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ov" ContentType="video/quicktime"/>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3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2.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3.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notesMasterIdLst>
    <p:notesMasterId r:id="rId42"/>
  </p:notesMasterIdLst>
  <p:handoutMasterIdLst>
    <p:handoutMasterId r:id="rId43"/>
  </p:handoutMasterIdLst>
  <p:sldIdLst>
    <p:sldId id="299" r:id="rId3"/>
    <p:sldId id="329" r:id="rId4"/>
    <p:sldId id="311" r:id="rId5"/>
    <p:sldId id="330" r:id="rId6"/>
    <p:sldId id="313" r:id="rId7"/>
    <p:sldId id="363" r:id="rId8"/>
    <p:sldId id="314" r:id="rId9"/>
    <p:sldId id="360" r:id="rId10"/>
    <p:sldId id="327" r:id="rId11"/>
    <p:sldId id="328" r:id="rId12"/>
    <p:sldId id="356" r:id="rId13"/>
    <p:sldId id="357" r:id="rId14"/>
    <p:sldId id="333" r:id="rId15"/>
    <p:sldId id="331" r:id="rId16"/>
    <p:sldId id="323" r:id="rId17"/>
    <p:sldId id="351" r:id="rId18"/>
    <p:sldId id="335" r:id="rId19"/>
    <p:sldId id="336" r:id="rId20"/>
    <p:sldId id="340" r:id="rId21"/>
    <p:sldId id="354" r:id="rId22"/>
    <p:sldId id="324" r:id="rId23"/>
    <p:sldId id="325" r:id="rId24"/>
    <p:sldId id="326" r:id="rId25"/>
    <p:sldId id="307" r:id="rId26"/>
    <p:sldId id="362" r:id="rId27"/>
    <p:sldId id="298" r:id="rId28"/>
    <p:sldId id="344" r:id="rId29"/>
    <p:sldId id="361" r:id="rId30"/>
    <p:sldId id="347" r:id="rId31"/>
    <p:sldId id="350" r:id="rId32"/>
    <p:sldId id="346" r:id="rId33"/>
    <p:sldId id="345" r:id="rId34"/>
    <p:sldId id="348" r:id="rId35"/>
    <p:sldId id="334" r:id="rId36"/>
    <p:sldId id="358" r:id="rId37"/>
    <p:sldId id="355" r:id="rId38"/>
    <p:sldId id="339" r:id="rId39"/>
    <p:sldId id="365" r:id="rId40"/>
    <p:sldId id="36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userDrawn="1">
          <p15:clr>
            <a:srgbClr val="A4A3A4"/>
          </p15:clr>
        </p15:guide>
        <p15:guide id="3" orient="horz" pos="4104" userDrawn="1">
          <p15:clr>
            <a:srgbClr val="A4A3A4"/>
          </p15:clr>
        </p15:guide>
        <p15:guide id="4" pos="729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ikari Murayama" initials="HM" lastIdx="4" clrIdx="0">
    <p:extLst/>
  </p:cmAuthor>
  <p:cmAuthor id="2" name="Microsoft Office User" initials="Office" lastIdx="4" clrIdx="1">
    <p:extLst/>
  </p:cmAuthor>
  <p:cmAuthor id="3" name="Acdan, Juanito J. (ARC-SGE)[SSAI DEVELOP]" initials="AJJ(D" lastIdx="33" clrIdx="2">
    <p:extLst/>
  </p:cmAuthor>
  <p:cmAuthor id="4" name="Amanda Clayton" initials="AC" lastIdx="3"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404040"/>
    <a:srgbClr val="7EB761"/>
    <a:srgbClr val="44546A"/>
    <a:srgbClr val="DD279C"/>
    <a:srgbClr val="CC3399"/>
    <a:srgbClr val="75AADB"/>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19" autoAdjust="0"/>
    <p:restoredTop sz="88439" autoAdjust="0"/>
  </p:normalViewPr>
  <p:slideViewPr>
    <p:cSldViewPr snapToGrid="0">
      <p:cViewPr varScale="1">
        <p:scale>
          <a:sx n="74" d="100"/>
          <a:sy n="74" d="100"/>
        </p:scale>
        <p:origin x="874" y="72"/>
      </p:cViewPr>
      <p:guideLst>
        <p:guide orient="horz" pos="1968"/>
        <p:guide pos="3840"/>
        <p:guide orient="horz" pos="4104"/>
        <p:guide pos="7296"/>
      </p:guideLst>
    </p:cSldViewPr>
  </p:slideViewPr>
  <p:notesTextViewPr>
    <p:cViewPr>
      <p:scale>
        <a:sx n="3" d="2"/>
        <a:sy n="3" d="2"/>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ab17616\Downloads\Final_Charts_edited%20(1).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4.bin"/></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r>
              <a:rPr lang="en-US" dirty="0"/>
              <a:t>SST and NDTI over time in the </a:t>
            </a:r>
            <a:r>
              <a:rPr lang="en-US" dirty="0" err="1"/>
              <a:t>Golfo</a:t>
            </a:r>
            <a:r>
              <a:rPr lang="en-US" dirty="0"/>
              <a:t> Dulce</a:t>
            </a: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manualLayout>
          <c:layoutTarget val="inner"/>
          <c:xMode val="edge"/>
          <c:yMode val="edge"/>
          <c:x val="9.0117818086630497E-2"/>
          <c:y val="0.104064494830089"/>
          <c:w val="0.80808137184098605"/>
          <c:h val="0.78562435996078706"/>
        </c:manualLayout>
      </c:layout>
      <c:lineChart>
        <c:grouping val="standard"/>
        <c:varyColors val="0"/>
        <c:ser>
          <c:idx val="0"/>
          <c:order val="0"/>
          <c:tx>
            <c:strRef>
              <c:f>Sheet1!$B$1</c:f>
              <c:strCache>
                <c:ptCount val="1"/>
                <c:pt idx="0">
                  <c:v>SST</c:v>
                </c:pt>
              </c:strCache>
            </c:strRef>
          </c:tx>
          <c:spPr>
            <a:ln w="28575" cap="rnd">
              <a:solidFill>
                <a:schemeClr val="accent1"/>
              </a:solidFill>
              <a:round/>
            </a:ln>
            <a:effectLst/>
          </c:spPr>
          <c:marker>
            <c:symbol val="triangle"/>
            <c:size val="10"/>
            <c:spPr>
              <a:solidFill>
                <a:schemeClr val="accent1"/>
              </a:solidFill>
              <a:ln w="9525">
                <a:solidFill>
                  <a:schemeClr val="accent1"/>
                </a:solidFill>
              </a:ln>
              <a:effectLst/>
            </c:spPr>
          </c:marker>
          <c:trendline>
            <c:spPr>
              <a:ln w="25400" cap="rnd">
                <a:solidFill>
                  <a:schemeClr val="accent1"/>
                </a:solidFill>
                <a:prstDash val="dash"/>
              </a:ln>
              <a:effectLst/>
            </c:spPr>
            <c:trendlineType val="linear"/>
            <c:dispRSqr val="0"/>
            <c:dispEq val="0"/>
          </c:trendline>
          <c:cat>
            <c:numRef>
              <c:f>Sheet1!$A$2:$A$16</c:f>
              <c:numCache>
                <c:formatCode>General</c:formatCod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numCache>
            </c:numRef>
          </c:cat>
          <c:val>
            <c:numRef>
              <c:f>Sheet1!$B$2:$B$16</c:f>
              <c:numCache>
                <c:formatCode>General</c:formatCode>
                <c:ptCount val="15"/>
                <c:pt idx="0">
                  <c:v>28.980172413793099</c:v>
                </c:pt>
                <c:pt idx="1">
                  <c:v>28.785599999999992</c:v>
                </c:pt>
                <c:pt idx="2">
                  <c:v>28.33906666666666</c:v>
                </c:pt>
                <c:pt idx="3">
                  <c:v>28.89357142857143</c:v>
                </c:pt>
                <c:pt idx="4">
                  <c:v>28.756823529411761</c:v>
                </c:pt>
                <c:pt idx="5">
                  <c:v>28.675434782608701</c:v>
                </c:pt>
                <c:pt idx="6">
                  <c:v>29.30121875</c:v>
                </c:pt>
                <c:pt idx="7">
                  <c:v>28.03280645161291</c:v>
                </c:pt>
                <c:pt idx="8">
                  <c:v>28.618225806451608</c:v>
                </c:pt>
                <c:pt idx="9">
                  <c:v>29.451000000000001</c:v>
                </c:pt>
                <c:pt idx="10">
                  <c:v>29.0379677419355</c:v>
                </c:pt>
                <c:pt idx="11">
                  <c:v>29.31121212121214</c:v>
                </c:pt>
                <c:pt idx="12">
                  <c:v>30.251526315789469</c:v>
                </c:pt>
                <c:pt idx="13">
                  <c:v>28.878448275862059</c:v>
                </c:pt>
                <c:pt idx="14">
                  <c:v>29.150199999999991</c:v>
                </c:pt>
              </c:numCache>
            </c:numRef>
          </c:val>
          <c:smooth val="0"/>
          <c:extLst>
            <c:ext xmlns:c16="http://schemas.microsoft.com/office/drawing/2014/chart" uri="{C3380CC4-5D6E-409C-BE32-E72D297353CC}">
              <c16:uniqueId val="{00000000-3B86-4528-AFC6-187CDFE12083}"/>
            </c:ext>
          </c:extLst>
        </c:ser>
        <c:dLbls>
          <c:showLegendKey val="0"/>
          <c:showVal val="0"/>
          <c:showCatName val="0"/>
          <c:showSerName val="0"/>
          <c:showPercent val="0"/>
          <c:showBubbleSize val="0"/>
        </c:dLbls>
        <c:marker val="1"/>
        <c:smooth val="0"/>
        <c:axId val="413868608"/>
        <c:axId val="413873312"/>
      </c:lineChart>
      <c:lineChart>
        <c:grouping val="standard"/>
        <c:varyColors val="0"/>
        <c:ser>
          <c:idx val="1"/>
          <c:order val="1"/>
          <c:tx>
            <c:strRef>
              <c:f>Sheet1!$C$1</c:f>
              <c:strCache>
                <c:ptCount val="1"/>
                <c:pt idx="0">
                  <c:v>NDTI</c:v>
                </c:pt>
              </c:strCache>
            </c:strRef>
          </c:tx>
          <c:spPr>
            <a:ln w="28575" cap="rnd">
              <a:solidFill>
                <a:srgbClr val="7030A0"/>
              </a:solidFill>
              <a:round/>
            </a:ln>
            <a:effectLst/>
          </c:spPr>
          <c:marker>
            <c:symbol val="triangle"/>
            <c:size val="10"/>
            <c:spPr>
              <a:solidFill>
                <a:srgbClr val="7030A0"/>
              </a:solidFill>
              <a:ln w="9525">
                <a:solidFill>
                  <a:srgbClr val="7030A0"/>
                </a:solidFill>
              </a:ln>
              <a:effectLst/>
            </c:spPr>
          </c:marker>
          <c:trendline>
            <c:spPr>
              <a:ln w="25400" cap="rnd">
                <a:solidFill>
                  <a:srgbClr val="7030A0"/>
                </a:solidFill>
                <a:prstDash val="dash"/>
              </a:ln>
              <a:effectLst/>
            </c:spPr>
            <c:trendlineType val="linear"/>
            <c:dispRSqr val="0"/>
            <c:dispEq val="0"/>
          </c:trendline>
          <c:cat>
            <c:numRef>
              <c:f>Sheet1!$A$2:$A$16</c:f>
              <c:numCache>
                <c:formatCode>General</c:formatCode>
                <c:ptCount val="15"/>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numCache>
            </c:numRef>
          </c:cat>
          <c:val>
            <c:numRef>
              <c:f>Sheet1!$C$2:$C$16</c:f>
              <c:numCache>
                <c:formatCode>General</c:formatCode>
                <c:ptCount val="15"/>
                <c:pt idx="0">
                  <c:v>-0.34350000000000003</c:v>
                </c:pt>
                <c:pt idx="2">
                  <c:v>-0.39850000000000002</c:v>
                </c:pt>
                <c:pt idx="3">
                  <c:v>-0.36299999999999999</c:v>
                </c:pt>
                <c:pt idx="4">
                  <c:v>-0.129</c:v>
                </c:pt>
                <c:pt idx="5">
                  <c:v>-0.16700000000000001</c:v>
                </c:pt>
                <c:pt idx="6">
                  <c:v>-0.47199999999999998</c:v>
                </c:pt>
                <c:pt idx="7">
                  <c:v>-0.36249999999999999</c:v>
                </c:pt>
                <c:pt idx="8">
                  <c:v>-0.40200000000000002</c:v>
                </c:pt>
                <c:pt idx="9">
                  <c:v>-0.28360000000000002</c:v>
                </c:pt>
                <c:pt idx="10">
                  <c:v>-0.20949999999999999</c:v>
                </c:pt>
                <c:pt idx="11">
                  <c:v>-0.58299999999999996</c:v>
                </c:pt>
                <c:pt idx="12">
                  <c:v>-0.372</c:v>
                </c:pt>
                <c:pt idx="13">
                  <c:v>-0.42349999999999999</c:v>
                </c:pt>
                <c:pt idx="14">
                  <c:v>-0.57579999999999998</c:v>
                </c:pt>
              </c:numCache>
            </c:numRef>
          </c:val>
          <c:smooth val="0"/>
          <c:extLst>
            <c:ext xmlns:c16="http://schemas.microsoft.com/office/drawing/2014/chart" uri="{C3380CC4-5D6E-409C-BE32-E72D297353CC}">
              <c16:uniqueId val="{00000001-3B86-4528-AFC6-187CDFE12083}"/>
            </c:ext>
          </c:extLst>
        </c:ser>
        <c:dLbls>
          <c:showLegendKey val="0"/>
          <c:showVal val="0"/>
          <c:showCatName val="0"/>
          <c:showSerName val="0"/>
          <c:showPercent val="0"/>
          <c:showBubbleSize val="0"/>
        </c:dLbls>
        <c:marker val="1"/>
        <c:smooth val="0"/>
        <c:axId val="413872528"/>
        <c:axId val="413871352"/>
      </c:lineChart>
      <c:catAx>
        <c:axId val="41386860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dirty="0"/>
                  <a:t>Year</a:t>
                </a:r>
              </a:p>
            </c:rich>
          </c:tx>
          <c:layout/>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413873312"/>
        <c:crosses val="autoZero"/>
        <c:auto val="1"/>
        <c:lblAlgn val="ctr"/>
        <c:lblOffset val="100"/>
        <c:tickLblSkip val="2"/>
        <c:noMultiLvlLbl val="0"/>
      </c:catAx>
      <c:valAx>
        <c:axId val="413873312"/>
        <c:scaling>
          <c:orientation val="minMax"/>
        </c:scaling>
        <c:delete val="0"/>
        <c:axPos val="l"/>
        <c:majorGridlines>
          <c:spPr>
            <a:ln w="9525" cap="flat" cmpd="sng" algn="ctr">
              <a:solidFill>
                <a:schemeClr val="tx1">
                  <a:lumMod val="50000"/>
                  <a:lumOff val="50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dirty="0"/>
                  <a:t>SST (ºC)</a:t>
                </a:r>
              </a:p>
            </c:rich>
          </c:tx>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413868608"/>
        <c:crosses val="autoZero"/>
        <c:crossBetween val="between"/>
      </c:valAx>
      <c:valAx>
        <c:axId val="413871352"/>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r>
                  <a:rPr lang="en-US" dirty="0"/>
                  <a:t>NDTI</a:t>
                </a:r>
              </a:p>
            </c:rich>
          </c:tx>
          <c:layout>
            <c:manualLayout>
              <c:xMode val="edge"/>
              <c:yMode val="edge"/>
              <c:x val="0.95363123242720205"/>
              <c:y val="0.46248133558802301"/>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crossAx val="413872528"/>
        <c:crosses val="max"/>
        <c:crossBetween val="between"/>
      </c:valAx>
      <c:catAx>
        <c:axId val="413872528"/>
        <c:scaling>
          <c:orientation val="minMax"/>
        </c:scaling>
        <c:delete val="1"/>
        <c:axPos val="b"/>
        <c:numFmt formatCode="General" sourceLinked="1"/>
        <c:majorTickMark val="out"/>
        <c:minorTickMark val="none"/>
        <c:tickLblPos val="nextTo"/>
        <c:crossAx val="413871352"/>
        <c:crosses val="autoZero"/>
        <c:auto val="1"/>
        <c:lblAlgn val="ctr"/>
        <c:lblOffset val="100"/>
        <c:noMultiLvlLbl val="0"/>
      </c:catAx>
      <c:spPr>
        <a:noFill/>
        <a:ln>
          <a:solidFill>
            <a:schemeClr val="tx1">
              <a:lumMod val="75000"/>
              <a:lumOff val="25000"/>
            </a:schemeClr>
          </a:solidFill>
        </a:ln>
        <a:effectLst/>
      </c:spPr>
    </c:plotArea>
    <c:legend>
      <c:legendPos val="b"/>
      <c:legendEntry>
        <c:idx val="2"/>
        <c:delete val="1"/>
      </c:legendEntry>
      <c:legendEntry>
        <c:idx val="3"/>
        <c:delete val="1"/>
      </c:legendEntry>
      <c:layout>
        <c:manualLayout>
          <c:xMode val="edge"/>
          <c:yMode val="edge"/>
          <c:x val="0.183577547018555"/>
          <c:y val="0.13807335477628199"/>
          <c:w val="0.20448989745482199"/>
          <c:h val="5.789493062341340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75000"/>
              <a:lumOff val="25000"/>
            </a:schemeClr>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75000"/>
                    <a:lumOff val="25000"/>
                  </a:schemeClr>
                </a:solidFill>
                <a:latin typeface="+mn-lt"/>
                <a:ea typeface="+mn-ea"/>
                <a:cs typeface="+mn-cs"/>
              </a:defRPr>
            </a:pPr>
            <a:r>
              <a:rPr lang="en-US"/>
              <a:t>SST vs NDTI trend</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spPr>
            <a:ln w="25400" cap="rnd">
              <a:noFill/>
              <a:round/>
            </a:ln>
            <a:effectLst/>
          </c:spPr>
          <c:marker>
            <c:symbol val="circle"/>
            <c:size val="5"/>
            <c:spPr>
              <a:solidFill>
                <a:srgbClr val="0070C0"/>
              </a:solidFill>
              <a:ln w="12700">
                <a:solidFill>
                  <a:srgbClr val="0070C0"/>
                </a:solidFill>
              </a:ln>
              <a:effectLst/>
            </c:spPr>
          </c:marker>
          <c:trendline>
            <c:spPr>
              <a:ln w="25400" cap="rnd">
                <a:solidFill>
                  <a:srgbClr val="001086"/>
                </a:solidFill>
                <a:prstDash val="solid"/>
              </a:ln>
              <a:effectLst/>
            </c:spPr>
            <c:trendlineType val="linear"/>
            <c:dispRSqr val="0"/>
            <c:dispEq val="0"/>
          </c:trendline>
          <c:xVal>
            <c:numRef>
              <c:f>'[Final_Charts-1.xlsx]Scatter_Ratio'!$B$11:$B$2402</c:f>
              <c:numCache>
                <c:formatCode>General</c:formatCode>
                <c:ptCount val="83"/>
                <c:pt idx="0">
                  <c:v>30.742999999999981</c:v>
                </c:pt>
                <c:pt idx="1">
                  <c:v>30.538</c:v>
                </c:pt>
                <c:pt idx="2">
                  <c:v>29.12</c:v>
                </c:pt>
                <c:pt idx="3">
                  <c:v>30.638999999999999</c:v>
                </c:pt>
                <c:pt idx="4">
                  <c:v>30.61</c:v>
                </c:pt>
                <c:pt idx="5">
                  <c:v>28.576000000000001</c:v>
                </c:pt>
                <c:pt idx="6">
                  <c:v>30.344000000000001</c:v>
                </c:pt>
                <c:pt idx="7">
                  <c:v>29.931000000000001</c:v>
                </c:pt>
                <c:pt idx="8">
                  <c:v>27.295999999999999</c:v>
                </c:pt>
                <c:pt idx="9">
                  <c:v>28.097000000000001</c:v>
                </c:pt>
                <c:pt idx="10">
                  <c:v>28.369</c:v>
                </c:pt>
                <c:pt idx="11">
                  <c:v>29.311</c:v>
                </c:pt>
                <c:pt idx="12">
                  <c:v>27.434000000000001</c:v>
                </c:pt>
                <c:pt idx="13">
                  <c:v>30.152000000000001</c:v>
                </c:pt>
                <c:pt idx="14">
                  <c:v>28.728999999999999</c:v>
                </c:pt>
                <c:pt idx="15">
                  <c:v>29.021999999999991</c:v>
                </c:pt>
                <c:pt idx="16">
                  <c:v>29.771999999999991</c:v>
                </c:pt>
                <c:pt idx="17">
                  <c:v>29.983000000000001</c:v>
                </c:pt>
                <c:pt idx="18">
                  <c:v>30.265000000000001</c:v>
                </c:pt>
                <c:pt idx="19">
                  <c:v>30.021999999999991</c:v>
                </c:pt>
                <c:pt idx="20">
                  <c:v>30.574000000000009</c:v>
                </c:pt>
                <c:pt idx="21">
                  <c:v>28.87</c:v>
                </c:pt>
                <c:pt idx="22">
                  <c:v>29.998999999999999</c:v>
                </c:pt>
                <c:pt idx="23">
                  <c:v>30.783000000000001</c:v>
                </c:pt>
                <c:pt idx="24">
                  <c:v>30.945</c:v>
                </c:pt>
                <c:pt idx="25">
                  <c:v>29.603999999999999</c:v>
                </c:pt>
                <c:pt idx="26">
                  <c:v>29.86</c:v>
                </c:pt>
                <c:pt idx="27">
                  <c:v>29.945</c:v>
                </c:pt>
                <c:pt idx="28">
                  <c:v>29.972999999999999</c:v>
                </c:pt>
                <c:pt idx="29">
                  <c:v>29.558</c:v>
                </c:pt>
                <c:pt idx="30">
                  <c:v>29.113</c:v>
                </c:pt>
                <c:pt idx="31">
                  <c:v>30.722000000000001</c:v>
                </c:pt>
                <c:pt idx="32">
                  <c:v>31.018000000000001</c:v>
                </c:pt>
                <c:pt idx="33">
                  <c:v>31.373999999999999</c:v>
                </c:pt>
                <c:pt idx="34">
                  <c:v>30.423999999999999</c:v>
                </c:pt>
                <c:pt idx="35">
                  <c:v>29.308</c:v>
                </c:pt>
                <c:pt idx="36">
                  <c:v>28.792000000000002</c:v>
                </c:pt>
                <c:pt idx="37">
                  <c:v>27.69</c:v>
                </c:pt>
                <c:pt idx="38">
                  <c:v>27.931999999999999</c:v>
                </c:pt>
                <c:pt idx="39">
                  <c:v>28.312000000000001</c:v>
                </c:pt>
                <c:pt idx="40">
                  <c:v>29.247</c:v>
                </c:pt>
                <c:pt idx="41">
                  <c:v>27.018999999999991</c:v>
                </c:pt>
                <c:pt idx="42">
                  <c:v>29.204000000000001</c:v>
                </c:pt>
                <c:pt idx="43">
                  <c:v>30.013999999999999</c:v>
                </c:pt>
                <c:pt idx="44">
                  <c:v>29.513000000000009</c:v>
                </c:pt>
                <c:pt idx="45">
                  <c:v>30.393999999999991</c:v>
                </c:pt>
                <c:pt idx="46">
                  <c:v>29.013999999999999</c:v>
                </c:pt>
                <c:pt idx="47">
                  <c:v>30.623000000000001</c:v>
                </c:pt>
                <c:pt idx="48">
                  <c:v>29.495000000000001</c:v>
                </c:pt>
                <c:pt idx="49">
                  <c:v>26.733000000000001</c:v>
                </c:pt>
                <c:pt idx="50">
                  <c:v>28.79</c:v>
                </c:pt>
                <c:pt idx="51">
                  <c:v>27.113</c:v>
                </c:pt>
                <c:pt idx="52">
                  <c:v>29.411999999999999</c:v>
                </c:pt>
                <c:pt idx="53">
                  <c:v>29.815999999999999</c:v>
                </c:pt>
                <c:pt idx="54">
                  <c:v>30.277999999999999</c:v>
                </c:pt>
                <c:pt idx="55">
                  <c:v>30.308</c:v>
                </c:pt>
                <c:pt idx="56">
                  <c:v>30.678999999999991</c:v>
                </c:pt>
                <c:pt idx="57">
                  <c:v>29.85</c:v>
                </c:pt>
                <c:pt idx="58">
                  <c:v>29.678999999999991</c:v>
                </c:pt>
                <c:pt idx="59">
                  <c:v>28.696000000000002</c:v>
                </c:pt>
                <c:pt idx="60">
                  <c:v>29.738</c:v>
                </c:pt>
                <c:pt idx="61">
                  <c:v>29.277000000000001</c:v>
                </c:pt>
                <c:pt idx="62">
                  <c:v>29.75</c:v>
                </c:pt>
                <c:pt idx="63">
                  <c:v>30.577999999999999</c:v>
                </c:pt>
                <c:pt idx="64">
                  <c:v>30.385000000000002</c:v>
                </c:pt>
                <c:pt idx="65">
                  <c:v>29.844000000000001</c:v>
                </c:pt>
                <c:pt idx="66">
                  <c:v>30.584</c:v>
                </c:pt>
                <c:pt idx="67">
                  <c:v>30.222999999999999</c:v>
                </c:pt>
                <c:pt idx="68">
                  <c:v>28.856999999999999</c:v>
                </c:pt>
                <c:pt idx="69">
                  <c:v>29.37</c:v>
                </c:pt>
                <c:pt idx="70">
                  <c:v>30.091999999999999</c:v>
                </c:pt>
                <c:pt idx="71">
                  <c:v>29.587</c:v>
                </c:pt>
                <c:pt idx="72">
                  <c:v>29.274000000000001</c:v>
                </c:pt>
                <c:pt idx="73">
                  <c:v>30.024999999999999</c:v>
                </c:pt>
                <c:pt idx="74">
                  <c:v>29.829000000000001</c:v>
                </c:pt>
                <c:pt idx="75">
                  <c:v>30.486000000000001</c:v>
                </c:pt>
                <c:pt idx="76">
                  <c:v>30.536000000000001</c:v>
                </c:pt>
                <c:pt idx="77">
                  <c:v>28.587</c:v>
                </c:pt>
                <c:pt idx="78">
                  <c:v>29.241</c:v>
                </c:pt>
                <c:pt idx="79">
                  <c:v>29.773</c:v>
                </c:pt>
                <c:pt idx="80">
                  <c:v>30.13</c:v>
                </c:pt>
                <c:pt idx="81">
                  <c:v>31.274000000000001</c:v>
                </c:pt>
                <c:pt idx="82">
                  <c:v>28.7</c:v>
                </c:pt>
              </c:numCache>
            </c:numRef>
          </c:xVal>
          <c:yVal>
            <c:numRef>
              <c:f>'[Final_Charts-1.xlsx]Scatter_Ratio'!$C$11:$C$2402</c:f>
              <c:numCache>
                <c:formatCode>General</c:formatCode>
                <c:ptCount val="83"/>
                <c:pt idx="0">
                  <c:v>-0.58399999999999996</c:v>
                </c:pt>
                <c:pt idx="1">
                  <c:v>-0.36</c:v>
                </c:pt>
                <c:pt idx="2">
                  <c:v>-0.46400000000000002</c:v>
                </c:pt>
                <c:pt idx="3">
                  <c:v>-0.245</c:v>
                </c:pt>
                <c:pt idx="4">
                  <c:v>-0.13300000000000001</c:v>
                </c:pt>
                <c:pt idx="5">
                  <c:v>-0.40799999999999997</c:v>
                </c:pt>
                <c:pt idx="6">
                  <c:v>-0.43099999999999999</c:v>
                </c:pt>
                <c:pt idx="7">
                  <c:v>-0.52400000000000002</c:v>
                </c:pt>
                <c:pt idx="8">
                  <c:v>-0.24299999999999999</c:v>
                </c:pt>
                <c:pt idx="9">
                  <c:v>-0.55700000000000005</c:v>
                </c:pt>
                <c:pt idx="10">
                  <c:v>-0.17</c:v>
                </c:pt>
                <c:pt idx="11">
                  <c:v>-0.59099999999999997</c:v>
                </c:pt>
                <c:pt idx="12">
                  <c:v>-0.40899999999999997</c:v>
                </c:pt>
                <c:pt idx="13">
                  <c:v>-0.46500000000000002</c:v>
                </c:pt>
                <c:pt idx="14">
                  <c:v>-0.42399999999999999</c:v>
                </c:pt>
                <c:pt idx="15">
                  <c:v>-0.30399999999999999</c:v>
                </c:pt>
                <c:pt idx="16">
                  <c:v>-0.54800000000000004</c:v>
                </c:pt>
                <c:pt idx="17">
                  <c:v>-0.47399999999999998</c:v>
                </c:pt>
                <c:pt idx="18">
                  <c:v>-0.188</c:v>
                </c:pt>
                <c:pt idx="19">
                  <c:v>-0.47099999999999997</c:v>
                </c:pt>
                <c:pt idx="20">
                  <c:v>-0.32500000000000001</c:v>
                </c:pt>
                <c:pt idx="21">
                  <c:v>-0.38600000000000001</c:v>
                </c:pt>
                <c:pt idx="22">
                  <c:v>-0.20899999999999999</c:v>
                </c:pt>
                <c:pt idx="23">
                  <c:v>-0.441</c:v>
                </c:pt>
                <c:pt idx="24">
                  <c:v>-0.41099999999999998</c:v>
                </c:pt>
                <c:pt idx="25">
                  <c:v>-4.3999999999999997E-2</c:v>
                </c:pt>
                <c:pt idx="26">
                  <c:v>-0.375</c:v>
                </c:pt>
                <c:pt idx="27">
                  <c:v>-0.53400000000000003</c:v>
                </c:pt>
                <c:pt idx="28">
                  <c:v>-0.61799999999999999</c:v>
                </c:pt>
                <c:pt idx="29">
                  <c:v>-0.30399999999999999</c:v>
                </c:pt>
                <c:pt idx="30">
                  <c:v>-0.80200000000000005</c:v>
                </c:pt>
                <c:pt idx="31">
                  <c:v>-0.34</c:v>
                </c:pt>
                <c:pt idx="32">
                  <c:v>-0.21099999999999999</c:v>
                </c:pt>
                <c:pt idx="33">
                  <c:v>-0.34699999999999998</c:v>
                </c:pt>
                <c:pt idx="34">
                  <c:v>-0.22</c:v>
                </c:pt>
                <c:pt idx="35">
                  <c:v>-0.23300000000000001</c:v>
                </c:pt>
                <c:pt idx="36">
                  <c:v>-0.19900000000000001</c:v>
                </c:pt>
                <c:pt idx="37">
                  <c:v>-0.245</c:v>
                </c:pt>
                <c:pt idx="38">
                  <c:v>-0.45800000000000002</c:v>
                </c:pt>
                <c:pt idx="39">
                  <c:v>-0.501</c:v>
                </c:pt>
                <c:pt idx="40">
                  <c:v>-0.28199999999999997</c:v>
                </c:pt>
                <c:pt idx="41">
                  <c:v>-0.28499999999999998</c:v>
                </c:pt>
                <c:pt idx="42">
                  <c:v>-0.21299999999999999</c:v>
                </c:pt>
                <c:pt idx="43">
                  <c:v>-0.21099999999999999</c:v>
                </c:pt>
                <c:pt idx="44">
                  <c:v>-9.4E-2</c:v>
                </c:pt>
                <c:pt idx="45">
                  <c:v>-0.51800000000000002</c:v>
                </c:pt>
                <c:pt idx="46">
                  <c:v>-0.33200000000000002</c:v>
                </c:pt>
                <c:pt idx="47">
                  <c:v>-0.432</c:v>
                </c:pt>
                <c:pt idx="48">
                  <c:v>-0.14799999999999999</c:v>
                </c:pt>
                <c:pt idx="49">
                  <c:v>-0.40100000000000002</c:v>
                </c:pt>
                <c:pt idx="50">
                  <c:v>-0.29599999999999999</c:v>
                </c:pt>
                <c:pt idx="51">
                  <c:v>-0.55200000000000005</c:v>
                </c:pt>
                <c:pt idx="52">
                  <c:v>-0.33300000000000002</c:v>
                </c:pt>
                <c:pt idx="53">
                  <c:v>-0.29399999999999998</c:v>
                </c:pt>
                <c:pt idx="54">
                  <c:v>-9.4E-2</c:v>
                </c:pt>
                <c:pt idx="55">
                  <c:v>-0.443</c:v>
                </c:pt>
                <c:pt idx="56">
                  <c:v>-0.33100000000000002</c:v>
                </c:pt>
                <c:pt idx="57">
                  <c:v>-0.33300000000000002</c:v>
                </c:pt>
                <c:pt idx="58">
                  <c:v>-0.38</c:v>
                </c:pt>
                <c:pt idx="59">
                  <c:v>-0.40600000000000003</c:v>
                </c:pt>
                <c:pt idx="60">
                  <c:v>-0.27900000000000003</c:v>
                </c:pt>
                <c:pt idx="61">
                  <c:v>-0.72699999999999998</c:v>
                </c:pt>
                <c:pt idx="62">
                  <c:v>-0.28999999999999998</c:v>
                </c:pt>
                <c:pt idx="63">
                  <c:v>-0.60099999999999998</c:v>
                </c:pt>
                <c:pt idx="64">
                  <c:v>-0.371</c:v>
                </c:pt>
                <c:pt idx="65">
                  <c:v>-0.29899999999999999</c:v>
                </c:pt>
                <c:pt idx="66">
                  <c:v>-0.439</c:v>
                </c:pt>
                <c:pt idx="67">
                  <c:v>-0.495</c:v>
                </c:pt>
                <c:pt idx="68">
                  <c:v>-0.29199999999999998</c:v>
                </c:pt>
                <c:pt idx="69">
                  <c:v>-4.2999999999999997E-2</c:v>
                </c:pt>
                <c:pt idx="70">
                  <c:v>-0.16900000000000001</c:v>
                </c:pt>
                <c:pt idx="71">
                  <c:v>-4.8000000000000001E-2</c:v>
                </c:pt>
                <c:pt idx="72">
                  <c:v>-0.10299999999999999</c:v>
                </c:pt>
                <c:pt idx="73">
                  <c:v>-0.24099999999999999</c:v>
                </c:pt>
                <c:pt idx="74">
                  <c:v>-0.32600000000000001</c:v>
                </c:pt>
                <c:pt idx="75">
                  <c:v>3.5999999999999997E-2</c:v>
                </c:pt>
                <c:pt idx="76">
                  <c:v>-0.30199999999999999</c:v>
                </c:pt>
                <c:pt idx="77">
                  <c:v>-0.39</c:v>
                </c:pt>
                <c:pt idx="78">
                  <c:v>-0.109</c:v>
                </c:pt>
                <c:pt idx="79">
                  <c:v>-0.157</c:v>
                </c:pt>
                <c:pt idx="80">
                  <c:v>-0.437</c:v>
                </c:pt>
                <c:pt idx="81">
                  <c:v>-2.1000000000000001E-2</c:v>
                </c:pt>
                <c:pt idx="82">
                  <c:v>-0.434</c:v>
                </c:pt>
              </c:numCache>
            </c:numRef>
          </c:yVal>
          <c:smooth val="0"/>
          <c:extLst>
            <c:ext xmlns:c16="http://schemas.microsoft.com/office/drawing/2014/chart" uri="{C3380CC4-5D6E-409C-BE32-E72D297353CC}">
              <c16:uniqueId val="{00000001-5F14-4845-91CA-F08A4F388487}"/>
            </c:ext>
          </c:extLst>
        </c:ser>
        <c:dLbls>
          <c:showLegendKey val="0"/>
          <c:showVal val="0"/>
          <c:showCatName val="0"/>
          <c:showSerName val="0"/>
          <c:showPercent val="0"/>
          <c:showBubbleSize val="0"/>
        </c:dLbls>
        <c:axId val="413869784"/>
        <c:axId val="413869392"/>
      </c:scatterChart>
      <c:valAx>
        <c:axId val="413869784"/>
        <c:scaling>
          <c:orientation val="minMax"/>
          <c:max val="31.5"/>
          <c:min val="26.5"/>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bg2">
                  <a:lumMod val="90000"/>
                </a:schemeClr>
              </a:solidFill>
              <a:round/>
            </a:ln>
            <a:effectLst/>
          </c:spPr>
        </c:minorGridlines>
        <c:title>
          <c:tx>
            <c:rich>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r>
                  <a:rPr lang="en-US"/>
                  <a:t>SST (C)</a:t>
                </a:r>
              </a:p>
            </c:rich>
          </c:tx>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413869392"/>
        <c:crossesAt val="-1"/>
        <c:crossBetween val="midCat"/>
        <c:majorUnit val="0.5"/>
        <c:minorUnit val="0.5"/>
      </c:valAx>
      <c:valAx>
        <c:axId val="413869392"/>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r>
                  <a:rPr lang="en-US"/>
                  <a:t>NDTI</a:t>
                </a:r>
              </a:p>
            </c:rich>
          </c:tx>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crossAx val="413869784"/>
        <c:crosses val="autoZero"/>
        <c:crossBetween val="midCat"/>
        <c:minorUnit val="0.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lumMod val="75000"/>
              <a:lumOff val="25000"/>
            </a:schemeClr>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0" i="0" u="none" strike="noStrike" kern="1200" spc="0" baseline="0">
                <a:solidFill>
                  <a:schemeClr val="tx1">
                    <a:lumMod val="75000"/>
                    <a:lumOff val="25000"/>
                  </a:schemeClr>
                </a:solidFill>
                <a:latin typeface="+mn-lt"/>
                <a:ea typeface="+mn-ea"/>
                <a:cs typeface="+mn-cs"/>
              </a:defRPr>
            </a:pPr>
            <a:r>
              <a:rPr lang="en-US"/>
              <a:t>SST/NDTI Ratio Time Series</a:t>
            </a:r>
          </a:p>
        </c:rich>
      </c:tx>
      <c:layout/>
      <c:overlay val="0"/>
      <c:spPr>
        <a:noFill/>
        <a:ln>
          <a:noFill/>
        </a:ln>
        <a:effectLst/>
      </c:spPr>
      <c:txPr>
        <a:bodyPr rot="0" spcFirstLastPara="1" vertOverflow="ellipsis" vert="horz" wrap="square" anchor="ctr" anchorCtr="1"/>
        <a:lstStyle/>
        <a:p>
          <a:pPr>
            <a:defRPr sz="168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noFill/>
              <a:round/>
            </a:ln>
            <a:effectLst/>
          </c:spPr>
          <c:marker>
            <c:symbol val="circle"/>
            <c:size val="5"/>
            <c:spPr>
              <a:solidFill>
                <a:srgbClr val="0070C0"/>
              </a:solidFill>
              <a:ln w="12700">
                <a:solidFill>
                  <a:srgbClr val="0070C0"/>
                </a:solidFill>
              </a:ln>
              <a:effectLst/>
            </c:spPr>
          </c:marker>
          <c:trendline>
            <c:spPr>
              <a:ln w="25400" cap="rnd">
                <a:solidFill>
                  <a:srgbClr val="001086"/>
                </a:solidFill>
                <a:prstDash val="solid"/>
              </a:ln>
              <a:effectLst/>
            </c:spPr>
            <c:trendlineType val="linear"/>
            <c:dispRSqr val="0"/>
            <c:dispEq val="0"/>
          </c:trendline>
          <c:xVal>
            <c:numRef>
              <c:f>'[Final_Charts-1.xlsx]Scatter_Ratio'!$A$11:$A$2402</c:f>
              <c:numCache>
                <c:formatCode>d\-mmm\-yy</c:formatCode>
                <c:ptCount val="83"/>
                <c:pt idx="0">
                  <c:v>37642</c:v>
                </c:pt>
                <c:pt idx="1">
                  <c:v>37690</c:v>
                </c:pt>
                <c:pt idx="2">
                  <c:v>37850</c:v>
                </c:pt>
                <c:pt idx="3">
                  <c:v>37866</c:v>
                </c:pt>
                <c:pt idx="4">
                  <c:v>38090</c:v>
                </c:pt>
                <c:pt idx="5">
                  <c:v>38138</c:v>
                </c:pt>
                <c:pt idx="6">
                  <c:v>38426</c:v>
                </c:pt>
                <c:pt idx="7">
                  <c:v>38442</c:v>
                </c:pt>
                <c:pt idx="8">
                  <c:v>38666</c:v>
                </c:pt>
                <c:pt idx="9">
                  <c:v>38682</c:v>
                </c:pt>
                <c:pt idx="10">
                  <c:v>38698</c:v>
                </c:pt>
                <c:pt idx="11">
                  <c:v>38730</c:v>
                </c:pt>
                <c:pt idx="12">
                  <c:v>38858</c:v>
                </c:pt>
                <c:pt idx="13">
                  <c:v>38922</c:v>
                </c:pt>
                <c:pt idx="14">
                  <c:v>39066</c:v>
                </c:pt>
                <c:pt idx="15">
                  <c:v>39194</c:v>
                </c:pt>
                <c:pt idx="16">
                  <c:v>39466</c:v>
                </c:pt>
                <c:pt idx="17">
                  <c:v>39482</c:v>
                </c:pt>
                <c:pt idx="18">
                  <c:v>39521</c:v>
                </c:pt>
                <c:pt idx="19">
                  <c:v>39530</c:v>
                </c:pt>
                <c:pt idx="20">
                  <c:v>39546</c:v>
                </c:pt>
                <c:pt idx="21">
                  <c:v>39610</c:v>
                </c:pt>
                <c:pt idx="22">
                  <c:v>39873</c:v>
                </c:pt>
                <c:pt idx="23">
                  <c:v>39898</c:v>
                </c:pt>
                <c:pt idx="24">
                  <c:v>39930</c:v>
                </c:pt>
                <c:pt idx="25">
                  <c:v>39962</c:v>
                </c:pt>
                <c:pt idx="26">
                  <c:v>40058</c:v>
                </c:pt>
                <c:pt idx="27">
                  <c:v>40074</c:v>
                </c:pt>
                <c:pt idx="28">
                  <c:v>40154</c:v>
                </c:pt>
                <c:pt idx="29">
                  <c:v>40161</c:v>
                </c:pt>
                <c:pt idx="30">
                  <c:v>40170</c:v>
                </c:pt>
                <c:pt idx="31">
                  <c:v>40202</c:v>
                </c:pt>
                <c:pt idx="32">
                  <c:v>40218</c:v>
                </c:pt>
                <c:pt idx="33">
                  <c:v>40266</c:v>
                </c:pt>
                <c:pt idx="34">
                  <c:v>40282</c:v>
                </c:pt>
                <c:pt idx="35">
                  <c:v>40298</c:v>
                </c:pt>
                <c:pt idx="36">
                  <c:v>40353</c:v>
                </c:pt>
                <c:pt idx="37">
                  <c:v>40474</c:v>
                </c:pt>
                <c:pt idx="38">
                  <c:v>40506</c:v>
                </c:pt>
                <c:pt idx="39">
                  <c:v>40554</c:v>
                </c:pt>
                <c:pt idx="40">
                  <c:v>40561</c:v>
                </c:pt>
                <c:pt idx="41">
                  <c:v>40570</c:v>
                </c:pt>
                <c:pt idx="42">
                  <c:v>40577</c:v>
                </c:pt>
                <c:pt idx="43">
                  <c:v>40593</c:v>
                </c:pt>
                <c:pt idx="44">
                  <c:v>40609</c:v>
                </c:pt>
                <c:pt idx="45">
                  <c:v>40618</c:v>
                </c:pt>
                <c:pt idx="46">
                  <c:v>40650</c:v>
                </c:pt>
                <c:pt idx="47">
                  <c:v>40666</c:v>
                </c:pt>
                <c:pt idx="48">
                  <c:v>40682</c:v>
                </c:pt>
                <c:pt idx="49">
                  <c:v>40842</c:v>
                </c:pt>
                <c:pt idx="50">
                  <c:v>40881</c:v>
                </c:pt>
                <c:pt idx="51">
                  <c:v>40897</c:v>
                </c:pt>
                <c:pt idx="52">
                  <c:v>40929</c:v>
                </c:pt>
                <c:pt idx="53">
                  <c:v>40945</c:v>
                </c:pt>
                <c:pt idx="54">
                  <c:v>40961</c:v>
                </c:pt>
                <c:pt idx="55">
                  <c:v>40970</c:v>
                </c:pt>
                <c:pt idx="56">
                  <c:v>41018</c:v>
                </c:pt>
                <c:pt idx="57">
                  <c:v>41082</c:v>
                </c:pt>
                <c:pt idx="58">
                  <c:v>41178</c:v>
                </c:pt>
                <c:pt idx="59">
                  <c:v>41210</c:v>
                </c:pt>
                <c:pt idx="60">
                  <c:v>41217</c:v>
                </c:pt>
                <c:pt idx="61">
                  <c:v>41258</c:v>
                </c:pt>
                <c:pt idx="62">
                  <c:v>41265</c:v>
                </c:pt>
                <c:pt idx="63">
                  <c:v>41274</c:v>
                </c:pt>
                <c:pt idx="64">
                  <c:v>41281</c:v>
                </c:pt>
                <c:pt idx="65">
                  <c:v>41297</c:v>
                </c:pt>
                <c:pt idx="66">
                  <c:v>41306</c:v>
                </c:pt>
                <c:pt idx="67">
                  <c:v>41322</c:v>
                </c:pt>
                <c:pt idx="68">
                  <c:v>41386</c:v>
                </c:pt>
                <c:pt idx="69">
                  <c:v>41393</c:v>
                </c:pt>
                <c:pt idx="70">
                  <c:v>41514</c:v>
                </c:pt>
                <c:pt idx="71">
                  <c:v>41521</c:v>
                </c:pt>
                <c:pt idx="72">
                  <c:v>41585</c:v>
                </c:pt>
                <c:pt idx="73">
                  <c:v>41601</c:v>
                </c:pt>
                <c:pt idx="74">
                  <c:v>41610</c:v>
                </c:pt>
                <c:pt idx="75">
                  <c:v>41617</c:v>
                </c:pt>
                <c:pt idx="76">
                  <c:v>41633</c:v>
                </c:pt>
                <c:pt idx="77">
                  <c:v>41993</c:v>
                </c:pt>
                <c:pt idx="78">
                  <c:v>42009</c:v>
                </c:pt>
                <c:pt idx="79">
                  <c:v>42041</c:v>
                </c:pt>
                <c:pt idx="80">
                  <c:v>42377</c:v>
                </c:pt>
                <c:pt idx="81">
                  <c:v>42777</c:v>
                </c:pt>
                <c:pt idx="82">
                  <c:v>42873</c:v>
                </c:pt>
              </c:numCache>
            </c:numRef>
          </c:xVal>
          <c:yVal>
            <c:numRef>
              <c:f>'[Final_Charts-1.xlsx]Scatter_Ratio'!$D$11:$D$2402</c:f>
              <c:numCache>
                <c:formatCode>General</c:formatCode>
                <c:ptCount val="83"/>
                <c:pt idx="0">
                  <c:v>-52.642123287671232</c:v>
                </c:pt>
                <c:pt idx="1">
                  <c:v>-84.827777777777754</c:v>
                </c:pt>
                <c:pt idx="2">
                  <c:v>-62.75862068965516</c:v>
                </c:pt>
                <c:pt idx="3">
                  <c:v>-125.05714285714279</c:v>
                </c:pt>
                <c:pt idx="4">
                  <c:v>-230.1503759398496</c:v>
                </c:pt>
                <c:pt idx="5">
                  <c:v>-70.039215686274545</c:v>
                </c:pt>
                <c:pt idx="6">
                  <c:v>-70.403712296983727</c:v>
                </c:pt>
                <c:pt idx="7">
                  <c:v>-57.120229007633569</c:v>
                </c:pt>
                <c:pt idx="8">
                  <c:v>-112.3292181069959</c:v>
                </c:pt>
                <c:pt idx="9">
                  <c:v>-50.443447037701951</c:v>
                </c:pt>
                <c:pt idx="10">
                  <c:v>-166.87647058823529</c:v>
                </c:pt>
                <c:pt idx="11">
                  <c:v>-49.595600676818961</c:v>
                </c:pt>
                <c:pt idx="12">
                  <c:v>-67.075794621026873</c:v>
                </c:pt>
                <c:pt idx="13">
                  <c:v>-64.843010752688159</c:v>
                </c:pt>
                <c:pt idx="14">
                  <c:v>-67.757075471698116</c:v>
                </c:pt>
                <c:pt idx="15">
                  <c:v>-95.467105263157904</c:v>
                </c:pt>
                <c:pt idx="16">
                  <c:v>-54.328467153284627</c:v>
                </c:pt>
                <c:pt idx="17">
                  <c:v>-63.255274261603347</c:v>
                </c:pt>
                <c:pt idx="18">
                  <c:v>-160.9840425531915</c:v>
                </c:pt>
                <c:pt idx="19">
                  <c:v>-63.740976645435261</c:v>
                </c:pt>
                <c:pt idx="20">
                  <c:v>-94.073846153846105</c:v>
                </c:pt>
                <c:pt idx="21">
                  <c:v>-74.792746113989551</c:v>
                </c:pt>
                <c:pt idx="22">
                  <c:v>-143.5358851674641</c:v>
                </c:pt>
                <c:pt idx="23">
                  <c:v>-69.802721088435348</c:v>
                </c:pt>
                <c:pt idx="24">
                  <c:v>-75.291970802919678</c:v>
                </c:pt>
                <c:pt idx="25">
                  <c:v>-672.81818181818198</c:v>
                </c:pt>
                <c:pt idx="26">
                  <c:v>-79.626666666666651</c:v>
                </c:pt>
                <c:pt idx="27">
                  <c:v>-56.07677902621721</c:v>
                </c:pt>
                <c:pt idx="28">
                  <c:v>-48.5</c:v>
                </c:pt>
                <c:pt idx="29">
                  <c:v>-97.23026315789474</c:v>
                </c:pt>
                <c:pt idx="30">
                  <c:v>-36.300498753117168</c:v>
                </c:pt>
                <c:pt idx="31">
                  <c:v>-90.358823529411751</c:v>
                </c:pt>
                <c:pt idx="32">
                  <c:v>-147.00473933649289</c:v>
                </c:pt>
                <c:pt idx="33">
                  <c:v>-90.414985590778102</c:v>
                </c:pt>
                <c:pt idx="34">
                  <c:v>-138.29090909090911</c:v>
                </c:pt>
                <c:pt idx="35">
                  <c:v>-125.7854077253219</c:v>
                </c:pt>
                <c:pt idx="36">
                  <c:v>-144.68341708542721</c:v>
                </c:pt>
                <c:pt idx="37">
                  <c:v>-113.0204081632653</c:v>
                </c:pt>
                <c:pt idx="38">
                  <c:v>-60.986899563318737</c:v>
                </c:pt>
                <c:pt idx="39">
                  <c:v>-56.510978043912161</c:v>
                </c:pt>
                <c:pt idx="40">
                  <c:v>-103.71276595744681</c:v>
                </c:pt>
                <c:pt idx="41">
                  <c:v>-94.803508771929799</c:v>
                </c:pt>
                <c:pt idx="42">
                  <c:v>-137.10798122065731</c:v>
                </c:pt>
                <c:pt idx="43">
                  <c:v>-142.24644549763039</c:v>
                </c:pt>
                <c:pt idx="44">
                  <c:v>-313.968085106383</c:v>
                </c:pt>
                <c:pt idx="45">
                  <c:v>-58.67567567567567</c:v>
                </c:pt>
                <c:pt idx="46">
                  <c:v>-87.391566265060234</c:v>
                </c:pt>
                <c:pt idx="47">
                  <c:v>-70.886574074074048</c:v>
                </c:pt>
                <c:pt idx="48">
                  <c:v>-199.29054054054049</c:v>
                </c:pt>
                <c:pt idx="49">
                  <c:v>-66.665835411471264</c:v>
                </c:pt>
                <c:pt idx="50">
                  <c:v>-97.263513513513516</c:v>
                </c:pt>
                <c:pt idx="51">
                  <c:v>-49.117753623188399</c:v>
                </c:pt>
                <c:pt idx="52">
                  <c:v>-88.324324324324309</c:v>
                </c:pt>
                <c:pt idx="53">
                  <c:v>-101.41496598639461</c:v>
                </c:pt>
                <c:pt idx="54">
                  <c:v>-322.10638297872339</c:v>
                </c:pt>
                <c:pt idx="55">
                  <c:v>-68.415349887133175</c:v>
                </c:pt>
                <c:pt idx="56">
                  <c:v>-92.68580060422957</c:v>
                </c:pt>
                <c:pt idx="57">
                  <c:v>-89.63963963963964</c:v>
                </c:pt>
                <c:pt idx="58">
                  <c:v>-78.102631578947353</c:v>
                </c:pt>
                <c:pt idx="59">
                  <c:v>-70.679802955664954</c:v>
                </c:pt>
                <c:pt idx="60">
                  <c:v>-106.5878136200717</c:v>
                </c:pt>
                <c:pt idx="61">
                  <c:v>-40.270976616231088</c:v>
                </c:pt>
                <c:pt idx="62">
                  <c:v>-102.5862068965517</c:v>
                </c:pt>
                <c:pt idx="63">
                  <c:v>-50.87853577371046</c:v>
                </c:pt>
                <c:pt idx="64">
                  <c:v>-81.900269541778997</c:v>
                </c:pt>
                <c:pt idx="65">
                  <c:v>-99.812709030100308</c:v>
                </c:pt>
                <c:pt idx="66">
                  <c:v>-69.66742596810937</c:v>
                </c:pt>
                <c:pt idx="67">
                  <c:v>-61.056565656565652</c:v>
                </c:pt>
                <c:pt idx="68">
                  <c:v>-98.825342465753366</c:v>
                </c:pt>
                <c:pt idx="69">
                  <c:v>-683.02325581395326</c:v>
                </c:pt>
                <c:pt idx="70">
                  <c:v>-178.05917159763311</c:v>
                </c:pt>
                <c:pt idx="71">
                  <c:v>-616.39583333333337</c:v>
                </c:pt>
                <c:pt idx="72">
                  <c:v>-284.21359223300959</c:v>
                </c:pt>
                <c:pt idx="73">
                  <c:v>-124.5850622406639</c:v>
                </c:pt>
                <c:pt idx="74">
                  <c:v>-91.5</c:v>
                </c:pt>
                <c:pt idx="75">
                  <c:v>846.83333333333337</c:v>
                </c:pt>
                <c:pt idx="76">
                  <c:v>-101.11258278145689</c:v>
                </c:pt>
                <c:pt idx="77">
                  <c:v>-73.3</c:v>
                </c:pt>
                <c:pt idx="78">
                  <c:v>-268.26605504587138</c:v>
                </c:pt>
                <c:pt idx="79">
                  <c:v>-189.63694267515919</c:v>
                </c:pt>
                <c:pt idx="80">
                  <c:v>-68.947368421052644</c:v>
                </c:pt>
                <c:pt idx="81">
                  <c:v>-1489.238095238095</c:v>
                </c:pt>
                <c:pt idx="82">
                  <c:v>-66.129032258064456</c:v>
                </c:pt>
              </c:numCache>
            </c:numRef>
          </c:yVal>
          <c:smooth val="0"/>
          <c:extLst>
            <c:ext xmlns:c16="http://schemas.microsoft.com/office/drawing/2014/chart" uri="{C3380CC4-5D6E-409C-BE32-E72D297353CC}">
              <c16:uniqueId val="{00000001-62E5-4876-8C97-154EE26A673A}"/>
            </c:ext>
          </c:extLst>
        </c:ser>
        <c:dLbls>
          <c:showLegendKey val="0"/>
          <c:showVal val="0"/>
          <c:showCatName val="0"/>
          <c:showSerName val="0"/>
          <c:showPercent val="0"/>
          <c:showBubbleSize val="0"/>
        </c:dLbls>
        <c:axId val="413870176"/>
        <c:axId val="413873704"/>
      </c:scatterChart>
      <c:valAx>
        <c:axId val="413870176"/>
        <c:scaling>
          <c:orientation val="minMax"/>
          <c:max val="43122"/>
          <c:min val="3762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a:t>Date</a:t>
                </a:r>
              </a:p>
            </c:rich>
          </c:tx>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413873704"/>
        <c:crossesAt val="-700"/>
        <c:crossBetween val="midCat"/>
        <c:majorUnit val="366.5"/>
        <c:minorUnit val="360"/>
      </c:valAx>
      <c:valAx>
        <c:axId val="413873704"/>
        <c:scaling>
          <c:orientation val="minMax"/>
          <c:max val="0"/>
          <c:min val="-7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r>
                  <a:rPr lang="en-US"/>
                  <a:t>SST/NDTI Ratio</a:t>
                </a:r>
              </a:p>
            </c:rich>
          </c:tx>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en-US"/>
          </a:p>
        </c:txPr>
        <c:crossAx val="413870176"/>
        <c:crosses val="autoZero"/>
        <c:crossBetween val="midCat"/>
      </c:valAx>
      <c:spPr>
        <a:noFill/>
        <a:ln>
          <a:noFill/>
        </a:ln>
        <a:effectLst/>
      </c:spPr>
    </c:plotArea>
    <c:plotVisOnly val="1"/>
    <c:dispBlanksAs val="gap"/>
    <c:showDLblsOverMax val="0"/>
  </c:chart>
  <c:spPr>
    <a:noFill/>
    <a:ln>
      <a:noFill/>
    </a:ln>
    <a:effectLst/>
  </c:spPr>
  <c:txPr>
    <a:bodyPr/>
    <a:lstStyle/>
    <a:p>
      <a:pPr>
        <a:defRPr sz="1400">
          <a:solidFill>
            <a:schemeClr val="tx1">
              <a:lumMod val="75000"/>
              <a:lumOff val="25000"/>
            </a:schemeClr>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75000"/>
                    <a:lumOff val="25000"/>
                  </a:schemeClr>
                </a:solidFill>
                <a:latin typeface="+mn-lt"/>
                <a:ea typeface="+mn-ea"/>
                <a:cs typeface="+mn-cs"/>
              </a:defRPr>
            </a:pPr>
            <a:r>
              <a:rPr lang="en-US"/>
              <a:t>Seasonal scatter plot for NDTI and SST</a:t>
            </a:r>
          </a:p>
        </c:rich>
      </c:tx>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manualLayout>
          <c:layoutTarget val="inner"/>
          <c:xMode val="edge"/>
          <c:yMode val="edge"/>
          <c:x val="8.3375801983085501E-2"/>
          <c:y val="0.104960857426226"/>
          <c:w val="0.88817804024496905"/>
          <c:h val="0.77836760865608901"/>
        </c:manualLayout>
      </c:layout>
      <c:scatterChart>
        <c:scatterStyle val="lineMarker"/>
        <c:varyColors val="0"/>
        <c:ser>
          <c:idx val="0"/>
          <c:order val="0"/>
          <c:tx>
            <c:v>Wet Season</c:v>
          </c:tx>
          <c:spPr>
            <a:ln w="19050" cap="rnd">
              <a:noFill/>
              <a:round/>
            </a:ln>
            <a:effectLst/>
          </c:spPr>
          <c:marker>
            <c:symbol val="triangle"/>
            <c:size val="6"/>
            <c:spPr>
              <a:solidFill>
                <a:srgbClr val="FF0000"/>
              </a:solidFill>
              <a:ln w="19050">
                <a:solidFill>
                  <a:srgbClr val="FF0000"/>
                </a:solidFill>
              </a:ln>
              <a:effectLst/>
            </c:spPr>
          </c:marker>
          <c:xVal>
            <c:numRef>
              <c:f>'[Final_Charts_edited (1).xlsx]By Season (2)'!$A$2:$A$20</c:f>
              <c:numCache>
                <c:formatCode>General</c:formatCode>
                <c:ptCount val="19"/>
                <c:pt idx="0">
                  <c:v>29.12</c:v>
                </c:pt>
                <c:pt idx="1">
                  <c:v>30.635000000000009</c:v>
                </c:pt>
                <c:pt idx="2">
                  <c:v>27.434999999999999</c:v>
                </c:pt>
                <c:pt idx="3">
                  <c:v>28.164999999999999</c:v>
                </c:pt>
                <c:pt idx="4">
                  <c:v>29.795000000000002</c:v>
                </c:pt>
                <c:pt idx="5">
                  <c:v>29.78</c:v>
                </c:pt>
                <c:pt idx="6">
                  <c:v>27.8</c:v>
                </c:pt>
                <c:pt idx="7">
                  <c:v>27.85</c:v>
                </c:pt>
                <c:pt idx="8">
                  <c:v>26.745000000000001</c:v>
                </c:pt>
                <c:pt idx="9">
                  <c:v>29.445</c:v>
                </c:pt>
                <c:pt idx="10">
                  <c:v>28.67</c:v>
                </c:pt>
                <c:pt idx="11">
                  <c:v>29.635000000000009</c:v>
                </c:pt>
                <c:pt idx="12">
                  <c:v>30.3</c:v>
                </c:pt>
                <c:pt idx="13">
                  <c:v>29.535</c:v>
                </c:pt>
                <c:pt idx="14">
                  <c:v>29.225000000000001</c:v>
                </c:pt>
                <c:pt idx="15">
                  <c:v>29.975000000000001</c:v>
                </c:pt>
              </c:numCache>
            </c:numRef>
          </c:xVal>
          <c:yVal>
            <c:numRef>
              <c:f>'[Final_Charts_edited (1).xlsx]By Season (2)'!$B$2:$B$20</c:f>
              <c:numCache>
                <c:formatCode>General</c:formatCode>
                <c:ptCount val="19"/>
                <c:pt idx="0">
                  <c:v>-0.45700000000000002</c:v>
                </c:pt>
                <c:pt idx="1">
                  <c:v>-0.23</c:v>
                </c:pt>
                <c:pt idx="2">
                  <c:v>-0.23899999999999999</c:v>
                </c:pt>
                <c:pt idx="3">
                  <c:v>-0.55800000000000005</c:v>
                </c:pt>
                <c:pt idx="4">
                  <c:v>-0.32400000000000001</c:v>
                </c:pt>
                <c:pt idx="5">
                  <c:v>-0.52400000000000002</c:v>
                </c:pt>
                <c:pt idx="6">
                  <c:v>-0.245</c:v>
                </c:pt>
                <c:pt idx="7">
                  <c:v>-0.48</c:v>
                </c:pt>
                <c:pt idx="8">
                  <c:v>-0.40200000000000002</c:v>
                </c:pt>
                <c:pt idx="9">
                  <c:v>-0.371</c:v>
                </c:pt>
                <c:pt idx="10">
                  <c:v>-0.42599999999999999</c:v>
                </c:pt>
                <c:pt idx="11">
                  <c:v>-0.29499999999999998</c:v>
                </c:pt>
                <c:pt idx="12">
                  <c:v>-0.16700000000000001</c:v>
                </c:pt>
                <c:pt idx="13">
                  <c:v>-4.3999999999999997E-2</c:v>
                </c:pt>
                <c:pt idx="14">
                  <c:v>-0.104</c:v>
                </c:pt>
                <c:pt idx="15">
                  <c:v>-0.254</c:v>
                </c:pt>
              </c:numCache>
            </c:numRef>
          </c:yVal>
          <c:smooth val="0"/>
          <c:extLst>
            <c:ext xmlns:c16="http://schemas.microsoft.com/office/drawing/2014/chart" uri="{C3380CC4-5D6E-409C-BE32-E72D297353CC}">
              <c16:uniqueId val="{00000000-27BC-4A08-8F7A-FC31DB26C19E}"/>
            </c:ext>
          </c:extLst>
        </c:ser>
        <c:ser>
          <c:idx val="1"/>
          <c:order val="1"/>
          <c:tx>
            <c:v>Dry Season</c:v>
          </c:tx>
          <c:spPr>
            <a:ln w="25400" cap="rnd">
              <a:noFill/>
              <a:round/>
            </a:ln>
            <a:effectLst/>
          </c:spPr>
          <c:marker>
            <c:symbol val="circle"/>
            <c:size val="5"/>
            <c:spPr>
              <a:solidFill>
                <a:srgbClr val="0070C0"/>
              </a:solidFill>
              <a:ln w="19050">
                <a:solidFill>
                  <a:srgbClr val="0070C0"/>
                </a:solidFill>
              </a:ln>
              <a:effectLst/>
            </c:spPr>
          </c:marker>
          <c:xVal>
            <c:numRef>
              <c:f>'[Final_Charts_edited (1).xlsx]By Season (2)'!$C$2:$C$36</c:f>
              <c:numCache>
                <c:formatCode>General</c:formatCode>
                <c:ptCount val="35"/>
                <c:pt idx="0">
                  <c:v>30.545000000000002</c:v>
                </c:pt>
                <c:pt idx="1">
                  <c:v>30.565000000000001</c:v>
                </c:pt>
                <c:pt idx="2">
                  <c:v>28.414999999999999</c:v>
                </c:pt>
                <c:pt idx="3">
                  <c:v>30.414999999999999</c:v>
                </c:pt>
                <c:pt idx="4">
                  <c:v>29.934999999999999</c:v>
                </c:pt>
                <c:pt idx="5">
                  <c:v>27.225000000000001</c:v>
                </c:pt>
                <c:pt idx="6">
                  <c:v>29.135000000000009</c:v>
                </c:pt>
                <c:pt idx="7">
                  <c:v>29.925000000000001</c:v>
                </c:pt>
                <c:pt idx="8">
                  <c:v>30.27</c:v>
                </c:pt>
                <c:pt idx="9">
                  <c:v>30.02</c:v>
                </c:pt>
                <c:pt idx="10">
                  <c:v>30.504999999999999</c:v>
                </c:pt>
                <c:pt idx="11">
                  <c:v>30.06</c:v>
                </c:pt>
                <c:pt idx="12">
                  <c:v>30.765000000000001</c:v>
                </c:pt>
                <c:pt idx="13">
                  <c:v>30.9</c:v>
                </c:pt>
                <c:pt idx="14">
                  <c:v>29.59</c:v>
                </c:pt>
                <c:pt idx="15">
                  <c:v>30.954999999999991</c:v>
                </c:pt>
                <c:pt idx="16">
                  <c:v>31.36</c:v>
                </c:pt>
                <c:pt idx="17">
                  <c:v>30.42</c:v>
                </c:pt>
                <c:pt idx="18">
                  <c:v>29.14</c:v>
                </c:pt>
                <c:pt idx="19">
                  <c:v>29.19</c:v>
                </c:pt>
                <c:pt idx="20">
                  <c:v>29.75</c:v>
                </c:pt>
                <c:pt idx="21">
                  <c:v>29.48</c:v>
                </c:pt>
                <c:pt idx="22">
                  <c:v>30.295000000000002</c:v>
                </c:pt>
                <c:pt idx="23">
                  <c:v>28.945</c:v>
                </c:pt>
                <c:pt idx="24">
                  <c:v>30.48</c:v>
                </c:pt>
                <c:pt idx="25">
                  <c:v>29.515000000000001</c:v>
                </c:pt>
                <c:pt idx="26">
                  <c:v>29.805</c:v>
                </c:pt>
                <c:pt idx="27">
                  <c:v>30.245000000000001</c:v>
                </c:pt>
                <c:pt idx="28">
                  <c:v>30.315000000000001</c:v>
                </c:pt>
                <c:pt idx="29">
                  <c:v>30.655000000000001</c:v>
                </c:pt>
                <c:pt idx="30">
                  <c:v>30.635000000000009</c:v>
                </c:pt>
                <c:pt idx="31">
                  <c:v>30.2</c:v>
                </c:pt>
                <c:pt idx="32">
                  <c:v>28.77</c:v>
                </c:pt>
                <c:pt idx="33">
                  <c:v>29.364999999999991</c:v>
                </c:pt>
                <c:pt idx="34">
                  <c:v>29.605</c:v>
                </c:pt>
              </c:numCache>
            </c:numRef>
          </c:xVal>
          <c:yVal>
            <c:numRef>
              <c:f>'[Final_Charts_edited (1).xlsx]By Season (2)'!$D$2:$D$36</c:f>
              <c:numCache>
                <c:formatCode>General</c:formatCode>
                <c:ptCount val="35"/>
                <c:pt idx="0">
                  <c:v>-0.35499999999999998</c:v>
                </c:pt>
                <c:pt idx="1">
                  <c:v>-0.13100000000000001</c:v>
                </c:pt>
                <c:pt idx="2">
                  <c:v>-0.41799999999999998</c:v>
                </c:pt>
                <c:pt idx="3">
                  <c:v>-0.434</c:v>
                </c:pt>
                <c:pt idx="4">
                  <c:v>-0.51900000000000002</c:v>
                </c:pt>
                <c:pt idx="5">
                  <c:v>-0.434</c:v>
                </c:pt>
                <c:pt idx="6">
                  <c:v>-0.30099999999999999</c:v>
                </c:pt>
                <c:pt idx="7">
                  <c:v>-0.48799999999999999</c:v>
                </c:pt>
                <c:pt idx="8">
                  <c:v>-0.123</c:v>
                </c:pt>
                <c:pt idx="9">
                  <c:v>-0.48099999999999998</c:v>
                </c:pt>
                <c:pt idx="10">
                  <c:v>-0.33200000000000002</c:v>
                </c:pt>
                <c:pt idx="11">
                  <c:v>-0.17799999999999999</c:v>
                </c:pt>
                <c:pt idx="12">
                  <c:v>-0.433</c:v>
                </c:pt>
                <c:pt idx="13">
                  <c:v>-0.39500000000000002</c:v>
                </c:pt>
                <c:pt idx="14">
                  <c:v>-3.4000000000000002E-2</c:v>
                </c:pt>
                <c:pt idx="15">
                  <c:v>-0.21</c:v>
                </c:pt>
                <c:pt idx="16">
                  <c:v>-0.34</c:v>
                </c:pt>
                <c:pt idx="17">
                  <c:v>-0.19600000000000001</c:v>
                </c:pt>
                <c:pt idx="18">
                  <c:v>-0.223</c:v>
                </c:pt>
                <c:pt idx="19">
                  <c:v>-0.221</c:v>
                </c:pt>
                <c:pt idx="20">
                  <c:v>-0.224</c:v>
                </c:pt>
                <c:pt idx="21">
                  <c:v>-0.1</c:v>
                </c:pt>
                <c:pt idx="22">
                  <c:v>-0.505</c:v>
                </c:pt>
                <c:pt idx="23">
                  <c:v>-0.32</c:v>
                </c:pt>
                <c:pt idx="24">
                  <c:v>-0.42599999999999999</c:v>
                </c:pt>
                <c:pt idx="25">
                  <c:v>-0.14499999999999999</c:v>
                </c:pt>
                <c:pt idx="26">
                  <c:v>-0.29899999999999999</c:v>
                </c:pt>
                <c:pt idx="27">
                  <c:v>-0.127</c:v>
                </c:pt>
                <c:pt idx="28">
                  <c:v>-0.42599999999999999</c:v>
                </c:pt>
                <c:pt idx="29">
                  <c:v>-0.33200000000000002</c:v>
                </c:pt>
                <c:pt idx="30">
                  <c:v>-0.42599999999999999</c:v>
                </c:pt>
                <c:pt idx="31">
                  <c:v>-0.47299999999999998</c:v>
                </c:pt>
                <c:pt idx="32">
                  <c:v>-0.27700000000000002</c:v>
                </c:pt>
                <c:pt idx="33">
                  <c:v>-4.9000000000000002E-2</c:v>
                </c:pt>
                <c:pt idx="34">
                  <c:v>-0.16300000000000001</c:v>
                </c:pt>
              </c:numCache>
            </c:numRef>
          </c:yVal>
          <c:smooth val="0"/>
          <c:extLst>
            <c:ext xmlns:c16="http://schemas.microsoft.com/office/drawing/2014/chart" uri="{C3380CC4-5D6E-409C-BE32-E72D297353CC}">
              <c16:uniqueId val="{00000001-27BC-4A08-8F7A-FC31DB26C19E}"/>
            </c:ext>
          </c:extLst>
        </c:ser>
        <c:dLbls>
          <c:showLegendKey val="0"/>
          <c:showVal val="0"/>
          <c:showCatName val="0"/>
          <c:showSerName val="0"/>
          <c:showPercent val="0"/>
          <c:showBubbleSize val="0"/>
        </c:dLbls>
        <c:axId val="410564432"/>
        <c:axId val="410556984"/>
        <c:extLst>
          <c:ext xmlns:c15="http://schemas.microsoft.com/office/drawing/2012/chart" uri="{02D57815-91ED-43cb-92C2-25804820EDAC}">
            <c15:filteredScatterSeries>
              <c15:ser>
                <c:idx val="2"/>
                <c:order val="2"/>
                <c:tx>
                  <c:v>Other Seasons</c:v>
                </c:tx>
                <c:spPr>
                  <a:ln w="25400" cap="rnd">
                    <a:noFill/>
                    <a:round/>
                  </a:ln>
                  <a:effectLst/>
                </c:spPr>
                <c:marker>
                  <c:symbol val="circle"/>
                  <c:size val="5"/>
                  <c:spPr>
                    <a:solidFill>
                      <a:schemeClr val="bg2">
                        <a:lumMod val="50000"/>
                      </a:schemeClr>
                    </a:solidFill>
                    <a:ln w="19050">
                      <a:solidFill>
                        <a:schemeClr val="bg2">
                          <a:lumMod val="50000"/>
                        </a:schemeClr>
                      </a:solidFill>
                    </a:ln>
                    <a:effectLst/>
                  </c:spPr>
                </c:marker>
                <c:trendline>
                  <c:name>Other Seasons Trendline</c:name>
                  <c:spPr>
                    <a:ln w="25400" cap="rnd">
                      <a:solidFill>
                        <a:schemeClr val="bg2">
                          <a:lumMod val="50000"/>
                        </a:schemeClr>
                      </a:solidFill>
                      <a:prstDash val="dash"/>
                    </a:ln>
                    <a:effectLst/>
                  </c:spPr>
                  <c:trendlineType val="linear"/>
                  <c:forward val="31.5"/>
                  <c:backward val="26.5"/>
                  <c:dispRSqr val="0"/>
                  <c:dispEq val="0"/>
                </c:trendline>
                <c:xVal>
                  <c:numRef>
                    <c:extLst>
                      <c:ext uri="{02D57815-91ED-43cb-92C2-25804820EDAC}">
                        <c15:formulaRef>
                          <c15:sqref>'[Final_Charts_edited (1).xlsx]By Season (2)'!$E$2:$E$30</c15:sqref>
                        </c15:formulaRef>
                      </c:ext>
                    </c:extLst>
                    <c:numCache>
                      <c:formatCode>General</c:formatCode>
                      <c:ptCount val="29"/>
                    </c:numCache>
                  </c:numRef>
                </c:xVal>
                <c:yVal>
                  <c:numRef>
                    <c:extLst>
                      <c:ext uri="{02D57815-91ED-43cb-92C2-25804820EDAC}">
                        <c15:formulaRef>
                          <c15:sqref>'[Final_Charts_edited (1).xlsx]By Season (2)'!$F$2:$F$30</c15:sqref>
                        </c15:formulaRef>
                      </c:ext>
                    </c:extLst>
                    <c:numCache>
                      <c:formatCode>General</c:formatCode>
                      <c:ptCount val="29"/>
                    </c:numCache>
                  </c:numRef>
                </c:yVal>
                <c:smooth val="0"/>
                <c:extLst>
                  <c:ext xmlns:c16="http://schemas.microsoft.com/office/drawing/2014/chart" uri="{C3380CC4-5D6E-409C-BE32-E72D297353CC}">
                    <c16:uniqueId val="{00000002-27BC-4A08-8F7A-FC31DB26C19E}"/>
                  </c:ext>
                </c:extLst>
              </c15:ser>
            </c15:filteredScatterSeries>
          </c:ext>
        </c:extLst>
      </c:scatterChart>
      <c:valAx>
        <c:axId val="410564432"/>
        <c:scaling>
          <c:orientation val="minMax"/>
          <c:max val="31.5"/>
          <c:min val="26.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r>
                  <a:rPr lang="en-US"/>
                  <a:t>SST (C)</a:t>
                </a:r>
              </a:p>
            </c:rich>
          </c:tx>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lgn="ctr">
              <a:defRPr sz="1600" b="0" i="0" u="none" strike="noStrike" kern="1200" baseline="0">
                <a:solidFill>
                  <a:schemeClr val="tx1">
                    <a:lumMod val="75000"/>
                    <a:lumOff val="25000"/>
                  </a:schemeClr>
                </a:solidFill>
                <a:latin typeface="+mn-lt"/>
                <a:ea typeface="+mn-ea"/>
                <a:cs typeface="+mn-cs"/>
              </a:defRPr>
            </a:pPr>
            <a:endParaRPr lang="en-US"/>
          </a:p>
        </c:txPr>
        <c:crossAx val="410556984"/>
        <c:crossesAt val="-1"/>
        <c:crossBetween val="midCat"/>
      </c:valAx>
      <c:valAx>
        <c:axId val="410556984"/>
        <c:scaling>
          <c:orientation val="minMax"/>
          <c:max val="0.1"/>
          <c:min val="-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r>
                  <a:rPr lang="en-US"/>
                  <a:t>NDTI</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crossAx val="41056443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Entry>
      <c:layout>
        <c:manualLayout>
          <c:xMode val="edge"/>
          <c:yMode val="edge"/>
          <c:x val="0.177640255905512"/>
          <c:y val="0.14394101315004301"/>
          <c:w val="0.17365467337416199"/>
          <c:h val="0.18640636749297099"/>
        </c:manualLayout>
      </c:layout>
      <c:overlay val="0"/>
      <c:spPr>
        <a:solidFill>
          <a:schemeClr val="bg1"/>
        </a:solid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solidFill>
            <a:schemeClr val="tx1">
              <a:lumMod val="75000"/>
              <a:lumOff val="25000"/>
            </a:schemeClr>
          </a:solidFill>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r>
              <a:rPr lang="en-US"/>
              <a:t>NDTI Timeseries by Season</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manualLayout>
          <c:layoutTarget val="inner"/>
          <c:xMode val="edge"/>
          <c:yMode val="edge"/>
          <c:x val="7.9752711443116395E-2"/>
          <c:y val="7.7013811176055394E-2"/>
          <c:w val="0.88916260600713604"/>
          <c:h val="0.78433520254369704"/>
        </c:manualLayout>
      </c:layout>
      <c:scatterChart>
        <c:scatterStyle val="lineMarker"/>
        <c:varyColors val="0"/>
        <c:ser>
          <c:idx val="0"/>
          <c:order val="0"/>
          <c:tx>
            <c:v>NDTI Wet Season</c:v>
          </c:tx>
          <c:spPr>
            <a:ln w="19050" cap="rnd">
              <a:solidFill>
                <a:srgbClr val="7030A0"/>
              </a:solidFill>
              <a:round/>
            </a:ln>
            <a:effectLst/>
          </c:spPr>
          <c:marker>
            <c:symbol val="triangle"/>
            <c:size val="6"/>
            <c:spPr>
              <a:solidFill>
                <a:srgbClr val="7030A0"/>
              </a:solidFill>
              <a:ln w="12700">
                <a:solidFill>
                  <a:srgbClr val="7030A0"/>
                </a:solidFill>
              </a:ln>
              <a:effectLst/>
            </c:spPr>
          </c:marker>
          <c:trendline>
            <c:name>Wet Season Trendline</c:name>
            <c:spPr>
              <a:ln w="25400" cap="rnd">
                <a:solidFill>
                  <a:srgbClr val="512373"/>
                </a:solidFill>
                <a:prstDash val="dash"/>
              </a:ln>
              <a:effectLst/>
            </c:spPr>
            <c:trendlineType val="linear"/>
            <c:forward val="43122"/>
            <c:backward val="37622"/>
            <c:dispRSqr val="0"/>
            <c:dispEq val="0"/>
          </c:trendline>
          <c:xVal>
            <c:numRef>
              <c:f>'[Final_Charts-1.xlsx]Sheet9'!$A$2:$A$16</c:f>
              <c:numCache>
                <c:formatCode>m/d/yyyy</c:formatCode>
                <c:ptCount val="15"/>
                <c:pt idx="0">
                  <c:v>37863</c:v>
                </c:pt>
                <c:pt idx="1">
                  <c:v>38229</c:v>
                </c:pt>
                <c:pt idx="2">
                  <c:v>38594</c:v>
                </c:pt>
                <c:pt idx="3">
                  <c:v>38959</c:v>
                </c:pt>
                <c:pt idx="4">
                  <c:v>39324</c:v>
                </c:pt>
                <c:pt idx="5">
                  <c:v>39690</c:v>
                </c:pt>
                <c:pt idx="6">
                  <c:v>40055</c:v>
                </c:pt>
                <c:pt idx="7">
                  <c:v>40420</c:v>
                </c:pt>
                <c:pt idx="8">
                  <c:v>40785</c:v>
                </c:pt>
                <c:pt idx="9">
                  <c:v>41151</c:v>
                </c:pt>
                <c:pt idx="10">
                  <c:v>41516</c:v>
                </c:pt>
                <c:pt idx="11">
                  <c:v>41881</c:v>
                </c:pt>
                <c:pt idx="12">
                  <c:v>42246</c:v>
                </c:pt>
                <c:pt idx="13">
                  <c:v>42612</c:v>
                </c:pt>
                <c:pt idx="14">
                  <c:v>42977</c:v>
                </c:pt>
              </c:numCache>
            </c:numRef>
          </c:xVal>
          <c:yVal>
            <c:numRef>
              <c:f>'[Final_Charts-1.xlsx]Sheet9'!$C$2:$C$16</c:f>
              <c:numCache>
                <c:formatCode>General</c:formatCode>
                <c:ptCount val="15"/>
                <c:pt idx="0">
                  <c:v>-0.35449999999999998</c:v>
                </c:pt>
                <c:pt idx="2">
                  <c:v>-0.4</c:v>
                </c:pt>
                <c:pt idx="3">
                  <c:v>-0.35299999999999998</c:v>
                </c:pt>
                <c:pt idx="4">
                  <c:v>-0.13</c:v>
                </c:pt>
                <c:pt idx="5">
                  <c:v>-0.1595</c:v>
                </c:pt>
                <c:pt idx="6">
                  <c:v>-0.43280000000000002</c:v>
                </c:pt>
                <c:pt idx="7">
                  <c:v>-0.35149999999999998</c:v>
                </c:pt>
                <c:pt idx="8">
                  <c:v>-0.40100000000000002</c:v>
                </c:pt>
                <c:pt idx="9">
                  <c:v>-0.27579999999999999</c:v>
                </c:pt>
                <c:pt idx="10">
                  <c:v>-0.21133333333333301</c:v>
                </c:pt>
                <c:pt idx="11">
                  <c:v>-0.581666666666667</c:v>
                </c:pt>
                <c:pt idx="12">
                  <c:v>-0.40933333333333299</c:v>
                </c:pt>
                <c:pt idx="13">
                  <c:v>-0.42416666666666702</c:v>
                </c:pt>
                <c:pt idx="14">
                  <c:v>-0.51900000000000002</c:v>
                </c:pt>
              </c:numCache>
            </c:numRef>
          </c:yVal>
          <c:smooth val="0"/>
          <c:extLst>
            <c:ext xmlns:c16="http://schemas.microsoft.com/office/drawing/2014/chart" uri="{C3380CC4-5D6E-409C-BE32-E72D297353CC}">
              <c16:uniqueId val="{00000001-9B1A-48B5-9340-5EAB8C30C6EE}"/>
            </c:ext>
          </c:extLst>
        </c:ser>
        <c:ser>
          <c:idx val="1"/>
          <c:order val="1"/>
          <c:tx>
            <c:v>NDTI Dry Season</c:v>
          </c:tx>
          <c:spPr>
            <a:ln w="19050" cap="rnd">
              <a:solidFill>
                <a:srgbClr val="00B050"/>
              </a:solidFill>
              <a:round/>
            </a:ln>
            <a:effectLst/>
          </c:spPr>
          <c:marker>
            <c:symbol val="circle"/>
            <c:size val="5"/>
            <c:spPr>
              <a:solidFill>
                <a:srgbClr val="00B050"/>
              </a:solidFill>
              <a:ln w="12700">
                <a:solidFill>
                  <a:srgbClr val="00B050"/>
                </a:solidFill>
              </a:ln>
              <a:effectLst/>
            </c:spPr>
          </c:marker>
          <c:trendline>
            <c:name>Dry Season Trendline</c:name>
            <c:spPr>
              <a:ln w="25400" cap="rnd">
                <a:solidFill>
                  <a:srgbClr val="006C31"/>
                </a:solidFill>
                <a:prstDash val="dash"/>
              </a:ln>
              <a:effectLst/>
            </c:spPr>
            <c:trendlineType val="linear"/>
            <c:forward val="43122"/>
            <c:backward val="37622"/>
            <c:dispRSqr val="0"/>
            <c:dispEq val="0"/>
          </c:trendline>
          <c:xVal>
            <c:numRef>
              <c:f>'[Final_Charts-1.xlsx]Sheet9'!$D$2:$D$16</c:f>
              <c:numCache>
                <c:formatCode>m/d/yyyy</c:formatCode>
                <c:ptCount val="15"/>
                <c:pt idx="0">
                  <c:v>37741</c:v>
                </c:pt>
                <c:pt idx="1">
                  <c:v>38107</c:v>
                </c:pt>
                <c:pt idx="2">
                  <c:v>38472</c:v>
                </c:pt>
                <c:pt idx="3">
                  <c:v>38837</c:v>
                </c:pt>
                <c:pt idx="4">
                  <c:v>39202</c:v>
                </c:pt>
                <c:pt idx="5">
                  <c:v>39568</c:v>
                </c:pt>
                <c:pt idx="6">
                  <c:v>39933</c:v>
                </c:pt>
                <c:pt idx="7">
                  <c:v>40298</c:v>
                </c:pt>
                <c:pt idx="8">
                  <c:v>40663</c:v>
                </c:pt>
                <c:pt idx="9">
                  <c:v>41029</c:v>
                </c:pt>
                <c:pt idx="10">
                  <c:v>41394</c:v>
                </c:pt>
                <c:pt idx="11">
                  <c:v>41759</c:v>
                </c:pt>
                <c:pt idx="12">
                  <c:v>42124</c:v>
                </c:pt>
                <c:pt idx="13">
                  <c:v>42490</c:v>
                </c:pt>
                <c:pt idx="14">
                  <c:v>42855</c:v>
                </c:pt>
              </c:numCache>
            </c:numRef>
          </c:xVal>
          <c:yVal>
            <c:numRef>
              <c:f>'[Final_Charts-1.xlsx]Sheet9'!$F$2:$F$16</c:f>
              <c:numCache>
                <c:formatCode>General</c:formatCode>
                <c:ptCount val="15"/>
                <c:pt idx="0">
                  <c:v>-0.34050000000000002</c:v>
                </c:pt>
                <c:pt idx="1">
                  <c:v>-0.40799999999999997</c:v>
                </c:pt>
                <c:pt idx="2">
                  <c:v>-0.47749999999999998</c:v>
                </c:pt>
                <c:pt idx="3">
                  <c:v>-0.40899999999999997</c:v>
                </c:pt>
                <c:pt idx="4">
                  <c:v>-0.41199999999999998</c:v>
                </c:pt>
                <c:pt idx="5">
                  <c:v>-0.36449999999999999</c:v>
                </c:pt>
                <c:pt idx="6">
                  <c:v>-0.25480000000000003</c:v>
                </c:pt>
                <c:pt idx="7">
                  <c:v>-0.25274999999999997</c:v>
                </c:pt>
                <c:pt idx="8">
                  <c:v>-0.27374999999999999</c:v>
                </c:pt>
                <c:pt idx="9">
                  <c:v>-0.24460000000000001</c:v>
                </c:pt>
                <c:pt idx="10">
                  <c:v>-0.33639999999999998</c:v>
                </c:pt>
                <c:pt idx="11">
                  <c:v>-0.40200000000000002</c:v>
                </c:pt>
                <c:pt idx="12">
                  <c:v>-0.36216666666666703</c:v>
                </c:pt>
                <c:pt idx="13">
                  <c:v>-0.46966666666666701</c:v>
                </c:pt>
                <c:pt idx="14">
                  <c:v>-0.424875</c:v>
                </c:pt>
              </c:numCache>
            </c:numRef>
          </c:yVal>
          <c:smooth val="0"/>
          <c:extLst>
            <c:ext xmlns:c16="http://schemas.microsoft.com/office/drawing/2014/chart" uri="{C3380CC4-5D6E-409C-BE32-E72D297353CC}">
              <c16:uniqueId val="{00000003-9B1A-48B5-9340-5EAB8C30C6EE}"/>
            </c:ext>
          </c:extLst>
        </c:ser>
        <c:dLbls>
          <c:showLegendKey val="0"/>
          <c:showVal val="0"/>
          <c:showCatName val="0"/>
          <c:showSerName val="0"/>
          <c:showPercent val="0"/>
          <c:showBubbleSize val="0"/>
        </c:dLbls>
        <c:axId val="413870960"/>
        <c:axId val="333305256"/>
        <c:extLst>
          <c:ext xmlns:c15="http://schemas.microsoft.com/office/drawing/2012/chart" uri="{02D57815-91ED-43cb-92C2-25804820EDAC}">
            <c15:filteredScatterSeries>
              <c15:ser>
                <c:idx val="2"/>
                <c:order val="2"/>
                <c:tx>
                  <c:v>NDTI _ Other Seasons</c:v>
                </c:tx>
                <c:spPr>
                  <a:ln w="19050" cap="rnd">
                    <a:solidFill>
                      <a:schemeClr val="accent3"/>
                    </a:solidFill>
                    <a:round/>
                  </a:ln>
                  <a:effectLst/>
                </c:spPr>
                <c:marker>
                  <c:symbol val="circle"/>
                  <c:size val="5"/>
                  <c:spPr>
                    <a:solidFill>
                      <a:schemeClr val="bg2">
                        <a:lumMod val="50000"/>
                      </a:schemeClr>
                    </a:solidFill>
                    <a:ln w="12700">
                      <a:solidFill>
                        <a:schemeClr val="bg2">
                          <a:lumMod val="50000"/>
                        </a:schemeClr>
                      </a:solidFill>
                    </a:ln>
                    <a:effectLst/>
                  </c:spPr>
                </c:marker>
                <c:trendline>
                  <c:name>Other Seasons Trendline</c:name>
                  <c:spPr>
                    <a:ln w="25400" cap="rnd">
                      <a:solidFill>
                        <a:schemeClr val="accent3">
                          <a:lumMod val="50000"/>
                        </a:schemeClr>
                      </a:solidFill>
                      <a:prstDash val="dash"/>
                    </a:ln>
                    <a:effectLst/>
                  </c:spPr>
                  <c:trendlineType val="linear"/>
                  <c:forward val="43122"/>
                  <c:backward val="37622"/>
                  <c:dispRSqr val="0"/>
                  <c:dispEq val="0"/>
                </c:trendline>
                <c:xVal>
                  <c:numRef>
                    <c:extLst>
                      <c:ext uri="{02D57815-91ED-43cb-92C2-25804820EDAC}">
                        <c15:formulaRef>
                          <c15:sqref>'[Final_Charts-1.xlsx]Sheet9'!$G$2:$G$16</c15:sqref>
                        </c15:formulaRef>
                      </c:ext>
                    </c:extLst>
                    <c:numCache>
                      <c:formatCode>m/d/yyyy</c:formatCode>
                      <c:ptCount val="15"/>
                      <c:pt idx="0">
                        <c:v>37985</c:v>
                      </c:pt>
                      <c:pt idx="1">
                        <c:v>38351</c:v>
                      </c:pt>
                      <c:pt idx="2">
                        <c:v>38716</c:v>
                      </c:pt>
                      <c:pt idx="3">
                        <c:v>39081</c:v>
                      </c:pt>
                      <c:pt idx="4">
                        <c:v>39446</c:v>
                      </c:pt>
                      <c:pt idx="5">
                        <c:v>39812</c:v>
                      </c:pt>
                      <c:pt idx="6">
                        <c:v>40177</c:v>
                      </c:pt>
                      <c:pt idx="7">
                        <c:v>40542</c:v>
                      </c:pt>
                      <c:pt idx="8">
                        <c:v>40907</c:v>
                      </c:pt>
                      <c:pt idx="9">
                        <c:v>41273</c:v>
                      </c:pt>
                      <c:pt idx="10">
                        <c:v>41638</c:v>
                      </c:pt>
                      <c:pt idx="11">
                        <c:v>42003</c:v>
                      </c:pt>
                      <c:pt idx="12">
                        <c:v>42368</c:v>
                      </c:pt>
                      <c:pt idx="13">
                        <c:v>42734</c:v>
                      </c:pt>
                      <c:pt idx="14">
                        <c:v>43099</c:v>
                      </c:pt>
                    </c:numCache>
                  </c:numRef>
                </c:xVal>
                <c:yVal>
                  <c:numRef>
                    <c:extLst>
                      <c:ext uri="{02D57815-91ED-43cb-92C2-25804820EDAC}">
                        <c15:formulaRef>
                          <c15:sqref>'[Final_Charts-1.xlsx]Sheet9'!$I$2:$I$16</c15:sqref>
                        </c15:formulaRef>
                      </c:ext>
                    </c:extLst>
                    <c:numCache>
                      <c:formatCode>General</c:formatCode>
                      <c:ptCount val="15"/>
                      <c:pt idx="0">
                        <c:v>-0.58399999999999996</c:v>
                      </c:pt>
                      <c:pt idx="1">
                        <c:v>-0.13300000000000001</c:v>
                      </c:pt>
                      <c:pt idx="2">
                        <c:v>-0.13600000000000001</c:v>
                      </c:pt>
                      <c:pt idx="3">
                        <c:v>-0.4335</c:v>
                      </c:pt>
                      <c:pt idx="5">
                        <c:v>-0.46500000000000002</c:v>
                      </c:pt>
                      <c:pt idx="6">
                        <c:v>-0.51819999999999999</c:v>
                      </c:pt>
                      <c:pt idx="7">
                        <c:v>-0.26233333333333297</c:v>
                      </c:pt>
                      <c:pt idx="8">
                        <c:v>-0.33750000000000002</c:v>
                      </c:pt>
                      <c:pt idx="9">
                        <c:v>-0.45679999999999998</c:v>
                      </c:pt>
                      <c:pt idx="10">
                        <c:v>-0.265666666666667</c:v>
                      </c:pt>
                      <c:pt idx="11">
                        <c:v>-0.43822222222222201</c:v>
                      </c:pt>
                      <c:pt idx="12">
                        <c:v>-0.42299999999999999</c:v>
                      </c:pt>
                      <c:pt idx="13">
                        <c:v>-0.49070000000000003</c:v>
                      </c:pt>
                      <c:pt idx="14">
                        <c:v>-0.50914285714285701</c:v>
                      </c:pt>
                    </c:numCache>
                  </c:numRef>
                </c:yVal>
                <c:smooth val="0"/>
                <c:extLst>
                  <c:ext xmlns:c16="http://schemas.microsoft.com/office/drawing/2014/chart" uri="{C3380CC4-5D6E-409C-BE32-E72D297353CC}">
                    <c16:uniqueId val="{00000005-9B1A-48B5-9340-5EAB8C30C6EE}"/>
                  </c:ext>
                </c:extLst>
              </c15:ser>
            </c15:filteredScatterSeries>
          </c:ext>
        </c:extLst>
      </c:scatterChart>
      <c:valAx>
        <c:axId val="413870960"/>
        <c:scaling>
          <c:orientation val="minMax"/>
          <c:max val="43122"/>
          <c:min val="3762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title>
        <c:numFmt formatCode="yy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crossAx val="333305256"/>
        <c:crossesAt val="-0.6"/>
        <c:crossBetween val="midCat"/>
        <c:majorUnit val="366.5"/>
      </c:valAx>
      <c:valAx>
        <c:axId val="333305256"/>
        <c:scaling>
          <c:orientation val="minMax"/>
          <c:max val="-0.1"/>
          <c:min val="-0.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r>
                  <a:rPr lang="en-US"/>
                  <a:t>NDTI</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crossAx val="413870960"/>
        <c:crosses val="autoZero"/>
        <c:crossBetween val="midCat"/>
      </c:valAx>
      <c:spPr>
        <a:noFill/>
        <a:ln>
          <a:noFill/>
        </a:ln>
        <a:effectLst/>
      </c:spPr>
    </c:plotArea>
    <c:legend>
      <c:legendPos val="b"/>
      <c:layout>
        <c:manualLayout>
          <c:xMode val="edge"/>
          <c:yMode val="edge"/>
          <c:x val="0.78982771021839504"/>
          <c:y val="0.11620932142055999"/>
          <c:w val="0.165772154077821"/>
          <c:h val="0.24325339049884401"/>
        </c:manualLayout>
      </c:layout>
      <c:overlay val="0"/>
      <c:spPr>
        <a:solidFill>
          <a:schemeClr val="bg1"/>
        </a:solid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solidFill>
            <a:schemeClr val="tx1">
              <a:lumMod val="75000"/>
              <a:lumOff val="25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dirty="0"/>
              <a:t>SST for Dry Season at </a:t>
            </a:r>
            <a:r>
              <a:rPr lang="en-US" dirty="0" err="1"/>
              <a:t>lon</a:t>
            </a:r>
            <a:r>
              <a:rPr lang="en-US" dirty="0"/>
              <a:t>: -83.46</a:t>
            </a:r>
          </a:p>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dirty="0" err="1"/>
              <a:t>lat</a:t>
            </a:r>
            <a:r>
              <a:rPr lang="en-US" dirty="0"/>
              <a:t>: 8.70 (Ex.</a:t>
            </a:r>
            <a:r>
              <a:rPr lang="en-US" baseline="0" dirty="0"/>
              <a:t> 1)</a:t>
            </a:r>
            <a:endParaRPr lang="en-US" dirty="0"/>
          </a:p>
        </c:rich>
      </c:tx>
      <c:layout/>
      <c:overlay val="0"/>
      <c:spPr>
        <a:noFill/>
        <a:ln w="25400">
          <a:noFill/>
        </a:ln>
      </c:spPr>
    </c:title>
    <c:autoTitleDeleted val="0"/>
    <c:plotArea>
      <c:layout/>
      <c:scatterChart>
        <c:scatterStyle val="lineMarker"/>
        <c:varyColors val="0"/>
        <c:ser>
          <c:idx val="0"/>
          <c:order val="0"/>
          <c:tx>
            <c:strRef>
              <c:f>'[SST Chart Example 1 (1).xls]ee-chart'!$B$1</c:f>
              <c:strCache>
                <c:ptCount val="1"/>
                <c:pt idx="0">
                  <c:v>sst</c:v>
                </c:pt>
              </c:strCache>
            </c:strRef>
          </c:tx>
          <c:spPr>
            <a:ln w="19050">
              <a:noFill/>
            </a:ln>
          </c:spPr>
          <c:marker>
            <c:symbol val="circle"/>
            <c:size val="4"/>
            <c:spPr>
              <a:solidFill>
                <a:srgbClr val="FF0000"/>
              </a:solidFill>
              <a:ln>
                <a:noFill/>
                <a:prstDash val="solid"/>
              </a:ln>
            </c:spPr>
          </c:marker>
          <c:trendline>
            <c:spPr>
              <a:ln w="12700">
                <a:solidFill>
                  <a:srgbClr val="FF0000"/>
                </a:solidFill>
                <a:prstDash val="sysDash"/>
              </a:ln>
            </c:spPr>
            <c:trendlineType val="linear"/>
            <c:dispRSqr val="0"/>
            <c:dispEq val="0"/>
          </c:trendline>
          <c:xVal>
            <c:numRef>
              <c:f>'[SST Chart Example 1 (1).xls]ee-chart'!$A$2:$A$3925</c:f>
              <c:numCache>
                <c:formatCode>d\-mmm\-yy</c:formatCode>
                <c:ptCount val="1322"/>
                <c:pt idx="0">
                  <c:v>39479</c:v>
                </c:pt>
                <c:pt idx="1">
                  <c:v>39480</c:v>
                </c:pt>
                <c:pt idx="2">
                  <c:v>39481</c:v>
                </c:pt>
                <c:pt idx="3">
                  <c:v>39482</c:v>
                </c:pt>
                <c:pt idx="4">
                  <c:v>39483</c:v>
                </c:pt>
                <c:pt idx="5">
                  <c:v>39484</c:v>
                </c:pt>
                <c:pt idx="6">
                  <c:v>39485</c:v>
                </c:pt>
                <c:pt idx="7">
                  <c:v>39486</c:v>
                </c:pt>
                <c:pt idx="8">
                  <c:v>39487</c:v>
                </c:pt>
                <c:pt idx="9">
                  <c:v>39488</c:v>
                </c:pt>
                <c:pt idx="10">
                  <c:v>39489</c:v>
                </c:pt>
                <c:pt idx="11">
                  <c:v>39490</c:v>
                </c:pt>
                <c:pt idx="12">
                  <c:v>39491</c:v>
                </c:pt>
                <c:pt idx="13">
                  <c:v>39492</c:v>
                </c:pt>
                <c:pt idx="14">
                  <c:v>39493</c:v>
                </c:pt>
                <c:pt idx="15">
                  <c:v>39494</c:v>
                </c:pt>
                <c:pt idx="16">
                  <c:v>39495</c:v>
                </c:pt>
                <c:pt idx="17">
                  <c:v>39496</c:v>
                </c:pt>
                <c:pt idx="18">
                  <c:v>39497</c:v>
                </c:pt>
                <c:pt idx="19">
                  <c:v>39498</c:v>
                </c:pt>
                <c:pt idx="20">
                  <c:v>39499</c:v>
                </c:pt>
                <c:pt idx="21">
                  <c:v>39500</c:v>
                </c:pt>
                <c:pt idx="22">
                  <c:v>39501</c:v>
                </c:pt>
                <c:pt idx="23">
                  <c:v>39502</c:v>
                </c:pt>
                <c:pt idx="24">
                  <c:v>39503</c:v>
                </c:pt>
                <c:pt idx="25">
                  <c:v>39504</c:v>
                </c:pt>
                <c:pt idx="26">
                  <c:v>39505</c:v>
                </c:pt>
                <c:pt idx="27">
                  <c:v>39506</c:v>
                </c:pt>
                <c:pt idx="28">
                  <c:v>39507</c:v>
                </c:pt>
                <c:pt idx="29">
                  <c:v>39508</c:v>
                </c:pt>
                <c:pt idx="30">
                  <c:v>39509</c:v>
                </c:pt>
                <c:pt idx="31">
                  <c:v>39510</c:v>
                </c:pt>
                <c:pt idx="32">
                  <c:v>39511</c:v>
                </c:pt>
                <c:pt idx="33">
                  <c:v>39512</c:v>
                </c:pt>
                <c:pt idx="34">
                  <c:v>39513</c:v>
                </c:pt>
                <c:pt idx="35">
                  <c:v>39514</c:v>
                </c:pt>
                <c:pt idx="36">
                  <c:v>39515</c:v>
                </c:pt>
                <c:pt idx="37">
                  <c:v>39516</c:v>
                </c:pt>
                <c:pt idx="38">
                  <c:v>39517</c:v>
                </c:pt>
                <c:pt idx="39">
                  <c:v>39518</c:v>
                </c:pt>
                <c:pt idx="40">
                  <c:v>39519</c:v>
                </c:pt>
                <c:pt idx="41">
                  <c:v>39520</c:v>
                </c:pt>
                <c:pt idx="42">
                  <c:v>39521</c:v>
                </c:pt>
                <c:pt idx="43">
                  <c:v>39522</c:v>
                </c:pt>
                <c:pt idx="44">
                  <c:v>39523</c:v>
                </c:pt>
                <c:pt idx="45">
                  <c:v>39524</c:v>
                </c:pt>
                <c:pt idx="46">
                  <c:v>39525</c:v>
                </c:pt>
                <c:pt idx="47">
                  <c:v>39526</c:v>
                </c:pt>
                <c:pt idx="48">
                  <c:v>39527</c:v>
                </c:pt>
                <c:pt idx="49">
                  <c:v>39528</c:v>
                </c:pt>
                <c:pt idx="50">
                  <c:v>39529</c:v>
                </c:pt>
                <c:pt idx="51">
                  <c:v>39530</c:v>
                </c:pt>
                <c:pt idx="52">
                  <c:v>39531</c:v>
                </c:pt>
                <c:pt idx="53">
                  <c:v>39532</c:v>
                </c:pt>
                <c:pt idx="54">
                  <c:v>39533</c:v>
                </c:pt>
                <c:pt idx="55">
                  <c:v>39534</c:v>
                </c:pt>
                <c:pt idx="56">
                  <c:v>39535</c:v>
                </c:pt>
                <c:pt idx="57">
                  <c:v>39536</c:v>
                </c:pt>
                <c:pt idx="58">
                  <c:v>39537</c:v>
                </c:pt>
                <c:pt idx="59">
                  <c:v>39538</c:v>
                </c:pt>
                <c:pt idx="60">
                  <c:v>39539</c:v>
                </c:pt>
                <c:pt idx="61">
                  <c:v>39540</c:v>
                </c:pt>
                <c:pt idx="62">
                  <c:v>39541</c:v>
                </c:pt>
                <c:pt idx="63">
                  <c:v>39542</c:v>
                </c:pt>
                <c:pt idx="64">
                  <c:v>39543</c:v>
                </c:pt>
                <c:pt idx="65">
                  <c:v>39544</c:v>
                </c:pt>
                <c:pt idx="66">
                  <c:v>39545</c:v>
                </c:pt>
                <c:pt idx="67">
                  <c:v>39546</c:v>
                </c:pt>
                <c:pt idx="68">
                  <c:v>39547</c:v>
                </c:pt>
                <c:pt idx="69">
                  <c:v>39548</c:v>
                </c:pt>
                <c:pt idx="70">
                  <c:v>39549</c:v>
                </c:pt>
                <c:pt idx="71">
                  <c:v>39550</c:v>
                </c:pt>
                <c:pt idx="72">
                  <c:v>39551</c:v>
                </c:pt>
                <c:pt idx="73">
                  <c:v>39552</c:v>
                </c:pt>
                <c:pt idx="74">
                  <c:v>39553</c:v>
                </c:pt>
                <c:pt idx="75">
                  <c:v>39554</c:v>
                </c:pt>
                <c:pt idx="76">
                  <c:v>39555</c:v>
                </c:pt>
                <c:pt idx="77">
                  <c:v>39556</c:v>
                </c:pt>
                <c:pt idx="78">
                  <c:v>39557</c:v>
                </c:pt>
                <c:pt idx="79">
                  <c:v>39558</c:v>
                </c:pt>
                <c:pt idx="80">
                  <c:v>39559</c:v>
                </c:pt>
                <c:pt idx="81">
                  <c:v>39560</c:v>
                </c:pt>
                <c:pt idx="82">
                  <c:v>39561</c:v>
                </c:pt>
                <c:pt idx="83">
                  <c:v>39562</c:v>
                </c:pt>
                <c:pt idx="84">
                  <c:v>39563</c:v>
                </c:pt>
                <c:pt idx="85">
                  <c:v>39564</c:v>
                </c:pt>
                <c:pt idx="86">
                  <c:v>39565</c:v>
                </c:pt>
                <c:pt idx="87">
                  <c:v>39566</c:v>
                </c:pt>
                <c:pt idx="88">
                  <c:v>39567</c:v>
                </c:pt>
                <c:pt idx="89">
                  <c:v>39568</c:v>
                </c:pt>
                <c:pt idx="90">
                  <c:v>39569</c:v>
                </c:pt>
                <c:pt idx="91">
                  <c:v>39570</c:v>
                </c:pt>
                <c:pt idx="92">
                  <c:v>39571</c:v>
                </c:pt>
                <c:pt idx="93">
                  <c:v>39572</c:v>
                </c:pt>
                <c:pt idx="94">
                  <c:v>39573</c:v>
                </c:pt>
                <c:pt idx="95">
                  <c:v>39574</c:v>
                </c:pt>
                <c:pt idx="96">
                  <c:v>39575</c:v>
                </c:pt>
                <c:pt idx="97">
                  <c:v>39576</c:v>
                </c:pt>
                <c:pt idx="98">
                  <c:v>39577</c:v>
                </c:pt>
                <c:pt idx="99">
                  <c:v>39578</c:v>
                </c:pt>
                <c:pt idx="100">
                  <c:v>39579</c:v>
                </c:pt>
                <c:pt idx="101">
                  <c:v>39580</c:v>
                </c:pt>
                <c:pt idx="102">
                  <c:v>39581</c:v>
                </c:pt>
                <c:pt idx="103">
                  <c:v>39582</c:v>
                </c:pt>
                <c:pt idx="104">
                  <c:v>39583</c:v>
                </c:pt>
                <c:pt idx="105">
                  <c:v>39584</c:v>
                </c:pt>
                <c:pt idx="106">
                  <c:v>39585</c:v>
                </c:pt>
                <c:pt idx="107">
                  <c:v>39586</c:v>
                </c:pt>
                <c:pt idx="108">
                  <c:v>39587</c:v>
                </c:pt>
                <c:pt idx="109">
                  <c:v>39588</c:v>
                </c:pt>
                <c:pt idx="110">
                  <c:v>39589</c:v>
                </c:pt>
                <c:pt idx="111">
                  <c:v>39590</c:v>
                </c:pt>
                <c:pt idx="112">
                  <c:v>39591</c:v>
                </c:pt>
                <c:pt idx="113">
                  <c:v>39592</c:v>
                </c:pt>
                <c:pt idx="114">
                  <c:v>39593</c:v>
                </c:pt>
                <c:pt idx="115">
                  <c:v>39594</c:v>
                </c:pt>
                <c:pt idx="116">
                  <c:v>39595</c:v>
                </c:pt>
                <c:pt idx="117">
                  <c:v>39596</c:v>
                </c:pt>
                <c:pt idx="118">
                  <c:v>39597</c:v>
                </c:pt>
                <c:pt idx="119">
                  <c:v>39598</c:v>
                </c:pt>
                <c:pt idx="120">
                  <c:v>39599</c:v>
                </c:pt>
                <c:pt idx="121">
                  <c:v>39845</c:v>
                </c:pt>
                <c:pt idx="122">
                  <c:v>39846</c:v>
                </c:pt>
                <c:pt idx="123">
                  <c:v>39847</c:v>
                </c:pt>
                <c:pt idx="124">
                  <c:v>39848</c:v>
                </c:pt>
                <c:pt idx="125">
                  <c:v>39849</c:v>
                </c:pt>
                <c:pt idx="126">
                  <c:v>39850</c:v>
                </c:pt>
                <c:pt idx="127">
                  <c:v>39851</c:v>
                </c:pt>
                <c:pt idx="128">
                  <c:v>39852</c:v>
                </c:pt>
                <c:pt idx="129">
                  <c:v>39853</c:v>
                </c:pt>
                <c:pt idx="130">
                  <c:v>39854</c:v>
                </c:pt>
                <c:pt idx="131">
                  <c:v>39855</c:v>
                </c:pt>
                <c:pt idx="132">
                  <c:v>39856</c:v>
                </c:pt>
                <c:pt idx="133">
                  <c:v>39857</c:v>
                </c:pt>
                <c:pt idx="134">
                  <c:v>39858</c:v>
                </c:pt>
                <c:pt idx="135">
                  <c:v>39859</c:v>
                </c:pt>
                <c:pt idx="136">
                  <c:v>39860</c:v>
                </c:pt>
                <c:pt idx="137">
                  <c:v>39861</c:v>
                </c:pt>
                <c:pt idx="138">
                  <c:v>39862</c:v>
                </c:pt>
                <c:pt idx="139">
                  <c:v>39863</c:v>
                </c:pt>
                <c:pt idx="140">
                  <c:v>39864</c:v>
                </c:pt>
                <c:pt idx="141">
                  <c:v>39865</c:v>
                </c:pt>
                <c:pt idx="142">
                  <c:v>39866</c:v>
                </c:pt>
                <c:pt idx="143">
                  <c:v>39867</c:v>
                </c:pt>
                <c:pt idx="144">
                  <c:v>39868</c:v>
                </c:pt>
                <c:pt idx="145">
                  <c:v>39869</c:v>
                </c:pt>
                <c:pt idx="146">
                  <c:v>39870</c:v>
                </c:pt>
                <c:pt idx="147">
                  <c:v>39871</c:v>
                </c:pt>
                <c:pt idx="148">
                  <c:v>39872</c:v>
                </c:pt>
                <c:pt idx="149">
                  <c:v>39873</c:v>
                </c:pt>
                <c:pt idx="150">
                  <c:v>39874</c:v>
                </c:pt>
                <c:pt idx="151">
                  <c:v>39875</c:v>
                </c:pt>
                <c:pt idx="152">
                  <c:v>39876</c:v>
                </c:pt>
                <c:pt idx="153">
                  <c:v>39877</c:v>
                </c:pt>
                <c:pt idx="154">
                  <c:v>39878</c:v>
                </c:pt>
                <c:pt idx="155">
                  <c:v>39879</c:v>
                </c:pt>
                <c:pt idx="156">
                  <c:v>39880</c:v>
                </c:pt>
                <c:pt idx="157">
                  <c:v>39881</c:v>
                </c:pt>
                <c:pt idx="158">
                  <c:v>39882</c:v>
                </c:pt>
                <c:pt idx="159">
                  <c:v>39883</c:v>
                </c:pt>
                <c:pt idx="160">
                  <c:v>39884</c:v>
                </c:pt>
                <c:pt idx="161">
                  <c:v>39885</c:v>
                </c:pt>
                <c:pt idx="162">
                  <c:v>39886</c:v>
                </c:pt>
                <c:pt idx="163">
                  <c:v>39887</c:v>
                </c:pt>
                <c:pt idx="164">
                  <c:v>39888</c:v>
                </c:pt>
                <c:pt idx="165">
                  <c:v>39889</c:v>
                </c:pt>
                <c:pt idx="166">
                  <c:v>39890</c:v>
                </c:pt>
                <c:pt idx="167">
                  <c:v>39891</c:v>
                </c:pt>
                <c:pt idx="168">
                  <c:v>39892</c:v>
                </c:pt>
                <c:pt idx="169">
                  <c:v>39893</c:v>
                </c:pt>
                <c:pt idx="170">
                  <c:v>39894</c:v>
                </c:pt>
                <c:pt idx="171">
                  <c:v>39895</c:v>
                </c:pt>
                <c:pt idx="172">
                  <c:v>39896</c:v>
                </c:pt>
                <c:pt idx="173">
                  <c:v>39897</c:v>
                </c:pt>
                <c:pt idx="174">
                  <c:v>39898</c:v>
                </c:pt>
                <c:pt idx="175">
                  <c:v>39899</c:v>
                </c:pt>
                <c:pt idx="176">
                  <c:v>39900</c:v>
                </c:pt>
                <c:pt idx="177">
                  <c:v>39901</c:v>
                </c:pt>
                <c:pt idx="178">
                  <c:v>39902</c:v>
                </c:pt>
                <c:pt idx="179">
                  <c:v>39903</c:v>
                </c:pt>
                <c:pt idx="180">
                  <c:v>39904</c:v>
                </c:pt>
                <c:pt idx="181">
                  <c:v>39905</c:v>
                </c:pt>
                <c:pt idx="182">
                  <c:v>39906</c:v>
                </c:pt>
                <c:pt idx="183">
                  <c:v>39907</c:v>
                </c:pt>
                <c:pt idx="184">
                  <c:v>39908</c:v>
                </c:pt>
                <c:pt idx="185">
                  <c:v>39909</c:v>
                </c:pt>
                <c:pt idx="186">
                  <c:v>39910</c:v>
                </c:pt>
                <c:pt idx="187">
                  <c:v>39911</c:v>
                </c:pt>
                <c:pt idx="188">
                  <c:v>39912</c:v>
                </c:pt>
                <c:pt idx="189">
                  <c:v>39913</c:v>
                </c:pt>
                <c:pt idx="190">
                  <c:v>39914</c:v>
                </c:pt>
                <c:pt idx="191">
                  <c:v>39915</c:v>
                </c:pt>
                <c:pt idx="192">
                  <c:v>39916</c:v>
                </c:pt>
                <c:pt idx="193">
                  <c:v>39917</c:v>
                </c:pt>
                <c:pt idx="194">
                  <c:v>39918</c:v>
                </c:pt>
                <c:pt idx="195">
                  <c:v>39919</c:v>
                </c:pt>
                <c:pt idx="196">
                  <c:v>39920</c:v>
                </c:pt>
                <c:pt idx="197">
                  <c:v>39921</c:v>
                </c:pt>
                <c:pt idx="198">
                  <c:v>39922</c:v>
                </c:pt>
                <c:pt idx="199">
                  <c:v>39923</c:v>
                </c:pt>
                <c:pt idx="200">
                  <c:v>39924</c:v>
                </c:pt>
                <c:pt idx="201">
                  <c:v>39925</c:v>
                </c:pt>
                <c:pt idx="202">
                  <c:v>39926</c:v>
                </c:pt>
                <c:pt idx="203">
                  <c:v>39927</c:v>
                </c:pt>
                <c:pt idx="204">
                  <c:v>39928</c:v>
                </c:pt>
                <c:pt idx="205">
                  <c:v>39929</c:v>
                </c:pt>
                <c:pt idx="206">
                  <c:v>39930</c:v>
                </c:pt>
                <c:pt idx="207">
                  <c:v>39931</c:v>
                </c:pt>
                <c:pt idx="208">
                  <c:v>39932</c:v>
                </c:pt>
                <c:pt idx="209">
                  <c:v>39933</c:v>
                </c:pt>
                <c:pt idx="210">
                  <c:v>39934</c:v>
                </c:pt>
                <c:pt idx="211">
                  <c:v>39935</c:v>
                </c:pt>
                <c:pt idx="212">
                  <c:v>39936</c:v>
                </c:pt>
                <c:pt idx="213">
                  <c:v>39937</c:v>
                </c:pt>
                <c:pt idx="214">
                  <c:v>39938</c:v>
                </c:pt>
                <c:pt idx="215">
                  <c:v>39939</c:v>
                </c:pt>
                <c:pt idx="216">
                  <c:v>39940</c:v>
                </c:pt>
                <c:pt idx="217">
                  <c:v>39941</c:v>
                </c:pt>
                <c:pt idx="218">
                  <c:v>39942</c:v>
                </c:pt>
                <c:pt idx="219">
                  <c:v>39943</c:v>
                </c:pt>
                <c:pt idx="220">
                  <c:v>39944</c:v>
                </c:pt>
                <c:pt idx="221">
                  <c:v>39945</c:v>
                </c:pt>
                <c:pt idx="222">
                  <c:v>39946</c:v>
                </c:pt>
                <c:pt idx="223">
                  <c:v>39947</c:v>
                </c:pt>
                <c:pt idx="224">
                  <c:v>39948</c:v>
                </c:pt>
                <c:pt idx="225">
                  <c:v>39949</c:v>
                </c:pt>
                <c:pt idx="226">
                  <c:v>39950</c:v>
                </c:pt>
                <c:pt idx="227">
                  <c:v>39951</c:v>
                </c:pt>
                <c:pt idx="228">
                  <c:v>39952</c:v>
                </c:pt>
                <c:pt idx="229">
                  <c:v>39953</c:v>
                </c:pt>
                <c:pt idx="230">
                  <c:v>39954</c:v>
                </c:pt>
                <c:pt idx="231">
                  <c:v>39955</c:v>
                </c:pt>
                <c:pt idx="232">
                  <c:v>39956</c:v>
                </c:pt>
                <c:pt idx="233">
                  <c:v>39957</c:v>
                </c:pt>
                <c:pt idx="234">
                  <c:v>39958</c:v>
                </c:pt>
                <c:pt idx="235">
                  <c:v>39959</c:v>
                </c:pt>
                <c:pt idx="236">
                  <c:v>39960</c:v>
                </c:pt>
                <c:pt idx="237">
                  <c:v>39961</c:v>
                </c:pt>
                <c:pt idx="238">
                  <c:v>39962</c:v>
                </c:pt>
                <c:pt idx="239">
                  <c:v>39963</c:v>
                </c:pt>
                <c:pt idx="240">
                  <c:v>39964</c:v>
                </c:pt>
                <c:pt idx="241">
                  <c:v>40210</c:v>
                </c:pt>
                <c:pt idx="242">
                  <c:v>40211</c:v>
                </c:pt>
                <c:pt idx="243">
                  <c:v>40212</c:v>
                </c:pt>
                <c:pt idx="244">
                  <c:v>40213</c:v>
                </c:pt>
                <c:pt idx="245">
                  <c:v>40214</c:v>
                </c:pt>
                <c:pt idx="246">
                  <c:v>40215</c:v>
                </c:pt>
                <c:pt idx="247">
                  <c:v>40216</c:v>
                </c:pt>
                <c:pt idx="248">
                  <c:v>40217</c:v>
                </c:pt>
                <c:pt idx="249">
                  <c:v>40218</c:v>
                </c:pt>
                <c:pt idx="250">
                  <c:v>40219</c:v>
                </c:pt>
                <c:pt idx="251">
                  <c:v>40220</c:v>
                </c:pt>
                <c:pt idx="252">
                  <c:v>40221</c:v>
                </c:pt>
                <c:pt idx="253">
                  <c:v>40222</c:v>
                </c:pt>
                <c:pt idx="254">
                  <c:v>40223</c:v>
                </c:pt>
                <c:pt idx="255">
                  <c:v>40224</c:v>
                </c:pt>
                <c:pt idx="256">
                  <c:v>40225</c:v>
                </c:pt>
                <c:pt idx="257">
                  <c:v>40226</c:v>
                </c:pt>
                <c:pt idx="258">
                  <c:v>40227</c:v>
                </c:pt>
                <c:pt idx="259">
                  <c:v>40228</c:v>
                </c:pt>
                <c:pt idx="260">
                  <c:v>40229</c:v>
                </c:pt>
                <c:pt idx="261">
                  <c:v>40230</c:v>
                </c:pt>
                <c:pt idx="262">
                  <c:v>40231</c:v>
                </c:pt>
                <c:pt idx="263">
                  <c:v>40232</c:v>
                </c:pt>
                <c:pt idx="264">
                  <c:v>40233</c:v>
                </c:pt>
                <c:pt idx="265">
                  <c:v>40234</c:v>
                </c:pt>
                <c:pt idx="266">
                  <c:v>40235</c:v>
                </c:pt>
                <c:pt idx="267">
                  <c:v>40236</c:v>
                </c:pt>
                <c:pt idx="268">
                  <c:v>40237</c:v>
                </c:pt>
                <c:pt idx="269">
                  <c:v>40238</c:v>
                </c:pt>
                <c:pt idx="270">
                  <c:v>40239</c:v>
                </c:pt>
                <c:pt idx="271">
                  <c:v>40240</c:v>
                </c:pt>
                <c:pt idx="272">
                  <c:v>40241</c:v>
                </c:pt>
                <c:pt idx="273">
                  <c:v>40242</c:v>
                </c:pt>
                <c:pt idx="274">
                  <c:v>40243</c:v>
                </c:pt>
                <c:pt idx="275">
                  <c:v>40244</c:v>
                </c:pt>
                <c:pt idx="276">
                  <c:v>40245</c:v>
                </c:pt>
                <c:pt idx="277">
                  <c:v>40246</c:v>
                </c:pt>
                <c:pt idx="278">
                  <c:v>40247</c:v>
                </c:pt>
                <c:pt idx="279">
                  <c:v>40248</c:v>
                </c:pt>
                <c:pt idx="280">
                  <c:v>40249</c:v>
                </c:pt>
                <c:pt idx="281">
                  <c:v>40250</c:v>
                </c:pt>
                <c:pt idx="282">
                  <c:v>40251</c:v>
                </c:pt>
                <c:pt idx="283">
                  <c:v>40252</c:v>
                </c:pt>
                <c:pt idx="284">
                  <c:v>40253</c:v>
                </c:pt>
                <c:pt idx="285">
                  <c:v>40254</c:v>
                </c:pt>
                <c:pt idx="286">
                  <c:v>40255</c:v>
                </c:pt>
                <c:pt idx="287">
                  <c:v>40256</c:v>
                </c:pt>
                <c:pt idx="288">
                  <c:v>40257</c:v>
                </c:pt>
                <c:pt idx="289">
                  <c:v>40258</c:v>
                </c:pt>
                <c:pt idx="290">
                  <c:v>40259</c:v>
                </c:pt>
                <c:pt idx="291">
                  <c:v>40260</c:v>
                </c:pt>
                <c:pt idx="292">
                  <c:v>40261</c:v>
                </c:pt>
                <c:pt idx="293">
                  <c:v>40262</c:v>
                </c:pt>
                <c:pt idx="294">
                  <c:v>40263</c:v>
                </c:pt>
                <c:pt idx="295">
                  <c:v>40264</c:v>
                </c:pt>
                <c:pt idx="296">
                  <c:v>40265</c:v>
                </c:pt>
                <c:pt idx="297">
                  <c:v>40266</c:v>
                </c:pt>
                <c:pt idx="298">
                  <c:v>40267</c:v>
                </c:pt>
                <c:pt idx="299">
                  <c:v>40268</c:v>
                </c:pt>
                <c:pt idx="300">
                  <c:v>40269</c:v>
                </c:pt>
                <c:pt idx="301">
                  <c:v>40270</c:v>
                </c:pt>
                <c:pt idx="302">
                  <c:v>40271</c:v>
                </c:pt>
                <c:pt idx="303">
                  <c:v>40272</c:v>
                </c:pt>
                <c:pt idx="304">
                  <c:v>40273</c:v>
                </c:pt>
                <c:pt idx="305">
                  <c:v>40274</c:v>
                </c:pt>
                <c:pt idx="306">
                  <c:v>40275</c:v>
                </c:pt>
                <c:pt idx="307">
                  <c:v>40276</c:v>
                </c:pt>
                <c:pt idx="308">
                  <c:v>40277</c:v>
                </c:pt>
                <c:pt idx="309">
                  <c:v>40278</c:v>
                </c:pt>
                <c:pt idx="310">
                  <c:v>40279</c:v>
                </c:pt>
                <c:pt idx="311">
                  <c:v>40280</c:v>
                </c:pt>
                <c:pt idx="312">
                  <c:v>40281</c:v>
                </c:pt>
                <c:pt idx="313">
                  <c:v>40282</c:v>
                </c:pt>
                <c:pt idx="314">
                  <c:v>40283</c:v>
                </c:pt>
                <c:pt idx="315">
                  <c:v>40284</c:v>
                </c:pt>
                <c:pt idx="316">
                  <c:v>40285</c:v>
                </c:pt>
                <c:pt idx="317">
                  <c:v>40286</c:v>
                </c:pt>
                <c:pt idx="318">
                  <c:v>40287</c:v>
                </c:pt>
                <c:pt idx="319">
                  <c:v>40288</c:v>
                </c:pt>
                <c:pt idx="320">
                  <c:v>40289</c:v>
                </c:pt>
                <c:pt idx="321">
                  <c:v>40290</c:v>
                </c:pt>
                <c:pt idx="322">
                  <c:v>40291</c:v>
                </c:pt>
                <c:pt idx="323">
                  <c:v>40292</c:v>
                </c:pt>
                <c:pt idx="324">
                  <c:v>40293</c:v>
                </c:pt>
                <c:pt idx="325">
                  <c:v>40294</c:v>
                </c:pt>
                <c:pt idx="326">
                  <c:v>40295</c:v>
                </c:pt>
                <c:pt idx="327">
                  <c:v>40296</c:v>
                </c:pt>
                <c:pt idx="328">
                  <c:v>40297</c:v>
                </c:pt>
                <c:pt idx="329">
                  <c:v>40298</c:v>
                </c:pt>
                <c:pt idx="330">
                  <c:v>40299</c:v>
                </c:pt>
                <c:pt idx="331">
                  <c:v>40300</c:v>
                </c:pt>
                <c:pt idx="332">
                  <c:v>40301</c:v>
                </c:pt>
                <c:pt idx="333">
                  <c:v>40302</c:v>
                </c:pt>
                <c:pt idx="334">
                  <c:v>40303</c:v>
                </c:pt>
                <c:pt idx="335">
                  <c:v>40304</c:v>
                </c:pt>
                <c:pt idx="336">
                  <c:v>40305</c:v>
                </c:pt>
                <c:pt idx="337">
                  <c:v>40306</c:v>
                </c:pt>
                <c:pt idx="338">
                  <c:v>40307</c:v>
                </c:pt>
                <c:pt idx="339">
                  <c:v>40308</c:v>
                </c:pt>
                <c:pt idx="340">
                  <c:v>40309</c:v>
                </c:pt>
                <c:pt idx="341">
                  <c:v>40310</c:v>
                </c:pt>
                <c:pt idx="342">
                  <c:v>40311</c:v>
                </c:pt>
                <c:pt idx="343">
                  <c:v>40312</c:v>
                </c:pt>
                <c:pt idx="344">
                  <c:v>40313</c:v>
                </c:pt>
                <c:pt idx="345">
                  <c:v>40314</c:v>
                </c:pt>
                <c:pt idx="346">
                  <c:v>40315</c:v>
                </c:pt>
                <c:pt idx="347">
                  <c:v>40316</c:v>
                </c:pt>
                <c:pt idx="348">
                  <c:v>40317</c:v>
                </c:pt>
                <c:pt idx="349">
                  <c:v>40318</c:v>
                </c:pt>
                <c:pt idx="350">
                  <c:v>40319</c:v>
                </c:pt>
                <c:pt idx="351">
                  <c:v>40320</c:v>
                </c:pt>
                <c:pt idx="352">
                  <c:v>40321</c:v>
                </c:pt>
                <c:pt idx="353">
                  <c:v>40322</c:v>
                </c:pt>
                <c:pt idx="354">
                  <c:v>40323</c:v>
                </c:pt>
                <c:pt idx="355">
                  <c:v>40324</c:v>
                </c:pt>
                <c:pt idx="356">
                  <c:v>40325</c:v>
                </c:pt>
                <c:pt idx="357">
                  <c:v>40326</c:v>
                </c:pt>
                <c:pt idx="358">
                  <c:v>40327</c:v>
                </c:pt>
                <c:pt idx="359">
                  <c:v>40328</c:v>
                </c:pt>
                <c:pt idx="360">
                  <c:v>40329</c:v>
                </c:pt>
                <c:pt idx="361">
                  <c:v>40575</c:v>
                </c:pt>
                <c:pt idx="362">
                  <c:v>40576</c:v>
                </c:pt>
                <c:pt idx="363">
                  <c:v>40577</c:v>
                </c:pt>
                <c:pt idx="364">
                  <c:v>40578</c:v>
                </c:pt>
                <c:pt idx="365">
                  <c:v>40579</c:v>
                </c:pt>
                <c:pt idx="366">
                  <c:v>40580</c:v>
                </c:pt>
                <c:pt idx="367">
                  <c:v>40581</c:v>
                </c:pt>
                <c:pt idx="368">
                  <c:v>40582</c:v>
                </c:pt>
                <c:pt idx="369">
                  <c:v>40583</c:v>
                </c:pt>
                <c:pt idx="370">
                  <c:v>40584</c:v>
                </c:pt>
                <c:pt idx="371">
                  <c:v>40585</c:v>
                </c:pt>
                <c:pt idx="372">
                  <c:v>40586</c:v>
                </c:pt>
                <c:pt idx="373">
                  <c:v>40587</c:v>
                </c:pt>
                <c:pt idx="374">
                  <c:v>40588</c:v>
                </c:pt>
                <c:pt idx="375">
                  <c:v>40589</c:v>
                </c:pt>
                <c:pt idx="376">
                  <c:v>40590</c:v>
                </c:pt>
                <c:pt idx="377">
                  <c:v>40591</c:v>
                </c:pt>
                <c:pt idx="378">
                  <c:v>40592</c:v>
                </c:pt>
                <c:pt idx="379">
                  <c:v>40593</c:v>
                </c:pt>
                <c:pt idx="380">
                  <c:v>40594</c:v>
                </c:pt>
                <c:pt idx="381">
                  <c:v>40595</c:v>
                </c:pt>
                <c:pt idx="382">
                  <c:v>40596</c:v>
                </c:pt>
                <c:pt idx="383">
                  <c:v>40597</c:v>
                </c:pt>
                <c:pt idx="384">
                  <c:v>40598</c:v>
                </c:pt>
                <c:pt idx="385">
                  <c:v>40599</c:v>
                </c:pt>
                <c:pt idx="386">
                  <c:v>40600</c:v>
                </c:pt>
                <c:pt idx="387">
                  <c:v>40601</c:v>
                </c:pt>
                <c:pt idx="388">
                  <c:v>40602</c:v>
                </c:pt>
                <c:pt idx="389">
                  <c:v>40603</c:v>
                </c:pt>
                <c:pt idx="390">
                  <c:v>40604</c:v>
                </c:pt>
                <c:pt idx="391">
                  <c:v>40605</c:v>
                </c:pt>
                <c:pt idx="392">
                  <c:v>40606</c:v>
                </c:pt>
                <c:pt idx="393">
                  <c:v>40607</c:v>
                </c:pt>
                <c:pt idx="394">
                  <c:v>40608</c:v>
                </c:pt>
                <c:pt idx="395">
                  <c:v>40609</c:v>
                </c:pt>
                <c:pt idx="396">
                  <c:v>40610</c:v>
                </c:pt>
                <c:pt idx="397">
                  <c:v>40611</c:v>
                </c:pt>
                <c:pt idx="398">
                  <c:v>40612</c:v>
                </c:pt>
                <c:pt idx="399">
                  <c:v>40613</c:v>
                </c:pt>
                <c:pt idx="400">
                  <c:v>40614</c:v>
                </c:pt>
                <c:pt idx="401">
                  <c:v>40615</c:v>
                </c:pt>
                <c:pt idx="402">
                  <c:v>40616</c:v>
                </c:pt>
                <c:pt idx="403">
                  <c:v>40617</c:v>
                </c:pt>
                <c:pt idx="404">
                  <c:v>40618</c:v>
                </c:pt>
                <c:pt idx="405">
                  <c:v>40619</c:v>
                </c:pt>
                <c:pt idx="406">
                  <c:v>40620</c:v>
                </c:pt>
                <c:pt idx="407">
                  <c:v>40621</c:v>
                </c:pt>
                <c:pt idx="408">
                  <c:v>40622</c:v>
                </c:pt>
                <c:pt idx="409">
                  <c:v>40623</c:v>
                </c:pt>
                <c:pt idx="410">
                  <c:v>40624</c:v>
                </c:pt>
                <c:pt idx="411">
                  <c:v>40625</c:v>
                </c:pt>
                <c:pt idx="412">
                  <c:v>40626</c:v>
                </c:pt>
                <c:pt idx="413">
                  <c:v>40627</c:v>
                </c:pt>
                <c:pt idx="414">
                  <c:v>40628</c:v>
                </c:pt>
                <c:pt idx="415">
                  <c:v>40629</c:v>
                </c:pt>
                <c:pt idx="416">
                  <c:v>40630</c:v>
                </c:pt>
                <c:pt idx="417">
                  <c:v>40631</c:v>
                </c:pt>
                <c:pt idx="418">
                  <c:v>40632</c:v>
                </c:pt>
                <c:pt idx="419">
                  <c:v>40633</c:v>
                </c:pt>
                <c:pt idx="420">
                  <c:v>40634</c:v>
                </c:pt>
                <c:pt idx="421">
                  <c:v>40635</c:v>
                </c:pt>
                <c:pt idx="422">
                  <c:v>40636</c:v>
                </c:pt>
                <c:pt idx="423">
                  <c:v>40637</c:v>
                </c:pt>
                <c:pt idx="424">
                  <c:v>40638</c:v>
                </c:pt>
                <c:pt idx="425">
                  <c:v>40639</c:v>
                </c:pt>
                <c:pt idx="426">
                  <c:v>40640</c:v>
                </c:pt>
                <c:pt idx="427">
                  <c:v>40641</c:v>
                </c:pt>
                <c:pt idx="428">
                  <c:v>40642</c:v>
                </c:pt>
                <c:pt idx="429">
                  <c:v>40643</c:v>
                </c:pt>
                <c:pt idx="430">
                  <c:v>40644</c:v>
                </c:pt>
                <c:pt idx="431">
                  <c:v>40645</c:v>
                </c:pt>
                <c:pt idx="432">
                  <c:v>40646</c:v>
                </c:pt>
                <c:pt idx="433">
                  <c:v>40647</c:v>
                </c:pt>
                <c:pt idx="434">
                  <c:v>40648</c:v>
                </c:pt>
                <c:pt idx="435">
                  <c:v>40649</c:v>
                </c:pt>
                <c:pt idx="436">
                  <c:v>40650</c:v>
                </c:pt>
                <c:pt idx="437">
                  <c:v>40651</c:v>
                </c:pt>
                <c:pt idx="438">
                  <c:v>40652</c:v>
                </c:pt>
                <c:pt idx="439">
                  <c:v>40653</c:v>
                </c:pt>
                <c:pt idx="440">
                  <c:v>40654</c:v>
                </c:pt>
                <c:pt idx="441">
                  <c:v>40655</c:v>
                </c:pt>
                <c:pt idx="442">
                  <c:v>40656</c:v>
                </c:pt>
                <c:pt idx="443">
                  <c:v>40657</c:v>
                </c:pt>
                <c:pt idx="444">
                  <c:v>40658</c:v>
                </c:pt>
                <c:pt idx="445">
                  <c:v>40659</c:v>
                </c:pt>
                <c:pt idx="446">
                  <c:v>40660</c:v>
                </c:pt>
                <c:pt idx="447">
                  <c:v>40661</c:v>
                </c:pt>
                <c:pt idx="448">
                  <c:v>40662</c:v>
                </c:pt>
                <c:pt idx="449">
                  <c:v>40663</c:v>
                </c:pt>
                <c:pt idx="450">
                  <c:v>40664</c:v>
                </c:pt>
                <c:pt idx="451">
                  <c:v>40665</c:v>
                </c:pt>
                <c:pt idx="452">
                  <c:v>40666</c:v>
                </c:pt>
                <c:pt idx="453">
                  <c:v>40667</c:v>
                </c:pt>
                <c:pt idx="454">
                  <c:v>40668</c:v>
                </c:pt>
                <c:pt idx="455">
                  <c:v>40669</c:v>
                </c:pt>
                <c:pt idx="456">
                  <c:v>40670</c:v>
                </c:pt>
                <c:pt idx="457">
                  <c:v>40671</c:v>
                </c:pt>
                <c:pt idx="458">
                  <c:v>40672</c:v>
                </c:pt>
                <c:pt idx="459">
                  <c:v>40673</c:v>
                </c:pt>
                <c:pt idx="460">
                  <c:v>40674</c:v>
                </c:pt>
                <c:pt idx="461">
                  <c:v>40675</c:v>
                </c:pt>
                <c:pt idx="462">
                  <c:v>40676</c:v>
                </c:pt>
                <c:pt idx="463">
                  <c:v>40677</c:v>
                </c:pt>
                <c:pt idx="464">
                  <c:v>40678</c:v>
                </c:pt>
                <c:pt idx="465">
                  <c:v>40679</c:v>
                </c:pt>
                <c:pt idx="466">
                  <c:v>40680</c:v>
                </c:pt>
                <c:pt idx="467">
                  <c:v>40681</c:v>
                </c:pt>
                <c:pt idx="468">
                  <c:v>40682</c:v>
                </c:pt>
                <c:pt idx="469">
                  <c:v>40683</c:v>
                </c:pt>
                <c:pt idx="470">
                  <c:v>40684</c:v>
                </c:pt>
                <c:pt idx="471">
                  <c:v>40685</c:v>
                </c:pt>
                <c:pt idx="472">
                  <c:v>40686</c:v>
                </c:pt>
                <c:pt idx="473">
                  <c:v>40687</c:v>
                </c:pt>
                <c:pt idx="474">
                  <c:v>40688</c:v>
                </c:pt>
                <c:pt idx="475">
                  <c:v>40689</c:v>
                </c:pt>
                <c:pt idx="476">
                  <c:v>40690</c:v>
                </c:pt>
                <c:pt idx="477">
                  <c:v>40691</c:v>
                </c:pt>
                <c:pt idx="478">
                  <c:v>40692</c:v>
                </c:pt>
                <c:pt idx="479">
                  <c:v>40693</c:v>
                </c:pt>
                <c:pt idx="480">
                  <c:v>40694</c:v>
                </c:pt>
                <c:pt idx="481">
                  <c:v>40940</c:v>
                </c:pt>
                <c:pt idx="482">
                  <c:v>40941</c:v>
                </c:pt>
                <c:pt idx="483">
                  <c:v>40942</c:v>
                </c:pt>
                <c:pt idx="484">
                  <c:v>40943</c:v>
                </c:pt>
                <c:pt idx="485">
                  <c:v>40944</c:v>
                </c:pt>
                <c:pt idx="486">
                  <c:v>40945</c:v>
                </c:pt>
                <c:pt idx="487">
                  <c:v>40946</c:v>
                </c:pt>
                <c:pt idx="488">
                  <c:v>40947</c:v>
                </c:pt>
                <c:pt idx="489">
                  <c:v>40948</c:v>
                </c:pt>
                <c:pt idx="490">
                  <c:v>40949</c:v>
                </c:pt>
                <c:pt idx="491">
                  <c:v>40950</c:v>
                </c:pt>
                <c:pt idx="492">
                  <c:v>40951</c:v>
                </c:pt>
                <c:pt idx="493">
                  <c:v>40952</c:v>
                </c:pt>
                <c:pt idx="494">
                  <c:v>40953</c:v>
                </c:pt>
                <c:pt idx="495">
                  <c:v>40954</c:v>
                </c:pt>
                <c:pt idx="496">
                  <c:v>40955</c:v>
                </c:pt>
                <c:pt idx="497">
                  <c:v>40956</c:v>
                </c:pt>
                <c:pt idx="498">
                  <c:v>40957</c:v>
                </c:pt>
                <c:pt idx="499">
                  <c:v>40958</c:v>
                </c:pt>
                <c:pt idx="500">
                  <c:v>40959</c:v>
                </c:pt>
                <c:pt idx="501">
                  <c:v>40960</c:v>
                </c:pt>
                <c:pt idx="502">
                  <c:v>40961</c:v>
                </c:pt>
                <c:pt idx="503">
                  <c:v>40962</c:v>
                </c:pt>
                <c:pt idx="504">
                  <c:v>40963</c:v>
                </c:pt>
                <c:pt idx="505">
                  <c:v>40964</c:v>
                </c:pt>
                <c:pt idx="506">
                  <c:v>40965</c:v>
                </c:pt>
                <c:pt idx="507">
                  <c:v>40966</c:v>
                </c:pt>
                <c:pt idx="508">
                  <c:v>40967</c:v>
                </c:pt>
                <c:pt idx="509">
                  <c:v>40968</c:v>
                </c:pt>
                <c:pt idx="510">
                  <c:v>40969</c:v>
                </c:pt>
                <c:pt idx="511">
                  <c:v>40970</c:v>
                </c:pt>
                <c:pt idx="512">
                  <c:v>40971</c:v>
                </c:pt>
                <c:pt idx="513">
                  <c:v>40972</c:v>
                </c:pt>
                <c:pt idx="514">
                  <c:v>40973</c:v>
                </c:pt>
                <c:pt idx="515">
                  <c:v>40974</c:v>
                </c:pt>
                <c:pt idx="516">
                  <c:v>40975</c:v>
                </c:pt>
                <c:pt idx="517">
                  <c:v>40976</c:v>
                </c:pt>
                <c:pt idx="518">
                  <c:v>40977</c:v>
                </c:pt>
                <c:pt idx="519">
                  <c:v>40978</c:v>
                </c:pt>
                <c:pt idx="520">
                  <c:v>40979</c:v>
                </c:pt>
                <c:pt idx="521">
                  <c:v>40980</c:v>
                </c:pt>
                <c:pt idx="522">
                  <c:v>40981</c:v>
                </c:pt>
                <c:pt idx="523">
                  <c:v>40982</c:v>
                </c:pt>
                <c:pt idx="524">
                  <c:v>40983</c:v>
                </c:pt>
                <c:pt idx="525">
                  <c:v>40984</c:v>
                </c:pt>
                <c:pt idx="526">
                  <c:v>40985</c:v>
                </c:pt>
                <c:pt idx="527">
                  <c:v>40986</c:v>
                </c:pt>
                <c:pt idx="528">
                  <c:v>40987</c:v>
                </c:pt>
                <c:pt idx="529">
                  <c:v>40988</c:v>
                </c:pt>
                <c:pt idx="530">
                  <c:v>40989</c:v>
                </c:pt>
                <c:pt idx="531">
                  <c:v>40990</c:v>
                </c:pt>
                <c:pt idx="532">
                  <c:v>40991</c:v>
                </c:pt>
                <c:pt idx="533">
                  <c:v>40992</c:v>
                </c:pt>
                <c:pt idx="534">
                  <c:v>40993</c:v>
                </c:pt>
                <c:pt idx="535">
                  <c:v>40994</c:v>
                </c:pt>
                <c:pt idx="536">
                  <c:v>40995</c:v>
                </c:pt>
                <c:pt idx="537">
                  <c:v>40996</c:v>
                </c:pt>
                <c:pt idx="538">
                  <c:v>40997</c:v>
                </c:pt>
                <c:pt idx="539">
                  <c:v>40998</c:v>
                </c:pt>
                <c:pt idx="540">
                  <c:v>40999</c:v>
                </c:pt>
                <c:pt idx="541">
                  <c:v>41000</c:v>
                </c:pt>
                <c:pt idx="542">
                  <c:v>41001</c:v>
                </c:pt>
                <c:pt idx="543">
                  <c:v>41002</c:v>
                </c:pt>
                <c:pt idx="544">
                  <c:v>41003</c:v>
                </c:pt>
                <c:pt idx="545">
                  <c:v>41004</c:v>
                </c:pt>
                <c:pt idx="546">
                  <c:v>41005</c:v>
                </c:pt>
                <c:pt idx="547">
                  <c:v>41006</c:v>
                </c:pt>
                <c:pt idx="548">
                  <c:v>41007</c:v>
                </c:pt>
                <c:pt idx="549">
                  <c:v>41008</c:v>
                </c:pt>
                <c:pt idx="550">
                  <c:v>41009</c:v>
                </c:pt>
                <c:pt idx="551">
                  <c:v>41010</c:v>
                </c:pt>
                <c:pt idx="552">
                  <c:v>41011</c:v>
                </c:pt>
                <c:pt idx="553">
                  <c:v>41012</c:v>
                </c:pt>
                <c:pt idx="554">
                  <c:v>41013</c:v>
                </c:pt>
                <c:pt idx="555">
                  <c:v>41014</c:v>
                </c:pt>
                <c:pt idx="556">
                  <c:v>41015</c:v>
                </c:pt>
                <c:pt idx="557">
                  <c:v>41016</c:v>
                </c:pt>
                <c:pt idx="558">
                  <c:v>41017</c:v>
                </c:pt>
                <c:pt idx="559">
                  <c:v>41018</c:v>
                </c:pt>
                <c:pt idx="560">
                  <c:v>41019</c:v>
                </c:pt>
                <c:pt idx="561">
                  <c:v>41020</c:v>
                </c:pt>
                <c:pt idx="562">
                  <c:v>41021</c:v>
                </c:pt>
                <c:pt idx="563">
                  <c:v>41022</c:v>
                </c:pt>
                <c:pt idx="564">
                  <c:v>41023</c:v>
                </c:pt>
                <c:pt idx="565">
                  <c:v>41024</c:v>
                </c:pt>
                <c:pt idx="566">
                  <c:v>41025</c:v>
                </c:pt>
                <c:pt idx="567">
                  <c:v>41026</c:v>
                </c:pt>
                <c:pt idx="568">
                  <c:v>41027</c:v>
                </c:pt>
                <c:pt idx="569">
                  <c:v>41028</c:v>
                </c:pt>
                <c:pt idx="570">
                  <c:v>41029</c:v>
                </c:pt>
                <c:pt idx="571">
                  <c:v>41030</c:v>
                </c:pt>
                <c:pt idx="572">
                  <c:v>41031</c:v>
                </c:pt>
                <c:pt idx="573">
                  <c:v>41032</c:v>
                </c:pt>
                <c:pt idx="574">
                  <c:v>41033</c:v>
                </c:pt>
                <c:pt idx="575">
                  <c:v>41034</c:v>
                </c:pt>
                <c:pt idx="576">
                  <c:v>41035</c:v>
                </c:pt>
                <c:pt idx="577">
                  <c:v>41036</c:v>
                </c:pt>
                <c:pt idx="578">
                  <c:v>41037</c:v>
                </c:pt>
                <c:pt idx="579">
                  <c:v>41038</c:v>
                </c:pt>
                <c:pt idx="580">
                  <c:v>41039</c:v>
                </c:pt>
                <c:pt idx="581">
                  <c:v>41040</c:v>
                </c:pt>
                <c:pt idx="582">
                  <c:v>41041</c:v>
                </c:pt>
                <c:pt idx="583">
                  <c:v>41042</c:v>
                </c:pt>
                <c:pt idx="584">
                  <c:v>41043</c:v>
                </c:pt>
                <c:pt idx="585">
                  <c:v>41044</c:v>
                </c:pt>
                <c:pt idx="586">
                  <c:v>41045</c:v>
                </c:pt>
                <c:pt idx="587">
                  <c:v>41046</c:v>
                </c:pt>
                <c:pt idx="588">
                  <c:v>41047</c:v>
                </c:pt>
                <c:pt idx="589">
                  <c:v>41048</c:v>
                </c:pt>
                <c:pt idx="590">
                  <c:v>41049</c:v>
                </c:pt>
                <c:pt idx="591">
                  <c:v>41050</c:v>
                </c:pt>
                <c:pt idx="592">
                  <c:v>41051</c:v>
                </c:pt>
                <c:pt idx="593">
                  <c:v>41052</c:v>
                </c:pt>
                <c:pt idx="594">
                  <c:v>41053</c:v>
                </c:pt>
                <c:pt idx="595">
                  <c:v>41054</c:v>
                </c:pt>
                <c:pt idx="596">
                  <c:v>41055</c:v>
                </c:pt>
                <c:pt idx="597">
                  <c:v>41056</c:v>
                </c:pt>
                <c:pt idx="598">
                  <c:v>41057</c:v>
                </c:pt>
                <c:pt idx="599">
                  <c:v>41058</c:v>
                </c:pt>
                <c:pt idx="600">
                  <c:v>41059</c:v>
                </c:pt>
                <c:pt idx="601">
                  <c:v>41060</c:v>
                </c:pt>
                <c:pt idx="602">
                  <c:v>41306</c:v>
                </c:pt>
                <c:pt idx="603">
                  <c:v>41307</c:v>
                </c:pt>
                <c:pt idx="604">
                  <c:v>41308</c:v>
                </c:pt>
                <c:pt idx="605">
                  <c:v>41309</c:v>
                </c:pt>
                <c:pt idx="606">
                  <c:v>41310</c:v>
                </c:pt>
                <c:pt idx="607">
                  <c:v>41311</c:v>
                </c:pt>
                <c:pt idx="608">
                  <c:v>41312</c:v>
                </c:pt>
                <c:pt idx="609">
                  <c:v>41313</c:v>
                </c:pt>
                <c:pt idx="610">
                  <c:v>41314</c:v>
                </c:pt>
                <c:pt idx="611">
                  <c:v>41315</c:v>
                </c:pt>
                <c:pt idx="612">
                  <c:v>41316</c:v>
                </c:pt>
                <c:pt idx="613">
                  <c:v>41317</c:v>
                </c:pt>
                <c:pt idx="614">
                  <c:v>41318</c:v>
                </c:pt>
                <c:pt idx="615">
                  <c:v>41319</c:v>
                </c:pt>
                <c:pt idx="616">
                  <c:v>41320</c:v>
                </c:pt>
                <c:pt idx="617">
                  <c:v>41321</c:v>
                </c:pt>
                <c:pt idx="618">
                  <c:v>41322</c:v>
                </c:pt>
                <c:pt idx="619">
                  <c:v>41323</c:v>
                </c:pt>
                <c:pt idx="620">
                  <c:v>41324</c:v>
                </c:pt>
                <c:pt idx="621">
                  <c:v>41325</c:v>
                </c:pt>
                <c:pt idx="622">
                  <c:v>41326</c:v>
                </c:pt>
                <c:pt idx="623">
                  <c:v>41327</c:v>
                </c:pt>
                <c:pt idx="624">
                  <c:v>41328</c:v>
                </c:pt>
                <c:pt idx="625">
                  <c:v>41329</c:v>
                </c:pt>
                <c:pt idx="626">
                  <c:v>41330</c:v>
                </c:pt>
                <c:pt idx="627">
                  <c:v>41331</c:v>
                </c:pt>
                <c:pt idx="628">
                  <c:v>41332</c:v>
                </c:pt>
                <c:pt idx="629">
                  <c:v>41333</c:v>
                </c:pt>
                <c:pt idx="630">
                  <c:v>41334</c:v>
                </c:pt>
                <c:pt idx="631">
                  <c:v>41335</c:v>
                </c:pt>
                <c:pt idx="632">
                  <c:v>41336</c:v>
                </c:pt>
                <c:pt idx="633">
                  <c:v>41337</c:v>
                </c:pt>
                <c:pt idx="634">
                  <c:v>41338</c:v>
                </c:pt>
                <c:pt idx="635">
                  <c:v>41339</c:v>
                </c:pt>
                <c:pt idx="636">
                  <c:v>41340</c:v>
                </c:pt>
                <c:pt idx="637">
                  <c:v>41341</c:v>
                </c:pt>
                <c:pt idx="638">
                  <c:v>41342</c:v>
                </c:pt>
                <c:pt idx="639">
                  <c:v>41343</c:v>
                </c:pt>
                <c:pt idx="640">
                  <c:v>41344</c:v>
                </c:pt>
                <c:pt idx="641">
                  <c:v>41345</c:v>
                </c:pt>
                <c:pt idx="642">
                  <c:v>41346</c:v>
                </c:pt>
                <c:pt idx="643">
                  <c:v>41347</c:v>
                </c:pt>
                <c:pt idx="644">
                  <c:v>41348</c:v>
                </c:pt>
                <c:pt idx="645">
                  <c:v>41349</c:v>
                </c:pt>
                <c:pt idx="646">
                  <c:v>41350</c:v>
                </c:pt>
                <c:pt idx="647">
                  <c:v>41351</c:v>
                </c:pt>
                <c:pt idx="648">
                  <c:v>41352</c:v>
                </c:pt>
                <c:pt idx="649">
                  <c:v>41353</c:v>
                </c:pt>
                <c:pt idx="650">
                  <c:v>41354</c:v>
                </c:pt>
                <c:pt idx="651">
                  <c:v>41355</c:v>
                </c:pt>
                <c:pt idx="652">
                  <c:v>41356</c:v>
                </c:pt>
                <c:pt idx="653">
                  <c:v>41357</c:v>
                </c:pt>
                <c:pt idx="654">
                  <c:v>41358</c:v>
                </c:pt>
                <c:pt idx="655">
                  <c:v>41359</c:v>
                </c:pt>
                <c:pt idx="656">
                  <c:v>41360</c:v>
                </c:pt>
                <c:pt idx="657">
                  <c:v>41361</c:v>
                </c:pt>
                <c:pt idx="658">
                  <c:v>41362</c:v>
                </c:pt>
                <c:pt idx="659">
                  <c:v>41363</c:v>
                </c:pt>
                <c:pt idx="660">
                  <c:v>41364</c:v>
                </c:pt>
                <c:pt idx="661">
                  <c:v>41365</c:v>
                </c:pt>
                <c:pt idx="662">
                  <c:v>41366</c:v>
                </c:pt>
                <c:pt idx="663">
                  <c:v>41367</c:v>
                </c:pt>
                <c:pt idx="664">
                  <c:v>41368</c:v>
                </c:pt>
                <c:pt idx="665">
                  <c:v>41369</c:v>
                </c:pt>
                <c:pt idx="666">
                  <c:v>41370</c:v>
                </c:pt>
                <c:pt idx="667">
                  <c:v>41371</c:v>
                </c:pt>
                <c:pt idx="668">
                  <c:v>41372</c:v>
                </c:pt>
                <c:pt idx="669">
                  <c:v>41373</c:v>
                </c:pt>
                <c:pt idx="670">
                  <c:v>41374</c:v>
                </c:pt>
                <c:pt idx="671">
                  <c:v>41375</c:v>
                </c:pt>
                <c:pt idx="672">
                  <c:v>41376</c:v>
                </c:pt>
                <c:pt idx="673">
                  <c:v>41377</c:v>
                </c:pt>
                <c:pt idx="674">
                  <c:v>41378</c:v>
                </c:pt>
                <c:pt idx="675">
                  <c:v>41379</c:v>
                </c:pt>
                <c:pt idx="676">
                  <c:v>41380</c:v>
                </c:pt>
                <c:pt idx="677">
                  <c:v>41381</c:v>
                </c:pt>
                <c:pt idx="678">
                  <c:v>41382</c:v>
                </c:pt>
                <c:pt idx="679">
                  <c:v>41383</c:v>
                </c:pt>
                <c:pt idx="680">
                  <c:v>41384</c:v>
                </c:pt>
                <c:pt idx="681">
                  <c:v>41385</c:v>
                </c:pt>
                <c:pt idx="682">
                  <c:v>41386</c:v>
                </c:pt>
                <c:pt idx="683">
                  <c:v>41387</c:v>
                </c:pt>
                <c:pt idx="684">
                  <c:v>41388</c:v>
                </c:pt>
                <c:pt idx="685">
                  <c:v>41389</c:v>
                </c:pt>
                <c:pt idx="686">
                  <c:v>41390</c:v>
                </c:pt>
                <c:pt idx="687">
                  <c:v>41391</c:v>
                </c:pt>
                <c:pt idx="688">
                  <c:v>41392</c:v>
                </c:pt>
                <c:pt idx="689">
                  <c:v>41393</c:v>
                </c:pt>
                <c:pt idx="690">
                  <c:v>41394</c:v>
                </c:pt>
                <c:pt idx="691">
                  <c:v>41395</c:v>
                </c:pt>
                <c:pt idx="692">
                  <c:v>41396</c:v>
                </c:pt>
                <c:pt idx="693">
                  <c:v>41397</c:v>
                </c:pt>
                <c:pt idx="694">
                  <c:v>41398</c:v>
                </c:pt>
                <c:pt idx="695">
                  <c:v>41399</c:v>
                </c:pt>
                <c:pt idx="696">
                  <c:v>41400</c:v>
                </c:pt>
                <c:pt idx="697">
                  <c:v>41401</c:v>
                </c:pt>
                <c:pt idx="698">
                  <c:v>41402</c:v>
                </c:pt>
                <c:pt idx="699">
                  <c:v>41403</c:v>
                </c:pt>
                <c:pt idx="700">
                  <c:v>41404</c:v>
                </c:pt>
                <c:pt idx="701">
                  <c:v>41405</c:v>
                </c:pt>
                <c:pt idx="702">
                  <c:v>41406</c:v>
                </c:pt>
                <c:pt idx="703">
                  <c:v>41407</c:v>
                </c:pt>
                <c:pt idx="704">
                  <c:v>41408</c:v>
                </c:pt>
                <c:pt idx="705">
                  <c:v>41409</c:v>
                </c:pt>
                <c:pt idx="706">
                  <c:v>41410</c:v>
                </c:pt>
                <c:pt idx="707">
                  <c:v>41411</c:v>
                </c:pt>
                <c:pt idx="708">
                  <c:v>41412</c:v>
                </c:pt>
                <c:pt idx="709">
                  <c:v>41413</c:v>
                </c:pt>
                <c:pt idx="710">
                  <c:v>41414</c:v>
                </c:pt>
                <c:pt idx="711">
                  <c:v>41415</c:v>
                </c:pt>
                <c:pt idx="712">
                  <c:v>41416</c:v>
                </c:pt>
                <c:pt idx="713">
                  <c:v>41417</c:v>
                </c:pt>
                <c:pt idx="714">
                  <c:v>41418</c:v>
                </c:pt>
                <c:pt idx="715">
                  <c:v>41419</c:v>
                </c:pt>
                <c:pt idx="716">
                  <c:v>41420</c:v>
                </c:pt>
                <c:pt idx="717">
                  <c:v>41421</c:v>
                </c:pt>
                <c:pt idx="718">
                  <c:v>41422</c:v>
                </c:pt>
                <c:pt idx="719">
                  <c:v>41423</c:v>
                </c:pt>
                <c:pt idx="720">
                  <c:v>41424</c:v>
                </c:pt>
                <c:pt idx="721">
                  <c:v>41425</c:v>
                </c:pt>
                <c:pt idx="722">
                  <c:v>41671</c:v>
                </c:pt>
                <c:pt idx="723">
                  <c:v>41672</c:v>
                </c:pt>
                <c:pt idx="724">
                  <c:v>41673</c:v>
                </c:pt>
                <c:pt idx="725">
                  <c:v>41674</c:v>
                </c:pt>
                <c:pt idx="726">
                  <c:v>41675</c:v>
                </c:pt>
                <c:pt idx="727">
                  <c:v>41676</c:v>
                </c:pt>
                <c:pt idx="728">
                  <c:v>41677</c:v>
                </c:pt>
                <c:pt idx="729">
                  <c:v>41678</c:v>
                </c:pt>
                <c:pt idx="730">
                  <c:v>41679</c:v>
                </c:pt>
                <c:pt idx="731">
                  <c:v>41680</c:v>
                </c:pt>
                <c:pt idx="732">
                  <c:v>41681</c:v>
                </c:pt>
                <c:pt idx="733">
                  <c:v>41682</c:v>
                </c:pt>
                <c:pt idx="734">
                  <c:v>41683</c:v>
                </c:pt>
                <c:pt idx="735">
                  <c:v>41684</c:v>
                </c:pt>
                <c:pt idx="736">
                  <c:v>41685</c:v>
                </c:pt>
                <c:pt idx="737">
                  <c:v>41686</c:v>
                </c:pt>
                <c:pt idx="738">
                  <c:v>41687</c:v>
                </c:pt>
                <c:pt idx="739">
                  <c:v>41688</c:v>
                </c:pt>
                <c:pt idx="740">
                  <c:v>41689</c:v>
                </c:pt>
                <c:pt idx="741">
                  <c:v>41690</c:v>
                </c:pt>
                <c:pt idx="742">
                  <c:v>41691</c:v>
                </c:pt>
                <c:pt idx="743">
                  <c:v>41692</c:v>
                </c:pt>
                <c:pt idx="744">
                  <c:v>41693</c:v>
                </c:pt>
                <c:pt idx="745">
                  <c:v>41694</c:v>
                </c:pt>
                <c:pt idx="746">
                  <c:v>41695</c:v>
                </c:pt>
                <c:pt idx="747">
                  <c:v>41696</c:v>
                </c:pt>
                <c:pt idx="748">
                  <c:v>41697</c:v>
                </c:pt>
                <c:pt idx="749">
                  <c:v>41698</c:v>
                </c:pt>
                <c:pt idx="750">
                  <c:v>41699</c:v>
                </c:pt>
                <c:pt idx="751">
                  <c:v>41700</c:v>
                </c:pt>
                <c:pt idx="752">
                  <c:v>41701</c:v>
                </c:pt>
                <c:pt idx="753">
                  <c:v>41702</c:v>
                </c:pt>
                <c:pt idx="754">
                  <c:v>41703</c:v>
                </c:pt>
                <c:pt idx="755">
                  <c:v>41704</c:v>
                </c:pt>
                <c:pt idx="756">
                  <c:v>41705</c:v>
                </c:pt>
                <c:pt idx="757">
                  <c:v>41706</c:v>
                </c:pt>
                <c:pt idx="758">
                  <c:v>41707</c:v>
                </c:pt>
                <c:pt idx="759">
                  <c:v>41708</c:v>
                </c:pt>
                <c:pt idx="760">
                  <c:v>41709</c:v>
                </c:pt>
                <c:pt idx="761">
                  <c:v>41710</c:v>
                </c:pt>
                <c:pt idx="762">
                  <c:v>41711</c:v>
                </c:pt>
                <c:pt idx="763">
                  <c:v>41712</c:v>
                </c:pt>
                <c:pt idx="764">
                  <c:v>41713</c:v>
                </c:pt>
                <c:pt idx="765">
                  <c:v>41714</c:v>
                </c:pt>
                <c:pt idx="766">
                  <c:v>41715</c:v>
                </c:pt>
                <c:pt idx="767">
                  <c:v>41716</c:v>
                </c:pt>
                <c:pt idx="768">
                  <c:v>41717</c:v>
                </c:pt>
                <c:pt idx="769">
                  <c:v>41718</c:v>
                </c:pt>
                <c:pt idx="770">
                  <c:v>41719</c:v>
                </c:pt>
                <c:pt idx="771">
                  <c:v>41720</c:v>
                </c:pt>
                <c:pt idx="772">
                  <c:v>41721</c:v>
                </c:pt>
                <c:pt idx="773">
                  <c:v>41722</c:v>
                </c:pt>
                <c:pt idx="774">
                  <c:v>41723</c:v>
                </c:pt>
                <c:pt idx="775">
                  <c:v>41724</c:v>
                </c:pt>
                <c:pt idx="776">
                  <c:v>41725</c:v>
                </c:pt>
                <c:pt idx="777">
                  <c:v>41726</c:v>
                </c:pt>
                <c:pt idx="778">
                  <c:v>41727</c:v>
                </c:pt>
                <c:pt idx="779">
                  <c:v>41728</c:v>
                </c:pt>
                <c:pt idx="780">
                  <c:v>41729</c:v>
                </c:pt>
                <c:pt idx="781">
                  <c:v>41730</c:v>
                </c:pt>
                <c:pt idx="782">
                  <c:v>41731</c:v>
                </c:pt>
                <c:pt idx="783">
                  <c:v>41732</c:v>
                </c:pt>
                <c:pt idx="784">
                  <c:v>41733</c:v>
                </c:pt>
                <c:pt idx="785">
                  <c:v>41734</c:v>
                </c:pt>
                <c:pt idx="786">
                  <c:v>41735</c:v>
                </c:pt>
                <c:pt idx="787">
                  <c:v>41736</c:v>
                </c:pt>
                <c:pt idx="788">
                  <c:v>41737</c:v>
                </c:pt>
                <c:pt idx="789">
                  <c:v>41738</c:v>
                </c:pt>
                <c:pt idx="790">
                  <c:v>41739</c:v>
                </c:pt>
                <c:pt idx="791">
                  <c:v>41740</c:v>
                </c:pt>
                <c:pt idx="792">
                  <c:v>41741</c:v>
                </c:pt>
                <c:pt idx="793">
                  <c:v>41742</c:v>
                </c:pt>
                <c:pt idx="794">
                  <c:v>41743</c:v>
                </c:pt>
                <c:pt idx="795">
                  <c:v>41744</c:v>
                </c:pt>
                <c:pt idx="796">
                  <c:v>41745</c:v>
                </c:pt>
                <c:pt idx="797">
                  <c:v>41746</c:v>
                </c:pt>
                <c:pt idx="798">
                  <c:v>41747</c:v>
                </c:pt>
                <c:pt idx="799">
                  <c:v>41748</c:v>
                </c:pt>
                <c:pt idx="800">
                  <c:v>41749</c:v>
                </c:pt>
                <c:pt idx="801">
                  <c:v>41750</c:v>
                </c:pt>
                <c:pt idx="802">
                  <c:v>41751</c:v>
                </c:pt>
                <c:pt idx="803">
                  <c:v>41752</c:v>
                </c:pt>
                <c:pt idx="804">
                  <c:v>41753</c:v>
                </c:pt>
                <c:pt idx="805">
                  <c:v>41754</c:v>
                </c:pt>
                <c:pt idx="806">
                  <c:v>41755</c:v>
                </c:pt>
                <c:pt idx="807">
                  <c:v>41756</c:v>
                </c:pt>
                <c:pt idx="808">
                  <c:v>41757</c:v>
                </c:pt>
                <c:pt idx="809">
                  <c:v>41758</c:v>
                </c:pt>
                <c:pt idx="810">
                  <c:v>41759</c:v>
                </c:pt>
                <c:pt idx="811">
                  <c:v>41760</c:v>
                </c:pt>
                <c:pt idx="812">
                  <c:v>41761</c:v>
                </c:pt>
                <c:pt idx="813">
                  <c:v>41762</c:v>
                </c:pt>
                <c:pt idx="814">
                  <c:v>41763</c:v>
                </c:pt>
                <c:pt idx="815">
                  <c:v>41764</c:v>
                </c:pt>
                <c:pt idx="816">
                  <c:v>41765</c:v>
                </c:pt>
                <c:pt idx="817">
                  <c:v>41766</c:v>
                </c:pt>
                <c:pt idx="818">
                  <c:v>41767</c:v>
                </c:pt>
                <c:pt idx="819">
                  <c:v>41768</c:v>
                </c:pt>
                <c:pt idx="820">
                  <c:v>41769</c:v>
                </c:pt>
                <c:pt idx="821">
                  <c:v>41770</c:v>
                </c:pt>
                <c:pt idx="822">
                  <c:v>41771</c:v>
                </c:pt>
                <c:pt idx="823">
                  <c:v>41772</c:v>
                </c:pt>
                <c:pt idx="824">
                  <c:v>41773</c:v>
                </c:pt>
                <c:pt idx="825">
                  <c:v>41774</c:v>
                </c:pt>
                <c:pt idx="826">
                  <c:v>41775</c:v>
                </c:pt>
                <c:pt idx="827">
                  <c:v>41776</c:v>
                </c:pt>
                <c:pt idx="828">
                  <c:v>41777</c:v>
                </c:pt>
                <c:pt idx="829">
                  <c:v>41778</c:v>
                </c:pt>
                <c:pt idx="830">
                  <c:v>41779</c:v>
                </c:pt>
                <c:pt idx="831">
                  <c:v>41780</c:v>
                </c:pt>
                <c:pt idx="832">
                  <c:v>41781</c:v>
                </c:pt>
                <c:pt idx="833">
                  <c:v>41782</c:v>
                </c:pt>
                <c:pt idx="834">
                  <c:v>41783</c:v>
                </c:pt>
                <c:pt idx="835">
                  <c:v>41784</c:v>
                </c:pt>
                <c:pt idx="836">
                  <c:v>41785</c:v>
                </c:pt>
                <c:pt idx="837">
                  <c:v>41786</c:v>
                </c:pt>
                <c:pt idx="838">
                  <c:v>41787</c:v>
                </c:pt>
                <c:pt idx="839">
                  <c:v>41788</c:v>
                </c:pt>
                <c:pt idx="840">
                  <c:v>41789</c:v>
                </c:pt>
                <c:pt idx="841">
                  <c:v>41790</c:v>
                </c:pt>
                <c:pt idx="842">
                  <c:v>42036</c:v>
                </c:pt>
                <c:pt idx="843">
                  <c:v>42037</c:v>
                </c:pt>
                <c:pt idx="844">
                  <c:v>42038</c:v>
                </c:pt>
                <c:pt idx="845">
                  <c:v>42039</c:v>
                </c:pt>
                <c:pt idx="846">
                  <c:v>42040</c:v>
                </c:pt>
                <c:pt idx="847">
                  <c:v>42041</c:v>
                </c:pt>
                <c:pt idx="848">
                  <c:v>42042</c:v>
                </c:pt>
                <c:pt idx="849">
                  <c:v>42043</c:v>
                </c:pt>
                <c:pt idx="850">
                  <c:v>42044</c:v>
                </c:pt>
                <c:pt idx="851">
                  <c:v>42045</c:v>
                </c:pt>
                <c:pt idx="852">
                  <c:v>42046</c:v>
                </c:pt>
                <c:pt idx="853">
                  <c:v>42047</c:v>
                </c:pt>
                <c:pt idx="854">
                  <c:v>42048</c:v>
                </c:pt>
                <c:pt idx="855">
                  <c:v>42049</c:v>
                </c:pt>
                <c:pt idx="856">
                  <c:v>42050</c:v>
                </c:pt>
                <c:pt idx="857">
                  <c:v>42051</c:v>
                </c:pt>
                <c:pt idx="858">
                  <c:v>42052</c:v>
                </c:pt>
                <c:pt idx="859">
                  <c:v>42053</c:v>
                </c:pt>
                <c:pt idx="860">
                  <c:v>42054</c:v>
                </c:pt>
                <c:pt idx="861">
                  <c:v>42055</c:v>
                </c:pt>
                <c:pt idx="862">
                  <c:v>42056</c:v>
                </c:pt>
                <c:pt idx="863">
                  <c:v>42057</c:v>
                </c:pt>
                <c:pt idx="864">
                  <c:v>42058</c:v>
                </c:pt>
                <c:pt idx="865">
                  <c:v>42059</c:v>
                </c:pt>
                <c:pt idx="866">
                  <c:v>42060</c:v>
                </c:pt>
                <c:pt idx="867">
                  <c:v>42061</c:v>
                </c:pt>
                <c:pt idx="868">
                  <c:v>42062</c:v>
                </c:pt>
                <c:pt idx="869">
                  <c:v>42063</c:v>
                </c:pt>
                <c:pt idx="870">
                  <c:v>42064</c:v>
                </c:pt>
                <c:pt idx="871">
                  <c:v>42065</c:v>
                </c:pt>
                <c:pt idx="872">
                  <c:v>42066</c:v>
                </c:pt>
                <c:pt idx="873">
                  <c:v>42067</c:v>
                </c:pt>
                <c:pt idx="874">
                  <c:v>42068</c:v>
                </c:pt>
                <c:pt idx="875">
                  <c:v>42069</c:v>
                </c:pt>
                <c:pt idx="876">
                  <c:v>42070</c:v>
                </c:pt>
                <c:pt idx="877">
                  <c:v>42071</c:v>
                </c:pt>
                <c:pt idx="878">
                  <c:v>42072</c:v>
                </c:pt>
                <c:pt idx="879">
                  <c:v>42073</c:v>
                </c:pt>
                <c:pt idx="880">
                  <c:v>42074</c:v>
                </c:pt>
                <c:pt idx="881">
                  <c:v>42075</c:v>
                </c:pt>
                <c:pt idx="882">
                  <c:v>42076</c:v>
                </c:pt>
                <c:pt idx="883">
                  <c:v>42077</c:v>
                </c:pt>
                <c:pt idx="884">
                  <c:v>42078</c:v>
                </c:pt>
                <c:pt idx="885">
                  <c:v>42079</c:v>
                </c:pt>
                <c:pt idx="886">
                  <c:v>42080</c:v>
                </c:pt>
                <c:pt idx="887">
                  <c:v>42081</c:v>
                </c:pt>
                <c:pt idx="888">
                  <c:v>42082</c:v>
                </c:pt>
                <c:pt idx="889">
                  <c:v>42083</c:v>
                </c:pt>
                <c:pt idx="890">
                  <c:v>42084</c:v>
                </c:pt>
                <c:pt idx="891">
                  <c:v>42085</c:v>
                </c:pt>
                <c:pt idx="892">
                  <c:v>42086</c:v>
                </c:pt>
                <c:pt idx="893">
                  <c:v>42087</c:v>
                </c:pt>
                <c:pt idx="894">
                  <c:v>42088</c:v>
                </c:pt>
                <c:pt idx="895">
                  <c:v>42089</c:v>
                </c:pt>
                <c:pt idx="896">
                  <c:v>42090</c:v>
                </c:pt>
                <c:pt idx="897">
                  <c:v>42091</c:v>
                </c:pt>
                <c:pt idx="898">
                  <c:v>42092</c:v>
                </c:pt>
                <c:pt idx="899">
                  <c:v>42093</c:v>
                </c:pt>
                <c:pt idx="900">
                  <c:v>42094</c:v>
                </c:pt>
                <c:pt idx="901">
                  <c:v>42095</c:v>
                </c:pt>
                <c:pt idx="902">
                  <c:v>42096</c:v>
                </c:pt>
                <c:pt idx="903">
                  <c:v>42097</c:v>
                </c:pt>
                <c:pt idx="904">
                  <c:v>42098</c:v>
                </c:pt>
                <c:pt idx="905">
                  <c:v>42099</c:v>
                </c:pt>
                <c:pt idx="906">
                  <c:v>42100</c:v>
                </c:pt>
                <c:pt idx="907">
                  <c:v>42101</c:v>
                </c:pt>
                <c:pt idx="908">
                  <c:v>42102</c:v>
                </c:pt>
                <c:pt idx="909">
                  <c:v>42103</c:v>
                </c:pt>
                <c:pt idx="910">
                  <c:v>42104</c:v>
                </c:pt>
                <c:pt idx="911">
                  <c:v>42105</c:v>
                </c:pt>
                <c:pt idx="912">
                  <c:v>42106</c:v>
                </c:pt>
                <c:pt idx="913">
                  <c:v>42107</c:v>
                </c:pt>
                <c:pt idx="914">
                  <c:v>42108</c:v>
                </c:pt>
                <c:pt idx="915">
                  <c:v>42109</c:v>
                </c:pt>
                <c:pt idx="916">
                  <c:v>42110</c:v>
                </c:pt>
                <c:pt idx="917">
                  <c:v>42111</c:v>
                </c:pt>
                <c:pt idx="918">
                  <c:v>42112</c:v>
                </c:pt>
                <c:pt idx="919">
                  <c:v>42113</c:v>
                </c:pt>
                <c:pt idx="920">
                  <c:v>42114</c:v>
                </c:pt>
                <c:pt idx="921">
                  <c:v>42115</c:v>
                </c:pt>
                <c:pt idx="922">
                  <c:v>42116</c:v>
                </c:pt>
                <c:pt idx="923">
                  <c:v>42117</c:v>
                </c:pt>
                <c:pt idx="924">
                  <c:v>42118</c:v>
                </c:pt>
                <c:pt idx="925">
                  <c:v>42119</c:v>
                </c:pt>
                <c:pt idx="926">
                  <c:v>42120</c:v>
                </c:pt>
                <c:pt idx="927">
                  <c:v>42121</c:v>
                </c:pt>
                <c:pt idx="928">
                  <c:v>42122</c:v>
                </c:pt>
                <c:pt idx="929">
                  <c:v>42123</c:v>
                </c:pt>
                <c:pt idx="930">
                  <c:v>42124</c:v>
                </c:pt>
                <c:pt idx="931">
                  <c:v>42125</c:v>
                </c:pt>
                <c:pt idx="932">
                  <c:v>42126</c:v>
                </c:pt>
                <c:pt idx="933">
                  <c:v>42127</c:v>
                </c:pt>
                <c:pt idx="934">
                  <c:v>42128</c:v>
                </c:pt>
                <c:pt idx="935">
                  <c:v>42129</c:v>
                </c:pt>
                <c:pt idx="936">
                  <c:v>42130</c:v>
                </c:pt>
                <c:pt idx="937">
                  <c:v>42131</c:v>
                </c:pt>
                <c:pt idx="938">
                  <c:v>42132</c:v>
                </c:pt>
                <c:pt idx="939">
                  <c:v>42133</c:v>
                </c:pt>
                <c:pt idx="940">
                  <c:v>42134</c:v>
                </c:pt>
                <c:pt idx="941">
                  <c:v>42135</c:v>
                </c:pt>
                <c:pt idx="942">
                  <c:v>42136</c:v>
                </c:pt>
                <c:pt idx="943">
                  <c:v>42137</c:v>
                </c:pt>
                <c:pt idx="944">
                  <c:v>42138</c:v>
                </c:pt>
                <c:pt idx="945">
                  <c:v>42139</c:v>
                </c:pt>
                <c:pt idx="946">
                  <c:v>42140</c:v>
                </c:pt>
                <c:pt idx="947">
                  <c:v>42141</c:v>
                </c:pt>
                <c:pt idx="948">
                  <c:v>42142</c:v>
                </c:pt>
                <c:pt idx="949">
                  <c:v>42143</c:v>
                </c:pt>
                <c:pt idx="950">
                  <c:v>42144</c:v>
                </c:pt>
                <c:pt idx="951">
                  <c:v>42145</c:v>
                </c:pt>
                <c:pt idx="952">
                  <c:v>42146</c:v>
                </c:pt>
                <c:pt idx="953">
                  <c:v>42147</c:v>
                </c:pt>
                <c:pt idx="954">
                  <c:v>42148</c:v>
                </c:pt>
                <c:pt idx="955">
                  <c:v>42149</c:v>
                </c:pt>
                <c:pt idx="956">
                  <c:v>42150</c:v>
                </c:pt>
                <c:pt idx="957">
                  <c:v>42151</c:v>
                </c:pt>
                <c:pt idx="958">
                  <c:v>42152</c:v>
                </c:pt>
                <c:pt idx="959">
                  <c:v>42153</c:v>
                </c:pt>
                <c:pt idx="960">
                  <c:v>42154</c:v>
                </c:pt>
                <c:pt idx="961">
                  <c:v>42155</c:v>
                </c:pt>
                <c:pt idx="962">
                  <c:v>42401</c:v>
                </c:pt>
                <c:pt idx="963">
                  <c:v>42402</c:v>
                </c:pt>
                <c:pt idx="964">
                  <c:v>42403</c:v>
                </c:pt>
                <c:pt idx="965">
                  <c:v>42404</c:v>
                </c:pt>
                <c:pt idx="966">
                  <c:v>42405</c:v>
                </c:pt>
                <c:pt idx="967">
                  <c:v>42406</c:v>
                </c:pt>
                <c:pt idx="968">
                  <c:v>42407</c:v>
                </c:pt>
                <c:pt idx="969">
                  <c:v>42408</c:v>
                </c:pt>
                <c:pt idx="970">
                  <c:v>42409</c:v>
                </c:pt>
                <c:pt idx="971">
                  <c:v>42410</c:v>
                </c:pt>
                <c:pt idx="972">
                  <c:v>42411</c:v>
                </c:pt>
                <c:pt idx="973">
                  <c:v>42412</c:v>
                </c:pt>
                <c:pt idx="974">
                  <c:v>42413</c:v>
                </c:pt>
                <c:pt idx="975">
                  <c:v>42414</c:v>
                </c:pt>
                <c:pt idx="976">
                  <c:v>42415</c:v>
                </c:pt>
                <c:pt idx="977">
                  <c:v>42416</c:v>
                </c:pt>
                <c:pt idx="978">
                  <c:v>42417</c:v>
                </c:pt>
                <c:pt idx="979">
                  <c:v>42418</c:v>
                </c:pt>
                <c:pt idx="980">
                  <c:v>42419</c:v>
                </c:pt>
                <c:pt idx="981">
                  <c:v>42420</c:v>
                </c:pt>
                <c:pt idx="982">
                  <c:v>42421</c:v>
                </c:pt>
                <c:pt idx="983">
                  <c:v>42422</c:v>
                </c:pt>
                <c:pt idx="984">
                  <c:v>42423</c:v>
                </c:pt>
                <c:pt idx="985">
                  <c:v>42424</c:v>
                </c:pt>
                <c:pt idx="986">
                  <c:v>42425</c:v>
                </c:pt>
                <c:pt idx="987">
                  <c:v>42426</c:v>
                </c:pt>
                <c:pt idx="988">
                  <c:v>42427</c:v>
                </c:pt>
                <c:pt idx="989">
                  <c:v>42428</c:v>
                </c:pt>
                <c:pt idx="990">
                  <c:v>42429</c:v>
                </c:pt>
                <c:pt idx="991">
                  <c:v>42430</c:v>
                </c:pt>
                <c:pt idx="992">
                  <c:v>42431</c:v>
                </c:pt>
                <c:pt idx="993">
                  <c:v>42432</c:v>
                </c:pt>
                <c:pt idx="994">
                  <c:v>42433</c:v>
                </c:pt>
                <c:pt idx="995">
                  <c:v>42434</c:v>
                </c:pt>
                <c:pt idx="996">
                  <c:v>42435</c:v>
                </c:pt>
                <c:pt idx="997">
                  <c:v>42436</c:v>
                </c:pt>
                <c:pt idx="998">
                  <c:v>42437</c:v>
                </c:pt>
                <c:pt idx="999">
                  <c:v>42438</c:v>
                </c:pt>
                <c:pt idx="1000">
                  <c:v>42439</c:v>
                </c:pt>
                <c:pt idx="1001">
                  <c:v>42440</c:v>
                </c:pt>
                <c:pt idx="1002">
                  <c:v>42441</c:v>
                </c:pt>
                <c:pt idx="1003">
                  <c:v>42442</c:v>
                </c:pt>
                <c:pt idx="1004">
                  <c:v>42443</c:v>
                </c:pt>
                <c:pt idx="1005">
                  <c:v>42444</c:v>
                </c:pt>
                <c:pt idx="1006">
                  <c:v>42445</c:v>
                </c:pt>
                <c:pt idx="1007">
                  <c:v>42446</c:v>
                </c:pt>
                <c:pt idx="1008">
                  <c:v>42447</c:v>
                </c:pt>
                <c:pt idx="1009">
                  <c:v>42448</c:v>
                </c:pt>
                <c:pt idx="1010">
                  <c:v>42449</c:v>
                </c:pt>
                <c:pt idx="1011">
                  <c:v>42450</c:v>
                </c:pt>
                <c:pt idx="1012">
                  <c:v>42451</c:v>
                </c:pt>
                <c:pt idx="1013">
                  <c:v>42452</c:v>
                </c:pt>
                <c:pt idx="1014">
                  <c:v>42453</c:v>
                </c:pt>
                <c:pt idx="1015">
                  <c:v>42454</c:v>
                </c:pt>
                <c:pt idx="1016">
                  <c:v>42455</c:v>
                </c:pt>
                <c:pt idx="1017">
                  <c:v>42456</c:v>
                </c:pt>
                <c:pt idx="1018">
                  <c:v>42457</c:v>
                </c:pt>
                <c:pt idx="1019">
                  <c:v>42458</c:v>
                </c:pt>
                <c:pt idx="1020">
                  <c:v>42459</c:v>
                </c:pt>
                <c:pt idx="1021">
                  <c:v>42460</c:v>
                </c:pt>
                <c:pt idx="1022">
                  <c:v>42461</c:v>
                </c:pt>
                <c:pt idx="1023">
                  <c:v>42462</c:v>
                </c:pt>
                <c:pt idx="1024">
                  <c:v>42463</c:v>
                </c:pt>
                <c:pt idx="1025">
                  <c:v>42464</c:v>
                </c:pt>
                <c:pt idx="1026">
                  <c:v>42465</c:v>
                </c:pt>
                <c:pt idx="1027">
                  <c:v>42466</c:v>
                </c:pt>
                <c:pt idx="1028">
                  <c:v>42467</c:v>
                </c:pt>
                <c:pt idx="1029">
                  <c:v>42468</c:v>
                </c:pt>
                <c:pt idx="1030">
                  <c:v>42469</c:v>
                </c:pt>
                <c:pt idx="1031">
                  <c:v>42470</c:v>
                </c:pt>
                <c:pt idx="1032">
                  <c:v>42471</c:v>
                </c:pt>
                <c:pt idx="1033">
                  <c:v>42472</c:v>
                </c:pt>
                <c:pt idx="1034">
                  <c:v>42473</c:v>
                </c:pt>
                <c:pt idx="1035">
                  <c:v>42474</c:v>
                </c:pt>
                <c:pt idx="1036">
                  <c:v>42475</c:v>
                </c:pt>
                <c:pt idx="1037">
                  <c:v>42476</c:v>
                </c:pt>
                <c:pt idx="1038">
                  <c:v>42477</c:v>
                </c:pt>
                <c:pt idx="1039">
                  <c:v>42478</c:v>
                </c:pt>
                <c:pt idx="1040">
                  <c:v>42479</c:v>
                </c:pt>
                <c:pt idx="1041">
                  <c:v>42480</c:v>
                </c:pt>
                <c:pt idx="1042">
                  <c:v>42481</c:v>
                </c:pt>
                <c:pt idx="1043">
                  <c:v>42482</c:v>
                </c:pt>
                <c:pt idx="1044">
                  <c:v>42483</c:v>
                </c:pt>
                <c:pt idx="1045">
                  <c:v>42484</c:v>
                </c:pt>
                <c:pt idx="1046">
                  <c:v>42485</c:v>
                </c:pt>
                <c:pt idx="1047">
                  <c:v>42486</c:v>
                </c:pt>
                <c:pt idx="1048">
                  <c:v>42487</c:v>
                </c:pt>
                <c:pt idx="1049">
                  <c:v>42488</c:v>
                </c:pt>
                <c:pt idx="1050">
                  <c:v>42489</c:v>
                </c:pt>
                <c:pt idx="1051">
                  <c:v>42490</c:v>
                </c:pt>
                <c:pt idx="1052">
                  <c:v>42491</c:v>
                </c:pt>
                <c:pt idx="1053">
                  <c:v>42492</c:v>
                </c:pt>
                <c:pt idx="1054">
                  <c:v>42493</c:v>
                </c:pt>
                <c:pt idx="1055">
                  <c:v>42494</c:v>
                </c:pt>
                <c:pt idx="1056">
                  <c:v>42495</c:v>
                </c:pt>
                <c:pt idx="1057">
                  <c:v>42496</c:v>
                </c:pt>
                <c:pt idx="1058">
                  <c:v>42497</c:v>
                </c:pt>
                <c:pt idx="1059">
                  <c:v>42498</c:v>
                </c:pt>
                <c:pt idx="1060">
                  <c:v>42499</c:v>
                </c:pt>
                <c:pt idx="1061">
                  <c:v>42500</c:v>
                </c:pt>
                <c:pt idx="1062">
                  <c:v>42501</c:v>
                </c:pt>
                <c:pt idx="1063">
                  <c:v>42502</c:v>
                </c:pt>
                <c:pt idx="1064">
                  <c:v>42503</c:v>
                </c:pt>
                <c:pt idx="1065">
                  <c:v>42504</c:v>
                </c:pt>
                <c:pt idx="1066">
                  <c:v>42505</c:v>
                </c:pt>
                <c:pt idx="1067">
                  <c:v>42506</c:v>
                </c:pt>
                <c:pt idx="1068">
                  <c:v>42507</c:v>
                </c:pt>
                <c:pt idx="1069">
                  <c:v>42508</c:v>
                </c:pt>
                <c:pt idx="1070">
                  <c:v>42509</c:v>
                </c:pt>
                <c:pt idx="1071">
                  <c:v>42510</c:v>
                </c:pt>
                <c:pt idx="1072">
                  <c:v>42511</c:v>
                </c:pt>
                <c:pt idx="1073">
                  <c:v>42512</c:v>
                </c:pt>
                <c:pt idx="1074">
                  <c:v>42513</c:v>
                </c:pt>
                <c:pt idx="1075">
                  <c:v>42514</c:v>
                </c:pt>
                <c:pt idx="1076">
                  <c:v>42515</c:v>
                </c:pt>
                <c:pt idx="1077">
                  <c:v>42516</c:v>
                </c:pt>
                <c:pt idx="1078">
                  <c:v>42517</c:v>
                </c:pt>
                <c:pt idx="1079">
                  <c:v>42518</c:v>
                </c:pt>
                <c:pt idx="1080">
                  <c:v>42519</c:v>
                </c:pt>
                <c:pt idx="1081">
                  <c:v>42520</c:v>
                </c:pt>
                <c:pt idx="1082">
                  <c:v>42521</c:v>
                </c:pt>
                <c:pt idx="1083">
                  <c:v>42767</c:v>
                </c:pt>
                <c:pt idx="1084">
                  <c:v>42768</c:v>
                </c:pt>
                <c:pt idx="1085">
                  <c:v>42769</c:v>
                </c:pt>
                <c:pt idx="1086">
                  <c:v>42770</c:v>
                </c:pt>
                <c:pt idx="1087">
                  <c:v>42771</c:v>
                </c:pt>
                <c:pt idx="1088">
                  <c:v>42772</c:v>
                </c:pt>
                <c:pt idx="1089">
                  <c:v>42773</c:v>
                </c:pt>
                <c:pt idx="1090">
                  <c:v>42774</c:v>
                </c:pt>
                <c:pt idx="1091">
                  <c:v>42775</c:v>
                </c:pt>
                <c:pt idx="1092">
                  <c:v>42776</c:v>
                </c:pt>
                <c:pt idx="1093">
                  <c:v>42777</c:v>
                </c:pt>
                <c:pt idx="1094">
                  <c:v>42778</c:v>
                </c:pt>
                <c:pt idx="1095">
                  <c:v>42779</c:v>
                </c:pt>
                <c:pt idx="1096">
                  <c:v>42780</c:v>
                </c:pt>
                <c:pt idx="1097">
                  <c:v>42781</c:v>
                </c:pt>
                <c:pt idx="1098">
                  <c:v>42782</c:v>
                </c:pt>
                <c:pt idx="1099">
                  <c:v>42783</c:v>
                </c:pt>
                <c:pt idx="1100">
                  <c:v>42784</c:v>
                </c:pt>
                <c:pt idx="1101">
                  <c:v>42785</c:v>
                </c:pt>
                <c:pt idx="1102">
                  <c:v>42786</c:v>
                </c:pt>
                <c:pt idx="1103">
                  <c:v>42787</c:v>
                </c:pt>
                <c:pt idx="1104">
                  <c:v>42788</c:v>
                </c:pt>
                <c:pt idx="1105">
                  <c:v>42789</c:v>
                </c:pt>
                <c:pt idx="1106">
                  <c:v>42790</c:v>
                </c:pt>
                <c:pt idx="1107">
                  <c:v>42791</c:v>
                </c:pt>
                <c:pt idx="1108">
                  <c:v>42792</c:v>
                </c:pt>
                <c:pt idx="1109">
                  <c:v>42793</c:v>
                </c:pt>
                <c:pt idx="1110">
                  <c:v>42794</c:v>
                </c:pt>
                <c:pt idx="1111">
                  <c:v>42795</c:v>
                </c:pt>
                <c:pt idx="1112">
                  <c:v>42796</c:v>
                </c:pt>
                <c:pt idx="1113">
                  <c:v>42797</c:v>
                </c:pt>
                <c:pt idx="1114">
                  <c:v>42798</c:v>
                </c:pt>
                <c:pt idx="1115">
                  <c:v>42799</c:v>
                </c:pt>
                <c:pt idx="1116">
                  <c:v>42800</c:v>
                </c:pt>
                <c:pt idx="1117">
                  <c:v>42801</c:v>
                </c:pt>
                <c:pt idx="1118">
                  <c:v>42802</c:v>
                </c:pt>
                <c:pt idx="1119">
                  <c:v>42803</c:v>
                </c:pt>
                <c:pt idx="1120">
                  <c:v>42804</c:v>
                </c:pt>
                <c:pt idx="1121">
                  <c:v>42805</c:v>
                </c:pt>
                <c:pt idx="1122">
                  <c:v>42806</c:v>
                </c:pt>
                <c:pt idx="1123">
                  <c:v>42807</c:v>
                </c:pt>
                <c:pt idx="1124">
                  <c:v>42808</c:v>
                </c:pt>
                <c:pt idx="1125">
                  <c:v>42809</c:v>
                </c:pt>
                <c:pt idx="1126">
                  <c:v>42810</c:v>
                </c:pt>
                <c:pt idx="1127">
                  <c:v>42811</c:v>
                </c:pt>
                <c:pt idx="1128">
                  <c:v>42812</c:v>
                </c:pt>
                <c:pt idx="1129">
                  <c:v>42813</c:v>
                </c:pt>
                <c:pt idx="1130">
                  <c:v>42814</c:v>
                </c:pt>
                <c:pt idx="1131">
                  <c:v>42815</c:v>
                </c:pt>
                <c:pt idx="1132">
                  <c:v>42816</c:v>
                </c:pt>
                <c:pt idx="1133">
                  <c:v>42817</c:v>
                </c:pt>
                <c:pt idx="1134">
                  <c:v>42818</c:v>
                </c:pt>
                <c:pt idx="1135">
                  <c:v>42819</c:v>
                </c:pt>
                <c:pt idx="1136">
                  <c:v>42820</c:v>
                </c:pt>
                <c:pt idx="1137">
                  <c:v>42821</c:v>
                </c:pt>
                <c:pt idx="1138">
                  <c:v>42822</c:v>
                </c:pt>
                <c:pt idx="1139">
                  <c:v>42823</c:v>
                </c:pt>
                <c:pt idx="1140">
                  <c:v>42824</c:v>
                </c:pt>
                <c:pt idx="1141">
                  <c:v>42825</c:v>
                </c:pt>
                <c:pt idx="1142">
                  <c:v>42826</c:v>
                </c:pt>
                <c:pt idx="1143">
                  <c:v>42827</c:v>
                </c:pt>
                <c:pt idx="1144">
                  <c:v>42828</c:v>
                </c:pt>
                <c:pt idx="1145">
                  <c:v>42829</c:v>
                </c:pt>
                <c:pt idx="1146">
                  <c:v>42830</c:v>
                </c:pt>
                <c:pt idx="1147">
                  <c:v>42831</c:v>
                </c:pt>
                <c:pt idx="1148">
                  <c:v>42832</c:v>
                </c:pt>
                <c:pt idx="1149">
                  <c:v>42833</c:v>
                </c:pt>
                <c:pt idx="1150">
                  <c:v>42834</c:v>
                </c:pt>
                <c:pt idx="1151">
                  <c:v>42835</c:v>
                </c:pt>
                <c:pt idx="1152">
                  <c:v>42836</c:v>
                </c:pt>
                <c:pt idx="1153">
                  <c:v>42837</c:v>
                </c:pt>
                <c:pt idx="1154">
                  <c:v>42838</c:v>
                </c:pt>
                <c:pt idx="1155">
                  <c:v>42839</c:v>
                </c:pt>
                <c:pt idx="1156">
                  <c:v>42840</c:v>
                </c:pt>
                <c:pt idx="1157">
                  <c:v>42841</c:v>
                </c:pt>
                <c:pt idx="1158">
                  <c:v>42842</c:v>
                </c:pt>
                <c:pt idx="1159">
                  <c:v>42843</c:v>
                </c:pt>
                <c:pt idx="1160">
                  <c:v>42844</c:v>
                </c:pt>
                <c:pt idx="1161">
                  <c:v>42845</c:v>
                </c:pt>
                <c:pt idx="1162">
                  <c:v>42846</c:v>
                </c:pt>
                <c:pt idx="1163">
                  <c:v>42847</c:v>
                </c:pt>
                <c:pt idx="1164">
                  <c:v>42848</c:v>
                </c:pt>
                <c:pt idx="1165">
                  <c:v>42849</c:v>
                </c:pt>
                <c:pt idx="1166">
                  <c:v>42850</c:v>
                </c:pt>
                <c:pt idx="1167">
                  <c:v>42851</c:v>
                </c:pt>
                <c:pt idx="1168">
                  <c:v>42852</c:v>
                </c:pt>
                <c:pt idx="1169">
                  <c:v>42853</c:v>
                </c:pt>
                <c:pt idx="1170">
                  <c:v>42854</c:v>
                </c:pt>
                <c:pt idx="1171">
                  <c:v>42855</c:v>
                </c:pt>
                <c:pt idx="1172">
                  <c:v>42856</c:v>
                </c:pt>
                <c:pt idx="1173">
                  <c:v>42857</c:v>
                </c:pt>
                <c:pt idx="1174">
                  <c:v>42858</c:v>
                </c:pt>
                <c:pt idx="1175">
                  <c:v>42859</c:v>
                </c:pt>
                <c:pt idx="1176">
                  <c:v>42860</c:v>
                </c:pt>
                <c:pt idx="1177">
                  <c:v>42861</c:v>
                </c:pt>
                <c:pt idx="1178">
                  <c:v>42862</c:v>
                </c:pt>
                <c:pt idx="1179">
                  <c:v>42863</c:v>
                </c:pt>
                <c:pt idx="1180">
                  <c:v>42864</c:v>
                </c:pt>
                <c:pt idx="1181">
                  <c:v>42865</c:v>
                </c:pt>
                <c:pt idx="1182">
                  <c:v>42866</c:v>
                </c:pt>
                <c:pt idx="1183">
                  <c:v>42867</c:v>
                </c:pt>
                <c:pt idx="1184">
                  <c:v>42868</c:v>
                </c:pt>
                <c:pt idx="1185">
                  <c:v>42869</c:v>
                </c:pt>
                <c:pt idx="1186">
                  <c:v>42870</c:v>
                </c:pt>
                <c:pt idx="1187">
                  <c:v>42871</c:v>
                </c:pt>
                <c:pt idx="1188">
                  <c:v>42872</c:v>
                </c:pt>
                <c:pt idx="1189">
                  <c:v>42873</c:v>
                </c:pt>
                <c:pt idx="1190">
                  <c:v>42874</c:v>
                </c:pt>
                <c:pt idx="1191">
                  <c:v>42875</c:v>
                </c:pt>
                <c:pt idx="1192">
                  <c:v>42876</c:v>
                </c:pt>
                <c:pt idx="1193">
                  <c:v>42877</c:v>
                </c:pt>
                <c:pt idx="1194">
                  <c:v>42878</c:v>
                </c:pt>
                <c:pt idx="1195">
                  <c:v>42879</c:v>
                </c:pt>
                <c:pt idx="1196">
                  <c:v>42880</c:v>
                </c:pt>
                <c:pt idx="1197">
                  <c:v>42881</c:v>
                </c:pt>
                <c:pt idx="1198">
                  <c:v>42882</c:v>
                </c:pt>
                <c:pt idx="1199">
                  <c:v>42883</c:v>
                </c:pt>
                <c:pt idx="1200">
                  <c:v>42884</c:v>
                </c:pt>
                <c:pt idx="1201">
                  <c:v>42885</c:v>
                </c:pt>
                <c:pt idx="1202">
                  <c:v>42886</c:v>
                </c:pt>
                <c:pt idx="1203">
                  <c:v>43132</c:v>
                </c:pt>
                <c:pt idx="1204">
                  <c:v>43133</c:v>
                </c:pt>
                <c:pt idx="1205">
                  <c:v>43134</c:v>
                </c:pt>
                <c:pt idx="1206">
                  <c:v>43135</c:v>
                </c:pt>
                <c:pt idx="1207">
                  <c:v>43136</c:v>
                </c:pt>
                <c:pt idx="1208">
                  <c:v>43137</c:v>
                </c:pt>
                <c:pt idx="1209">
                  <c:v>43138</c:v>
                </c:pt>
                <c:pt idx="1210">
                  <c:v>43139</c:v>
                </c:pt>
                <c:pt idx="1211">
                  <c:v>43140</c:v>
                </c:pt>
                <c:pt idx="1212">
                  <c:v>43141</c:v>
                </c:pt>
                <c:pt idx="1213">
                  <c:v>43142</c:v>
                </c:pt>
                <c:pt idx="1214">
                  <c:v>43143</c:v>
                </c:pt>
                <c:pt idx="1215">
                  <c:v>43144</c:v>
                </c:pt>
                <c:pt idx="1216">
                  <c:v>43145</c:v>
                </c:pt>
                <c:pt idx="1217">
                  <c:v>43146</c:v>
                </c:pt>
                <c:pt idx="1218">
                  <c:v>43147</c:v>
                </c:pt>
                <c:pt idx="1219">
                  <c:v>43148</c:v>
                </c:pt>
                <c:pt idx="1220">
                  <c:v>43149</c:v>
                </c:pt>
                <c:pt idx="1221">
                  <c:v>43150</c:v>
                </c:pt>
                <c:pt idx="1222">
                  <c:v>43151</c:v>
                </c:pt>
                <c:pt idx="1223">
                  <c:v>43152</c:v>
                </c:pt>
                <c:pt idx="1224">
                  <c:v>43153</c:v>
                </c:pt>
                <c:pt idx="1225">
                  <c:v>43155</c:v>
                </c:pt>
                <c:pt idx="1226">
                  <c:v>43156</c:v>
                </c:pt>
                <c:pt idx="1227">
                  <c:v>43157</c:v>
                </c:pt>
                <c:pt idx="1228">
                  <c:v>43158</c:v>
                </c:pt>
                <c:pt idx="1229">
                  <c:v>43159</c:v>
                </c:pt>
                <c:pt idx="1230">
                  <c:v>43160</c:v>
                </c:pt>
                <c:pt idx="1231">
                  <c:v>43161</c:v>
                </c:pt>
                <c:pt idx="1232">
                  <c:v>43162</c:v>
                </c:pt>
                <c:pt idx="1233">
                  <c:v>43163</c:v>
                </c:pt>
                <c:pt idx="1234">
                  <c:v>43164</c:v>
                </c:pt>
                <c:pt idx="1235">
                  <c:v>43165</c:v>
                </c:pt>
                <c:pt idx="1236">
                  <c:v>43166</c:v>
                </c:pt>
                <c:pt idx="1237">
                  <c:v>43167</c:v>
                </c:pt>
                <c:pt idx="1238">
                  <c:v>43168</c:v>
                </c:pt>
                <c:pt idx="1239">
                  <c:v>43169</c:v>
                </c:pt>
                <c:pt idx="1240">
                  <c:v>43170</c:v>
                </c:pt>
                <c:pt idx="1241">
                  <c:v>43171</c:v>
                </c:pt>
                <c:pt idx="1242">
                  <c:v>43172</c:v>
                </c:pt>
                <c:pt idx="1243">
                  <c:v>43173</c:v>
                </c:pt>
                <c:pt idx="1244">
                  <c:v>43174</c:v>
                </c:pt>
                <c:pt idx="1245">
                  <c:v>43175</c:v>
                </c:pt>
                <c:pt idx="1246">
                  <c:v>43176</c:v>
                </c:pt>
                <c:pt idx="1247">
                  <c:v>43177</c:v>
                </c:pt>
                <c:pt idx="1248">
                  <c:v>43178</c:v>
                </c:pt>
                <c:pt idx="1249">
                  <c:v>43179</c:v>
                </c:pt>
                <c:pt idx="1250">
                  <c:v>43180</c:v>
                </c:pt>
                <c:pt idx="1251">
                  <c:v>43181</c:v>
                </c:pt>
                <c:pt idx="1252">
                  <c:v>43182</c:v>
                </c:pt>
                <c:pt idx="1253">
                  <c:v>43183</c:v>
                </c:pt>
                <c:pt idx="1254">
                  <c:v>43184</c:v>
                </c:pt>
                <c:pt idx="1255">
                  <c:v>43185</c:v>
                </c:pt>
                <c:pt idx="1256">
                  <c:v>43186</c:v>
                </c:pt>
                <c:pt idx="1257">
                  <c:v>43187</c:v>
                </c:pt>
                <c:pt idx="1258">
                  <c:v>43188</c:v>
                </c:pt>
                <c:pt idx="1259">
                  <c:v>43189</c:v>
                </c:pt>
                <c:pt idx="1260">
                  <c:v>43190</c:v>
                </c:pt>
                <c:pt idx="1261">
                  <c:v>43191</c:v>
                </c:pt>
                <c:pt idx="1262">
                  <c:v>43192</c:v>
                </c:pt>
                <c:pt idx="1263">
                  <c:v>43193</c:v>
                </c:pt>
                <c:pt idx="1264">
                  <c:v>43194</c:v>
                </c:pt>
                <c:pt idx="1265">
                  <c:v>43195</c:v>
                </c:pt>
                <c:pt idx="1266">
                  <c:v>43196</c:v>
                </c:pt>
                <c:pt idx="1267">
                  <c:v>43197</c:v>
                </c:pt>
                <c:pt idx="1268">
                  <c:v>43198</c:v>
                </c:pt>
                <c:pt idx="1269">
                  <c:v>43199</c:v>
                </c:pt>
                <c:pt idx="1270">
                  <c:v>43200</c:v>
                </c:pt>
                <c:pt idx="1271">
                  <c:v>43201</c:v>
                </c:pt>
                <c:pt idx="1272">
                  <c:v>43202</c:v>
                </c:pt>
                <c:pt idx="1273">
                  <c:v>43203</c:v>
                </c:pt>
                <c:pt idx="1274">
                  <c:v>43204</c:v>
                </c:pt>
                <c:pt idx="1275">
                  <c:v>43205</c:v>
                </c:pt>
                <c:pt idx="1276">
                  <c:v>43206</c:v>
                </c:pt>
                <c:pt idx="1277">
                  <c:v>43207</c:v>
                </c:pt>
                <c:pt idx="1278">
                  <c:v>43208</c:v>
                </c:pt>
                <c:pt idx="1279">
                  <c:v>43209</c:v>
                </c:pt>
                <c:pt idx="1280">
                  <c:v>43210</c:v>
                </c:pt>
                <c:pt idx="1281">
                  <c:v>43211</c:v>
                </c:pt>
                <c:pt idx="1282">
                  <c:v>43212</c:v>
                </c:pt>
                <c:pt idx="1283">
                  <c:v>43213</c:v>
                </c:pt>
                <c:pt idx="1284">
                  <c:v>43214</c:v>
                </c:pt>
                <c:pt idx="1285">
                  <c:v>43215</c:v>
                </c:pt>
                <c:pt idx="1286">
                  <c:v>43216</c:v>
                </c:pt>
                <c:pt idx="1287">
                  <c:v>43217</c:v>
                </c:pt>
                <c:pt idx="1288">
                  <c:v>43218</c:v>
                </c:pt>
                <c:pt idx="1289">
                  <c:v>43219</c:v>
                </c:pt>
                <c:pt idx="1290">
                  <c:v>43220</c:v>
                </c:pt>
                <c:pt idx="1291">
                  <c:v>43221</c:v>
                </c:pt>
                <c:pt idx="1292">
                  <c:v>43222</c:v>
                </c:pt>
                <c:pt idx="1293">
                  <c:v>43223</c:v>
                </c:pt>
                <c:pt idx="1294">
                  <c:v>43224</c:v>
                </c:pt>
                <c:pt idx="1295">
                  <c:v>43225</c:v>
                </c:pt>
                <c:pt idx="1296">
                  <c:v>43226</c:v>
                </c:pt>
                <c:pt idx="1297">
                  <c:v>43227</c:v>
                </c:pt>
                <c:pt idx="1298">
                  <c:v>43228</c:v>
                </c:pt>
                <c:pt idx="1299">
                  <c:v>43229</c:v>
                </c:pt>
                <c:pt idx="1300">
                  <c:v>43230</c:v>
                </c:pt>
                <c:pt idx="1301">
                  <c:v>43231</c:v>
                </c:pt>
                <c:pt idx="1302">
                  <c:v>43232</c:v>
                </c:pt>
                <c:pt idx="1303">
                  <c:v>43233</c:v>
                </c:pt>
                <c:pt idx="1304">
                  <c:v>43234</c:v>
                </c:pt>
                <c:pt idx="1305">
                  <c:v>43235</c:v>
                </c:pt>
                <c:pt idx="1306">
                  <c:v>43236</c:v>
                </c:pt>
                <c:pt idx="1307">
                  <c:v>43237</c:v>
                </c:pt>
                <c:pt idx="1308">
                  <c:v>43238</c:v>
                </c:pt>
                <c:pt idx="1309">
                  <c:v>43239</c:v>
                </c:pt>
                <c:pt idx="1310">
                  <c:v>43240</c:v>
                </c:pt>
                <c:pt idx="1311">
                  <c:v>43241</c:v>
                </c:pt>
                <c:pt idx="1312">
                  <c:v>43242</c:v>
                </c:pt>
                <c:pt idx="1313">
                  <c:v>43243</c:v>
                </c:pt>
                <c:pt idx="1314">
                  <c:v>43244</c:v>
                </c:pt>
                <c:pt idx="1315">
                  <c:v>43245</c:v>
                </c:pt>
                <c:pt idx="1316">
                  <c:v>43246</c:v>
                </c:pt>
                <c:pt idx="1317">
                  <c:v>43247</c:v>
                </c:pt>
                <c:pt idx="1318">
                  <c:v>43248</c:v>
                </c:pt>
                <c:pt idx="1319">
                  <c:v>43249</c:v>
                </c:pt>
                <c:pt idx="1320">
                  <c:v>43250</c:v>
                </c:pt>
                <c:pt idx="1321">
                  <c:v>43251</c:v>
                </c:pt>
              </c:numCache>
            </c:numRef>
          </c:xVal>
          <c:yVal>
            <c:numRef>
              <c:f>'[SST Chart Example 1 (1).xls]ee-chart'!$B$2:$B$3925</c:f>
              <c:numCache>
                <c:formatCode>General</c:formatCode>
                <c:ptCount val="1322"/>
                <c:pt idx="7">
                  <c:v>30.26</c:v>
                </c:pt>
                <c:pt idx="21">
                  <c:v>28.05</c:v>
                </c:pt>
                <c:pt idx="26">
                  <c:v>28.85</c:v>
                </c:pt>
                <c:pt idx="28">
                  <c:v>32.365000000000002</c:v>
                </c:pt>
                <c:pt idx="30">
                  <c:v>30.41</c:v>
                </c:pt>
                <c:pt idx="35">
                  <c:v>30.715</c:v>
                </c:pt>
                <c:pt idx="39">
                  <c:v>30.204999999999991</c:v>
                </c:pt>
                <c:pt idx="44">
                  <c:v>30.61</c:v>
                </c:pt>
                <c:pt idx="53">
                  <c:v>31.484999999999999</c:v>
                </c:pt>
                <c:pt idx="130">
                  <c:v>29.84</c:v>
                </c:pt>
                <c:pt idx="133">
                  <c:v>29.76</c:v>
                </c:pt>
                <c:pt idx="135">
                  <c:v>29.29</c:v>
                </c:pt>
                <c:pt idx="137">
                  <c:v>29.885000000000002</c:v>
                </c:pt>
                <c:pt idx="144">
                  <c:v>30.664999999999999</c:v>
                </c:pt>
                <c:pt idx="151">
                  <c:v>30.67</c:v>
                </c:pt>
                <c:pt idx="153">
                  <c:v>30.78</c:v>
                </c:pt>
                <c:pt idx="158">
                  <c:v>30.45</c:v>
                </c:pt>
                <c:pt idx="165">
                  <c:v>31.344999999999999</c:v>
                </c:pt>
                <c:pt idx="178">
                  <c:v>31.015000000000001</c:v>
                </c:pt>
                <c:pt idx="183">
                  <c:v>30.27</c:v>
                </c:pt>
                <c:pt idx="185">
                  <c:v>30.975000000000001</c:v>
                </c:pt>
                <c:pt idx="197">
                  <c:v>30.99</c:v>
                </c:pt>
                <c:pt idx="224">
                  <c:v>30.875</c:v>
                </c:pt>
                <c:pt idx="242">
                  <c:v>30.914999999999999</c:v>
                </c:pt>
                <c:pt idx="246">
                  <c:v>31.61</c:v>
                </c:pt>
                <c:pt idx="249">
                  <c:v>31.7</c:v>
                </c:pt>
                <c:pt idx="251">
                  <c:v>31.23</c:v>
                </c:pt>
                <c:pt idx="256">
                  <c:v>30.734999999999999</c:v>
                </c:pt>
                <c:pt idx="261">
                  <c:v>30.93</c:v>
                </c:pt>
                <c:pt idx="287">
                  <c:v>30.94</c:v>
                </c:pt>
                <c:pt idx="292">
                  <c:v>30.84</c:v>
                </c:pt>
                <c:pt idx="376">
                  <c:v>30.395</c:v>
                </c:pt>
                <c:pt idx="395">
                  <c:v>29.364999999999991</c:v>
                </c:pt>
                <c:pt idx="397">
                  <c:v>29.64</c:v>
                </c:pt>
                <c:pt idx="401">
                  <c:v>30.16</c:v>
                </c:pt>
                <c:pt idx="413">
                  <c:v>30.934999999999999</c:v>
                </c:pt>
                <c:pt idx="415">
                  <c:v>31.46</c:v>
                </c:pt>
                <c:pt idx="447">
                  <c:v>30.13</c:v>
                </c:pt>
                <c:pt idx="468">
                  <c:v>30.015000000000001</c:v>
                </c:pt>
                <c:pt idx="477">
                  <c:v>30.65</c:v>
                </c:pt>
                <c:pt idx="481">
                  <c:v>30.375</c:v>
                </c:pt>
                <c:pt idx="488">
                  <c:v>29.85</c:v>
                </c:pt>
                <c:pt idx="495">
                  <c:v>29.785</c:v>
                </c:pt>
                <c:pt idx="497">
                  <c:v>30.34</c:v>
                </c:pt>
                <c:pt idx="518">
                  <c:v>30.2</c:v>
                </c:pt>
                <c:pt idx="520">
                  <c:v>30.44</c:v>
                </c:pt>
                <c:pt idx="522">
                  <c:v>30.885000000000002</c:v>
                </c:pt>
                <c:pt idx="531">
                  <c:v>30.83</c:v>
                </c:pt>
                <c:pt idx="543">
                  <c:v>30.03</c:v>
                </c:pt>
                <c:pt idx="554">
                  <c:v>30.43</c:v>
                </c:pt>
                <c:pt idx="570">
                  <c:v>31.625</c:v>
                </c:pt>
                <c:pt idx="579">
                  <c:v>30.594999999999999</c:v>
                </c:pt>
                <c:pt idx="618">
                  <c:v>30.585000000000001</c:v>
                </c:pt>
                <c:pt idx="627">
                  <c:v>32.020000000000003</c:v>
                </c:pt>
                <c:pt idx="629">
                  <c:v>30.885000000000002</c:v>
                </c:pt>
                <c:pt idx="636">
                  <c:v>30.465</c:v>
                </c:pt>
                <c:pt idx="648">
                  <c:v>29.774999999999999</c:v>
                </c:pt>
                <c:pt idx="650">
                  <c:v>30.52</c:v>
                </c:pt>
                <c:pt idx="659">
                  <c:v>30.835000000000001</c:v>
                </c:pt>
                <c:pt idx="661">
                  <c:v>31.3</c:v>
                </c:pt>
                <c:pt idx="727">
                  <c:v>30.21</c:v>
                </c:pt>
                <c:pt idx="741">
                  <c:v>31.414999999999999</c:v>
                </c:pt>
                <c:pt idx="743">
                  <c:v>31.11</c:v>
                </c:pt>
                <c:pt idx="780">
                  <c:v>31.16</c:v>
                </c:pt>
                <c:pt idx="784">
                  <c:v>31.48</c:v>
                </c:pt>
                <c:pt idx="828">
                  <c:v>31.515000000000001</c:v>
                </c:pt>
                <c:pt idx="843">
                  <c:v>32.06</c:v>
                </c:pt>
                <c:pt idx="854">
                  <c:v>29.68</c:v>
                </c:pt>
                <c:pt idx="855">
                  <c:v>30.545000000000002</c:v>
                </c:pt>
                <c:pt idx="866">
                  <c:v>31.504999999999999</c:v>
                </c:pt>
                <c:pt idx="868">
                  <c:v>30.69</c:v>
                </c:pt>
                <c:pt idx="871">
                  <c:v>30.995000000000001</c:v>
                </c:pt>
                <c:pt idx="873">
                  <c:v>30.625</c:v>
                </c:pt>
                <c:pt idx="880">
                  <c:v>30.565000000000001</c:v>
                </c:pt>
                <c:pt idx="896">
                  <c:v>31.684999999999999</c:v>
                </c:pt>
                <c:pt idx="903">
                  <c:v>31.44</c:v>
                </c:pt>
                <c:pt idx="905">
                  <c:v>31.504999999999999</c:v>
                </c:pt>
                <c:pt idx="907">
                  <c:v>31.835000000000001</c:v>
                </c:pt>
                <c:pt idx="937">
                  <c:v>31.66</c:v>
                </c:pt>
                <c:pt idx="955">
                  <c:v>30.475000000000001</c:v>
                </c:pt>
                <c:pt idx="960">
                  <c:v>30.28</c:v>
                </c:pt>
                <c:pt idx="964">
                  <c:v>31.51</c:v>
                </c:pt>
                <c:pt idx="970">
                  <c:v>30.27</c:v>
                </c:pt>
                <c:pt idx="973">
                  <c:v>32.534999999999997</c:v>
                </c:pt>
                <c:pt idx="978">
                  <c:v>31.815000000000001</c:v>
                </c:pt>
                <c:pt idx="989">
                  <c:v>30.965</c:v>
                </c:pt>
                <c:pt idx="1003">
                  <c:v>30.195</c:v>
                </c:pt>
                <c:pt idx="1005">
                  <c:v>30.234999999999999</c:v>
                </c:pt>
                <c:pt idx="1012">
                  <c:v>31.75</c:v>
                </c:pt>
                <c:pt idx="1014">
                  <c:v>32.32</c:v>
                </c:pt>
                <c:pt idx="1017">
                  <c:v>31.27</c:v>
                </c:pt>
                <c:pt idx="1028">
                  <c:v>32.71</c:v>
                </c:pt>
                <c:pt idx="1030">
                  <c:v>31.984999999999999</c:v>
                </c:pt>
                <c:pt idx="1039">
                  <c:v>31.375</c:v>
                </c:pt>
                <c:pt idx="1046">
                  <c:v>30.69</c:v>
                </c:pt>
                <c:pt idx="1062">
                  <c:v>29.39</c:v>
                </c:pt>
                <c:pt idx="1087">
                  <c:v>30.695</c:v>
                </c:pt>
                <c:pt idx="1089">
                  <c:v>31.57</c:v>
                </c:pt>
                <c:pt idx="1092">
                  <c:v>31.15</c:v>
                </c:pt>
                <c:pt idx="1094">
                  <c:v>31.024999999999999</c:v>
                </c:pt>
                <c:pt idx="1096">
                  <c:v>31.155000000000001</c:v>
                </c:pt>
                <c:pt idx="1098">
                  <c:v>31.11</c:v>
                </c:pt>
                <c:pt idx="1100">
                  <c:v>32.244999999999997</c:v>
                </c:pt>
                <c:pt idx="1101">
                  <c:v>31.62</c:v>
                </c:pt>
                <c:pt idx="1103">
                  <c:v>30.835000000000001</c:v>
                </c:pt>
                <c:pt idx="1108">
                  <c:v>30.34</c:v>
                </c:pt>
                <c:pt idx="1110">
                  <c:v>30.355</c:v>
                </c:pt>
                <c:pt idx="1112">
                  <c:v>30.215</c:v>
                </c:pt>
                <c:pt idx="1114">
                  <c:v>31.18</c:v>
                </c:pt>
                <c:pt idx="1119">
                  <c:v>30.59</c:v>
                </c:pt>
                <c:pt idx="1121">
                  <c:v>31.375</c:v>
                </c:pt>
                <c:pt idx="1123">
                  <c:v>32.01</c:v>
                </c:pt>
                <c:pt idx="1128">
                  <c:v>31.34</c:v>
                </c:pt>
                <c:pt idx="1130">
                  <c:v>31.34</c:v>
                </c:pt>
                <c:pt idx="1132">
                  <c:v>31.344999999999999</c:v>
                </c:pt>
                <c:pt idx="1135">
                  <c:v>32.07</c:v>
                </c:pt>
                <c:pt idx="1140">
                  <c:v>31.18</c:v>
                </c:pt>
                <c:pt idx="1141">
                  <c:v>31.875</c:v>
                </c:pt>
                <c:pt idx="1142">
                  <c:v>31.565000000000001</c:v>
                </c:pt>
                <c:pt idx="1144">
                  <c:v>31.815000000000001</c:v>
                </c:pt>
                <c:pt idx="1203">
                  <c:v>30.33</c:v>
                </c:pt>
                <c:pt idx="1225">
                  <c:v>30.835000000000001</c:v>
                </c:pt>
                <c:pt idx="1227">
                  <c:v>30.02</c:v>
                </c:pt>
                <c:pt idx="1232">
                  <c:v>29.89</c:v>
                </c:pt>
                <c:pt idx="1236">
                  <c:v>30.125</c:v>
                </c:pt>
                <c:pt idx="1239">
                  <c:v>29.684999999999999</c:v>
                </c:pt>
                <c:pt idx="1248">
                  <c:v>30.79</c:v>
                </c:pt>
                <c:pt idx="1252">
                  <c:v>32.29</c:v>
                </c:pt>
                <c:pt idx="1254">
                  <c:v>30.704999999999991</c:v>
                </c:pt>
                <c:pt idx="1255">
                  <c:v>31.425000000000001</c:v>
                </c:pt>
                <c:pt idx="1257">
                  <c:v>31.09</c:v>
                </c:pt>
                <c:pt idx="1259">
                  <c:v>31.54</c:v>
                </c:pt>
                <c:pt idx="1298">
                  <c:v>30.1</c:v>
                </c:pt>
              </c:numCache>
            </c:numRef>
          </c:yVal>
          <c:smooth val="0"/>
          <c:extLst>
            <c:ext xmlns:c16="http://schemas.microsoft.com/office/drawing/2014/chart" uri="{C3380CC4-5D6E-409C-BE32-E72D297353CC}">
              <c16:uniqueId val="{00000000-70D4-4090-BD50-3AB6D2E3BF6E}"/>
            </c:ext>
          </c:extLst>
        </c:ser>
        <c:dLbls>
          <c:showLegendKey val="0"/>
          <c:showVal val="0"/>
          <c:showCatName val="0"/>
          <c:showSerName val="0"/>
          <c:showPercent val="0"/>
          <c:showBubbleSize val="0"/>
        </c:dLbls>
        <c:axId val="333302512"/>
        <c:axId val="333308000"/>
      </c:scatterChart>
      <c:valAx>
        <c:axId val="333302512"/>
        <c:scaling>
          <c:orientation val="minMax"/>
          <c:max val="43464"/>
          <c:min val="39448"/>
        </c:scaling>
        <c:delete val="0"/>
        <c:axPos val="b"/>
        <c:majorGridlines>
          <c:spPr>
            <a:ln w="3175">
              <a:solidFill>
                <a:srgbClr val="C0C0C0"/>
              </a:solidFill>
              <a:prstDash val="solid"/>
            </a:ln>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(mm/dd/yy)</a:t>
                </a:r>
              </a:p>
            </c:rich>
          </c:tx>
          <c:layout/>
          <c:overlay val="0"/>
          <c:spPr>
            <a:noFill/>
            <a:ln w="25400">
              <a:noFill/>
            </a:ln>
          </c:spPr>
        </c:title>
        <c:numFmt formatCode="mm/dd/yy;@" sourceLinked="0"/>
        <c:majorTickMark val="none"/>
        <c:minorTickMark val="none"/>
        <c:tickLblPos val="nextTo"/>
        <c:spPr>
          <a:ln w="3175">
            <a:solidFill>
              <a:srgbClr val="C0C0C0"/>
            </a:solidFill>
            <a:prstDash val="solid"/>
          </a:ln>
        </c:spPr>
        <c:txPr>
          <a:bodyPr rot="0" vert="horz"/>
          <a:lstStyle/>
          <a:p>
            <a:pPr>
              <a:defRPr sz="900" b="0" i="0" u="none" strike="noStrike" baseline="0">
                <a:solidFill>
                  <a:schemeClr val="tx1">
                    <a:lumMod val="75000"/>
                    <a:lumOff val="25000"/>
                  </a:schemeClr>
                </a:solidFill>
                <a:latin typeface="Calibri"/>
                <a:ea typeface="Calibri"/>
                <a:cs typeface="Calibri"/>
              </a:defRPr>
            </a:pPr>
            <a:endParaRPr lang="en-US"/>
          </a:p>
        </c:txPr>
        <c:crossAx val="333308000"/>
        <c:crosses val="autoZero"/>
        <c:crossBetween val="midCat"/>
        <c:majorUnit val="730.5"/>
      </c:valAx>
      <c:valAx>
        <c:axId val="333308000"/>
        <c:scaling>
          <c:orientation val="minMax"/>
          <c:max val="33"/>
          <c:min val="26"/>
        </c:scaling>
        <c:delete val="0"/>
        <c:axPos val="l"/>
        <c:majorGridlines>
          <c:spPr>
            <a:ln w="3175">
              <a:solidFill>
                <a:srgbClr val="C0C0C0"/>
              </a:solidFill>
              <a:prstDash val="solid"/>
            </a:ln>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SST (C)</a:t>
                </a:r>
              </a:p>
            </c:rich>
          </c:tx>
          <c:layout/>
          <c:overlay val="0"/>
          <c:spPr>
            <a:noFill/>
            <a:ln w="25400">
              <a:noFill/>
            </a:ln>
          </c:spPr>
        </c:title>
        <c:numFmt formatCode="General" sourceLinked="1"/>
        <c:majorTickMark val="none"/>
        <c:minorTickMark val="none"/>
        <c:tickLblPos val="nextTo"/>
        <c:spPr>
          <a:ln w="3175">
            <a:solidFill>
              <a:srgbClr val="C0C0C0"/>
            </a:solidFill>
            <a:prstDash val="solid"/>
          </a:ln>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302512"/>
        <c:crosses val="autoZero"/>
        <c:crossBetween val="midCat"/>
      </c:valAx>
      <c:spPr>
        <a:noFill/>
        <a:ln w="25400">
          <a:noFill/>
        </a:ln>
      </c:spPr>
    </c:plotArea>
    <c:plotVisOnly val="1"/>
    <c:dispBlanksAs val="gap"/>
    <c:showDLblsOverMax val="0"/>
  </c:chart>
  <c:spPr>
    <a:solidFill>
      <a:srgbClr val="FFFFFF"/>
    </a:solidFill>
    <a:ln w="3175">
      <a:noFill/>
      <a:prstDash val="solid"/>
    </a:ln>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SST for</a:t>
            </a:r>
            <a:r>
              <a:rPr lang="en-US" baseline="0" dirty="0"/>
              <a:t> Wet </a:t>
            </a:r>
            <a:r>
              <a:rPr lang="en-US" dirty="0"/>
              <a:t>Season at </a:t>
            </a:r>
            <a:r>
              <a:rPr lang="en-US" dirty="0" err="1"/>
              <a:t>lon</a:t>
            </a:r>
            <a:r>
              <a:rPr lang="en-US" dirty="0"/>
              <a:t>: -83.46 </a:t>
            </a:r>
            <a:br>
              <a:rPr lang="en-US" dirty="0"/>
            </a:br>
            <a:r>
              <a:rPr lang="en-US" dirty="0" err="1"/>
              <a:t>lat</a:t>
            </a:r>
            <a:r>
              <a:rPr lang="en-US" dirty="0"/>
              <a:t>: 8.70 (Ex</a:t>
            </a:r>
            <a:r>
              <a:rPr lang="en-US" baseline="0" dirty="0"/>
              <a:t> 1.)</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'[SST Chart Example 1 (1).xls]Ex. 2 Rainy'!$B$1</c:f>
              <c:strCache>
                <c:ptCount val="1"/>
                <c:pt idx="0">
                  <c:v>sst</c:v>
                </c:pt>
              </c:strCache>
            </c:strRef>
          </c:tx>
          <c:spPr>
            <a:ln w="19050" cap="rnd">
              <a:noFill/>
              <a:round/>
            </a:ln>
            <a:effectLst/>
          </c:spPr>
          <c:marker>
            <c:symbol val="triang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'[SST Chart Example 1 (1).xls]Ex. 2 Rainy'!$A$2:$A$1281</c:f>
              <c:numCache>
                <c:formatCode>d\-mmm\-yy</c:formatCode>
                <c:ptCount val="1280"/>
                <c:pt idx="0">
                  <c:v>39661</c:v>
                </c:pt>
                <c:pt idx="1">
                  <c:v>39662</c:v>
                </c:pt>
                <c:pt idx="2">
                  <c:v>39663</c:v>
                </c:pt>
                <c:pt idx="3">
                  <c:v>39664</c:v>
                </c:pt>
                <c:pt idx="4">
                  <c:v>39665</c:v>
                </c:pt>
                <c:pt idx="5">
                  <c:v>39666</c:v>
                </c:pt>
                <c:pt idx="6">
                  <c:v>39667</c:v>
                </c:pt>
                <c:pt idx="7">
                  <c:v>39668</c:v>
                </c:pt>
                <c:pt idx="8">
                  <c:v>39669</c:v>
                </c:pt>
                <c:pt idx="9">
                  <c:v>39670</c:v>
                </c:pt>
                <c:pt idx="10">
                  <c:v>39671</c:v>
                </c:pt>
                <c:pt idx="11">
                  <c:v>39672</c:v>
                </c:pt>
                <c:pt idx="12">
                  <c:v>39673</c:v>
                </c:pt>
                <c:pt idx="13">
                  <c:v>39674</c:v>
                </c:pt>
                <c:pt idx="14">
                  <c:v>39675</c:v>
                </c:pt>
                <c:pt idx="15">
                  <c:v>39676</c:v>
                </c:pt>
                <c:pt idx="16">
                  <c:v>39677</c:v>
                </c:pt>
                <c:pt idx="17">
                  <c:v>39678</c:v>
                </c:pt>
                <c:pt idx="18">
                  <c:v>39679</c:v>
                </c:pt>
                <c:pt idx="19">
                  <c:v>39680</c:v>
                </c:pt>
                <c:pt idx="20">
                  <c:v>39681</c:v>
                </c:pt>
                <c:pt idx="21">
                  <c:v>39682</c:v>
                </c:pt>
                <c:pt idx="22">
                  <c:v>39683</c:v>
                </c:pt>
                <c:pt idx="23">
                  <c:v>39684</c:v>
                </c:pt>
                <c:pt idx="24">
                  <c:v>39685</c:v>
                </c:pt>
                <c:pt idx="25">
                  <c:v>39686</c:v>
                </c:pt>
                <c:pt idx="26">
                  <c:v>39687</c:v>
                </c:pt>
                <c:pt idx="27">
                  <c:v>39688</c:v>
                </c:pt>
                <c:pt idx="28">
                  <c:v>39689</c:v>
                </c:pt>
                <c:pt idx="29">
                  <c:v>39690</c:v>
                </c:pt>
                <c:pt idx="30">
                  <c:v>39691</c:v>
                </c:pt>
                <c:pt idx="31">
                  <c:v>39692</c:v>
                </c:pt>
                <c:pt idx="32">
                  <c:v>39693</c:v>
                </c:pt>
                <c:pt idx="33">
                  <c:v>39694</c:v>
                </c:pt>
                <c:pt idx="34">
                  <c:v>39695</c:v>
                </c:pt>
                <c:pt idx="35">
                  <c:v>39696</c:v>
                </c:pt>
                <c:pt idx="36">
                  <c:v>39697</c:v>
                </c:pt>
                <c:pt idx="37">
                  <c:v>39698</c:v>
                </c:pt>
                <c:pt idx="38">
                  <c:v>39699</c:v>
                </c:pt>
                <c:pt idx="39">
                  <c:v>39700</c:v>
                </c:pt>
                <c:pt idx="40">
                  <c:v>39701</c:v>
                </c:pt>
                <c:pt idx="41">
                  <c:v>39702</c:v>
                </c:pt>
                <c:pt idx="42">
                  <c:v>39703</c:v>
                </c:pt>
                <c:pt idx="43">
                  <c:v>39704</c:v>
                </c:pt>
                <c:pt idx="44">
                  <c:v>39705</c:v>
                </c:pt>
                <c:pt idx="45">
                  <c:v>39706</c:v>
                </c:pt>
                <c:pt idx="46">
                  <c:v>39707</c:v>
                </c:pt>
                <c:pt idx="47">
                  <c:v>39708</c:v>
                </c:pt>
                <c:pt idx="48">
                  <c:v>39709</c:v>
                </c:pt>
                <c:pt idx="49">
                  <c:v>39710</c:v>
                </c:pt>
                <c:pt idx="50">
                  <c:v>39711</c:v>
                </c:pt>
                <c:pt idx="51">
                  <c:v>39712</c:v>
                </c:pt>
                <c:pt idx="52">
                  <c:v>39713</c:v>
                </c:pt>
                <c:pt idx="53">
                  <c:v>39714</c:v>
                </c:pt>
                <c:pt idx="54">
                  <c:v>39715</c:v>
                </c:pt>
                <c:pt idx="55">
                  <c:v>39716</c:v>
                </c:pt>
                <c:pt idx="56">
                  <c:v>39717</c:v>
                </c:pt>
                <c:pt idx="57">
                  <c:v>39718</c:v>
                </c:pt>
                <c:pt idx="58">
                  <c:v>39719</c:v>
                </c:pt>
                <c:pt idx="59">
                  <c:v>39720</c:v>
                </c:pt>
                <c:pt idx="60">
                  <c:v>39721</c:v>
                </c:pt>
                <c:pt idx="61">
                  <c:v>39722</c:v>
                </c:pt>
                <c:pt idx="62">
                  <c:v>39723</c:v>
                </c:pt>
                <c:pt idx="63">
                  <c:v>39724</c:v>
                </c:pt>
                <c:pt idx="64">
                  <c:v>39725</c:v>
                </c:pt>
                <c:pt idx="65">
                  <c:v>39726</c:v>
                </c:pt>
                <c:pt idx="66">
                  <c:v>39727</c:v>
                </c:pt>
                <c:pt idx="67">
                  <c:v>39728</c:v>
                </c:pt>
                <c:pt idx="68">
                  <c:v>39729</c:v>
                </c:pt>
                <c:pt idx="69">
                  <c:v>39730</c:v>
                </c:pt>
                <c:pt idx="70">
                  <c:v>39731</c:v>
                </c:pt>
                <c:pt idx="71">
                  <c:v>39732</c:v>
                </c:pt>
                <c:pt idx="72">
                  <c:v>39733</c:v>
                </c:pt>
                <c:pt idx="73">
                  <c:v>39734</c:v>
                </c:pt>
                <c:pt idx="74">
                  <c:v>39735</c:v>
                </c:pt>
                <c:pt idx="75">
                  <c:v>39736</c:v>
                </c:pt>
                <c:pt idx="76">
                  <c:v>39737</c:v>
                </c:pt>
                <c:pt idx="77">
                  <c:v>39738</c:v>
                </c:pt>
                <c:pt idx="78">
                  <c:v>39739</c:v>
                </c:pt>
                <c:pt idx="79">
                  <c:v>39740</c:v>
                </c:pt>
                <c:pt idx="80">
                  <c:v>39741</c:v>
                </c:pt>
                <c:pt idx="81">
                  <c:v>39742</c:v>
                </c:pt>
                <c:pt idx="82">
                  <c:v>39743</c:v>
                </c:pt>
                <c:pt idx="83">
                  <c:v>39744</c:v>
                </c:pt>
                <c:pt idx="84">
                  <c:v>39745</c:v>
                </c:pt>
                <c:pt idx="85">
                  <c:v>39746</c:v>
                </c:pt>
                <c:pt idx="86">
                  <c:v>39747</c:v>
                </c:pt>
                <c:pt idx="87">
                  <c:v>39748</c:v>
                </c:pt>
                <c:pt idx="88">
                  <c:v>39749</c:v>
                </c:pt>
                <c:pt idx="89">
                  <c:v>39750</c:v>
                </c:pt>
                <c:pt idx="90">
                  <c:v>39751</c:v>
                </c:pt>
                <c:pt idx="91">
                  <c:v>39752</c:v>
                </c:pt>
                <c:pt idx="92">
                  <c:v>39753</c:v>
                </c:pt>
                <c:pt idx="93">
                  <c:v>39754</c:v>
                </c:pt>
                <c:pt idx="94">
                  <c:v>39755</c:v>
                </c:pt>
                <c:pt idx="95">
                  <c:v>39756</c:v>
                </c:pt>
                <c:pt idx="96">
                  <c:v>39757</c:v>
                </c:pt>
                <c:pt idx="97">
                  <c:v>39758</c:v>
                </c:pt>
                <c:pt idx="98">
                  <c:v>39759</c:v>
                </c:pt>
                <c:pt idx="99">
                  <c:v>39760</c:v>
                </c:pt>
                <c:pt idx="100">
                  <c:v>39761</c:v>
                </c:pt>
                <c:pt idx="101">
                  <c:v>39762</c:v>
                </c:pt>
                <c:pt idx="102">
                  <c:v>39763</c:v>
                </c:pt>
                <c:pt idx="103">
                  <c:v>39764</c:v>
                </c:pt>
                <c:pt idx="104">
                  <c:v>39765</c:v>
                </c:pt>
                <c:pt idx="105">
                  <c:v>39766</c:v>
                </c:pt>
                <c:pt idx="106">
                  <c:v>39767</c:v>
                </c:pt>
                <c:pt idx="107">
                  <c:v>39768</c:v>
                </c:pt>
                <c:pt idx="108">
                  <c:v>39769</c:v>
                </c:pt>
                <c:pt idx="109">
                  <c:v>39770</c:v>
                </c:pt>
                <c:pt idx="110">
                  <c:v>39771</c:v>
                </c:pt>
                <c:pt idx="111">
                  <c:v>39772</c:v>
                </c:pt>
                <c:pt idx="112">
                  <c:v>39773</c:v>
                </c:pt>
                <c:pt idx="113">
                  <c:v>39774</c:v>
                </c:pt>
                <c:pt idx="114">
                  <c:v>39775</c:v>
                </c:pt>
                <c:pt idx="115">
                  <c:v>39776</c:v>
                </c:pt>
                <c:pt idx="116">
                  <c:v>39777</c:v>
                </c:pt>
                <c:pt idx="117">
                  <c:v>39778</c:v>
                </c:pt>
                <c:pt idx="118">
                  <c:v>39779</c:v>
                </c:pt>
                <c:pt idx="119">
                  <c:v>39780</c:v>
                </c:pt>
                <c:pt idx="120">
                  <c:v>39781</c:v>
                </c:pt>
                <c:pt idx="121">
                  <c:v>39782</c:v>
                </c:pt>
                <c:pt idx="122">
                  <c:v>40026</c:v>
                </c:pt>
                <c:pt idx="123">
                  <c:v>40027</c:v>
                </c:pt>
                <c:pt idx="124">
                  <c:v>40028</c:v>
                </c:pt>
                <c:pt idx="125">
                  <c:v>40029</c:v>
                </c:pt>
                <c:pt idx="126">
                  <c:v>40030</c:v>
                </c:pt>
                <c:pt idx="127">
                  <c:v>40031</c:v>
                </c:pt>
                <c:pt idx="128">
                  <c:v>40032</c:v>
                </c:pt>
                <c:pt idx="129">
                  <c:v>40033</c:v>
                </c:pt>
                <c:pt idx="130">
                  <c:v>40034</c:v>
                </c:pt>
                <c:pt idx="131">
                  <c:v>40035</c:v>
                </c:pt>
                <c:pt idx="132">
                  <c:v>40036</c:v>
                </c:pt>
                <c:pt idx="133">
                  <c:v>40037</c:v>
                </c:pt>
                <c:pt idx="134">
                  <c:v>40038</c:v>
                </c:pt>
                <c:pt idx="135">
                  <c:v>40039</c:v>
                </c:pt>
                <c:pt idx="136">
                  <c:v>40040</c:v>
                </c:pt>
                <c:pt idx="137">
                  <c:v>40041</c:v>
                </c:pt>
                <c:pt idx="138">
                  <c:v>40042</c:v>
                </c:pt>
                <c:pt idx="139">
                  <c:v>40043</c:v>
                </c:pt>
                <c:pt idx="140">
                  <c:v>40044</c:v>
                </c:pt>
                <c:pt idx="141">
                  <c:v>40045</c:v>
                </c:pt>
                <c:pt idx="142">
                  <c:v>40046</c:v>
                </c:pt>
                <c:pt idx="143">
                  <c:v>40047</c:v>
                </c:pt>
                <c:pt idx="144">
                  <c:v>40048</c:v>
                </c:pt>
                <c:pt idx="145">
                  <c:v>40049</c:v>
                </c:pt>
                <c:pt idx="146">
                  <c:v>40050</c:v>
                </c:pt>
                <c:pt idx="147">
                  <c:v>40051</c:v>
                </c:pt>
                <c:pt idx="148">
                  <c:v>40052</c:v>
                </c:pt>
                <c:pt idx="149">
                  <c:v>40053</c:v>
                </c:pt>
                <c:pt idx="150">
                  <c:v>40054</c:v>
                </c:pt>
                <c:pt idx="151">
                  <c:v>40055</c:v>
                </c:pt>
                <c:pt idx="152">
                  <c:v>40056</c:v>
                </c:pt>
                <c:pt idx="153">
                  <c:v>40057</c:v>
                </c:pt>
                <c:pt idx="154">
                  <c:v>40058</c:v>
                </c:pt>
                <c:pt idx="155">
                  <c:v>40059</c:v>
                </c:pt>
                <c:pt idx="156">
                  <c:v>40060</c:v>
                </c:pt>
                <c:pt idx="157">
                  <c:v>40061</c:v>
                </c:pt>
                <c:pt idx="158">
                  <c:v>40062</c:v>
                </c:pt>
                <c:pt idx="159">
                  <c:v>40063</c:v>
                </c:pt>
                <c:pt idx="160">
                  <c:v>40064</c:v>
                </c:pt>
                <c:pt idx="161">
                  <c:v>40065</c:v>
                </c:pt>
                <c:pt idx="162">
                  <c:v>40066</c:v>
                </c:pt>
                <c:pt idx="163">
                  <c:v>40067</c:v>
                </c:pt>
                <c:pt idx="164">
                  <c:v>40068</c:v>
                </c:pt>
                <c:pt idx="165">
                  <c:v>40069</c:v>
                </c:pt>
                <c:pt idx="166">
                  <c:v>40070</c:v>
                </c:pt>
                <c:pt idx="167">
                  <c:v>40071</c:v>
                </c:pt>
                <c:pt idx="168">
                  <c:v>40072</c:v>
                </c:pt>
                <c:pt idx="169">
                  <c:v>40073</c:v>
                </c:pt>
                <c:pt idx="170">
                  <c:v>40074</c:v>
                </c:pt>
                <c:pt idx="171">
                  <c:v>40075</c:v>
                </c:pt>
                <c:pt idx="172">
                  <c:v>40076</c:v>
                </c:pt>
                <c:pt idx="173">
                  <c:v>40077</c:v>
                </c:pt>
                <c:pt idx="174">
                  <c:v>40078</c:v>
                </c:pt>
                <c:pt idx="175">
                  <c:v>40079</c:v>
                </c:pt>
                <c:pt idx="176">
                  <c:v>40080</c:v>
                </c:pt>
                <c:pt idx="177">
                  <c:v>40081</c:v>
                </c:pt>
                <c:pt idx="178">
                  <c:v>40082</c:v>
                </c:pt>
                <c:pt idx="179">
                  <c:v>40083</c:v>
                </c:pt>
                <c:pt idx="180">
                  <c:v>40084</c:v>
                </c:pt>
                <c:pt idx="181">
                  <c:v>40085</c:v>
                </c:pt>
                <c:pt idx="182">
                  <c:v>40086</c:v>
                </c:pt>
                <c:pt idx="183">
                  <c:v>40087</c:v>
                </c:pt>
                <c:pt idx="184">
                  <c:v>40088</c:v>
                </c:pt>
                <c:pt idx="185">
                  <c:v>40089</c:v>
                </c:pt>
                <c:pt idx="186">
                  <c:v>40090</c:v>
                </c:pt>
                <c:pt idx="187">
                  <c:v>40091</c:v>
                </c:pt>
                <c:pt idx="188">
                  <c:v>40092</c:v>
                </c:pt>
                <c:pt idx="189">
                  <c:v>40093</c:v>
                </c:pt>
                <c:pt idx="190">
                  <c:v>40094</c:v>
                </c:pt>
                <c:pt idx="191">
                  <c:v>40095</c:v>
                </c:pt>
                <c:pt idx="192">
                  <c:v>40096</c:v>
                </c:pt>
                <c:pt idx="193">
                  <c:v>40097</c:v>
                </c:pt>
                <c:pt idx="194">
                  <c:v>40098</c:v>
                </c:pt>
                <c:pt idx="195">
                  <c:v>40099</c:v>
                </c:pt>
                <c:pt idx="196">
                  <c:v>40100</c:v>
                </c:pt>
                <c:pt idx="197">
                  <c:v>40101</c:v>
                </c:pt>
                <c:pt idx="198">
                  <c:v>40102</c:v>
                </c:pt>
                <c:pt idx="199">
                  <c:v>40103</c:v>
                </c:pt>
                <c:pt idx="200">
                  <c:v>40104</c:v>
                </c:pt>
                <c:pt idx="201">
                  <c:v>40105</c:v>
                </c:pt>
                <c:pt idx="202">
                  <c:v>40106</c:v>
                </c:pt>
                <c:pt idx="203">
                  <c:v>40107</c:v>
                </c:pt>
                <c:pt idx="204">
                  <c:v>40108</c:v>
                </c:pt>
                <c:pt idx="205">
                  <c:v>40109</c:v>
                </c:pt>
                <c:pt idx="206">
                  <c:v>40110</c:v>
                </c:pt>
                <c:pt idx="207">
                  <c:v>40111</c:v>
                </c:pt>
                <c:pt idx="208">
                  <c:v>40112</c:v>
                </c:pt>
                <c:pt idx="209">
                  <c:v>40113</c:v>
                </c:pt>
                <c:pt idx="210">
                  <c:v>40114</c:v>
                </c:pt>
                <c:pt idx="211">
                  <c:v>40115</c:v>
                </c:pt>
                <c:pt idx="212">
                  <c:v>40116</c:v>
                </c:pt>
                <c:pt idx="213">
                  <c:v>40117</c:v>
                </c:pt>
                <c:pt idx="214">
                  <c:v>40118</c:v>
                </c:pt>
                <c:pt idx="215">
                  <c:v>40119</c:v>
                </c:pt>
                <c:pt idx="216">
                  <c:v>40120</c:v>
                </c:pt>
                <c:pt idx="217">
                  <c:v>40121</c:v>
                </c:pt>
                <c:pt idx="218">
                  <c:v>40122</c:v>
                </c:pt>
                <c:pt idx="219">
                  <c:v>40123</c:v>
                </c:pt>
                <c:pt idx="220">
                  <c:v>40124</c:v>
                </c:pt>
                <c:pt idx="221">
                  <c:v>40125</c:v>
                </c:pt>
                <c:pt idx="222">
                  <c:v>40126</c:v>
                </c:pt>
                <c:pt idx="223">
                  <c:v>40127</c:v>
                </c:pt>
                <c:pt idx="224">
                  <c:v>40128</c:v>
                </c:pt>
                <c:pt idx="225">
                  <c:v>40129</c:v>
                </c:pt>
                <c:pt idx="226">
                  <c:v>40130</c:v>
                </c:pt>
                <c:pt idx="227">
                  <c:v>40131</c:v>
                </c:pt>
                <c:pt idx="228">
                  <c:v>40132</c:v>
                </c:pt>
                <c:pt idx="229">
                  <c:v>40133</c:v>
                </c:pt>
                <c:pt idx="230">
                  <c:v>40134</c:v>
                </c:pt>
                <c:pt idx="231">
                  <c:v>40135</c:v>
                </c:pt>
                <c:pt idx="232">
                  <c:v>40136</c:v>
                </c:pt>
                <c:pt idx="233">
                  <c:v>40137</c:v>
                </c:pt>
                <c:pt idx="234">
                  <c:v>40138</c:v>
                </c:pt>
                <c:pt idx="235">
                  <c:v>40139</c:v>
                </c:pt>
                <c:pt idx="236">
                  <c:v>40140</c:v>
                </c:pt>
                <c:pt idx="237">
                  <c:v>40141</c:v>
                </c:pt>
                <c:pt idx="238">
                  <c:v>40142</c:v>
                </c:pt>
                <c:pt idx="239">
                  <c:v>40143</c:v>
                </c:pt>
                <c:pt idx="240">
                  <c:v>40144</c:v>
                </c:pt>
                <c:pt idx="241">
                  <c:v>40145</c:v>
                </c:pt>
                <c:pt idx="242">
                  <c:v>40146</c:v>
                </c:pt>
                <c:pt idx="243">
                  <c:v>40147</c:v>
                </c:pt>
                <c:pt idx="244">
                  <c:v>40391</c:v>
                </c:pt>
                <c:pt idx="245">
                  <c:v>40392</c:v>
                </c:pt>
                <c:pt idx="246">
                  <c:v>40393</c:v>
                </c:pt>
                <c:pt idx="247">
                  <c:v>40394</c:v>
                </c:pt>
                <c:pt idx="248">
                  <c:v>40395</c:v>
                </c:pt>
                <c:pt idx="249">
                  <c:v>40396</c:v>
                </c:pt>
                <c:pt idx="250">
                  <c:v>40397</c:v>
                </c:pt>
                <c:pt idx="251">
                  <c:v>40398</c:v>
                </c:pt>
                <c:pt idx="252">
                  <c:v>40399</c:v>
                </c:pt>
                <c:pt idx="253">
                  <c:v>40400</c:v>
                </c:pt>
                <c:pt idx="254">
                  <c:v>40401</c:v>
                </c:pt>
                <c:pt idx="255">
                  <c:v>40402</c:v>
                </c:pt>
                <c:pt idx="256">
                  <c:v>40403</c:v>
                </c:pt>
                <c:pt idx="257">
                  <c:v>40404</c:v>
                </c:pt>
                <c:pt idx="258">
                  <c:v>40405</c:v>
                </c:pt>
                <c:pt idx="259">
                  <c:v>40406</c:v>
                </c:pt>
                <c:pt idx="260">
                  <c:v>40407</c:v>
                </c:pt>
                <c:pt idx="261">
                  <c:v>40408</c:v>
                </c:pt>
                <c:pt idx="262">
                  <c:v>40409</c:v>
                </c:pt>
                <c:pt idx="263">
                  <c:v>40410</c:v>
                </c:pt>
                <c:pt idx="264">
                  <c:v>40411</c:v>
                </c:pt>
                <c:pt idx="265">
                  <c:v>40412</c:v>
                </c:pt>
                <c:pt idx="266">
                  <c:v>40413</c:v>
                </c:pt>
                <c:pt idx="267">
                  <c:v>40414</c:v>
                </c:pt>
                <c:pt idx="268">
                  <c:v>40415</c:v>
                </c:pt>
                <c:pt idx="269">
                  <c:v>40416</c:v>
                </c:pt>
                <c:pt idx="270">
                  <c:v>40417</c:v>
                </c:pt>
                <c:pt idx="271">
                  <c:v>40418</c:v>
                </c:pt>
                <c:pt idx="272">
                  <c:v>40419</c:v>
                </c:pt>
                <c:pt idx="273">
                  <c:v>40420</c:v>
                </c:pt>
                <c:pt idx="274">
                  <c:v>40421</c:v>
                </c:pt>
                <c:pt idx="275">
                  <c:v>40422</c:v>
                </c:pt>
                <c:pt idx="276">
                  <c:v>40423</c:v>
                </c:pt>
                <c:pt idx="277">
                  <c:v>40424</c:v>
                </c:pt>
                <c:pt idx="278">
                  <c:v>40425</c:v>
                </c:pt>
                <c:pt idx="279">
                  <c:v>40426</c:v>
                </c:pt>
                <c:pt idx="280">
                  <c:v>40427</c:v>
                </c:pt>
                <c:pt idx="281">
                  <c:v>40428</c:v>
                </c:pt>
                <c:pt idx="282">
                  <c:v>40429</c:v>
                </c:pt>
                <c:pt idx="283">
                  <c:v>40430</c:v>
                </c:pt>
                <c:pt idx="284">
                  <c:v>40431</c:v>
                </c:pt>
                <c:pt idx="285">
                  <c:v>40432</c:v>
                </c:pt>
                <c:pt idx="286">
                  <c:v>40433</c:v>
                </c:pt>
                <c:pt idx="287">
                  <c:v>40434</c:v>
                </c:pt>
                <c:pt idx="288">
                  <c:v>40435</c:v>
                </c:pt>
                <c:pt idx="289">
                  <c:v>40436</c:v>
                </c:pt>
                <c:pt idx="290">
                  <c:v>40437</c:v>
                </c:pt>
                <c:pt idx="291">
                  <c:v>40438</c:v>
                </c:pt>
                <c:pt idx="292">
                  <c:v>40439</c:v>
                </c:pt>
                <c:pt idx="293">
                  <c:v>40440</c:v>
                </c:pt>
                <c:pt idx="294">
                  <c:v>40441</c:v>
                </c:pt>
                <c:pt idx="295">
                  <c:v>40442</c:v>
                </c:pt>
                <c:pt idx="296">
                  <c:v>40443</c:v>
                </c:pt>
                <c:pt idx="297">
                  <c:v>40444</c:v>
                </c:pt>
                <c:pt idx="298">
                  <c:v>40445</c:v>
                </c:pt>
                <c:pt idx="299">
                  <c:v>40446</c:v>
                </c:pt>
                <c:pt idx="300">
                  <c:v>40447</c:v>
                </c:pt>
                <c:pt idx="301">
                  <c:v>40448</c:v>
                </c:pt>
                <c:pt idx="302">
                  <c:v>40449</c:v>
                </c:pt>
                <c:pt idx="303">
                  <c:v>40450</c:v>
                </c:pt>
                <c:pt idx="304">
                  <c:v>40451</c:v>
                </c:pt>
                <c:pt idx="305">
                  <c:v>40452</c:v>
                </c:pt>
                <c:pt idx="306">
                  <c:v>40453</c:v>
                </c:pt>
                <c:pt idx="307">
                  <c:v>40454</c:v>
                </c:pt>
                <c:pt idx="308">
                  <c:v>40455</c:v>
                </c:pt>
                <c:pt idx="309">
                  <c:v>40456</c:v>
                </c:pt>
                <c:pt idx="310">
                  <c:v>40457</c:v>
                </c:pt>
                <c:pt idx="311">
                  <c:v>40458</c:v>
                </c:pt>
                <c:pt idx="312">
                  <c:v>40459</c:v>
                </c:pt>
                <c:pt idx="313">
                  <c:v>40460</c:v>
                </c:pt>
                <c:pt idx="314">
                  <c:v>40461</c:v>
                </c:pt>
                <c:pt idx="315">
                  <c:v>40462</c:v>
                </c:pt>
                <c:pt idx="316">
                  <c:v>40463</c:v>
                </c:pt>
                <c:pt idx="317">
                  <c:v>40464</c:v>
                </c:pt>
                <c:pt idx="318">
                  <c:v>40465</c:v>
                </c:pt>
                <c:pt idx="319">
                  <c:v>40466</c:v>
                </c:pt>
                <c:pt idx="320">
                  <c:v>40467</c:v>
                </c:pt>
                <c:pt idx="321">
                  <c:v>40468</c:v>
                </c:pt>
                <c:pt idx="322">
                  <c:v>40469</c:v>
                </c:pt>
                <c:pt idx="323">
                  <c:v>40470</c:v>
                </c:pt>
                <c:pt idx="324">
                  <c:v>40471</c:v>
                </c:pt>
                <c:pt idx="325">
                  <c:v>40472</c:v>
                </c:pt>
                <c:pt idx="326">
                  <c:v>40473</c:v>
                </c:pt>
                <c:pt idx="327">
                  <c:v>40474</c:v>
                </c:pt>
                <c:pt idx="328">
                  <c:v>40475</c:v>
                </c:pt>
                <c:pt idx="329">
                  <c:v>40476</c:v>
                </c:pt>
                <c:pt idx="330">
                  <c:v>40477</c:v>
                </c:pt>
                <c:pt idx="331">
                  <c:v>40478</c:v>
                </c:pt>
                <c:pt idx="332">
                  <c:v>40479</c:v>
                </c:pt>
                <c:pt idx="333">
                  <c:v>40480</c:v>
                </c:pt>
                <c:pt idx="334">
                  <c:v>40481</c:v>
                </c:pt>
                <c:pt idx="335">
                  <c:v>40482</c:v>
                </c:pt>
                <c:pt idx="336">
                  <c:v>40483</c:v>
                </c:pt>
                <c:pt idx="337">
                  <c:v>40484</c:v>
                </c:pt>
                <c:pt idx="338">
                  <c:v>40485</c:v>
                </c:pt>
                <c:pt idx="339">
                  <c:v>40486</c:v>
                </c:pt>
                <c:pt idx="340">
                  <c:v>40487</c:v>
                </c:pt>
                <c:pt idx="341">
                  <c:v>40488</c:v>
                </c:pt>
                <c:pt idx="342">
                  <c:v>40489</c:v>
                </c:pt>
                <c:pt idx="343">
                  <c:v>40490</c:v>
                </c:pt>
                <c:pt idx="344">
                  <c:v>40491</c:v>
                </c:pt>
                <c:pt idx="345">
                  <c:v>40492</c:v>
                </c:pt>
                <c:pt idx="346">
                  <c:v>40493</c:v>
                </c:pt>
                <c:pt idx="347">
                  <c:v>40494</c:v>
                </c:pt>
                <c:pt idx="348">
                  <c:v>40495</c:v>
                </c:pt>
                <c:pt idx="349">
                  <c:v>40496</c:v>
                </c:pt>
                <c:pt idx="350">
                  <c:v>40497</c:v>
                </c:pt>
                <c:pt idx="351">
                  <c:v>40498</c:v>
                </c:pt>
                <c:pt idx="352">
                  <c:v>40499</c:v>
                </c:pt>
                <c:pt idx="353">
                  <c:v>40500</c:v>
                </c:pt>
                <c:pt idx="354">
                  <c:v>40501</c:v>
                </c:pt>
                <c:pt idx="355">
                  <c:v>40502</c:v>
                </c:pt>
                <c:pt idx="356">
                  <c:v>40503</c:v>
                </c:pt>
                <c:pt idx="357">
                  <c:v>40504</c:v>
                </c:pt>
                <c:pt idx="358">
                  <c:v>40505</c:v>
                </c:pt>
                <c:pt idx="359">
                  <c:v>40506</c:v>
                </c:pt>
                <c:pt idx="360">
                  <c:v>40507</c:v>
                </c:pt>
                <c:pt idx="361">
                  <c:v>40508</c:v>
                </c:pt>
                <c:pt idx="362">
                  <c:v>40509</c:v>
                </c:pt>
                <c:pt idx="363">
                  <c:v>40510</c:v>
                </c:pt>
                <c:pt idx="364">
                  <c:v>40511</c:v>
                </c:pt>
                <c:pt idx="365">
                  <c:v>40512</c:v>
                </c:pt>
                <c:pt idx="366">
                  <c:v>40756</c:v>
                </c:pt>
                <c:pt idx="367">
                  <c:v>40757</c:v>
                </c:pt>
                <c:pt idx="368">
                  <c:v>40758</c:v>
                </c:pt>
                <c:pt idx="369">
                  <c:v>40759</c:v>
                </c:pt>
                <c:pt idx="370">
                  <c:v>40760</c:v>
                </c:pt>
                <c:pt idx="371">
                  <c:v>40761</c:v>
                </c:pt>
                <c:pt idx="372">
                  <c:v>40762</c:v>
                </c:pt>
                <c:pt idx="373">
                  <c:v>40763</c:v>
                </c:pt>
                <c:pt idx="374">
                  <c:v>40764</c:v>
                </c:pt>
                <c:pt idx="375">
                  <c:v>40765</c:v>
                </c:pt>
                <c:pt idx="376">
                  <c:v>40766</c:v>
                </c:pt>
                <c:pt idx="377">
                  <c:v>40767</c:v>
                </c:pt>
                <c:pt idx="378">
                  <c:v>40768</c:v>
                </c:pt>
                <c:pt idx="379">
                  <c:v>40769</c:v>
                </c:pt>
                <c:pt idx="380">
                  <c:v>40770</c:v>
                </c:pt>
                <c:pt idx="381">
                  <c:v>40771</c:v>
                </c:pt>
                <c:pt idx="382">
                  <c:v>40772</c:v>
                </c:pt>
                <c:pt idx="383">
                  <c:v>40773</c:v>
                </c:pt>
                <c:pt idx="384">
                  <c:v>40774</c:v>
                </c:pt>
                <c:pt idx="385">
                  <c:v>40775</c:v>
                </c:pt>
                <c:pt idx="386">
                  <c:v>40776</c:v>
                </c:pt>
                <c:pt idx="387">
                  <c:v>40777</c:v>
                </c:pt>
                <c:pt idx="388">
                  <c:v>40778</c:v>
                </c:pt>
                <c:pt idx="389">
                  <c:v>40779</c:v>
                </c:pt>
                <c:pt idx="390">
                  <c:v>40780</c:v>
                </c:pt>
                <c:pt idx="391">
                  <c:v>40781</c:v>
                </c:pt>
                <c:pt idx="392">
                  <c:v>40782</c:v>
                </c:pt>
                <c:pt idx="393">
                  <c:v>40783</c:v>
                </c:pt>
                <c:pt idx="394">
                  <c:v>40784</c:v>
                </c:pt>
                <c:pt idx="395">
                  <c:v>40785</c:v>
                </c:pt>
                <c:pt idx="396">
                  <c:v>40786</c:v>
                </c:pt>
                <c:pt idx="397">
                  <c:v>40787</c:v>
                </c:pt>
                <c:pt idx="398">
                  <c:v>40788</c:v>
                </c:pt>
                <c:pt idx="399">
                  <c:v>40789</c:v>
                </c:pt>
                <c:pt idx="400">
                  <c:v>40790</c:v>
                </c:pt>
                <c:pt idx="401">
                  <c:v>40791</c:v>
                </c:pt>
                <c:pt idx="402">
                  <c:v>40792</c:v>
                </c:pt>
                <c:pt idx="403">
                  <c:v>40793</c:v>
                </c:pt>
                <c:pt idx="404">
                  <c:v>40794</c:v>
                </c:pt>
                <c:pt idx="405">
                  <c:v>40795</c:v>
                </c:pt>
                <c:pt idx="406">
                  <c:v>40796</c:v>
                </c:pt>
                <c:pt idx="407">
                  <c:v>40797</c:v>
                </c:pt>
                <c:pt idx="408">
                  <c:v>40798</c:v>
                </c:pt>
                <c:pt idx="409">
                  <c:v>40799</c:v>
                </c:pt>
                <c:pt idx="410">
                  <c:v>40800</c:v>
                </c:pt>
                <c:pt idx="411">
                  <c:v>40801</c:v>
                </c:pt>
                <c:pt idx="412">
                  <c:v>40802</c:v>
                </c:pt>
                <c:pt idx="413">
                  <c:v>40803</c:v>
                </c:pt>
                <c:pt idx="414">
                  <c:v>40804</c:v>
                </c:pt>
                <c:pt idx="415">
                  <c:v>40805</c:v>
                </c:pt>
                <c:pt idx="416">
                  <c:v>40806</c:v>
                </c:pt>
                <c:pt idx="417">
                  <c:v>40807</c:v>
                </c:pt>
                <c:pt idx="418">
                  <c:v>40808</c:v>
                </c:pt>
                <c:pt idx="419">
                  <c:v>40809</c:v>
                </c:pt>
                <c:pt idx="420">
                  <c:v>40810</c:v>
                </c:pt>
                <c:pt idx="421">
                  <c:v>40811</c:v>
                </c:pt>
                <c:pt idx="422">
                  <c:v>40812</c:v>
                </c:pt>
                <c:pt idx="423">
                  <c:v>40813</c:v>
                </c:pt>
                <c:pt idx="424">
                  <c:v>40814</c:v>
                </c:pt>
                <c:pt idx="425">
                  <c:v>40815</c:v>
                </c:pt>
                <c:pt idx="426">
                  <c:v>40816</c:v>
                </c:pt>
                <c:pt idx="427">
                  <c:v>40817</c:v>
                </c:pt>
                <c:pt idx="428">
                  <c:v>40818</c:v>
                </c:pt>
                <c:pt idx="429">
                  <c:v>40819</c:v>
                </c:pt>
                <c:pt idx="430">
                  <c:v>40820</c:v>
                </c:pt>
                <c:pt idx="431">
                  <c:v>40821</c:v>
                </c:pt>
                <c:pt idx="432">
                  <c:v>40822</c:v>
                </c:pt>
                <c:pt idx="433">
                  <c:v>40823</c:v>
                </c:pt>
                <c:pt idx="434">
                  <c:v>40824</c:v>
                </c:pt>
                <c:pt idx="435">
                  <c:v>40825</c:v>
                </c:pt>
                <c:pt idx="436">
                  <c:v>40826</c:v>
                </c:pt>
                <c:pt idx="437">
                  <c:v>40827</c:v>
                </c:pt>
                <c:pt idx="438">
                  <c:v>40828</c:v>
                </c:pt>
                <c:pt idx="439">
                  <c:v>40829</c:v>
                </c:pt>
                <c:pt idx="440">
                  <c:v>40830</c:v>
                </c:pt>
                <c:pt idx="441">
                  <c:v>40831</c:v>
                </c:pt>
                <c:pt idx="442">
                  <c:v>40832</c:v>
                </c:pt>
                <c:pt idx="443">
                  <c:v>40833</c:v>
                </c:pt>
                <c:pt idx="444">
                  <c:v>40834</c:v>
                </c:pt>
                <c:pt idx="445">
                  <c:v>40835</c:v>
                </c:pt>
                <c:pt idx="446">
                  <c:v>40836</c:v>
                </c:pt>
                <c:pt idx="447">
                  <c:v>40837</c:v>
                </c:pt>
                <c:pt idx="448">
                  <c:v>40838</c:v>
                </c:pt>
                <c:pt idx="449">
                  <c:v>40839</c:v>
                </c:pt>
                <c:pt idx="450">
                  <c:v>40840</c:v>
                </c:pt>
                <c:pt idx="451">
                  <c:v>40841</c:v>
                </c:pt>
                <c:pt idx="452">
                  <c:v>40842</c:v>
                </c:pt>
                <c:pt idx="453">
                  <c:v>40843</c:v>
                </c:pt>
                <c:pt idx="454">
                  <c:v>40844</c:v>
                </c:pt>
                <c:pt idx="455">
                  <c:v>40845</c:v>
                </c:pt>
                <c:pt idx="456">
                  <c:v>40846</c:v>
                </c:pt>
                <c:pt idx="457">
                  <c:v>40847</c:v>
                </c:pt>
                <c:pt idx="458">
                  <c:v>40848</c:v>
                </c:pt>
                <c:pt idx="459">
                  <c:v>40849</c:v>
                </c:pt>
                <c:pt idx="460">
                  <c:v>40850</c:v>
                </c:pt>
                <c:pt idx="461">
                  <c:v>40851</c:v>
                </c:pt>
                <c:pt idx="462">
                  <c:v>40852</c:v>
                </c:pt>
                <c:pt idx="463">
                  <c:v>40853</c:v>
                </c:pt>
                <c:pt idx="464">
                  <c:v>40854</c:v>
                </c:pt>
                <c:pt idx="465">
                  <c:v>40855</c:v>
                </c:pt>
                <c:pt idx="466">
                  <c:v>40856</c:v>
                </c:pt>
                <c:pt idx="467">
                  <c:v>40857</c:v>
                </c:pt>
                <c:pt idx="468">
                  <c:v>40858</c:v>
                </c:pt>
                <c:pt idx="469">
                  <c:v>40859</c:v>
                </c:pt>
                <c:pt idx="470">
                  <c:v>40860</c:v>
                </c:pt>
                <c:pt idx="471">
                  <c:v>40861</c:v>
                </c:pt>
                <c:pt idx="472">
                  <c:v>40862</c:v>
                </c:pt>
                <c:pt idx="473">
                  <c:v>40863</c:v>
                </c:pt>
                <c:pt idx="474">
                  <c:v>40864</c:v>
                </c:pt>
                <c:pt idx="475">
                  <c:v>40865</c:v>
                </c:pt>
                <c:pt idx="476">
                  <c:v>40866</c:v>
                </c:pt>
                <c:pt idx="477">
                  <c:v>40867</c:v>
                </c:pt>
                <c:pt idx="478">
                  <c:v>40868</c:v>
                </c:pt>
                <c:pt idx="479">
                  <c:v>40869</c:v>
                </c:pt>
                <c:pt idx="480">
                  <c:v>40870</c:v>
                </c:pt>
                <c:pt idx="481">
                  <c:v>40871</c:v>
                </c:pt>
                <c:pt idx="482">
                  <c:v>40872</c:v>
                </c:pt>
                <c:pt idx="483">
                  <c:v>40873</c:v>
                </c:pt>
                <c:pt idx="484">
                  <c:v>40874</c:v>
                </c:pt>
                <c:pt idx="485">
                  <c:v>40875</c:v>
                </c:pt>
                <c:pt idx="486">
                  <c:v>40876</c:v>
                </c:pt>
                <c:pt idx="487">
                  <c:v>40877</c:v>
                </c:pt>
                <c:pt idx="488">
                  <c:v>41122</c:v>
                </c:pt>
                <c:pt idx="489">
                  <c:v>41123</c:v>
                </c:pt>
                <c:pt idx="490">
                  <c:v>41124</c:v>
                </c:pt>
                <c:pt idx="491">
                  <c:v>41125</c:v>
                </c:pt>
                <c:pt idx="492">
                  <c:v>41126</c:v>
                </c:pt>
                <c:pt idx="493">
                  <c:v>41127</c:v>
                </c:pt>
                <c:pt idx="494">
                  <c:v>41128</c:v>
                </c:pt>
                <c:pt idx="495">
                  <c:v>41129</c:v>
                </c:pt>
                <c:pt idx="496">
                  <c:v>41130</c:v>
                </c:pt>
                <c:pt idx="497">
                  <c:v>41131</c:v>
                </c:pt>
                <c:pt idx="498">
                  <c:v>41132</c:v>
                </c:pt>
                <c:pt idx="499">
                  <c:v>41133</c:v>
                </c:pt>
                <c:pt idx="500">
                  <c:v>41134</c:v>
                </c:pt>
                <c:pt idx="501">
                  <c:v>41135</c:v>
                </c:pt>
                <c:pt idx="502">
                  <c:v>41136</c:v>
                </c:pt>
                <c:pt idx="503">
                  <c:v>41137</c:v>
                </c:pt>
                <c:pt idx="504">
                  <c:v>41138</c:v>
                </c:pt>
                <c:pt idx="505">
                  <c:v>41139</c:v>
                </c:pt>
                <c:pt idx="506">
                  <c:v>41140</c:v>
                </c:pt>
                <c:pt idx="507">
                  <c:v>41141</c:v>
                </c:pt>
                <c:pt idx="508">
                  <c:v>41142</c:v>
                </c:pt>
                <c:pt idx="509">
                  <c:v>41143</c:v>
                </c:pt>
                <c:pt idx="510">
                  <c:v>41144</c:v>
                </c:pt>
                <c:pt idx="511">
                  <c:v>41145</c:v>
                </c:pt>
                <c:pt idx="512">
                  <c:v>41146</c:v>
                </c:pt>
                <c:pt idx="513">
                  <c:v>41147</c:v>
                </c:pt>
                <c:pt idx="514">
                  <c:v>41148</c:v>
                </c:pt>
                <c:pt idx="515">
                  <c:v>41149</c:v>
                </c:pt>
                <c:pt idx="516">
                  <c:v>41150</c:v>
                </c:pt>
                <c:pt idx="517">
                  <c:v>41151</c:v>
                </c:pt>
                <c:pt idx="518">
                  <c:v>41152</c:v>
                </c:pt>
                <c:pt idx="519">
                  <c:v>41153</c:v>
                </c:pt>
                <c:pt idx="520">
                  <c:v>41154</c:v>
                </c:pt>
                <c:pt idx="521">
                  <c:v>41155</c:v>
                </c:pt>
                <c:pt idx="522">
                  <c:v>41156</c:v>
                </c:pt>
                <c:pt idx="523">
                  <c:v>41157</c:v>
                </c:pt>
                <c:pt idx="524">
                  <c:v>41158</c:v>
                </c:pt>
                <c:pt idx="525">
                  <c:v>41159</c:v>
                </c:pt>
                <c:pt idx="526">
                  <c:v>41160</c:v>
                </c:pt>
                <c:pt idx="527">
                  <c:v>41161</c:v>
                </c:pt>
                <c:pt idx="528">
                  <c:v>41162</c:v>
                </c:pt>
                <c:pt idx="529">
                  <c:v>41163</c:v>
                </c:pt>
                <c:pt idx="530">
                  <c:v>41164</c:v>
                </c:pt>
                <c:pt idx="531">
                  <c:v>41165</c:v>
                </c:pt>
                <c:pt idx="532">
                  <c:v>41166</c:v>
                </c:pt>
                <c:pt idx="533">
                  <c:v>41167</c:v>
                </c:pt>
                <c:pt idx="534">
                  <c:v>41168</c:v>
                </c:pt>
                <c:pt idx="535">
                  <c:v>41169</c:v>
                </c:pt>
                <c:pt idx="536">
                  <c:v>41170</c:v>
                </c:pt>
                <c:pt idx="537">
                  <c:v>41171</c:v>
                </c:pt>
                <c:pt idx="538">
                  <c:v>41172</c:v>
                </c:pt>
                <c:pt idx="539">
                  <c:v>41173</c:v>
                </c:pt>
                <c:pt idx="540">
                  <c:v>41174</c:v>
                </c:pt>
                <c:pt idx="541">
                  <c:v>41175</c:v>
                </c:pt>
                <c:pt idx="542">
                  <c:v>41176</c:v>
                </c:pt>
                <c:pt idx="543">
                  <c:v>41177</c:v>
                </c:pt>
                <c:pt idx="544">
                  <c:v>41178</c:v>
                </c:pt>
                <c:pt idx="545">
                  <c:v>41179</c:v>
                </c:pt>
                <c:pt idx="546">
                  <c:v>41180</c:v>
                </c:pt>
                <c:pt idx="547">
                  <c:v>41181</c:v>
                </c:pt>
                <c:pt idx="548">
                  <c:v>41182</c:v>
                </c:pt>
                <c:pt idx="549">
                  <c:v>41183</c:v>
                </c:pt>
                <c:pt idx="550">
                  <c:v>41184</c:v>
                </c:pt>
                <c:pt idx="551">
                  <c:v>41185</c:v>
                </c:pt>
                <c:pt idx="552">
                  <c:v>41186</c:v>
                </c:pt>
                <c:pt idx="553">
                  <c:v>41187</c:v>
                </c:pt>
                <c:pt idx="554">
                  <c:v>41188</c:v>
                </c:pt>
                <c:pt idx="555">
                  <c:v>41189</c:v>
                </c:pt>
                <c:pt idx="556">
                  <c:v>41190</c:v>
                </c:pt>
                <c:pt idx="557">
                  <c:v>41191</c:v>
                </c:pt>
                <c:pt idx="558">
                  <c:v>41192</c:v>
                </c:pt>
                <c:pt idx="559">
                  <c:v>41193</c:v>
                </c:pt>
                <c:pt idx="560">
                  <c:v>41194</c:v>
                </c:pt>
                <c:pt idx="561">
                  <c:v>41195</c:v>
                </c:pt>
                <c:pt idx="562">
                  <c:v>41196</c:v>
                </c:pt>
                <c:pt idx="563">
                  <c:v>41197</c:v>
                </c:pt>
                <c:pt idx="564">
                  <c:v>41198</c:v>
                </c:pt>
                <c:pt idx="565">
                  <c:v>41199</c:v>
                </c:pt>
                <c:pt idx="566">
                  <c:v>41200</c:v>
                </c:pt>
                <c:pt idx="567">
                  <c:v>41201</c:v>
                </c:pt>
                <c:pt idx="568">
                  <c:v>41202</c:v>
                </c:pt>
                <c:pt idx="569">
                  <c:v>41203</c:v>
                </c:pt>
                <c:pt idx="570">
                  <c:v>41204</c:v>
                </c:pt>
                <c:pt idx="571">
                  <c:v>41205</c:v>
                </c:pt>
                <c:pt idx="572">
                  <c:v>41206</c:v>
                </c:pt>
                <c:pt idx="573">
                  <c:v>41207</c:v>
                </c:pt>
                <c:pt idx="574">
                  <c:v>41208</c:v>
                </c:pt>
                <c:pt idx="575">
                  <c:v>41209</c:v>
                </c:pt>
                <c:pt idx="576">
                  <c:v>41210</c:v>
                </c:pt>
                <c:pt idx="577">
                  <c:v>41211</c:v>
                </c:pt>
                <c:pt idx="578">
                  <c:v>41212</c:v>
                </c:pt>
                <c:pt idx="579">
                  <c:v>41213</c:v>
                </c:pt>
                <c:pt idx="580">
                  <c:v>41214</c:v>
                </c:pt>
                <c:pt idx="581">
                  <c:v>41215</c:v>
                </c:pt>
                <c:pt idx="582">
                  <c:v>41216</c:v>
                </c:pt>
                <c:pt idx="583">
                  <c:v>41217</c:v>
                </c:pt>
                <c:pt idx="584">
                  <c:v>41218</c:v>
                </c:pt>
                <c:pt idx="585">
                  <c:v>41219</c:v>
                </c:pt>
                <c:pt idx="586">
                  <c:v>41220</c:v>
                </c:pt>
                <c:pt idx="587">
                  <c:v>41221</c:v>
                </c:pt>
                <c:pt idx="588">
                  <c:v>41222</c:v>
                </c:pt>
                <c:pt idx="589">
                  <c:v>41223</c:v>
                </c:pt>
                <c:pt idx="590">
                  <c:v>41224</c:v>
                </c:pt>
                <c:pt idx="591">
                  <c:v>41225</c:v>
                </c:pt>
                <c:pt idx="592">
                  <c:v>41226</c:v>
                </c:pt>
                <c:pt idx="593">
                  <c:v>41227</c:v>
                </c:pt>
                <c:pt idx="594">
                  <c:v>41228</c:v>
                </c:pt>
                <c:pt idx="595">
                  <c:v>41229</c:v>
                </c:pt>
                <c:pt idx="596">
                  <c:v>41230</c:v>
                </c:pt>
                <c:pt idx="597">
                  <c:v>41231</c:v>
                </c:pt>
                <c:pt idx="598">
                  <c:v>41232</c:v>
                </c:pt>
                <c:pt idx="599">
                  <c:v>41233</c:v>
                </c:pt>
                <c:pt idx="600">
                  <c:v>41234</c:v>
                </c:pt>
                <c:pt idx="601">
                  <c:v>41235</c:v>
                </c:pt>
                <c:pt idx="602">
                  <c:v>41236</c:v>
                </c:pt>
                <c:pt idx="603">
                  <c:v>41237</c:v>
                </c:pt>
                <c:pt idx="604">
                  <c:v>41238</c:v>
                </c:pt>
                <c:pt idx="605">
                  <c:v>41239</c:v>
                </c:pt>
                <c:pt idx="606">
                  <c:v>41240</c:v>
                </c:pt>
                <c:pt idx="607">
                  <c:v>41241</c:v>
                </c:pt>
                <c:pt idx="608">
                  <c:v>41242</c:v>
                </c:pt>
                <c:pt idx="609">
                  <c:v>41243</c:v>
                </c:pt>
                <c:pt idx="610">
                  <c:v>41487</c:v>
                </c:pt>
                <c:pt idx="611">
                  <c:v>41488</c:v>
                </c:pt>
                <c:pt idx="612">
                  <c:v>41489</c:v>
                </c:pt>
                <c:pt idx="613">
                  <c:v>41490</c:v>
                </c:pt>
                <c:pt idx="614">
                  <c:v>41491</c:v>
                </c:pt>
                <c:pt idx="615">
                  <c:v>41492</c:v>
                </c:pt>
                <c:pt idx="616">
                  <c:v>41493</c:v>
                </c:pt>
                <c:pt idx="617">
                  <c:v>41494</c:v>
                </c:pt>
                <c:pt idx="618">
                  <c:v>41495</c:v>
                </c:pt>
                <c:pt idx="619">
                  <c:v>41496</c:v>
                </c:pt>
                <c:pt idx="620">
                  <c:v>41497</c:v>
                </c:pt>
                <c:pt idx="621">
                  <c:v>41498</c:v>
                </c:pt>
                <c:pt idx="622">
                  <c:v>41499</c:v>
                </c:pt>
                <c:pt idx="623">
                  <c:v>41500</c:v>
                </c:pt>
                <c:pt idx="624">
                  <c:v>41501</c:v>
                </c:pt>
                <c:pt idx="625">
                  <c:v>41502</c:v>
                </c:pt>
                <c:pt idx="626">
                  <c:v>41503</c:v>
                </c:pt>
                <c:pt idx="627">
                  <c:v>41504</c:v>
                </c:pt>
                <c:pt idx="628">
                  <c:v>41505</c:v>
                </c:pt>
                <c:pt idx="629">
                  <c:v>41506</c:v>
                </c:pt>
                <c:pt idx="630">
                  <c:v>41507</c:v>
                </c:pt>
                <c:pt idx="631">
                  <c:v>41508</c:v>
                </c:pt>
                <c:pt idx="632">
                  <c:v>41509</c:v>
                </c:pt>
                <c:pt idx="633">
                  <c:v>41510</c:v>
                </c:pt>
                <c:pt idx="634">
                  <c:v>41511</c:v>
                </c:pt>
                <c:pt idx="635">
                  <c:v>41512</c:v>
                </c:pt>
                <c:pt idx="636">
                  <c:v>41513</c:v>
                </c:pt>
                <c:pt idx="637">
                  <c:v>41514</c:v>
                </c:pt>
                <c:pt idx="638">
                  <c:v>41515</c:v>
                </c:pt>
                <c:pt idx="639">
                  <c:v>41516</c:v>
                </c:pt>
                <c:pt idx="640">
                  <c:v>41517</c:v>
                </c:pt>
                <c:pt idx="641">
                  <c:v>41518</c:v>
                </c:pt>
                <c:pt idx="642">
                  <c:v>41519</c:v>
                </c:pt>
                <c:pt idx="643">
                  <c:v>41520</c:v>
                </c:pt>
                <c:pt idx="644">
                  <c:v>41521</c:v>
                </c:pt>
                <c:pt idx="645">
                  <c:v>41522</c:v>
                </c:pt>
                <c:pt idx="646">
                  <c:v>41523</c:v>
                </c:pt>
                <c:pt idx="647">
                  <c:v>41524</c:v>
                </c:pt>
                <c:pt idx="648">
                  <c:v>41525</c:v>
                </c:pt>
                <c:pt idx="649">
                  <c:v>41526</c:v>
                </c:pt>
                <c:pt idx="650">
                  <c:v>41527</c:v>
                </c:pt>
                <c:pt idx="651">
                  <c:v>41528</c:v>
                </c:pt>
                <c:pt idx="652">
                  <c:v>41529</c:v>
                </c:pt>
                <c:pt idx="653">
                  <c:v>41530</c:v>
                </c:pt>
                <c:pt idx="654">
                  <c:v>41531</c:v>
                </c:pt>
                <c:pt idx="655">
                  <c:v>41532</c:v>
                </c:pt>
                <c:pt idx="656">
                  <c:v>41533</c:v>
                </c:pt>
                <c:pt idx="657">
                  <c:v>41534</c:v>
                </c:pt>
                <c:pt idx="658">
                  <c:v>41535</c:v>
                </c:pt>
                <c:pt idx="659">
                  <c:v>41536</c:v>
                </c:pt>
                <c:pt idx="660">
                  <c:v>41537</c:v>
                </c:pt>
                <c:pt idx="661">
                  <c:v>41538</c:v>
                </c:pt>
                <c:pt idx="662">
                  <c:v>41539</c:v>
                </c:pt>
                <c:pt idx="663">
                  <c:v>41540</c:v>
                </c:pt>
                <c:pt idx="664">
                  <c:v>41541</c:v>
                </c:pt>
                <c:pt idx="665">
                  <c:v>41542</c:v>
                </c:pt>
                <c:pt idx="666">
                  <c:v>41543</c:v>
                </c:pt>
                <c:pt idx="667">
                  <c:v>41544</c:v>
                </c:pt>
                <c:pt idx="668">
                  <c:v>41545</c:v>
                </c:pt>
                <c:pt idx="669">
                  <c:v>41546</c:v>
                </c:pt>
                <c:pt idx="670">
                  <c:v>41547</c:v>
                </c:pt>
                <c:pt idx="671">
                  <c:v>41548</c:v>
                </c:pt>
                <c:pt idx="672">
                  <c:v>41549</c:v>
                </c:pt>
                <c:pt idx="673">
                  <c:v>41550</c:v>
                </c:pt>
                <c:pt idx="674">
                  <c:v>41551</c:v>
                </c:pt>
                <c:pt idx="675">
                  <c:v>41552</c:v>
                </c:pt>
                <c:pt idx="676">
                  <c:v>41553</c:v>
                </c:pt>
                <c:pt idx="677">
                  <c:v>41554</c:v>
                </c:pt>
                <c:pt idx="678">
                  <c:v>41555</c:v>
                </c:pt>
                <c:pt idx="679">
                  <c:v>41556</c:v>
                </c:pt>
                <c:pt idx="680">
                  <c:v>41557</c:v>
                </c:pt>
                <c:pt idx="681">
                  <c:v>41558</c:v>
                </c:pt>
                <c:pt idx="682">
                  <c:v>41559</c:v>
                </c:pt>
                <c:pt idx="683">
                  <c:v>41560</c:v>
                </c:pt>
                <c:pt idx="684">
                  <c:v>41561</c:v>
                </c:pt>
                <c:pt idx="685">
                  <c:v>41562</c:v>
                </c:pt>
                <c:pt idx="686">
                  <c:v>41563</c:v>
                </c:pt>
                <c:pt idx="687">
                  <c:v>41564</c:v>
                </c:pt>
                <c:pt idx="688">
                  <c:v>41565</c:v>
                </c:pt>
                <c:pt idx="689">
                  <c:v>41566</c:v>
                </c:pt>
                <c:pt idx="690">
                  <c:v>41567</c:v>
                </c:pt>
                <c:pt idx="691">
                  <c:v>41568</c:v>
                </c:pt>
                <c:pt idx="692">
                  <c:v>41569</c:v>
                </c:pt>
                <c:pt idx="693">
                  <c:v>41570</c:v>
                </c:pt>
                <c:pt idx="694">
                  <c:v>41571</c:v>
                </c:pt>
                <c:pt idx="695">
                  <c:v>41572</c:v>
                </c:pt>
                <c:pt idx="696">
                  <c:v>41573</c:v>
                </c:pt>
                <c:pt idx="697">
                  <c:v>41574</c:v>
                </c:pt>
                <c:pt idx="698">
                  <c:v>41575</c:v>
                </c:pt>
                <c:pt idx="699">
                  <c:v>41576</c:v>
                </c:pt>
                <c:pt idx="700">
                  <c:v>41577</c:v>
                </c:pt>
                <c:pt idx="701">
                  <c:v>41578</c:v>
                </c:pt>
                <c:pt idx="702">
                  <c:v>41579</c:v>
                </c:pt>
                <c:pt idx="703">
                  <c:v>41580</c:v>
                </c:pt>
                <c:pt idx="704">
                  <c:v>41581</c:v>
                </c:pt>
                <c:pt idx="705">
                  <c:v>41582</c:v>
                </c:pt>
                <c:pt idx="706">
                  <c:v>41583</c:v>
                </c:pt>
                <c:pt idx="707">
                  <c:v>41584</c:v>
                </c:pt>
                <c:pt idx="708">
                  <c:v>41585</c:v>
                </c:pt>
                <c:pt idx="709">
                  <c:v>41586</c:v>
                </c:pt>
                <c:pt idx="710">
                  <c:v>41587</c:v>
                </c:pt>
                <c:pt idx="711">
                  <c:v>41588</c:v>
                </c:pt>
                <c:pt idx="712">
                  <c:v>41589</c:v>
                </c:pt>
                <c:pt idx="713">
                  <c:v>41590</c:v>
                </c:pt>
                <c:pt idx="714">
                  <c:v>41591</c:v>
                </c:pt>
                <c:pt idx="715">
                  <c:v>41592</c:v>
                </c:pt>
                <c:pt idx="716">
                  <c:v>41593</c:v>
                </c:pt>
                <c:pt idx="717">
                  <c:v>41594</c:v>
                </c:pt>
                <c:pt idx="718">
                  <c:v>41595</c:v>
                </c:pt>
                <c:pt idx="719">
                  <c:v>41596</c:v>
                </c:pt>
                <c:pt idx="720">
                  <c:v>41597</c:v>
                </c:pt>
                <c:pt idx="721">
                  <c:v>41598</c:v>
                </c:pt>
                <c:pt idx="722">
                  <c:v>41599</c:v>
                </c:pt>
                <c:pt idx="723">
                  <c:v>41600</c:v>
                </c:pt>
                <c:pt idx="724">
                  <c:v>41601</c:v>
                </c:pt>
                <c:pt idx="725">
                  <c:v>41602</c:v>
                </c:pt>
                <c:pt idx="726">
                  <c:v>41603</c:v>
                </c:pt>
                <c:pt idx="727">
                  <c:v>41604</c:v>
                </c:pt>
                <c:pt idx="728">
                  <c:v>41605</c:v>
                </c:pt>
                <c:pt idx="729">
                  <c:v>41606</c:v>
                </c:pt>
                <c:pt idx="730">
                  <c:v>41607</c:v>
                </c:pt>
                <c:pt idx="731">
                  <c:v>41608</c:v>
                </c:pt>
                <c:pt idx="732">
                  <c:v>41852</c:v>
                </c:pt>
                <c:pt idx="733">
                  <c:v>41853</c:v>
                </c:pt>
                <c:pt idx="734">
                  <c:v>41854</c:v>
                </c:pt>
                <c:pt idx="735">
                  <c:v>41855</c:v>
                </c:pt>
                <c:pt idx="736">
                  <c:v>41856</c:v>
                </c:pt>
                <c:pt idx="737">
                  <c:v>41857</c:v>
                </c:pt>
                <c:pt idx="738">
                  <c:v>41858</c:v>
                </c:pt>
                <c:pt idx="739">
                  <c:v>41859</c:v>
                </c:pt>
                <c:pt idx="740">
                  <c:v>41860</c:v>
                </c:pt>
                <c:pt idx="741">
                  <c:v>41861</c:v>
                </c:pt>
                <c:pt idx="742">
                  <c:v>41862</c:v>
                </c:pt>
                <c:pt idx="743">
                  <c:v>41863</c:v>
                </c:pt>
                <c:pt idx="744">
                  <c:v>41864</c:v>
                </c:pt>
                <c:pt idx="745">
                  <c:v>41865</c:v>
                </c:pt>
                <c:pt idx="746">
                  <c:v>41866</c:v>
                </c:pt>
                <c:pt idx="747">
                  <c:v>41867</c:v>
                </c:pt>
                <c:pt idx="748">
                  <c:v>41868</c:v>
                </c:pt>
                <c:pt idx="749">
                  <c:v>41869</c:v>
                </c:pt>
                <c:pt idx="750">
                  <c:v>41870</c:v>
                </c:pt>
                <c:pt idx="751">
                  <c:v>41871</c:v>
                </c:pt>
                <c:pt idx="752">
                  <c:v>41872</c:v>
                </c:pt>
                <c:pt idx="753">
                  <c:v>41873</c:v>
                </c:pt>
                <c:pt idx="754">
                  <c:v>41874</c:v>
                </c:pt>
                <c:pt idx="755">
                  <c:v>41875</c:v>
                </c:pt>
                <c:pt idx="756">
                  <c:v>41876</c:v>
                </c:pt>
                <c:pt idx="757">
                  <c:v>41877</c:v>
                </c:pt>
                <c:pt idx="758">
                  <c:v>41878</c:v>
                </c:pt>
                <c:pt idx="759">
                  <c:v>41879</c:v>
                </c:pt>
                <c:pt idx="760">
                  <c:v>41880</c:v>
                </c:pt>
                <c:pt idx="761">
                  <c:v>41881</c:v>
                </c:pt>
                <c:pt idx="762">
                  <c:v>41882</c:v>
                </c:pt>
                <c:pt idx="763">
                  <c:v>41883</c:v>
                </c:pt>
                <c:pt idx="764">
                  <c:v>41884</c:v>
                </c:pt>
                <c:pt idx="765">
                  <c:v>41885</c:v>
                </c:pt>
                <c:pt idx="766">
                  <c:v>41886</c:v>
                </c:pt>
                <c:pt idx="767">
                  <c:v>41887</c:v>
                </c:pt>
                <c:pt idx="768">
                  <c:v>41888</c:v>
                </c:pt>
                <c:pt idx="769">
                  <c:v>41889</c:v>
                </c:pt>
                <c:pt idx="770">
                  <c:v>41890</c:v>
                </c:pt>
                <c:pt idx="771">
                  <c:v>41891</c:v>
                </c:pt>
                <c:pt idx="772">
                  <c:v>41892</c:v>
                </c:pt>
                <c:pt idx="773">
                  <c:v>41893</c:v>
                </c:pt>
                <c:pt idx="774">
                  <c:v>41894</c:v>
                </c:pt>
                <c:pt idx="775">
                  <c:v>41895</c:v>
                </c:pt>
                <c:pt idx="776">
                  <c:v>41896</c:v>
                </c:pt>
                <c:pt idx="777">
                  <c:v>41897</c:v>
                </c:pt>
                <c:pt idx="778">
                  <c:v>41898</c:v>
                </c:pt>
                <c:pt idx="779">
                  <c:v>41899</c:v>
                </c:pt>
                <c:pt idx="780">
                  <c:v>41900</c:v>
                </c:pt>
                <c:pt idx="781">
                  <c:v>41901</c:v>
                </c:pt>
                <c:pt idx="782">
                  <c:v>41902</c:v>
                </c:pt>
                <c:pt idx="783">
                  <c:v>41903</c:v>
                </c:pt>
                <c:pt idx="784">
                  <c:v>41904</c:v>
                </c:pt>
                <c:pt idx="785">
                  <c:v>41905</c:v>
                </c:pt>
                <c:pt idx="786">
                  <c:v>41906</c:v>
                </c:pt>
                <c:pt idx="787">
                  <c:v>41907</c:v>
                </c:pt>
                <c:pt idx="788">
                  <c:v>41908</c:v>
                </c:pt>
                <c:pt idx="789">
                  <c:v>41909</c:v>
                </c:pt>
                <c:pt idx="790">
                  <c:v>41910</c:v>
                </c:pt>
                <c:pt idx="791">
                  <c:v>41911</c:v>
                </c:pt>
                <c:pt idx="792">
                  <c:v>41912</c:v>
                </c:pt>
                <c:pt idx="793">
                  <c:v>41913</c:v>
                </c:pt>
                <c:pt idx="794">
                  <c:v>41914</c:v>
                </c:pt>
                <c:pt idx="795">
                  <c:v>41915</c:v>
                </c:pt>
                <c:pt idx="796">
                  <c:v>41916</c:v>
                </c:pt>
                <c:pt idx="797">
                  <c:v>41917</c:v>
                </c:pt>
                <c:pt idx="798">
                  <c:v>41918</c:v>
                </c:pt>
                <c:pt idx="799">
                  <c:v>41919</c:v>
                </c:pt>
                <c:pt idx="800">
                  <c:v>41920</c:v>
                </c:pt>
                <c:pt idx="801">
                  <c:v>41921</c:v>
                </c:pt>
                <c:pt idx="802">
                  <c:v>41922</c:v>
                </c:pt>
                <c:pt idx="803">
                  <c:v>41923</c:v>
                </c:pt>
                <c:pt idx="804">
                  <c:v>41924</c:v>
                </c:pt>
                <c:pt idx="805">
                  <c:v>41925</c:v>
                </c:pt>
                <c:pt idx="806">
                  <c:v>41926</c:v>
                </c:pt>
                <c:pt idx="807">
                  <c:v>41927</c:v>
                </c:pt>
                <c:pt idx="808">
                  <c:v>41928</c:v>
                </c:pt>
                <c:pt idx="809">
                  <c:v>41929</c:v>
                </c:pt>
                <c:pt idx="810">
                  <c:v>41930</c:v>
                </c:pt>
                <c:pt idx="811">
                  <c:v>41931</c:v>
                </c:pt>
                <c:pt idx="812">
                  <c:v>41932</c:v>
                </c:pt>
                <c:pt idx="813">
                  <c:v>41933</c:v>
                </c:pt>
                <c:pt idx="814">
                  <c:v>41934</c:v>
                </c:pt>
                <c:pt idx="815">
                  <c:v>41935</c:v>
                </c:pt>
                <c:pt idx="816">
                  <c:v>41936</c:v>
                </c:pt>
                <c:pt idx="817">
                  <c:v>41937</c:v>
                </c:pt>
                <c:pt idx="818">
                  <c:v>41938</c:v>
                </c:pt>
                <c:pt idx="819">
                  <c:v>41939</c:v>
                </c:pt>
                <c:pt idx="820">
                  <c:v>41940</c:v>
                </c:pt>
                <c:pt idx="821">
                  <c:v>41941</c:v>
                </c:pt>
                <c:pt idx="822">
                  <c:v>41942</c:v>
                </c:pt>
                <c:pt idx="823">
                  <c:v>41943</c:v>
                </c:pt>
                <c:pt idx="824">
                  <c:v>41944</c:v>
                </c:pt>
                <c:pt idx="825">
                  <c:v>41945</c:v>
                </c:pt>
                <c:pt idx="826">
                  <c:v>41946</c:v>
                </c:pt>
                <c:pt idx="827">
                  <c:v>41947</c:v>
                </c:pt>
                <c:pt idx="828">
                  <c:v>41948</c:v>
                </c:pt>
                <c:pt idx="829">
                  <c:v>41949</c:v>
                </c:pt>
                <c:pt idx="830">
                  <c:v>41950</c:v>
                </c:pt>
                <c:pt idx="831">
                  <c:v>41951</c:v>
                </c:pt>
                <c:pt idx="832">
                  <c:v>41952</c:v>
                </c:pt>
                <c:pt idx="833">
                  <c:v>41953</c:v>
                </c:pt>
                <c:pt idx="834">
                  <c:v>41954</c:v>
                </c:pt>
                <c:pt idx="835">
                  <c:v>41955</c:v>
                </c:pt>
                <c:pt idx="836">
                  <c:v>41956</c:v>
                </c:pt>
                <c:pt idx="837">
                  <c:v>41957</c:v>
                </c:pt>
                <c:pt idx="838">
                  <c:v>41958</c:v>
                </c:pt>
                <c:pt idx="839">
                  <c:v>41959</c:v>
                </c:pt>
                <c:pt idx="840">
                  <c:v>41960</c:v>
                </c:pt>
                <c:pt idx="841">
                  <c:v>41961</c:v>
                </c:pt>
                <c:pt idx="842">
                  <c:v>41962</c:v>
                </c:pt>
                <c:pt idx="843">
                  <c:v>41963</c:v>
                </c:pt>
                <c:pt idx="844">
                  <c:v>41964</c:v>
                </c:pt>
                <c:pt idx="845">
                  <c:v>41965</c:v>
                </c:pt>
                <c:pt idx="846">
                  <c:v>41966</c:v>
                </c:pt>
                <c:pt idx="847">
                  <c:v>41967</c:v>
                </c:pt>
                <c:pt idx="848">
                  <c:v>41968</c:v>
                </c:pt>
                <c:pt idx="849">
                  <c:v>41969</c:v>
                </c:pt>
                <c:pt idx="850">
                  <c:v>41970</c:v>
                </c:pt>
                <c:pt idx="851">
                  <c:v>41971</c:v>
                </c:pt>
                <c:pt idx="852">
                  <c:v>41972</c:v>
                </c:pt>
                <c:pt idx="853">
                  <c:v>41973</c:v>
                </c:pt>
                <c:pt idx="854">
                  <c:v>42217</c:v>
                </c:pt>
                <c:pt idx="855">
                  <c:v>42218</c:v>
                </c:pt>
                <c:pt idx="856">
                  <c:v>42219</c:v>
                </c:pt>
                <c:pt idx="857">
                  <c:v>42220</c:v>
                </c:pt>
                <c:pt idx="858">
                  <c:v>42221</c:v>
                </c:pt>
                <c:pt idx="859">
                  <c:v>42222</c:v>
                </c:pt>
                <c:pt idx="860">
                  <c:v>42223</c:v>
                </c:pt>
                <c:pt idx="861">
                  <c:v>42224</c:v>
                </c:pt>
                <c:pt idx="862">
                  <c:v>42225</c:v>
                </c:pt>
                <c:pt idx="863">
                  <c:v>42226</c:v>
                </c:pt>
                <c:pt idx="864">
                  <c:v>42227</c:v>
                </c:pt>
                <c:pt idx="865">
                  <c:v>42228</c:v>
                </c:pt>
                <c:pt idx="866">
                  <c:v>42229</c:v>
                </c:pt>
                <c:pt idx="867">
                  <c:v>42230</c:v>
                </c:pt>
                <c:pt idx="868">
                  <c:v>42231</c:v>
                </c:pt>
                <c:pt idx="869">
                  <c:v>42232</c:v>
                </c:pt>
                <c:pt idx="870">
                  <c:v>42233</c:v>
                </c:pt>
                <c:pt idx="871">
                  <c:v>42234</c:v>
                </c:pt>
                <c:pt idx="872">
                  <c:v>42235</c:v>
                </c:pt>
                <c:pt idx="873">
                  <c:v>42236</c:v>
                </c:pt>
                <c:pt idx="874">
                  <c:v>42237</c:v>
                </c:pt>
                <c:pt idx="875">
                  <c:v>42238</c:v>
                </c:pt>
                <c:pt idx="876">
                  <c:v>42239</c:v>
                </c:pt>
                <c:pt idx="877">
                  <c:v>42240</c:v>
                </c:pt>
                <c:pt idx="878">
                  <c:v>42241</c:v>
                </c:pt>
                <c:pt idx="879">
                  <c:v>42242</c:v>
                </c:pt>
                <c:pt idx="880">
                  <c:v>42243</c:v>
                </c:pt>
                <c:pt idx="881">
                  <c:v>42244</c:v>
                </c:pt>
                <c:pt idx="882">
                  <c:v>42245</c:v>
                </c:pt>
                <c:pt idx="883">
                  <c:v>42246</c:v>
                </c:pt>
                <c:pt idx="884">
                  <c:v>42247</c:v>
                </c:pt>
                <c:pt idx="885">
                  <c:v>42248</c:v>
                </c:pt>
                <c:pt idx="886">
                  <c:v>42249</c:v>
                </c:pt>
                <c:pt idx="887">
                  <c:v>42250</c:v>
                </c:pt>
                <c:pt idx="888">
                  <c:v>42251</c:v>
                </c:pt>
                <c:pt idx="889">
                  <c:v>42252</c:v>
                </c:pt>
                <c:pt idx="890">
                  <c:v>42253</c:v>
                </c:pt>
                <c:pt idx="891">
                  <c:v>42254</c:v>
                </c:pt>
                <c:pt idx="892">
                  <c:v>42255</c:v>
                </c:pt>
                <c:pt idx="893">
                  <c:v>42256</c:v>
                </c:pt>
                <c:pt idx="894">
                  <c:v>42257</c:v>
                </c:pt>
                <c:pt idx="895">
                  <c:v>42258</c:v>
                </c:pt>
                <c:pt idx="896">
                  <c:v>42259</c:v>
                </c:pt>
                <c:pt idx="897">
                  <c:v>42260</c:v>
                </c:pt>
                <c:pt idx="898">
                  <c:v>42261</c:v>
                </c:pt>
                <c:pt idx="899">
                  <c:v>42262</c:v>
                </c:pt>
                <c:pt idx="900">
                  <c:v>42263</c:v>
                </c:pt>
                <c:pt idx="901">
                  <c:v>42264</c:v>
                </c:pt>
                <c:pt idx="902">
                  <c:v>42265</c:v>
                </c:pt>
                <c:pt idx="903">
                  <c:v>42266</c:v>
                </c:pt>
                <c:pt idx="904">
                  <c:v>42267</c:v>
                </c:pt>
                <c:pt idx="905">
                  <c:v>42268</c:v>
                </c:pt>
                <c:pt idx="906">
                  <c:v>42269</c:v>
                </c:pt>
                <c:pt idx="907">
                  <c:v>42270</c:v>
                </c:pt>
                <c:pt idx="908">
                  <c:v>42271</c:v>
                </c:pt>
                <c:pt idx="909">
                  <c:v>42272</c:v>
                </c:pt>
                <c:pt idx="910">
                  <c:v>42273</c:v>
                </c:pt>
                <c:pt idx="911">
                  <c:v>42274</c:v>
                </c:pt>
                <c:pt idx="912">
                  <c:v>42275</c:v>
                </c:pt>
                <c:pt idx="913">
                  <c:v>42276</c:v>
                </c:pt>
                <c:pt idx="914">
                  <c:v>42277</c:v>
                </c:pt>
                <c:pt idx="915">
                  <c:v>42278</c:v>
                </c:pt>
                <c:pt idx="916">
                  <c:v>42279</c:v>
                </c:pt>
                <c:pt idx="917">
                  <c:v>42280</c:v>
                </c:pt>
                <c:pt idx="918">
                  <c:v>42281</c:v>
                </c:pt>
                <c:pt idx="919">
                  <c:v>42282</c:v>
                </c:pt>
                <c:pt idx="920">
                  <c:v>42283</c:v>
                </c:pt>
                <c:pt idx="921">
                  <c:v>42284</c:v>
                </c:pt>
                <c:pt idx="922">
                  <c:v>42285</c:v>
                </c:pt>
                <c:pt idx="923">
                  <c:v>42286</c:v>
                </c:pt>
                <c:pt idx="924">
                  <c:v>42287</c:v>
                </c:pt>
                <c:pt idx="925">
                  <c:v>42288</c:v>
                </c:pt>
                <c:pt idx="926">
                  <c:v>42289</c:v>
                </c:pt>
                <c:pt idx="927">
                  <c:v>42290</c:v>
                </c:pt>
                <c:pt idx="928">
                  <c:v>42291</c:v>
                </c:pt>
                <c:pt idx="929">
                  <c:v>42292</c:v>
                </c:pt>
                <c:pt idx="930">
                  <c:v>42293</c:v>
                </c:pt>
                <c:pt idx="931">
                  <c:v>42294</c:v>
                </c:pt>
                <c:pt idx="932">
                  <c:v>42295</c:v>
                </c:pt>
                <c:pt idx="933">
                  <c:v>42296</c:v>
                </c:pt>
                <c:pt idx="934">
                  <c:v>42297</c:v>
                </c:pt>
                <c:pt idx="935">
                  <c:v>42298</c:v>
                </c:pt>
                <c:pt idx="936">
                  <c:v>42299</c:v>
                </c:pt>
                <c:pt idx="937">
                  <c:v>42300</c:v>
                </c:pt>
                <c:pt idx="938">
                  <c:v>42301</c:v>
                </c:pt>
                <c:pt idx="939">
                  <c:v>42302</c:v>
                </c:pt>
                <c:pt idx="940">
                  <c:v>42303</c:v>
                </c:pt>
                <c:pt idx="941">
                  <c:v>42304</c:v>
                </c:pt>
                <c:pt idx="942">
                  <c:v>42305</c:v>
                </c:pt>
                <c:pt idx="943">
                  <c:v>42306</c:v>
                </c:pt>
                <c:pt idx="944">
                  <c:v>42307</c:v>
                </c:pt>
                <c:pt idx="945">
                  <c:v>42308</c:v>
                </c:pt>
                <c:pt idx="946">
                  <c:v>42309</c:v>
                </c:pt>
                <c:pt idx="947">
                  <c:v>42310</c:v>
                </c:pt>
                <c:pt idx="948">
                  <c:v>42311</c:v>
                </c:pt>
                <c:pt idx="949">
                  <c:v>42312</c:v>
                </c:pt>
                <c:pt idx="950">
                  <c:v>42313</c:v>
                </c:pt>
                <c:pt idx="951">
                  <c:v>42314</c:v>
                </c:pt>
                <c:pt idx="952">
                  <c:v>42315</c:v>
                </c:pt>
                <c:pt idx="953">
                  <c:v>42316</c:v>
                </c:pt>
                <c:pt idx="954">
                  <c:v>42317</c:v>
                </c:pt>
                <c:pt idx="955">
                  <c:v>42318</c:v>
                </c:pt>
                <c:pt idx="956">
                  <c:v>42319</c:v>
                </c:pt>
                <c:pt idx="957">
                  <c:v>42320</c:v>
                </c:pt>
                <c:pt idx="958">
                  <c:v>42321</c:v>
                </c:pt>
                <c:pt idx="959">
                  <c:v>42322</c:v>
                </c:pt>
                <c:pt idx="960">
                  <c:v>42323</c:v>
                </c:pt>
                <c:pt idx="961">
                  <c:v>42324</c:v>
                </c:pt>
                <c:pt idx="962">
                  <c:v>42325</c:v>
                </c:pt>
                <c:pt idx="963">
                  <c:v>42326</c:v>
                </c:pt>
                <c:pt idx="964">
                  <c:v>42327</c:v>
                </c:pt>
                <c:pt idx="965">
                  <c:v>42328</c:v>
                </c:pt>
                <c:pt idx="966">
                  <c:v>42329</c:v>
                </c:pt>
                <c:pt idx="967">
                  <c:v>42330</c:v>
                </c:pt>
                <c:pt idx="968">
                  <c:v>42331</c:v>
                </c:pt>
                <c:pt idx="969">
                  <c:v>42332</c:v>
                </c:pt>
                <c:pt idx="970">
                  <c:v>42333</c:v>
                </c:pt>
                <c:pt idx="971">
                  <c:v>42334</c:v>
                </c:pt>
                <c:pt idx="972">
                  <c:v>42335</c:v>
                </c:pt>
                <c:pt idx="973">
                  <c:v>42336</c:v>
                </c:pt>
                <c:pt idx="974">
                  <c:v>42337</c:v>
                </c:pt>
                <c:pt idx="975">
                  <c:v>42338</c:v>
                </c:pt>
                <c:pt idx="976">
                  <c:v>42583</c:v>
                </c:pt>
                <c:pt idx="977">
                  <c:v>42584</c:v>
                </c:pt>
                <c:pt idx="978">
                  <c:v>42585</c:v>
                </c:pt>
                <c:pt idx="979">
                  <c:v>42586</c:v>
                </c:pt>
                <c:pt idx="980">
                  <c:v>42587</c:v>
                </c:pt>
                <c:pt idx="981">
                  <c:v>42588</c:v>
                </c:pt>
                <c:pt idx="982">
                  <c:v>42589</c:v>
                </c:pt>
                <c:pt idx="983">
                  <c:v>42590</c:v>
                </c:pt>
                <c:pt idx="984">
                  <c:v>42591</c:v>
                </c:pt>
                <c:pt idx="985">
                  <c:v>42592</c:v>
                </c:pt>
                <c:pt idx="986">
                  <c:v>42593</c:v>
                </c:pt>
                <c:pt idx="987">
                  <c:v>42594</c:v>
                </c:pt>
                <c:pt idx="988">
                  <c:v>42595</c:v>
                </c:pt>
                <c:pt idx="989">
                  <c:v>42596</c:v>
                </c:pt>
                <c:pt idx="990">
                  <c:v>42597</c:v>
                </c:pt>
                <c:pt idx="991">
                  <c:v>42598</c:v>
                </c:pt>
                <c:pt idx="992">
                  <c:v>42599</c:v>
                </c:pt>
                <c:pt idx="993">
                  <c:v>42600</c:v>
                </c:pt>
                <c:pt idx="994">
                  <c:v>42601</c:v>
                </c:pt>
                <c:pt idx="995">
                  <c:v>42602</c:v>
                </c:pt>
                <c:pt idx="996">
                  <c:v>42603</c:v>
                </c:pt>
                <c:pt idx="997">
                  <c:v>42604</c:v>
                </c:pt>
                <c:pt idx="998">
                  <c:v>42605</c:v>
                </c:pt>
                <c:pt idx="999">
                  <c:v>42606</c:v>
                </c:pt>
                <c:pt idx="1000">
                  <c:v>42607</c:v>
                </c:pt>
                <c:pt idx="1001">
                  <c:v>42608</c:v>
                </c:pt>
                <c:pt idx="1002">
                  <c:v>42609</c:v>
                </c:pt>
                <c:pt idx="1003">
                  <c:v>42610</c:v>
                </c:pt>
                <c:pt idx="1004">
                  <c:v>42611</c:v>
                </c:pt>
                <c:pt idx="1005">
                  <c:v>42612</c:v>
                </c:pt>
                <c:pt idx="1006">
                  <c:v>42613</c:v>
                </c:pt>
                <c:pt idx="1007">
                  <c:v>42614</c:v>
                </c:pt>
                <c:pt idx="1008">
                  <c:v>42615</c:v>
                </c:pt>
                <c:pt idx="1009">
                  <c:v>42616</c:v>
                </c:pt>
                <c:pt idx="1010">
                  <c:v>42617</c:v>
                </c:pt>
                <c:pt idx="1011">
                  <c:v>42618</c:v>
                </c:pt>
                <c:pt idx="1012">
                  <c:v>42619</c:v>
                </c:pt>
                <c:pt idx="1013">
                  <c:v>42620</c:v>
                </c:pt>
                <c:pt idx="1014">
                  <c:v>42621</c:v>
                </c:pt>
                <c:pt idx="1015">
                  <c:v>42622</c:v>
                </c:pt>
                <c:pt idx="1016">
                  <c:v>42623</c:v>
                </c:pt>
                <c:pt idx="1017">
                  <c:v>42624</c:v>
                </c:pt>
                <c:pt idx="1018">
                  <c:v>42625</c:v>
                </c:pt>
                <c:pt idx="1019">
                  <c:v>42626</c:v>
                </c:pt>
                <c:pt idx="1020">
                  <c:v>42627</c:v>
                </c:pt>
                <c:pt idx="1021">
                  <c:v>42628</c:v>
                </c:pt>
                <c:pt idx="1022">
                  <c:v>42629</c:v>
                </c:pt>
                <c:pt idx="1023">
                  <c:v>42630</c:v>
                </c:pt>
                <c:pt idx="1024">
                  <c:v>42631</c:v>
                </c:pt>
                <c:pt idx="1025">
                  <c:v>42632</c:v>
                </c:pt>
                <c:pt idx="1026">
                  <c:v>42633</c:v>
                </c:pt>
                <c:pt idx="1027">
                  <c:v>42634</c:v>
                </c:pt>
                <c:pt idx="1028">
                  <c:v>42635</c:v>
                </c:pt>
                <c:pt idx="1029">
                  <c:v>42636</c:v>
                </c:pt>
                <c:pt idx="1030">
                  <c:v>42637</c:v>
                </c:pt>
                <c:pt idx="1031">
                  <c:v>42638</c:v>
                </c:pt>
                <c:pt idx="1032">
                  <c:v>42639</c:v>
                </c:pt>
                <c:pt idx="1033">
                  <c:v>42640</c:v>
                </c:pt>
                <c:pt idx="1034">
                  <c:v>42641</c:v>
                </c:pt>
                <c:pt idx="1035">
                  <c:v>42642</c:v>
                </c:pt>
                <c:pt idx="1036">
                  <c:v>42643</c:v>
                </c:pt>
                <c:pt idx="1037">
                  <c:v>42644</c:v>
                </c:pt>
                <c:pt idx="1038">
                  <c:v>42645</c:v>
                </c:pt>
                <c:pt idx="1039">
                  <c:v>42646</c:v>
                </c:pt>
                <c:pt idx="1040">
                  <c:v>42647</c:v>
                </c:pt>
                <c:pt idx="1041">
                  <c:v>42648</c:v>
                </c:pt>
                <c:pt idx="1042">
                  <c:v>42649</c:v>
                </c:pt>
                <c:pt idx="1043">
                  <c:v>42650</c:v>
                </c:pt>
                <c:pt idx="1044">
                  <c:v>42651</c:v>
                </c:pt>
                <c:pt idx="1045">
                  <c:v>42652</c:v>
                </c:pt>
                <c:pt idx="1046">
                  <c:v>42653</c:v>
                </c:pt>
                <c:pt idx="1047">
                  <c:v>42654</c:v>
                </c:pt>
                <c:pt idx="1048">
                  <c:v>42655</c:v>
                </c:pt>
                <c:pt idx="1049">
                  <c:v>42656</c:v>
                </c:pt>
                <c:pt idx="1050">
                  <c:v>42657</c:v>
                </c:pt>
                <c:pt idx="1051">
                  <c:v>42658</c:v>
                </c:pt>
                <c:pt idx="1052">
                  <c:v>42659</c:v>
                </c:pt>
                <c:pt idx="1053">
                  <c:v>42660</c:v>
                </c:pt>
                <c:pt idx="1054">
                  <c:v>42661</c:v>
                </c:pt>
                <c:pt idx="1055">
                  <c:v>42662</c:v>
                </c:pt>
                <c:pt idx="1056">
                  <c:v>42663</c:v>
                </c:pt>
                <c:pt idx="1057">
                  <c:v>42664</c:v>
                </c:pt>
                <c:pt idx="1058">
                  <c:v>42665</c:v>
                </c:pt>
                <c:pt idx="1059">
                  <c:v>42666</c:v>
                </c:pt>
                <c:pt idx="1060">
                  <c:v>42667</c:v>
                </c:pt>
                <c:pt idx="1061">
                  <c:v>42668</c:v>
                </c:pt>
                <c:pt idx="1062">
                  <c:v>42669</c:v>
                </c:pt>
                <c:pt idx="1063">
                  <c:v>42670</c:v>
                </c:pt>
                <c:pt idx="1064">
                  <c:v>42671</c:v>
                </c:pt>
                <c:pt idx="1065">
                  <c:v>42672</c:v>
                </c:pt>
                <c:pt idx="1066">
                  <c:v>42673</c:v>
                </c:pt>
                <c:pt idx="1067">
                  <c:v>42674</c:v>
                </c:pt>
                <c:pt idx="1068">
                  <c:v>42675</c:v>
                </c:pt>
                <c:pt idx="1069">
                  <c:v>42676</c:v>
                </c:pt>
                <c:pt idx="1070">
                  <c:v>42677</c:v>
                </c:pt>
                <c:pt idx="1071">
                  <c:v>42678</c:v>
                </c:pt>
                <c:pt idx="1072">
                  <c:v>42679</c:v>
                </c:pt>
                <c:pt idx="1073">
                  <c:v>42680</c:v>
                </c:pt>
                <c:pt idx="1074">
                  <c:v>42681</c:v>
                </c:pt>
                <c:pt idx="1075">
                  <c:v>42682</c:v>
                </c:pt>
                <c:pt idx="1076">
                  <c:v>42683</c:v>
                </c:pt>
                <c:pt idx="1077">
                  <c:v>42684</c:v>
                </c:pt>
                <c:pt idx="1078">
                  <c:v>42685</c:v>
                </c:pt>
                <c:pt idx="1079">
                  <c:v>42686</c:v>
                </c:pt>
                <c:pt idx="1080">
                  <c:v>42687</c:v>
                </c:pt>
                <c:pt idx="1081">
                  <c:v>42688</c:v>
                </c:pt>
                <c:pt idx="1082">
                  <c:v>42689</c:v>
                </c:pt>
                <c:pt idx="1083">
                  <c:v>42690</c:v>
                </c:pt>
                <c:pt idx="1084">
                  <c:v>42691</c:v>
                </c:pt>
                <c:pt idx="1085">
                  <c:v>42692</c:v>
                </c:pt>
                <c:pt idx="1086">
                  <c:v>42693</c:v>
                </c:pt>
                <c:pt idx="1087">
                  <c:v>42694</c:v>
                </c:pt>
                <c:pt idx="1088">
                  <c:v>42695</c:v>
                </c:pt>
                <c:pt idx="1089">
                  <c:v>42696</c:v>
                </c:pt>
                <c:pt idx="1090">
                  <c:v>42697</c:v>
                </c:pt>
                <c:pt idx="1091">
                  <c:v>42698</c:v>
                </c:pt>
                <c:pt idx="1092">
                  <c:v>42699</c:v>
                </c:pt>
                <c:pt idx="1093">
                  <c:v>42700</c:v>
                </c:pt>
                <c:pt idx="1094">
                  <c:v>42701</c:v>
                </c:pt>
                <c:pt idx="1095">
                  <c:v>42702</c:v>
                </c:pt>
                <c:pt idx="1096">
                  <c:v>42703</c:v>
                </c:pt>
                <c:pt idx="1097">
                  <c:v>42704</c:v>
                </c:pt>
                <c:pt idx="1098">
                  <c:v>42948</c:v>
                </c:pt>
                <c:pt idx="1099">
                  <c:v>42949</c:v>
                </c:pt>
                <c:pt idx="1100">
                  <c:v>42950</c:v>
                </c:pt>
                <c:pt idx="1101">
                  <c:v>42951</c:v>
                </c:pt>
                <c:pt idx="1102">
                  <c:v>42952</c:v>
                </c:pt>
                <c:pt idx="1103">
                  <c:v>42953</c:v>
                </c:pt>
                <c:pt idx="1104">
                  <c:v>42954</c:v>
                </c:pt>
                <c:pt idx="1105">
                  <c:v>42955</c:v>
                </c:pt>
                <c:pt idx="1106">
                  <c:v>42956</c:v>
                </c:pt>
                <c:pt idx="1107">
                  <c:v>42957</c:v>
                </c:pt>
                <c:pt idx="1108">
                  <c:v>42958</c:v>
                </c:pt>
                <c:pt idx="1109">
                  <c:v>42959</c:v>
                </c:pt>
                <c:pt idx="1110">
                  <c:v>42960</c:v>
                </c:pt>
                <c:pt idx="1111">
                  <c:v>42961</c:v>
                </c:pt>
                <c:pt idx="1112">
                  <c:v>42962</c:v>
                </c:pt>
                <c:pt idx="1113">
                  <c:v>42963</c:v>
                </c:pt>
                <c:pt idx="1114">
                  <c:v>42964</c:v>
                </c:pt>
                <c:pt idx="1115">
                  <c:v>42965</c:v>
                </c:pt>
                <c:pt idx="1116">
                  <c:v>42966</c:v>
                </c:pt>
                <c:pt idx="1117">
                  <c:v>42967</c:v>
                </c:pt>
                <c:pt idx="1118">
                  <c:v>42968</c:v>
                </c:pt>
                <c:pt idx="1119">
                  <c:v>42969</c:v>
                </c:pt>
                <c:pt idx="1120">
                  <c:v>42970</c:v>
                </c:pt>
                <c:pt idx="1121">
                  <c:v>42971</c:v>
                </c:pt>
                <c:pt idx="1122">
                  <c:v>42972</c:v>
                </c:pt>
                <c:pt idx="1123">
                  <c:v>42973</c:v>
                </c:pt>
                <c:pt idx="1124">
                  <c:v>42974</c:v>
                </c:pt>
                <c:pt idx="1125">
                  <c:v>42975</c:v>
                </c:pt>
                <c:pt idx="1126">
                  <c:v>42976</c:v>
                </c:pt>
                <c:pt idx="1127">
                  <c:v>42977</c:v>
                </c:pt>
                <c:pt idx="1128">
                  <c:v>42978</c:v>
                </c:pt>
                <c:pt idx="1129">
                  <c:v>42979</c:v>
                </c:pt>
                <c:pt idx="1130">
                  <c:v>42980</c:v>
                </c:pt>
                <c:pt idx="1131">
                  <c:v>42981</c:v>
                </c:pt>
                <c:pt idx="1132">
                  <c:v>42982</c:v>
                </c:pt>
                <c:pt idx="1133">
                  <c:v>42983</c:v>
                </c:pt>
                <c:pt idx="1134">
                  <c:v>42984</c:v>
                </c:pt>
                <c:pt idx="1135">
                  <c:v>42985</c:v>
                </c:pt>
                <c:pt idx="1136">
                  <c:v>42986</c:v>
                </c:pt>
                <c:pt idx="1137">
                  <c:v>42987</c:v>
                </c:pt>
                <c:pt idx="1138">
                  <c:v>42988</c:v>
                </c:pt>
                <c:pt idx="1139">
                  <c:v>42989</c:v>
                </c:pt>
                <c:pt idx="1140">
                  <c:v>42990</c:v>
                </c:pt>
                <c:pt idx="1141">
                  <c:v>42991</c:v>
                </c:pt>
                <c:pt idx="1142">
                  <c:v>42992</c:v>
                </c:pt>
                <c:pt idx="1143">
                  <c:v>42993</c:v>
                </c:pt>
                <c:pt idx="1144">
                  <c:v>42994</c:v>
                </c:pt>
                <c:pt idx="1145">
                  <c:v>42995</c:v>
                </c:pt>
                <c:pt idx="1146">
                  <c:v>42996</c:v>
                </c:pt>
                <c:pt idx="1147">
                  <c:v>42997</c:v>
                </c:pt>
                <c:pt idx="1148">
                  <c:v>42998</c:v>
                </c:pt>
                <c:pt idx="1149">
                  <c:v>42999</c:v>
                </c:pt>
                <c:pt idx="1150">
                  <c:v>43000</c:v>
                </c:pt>
                <c:pt idx="1151">
                  <c:v>43001</c:v>
                </c:pt>
                <c:pt idx="1152">
                  <c:v>43002</c:v>
                </c:pt>
                <c:pt idx="1153">
                  <c:v>43003</c:v>
                </c:pt>
                <c:pt idx="1154">
                  <c:v>43004</c:v>
                </c:pt>
                <c:pt idx="1155">
                  <c:v>43005</c:v>
                </c:pt>
                <c:pt idx="1156">
                  <c:v>43006</c:v>
                </c:pt>
                <c:pt idx="1157">
                  <c:v>43007</c:v>
                </c:pt>
                <c:pt idx="1158">
                  <c:v>43008</c:v>
                </c:pt>
                <c:pt idx="1159">
                  <c:v>43009</c:v>
                </c:pt>
                <c:pt idx="1160">
                  <c:v>43010</c:v>
                </c:pt>
                <c:pt idx="1161">
                  <c:v>43011</c:v>
                </c:pt>
                <c:pt idx="1162">
                  <c:v>43012</c:v>
                </c:pt>
                <c:pt idx="1163">
                  <c:v>43013</c:v>
                </c:pt>
                <c:pt idx="1164">
                  <c:v>43014</c:v>
                </c:pt>
                <c:pt idx="1165">
                  <c:v>43015</c:v>
                </c:pt>
                <c:pt idx="1166">
                  <c:v>43016</c:v>
                </c:pt>
                <c:pt idx="1167">
                  <c:v>43017</c:v>
                </c:pt>
                <c:pt idx="1168">
                  <c:v>43018</c:v>
                </c:pt>
                <c:pt idx="1169">
                  <c:v>43019</c:v>
                </c:pt>
                <c:pt idx="1170">
                  <c:v>43020</c:v>
                </c:pt>
                <c:pt idx="1171">
                  <c:v>43021</c:v>
                </c:pt>
                <c:pt idx="1172">
                  <c:v>43022</c:v>
                </c:pt>
                <c:pt idx="1173">
                  <c:v>43023</c:v>
                </c:pt>
                <c:pt idx="1174">
                  <c:v>43024</c:v>
                </c:pt>
                <c:pt idx="1175">
                  <c:v>43025</c:v>
                </c:pt>
                <c:pt idx="1176">
                  <c:v>43026</c:v>
                </c:pt>
                <c:pt idx="1177">
                  <c:v>43027</c:v>
                </c:pt>
                <c:pt idx="1178">
                  <c:v>43028</c:v>
                </c:pt>
                <c:pt idx="1179">
                  <c:v>43029</c:v>
                </c:pt>
                <c:pt idx="1180">
                  <c:v>43030</c:v>
                </c:pt>
                <c:pt idx="1181">
                  <c:v>43031</c:v>
                </c:pt>
                <c:pt idx="1182">
                  <c:v>43032</c:v>
                </c:pt>
                <c:pt idx="1183">
                  <c:v>43033</c:v>
                </c:pt>
                <c:pt idx="1184">
                  <c:v>43034</c:v>
                </c:pt>
                <c:pt idx="1185">
                  <c:v>43035</c:v>
                </c:pt>
                <c:pt idx="1186">
                  <c:v>43036</c:v>
                </c:pt>
                <c:pt idx="1187">
                  <c:v>43037</c:v>
                </c:pt>
                <c:pt idx="1188">
                  <c:v>43038</c:v>
                </c:pt>
                <c:pt idx="1189">
                  <c:v>43039</c:v>
                </c:pt>
                <c:pt idx="1190">
                  <c:v>43040</c:v>
                </c:pt>
                <c:pt idx="1191">
                  <c:v>43041</c:v>
                </c:pt>
                <c:pt idx="1192">
                  <c:v>43042</c:v>
                </c:pt>
                <c:pt idx="1193">
                  <c:v>43043</c:v>
                </c:pt>
                <c:pt idx="1194">
                  <c:v>43045</c:v>
                </c:pt>
                <c:pt idx="1195">
                  <c:v>43046</c:v>
                </c:pt>
                <c:pt idx="1196">
                  <c:v>43047</c:v>
                </c:pt>
                <c:pt idx="1197">
                  <c:v>43048</c:v>
                </c:pt>
                <c:pt idx="1198">
                  <c:v>43049</c:v>
                </c:pt>
                <c:pt idx="1199">
                  <c:v>43050</c:v>
                </c:pt>
                <c:pt idx="1200">
                  <c:v>43051</c:v>
                </c:pt>
                <c:pt idx="1201">
                  <c:v>43052</c:v>
                </c:pt>
                <c:pt idx="1202">
                  <c:v>43053</c:v>
                </c:pt>
                <c:pt idx="1203">
                  <c:v>43054</c:v>
                </c:pt>
                <c:pt idx="1204">
                  <c:v>43055</c:v>
                </c:pt>
                <c:pt idx="1205">
                  <c:v>43056</c:v>
                </c:pt>
                <c:pt idx="1206">
                  <c:v>43057</c:v>
                </c:pt>
                <c:pt idx="1207">
                  <c:v>43058</c:v>
                </c:pt>
                <c:pt idx="1208">
                  <c:v>43059</c:v>
                </c:pt>
                <c:pt idx="1209">
                  <c:v>43060</c:v>
                </c:pt>
                <c:pt idx="1210">
                  <c:v>43061</c:v>
                </c:pt>
                <c:pt idx="1211">
                  <c:v>43062</c:v>
                </c:pt>
                <c:pt idx="1212">
                  <c:v>43063</c:v>
                </c:pt>
                <c:pt idx="1213">
                  <c:v>43064</c:v>
                </c:pt>
                <c:pt idx="1214">
                  <c:v>43065</c:v>
                </c:pt>
                <c:pt idx="1215">
                  <c:v>43066</c:v>
                </c:pt>
                <c:pt idx="1216">
                  <c:v>43067</c:v>
                </c:pt>
                <c:pt idx="1217">
                  <c:v>43068</c:v>
                </c:pt>
                <c:pt idx="1218">
                  <c:v>43069</c:v>
                </c:pt>
                <c:pt idx="1219">
                  <c:v>43313</c:v>
                </c:pt>
                <c:pt idx="1220">
                  <c:v>43314</c:v>
                </c:pt>
                <c:pt idx="1221">
                  <c:v>43315</c:v>
                </c:pt>
                <c:pt idx="1222">
                  <c:v>43316</c:v>
                </c:pt>
                <c:pt idx="1223">
                  <c:v>43317</c:v>
                </c:pt>
                <c:pt idx="1224">
                  <c:v>43318</c:v>
                </c:pt>
                <c:pt idx="1225">
                  <c:v>43319</c:v>
                </c:pt>
                <c:pt idx="1226">
                  <c:v>43320</c:v>
                </c:pt>
                <c:pt idx="1227">
                  <c:v>43321</c:v>
                </c:pt>
                <c:pt idx="1228">
                  <c:v>43322</c:v>
                </c:pt>
                <c:pt idx="1229">
                  <c:v>43323</c:v>
                </c:pt>
                <c:pt idx="1230">
                  <c:v>43324</c:v>
                </c:pt>
                <c:pt idx="1231">
                  <c:v>43325</c:v>
                </c:pt>
                <c:pt idx="1232">
                  <c:v>43326</c:v>
                </c:pt>
                <c:pt idx="1233">
                  <c:v>43327</c:v>
                </c:pt>
                <c:pt idx="1234">
                  <c:v>43328</c:v>
                </c:pt>
                <c:pt idx="1235">
                  <c:v>43329</c:v>
                </c:pt>
                <c:pt idx="1236">
                  <c:v>43330</c:v>
                </c:pt>
                <c:pt idx="1237">
                  <c:v>43331</c:v>
                </c:pt>
                <c:pt idx="1238">
                  <c:v>43332</c:v>
                </c:pt>
                <c:pt idx="1239">
                  <c:v>43333</c:v>
                </c:pt>
                <c:pt idx="1240">
                  <c:v>43334</c:v>
                </c:pt>
                <c:pt idx="1241">
                  <c:v>43335</c:v>
                </c:pt>
                <c:pt idx="1242">
                  <c:v>43336</c:v>
                </c:pt>
                <c:pt idx="1243">
                  <c:v>43337</c:v>
                </c:pt>
                <c:pt idx="1244">
                  <c:v>43338</c:v>
                </c:pt>
                <c:pt idx="1245">
                  <c:v>43339</c:v>
                </c:pt>
                <c:pt idx="1246">
                  <c:v>43340</c:v>
                </c:pt>
                <c:pt idx="1247">
                  <c:v>43341</c:v>
                </c:pt>
                <c:pt idx="1248">
                  <c:v>43342</c:v>
                </c:pt>
                <c:pt idx="1249">
                  <c:v>43343</c:v>
                </c:pt>
                <c:pt idx="1250">
                  <c:v>43344</c:v>
                </c:pt>
                <c:pt idx="1251">
                  <c:v>43345</c:v>
                </c:pt>
                <c:pt idx="1252">
                  <c:v>43346</c:v>
                </c:pt>
                <c:pt idx="1253">
                  <c:v>43347</c:v>
                </c:pt>
                <c:pt idx="1254">
                  <c:v>43348</c:v>
                </c:pt>
                <c:pt idx="1255">
                  <c:v>43349</c:v>
                </c:pt>
                <c:pt idx="1256">
                  <c:v>43350</c:v>
                </c:pt>
                <c:pt idx="1257">
                  <c:v>43351</c:v>
                </c:pt>
                <c:pt idx="1258">
                  <c:v>43352</c:v>
                </c:pt>
                <c:pt idx="1259">
                  <c:v>43353</c:v>
                </c:pt>
                <c:pt idx="1260">
                  <c:v>43354</c:v>
                </c:pt>
                <c:pt idx="1261">
                  <c:v>43355</c:v>
                </c:pt>
                <c:pt idx="1262">
                  <c:v>43356</c:v>
                </c:pt>
                <c:pt idx="1263">
                  <c:v>43357</c:v>
                </c:pt>
                <c:pt idx="1264">
                  <c:v>43358</c:v>
                </c:pt>
                <c:pt idx="1265">
                  <c:v>43359</c:v>
                </c:pt>
                <c:pt idx="1266">
                  <c:v>43360</c:v>
                </c:pt>
                <c:pt idx="1267">
                  <c:v>43361</c:v>
                </c:pt>
                <c:pt idx="1268">
                  <c:v>43362</c:v>
                </c:pt>
                <c:pt idx="1269">
                  <c:v>43363</c:v>
                </c:pt>
                <c:pt idx="1270">
                  <c:v>43364</c:v>
                </c:pt>
                <c:pt idx="1271">
                  <c:v>43365</c:v>
                </c:pt>
                <c:pt idx="1272">
                  <c:v>43366</c:v>
                </c:pt>
                <c:pt idx="1273">
                  <c:v>43367</c:v>
                </c:pt>
                <c:pt idx="1274">
                  <c:v>43368</c:v>
                </c:pt>
                <c:pt idx="1275">
                  <c:v>43369</c:v>
                </c:pt>
                <c:pt idx="1276">
                  <c:v>43370</c:v>
                </c:pt>
                <c:pt idx="1277">
                  <c:v>43371</c:v>
                </c:pt>
                <c:pt idx="1278">
                  <c:v>43372</c:v>
                </c:pt>
                <c:pt idx="1279">
                  <c:v>43373</c:v>
                </c:pt>
              </c:numCache>
            </c:numRef>
          </c:xVal>
          <c:yVal>
            <c:numRef>
              <c:f>'[SST Chart Example 1 (1).xls]Ex. 2 Rainy'!$B$2:$B$1281</c:f>
              <c:numCache>
                <c:formatCode>General</c:formatCode>
                <c:ptCount val="1280"/>
                <c:pt idx="3">
                  <c:v>30.565000000000001</c:v>
                </c:pt>
                <c:pt idx="77">
                  <c:v>27.765000000000001</c:v>
                </c:pt>
                <c:pt idx="170">
                  <c:v>30.594999999999999</c:v>
                </c:pt>
                <c:pt idx="213">
                  <c:v>30.295000000000002</c:v>
                </c:pt>
                <c:pt idx="239">
                  <c:v>29.835000000000001</c:v>
                </c:pt>
                <c:pt idx="401">
                  <c:v>30.64</c:v>
                </c:pt>
                <c:pt idx="424">
                  <c:v>29.57</c:v>
                </c:pt>
                <c:pt idx="537">
                  <c:v>30.8</c:v>
                </c:pt>
                <c:pt idx="583">
                  <c:v>30.105</c:v>
                </c:pt>
                <c:pt idx="589">
                  <c:v>30.09</c:v>
                </c:pt>
                <c:pt idx="603">
                  <c:v>29.425000000000001</c:v>
                </c:pt>
                <c:pt idx="648">
                  <c:v>29.79</c:v>
                </c:pt>
                <c:pt idx="655">
                  <c:v>30.045000000000002</c:v>
                </c:pt>
                <c:pt idx="741">
                  <c:v>29.625</c:v>
                </c:pt>
                <c:pt idx="773">
                  <c:v>31.45</c:v>
                </c:pt>
                <c:pt idx="821">
                  <c:v>29.675000000000001</c:v>
                </c:pt>
                <c:pt idx="844">
                  <c:v>29.725000000000001</c:v>
                </c:pt>
                <c:pt idx="854">
                  <c:v>31.914999999999999</c:v>
                </c:pt>
                <c:pt idx="896">
                  <c:v>30.93</c:v>
                </c:pt>
                <c:pt idx="965">
                  <c:v>28.545000000000002</c:v>
                </c:pt>
                <c:pt idx="969">
                  <c:v>30.51</c:v>
                </c:pt>
                <c:pt idx="974">
                  <c:v>30.2</c:v>
                </c:pt>
                <c:pt idx="981">
                  <c:v>31.03</c:v>
                </c:pt>
                <c:pt idx="1009">
                  <c:v>30.35</c:v>
                </c:pt>
                <c:pt idx="1024">
                  <c:v>30.545000000000002</c:v>
                </c:pt>
                <c:pt idx="1029">
                  <c:v>30.36</c:v>
                </c:pt>
                <c:pt idx="1050">
                  <c:v>29.51</c:v>
                </c:pt>
                <c:pt idx="1122">
                  <c:v>29.535</c:v>
                </c:pt>
                <c:pt idx="1188">
                  <c:v>29.16</c:v>
                </c:pt>
                <c:pt idx="1206">
                  <c:v>29.48</c:v>
                </c:pt>
                <c:pt idx="1276">
                  <c:v>30.21</c:v>
                </c:pt>
                <c:pt idx="1278">
                  <c:v>30.855</c:v>
                </c:pt>
              </c:numCache>
            </c:numRef>
          </c:yVal>
          <c:smooth val="0"/>
          <c:extLst>
            <c:ext xmlns:c16="http://schemas.microsoft.com/office/drawing/2014/chart" uri="{C3380CC4-5D6E-409C-BE32-E72D297353CC}">
              <c16:uniqueId val="{00000000-BD4F-4E79-88BA-29F17E955CF5}"/>
            </c:ext>
          </c:extLst>
        </c:ser>
        <c:dLbls>
          <c:showLegendKey val="0"/>
          <c:showVal val="0"/>
          <c:showCatName val="0"/>
          <c:showSerName val="0"/>
          <c:showPercent val="0"/>
          <c:showBubbleSize val="0"/>
        </c:dLbls>
        <c:axId val="333303688"/>
        <c:axId val="332029240"/>
      </c:scatterChart>
      <c:valAx>
        <c:axId val="333303688"/>
        <c:scaling>
          <c:orientation val="minMax"/>
          <c:max val="43465"/>
          <c:min val="3944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(mm/dd/yy)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dd/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029240"/>
        <c:crosses val="autoZero"/>
        <c:crossBetween val="midCat"/>
        <c:majorUnit val="730.5"/>
      </c:valAx>
      <c:valAx>
        <c:axId val="332029240"/>
        <c:scaling>
          <c:orientation val="minMax"/>
          <c:min val="2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SST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330368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SST for</a:t>
            </a:r>
            <a:r>
              <a:rPr lang="en-US" baseline="0"/>
              <a:t> Dry Season at lon: -83.26 </a:t>
            </a:r>
            <a:br>
              <a:rPr lang="en-US" baseline="0"/>
            </a:br>
            <a:r>
              <a:rPr lang="en-US" baseline="0"/>
              <a:t>lat: 8.64 (Ex. 2)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'[SST Chart Example 2.xls]ee-chart (1)'!$B$1</c:f>
              <c:strCache>
                <c:ptCount val="1"/>
                <c:pt idx="0">
                  <c:v>sst</c:v>
                </c:pt>
              </c:strCache>
            </c:strRef>
          </c:tx>
          <c:spPr>
            <a:ln w="19050" cap="rnd">
              <a:noFill/>
              <a:round/>
            </a:ln>
            <a:effectLst/>
          </c:spPr>
          <c:marker>
            <c:symbol val="circle"/>
            <c:size val="4"/>
            <c:spPr>
              <a:solidFill>
                <a:srgbClr val="FF0000"/>
              </a:solidFill>
              <a:ln w="9525">
                <a:noFill/>
              </a:ln>
              <a:effectLst/>
            </c:spPr>
          </c:marker>
          <c:trendline>
            <c:spPr>
              <a:ln w="19050" cap="rnd">
                <a:solidFill>
                  <a:srgbClr val="FF0000"/>
                </a:solidFill>
                <a:prstDash val="sysDot"/>
              </a:ln>
              <a:effectLst/>
            </c:spPr>
            <c:trendlineType val="linear"/>
            <c:dispRSqr val="0"/>
            <c:dispEq val="0"/>
          </c:trendline>
          <c:xVal>
            <c:numRef>
              <c:f>'[SST Chart Example 2.xls]ee-chart (1)'!$A$2:$A$3925</c:f>
              <c:numCache>
                <c:formatCode>d\-mmm\-yy</c:formatCode>
                <c:ptCount val="1322"/>
                <c:pt idx="0">
                  <c:v>39479</c:v>
                </c:pt>
                <c:pt idx="1">
                  <c:v>39480</c:v>
                </c:pt>
                <c:pt idx="2">
                  <c:v>39481</c:v>
                </c:pt>
                <c:pt idx="3">
                  <c:v>39482</c:v>
                </c:pt>
                <c:pt idx="4">
                  <c:v>39483</c:v>
                </c:pt>
                <c:pt idx="5">
                  <c:v>39484</c:v>
                </c:pt>
                <c:pt idx="6">
                  <c:v>39485</c:v>
                </c:pt>
                <c:pt idx="7">
                  <c:v>39486</c:v>
                </c:pt>
                <c:pt idx="8">
                  <c:v>39487</c:v>
                </c:pt>
                <c:pt idx="9">
                  <c:v>39488</c:v>
                </c:pt>
                <c:pt idx="10">
                  <c:v>39489</c:v>
                </c:pt>
                <c:pt idx="11">
                  <c:v>39490</c:v>
                </c:pt>
                <c:pt idx="12">
                  <c:v>39491</c:v>
                </c:pt>
                <c:pt idx="13">
                  <c:v>39492</c:v>
                </c:pt>
                <c:pt idx="14">
                  <c:v>39493</c:v>
                </c:pt>
                <c:pt idx="15">
                  <c:v>39494</c:v>
                </c:pt>
                <c:pt idx="16">
                  <c:v>39495</c:v>
                </c:pt>
                <c:pt idx="17">
                  <c:v>39496</c:v>
                </c:pt>
                <c:pt idx="18">
                  <c:v>39497</c:v>
                </c:pt>
                <c:pt idx="19">
                  <c:v>39498</c:v>
                </c:pt>
                <c:pt idx="20">
                  <c:v>39499</c:v>
                </c:pt>
                <c:pt idx="21">
                  <c:v>39500</c:v>
                </c:pt>
                <c:pt idx="22">
                  <c:v>39501</c:v>
                </c:pt>
                <c:pt idx="23">
                  <c:v>39502</c:v>
                </c:pt>
                <c:pt idx="24">
                  <c:v>39503</c:v>
                </c:pt>
                <c:pt idx="25">
                  <c:v>39504</c:v>
                </c:pt>
                <c:pt idx="26">
                  <c:v>39505</c:v>
                </c:pt>
                <c:pt idx="27">
                  <c:v>39506</c:v>
                </c:pt>
                <c:pt idx="28">
                  <c:v>39507</c:v>
                </c:pt>
                <c:pt idx="29">
                  <c:v>39508</c:v>
                </c:pt>
                <c:pt idx="30">
                  <c:v>39509</c:v>
                </c:pt>
                <c:pt idx="31">
                  <c:v>39510</c:v>
                </c:pt>
                <c:pt idx="32">
                  <c:v>39511</c:v>
                </c:pt>
                <c:pt idx="33">
                  <c:v>39512</c:v>
                </c:pt>
                <c:pt idx="34">
                  <c:v>39513</c:v>
                </c:pt>
                <c:pt idx="35">
                  <c:v>39514</c:v>
                </c:pt>
                <c:pt idx="36">
                  <c:v>39515</c:v>
                </c:pt>
                <c:pt idx="37">
                  <c:v>39516</c:v>
                </c:pt>
                <c:pt idx="38">
                  <c:v>39517</c:v>
                </c:pt>
                <c:pt idx="39">
                  <c:v>39518</c:v>
                </c:pt>
                <c:pt idx="40">
                  <c:v>39519</c:v>
                </c:pt>
                <c:pt idx="41">
                  <c:v>39520</c:v>
                </c:pt>
                <c:pt idx="42">
                  <c:v>39521</c:v>
                </c:pt>
                <c:pt idx="43">
                  <c:v>39522</c:v>
                </c:pt>
                <c:pt idx="44">
                  <c:v>39523</c:v>
                </c:pt>
                <c:pt idx="45">
                  <c:v>39524</c:v>
                </c:pt>
                <c:pt idx="46">
                  <c:v>39525</c:v>
                </c:pt>
                <c:pt idx="47">
                  <c:v>39526</c:v>
                </c:pt>
                <c:pt idx="48">
                  <c:v>39527</c:v>
                </c:pt>
                <c:pt idx="49">
                  <c:v>39528</c:v>
                </c:pt>
                <c:pt idx="50">
                  <c:v>39529</c:v>
                </c:pt>
                <c:pt idx="51">
                  <c:v>39530</c:v>
                </c:pt>
                <c:pt idx="52">
                  <c:v>39531</c:v>
                </c:pt>
                <c:pt idx="53">
                  <c:v>39532</c:v>
                </c:pt>
                <c:pt idx="54">
                  <c:v>39533</c:v>
                </c:pt>
                <c:pt idx="55">
                  <c:v>39534</c:v>
                </c:pt>
                <c:pt idx="56">
                  <c:v>39535</c:v>
                </c:pt>
                <c:pt idx="57">
                  <c:v>39536</c:v>
                </c:pt>
                <c:pt idx="58">
                  <c:v>39537</c:v>
                </c:pt>
                <c:pt idx="59">
                  <c:v>39538</c:v>
                </c:pt>
                <c:pt idx="60">
                  <c:v>39539</c:v>
                </c:pt>
                <c:pt idx="61">
                  <c:v>39540</c:v>
                </c:pt>
                <c:pt idx="62">
                  <c:v>39541</c:v>
                </c:pt>
                <c:pt idx="63">
                  <c:v>39542</c:v>
                </c:pt>
                <c:pt idx="64">
                  <c:v>39543</c:v>
                </c:pt>
                <c:pt idx="65">
                  <c:v>39544</c:v>
                </c:pt>
                <c:pt idx="66">
                  <c:v>39545</c:v>
                </c:pt>
                <c:pt idx="67">
                  <c:v>39546</c:v>
                </c:pt>
                <c:pt idx="68">
                  <c:v>39547</c:v>
                </c:pt>
                <c:pt idx="69">
                  <c:v>39548</c:v>
                </c:pt>
                <c:pt idx="70">
                  <c:v>39549</c:v>
                </c:pt>
                <c:pt idx="71">
                  <c:v>39550</c:v>
                </c:pt>
                <c:pt idx="72">
                  <c:v>39551</c:v>
                </c:pt>
                <c:pt idx="73">
                  <c:v>39552</c:v>
                </c:pt>
                <c:pt idx="74">
                  <c:v>39553</c:v>
                </c:pt>
                <c:pt idx="75">
                  <c:v>39554</c:v>
                </c:pt>
                <c:pt idx="76">
                  <c:v>39555</c:v>
                </c:pt>
                <c:pt idx="77">
                  <c:v>39556</c:v>
                </c:pt>
                <c:pt idx="78">
                  <c:v>39557</c:v>
                </c:pt>
                <c:pt idx="79">
                  <c:v>39558</c:v>
                </c:pt>
                <c:pt idx="80">
                  <c:v>39559</c:v>
                </c:pt>
                <c:pt idx="81">
                  <c:v>39560</c:v>
                </c:pt>
                <c:pt idx="82">
                  <c:v>39561</c:v>
                </c:pt>
                <c:pt idx="83">
                  <c:v>39562</c:v>
                </c:pt>
                <c:pt idx="84">
                  <c:v>39563</c:v>
                </c:pt>
                <c:pt idx="85">
                  <c:v>39564</c:v>
                </c:pt>
                <c:pt idx="86">
                  <c:v>39565</c:v>
                </c:pt>
                <c:pt idx="87">
                  <c:v>39566</c:v>
                </c:pt>
                <c:pt idx="88">
                  <c:v>39567</c:v>
                </c:pt>
                <c:pt idx="89">
                  <c:v>39568</c:v>
                </c:pt>
                <c:pt idx="90">
                  <c:v>39569</c:v>
                </c:pt>
                <c:pt idx="91">
                  <c:v>39570</c:v>
                </c:pt>
                <c:pt idx="92">
                  <c:v>39571</c:v>
                </c:pt>
                <c:pt idx="93">
                  <c:v>39572</c:v>
                </c:pt>
                <c:pt idx="94">
                  <c:v>39573</c:v>
                </c:pt>
                <c:pt idx="95">
                  <c:v>39574</c:v>
                </c:pt>
                <c:pt idx="96">
                  <c:v>39575</c:v>
                </c:pt>
                <c:pt idx="97">
                  <c:v>39576</c:v>
                </c:pt>
                <c:pt idx="98">
                  <c:v>39577</c:v>
                </c:pt>
                <c:pt idx="99">
                  <c:v>39578</c:v>
                </c:pt>
                <c:pt idx="100">
                  <c:v>39579</c:v>
                </c:pt>
                <c:pt idx="101">
                  <c:v>39580</c:v>
                </c:pt>
                <c:pt idx="102">
                  <c:v>39581</c:v>
                </c:pt>
                <c:pt idx="103">
                  <c:v>39582</c:v>
                </c:pt>
                <c:pt idx="104">
                  <c:v>39583</c:v>
                </c:pt>
                <c:pt idx="105">
                  <c:v>39584</c:v>
                </c:pt>
                <c:pt idx="106">
                  <c:v>39585</c:v>
                </c:pt>
                <c:pt idx="107">
                  <c:v>39586</c:v>
                </c:pt>
                <c:pt idx="108">
                  <c:v>39587</c:v>
                </c:pt>
                <c:pt idx="109">
                  <c:v>39588</c:v>
                </c:pt>
                <c:pt idx="110">
                  <c:v>39589</c:v>
                </c:pt>
                <c:pt idx="111">
                  <c:v>39590</c:v>
                </c:pt>
                <c:pt idx="112">
                  <c:v>39591</c:v>
                </c:pt>
                <c:pt idx="113">
                  <c:v>39592</c:v>
                </c:pt>
                <c:pt idx="114">
                  <c:v>39593</c:v>
                </c:pt>
                <c:pt idx="115">
                  <c:v>39594</c:v>
                </c:pt>
                <c:pt idx="116">
                  <c:v>39595</c:v>
                </c:pt>
                <c:pt idx="117">
                  <c:v>39596</c:v>
                </c:pt>
                <c:pt idx="118">
                  <c:v>39597</c:v>
                </c:pt>
                <c:pt idx="119">
                  <c:v>39598</c:v>
                </c:pt>
                <c:pt idx="120">
                  <c:v>39599</c:v>
                </c:pt>
                <c:pt idx="121">
                  <c:v>39845</c:v>
                </c:pt>
                <c:pt idx="122">
                  <c:v>39846</c:v>
                </c:pt>
                <c:pt idx="123">
                  <c:v>39847</c:v>
                </c:pt>
                <c:pt idx="124">
                  <c:v>39848</c:v>
                </c:pt>
                <c:pt idx="125">
                  <c:v>39849</c:v>
                </c:pt>
                <c:pt idx="126">
                  <c:v>39850</c:v>
                </c:pt>
                <c:pt idx="127">
                  <c:v>39851</c:v>
                </c:pt>
                <c:pt idx="128">
                  <c:v>39852</c:v>
                </c:pt>
                <c:pt idx="129">
                  <c:v>39853</c:v>
                </c:pt>
                <c:pt idx="130">
                  <c:v>39854</c:v>
                </c:pt>
                <c:pt idx="131">
                  <c:v>39855</c:v>
                </c:pt>
                <c:pt idx="132">
                  <c:v>39856</c:v>
                </c:pt>
                <c:pt idx="133">
                  <c:v>39857</c:v>
                </c:pt>
                <c:pt idx="134">
                  <c:v>39858</c:v>
                </c:pt>
                <c:pt idx="135">
                  <c:v>39859</c:v>
                </c:pt>
                <c:pt idx="136">
                  <c:v>39860</c:v>
                </c:pt>
                <c:pt idx="137">
                  <c:v>39861</c:v>
                </c:pt>
                <c:pt idx="138">
                  <c:v>39862</c:v>
                </c:pt>
                <c:pt idx="139">
                  <c:v>39863</c:v>
                </c:pt>
                <c:pt idx="140">
                  <c:v>39864</c:v>
                </c:pt>
                <c:pt idx="141">
                  <c:v>39865</c:v>
                </c:pt>
                <c:pt idx="142">
                  <c:v>39866</c:v>
                </c:pt>
                <c:pt idx="143">
                  <c:v>39867</c:v>
                </c:pt>
                <c:pt idx="144">
                  <c:v>39868</c:v>
                </c:pt>
                <c:pt idx="145">
                  <c:v>39869</c:v>
                </c:pt>
                <c:pt idx="146">
                  <c:v>39870</c:v>
                </c:pt>
                <c:pt idx="147">
                  <c:v>39871</c:v>
                </c:pt>
                <c:pt idx="148">
                  <c:v>39872</c:v>
                </c:pt>
                <c:pt idx="149">
                  <c:v>39873</c:v>
                </c:pt>
                <c:pt idx="150">
                  <c:v>39874</c:v>
                </c:pt>
                <c:pt idx="151">
                  <c:v>39875</c:v>
                </c:pt>
                <c:pt idx="152">
                  <c:v>39876</c:v>
                </c:pt>
                <c:pt idx="153">
                  <c:v>39877</c:v>
                </c:pt>
                <c:pt idx="154">
                  <c:v>39878</c:v>
                </c:pt>
                <c:pt idx="155">
                  <c:v>39879</c:v>
                </c:pt>
                <c:pt idx="156">
                  <c:v>39880</c:v>
                </c:pt>
                <c:pt idx="157">
                  <c:v>39881</c:v>
                </c:pt>
                <c:pt idx="158">
                  <c:v>39882</c:v>
                </c:pt>
                <c:pt idx="159">
                  <c:v>39883</c:v>
                </c:pt>
                <c:pt idx="160">
                  <c:v>39884</c:v>
                </c:pt>
                <c:pt idx="161">
                  <c:v>39885</c:v>
                </c:pt>
                <c:pt idx="162">
                  <c:v>39886</c:v>
                </c:pt>
                <c:pt idx="163">
                  <c:v>39887</c:v>
                </c:pt>
                <c:pt idx="164">
                  <c:v>39888</c:v>
                </c:pt>
                <c:pt idx="165">
                  <c:v>39889</c:v>
                </c:pt>
                <c:pt idx="166">
                  <c:v>39890</c:v>
                </c:pt>
                <c:pt idx="167">
                  <c:v>39891</c:v>
                </c:pt>
                <c:pt idx="168">
                  <c:v>39892</c:v>
                </c:pt>
                <c:pt idx="169">
                  <c:v>39893</c:v>
                </c:pt>
                <c:pt idx="170">
                  <c:v>39894</c:v>
                </c:pt>
                <c:pt idx="171">
                  <c:v>39895</c:v>
                </c:pt>
                <c:pt idx="172">
                  <c:v>39896</c:v>
                </c:pt>
                <c:pt idx="173">
                  <c:v>39897</c:v>
                </c:pt>
                <c:pt idx="174">
                  <c:v>39898</c:v>
                </c:pt>
                <c:pt idx="175">
                  <c:v>39899</c:v>
                </c:pt>
                <c:pt idx="176">
                  <c:v>39900</c:v>
                </c:pt>
                <c:pt idx="177">
                  <c:v>39901</c:v>
                </c:pt>
                <c:pt idx="178">
                  <c:v>39902</c:v>
                </c:pt>
                <c:pt idx="179">
                  <c:v>39903</c:v>
                </c:pt>
                <c:pt idx="180">
                  <c:v>39904</c:v>
                </c:pt>
                <c:pt idx="181">
                  <c:v>39905</c:v>
                </c:pt>
                <c:pt idx="182">
                  <c:v>39906</c:v>
                </c:pt>
                <c:pt idx="183">
                  <c:v>39907</c:v>
                </c:pt>
                <c:pt idx="184">
                  <c:v>39908</c:v>
                </c:pt>
                <c:pt idx="185">
                  <c:v>39909</c:v>
                </c:pt>
                <c:pt idx="186">
                  <c:v>39910</c:v>
                </c:pt>
                <c:pt idx="187">
                  <c:v>39911</c:v>
                </c:pt>
                <c:pt idx="188">
                  <c:v>39912</c:v>
                </c:pt>
                <c:pt idx="189">
                  <c:v>39913</c:v>
                </c:pt>
                <c:pt idx="190">
                  <c:v>39914</c:v>
                </c:pt>
                <c:pt idx="191">
                  <c:v>39915</c:v>
                </c:pt>
                <c:pt idx="192">
                  <c:v>39916</c:v>
                </c:pt>
                <c:pt idx="193">
                  <c:v>39917</c:v>
                </c:pt>
                <c:pt idx="194">
                  <c:v>39918</c:v>
                </c:pt>
                <c:pt idx="195">
                  <c:v>39919</c:v>
                </c:pt>
                <c:pt idx="196">
                  <c:v>39920</c:v>
                </c:pt>
                <c:pt idx="197">
                  <c:v>39921</c:v>
                </c:pt>
                <c:pt idx="198">
                  <c:v>39922</c:v>
                </c:pt>
                <c:pt idx="199">
                  <c:v>39923</c:v>
                </c:pt>
                <c:pt idx="200">
                  <c:v>39924</c:v>
                </c:pt>
                <c:pt idx="201">
                  <c:v>39925</c:v>
                </c:pt>
                <c:pt idx="202">
                  <c:v>39926</c:v>
                </c:pt>
                <c:pt idx="203">
                  <c:v>39927</c:v>
                </c:pt>
                <c:pt idx="204">
                  <c:v>39928</c:v>
                </c:pt>
                <c:pt idx="205">
                  <c:v>39929</c:v>
                </c:pt>
                <c:pt idx="206">
                  <c:v>39930</c:v>
                </c:pt>
                <c:pt idx="207">
                  <c:v>39931</c:v>
                </c:pt>
                <c:pt idx="208">
                  <c:v>39932</c:v>
                </c:pt>
                <c:pt idx="209">
                  <c:v>39933</c:v>
                </c:pt>
                <c:pt idx="210">
                  <c:v>39934</c:v>
                </c:pt>
                <c:pt idx="211">
                  <c:v>39935</c:v>
                </c:pt>
                <c:pt idx="212">
                  <c:v>39936</c:v>
                </c:pt>
                <c:pt idx="213">
                  <c:v>39937</c:v>
                </c:pt>
                <c:pt idx="214">
                  <c:v>39938</c:v>
                </c:pt>
                <c:pt idx="215">
                  <c:v>39939</c:v>
                </c:pt>
                <c:pt idx="216">
                  <c:v>39940</c:v>
                </c:pt>
                <c:pt idx="217">
                  <c:v>39941</c:v>
                </c:pt>
                <c:pt idx="218">
                  <c:v>39942</c:v>
                </c:pt>
                <c:pt idx="219">
                  <c:v>39943</c:v>
                </c:pt>
                <c:pt idx="220">
                  <c:v>39944</c:v>
                </c:pt>
                <c:pt idx="221">
                  <c:v>39945</c:v>
                </c:pt>
                <c:pt idx="222">
                  <c:v>39946</c:v>
                </c:pt>
                <c:pt idx="223">
                  <c:v>39947</c:v>
                </c:pt>
                <c:pt idx="224">
                  <c:v>39948</c:v>
                </c:pt>
                <c:pt idx="225">
                  <c:v>39949</c:v>
                </c:pt>
                <c:pt idx="226">
                  <c:v>39950</c:v>
                </c:pt>
                <c:pt idx="227">
                  <c:v>39951</c:v>
                </c:pt>
                <c:pt idx="228">
                  <c:v>39952</c:v>
                </c:pt>
                <c:pt idx="229">
                  <c:v>39953</c:v>
                </c:pt>
                <c:pt idx="230">
                  <c:v>39954</c:v>
                </c:pt>
                <c:pt idx="231">
                  <c:v>39955</c:v>
                </c:pt>
                <c:pt idx="232">
                  <c:v>39956</c:v>
                </c:pt>
                <c:pt idx="233">
                  <c:v>39957</c:v>
                </c:pt>
                <c:pt idx="234">
                  <c:v>39958</c:v>
                </c:pt>
                <c:pt idx="235">
                  <c:v>39959</c:v>
                </c:pt>
                <c:pt idx="236">
                  <c:v>39960</c:v>
                </c:pt>
                <c:pt idx="237">
                  <c:v>39961</c:v>
                </c:pt>
                <c:pt idx="238">
                  <c:v>39962</c:v>
                </c:pt>
                <c:pt idx="239">
                  <c:v>39963</c:v>
                </c:pt>
                <c:pt idx="240">
                  <c:v>39964</c:v>
                </c:pt>
                <c:pt idx="241">
                  <c:v>40210</c:v>
                </c:pt>
                <c:pt idx="242">
                  <c:v>40211</c:v>
                </c:pt>
                <c:pt idx="243">
                  <c:v>40212</c:v>
                </c:pt>
                <c:pt idx="244">
                  <c:v>40213</c:v>
                </c:pt>
                <c:pt idx="245">
                  <c:v>40214</c:v>
                </c:pt>
                <c:pt idx="246">
                  <c:v>40215</c:v>
                </c:pt>
                <c:pt idx="247">
                  <c:v>40216</c:v>
                </c:pt>
                <c:pt idx="248">
                  <c:v>40217</c:v>
                </c:pt>
                <c:pt idx="249">
                  <c:v>40218</c:v>
                </c:pt>
                <c:pt idx="250">
                  <c:v>40219</c:v>
                </c:pt>
                <c:pt idx="251">
                  <c:v>40220</c:v>
                </c:pt>
                <c:pt idx="252">
                  <c:v>40221</c:v>
                </c:pt>
                <c:pt idx="253">
                  <c:v>40222</c:v>
                </c:pt>
                <c:pt idx="254">
                  <c:v>40223</c:v>
                </c:pt>
                <c:pt idx="255">
                  <c:v>40224</c:v>
                </c:pt>
                <c:pt idx="256">
                  <c:v>40225</c:v>
                </c:pt>
                <c:pt idx="257">
                  <c:v>40226</c:v>
                </c:pt>
                <c:pt idx="258">
                  <c:v>40227</c:v>
                </c:pt>
                <c:pt idx="259">
                  <c:v>40228</c:v>
                </c:pt>
                <c:pt idx="260">
                  <c:v>40229</c:v>
                </c:pt>
                <c:pt idx="261">
                  <c:v>40230</c:v>
                </c:pt>
                <c:pt idx="262">
                  <c:v>40231</c:v>
                </c:pt>
                <c:pt idx="263">
                  <c:v>40232</c:v>
                </c:pt>
                <c:pt idx="264">
                  <c:v>40233</c:v>
                </c:pt>
                <c:pt idx="265">
                  <c:v>40234</c:v>
                </c:pt>
                <c:pt idx="266">
                  <c:v>40235</c:v>
                </c:pt>
                <c:pt idx="267">
                  <c:v>40236</c:v>
                </c:pt>
                <c:pt idx="268">
                  <c:v>40237</c:v>
                </c:pt>
                <c:pt idx="269">
                  <c:v>40238</c:v>
                </c:pt>
                <c:pt idx="270">
                  <c:v>40239</c:v>
                </c:pt>
                <c:pt idx="271">
                  <c:v>40240</c:v>
                </c:pt>
                <c:pt idx="272">
                  <c:v>40241</c:v>
                </c:pt>
                <c:pt idx="273">
                  <c:v>40242</c:v>
                </c:pt>
                <c:pt idx="274">
                  <c:v>40243</c:v>
                </c:pt>
                <c:pt idx="275">
                  <c:v>40244</c:v>
                </c:pt>
                <c:pt idx="276">
                  <c:v>40245</c:v>
                </c:pt>
                <c:pt idx="277">
                  <c:v>40246</c:v>
                </c:pt>
                <c:pt idx="278">
                  <c:v>40247</c:v>
                </c:pt>
                <c:pt idx="279">
                  <c:v>40248</c:v>
                </c:pt>
                <c:pt idx="280">
                  <c:v>40249</c:v>
                </c:pt>
                <c:pt idx="281">
                  <c:v>40250</c:v>
                </c:pt>
                <c:pt idx="282">
                  <c:v>40251</c:v>
                </c:pt>
                <c:pt idx="283">
                  <c:v>40252</c:v>
                </c:pt>
                <c:pt idx="284">
                  <c:v>40253</c:v>
                </c:pt>
                <c:pt idx="285">
                  <c:v>40254</c:v>
                </c:pt>
                <c:pt idx="286">
                  <c:v>40255</c:v>
                </c:pt>
                <c:pt idx="287">
                  <c:v>40256</c:v>
                </c:pt>
                <c:pt idx="288">
                  <c:v>40257</c:v>
                </c:pt>
                <c:pt idx="289">
                  <c:v>40258</c:v>
                </c:pt>
                <c:pt idx="290">
                  <c:v>40259</c:v>
                </c:pt>
                <c:pt idx="291">
                  <c:v>40260</c:v>
                </c:pt>
                <c:pt idx="292">
                  <c:v>40261</c:v>
                </c:pt>
                <c:pt idx="293">
                  <c:v>40262</c:v>
                </c:pt>
                <c:pt idx="294">
                  <c:v>40263</c:v>
                </c:pt>
                <c:pt idx="295">
                  <c:v>40264</c:v>
                </c:pt>
                <c:pt idx="296">
                  <c:v>40265</c:v>
                </c:pt>
                <c:pt idx="297">
                  <c:v>40266</c:v>
                </c:pt>
                <c:pt idx="298">
                  <c:v>40267</c:v>
                </c:pt>
                <c:pt idx="299">
                  <c:v>40268</c:v>
                </c:pt>
                <c:pt idx="300">
                  <c:v>40269</c:v>
                </c:pt>
                <c:pt idx="301">
                  <c:v>40270</c:v>
                </c:pt>
                <c:pt idx="302">
                  <c:v>40271</c:v>
                </c:pt>
                <c:pt idx="303">
                  <c:v>40272</c:v>
                </c:pt>
                <c:pt idx="304">
                  <c:v>40273</c:v>
                </c:pt>
                <c:pt idx="305">
                  <c:v>40274</c:v>
                </c:pt>
                <c:pt idx="306">
                  <c:v>40275</c:v>
                </c:pt>
                <c:pt idx="307">
                  <c:v>40276</c:v>
                </c:pt>
                <c:pt idx="308">
                  <c:v>40277</c:v>
                </c:pt>
                <c:pt idx="309">
                  <c:v>40278</c:v>
                </c:pt>
                <c:pt idx="310">
                  <c:v>40279</c:v>
                </c:pt>
                <c:pt idx="311">
                  <c:v>40280</c:v>
                </c:pt>
                <c:pt idx="312">
                  <c:v>40281</c:v>
                </c:pt>
                <c:pt idx="313">
                  <c:v>40282</c:v>
                </c:pt>
                <c:pt idx="314">
                  <c:v>40283</c:v>
                </c:pt>
                <c:pt idx="315">
                  <c:v>40284</c:v>
                </c:pt>
                <c:pt idx="316">
                  <c:v>40285</c:v>
                </c:pt>
                <c:pt idx="317">
                  <c:v>40286</c:v>
                </c:pt>
                <c:pt idx="318">
                  <c:v>40287</c:v>
                </c:pt>
                <c:pt idx="319">
                  <c:v>40288</c:v>
                </c:pt>
                <c:pt idx="320">
                  <c:v>40289</c:v>
                </c:pt>
                <c:pt idx="321">
                  <c:v>40290</c:v>
                </c:pt>
                <c:pt idx="322">
                  <c:v>40291</c:v>
                </c:pt>
                <c:pt idx="323">
                  <c:v>40292</c:v>
                </c:pt>
                <c:pt idx="324">
                  <c:v>40293</c:v>
                </c:pt>
                <c:pt idx="325">
                  <c:v>40294</c:v>
                </c:pt>
                <c:pt idx="326">
                  <c:v>40295</c:v>
                </c:pt>
                <c:pt idx="327">
                  <c:v>40296</c:v>
                </c:pt>
                <c:pt idx="328">
                  <c:v>40297</c:v>
                </c:pt>
                <c:pt idx="329">
                  <c:v>40298</c:v>
                </c:pt>
                <c:pt idx="330">
                  <c:v>40299</c:v>
                </c:pt>
                <c:pt idx="331">
                  <c:v>40300</c:v>
                </c:pt>
                <c:pt idx="332">
                  <c:v>40301</c:v>
                </c:pt>
                <c:pt idx="333">
                  <c:v>40302</c:v>
                </c:pt>
                <c:pt idx="334">
                  <c:v>40303</c:v>
                </c:pt>
                <c:pt idx="335">
                  <c:v>40304</c:v>
                </c:pt>
                <c:pt idx="336">
                  <c:v>40305</c:v>
                </c:pt>
                <c:pt idx="337">
                  <c:v>40306</c:v>
                </c:pt>
                <c:pt idx="338">
                  <c:v>40307</c:v>
                </c:pt>
                <c:pt idx="339">
                  <c:v>40308</c:v>
                </c:pt>
                <c:pt idx="340">
                  <c:v>40309</c:v>
                </c:pt>
                <c:pt idx="341">
                  <c:v>40310</c:v>
                </c:pt>
                <c:pt idx="342">
                  <c:v>40311</c:v>
                </c:pt>
                <c:pt idx="343">
                  <c:v>40312</c:v>
                </c:pt>
                <c:pt idx="344">
                  <c:v>40313</c:v>
                </c:pt>
                <c:pt idx="345">
                  <c:v>40314</c:v>
                </c:pt>
                <c:pt idx="346">
                  <c:v>40315</c:v>
                </c:pt>
                <c:pt idx="347">
                  <c:v>40316</c:v>
                </c:pt>
                <c:pt idx="348">
                  <c:v>40317</c:v>
                </c:pt>
                <c:pt idx="349">
                  <c:v>40318</c:v>
                </c:pt>
                <c:pt idx="350">
                  <c:v>40319</c:v>
                </c:pt>
                <c:pt idx="351">
                  <c:v>40320</c:v>
                </c:pt>
                <c:pt idx="352">
                  <c:v>40321</c:v>
                </c:pt>
                <c:pt idx="353">
                  <c:v>40322</c:v>
                </c:pt>
                <c:pt idx="354">
                  <c:v>40323</c:v>
                </c:pt>
                <c:pt idx="355">
                  <c:v>40324</c:v>
                </c:pt>
                <c:pt idx="356">
                  <c:v>40325</c:v>
                </c:pt>
                <c:pt idx="357">
                  <c:v>40326</c:v>
                </c:pt>
                <c:pt idx="358">
                  <c:v>40327</c:v>
                </c:pt>
                <c:pt idx="359">
                  <c:v>40328</c:v>
                </c:pt>
                <c:pt idx="360">
                  <c:v>40329</c:v>
                </c:pt>
                <c:pt idx="361">
                  <c:v>40575</c:v>
                </c:pt>
                <c:pt idx="362">
                  <c:v>40576</c:v>
                </c:pt>
                <c:pt idx="363">
                  <c:v>40577</c:v>
                </c:pt>
                <c:pt idx="364">
                  <c:v>40578</c:v>
                </c:pt>
                <c:pt idx="365">
                  <c:v>40579</c:v>
                </c:pt>
                <c:pt idx="366">
                  <c:v>40580</c:v>
                </c:pt>
                <c:pt idx="367">
                  <c:v>40581</c:v>
                </c:pt>
                <c:pt idx="368">
                  <c:v>40582</c:v>
                </c:pt>
                <c:pt idx="369">
                  <c:v>40583</c:v>
                </c:pt>
                <c:pt idx="370">
                  <c:v>40584</c:v>
                </c:pt>
                <c:pt idx="371">
                  <c:v>40585</c:v>
                </c:pt>
                <c:pt idx="372">
                  <c:v>40586</c:v>
                </c:pt>
                <c:pt idx="373">
                  <c:v>40587</c:v>
                </c:pt>
                <c:pt idx="374">
                  <c:v>40588</c:v>
                </c:pt>
                <c:pt idx="375">
                  <c:v>40589</c:v>
                </c:pt>
                <c:pt idx="376">
                  <c:v>40590</c:v>
                </c:pt>
                <c:pt idx="377">
                  <c:v>40591</c:v>
                </c:pt>
                <c:pt idx="378">
                  <c:v>40592</c:v>
                </c:pt>
                <c:pt idx="379">
                  <c:v>40593</c:v>
                </c:pt>
                <c:pt idx="380">
                  <c:v>40594</c:v>
                </c:pt>
                <c:pt idx="381">
                  <c:v>40595</c:v>
                </c:pt>
                <c:pt idx="382">
                  <c:v>40596</c:v>
                </c:pt>
                <c:pt idx="383">
                  <c:v>40597</c:v>
                </c:pt>
                <c:pt idx="384">
                  <c:v>40598</c:v>
                </c:pt>
                <c:pt idx="385">
                  <c:v>40599</c:v>
                </c:pt>
                <c:pt idx="386">
                  <c:v>40600</c:v>
                </c:pt>
                <c:pt idx="387">
                  <c:v>40601</c:v>
                </c:pt>
                <c:pt idx="388">
                  <c:v>40602</c:v>
                </c:pt>
                <c:pt idx="389">
                  <c:v>40603</c:v>
                </c:pt>
                <c:pt idx="390">
                  <c:v>40604</c:v>
                </c:pt>
                <c:pt idx="391">
                  <c:v>40605</c:v>
                </c:pt>
                <c:pt idx="392">
                  <c:v>40606</c:v>
                </c:pt>
                <c:pt idx="393">
                  <c:v>40607</c:v>
                </c:pt>
                <c:pt idx="394">
                  <c:v>40608</c:v>
                </c:pt>
                <c:pt idx="395">
                  <c:v>40609</c:v>
                </c:pt>
                <c:pt idx="396">
                  <c:v>40610</c:v>
                </c:pt>
                <c:pt idx="397">
                  <c:v>40611</c:v>
                </c:pt>
                <c:pt idx="398">
                  <c:v>40612</c:v>
                </c:pt>
                <c:pt idx="399">
                  <c:v>40613</c:v>
                </c:pt>
                <c:pt idx="400">
                  <c:v>40614</c:v>
                </c:pt>
                <c:pt idx="401">
                  <c:v>40615</c:v>
                </c:pt>
                <c:pt idx="402">
                  <c:v>40616</c:v>
                </c:pt>
                <c:pt idx="403">
                  <c:v>40617</c:v>
                </c:pt>
                <c:pt idx="404">
                  <c:v>40618</c:v>
                </c:pt>
                <c:pt idx="405">
                  <c:v>40619</c:v>
                </c:pt>
                <c:pt idx="406">
                  <c:v>40620</c:v>
                </c:pt>
                <c:pt idx="407">
                  <c:v>40621</c:v>
                </c:pt>
                <c:pt idx="408">
                  <c:v>40622</c:v>
                </c:pt>
                <c:pt idx="409">
                  <c:v>40623</c:v>
                </c:pt>
                <c:pt idx="410">
                  <c:v>40624</c:v>
                </c:pt>
                <c:pt idx="411">
                  <c:v>40625</c:v>
                </c:pt>
                <c:pt idx="412">
                  <c:v>40626</c:v>
                </c:pt>
                <c:pt idx="413">
                  <c:v>40627</c:v>
                </c:pt>
                <c:pt idx="414">
                  <c:v>40628</c:v>
                </c:pt>
                <c:pt idx="415">
                  <c:v>40629</c:v>
                </c:pt>
                <c:pt idx="416">
                  <c:v>40630</c:v>
                </c:pt>
                <c:pt idx="417">
                  <c:v>40631</c:v>
                </c:pt>
                <c:pt idx="418">
                  <c:v>40632</c:v>
                </c:pt>
                <c:pt idx="419">
                  <c:v>40633</c:v>
                </c:pt>
                <c:pt idx="420">
                  <c:v>40634</c:v>
                </c:pt>
                <c:pt idx="421">
                  <c:v>40635</c:v>
                </c:pt>
                <c:pt idx="422">
                  <c:v>40636</c:v>
                </c:pt>
                <c:pt idx="423">
                  <c:v>40637</c:v>
                </c:pt>
                <c:pt idx="424">
                  <c:v>40638</c:v>
                </c:pt>
                <c:pt idx="425">
                  <c:v>40639</c:v>
                </c:pt>
                <c:pt idx="426">
                  <c:v>40640</c:v>
                </c:pt>
                <c:pt idx="427">
                  <c:v>40641</c:v>
                </c:pt>
                <c:pt idx="428">
                  <c:v>40642</c:v>
                </c:pt>
                <c:pt idx="429">
                  <c:v>40643</c:v>
                </c:pt>
                <c:pt idx="430">
                  <c:v>40644</c:v>
                </c:pt>
                <c:pt idx="431">
                  <c:v>40645</c:v>
                </c:pt>
                <c:pt idx="432">
                  <c:v>40646</c:v>
                </c:pt>
                <c:pt idx="433">
                  <c:v>40647</c:v>
                </c:pt>
                <c:pt idx="434">
                  <c:v>40648</c:v>
                </c:pt>
                <c:pt idx="435">
                  <c:v>40649</c:v>
                </c:pt>
                <c:pt idx="436">
                  <c:v>40650</c:v>
                </c:pt>
                <c:pt idx="437">
                  <c:v>40651</c:v>
                </c:pt>
                <c:pt idx="438">
                  <c:v>40652</c:v>
                </c:pt>
                <c:pt idx="439">
                  <c:v>40653</c:v>
                </c:pt>
                <c:pt idx="440">
                  <c:v>40654</c:v>
                </c:pt>
                <c:pt idx="441">
                  <c:v>40655</c:v>
                </c:pt>
                <c:pt idx="442">
                  <c:v>40656</c:v>
                </c:pt>
                <c:pt idx="443">
                  <c:v>40657</c:v>
                </c:pt>
                <c:pt idx="444">
                  <c:v>40658</c:v>
                </c:pt>
                <c:pt idx="445">
                  <c:v>40659</c:v>
                </c:pt>
                <c:pt idx="446">
                  <c:v>40660</c:v>
                </c:pt>
                <c:pt idx="447">
                  <c:v>40661</c:v>
                </c:pt>
                <c:pt idx="448">
                  <c:v>40662</c:v>
                </c:pt>
                <c:pt idx="449">
                  <c:v>40663</c:v>
                </c:pt>
                <c:pt idx="450">
                  <c:v>40664</c:v>
                </c:pt>
                <c:pt idx="451">
                  <c:v>40665</c:v>
                </c:pt>
                <c:pt idx="452">
                  <c:v>40666</c:v>
                </c:pt>
                <c:pt idx="453">
                  <c:v>40667</c:v>
                </c:pt>
                <c:pt idx="454">
                  <c:v>40668</c:v>
                </c:pt>
                <c:pt idx="455">
                  <c:v>40669</c:v>
                </c:pt>
                <c:pt idx="456">
                  <c:v>40670</c:v>
                </c:pt>
                <c:pt idx="457">
                  <c:v>40671</c:v>
                </c:pt>
                <c:pt idx="458">
                  <c:v>40672</c:v>
                </c:pt>
                <c:pt idx="459">
                  <c:v>40673</c:v>
                </c:pt>
                <c:pt idx="460">
                  <c:v>40674</c:v>
                </c:pt>
                <c:pt idx="461">
                  <c:v>40675</c:v>
                </c:pt>
                <c:pt idx="462">
                  <c:v>40676</c:v>
                </c:pt>
                <c:pt idx="463">
                  <c:v>40677</c:v>
                </c:pt>
                <c:pt idx="464">
                  <c:v>40678</c:v>
                </c:pt>
                <c:pt idx="465">
                  <c:v>40679</c:v>
                </c:pt>
                <c:pt idx="466">
                  <c:v>40680</c:v>
                </c:pt>
                <c:pt idx="467">
                  <c:v>40681</c:v>
                </c:pt>
                <c:pt idx="468">
                  <c:v>40682</c:v>
                </c:pt>
                <c:pt idx="469">
                  <c:v>40683</c:v>
                </c:pt>
                <c:pt idx="470">
                  <c:v>40684</c:v>
                </c:pt>
                <c:pt idx="471">
                  <c:v>40685</c:v>
                </c:pt>
                <c:pt idx="472">
                  <c:v>40686</c:v>
                </c:pt>
                <c:pt idx="473">
                  <c:v>40687</c:v>
                </c:pt>
                <c:pt idx="474">
                  <c:v>40688</c:v>
                </c:pt>
                <c:pt idx="475">
                  <c:v>40689</c:v>
                </c:pt>
                <c:pt idx="476">
                  <c:v>40690</c:v>
                </c:pt>
                <c:pt idx="477">
                  <c:v>40691</c:v>
                </c:pt>
                <c:pt idx="478">
                  <c:v>40692</c:v>
                </c:pt>
                <c:pt idx="479">
                  <c:v>40693</c:v>
                </c:pt>
                <c:pt idx="480">
                  <c:v>40694</c:v>
                </c:pt>
                <c:pt idx="481">
                  <c:v>40940</c:v>
                </c:pt>
                <c:pt idx="482">
                  <c:v>40941</c:v>
                </c:pt>
                <c:pt idx="483">
                  <c:v>40942</c:v>
                </c:pt>
                <c:pt idx="484">
                  <c:v>40943</c:v>
                </c:pt>
                <c:pt idx="485">
                  <c:v>40944</c:v>
                </c:pt>
                <c:pt idx="486">
                  <c:v>40945</c:v>
                </c:pt>
                <c:pt idx="487">
                  <c:v>40946</c:v>
                </c:pt>
                <c:pt idx="488">
                  <c:v>40947</c:v>
                </c:pt>
                <c:pt idx="489">
                  <c:v>40948</c:v>
                </c:pt>
                <c:pt idx="490">
                  <c:v>40949</c:v>
                </c:pt>
                <c:pt idx="491">
                  <c:v>40950</c:v>
                </c:pt>
                <c:pt idx="492">
                  <c:v>40951</c:v>
                </c:pt>
                <c:pt idx="493">
                  <c:v>40952</c:v>
                </c:pt>
                <c:pt idx="494">
                  <c:v>40953</c:v>
                </c:pt>
                <c:pt idx="495">
                  <c:v>40954</c:v>
                </c:pt>
                <c:pt idx="496">
                  <c:v>40955</c:v>
                </c:pt>
                <c:pt idx="497">
                  <c:v>40956</c:v>
                </c:pt>
                <c:pt idx="498">
                  <c:v>40957</c:v>
                </c:pt>
                <c:pt idx="499">
                  <c:v>40958</c:v>
                </c:pt>
                <c:pt idx="500">
                  <c:v>40959</c:v>
                </c:pt>
                <c:pt idx="501">
                  <c:v>40960</c:v>
                </c:pt>
                <c:pt idx="502">
                  <c:v>40961</c:v>
                </c:pt>
                <c:pt idx="503">
                  <c:v>40962</c:v>
                </c:pt>
                <c:pt idx="504">
                  <c:v>40963</c:v>
                </c:pt>
                <c:pt idx="505">
                  <c:v>40964</c:v>
                </c:pt>
                <c:pt idx="506">
                  <c:v>40965</c:v>
                </c:pt>
                <c:pt idx="507">
                  <c:v>40966</c:v>
                </c:pt>
                <c:pt idx="508">
                  <c:v>40967</c:v>
                </c:pt>
                <c:pt idx="509">
                  <c:v>40968</c:v>
                </c:pt>
                <c:pt idx="510">
                  <c:v>40969</c:v>
                </c:pt>
                <c:pt idx="511">
                  <c:v>40970</c:v>
                </c:pt>
                <c:pt idx="512">
                  <c:v>40971</c:v>
                </c:pt>
                <c:pt idx="513">
                  <c:v>40972</c:v>
                </c:pt>
                <c:pt idx="514">
                  <c:v>40973</c:v>
                </c:pt>
                <c:pt idx="515">
                  <c:v>40974</c:v>
                </c:pt>
                <c:pt idx="516">
                  <c:v>40975</c:v>
                </c:pt>
                <c:pt idx="517">
                  <c:v>40976</c:v>
                </c:pt>
                <c:pt idx="518">
                  <c:v>40977</c:v>
                </c:pt>
                <c:pt idx="519">
                  <c:v>40978</c:v>
                </c:pt>
                <c:pt idx="520">
                  <c:v>40979</c:v>
                </c:pt>
                <c:pt idx="521">
                  <c:v>40980</c:v>
                </c:pt>
                <c:pt idx="522">
                  <c:v>40981</c:v>
                </c:pt>
                <c:pt idx="523">
                  <c:v>40982</c:v>
                </c:pt>
                <c:pt idx="524">
                  <c:v>40983</c:v>
                </c:pt>
                <c:pt idx="525">
                  <c:v>40984</c:v>
                </c:pt>
                <c:pt idx="526">
                  <c:v>40985</c:v>
                </c:pt>
                <c:pt idx="527">
                  <c:v>40986</c:v>
                </c:pt>
                <c:pt idx="528">
                  <c:v>40987</c:v>
                </c:pt>
                <c:pt idx="529">
                  <c:v>40988</c:v>
                </c:pt>
                <c:pt idx="530">
                  <c:v>40989</c:v>
                </c:pt>
                <c:pt idx="531">
                  <c:v>40990</c:v>
                </c:pt>
                <c:pt idx="532">
                  <c:v>40991</c:v>
                </c:pt>
                <c:pt idx="533">
                  <c:v>40992</c:v>
                </c:pt>
                <c:pt idx="534">
                  <c:v>40993</c:v>
                </c:pt>
                <c:pt idx="535">
                  <c:v>40994</c:v>
                </c:pt>
                <c:pt idx="536">
                  <c:v>40995</c:v>
                </c:pt>
                <c:pt idx="537">
                  <c:v>40996</c:v>
                </c:pt>
                <c:pt idx="538">
                  <c:v>40997</c:v>
                </c:pt>
                <c:pt idx="539">
                  <c:v>40998</c:v>
                </c:pt>
                <c:pt idx="540">
                  <c:v>40999</c:v>
                </c:pt>
                <c:pt idx="541">
                  <c:v>41000</c:v>
                </c:pt>
                <c:pt idx="542">
                  <c:v>41001</c:v>
                </c:pt>
                <c:pt idx="543">
                  <c:v>41002</c:v>
                </c:pt>
                <c:pt idx="544">
                  <c:v>41003</c:v>
                </c:pt>
                <c:pt idx="545">
                  <c:v>41004</c:v>
                </c:pt>
                <c:pt idx="546">
                  <c:v>41005</c:v>
                </c:pt>
                <c:pt idx="547">
                  <c:v>41006</c:v>
                </c:pt>
                <c:pt idx="548">
                  <c:v>41007</c:v>
                </c:pt>
                <c:pt idx="549">
                  <c:v>41008</c:v>
                </c:pt>
                <c:pt idx="550">
                  <c:v>41009</c:v>
                </c:pt>
                <c:pt idx="551">
                  <c:v>41010</c:v>
                </c:pt>
                <c:pt idx="552">
                  <c:v>41011</c:v>
                </c:pt>
                <c:pt idx="553">
                  <c:v>41012</c:v>
                </c:pt>
                <c:pt idx="554">
                  <c:v>41013</c:v>
                </c:pt>
                <c:pt idx="555">
                  <c:v>41014</c:v>
                </c:pt>
                <c:pt idx="556">
                  <c:v>41015</c:v>
                </c:pt>
                <c:pt idx="557">
                  <c:v>41016</c:v>
                </c:pt>
                <c:pt idx="558">
                  <c:v>41017</c:v>
                </c:pt>
                <c:pt idx="559">
                  <c:v>41018</c:v>
                </c:pt>
                <c:pt idx="560">
                  <c:v>41019</c:v>
                </c:pt>
                <c:pt idx="561">
                  <c:v>41020</c:v>
                </c:pt>
                <c:pt idx="562">
                  <c:v>41021</c:v>
                </c:pt>
                <c:pt idx="563">
                  <c:v>41022</c:v>
                </c:pt>
                <c:pt idx="564">
                  <c:v>41023</c:v>
                </c:pt>
                <c:pt idx="565">
                  <c:v>41024</c:v>
                </c:pt>
                <c:pt idx="566">
                  <c:v>41025</c:v>
                </c:pt>
                <c:pt idx="567">
                  <c:v>41026</c:v>
                </c:pt>
                <c:pt idx="568">
                  <c:v>41027</c:v>
                </c:pt>
                <c:pt idx="569">
                  <c:v>41028</c:v>
                </c:pt>
                <c:pt idx="570">
                  <c:v>41029</c:v>
                </c:pt>
                <c:pt idx="571">
                  <c:v>41030</c:v>
                </c:pt>
                <c:pt idx="572">
                  <c:v>41031</c:v>
                </c:pt>
                <c:pt idx="573">
                  <c:v>41032</c:v>
                </c:pt>
                <c:pt idx="574">
                  <c:v>41033</c:v>
                </c:pt>
                <c:pt idx="575">
                  <c:v>41034</c:v>
                </c:pt>
                <c:pt idx="576">
                  <c:v>41035</c:v>
                </c:pt>
                <c:pt idx="577">
                  <c:v>41036</c:v>
                </c:pt>
                <c:pt idx="578">
                  <c:v>41037</c:v>
                </c:pt>
                <c:pt idx="579">
                  <c:v>41038</c:v>
                </c:pt>
                <c:pt idx="580">
                  <c:v>41039</c:v>
                </c:pt>
                <c:pt idx="581">
                  <c:v>41040</c:v>
                </c:pt>
                <c:pt idx="582">
                  <c:v>41041</c:v>
                </c:pt>
                <c:pt idx="583">
                  <c:v>41042</c:v>
                </c:pt>
                <c:pt idx="584">
                  <c:v>41043</c:v>
                </c:pt>
                <c:pt idx="585">
                  <c:v>41044</c:v>
                </c:pt>
                <c:pt idx="586">
                  <c:v>41045</c:v>
                </c:pt>
                <c:pt idx="587">
                  <c:v>41046</c:v>
                </c:pt>
                <c:pt idx="588">
                  <c:v>41047</c:v>
                </c:pt>
                <c:pt idx="589">
                  <c:v>41048</c:v>
                </c:pt>
                <c:pt idx="590">
                  <c:v>41049</c:v>
                </c:pt>
                <c:pt idx="591">
                  <c:v>41050</c:v>
                </c:pt>
                <c:pt idx="592">
                  <c:v>41051</c:v>
                </c:pt>
                <c:pt idx="593">
                  <c:v>41052</c:v>
                </c:pt>
                <c:pt idx="594">
                  <c:v>41053</c:v>
                </c:pt>
                <c:pt idx="595">
                  <c:v>41054</c:v>
                </c:pt>
                <c:pt idx="596">
                  <c:v>41055</c:v>
                </c:pt>
                <c:pt idx="597">
                  <c:v>41056</c:v>
                </c:pt>
                <c:pt idx="598">
                  <c:v>41057</c:v>
                </c:pt>
                <c:pt idx="599">
                  <c:v>41058</c:v>
                </c:pt>
                <c:pt idx="600">
                  <c:v>41059</c:v>
                </c:pt>
                <c:pt idx="601">
                  <c:v>41060</c:v>
                </c:pt>
                <c:pt idx="602">
                  <c:v>41306</c:v>
                </c:pt>
                <c:pt idx="603">
                  <c:v>41307</c:v>
                </c:pt>
                <c:pt idx="604">
                  <c:v>41308</c:v>
                </c:pt>
                <c:pt idx="605">
                  <c:v>41309</c:v>
                </c:pt>
                <c:pt idx="606">
                  <c:v>41310</c:v>
                </c:pt>
                <c:pt idx="607">
                  <c:v>41311</c:v>
                </c:pt>
                <c:pt idx="608">
                  <c:v>41312</c:v>
                </c:pt>
                <c:pt idx="609">
                  <c:v>41313</c:v>
                </c:pt>
                <c:pt idx="610">
                  <c:v>41314</c:v>
                </c:pt>
                <c:pt idx="611">
                  <c:v>41315</c:v>
                </c:pt>
                <c:pt idx="612">
                  <c:v>41316</c:v>
                </c:pt>
                <c:pt idx="613">
                  <c:v>41317</c:v>
                </c:pt>
                <c:pt idx="614">
                  <c:v>41318</c:v>
                </c:pt>
                <c:pt idx="615">
                  <c:v>41319</c:v>
                </c:pt>
                <c:pt idx="616">
                  <c:v>41320</c:v>
                </c:pt>
                <c:pt idx="617">
                  <c:v>41321</c:v>
                </c:pt>
                <c:pt idx="618">
                  <c:v>41322</c:v>
                </c:pt>
                <c:pt idx="619">
                  <c:v>41323</c:v>
                </c:pt>
                <c:pt idx="620">
                  <c:v>41324</c:v>
                </c:pt>
                <c:pt idx="621">
                  <c:v>41325</c:v>
                </c:pt>
                <c:pt idx="622">
                  <c:v>41326</c:v>
                </c:pt>
                <c:pt idx="623">
                  <c:v>41327</c:v>
                </c:pt>
                <c:pt idx="624">
                  <c:v>41328</c:v>
                </c:pt>
                <c:pt idx="625">
                  <c:v>41329</c:v>
                </c:pt>
                <c:pt idx="626">
                  <c:v>41330</c:v>
                </c:pt>
                <c:pt idx="627">
                  <c:v>41331</c:v>
                </c:pt>
                <c:pt idx="628">
                  <c:v>41332</c:v>
                </c:pt>
                <c:pt idx="629">
                  <c:v>41333</c:v>
                </c:pt>
                <c:pt idx="630">
                  <c:v>41334</c:v>
                </c:pt>
                <c:pt idx="631">
                  <c:v>41335</c:v>
                </c:pt>
                <c:pt idx="632">
                  <c:v>41336</c:v>
                </c:pt>
                <c:pt idx="633">
                  <c:v>41337</c:v>
                </c:pt>
                <c:pt idx="634">
                  <c:v>41338</c:v>
                </c:pt>
                <c:pt idx="635">
                  <c:v>41339</c:v>
                </c:pt>
                <c:pt idx="636">
                  <c:v>41340</c:v>
                </c:pt>
                <c:pt idx="637">
                  <c:v>41341</c:v>
                </c:pt>
                <c:pt idx="638">
                  <c:v>41342</c:v>
                </c:pt>
                <c:pt idx="639">
                  <c:v>41343</c:v>
                </c:pt>
                <c:pt idx="640">
                  <c:v>41344</c:v>
                </c:pt>
                <c:pt idx="641">
                  <c:v>41345</c:v>
                </c:pt>
                <c:pt idx="642">
                  <c:v>41346</c:v>
                </c:pt>
                <c:pt idx="643">
                  <c:v>41347</c:v>
                </c:pt>
                <c:pt idx="644">
                  <c:v>41348</c:v>
                </c:pt>
                <c:pt idx="645">
                  <c:v>41349</c:v>
                </c:pt>
                <c:pt idx="646">
                  <c:v>41350</c:v>
                </c:pt>
                <c:pt idx="647">
                  <c:v>41351</c:v>
                </c:pt>
                <c:pt idx="648">
                  <c:v>41352</c:v>
                </c:pt>
                <c:pt idx="649">
                  <c:v>41353</c:v>
                </c:pt>
                <c:pt idx="650">
                  <c:v>41354</c:v>
                </c:pt>
                <c:pt idx="651">
                  <c:v>41355</c:v>
                </c:pt>
                <c:pt idx="652">
                  <c:v>41356</c:v>
                </c:pt>
                <c:pt idx="653">
                  <c:v>41357</c:v>
                </c:pt>
                <c:pt idx="654">
                  <c:v>41358</c:v>
                </c:pt>
                <c:pt idx="655">
                  <c:v>41359</c:v>
                </c:pt>
                <c:pt idx="656">
                  <c:v>41360</c:v>
                </c:pt>
                <c:pt idx="657">
                  <c:v>41361</c:v>
                </c:pt>
                <c:pt idx="658">
                  <c:v>41362</c:v>
                </c:pt>
                <c:pt idx="659">
                  <c:v>41363</c:v>
                </c:pt>
                <c:pt idx="660">
                  <c:v>41364</c:v>
                </c:pt>
                <c:pt idx="661">
                  <c:v>41365</c:v>
                </c:pt>
                <c:pt idx="662">
                  <c:v>41366</c:v>
                </c:pt>
                <c:pt idx="663">
                  <c:v>41367</c:v>
                </c:pt>
                <c:pt idx="664">
                  <c:v>41368</c:v>
                </c:pt>
                <c:pt idx="665">
                  <c:v>41369</c:v>
                </c:pt>
                <c:pt idx="666">
                  <c:v>41370</c:v>
                </c:pt>
                <c:pt idx="667">
                  <c:v>41371</c:v>
                </c:pt>
                <c:pt idx="668">
                  <c:v>41372</c:v>
                </c:pt>
                <c:pt idx="669">
                  <c:v>41373</c:v>
                </c:pt>
                <c:pt idx="670">
                  <c:v>41374</c:v>
                </c:pt>
                <c:pt idx="671">
                  <c:v>41375</c:v>
                </c:pt>
                <c:pt idx="672">
                  <c:v>41376</c:v>
                </c:pt>
                <c:pt idx="673">
                  <c:v>41377</c:v>
                </c:pt>
                <c:pt idx="674">
                  <c:v>41378</c:v>
                </c:pt>
                <c:pt idx="675">
                  <c:v>41379</c:v>
                </c:pt>
                <c:pt idx="676">
                  <c:v>41380</c:v>
                </c:pt>
                <c:pt idx="677">
                  <c:v>41381</c:v>
                </c:pt>
                <c:pt idx="678">
                  <c:v>41382</c:v>
                </c:pt>
                <c:pt idx="679">
                  <c:v>41383</c:v>
                </c:pt>
                <c:pt idx="680">
                  <c:v>41384</c:v>
                </c:pt>
                <c:pt idx="681">
                  <c:v>41385</c:v>
                </c:pt>
                <c:pt idx="682">
                  <c:v>41386</c:v>
                </c:pt>
                <c:pt idx="683">
                  <c:v>41387</c:v>
                </c:pt>
                <c:pt idx="684">
                  <c:v>41388</c:v>
                </c:pt>
                <c:pt idx="685">
                  <c:v>41389</c:v>
                </c:pt>
                <c:pt idx="686">
                  <c:v>41390</c:v>
                </c:pt>
                <c:pt idx="687">
                  <c:v>41391</c:v>
                </c:pt>
                <c:pt idx="688">
                  <c:v>41392</c:v>
                </c:pt>
                <c:pt idx="689">
                  <c:v>41393</c:v>
                </c:pt>
                <c:pt idx="690">
                  <c:v>41394</c:v>
                </c:pt>
                <c:pt idx="691">
                  <c:v>41395</c:v>
                </c:pt>
                <c:pt idx="692">
                  <c:v>41396</c:v>
                </c:pt>
                <c:pt idx="693">
                  <c:v>41397</c:v>
                </c:pt>
                <c:pt idx="694">
                  <c:v>41398</c:v>
                </c:pt>
                <c:pt idx="695">
                  <c:v>41399</c:v>
                </c:pt>
                <c:pt idx="696">
                  <c:v>41400</c:v>
                </c:pt>
                <c:pt idx="697">
                  <c:v>41401</c:v>
                </c:pt>
                <c:pt idx="698">
                  <c:v>41402</c:v>
                </c:pt>
                <c:pt idx="699">
                  <c:v>41403</c:v>
                </c:pt>
                <c:pt idx="700">
                  <c:v>41404</c:v>
                </c:pt>
                <c:pt idx="701">
                  <c:v>41405</c:v>
                </c:pt>
                <c:pt idx="702">
                  <c:v>41406</c:v>
                </c:pt>
                <c:pt idx="703">
                  <c:v>41407</c:v>
                </c:pt>
                <c:pt idx="704">
                  <c:v>41408</c:v>
                </c:pt>
                <c:pt idx="705">
                  <c:v>41409</c:v>
                </c:pt>
                <c:pt idx="706">
                  <c:v>41410</c:v>
                </c:pt>
                <c:pt idx="707">
                  <c:v>41411</c:v>
                </c:pt>
                <c:pt idx="708">
                  <c:v>41412</c:v>
                </c:pt>
                <c:pt idx="709">
                  <c:v>41413</c:v>
                </c:pt>
                <c:pt idx="710">
                  <c:v>41414</c:v>
                </c:pt>
                <c:pt idx="711">
                  <c:v>41415</c:v>
                </c:pt>
                <c:pt idx="712">
                  <c:v>41416</c:v>
                </c:pt>
                <c:pt idx="713">
                  <c:v>41417</c:v>
                </c:pt>
                <c:pt idx="714">
                  <c:v>41418</c:v>
                </c:pt>
                <c:pt idx="715">
                  <c:v>41419</c:v>
                </c:pt>
                <c:pt idx="716">
                  <c:v>41420</c:v>
                </c:pt>
                <c:pt idx="717">
                  <c:v>41421</c:v>
                </c:pt>
                <c:pt idx="718">
                  <c:v>41422</c:v>
                </c:pt>
                <c:pt idx="719">
                  <c:v>41423</c:v>
                </c:pt>
                <c:pt idx="720">
                  <c:v>41424</c:v>
                </c:pt>
                <c:pt idx="721">
                  <c:v>41425</c:v>
                </c:pt>
                <c:pt idx="722">
                  <c:v>41671</c:v>
                </c:pt>
                <c:pt idx="723">
                  <c:v>41672</c:v>
                </c:pt>
                <c:pt idx="724">
                  <c:v>41673</c:v>
                </c:pt>
                <c:pt idx="725">
                  <c:v>41674</c:v>
                </c:pt>
                <c:pt idx="726">
                  <c:v>41675</c:v>
                </c:pt>
                <c:pt idx="727">
                  <c:v>41676</c:v>
                </c:pt>
                <c:pt idx="728">
                  <c:v>41677</c:v>
                </c:pt>
                <c:pt idx="729">
                  <c:v>41678</c:v>
                </c:pt>
                <c:pt idx="730">
                  <c:v>41679</c:v>
                </c:pt>
                <c:pt idx="731">
                  <c:v>41680</c:v>
                </c:pt>
                <c:pt idx="732">
                  <c:v>41681</c:v>
                </c:pt>
                <c:pt idx="733">
                  <c:v>41682</c:v>
                </c:pt>
                <c:pt idx="734">
                  <c:v>41683</c:v>
                </c:pt>
                <c:pt idx="735">
                  <c:v>41684</c:v>
                </c:pt>
                <c:pt idx="736">
                  <c:v>41685</c:v>
                </c:pt>
                <c:pt idx="737">
                  <c:v>41686</c:v>
                </c:pt>
                <c:pt idx="738">
                  <c:v>41687</c:v>
                </c:pt>
                <c:pt idx="739">
                  <c:v>41688</c:v>
                </c:pt>
                <c:pt idx="740">
                  <c:v>41689</c:v>
                </c:pt>
                <c:pt idx="741">
                  <c:v>41690</c:v>
                </c:pt>
                <c:pt idx="742">
                  <c:v>41691</c:v>
                </c:pt>
                <c:pt idx="743">
                  <c:v>41692</c:v>
                </c:pt>
                <c:pt idx="744">
                  <c:v>41693</c:v>
                </c:pt>
                <c:pt idx="745">
                  <c:v>41694</c:v>
                </c:pt>
                <c:pt idx="746">
                  <c:v>41695</c:v>
                </c:pt>
                <c:pt idx="747">
                  <c:v>41696</c:v>
                </c:pt>
                <c:pt idx="748">
                  <c:v>41697</c:v>
                </c:pt>
                <c:pt idx="749">
                  <c:v>41698</c:v>
                </c:pt>
                <c:pt idx="750">
                  <c:v>41699</c:v>
                </c:pt>
                <c:pt idx="751">
                  <c:v>41700</c:v>
                </c:pt>
                <c:pt idx="752">
                  <c:v>41701</c:v>
                </c:pt>
                <c:pt idx="753">
                  <c:v>41702</c:v>
                </c:pt>
                <c:pt idx="754">
                  <c:v>41703</c:v>
                </c:pt>
                <c:pt idx="755">
                  <c:v>41704</c:v>
                </c:pt>
                <c:pt idx="756">
                  <c:v>41705</c:v>
                </c:pt>
                <c:pt idx="757">
                  <c:v>41706</c:v>
                </c:pt>
                <c:pt idx="758">
                  <c:v>41707</c:v>
                </c:pt>
                <c:pt idx="759">
                  <c:v>41708</c:v>
                </c:pt>
                <c:pt idx="760">
                  <c:v>41709</c:v>
                </c:pt>
                <c:pt idx="761">
                  <c:v>41710</c:v>
                </c:pt>
                <c:pt idx="762">
                  <c:v>41711</c:v>
                </c:pt>
                <c:pt idx="763">
                  <c:v>41712</c:v>
                </c:pt>
                <c:pt idx="764">
                  <c:v>41713</c:v>
                </c:pt>
                <c:pt idx="765">
                  <c:v>41714</c:v>
                </c:pt>
                <c:pt idx="766">
                  <c:v>41715</c:v>
                </c:pt>
                <c:pt idx="767">
                  <c:v>41716</c:v>
                </c:pt>
                <c:pt idx="768">
                  <c:v>41717</c:v>
                </c:pt>
                <c:pt idx="769">
                  <c:v>41718</c:v>
                </c:pt>
                <c:pt idx="770">
                  <c:v>41719</c:v>
                </c:pt>
                <c:pt idx="771">
                  <c:v>41720</c:v>
                </c:pt>
                <c:pt idx="772">
                  <c:v>41721</c:v>
                </c:pt>
                <c:pt idx="773">
                  <c:v>41722</c:v>
                </c:pt>
                <c:pt idx="774">
                  <c:v>41723</c:v>
                </c:pt>
                <c:pt idx="775">
                  <c:v>41724</c:v>
                </c:pt>
                <c:pt idx="776">
                  <c:v>41725</c:v>
                </c:pt>
                <c:pt idx="777">
                  <c:v>41726</c:v>
                </c:pt>
                <c:pt idx="778">
                  <c:v>41727</c:v>
                </c:pt>
                <c:pt idx="779">
                  <c:v>41728</c:v>
                </c:pt>
                <c:pt idx="780">
                  <c:v>41729</c:v>
                </c:pt>
                <c:pt idx="781">
                  <c:v>41730</c:v>
                </c:pt>
                <c:pt idx="782">
                  <c:v>41731</c:v>
                </c:pt>
                <c:pt idx="783">
                  <c:v>41732</c:v>
                </c:pt>
                <c:pt idx="784">
                  <c:v>41733</c:v>
                </c:pt>
                <c:pt idx="785">
                  <c:v>41734</c:v>
                </c:pt>
                <c:pt idx="786">
                  <c:v>41735</c:v>
                </c:pt>
                <c:pt idx="787">
                  <c:v>41736</c:v>
                </c:pt>
                <c:pt idx="788">
                  <c:v>41737</c:v>
                </c:pt>
                <c:pt idx="789">
                  <c:v>41738</c:v>
                </c:pt>
                <c:pt idx="790">
                  <c:v>41739</c:v>
                </c:pt>
                <c:pt idx="791">
                  <c:v>41740</c:v>
                </c:pt>
                <c:pt idx="792">
                  <c:v>41741</c:v>
                </c:pt>
                <c:pt idx="793">
                  <c:v>41742</c:v>
                </c:pt>
                <c:pt idx="794">
                  <c:v>41743</c:v>
                </c:pt>
                <c:pt idx="795">
                  <c:v>41744</c:v>
                </c:pt>
                <c:pt idx="796">
                  <c:v>41745</c:v>
                </c:pt>
                <c:pt idx="797">
                  <c:v>41746</c:v>
                </c:pt>
                <c:pt idx="798">
                  <c:v>41747</c:v>
                </c:pt>
                <c:pt idx="799">
                  <c:v>41748</c:v>
                </c:pt>
                <c:pt idx="800">
                  <c:v>41749</c:v>
                </c:pt>
                <c:pt idx="801">
                  <c:v>41750</c:v>
                </c:pt>
                <c:pt idx="802">
                  <c:v>41751</c:v>
                </c:pt>
                <c:pt idx="803">
                  <c:v>41752</c:v>
                </c:pt>
                <c:pt idx="804">
                  <c:v>41753</c:v>
                </c:pt>
                <c:pt idx="805">
                  <c:v>41754</c:v>
                </c:pt>
                <c:pt idx="806">
                  <c:v>41755</c:v>
                </c:pt>
                <c:pt idx="807">
                  <c:v>41756</c:v>
                </c:pt>
                <c:pt idx="808">
                  <c:v>41757</c:v>
                </c:pt>
                <c:pt idx="809">
                  <c:v>41758</c:v>
                </c:pt>
                <c:pt idx="810">
                  <c:v>41759</c:v>
                </c:pt>
                <c:pt idx="811">
                  <c:v>41760</c:v>
                </c:pt>
                <c:pt idx="812">
                  <c:v>41761</c:v>
                </c:pt>
                <c:pt idx="813">
                  <c:v>41762</c:v>
                </c:pt>
                <c:pt idx="814">
                  <c:v>41763</c:v>
                </c:pt>
                <c:pt idx="815">
                  <c:v>41764</c:v>
                </c:pt>
                <c:pt idx="816">
                  <c:v>41765</c:v>
                </c:pt>
                <c:pt idx="817">
                  <c:v>41766</c:v>
                </c:pt>
                <c:pt idx="818">
                  <c:v>41767</c:v>
                </c:pt>
                <c:pt idx="819">
                  <c:v>41768</c:v>
                </c:pt>
                <c:pt idx="820">
                  <c:v>41769</c:v>
                </c:pt>
                <c:pt idx="821">
                  <c:v>41770</c:v>
                </c:pt>
                <c:pt idx="822">
                  <c:v>41771</c:v>
                </c:pt>
                <c:pt idx="823">
                  <c:v>41772</c:v>
                </c:pt>
                <c:pt idx="824">
                  <c:v>41773</c:v>
                </c:pt>
                <c:pt idx="825">
                  <c:v>41774</c:v>
                </c:pt>
                <c:pt idx="826">
                  <c:v>41775</c:v>
                </c:pt>
                <c:pt idx="827">
                  <c:v>41776</c:v>
                </c:pt>
                <c:pt idx="828">
                  <c:v>41777</c:v>
                </c:pt>
                <c:pt idx="829">
                  <c:v>41778</c:v>
                </c:pt>
                <c:pt idx="830">
                  <c:v>41779</c:v>
                </c:pt>
                <c:pt idx="831">
                  <c:v>41780</c:v>
                </c:pt>
                <c:pt idx="832">
                  <c:v>41781</c:v>
                </c:pt>
                <c:pt idx="833">
                  <c:v>41782</c:v>
                </c:pt>
                <c:pt idx="834">
                  <c:v>41783</c:v>
                </c:pt>
                <c:pt idx="835">
                  <c:v>41784</c:v>
                </c:pt>
                <c:pt idx="836">
                  <c:v>41785</c:v>
                </c:pt>
                <c:pt idx="837">
                  <c:v>41786</c:v>
                </c:pt>
                <c:pt idx="838">
                  <c:v>41787</c:v>
                </c:pt>
                <c:pt idx="839">
                  <c:v>41788</c:v>
                </c:pt>
                <c:pt idx="840">
                  <c:v>41789</c:v>
                </c:pt>
                <c:pt idx="841">
                  <c:v>41790</c:v>
                </c:pt>
                <c:pt idx="842">
                  <c:v>42036</c:v>
                </c:pt>
                <c:pt idx="843">
                  <c:v>42037</c:v>
                </c:pt>
                <c:pt idx="844">
                  <c:v>42038</c:v>
                </c:pt>
                <c:pt idx="845">
                  <c:v>42039</c:v>
                </c:pt>
                <c:pt idx="846">
                  <c:v>42040</c:v>
                </c:pt>
                <c:pt idx="847">
                  <c:v>42041</c:v>
                </c:pt>
                <c:pt idx="848">
                  <c:v>42042</c:v>
                </c:pt>
                <c:pt idx="849">
                  <c:v>42043</c:v>
                </c:pt>
                <c:pt idx="850">
                  <c:v>42044</c:v>
                </c:pt>
                <c:pt idx="851">
                  <c:v>42045</c:v>
                </c:pt>
                <c:pt idx="852">
                  <c:v>42046</c:v>
                </c:pt>
                <c:pt idx="853">
                  <c:v>42047</c:v>
                </c:pt>
                <c:pt idx="854">
                  <c:v>42048</c:v>
                </c:pt>
                <c:pt idx="855">
                  <c:v>42049</c:v>
                </c:pt>
                <c:pt idx="856">
                  <c:v>42050</c:v>
                </c:pt>
                <c:pt idx="857">
                  <c:v>42051</c:v>
                </c:pt>
                <c:pt idx="858">
                  <c:v>42052</c:v>
                </c:pt>
                <c:pt idx="859">
                  <c:v>42053</c:v>
                </c:pt>
                <c:pt idx="860">
                  <c:v>42054</c:v>
                </c:pt>
                <c:pt idx="861">
                  <c:v>42055</c:v>
                </c:pt>
                <c:pt idx="862">
                  <c:v>42056</c:v>
                </c:pt>
                <c:pt idx="863">
                  <c:v>42057</c:v>
                </c:pt>
                <c:pt idx="864">
                  <c:v>42058</c:v>
                </c:pt>
                <c:pt idx="865">
                  <c:v>42059</c:v>
                </c:pt>
                <c:pt idx="866">
                  <c:v>42060</c:v>
                </c:pt>
                <c:pt idx="867">
                  <c:v>42061</c:v>
                </c:pt>
                <c:pt idx="868">
                  <c:v>42062</c:v>
                </c:pt>
                <c:pt idx="869">
                  <c:v>42063</c:v>
                </c:pt>
                <c:pt idx="870">
                  <c:v>42064</c:v>
                </c:pt>
                <c:pt idx="871">
                  <c:v>42065</c:v>
                </c:pt>
                <c:pt idx="872">
                  <c:v>42066</c:v>
                </c:pt>
                <c:pt idx="873">
                  <c:v>42067</c:v>
                </c:pt>
                <c:pt idx="874">
                  <c:v>42068</c:v>
                </c:pt>
                <c:pt idx="875">
                  <c:v>42069</c:v>
                </c:pt>
                <c:pt idx="876">
                  <c:v>42070</c:v>
                </c:pt>
                <c:pt idx="877">
                  <c:v>42071</c:v>
                </c:pt>
                <c:pt idx="878">
                  <c:v>42072</c:v>
                </c:pt>
                <c:pt idx="879">
                  <c:v>42073</c:v>
                </c:pt>
                <c:pt idx="880">
                  <c:v>42074</c:v>
                </c:pt>
                <c:pt idx="881">
                  <c:v>42075</c:v>
                </c:pt>
                <c:pt idx="882">
                  <c:v>42076</c:v>
                </c:pt>
                <c:pt idx="883">
                  <c:v>42077</c:v>
                </c:pt>
                <c:pt idx="884">
                  <c:v>42078</c:v>
                </c:pt>
                <c:pt idx="885">
                  <c:v>42079</c:v>
                </c:pt>
                <c:pt idx="886">
                  <c:v>42080</c:v>
                </c:pt>
                <c:pt idx="887">
                  <c:v>42081</c:v>
                </c:pt>
                <c:pt idx="888">
                  <c:v>42082</c:v>
                </c:pt>
                <c:pt idx="889">
                  <c:v>42083</c:v>
                </c:pt>
                <c:pt idx="890">
                  <c:v>42084</c:v>
                </c:pt>
                <c:pt idx="891">
                  <c:v>42085</c:v>
                </c:pt>
                <c:pt idx="892">
                  <c:v>42086</c:v>
                </c:pt>
                <c:pt idx="893">
                  <c:v>42087</c:v>
                </c:pt>
                <c:pt idx="894">
                  <c:v>42088</c:v>
                </c:pt>
                <c:pt idx="895">
                  <c:v>42089</c:v>
                </c:pt>
                <c:pt idx="896">
                  <c:v>42090</c:v>
                </c:pt>
                <c:pt idx="897">
                  <c:v>42091</c:v>
                </c:pt>
                <c:pt idx="898">
                  <c:v>42092</c:v>
                </c:pt>
                <c:pt idx="899">
                  <c:v>42093</c:v>
                </c:pt>
                <c:pt idx="900">
                  <c:v>42094</c:v>
                </c:pt>
                <c:pt idx="901">
                  <c:v>42095</c:v>
                </c:pt>
                <c:pt idx="902">
                  <c:v>42096</c:v>
                </c:pt>
                <c:pt idx="903">
                  <c:v>42097</c:v>
                </c:pt>
                <c:pt idx="904">
                  <c:v>42098</c:v>
                </c:pt>
                <c:pt idx="905">
                  <c:v>42099</c:v>
                </c:pt>
                <c:pt idx="906">
                  <c:v>42100</c:v>
                </c:pt>
                <c:pt idx="907">
                  <c:v>42101</c:v>
                </c:pt>
                <c:pt idx="908">
                  <c:v>42102</c:v>
                </c:pt>
                <c:pt idx="909">
                  <c:v>42103</c:v>
                </c:pt>
                <c:pt idx="910">
                  <c:v>42104</c:v>
                </c:pt>
                <c:pt idx="911">
                  <c:v>42105</c:v>
                </c:pt>
                <c:pt idx="912">
                  <c:v>42106</c:v>
                </c:pt>
                <c:pt idx="913">
                  <c:v>42107</c:v>
                </c:pt>
                <c:pt idx="914">
                  <c:v>42108</c:v>
                </c:pt>
                <c:pt idx="915">
                  <c:v>42109</c:v>
                </c:pt>
                <c:pt idx="916">
                  <c:v>42110</c:v>
                </c:pt>
                <c:pt idx="917">
                  <c:v>42111</c:v>
                </c:pt>
                <c:pt idx="918">
                  <c:v>42112</c:v>
                </c:pt>
                <c:pt idx="919">
                  <c:v>42113</c:v>
                </c:pt>
                <c:pt idx="920">
                  <c:v>42114</c:v>
                </c:pt>
                <c:pt idx="921">
                  <c:v>42115</c:v>
                </c:pt>
                <c:pt idx="922">
                  <c:v>42116</c:v>
                </c:pt>
                <c:pt idx="923">
                  <c:v>42117</c:v>
                </c:pt>
                <c:pt idx="924">
                  <c:v>42118</c:v>
                </c:pt>
                <c:pt idx="925">
                  <c:v>42119</c:v>
                </c:pt>
                <c:pt idx="926">
                  <c:v>42120</c:v>
                </c:pt>
                <c:pt idx="927">
                  <c:v>42121</c:v>
                </c:pt>
                <c:pt idx="928">
                  <c:v>42122</c:v>
                </c:pt>
                <c:pt idx="929">
                  <c:v>42123</c:v>
                </c:pt>
                <c:pt idx="930">
                  <c:v>42124</c:v>
                </c:pt>
                <c:pt idx="931">
                  <c:v>42125</c:v>
                </c:pt>
                <c:pt idx="932">
                  <c:v>42126</c:v>
                </c:pt>
                <c:pt idx="933">
                  <c:v>42127</c:v>
                </c:pt>
                <c:pt idx="934">
                  <c:v>42128</c:v>
                </c:pt>
                <c:pt idx="935">
                  <c:v>42129</c:v>
                </c:pt>
                <c:pt idx="936">
                  <c:v>42130</c:v>
                </c:pt>
                <c:pt idx="937">
                  <c:v>42131</c:v>
                </c:pt>
                <c:pt idx="938">
                  <c:v>42132</c:v>
                </c:pt>
                <c:pt idx="939">
                  <c:v>42133</c:v>
                </c:pt>
                <c:pt idx="940">
                  <c:v>42134</c:v>
                </c:pt>
                <c:pt idx="941">
                  <c:v>42135</c:v>
                </c:pt>
                <c:pt idx="942">
                  <c:v>42136</c:v>
                </c:pt>
                <c:pt idx="943">
                  <c:v>42137</c:v>
                </c:pt>
                <c:pt idx="944">
                  <c:v>42138</c:v>
                </c:pt>
                <c:pt idx="945">
                  <c:v>42139</c:v>
                </c:pt>
                <c:pt idx="946">
                  <c:v>42140</c:v>
                </c:pt>
                <c:pt idx="947">
                  <c:v>42141</c:v>
                </c:pt>
                <c:pt idx="948">
                  <c:v>42142</c:v>
                </c:pt>
                <c:pt idx="949">
                  <c:v>42143</c:v>
                </c:pt>
                <c:pt idx="950">
                  <c:v>42144</c:v>
                </c:pt>
                <c:pt idx="951">
                  <c:v>42145</c:v>
                </c:pt>
                <c:pt idx="952">
                  <c:v>42146</c:v>
                </c:pt>
                <c:pt idx="953">
                  <c:v>42147</c:v>
                </c:pt>
                <c:pt idx="954">
                  <c:v>42148</c:v>
                </c:pt>
                <c:pt idx="955">
                  <c:v>42149</c:v>
                </c:pt>
                <c:pt idx="956">
                  <c:v>42150</c:v>
                </c:pt>
                <c:pt idx="957">
                  <c:v>42151</c:v>
                </c:pt>
                <c:pt idx="958">
                  <c:v>42152</c:v>
                </c:pt>
                <c:pt idx="959">
                  <c:v>42153</c:v>
                </c:pt>
                <c:pt idx="960">
                  <c:v>42154</c:v>
                </c:pt>
                <c:pt idx="961">
                  <c:v>42155</c:v>
                </c:pt>
                <c:pt idx="962">
                  <c:v>42401</c:v>
                </c:pt>
                <c:pt idx="963">
                  <c:v>42402</c:v>
                </c:pt>
                <c:pt idx="964">
                  <c:v>42403</c:v>
                </c:pt>
                <c:pt idx="965">
                  <c:v>42404</c:v>
                </c:pt>
                <c:pt idx="966">
                  <c:v>42405</c:v>
                </c:pt>
                <c:pt idx="967">
                  <c:v>42406</c:v>
                </c:pt>
                <c:pt idx="968">
                  <c:v>42407</c:v>
                </c:pt>
                <c:pt idx="969">
                  <c:v>42408</c:v>
                </c:pt>
                <c:pt idx="970">
                  <c:v>42409</c:v>
                </c:pt>
                <c:pt idx="971">
                  <c:v>42410</c:v>
                </c:pt>
                <c:pt idx="972">
                  <c:v>42411</c:v>
                </c:pt>
                <c:pt idx="973">
                  <c:v>42412</c:v>
                </c:pt>
                <c:pt idx="974">
                  <c:v>42413</c:v>
                </c:pt>
                <c:pt idx="975">
                  <c:v>42414</c:v>
                </c:pt>
                <c:pt idx="976">
                  <c:v>42415</c:v>
                </c:pt>
                <c:pt idx="977">
                  <c:v>42416</c:v>
                </c:pt>
                <c:pt idx="978">
                  <c:v>42417</c:v>
                </c:pt>
                <c:pt idx="979">
                  <c:v>42418</c:v>
                </c:pt>
                <c:pt idx="980">
                  <c:v>42419</c:v>
                </c:pt>
                <c:pt idx="981">
                  <c:v>42420</c:v>
                </c:pt>
                <c:pt idx="982">
                  <c:v>42421</c:v>
                </c:pt>
                <c:pt idx="983">
                  <c:v>42422</c:v>
                </c:pt>
                <c:pt idx="984">
                  <c:v>42423</c:v>
                </c:pt>
                <c:pt idx="985">
                  <c:v>42424</c:v>
                </c:pt>
                <c:pt idx="986">
                  <c:v>42425</c:v>
                </c:pt>
                <c:pt idx="987">
                  <c:v>42426</c:v>
                </c:pt>
                <c:pt idx="988">
                  <c:v>42427</c:v>
                </c:pt>
                <c:pt idx="989">
                  <c:v>42428</c:v>
                </c:pt>
                <c:pt idx="990">
                  <c:v>42429</c:v>
                </c:pt>
                <c:pt idx="991">
                  <c:v>42430</c:v>
                </c:pt>
                <c:pt idx="992">
                  <c:v>42431</c:v>
                </c:pt>
                <c:pt idx="993">
                  <c:v>42432</c:v>
                </c:pt>
                <c:pt idx="994">
                  <c:v>42433</c:v>
                </c:pt>
                <c:pt idx="995">
                  <c:v>42434</c:v>
                </c:pt>
                <c:pt idx="996">
                  <c:v>42435</c:v>
                </c:pt>
                <c:pt idx="997">
                  <c:v>42436</c:v>
                </c:pt>
                <c:pt idx="998">
                  <c:v>42437</c:v>
                </c:pt>
                <c:pt idx="999">
                  <c:v>42438</c:v>
                </c:pt>
                <c:pt idx="1000">
                  <c:v>42439</c:v>
                </c:pt>
                <c:pt idx="1001">
                  <c:v>42440</c:v>
                </c:pt>
                <c:pt idx="1002">
                  <c:v>42441</c:v>
                </c:pt>
                <c:pt idx="1003">
                  <c:v>42442</c:v>
                </c:pt>
                <c:pt idx="1004">
                  <c:v>42443</c:v>
                </c:pt>
                <c:pt idx="1005">
                  <c:v>42444</c:v>
                </c:pt>
                <c:pt idx="1006">
                  <c:v>42445</c:v>
                </c:pt>
                <c:pt idx="1007">
                  <c:v>42446</c:v>
                </c:pt>
                <c:pt idx="1008">
                  <c:v>42447</c:v>
                </c:pt>
                <c:pt idx="1009">
                  <c:v>42448</c:v>
                </c:pt>
                <c:pt idx="1010">
                  <c:v>42449</c:v>
                </c:pt>
                <c:pt idx="1011">
                  <c:v>42450</c:v>
                </c:pt>
                <c:pt idx="1012">
                  <c:v>42451</c:v>
                </c:pt>
                <c:pt idx="1013">
                  <c:v>42452</c:v>
                </c:pt>
                <c:pt idx="1014">
                  <c:v>42453</c:v>
                </c:pt>
                <c:pt idx="1015">
                  <c:v>42454</c:v>
                </c:pt>
                <c:pt idx="1016">
                  <c:v>42455</c:v>
                </c:pt>
                <c:pt idx="1017">
                  <c:v>42456</c:v>
                </c:pt>
                <c:pt idx="1018">
                  <c:v>42457</c:v>
                </c:pt>
                <c:pt idx="1019">
                  <c:v>42458</c:v>
                </c:pt>
                <c:pt idx="1020">
                  <c:v>42459</c:v>
                </c:pt>
                <c:pt idx="1021">
                  <c:v>42460</c:v>
                </c:pt>
                <c:pt idx="1022">
                  <c:v>42461</c:v>
                </c:pt>
                <c:pt idx="1023">
                  <c:v>42462</c:v>
                </c:pt>
                <c:pt idx="1024">
                  <c:v>42463</c:v>
                </c:pt>
                <c:pt idx="1025">
                  <c:v>42464</c:v>
                </c:pt>
                <c:pt idx="1026">
                  <c:v>42465</c:v>
                </c:pt>
                <c:pt idx="1027">
                  <c:v>42466</c:v>
                </c:pt>
                <c:pt idx="1028">
                  <c:v>42467</c:v>
                </c:pt>
                <c:pt idx="1029">
                  <c:v>42468</c:v>
                </c:pt>
                <c:pt idx="1030">
                  <c:v>42469</c:v>
                </c:pt>
                <c:pt idx="1031">
                  <c:v>42470</c:v>
                </c:pt>
                <c:pt idx="1032">
                  <c:v>42471</c:v>
                </c:pt>
                <c:pt idx="1033">
                  <c:v>42472</c:v>
                </c:pt>
                <c:pt idx="1034">
                  <c:v>42473</c:v>
                </c:pt>
                <c:pt idx="1035">
                  <c:v>42474</c:v>
                </c:pt>
                <c:pt idx="1036">
                  <c:v>42475</c:v>
                </c:pt>
                <c:pt idx="1037">
                  <c:v>42476</c:v>
                </c:pt>
                <c:pt idx="1038">
                  <c:v>42477</c:v>
                </c:pt>
                <c:pt idx="1039">
                  <c:v>42478</c:v>
                </c:pt>
                <c:pt idx="1040">
                  <c:v>42479</c:v>
                </c:pt>
                <c:pt idx="1041">
                  <c:v>42480</c:v>
                </c:pt>
                <c:pt idx="1042">
                  <c:v>42481</c:v>
                </c:pt>
                <c:pt idx="1043">
                  <c:v>42482</c:v>
                </c:pt>
                <c:pt idx="1044">
                  <c:v>42483</c:v>
                </c:pt>
                <c:pt idx="1045">
                  <c:v>42484</c:v>
                </c:pt>
                <c:pt idx="1046">
                  <c:v>42485</c:v>
                </c:pt>
                <c:pt idx="1047">
                  <c:v>42486</c:v>
                </c:pt>
                <c:pt idx="1048">
                  <c:v>42487</c:v>
                </c:pt>
                <c:pt idx="1049">
                  <c:v>42488</c:v>
                </c:pt>
                <c:pt idx="1050">
                  <c:v>42489</c:v>
                </c:pt>
                <c:pt idx="1051">
                  <c:v>42490</c:v>
                </c:pt>
                <c:pt idx="1052">
                  <c:v>42491</c:v>
                </c:pt>
                <c:pt idx="1053">
                  <c:v>42492</c:v>
                </c:pt>
                <c:pt idx="1054">
                  <c:v>42493</c:v>
                </c:pt>
                <c:pt idx="1055">
                  <c:v>42494</c:v>
                </c:pt>
                <c:pt idx="1056">
                  <c:v>42495</c:v>
                </c:pt>
                <c:pt idx="1057">
                  <c:v>42496</c:v>
                </c:pt>
                <c:pt idx="1058">
                  <c:v>42497</c:v>
                </c:pt>
                <c:pt idx="1059">
                  <c:v>42498</c:v>
                </c:pt>
                <c:pt idx="1060">
                  <c:v>42499</c:v>
                </c:pt>
                <c:pt idx="1061">
                  <c:v>42500</c:v>
                </c:pt>
                <c:pt idx="1062">
                  <c:v>42501</c:v>
                </c:pt>
                <c:pt idx="1063">
                  <c:v>42502</c:v>
                </c:pt>
                <c:pt idx="1064">
                  <c:v>42503</c:v>
                </c:pt>
                <c:pt idx="1065">
                  <c:v>42504</c:v>
                </c:pt>
                <c:pt idx="1066">
                  <c:v>42505</c:v>
                </c:pt>
                <c:pt idx="1067">
                  <c:v>42506</c:v>
                </c:pt>
                <c:pt idx="1068">
                  <c:v>42507</c:v>
                </c:pt>
                <c:pt idx="1069">
                  <c:v>42508</c:v>
                </c:pt>
                <c:pt idx="1070">
                  <c:v>42509</c:v>
                </c:pt>
                <c:pt idx="1071">
                  <c:v>42510</c:v>
                </c:pt>
                <c:pt idx="1072">
                  <c:v>42511</c:v>
                </c:pt>
                <c:pt idx="1073">
                  <c:v>42512</c:v>
                </c:pt>
                <c:pt idx="1074">
                  <c:v>42513</c:v>
                </c:pt>
                <c:pt idx="1075">
                  <c:v>42514</c:v>
                </c:pt>
                <c:pt idx="1076">
                  <c:v>42515</c:v>
                </c:pt>
                <c:pt idx="1077">
                  <c:v>42516</c:v>
                </c:pt>
                <c:pt idx="1078">
                  <c:v>42517</c:v>
                </c:pt>
                <c:pt idx="1079">
                  <c:v>42518</c:v>
                </c:pt>
                <c:pt idx="1080">
                  <c:v>42519</c:v>
                </c:pt>
                <c:pt idx="1081">
                  <c:v>42520</c:v>
                </c:pt>
                <c:pt idx="1082">
                  <c:v>42521</c:v>
                </c:pt>
                <c:pt idx="1083">
                  <c:v>42767</c:v>
                </c:pt>
                <c:pt idx="1084">
                  <c:v>42768</c:v>
                </c:pt>
                <c:pt idx="1085">
                  <c:v>42769</c:v>
                </c:pt>
                <c:pt idx="1086">
                  <c:v>42770</c:v>
                </c:pt>
                <c:pt idx="1087">
                  <c:v>42771</c:v>
                </c:pt>
                <c:pt idx="1088">
                  <c:v>42772</c:v>
                </c:pt>
                <c:pt idx="1089">
                  <c:v>42773</c:v>
                </c:pt>
                <c:pt idx="1090">
                  <c:v>42774</c:v>
                </c:pt>
                <c:pt idx="1091">
                  <c:v>42775</c:v>
                </c:pt>
                <c:pt idx="1092">
                  <c:v>42776</c:v>
                </c:pt>
                <c:pt idx="1093">
                  <c:v>42777</c:v>
                </c:pt>
                <c:pt idx="1094">
                  <c:v>42778</c:v>
                </c:pt>
                <c:pt idx="1095">
                  <c:v>42779</c:v>
                </c:pt>
                <c:pt idx="1096">
                  <c:v>42780</c:v>
                </c:pt>
                <c:pt idx="1097">
                  <c:v>42781</c:v>
                </c:pt>
                <c:pt idx="1098">
                  <c:v>42782</c:v>
                </c:pt>
                <c:pt idx="1099">
                  <c:v>42783</c:v>
                </c:pt>
                <c:pt idx="1100">
                  <c:v>42784</c:v>
                </c:pt>
                <c:pt idx="1101">
                  <c:v>42785</c:v>
                </c:pt>
                <c:pt idx="1102">
                  <c:v>42786</c:v>
                </c:pt>
                <c:pt idx="1103">
                  <c:v>42787</c:v>
                </c:pt>
                <c:pt idx="1104">
                  <c:v>42788</c:v>
                </c:pt>
                <c:pt idx="1105">
                  <c:v>42789</c:v>
                </c:pt>
                <c:pt idx="1106">
                  <c:v>42790</c:v>
                </c:pt>
                <c:pt idx="1107">
                  <c:v>42791</c:v>
                </c:pt>
                <c:pt idx="1108">
                  <c:v>42792</c:v>
                </c:pt>
                <c:pt idx="1109">
                  <c:v>42793</c:v>
                </c:pt>
                <c:pt idx="1110">
                  <c:v>42794</c:v>
                </c:pt>
                <c:pt idx="1111">
                  <c:v>42795</c:v>
                </c:pt>
                <c:pt idx="1112">
                  <c:v>42796</c:v>
                </c:pt>
                <c:pt idx="1113">
                  <c:v>42797</c:v>
                </c:pt>
                <c:pt idx="1114">
                  <c:v>42798</c:v>
                </c:pt>
                <c:pt idx="1115">
                  <c:v>42799</c:v>
                </c:pt>
                <c:pt idx="1116">
                  <c:v>42800</c:v>
                </c:pt>
                <c:pt idx="1117">
                  <c:v>42801</c:v>
                </c:pt>
                <c:pt idx="1118">
                  <c:v>42802</c:v>
                </c:pt>
                <c:pt idx="1119">
                  <c:v>42803</c:v>
                </c:pt>
                <c:pt idx="1120">
                  <c:v>42804</c:v>
                </c:pt>
                <c:pt idx="1121">
                  <c:v>42805</c:v>
                </c:pt>
                <c:pt idx="1122">
                  <c:v>42806</c:v>
                </c:pt>
                <c:pt idx="1123">
                  <c:v>42807</c:v>
                </c:pt>
                <c:pt idx="1124">
                  <c:v>42808</c:v>
                </c:pt>
                <c:pt idx="1125">
                  <c:v>42809</c:v>
                </c:pt>
                <c:pt idx="1126">
                  <c:v>42810</c:v>
                </c:pt>
                <c:pt idx="1127">
                  <c:v>42811</c:v>
                </c:pt>
                <c:pt idx="1128">
                  <c:v>42812</c:v>
                </c:pt>
                <c:pt idx="1129">
                  <c:v>42813</c:v>
                </c:pt>
                <c:pt idx="1130">
                  <c:v>42814</c:v>
                </c:pt>
                <c:pt idx="1131">
                  <c:v>42815</c:v>
                </c:pt>
                <c:pt idx="1132">
                  <c:v>42816</c:v>
                </c:pt>
                <c:pt idx="1133">
                  <c:v>42817</c:v>
                </c:pt>
                <c:pt idx="1134">
                  <c:v>42818</c:v>
                </c:pt>
                <c:pt idx="1135">
                  <c:v>42819</c:v>
                </c:pt>
                <c:pt idx="1136">
                  <c:v>42820</c:v>
                </c:pt>
                <c:pt idx="1137">
                  <c:v>42821</c:v>
                </c:pt>
                <c:pt idx="1138">
                  <c:v>42822</c:v>
                </c:pt>
                <c:pt idx="1139">
                  <c:v>42823</c:v>
                </c:pt>
                <c:pt idx="1140">
                  <c:v>42824</c:v>
                </c:pt>
                <c:pt idx="1141">
                  <c:v>42825</c:v>
                </c:pt>
                <c:pt idx="1142">
                  <c:v>42826</c:v>
                </c:pt>
                <c:pt idx="1143">
                  <c:v>42827</c:v>
                </c:pt>
                <c:pt idx="1144">
                  <c:v>42828</c:v>
                </c:pt>
                <c:pt idx="1145">
                  <c:v>42829</c:v>
                </c:pt>
                <c:pt idx="1146">
                  <c:v>42830</c:v>
                </c:pt>
                <c:pt idx="1147">
                  <c:v>42831</c:v>
                </c:pt>
                <c:pt idx="1148">
                  <c:v>42832</c:v>
                </c:pt>
                <c:pt idx="1149">
                  <c:v>42833</c:v>
                </c:pt>
                <c:pt idx="1150">
                  <c:v>42834</c:v>
                </c:pt>
                <c:pt idx="1151">
                  <c:v>42835</c:v>
                </c:pt>
                <c:pt idx="1152">
                  <c:v>42836</c:v>
                </c:pt>
                <c:pt idx="1153">
                  <c:v>42837</c:v>
                </c:pt>
                <c:pt idx="1154">
                  <c:v>42838</c:v>
                </c:pt>
                <c:pt idx="1155">
                  <c:v>42839</c:v>
                </c:pt>
                <c:pt idx="1156">
                  <c:v>42840</c:v>
                </c:pt>
                <c:pt idx="1157">
                  <c:v>42841</c:v>
                </c:pt>
                <c:pt idx="1158">
                  <c:v>42842</c:v>
                </c:pt>
                <c:pt idx="1159">
                  <c:v>42843</c:v>
                </c:pt>
                <c:pt idx="1160">
                  <c:v>42844</c:v>
                </c:pt>
                <c:pt idx="1161">
                  <c:v>42845</c:v>
                </c:pt>
                <c:pt idx="1162">
                  <c:v>42846</c:v>
                </c:pt>
                <c:pt idx="1163">
                  <c:v>42847</c:v>
                </c:pt>
                <c:pt idx="1164">
                  <c:v>42848</c:v>
                </c:pt>
                <c:pt idx="1165">
                  <c:v>42849</c:v>
                </c:pt>
                <c:pt idx="1166">
                  <c:v>42850</c:v>
                </c:pt>
                <c:pt idx="1167">
                  <c:v>42851</c:v>
                </c:pt>
                <c:pt idx="1168">
                  <c:v>42852</c:v>
                </c:pt>
                <c:pt idx="1169">
                  <c:v>42853</c:v>
                </c:pt>
                <c:pt idx="1170">
                  <c:v>42854</c:v>
                </c:pt>
                <c:pt idx="1171">
                  <c:v>42855</c:v>
                </c:pt>
                <c:pt idx="1172">
                  <c:v>42856</c:v>
                </c:pt>
                <c:pt idx="1173">
                  <c:v>42857</c:v>
                </c:pt>
                <c:pt idx="1174">
                  <c:v>42858</c:v>
                </c:pt>
                <c:pt idx="1175">
                  <c:v>42859</c:v>
                </c:pt>
                <c:pt idx="1176">
                  <c:v>42860</c:v>
                </c:pt>
                <c:pt idx="1177">
                  <c:v>42861</c:v>
                </c:pt>
                <c:pt idx="1178">
                  <c:v>42862</c:v>
                </c:pt>
                <c:pt idx="1179">
                  <c:v>42863</c:v>
                </c:pt>
                <c:pt idx="1180">
                  <c:v>42864</c:v>
                </c:pt>
                <c:pt idx="1181">
                  <c:v>42865</c:v>
                </c:pt>
                <c:pt idx="1182">
                  <c:v>42866</c:v>
                </c:pt>
                <c:pt idx="1183">
                  <c:v>42867</c:v>
                </c:pt>
                <c:pt idx="1184">
                  <c:v>42868</c:v>
                </c:pt>
                <c:pt idx="1185">
                  <c:v>42869</c:v>
                </c:pt>
                <c:pt idx="1186">
                  <c:v>42870</c:v>
                </c:pt>
                <c:pt idx="1187">
                  <c:v>42871</c:v>
                </c:pt>
                <c:pt idx="1188">
                  <c:v>42872</c:v>
                </c:pt>
                <c:pt idx="1189">
                  <c:v>42873</c:v>
                </c:pt>
                <c:pt idx="1190">
                  <c:v>42874</c:v>
                </c:pt>
                <c:pt idx="1191">
                  <c:v>42875</c:v>
                </c:pt>
                <c:pt idx="1192">
                  <c:v>42876</c:v>
                </c:pt>
                <c:pt idx="1193">
                  <c:v>42877</c:v>
                </c:pt>
                <c:pt idx="1194">
                  <c:v>42878</c:v>
                </c:pt>
                <c:pt idx="1195">
                  <c:v>42879</c:v>
                </c:pt>
                <c:pt idx="1196">
                  <c:v>42880</c:v>
                </c:pt>
                <c:pt idx="1197">
                  <c:v>42881</c:v>
                </c:pt>
                <c:pt idx="1198">
                  <c:v>42882</c:v>
                </c:pt>
                <c:pt idx="1199">
                  <c:v>42883</c:v>
                </c:pt>
                <c:pt idx="1200">
                  <c:v>42884</c:v>
                </c:pt>
                <c:pt idx="1201">
                  <c:v>42885</c:v>
                </c:pt>
                <c:pt idx="1202">
                  <c:v>42886</c:v>
                </c:pt>
                <c:pt idx="1203">
                  <c:v>43132</c:v>
                </c:pt>
                <c:pt idx="1204">
                  <c:v>43133</c:v>
                </c:pt>
                <c:pt idx="1205">
                  <c:v>43134</c:v>
                </c:pt>
                <c:pt idx="1206">
                  <c:v>43135</c:v>
                </c:pt>
                <c:pt idx="1207">
                  <c:v>43136</c:v>
                </c:pt>
                <c:pt idx="1208">
                  <c:v>43137</c:v>
                </c:pt>
                <c:pt idx="1209">
                  <c:v>43138</c:v>
                </c:pt>
                <c:pt idx="1210">
                  <c:v>43139</c:v>
                </c:pt>
                <c:pt idx="1211">
                  <c:v>43140</c:v>
                </c:pt>
                <c:pt idx="1212">
                  <c:v>43141</c:v>
                </c:pt>
                <c:pt idx="1213">
                  <c:v>43142</c:v>
                </c:pt>
                <c:pt idx="1214">
                  <c:v>43143</c:v>
                </c:pt>
                <c:pt idx="1215">
                  <c:v>43144</c:v>
                </c:pt>
                <c:pt idx="1216">
                  <c:v>43145</c:v>
                </c:pt>
                <c:pt idx="1217">
                  <c:v>43146</c:v>
                </c:pt>
                <c:pt idx="1218">
                  <c:v>43147</c:v>
                </c:pt>
                <c:pt idx="1219">
                  <c:v>43148</c:v>
                </c:pt>
                <c:pt idx="1220">
                  <c:v>43149</c:v>
                </c:pt>
                <c:pt idx="1221">
                  <c:v>43150</c:v>
                </c:pt>
                <c:pt idx="1222">
                  <c:v>43151</c:v>
                </c:pt>
                <c:pt idx="1223">
                  <c:v>43152</c:v>
                </c:pt>
                <c:pt idx="1224">
                  <c:v>43153</c:v>
                </c:pt>
                <c:pt idx="1225">
                  <c:v>43155</c:v>
                </c:pt>
                <c:pt idx="1226">
                  <c:v>43156</c:v>
                </c:pt>
                <c:pt idx="1227">
                  <c:v>43157</c:v>
                </c:pt>
                <c:pt idx="1228">
                  <c:v>43158</c:v>
                </c:pt>
                <c:pt idx="1229">
                  <c:v>43159</c:v>
                </c:pt>
                <c:pt idx="1230">
                  <c:v>43160</c:v>
                </c:pt>
                <c:pt idx="1231">
                  <c:v>43161</c:v>
                </c:pt>
                <c:pt idx="1232">
                  <c:v>43162</c:v>
                </c:pt>
                <c:pt idx="1233">
                  <c:v>43163</c:v>
                </c:pt>
                <c:pt idx="1234">
                  <c:v>43164</c:v>
                </c:pt>
                <c:pt idx="1235">
                  <c:v>43165</c:v>
                </c:pt>
                <c:pt idx="1236">
                  <c:v>43166</c:v>
                </c:pt>
                <c:pt idx="1237">
                  <c:v>43167</c:v>
                </c:pt>
                <c:pt idx="1238">
                  <c:v>43168</c:v>
                </c:pt>
                <c:pt idx="1239">
                  <c:v>43169</c:v>
                </c:pt>
                <c:pt idx="1240">
                  <c:v>43170</c:v>
                </c:pt>
                <c:pt idx="1241">
                  <c:v>43171</c:v>
                </c:pt>
                <c:pt idx="1242">
                  <c:v>43172</c:v>
                </c:pt>
                <c:pt idx="1243">
                  <c:v>43173</c:v>
                </c:pt>
                <c:pt idx="1244">
                  <c:v>43174</c:v>
                </c:pt>
                <c:pt idx="1245">
                  <c:v>43175</c:v>
                </c:pt>
                <c:pt idx="1246">
                  <c:v>43176</c:v>
                </c:pt>
                <c:pt idx="1247">
                  <c:v>43177</c:v>
                </c:pt>
                <c:pt idx="1248">
                  <c:v>43178</c:v>
                </c:pt>
                <c:pt idx="1249">
                  <c:v>43179</c:v>
                </c:pt>
                <c:pt idx="1250">
                  <c:v>43180</c:v>
                </c:pt>
                <c:pt idx="1251">
                  <c:v>43181</c:v>
                </c:pt>
                <c:pt idx="1252">
                  <c:v>43182</c:v>
                </c:pt>
                <c:pt idx="1253">
                  <c:v>43183</c:v>
                </c:pt>
                <c:pt idx="1254">
                  <c:v>43184</c:v>
                </c:pt>
                <c:pt idx="1255">
                  <c:v>43185</c:v>
                </c:pt>
                <c:pt idx="1256">
                  <c:v>43186</c:v>
                </c:pt>
                <c:pt idx="1257">
                  <c:v>43187</c:v>
                </c:pt>
                <c:pt idx="1258">
                  <c:v>43188</c:v>
                </c:pt>
                <c:pt idx="1259">
                  <c:v>43189</c:v>
                </c:pt>
                <c:pt idx="1260">
                  <c:v>43190</c:v>
                </c:pt>
                <c:pt idx="1261">
                  <c:v>43191</c:v>
                </c:pt>
                <c:pt idx="1262">
                  <c:v>43192</c:v>
                </c:pt>
                <c:pt idx="1263">
                  <c:v>43193</c:v>
                </c:pt>
                <c:pt idx="1264">
                  <c:v>43194</c:v>
                </c:pt>
                <c:pt idx="1265">
                  <c:v>43195</c:v>
                </c:pt>
                <c:pt idx="1266">
                  <c:v>43196</c:v>
                </c:pt>
                <c:pt idx="1267">
                  <c:v>43197</c:v>
                </c:pt>
                <c:pt idx="1268">
                  <c:v>43198</c:v>
                </c:pt>
                <c:pt idx="1269">
                  <c:v>43199</c:v>
                </c:pt>
                <c:pt idx="1270">
                  <c:v>43200</c:v>
                </c:pt>
                <c:pt idx="1271">
                  <c:v>43201</c:v>
                </c:pt>
                <c:pt idx="1272">
                  <c:v>43202</c:v>
                </c:pt>
                <c:pt idx="1273">
                  <c:v>43203</c:v>
                </c:pt>
                <c:pt idx="1274">
                  <c:v>43204</c:v>
                </c:pt>
                <c:pt idx="1275">
                  <c:v>43205</c:v>
                </c:pt>
                <c:pt idx="1276">
                  <c:v>43206</c:v>
                </c:pt>
                <c:pt idx="1277">
                  <c:v>43207</c:v>
                </c:pt>
                <c:pt idx="1278">
                  <c:v>43208</c:v>
                </c:pt>
                <c:pt idx="1279">
                  <c:v>43209</c:v>
                </c:pt>
                <c:pt idx="1280">
                  <c:v>43210</c:v>
                </c:pt>
                <c:pt idx="1281">
                  <c:v>43211</c:v>
                </c:pt>
                <c:pt idx="1282">
                  <c:v>43212</c:v>
                </c:pt>
                <c:pt idx="1283">
                  <c:v>43213</c:v>
                </c:pt>
                <c:pt idx="1284">
                  <c:v>43214</c:v>
                </c:pt>
                <c:pt idx="1285">
                  <c:v>43215</c:v>
                </c:pt>
                <c:pt idx="1286">
                  <c:v>43216</c:v>
                </c:pt>
                <c:pt idx="1287">
                  <c:v>43217</c:v>
                </c:pt>
                <c:pt idx="1288">
                  <c:v>43218</c:v>
                </c:pt>
                <c:pt idx="1289">
                  <c:v>43219</c:v>
                </c:pt>
                <c:pt idx="1290">
                  <c:v>43220</c:v>
                </c:pt>
                <c:pt idx="1291">
                  <c:v>43221</c:v>
                </c:pt>
                <c:pt idx="1292">
                  <c:v>43222</c:v>
                </c:pt>
                <c:pt idx="1293">
                  <c:v>43223</c:v>
                </c:pt>
                <c:pt idx="1294">
                  <c:v>43224</c:v>
                </c:pt>
                <c:pt idx="1295">
                  <c:v>43225</c:v>
                </c:pt>
                <c:pt idx="1296">
                  <c:v>43226</c:v>
                </c:pt>
                <c:pt idx="1297">
                  <c:v>43227</c:v>
                </c:pt>
                <c:pt idx="1298">
                  <c:v>43228</c:v>
                </c:pt>
                <c:pt idx="1299">
                  <c:v>43229</c:v>
                </c:pt>
                <c:pt idx="1300">
                  <c:v>43230</c:v>
                </c:pt>
                <c:pt idx="1301">
                  <c:v>43231</c:v>
                </c:pt>
                <c:pt idx="1302">
                  <c:v>43232</c:v>
                </c:pt>
                <c:pt idx="1303">
                  <c:v>43233</c:v>
                </c:pt>
                <c:pt idx="1304">
                  <c:v>43234</c:v>
                </c:pt>
                <c:pt idx="1305">
                  <c:v>43235</c:v>
                </c:pt>
                <c:pt idx="1306">
                  <c:v>43236</c:v>
                </c:pt>
                <c:pt idx="1307">
                  <c:v>43237</c:v>
                </c:pt>
                <c:pt idx="1308">
                  <c:v>43238</c:v>
                </c:pt>
                <c:pt idx="1309">
                  <c:v>43239</c:v>
                </c:pt>
                <c:pt idx="1310">
                  <c:v>43240</c:v>
                </c:pt>
                <c:pt idx="1311">
                  <c:v>43241</c:v>
                </c:pt>
                <c:pt idx="1312">
                  <c:v>43242</c:v>
                </c:pt>
                <c:pt idx="1313">
                  <c:v>43243</c:v>
                </c:pt>
                <c:pt idx="1314">
                  <c:v>43244</c:v>
                </c:pt>
                <c:pt idx="1315">
                  <c:v>43245</c:v>
                </c:pt>
                <c:pt idx="1316">
                  <c:v>43246</c:v>
                </c:pt>
                <c:pt idx="1317">
                  <c:v>43247</c:v>
                </c:pt>
                <c:pt idx="1318">
                  <c:v>43248</c:v>
                </c:pt>
                <c:pt idx="1319">
                  <c:v>43249</c:v>
                </c:pt>
                <c:pt idx="1320">
                  <c:v>43250</c:v>
                </c:pt>
                <c:pt idx="1321">
                  <c:v>43251</c:v>
                </c:pt>
              </c:numCache>
            </c:numRef>
          </c:xVal>
          <c:yVal>
            <c:numRef>
              <c:f>'[SST Chart Example 2.xls]ee-chart (1)'!$B$2:$B$3925</c:f>
              <c:numCache>
                <c:formatCode>General</c:formatCode>
                <c:ptCount val="1322"/>
                <c:pt idx="1">
                  <c:v>30.324999999999999</c:v>
                </c:pt>
                <c:pt idx="3">
                  <c:v>30.515000000000001</c:v>
                </c:pt>
                <c:pt idx="5">
                  <c:v>29.93</c:v>
                </c:pt>
                <c:pt idx="6">
                  <c:v>29.04</c:v>
                </c:pt>
                <c:pt idx="7">
                  <c:v>30.465</c:v>
                </c:pt>
                <c:pt idx="8">
                  <c:v>30.18</c:v>
                </c:pt>
                <c:pt idx="12">
                  <c:v>29.875</c:v>
                </c:pt>
                <c:pt idx="21">
                  <c:v>29.3</c:v>
                </c:pt>
                <c:pt idx="22">
                  <c:v>27.55</c:v>
                </c:pt>
                <c:pt idx="23">
                  <c:v>28.62</c:v>
                </c:pt>
                <c:pt idx="26">
                  <c:v>29.824999999999999</c:v>
                </c:pt>
                <c:pt idx="30">
                  <c:v>30.734999999999999</c:v>
                </c:pt>
                <c:pt idx="31">
                  <c:v>30.295000000000002</c:v>
                </c:pt>
                <c:pt idx="35">
                  <c:v>30.574999999999999</c:v>
                </c:pt>
                <c:pt idx="39">
                  <c:v>30.3</c:v>
                </c:pt>
                <c:pt idx="42">
                  <c:v>30.27</c:v>
                </c:pt>
                <c:pt idx="44">
                  <c:v>31.4</c:v>
                </c:pt>
                <c:pt idx="51">
                  <c:v>30.46</c:v>
                </c:pt>
                <c:pt idx="54">
                  <c:v>31.1</c:v>
                </c:pt>
                <c:pt idx="61">
                  <c:v>30.31</c:v>
                </c:pt>
                <c:pt idx="74">
                  <c:v>29.91</c:v>
                </c:pt>
                <c:pt idx="87">
                  <c:v>30.395</c:v>
                </c:pt>
                <c:pt idx="96">
                  <c:v>30.555</c:v>
                </c:pt>
                <c:pt idx="102">
                  <c:v>29.98</c:v>
                </c:pt>
                <c:pt idx="126">
                  <c:v>29.175000000000001</c:v>
                </c:pt>
                <c:pt idx="128">
                  <c:v>29.704999999999991</c:v>
                </c:pt>
                <c:pt idx="130">
                  <c:v>30.5</c:v>
                </c:pt>
                <c:pt idx="131">
                  <c:v>30.18</c:v>
                </c:pt>
                <c:pt idx="133">
                  <c:v>30.07</c:v>
                </c:pt>
                <c:pt idx="135">
                  <c:v>29.39</c:v>
                </c:pt>
                <c:pt idx="137">
                  <c:v>30.01</c:v>
                </c:pt>
                <c:pt idx="139">
                  <c:v>29.95</c:v>
                </c:pt>
                <c:pt idx="144">
                  <c:v>30.925000000000001</c:v>
                </c:pt>
                <c:pt idx="149">
                  <c:v>30.29</c:v>
                </c:pt>
                <c:pt idx="151">
                  <c:v>30.805</c:v>
                </c:pt>
                <c:pt idx="156">
                  <c:v>30.84</c:v>
                </c:pt>
                <c:pt idx="160">
                  <c:v>30.765000000000001</c:v>
                </c:pt>
                <c:pt idx="162">
                  <c:v>31.684999999999999</c:v>
                </c:pt>
                <c:pt idx="163">
                  <c:v>31.274999999999999</c:v>
                </c:pt>
                <c:pt idx="164">
                  <c:v>31.31</c:v>
                </c:pt>
                <c:pt idx="165">
                  <c:v>31.195</c:v>
                </c:pt>
                <c:pt idx="167">
                  <c:v>31.645</c:v>
                </c:pt>
                <c:pt idx="169">
                  <c:v>31.625</c:v>
                </c:pt>
                <c:pt idx="171">
                  <c:v>31.23</c:v>
                </c:pt>
                <c:pt idx="173">
                  <c:v>30.4</c:v>
                </c:pt>
                <c:pt idx="174">
                  <c:v>30.97</c:v>
                </c:pt>
                <c:pt idx="176">
                  <c:v>31.565000000000001</c:v>
                </c:pt>
                <c:pt idx="178">
                  <c:v>31.59</c:v>
                </c:pt>
                <c:pt idx="183">
                  <c:v>30.15</c:v>
                </c:pt>
                <c:pt idx="185">
                  <c:v>31.34</c:v>
                </c:pt>
                <c:pt idx="186">
                  <c:v>30.245000000000001</c:v>
                </c:pt>
                <c:pt idx="188">
                  <c:v>29.504999999999999</c:v>
                </c:pt>
                <c:pt idx="197">
                  <c:v>31.15</c:v>
                </c:pt>
                <c:pt idx="206">
                  <c:v>31.24</c:v>
                </c:pt>
                <c:pt idx="224">
                  <c:v>30.31</c:v>
                </c:pt>
                <c:pt idx="227">
                  <c:v>29.055</c:v>
                </c:pt>
                <c:pt idx="229">
                  <c:v>30.465</c:v>
                </c:pt>
                <c:pt idx="244">
                  <c:v>30.88</c:v>
                </c:pt>
                <c:pt idx="251">
                  <c:v>31.51</c:v>
                </c:pt>
                <c:pt idx="256">
                  <c:v>30.9</c:v>
                </c:pt>
                <c:pt idx="258">
                  <c:v>31.47</c:v>
                </c:pt>
                <c:pt idx="261">
                  <c:v>31.155000000000001</c:v>
                </c:pt>
                <c:pt idx="277">
                  <c:v>30.92</c:v>
                </c:pt>
                <c:pt idx="278">
                  <c:v>30.58</c:v>
                </c:pt>
                <c:pt idx="286">
                  <c:v>31.454999999999991</c:v>
                </c:pt>
                <c:pt idx="287">
                  <c:v>31.024999999999999</c:v>
                </c:pt>
                <c:pt idx="292">
                  <c:v>31.045000000000002</c:v>
                </c:pt>
                <c:pt idx="295">
                  <c:v>31.65</c:v>
                </c:pt>
                <c:pt idx="297">
                  <c:v>31.454999999999991</c:v>
                </c:pt>
                <c:pt idx="315">
                  <c:v>31.75</c:v>
                </c:pt>
                <c:pt idx="318">
                  <c:v>31.734999999999999</c:v>
                </c:pt>
                <c:pt idx="334">
                  <c:v>30.16</c:v>
                </c:pt>
                <c:pt idx="336">
                  <c:v>31.414999999999999</c:v>
                </c:pt>
                <c:pt idx="338">
                  <c:v>31.065000000000001</c:v>
                </c:pt>
                <c:pt idx="362">
                  <c:v>29.824999999999999</c:v>
                </c:pt>
                <c:pt idx="367">
                  <c:v>29.1</c:v>
                </c:pt>
                <c:pt idx="369">
                  <c:v>29.34</c:v>
                </c:pt>
                <c:pt idx="376">
                  <c:v>30.405000000000001</c:v>
                </c:pt>
                <c:pt idx="377">
                  <c:v>29.965</c:v>
                </c:pt>
                <c:pt idx="383">
                  <c:v>29.795000000000002</c:v>
                </c:pt>
                <c:pt idx="385">
                  <c:v>30.545000000000002</c:v>
                </c:pt>
                <c:pt idx="390">
                  <c:v>29.85</c:v>
                </c:pt>
                <c:pt idx="394">
                  <c:v>29.06</c:v>
                </c:pt>
                <c:pt idx="395">
                  <c:v>29.925000000000001</c:v>
                </c:pt>
                <c:pt idx="400">
                  <c:v>30.725000000000001</c:v>
                </c:pt>
                <c:pt idx="402">
                  <c:v>30.46</c:v>
                </c:pt>
                <c:pt idx="404">
                  <c:v>30.774999999999999</c:v>
                </c:pt>
                <c:pt idx="406">
                  <c:v>30.87</c:v>
                </c:pt>
                <c:pt idx="409">
                  <c:v>29.875</c:v>
                </c:pt>
                <c:pt idx="411">
                  <c:v>30.655000000000001</c:v>
                </c:pt>
                <c:pt idx="413">
                  <c:v>31.3</c:v>
                </c:pt>
                <c:pt idx="415">
                  <c:v>31.79</c:v>
                </c:pt>
                <c:pt idx="418">
                  <c:v>31.6</c:v>
                </c:pt>
                <c:pt idx="431">
                  <c:v>30.07</c:v>
                </c:pt>
                <c:pt idx="438">
                  <c:v>30.934999999999999</c:v>
                </c:pt>
                <c:pt idx="442">
                  <c:v>30.56</c:v>
                </c:pt>
                <c:pt idx="443">
                  <c:v>31.29</c:v>
                </c:pt>
                <c:pt idx="447">
                  <c:v>29.53</c:v>
                </c:pt>
                <c:pt idx="449">
                  <c:v>30.95</c:v>
                </c:pt>
                <c:pt idx="452">
                  <c:v>30.655000000000001</c:v>
                </c:pt>
                <c:pt idx="463">
                  <c:v>29.09</c:v>
                </c:pt>
                <c:pt idx="477">
                  <c:v>30.54</c:v>
                </c:pt>
                <c:pt idx="481">
                  <c:v>30.13</c:v>
                </c:pt>
                <c:pt idx="488">
                  <c:v>29.815000000000001</c:v>
                </c:pt>
                <c:pt idx="492">
                  <c:v>30.49</c:v>
                </c:pt>
                <c:pt idx="493">
                  <c:v>30.03</c:v>
                </c:pt>
                <c:pt idx="494">
                  <c:v>30.25</c:v>
                </c:pt>
                <c:pt idx="495">
                  <c:v>29.704999999999991</c:v>
                </c:pt>
                <c:pt idx="497">
                  <c:v>30.414999999999999</c:v>
                </c:pt>
                <c:pt idx="498">
                  <c:v>30.51</c:v>
                </c:pt>
                <c:pt idx="499">
                  <c:v>30.824999999999999</c:v>
                </c:pt>
                <c:pt idx="501">
                  <c:v>30.395</c:v>
                </c:pt>
                <c:pt idx="504">
                  <c:v>29.824999999999999</c:v>
                </c:pt>
                <c:pt idx="509">
                  <c:v>30.425000000000001</c:v>
                </c:pt>
                <c:pt idx="511">
                  <c:v>30.364999999999991</c:v>
                </c:pt>
                <c:pt idx="516">
                  <c:v>30.4</c:v>
                </c:pt>
                <c:pt idx="517">
                  <c:v>31.03</c:v>
                </c:pt>
                <c:pt idx="518">
                  <c:v>30.265000000000001</c:v>
                </c:pt>
                <c:pt idx="520">
                  <c:v>30.605</c:v>
                </c:pt>
                <c:pt idx="522">
                  <c:v>31.445</c:v>
                </c:pt>
                <c:pt idx="524">
                  <c:v>30.324999999999999</c:v>
                </c:pt>
                <c:pt idx="525">
                  <c:v>30.77</c:v>
                </c:pt>
                <c:pt idx="531">
                  <c:v>30.92</c:v>
                </c:pt>
                <c:pt idx="533">
                  <c:v>30.79</c:v>
                </c:pt>
                <c:pt idx="536">
                  <c:v>31.28</c:v>
                </c:pt>
                <c:pt idx="554">
                  <c:v>30.81</c:v>
                </c:pt>
                <c:pt idx="558">
                  <c:v>28.22</c:v>
                </c:pt>
                <c:pt idx="559">
                  <c:v>31.16</c:v>
                </c:pt>
                <c:pt idx="561">
                  <c:v>30.44</c:v>
                </c:pt>
                <c:pt idx="579">
                  <c:v>31.37</c:v>
                </c:pt>
                <c:pt idx="584">
                  <c:v>29.765000000000001</c:v>
                </c:pt>
                <c:pt idx="598">
                  <c:v>30.11</c:v>
                </c:pt>
                <c:pt idx="602">
                  <c:v>31.215</c:v>
                </c:pt>
                <c:pt idx="609">
                  <c:v>30.91</c:v>
                </c:pt>
                <c:pt idx="611">
                  <c:v>30.8</c:v>
                </c:pt>
                <c:pt idx="614">
                  <c:v>30.94</c:v>
                </c:pt>
                <c:pt idx="616">
                  <c:v>31.004999999999999</c:v>
                </c:pt>
                <c:pt idx="618">
                  <c:v>30.225000000000001</c:v>
                </c:pt>
                <c:pt idx="620">
                  <c:v>30.835000000000001</c:v>
                </c:pt>
                <c:pt idx="622">
                  <c:v>30.4</c:v>
                </c:pt>
                <c:pt idx="623">
                  <c:v>30.934999999999999</c:v>
                </c:pt>
                <c:pt idx="625">
                  <c:v>30.1</c:v>
                </c:pt>
                <c:pt idx="627">
                  <c:v>31.06</c:v>
                </c:pt>
                <c:pt idx="636">
                  <c:v>30.38</c:v>
                </c:pt>
                <c:pt idx="637">
                  <c:v>29.925000000000001</c:v>
                </c:pt>
                <c:pt idx="640">
                  <c:v>30.33</c:v>
                </c:pt>
                <c:pt idx="643">
                  <c:v>30.98</c:v>
                </c:pt>
                <c:pt idx="645">
                  <c:v>30.15</c:v>
                </c:pt>
                <c:pt idx="648">
                  <c:v>30.094999999999999</c:v>
                </c:pt>
                <c:pt idx="659">
                  <c:v>31.375</c:v>
                </c:pt>
                <c:pt idx="672">
                  <c:v>30.56</c:v>
                </c:pt>
                <c:pt idx="682">
                  <c:v>29.91</c:v>
                </c:pt>
                <c:pt idx="684">
                  <c:v>30.614999999999998</c:v>
                </c:pt>
                <c:pt idx="685">
                  <c:v>29.164999999999999</c:v>
                </c:pt>
                <c:pt idx="694">
                  <c:v>30.774999999999999</c:v>
                </c:pt>
                <c:pt idx="701">
                  <c:v>29.125</c:v>
                </c:pt>
                <c:pt idx="721">
                  <c:v>29.47</c:v>
                </c:pt>
                <c:pt idx="725">
                  <c:v>30.734999999999999</c:v>
                </c:pt>
                <c:pt idx="727">
                  <c:v>30.46</c:v>
                </c:pt>
                <c:pt idx="728">
                  <c:v>30.41</c:v>
                </c:pt>
                <c:pt idx="730">
                  <c:v>30.395</c:v>
                </c:pt>
                <c:pt idx="731">
                  <c:v>29.684999999999999</c:v>
                </c:pt>
                <c:pt idx="732">
                  <c:v>31.43</c:v>
                </c:pt>
                <c:pt idx="739">
                  <c:v>31.774999999999999</c:v>
                </c:pt>
                <c:pt idx="741">
                  <c:v>31.945</c:v>
                </c:pt>
                <c:pt idx="743">
                  <c:v>31.45</c:v>
                </c:pt>
                <c:pt idx="746">
                  <c:v>32.844999999999999</c:v>
                </c:pt>
                <c:pt idx="748">
                  <c:v>31.41</c:v>
                </c:pt>
                <c:pt idx="762">
                  <c:v>30.015000000000001</c:v>
                </c:pt>
                <c:pt idx="766">
                  <c:v>30.335000000000001</c:v>
                </c:pt>
                <c:pt idx="767">
                  <c:v>30.73</c:v>
                </c:pt>
                <c:pt idx="768">
                  <c:v>31.085000000000001</c:v>
                </c:pt>
                <c:pt idx="769">
                  <c:v>31.285</c:v>
                </c:pt>
                <c:pt idx="771">
                  <c:v>32.299999999999997</c:v>
                </c:pt>
                <c:pt idx="776">
                  <c:v>30.15</c:v>
                </c:pt>
                <c:pt idx="777">
                  <c:v>31.015000000000001</c:v>
                </c:pt>
                <c:pt idx="778">
                  <c:v>31.53</c:v>
                </c:pt>
                <c:pt idx="780">
                  <c:v>30.725000000000001</c:v>
                </c:pt>
                <c:pt idx="782">
                  <c:v>30.04</c:v>
                </c:pt>
                <c:pt idx="784">
                  <c:v>31.34</c:v>
                </c:pt>
                <c:pt idx="785">
                  <c:v>30.895</c:v>
                </c:pt>
                <c:pt idx="789">
                  <c:v>30.86</c:v>
                </c:pt>
                <c:pt idx="828">
                  <c:v>31.19</c:v>
                </c:pt>
                <c:pt idx="839">
                  <c:v>30.414999999999999</c:v>
                </c:pt>
                <c:pt idx="852">
                  <c:v>30.344999999999999</c:v>
                </c:pt>
                <c:pt idx="855">
                  <c:v>30.81</c:v>
                </c:pt>
                <c:pt idx="857">
                  <c:v>31.015000000000001</c:v>
                </c:pt>
                <c:pt idx="859">
                  <c:v>30.324999999999999</c:v>
                </c:pt>
                <c:pt idx="860">
                  <c:v>30.684999999999999</c:v>
                </c:pt>
                <c:pt idx="862">
                  <c:v>30.635000000000009</c:v>
                </c:pt>
                <c:pt idx="864">
                  <c:v>31.225000000000001</c:v>
                </c:pt>
                <c:pt idx="866">
                  <c:v>30.914999999999999</c:v>
                </c:pt>
                <c:pt idx="868">
                  <c:v>30.96</c:v>
                </c:pt>
                <c:pt idx="869">
                  <c:v>30.835000000000001</c:v>
                </c:pt>
                <c:pt idx="871">
                  <c:v>31.295000000000002</c:v>
                </c:pt>
                <c:pt idx="873">
                  <c:v>30.565000000000001</c:v>
                </c:pt>
                <c:pt idx="875">
                  <c:v>30.885000000000002</c:v>
                </c:pt>
                <c:pt idx="876">
                  <c:v>29.954999999999991</c:v>
                </c:pt>
                <c:pt idx="877">
                  <c:v>30.725000000000001</c:v>
                </c:pt>
                <c:pt idx="878">
                  <c:v>30.434999999999999</c:v>
                </c:pt>
                <c:pt idx="884">
                  <c:v>31.245000000000001</c:v>
                </c:pt>
                <c:pt idx="889">
                  <c:v>30.864999999999991</c:v>
                </c:pt>
                <c:pt idx="891">
                  <c:v>30.414999999999999</c:v>
                </c:pt>
                <c:pt idx="894">
                  <c:v>31.04</c:v>
                </c:pt>
                <c:pt idx="896">
                  <c:v>32.020000000000003</c:v>
                </c:pt>
                <c:pt idx="903">
                  <c:v>30.92</c:v>
                </c:pt>
                <c:pt idx="906">
                  <c:v>31.145</c:v>
                </c:pt>
                <c:pt idx="907">
                  <c:v>31.56</c:v>
                </c:pt>
                <c:pt idx="908">
                  <c:v>31.42</c:v>
                </c:pt>
                <c:pt idx="910">
                  <c:v>31.82</c:v>
                </c:pt>
                <c:pt idx="926">
                  <c:v>31.535</c:v>
                </c:pt>
                <c:pt idx="928">
                  <c:v>30.62</c:v>
                </c:pt>
                <c:pt idx="935">
                  <c:v>30.33</c:v>
                </c:pt>
                <c:pt idx="937">
                  <c:v>31.645</c:v>
                </c:pt>
                <c:pt idx="939">
                  <c:v>31.864999999999991</c:v>
                </c:pt>
                <c:pt idx="960">
                  <c:v>31.885000000000002</c:v>
                </c:pt>
                <c:pt idx="962">
                  <c:v>32.145000000000003</c:v>
                </c:pt>
                <c:pt idx="964">
                  <c:v>32.049999999999997</c:v>
                </c:pt>
                <c:pt idx="968">
                  <c:v>32.664999999999999</c:v>
                </c:pt>
                <c:pt idx="969">
                  <c:v>32.54</c:v>
                </c:pt>
                <c:pt idx="970">
                  <c:v>30.02</c:v>
                </c:pt>
                <c:pt idx="971">
                  <c:v>31.53</c:v>
                </c:pt>
                <c:pt idx="973">
                  <c:v>32.484999999999999</c:v>
                </c:pt>
                <c:pt idx="975">
                  <c:v>32.380000000000003</c:v>
                </c:pt>
                <c:pt idx="976">
                  <c:v>31.695</c:v>
                </c:pt>
                <c:pt idx="978">
                  <c:v>31.614999999999998</c:v>
                </c:pt>
                <c:pt idx="984">
                  <c:v>33.085000000000001</c:v>
                </c:pt>
                <c:pt idx="985">
                  <c:v>32.159999999999997</c:v>
                </c:pt>
                <c:pt idx="989">
                  <c:v>31.36</c:v>
                </c:pt>
                <c:pt idx="1001">
                  <c:v>30.68</c:v>
                </c:pt>
                <c:pt idx="1003">
                  <c:v>30.585000000000001</c:v>
                </c:pt>
                <c:pt idx="1005">
                  <c:v>30.6</c:v>
                </c:pt>
                <c:pt idx="1007">
                  <c:v>32.104999999999997</c:v>
                </c:pt>
                <c:pt idx="1010">
                  <c:v>31.565000000000001</c:v>
                </c:pt>
                <c:pt idx="1012">
                  <c:v>31.605</c:v>
                </c:pt>
                <c:pt idx="1013">
                  <c:v>30.83</c:v>
                </c:pt>
                <c:pt idx="1014">
                  <c:v>31.785</c:v>
                </c:pt>
                <c:pt idx="1015">
                  <c:v>31.105</c:v>
                </c:pt>
                <c:pt idx="1019">
                  <c:v>31.545000000000002</c:v>
                </c:pt>
                <c:pt idx="1021">
                  <c:v>32.134999999999998</c:v>
                </c:pt>
                <c:pt idx="1023">
                  <c:v>31.95</c:v>
                </c:pt>
                <c:pt idx="1026">
                  <c:v>31.135000000000009</c:v>
                </c:pt>
                <c:pt idx="1030">
                  <c:v>31.35</c:v>
                </c:pt>
                <c:pt idx="1039">
                  <c:v>31.12</c:v>
                </c:pt>
                <c:pt idx="1062">
                  <c:v>29.434999999999999</c:v>
                </c:pt>
                <c:pt idx="1083">
                  <c:v>30.504999999999999</c:v>
                </c:pt>
                <c:pt idx="1084">
                  <c:v>30.82</c:v>
                </c:pt>
                <c:pt idx="1085">
                  <c:v>30.84</c:v>
                </c:pt>
                <c:pt idx="1089">
                  <c:v>30.885000000000002</c:v>
                </c:pt>
                <c:pt idx="1091">
                  <c:v>31.175000000000001</c:v>
                </c:pt>
                <c:pt idx="1092">
                  <c:v>31.004999999999999</c:v>
                </c:pt>
                <c:pt idx="1093">
                  <c:v>31.54</c:v>
                </c:pt>
                <c:pt idx="1094">
                  <c:v>31.555</c:v>
                </c:pt>
                <c:pt idx="1096">
                  <c:v>31.375</c:v>
                </c:pt>
                <c:pt idx="1097">
                  <c:v>31.785</c:v>
                </c:pt>
                <c:pt idx="1098">
                  <c:v>32.01</c:v>
                </c:pt>
                <c:pt idx="1099">
                  <c:v>31.51</c:v>
                </c:pt>
                <c:pt idx="1100">
                  <c:v>32.39</c:v>
                </c:pt>
                <c:pt idx="1101">
                  <c:v>32.96</c:v>
                </c:pt>
                <c:pt idx="1103">
                  <c:v>31.454999999999991</c:v>
                </c:pt>
                <c:pt idx="1104">
                  <c:v>31.91</c:v>
                </c:pt>
                <c:pt idx="1106">
                  <c:v>32</c:v>
                </c:pt>
                <c:pt idx="1107">
                  <c:v>31.295000000000002</c:v>
                </c:pt>
                <c:pt idx="1108">
                  <c:v>30.215</c:v>
                </c:pt>
                <c:pt idx="1109">
                  <c:v>30.484999999999999</c:v>
                </c:pt>
                <c:pt idx="1110">
                  <c:v>30.97</c:v>
                </c:pt>
                <c:pt idx="1112">
                  <c:v>30.715</c:v>
                </c:pt>
                <c:pt idx="1113">
                  <c:v>30.73</c:v>
                </c:pt>
                <c:pt idx="1114">
                  <c:v>30.95</c:v>
                </c:pt>
                <c:pt idx="1115">
                  <c:v>30.37</c:v>
                </c:pt>
                <c:pt idx="1119">
                  <c:v>30.48</c:v>
                </c:pt>
                <c:pt idx="1120">
                  <c:v>30.594999999999999</c:v>
                </c:pt>
                <c:pt idx="1121">
                  <c:v>31.23</c:v>
                </c:pt>
                <c:pt idx="1122">
                  <c:v>31.515000000000001</c:v>
                </c:pt>
                <c:pt idx="1123">
                  <c:v>32.625</c:v>
                </c:pt>
                <c:pt idx="1124">
                  <c:v>31.57</c:v>
                </c:pt>
                <c:pt idx="1126">
                  <c:v>30.96</c:v>
                </c:pt>
                <c:pt idx="1128">
                  <c:v>31.094999999999999</c:v>
                </c:pt>
                <c:pt idx="1129">
                  <c:v>29.67</c:v>
                </c:pt>
                <c:pt idx="1130">
                  <c:v>30.96</c:v>
                </c:pt>
                <c:pt idx="1131">
                  <c:v>30.545000000000002</c:v>
                </c:pt>
                <c:pt idx="1132">
                  <c:v>29.79</c:v>
                </c:pt>
                <c:pt idx="1135">
                  <c:v>31.805</c:v>
                </c:pt>
                <c:pt idx="1138">
                  <c:v>31.33</c:v>
                </c:pt>
                <c:pt idx="1140">
                  <c:v>31.05</c:v>
                </c:pt>
                <c:pt idx="1142">
                  <c:v>31.1</c:v>
                </c:pt>
                <c:pt idx="1144">
                  <c:v>31.84</c:v>
                </c:pt>
                <c:pt idx="1147">
                  <c:v>30.3</c:v>
                </c:pt>
                <c:pt idx="1153">
                  <c:v>31.05</c:v>
                </c:pt>
                <c:pt idx="1155">
                  <c:v>31.555</c:v>
                </c:pt>
                <c:pt idx="1162">
                  <c:v>31.504999999999999</c:v>
                </c:pt>
                <c:pt idx="1163">
                  <c:v>31.515000000000001</c:v>
                </c:pt>
                <c:pt idx="1174">
                  <c:v>30.29</c:v>
                </c:pt>
                <c:pt idx="1190">
                  <c:v>30.754999999999999</c:v>
                </c:pt>
                <c:pt idx="1203">
                  <c:v>30.17</c:v>
                </c:pt>
                <c:pt idx="1205">
                  <c:v>30.4</c:v>
                </c:pt>
                <c:pt idx="1206">
                  <c:v>30.69</c:v>
                </c:pt>
                <c:pt idx="1208">
                  <c:v>30.01</c:v>
                </c:pt>
                <c:pt idx="1213">
                  <c:v>30.725000000000001</c:v>
                </c:pt>
                <c:pt idx="1214">
                  <c:v>30.664999999999999</c:v>
                </c:pt>
                <c:pt idx="1215">
                  <c:v>30.84</c:v>
                </c:pt>
                <c:pt idx="1222">
                  <c:v>31.765000000000001</c:v>
                </c:pt>
                <c:pt idx="1224">
                  <c:v>29.995000000000001</c:v>
                </c:pt>
                <c:pt idx="1225">
                  <c:v>31.055</c:v>
                </c:pt>
                <c:pt idx="1227">
                  <c:v>30.725000000000001</c:v>
                </c:pt>
                <c:pt idx="1228">
                  <c:v>31.32</c:v>
                </c:pt>
                <c:pt idx="1229">
                  <c:v>30.774999999999999</c:v>
                </c:pt>
                <c:pt idx="1230">
                  <c:v>30.17</c:v>
                </c:pt>
                <c:pt idx="1232">
                  <c:v>30.414999999999999</c:v>
                </c:pt>
                <c:pt idx="1235">
                  <c:v>28.984999999999999</c:v>
                </c:pt>
                <c:pt idx="1236">
                  <c:v>30.625</c:v>
                </c:pt>
                <c:pt idx="1237">
                  <c:v>29.53</c:v>
                </c:pt>
                <c:pt idx="1239">
                  <c:v>29.945</c:v>
                </c:pt>
                <c:pt idx="1244">
                  <c:v>30.324999999999999</c:v>
                </c:pt>
                <c:pt idx="1248">
                  <c:v>30.76</c:v>
                </c:pt>
                <c:pt idx="1252">
                  <c:v>32.11</c:v>
                </c:pt>
                <c:pt idx="1253">
                  <c:v>31.265000000000001</c:v>
                </c:pt>
                <c:pt idx="1254">
                  <c:v>30.55</c:v>
                </c:pt>
                <c:pt idx="1255">
                  <c:v>31.77</c:v>
                </c:pt>
                <c:pt idx="1257">
                  <c:v>31.7</c:v>
                </c:pt>
                <c:pt idx="1258">
                  <c:v>32.125</c:v>
                </c:pt>
                <c:pt idx="1259">
                  <c:v>31.64</c:v>
                </c:pt>
                <c:pt idx="1268">
                  <c:v>31.234999999999999</c:v>
                </c:pt>
                <c:pt idx="1279">
                  <c:v>29.38</c:v>
                </c:pt>
                <c:pt idx="1289">
                  <c:v>29.004999999999999</c:v>
                </c:pt>
                <c:pt idx="1301">
                  <c:v>29.815000000000001</c:v>
                </c:pt>
                <c:pt idx="1307">
                  <c:v>30.364999999999991</c:v>
                </c:pt>
                <c:pt idx="1314">
                  <c:v>30.164999999999999</c:v>
                </c:pt>
              </c:numCache>
            </c:numRef>
          </c:yVal>
          <c:smooth val="0"/>
          <c:extLst>
            <c:ext xmlns:c16="http://schemas.microsoft.com/office/drawing/2014/chart" uri="{C3380CC4-5D6E-409C-BE32-E72D297353CC}">
              <c16:uniqueId val="{00000000-4346-4514-A86F-B27294EBE253}"/>
            </c:ext>
          </c:extLst>
        </c:ser>
        <c:dLbls>
          <c:showLegendKey val="0"/>
          <c:showVal val="0"/>
          <c:showCatName val="0"/>
          <c:showSerName val="0"/>
          <c:showPercent val="0"/>
          <c:showBubbleSize val="0"/>
        </c:dLbls>
        <c:axId val="332025712"/>
        <c:axId val="332024536"/>
      </c:scatterChart>
      <c:valAx>
        <c:axId val="332025712"/>
        <c:scaling>
          <c:orientation val="minMax"/>
          <c:max val="43465"/>
          <c:min val="3944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(mm/dd/yy)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dd/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024536"/>
        <c:crosses val="autoZero"/>
        <c:crossBetween val="midCat"/>
        <c:majorUnit val="730.5"/>
      </c:valAx>
      <c:valAx>
        <c:axId val="332024536"/>
        <c:scaling>
          <c:orientation val="minMax"/>
          <c:max val="33"/>
          <c:min val="2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SST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0257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SST for</a:t>
            </a:r>
            <a:r>
              <a:rPr lang="en-US" baseline="0"/>
              <a:t> Wet Season at lon: -83.26 </a:t>
            </a:r>
            <a:br>
              <a:rPr lang="en-US" baseline="0"/>
            </a:br>
            <a:r>
              <a:rPr lang="en-US" baseline="0"/>
              <a:t>lat: 8.64 (Ex. 2) </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'[SST Chart Example 2.xls]ee-chart (1)'!$B$1</c:f>
              <c:strCache>
                <c:ptCount val="1"/>
                <c:pt idx="0">
                  <c:v>sst</c:v>
                </c:pt>
              </c:strCache>
            </c:strRef>
          </c:tx>
          <c:spPr>
            <a:ln w="19050" cap="rnd">
              <a:noFill/>
              <a:round/>
            </a:ln>
            <a:effectLst/>
          </c:spPr>
          <c:marker>
            <c:symbol val="triangle"/>
            <c:size val="5"/>
            <c:spPr>
              <a:solidFill>
                <a:schemeClr val="accent1"/>
              </a:solidFill>
              <a:ln w="9525">
                <a:noFill/>
              </a:ln>
              <a:effectLst/>
            </c:spPr>
          </c:marker>
          <c:trendline>
            <c:spPr>
              <a:ln w="19050" cap="rnd">
                <a:solidFill>
                  <a:schemeClr val="accent1"/>
                </a:solidFill>
                <a:prstDash val="sysDot"/>
              </a:ln>
              <a:effectLst/>
            </c:spPr>
            <c:trendlineType val="linear"/>
            <c:dispRSqr val="0"/>
            <c:dispEq val="0"/>
          </c:trendline>
          <c:xVal>
            <c:numRef>
              <c:f>'[SST Chart Example 2.xls]ee-chart (1)'!$A$2:$A$3925</c:f>
              <c:numCache>
                <c:formatCode>d\-mmm\-yy</c:formatCode>
                <c:ptCount val="1280"/>
                <c:pt idx="0">
                  <c:v>39661</c:v>
                </c:pt>
                <c:pt idx="1">
                  <c:v>39662</c:v>
                </c:pt>
                <c:pt idx="2">
                  <c:v>39663</c:v>
                </c:pt>
                <c:pt idx="3">
                  <c:v>39664</c:v>
                </c:pt>
                <c:pt idx="4">
                  <c:v>39665</c:v>
                </c:pt>
                <c:pt idx="5">
                  <c:v>39666</c:v>
                </c:pt>
                <c:pt idx="6">
                  <c:v>39667</c:v>
                </c:pt>
                <c:pt idx="7">
                  <c:v>39668</c:v>
                </c:pt>
                <c:pt idx="8">
                  <c:v>39669</c:v>
                </c:pt>
                <c:pt idx="9">
                  <c:v>39670</c:v>
                </c:pt>
                <c:pt idx="10">
                  <c:v>39671</c:v>
                </c:pt>
                <c:pt idx="11">
                  <c:v>39672</c:v>
                </c:pt>
                <c:pt idx="12">
                  <c:v>39673</c:v>
                </c:pt>
                <c:pt idx="13">
                  <c:v>39674</c:v>
                </c:pt>
                <c:pt idx="14">
                  <c:v>39675</c:v>
                </c:pt>
                <c:pt idx="15">
                  <c:v>39676</c:v>
                </c:pt>
                <c:pt idx="16">
                  <c:v>39677</c:v>
                </c:pt>
                <c:pt idx="17">
                  <c:v>39678</c:v>
                </c:pt>
                <c:pt idx="18">
                  <c:v>39679</c:v>
                </c:pt>
                <c:pt idx="19">
                  <c:v>39680</c:v>
                </c:pt>
                <c:pt idx="20">
                  <c:v>39681</c:v>
                </c:pt>
                <c:pt idx="21">
                  <c:v>39682</c:v>
                </c:pt>
                <c:pt idx="22">
                  <c:v>39683</c:v>
                </c:pt>
                <c:pt idx="23">
                  <c:v>39684</c:v>
                </c:pt>
                <c:pt idx="24">
                  <c:v>39685</c:v>
                </c:pt>
                <c:pt idx="25">
                  <c:v>39686</c:v>
                </c:pt>
                <c:pt idx="26">
                  <c:v>39687</c:v>
                </c:pt>
                <c:pt idx="27">
                  <c:v>39688</c:v>
                </c:pt>
                <c:pt idx="28">
                  <c:v>39689</c:v>
                </c:pt>
                <c:pt idx="29">
                  <c:v>39690</c:v>
                </c:pt>
                <c:pt idx="30">
                  <c:v>39691</c:v>
                </c:pt>
                <c:pt idx="31">
                  <c:v>39692</c:v>
                </c:pt>
                <c:pt idx="32">
                  <c:v>39693</c:v>
                </c:pt>
                <c:pt idx="33">
                  <c:v>39694</c:v>
                </c:pt>
                <c:pt idx="34">
                  <c:v>39695</c:v>
                </c:pt>
                <c:pt idx="35">
                  <c:v>39696</c:v>
                </c:pt>
                <c:pt idx="36">
                  <c:v>39697</c:v>
                </c:pt>
                <c:pt idx="37">
                  <c:v>39698</c:v>
                </c:pt>
                <c:pt idx="38">
                  <c:v>39699</c:v>
                </c:pt>
                <c:pt idx="39">
                  <c:v>39700</c:v>
                </c:pt>
                <c:pt idx="40">
                  <c:v>39701</c:v>
                </c:pt>
                <c:pt idx="41">
                  <c:v>39702</c:v>
                </c:pt>
                <c:pt idx="42">
                  <c:v>39703</c:v>
                </c:pt>
                <c:pt idx="43">
                  <c:v>39704</c:v>
                </c:pt>
                <c:pt idx="44">
                  <c:v>39705</c:v>
                </c:pt>
                <c:pt idx="45">
                  <c:v>39706</c:v>
                </c:pt>
                <c:pt idx="46">
                  <c:v>39707</c:v>
                </c:pt>
                <c:pt idx="47">
                  <c:v>39708</c:v>
                </c:pt>
                <c:pt idx="48">
                  <c:v>39709</c:v>
                </c:pt>
                <c:pt idx="49">
                  <c:v>39710</c:v>
                </c:pt>
                <c:pt idx="50">
                  <c:v>39711</c:v>
                </c:pt>
                <c:pt idx="51">
                  <c:v>39712</c:v>
                </c:pt>
                <c:pt idx="52">
                  <c:v>39713</c:v>
                </c:pt>
                <c:pt idx="53">
                  <c:v>39714</c:v>
                </c:pt>
                <c:pt idx="54">
                  <c:v>39715</c:v>
                </c:pt>
                <c:pt idx="55">
                  <c:v>39716</c:v>
                </c:pt>
                <c:pt idx="56">
                  <c:v>39717</c:v>
                </c:pt>
                <c:pt idx="57">
                  <c:v>39718</c:v>
                </c:pt>
                <c:pt idx="58">
                  <c:v>39719</c:v>
                </c:pt>
                <c:pt idx="59">
                  <c:v>39720</c:v>
                </c:pt>
                <c:pt idx="60">
                  <c:v>39721</c:v>
                </c:pt>
                <c:pt idx="61">
                  <c:v>39722</c:v>
                </c:pt>
                <c:pt idx="62">
                  <c:v>39723</c:v>
                </c:pt>
                <c:pt idx="63">
                  <c:v>39724</c:v>
                </c:pt>
                <c:pt idx="64">
                  <c:v>39725</c:v>
                </c:pt>
                <c:pt idx="65">
                  <c:v>39726</c:v>
                </c:pt>
                <c:pt idx="66">
                  <c:v>39727</c:v>
                </c:pt>
                <c:pt idx="67">
                  <c:v>39728</c:v>
                </c:pt>
                <c:pt idx="68">
                  <c:v>39729</c:v>
                </c:pt>
                <c:pt idx="69">
                  <c:v>39730</c:v>
                </c:pt>
                <c:pt idx="70">
                  <c:v>39731</c:v>
                </c:pt>
                <c:pt idx="71">
                  <c:v>39732</c:v>
                </c:pt>
                <c:pt idx="72">
                  <c:v>39733</c:v>
                </c:pt>
                <c:pt idx="73">
                  <c:v>39734</c:v>
                </c:pt>
                <c:pt idx="74">
                  <c:v>39735</c:v>
                </c:pt>
                <c:pt idx="75">
                  <c:v>39736</c:v>
                </c:pt>
                <c:pt idx="76">
                  <c:v>39737</c:v>
                </c:pt>
                <c:pt idx="77">
                  <c:v>39738</c:v>
                </c:pt>
                <c:pt idx="78">
                  <c:v>39739</c:v>
                </c:pt>
                <c:pt idx="79">
                  <c:v>39740</c:v>
                </c:pt>
                <c:pt idx="80">
                  <c:v>39741</c:v>
                </c:pt>
                <c:pt idx="81">
                  <c:v>39742</c:v>
                </c:pt>
                <c:pt idx="82">
                  <c:v>39743</c:v>
                </c:pt>
                <c:pt idx="83">
                  <c:v>39744</c:v>
                </c:pt>
                <c:pt idx="84">
                  <c:v>39745</c:v>
                </c:pt>
                <c:pt idx="85">
                  <c:v>39746</c:v>
                </c:pt>
                <c:pt idx="86">
                  <c:v>39747</c:v>
                </c:pt>
                <c:pt idx="87">
                  <c:v>39748</c:v>
                </c:pt>
                <c:pt idx="88">
                  <c:v>39749</c:v>
                </c:pt>
                <c:pt idx="89">
                  <c:v>39750</c:v>
                </c:pt>
                <c:pt idx="90">
                  <c:v>39751</c:v>
                </c:pt>
                <c:pt idx="91">
                  <c:v>39752</c:v>
                </c:pt>
                <c:pt idx="92">
                  <c:v>39753</c:v>
                </c:pt>
                <c:pt idx="93">
                  <c:v>39754</c:v>
                </c:pt>
                <c:pt idx="94">
                  <c:v>39755</c:v>
                </c:pt>
                <c:pt idx="95">
                  <c:v>39756</c:v>
                </c:pt>
                <c:pt idx="96">
                  <c:v>39757</c:v>
                </c:pt>
                <c:pt idx="97">
                  <c:v>39758</c:v>
                </c:pt>
                <c:pt idx="98">
                  <c:v>39759</c:v>
                </c:pt>
                <c:pt idx="99">
                  <c:v>39760</c:v>
                </c:pt>
                <c:pt idx="100">
                  <c:v>39761</c:v>
                </c:pt>
                <c:pt idx="101">
                  <c:v>39762</c:v>
                </c:pt>
                <c:pt idx="102">
                  <c:v>39763</c:v>
                </c:pt>
                <c:pt idx="103">
                  <c:v>39764</c:v>
                </c:pt>
                <c:pt idx="104">
                  <c:v>39765</c:v>
                </c:pt>
                <c:pt idx="105">
                  <c:v>39766</c:v>
                </c:pt>
                <c:pt idx="106">
                  <c:v>39767</c:v>
                </c:pt>
                <c:pt idx="107">
                  <c:v>39768</c:v>
                </c:pt>
                <c:pt idx="108">
                  <c:v>39769</c:v>
                </c:pt>
                <c:pt idx="109">
                  <c:v>39770</c:v>
                </c:pt>
                <c:pt idx="110">
                  <c:v>39771</c:v>
                </c:pt>
                <c:pt idx="111">
                  <c:v>39772</c:v>
                </c:pt>
                <c:pt idx="112">
                  <c:v>39773</c:v>
                </c:pt>
                <c:pt idx="113">
                  <c:v>39774</c:v>
                </c:pt>
                <c:pt idx="114">
                  <c:v>39775</c:v>
                </c:pt>
                <c:pt idx="115">
                  <c:v>39776</c:v>
                </c:pt>
                <c:pt idx="116">
                  <c:v>39777</c:v>
                </c:pt>
                <c:pt idx="117">
                  <c:v>39778</c:v>
                </c:pt>
                <c:pt idx="118">
                  <c:v>39779</c:v>
                </c:pt>
                <c:pt idx="119">
                  <c:v>39780</c:v>
                </c:pt>
                <c:pt idx="120">
                  <c:v>39781</c:v>
                </c:pt>
                <c:pt idx="121">
                  <c:v>39782</c:v>
                </c:pt>
                <c:pt idx="122">
                  <c:v>40026</c:v>
                </c:pt>
                <c:pt idx="123">
                  <c:v>40027</c:v>
                </c:pt>
                <c:pt idx="124">
                  <c:v>40028</c:v>
                </c:pt>
                <c:pt idx="125">
                  <c:v>40029</c:v>
                </c:pt>
                <c:pt idx="126">
                  <c:v>40030</c:v>
                </c:pt>
                <c:pt idx="127">
                  <c:v>40031</c:v>
                </c:pt>
                <c:pt idx="128">
                  <c:v>40032</c:v>
                </c:pt>
                <c:pt idx="129">
                  <c:v>40033</c:v>
                </c:pt>
                <c:pt idx="130">
                  <c:v>40034</c:v>
                </c:pt>
                <c:pt idx="131">
                  <c:v>40035</c:v>
                </c:pt>
                <c:pt idx="132">
                  <c:v>40036</c:v>
                </c:pt>
                <c:pt idx="133">
                  <c:v>40037</c:v>
                </c:pt>
                <c:pt idx="134">
                  <c:v>40038</c:v>
                </c:pt>
                <c:pt idx="135">
                  <c:v>40039</c:v>
                </c:pt>
                <c:pt idx="136">
                  <c:v>40040</c:v>
                </c:pt>
                <c:pt idx="137">
                  <c:v>40041</c:v>
                </c:pt>
                <c:pt idx="138">
                  <c:v>40042</c:v>
                </c:pt>
                <c:pt idx="139">
                  <c:v>40043</c:v>
                </c:pt>
                <c:pt idx="140">
                  <c:v>40044</c:v>
                </c:pt>
                <c:pt idx="141">
                  <c:v>40045</c:v>
                </c:pt>
                <c:pt idx="142">
                  <c:v>40046</c:v>
                </c:pt>
                <c:pt idx="143">
                  <c:v>40047</c:v>
                </c:pt>
                <c:pt idx="144">
                  <c:v>40048</c:v>
                </c:pt>
                <c:pt idx="145">
                  <c:v>40049</c:v>
                </c:pt>
                <c:pt idx="146">
                  <c:v>40050</c:v>
                </c:pt>
                <c:pt idx="147">
                  <c:v>40051</c:v>
                </c:pt>
                <c:pt idx="148">
                  <c:v>40052</c:v>
                </c:pt>
                <c:pt idx="149">
                  <c:v>40053</c:v>
                </c:pt>
                <c:pt idx="150">
                  <c:v>40054</c:v>
                </c:pt>
                <c:pt idx="151">
                  <c:v>40055</c:v>
                </c:pt>
                <c:pt idx="152">
                  <c:v>40056</c:v>
                </c:pt>
                <c:pt idx="153">
                  <c:v>40057</c:v>
                </c:pt>
                <c:pt idx="154">
                  <c:v>40058</c:v>
                </c:pt>
                <c:pt idx="155">
                  <c:v>40059</c:v>
                </c:pt>
                <c:pt idx="156">
                  <c:v>40060</c:v>
                </c:pt>
                <c:pt idx="157">
                  <c:v>40061</c:v>
                </c:pt>
                <c:pt idx="158">
                  <c:v>40062</c:v>
                </c:pt>
                <c:pt idx="159">
                  <c:v>40063</c:v>
                </c:pt>
                <c:pt idx="160">
                  <c:v>40064</c:v>
                </c:pt>
                <c:pt idx="161">
                  <c:v>40065</c:v>
                </c:pt>
                <c:pt idx="162">
                  <c:v>40066</c:v>
                </c:pt>
                <c:pt idx="163">
                  <c:v>40067</c:v>
                </c:pt>
                <c:pt idx="164">
                  <c:v>40068</c:v>
                </c:pt>
                <c:pt idx="165">
                  <c:v>40069</c:v>
                </c:pt>
                <c:pt idx="166">
                  <c:v>40070</c:v>
                </c:pt>
                <c:pt idx="167">
                  <c:v>40071</c:v>
                </c:pt>
                <c:pt idx="168">
                  <c:v>40072</c:v>
                </c:pt>
                <c:pt idx="169">
                  <c:v>40073</c:v>
                </c:pt>
                <c:pt idx="170">
                  <c:v>40074</c:v>
                </c:pt>
                <c:pt idx="171">
                  <c:v>40075</c:v>
                </c:pt>
                <c:pt idx="172">
                  <c:v>40076</c:v>
                </c:pt>
                <c:pt idx="173">
                  <c:v>40077</c:v>
                </c:pt>
                <c:pt idx="174">
                  <c:v>40078</c:v>
                </c:pt>
                <c:pt idx="175">
                  <c:v>40079</c:v>
                </c:pt>
                <c:pt idx="176">
                  <c:v>40080</c:v>
                </c:pt>
                <c:pt idx="177">
                  <c:v>40081</c:v>
                </c:pt>
                <c:pt idx="178">
                  <c:v>40082</c:v>
                </c:pt>
                <c:pt idx="179">
                  <c:v>40083</c:v>
                </c:pt>
                <c:pt idx="180">
                  <c:v>40084</c:v>
                </c:pt>
                <c:pt idx="181">
                  <c:v>40085</c:v>
                </c:pt>
                <c:pt idx="182">
                  <c:v>40086</c:v>
                </c:pt>
                <c:pt idx="183">
                  <c:v>40087</c:v>
                </c:pt>
                <c:pt idx="184">
                  <c:v>40088</c:v>
                </c:pt>
                <c:pt idx="185">
                  <c:v>40089</c:v>
                </c:pt>
                <c:pt idx="186">
                  <c:v>40090</c:v>
                </c:pt>
                <c:pt idx="187">
                  <c:v>40091</c:v>
                </c:pt>
                <c:pt idx="188">
                  <c:v>40092</c:v>
                </c:pt>
                <c:pt idx="189">
                  <c:v>40093</c:v>
                </c:pt>
                <c:pt idx="190">
                  <c:v>40094</c:v>
                </c:pt>
                <c:pt idx="191">
                  <c:v>40095</c:v>
                </c:pt>
                <c:pt idx="192">
                  <c:v>40096</c:v>
                </c:pt>
                <c:pt idx="193">
                  <c:v>40097</c:v>
                </c:pt>
                <c:pt idx="194">
                  <c:v>40098</c:v>
                </c:pt>
                <c:pt idx="195">
                  <c:v>40099</c:v>
                </c:pt>
                <c:pt idx="196">
                  <c:v>40100</c:v>
                </c:pt>
                <c:pt idx="197">
                  <c:v>40101</c:v>
                </c:pt>
                <c:pt idx="198">
                  <c:v>40102</c:v>
                </c:pt>
                <c:pt idx="199">
                  <c:v>40103</c:v>
                </c:pt>
                <c:pt idx="200">
                  <c:v>40104</c:v>
                </c:pt>
                <c:pt idx="201">
                  <c:v>40105</c:v>
                </c:pt>
                <c:pt idx="202">
                  <c:v>40106</c:v>
                </c:pt>
                <c:pt idx="203">
                  <c:v>40107</c:v>
                </c:pt>
                <c:pt idx="204">
                  <c:v>40108</c:v>
                </c:pt>
                <c:pt idx="205">
                  <c:v>40109</c:v>
                </c:pt>
                <c:pt idx="206">
                  <c:v>40110</c:v>
                </c:pt>
                <c:pt idx="207">
                  <c:v>40111</c:v>
                </c:pt>
                <c:pt idx="208">
                  <c:v>40112</c:v>
                </c:pt>
                <c:pt idx="209">
                  <c:v>40113</c:v>
                </c:pt>
                <c:pt idx="210">
                  <c:v>40114</c:v>
                </c:pt>
                <c:pt idx="211">
                  <c:v>40115</c:v>
                </c:pt>
                <c:pt idx="212">
                  <c:v>40116</c:v>
                </c:pt>
                <c:pt idx="213">
                  <c:v>40117</c:v>
                </c:pt>
                <c:pt idx="214">
                  <c:v>40118</c:v>
                </c:pt>
                <c:pt idx="215">
                  <c:v>40119</c:v>
                </c:pt>
                <c:pt idx="216">
                  <c:v>40120</c:v>
                </c:pt>
                <c:pt idx="217">
                  <c:v>40121</c:v>
                </c:pt>
                <c:pt idx="218">
                  <c:v>40122</c:v>
                </c:pt>
                <c:pt idx="219">
                  <c:v>40123</c:v>
                </c:pt>
                <c:pt idx="220">
                  <c:v>40124</c:v>
                </c:pt>
                <c:pt idx="221">
                  <c:v>40125</c:v>
                </c:pt>
                <c:pt idx="222">
                  <c:v>40126</c:v>
                </c:pt>
                <c:pt idx="223">
                  <c:v>40127</c:v>
                </c:pt>
                <c:pt idx="224">
                  <c:v>40128</c:v>
                </c:pt>
                <c:pt idx="225">
                  <c:v>40129</c:v>
                </c:pt>
                <c:pt idx="226">
                  <c:v>40130</c:v>
                </c:pt>
                <c:pt idx="227">
                  <c:v>40131</c:v>
                </c:pt>
                <c:pt idx="228">
                  <c:v>40132</c:v>
                </c:pt>
                <c:pt idx="229">
                  <c:v>40133</c:v>
                </c:pt>
                <c:pt idx="230">
                  <c:v>40134</c:v>
                </c:pt>
                <c:pt idx="231">
                  <c:v>40135</c:v>
                </c:pt>
                <c:pt idx="232">
                  <c:v>40136</c:v>
                </c:pt>
                <c:pt idx="233">
                  <c:v>40137</c:v>
                </c:pt>
                <c:pt idx="234">
                  <c:v>40138</c:v>
                </c:pt>
                <c:pt idx="235">
                  <c:v>40139</c:v>
                </c:pt>
                <c:pt idx="236">
                  <c:v>40140</c:v>
                </c:pt>
                <c:pt idx="237">
                  <c:v>40141</c:v>
                </c:pt>
                <c:pt idx="238">
                  <c:v>40142</c:v>
                </c:pt>
                <c:pt idx="239">
                  <c:v>40143</c:v>
                </c:pt>
                <c:pt idx="240">
                  <c:v>40144</c:v>
                </c:pt>
                <c:pt idx="241">
                  <c:v>40145</c:v>
                </c:pt>
                <c:pt idx="242">
                  <c:v>40146</c:v>
                </c:pt>
                <c:pt idx="243">
                  <c:v>40147</c:v>
                </c:pt>
                <c:pt idx="244">
                  <c:v>40391</c:v>
                </c:pt>
                <c:pt idx="245">
                  <c:v>40392</c:v>
                </c:pt>
                <c:pt idx="246">
                  <c:v>40393</c:v>
                </c:pt>
                <c:pt idx="247">
                  <c:v>40394</c:v>
                </c:pt>
                <c:pt idx="248">
                  <c:v>40395</c:v>
                </c:pt>
                <c:pt idx="249">
                  <c:v>40396</c:v>
                </c:pt>
                <c:pt idx="250">
                  <c:v>40397</c:v>
                </c:pt>
                <c:pt idx="251">
                  <c:v>40398</c:v>
                </c:pt>
                <c:pt idx="252">
                  <c:v>40399</c:v>
                </c:pt>
                <c:pt idx="253">
                  <c:v>40400</c:v>
                </c:pt>
                <c:pt idx="254">
                  <c:v>40401</c:v>
                </c:pt>
                <c:pt idx="255">
                  <c:v>40402</c:v>
                </c:pt>
                <c:pt idx="256">
                  <c:v>40403</c:v>
                </c:pt>
                <c:pt idx="257">
                  <c:v>40404</c:v>
                </c:pt>
                <c:pt idx="258">
                  <c:v>40405</c:v>
                </c:pt>
                <c:pt idx="259">
                  <c:v>40406</c:v>
                </c:pt>
                <c:pt idx="260">
                  <c:v>40407</c:v>
                </c:pt>
                <c:pt idx="261">
                  <c:v>40408</c:v>
                </c:pt>
                <c:pt idx="262">
                  <c:v>40409</c:v>
                </c:pt>
                <c:pt idx="263">
                  <c:v>40410</c:v>
                </c:pt>
                <c:pt idx="264">
                  <c:v>40411</c:v>
                </c:pt>
                <c:pt idx="265">
                  <c:v>40412</c:v>
                </c:pt>
                <c:pt idx="266">
                  <c:v>40413</c:v>
                </c:pt>
                <c:pt idx="267">
                  <c:v>40414</c:v>
                </c:pt>
                <c:pt idx="268">
                  <c:v>40415</c:v>
                </c:pt>
                <c:pt idx="269">
                  <c:v>40416</c:v>
                </c:pt>
                <c:pt idx="270">
                  <c:v>40417</c:v>
                </c:pt>
                <c:pt idx="271">
                  <c:v>40418</c:v>
                </c:pt>
                <c:pt idx="272">
                  <c:v>40419</c:v>
                </c:pt>
                <c:pt idx="273">
                  <c:v>40420</c:v>
                </c:pt>
                <c:pt idx="274">
                  <c:v>40421</c:v>
                </c:pt>
                <c:pt idx="275">
                  <c:v>40422</c:v>
                </c:pt>
                <c:pt idx="276">
                  <c:v>40423</c:v>
                </c:pt>
                <c:pt idx="277">
                  <c:v>40424</c:v>
                </c:pt>
                <c:pt idx="278">
                  <c:v>40425</c:v>
                </c:pt>
                <c:pt idx="279">
                  <c:v>40426</c:v>
                </c:pt>
                <c:pt idx="280">
                  <c:v>40427</c:v>
                </c:pt>
                <c:pt idx="281">
                  <c:v>40428</c:v>
                </c:pt>
                <c:pt idx="282">
                  <c:v>40429</c:v>
                </c:pt>
                <c:pt idx="283">
                  <c:v>40430</c:v>
                </c:pt>
                <c:pt idx="284">
                  <c:v>40431</c:v>
                </c:pt>
                <c:pt idx="285">
                  <c:v>40432</c:v>
                </c:pt>
                <c:pt idx="286">
                  <c:v>40433</c:v>
                </c:pt>
                <c:pt idx="287">
                  <c:v>40434</c:v>
                </c:pt>
                <c:pt idx="288">
                  <c:v>40435</c:v>
                </c:pt>
                <c:pt idx="289">
                  <c:v>40436</c:v>
                </c:pt>
                <c:pt idx="290">
                  <c:v>40437</c:v>
                </c:pt>
                <c:pt idx="291">
                  <c:v>40438</c:v>
                </c:pt>
                <c:pt idx="292">
                  <c:v>40439</c:v>
                </c:pt>
                <c:pt idx="293">
                  <c:v>40440</c:v>
                </c:pt>
                <c:pt idx="294">
                  <c:v>40441</c:v>
                </c:pt>
                <c:pt idx="295">
                  <c:v>40442</c:v>
                </c:pt>
                <c:pt idx="296">
                  <c:v>40443</c:v>
                </c:pt>
                <c:pt idx="297">
                  <c:v>40444</c:v>
                </c:pt>
                <c:pt idx="298">
                  <c:v>40445</c:v>
                </c:pt>
                <c:pt idx="299">
                  <c:v>40446</c:v>
                </c:pt>
                <c:pt idx="300">
                  <c:v>40447</c:v>
                </c:pt>
                <c:pt idx="301">
                  <c:v>40448</c:v>
                </c:pt>
                <c:pt idx="302">
                  <c:v>40449</c:v>
                </c:pt>
                <c:pt idx="303">
                  <c:v>40450</c:v>
                </c:pt>
                <c:pt idx="304">
                  <c:v>40451</c:v>
                </c:pt>
                <c:pt idx="305">
                  <c:v>40452</c:v>
                </c:pt>
                <c:pt idx="306">
                  <c:v>40453</c:v>
                </c:pt>
                <c:pt idx="307">
                  <c:v>40454</c:v>
                </c:pt>
                <c:pt idx="308">
                  <c:v>40455</c:v>
                </c:pt>
                <c:pt idx="309">
                  <c:v>40456</c:v>
                </c:pt>
                <c:pt idx="310">
                  <c:v>40457</c:v>
                </c:pt>
                <c:pt idx="311">
                  <c:v>40458</c:v>
                </c:pt>
                <c:pt idx="312">
                  <c:v>40459</c:v>
                </c:pt>
                <c:pt idx="313">
                  <c:v>40460</c:v>
                </c:pt>
                <c:pt idx="314">
                  <c:v>40461</c:v>
                </c:pt>
                <c:pt idx="315">
                  <c:v>40462</c:v>
                </c:pt>
                <c:pt idx="316">
                  <c:v>40463</c:v>
                </c:pt>
                <c:pt idx="317">
                  <c:v>40464</c:v>
                </c:pt>
                <c:pt idx="318">
                  <c:v>40465</c:v>
                </c:pt>
                <c:pt idx="319">
                  <c:v>40466</c:v>
                </c:pt>
                <c:pt idx="320">
                  <c:v>40467</c:v>
                </c:pt>
                <c:pt idx="321">
                  <c:v>40468</c:v>
                </c:pt>
                <c:pt idx="322">
                  <c:v>40469</c:v>
                </c:pt>
                <c:pt idx="323">
                  <c:v>40470</c:v>
                </c:pt>
                <c:pt idx="324">
                  <c:v>40471</c:v>
                </c:pt>
                <c:pt idx="325">
                  <c:v>40472</c:v>
                </c:pt>
                <c:pt idx="326">
                  <c:v>40473</c:v>
                </c:pt>
                <c:pt idx="327">
                  <c:v>40474</c:v>
                </c:pt>
                <c:pt idx="328">
                  <c:v>40475</c:v>
                </c:pt>
                <c:pt idx="329">
                  <c:v>40476</c:v>
                </c:pt>
                <c:pt idx="330">
                  <c:v>40477</c:v>
                </c:pt>
                <c:pt idx="331">
                  <c:v>40478</c:v>
                </c:pt>
                <c:pt idx="332">
                  <c:v>40479</c:v>
                </c:pt>
                <c:pt idx="333">
                  <c:v>40480</c:v>
                </c:pt>
                <c:pt idx="334">
                  <c:v>40481</c:v>
                </c:pt>
                <c:pt idx="335">
                  <c:v>40482</c:v>
                </c:pt>
                <c:pt idx="336">
                  <c:v>40483</c:v>
                </c:pt>
                <c:pt idx="337">
                  <c:v>40484</c:v>
                </c:pt>
                <c:pt idx="338">
                  <c:v>40485</c:v>
                </c:pt>
                <c:pt idx="339">
                  <c:v>40486</c:v>
                </c:pt>
                <c:pt idx="340">
                  <c:v>40487</c:v>
                </c:pt>
                <c:pt idx="341">
                  <c:v>40488</c:v>
                </c:pt>
                <c:pt idx="342">
                  <c:v>40489</c:v>
                </c:pt>
                <c:pt idx="343">
                  <c:v>40490</c:v>
                </c:pt>
                <c:pt idx="344">
                  <c:v>40491</c:v>
                </c:pt>
                <c:pt idx="345">
                  <c:v>40492</c:v>
                </c:pt>
                <c:pt idx="346">
                  <c:v>40493</c:v>
                </c:pt>
                <c:pt idx="347">
                  <c:v>40494</c:v>
                </c:pt>
                <c:pt idx="348">
                  <c:v>40495</c:v>
                </c:pt>
                <c:pt idx="349">
                  <c:v>40496</c:v>
                </c:pt>
                <c:pt idx="350">
                  <c:v>40497</c:v>
                </c:pt>
                <c:pt idx="351">
                  <c:v>40498</c:v>
                </c:pt>
                <c:pt idx="352">
                  <c:v>40499</c:v>
                </c:pt>
                <c:pt idx="353">
                  <c:v>40500</c:v>
                </c:pt>
                <c:pt idx="354">
                  <c:v>40501</c:v>
                </c:pt>
                <c:pt idx="355">
                  <c:v>40502</c:v>
                </c:pt>
                <c:pt idx="356">
                  <c:v>40503</c:v>
                </c:pt>
                <c:pt idx="357">
                  <c:v>40504</c:v>
                </c:pt>
                <c:pt idx="358">
                  <c:v>40505</c:v>
                </c:pt>
                <c:pt idx="359">
                  <c:v>40506</c:v>
                </c:pt>
                <c:pt idx="360">
                  <c:v>40507</c:v>
                </c:pt>
                <c:pt idx="361">
                  <c:v>40508</c:v>
                </c:pt>
                <c:pt idx="362">
                  <c:v>40509</c:v>
                </c:pt>
                <c:pt idx="363">
                  <c:v>40510</c:v>
                </c:pt>
                <c:pt idx="364">
                  <c:v>40511</c:v>
                </c:pt>
                <c:pt idx="365">
                  <c:v>40512</c:v>
                </c:pt>
                <c:pt idx="366">
                  <c:v>40756</c:v>
                </c:pt>
                <c:pt idx="367">
                  <c:v>40757</c:v>
                </c:pt>
                <c:pt idx="368">
                  <c:v>40758</c:v>
                </c:pt>
                <c:pt idx="369">
                  <c:v>40759</c:v>
                </c:pt>
                <c:pt idx="370">
                  <c:v>40760</c:v>
                </c:pt>
                <c:pt idx="371">
                  <c:v>40761</c:v>
                </c:pt>
                <c:pt idx="372">
                  <c:v>40762</c:v>
                </c:pt>
                <c:pt idx="373">
                  <c:v>40763</c:v>
                </c:pt>
                <c:pt idx="374">
                  <c:v>40764</c:v>
                </c:pt>
                <c:pt idx="375">
                  <c:v>40765</c:v>
                </c:pt>
                <c:pt idx="376">
                  <c:v>40766</c:v>
                </c:pt>
                <c:pt idx="377">
                  <c:v>40767</c:v>
                </c:pt>
                <c:pt idx="378">
                  <c:v>40768</c:v>
                </c:pt>
                <c:pt idx="379">
                  <c:v>40769</c:v>
                </c:pt>
                <c:pt idx="380">
                  <c:v>40770</c:v>
                </c:pt>
                <c:pt idx="381">
                  <c:v>40771</c:v>
                </c:pt>
                <c:pt idx="382">
                  <c:v>40772</c:v>
                </c:pt>
                <c:pt idx="383">
                  <c:v>40773</c:v>
                </c:pt>
                <c:pt idx="384">
                  <c:v>40774</c:v>
                </c:pt>
                <c:pt idx="385">
                  <c:v>40775</c:v>
                </c:pt>
                <c:pt idx="386">
                  <c:v>40776</c:v>
                </c:pt>
                <c:pt idx="387">
                  <c:v>40777</c:v>
                </c:pt>
                <c:pt idx="388">
                  <c:v>40778</c:v>
                </c:pt>
                <c:pt idx="389">
                  <c:v>40779</c:v>
                </c:pt>
                <c:pt idx="390">
                  <c:v>40780</c:v>
                </c:pt>
                <c:pt idx="391">
                  <c:v>40781</c:v>
                </c:pt>
                <c:pt idx="392">
                  <c:v>40782</c:v>
                </c:pt>
                <c:pt idx="393">
                  <c:v>40783</c:v>
                </c:pt>
                <c:pt idx="394">
                  <c:v>40784</c:v>
                </c:pt>
                <c:pt idx="395">
                  <c:v>40785</c:v>
                </c:pt>
                <c:pt idx="396">
                  <c:v>40786</c:v>
                </c:pt>
                <c:pt idx="397">
                  <c:v>40787</c:v>
                </c:pt>
                <c:pt idx="398">
                  <c:v>40788</c:v>
                </c:pt>
                <c:pt idx="399">
                  <c:v>40789</c:v>
                </c:pt>
                <c:pt idx="400">
                  <c:v>40790</c:v>
                </c:pt>
                <c:pt idx="401">
                  <c:v>40791</c:v>
                </c:pt>
                <c:pt idx="402">
                  <c:v>40792</c:v>
                </c:pt>
                <c:pt idx="403">
                  <c:v>40793</c:v>
                </c:pt>
                <c:pt idx="404">
                  <c:v>40794</c:v>
                </c:pt>
                <c:pt idx="405">
                  <c:v>40795</c:v>
                </c:pt>
                <c:pt idx="406">
                  <c:v>40796</c:v>
                </c:pt>
                <c:pt idx="407">
                  <c:v>40797</c:v>
                </c:pt>
                <c:pt idx="408">
                  <c:v>40798</c:v>
                </c:pt>
                <c:pt idx="409">
                  <c:v>40799</c:v>
                </c:pt>
                <c:pt idx="410">
                  <c:v>40800</c:v>
                </c:pt>
                <c:pt idx="411">
                  <c:v>40801</c:v>
                </c:pt>
                <c:pt idx="412">
                  <c:v>40802</c:v>
                </c:pt>
                <c:pt idx="413">
                  <c:v>40803</c:v>
                </c:pt>
                <c:pt idx="414">
                  <c:v>40804</c:v>
                </c:pt>
                <c:pt idx="415">
                  <c:v>40805</c:v>
                </c:pt>
                <c:pt idx="416">
                  <c:v>40806</c:v>
                </c:pt>
                <c:pt idx="417">
                  <c:v>40807</c:v>
                </c:pt>
                <c:pt idx="418">
                  <c:v>40808</c:v>
                </c:pt>
                <c:pt idx="419">
                  <c:v>40809</c:v>
                </c:pt>
                <c:pt idx="420">
                  <c:v>40810</c:v>
                </c:pt>
                <c:pt idx="421">
                  <c:v>40811</c:v>
                </c:pt>
                <c:pt idx="422">
                  <c:v>40812</c:v>
                </c:pt>
                <c:pt idx="423">
                  <c:v>40813</c:v>
                </c:pt>
                <c:pt idx="424">
                  <c:v>40814</c:v>
                </c:pt>
                <c:pt idx="425">
                  <c:v>40815</c:v>
                </c:pt>
                <c:pt idx="426">
                  <c:v>40816</c:v>
                </c:pt>
                <c:pt idx="427">
                  <c:v>40817</c:v>
                </c:pt>
                <c:pt idx="428">
                  <c:v>40818</c:v>
                </c:pt>
                <c:pt idx="429">
                  <c:v>40819</c:v>
                </c:pt>
                <c:pt idx="430">
                  <c:v>40820</c:v>
                </c:pt>
                <c:pt idx="431">
                  <c:v>40821</c:v>
                </c:pt>
                <c:pt idx="432">
                  <c:v>40822</c:v>
                </c:pt>
                <c:pt idx="433">
                  <c:v>40823</c:v>
                </c:pt>
                <c:pt idx="434">
                  <c:v>40824</c:v>
                </c:pt>
                <c:pt idx="435">
                  <c:v>40825</c:v>
                </c:pt>
                <c:pt idx="436">
                  <c:v>40826</c:v>
                </c:pt>
                <c:pt idx="437">
                  <c:v>40827</c:v>
                </c:pt>
                <c:pt idx="438">
                  <c:v>40828</c:v>
                </c:pt>
                <c:pt idx="439">
                  <c:v>40829</c:v>
                </c:pt>
                <c:pt idx="440">
                  <c:v>40830</c:v>
                </c:pt>
                <c:pt idx="441">
                  <c:v>40831</c:v>
                </c:pt>
                <c:pt idx="442">
                  <c:v>40832</c:v>
                </c:pt>
                <c:pt idx="443">
                  <c:v>40833</c:v>
                </c:pt>
                <c:pt idx="444">
                  <c:v>40834</c:v>
                </c:pt>
                <c:pt idx="445">
                  <c:v>40835</c:v>
                </c:pt>
                <c:pt idx="446">
                  <c:v>40836</c:v>
                </c:pt>
                <c:pt idx="447">
                  <c:v>40837</c:v>
                </c:pt>
                <c:pt idx="448">
                  <c:v>40838</c:v>
                </c:pt>
                <c:pt idx="449">
                  <c:v>40839</c:v>
                </c:pt>
                <c:pt idx="450">
                  <c:v>40840</c:v>
                </c:pt>
                <c:pt idx="451">
                  <c:v>40841</c:v>
                </c:pt>
                <c:pt idx="452">
                  <c:v>40842</c:v>
                </c:pt>
                <c:pt idx="453">
                  <c:v>40843</c:v>
                </c:pt>
                <c:pt idx="454">
                  <c:v>40844</c:v>
                </c:pt>
                <c:pt idx="455">
                  <c:v>40845</c:v>
                </c:pt>
                <c:pt idx="456">
                  <c:v>40846</c:v>
                </c:pt>
                <c:pt idx="457">
                  <c:v>40847</c:v>
                </c:pt>
                <c:pt idx="458">
                  <c:v>40848</c:v>
                </c:pt>
                <c:pt idx="459">
                  <c:v>40849</c:v>
                </c:pt>
                <c:pt idx="460">
                  <c:v>40850</c:v>
                </c:pt>
                <c:pt idx="461">
                  <c:v>40851</c:v>
                </c:pt>
                <c:pt idx="462">
                  <c:v>40852</c:v>
                </c:pt>
                <c:pt idx="463">
                  <c:v>40853</c:v>
                </c:pt>
                <c:pt idx="464">
                  <c:v>40854</c:v>
                </c:pt>
                <c:pt idx="465">
                  <c:v>40855</c:v>
                </c:pt>
                <c:pt idx="466">
                  <c:v>40856</c:v>
                </c:pt>
                <c:pt idx="467">
                  <c:v>40857</c:v>
                </c:pt>
                <c:pt idx="468">
                  <c:v>40858</c:v>
                </c:pt>
                <c:pt idx="469">
                  <c:v>40859</c:v>
                </c:pt>
                <c:pt idx="470">
                  <c:v>40860</c:v>
                </c:pt>
                <c:pt idx="471">
                  <c:v>40861</c:v>
                </c:pt>
                <c:pt idx="472">
                  <c:v>40862</c:v>
                </c:pt>
                <c:pt idx="473">
                  <c:v>40863</c:v>
                </c:pt>
                <c:pt idx="474">
                  <c:v>40864</c:v>
                </c:pt>
                <c:pt idx="475">
                  <c:v>40865</c:v>
                </c:pt>
                <c:pt idx="476">
                  <c:v>40866</c:v>
                </c:pt>
                <c:pt idx="477">
                  <c:v>40867</c:v>
                </c:pt>
                <c:pt idx="478">
                  <c:v>40868</c:v>
                </c:pt>
                <c:pt idx="479">
                  <c:v>40869</c:v>
                </c:pt>
                <c:pt idx="480">
                  <c:v>40870</c:v>
                </c:pt>
                <c:pt idx="481">
                  <c:v>40871</c:v>
                </c:pt>
                <c:pt idx="482">
                  <c:v>40872</c:v>
                </c:pt>
                <c:pt idx="483">
                  <c:v>40873</c:v>
                </c:pt>
                <c:pt idx="484">
                  <c:v>40874</c:v>
                </c:pt>
                <c:pt idx="485">
                  <c:v>40875</c:v>
                </c:pt>
                <c:pt idx="486">
                  <c:v>40876</c:v>
                </c:pt>
                <c:pt idx="487">
                  <c:v>40877</c:v>
                </c:pt>
                <c:pt idx="488">
                  <c:v>41122</c:v>
                </c:pt>
                <c:pt idx="489">
                  <c:v>41123</c:v>
                </c:pt>
                <c:pt idx="490">
                  <c:v>41124</c:v>
                </c:pt>
                <c:pt idx="491">
                  <c:v>41125</c:v>
                </c:pt>
                <c:pt idx="492">
                  <c:v>41126</c:v>
                </c:pt>
                <c:pt idx="493">
                  <c:v>41127</c:v>
                </c:pt>
                <c:pt idx="494">
                  <c:v>41128</c:v>
                </c:pt>
                <c:pt idx="495">
                  <c:v>41129</c:v>
                </c:pt>
                <c:pt idx="496">
                  <c:v>41130</c:v>
                </c:pt>
                <c:pt idx="497">
                  <c:v>41131</c:v>
                </c:pt>
                <c:pt idx="498">
                  <c:v>41132</c:v>
                </c:pt>
                <c:pt idx="499">
                  <c:v>41133</c:v>
                </c:pt>
                <c:pt idx="500">
                  <c:v>41134</c:v>
                </c:pt>
                <c:pt idx="501">
                  <c:v>41135</c:v>
                </c:pt>
                <c:pt idx="502">
                  <c:v>41136</c:v>
                </c:pt>
                <c:pt idx="503">
                  <c:v>41137</c:v>
                </c:pt>
                <c:pt idx="504">
                  <c:v>41138</c:v>
                </c:pt>
                <c:pt idx="505">
                  <c:v>41139</c:v>
                </c:pt>
                <c:pt idx="506">
                  <c:v>41140</c:v>
                </c:pt>
                <c:pt idx="507">
                  <c:v>41141</c:v>
                </c:pt>
                <c:pt idx="508">
                  <c:v>41142</c:v>
                </c:pt>
                <c:pt idx="509">
                  <c:v>41143</c:v>
                </c:pt>
                <c:pt idx="510">
                  <c:v>41144</c:v>
                </c:pt>
                <c:pt idx="511">
                  <c:v>41145</c:v>
                </c:pt>
                <c:pt idx="512">
                  <c:v>41146</c:v>
                </c:pt>
                <c:pt idx="513">
                  <c:v>41147</c:v>
                </c:pt>
                <c:pt idx="514">
                  <c:v>41148</c:v>
                </c:pt>
                <c:pt idx="515">
                  <c:v>41149</c:v>
                </c:pt>
                <c:pt idx="516">
                  <c:v>41150</c:v>
                </c:pt>
                <c:pt idx="517">
                  <c:v>41151</c:v>
                </c:pt>
                <c:pt idx="518">
                  <c:v>41152</c:v>
                </c:pt>
                <c:pt idx="519">
                  <c:v>41153</c:v>
                </c:pt>
                <c:pt idx="520">
                  <c:v>41154</c:v>
                </c:pt>
                <c:pt idx="521">
                  <c:v>41155</c:v>
                </c:pt>
                <c:pt idx="522">
                  <c:v>41156</c:v>
                </c:pt>
                <c:pt idx="523">
                  <c:v>41157</c:v>
                </c:pt>
                <c:pt idx="524">
                  <c:v>41158</c:v>
                </c:pt>
                <c:pt idx="525">
                  <c:v>41159</c:v>
                </c:pt>
                <c:pt idx="526">
                  <c:v>41160</c:v>
                </c:pt>
                <c:pt idx="527">
                  <c:v>41161</c:v>
                </c:pt>
                <c:pt idx="528">
                  <c:v>41162</c:v>
                </c:pt>
                <c:pt idx="529">
                  <c:v>41163</c:v>
                </c:pt>
                <c:pt idx="530">
                  <c:v>41164</c:v>
                </c:pt>
                <c:pt idx="531">
                  <c:v>41165</c:v>
                </c:pt>
                <c:pt idx="532">
                  <c:v>41166</c:v>
                </c:pt>
                <c:pt idx="533">
                  <c:v>41167</c:v>
                </c:pt>
                <c:pt idx="534">
                  <c:v>41168</c:v>
                </c:pt>
                <c:pt idx="535">
                  <c:v>41169</c:v>
                </c:pt>
                <c:pt idx="536">
                  <c:v>41170</c:v>
                </c:pt>
                <c:pt idx="537">
                  <c:v>41171</c:v>
                </c:pt>
                <c:pt idx="538">
                  <c:v>41172</c:v>
                </c:pt>
                <c:pt idx="539">
                  <c:v>41173</c:v>
                </c:pt>
                <c:pt idx="540">
                  <c:v>41174</c:v>
                </c:pt>
                <c:pt idx="541">
                  <c:v>41175</c:v>
                </c:pt>
                <c:pt idx="542">
                  <c:v>41176</c:v>
                </c:pt>
                <c:pt idx="543">
                  <c:v>41177</c:v>
                </c:pt>
                <c:pt idx="544">
                  <c:v>41178</c:v>
                </c:pt>
                <c:pt idx="545">
                  <c:v>41179</c:v>
                </c:pt>
                <c:pt idx="546">
                  <c:v>41180</c:v>
                </c:pt>
                <c:pt idx="547">
                  <c:v>41181</c:v>
                </c:pt>
                <c:pt idx="548">
                  <c:v>41182</c:v>
                </c:pt>
                <c:pt idx="549">
                  <c:v>41183</c:v>
                </c:pt>
                <c:pt idx="550">
                  <c:v>41184</c:v>
                </c:pt>
                <c:pt idx="551">
                  <c:v>41185</c:v>
                </c:pt>
                <c:pt idx="552">
                  <c:v>41186</c:v>
                </c:pt>
                <c:pt idx="553">
                  <c:v>41187</c:v>
                </c:pt>
                <c:pt idx="554">
                  <c:v>41188</c:v>
                </c:pt>
                <c:pt idx="555">
                  <c:v>41189</c:v>
                </c:pt>
                <c:pt idx="556">
                  <c:v>41190</c:v>
                </c:pt>
                <c:pt idx="557">
                  <c:v>41191</c:v>
                </c:pt>
                <c:pt idx="558">
                  <c:v>41192</c:v>
                </c:pt>
                <c:pt idx="559">
                  <c:v>41193</c:v>
                </c:pt>
                <c:pt idx="560">
                  <c:v>41194</c:v>
                </c:pt>
                <c:pt idx="561">
                  <c:v>41195</c:v>
                </c:pt>
                <c:pt idx="562">
                  <c:v>41196</c:v>
                </c:pt>
                <c:pt idx="563">
                  <c:v>41197</c:v>
                </c:pt>
                <c:pt idx="564">
                  <c:v>41198</c:v>
                </c:pt>
                <c:pt idx="565">
                  <c:v>41199</c:v>
                </c:pt>
                <c:pt idx="566">
                  <c:v>41200</c:v>
                </c:pt>
                <c:pt idx="567">
                  <c:v>41201</c:v>
                </c:pt>
                <c:pt idx="568">
                  <c:v>41202</c:v>
                </c:pt>
                <c:pt idx="569">
                  <c:v>41203</c:v>
                </c:pt>
                <c:pt idx="570">
                  <c:v>41204</c:v>
                </c:pt>
                <c:pt idx="571">
                  <c:v>41205</c:v>
                </c:pt>
                <c:pt idx="572">
                  <c:v>41206</c:v>
                </c:pt>
                <c:pt idx="573">
                  <c:v>41207</c:v>
                </c:pt>
                <c:pt idx="574">
                  <c:v>41208</c:v>
                </c:pt>
                <c:pt idx="575">
                  <c:v>41209</c:v>
                </c:pt>
                <c:pt idx="576">
                  <c:v>41210</c:v>
                </c:pt>
                <c:pt idx="577">
                  <c:v>41211</c:v>
                </c:pt>
                <c:pt idx="578">
                  <c:v>41212</c:v>
                </c:pt>
                <c:pt idx="579">
                  <c:v>41213</c:v>
                </c:pt>
                <c:pt idx="580">
                  <c:v>41214</c:v>
                </c:pt>
                <c:pt idx="581">
                  <c:v>41215</c:v>
                </c:pt>
                <c:pt idx="582">
                  <c:v>41216</c:v>
                </c:pt>
                <c:pt idx="583">
                  <c:v>41217</c:v>
                </c:pt>
                <c:pt idx="584">
                  <c:v>41218</c:v>
                </c:pt>
                <c:pt idx="585">
                  <c:v>41219</c:v>
                </c:pt>
                <c:pt idx="586">
                  <c:v>41220</c:v>
                </c:pt>
                <c:pt idx="587">
                  <c:v>41221</c:v>
                </c:pt>
                <c:pt idx="588">
                  <c:v>41222</c:v>
                </c:pt>
                <c:pt idx="589">
                  <c:v>41223</c:v>
                </c:pt>
                <c:pt idx="590">
                  <c:v>41224</c:v>
                </c:pt>
                <c:pt idx="591">
                  <c:v>41225</c:v>
                </c:pt>
                <c:pt idx="592">
                  <c:v>41226</c:v>
                </c:pt>
                <c:pt idx="593">
                  <c:v>41227</c:v>
                </c:pt>
                <c:pt idx="594">
                  <c:v>41228</c:v>
                </c:pt>
                <c:pt idx="595">
                  <c:v>41229</c:v>
                </c:pt>
                <c:pt idx="596">
                  <c:v>41230</c:v>
                </c:pt>
                <c:pt idx="597">
                  <c:v>41231</c:v>
                </c:pt>
                <c:pt idx="598">
                  <c:v>41232</c:v>
                </c:pt>
                <c:pt idx="599">
                  <c:v>41233</c:v>
                </c:pt>
                <c:pt idx="600">
                  <c:v>41234</c:v>
                </c:pt>
                <c:pt idx="601">
                  <c:v>41235</c:v>
                </c:pt>
                <c:pt idx="602">
                  <c:v>41236</c:v>
                </c:pt>
                <c:pt idx="603">
                  <c:v>41237</c:v>
                </c:pt>
                <c:pt idx="604">
                  <c:v>41238</c:v>
                </c:pt>
                <c:pt idx="605">
                  <c:v>41239</c:v>
                </c:pt>
                <c:pt idx="606">
                  <c:v>41240</c:v>
                </c:pt>
                <c:pt idx="607">
                  <c:v>41241</c:v>
                </c:pt>
                <c:pt idx="608">
                  <c:v>41242</c:v>
                </c:pt>
                <c:pt idx="609">
                  <c:v>41243</c:v>
                </c:pt>
                <c:pt idx="610">
                  <c:v>41487</c:v>
                </c:pt>
                <c:pt idx="611">
                  <c:v>41488</c:v>
                </c:pt>
                <c:pt idx="612">
                  <c:v>41489</c:v>
                </c:pt>
                <c:pt idx="613">
                  <c:v>41490</c:v>
                </c:pt>
                <c:pt idx="614">
                  <c:v>41491</c:v>
                </c:pt>
                <c:pt idx="615">
                  <c:v>41492</c:v>
                </c:pt>
                <c:pt idx="616">
                  <c:v>41493</c:v>
                </c:pt>
                <c:pt idx="617">
                  <c:v>41494</c:v>
                </c:pt>
                <c:pt idx="618">
                  <c:v>41495</c:v>
                </c:pt>
                <c:pt idx="619">
                  <c:v>41496</c:v>
                </c:pt>
                <c:pt idx="620">
                  <c:v>41497</c:v>
                </c:pt>
                <c:pt idx="621">
                  <c:v>41498</c:v>
                </c:pt>
                <c:pt idx="622">
                  <c:v>41499</c:v>
                </c:pt>
                <c:pt idx="623">
                  <c:v>41500</c:v>
                </c:pt>
                <c:pt idx="624">
                  <c:v>41501</c:v>
                </c:pt>
                <c:pt idx="625">
                  <c:v>41502</c:v>
                </c:pt>
                <c:pt idx="626">
                  <c:v>41503</c:v>
                </c:pt>
                <c:pt idx="627">
                  <c:v>41504</c:v>
                </c:pt>
                <c:pt idx="628">
                  <c:v>41505</c:v>
                </c:pt>
                <c:pt idx="629">
                  <c:v>41506</c:v>
                </c:pt>
                <c:pt idx="630">
                  <c:v>41507</c:v>
                </c:pt>
                <c:pt idx="631">
                  <c:v>41508</c:v>
                </c:pt>
                <c:pt idx="632">
                  <c:v>41509</c:v>
                </c:pt>
                <c:pt idx="633">
                  <c:v>41510</c:v>
                </c:pt>
                <c:pt idx="634">
                  <c:v>41511</c:v>
                </c:pt>
                <c:pt idx="635">
                  <c:v>41512</c:v>
                </c:pt>
                <c:pt idx="636">
                  <c:v>41513</c:v>
                </c:pt>
                <c:pt idx="637">
                  <c:v>41514</c:v>
                </c:pt>
                <c:pt idx="638">
                  <c:v>41515</c:v>
                </c:pt>
                <c:pt idx="639">
                  <c:v>41516</c:v>
                </c:pt>
                <c:pt idx="640">
                  <c:v>41517</c:v>
                </c:pt>
                <c:pt idx="641">
                  <c:v>41518</c:v>
                </c:pt>
                <c:pt idx="642">
                  <c:v>41519</c:v>
                </c:pt>
                <c:pt idx="643">
                  <c:v>41520</c:v>
                </c:pt>
                <c:pt idx="644">
                  <c:v>41521</c:v>
                </c:pt>
                <c:pt idx="645">
                  <c:v>41522</c:v>
                </c:pt>
                <c:pt idx="646">
                  <c:v>41523</c:v>
                </c:pt>
                <c:pt idx="647">
                  <c:v>41524</c:v>
                </c:pt>
                <c:pt idx="648">
                  <c:v>41525</c:v>
                </c:pt>
                <c:pt idx="649">
                  <c:v>41526</c:v>
                </c:pt>
                <c:pt idx="650">
                  <c:v>41527</c:v>
                </c:pt>
                <c:pt idx="651">
                  <c:v>41528</c:v>
                </c:pt>
                <c:pt idx="652">
                  <c:v>41529</c:v>
                </c:pt>
                <c:pt idx="653">
                  <c:v>41530</c:v>
                </c:pt>
                <c:pt idx="654">
                  <c:v>41531</c:v>
                </c:pt>
                <c:pt idx="655">
                  <c:v>41532</c:v>
                </c:pt>
                <c:pt idx="656">
                  <c:v>41533</c:v>
                </c:pt>
                <c:pt idx="657">
                  <c:v>41534</c:v>
                </c:pt>
                <c:pt idx="658">
                  <c:v>41535</c:v>
                </c:pt>
                <c:pt idx="659">
                  <c:v>41536</c:v>
                </c:pt>
                <c:pt idx="660">
                  <c:v>41537</c:v>
                </c:pt>
                <c:pt idx="661">
                  <c:v>41538</c:v>
                </c:pt>
                <c:pt idx="662">
                  <c:v>41539</c:v>
                </c:pt>
                <c:pt idx="663">
                  <c:v>41540</c:v>
                </c:pt>
                <c:pt idx="664">
                  <c:v>41541</c:v>
                </c:pt>
                <c:pt idx="665">
                  <c:v>41542</c:v>
                </c:pt>
                <c:pt idx="666">
                  <c:v>41543</c:v>
                </c:pt>
                <c:pt idx="667">
                  <c:v>41544</c:v>
                </c:pt>
                <c:pt idx="668">
                  <c:v>41545</c:v>
                </c:pt>
                <c:pt idx="669">
                  <c:v>41546</c:v>
                </c:pt>
                <c:pt idx="670">
                  <c:v>41547</c:v>
                </c:pt>
                <c:pt idx="671">
                  <c:v>41548</c:v>
                </c:pt>
                <c:pt idx="672">
                  <c:v>41549</c:v>
                </c:pt>
                <c:pt idx="673">
                  <c:v>41550</c:v>
                </c:pt>
                <c:pt idx="674">
                  <c:v>41551</c:v>
                </c:pt>
                <c:pt idx="675">
                  <c:v>41552</c:v>
                </c:pt>
                <c:pt idx="676">
                  <c:v>41553</c:v>
                </c:pt>
                <c:pt idx="677">
                  <c:v>41554</c:v>
                </c:pt>
                <c:pt idx="678">
                  <c:v>41555</c:v>
                </c:pt>
                <c:pt idx="679">
                  <c:v>41556</c:v>
                </c:pt>
                <c:pt idx="680">
                  <c:v>41557</c:v>
                </c:pt>
                <c:pt idx="681">
                  <c:v>41558</c:v>
                </c:pt>
                <c:pt idx="682">
                  <c:v>41559</c:v>
                </c:pt>
                <c:pt idx="683">
                  <c:v>41560</c:v>
                </c:pt>
                <c:pt idx="684">
                  <c:v>41561</c:v>
                </c:pt>
                <c:pt idx="685">
                  <c:v>41562</c:v>
                </c:pt>
                <c:pt idx="686">
                  <c:v>41563</c:v>
                </c:pt>
                <c:pt idx="687">
                  <c:v>41564</c:v>
                </c:pt>
                <c:pt idx="688">
                  <c:v>41565</c:v>
                </c:pt>
                <c:pt idx="689">
                  <c:v>41566</c:v>
                </c:pt>
                <c:pt idx="690">
                  <c:v>41567</c:v>
                </c:pt>
                <c:pt idx="691">
                  <c:v>41568</c:v>
                </c:pt>
                <c:pt idx="692">
                  <c:v>41569</c:v>
                </c:pt>
                <c:pt idx="693">
                  <c:v>41570</c:v>
                </c:pt>
                <c:pt idx="694">
                  <c:v>41571</c:v>
                </c:pt>
                <c:pt idx="695">
                  <c:v>41572</c:v>
                </c:pt>
                <c:pt idx="696">
                  <c:v>41573</c:v>
                </c:pt>
                <c:pt idx="697">
                  <c:v>41574</c:v>
                </c:pt>
                <c:pt idx="698">
                  <c:v>41575</c:v>
                </c:pt>
                <c:pt idx="699">
                  <c:v>41576</c:v>
                </c:pt>
                <c:pt idx="700">
                  <c:v>41577</c:v>
                </c:pt>
                <c:pt idx="701">
                  <c:v>41578</c:v>
                </c:pt>
                <c:pt idx="702">
                  <c:v>41579</c:v>
                </c:pt>
                <c:pt idx="703">
                  <c:v>41580</c:v>
                </c:pt>
                <c:pt idx="704">
                  <c:v>41581</c:v>
                </c:pt>
                <c:pt idx="705">
                  <c:v>41582</c:v>
                </c:pt>
                <c:pt idx="706">
                  <c:v>41583</c:v>
                </c:pt>
                <c:pt idx="707">
                  <c:v>41584</c:v>
                </c:pt>
                <c:pt idx="708">
                  <c:v>41585</c:v>
                </c:pt>
                <c:pt idx="709">
                  <c:v>41586</c:v>
                </c:pt>
                <c:pt idx="710">
                  <c:v>41587</c:v>
                </c:pt>
                <c:pt idx="711">
                  <c:v>41588</c:v>
                </c:pt>
                <c:pt idx="712">
                  <c:v>41589</c:v>
                </c:pt>
                <c:pt idx="713">
                  <c:v>41590</c:v>
                </c:pt>
                <c:pt idx="714">
                  <c:v>41591</c:v>
                </c:pt>
                <c:pt idx="715">
                  <c:v>41592</c:v>
                </c:pt>
                <c:pt idx="716">
                  <c:v>41593</c:v>
                </c:pt>
                <c:pt idx="717">
                  <c:v>41594</c:v>
                </c:pt>
                <c:pt idx="718">
                  <c:v>41595</c:v>
                </c:pt>
                <c:pt idx="719">
                  <c:v>41596</c:v>
                </c:pt>
                <c:pt idx="720">
                  <c:v>41597</c:v>
                </c:pt>
                <c:pt idx="721">
                  <c:v>41598</c:v>
                </c:pt>
                <c:pt idx="722">
                  <c:v>41599</c:v>
                </c:pt>
                <c:pt idx="723">
                  <c:v>41600</c:v>
                </c:pt>
                <c:pt idx="724">
                  <c:v>41601</c:v>
                </c:pt>
                <c:pt idx="725">
                  <c:v>41602</c:v>
                </c:pt>
                <c:pt idx="726">
                  <c:v>41603</c:v>
                </c:pt>
                <c:pt idx="727">
                  <c:v>41604</c:v>
                </c:pt>
                <c:pt idx="728">
                  <c:v>41605</c:v>
                </c:pt>
                <c:pt idx="729">
                  <c:v>41606</c:v>
                </c:pt>
                <c:pt idx="730">
                  <c:v>41607</c:v>
                </c:pt>
                <c:pt idx="731">
                  <c:v>41608</c:v>
                </c:pt>
                <c:pt idx="732">
                  <c:v>41852</c:v>
                </c:pt>
                <c:pt idx="733">
                  <c:v>41853</c:v>
                </c:pt>
                <c:pt idx="734">
                  <c:v>41854</c:v>
                </c:pt>
                <c:pt idx="735">
                  <c:v>41855</c:v>
                </c:pt>
                <c:pt idx="736">
                  <c:v>41856</c:v>
                </c:pt>
                <c:pt idx="737">
                  <c:v>41857</c:v>
                </c:pt>
                <c:pt idx="738">
                  <c:v>41858</c:v>
                </c:pt>
                <c:pt idx="739">
                  <c:v>41859</c:v>
                </c:pt>
                <c:pt idx="740">
                  <c:v>41860</c:v>
                </c:pt>
                <c:pt idx="741">
                  <c:v>41861</c:v>
                </c:pt>
                <c:pt idx="742">
                  <c:v>41862</c:v>
                </c:pt>
                <c:pt idx="743">
                  <c:v>41863</c:v>
                </c:pt>
                <c:pt idx="744">
                  <c:v>41864</c:v>
                </c:pt>
                <c:pt idx="745">
                  <c:v>41865</c:v>
                </c:pt>
                <c:pt idx="746">
                  <c:v>41866</c:v>
                </c:pt>
                <c:pt idx="747">
                  <c:v>41867</c:v>
                </c:pt>
                <c:pt idx="748">
                  <c:v>41868</c:v>
                </c:pt>
                <c:pt idx="749">
                  <c:v>41869</c:v>
                </c:pt>
                <c:pt idx="750">
                  <c:v>41870</c:v>
                </c:pt>
                <c:pt idx="751">
                  <c:v>41871</c:v>
                </c:pt>
                <c:pt idx="752">
                  <c:v>41872</c:v>
                </c:pt>
                <c:pt idx="753">
                  <c:v>41873</c:v>
                </c:pt>
                <c:pt idx="754">
                  <c:v>41874</c:v>
                </c:pt>
                <c:pt idx="755">
                  <c:v>41875</c:v>
                </c:pt>
                <c:pt idx="756">
                  <c:v>41876</c:v>
                </c:pt>
                <c:pt idx="757">
                  <c:v>41877</c:v>
                </c:pt>
                <c:pt idx="758">
                  <c:v>41878</c:v>
                </c:pt>
                <c:pt idx="759">
                  <c:v>41879</c:v>
                </c:pt>
                <c:pt idx="760">
                  <c:v>41880</c:v>
                </c:pt>
                <c:pt idx="761">
                  <c:v>41881</c:v>
                </c:pt>
                <c:pt idx="762">
                  <c:v>41882</c:v>
                </c:pt>
                <c:pt idx="763">
                  <c:v>41883</c:v>
                </c:pt>
                <c:pt idx="764">
                  <c:v>41884</c:v>
                </c:pt>
                <c:pt idx="765">
                  <c:v>41885</c:v>
                </c:pt>
                <c:pt idx="766">
                  <c:v>41886</c:v>
                </c:pt>
                <c:pt idx="767">
                  <c:v>41887</c:v>
                </c:pt>
                <c:pt idx="768">
                  <c:v>41888</c:v>
                </c:pt>
                <c:pt idx="769">
                  <c:v>41889</c:v>
                </c:pt>
                <c:pt idx="770">
                  <c:v>41890</c:v>
                </c:pt>
                <c:pt idx="771">
                  <c:v>41891</c:v>
                </c:pt>
                <c:pt idx="772">
                  <c:v>41892</c:v>
                </c:pt>
                <c:pt idx="773">
                  <c:v>41893</c:v>
                </c:pt>
                <c:pt idx="774">
                  <c:v>41894</c:v>
                </c:pt>
                <c:pt idx="775">
                  <c:v>41895</c:v>
                </c:pt>
                <c:pt idx="776">
                  <c:v>41896</c:v>
                </c:pt>
                <c:pt idx="777">
                  <c:v>41897</c:v>
                </c:pt>
                <c:pt idx="778">
                  <c:v>41898</c:v>
                </c:pt>
                <c:pt idx="779">
                  <c:v>41899</c:v>
                </c:pt>
                <c:pt idx="780">
                  <c:v>41900</c:v>
                </c:pt>
                <c:pt idx="781">
                  <c:v>41901</c:v>
                </c:pt>
                <c:pt idx="782">
                  <c:v>41902</c:v>
                </c:pt>
                <c:pt idx="783">
                  <c:v>41903</c:v>
                </c:pt>
                <c:pt idx="784">
                  <c:v>41904</c:v>
                </c:pt>
                <c:pt idx="785">
                  <c:v>41905</c:v>
                </c:pt>
                <c:pt idx="786">
                  <c:v>41906</c:v>
                </c:pt>
                <c:pt idx="787">
                  <c:v>41907</c:v>
                </c:pt>
                <c:pt idx="788">
                  <c:v>41908</c:v>
                </c:pt>
                <c:pt idx="789">
                  <c:v>41909</c:v>
                </c:pt>
                <c:pt idx="790">
                  <c:v>41910</c:v>
                </c:pt>
                <c:pt idx="791">
                  <c:v>41911</c:v>
                </c:pt>
                <c:pt idx="792">
                  <c:v>41912</c:v>
                </c:pt>
                <c:pt idx="793">
                  <c:v>41913</c:v>
                </c:pt>
                <c:pt idx="794">
                  <c:v>41914</c:v>
                </c:pt>
                <c:pt idx="795">
                  <c:v>41915</c:v>
                </c:pt>
                <c:pt idx="796">
                  <c:v>41916</c:v>
                </c:pt>
                <c:pt idx="797">
                  <c:v>41917</c:v>
                </c:pt>
                <c:pt idx="798">
                  <c:v>41918</c:v>
                </c:pt>
                <c:pt idx="799">
                  <c:v>41919</c:v>
                </c:pt>
                <c:pt idx="800">
                  <c:v>41920</c:v>
                </c:pt>
                <c:pt idx="801">
                  <c:v>41921</c:v>
                </c:pt>
                <c:pt idx="802">
                  <c:v>41922</c:v>
                </c:pt>
                <c:pt idx="803">
                  <c:v>41923</c:v>
                </c:pt>
                <c:pt idx="804">
                  <c:v>41924</c:v>
                </c:pt>
                <c:pt idx="805">
                  <c:v>41925</c:v>
                </c:pt>
                <c:pt idx="806">
                  <c:v>41926</c:v>
                </c:pt>
                <c:pt idx="807">
                  <c:v>41927</c:v>
                </c:pt>
                <c:pt idx="808">
                  <c:v>41928</c:v>
                </c:pt>
                <c:pt idx="809">
                  <c:v>41929</c:v>
                </c:pt>
                <c:pt idx="810">
                  <c:v>41930</c:v>
                </c:pt>
                <c:pt idx="811">
                  <c:v>41931</c:v>
                </c:pt>
                <c:pt idx="812">
                  <c:v>41932</c:v>
                </c:pt>
                <c:pt idx="813">
                  <c:v>41933</c:v>
                </c:pt>
                <c:pt idx="814">
                  <c:v>41934</c:v>
                </c:pt>
                <c:pt idx="815">
                  <c:v>41935</c:v>
                </c:pt>
                <c:pt idx="816">
                  <c:v>41936</c:v>
                </c:pt>
                <c:pt idx="817">
                  <c:v>41937</c:v>
                </c:pt>
                <c:pt idx="818">
                  <c:v>41938</c:v>
                </c:pt>
                <c:pt idx="819">
                  <c:v>41939</c:v>
                </c:pt>
                <c:pt idx="820">
                  <c:v>41940</c:v>
                </c:pt>
                <c:pt idx="821">
                  <c:v>41941</c:v>
                </c:pt>
                <c:pt idx="822">
                  <c:v>41942</c:v>
                </c:pt>
                <c:pt idx="823">
                  <c:v>41943</c:v>
                </c:pt>
                <c:pt idx="824">
                  <c:v>41944</c:v>
                </c:pt>
                <c:pt idx="825">
                  <c:v>41945</c:v>
                </c:pt>
                <c:pt idx="826">
                  <c:v>41946</c:v>
                </c:pt>
                <c:pt idx="827">
                  <c:v>41947</c:v>
                </c:pt>
                <c:pt idx="828">
                  <c:v>41948</c:v>
                </c:pt>
                <c:pt idx="829">
                  <c:v>41949</c:v>
                </c:pt>
                <c:pt idx="830">
                  <c:v>41950</c:v>
                </c:pt>
                <c:pt idx="831">
                  <c:v>41951</c:v>
                </c:pt>
                <c:pt idx="832">
                  <c:v>41952</c:v>
                </c:pt>
                <c:pt idx="833">
                  <c:v>41953</c:v>
                </c:pt>
                <c:pt idx="834">
                  <c:v>41954</c:v>
                </c:pt>
                <c:pt idx="835">
                  <c:v>41955</c:v>
                </c:pt>
                <c:pt idx="836">
                  <c:v>41956</c:v>
                </c:pt>
                <c:pt idx="837">
                  <c:v>41957</c:v>
                </c:pt>
                <c:pt idx="838">
                  <c:v>41958</c:v>
                </c:pt>
                <c:pt idx="839">
                  <c:v>41959</c:v>
                </c:pt>
                <c:pt idx="840">
                  <c:v>41960</c:v>
                </c:pt>
                <c:pt idx="841">
                  <c:v>41961</c:v>
                </c:pt>
                <c:pt idx="842">
                  <c:v>41962</c:v>
                </c:pt>
                <c:pt idx="843">
                  <c:v>41963</c:v>
                </c:pt>
                <c:pt idx="844">
                  <c:v>41964</c:v>
                </c:pt>
                <c:pt idx="845">
                  <c:v>41965</c:v>
                </c:pt>
                <c:pt idx="846">
                  <c:v>41966</c:v>
                </c:pt>
                <c:pt idx="847">
                  <c:v>41967</c:v>
                </c:pt>
                <c:pt idx="848">
                  <c:v>41968</c:v>
                </c:pt>
                <c:pt idx="849">
                  <c:v>41969</c:v>
                </c:pt>
                <c:pt idx="850">
                  <c:v>41970</c:v>
                </c:pt>
                <c:pt idx="851">
                  <c:v>41971</c:v>
                </c:pt>
                <c:pt idx="852">
                  <c:v>41972</c:v>
                </c:pt>
                <c:pt idx="853">
                  <c:v>41973</c:v>
                </c:pt>
                <c:pt idx="854">
                  <c:v>42217</c:v>
                </c:pt>
                <c:pt idx="855">
                  <c:v>42218</c:v>
                </c:pt>
                <c:pt idx="856">
                  <c:v>42219</c:v>
                </c:pt>
                <c:pt idx="857">
                  <c:v>42220</c:v>
                </c:pt>
                <c:pt idx="858">
                  <c:v>42221</c:v>
                </c:pt>
                <c:pt idx="859">
                  <c:v>42222</c:v>
                </c:pt>
                <c:pt idx="860">
                  <c:v>42223</c:v>
                </c:pt>
                <c:pt idx="861">
                  <c:v>42224</c:v>
                </c:pt>
                <c:pt idx="862">
                  <c:v>42225</c:v>
                </c:pt>
                <c:pt idx="863">
                  <c:v>42226</c:v>
                </c:pt>
                <c:pt idx="864">
                  <c:v>42227</c:v>
                </c:pt>
                <c:pt idx="865">
                  <c:v>42228</c:v>
                </c:pt>
                <c:pt idx="866">
                  <c:v>42229</c:v>
                </c:pt>
                <c:pt idx="867">
                  <c:v>42230</c:v>
                </c:pt>
                <c:pt idx="868">
                  <c:v>42231</c:v>
                </c:pt>
                <c:pt idx="869">
                  <c:v>42232</c:v>
                </c:pt>
                <c:pt idx="870">
                  <c:v>42233</c:v>
                </c:pt>
                <c:pt idx="871">
                  <c:v>42234</c:v>
                </c:pt>
                <c:pt idx="872">
                  <c:v>42235</c:v>
                </c:pt>
                <c:pt idx="873">
                  <c:v>42236</c:v>
                </c:pt>
                <c:pt idx="874">
                  <c:v>42237</c:v>
                </c:pt>
                <c:pt idx="875">
                  <c:v>42238</c:v>
                </c:pt>
                <c:pt idx="876">
                  <c:v>42239</c:v>
                </c:pt>
                <c:pt idx="877">
                  <c:v>42240</c:v>
                </c:pt>
                <c:pt idx="878">
                  <c:v>42241</c:v>
                </c:pt>
                <c:pt idx="879">
                  <c:v>42242</c:v>
                </c:pt>
                <c:pt idx="880">
                  <c:v>42243</c:v>
                </c:pt>
                <c:pt idx="881">
                  <c:v>42244</c:v>
                </c:pt>
                <c:pt idx="882">
                  <c:v>42245</c:v>
                </c:pt>
                <c:pt idx="883">
                  <c:v>42246</c:v>
                </c:pt>
                <c:pt idx="884">
                  <c:v>42247</c:v>
                </c:pt>
                <c:pt idx="885">
                  <c:v>42248</c:v>
                </c:pt>
                <c:pt idx="886">
                  <c:v>42249</c:v>
                </c:pt>
                <c:pt idx="887">
                  <c:v>42250</c:v>
                </c:pt>
                <c:pt idx="888">
                  <c:v>42251</c:v>
                </c:pt>
                <c:pt idx="889">
                  <c:v>42252</c:v>
                </c:pt>
                <c:pt idx="890">
                  <c:v>42253</c:v>
                </c:pt>
                <c:pt idx="891">
                  <c:v>42254</c:v>
                </c:pt>
                <c:pt idx="892">
                  <c:v>42255</c:v>
                </c:pt>
                <c:pt idx="893">
                  <c:v>42256</c:v>
                </c:pt>
                <c:pt idx="894">
                  <c:v>42257</c:v>
                </c:pt>
                <c:pt idx="895">
                  <c:v>42258</c:v>
                </c:pt>
                <c:pt idx="896">
                  <c:v>42259</c:v>
                </c:pt>
                <c:pt idx="897">
                  <c:v>42260</c:v>
                </c:pt>
                <c:pt idx="898">
                  <c:v>42261</c:v>
                </c:pt>
                <c:pt idx="899">
                  <c:v>42262</c:v>
                </c:pt>
                <c:pt idx="900">
                  <c:v>42263</c:v>
                </c:pt>
                <c:pt idx="901">
                  <c:v>42264</c:v>
                </c:pt>
                <c:pt idx="902">
                  <c:v>42265</c:v>
                </c:pt>
                <c:pt idx="903">
                  <c:v>42266</c:v>
                </c:pt>
                <c:pt idx="904">
                  <c:v>42267</c:v>
                </c:pt>
                <c:pt idx="905">
                  <c:v>42268</c:v>
                </c:pt>
                <c:pt idx="906">
                  <c:v>42269</c:v>
                </c:pt>
                <c:pt idx="907">
                  <c:v>42270</c:v>
                </c:pt>
                <c:pt idx="908">
                  <c:v>42271</c:v>
                </c:pt>
                <c:pt idx="909">
                  <c:v>42272</c:v>
                </c:pt>
                <c:pt idx="910">
                  <c:v>42273</c:v>
                </c:pt>
                <c:pt idx="911">
                  <c:v>42274</c:v>
                </c:pt>
                <c:pt idx="912">
                  <c:v>42275</c:v>
                </c:pt>
                <c:pt idx="913">
                  <c:v>42276</c:v>
                </c:pt>
                <c:pt idx="914">
                  <c:v>42277</c:v>
                </c:pt>
                <c:pt idx="915">
                  <c:v>42278</c:v>
                </c:pt>
                <c:pt idx="916">
                  <c:v>42279</c:v>
                </c:pt>
                <c:pt idx="917">
                  <c:v>42280</c:v>
                </c:pt>
                <c:pt idx="918">
                  <c:v>42281</c:v>
                </c:pt>
                <c:pt idx="919">
                  <c:v>42282</c:v>
                </c:pt>
                <c:pt idx="920">
                  <c:v>42283</c:v>
                </c:pt>
                <c:pt idx="921">
                  <c:v>42284</c:v>
                </c:pt>
                <c:pt idx="922">
                  <c:v>42285</c:v>
                </c:pt>
                <c:pt idx="923">
                  <c:v>42286</c:v>
                </c:pt>
                <c:pt idx="924">
                  <c:v>42287</c:v>
                </c:pt>
                <c:pt idx="925">
                  <c:v>42288</c:v>
                </c:pt>
                <c:pt idx="926">
                  <c:v>42289</c:v>
                </c:pt>
                <c:pt idx="927">
                  <c:v>42290</c:v>
                </c:pt>
                <c:pt idx="928">
                  <c:v>42291</c:v>
                </c:pt>
                <c:pt idx="929">
                  <c:v>42292</c:v>
                </c:pt>
                <c:pt idx="930">
                  <c:v>42293</c:v>
                </c:pt>
                <c:pt idx="931">
                  <c:v>42294</c:v>
                </c:pt>
                <c:pt idx="932">
                  <c:v>42295</c:v>
                </c:pt>
                <c:pt idx="933">
                  <c:v>42296</c:v>
                </c:pt>
                <c:pt idx="934">
                  <c:v>42297</c:v>
                </c:pt>
                <c:pt idx="935">
                  <c:v>42298</c:v>
                </c:pt>
                <c:pt idx="936">
                  <c:v>42299</c:v>
                </c:pt>
                <c:pt idx="937">
                  <c:v>42300</c:v>
                </c:pt>
                <c:pt idx="938">
                  <c:v>42301</c:v>
                </c:pt>
                <c:pt idx="939">
                  <c:v>42302</c:v>
                </c:pt>
                <c:pt idx="940">
                  <c:v>42303</c:v>
                </c:pt>
                <c:pt idx="941">
                  <c:v>42304</c:v>
                </c:pt>
                <c:pt idx="942">
                  <c:v>42305</c:v>
                </c:pt>
                <c:pt idx="943">
                  <c:v>42306</c:v>
                </c:pt>
                <c:pt idx="944">
                  <c:v>42307</c:v>
                </c:pt>
                <c:pt idx="945">
                  <c:v>42308</c:v>
                </c:pt>
                <c:pt idx="946">
                  <c:v>42309</c:v>
                </c:pt>
                <c:pt idx="947">
                  <c:v>42310</c:v>
                </c:pt>
                <c:pt idx="948">
                  <c:v>42311</c:v>
                </c:pt>
                <c:pt idx="949">
                  <c:v>42312</c:v>
                </c:pt>
                <c:pt idx="950">
                  <c:v>42313</c:v>
                </c:pt>
                <c:pt idx="951">
                  <c:v>42314</c:v>
                </c:pt>
                <c:pt idx="952">
                  <c:v>42315</c:v>
                </c:pt>
                <c:pt idx="953">
                  <c:v>42316</c:v>
                </c:pt>
                <c:pt idx="954">
                  <c:v>42317</c:v>
                </c:pt>
                <c:pt idx="955">
                  <c:v>42318</c:v>
                </c:pt>
                <c:pt idx="956">
                  <c:v>42319</c:v>
                </c:pt>
                <c:pt idx="957">
                  <c:v>42320</c:v>
                </c:pt>
                <c:pt idx="958">
                  <c:v>42321</c:v>
                </c:pt>
                <c:pt idx="959">
                  <c:v>42322</c:v>
                </c:pt>
                <c:pt idx="960">
                  <c:v>42323</c:v>
                </c:pt>
                <c:pt idx="961">
                  <c:v>42324</c:v>
                </c:pt>
                <c:pt idx="962">
                  <c:v>42325</c:v>
                </c:pt>
                <c:pt idx="963">
                  <c:v>42326</c:v>
                </c:pt>
                <c:pt idx="964">
                  <c:v>42327</c:v>
                </c:pt>
                <c:pt idx="965">
                  <c:v>42328</c:v>
                </c:pt>
                <c:pt idx="966">
                  <c:v>42329</c:v>
                </c:pt>
                <c:pt idx="967">
                  <c:v>42330</c:v>
                </c:pt>
                <c:pt idx="968">
                  <c:v>42331</c:v>
                </c:pt>
                <c:pt idx="969">
                  <c:v>42332</c:v>
                </c:pt>
                <c:pt idx="970">
                  <c:v>42333</c:v>
                </c:pt>
                <c:pt idx="971">
                  <c:v>42334</c:v>
                </c:pt>
                <c:pt idx="972">
                  <c:v>42335</c:v>
                </c:pt>
                <c:pt idx="973">
                  <c:v>42336</c:v>
                </c:pt>
                <c:pt idx="974">
                  <c:v>42337</c:v>
                </c:pt>
                <c:pt idx="975">
                  <c:v>42338</c:v>
                </c:pt>
                <c:pt idx="976">
                  <c:v>42583</c:v>
                </c:pt>
                <c:pt idx="977">
                  <c:v>42584</c:v>
                </c:pt>
                <c:pt idx="978">
                  <c:v>42585</c:v>
                </c:pt>
                <c:pt idx="979">
                  <c:v>42586</c:v>
                </c:pt>
                <c:pt idx="980">
                  <c:v>42587</c:v>
                </c:pt>
                <c:pt idx="981">
                  <c:v>42588</c:v>
                </c:pt>
                <c:pt idx="982">
                  <c:v>42589</c:v>
                </c:pt>
                <c:pt idx="983">
                  <c:v>42590</c:v>
                </c:pt>
                <c:pt idx="984">
                  <c:v>42591</c:v>
                </c:pt>
                <c:pt idx="985">
                  <c:v>42592</c:v>
                </c:pt>
                <c:pt idx="986">
                  <c:v>42593</c:v>
                </c:pt>
                <c:pt idx="987">
                  <c:v>42594</c:v>
                </c:pt>
                <c:pt idx="988">
                  <c:v>42595</c:v>
                </c:pt>
                <c:pt idx="989">
                  <c:v>42596</c:v>
                </c:pt>
                <c:pt idx="990">
                  <c:v>42597</c:v>
                </c:pt>
                <c:pt idx="991">
                  <c:v>42598</c:v>
                </c:pt>
                <c:pt idx="992">
                  <c:v>42599</c:v>
                </c:pt>
                <c:pt idx="993">
                  <c:v>42600</c:v>
                </c:pt>
                <c:pt idx="994">
                  <c:v>42601</c:v>
                </c:pt>
                <c:pt idx="995">
                  <c:v>42602</c:v>
                </c:pt>
                <c:pt idx="996">
                  <c:v>42603</c:v>
                </c:pt>
                <c:pt idx="997">
                  <c:v>42604</c:v>
                </c:pt>
                <c:pt idx="998">
                  <c:v>42605</c:v>
                </c:pt>
                <c:pt idx="999">
                  <c:v>42606</c:v>
                </c:pt>
                <c:pt idx="1000">
                  <c:v>42607</c:v>
                </c:pt>
                <c:pt idx="1001">
                  <c:v>42608</c:v>
                </c:pt>
                <c:pt idx="1002">
                  <c:v>42609</c:v>
                </c:pt>
                <c:pt idx="1003">
                  <c:v>42610</c:v>
                </c:pt>
                <c:pt idx="1004">
                  <c:v>42611</c:v>
                </c:pt>
                <c:pt idx="1005">
                  <c:v>42612</c:v>
                </c:pt>
                <c:pt idx="1006">
                  <c:v>42613</c:v>
                </c:pt>
                <c:pt idx="1007">
                  <c:v>42614</c:v>
                </c:pt>
                <c:pt idx="1008">
                  <c:v>42615</c:v>
                </c:pt>
                <c:pt idx="1009">
                  <c:v>42616</c:v>
                </c:pt>
                <c:pt idx="1010">
                  <c:v>42617</c:v>
                </c:pt>
                <c:pt idx="1011">
                  <c:v>42618</c:v>
                </c:pt>
                <c:pt idx="1012">
                  <c:v>42619</c:v>
                </c:pt>
                <c:pt idx="1013">
                  <c:v>42620</c:v>
                </c:pt>
                <c:pt idx="1014">
                  <c:v>42621</c:v>
                </c:pt>
                <c:pt idx="1015">
                  <c:v>42622</c:v>
                </c:pt>
                <c:pt idx="1016">
                  <c:v>42623</c:v>
                </c:pt>
                <c:pt idx="1017">
                  <c:v>42624</c:v>
                </c:pt>
                <c:pt idx="1018">
                  <c:v>42625</c:v>
                </c:pt>
                <c:pt idx="1019">
                  <c:v>42626</c:v>
                </c:pt>
                <c:pt idx="1020">
                  <c:v>42627</c:v>
                </c:pt>
                <c:pt idx="1021">
                  <c:v>42628</c:v>
                </c:pt>
                <c:pt idx="1022">
                  <c:v>42629</c:v>
                </c:pt>
                <c:pt idx="1023">
                  <c:v>42630</c:v>
                </c:pt>
                <c:pt idx="1024">
                  <c:v>42631</c:v>
                </c:pt>
                <c:pt idx="1025">
                  <c:v>42632</c:v>
                </c:pt>
                <c:pt idx="1026">
                  <c:v>42633</c:v>
                </c:pt>
                <c:pt idx="1027">
                  <c:v>42634</c:v>
                </c:pt>
                <c:pt idx="1028">
                  <c:v>42635</c:v>
                </c:pt>
                <c:pt idx="1029">
                  <c:v>42636</c:v>
                </c:pt>
                <c:pt idx="1030">
                  <c:v>42637</c:v>
                </c:pt>
                <c:pt idx="1031">
                  <c:v>42638</c:v>
                </c:pt>
                <c:pt idx="1032">
                  <c:v>42639</c:v>
                </c:pt>
                <c:pt idx="1033">
                  <c:v>42640</c:v>
                </c:pt>
                <c:pt idx="1034">
                  <c:v>42641</c:v>
                </c:pt>
                <c:pt idx="1035">
                  <c:v>42642</c:v>
                </c:pt>
                <c:pt idx="1036">
                  <c:v>42643</c:v>
                </c:pt>
                <c:pt idx="1037">
                  <c:v>42644</c:v>
                </c:pt>
                <c:pt idx="1038">
                  <c:v>42645</c:v>
                </c:pt>
                <c:pt idx="1039">
                  <c:v>42646</c:v>
                </c:pt>
                <c:pt idx="1040">
                  <c:v>42647</c:v>
                </c:pt>
                <c:pt idx="1041">
                  <c:v>42648</c:v>
                </c:pt>
                <c:pt idx="1042">
                  <c:v>42649</c:v>
                </c:pt>
                <c:pt idx="1043">
                  <c:v>42650</c:v>
                </c:pt>
                <c:pt idx="1044">
                  <c:v>42651</c:v>
                </c:pt>
                <c:pt idx="1045">
                  <c:v>42652</c:v>
                </c:pt>
                <c:pt idx="1046">
                  <c:v>42653</c:v>
                </c:pt>
                <c:pt idx="1047">
                  <c:v>42654</c:v>
                </c:pt>
                <c:pt idx="1048">
                  <c:v>42655</c:v>
                </c:pt>
                <c:pt idx="1049">
                  <c:v>42656</c:v>
                </c:pt>
                <c:pt idx="1050">
                  <c:v>42657</c:v>
                </c:pt>
                <c:pt idx="1051">
                  <c:v>42658</c:v>
                </c:pt>
                <c:pt idx="1052">
                  <c:v>42659</c:v>
                </c:pt>
                <c:pt idx="1053">
                  <c:v>42660</c:v>
                </c:pt>
                <c:pt idx="1054">
                  <c:v>42661</c:v>
                </c:pt>
                <c:pt idx="1055">
                  <c:v>42662</c:v>
                </c:pt>
                <c:pt idx="1056">
                  <c:v>42663</c:v>
                </c:pt>
                <c:pt idx="1057">
                  <c:v>42664</c:v>
                </c:pt>
                <c:pt idx="1058">
                  <c:v>42665</c:v>
                </c:pt>
                <c:pt idx="1059">
                  <c:v>42666</c:v>
                </c:pt>
                <c:pt idx="1060">
                  <c:v>42667</c:v>
                </c:pt>
                <c:pt idx="1061">
                  <c:v>42668</c:v>
                </c:pt>
                <c:pt idx="1062">
                  <c:v>42669</c:v>
                </c:pt>
                <c:pt idx="1063">
                  <c:v>42670</c:v>
                </c:pt>
                <c:pt idx="1064">
                  <c:v>42671</c:v>
                </c:pt>
                <c:pt idx="1065">
                  <c:v>42672</c:v>
                </c:pt>
                <c:pt idx="1066">
                  <c:v>42673</c:v>
                </c:pt>
                <c:pt idx="1067">
                  <c:v>42674</c:v>
                </c:pt>
                <c:pt idx="1068">
                  <c:v>42675</c:v>
                </c:pt>
                <c:pt idx="1069">
                  <c:v>42676</c:v>
                </c:pt>
                <c:pt idx="1070">
                  <c:v>42677</c:v>
                </c:pt>
                <c:pt idx="1071">
                  <c:v>42678</c:v>
                </c:pt>
                <c:pt idx="1072">
                  <c:v>42679</c:v>
                </c:pt>
                <c:pt idx="1073">
                  <c:v>42680</c:v>
                </c:pt>
                <c:pt idx="1074">
                  <c:v>42681</c:v>
                </c:pt>
                <c:pt idx="1075">
                  <c:v>42682</c:v>
                </c:pt>
                <c:pt idx="1076">
                  <c:v>42683</c:v>
                </c:pt>
                <c:pt idx="1077">
                  <c:v>42684</c:v>
                </c:pt>
                <c:pt idx="1078">
                  <c:v>42685</c:v>
                </c:pt>
                <c:pt idx="1079">
                  <c:v>42686</c:v>
                </c:pt>
                <c:pt idx="1080">
                  <c:v>42687</c:v>
                </c:pt>
                <c:pt idx="1081">
                  <c:v>42688</c:v>
                </c:pt>
                <c:pt idx="1082">
                  <c:v>42689</c:v>
                </c:pt>
                <c:pt idx="1083">
                  <c:v>42690</c:v>
                </c:pt>
                <c:pt idx="1084">
                  <c:v>42691</c:v>
                </c:pt>
                <c:pt idx="1085">
                  <c:v>42692</c:v>
                </c:pt>
                <c:pt idx="1086">
                  <c:v>42693</c:v>
                </c:pt>
                <c:pt idx="1087">
                  <c:v>42694</c:v>
                </c:pt>
                <c:pt idx="1088">
                  <c:v>42695</c:v>
                </c:pt>
                <c:pt idx="1089">
                  <c:v>42696</c:v>
                </c:pt>
                <c:pt idx="1090">
                  <c:v>42697</c:v>
                </c:pt>
                <c:pt idx="1091">
                  <c:v>42698</c:v>
                </c:pt>
                <c:pt idx="1092">
                  <c:v>42699</c:v>
                </c:pt>
                <c:pt idx="1093">
                  <c:v>42700</c:v>
                </c:pt>
                <c:pt idx="1094">
                  <c:v>42701</c:v>
                </c:pt>
                <c:pt idx="1095">
                  <c:v>42702</c:v>
                </c:pt>
                <c:pt idx="1096">
                  <c:v>42703</c:v>
                </c:pt>
                <c:pt idx="1097">
                  <c:v>42704</c:v>
                </c:pt>
                <c:pt idx="1098">
                  <c:v>42948</c:v>
                </c:pt>
                <c:pt idx="1099">
                  <c:v>42949</c:v>
                </c:pt>
                <c:pt idx="1100">
                  <c:v>42950</c:v>
                </c:pt>
                <c:pt idx="1101">
                  <c:v>42951</c:v>
                </c:pt>
                <c:pt idx="1102">
                  <c:v>42952</c:v>
                </c:pt>
                <c:pt idx="1103">
                  <c:v>42953</c:v>
                </c:pt>
                <c:pt idx="1104">
                  <c:v>42954</c:v>
                </c:pt>
                <c:pt idx="1105">
                  <c:v>42955</c:v>
                </c:pt>
                <c:pt idx="1106">
                  <c:v>42956</c:v>
                </c:pt>
                <c:pt idx="1107">
                  <c:v>42957</c:v>
                </c:pt>
                <c:pt idx="1108">
                  <c:v>42958</c:v>
                </c:pt>
                <c:pt idx="1109">
                  <c:v>42959</c:v>
                </c:pt>
                <c:pt idx="1110">
                  <c:v>42960</c:v>
                </c:pt>
                <c:pt idx="1111">
                  <c:v>42961</c:v>
                </c:pt>
                <c:pt idx="1112">
                  <c:v>42962</c:v>
                </c:pt>
                <c:pt idx="1113">
                  <c:v>42963</c:v>
                </c:pt>
                <c:pt idx="1114">
                  <c:v>42964</c:v>
                </c:pt>
                <c:pt idx="1115">
                  <c:v>42965</c:v>
                </c:pt>
                <c:pt idx="1116">
                  <c:v>42966</c:v>
                </c:pt>
                <c:pt idx="1117">
                  <c:v>42967</c:v>
                </c:pt>
                <c:pt idx="1118">
                  <c:v>42968</c:v>
                </c:pt>
                <c:pt idx="1119">
                  <c:v>42969</c:v>
                </c:pt>
                <c:pt idx="1120">
                  <c:v>42970</c:v>
                </c:pt>
                <c:pt idx="1121">
                  <c:v>42971</c:v>
                </c:pt>
                <c:pt idx="1122">
                  <c:v>42972</c:v>
                </c:pt>
                <c:pt idx="1123">
                  <c:v>42973</c:v>
                </c:pt>
                <c:pt idx="1124">
                  <c:v>42974</c:v>
                </c:pt>
                <c:pt idx="1125">
                  <c:v>42975</c:v>
                </c:pt>
                <c:pt idx="1126">
                  <c:v>42976</c:v>
                </c:pt>
                <c:pt idx="1127">
                  <c:v>42977</c:v>
                </c:pt>
                <c:pt idx="1128">
                  <c:v>42978</c:v>
                </c:pt>
                <c:pt idx="1129">
                  <c:v>42979</c:v>
                </c:pt>
                <c:pt idx="1130">
                  <c:v>42980</c:v>
                </c:pt>
                <c:pt idx="1131">
                  <c:v>42981</c:v>
                </c:pt>
                <c:pt idx="1132">
                  <c:v>42982</c:v>
                </c:pt>
                <c:pt idx="1133">
                  <c:v>42983</c:v>
                </c:pt>
                <c:pt idx="1134">
                  <c:v>42984</c:v>
                </c:pt>
                <c:pt idx="1135">
                  <c:v>42985</c:v>
                </c:pt>
                <c:pt idx="1136">
                  <c:v>42986</c:v>
                </c:pt>
                <c:pt idx="1137">
                  <c:v>42987</c:v>
                </c:pt>
                <c:pt idx="1138">
                  <c:v>42988</c:v>
                </c:pt>
                <c:pt idx="1139">
                  <c:v>42989</c:v>
                </c:pt>
                <c:pt idx="1140">
                  <c:v>42990</c:v>
                </c:pt>
                <c:pt idx="1141">
                  <c:v>42991</c:v>
                </c:pt>
                <c:pt idx="1142">
                  <c:v>42992</c:v>
                </c:pt>
                <c:pt idx="1143">
                  <c:v>42993</c:v>
                </c:pt>
                <c:pt idx="1144">
                  <c:v>42994</c:v>
                </c:pt>
                <c:pt idx="1145">
                  <c:v>42995</c:v>
                </c:pt>
                <c:pt idx="1146">
                  <c:v>42996</c:v>
                </c:pt>
                <c:pt idx="1147">
                  <c:v>42997</c:v>
                </c:pt>
                <c:pt idx="1148">
                  <c:v>42998</c:v>
                </c:pt>
                <c:pt idx="1149">
                  <c:v>42999</c:v>
                </c:pt>
                <c:pt idx="1150">
                  <c:v>43000</c:v>
                </c:pt>
                <c:pt idx="1151">
                  <c:v>43001</c:v>
                </c:pt>
                <c:pt idx="1152">
                  <c:v>43002</c:v>
                </c:pt>
                <c:pt idx="1153">
                  <c:v>43003</c:v>
                </c:pt>
                <c:pt idx="1154">
                  <c:v>43004</c:v>
                </c:pt>
                <c:pt idx="1155">
                  <c:v>43005</c:v>
                </c:pt>
                <c:pt idx="1156">
                  <c:v>43006</c:v>
                </c:pt>
                <c:pt idx="1157">
                  <c:v>43007</c:v>
                </c:pt>
                <c:pt idx="1158">
                  <c:v>43008</c:v>
                </c:pt>
                <c:pt idx="1159">
                  <c:v>43009</c:v>
                </c:pt>
                <c:pt idx="1160">
                  <c:v>43010</c:v>
                </c:pt>
                <c:pt idx="1161">
                  <c:v>43011</c:v>
                </c:pt>
                <c:pt idx="1162">
                  <c:v>43012</c:v>
                </c:pt>
                <c:pt idx="1163">
                  <c:v>43013</c:v>
                </c:pt>
                <c:pt idx="1164">
                  <c:v>43014</c:v>
                </c:pt>
                <c:pt idx="1165">
                  <c:v>43015</c:v>
                </c:pt>
                <c:pt idx="1166">
                  <c:v>43016</c:v>
                </c:pt>
                <c:pt idx="1167">
                  <c:v>43017</c:v>
                </c:pt>
                <c:pt idx="1168">
                  <c:v>43018</c:v>
                </c:pt>
                <c:pt idx="1169">
                  <c:v>43019</c:v>
                </c:pt>
                <c:pt idx="1170">
                  <c:v>43020</c:v>
                </c:pt>
                <c:pt idx="1171">
                  <c:v>43021</c:v>
                </c:pt>
                <c:pt idx="1172">
                  <c:v>43022</c:v>
                </c:pt>
                <c:pt idx="1173">
                  <c:v>43023</c:v>
                </c:pt>
                <c:pt idx="1174">
                  <c:v>43024</c:v>
                </c:pt>
                <c:pt idx="1175">
                  <c:v>43025</c:v>
                </c:pt>
                <c:pt idx="1176">
                  <c:v>43026</c:v>
                </c:pt>
                <c:pt idx="1177">
                  <c:v>43027</c:v>
                </c:pt>
                <c:pt idx="1178">
                  <c:v>43028</c:v>
                </c:pt>
                <c:pt idx="1179">
                  <c:v>43029</c:v>
                </c:pt>
                <c:pt idx="1180">
                  <c:v>43030</c:v>
                </c:pt>
                <c:pt idx="1181">
                  <c:v>43031</c:v>
                </c:pt>
                <c:pt idx="1182">
                  <c:v>43032</c:v>
                </c:pt>
                <c:pt idx="1183">
                  <c:v>43033</c:v>
                </c:pt>
                <c:pt idx="1184">
                  <c:v>43034</c:v>
                </c:pt>
                <c:pt idx="1185">
                  <c:v>43035</c:v>
                </c:pt>
                <c:pt idx="1186">
                  <c:v>43036</c:v>
                </c:pt>
                <c:pt idx="1187">
                  <c:v>43037</c:v>
                </c:pt>
                <c:pt idx="1188">
                  <c:v>43038</c:v>
                </c:pt>
                <c:pt idx="1189">
                  <c:v>43039</c:v>
                </c:pt>
                <c:pt idx="1190">
                  <c:v>43040</c:v>
                </c:pt>
                <c:pt idx="1191">
                  <c:v>43041</c:v>
                </c:pt>
                <c:pt idx="1192">
                  <c:v>43042</c:v>
                </c:pt>
                <c:pt idx="1193">
                  <c:v>43043</c:v>
                </c:pt>
                <c:pt idx="1194">
                  <c:v>43045</c:v>
                </c:pt>
                <c:pt idx="1195">
                  <c:v>43046</c:v>
                </c:pt>
                <c:pt idx="1196">
                  <c:v>43047</c:v>
                </c:pt>
                <c:pt idx="1197">
                  <c:v>43048</c:v>
                </c:pt>
                <c:pt idx="1198">
                  <c:v>43049</c:v>
                </c:pt>
                <c:pt idx="1199">
                  <c:v>43050</c:v>
                </c:pt>
                <c:pt idx="1200">
                  <c:v>43051</c:v>
                </c:pt>
                <c:pt idx="1201">
                  <c:v>43052</c:v>
                </c:pt>
                <c:pt idx="1202">
                  <c:v>43053</c:v>
                </c:pt>
                <c:pt idx="1203">
                  <c:v>43054</c:v>
                </c:pt>
                <c:pt idx="1204">
                  <c:v>43055</c:v>
                </c:pt>
                <c:pt idx="1205">
                  <c:v>43056</c:v>
                </c:pt>
                <c:pt idx="1206">
                  <c:v>43057</c:v>
                </c:pt>
                <c:pt idx="1207">
                  <c:v>43058</c:v>
                </c:pt>
                <c:pt idx="1208">
                  <c:v>43059</c:v>
                </c:pt>
                <c:pt idx="1209">
                  <c:v>43060</c:v>
                </c:pt>
                <c:pt idx="1210">
                  <c:v>43061</c:v>
                </c:pt>
                <c:pt idx="1211">
                  <c:v>43062</c:v>
                </c:pt>
                <c:pt idx="1212">
                  <c:v>43063</c:v>
                </c:pt>
                <c:pt idx="1213">
                  <c:v>43064</c:v>
                </c:pt>
                <c:pt idx="1214">
                  <c:v>43065</c:v>
                </c:pt>
                <c:pt idx="1215">
                  <c:v>43066</c:v>
                </c:pt>
                <c:pt idx="1216">
                  <c:v>43067</c:v>
                </c:pt>
                <c:pt idx="1217">
                  <c:v>43068</c:v>
                </c:pt>
                <c:pt idx="1218">
                  <c:v>43069</c:v>
                </c:pt>
                <c:pt idx="1219">
                  <c:v>43313</c:v>
                </c:pt>
                <c:pt idx="1220">
                  <c:v>43314</c:v>
                </c:pt>
                <c:pt idx="1221">
                  <c:v>43315</c:v>
                </c:pt>
                <c:pt idx="1222">
                  <c:v>43316</c:v>
                </c:pt>
                <c:pt idx="1223">
                  <c:v>43317</c:v>
                </c:pt>
                <c:pt idx="1224">
                  <c:v>43318</c:v>
                </c:pt>
                <c:pt idx="1225">
                  <c:v>43319</c:v>
                </c:pt>
                <c:pt idx="1226">
                  <c:v>43320</c:v>
                </c:pt>
                <c:pt idx="1227">
                  <c:v>43321</c:v>
                </c:pt>
                <c:pt idx="1228">
                  <c:v>43322</c:v>
                </c:pt>
                <c:pt idx="1229">
                  <c:v>43323</c:v>
                </c:pt>
                <c:pt idx="1230">
                  <c:v>43324</c:v>
                </c:pt>
                <c:pt idx="1231">
                  <c:v>43325</c:v>
                </c:pt>
                <c:pt idx="1232">
                  <c:v>43326</c:v>
                </c:pt>
                <c:pt idx="1233">
                  <c:v>43327</c:v>
                </c:pt>
                <c:pt idx="1234">
                  <c:v>43328</c:v>
                </c:pt>
                <c:pt idx="1235">
                  <c:v>43329</c:v>
                </c:pt>
                <c:pt idx="1236">
                  <c:v>43330</c:v>
                </c:pt>
                <c:pt idx="1237">
                  <c:v>43331</c:v>
                </c:pt>
                <c:pt idx="1238">
                  <c:v>43332</c:v>
                </c:pt>
                <c:pt idx="1239">
                  <c:v>43333</c:v>
                </c:pt>
                <c:pt idx="1240">
                  <c:v>43334</c:v>
                </c:pt>
                <c:pt idx="1241">
                  <c:v>43335</c:v>
                </c:pt>
                <c:pt idx="1242">
                  <c:v>43336</c:v>
                </c:pt>
                <c:pt idx="1243">
                  <c:v>43337</c:v>
                </c:pt>
                <c:pt idx="1244">
                  <c:v>43338</c:v>
                </c:pt>
                <c:pt idx="1245">
                  <c:v>43339</c:v>
                </c:pt>
                <c:pt idx="1246">
                  <c:v>43340</c:v>
                </c:pt>
                <c:pt idx="1247">
                  <c:v>43341</c:v>
                </c:pt>
                <c:pt idx="1248">
                  <c:v>43342</c:v>
                </c:pt>
                <c:pt idx="1249">
                  <c:v>43343</c:v>
                </c:pt>
                <c:pt idx="1250">
                  <c:v>43344</c:v>
                </c:pt>
                <c:pt idx="1251">
                  <c:v>43345</c:v>
                </c:pt>
                <c:pt idx="1252">
                  <c:v>43346</c:v>
                </c:pt>
                <c:pt idx="1253">
                  <c:v>43347</c:v>
                </c:pt>
                <c:pt idx="1254">
                  <c:v>43348</c:v>
                </c:pt>
                <c:pt idx="1255">
                  <c:v>43349</c:v>
                </c:pt>
                <c:pt idx="1256">
                  <c:v>43350</c:v>
                </c:pt>
                <c:pt idx="1257">
                  <c:v>43351</c:v>
                </c:pt>
                <c:pt idx="1258">
                  <c:v>43352</c:v>
                </c:pt>
                <c:pt idx="1259">
                  <c:v>43353</c:v>
                </c:pt>
                <c:pt idx="1260">
                  <c:v>43354</c:v>
                </c:pt>
                <c:pt idx="1261">
                  <c:v>43355</c:v>
                </c:pt>
                <c:pt idx="1262">
                  <c:v>43356</c:v>
                </c:pt>
                <c:pt idx="1263">
                  <c:v>43357</c:v>
                </c:pt>
                <c:pt idx="1264">
                  <c:v>43358</c:v>
                </c:pt>
                <c:pt idx="1265">
                  <c:v>43359</c:v>
                </c:pt>
                <c:pt idx="1266">
                  <c:v>43360</c:v>
                </c:pt>
                <c:pt idx="1267">
                  <c:v>43361</c:v>
                </c:pt>
                <c:pt idx="1268">
                  <c:v>43362</c:v>
                </c:pt>
                <c:pt idx="1269">
                  <c:v>43363</c:v>
                </c:pt>
                <c:pt idx="1270">
                  <c:v>43364</c:v>
                </c:pt>
                <c:pt idx="1271">
                  <c:v>43365</c:v>
                </c:pt>
                <c:pt idx="1272">
                  <c:v>43366</c:v>
                </c:pt>
                <c:pt idx="1273">
                  <c:v>43367</c:v>
                </c:pt>
                <c:pt idx="1274">
                  <c:v>43368</c:v>
                </c:pt>
                <c:pt idx="1275">
                  <c:v>43369</c:v>
                </c:pt>
                <c:pt idx="1276">
                  <c:v>43370</c:v>
                </c:pt>
                <c:pt idx="1277">
                  <c:v>43371</c:v>
                </c:pt>
                <c:pt idx="1278">
                  <c:v>43372</c:v>
                </c:pt>
                <c:pt idx="1279">
                  <c:v>43373</c:v>
                </c:pt>
              </c:numCache>
            </c:numRef>
          </c:xVal>
          <c:yVal>
            <c:numRef>
              <c:f>'[SST Chart Example 2.xls]ee-chart (1)'!$B$2:$B$3925</c:f>
              <c:numCache>
                <c:formatCode>General</c:formatCode>
                <c:ptCount val="1280"/>
                <c:pt idx="22">
                  <c:v>29.42</c:v>
                </c:pt>
                <c:pt idx="56">
                  <c:v>30.105</c:v>
                </c:pt>
                <c:pt idx="81">
                  <c:v>28.66</c:v>
                </c:pt>
                <c:pt idx="104">
                  <c:v>28.67</c:v>
                </c:pt>
                <c:pt idx="157">
                  <c:v>29.39</c:v>
                </c:pt>
                <c:pt idx="158">
                  <c:v>30.49</c:v>
                </c:pt>
                <c:pt idx="159">
                  <c:v>30.24</c:v>
                </c:pt>
                <c:pt idx="172">
                  <c:v>30.31</c:v>
                </c:pt>
                <c:pt idx="207">
                  <c:v>29.65</c:v>
                </c:pt>
                <c:pt idx="213">
                  <c:v>29.62</c:v>
                </c:pt>
                <c:pt idx="239">
                  <c:v>29.405000000000001</c:v>
                </c:pt>
                <c:pt idx="257">
                  <c:v>28.055</c:v>
                </c:pt>
                <c:pt idx="265">
                  <c:v>29.48</c:v>
                </c:pt>
                <c:pt idx="272">
                  <c:v>29.66</c:v>
                </c:pt>
                <c:pt idx="329">
                  <c:v>28.035</c:v>
                </c:pt>
                <c:pt idx="352">
                  <c:v>27.42</c:v>
                </c:pt>
                <c:pt idx="370">
                  <c:v>29.734999999999999</c:v>
                </c:pt>
                <c:pt idx="374">
                  <c:v>29.24</c:v>
                </c:pt>
                <c:pt idx="383">
                  <c:v>29.37</c:v>
                </c:pt>
                <c:pt idx="395">
                  <c:v>29.795000000000002</c:v>
                </c:pt>
                <c:pt idx="408">
                  <c:v>29.555</c:v>
                </c:pt>
                <c:pt idx="409">
                  <c:v>29.98</c:v>
                </c:pt>
                <c:pt idx="417">
                  <c:v>29.555</c:v>
                </c:pt>
                <c:pt idx="500">
                  <c:v>30.645</c:v>
                </c:pt>
                <c:pt idx="523">
                  <c:v>31.285</c:v>
                </c:pt>
                <c:pt idx="532">
                  <c:v>30.15</c:v>
                </c:pt>
                <c:pt idx="537">
                  <c:v>30.15</c:v>
                </c:pt>
                <c:pt idx="544">
                  <c:v>30.51</c:v>
                </c:pt>
                <c:pt idx="576">
                  <c:v>29.34</c:v>
                </c:pt>
                <c:pt idx="583">
                  <c:v>30.22</c:v>
                </c:pt>
                <c:pt idx="612">
                  <c:v>30.274999999999999</c:v>
                </c:pt>
                <c:pt idx="644">
                  <c:v>29.855</c:v>
                </c:pt>
                <c:pt idx="648">
                  <c:v>30.094999999999999</c:v>
                </c:pt>
                <c:pt idx="655">
                  <c:v>30.03</c:v>
                </c:pt>
                <c:pt idx="667">
                  <c:v>29.245000000000001</c:v>
                </c:pt>
                <c:pt idx="708">
                  <c:v>29.364999999999991</c:v>
                </c:pt>
                <c:pt idx="760">
                  <c:v>30.434999999999999</c:v>
                </c:pt>
                <c:pt idx="773">
                  <c:v>31.6</c:v>
                </c:pt>
                <c:pt idx="785">
                  <c:v>31.15</c:v>
                </c:pt>
                <c:pt idx="792">
                  <c:v>31.26</c:v>
                </c:pt>
                <c:pt idx="821">
                  <c:v>29.86</c:v>
                </c:pt>
                <c:pt idx="828">
                  <c:v>29.585000000000001</c:v>
                </c:pt>
                <c:pt idx="846">
                  <c:v>29.465</c:v>
                </c:pt>
                <c:pt idx="857">
                  <c:v>31.555</c:v>
                </c:pt>
                <c:pt idx="875">
                  <c:v>29.34</c:v>
                </c:pt>
                <c:pt idx="880">
                  <c:v>30.215</c:v>
                </c:pt>
                <c:pt idx="887">
                  <c:v>31.21</c:v>
                </c:pt>
                <c:pt idx="889">
                  <c:v>30.614999999999998</c:v>
                </c:pt>
                <c:pt idx="896">
                  <c:v>31.765000000000001</c:v>
                </c:pt>
                <c:pt idx="903">
                  <c:v>28.905000000000001</c:v>
                </c:pt>
                <c:pt idx="908">
                  <c:v>31.52</c:v>
                </c:pt>
                <c:pt idx="912">
                  <c:v>32.145000000000003</c:v>
                </c:pt>
                <c:pt idx="933">
                  <c:v>30.88</c:v>
                </c:pt>
                <c:pt idx="969">
                  <c:v>30.785</c:v>
                </c:pt>
                <c:pt idx="972">
                  <c:v>30.315000000000001</c:v>
                </c:pt>
                <c:pt idx="974">
                  <c:v>30.65</c:v>
                </c:pt>
                <c:pt idx="979">
                  <c:v>29.74</c:v>
                </c:pt>
                <c:pt idx="981">
                  <c:v>29.454999999999991</c:v>
                </c:pt>
                <c:pt idx="983">
                  <c:v>29.215</c:v>
                </c:pt>
                <c:pt idx="1009">
                  <c:v>29.355</c:v>
                </c:pt>
                <c:pt idx="1020">
                  <c:v>28.4</c:v>
                </c:pt>
                <c:pt idx="1022">
                  <c:v>29.78</c:v>
                </c:pt>
                <c:pt idx="1023">
                  <c:v>29.23</c:v>
                </c:pt>
                <c:pt idx="1024">
                  <c:v>30.125</c:v>
                </c:pt>
                <c:pt idx="1027">
                  <c:v>29.24</c:v>
                </c:pt>
                <c:pt idx="1029">
                  <c:v>29.61</c:v>
                </c:pt>
                <c:pt idx="1045">
                  <c:v>30.17</c:v>
                </c:pt>
                <c:pt idx="1071">
                  <c:v>29.12</c:v>
                </c:pt>
                <c:pt idx="1072">
                  <c:v>27.98</c:v>
                </c:pt>
                <c:pt idx="1118">
                  <c:v>30.36</c:v>
                </c:pt>
                <c:pt idx="1122">
                  <c:v>30.19</c:v>
                </c:pt>
                <c:pt idx="1170">
                  <c:v>29.465</c:v>
                </c:pt>
                <c:pt idx="1188">
                  <c:v>29.094999999999999</c:v>
                </c:pt>
                <c:pt idx="1206">
                  <c:v>28.79</c:v>
                </c:pt>
                <c:pt idx="1208">
                  <c:v>29.03</c:v>
                </c:pt>
                <c:pt idx="1210">
                  <c:v>28.184999999999999</c:v>
                </c:pt>
                <c:pt idx="1255">
                  <c:v>30.594999999999999</c:v>
                </c:pt>
                <c:pt idx="1265">
                  <c:v>29.954999999999991</c:v>
                </c:pt>
                <c:pt idx="1276">
                  <c:v>30.265000000000001</c:v>
                </c:pt>
                <c:pt idx="1278">
                  <c:v>30.555</c:v>
                </c:pt>
              </c:numCache>
            </c:numRef>
          </c:yVal>
          <c:smooth val="0"/>
          <c:extLst>
            <c:ext xmlns:c16="http://schemas.microsoft.com/office/drawing/2014/chart" uri="{C3380CC4-5D6E-409C-BE32-E72D297353CC}">
              <c16:uniqueId val="{00000000-5C3E-401D-9F04-10FF8A356EC2}"/>
            </c:ext>
          </c:extLst>
        </c:ser>
        <c:dLbls>
          <c:showLegendKey val="0"/>
          <c:showVal val="0"/>
          <c:showCatName val="0"/>
          <c:showSerName val="0"/>
          <c:showPercent val="0"/>
          <c:showBubbleSize val="0"/>
        </c:dLbls>
        <c:axId val="332027280"/>
        <c:axId val="329598000"/>
      </c:scatterChart>
      <c:valAx>
        <c:axId val="332027280"/>
        <c:scaling>
          <c:orientation val="minMax"/>
          <c:max val="43465"/>
          <c:min val="39448"/>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Date (mm/dd/yy)</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dd/yy"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598000"/>
        <c:crosses val="autoZero"/>
        <c:crossBetween val="midCat"/>
        <c:majorUnit val="730.5"/>
      </c:valAx>
      <c:valAx>
        <c:axId val="329598000"/>
        <c:scaling>
          <c:orientation val="minMax"/>
          <c:max val="33"/>
          <c:min val="2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SST (C)</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202728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0.125</cdr:x>
      <cdr:y>0.17448</cdr:y>
    </cdr:from>
    <cdr:to>
      <cdr:x>0.81858</cdr:x>
      <cdr:y>0.72552</cdr:y>
    </cdr:to>
    <cdr:sp macro="" textlink="">
      <cdr:nvSpPr>
        <cdr:cNvPr id="4" name="Freeform 3"/>
        <cdr:cNvSpPr/>
      </cdr:nvSpPr>
      <cdr:spPr>
        <a:xfrm xmlns:a="http://schemas.openxmlformats.org/drawingml/2006/main">
          <a:off x="1371602" y="1595440"/>
          <a:ext cx="7610475" cy="5038725"/>
        </a:xfrm>
        <a:custGeom xmlns:a="http://schemas.openxmlformats.org/drawingml/2006/main">
          <a:avLst/>
          <a:gdLst>
            <a:gd name="connsiteX0" fmla="*/ 5457825 w 7610475"/>
            <a:gd name="connsiteY0" fmla="*/ 0 h 5038725"/>
            <a:gd name="connsiteX1" fmla="*/ 4857750 w 7610475"/>
            <a:gd name="connsiteY1" fmla="*/ 590550 h 5038725"/>
            <a:gd name="connsiteX2" fmla="*/ 2066925 w 7610475"/>
            <a:gd name="connsiteY2" fmla="*/ 1962150 h 5038725"/>
            <a:gd name="connsiteX3" fmla="*/ 1343025 w 7610475"/>
            <a:gd name="connsiteY3" fmla="*/ 1924050 h 5038725"/>
            <a:gd name="connsiteX4" fmla="*/ 0 w 7610475"/>
            <a:gd name="connsiteY4" fmla="*/ 3495675 h 5038725"/>
            <a:gd name="connsiteX5" fmla="*/ 2162175 w 7610475"/>
            <a:gd name="connsiteY5" fmla="*/ 4267200 h 5038725"/>
            <a:gd name="connsiteX6" fmla="*/ 2790825 w 7610475"/>
            <a:gd name="connsiteY6" fmla="*/ 5038725 h 5038725"/>
            <a:gd name="connsiteX7" fmla="*/ 5943600 w 7610475"/>
            <a:gd name="connsiteY7" fmla="*/ 4705350 h 5038725"/>
            <a:gd name="connsiteX8" fmla="*/ 7610475 w 7610475"/>
            <a:gd name="connsiteY8" fmla="*/ 1819275 h 5038725"/>
            <a:gd name="connsiteX9" fmla="*/ 6962775 w 7610475"/>
            <a:gd name="connsiteY9" fmla="*/ 1200150 h 5038725"/>
            <a:gd name="connsiteX10" fmla="*/ 5457825 w 7610475"/>
            <a:gd name="connsiteY10" fmla="*/ 0 h 503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10475" h="5038725">
              <a:moveTo>
                <a:pt x="5457825" y="0"/>
              </a:moveTo>
              <a:lnTo>
                <a:pt x="4857750" y="590550"/>
              </a:lnTo>
              <a:lnTo>
                <a:pt x="2066925" y="1962150"/>
              </a:lnTo>
              <a:lnTo>
                <a:pt x="1343025" y="1924050"/>
              </a:lnTo>
              <a:lnTo>
                <a:pt x="0" y="3495675"/>
              </a:lnTo>
              <a:lnTo>
                <a:pt x="2162175" y="4267200"/>
              </a:lnTo>
              <a:lnTo>
                <a:pt x="2790825" y="5038725"/>
              </a:lnTo>
              <a:lnTo>
                <a:pt x="5943600" y="4705350"/>
              </a:lnTo>
              <a:lnTo>
                <a:pt x="7610475" y="1819275"/>
              </a:lnTo>
              <a:lnTo>
                <a:pt x="6962775" y="1200150"/>
              </a:lnTo>
              <a:lnTo>
                <a:pt x="5457825" y="0"/>
              </a:lnTo>
              <a:close/>
            </a:path>
          </a:pathLst>
        </a:custGeom>
        <a:solidFill xmlns:a="http://schemas.openxmlformats.org/drawingml/2006/main">
          <a:srgbClr val="FF0000">
            <a:alpha val="20000"/>
          </a:srgbClr>
        </a:solidFill>
        <a:ln xmlns:a="http://schemas.openxmlformats.org/drawingml/2006/main" w="6350">
          <a:solidFill>
            <a:srgbClr val="FF0000">
              <a:alpha val="20000"/>
            </a:srgb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0.21094</cdr:x>
      <cdr:y>0.16302</cdr:y>
    </cdr:from>
    <cdr:to>
      <cdr:x>0.94878</cdr:x>
      <cdr:y>0.68281</cdr:y>
    </cdr:to>
    <cdr:sp macro="" textlink="">
      <cdr:nvSpPr>
        <cdr:cNvPr id="5" name="Freeform 4"/>
        <cdr:cNvSpPr/>
      </cdr:nvSpPr>
      <cdr:spPr>
        <a:xfrm xmlns:a="http://schemas.openxmlformats.org/drawingml/2006/main">
          <a:off x="2314602" y="1490655"/>
          <a:ext cx="8096171" cy="4752960"/>
        </a:xfrm>
        <a:custGeom xmlns:a="http://schemas.openxmlformats.org/drawingml/2006/main">
          <a:avLst/>
          <a:gdLst>
            <a:gd name="connsiteX0" fmla="*/ 8096250 w 8096250"/>
            <a:gd name="connsiteY0" fmla="*/ 3009900 h 4752975"/>
            <a:gd name="connsiteX1" fmla="*/ 7305675 w 8096250"/>
            <a:gd name="connsiteY1" fmla="*/ 1724025 h 4752975"/>
            <a:gd name="connsiteX2" fmla="*/ 6543675 w 8096250"/>
            <a:gd name="connsiteY2" fmla="*/ 942975 h 4752975"/>
            <a:gd name="connsiteX3" fmla="*/ 4629150 w 8096250"/>
            <a:gd name="connsiteY3" fmla="*/ 0 h 4752975"/>
            <a:gd name="connsiteX4" fmla="*/ 4191000 w 8096250"/>
            <a:gd name="connsiteY4" fmla="*/ 152400 h 4752975"/>
            <a:gd name="connsiteX5" fmla="*/ 0 w 8096250"/>
            <a:gd name="connsiteY5" fmla="*/ 3905250 h 4752975"/>
            <a:gd name="connsiteX6" fmla="*/ 2333625 w 8096250"/>
            <a:gd name="connsiteY6" fmla="*/ 3762375 h 4752975"/>
            <a:gd name="connsiteX7" fmla="*/ 5305425 w 8096250"/>
            <a:gd name="connsiteY7" fmla="*/ 4752975 h 4752975"/>
            <a:gd name="connsiteX8" fmla="*/ 6010275 w 8096250"/>
            <a:gd name="connsiteY8" fmla="*/ 4600575 h 4752975"/>
            <a:gd name="connsiteX9" fmla="*/ 6943725 w 8096250"/>
            <a:gd name="connsiteY9" fmla="*/ 3895725 h 4752975"/>
            <a:gd name="connsiteX10" fmla="*/ 7191375 w 8096250"/>
            <a:gd name="connsiteY10" fmla="*/ 3524250 h 4752975"/>
            <a:gd name="connsiteX11" fmla="*/ 8096250 w 8096250"/>
            <a:gd name="connsiteY11" fmla="*/ 3009900 h 475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6250" h="4752975">
              <a:moveTo>
                <a:pt x="8096250" y="3009900"/>
              </a:moveTo>
              <a:lnTo>
                <a:pt x="7305675" y="1724025"/>
              </a:lnTo>
              <a:lnTo>
                <a:pt x="6543675" y="942975"/>
              </a:lnTo>
              <a:lnTo>
                <a:pt x="4629150" y="0"/>
              </a:lnTo>
              <a:lnTo>
                <a:pt x="4191000" y="152400"/>
              </a:lnTo>
              <a:lnTo>
                <a:pt x="0" y="3905250"/>
              </a:lnTo>
              <a:lnTo>
                <a:pt x="2333625" y="3762375"/>
              </a:lnTo>
              <a:lnTo>
                <a:pt x="5305425" y="4752975"/>
              </a:lnTo>
              <a:lnTo>
                <a:pt x="6010275" y="4600575"/>
              </a:lnTo>
              <a:lnTo>
                <a:pt x="6943725" y="3895725"/>
              </a:lnTo>
              <a:lnTo>
                <a:pt x="7191375" y="3524250"/>
              </a:lnTo>
              <a:lnTo>
                <a:pt x="8096250" y="3009900"/>
              </a:lnTo>
              <a:close/>
            </a:path>
          </a:pathLst>
        </a:custGeom>
        <a:solidFill xmlns:a="http://schemas.openxmlformats.org/drawingml/2006/main">
          <a:srgbClr val="0070C0">
            <a:alpha val="20000"/>
          </a:srgbClr>
        </a:solidFill>
        <a:ln xmlns:a="http://schemas.openxmlformats.org/drawingml/2006/main" w="6350">
          <a:solidFill>
            <a:srgbClr val="0070C0">
              <a:alpha val="20000"/>
            </a:srgb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12/25/2018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osaconservation.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8482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diagram shows the final end products of our term, Osa Water Resources </a:t>
            </a:r>
            <a:r>
              <a:rPr lang="en-US" sz="1200" b="0" i="0" u="none" strike="noStrike" kern="1200" dirty="0" smtClean="0">
                <a:solidFill>
                  <a:schemeClr val="tx1"/>
                </a:solidFill>
                <a:effectLst/>
                <a:latin typeface="+mn-lt"/>
                <a:ea typeface="+mn-ea"/>
                <a:cs typeface="+mn-cs"/>
              </a:rPr>
              <a:t>3.</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Used </a:t>
            </a:r>
            <a:r>
              <a:rPr lang="en-US" sz="1200" b="0" i="0" u="none" strike="noStrike" kern="1200" dirty="0">
                <a:solidFill>
                  <a:schemeClr val="tx1"/>
                </a:solidFill>
                <a:effectLst/>
                <a:latin typeface="+mn-lt"/>
                <a:ea typeface="+mn-ea"/>
                <a:cs typeface="+mn-cs"/>
              </a:rPr>
              <a:t>in conjunction with the end products from the previous two terms, these resources will help Osa Conservation in their efforts to protect terrestrial and marine environments.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2902883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Photo Credit: </a:t>
            </a:r>
            <a:r>
              <a:rPr lang="en-US" sz="1200" b="0" i="0" u="sng" strike="noStrike" kern="1200" dirty="0">
                <a:solidFill>
                  <a:schemeClr val="tx1"/>
                </a:solidFill>
                <a:effectLst/>
                <a:latin typeface="+mn-lt"/>
                <a:ea typeface="+mn-ea"/>
                <a:cs typeface="+mn-cs"/>
                <a:hlinkClick r:id="rId3"/>
              </a:rPr>
              <a:t>http://osaconservation.org/</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52959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An interactive </a:t>
            </a:r>
            <a:r>
              <a:rPr lang="en-US" sz="1200" b="0" i="0" u="none" strike="noStrike" kern="1200" dirty="0" smtClean="0">
                <a:solidFill>
                  <a:schemeClr val="tx1"/>
                </a:solidFill>
                <a:effectLst/>
                <a:latin typeface="+mn-lt"/>
                <a:ea typeface="+mn-ea"/>
                <a:cs typeface="+mn-cs"/>
              </a:rPr>
              <a:t>temperature </a:t>
            </a:r>
            <a:r>
              <a:rPr lang="en-US" sz="1200" b="0" i="0" u="none" strike="noStrike" kern="1200" dirty="0">
                <a:solidFill>
                  <a:schemeClr val="tx1"/>
                </a:solidFill>
                <a:effectLst/>
                <a:latin typeface="+mn-lt"/>
                <a:ea typeface="+mn-ea"/>
                <a:cs typeface="+mn-cs"/>
              </a:rPr>
              <a:t>tool allows the user to view a time series chart of temperature </a:t>
            </a:r>
            <a:r>
              <a:rPr lang="en-US" sz="1200" b="0" i="0" u="none" strike="noStrike" kern="1200" dirty="0" smtClean="0">
                <a:solidFill>
                  <a:schemeClr val="tx1"/>
                </a:solidFill>
                <a:effectLst/>
                <a:latin typeface="+mn-lt"/>
                <a:ea typeface="+mn-ea"/>
                <a:cs typeface="+mn-cs"/>
              </a:rPr>
              <a:t>fluctuations </a:t>
            </a:r>
            <a:r>
              <a:rPr lang="en-US" sz="1200" b="0" i="0" u="none" strike="noStrike" kern="1200" dirty="0">
                <a:solidFill>
                  <a:schemeClr val="tx1"/>
                </a:solidFill>
                <a:effectLst/>
                <a:latin typeface="+mn-lt"/>
                <a:ea typeface="+mn-ea"/>
                <a:cs typeface="+mn-cs"/>
              </a:rPr>
              <a:t>on any selected point within the gulf. The user can also </a:t>
            </a:r>
            <a:r>
              <a:rPr lang="en-US" sz="1200" b="0" i="0" u="none" strike="noStrike" kern="1200" dirty="0" smtClean="0">
                <a:solidFill>
                  <a:schemeClr val="tx1"/>
                </a:solidFill>
                <a:effectLst/>
                <a:latin typeface="+mn-lt"/>
                <a:ea typeface="+mn-ea"/>
                <a:cs typeface="+mn-cs"/>
              </a:rPr>
              <a:t>select </a:t>
            </a:r>
            <a:r>
              <a:rPr lang="en-US" sz="1200" b="0" i="0" u="none" strike="noStrike" kern="1200" dirty="0">
                <a:solidFill>
                  <a:schemeClr val="tx1"/>
                </a:solidFill>
                <a:effectLst/>
                <a:latin typeface="+mn-lt"/>
                <a:ea typeface="+mn-ea"/>
                <a:cs typeface="+mn-cs"/>
              </a:rPr>
              <a:t>years and </a:t>
            </a:r>
            <a:r>
              <a:rPr lang="en-US" sz="1200" b="0" i="0" u="none" strike="noStrike" kern="1200" dirty="0" smtClean="0">
                <a:solidFill>
                  <a:schemeClr val="tx1"/>
                </a:solidFill>
                <a:effectLst/>
                <a:latin typeface="+mn-lt"/>
                <a:ea typeface="+mn-ea"/>
                <a:cs typeface="+mn-cs"/>
              </a:rPr>
              <a:t>seasons </a:t>
            </a:r>
            <a:r>
              <a:rPr lang="en-US" sz="1200" b="0" i="0" u="none" strike="noStrike" kern="1200" dirty="0">
                <a:solidFill>
                  <a:schemeClr val="tx1"/>
                </a:solidFill>
                <a:effectLst/>
                <a:latin typeface="+mn-lt"/>
                <a:ea typeface="+mn-ea"/>
                <a:cs typeface="+mn-cs"/>
              </a:rPr>
              <a:t>of interest to display and export maps of </a:t>
            </a:r>
            <a:r>
              <a:rPr lang="en-US" sz="1200" b="0" i="0" u="none" strike="noStrike" kern="1200" dirty="0" smtClean="0">
                <a:solidFill>
                  <a:schemeClr val="tx1"/>
                </a:solidFill>
                <a:effectLst/>
                <a:latin typeface="+mn-lt"/>
                <a:ea typeface="+mn-ea"/>
                <a:cs typeface="+mn-cs"/>
              </a:rPr>
              <a:t>temperature </a:t>
            </a:r>
            <a:r>
              <a:rPr lang="en-US" sz="1200" b="0" i="0" u="none" strike="noStrike" kern="1200" dirty="0">
                <a:solidFill>
                  <a:schemeClr val="tx1"/>
                </a:solidFill>
                <a:effectLst/>
                <a:latin typeface="+mn-lt"/>
                <a:ea typeface="+mn-ea"/>
                <a:cs typeface="+mn-cs"/>
              </a:rPr>
              <a:t>for that period.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325081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are </a:t>
            </a:r>
            <a:r>
              <a:rPr lang="en-US" sz="1200" b="0" i="0" u="none" strike="noStrike" kern="1200" dirty="0" smtClean="0">
                <a:solidFill>
                  <a:schemeClr val="tx1"/>
                </a:solidFill>
                <a:effectLst/>
                <a:latin typeface="+mn-lt"/>
                <a:ea typeface="+mn-ea"/>
                <a:cs typeface="+mn-cs"/>
              </a:rPr>
              <a:t>some</a:t>
            </a:r>
            <a:r>
              <a:rPr lang="en-US" sz="1200" b="0" i="0" u="none" strike="noStrike" kern="1200" baseline="0" dirty="0" smtClean="0">
                <a:solidFill>
                  <a:schemeClr val="tx1"/>
                </a:solidFill>
                <a:effectLst/>
                <a:latin typeface="+mn-lt"/>
                <a:ea typeface="+mn-ea"/>
                <a:cs typeface="+mn-cs"/>
              </a:rPr>
              <a:t> examples</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exported maps from our Aqua MODIS tool. Temperatures have increased from 2003 to </a:t>
            </a:r>
            <a:r>
              <a:rPr lang="en-US" sz="1200" b="0" i="0" u="none" strike="noStrike" kern="1200" dirty="0" smtClean="0">
                <a:solidFill>
                  <a:schemeClr val="tx1"/>
                </a:solidFill>
                <a:effectLst/>
                <a:latin typeface="+mn-lt"/>
                <a:ea typeface="+mn-ea"/>
                <a:cs typeface="+mn-cs"/>
              </a:rPr>
              <a:t>2017 across the gulf.</a:t>
            </a:r>
            <a:r>
              <a:rPr lang="en-US" sz="1200" b="0" i="0" u="none" strike="noStrike" kern="1200" baseline="0" dirty="0" smtClean="0">
                <a:solidFill>
                  <a:schemeClr val="tx1"/>
                </a:solidFill>
                <a:effectLst/>
                <a:latin typeface="+mn-lt"/>
                <a:ea typeface="+mn-ea"/>
                <a:cs typeface="+mn-cs"/>
              </a:rPr>
              <a:t> Our maps also show</a:t>
            </a:r>
            <a:r>
              <a:rPr lang="en-US" sz="1200" b="0" i="0" u="none" strike="noStrike" kern="1200" dirty="0" smtClean="0">
                <a:solidFill>
                  <a:schemeClr val="tx1"/>
                </a:solidFill>
                <a:effectLst/>
                <a:latin typeface="+mn-lt"/>
                <a:ea typeface="+mn-ea"/>
                <a:cs typeface="+mn-cs"/>
              </a:rPr>
              <a:t> seasonal</a:t>
            </a:r>
            <a:r>
              <a:rPr lang="en-US" sz="1200" b="0" i="0" u="none" strike="noStrike" kern="1200" baseline="0" dirty="0" smtClean="0">
                <a:solidFill>
                  <a:schemeClr val="tx1"/>
                </a:solidFill>
                <a:effectLst/>
                <a:latin typeface="+mn-lt"/>
                <a:ea typeface="+mn-ea"/>
                <a:cs typeface="+mn-cs"/>
              </a:rPr>
              <a:t> fluctuations between</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26 and 33 degrees </a:t>
            </a:r>
            <a:r>
              <a:rPr lang="en-US" sz="1200" b="0" i="0" u="none" strike="noStrike" kern="1200" dirty="0" smtClean="0">
                <a:solidFill>
                  <a:schemeClr val="tx1"/>
                </a:solidFill>
                <a:effectLst/>
                <a:latin typeface="+mn-lt"/>
                <a:ea typeface="+mn-ea"/>
                <a:cs typeface="+mn-cs"/>
              </a:rPr>
              <a:t>Celsius.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3237998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For turbidity, we conducted our analysis</a:t>
            </a:r>
            <a:r>
              <a:rPr lang="en-US" sz="1200" b="0" i="0" u="none" strike="noStrike" kern="1200" baseline="0" dirty="0" smtClean="0">
                <a:solidFill>
                  <a:schemeClr val="tx1"/>
                </a:solidFill>
                <a:effectLst/>
                <a:latin typeface="+mn-lt"/>
                <a:ea typeface="+mn-ea"/>
                <a:cs typeface="+mn-cs"/>
              </a:rPr>
              <a:t> from 1986 to 2016 on five year intervals</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By observing the gulf over this time period we were able to analyze long term effects and draw connections to Forest Law </a:t>
            </a:r>
            <a:r>
              <a:rPr lang="en-US" sz="1200" b="0" i="0" u="none" strike="noStrike" kern="1200" dirty="0" smtClean="0">
                <a:solidFill>
                  <a:schemeClr val="tx1"/>
                </a:solidFill>
                <a:effectLst/>
                <a:latin typeface="+mn-lt"/>
                <a:ea typeface="+mn-ea"/>
                <a:cs typeface="+mn-cs"/>
              </a:rPr>
              <a:t>7575, enacted </a:t>
            </a:r>
            <a:r>
              <a:rPr lang="en-US" sz="1200" b="0" i="0" u="none" strike="noStrike" kern="1200" dirty="0">
                <a:solidFill>
                  <a:schemeClr val="tx1"/>
                </a:solidFill>
                <a:effectLst/>
                <a:latin typeface="+mn-lt"/>
                <a:ea typeface="+mn-ea"/>
                <a:cs typeface="+mn-cs"/>
              </a:rPr>
              <a:t>in </a:t>
            </a:r>
            <a:r>
              <a:rPr lang="en-US" sz="1200" b="0" i="0" u="none" strike="noStrike" kern="1200" dirty="0" smtClean="0">
                <a:solidFill>
                  <a:schemeClr val="tx1"/>
                </a:solidFill>
                <a:effectLst/>
                <a:latin typeface="+mn-lt"/>
                <a:ea typeface="+mn-ea"/>
                <a:cs typeface="+mn-cs"/>
              </a:rPr>
              <a:t>1996, which mandated reforestation efforts in the</a:t>
            </a:r>
            <a:r>
              <a:rPr lang="en-US" sz="1200" b="0" i="0" u="none" strike="noStrike" kern="1200" baseline="0" dirty="0" smtClean="0">
                <a:solidFill>
                  <a:schemeClr val="tx1"/>
                </a:solidFill>
                <a:effectLst/>
                <a:latin typeface="+mn-lt"/>
                <a:ea typeface="+mn-ea"/>
                <a:cs typeface="+mn-cs"/>
              </a:rPr>
              <a:t> region</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240425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To assess </a:t>
            </a:r>
            <a:r>
              <a:rPr lang="en-US" sz="1200" b="0" i="0" u="none" strike="noStrike" kern="1200" dirty="0" smtClean="0">
                <a:solidFill>
                  <a:schemeClr val="tx1"/>
                </a:solidFill>
                <a:effectLst/>
                <a:latin typeface="+mn-lt"/>
                <a:ea typeface="+mn-ea"/>
                <a:cs typeface="+mn-cs"/>
              </a:rPr>
              <a:t>the</a:t>
            </a:r>
            <a:r>
              <a:rPr lang="en-US" sz="1200" b="0" i="0" u="none" strike="noStrike" kern="1200" baseline="0" dirty="0" smtClean="0">
                <a:solidFill>
                  <a:schemeClr val="tx1"/>
                </a:solidFill>
                <a:effectLst/>
                <a:latin typeface="+mn-lt"/>
                <a:ea typeface="+mn-ea"/>
                <a:cs typeface="+mn-cs"/>
              </a:rPr>
              <a:t> impact of the law more closely</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 compared our turbidity maps from 1996 and 2016. </a:t>
            </a:r>
            <a:r>
              <a:rPr lang="en-US" sz="1200" b="0" i="0" u="none" strike="noStrike" kern="1200" dirty="0" smtClean="0">
                <a:solidFill>
                  <a:schemeClr val="tx1"/>
                </a:solidFill>
                <a:effectLst/>
                <a:latin typeface="+mn-lt"/>
                <a:ea typeface="+mn-ea"/>
                <a:cs typeface="+mn-cs"/>
              </a:rPr>
              <a:t>When </a:t>
            </a:r>
            <a:r>
              <a:rPr lang="en-US" sz="1200" b="0" i="0" u="none" strike="noStrike" kern="1200" dirty="0">
                <a:solidFill>
                  <a:schemeClr val="tx1"/>
                </a:solidFill>
                <a:effectLst/>
                <a:latin typeface="+mn-lt"/>
                <a:ea typeface="+mn-ea"/>
                <a:cs typeface="+mn-cs"/>
              </a:rPr>
              <a:t>we compare the two maps, </a:t>
            </a:r>
            <a:r>
              <a:rPr lang="en-US" sz="1200" b="0" i="0" u="none" strike="noStrike" kern="1200" dirty="0" smtClean="0">
                <a:solidFill>
                  <a:schemeClr val="tx1"/>
                </a:solidFill>
                <a:effectLst/>
                <a:latin typeface="+mn-lt"/>
                <a:ea typeface="+mn-ea"/>
                <a:cs typeface="+mn-cs"/>
              </a:rPr>
              <a:t>there is a </a:t>
            </a:r>
            <a:r>
              <a:rPr lang="en-US" sz="1200" b="0" i="0" u="none" strike="noStrike" kern="1200" dirty="0">
                <a:solidFill>
                  <a:schemeClr val="tx1"/>
                </a:solidFill>
                <a:effectLst/>
                <a:latin typeface="+mn-lt"/>
                <a:ea typeface="+mn-ea"/>
                <a:cs typeface="+mn-cs"/>
              </a:rPr>
              <a:t>notable decrease in </a:t>
            </a:r>
            <a:r>
              <a:rPr lang="en-US" sz="1200" b="0" i="0" u="none" strike="noStrike" kern="1200" dirty="0" smtClean="0">
                <a:solidFill>
                  <a:schemeClr val="tx1"/>
                </a:solidFill>
                <a:effectLst/>
                <a:latin typeface="+mn-lt"/>
                <a:ea typeface="+mn-ea"/>
                <a:cs typeface="+mn-cs"/>
              </a:rPr>
              <a:t>turbidity</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throughout </a:t>
            </a:r>
            <a:r>
              <a:rPr lang="en-US" sz="1200" b="0" i="0" u="none" strike="noStrike" kern="1200" dirty="0">
                <a:solidFill>
                  <a:schemeClr val="tx1"/>
                </a:solidFill>
                <a:effectLst/>
                <a:latin typeface="+mn-lt"/>
                <a:ea typeface="+mn-ea"/>
                <a:cs typeface="+mn-cs"/>
              </a:rPr>
              <a:t>the gulf</a:t>
            </a:r>
            <a:r>
              <a:rPr lang="en-US" sz="1200" b="0" i="0" u="none" strike="noStrike" kern="1200" dirty="0" smtClean="0">
                <a:solidFill>
                  <a:schemeClr val="tx1"/>
                </a:solidFill>
                <a:effectLst/>
                <a:latin typeface="+mn-lt"/>
                <a:ea typeface="+mn-ea"/>
                <a:cs typeface="+mn-cs"/>
              </a:rPr>
              <a:t>. Note that turbidity around</a:t>
            </a:r>
            <a:r>
              <a:rPr lang="en-US" sz="1200" b="0" i="0" u="none" strike="noStrike" kern="1200" baseline="0" dirty="0" smtClean="0">
                <a:solidFill>
                  <a:schemeClr val="tx1"/>
                </a:solidFill>
                <a:effectLst/>
                <a:latin typeface="+mn-lt"/>
                <a:ea typeface="+mn-ea"/>
                <a:cs typeface="+mn-cs"/>
              </a:rPr>
              <a:t> the largest river delta, the River </a:t>
            </a:r>
            <a:r>
              <a:rPr lang="en-US" sz="1200" b="0" i="0" u="none" strike="noStrike" kern="1200" baseline="0" dirty="0" err="1" smtClean="0">
                <a:solidFill>
                  <a:schemeClr val="tx1"/>
                </a:solidFill>
                <a:effectLst/>
                <a:latin typeface="+mn-lt"/>
                <a:ea typeface="+mn-ea"/>
                <a:cs typeface="+mn-cs"/>
              </a:rPr>
              <a:t>Coto</a:t>
            </a:r>
            <a:r>
              <a:rPr lang="en-US" sz="1200" b="0" i="0" u="none" strike="noStrike" kern="1200" baseline="0" dirty="0" smtClean="0">
                <a:solidFill>
                  <a:schemeClr val="tx1"/>
                </a:solidFill>
                <a:effectLst/>
                <a:latin typeface="+mn-lt"/>
                <a:ea typeface="+mn-ea"/>
                <a:cs typeface="+mn-cs"/>
              </a:rPr>
              <a:t>, remains relatively high and constant over the time period. This helps to validate our results showing a significant decline in turbidity.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997882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 significance</a:t>
            </a:r>
            <a:r>
              <a:rPr lang="en-US" sz="1200" b="0" i="0" u="none" strike="noStrike" kern="1200" baseline="0" dirty="0" smtClean="0">
                <a:solidFill>
                  <a:schemeClr val="tx1"/>
                </a:solidFill>
                <a:effectLst/>
                <a:latin typeface="+mn-lt"/>
                <a:ea typeface="+mn-ea"/>
                <a:cs typeface="+mn-cs"/>
              </a:rPr>
              <a:t> of the year 1996 became even more apparent when we took difference maps of turbidity levels. Between 1986 and 1996, turbidity levels increased significantly, indicated by the red color. In the 20 years after 1996, turbidity has decreased significantly. </a:t>
            </a:r>
            <a:r>
              <a:rPr lang="en-US" sz="1200" b="0" i="0" u="none" strike="noStrike" kern="1200" dirty="0" smtClean="0">
                <a:solidFill>
                  <a:schemeClr val="tx1"/>
                </a:solidFill>
                <a:effectLst/>
                <a:latin typeface="+mn-lt"/>
                <a:ea typeface="+mn-ea"/>
                <a:cs typeface="+mn-cs"/>
              </a:rPr>
              <a:t>These changes may </a:t>
            </a:r>
            <a:r>
              <a:rPr lang="en-US" sz="1200" b="0" i="0" u="none" strike="noStrike" kern="1200" dirty="0">
                <a:solidFill>
                  <a:schemeClr val="tx1"/>
                </a:solidFill>
                <a:effectLst/>
                <a:latin typeface="+mn-lt"/>
                <a:ea typeface="+mn-ea"/>
                <a:cs typeface="+mn-cs"/>
              </a:rPr>
              <a:t>be </a:t>
            </a:r>
            <a:r>
              <a:rPr lang="en-US" sz="1200" b="0" i="0" u="none" strike="noStrike" kern="1200" dirty="0" smtClean="0">
                <a:solidFill>
                  <a:schemeClr val="tx1"/>
                </a:solidFill>
                <a:effectLst/>
                <a:latin typeface="+mn-lt"/>
                <a:ea typeface="+mn-ea"/>
                <a:cs typeface="+mn-cs"/>
              </a:rPr>
              <a:t>due </a:t>
            </a:r>
            <a:r>
              <a:rPr lang="en-US" sz="1200" b="0" i="0" u="none" strike="noStrike" kern="1200" dirty="0">
                <a:solidFill>
                  <a:schemeClr val="tx1"/>
                </a:solidFill>
                <a:effectLst/>
                <a:latin typeface="+mn-lt"/>
                <a:ea typeface="+mn-ea"/>
                <a:cs typeface="+mn-cs"/>
              </a:rPr>
              <a:t>to incentives for reforestation associated with the forest law.</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540877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We </a:t>
            </a:r>
            <a:r>
              <a:rPr lang="en-US" sz="1200" b="0" i="0" u="none" strike="noStrike" kern="1200" baseline="0" dirty="0" smtClean="0">
                <a:solidFill>
                  <a:schemeClr val="tx1"/>
                </a:solidFill>
                <a:effectLst/>
                <a:latin typeface="+mn-lt"/>
                <a:ea typeface="+mn-ea"/>
                <a:cs typeface="+mn-cs"/>
              </a:rPr>
              <a:t>chose to use a bivariate key to display our final suitability analysis. </a:t>
            </a:r>
            <a:r>
              <a:rPr lang="en-US" sz="1200" b="0" i="0" u="none" strike="noStrike" kern="1200" dirty="0" smtClean="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bivariate key can be thought of as a color gradient for the two water </a:t>
            </a:r>
            <a:r>
              <a:rPr lang="en-US" sz="1200" b="0" i="0" u="none" strike="noStrike" kern="1200" dirty="0" smtClean="0">
                <a:solidFill>
                  <a:schemeClr val="tx1"/>
                </a:solidFill>
                <a:effectLst/>
                <a:latin typeface="+mn-lt"/>
                <a:ea typeface="+mn-ea"/>
                <a:cs typeface="+mn-cs"/>
              </a:rPr>
              <a:t>characteristics,</a:t>
            </a:r>
            <a:r>
              <a:rPr lang="en-US" sz="1200" b="0" i="0" u="none" strike="noStrike" kern="1200" baseline="0" dirty="0" smtClean="0">
                <a:solidFill>
                  <a:schemeClr val="tx1"/>
                </a:solidFill>
                <a:effectLst/>
                <a:latin typeface="+mn-lt"/>
                <a:ea typeface="+mn-ea"/>
                <a:cs typeface="+mn-cs"/>
              </a:rPr>
              <a:t> with white being the most stable and purple being the least stable.</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White represents low turbidity and </a:t>
            </a:r>
            <a:r>
              <a:rPr lang="en-US" sz="1200" b="0" i="0" u="none" strike="noStrike" kern="1200" dirty="0" smtClean="0">
                <a:solidFill>
                  <a:schemeClr val="tx1"/>
                </a:solidFill>
                <a:effectLst/>
                <a:latin typeface="+mn-lt"/>
                <a:ea typeface="+mn-ea"/>
                <a:cs typeface="+mn-cs"/>
              </a:rPr>
              <a:t>temperature fluctuations, </a:t>
            </a:r>
            <a:r>
              <a:rPr lang="en-US" sz="1200" b="0" i="0" u="none" strike="noStrike" kern="1200" dirty="0">
                <a:solidFill>
                  <a:schemeClr val="tx1"/>
                </a:solidFill>
                <a:effectLst/>
                <a:latin typeface="+mn-lt"/>
                <a:ea typeface="+mn-ea"/>
                <a:cs typeface="+mn-cs"/>
              </a:rPr>
              <a:t>red represents </a:t>
            </a:r>
            <a:r>
              <a:rPr lang="en-US" sz="1200" b="0" i="0" u="none" strike="noStrike" kern="1200" dirty="0" smtClean="0">
                <a:solidFill>
                  <a:schemeClr val="tx1"/>
                </a:solidFill>
                <a:effectLst/>
                <a:latin typeface="+mn-lt"/>
                <a:ea typeface="+mn-ea"/>
                <a:cs typeface="+mn-cs"/>
              </a:rPr>
              <a:t>low turbidity and high temperature fluctuations, </a:t>
            </a:r>
            <a:r>
              <a:rPr lang="en-US" sz="1200" b="0" i="0" u="none" strike="noStrike" kern="1200" dirty="0">
                <a:solidFill>
                  <a:schemeClr val="tx1"/>
                </a:solidFill>
                <a:effectLst/>
                <a:latin typeface="+mn-lt"/>
                <a:ea typeface="+mn-ea"/>
                <a:cs typeface="+mn-cs"/>
              </a:rPr>
              <a:t>blue represents areas of </a:t>
            </a:r>
            <a:r>
              <a:rPr lang="en-US" sz="1200" b="0" i="0" u="none" strike="noStrike" kern="1200" dirty="0" smtClean="0">
                <a:solidFill>
                  <a:schemeClr val="tx1"/>
                </a:solidFill>
                <a:effectLst/>
                <a:latin typeface="+mn-lt"/>
                <a:ea typeface="+mn-ea"/>
                <a:cs typeface="+mn-cs"/>
              </a:rPr>
              <a:t>high </a:t>
            </a:r>
            <a:r>
              <a:rPr lang="en-US" sz="1200" b="0" i="0" u="none" strike="noStrike" kern="1200" dirty="0">
                <a:solidFill>
                  <a:schemeClr val="tx1"/>
                </a:solidFill>
                <a:effectLst/>
                <a:latin typeface="+mn-lt"/>
                <a:ea typeface="+mn-ea"/>
                <a:cs typeface="+mn-cs"/>
              </a:rPr>
              <a:t>turbidity and </a:t>
            </a:r>
            <a:r>
              <a:rPr lang="en-US" sz="1200" b="0" i="0" u="none" strike="noStrike" kern="1200" dirty="0" smtClean="0">
                <a:solidFill>
                  <a:schemeClr val="tx1"/>
                </a:solidFill>
                <a:effectLst/>
                <a:latin typeface="+mn-lt"/>
                <a:ea typeface="+mn-ea"/>
                <a:cs typeface="+mn-cs"/>
              </a:rPr>
              <a:t>low</a:t>
            </a:r>
            <a:r>
              <a:rPr lang="en-US" sz="1200" b="0" i="0" u="none" strike="noStrike" kern="1200" baseline="0" dirty="0" smtClean="0">
                <a:solidFill>
                  <a:schemeClr val="tx1"/>
                </a:solidFill>
                <a:effectLst/>
                <a:latin typeface="+mn-lt"/>
                <a:ea typeface="+mn-ea"/>
                <a:cs typeface="+mn-cs"/>
              </a:rPr>
              <a:t> temperature fluctuations</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purple represents areas of high turbidity and high </a:t>
            </a:r>
            <a:r>
              <a:rPr lang="en-US" sz="1200" b="0" i="0" u="none" strike="noStrike" kern="1200" dirty="0" smtClean="0">
                <a:solidFill>
                  <a:schemeClr val="tx1"/>
                </a:solidFill>
                <a:effectLst/>
                <a:latin typeface="+mn-lt"/>
                <a:ea typeface="+mn-ea"/>
                <a:cs typeface="+mn-cs"/>
              </a:rPr>
              <a:t>temperature</a:t>
            </a:r>
            <a:r>
              <a:rPr lang="en-US" sz="1200" b="0" i="0" u="none" strike="noStrike" kern="1200" baseline="0" dirty="0" smtClean="0">
                <a:solidFill>
                  <a:schemeClr val="tx1"/>
                </a:solidFill>
                <a:effectLst/>
                <a:latin typeface="+mn-lt"/>
                <a:ea typeface="+mn-ea"/>
                <a:cs typeface="+mn-cs"/>
              </a:rPr>
              <a:t> fluctuations</a:t>
            </a:r>
            <a:r>
              <a:rPr lang="en-US" sz="1200" b="0" i="0" u="none" strike="noStrike"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914531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bivariate map can also be thought of as a combination of the </a:t>
            </a:r>
            <a:r>
              <a:rPr lang="en-US" sz="1200" b="0" i="0" u="none" strike="noStrike" kern="1200" dirty="0" smtClean="0">
                <a:solidFill>
                  <a:schemeClr val="tx1"/>
                </a:solidFill>
                <a:effectLst/>
                <a:latin typeface="+mn-lt"/>
                <a:ea typeface="+mn-ea"/>
                <a:cs typeface="+mn-cs"/>
              </a:rPr>
              <a:t>temperature </a:t>
            </a:r>
            <a:r>
              <a:rPr lang="en-US" sz="1200" b="0" i="0" u="none" strike="noStrike" kern="1200" dirty="0">
                <a:solidFill>
                  <a:schemeClr val="tx1"/>
                </a:solidFill>
                <a:effectLst/>
                <a:latin typeface="+mn-lt"/>
                <a:ea typeface="+mn-ea"/>
                <a:cs typeface="+mn-cs"/>
              </a:rPr>
              <a:t>and </a:t>
            </a:r>
            <a:r>
              <a:rPr lang="en-US" sz="1200" b="0" i="0" u="none" strike="noStrike" kern="1200" dirty="0" smtClean="0">
                <a:solidFill>
                  <a:schemeClr val="tx1"/>
                </a:solidFill>
                <a:effectLst/>
                <a:latin typeface="+mn-lt"/>
                <a:ea typeface="+mn-ea"/>
                <a:cs typeface="+mn-cs"/>
              </a:rPr>
              <a:t>turbidity </a:t>
            </a:r>
            <a:r>
              <a:rPr lang="en-US" sz="1200" b="0" i="0" u="none" strike="noStrike" kern="1200" dirty="0">
                <a:solidFill>
                  <a:schemeClr val="tx1"/>
                </a:solidFill>
                <a:effectLst/>
                <a:latin typeface="+mn-lt"/>
                <a:ea typeface="+mn-ea"/>
                <a:cs typeface="+mn-cs"/>
              </a:rPr>
              <a:t>fluctuation maps.</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658781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rgbClr val="389CC4"/>
              </a:buClr>
            </a:pPr>
            <a:r>
              <a:rPr lang="en-US" sz="1200" b="0" i="0" u="none" strike="noStrike" kern="1200" dirty="0" smtClean="0">
                <a:solidFill>
                  <a:schemeClr val="tx1"/>
                </a:solidFill>
                <a:effectLst/>
                <a:latin typeface="+mn-lt"/>
                <a:ea typeface="+mn-ea"/>
                <a:cs typeface="+mn-cs"/>
              </a:rPr>
              <a:t>The map shown here is averaged</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from </a:t>
            </a:r>
            <a:r>
              <a:rPr lang="en-US" sz="1200" b="0" i="0" u="none" strike="noStrike" kern="1200" dirty="0">
                <a:solidFill>
                  <a:schemeClr val="tx1"/>
                </a:solidFill>
                <a:effectLst/>
                <a:latin typeface="+mn-lt"/>
                <a:ea typeface="+mn-ea"/>
                <a:cs typeface="+mn-cs"/>
              </a:rPr>
              <a:t>2015 through 2017 </a:t>
            </a:r>
            <a:r>
              <a:rPr lang="en-US" sz="1200" b="0" i="0" u="none" strike="noStrike" kern="1200" dirty="0" smtClean="0">
                <a:solidFill>
                  <a:schemeClr val="tx1"/>
                </a:solidFill>
                <a:effectLst/>
                <a:latin typeface="+mn-lt"/>
                <a:ea typeface="+mn-ea"/>
                <a:cs typeface="+mn-cs"/>
              </a:rPr>
              <a:t>and shows </a:t>
            </a:r>
            <a:r>
              <a:rPr lang="en-US" sz="1200" b="0" i="0" u="none" strike="noStrike" kern="1200" dirty="0">
                <a:solidFill>
                  <a:schemeClr val="tx1"/>
                </a:solidFill>
                <a:effectLst/>
                <a:latin typeface="+mn-lt"/>
                <a:ea typeface="+mn-ea"/>
                <a:cs typeface="+mn-cs"/>
              </a:rPr>
              <a:t>various degrees of changes in our two water parameters. </a:t>
            </a:r>
            <a:r>
              <a:rPr lang="en-US" sz="1200" b="0" i="0" u="none" strike="noStrike" kern="1200" dirty="0" smtClean="0">
                <a:solidFill>
                  <a:schemeClr val="tx1"/>
                </a:solidFill>
                <a:effectLst/>
                <a:latin typeface="+mn-lt"/>
                <a:ea typeface="+mn-ea"/>
                <a:cs typeface="+mn-cs"/>
              </a:rPr>
              <a:t>The northwest</a:t>
            </a:r>
            <a:r>
              <a:rPr lang="en-US" sz="1200" b="0" i="0" u="none" strike="noStrike" kern="1200" baseline="0" dirty="0" smtClean="0">
                <a:solidFill>
                  <a:schemeClr val="tx1"/>
                </a:solidFill>
                <a:effectLst/>
                <a:latin typeface="+mn-lt"/>
                <a:ea typeface="+mn-ea"/>
                <a:cs typeface="+mn-cs"/>
              </a:rPr>
              <a:t> region of the gulf appears to be the most stable with regards to turbidity and temperature</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With the sensitive nature of coral, this area could potentially be a good location for coral restoration</a:t>
            </a:r>
            <a:endParaRPr lang="en-US"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dirty="0"/>
          </a:p>
        </p:txBody>
      </p:sp>
    </p:spTree>
    <p:extLst>
      <p:ext uri="{BB962C8B-B14F-4D97-AF65-F5344CB8AC3E}">
        <p14:creationId xmlns:p14="http://schemas.microsoft.com/office/powerpoint/2010/main" val="5170272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For </a:t>
            </a:r>
            <a:r>
              <a:rPr lang="en-US" sz="1200" b="0" i="0" u="none" strike="noStrike" kern="1200" dirty="0" smtClean="0">
                <a:solidFill>
                  <a:schemeClr val="tx1"/>
                </a:solidFill>
                <a:effectLst/>
                <a:latin typeface="+mn-lt"/>
                <a:ea typeface="+mn-ea"/>
                <a:cs typeface="+mn-cs"/>
              </a:rPr>
              <a:t>our current </a:t>
            </a:r>
            <a:r>
              <a:rPr lang="en-US" sz="1200" b="0" i="0" u="none" strike="noStrike" kern="1200" dirty="0">
                <a:solidFill>
                  <a:schemeClr val="tx1"/>
                </a:solidFill>
                <a:effectLst/>
                <a:latin typeface="+mn-lt"/>
                <a:ea typeface="+mn-ea"/>
                <a:cs typeface="+mn-cs"/>
              </a:rPr>
              <a:t>project, we studied the Osa Peninsula in Costa Rica. National Geographic has called the Osa Peninsula, “the most biologically intense place on </a:t>
            </a:r>
            <a:r>
              <a:rPr lang="en-US" sz="1200" b="0" i="0" u="none" strike="noStrike" kern="1200" dirty="0" smtClean="0">
                <a:solidFill>
                  <a:schemeClr val="tx1"/>
                </a:solidFill>
                <a:effectLst/>
                <a:latin typeface="+mn-lt"/>
                <a:ea typeface="+mn-ea"/>
                <a:cs typeface="+mn-cs"/>
              </a:rPr>
              <a:t>Earth” because it </a:t>
            </a:r>
            <a:r>
              <a:rPr lang="en-US" sz="1200" b="0" i="0" u="none" strike="noStrike" kern="1200" dirty="0">
                <a:solidFill>
                  <a:schemeClr val="tx1"/>
                </a:solidFill>
                <a:effectLst/>
                <a:latin typeface="+mn-lt"/>
                <a:ea typeface="+mn-ea"/>
                <a:cs typeface="+mn-cs"/>
              </a:rPr>
              <a:t>houses 2.5% of the world’s </a:t>
            </a:r>
            <a:r>
              <a:rPr lang="en-US" sz="1200" b="0" i="0" u="none" strike="noStrike" kern="1200" dirty="0" smtClean="0">
                <a:solidFill>
                  <a:schemeClr val="tx1"/>
                </a:solidFill>
                <a:effectLst/>
                <a:latin typeface="+mn-lt"/>
                <a:ea typeface="+mn-ea"/>
                <a:cs typeface="+mn-cs"/>
              </a:rPr>
              <a:t>biodiversity. The </a:t>
            </a:r>
            <a:r>
              <a:rPr lang="en-US" sz="1200" b="0" i="0" u="none" strike="noStrike" kern="1200" dirty="0">
                <a:solidFill>
                  <a:schemeClr val="tx1"/>
                </a:solidFill>
                <a:effectLst/>
                <a:latin typeface="+mn-lt"/>
                <a:ea typeface="+mn-ea"/>
                <a:cs typeface="+mn-cs"/>
              </a:rPr>
              <a:t>Osa Peninsula surrounds one of four tropical fjords on the planet, the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a:t>
            </a:r>
            <a:r>
              <a:rPr lang="en-US" sz="1200" b="0" i="0" u="none" strike="noStrike" kern="1200" dirty="0" smtClean="0">
                <a:solidFill>
                  <a:schemeClr val="tx1"/>
                </a:solidFill>
                <a:effectLst/>
                <a:latin typeface="+mn-lt"/>
                <a:ea typeface="+mn-ea"/>
                <a:cs typeface="+mn-cs"/>
              </a:rPr>
              <a:t>We</a:t>
            </a:r>
            <a:r>
              <a:rPr lang="en-US" sz="1200" b="0" i="0" u="none" strike="noStrike" kern="1200" baseline="0" dirty="0" smtClean="0">
                <a:solidFill>
                  <a:schemeClr val="tx1"/>
                </a:solidFill>
                <a:effectLst/>
                <a:latin typeface="+mn-lt"/>
                <a:ea typeface="+mn-ea"/>
                <a:cs typeface="+mn-cs"/>
              </a:rPr>
              <a:t> focused on c</a:t>
            </a:r>
            <a:r>
              <a:rPr lang="en-US" sz="1200" b="0" i="0" u="none" strike="noStrike" kern="1200" dirty="0" smtClean="0">
                <a:solidFill>
                  <a:schemeClr val="tx1"/>
                </a:solidFill>
                <a:effectLst/>
                <a:latin typeface="+mn-lt"/>
                <a:ea typeface="+mn-ea"/>
                <a:cs typeface="+mn-cs"/>
              </a:rPr>
              <a:t>oral reefs,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which are indicated in pink along </a:t>
            </a:r>
            <a:r>
              <a:rPr lang="en-US" sz="1200" b="0" i="0" u="none" strike="noStrike" kern="1200" dirty="0">
                <a:solidFill>
                  <a:schemeClr val="tx1"/>
                </a:solidFill>
                <a:effectLst/>
                <a:latin typeface="+mn-lt"/>
                <a:ea typeface="+mn-ea"/>
                <a:cs typeface="+mn-cs"/>
              </a:rPr>
              <a:t>the gulf’s </a:t>
            </a:r>
            <a:r>
              <a:rPr lang="en-US" sz="1200" b="0" i="0" u="none" strike="noStrike" kern="1200" dirty="0" smtClean="0">
                <a:solidFill>
                  <a:schemeClr val="tx1"/>
                </a:solidFill>
                <a:effectLst/>
                <a:latin typeface="+mn-lt"/>
                <a:ea typeface="+mn-ea"/>
                <a:cs typeface="+mn-cs"/>
              </a:rPr>
              <a:t>coastlines.</a:t>
            </a:r>
            <a:r>
              <a:rPr lang="en-US" sz="1200" b="0" i="0" u="none" strike="noStrike" kern="1200" dirty="0">
                <a:solidFill>
                  <a:schemeClr val="tx1"/>
                </a:solidFill>
                <a:effectLst/>
                <a:latin typeface="+mn-lt"/>
                <a:ea typeface="+mn-ea"/>
                <a:cs typeface="+mn-cs"/>
              </a:rPr>
              <a:t> </a:t>
            </a:r>
          </a:p>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For more details on the biodiversity in the Osa Peninsula, please check: http://osaconservation.org/about-the-osa-peninsula/</a:t>
            </a:r>
          </a:p>
          <a:p>
            <a:pPr rtl="0"/>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Basemap</a:t>
            </a:r>
            <a:r>
              <a:rPr lang="en-US" sz="1200" b="0" i="0" u="none" strike="noStrike" kern="1200" dirty="0">
                <a:solidFill>
                  <a:schemeClr val="tx1"/>
                </a:solidFill>
                <a:effectLst/>
                <a:latin typeface="+mn-lt"/>
                <a:ea typeface="+mn-ea"/>
                <a:cs typeface="+mn-cs"/>
              </a:rPr>
              <a:t> credit: ESRI ArcMap Pro 10.5</a:t>
            </a:r>
            <a:endParaRPr lang="en-US" b="0" dirty="0">
              <a:effectLst/>
            </a:endParaRPr>
          </a:p>
          <a:p>
            <a:pPr rtl="0"/>
            <a:endParaRPr lang="en-US" b="0" dirty="0">
              <a:effectLst/>
            </a:endParaRPr>
          </a:p>
          <a:p>
            <a:r>
              <a:rPr lang="en-US" dirty="0"/>
              <a:t/>
            </a:r>
            <a:br>
              <a:rPr lang="en-US" dirty="0"/>
            </a:br>
            <a:endParaRPr lang="en-US" sz="1200" b="0" i="0" u="none" strike="noStrike" kern="1200" baseline="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4174750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Clr>
                <a:srgbClr val="389CC4"/>
              </a:buClr>
            </a:pPr>
            <a:r>
              <a:rPr lang="en-US" sz="1200" b="0" i="0" u="none" strike="noStrike" kern="1200" dirty="0">
                <a:solidFill>
                  <a:schemeClr val="tx1"/>
                </a:solidFill>
                <a:effectLst/>
                <a:latin typeface="+mn-lt"/>
                <a:ea typeface="+mn-ea"/>
                <a:cs typeface="+mn-cs"/>
              </a:rPr>
              <a:t>When comparing the medians of our two </a:t>
            </a:r>
            <a:r>
              <a:rPr lang="en-US" sz="1200" b="0" i="0" u="none" strike="noStrike" kern="1200" dirty="0" smtClean="0">
                <a:solidFill>
                  <a:schemeClr val="tx1"/>
                </a:solidFill>
                <a:effectLst/>
                <a:latin typeface="+mn-lt"/>
                <a:ea typeface="+mn-ea"/>
                <a:cs typeface="+mn-cs"/>
              </a:rPr>
              <a:t>parameters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during </a:t>
            </a:r>
            <a:r>
              <a:rPr lang="en-US" sz="1200" b="0" i="0" u="none" strike="noStrike" kern="1200" dirty="0">
                <a:solidFill>
                  <a:schemeClr val="tx1"/>
                </a:solidFill>
                <a:effectLst/>
                <a:latin typeface="+mn-lt"/>
                <a:ea typeface="+mn-ea"/>
                <a:cs typeface="+mn-cs"/>
              </a:rPr>
              <a:t>the wet </a:t>
            </a:r>
            <a:r>
              <a:rPr lang="en-US" sz="1200" b="0" i="0" u="none" strike="noStrike" kern="1200" dirty="0" smtClean="0">
                <a:solidFill>
                  <a:schemeClr val="tx1"/>
                </a:solidFill>
                <a:effectLst/>
                <a:latin typeface="+mn-lt"/>
                <a:ea typeface="+mn-ea"/>
                <a:cs typeface="+mn-cs"/>
              </a:rPr>
              <a:t>seasons, </a:t>
            </a:r>
            <a:r>
              <a:rPr lang="en-US" sz="1200" b="0" i="0" u="none" strike="noStrike" kern="1200" dirty="0">
                <a:solidFill>
                  <a:schemeClr val="tx1"/>
                </a:solidFill>
                <a:effectLst/>
                <a:latin typeface="+mn-lt"/>
                <a:ea typeface="+mn-ea"/>
                <a:cs typeface="+mn-cs"/>
              </a:rPr>
              <a:t>we see opposing </a:t>
            </a:r>
            <a:r>
              <a:rPr lang="en-US" sz="1200" b="0" i="0" u="none" strike="noStrike" kern="1200" dirty="0" smtClean="0">
                <a:solidFill>
                  <a:schemeClr val="tx1"/>
                </a:solidFill>
                <a:effectLst/>
                <a:latin typeface="+mn-lt"/>
                <a:ea typeface="+mn-ea"/>
                <a:cs typeface="+mn-cs"/>
              </a:rPr>
              <a:t>trends.</a:t>
            </a:r>
            <a:r>
              <a:rPr lang="en-US" sz="1200" b="0" i="0" u="none" strike="noStrike" kern="1200" baseline="0" dirty="0" smtClean="0">
                <a:solidFill>
                  <a:schemeClr val="tx1"/>
                </a:solidFill>
                <a:effectLst/>
                <a:latin typeface="+mn-lt"/>
                <a:ea typeface="+mn-ea"/>
                <a:cs typeface="+mn-cs"/>
              </a:rPr>
              <a:t> Temperature increased and turbidity decreased since 2003. </a:t>
            </a:r>
            <a:endParaRPr lang="en-US" dirty="0">
              <a:solidFill>
                <a:schemeClr val="tx1">
                  <a:lumMod val="75000"/>
                  <a:lumOff val="25000"/>
                </a:schemeClr>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dirty="0"/>
          </a:p>
        </p:txBody>
      </p:sp>
    </p:spTree>
    <p:extLst>
      <p:ext uri="{BB962C8B-B14F-4D97-AF65-F5344CB8AC3E}">
        <p14:creationId xmlns:p14="http://schemas.microsoft.com/office/powerpoint/2010/main" val="251281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Based</a:t>
            </a:r>
            <a:r>
              <a:rPr lang="en-US" sz="1200" b="0" i="0" u="none" strike="noStrike" kern="1200" baseline="0" dirty="0" smtClean="0">
                <a:solidFill>
                  <a:schemeClr val="tx1"/>
                </a:solidFill>
                <a:effectLst/>
                <a:latin typeface="+mn-lt"/>
                <a:ea typeface="+mn-ea"/>
                <a:cs typeface="+mn-cs"/>
              </a:rPr>
              <a:t> on our analyses, we drew some conclusions about the water parameters in the gulf. </a:t>
            </a:r>
            <a:r>
              <a:rPr lang="en-US" sz="1200" b="0" i="0" u="none" strike="noStrike" kern="1200" dirty="0" smtClean="0">
                <a:solidFill>
                  <a:schemeClr val="tx1"/>
                </a:solidFill>
                <a:effectLst/>
                <a:latin typeface="+mn-lt"/>
                <a:ea typeface="+mn-ea"/>
                <a:cs typeface="+mn-cs"/>
              </a:rPr>
              <a:t>Over</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the </a:t>
            </a:r>
            <a:r>
              <a:rPr lang="en-US" sz="1200" b="0" i="0" u="none" strike="noStrike" kern="1200" dirty="0">
                <a:solidFill>
                  <a:schemeClr val="tx1"/>
                </a:solidFill>
                <a:effectLst/>
                <a:latin typeface="+mn-lt"/>
                <a:ea typeface="+mn-ea"/>
                <a:cs typeface="+mn-cs"/>
              </a:rPr>
              <a:t>last 30 years, </a:t>
            </a:r>
            <a:r>
              <a:rPr lang="en-US" sz="1200" b="0" i="0" u="none" strike="noStrike" kern="1200" dirty="0" smtClean="0">
                <a:solidFill>
                  <a:schemeClr val="tx1"/>
                </a:solidFill>
                <a:effectLst/>
                <a:latin typeface="+mn-lt"/>
                <a:ea typeface="+mn-ea"/>
                <a:cs typeface="+mn-cs"/>
              </a:rPr>
              <a:t>turbidity decreased within </a:t>
            </a:r>
            <a:r>
              <a:rPr lang="en-US" sz="1200" b="0" i="0" u="none" strike="noStrike" kern="1200" dirty="0">
                <a:solidFill>
                  <a:schemeClr val="tx1"/>
                </a:solidFill>
                <a:effectLst/>
                <a:latin typeface="+mn-lt"/>
                <a:ea typeface="+mn-ea"/>
                <a:cs typeface="+mn-cs"/>
              </a:rPr>
              <a:t>the gulf. </a:t>
            </a:r>
            <a:r>
              <a:rPr lang="en-US" sz="1200" b="0" i="0" u="none" strike="noStrike" kern="1200" dirty="0" smtClean="0">
                <a:solidFill>
                  <a:schemeClr val="tx1"/>
                </a:solidFill>
                <a:effectLst/>
                <a:latin typeface="+mn-lt"/>
                <a:ea typeface="+mn-ea"/>
                <a:cs typeface="+mn-cs"/>
              </a:rPr>
              <a:t>Analysis of the </a:t>
            </a:r>
            <a:r>
              <a:rPr lang="en-US" sz="1200" b="0" i="0" u="none" strike="noStrike" kern="1200" dirty="0">
                <a:solidFill>
                  <a:schemeClr val="tx1"/>
                </a:solidFill>
                <a:effectLst/>
                <a:latin typeface="+mn-lt"/>
                <a:ea typeface="+mn-ea"/>
                <a:cs typeface="+mn-cs"/>
              </a:rPr>
              <a:t>largest river, River </a:t>
            </a:r>
            <a:r>
              <a:rPr lang="en-US" sz="1200" b="0" i="0" u="none" strike="noStrike" kern="1200" dirty="0" err="1">
                <a:solidFill>
                  <a:schemeClr val="tx1"/>
                </a:solidFill>
                <a:effectLst/>
                <a:latin typeface="+mn-lt"/>
                <a:ea typeface="+mn-ea"/>
                <a:cs typeface="+mn-cs"/>
              </a:rPr>
              <a:t>Coto</a:t>
            </a:r>
            <a:r>
              <a:rPr lang="en-US" sz="1200" b="0" i="0" u="none" strike="noStrike" kern="120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shows consistent </a:t>
            </a:r>
            <a:r>
              <a:rPr lang="en-US" sz="1200" b="0" i="0" u="none" strike="noStrike" kern="1200" dirty="0">
                <a:solidFill>
                  <a:schemeClr val="tx1"/>
                </a:solidFill>
                <a:effectLst/>
                <a:latin typeface="+mn-lt"/>
                <a:ea typeface="+mn-ea"/>
                <a:cs typeface="+mn-cs"/>
              </a:rPr>
              <a:t>high turbidity </a:t>
            </a:r>
            <a:r>
              <a:rPr lang="en-US" sz="1200" b="0" i="0" u="none" strike="noStrike" kern="1200" dirty="0" smtClean="0">
                <a:solidFill>
                  <a:schemeClr val="tx1"/>
                </a:solidFill>
                <a:effectLst/>
                <a:latin typeface="+mn-lt"/>
                <a:ea typeface="+mn-ea"/>
                <a:cs typeface="+mn-cs"/>
              </a:rPr>
              <a:t>with </a:t>
            </a:r>
            <a:r>
              <a:rPr lang="en-US" sz="1200" b="0" i="0" u="none" strike="noStrike" kern="1200" dirty="0">
                <a:solidFill>
                  <a:schemeClr val="tx1"/>
                </a:solidFill>
                <a:effectLst/>
                <a:latin typeface="+mn-lt"/>
                <a:ea typeface="+mn-ea"/>
                <a:cs typeface="+mn-cs"/>
              </a:rPr>
              <a:t>low fluctuations. We observed only small changes in </a:t>
            </a:r>
            <a:r>
              <a:rPr lang="en-US" sz="1200" b="0" i="0" u="none" strike="noStrike" kern="1200" dirty="0" smtClean="0">
                <a:solidFill>
                  <a:schemeClr val="tx1"/>
                </a:solidFill>
                <a:effectLst/>
                <a:latin typeface="+mn-lt"/>
                <a:ea typeface="+mn-ea"/>
                <a:cs typeface="+mn-cs"/>
              </a:rPr>
              <a:t>temperature </a:t>
            </a:r>
            <a:r>
              <a:rPr lang="en-US" sz="1200" b="0" i="0" u="none" strike="noStrike" kern="1200" dirty="0">
                <a:solidFill>
                  <a:schemeClr val="tx1"/>
                </a:solidFill>
                <a:effectLst/>
                <a:latin typeface="+mn-lt"/>
                <a:ea typeface="+mn-ea"/>
                <a:cs typeface="+mn-cs"/>
              </a:rPr>
              <a:t>and turbidity in the northwest region of the </a:t>
            </a:r>
            <a:r>
              <a:rPr lang="en-US" sz="1200" b="0" i="0" u="none" strike="noStrike" kern="1200" dirty="0" smtClean="0">
                <a:solidFill>
                  <a:schemeClr val="tx1"/>
                </a:solidFill>
                <a:effectLst/>
                <a:latin typeface="+mn-lt"/>
                <a:ea typeface="+mn-ea"/>
                <a:cs typeface="+mn-cs"/>
              </a:rPr>
              <a:t>gulf, indicating</a:t>
            </a:r>
            <a:r>
              <a:rPr lang="en-US" sz="1200" b="0" i="0" u="none" strike="noStrike" kern="1200" baseline="0" dirty="0" smtClean="0">
                <a:solidFill>
                  <a:schemeClr val="tx1"/>
                </a:solidFill>
                <a:effectLst/>
                <a:latin typeface="+mn-lt"/>
                <a:ea typeface="+mn-ea"/>
                <a:cs typeface="+mn-cs"/>
              </a:rPr>
              <a:t> good suitability for restoration</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Although temperature and turbidity showed opposing trends, we cannot </a:t>
            </a:r>
            <a:r>
              <a:rPr lang="en-US" sz="1200" b="0" i="0" u="none" strike="noStrike" kern="1200" dirty="0" smtClean="0">
                <a:solidFill>
                  <a:schemeClr val="tx1"/>
                </a:solidFill>
                <a:effectLst/>
                <a:latin typeface="+mn-lt"/>
                <a:ea typeface="+mn-ea"/>
                <a:cs typeface="+mn-cs"/>
              </a:rPr>
              <a:t>conclude a </a:t>
            </a:r>
            <a:r>
              <a:rPr lang="en-US" sz="1200" b="0" i="0" u="none" strike="noStrike" kern="1200" dirty="0">
                <a:solidFill>
                  <a:schemeClr val="tx1"/>
                </a:solidFill>
                <a:effectLst/>
                <a:latin typeface="+mn-lt"/>
                <a:ea typeface="+mn-ea"/>
                <a:cs typeface="+mn-cs"/>
              </a:rPr>
              <a:t>direct </a:t>
            </a:r>
            <a:r>
              <a:rPr lang="en-US" sz="1200" b="0" i="0" u="none" strike="noStrike" kern="1200" dirty="0" smtClean="0">
                <a:solidFill>
                  <a:schemeClr val="tx1"/>
                </a:solidFill>
                <a:effectLst/>
                <a:latin typeface="+mn-lt"/>
                <a:ea typeface="+mn-ea"/>
                <a:cs typeface="+mn-cs"/>
              </a:rPr>
              <a:t>correlation </a:t>
            </a:r>
            <a:r>
              <a:rPr lang="en-US" sz="1200" b="0" i="0" u="none" strike="noStrike" kern="1200" dirty="0">
                <a:solidFill>
                  <a:schemeClr val="tx1"/>
                </a:solidFill>
                <a:effectLst/>
                <a:latin typeface="+mn-lt"/>
                <a:ea typeface="+mn-ea"/>
                <a:cs typeface="+mn-cs"/>
              </a:rPr>
              <a:t>between the two.</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Photo Credit: </a:t>
            </a:r>
            <a:r>
              <a:rPr lang="en-US" sz="1200" b="0" i="0" u="sng" strike="noStrike" kern="1200" dirty="0">
                <a:solidFill>
                  <a:schemeClr val="tx1"/>
                </a:solidFill>
                <a:effectLst/>
                <a:latin typeface="+mn-lt"/>
                <a:ea typeface="+mn-ea"/>
                <a:cs typeface="+mn-cs"/>
                <a:hlinkClick r:id="rId3"/>
              </a:rPr>
              <a:t>http://osaconservation.org/</a:t>
            </a:r>
            <a:r>
              <a:rPr lang="en-US" sz="1200" b="0" i="0" u="sng" strike="noStrike" kern="1200" dirty="0">
                <a:solidFill>
                  <a:schemeClr val="tx1"/>
                </a:solidFill>
                <a:effectLst/>
                <a:latin typeface="+mn-lt"/>
                <a:ea typeface="+mn-ea"/>
                <a:cs typeface="+mn-cs"/>
              </a:rPr>
              <a:t> </a:t>
            </a:r>
          </a:p>
          <a:p>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dirty="0"/>
          </a:p>
        </p:txBody>
      </p:sp>
    </p:spTree>
    <p:extLst>
      <p:ext uri="{BB962C8B-B14F-4D97-AF65-F5344CB8AC3E}">
        <p14:creationId xmlns:p14="http://schemas.microsoft.com/office/powerpoint/2010/main" val="1444366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Our chosen analyses had some quality limitations because of the lack of available data for Costa Rica. Aqua MODIS </a:t>
            </a:r>
            <a:r>
              <a:rPr lang="en-US" sz="1200" b="0" i="0" u="none" strike="noStrike" kern="1200" dirty="0" smtClean="0">
                <a:solidFill>
                  <a:schemeClr val="tx1"/>
                </a:solidFill>
                <a:effectLst/>
                <a:latin typeface="+mn-lt"/>
                <a:ea typeface="+mn-ea"/>
                <a:cs typeface="+mn-cs"/>
              </a:rPr>
              <a:t>temperature </a:t>
            </a:r>
            <a:r>
              <a:rPr lang="en-US" sz="1200" b="0" i="0" u="none" strike="noStrike" kern="1200" dirty="0">
                <a:solidFill>
                  <a:schemeClr val="tx1"/>
                </a:solidFill>
                <a:effectLst/>
                <a:latin typeface="+mn-lt"/>
                <a:ea typeface="+mn-ea"/>
                <a:cs typeface="+mn-cs"/>
              </a:rPr>
              <a:t>data has a spatial resolution </a:t>
            </a:r>
            <a:r>
              <a:rPr lang="en-US" sz="1200" b="0" i="0" u="none" strike="noStrike" kern="1200" dirty="0" smtClean="0">
                <a:solidFill>
                  <a:schemeClr val="tx1"/>
                </a:solidFill>
                <a:effectLst/>
                <a:latin typeface="+mn-lt"/>
                <a:ea typeface="+mn-ea"/>
                <a:cs typeface="+mn-cs"/>
              </a:rPr>
              <a:t>of only </a:t>
            </a:r>
            <a:r>
              <a:rPr lang="en-US" sz="1200" b="0" i="0" u="none" strike="noStrike" kern="1200" dirty="0">
                <a:solidFill>
                  <a:schemeClr val="tx1"/>
                </a:solidFill>
                <a:effectLst/>
                <a:latin typeface="+mn-lt"/>
                <a:ea typeface="+mn-ea"/>
                <a:cs typeface="+mn-cs"/>
              </a:rPr>
              <a:t>500m. </a:t>
            </a:r>
            <a:r>
              <a:rPr lang="en-US" sz="1200" b="0" i="0" u="none" strike="noStrike" kern="1200" dirty="0" smtClean="0">
                <a:solidFill>
                  <a:schemeClr val="tx1"/>
                </a:solidFill>
                <a:effectLst/>
                <a:latin typeface="+mn-lt"/>
                <a:ea typeface="+mn-ea"/>
                <a:cs typeface="+mn-cs"/>
              </a:rPr>
              <a:t>Similarly</a:t>
            </a:r>
            <a:r>
              <a:rPr lang="en-US" sz="1200" b="0" i="0" u="none" strike="noStrike" kern="1200" dirty="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Landsat data</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has </a:t>
            </a:r>
            <a:r>
              <a:rPr lang="en-US" sz="1200" b="0" i="0" u="none" strike="noStrike" kern="1200" dirty="0">
                <a:solidFill>
                  <a:schemeClr val="tx1"/>
                </a:solidFill>
                <a:effectLst/>
                <a:latin typeface="+mn-lt"/>
                <a:ea typeface="+mn-ea"/>
                <a:cs typeface="+mn-cs"/>
              </a:rPr>
              <a:t>a 30m </a:t>
            </a:r>
            <a:r>
              <a:rPr lang="en-US" sz="1200" b="0" i="0" u="none" strike="noStrike" kern="1200" dirty="0" smtClean="0">
                <a:solidFill>
                  <a:schemeClr val="tx1"/>
                </a:solidFill>
                <a:effectLst/>
                <a:latin typeface="+mn-lt"/>
                <a:ea typeface="+mn-ea"/>
                <a:cs typeface="+mn-cs"/>
              </a:rPr>
              <a:t>resolution</a:t>
            </a:r>
            <a:r>
              <a:rPr lang="en-US" sz="1200" b="0" i="0" u="none" strike="noStrike" kern="1200" baseline="0" dirty="0" smtClean="0">
                <a:solidFill>
                  <a:schemeClr val="tx1"/>
                </a:solidFill>
                <a:effectLst/>
                <a:latin typeface="+mn-lt"/>
                <a:ea typeface="+mn-ea"/>
                <a:cs typeface="+mn-cs"/>
              </a:rPr>
              <a:t> which </a:t>
            </a:r>
            <a:r>
              <a:rPr lang="en-US" sz="1200" b="0" i="0" u="none" strike="noStrike" kern="1200" dirty="0" smtClean="0">
                <a:solidFill>
                  <a:schemeClr val="tx1"/>
                </a:solidFill>
                <a:effectLst/>
                <a:latin typeface="+mn-lt"/>
                <a:ea typeface="+mn-ea"/>
                <a:cs typeface="+mn-cs"/>
              </a:rPr>
              <a:t>prevented </a:t>
            </a:r>
            <a:r>
              <a:rPr lang="en-US" sz="1200" b="0" i="0" u="none" strike="noStrike" kern="1200" dirty="0">
                <a:solidFill>
                  <a:schemeClr val="tx1"/>
                </a:solidFill>
                <a:effectLst/>
                <a:latin typeface="+mn-lt"/>
                <a:ea typeface="+mn-ea"/>
                <a:cs typeface="+mn-cs"/>
              </a:rPr>
              <a:t>us from studying </a:t>
            </a:r>
            <a:r>
              <a:rPr lang="en-US" sz="1200" b="0" i="0" u="none" strike="noStrike" kern="1200" dirty="0" smtClean="0">
                <a:solidFill>
                  <a:schemeClr val="tx1"/>
                </a:solidFill>
                <a:effectLst/>
                <a:latin typeface="+mn-lt"/>
                <a:ea typeface="+mn-ea"/>
                <a:cs typeface="+mn-cs"/>
              </a:rPr>
              <a:t>turbidity </a:t>
            </a:r>
            <a:r>
              <a:rPr lang="en-US" sz="1200" b="0" i="0" u="none" strike="noStrike" kern="1200" dirty="0">
                <a:solidFill>
                  <a:schemeClr val="tx1"/>
                </a:solidFill>
                <a:effectLst/>
                <a:latin typeface="+mn-lt"/>
                <a:ea typeface="+mn-ea"/>
                <a:cs typeface="+mn-cs"/>
              </a:rPr>
              <a:t>upstream of the river deltas</a:t>
            </a:r>
            <a:r>
              <a:rPr lang="en-US" sz="1200" b="0" i="0" u="none" strike="noStrike" kern="1200" dirty="0" smtClean="0">
                <a:solidFill>
                  <a:schemeClr val="tx1"/>
                </a:solidFill>
                <a:effectLst/>
                <a:latin typeface="+mn-lt"/>
                <a:ea typeface="+mn-ea"/>
                <a:cs typeface="+mn-cs"/>
              </a:rPr>
              <a:t>.</a:t>
            </a:r>
          </a:p>
          <a:p>
            <a:pPr rtl="0"/>
            <a:endParaRPr lang="en-US" b="0" dirty="0">
              <a:effectLst/>
            </a:endParaRPr>
          </a:p>
          <a:p>
            <a:r>
              <a:rPr lang="en-US" sz="1200" b="0" i="0" u="none" strike="noStrike" kern="1200" dirty="0" smtClean="0">
                <a:solidFill>
                  <a:schemeClr val="tx1"/>
                </a:solidFill>
                <a:effectLst/>
                <a:latin typeface="+mn-lt"/>
                <a:ea typeface="+mn-ea"/>
                <a:cs typeface="+mn-cs"/>
              </a:rPr>
              <a:t>Because our turbidity analysis </a:t>
            </a:r>
            <a:r>
              <a:rPr lang="en-US" sz="1200" b="0" i="0" u="none" strike="noStrike" kern="1200" dirty="0">
                <a:solidFill>
                  <a:schemeClr val="tx1"/>
                </a:solidFill>
                <a:effectLst/>
                <a:latin typeface="+mn-lt"/>
                <a:ea typeface="+mn-ea"/>
                <a:cs typeface="+mn-cs"/>
              </a:rPr>
              <a:t>was based on surface reflectance, we could not perfectly extract whether fluctuations were a result of sediment pollution, chlorophyll, or aquatic vegetation. Finally, due to the lack of available, current</a:t>
            </a:r>
            <a:r>
              <a:rPr lang="en-US" sz="1200" b="0" i="1" u="none" strike="noStrike" kern="1200" dirty="0">
                <a:solidFill>
                  <a:schemeClr val="tx1"/>
                </a:solidFill>
                <a:effectLst/>
                <a:latin typeface="+mn-lt"/>
                <a:ea typeface="+mn-ea"/>
                <a:cs typeface="+mn-cs"/>
              </a:rPr>
              <a:t> in-situ </a:t>
            </a:r>
            <a:r>
              <a:rPr lang="en-US" sz="1200" b="0" i="0" u="none" strike="noStrike" kern="1200" dirty="0">
                <a:solidFill>
                  <a:schemeClr val="tx1"/>
                </a:solidFill>
                <a:effectLst/>
                <a:latin typeface="+mn-lt"/>
                <a:ea typeface="+mn-ea"/>
                <a:cs typeface="+mn-cs"/>
              </a:rPr>
              <a:t>data for the gulf, we were unable to devise an empirical formula for calculating the absolute value of turbidity. </a:t>
            </a:r>
          </a:p>
          <a:p>
            <a:endParaRPr lang="en-US" sz="12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Photo Credit: </a:t>
            </a:r>
            <a:r>
              <a:rPr lang="en-US" sz="1200" b="0" i="0" u="sng" strike="noStrike" kern="1200" dirty="0">
                <a:solidFill>
                  <a:schemeClr val="tx1"/>
                </a:solidFill>
                <a:effectLst/>
                <a:latin typeface="+mn-lt"/>
                <a:ea typeface="+mn-ea"/>
                <a:cs typeface="+mn-cs"/>
                <a:hlinkClick r:id="rId3"/>
              </a:rPr>
              <a:t>http://osaconservation.org/</a:t>
            </a:r>
            <a:endParaRPr lang="en-US" sz="1200" b="0" i="0" u="sng" strike="noStrike" kern="1200" dirty="0">
              <a:solidFill>
                <a:schemeClr val="tx1"/>
              </a:solidFill>
              <a:effectLst/>
              <a:latin typeface="+mn-lt"/>
              <a:ea typeface="+mn-ea"/>
              <a:cs typeface="+mn-cs"/>
            </a:endParaRPr>
          </a:p>
          <a:p>
            <a:endParaRPr lang="en-US" sz="1200" b="0" i="0" u="none" strike="noStrike" kern="1200" baseline="0" dirty="0">
              <a:solidFill>
                <a:schemeClr val="tx1"/>
              </a:solidFill>
              <a:effectLst/>
              <a:latin typeface="+mn-lt"/>
              <a:ea typeface="+mn-ea"/>
              <a:cs typeface="+mn-cs"/>
            </a:endParaRPr>
          </a:p>
          <a:p>
            <a:pPr rtl="0"/>
            <a:endParaRPr lang="en-US" sz="1200" b="0" i="0" u="none" strike="noStrike" kern="1200" baseline="0" dirty="0">
              <a:solidFill>
                <a:schemeClr val="tx1"/>
              </a:solidFill>
              <a:effectLst/>
              <a:latin typeface="+mn-lt"/>
              <a:ea typeface="+mn-ea"/>
              <a:cs typeface="+mn-cs"/>
            </a:endParaRPr>
          </a:p>
          <a:p>
            <a:pPr rtl="0"/>
            <a:endParaRPr lang="en-US" sz="1200" b="0" i="0" u="none" strike="noStrike" kern="1200" baseline="0" dirty="0">
              <a:solidFill>
                <a:schemeClr val="tx1"/>
              </a:solidFill>
              <a:effectLst/>
              <a:latin typeface="+mn-lt"/>
              <a:ea typeface="+mn-ea"/>
              <a:cs typeface="+mn-cs"/>
            </a:endParaRPr>
          </a:p>
          <a:p>
            <a:pPr rtl="0"/>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dirty="0"/>
          </a:p>
        </p:txBody>
      </p:sp>
    </p:spTree>
    <p:extLst>
      <p:ext uri="{BB962C8B-B14F-4D97-AF65-F5344CB8AC3E}">
        <p14:creationId xmlns:p14="http://schemas.microsoft.com/office/powerpoint/2010/main" val="11013816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The </a:t>
            </a:r>
            <a:r>
              <a:rPr lang="en-US" sz="1200" b="0" i="0" u="none" strike="noStrike" kern="1200" dirty="0" err="1" smtClean="0">
                <a:solidFill>
                  <a:schemeClr val="tx1"/>
                </a:solidFill>
                <a:effectLst/>
                <a:latin typeface="+mn-lt"/>
                <a:ea typeface="+mn-ea"/>
                <a:cs typeface="+mn-cs"/>
              </a:rPr>
              <a:t>Os</a:t>
            </a:r>
            <a:r>
              <a:rPr lang="en-US" sz="1200" b="0" i="0" u="none" strike="noStrike" kern="1200" baseline="0" dirty="0" err="1" smtClean="0">
                <a:solidFill>
                  <a:schemeClr val="tx1"/>
                </a:solidFill>
                <a:effectLst/>
                <a:latin typeface="+mn-lt"/>
                <a:ea typeface="+mn-ea"/>
                <a:cs typeface="+mn-cs"/>
              </a:rPr>
              <a:t>a</a:t>
            </a:r>
            <a:r>
              <a:rPr lang="en-US" sz="1200" b="0" i="0" u="none" strike="noStrike" kern="1200" baseline="0" dirty="0" smtClean="0">
                <a:solidFill>
                  <a:schemeClr val="tx1"/>
                </a:solidFill>
                <a:effectLst/>
                <a:latin typeface="+mn-lt"/>
                <a:ea typeface="+mn-ea"/>
                <a:cs typeface="+mn-cs"/>
              </a:rPr>
              <a:t> region has a lot of potential for future work with remote sensing. </a:t>
            </a:r>
            <a:r>
              <a:rPr lang="en-US" sz="1200" b="0" i="0" u="none" strike="noStrike" kern="1200" dirty="0" smtClean="0">
                <a:solidFill>
                  <a:schemeClr val="tx1"/>
                </a:solidFill>
                <a:effectLst/>
                <a:latin typeface="+mn-lt"/>
                <a:ea typeface="+mn-ea"/>
                <a:cs typeface="+mn-cs"/>
              </a:rPr>
              <a:t>One example would</a:t>
            </a:r>
            <a:r>
              <a:rPr lang="en-US" sz="1200" b="0" i="0" u="none" strike="noStrike" kern="1200" baseline="0" dirty="0" smtClean="0">
                <a:solidFill>
                  <a:schemeClr val="tx1"/>
                </a:solidFill>
                <a:effectLst/>
                <a:latin typeface="+mn-lt"/>
                <a:ea typeface="+mn-ea"/>
                <a:cs typeface="+mn-cs"/>
              </a:rPr>
              <a:t> be to</a:t>
            </a:r>
            <a:r>
              <a:rPr lang="en-US" sz="1200" b="0" i="0" u="none" strike="noStrike" kern="1200" dirty="0" smtClean="0">
                <a:solidFill>
                  <a:schemeClr val="tx1"/>
                </a:solidFill>
                <a:effectLst/>
                <a:latin typeface="+mn-lt"/>
                <a:ea typeface="+mn-ea"/>
                <a:cs typeface="+mn-cs"/>
              </a:rPr>
              <a:t> analyze </a:t>
            </a:r>
            <a:r>
              <a:rPr lang="en-US" sz="1200" b="0" i="0" u="none" strike="noStrike" kern="1200" dirty="0">
                <a:solidFill>
                  <a:schemeClr val="tx1"/>
                </a:solidFill>
                <a:effectLst/>
                <a:latin typeface="+mn-lt"/>
                <a:ea typeface="+mn-ea"/>
                <a:cs typeface="+mn-cs"/>
              </a:rPr>
              <a:t>river delta turbidity with a finer spatial resolution and extend this analysis further upstream to more concretely </a:t>
            </a:r>
            <a:r>
              <a:rPr lang="en-US" sz="1200" b="0" i="0" u="none" strike="noStrike" kern="1200" dirty="0" smtClean="0">
                <a:solidFill>
                  <a:schemeClr val="tx1"/>
                </a:solidFill>
                <a:effectLst/>
                <a:latin typeface="+mn-lt"/>
                <a:ea typeface="+mn-ea"/>
                <a:cs typeface="+mn-cs"/>
              </a:rPr>
              <a:t>connect</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terrestrial, riverine, and marine health.</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Though </a:t>
            </a:r>
            <a:r>
              <a:rPr lang="en-US" sz="1200" b="0" i="0" u="none" strike="noStrike" kern="1200" dirty="0">
                <a:solidFill>
                  <a:schemeClr val="tx1"/>
                </a:solidFill>
                <a:effectLst/>
                <a:latin typeface="+mn-lt"/>
                <a:ea typeface="+mn-ea"/>
                <a:cs typeface="+mn-cs"/>
              </a:rPr>
              <a:t>this is the final term of Osa Peninsula Water Resources, we hope that Osa Conservation has found our analyses valuable and continues to seek resources to implement remote sensing in their future works, enhancing their abilities to conserve their local environments.  </a:t>
            </a:r>
            <a:endParaRPr lang="en-US" b="0" dirty="0">
              <a:effectLst/>
            </a:endParaRPr>
          </a:p>
          <a:p>
            <a:r>
              <a:rPr lang="en-US" dirty="0"/>
              <a:t/>
            </a:r>
            <a:br>
              <a:rPr lang="en-US" dirty="0"/>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Photo Credit: </a:t>
            </a:r>
            <a:r>
              <a:rPr lang="en-US" sz="1200" b="0" i="0" u="sng" strike="noStrike" kern="1200" dirty="0">
                <a:solidFill>
                  <a:schemeClr val="tx1"/>
                </a:solidFill>
                <a:effectLst/>
                <a:latin typeface="+mn-lt"/>
                <a:ea typeface="+mn-ea"/>
                <a:cs typeface="+mn-cs"/>
                <a:hlinkClick r:id="rId3"/>
              </a:rPr>
              <a:t>http://osaconservation.org/</a:t>
            </a:r>
            <a:endParaRPr lang="en-US" sz="1200" b="0" i="0" u="sng" strike="noStrike" kern="1200" dirty="0">
              <a:solidFill>
                <a:schemeClr val="tx1"/>
              </a:solidFill>
              <a:effectLst/>
              <a:latin typeface="+mn-lt"/>
              <a:ea typeface="+mn-ea"/>
              <a:cs typeface="+mn-cs"/>
            </a:endParaRPr>
          </a:p>
          <a:p>
            <a:pPr rtl="0"/>
            <a:endParaRPr lang="en-US" b="0" dirty="0">
              <a:effectLst/>
            </a:endParaRPr>
          </a:p>
          <a:p>
            <a:r>
              <a:rPr lang="en-US" dirty="0"/>
              <a:t/>
            </a:r>
            <a:br>
              <a:rPr lang="en-US" dirty="0"/>
            </a:b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24302685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would first like to thank our science </a:t>
            </a:r>
            <a:r>
              <a:rPr lang="en-US" sz="1200" b="0" i="0" u="none" strike="noStrike" kern="1200" dirty="0" smtClean="0">
                <a:solidFill>
                  <a:schemeClr val="tx1"/>
                </a:solidFill>
                <a:effectLst/>
                <a:latin typeface="+mn-lt"/>
                <a:ea typeface="+mn-ea"/>
                <a:cs typeface="+mn-cs"/>
              </a:rPr>
              <a:t>advisors, </a:t>
            </a:r>
            <a:r>
              <a:rPr lang="en-US" sz="1200" b="0" i="0" u="none" strike="noStrike" kern="1200" dirty="0">
                <a:solidFill>
                  <a:schemeClr val="tx1"/>
                </a:solidFill>
                <a:effectLst/>
                <a:latin typeface="+mn-lt"/>
                <a:ea typeface="+mn-ea"/>
                <a:cs typeface="+mn-cs"/>
              </a:rPr>
              <a:t>Dr. Marguerite Madden </a:t>
            </a:r>
            <a:r>
              <a:rPr lang="en-US" sz="1200" b="0" i="0" u="none" strike="noStrike" kern="1200" dirty="0" smtClean="0">
                <a:solidFill>
                  <a:schemeClr val="tx1"/>
                </a:solidFill>
                <a:effectLst/>
                <a:latin typeface="+mn-lt"/>
                <a:ea typeface="+mn-ea"/>
                <a:cs typeface="+mn-cs"/>
              </a:rPr>
              <a:t>and </a:t>
            </a:r>
            <a:r>
              <a:rPr lang="en-US" sz="1200" b="0" i="0" u="none" strike="noStrike" kern="1200" dirty="0">
                <a:solidFill>
                  <a:schemeClr val="tx1"/>
                </a:solidFill>
                <a:effectLst/>
                <a:latin typeface="+mn-lt"/>
                <a:ea typeface="+mn-ea"/>
                <a:cs typeface="+mn-cs"/>
              </a:rPr>
              <a:t>Dr. Sergio </a:t>
            </a:r>
            <a:r>
              <a:rPr lang="en-US" sz="1200" b="0" i="0" u="none" strike="noStrike" kern="1200" dirty="0" err="1" smtClean="0">
                <a:solidFill>
                  <a:schemeClr val="tx1"/>
                </a:solidFill>
                <a:effectLst/>
                <a:latin typeface="+mn-lt"/>
                <a:ea typeface="+mn-ea"/>
                <a:cs typeface="+mn-cs"/>
              </a:rPr>
              <a:t>Bernandes</a:t>
            </a:r>
            <a:r>
              <a:rPr lang="en-US" sz="1200" b="0" i="0" u="none" strike="noStrike" kern="1200" dirty="0" smtClean="0">
                <a:solidFill>
                  <a:schemeClr val="tx1"/>
                </a:solidFill>
                <a:effectLst/>
                <a:latin typeface="+mn-lt"/>
                <a:ea typeface="+mn-ea"/>
                <a:cs typeface="+mn-cs"/>
              </a:rPr>
              <a:t>,</a:t>
            </a:r>
            <a:r>
              <a:rPr lang="en-US" sz="1200" b="0" i="0" u="none" strike="noStrike" kern="1200" baseline="0" dirty="0" smtClean="0">
                <a:solidFill>
                  <a:schemeClr val="tx1"/>
                </a:solidFill>
                <a:effectLst/>
                <a:latin typeface="+mn-lt"/>
                <a:ea typeface="+mn-ea"/>
                <a:cs typeface="+mn-cs"/>
              </a:rPr>
              <a:t> for their invaluable support</a:t>
            </a:r>
            <a:r>
              <a:rPr lang="en-US" sz="1200" b="0" i="0" u="none" strike="noStrike" kern="1200" dirty="0" smtClean="0">
                <a:solidFill>
                  <a:schemeClr val="tx1"/>
                </a:solidFill>
                <a:effectLst/>
                <a:latin typeface="+mn-lt"/>
                <a:ea typeface="+mn-ea"/>
                <a:cs typeface="+mn-cs"/>
              </a:rPr>
              <a:t>. </a:t>
            </a:r>
          </a:p>
          <a:p>
            <a:pPr rtl="0"/>
            <a:endParaRPr lang="en-US" b="0" dirty="0">
              <a:effectLst/>
            </a:endParaRPr>
          </a:p>
          <a:p>
            <a:pPr rtl="0"/>
            <a:r>
              <a:rPr lang="en-US" sz="1200" b="0" i="0" u="none" strike="noStrike" kern="1200" dirty="0">
                <a:solidFill>
                  <a:schemeClr val="tx1"/>
                </a:solidFill>
                <a:effectLst/>
                <a:latin typeface="+mn-lt"/>
                <a:ea typeface="+mn-ea"/>
                <a:cs typeface="+mn-cs"/>
              </a:rPr>
              <a:t>We would also like to thank our project partners from Osa Conservation, Hilary </a:t>
            </a:r>
            <a:r>
              <a:rPr lang="en-US" sz="1200" b="0" i="0" u="none" strike="noStrike" kern="1200" dirty="0" err="1">
                <a:solidFill>
                  <a:schemeClr val="tx1"/>
                </a:solidFill>
                <a:effectLst/>
                <a:latin typeface="+mn-lt"/>
                <a:ea typeface="+mn-ea"/>
                <a:cs typeface="+mn-cs"/>
              </a:rPr>
              <a:t>Brumberg</a:t>
            </a:r>
            <a:r>
              <a:rPr lang="en-US" sz="1200" b="0" i="0" u="none" strike="noStrike" kern="1200" dirty="0">
                <a:solidFill>
                  <a:schemeClr val="tx1"/>
                </a:solidFill>
                <a:effectLst/>
                <a:latin typeface="+mn-lt"/>
                <a:ea typeface="+mn-ea"/>
                <a:cs typeface="+mn-cs"/>
              </a:rPr>
              <a:t>, </a:t>
            </a:r>
            <a:r>
              <a:rPr lang="en-US" sz="1200" b="0" i="0" u="none" strike="noStrike" kern="1200" dirty="0" err="1" smtClean="0">
                <a:solidFill>
                  <a:schemeClr val="tx1"/>
                </a:solidFill>
                <a:effectLst/>
                <a:latin typeface="+mn-lt"/>
                <a:ea typeface="+mn-ea"/>
                <a:cs typeface="+mn-cs"/>
              </a:rPr>
              <a:t>Mónica</a:t>
            </a:r>
            <a:r>
              <a:rPr lang="en-US" sz="1200" b="0" i="0" u="none" strike="noStrike" kern="1200" dirty="0">
                <a:solidFill>
                  <a:schemeClr val="tx1"/>
                </a:solidFill>
                <a:effectLst/>
                <a:latin typeface="+mn-lt"/>
                <a:ea typeface="+mn-ea"/>
                <a:cs typeface="+mn-cs"/>
              </a:rPr>
              <a:t> Espinoza </a:t>
            </a:r>
            <a:r>
              <a:rPr lang="en-US" sz="1200" b="0" i="0" u="none" strike="noStrike" kern="1200" dirty="0" err="1">
                <a:solidFill>
                  <a:schemeClr val="tx1"/>
                </a:solidFill>
                <a:effectLst/>
                <a:latin typeface="+mn-lt"/>
                <a:ea typeface="+mn-ea"/>
                <a:cs typeface="+mn-cs"/>
              </a:rPr>
              <a:t>Miralles</a:t>
            </a:r>
            <a:r>
              <a:rPr lang="en-US" sz="1200" b="0" i="0" u="none" strike="noStrike" kern="1200" dirty="0">
                <a:solidFill>
                  <a:schemeClr val="tx1"/>
                </a:solidFill>
                <a:effectLst/>
                <a:latin typeface="+mn-lt"/>
                <a:ea typeface="+mn-ea"/>
                <a:cs typeface="+mn-cs"/>
              </a:rPr>
              <a:t>, and Dr. Noelia Hernandez, for their consistent cooperation and enthusiasm</a:t>
            </a:r>
            <a:r>
              <a:rPr lang="en-US" sz="1200" b="0" i="0" u="none" strike="noStrike" kern="1200" dirty="0" smtClean="0">
                <a:solidFill>
                  <a:schemeClr val="tx1"/>
                </a:solidFill>
                <a:effectLst/>
                <a:latin typeface="+mn-lt"/>
                <a:ea typeface="+mn-ea"/>
                <a:cs typeface="+mn-cs"/>
              </a:rPr>
              <a:t>.</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We </a:t>
            </a:r>
            <a:r>
              <a:rPr lang="en-US" sz="1200" b="0" i="0" u="none" strike="noStrike" kern="1200" dirty="0">
                <a:solidFill>
                  <a:schemeClr val="tx1"/>
                </a:solidFill>
                <a:effectLst/>
                <a:latin typeface="+mn-lt"/>
                <a:ea typeface="+mn-ea"/>
                <a:cs typeface="+mn-cs"/>
              </a:rPr>
              <a:t>could not have completed this third term without the hard work and support of past project members and advisors. </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Finally</a:t>
            </a:r>
            <a:r>
              <a:rPr lang="en-US" sz="1200" b="0" i="0" u="none" strike="noStrike" kern="1200" dirty="0">
                <a:solidFill>
                  <a:schemeClr val="tx1"/>
                </a:solidFill>
                <a:effectLst/>
                <a:latin typeface="+mn-lt"/>
                <a:ea typeface="+mn-ea"/>
                <a:cs typeface="+mn-cs"/>
              </a:rPr>
              <a:t>, we would like to thank Marie </a:t>
            </a:r>
            <a:r>
              <a:rPr lang="en-US" sz="1200" b="0" i="0" u="none" strike="noStrike" kern="1200" dirty="0" err="1">
                <a:solidFill>
                  <a:schemeClr val="tx1"/>
                </a:solidFill>
                <a:effectLst/>
                <a:latin typeface="+mn-lt"/>
                <a:ea typeface="+mn-ea"/>
                <a:cs typeface="+mn-cs"/>
              </a:rPr>
              <a:t>Bouffard</a:t>
            </a:r>
            <a:r>
              <a:rPr lang="en-US" sz="1200" b="0" i="0" u="none" strike="noStrike" kern="1200" dirty="0">
                <a:solidFill>
                  <a:schemeClr val="tx1"/>
                </a:solidFill>
                <a:effectLst/>
                <a:latin typeface="+mn-lt"/>
                <a:ea typeface="+mn-ea"/>
                <a:cs typeface="+mn-cs"/>
              </a:rPr>
              <a:t>, the DEVELOP Center Lead at our Athens node, for her support and feedback throughout the term. </a:t>
            </a:r>
            <a:endParaRPr lang="en-US" b="0" dirty="0">
              <a:effectLst/>
            </a:endParaRPr>
          </a:p>
          <a:p>
            <a:r>
              <a:rPr lang="en-US" dirty="0"/>
              <a:t/>
            </a:r>
            <a:br>
              <a:rPr lang="en-US" dirty="0"/>
            </a:br>
            <a:r>
              <a:rPr lang="en-US" dirty="0"/>
              <a:t/>
            </a:r>
            <a:br>
              <a:rPr lang="en-US" dirty="0"/>
            </a:br>
            <a:r>
              <a:rPr lang="en-US" sz="1200" b="0" i="0" u="none" strike="noStrike" kern="1200" baseline="0" dirty="0">
                <a:solidFill>
                  <a:schemeClr val="tx1"/>
                </a:solidFill>
                <a:effectLst/>
                <a:latin typeface="+mn-lt"/>
                <a:ea typeface="+mn-ea"/>
                <a:cs typeface="+mn-cs"/>
              </a:rPr>
              <a:t>. </a:t>
            </a:r>
            <a:r>
              <a:rPr lang="en-US" b="0" dirty="0">
                <a:effectLst/>
              </a:rPr>
              <a:t/>
            </a:r>
            <a:br>
              <a:rPr lang="en-US" b="0" dirty="0">
                <a:effectLst/>
              </a:rPr>
            </a:br>
            <a:r>
              <a:rPr lang="en-US" b="0" dirty="0">
                <a:effectLst/>
              </a:rPr>
              <a:t/>
            </a:r>
            <a:br>
              <a:rPr lang="en-US" b="0" dirty="0">
                <a:effectLst/>
              </a:rPr>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3974819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so much for listening! We will now take any questions or comments.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222492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dirty="0"/>
          </a:p>
        </p:txBody>
      </p:sp>
    </p:spTree>
    <p:extLst>
      <p:ext uri="{BB962C8B-B14F-4D97-AF65-F5344CB8AC3E}">
        <p14:creationId xmlns:p14="http://schemas.microsoft.com/office/powerpoint/2010/main" val="3550605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Mean SST time series over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in wet season (blue) and dry season (red) from 2003 to 2017</a:t>
            </a:r>
            <a:endParaRPr lang="en-US" dirty="0"/>
          </a:p>
        </p:txBody>
      </p:sp>
      <p:sp>
        <p:nvSpPr>
          <p:cNvPr id="4" name="Slide Number Placeholder 3"/>
          <p:cNvSpPr>
            <a:spLocks noGrp="1"/>
          </p:cNvSpPr>
          <p:nvPr>
            <p:ph type="sldNum" sz="quarter" idx="5"/>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26748036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Mean SST time series over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in wet season (blue) and dry season (red) from 2003 to 2017</a:t>
            </a:r>
            <a:endParaRPr lang="en-US" dirty="0"/>
          </a:p>
        </p:txBody>
      </p:sp>
      <p:sp>
        <p:nvSpPr>
          <p:cNvPr id="4" name="Slide Number Placeholder 3"/>
          <p:cNvSpPr>
            <a:spLocks noGrp="1"/>
          </p:cNvSpPr>
          <p:nvPr>
            <p:ph type="sldNum" sz="quarter" idx="5"/>
          </p:nvPr>
        </p:nvSpPr>
        <p:spPr/>
        <p:txBody>
          <a:bodyPr/>
          <a:lstStyle/>
          <a:p>
            <a:fld id="{0535C12C-436B-478B-9EA8-7D7AB2695871}" type="slidenum">
              <a:rPr lang="en-US" smtClean="0"/>
              <a:t>30</a:t>
            </a:fld>
            <a:endParaRPr lang="en-US"/>
          </a:p>
        </p:txBody>
      </p:sp>
    </p:spTree>
    <p:extLst>
      <p:ext uri="{BB962C8B-B14F-4D97-AF65-F5344CB8AC3E}">
        <p14:creationId xmlns:p14="http://schemas.microsoft.com/office/powerpoint/2010/main" val="22870522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Mean SST (blue) and NDTI (red) time series over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from 2003 to 2017</a:t>
            </a:r>
            <a:endParaRPr lang="en-US" dirty="0"/>
          </a:p>
        </p:txBody>
      </p:sp>
      <p:sp>
        <p:nvSpPr>
          <p:cNvPr id="4" name="Slide Number Placeholder 3"/>
          <p:cNvSpPr>
            <a:spLocks noGrp="1"/>
          </p:cNvSpPr>
          <p:nvPr>
            <p:ph type="sldNum" sz="quarter" idx="5"/>
          </p:nvPr>
        </p:nvSpPr>
        <p:spPr/>
        <p:txBody>
          <a:bodyPr/>
          <a:lstStyle/>
          <a:p>
            <a:fld id="{0535C12C-436B-478B-9EA8-7D7AB2695871}" type="slidenum">
              <a:rPr lang="en-US" smtClean="0"/>
              <a:t>31</a:t>
            </a:fld>
            <a:endParaRPr lang="en-US"/>
          </a:p>
        </p:txBody>
      </p:sp>
    </p:spTree>
    <p:extLst>
      <p:ext uri="{BB962C8B-B14F-4D97-AF65-F5344CB8AC3E}">
        <p14:creationId xmlns:p14="http://schemas.microsoft.com/office/powerpoint/2010/main" val="428888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partnered with Osa Conservation, a grassroots nonprofit organization dedicated to conserving the wealth of </a:t>
            </a:r>
            <a:r>
              <a:rPr lang="en-US" sz="1200" b="0" i="0" u="none" strike="noStrike" kern="1200" dirty="0" smtClean="0">
                <a:solidFill>
                  <a:schemeClr val="tx1"/>
                </a:solidFill>
                <a:effectLst/>
                <a:latin typeface="+mn-lt"/>
                <a:ea typeface="+mn-ea"/>
                <a:cs typeface="+mn-cs"/>
              </a:rPr>
              <a:t>biodiversity.</a:t>
            </a: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Photo </a:t>
            </a:r>
            <a:r>
              <a:rPr lang="en-US" sz="1200" b="0" i="0" u="none" strike="noStrike" kern="1200" dirty="0">
                <a:solidFill>
                  <a:schemeClr val="tx1"/>
                </a:solidFill>
                <a:effectLst/>
                <a:latin typeface="+mn-lt"/>
                <a:ea typeface="+mn-ea"/>
                <a:cs typeface="+mn-cs"/>
              </a:rPr>
              <a:t>Credit (top): </a:t>
            </a:r>
            <a:r>
              <a:rPr lang="en-US" sz="1200" b="0" i="0" u="sng" strike="noStrike" kern="1200" dirty="0">
                <a:solidFill>
                  <a:schemeClr val="tx1"/>
                </a:solidFill>
                <a:effectLst/>
                <a:latin typeface="+mn-lt"/>
                <a:ea typeface="+mn-ea"/>
                <a:cs typeface="+mn-cs"/>
                <a:hlinkClick r:id="rId3"/>
              </a:rPr>
              <a:t>http://osaconservation.org/</a:t>
            </a:r>
            <a:endParaRPr lang="en-US" b="0" dirty="0">
              <a:effectLst/>
            </a:endParaRPr>
          </a:p>
          <a:p>
            <a:pPr rtl="0"/>
            <a:r>
              <a:rPr lang="en-US" sz="1200" b="0" i="0" u="none" strike="noStrike" kern="1200" dirty="0">
                <a:solidFill>
                  <a:schemeClr val="tx1"/>
                </a:solidFill>
                <a:effectLst/>
                <a:latin typeface="+mn-lt"/>
                <a:ea typeface="+mn-ea"/>
                <a:cs typeface="+mn-cs"/>
              </a:rPr>
              <a:t>Photo Credit (bottom): </a:t>
            </a:r>
            <a:r>
              <a:rPr lang="en-US" sz="1200" b="0" i="0" u="sng" strike="noStrike" kern="1200" dirty="0">
                <a:solidFill>
                  <a:schemeClr val="tx1"/>
                </a:solidFill>
                <a:effectLst/>
                <a:latin typeface="+mn-lt"/>
                <a:ea typeface="+mn-ea"/>
                <a:cs typeface="+mn-cs"/>
                <a:hlinkClick r:id="rId3"/>
              </a:rPr>
              <a:t>http://osaconservation.org/</a:t>
            </a:r>
            <a:endParaRPr lang="en-US" b="0" dirty="0">
              <a:effectLst/>
            </a:endParaRPr>
          </a:p>
          <a:p>
            <a:pPr rtl="0"/>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2450127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Scatter plot for SST and NDTI over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in wet season (blue) and dry season (red) from 2003 to 2017</a:t>
            </a:r>
            <a:endParaRPr lang="en-US" dirty="0"/>
          </a:p>
        </p:txBody>
      </p:sp>
      <p:sp>
        <p:nvSpPr>
          <p:cNvPr id="4" name="Slide Number Placeholder 3"/>
          <p:cNvSpPr>
            <a:spLocks noGrp="1"/>
          </p:cNvSpPr>
          <p:nvPr>
            <p:ph type="sldNum" sz="quarter" idx="5"/>
          </p:nvPr>
        </p:nvSpPr>
        <p:spPr/>
        <p:txBody>
          <a:bodyPr/>
          <a:lstStyle/>
          <a:p>
            <a:fld id="{0535C12C-436B-478B-9EA8-7D7AB2695871}" type="slidenum">
              <a:rPr lang="en-US" smtClean="0"/>
              <a:t>32</a:t>
            </a:fld>
            <a:endParaRPr lang="en-US"/>
          </a:p>
        </p:txBody>
      </p:sp>
    </p:spTree>
    <p:extLst>
      <p:ext uri="{BB962C8B-B14F-4D97-AF65-F5344CB8AC3E}">
        <p14:creationId xmlns:p14="http://schemas.microsoft.com/office/powerpoint/2010/main" val="2326120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Mean NDTI time series over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in wet season (purple) and dry season (green) from 2003 to 2017</a:t>
            </a:r>
            <a:endParaRPr lang="en-US" dirty="0"/>
          </a:p>
        </p:txBody>
      </p:sp>
      <p:sp>
        <p:nvSpPr>
          <p:cNvPr id="4" name="Slide Number Placeholder 3"/>
          <p:cNvSpPr>
            <a:spLocks noGrp="1"/>
          </p:cNvSpPr>
          <p:nvPr>
            <p:ph type="sldNum" sz="quarter" idx="5"/>
          </p:nvPr>
        </p:nvSpPr>
        <p:spPr/>
        <p:txBody>
          <a:bodyPr/>
          <a:lstStyle/>
          <a:p>
            <a:fld id="{0535C12C-436B-478B-9EA8-7D7AB2695871}" type="slidenum">
              <a:rPr lang="en-US" smtClean="0"/>
              <a:t>33</a:t>
            </a:fld>
            <a:endParaRPr lang="en-US"/>
          </a:p>
        </p:txBody>
      </p:sp>
    </p:spTree>
    <p:extLst>
      <p:ext uri="{BB962C8B-B14F-4D97-AF65-F5344CB8AC3E}">
        <p14:creationId xmlns:p14="http://schemas.microsoft.com/office/powerpoint/2010/main" val="3128854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 chart</a:t>
            </a:r>
            <a:r>
              <a:rPr lang="en-US" baseline="0" dirty="0"/>
              <a:t> example- example location one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34</a:t>
            </a:fld>
            <a:endParaRPr lang="en-US"/>
          </a:p>
        </p:txBody>
      </p:sp>
    </p:spTree>
    <p:extLst>
      <p:ext uri="{BB962C8B-B14F-4D97-AF65-F5344CB8AC3E}">
        <p14:creationId xmlns:p14="http://schemas.microsoft.com/office/powerpoint/2010/main" val="34034307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SST chart</a:t>
            </a:r>
            <a:r>
              <a:rPr lang="en-US" baseline="0" dirty="0"/>
              <a:t> example- example location one</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35</a:t>
            </a:fld>
            <a:endParaRPr lang="en-US"/>
          </a:p>
        </p:txBody>
      </p:sp>
    </p:spTree>
    <p:extLst>
      <p:ext uri="{BB962C8B-B14F-4D97-AF65-F5344CB8AC3E}">
        <p14:creationId xmlns:p14="http://schemas.microsoft.com/office/powerpoint/2010/main" val="2416853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NDTI tool </a:t>
            </a:r>
            <a:r>
              <a:rPr lang="en-US" sz="1200" b="0" i="0" u="none" strike="noStrike" kern="1200" dirty="0" smtClean="0">
                <a:solidFill>
                  <a:schemeClr val="tx1"/>
                </a:solidFill>
                <a:effectLst/>
                <a:latin typeface="+mn-lt"/>
                <a:ea typeface="+mn-ea"/>
                <a:cs typeface="+mn-cs"/>
              </a:rPr>
              <a:t>looks at turbidity</a:t>
            </a:r>
            <a:r>
              <a:rPr lang="en-US" sz="1200" b="0" i="0" u="none" strike="noStrike" kern="1200" baseline="0" dirty="0" smtClean="0">
                <a:solidFill>
                  <a:schemeClr val="tx1"/>
                </a:solidFill>
                <a:effectLst/>
                <a:latin typeface="+mn-lt"/>
                <a:ea typeface="+mn-ea"/>
                <a:cs typeface="+mn-cs"/>
              </a:rPr>
              <a:t> on five year intervals.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35C12C-436B-478B-9EA8-7D7AB2695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316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bivariate tool looks at fluctuations in SST and NDTI between the wet and dry </a:t>
            </a:r>
            <a:r>
              <a:rPr lang="en-US" sz="1200" b="0" i="0" u="none" strike="noStrike" kern="1200" dirty="0" smtClean="0">
                <a:solidFill>
                  <a:schemeClr val="tx1"/>
                </a:solidFill>
                <a:effectLst/>
                <a:latin typeface="+mn-lt"/>
                <a:ea typeface="+mn-ea"/>
                <a:cs typeface="+mn-cs"/>
              </a:rPr>
              <a:t>seasons for 2015 to 2017. </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37</a:t>
            </a:fld>
            <a:endParaRPr lang="en-US"/>
          </a:p>
        </p:txBody>
      </p:sp>
    </p:spTree>
    <p:extLst>
      <p:ext uri="{BB962C8B-B14F-4D97-AF65-F5344CB8AC3E}">
        <p14:creationId xmlns:p14="http://schemas.microsoft.com/office/powerpoint/2010/main" val="41045781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Rio</a:t>
            </a:r>
            <a:r>
              <a:rPr lang="en-US" baseline="0" dirty="0" smtClean="0"/>
              <a:t> </a:t>
            </a:r>
            <a:r>
              <a:rPr lang="en-US" baseline="0" dirty="0" err="1" smtClean="0"/>
              <a:t>Coto</a:t>
            </a:r>
            <a:r>
              <a:rPr lang="en-US" baseline="0" dirty="0" smtClean="0"/>
              <a:t> shows high turbidity</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38</a:t>
            </a:fld>
            <a:endParaRPr lang="en-US"/>
          </a:p>
        </p:txBody>
      </p:sp>
    </p:spTree>
    <p:extLst>
      <p:ext uri="{BB962C8B-B14F-4D97-AF65-F5344CB8AC3E}">
        <p14:creationId xmlns:p14="http://schemas.microsoft.com/office/powerpoint/2010/main" val="7000392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This decrease is </a:t>
            </a:r>
            <a:r>
              <a:rPr lang="en-US" sz="1200" b="0" i="0" u="none" strike="noStrike" kern="1200" dirty="0" smtClean="0">
                <a:solidFill>
                  <a:schemeClr val="tx1"/>
                </a:solidFill>
                <a:effectLst/>
                <a:latin typeface="+mn-lt"/>
                <a:ea typeface="+mn-ea"/>
                <a:cs typeface="+mn-cs"/>
              </a:rPr>
              <a:t>also evident </a:t>
            </a:r>
            <a:r>
              <a:rPr lang="en-US" sz="1200" b="0" i="0" u="none" strike="noStrike" kern="1200" dirty="0">
                <a:solidFill>
                  <a:schemeClr val="tx1"/>
                </a:solidFill>
                <a:effectLst/>
                <a:latin typeface="+mn-lt"/>
                <a:ea typeface="+mn-ea"/>
                <a:cs typeface="+mn-cs"/>
              </a:rPr>
              <a:t>when we take a difference between the medians for the two years. </a:t>
            </a:r>
            <a:r>
              <a:rPr lang="en-US" sz="1200" b="0" i="0" u="none" strike="noStrike" kern="1200" dirty="0" smtClean="0">
                <a:solidFill>
                  <a:schemeClr val="tx1"/>
                </a:solidFill>
                <a:effectLst/>
                <a:latin typeface="+mn-lt"/>
                <a:ea typeface="+mn-ea"/>
                <a:cs typeface="+mn-cs"/>
              </a:rPr>
              <a:t>This may </a:t>
            </a:r>
            <a:r>
              <a:rPr lang="en-US" sz="1200" b="0" i="0" u="none" strike="noStrike" kern="1200" dirty="0">
                <a:solidFill>
                  <a:schemeClr val="tx1"/>
                </a:solidFill>
                <a:effectLst/>
                <a:latin typeface="+mn-lt"/>
                <a:ea typeface="+mn-ea"/>
                <a:cs typeface="+mn-cs"/>
              </a:rPr>
              <a:t>be </a:t>
            </a:r>
            <a:r>
              <a:rPr lang="en-US" sz="1200" b="0" i="0" u="none" strike="noStrike" kern="1200" dirty="0" smtClean="0">
                <a:solidFill>
                  <a:schemeClr val="tx1"/>
                </a:solidFill>
                <a:effectLst/>
                <a:latin typeface="+mn-lt"/>
                <a:ea typeface="+mn-ea"/>
                <a:cs typeface="+mn-cs"/>
              </a:rPr>
              <a:t>due </a:t>
            </a:r>
            <a:r>
              <a:rPr lang="en-US" sz="1200" b="0" i="0" u="none" strike="noStrike" kern="1200" dirty="0">
                <a:solidFill>
                  <a:schemeClr val="tx1"/>
                </a:solidFill>
                <a:effectLst/>
                <a:latin typeface="+mn-lt"/>
                <a:ea typeface="+mn-ea"/>
                <a:cs typeface="+mn-cs"/>
              </a:rPr>
              <a:t>to incentives for reforestation associated with the forest law.</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39</a:t>
            </a:fld>
            <a:endParaRPr lang="en-US"/>
          </a:p>
        </p:txBody>
      </p:sp>
    </p:spTree>
    <p:extLst>
      <p:ext uri="{BB962C8B-B14F-4D97-AF65-F5344CB8AC3E}">
        <p14:creationId xmlns:p14="http://schemas.microsoft.com/office/powerpoint/2010/main" val="1600222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the Osa region, land use changes, such as deforestation and urbanization, have destabilized river banks and increased pollutant runoff into local rivers that drain into the gulf. </a:t>
            </a:r>
            <a:r>
              <a:rPr lang="en-US" sz="1200" b="0" i="0" u="none" strike="noStrike" kern="1200" dirty="0" smtClean="0">
                <a:solidFill>
                  <a:schemeClr val="tx1"/>
                </a:solidFill>
                <a:effectLst/>
                <a:latin typeface="+mn-lt"/>
                <a:ea typeface="+mn-ea"/>
                <a:cs typeface="+mn-cs"/>
              </a:rPr>
              <a:t>In </a:t>
            </a:r>
            <a:r>
              <a:rPr lang="en-US" sz="1200" b="0" i="0" u="none" strike="noStrike" kern="1200" dirty="0">
                <a:solidFill>
                  <a:schemeClr val="tx1"/>
                </a:solidFill>
                <a:effectLst/>
                <a:latin typeface="+mn-lt"/>
                <a:ea typeface="+mn-ea"/>
                <a:cs typeface="+mn-cs"/>
              </a:rPr>
              <a:t>response, scientists at Osa Conservation have extended their work to cover the adjacent </a:t>
            </a:r>
            <a:r>
              <a:rPr lang="en-US" sz="1200" b="0" i="0" u="none" strike="noStrike" kern="1200" dirty="0" err="1">
                <a:solidFill>
                  <a:schemeClr val="tx1"/>
                </a:solidFill>
                <a:effectLst/>
                <a:latin typeface="+mn-lt"/>
                <a:ea typeface="+mn-ea"/>
                <a:cs typeface="+mn-cs"/>
              </a:rPr>
              <a:t>Golfo</a:t>
            </a:r>
            <a:r>
              <a:rPr lang="en-US" sz="1200" b="0" i="0" u="none" strike="noStrike" kern="1200" dirty="0">
                <a:solidFill>
                  <a:schemeClr val="tx1"/>
                </a:solidFill>
                <a:effectLst/>
                <a:latin typeface="+mn-lt"/>
                <a:ea typeface="+mn-ea"/>
                <a:cs typeface="+mn-cs"/>
              </a:rPr>
              <a:t> Dulce. They are currently using extensive field monitoring and lab analysis to study and manage species within the gulf.  </a:t>
            </a:r>
            <a:endParaRPr lang="en-US" sz="1200" b="0" i="0" u="none" strike="noStrike" kern="1200" dirty="0" smtClean="0">
              <a:solidFill>
                <a:schemeClr val="tx1"/>
              </a:solidFill>
              <a:effectLst/>
              <a:latin typeface="+mn-lt"/>
              <a:ea typeface="+mn-ea"/>
              <a:cs typeface="+mn-cs"/>
            </a:endParaRPr>
          </a:p>
          <a:p>
            <a:pPr rtl="0"/>
            <a:endParaRPr lang="en-US" sz="1200" b="0" i="0" u="none" strike="noStrike" kern="1200" dirty="0" smtClean="0">
              <a:solidFill>
                <a:schemeClr val="tx1"/>
              </a:solidFill>
              <a:effectLst/>
              <a:latin typeface="+mn-lt"/>
              <a:ea typeface="+mn-ea"/>
              <a:cs typeface="+mn-cs"/>
            </a:endParaRPr>
          </a:p>
          <a:p>
            <a:pPr rtl="0"/>
            <a:r>
              <a:rPr lang="en-US" sz="1200" b="0" i="0" u="none" strike="noStrike" kern="1200" dirty="0" smtClean="0">
                <a:solidFill>
                  <a:schemeClr val="tx1"/>
                </a:solidFill>
                <a:effectLst/>
                <a:latin typeface="+mn-lt"/>
                <a:ea typeface="+mn-ea"/>
                <a:cs typeface="+mn-cs"/>
              </a:rPr>
              <a:t>As </a:t>
            </a:r>
            <a:r>
              <a:rPr lang="en-US" sz="1200" b="0" i="0" u="none" strike="noStrike" kern="1200" dirty="0">
                <a:solidFill>
                  <a:schemeClr val="tx1"/>
                </a:solidFill>
                <a:effectLst/>
                <a:latin typeface="+mn-lt"/>
                <a:ea typeface="+mn-ea"/>
                <a:cs typeface="+mn-cs"/>
              </a:rPr>
              <a:t>part of these efforts, the organization is looking for areas to implement coral rehabilitation where reefs have been damaged by natural or human settlement disturbances. Since coral are highly sensitive to changes in water quality, these increased pollutants have caused coral die offs in the gulf. Coral reefs in the Osa region provide key ecosystem services like shoreline protection, habitat, and food security for aquatic species and humans. </a:t>
            </a:r>
            <a:r>
              <a:rPr lang="en-US" dirty="0"/>
              <a:t/>
            </a:r>
            <a:br>
              <a:rPr lang="en-US" dirty="0"/>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Photo Credit: </a:t>
            </a:r>
            <a:r>
              <a:rPr lang="en-US" sz="1200" b="0" i="0" u="sng" strike="noStrike" kern="1200" dirty="0">
                <a:solidFill>
                  <a:schemeClr val="tx1"/>
                </a:solidFill>
                <a:effectLst/>
                <a:latin typeface="+mn-lt"/>
                <a:ea typeface="+mn-ea"/>
                <a:cs typeface="+mn-cs"/>
                <a:hlinkClick r:id="rId3"/>
              </a:rPr>
              <a:t>http://osaconservation.org/</a:t>
            </a:r>
            <a:endParaRPr lang="en-US" b="0" dirty="0">
              <a:effectLst/>
            </a:endParaRPr>
          </a:p>
          <a:p>
            <a:pPr rtl="0"/>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79268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Here</a:t>
            </a:r>
            <a:r>
              <a:rPr lang="en-US" sz="1200" b="0" i="0" u="none" strike="noStrike" kern="1200" baseline="0" dirty="0" smtClean="0">
                <a:solidFill>
                  <a:schemeClr val="tx1"/>
                </a:solidFill>
                <a:effectLst/>
                <a:latin typeface="+mn-lt"/>
                <a:ea typeface="+mn-ea"/>
                <a:cs typeface="+mn-cs"/>
              </a:rPr>
              <a:t> are our objectives for the term. Today, we’re going to focus on the changes in turbidity since 1986, seasonal changes in Sea Surface Temperature, and our final bivariate suitability map. </a:t>
            </a:r>
          </a:p>
          <a:p>
            <a:r>
              <a:rPr lang="en-US" dirty="0"/>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Photo Credit: </a:t>
            </a:r>
            <a:r>
              <a:rPr lang="en-US" sz="1200" b="0" i="0" u="sng" strike="noStrike" kern="1200" dirty="0">
                <a:solidFill>
                  <a:schemeClr val="tx1"/>
                </a:solidFill>
                <a:effectLst/>
                <a:latin typeface="+mn-lt"/>
                <a:ea typeface="+mn-ea"/>
                <a:cs typeface="+mn-cs"/>
                <a:hlinkClick r:id="rId3"/>
              </a:rPr>
              <a:t>http://osaconservation.org/</a:t>
            </a:r>
            <a:endParaRPr lang="en-US" b="0" dirty="0">
              <a:effectLst/>
            </a:endParaRPr>
          </a:p>
          <a:p>
            <a:r>
              <a:rPr lang="en-US" dirty="0"/>
              <a:t/>
            </a:r>
            <a:br>
              <a:rPr lang="en-US" dirty="0"/>
            </a:b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430238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two water parameters we focused on were the Normalized Difference Turbidity Index (NDTI) and Sea Surface Temperature (SST). For the purposes of this presentation, I’ll refer to these as turbidity and temperature.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873417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We used several satellites and sensors from NASA to conduct our analysis. For our 30 year </a:t>
            </a:r>
            <a:r>
              <a:rPr lang="en-US" sz="1200" b="0" i="0" u="none" strike="noStrike" kern="1200" dirty="0" smtClean="0">
                <a:solidFill>
                  <a:schemeClr val="tx1"/>
                </a:solidFill>
                <a:effectLst/>
                <a:latin typeface="+mn-lt"/>
                <a:ea typeface="+mn-ea"/>
                <a:cs typeface="+mn-cs"/>
              </a:rPr>
              <a:t>turbidity study</a:t>
            </a:r>
            <a:r>
              <a:rPr lang="en-US" sz="1200" b="0" i="0" u="none" strike="noStrike" kern="1200" dirty="0">
                <a:solidFill>
                  <a:schemeClr val="tx1"/>
                </a:solidFill>
                <a:effectLst/>
                <a:latin typeface="+mn-lt"/>
                <a:ea typeface="+mn-ea"/>
                <a:cs typeface="+mn-cs"/>
              </a:rPr>
              <a:t>, we used Landsat 5, 7, and 8. For our seasonal </a:t>
            </a:r>
            <a:r>
              <a:rPr lang="en-US" sz="1200" b="0" i="0" u="none" strike="noStrike" kern="1200" dirty="0" smtClean="0">
                <a:solidFill>
                  <a:schemeClr val="tx1"/>
                </a:solidFill>
                <a:effectLst/>
                <a:latin typeface="+mn-lt"/>
                <a:ea typeface="+mn-ea"/>
                <a:cs typeface="+mn-cs"/>
              </a:rPr>
              <a:t>temperature study</a:t>
            </a:r>
            <a:r>
              <a:rPr lang="en-US" sz="1200" b="0" i="0" u="none" strike="noStrike" kern="1200" dirty="0">
                <a:solidFill>
                  <a:schemeClr val="tx1"/>
                </a:solidFill>
                <a:effectLst/>
                <a:latin typeface="+mn-lt"/>
                <a:ea typeface="+mn-ea"/>
                <a:cs typeface="+mn-cs"/>
              </a:rPr>
              <a:t>, we used Aqua MODIS. </a:t>
            </a:r>
            <a:r>
              <a:rPr lang="en-US" dirty="0"/>
              <a:t/>
            </a:r>
            <a:br>
              <a:rPr lang="en-US" dirty="0"/>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948781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effectLst/>
                <a:latin typeface="+mn-lt"/>
                <a:ea typeface="+mn-ea"/>
                <a:cs typeface="+mn-cs"/>
              </a:rPr>
              <a:t>We completed our analysis </a:t>
            </a:r>
            <a:r>
              <a:rPr lang="en-US" sz="1200" b="0" i="0" u="none" strike="noStrike" kern="1200" dirty="0" smtClean="0">
                <a:solidFill>
                  <a:schemeClr val="tx1"/>
                </a:solidFill>
                <a:effectLst/>
                <a:latin typeface="+mn-lt"/>
                <a:ea typeface="+mn-ea"/>
                <a:cs typeface="+mn-cs"/>
              </a:rPr>
              <a:t>using the Google Earth Engine API. We used </a:t>
            </a:r>
            <a:r>
              <a:rPr lang="en-US" sz="1200" b="0" i="0" u="none" strike="noStrike" kern="1200" dirty="0">
                <a:solidFill>
                  <a:schemeClr val="tx1"/>
                </a:solidFill>
                <a:effectLst/>
                <a:latin typeface="+mn-lt"/>
                <a:ea typeface="+mn-ea"/>
                <a:cs typeface="+mn-cs"/>
              </a:rPr>
              <a:t>Landsat </a:t>
            </a:r>
            <a:r>
              <a:rPr lang="en-US" sz="1200" b="0" i="0" u="none" strike="noStrike" kern="1200" dirty="0" smtClean="0">
                <a:solidFill>
                  <a:schemeClr val="tx1"/>
                </a:solidFill>
                <a:effectLst/>
                <a:latin typeface="+mn-lt"/>
                <a:ea typeface="+mn-ea"/>
                <a:cs typeface="+mn-cs"/>
              </a:rPr>
              <a:t>red </a:t>
            </a:r>
            <a:r>
              <a:rPr lang="en-US" sz="1200" b="0" i="0" u="none" strike="noStrike" kern="1200" dirty="0">
                <a:solidFill>
                  <a:schemeClr val="tx1"/>
                </a:solidFill>
                <a:effectLst/>
                <a:latin typeface="+mn-lt"/>
                <a:ea typeface="+mn-ea"/>
                <a:cs typeface="+mn-cs"/>
              </a:rPr>
              <a:t>and green bands for surface reflectance to analyze </a:t>
            </a:r>
            <a:r>
              <a:rPr lang="en-US" sz="1200" b="0" i="0" u="none" strike="noStrike" kern="1200" dirty="0" smtClean="0">
                <a:solidFill>
                  <a:schemeClr val="tx1"/>
                </a:solidFill>
                <a:effectLst/>
                <a:latin typeface="+mn-lt"/>
                <a:ea typeface="+mn-ea"/>
                <a:cs typeface="+mn-cs"/>
              </a:rPr>
              <a:t>turbidity from </a:t>
            </a:r>
            <a:r>
              <a:rPr lang="en-US" sz="1200" b="0" i="0" u="none" strike="noStrike" kern="1200" dirty="0">
                <a:solidFill>
                  <a:schemeClr val="tx1"/>
                </a:solidFill>
                <a:effectLst/>
                <a:latin typeface="+mn-lt"/>
                <a:ea typeface="+mn-ea"/>
                <a:cs typeface="+mn-cs"/>
              </a:rPr>
              <a:t>1986 to 2016 in five year </a:t>
            </a:r>
            <a:r>
              <a:rPr lang="en-US" sz="1200" b="0" i="0" u="none" strike="noStrike" kern="1200" dirty="0" smtClean="0">
                <a:solidFill>
                  <a:schemeClr val="tx1"/>
                </a:solidFill>
                <a:effectLst/>
                <a:latin typeface="+mn-lt"/>
                <a:ea typeface="+mn-ea"/>
                <a:cs typeface="+mn-cs"/>
              </a:rPr>
              <a:t>intervals.</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Our analyses of turbidity</a:t>
            </a:r>
            <a:r>
              <a:rPr lang="en-US" sz="1200" b="0" i="0" u="none" strike="noStrike" kern="1200" baseline="0" dirty="0" smtClean="0">
                <a:solidFill>
                  <a:schemeClr val="tx1"/>
                </a:solidFill>
                <a:effectLst/>
                <a:latin typeface="+mn-lt"/>
                <a:ea typeface="+mn-ea"/>
                <a:cs typeface="+mn-cs"/>
              </a:rPr>
              <a:t> and temperature </a:t>
            </a:r>
            <a:r>
              <a:rPr lang="en-US" sz="1200" b="0" i="0" u="none" strike="noStrike" kern="1200" dirty="0" smtClean="0">
                <a:solidFill>
                  <a:schemeClr val="tx1"/>
                </a:solidFill>
                <a:effectLst/>
                <a:latin typeface="+mn-lt"/>
                <a:ea typeface="+mn-ea"/>
                <a:cs typeface="+mn-cs"/>
              </a:rPr>
              <a:t>were </a:t>
            </a:r>
            <a:r>
              <a:rPr lang="en-US" sz="1200" b="0" i="0" u="none" strike="noStrike" kern="1200" dirty="0">
                <a:solidFill>
                  <a:schemeClr val="tx1"/>
                </a:solidFill>
                <a:effectLst/>
                <a:latin typeface="+mn-lt"/>
                <a:ea typeface="+mn-ea"/>
                <a:cs typeface="+mn-cs"/>
              </a:rPr>
              <a:t>then overlaid to create a final coral restoration suitability map.</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3050014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Since</a:t>
            </a:r>
            <a:r>
              <a:rPr lang="en-US" sz="1200" b="0" i="0" u="none" strike="noStrike" kern="1200" baseline="0" dirty="0" smtClean="0">
                <a:solidFill>
                  <a:schemeClr val="tx1"/>
                </a:solidFill>
                <a:effectLst/>
                <a:latin typeface="+mn-lt"/>
                <a:ea typeface="+mn-ea"/>
                <a:cs typeface="+mn-cs"/>
              </a:rPr>
              <a:t> this is the third term of the project, we need to understand the work of the previous terms, summarized here. </a:t>
            </a:r>
            <a:r>
              <a:rPr lang="en-US" sz="1200" b="0" i="0" u="none" strike="noStrike" kern="1200" dirty="0" smtClean="0">
                <a:solidFill>
                  <a:schemeClr val="tx1"/>
                </a:solidFill>
                <a:effectLst/>
                <a:latin typeface="+mn-lt"/>
                <a:ea typeface="+mn-ea"/>
                <a:cs typeface="+mn-cs"/>
              </a:rPr>
              <a:t>Term </a:t>
            </a:r>
            <a:r>
              <a:rPr lang="en-US" sz="1200" b="0" i="0" u="none" strike="noStrike" kern="1200" dirty="0">
                <a:solidFill>
                  <a:schemeClr val="tx1"/>
                </a:solidFill>
                <a:effectLst/>
                <a:latin typeface="+mn-lt"/>
                <a:ea typeface="+mn-ea"/>
                <a:cs typeface="+mn-cs"/>
              </a:rPr>
              <a:t>one focused on land use changes on the </a:t>
            </a:r>
            <a:r>
              <a:rPr lang="en-US" sz="1200" b="0" i="0" u="none" strike="noStrike" kern="1200" dirty="0" smtClean="0">
                <a:solidFill>
                  <a:schemeClr val="tx1"/>
                </a:solidFill>
                <a:effectLst/>
                <a:latin typeface="+mn-lt"/>
                <a:ea typeface="+mn-ea"/>
                <a:cs typeface="+mn-cs"/>
              </a:rPr>
              <a:t>peninsula, before and after the passing</a:t>
            </a:r>
            <a:r>
              <a:rPr lang="en-US" sz="1200" b="0" i="0" u="none" strike="noStrike" kern="1200" baseline="0" dirty="0" smtClean="0">
                <a:solidFill>
                  <a:schemeClr val="tx1"/>
                </a:solidFill>
                <a:effectLst/>
                <a:latin typeface="+mn-lt"/>
                <a:ea typeface="+mn-ea"/>
                <a:cs typeface="+mn-cs"/>
              </a:rPr>
              <a:t> of Forest Law 7575 in 1996</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Term two </a:t>
            </a:r>
            <a:r>
              <a:rPr lang="en-US" sz="1200" b="0" i="0" u="none" strike="noStrike" kern="1200" dirty="0" smtClean="0">
                <a:solidFill>
                  <a:schemeClr val="tx1"/>
                </a:solidFill>
                <a:effectLst/>
                <a:latin typeface="+mn-lt"/>
                <a:ea typeface="+mn-ea"/>
                <a:cs typeface="+mn-cs"/>
              </a:rPr>
              <a:t>looked at the</a:t>
            </a:r>
            <a:r>
              <a:rPr lang="en-US" sz="1200" b="0" i="0" u="none" strike="noStrike" kern="1200" baseline="0" dirty="0" smtClean="0">
                <a:solidFill>
                  <a:schemeClr val="tx1"/>
                </a:solidFill>
                <a:effectLst/>
                <a:latin typeface="+mn-lt"/>
                <a:ea typeface="+mn-ea"/>
                <a:cs typeface="+mn-cs"/>
              </a:rPr>
              <a:t> impact of these</a:t>
            </a:r>
            <a:r>
              <a:rPr lang="en-US" sz="1200" b="0" i="0" u="none" strike="noStrike" kern="1200" dirty="0" smtClean="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land use </a:t>
            </a:r>
            <a:r>
              <a:rPr lang="en-US" sz="1200" b="0" i="0" u="none" strike="noStrike" kern="1200" dirty="0" smtClean="0">
                <a:solidFill>
                  <a:schemeClr val="tx1"/>
                </a:solidFill>
                <a:effectLst/>
                <a:latin typeface="+mn-lt"/>
                <a:ea typeface="+mn-ea"/>
                <a:cs typeface="+mn-cs"/>
              </a:rPr>
              <a:t>changes on watershed health.</a:t>
            </a:r>
            <a:endParaRPr lang="en-US"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7651961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6408-123A-40A3-87F1-141343C04D2C}" type="datetimeFigureOut">
              <a:rPr lang="en-US" smtClean="0"/>
              <a:t>12/25/2018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106F-D6D5-4AE0-ADA5-65A47DB504CB}" type="slidenum">
              <a:rPr lang="en-US" smtClean="0"/>
              <a:t>‹#›</a:t>
            </a:fld>
            <a:endParaRPr lang="en-US"/>
          </a:p>
        </p:txBody>
      </p:sp>
    </p:spTree>
    <p:extLst>
      <p:ext uri="{BB962C8B-B14F-4D97-AF65-F5344CB8AC3E}">
        <p14:creationId xmlns:p14="http://schemas.microsoft.com/office/powerpoint/2010/main" val="214993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43921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29887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247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124280" y="1979336"/>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201857" y="2312776"/>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1547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979426" y="2984806"/>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11194" y="1321973"/>
            <a:ext cx="1000735" cy="840259"/>
          </a:xfrm>
          <a:prstGeom prst="rect">
            <a:avLst/>
          </a:prstGeom>
        </p:spPr>
      </p:pic>
    </p:spTree>
    <p:extLst>
      <p:ext uri="{BB962C8B-B14F-4D97-AF65-F5344CB8AC3E}">
        <p14:creationId xmlns:p14="http://schemas.microsoft.com/office/powerpoint/2010/main" val="4075655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5" name="Rectangle 14"/>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1374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575347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03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02348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3196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986408-123A-40A3-87F1-141343C04D2C}" type="datetimeFigureOut">
              <a:rPr lang="en-US" smtClean="0"/>
              <a:t>12/25/2018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A9106F-D6D5-4AE0-ADA5-65A47DB504CB}" type="slidenum">
              <a:rPr lang="en-US" smtClean="0"/>
              <a:t>‹#›</a:t>
            </a:fld>
            <a:endParaRPr lang="en-US"/>
          </a:p>
        </p:txBody>
      </p:sp>
    </p:spTree>
    <p:extLst>
      <p:ext uri="{BB962C8B-B14F-4D97-AF65-F5344CB8AC3E}">
        <p14:creationId xmlns:p14="http://schemas.microsoft.com/office/powerpoint/2010/main" val="1151287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5" name="Rectangle 14"/>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val="0"/>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print">
            <a:extLst>
              <a:ext uri="{28A0092B-C50C-407E-A947-70E740481C1C}">
                <a14:useLocalDpi xmlns:a14="http://schemas.microsoft.com/office/drawing/2010/main" val="0"/>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 id="2147483695" r:id="rId10"/>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40717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43.jp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chart" Target="../charts/chart7.xml"/><Relationship Id="rId4" Type="http://schemas.openxmlformats.org/officeDocument/2006/relationships/chart" Target="../charts/chart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chart" Target="../charts/chart9.xml"/><Relationship Id="rId4" Type="http://schemas.openxmlformats.org/officeDocument/2006/relationships/chart" Target="../charts/chart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57.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mov"/><Relationship Id="rId1" Type="http://schemas.openxmlformats.org/officeDocument/2006/relationships/video" Target="NULL" TargetMode="External"/><Relationship Id="rId5" Type="http://schemas.openxmlformats.org/officeDocument/2006/relationships/image" Target="../media/image58.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5C97CA5-7675-4451-963A-EFB5D9964561}"/>
              </a:ext>
            </a:extLst>
          </p:cNvPr>
          <p:cNvPicPr>
            <a:picLocks noChangeAspect="1"/>
          </p:cNvPicPr>
          <p:nvPr/>
        </p:nvPicPr>
        <p:blipFill rotWithShape="1">
          <a:blip r:embed="rId3">
            <a:extLst>
              <a:ext uri="{28A0092B-C50C-407E-A947-70E740481C1C}">
                <a14:useLocalDpi xmlns:a14="http://schemas.microsoft.com/office/drawing/2010/main" val="0"/>
              </a:ext>
            </a:extLst>
          </a:blip>
          <a:srcRect l="26519" t="702" r="24897" b="-111"/>
          <a:stretch/>
        </p:blipFill>
        <p:spPr>
          <a:xfrm>
            <a:off x="0" y="0"/>
            <a:ext cx="5942119" cy="683914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2" y="0"/>
            <a:ext cx="12203404" cy="6864179"/>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7" name="Text Placeholder 17"/>
          <p:cNvSpPr txBox="1">
            <a:spLocks/>
          </p:cNvSpPr>
          <p:nvPr/>
        </p:nvSpPr>
        <p:spPr>
          <a:xfrm>
            <a:off x="9596103" y="49813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McKenna Barney</a:t>
            </a:r>
          </a:p>
        </p:txBody>
      </p:sp>
      <p:sp>
        <p:nvSpPr>
          <p:cNvPr id="18" name="Text Placeholder 17"/>
          <p:cNvSpPr txBox="1">
            <a:spLocks/>
          </p:cNvSpPr>
          <p:nvPr/>
        </p:nvSpPr>
        <p:spPr>
          <a:xfrm>
            <a:off x="9596103" y="4667249"/>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Hikari Murayama</a:t>
            </a:r>
          </a:p>
        </p:txBody>
      </p:sp>
      <p:sp>
        <p:nvSpPr>
          <p:cNvPr id="23" name="Title 1"/>
          <p:cNvSpPr txBox="1">
            <a:spLocks/>
          </p:cNvSpPr>
          <p:nvPr/>
        </p:nvSpPr>
        <p:spPr>
          <a:xfrm>
            <a:off x="6062470" y="1865327"/>
            <a:ext cx="5647765" cy="1235240"/>
          </a:xfrm>
          <a:prstGeom prst="rect">
            <a:avLst/>
          </a:prstGeom>
        </p:spPr>
        <p:txBody>
          <a:bodyPr anchor="ctr">
            <a:normAutofit fontScale="925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Osa Peninsula Water Resources III</a:t>
            </a:r>
          </a:p>
        </p:txBody>
      </p:sp>
      <p:sp>
        <p:nvSpPr>
          <p:cNvPr id="24" name="Subtitle 2"/>
          <p:cNvSpPr txBox="1">
            <a:spLocks/>
          </p:cNvSpPr>
          <p:nvPr/>
        </p:nvSpPr>
        <p:spPr>
          <a:xfrm>
            <a:off x="6096000" y="3220790"/>
            <a:ext cx="5614235"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tx1">
                    <a:lumMod val="75000"/>
                    <a:lumOff val="25000"/>
                  </a:schemeClr>
                </a:solidFill>
              </a:rPr>
              <a:t>Evaluating Potential Sites for Coral Reef Rehabilitation in the </a:t>
            </a:r>
            <a:r>
              <a:rPr lang="en-US" sz="1800" dirty="0" err="1">
                <a:solidFill>
                  <a:schemeClr val="tx1">
                    <a:lumMod val="75000"/>
                    <a:lumOff val="25000"/>
                  </a:schemeClr>
                </a:solidFill>
              </a:rPr>
              <a:t>Golfo</a:t>
            </a:r>
            <a:r>
              <a:rPr lang="en-US" sz="1800" dirty="0">
                <a:solidFill>
                  <a:schemeClr val="tx1">
                    <a:lumMod val="75000"/>
                    <a:lumOff val="25000"/>
                  </a:schemeClr>
                </a:solidFill>
              </a:rPr>
              <a:t> Dulce, Costa Rica Based on Turbidity and Sea Surface Temperature</a:t>
            </a:r>
          </a:p>
        </p:txBody>
      </p:sp>
      <p:sp>
        <p:nvSpPr>
          <p:cNvPr id="25" name="Text Placeholder 17"/>
          <p:cNvSpPr txBox="1">
            <a:spLocks/>
          </p:cNvSpPr>
          <p:nvPr/>
        </p:nvSpPr>
        <p:spPr>
          <a:xfrm>
            <a:off x="9596103" y="575093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a:solidFill>
                  <a:schemeClr val="tx1">
                    <a:lumMod val="75000"/>
                    <a:lumOff val="25000"/>
                  </a:schemeClr>
                </a:solidFill>
              </a:rPr>
              <a:t>Samuel </a:t>
            </a:r>
            <a:r>
              <a:rPr lang="en-US" sz="1400" dirty="0" err="1">
                <a:solidFill>
                  <a:schemeClr val="tx1">
                    <a:lumMod val="75000"/>
                    <a:lumOff val="25000"/>
                  </a:schemeClr>
                </a:solidFill>
              </a:rPr>
              <a:t>Furey</a:t>
            </a:r>
            <a:endParaRPr lang="en-US" sz="1400" dirty="0">
              <a:solidFill>
                <a:schemeClr val="tx1">
                  <a:lumMod val="75000"/>
                  <a:lumOff val="25000"/>
                </a:schemeClr>
              </a:solidFill>
            </a:endParaRPr>
          </a:p>
        </p:txBody>
      </p:sp>
      <p:sp>
        <p:nvSpPr>
          <p:cNvPr id="26" name="Text Placeholder 17"/>
          <p:cNvSpPr txBox="1">
            <a:spLocks/>
          </p:cNvSpPr>
          <p:nvPr/>
        </p:nvSpPr>
        <p:spPr>
          <a:xfrm>
            <a:off x="9400478" y="5269882"/>
            <a:ext cx="2309757" cy="46717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1400" dirty="0" err="1">
                <a:solidFill>
                  <a:schemeClr val="tx1">
                    <a:lumMod val="75000"/>
                    <a:lumOff val="25000"/>
                  </a:schemeClr>
                </a:solidFill>
              </a:rPr>
              <a:t>Soroush</a:t>
            </a:r>
            <a:r>
              <a:rPr lang="en-US" sz="1400" dirty="0">
                <a:solidFill>
                  <a:schemeClr val="tx1">
                    <a:lumMod val="75000"/>
                    <a:lumOff val="25000"/>
                  </a:schemeClr>
                </a:solidFill>
              </a:rPr>
              <a:t> </a:t>
            </a:r>
            <a:r>
              <a:rPr lang="en-US" sz="1400" dirty="0" err="1">
                <a:solidFill>
                  <a:schemeClr val="tx1">
                    <a:lumMod val="75000"/>
                    <a:lumOff val="25000"/>
                  </a:schemeClr>
                </a:solidFill>
              </a:rPr>
              <a:t>Esmaeili</a:t>
            </a:r>
            <a:r>
              <a:rPr lang="en-US" sz="1400" dirty="0">
                <a:solidFill>
                  <a:schemeClr val="tx1">
                    <a:lumMod val="75000"/>
                    <a:lumOff val="25000"/>
                  </a:schemeClr>
                </a:solidFill>
              </a:rPr>
              <a:t> </a:t>
            </a:r>
            <a:r>
              <a:rPr lang="en-US" sz="1400" dirty="0" err="1">
                <a:solidFill>
                  <a:schemeClr val="tx1">
                    <a:lumMod val="75000"/>
                    <a:lumOff val="25000"/>
                  </a:schemeClr>
                </a:solidFill>
              </a:rPr>
              <a:t>Neyestani</a:t>
            </a:r>
            <a:endParaRPr lang="en-US" sz="1400" dirty="0">
              <a:solidFill>
                <a:schemeClr val="tx1">
                  <a:lumMod val="75000"/>
                  <a:lumOff val="25000"/>
                </a:schemeClr>
              </a:solidFill>
            </a:endParaRPr>
          </a:p>
        </p:txBody>
      </p:sp>
      <p:sp>
        <p:nvSpPr>
          <p:cNvPr id="32" name="Rectangle 31"/>
          <p:cNvSpPr/>
          <p:nvPr/>
        </p:nvSpPr>
        <p:spPr>
          <a:xfrm>
            <a:off x="6624354" y="1546163"/>
            <a:ext cx="5085881" cy="307777"/>
          </a:xfrm>
          <a:prstGeom prst="rect">
            <a:avLst/>
          </a:prstGeom>
        </p:spPr>
        <p:txBody>
          <a:bodyPr wrap="square">
            <a:spAutoFit/>
          </a:bodyPr>
          <a:lstStyle/>
          <a:p>
            <a:pPr algn="r"/>
            <a:r>
              <a:rPr lang="en-US" sz="1400" i="1" dirty="0">
                <a:solidFill>
                  <a:schemeClr val="tx1">
                    <a:lumMod val="75000"/>
                    <a:lumOff val="25000"/>
                  </a:schemeClr>
                </a:solidFill>
              </a:rPr>
              <a:t>2018 Fall | Georgia – Athens</a:t>
            </a:r>
          </a:p>
        </p:txBody>
      </p:sp>
    </p:spTree>
    <p:extLst>
      <p:ext uri="{BB962C8B-B14F-4D97-AF65-F5344CB8AC3E}">
        <p14:creationId xmlns:p14="http://schemas.microsoft.com/office/powerpoint/2010/main" val="19730441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Arrow Connector 20"/>
          <p:cNvCxnSpPr>
            <a:endCxn id="20" idx="0"/>
          </p:cNvCxnSpPr>
          <p:nvPr/>
        </p:nvCxnSpPr>
        <p:spPr>
          <a:xfrm>
            <a:off x="10910047" y="3264806"/>
            <a:ext cx="15234" cy="654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End Products </a:t>
            </a:r>
          </a:p>
        </p:txBody>
      </p:sp>
      <p:sp>
        <p:nvSpPr>
          <p:cNvPr id="7" name="Rounded Rectangle 6"/>
          <p:cNvSpPr/>
          <p:nvPr/>
        </p:nvSpPr>
        <p:spPr>
          <a:xfrm>
            <a:off x="324703" y="2061833"/>
            <a:ext cx="1907177" cy="1170432"/>
          </a:xfrm>
          <a:prstGeom prst="round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Term III</a:t>
            </a:r>
          </a:p>
        </p:txBody>
      </p:sp>
      <p:sp>
        <p:nvSpPr>
          <p:cNvPr id="4" name="Resources" descr="Multi document shape (stacked pages)" title="Resources"/>
          <p:cNvSpPr>
            <a:spLocks/>
          </p:cNvSpPr>
          <p:nvPr/>
        </p:nvSpPr>
        <p:spPr>
          <a:xfrm>
            <a:off x="2575865" y="1699616"/>
            <a:ext cx="2130552" cy="173736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700" b="1" dirty="0">
                <a:solidFill>
                  <a:schemeClr val="bg1"/>
                </a:solidFill>
                <a:latin typeface="Century Gothic" panose="020B0502020202020204" pitchFamily="34" charset="0"/>
              </a:rPr>
              <a:t>NDTI Time Series</a:t>
            </a:r>
          </a:p>
        </p:txBody>
      </p:sp>
      <p:sp>
        <p:nvSpPr>
          <p:cNvPr id="5" name="Resources" descr="Multi document shape (stacked pages)" title="Resources"/>
          <p:cNvSpPr>
            <a:spLocks/>
          </p:cNvSpPr>
          <p:nvPr/>
        </p:nvSpPr>
        <p:spPr>
          <a:xfrm>
            <a:off x="4939099" y="1699616"/>
            <a:ext cx="2130552" cy="173736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700" b="1" dirty="0">
                <a:solidFill>
                  <a:schemeClr val="bg1"/>
                </a:solidFill>
                <a:latin typeface="Century Gothic" panose="020B0502020202020204" pitchFamily="34" charset="0"/>
              </a:rPr>
              <a:t>Seasonal Turbidity and SST Fluctuations</a:t>
            </a:r>
          </a:p>
        </p:txBody>
      </p:sp>
      <p:sp>
        <p:nvSpPr>
          <p:cNvPr id="6" name="Resources" descr="Multi document shape (stacked pages)" title="Resources"/>
          <p:cNvSpPr>
            <a:spLocks/>
          </p:cNvSpPr>
          <p:nvPr/>
        </p:nvSpPr>
        <p:spPr>
          <a:xfrm>
            <a:off x="9860005" y="1699616"/>
            <a:ext cx="2130552" cy="173736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700" b="1" dirty="0">
                <a:solidFill>
                  <a:schemeClr val="bg1"/>
                </a:solidFill>
                <a:latin typeface="Century Gothic" panose="020B0502020202020204" pitchFamily="34" charset="0"/>
              </a:rPr>
              <a:t>Coral restoration suitability map</a:t>
            </a:r>
          </a:p>
        </p:txBody>
      </p:sp>
      <p:sp>
        <p:nvSpPr>
          <p:cNvPr id="8" name="Resources" descr="Multi document shape (stacked pages)" title="Resources"/>
          <p:cNvSpPr>
            <a:spLocks/>
          </p:cNvSpPr>
          <p:nvPr/>
        </p:nvSpPr>
        <p:spPr>
          <a:xfrm>
            <a:off x="7309362" y="1699616"/>
            <a:ext cx="2130552" cy="173736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700" b="1" dirty="0">
                <a:solidFill>
                  <a:schemeClr val="bg1"/>
                </a:solidFill>
                <a:latin typeface="Century Gothic" panose="020B0502020202020204" pitchFamily="34" charset="0"/>
              </a:rPr>
              <a:t>Interactive SST analysis tool</a:t>
            </a:r>
          </a:p>
        </p:txBody>
      </p:sp>
      <p:sp>
        <p:nvSpPr>
          <p:cNvPr id="9" name="Flowchart: Preparation 44"/>
          <p:cNvSpPr/>
          <p:nvPr/>
        </p:nvSpPr>
        <p:spPr>
          <a:xfrm>
            <a:off x="2380432" y="3264806"/>
            <a:ext cx="2185040" cy="28346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1986 to 2016</a:t>
            </a:r>
          </a:p>
        </p:txBody>
      </p:sp>
      <p:sp>
        <p:nvSpPr>
          <p:cNvPr id="10" name="Flowchart: Preparation 44"/>
          <p:cNvSpPr/>
          <p:nvPr/>
        </p:nvSpPr>
        <p:spPr>
          <a:xfrm>
            <a:off x="4663298" y="3264806"/>
            <a:ext cx="1051004" cy="28346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2015</a:t>
            </a:r>
          </a:p>
        </p:txBody>
      </p:sp>
      <p:sp>
        <p:nvSpPr>
          <p:cNvPr id="11" name="Flowchart: Preparation 44"/>
          <p:cNvSpPr/>
          <p:nvPr/>
        </p:nvSpPr>
        <p:spPr>
          <a:xfrm>
            <a:off x="5421060" y="3264806"/>
            <a:ext cx="1035666" cy="28346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2016</a:t>
            </a:r>
            <a:endParaRPr lang="en-US" sz="1600" dirty="0">
              <a:latin typeface="Century Gothic" panose="020B0502020202020204" pitchFamily="34" charset="0"/>
            </a:endParaRPr>
          </a:p>
        </p:txBody>
      </p:sp>
      <p:sp>
        <p:nvSpPr>
          <p:cNvPr id="12" name="Flowchart: Preparation 44"/>
          <p:cNvSpPr/>
          <p:nvPr/>
        </p:nvSpPr>
        <p:spPr>
          <a:xfrm>
            <a:off x="6155718" y="3264806"/>
            <a:ext cx="1071044" cy="28346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2017</a:t>
            </a:r>
          </a:p>
        </p:txBody>
      </p:sp>
      <p:sp>
        <p:nvSpPr>
          <p:cNvPr id="13" name="Flowchart: Preparation 44"/>
          <p:cNvSpPr/>
          <p:nvPr/>
        </p:nvSpPr>
        <p:spPr>
          <a:xfrm>
            <a:off x="7328788" y="3264806"/>
            <a:ext cx="2084270" cy="276539"/>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2002 to 2018</a:t>
            </a:r>
          </a:p>
        </p:txBody>
      </p:sp>
      <p:sp>
        <p:nvSpPr>
          <p:cNvPr id="14" name="Rounded Rectangle 13"/>
          <p:cNvSpPr/>
          <p:nvPr/>
        </p:nvSpPr>
        <p:spPr>
          <a:xfrm>
            <a:off x="2842734" y="3919778"/>
            <a:ext cx="1591056" cy="1051560"/>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 (Landsat)</a:t>
            </a:r>
            <a:endParaRPr lang="en-US" b="1" dirty="0"/>
          </a:p>
        </p:txBody>
      </p:sp>
      <p:cxnSp>
        <p:nvCxnSpPr>
          <p:cNvPr id="15" name="Straight Arrow Connector 14"/>
          <p:cNvCxnSpPr/>
          <p:nvPr/>
        </p:nvCxnSpPr>
        <p:spPr>
          <a:xfrm>
            <a:off x="3638890" y="3502229"/>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208828" y="3912730"/>
            <a:ext cx="1591056" cy="1051560"/>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 </a:t>
            </a:r>
          </a:p>
          <a:p>
            <a:pPr algn="ctr"/>
            <a:r>
              <a:rPr lang="en-US" sz="1600" b="1" dirty="0"/>
              <a:t>(Landsat, Aqua)</a:t>
            </a:r>
            <a:endParaRPr lang="en-US" b="1" dirty="0"/>
          </a:p>
        </p:txBody>
      </p:sp>
      <p:cxnSp>
        <p:nvCxnSpPr>
          <p:cNvPr id="17" name="Straight Arrow Connector 16"/>
          <p:cNvCxnSpPr/>
          <p:nvPr/>
        </p:nvCxnSpPr>
        <p:spPr>
          <a:xfrm>
            <a:off x="6004985" y="3495180"/>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7574922" y="3912729"/>
            <a:ext cx="1591056" cy="1051560"/>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 </a:t>
            </a:r>
          </a:p>
          <a:p>
            <a:pPr algn="ctr"/>
            <a:r>
              <a:rPr lang="en-US" sz="1600" b="1" dirty="0"/>
              <a:t>(Aqua)</a:t>
            </a:r>
            <a:endParaRPr lang="en-US" b="1" dirty="0"/>
          </a:p>
        </p:txBody>
      </p:sp>
      <p:cxnSp>
        <p:nvCxnSpPr>
          <p:cNvPr id="19" name="Straight Arrow Connector 18"/>
          <p:cNvCxnSpPr/>
          <p:nvPr/>
        </p:nvCxnSpPr>
        <p:spPr>
          <a:xfrm>
            <a:off x="8371080" y="3495180"/>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10129753" y="3919778"/>
            <a:ext cx="1591056" cy="1051560"/>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 and ArcGIS</a:t>
            </a:r>
            <a:endParaRPr lang="en-US" b="1" dirty="0"/>
          </a:p>
        </p:txBody>
      </p:sp>
    </p:spTree>
    <p:extLst>
      <p:ext uri="{BB962C8B-B14F-4D97-AF65-F5344CB8AC3E}">
        <p14:creationId xmlns:p14="http://schemas.microsoft.com/office/powerpoint/2010/main" val="4199358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74" t="31294" r="-174" b="27085"/>
          <a:stretch/>
        </p:blipFill>
        <p:spPr>
          <a:xfrm>
            <a:off x="0" y="3434316"/>
            <a:ext cx="12234672" cy="3393964"/>
          </a:xfrm>
          <a:prstGeom prst="rect">
            <a:avLst/>
          </a:prstGeom>
        </p:spPr>
      </p:pic>
      <p:sp>
        <p:nvSpPr>
          <p:cNvPr id="5" name="Title 4"/>
          <p:cNvSpPr>
            <a:spLocks noGrp="1"/>
          </p:cNvSpPr>
          <p:nvPr>
            <p:ph type="title"/>
          </p:nvPr>
        </p:nvSpPr>
        <p:spPr/>
        <p:txBody>
          <a:bodyPr/>
          <a:lstStyle/>
          <a:p>
            <a:pPr algn="ctr"/>
            <a:r>
              <a:rPr lang="en-US" sz="7200" dirty="0"/>
              <a:t>Results</a:t>
            </a:r>
          </a:p>
        </p:txBody>
      </p:sp>
      <p:sp>
        <p:nvSpPr>
          <p:cNvPr id="17" name="TextBox 16"/>
          <p:cNvSpPr txBox="1"/>
          <p:nvPr/>
        </p:nvSpPr>
        <p:spPr>
          <a:xfrm>
            <a:off x="9975272" y="6539443"/>
            <a:ext cx="3214255" cy="276999"/>
          </a:xfrm>
          <a:prstGeom prst="rect">
            <a:avLst/>
          </a:prstGeom>
          <a:noFill/>
        </p:spPr>
        <p:txBody>
          <a:bodyPr wrap="square" rtlCol="0">
            <a:spAutoFit/>
          </a:bodyPr>
          <a:lstStyle/>
          <a:p>
            <a:r>
              <a:rPr lang="en-US" sz="1200" dirty="0">
                <a:solidFill>
                  <a:schemeClr val="bg1"/>
                </a:solidFill>
              </a:rPr>
              <a:t>Credit: Osa Conservation</a:t>
            </a:r>
          </a:p>
        </p:txBody>
      </p:sp>
    </p:spTree>
    <p:extLst>
      <p:ext uri="{BB962C8B-B14F-4D97-AF65-F5344CB8AC3E}">
        <p14:creationId xmlns:p14="http://schemas.microsoft.com/office/powerpoint/2010/main" val="33929881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zgif.com-gif-maker(1)">
            <a:hlinkClick r:id="" action="ppaction://media"/>
            <a:extLst>
              <a:ext uri="{FF2B5EF4-FFF2-40B4-BE49-F238E27FC236}">
                <a16:creationId xmlns:a16="http://schemas.microsoft.com/office/drawing/2014/main" id="{EC2AC58A-E223-444A-80ED-2BC32B868C2A}"/>
              </a:ext>
            </a:extLst>
          </p:cNvPr>
          <p:cNvPicPr>
            <a:picLocks noChangeAspect="1"/>
          </p:cNvPicPr>
          <p:nvPr>
            <a:videoFile r:link="rId1"/>
            <p:extLst>
              <p:ext uri="{DAA4B4D4-6D71-4841-9C94-3DE7FCFB9230}">
                <p14:media xmlns:p14="http://schemas.microsoft.com/office/powerpoint/2010/main" r:embed="rId2">
                  <p14:trim end="27279"/>
                </p14:media>
              </p:ext>
            </p:extLst>
          </p:nvPr>
        </p:nvPicPr>
        <p:blipFill>
          <a:blip r:embed="rId5"/>
          <a:stretch>
            <a:fillRect/>
          </a:stretch>
        </p:blipFill>
        <p:spPr>
          <a:xfrm>
            <a:off x="98425" y="98425"/>
            <a:ext cx="12192000" cy="5972175"/>
          </a:xfrm>
          <a:prstGeom prst="rect">
            <a:avLst/>
          </a:prstGeom>
        </p:spPr>
      </p:pic>
    </p:spTree>
    <p:extLst>
      <p:ext uri="{BB962C8B-B14F-4D97-AF65-F5344CB8AC3E}">
        <p14:creationId xmlns:p14="http://schemas.microsoft.com/office/powerpoint/2010/main" val="31382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376" t="14559" r="4376" b="14789"/>
          <a:stretch/>
        </p:blipFill>
        <p:spPr>
          <a:xfrm>
            <a:off x="4778109" y="903895"/>
            <a:ext cx="3302256" cy="2798419"/>
          </a:xfrm>
          <a:prstGeom prst="rect">
            <a:avLst/>
          </a:prstGeom>
        </p:spPr>
      </p:pic>
      <p:pic>
        <p:nvPicPr>
          <p:cNvPr id="28" name="Picture 27"/>
          <p:cNvPicPr>
            <a:picLocks noChangeAspect="1"/>
          </p:cNvPicPr>
          <p:nvPr/>
        </p:nvPicPr>
        <p:blipFill rotWithShape="1">
          <a:blip r:embed="rId4" cstate="print">
            <a:extLst>
              <a:ext uri="{28A0092B-C50C-407E-A947-70E740481C1C}">
                <a14:useLocalDpi xmlns:a14="http://schemas.microsoft.com/office/drawing/2010/main" val="0"/>
              </a:ext>
            </a:extLst>
          </a:blip>
          <a:srcRect l="3177" t="4599" r="14171" b="7433"/>
          <a:stretch/>
        </p:blipFill>
        <p:spPr>
          <a:xfrm>
            <a:off x="8083349" y="3686510"/>
            <a:ext cx="3289119" cy="2822055"/>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4209" t="14406" r="4543" b="14329"/>
          <a:stretch/>
        </p:blipFill>
        <p:spPr>
          <a:xfrm>
            <a:off x="4775271" y="3678388"/>
            <a:ext cx="3306586" cy="2826402"/>
          </a:xfrm>
          <a:prstGeom prst="rect">
            <a:avLst/>
          </a:prstGeom>
        </p:spPr>
      </p:pic>
      <p:sp>
        <p:nvSpPr>
          <p:cNvPr id="2" name="Title 1"/>
          <p:cNvSpPr>
            <a:spLocks noGrp="1"/>
          </p:cNvSpPr>
          <p:nvPr>
            <p:ph type="title"/>
          </p:nvPr>
        </p:nvSpPr>
        <p:spPr/>
        <p:txBody>
          <a:bodyPr/>
          <a:lstStyle/>
          <a:p>
            <a:r>
              <a:rPr lang="en-US" dirty="0"/>
              <a:t>Results: SST </a:t>
            </a:r>
            <a:endParaRPr lang="en-US" dirty="0">
              <a:solidFill>
                <a:srgbClr val="FF0000"/>
              </a:solidFill>
            </a:endParaRPr>
          </a:p>
        </p:txBody>
      </p:sp>
      <p:sp>
        <p:nvSpPr>
          <p:cNvPr id="8" name="TextBox 7"/>
          <p:cNvSpPr txBox="1"/>
          <p:nvPr/>
        </p:nvSpPr>
        <p:spPr>
          <a:xfrm>
            <a:off x="9983011" y="3713241"/>
            <a:ext cx="1344168" cy="369332"/>
          </a:xfrm>
          <a:prstGeom prst="rect">
            <a:avLst/>
          </a:prstGeom>
          <a:noFill/>
        </p:spPr>
        <p:txBody>
          <a:bodyPr wrap="square" rtlCol="0">
            <a:spAutoFit/>
          </a:bodyPr>
          <a:lstStyle/>
          <a:p>
            <a:pPr algn="r"/>
            <a:r>
              <a:rPr lang="en-US" dirty="0">
                <a:solidFill>
                  <a:schemeClr val="bg1"/>
                </a:solidFill>
              </a:rPr>
              <a:t>2017 Dry  </a:t>
            </a:r>
          </a:p>
        </p:txBody>
      </p:sp>
      <p:sp>
        <p:nvSpPr>
          <p:cNvPr id="11" name="Rectangle 10"/>
          <p:cNvSpPr/>
          <p:nvPr/>
        </p:nvSpPr>
        <p:spPr>
          <a:xfrm>
            <a:off x="6680754" y="3713241"/>
            <a:ext cx="1344168" cy="369332"/>
          </a:xfrm>
          <a:prstGeom prst="rect">
            <a:avLst/>
          </a:prstGeom>
        </p:spPr>
        <p:txBody>
          <a:bodyPr wrap="none">
            <a:spAutoFit/>
          </a:bodyPr>
          <a:lstStyle/>
          <a:p>
            <a:pPr algn="r"/>
            <a:r>
              <a:rPr lang="en-US" dirty="0">
                <a:solidFill>
                  <a:schemeClr val="bg1"/>
                </a:solidFill>
              </a:rPr>
              <a:t>2003 Dry</a:t>
            </a: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54653" y="4774087"/>
            <a:ext cx="721273" cy="801414"/>
          </a:xfrm>
          <a:prstGeom prst="rect">
            <a:avLst/>
          </a:prstGeom>
        </p:spPr>
      </p:pic>
      <p:sp>
        <p:nvSpPr>
          <p:cNvPr id="16" name="TextBox 15"/>
          <p:cNvSpPr txBox="1"/>
          <p:nvPr/>
        </p:nvSpPr>
        <p:spPr>
          <a:xfrm>
            <a:off x="1902103" y="4404755"/>
            <a:ext cx="1145628" cy="369332"/>
          </a:xfrm>
          <a:prstGeom prst="rect">
            <a:avLst/>
          </a:prstGeom>
          <a:noFill/>
        </p:spPr>
        <p:txBody>
          <a:bodyPr wrap="square" rtlCol="0">
            <a:spAutoFit/>
          </a:bodyPr>
          <a:lstStyle/>
          <a:p>
            <a:r>
              <a:rPr lang="en-US" b="1" dirty="0">
                <a:solidFill>
                  <a:schemeClr val="tx1">
                    <a:lumMod val="75000"/>
                    <a:lumOff val="25000"/>
                  </a:schemeClr>
                </a:solidFill>
              </a:rPr>
              <a:t>SST (C°)</a:t>
            </a:r>
          </a:p>
        </p:txBody>
      </p:sp>
      <p:sp>
        <p:nvSpPr>
          <p:cNvPr id="17" name="TextBox 16"/>
          <p:cNvSpPr txBox="1"/>
          <p:nvPr/>
        </p:nvSpPr>
        <p:spPr>
          <a:xfrm>
            <a:off x="2675926" y="4774087"/>
            <a:ext cx="945931" cy="276999"/>
          </a:xfrm>
          <a:prstGeom prst="rect">
            <a:avLst/>
          </a:prstGeom>
          <a:noFill/>
        </p:spPr>
        <p:txBody>
          <a:bodyPr wrap="square" rtlCol="0">
            <a:spAutoFit/>
          </a:bodyPr>
          <a:lstStyle/>
          <a:p>
            <a:r>
              <a:rPr lang="en-US" sz="1200" dirty="0">
                <a:solidFill>
                  <a:schemeClr val="tx1">
                    <a:lumMod val="75000"/>
                    <a:lumOff val="25000"/>
                  </a:schemeClr>
                </a:solidFill>
              </a:rPr>
              <a:t>High: 33</a:t>
            </a:r>
          </a:p>
        </p:txBody>
      </p:sp>
      <p:sp>
        <p:nvSpPr>
          <p:cNvPr id="18" name="TextBox 17"/>
          <p:cNvSpPr txBox="1"/>
          <p:nvPr/>
        </p:nvSpPr>
        <p:spPr>
          <a:xfrm>
            <a:off x="2675926" y="5329280"/>
            <a:ext cx="945931" cy="276999"/>
          </a:xfrm>
          <a:prstGeom prst="rect">
            <a:avLst/>
          </a:prstGeom>
          <a:noFill/>
        </p:spPr>
        <p:txBody>
          <a:bodyPr wrap="square" rtlCol="0">
            <a:spAutoFit/>
          </a:bodyPr>
          <a:lstStyle/>
          <a:p>
            <a:r>
              <a:rPr lang="en-US" sz="1200" dirty="0">
                <a:solidFill>
                  <a:schemeClr val="tx1">
                    <a:lumMod val="75000"/>
                    <a:lumOff val="25000"/>
                  </a:schemeClr>
                </a:solidFill>
              </a:rPr>
              <a:t>Low: 26</a:t>
            </a:r>
          </a:p>
        </p:txBody>
      </p:sp>
      <p:sp>
        <p:nvSpPr>
          <p:cNvPr id="20" name="TextBox 19"/>
          <p:cNvSpPr txBox="1"/>
          <p:nvPr/>
        </p:nvSpPr>
        <p:spPr>
          <a:xfrm>
            <a:off x="1870573" y="5687384"/>
            <a:ext cx="1286351" cy="276999"/>
          </a:xfrm>
          <a:prstGeom prst="rect">
            <a:avLst/>
          </a:prstGeom>
          <a:noFill/>
        </p:spPr>
        <p:txBody>
          <a:bodyPr wrap="square" rtlCol="0">
            <a:spAutoFit/>
          </a:bodyPr>
          <a:lstStyle/>
          <a:p>
            <a:r>
              <a:rPr lang="en-US" sz="1200" dirty="0">
                <a:solidFill>
                  <a:schemeClr val="tx1">
                    <a:lumMod val="75000"/>
                    <a:lumOff val="25000"/>
                  </a:schemeClr>
                </a:solidFill>
              </a:rPr>
              <a:t>Osa Coastline</a:t>
            </a:r>
          </a:p>
        </p:txBody>
      </p:sp>
      <p:cxnSp>
        <p:nvCxnSpPr>
          <p:cNvPr id="22" name="Straight Connector 21"/>
          <p:cNvCxnSpPr>
            <a:stCxn id="20" idx="3"/>
          </p:cNvCxnSpPr>
          <p:nvPr/>
        </p:nvCxnSpPr>
        <p:spPr>
          <a:xfrm flipV="1">
            <a:off x="3156924" y="5825883"/>
            <a:ext cx="588580" cy="1"/>
          </a:xfrm>
          <a:prstGeom prst="line">
            <a:avLst/>
          </a:prstGeom>
        </p:spPr>
        <p:style>
          <a:lnRef idx="3">
            <a:schemeClr val="dk1"/>
          </a:lnRef>
          <a:fillRef idx="0">
            <a:schemeClr val="dk1"/>
          </a:fillRef>
          <a:effectRef idx="2">
            <a:schemeClr val="dk1"/>
          </a:effectRef>
          <a:fontRef idx="minor">
            <a:schemeClr val="tx1"/>
          </a:fontRef>
        </p:style>
      </p:cxnSp>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b="11784"/>
          <a:stretch/>
        </p:blipFill>
        <p:spPr>
          <a:xfrm>
            <a:off x="8070308" y="884909"/>
            <a:ext cx="3301548" cy="2800400"/>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1" t="89360" r="42517" b="1504"/>
          <a:stretch/>
        </p:blipFill>
        <p:spPr>
          <a:xfrm>
            <a:off x="1759739" y="6179550"/>
            <a:ext cx="1897861" cy="290523"/>
          </a:xfrm>
          <a:prstGeom prst="rect">
            <a:avLst/>
          </a:prstGeom>
        </p:spPr>
      </p:pic>
      <p:sp>
        <p:nvSpPr>
          <p:cNvPr id="25" name="Rectangle 24"/>
          <p:cNvSpPr/>
          <p:nvPr/>
        </p:nvSpPr>
        <p:spPr>
          <a:xfrm>
            <a:off x="6680754" y="955643"/>
            <a:ext cx="1344168" cy="369332"/>
          </a:xfrm>
          <a:prstGeom prst="rect">
            <a:avLst/>
          </a:prstGeom>
        </p:spPr>
        <p:txBody>
          <a:bodyPr wrap="none">
            <a:spAutoFit/>
          </a:bodyPr>
          <a:lstStyle/>
          <a:p>
            <a:pPr algn="r"/>
            <a:r>
              <a:rPr lang="en-US" dirty="0">
                <a:solidFill>
                  <a:schemeClr val="bg1"/>
                </a:solidFill>
              </a:rPr>
              <a:t>2003 Wet</a:t>
            </a:r>
          </a:p>
        </p:txBody>
      </p:sp>
      <p:sp>
        <p:nvSpPr>
          <p:cNvPr id="26" name="TextBox 25"/>
          <p:cNvSpPr txBox="1"/>
          <p:nvPr/>
        </p:nvSpPr>
        <p:spPr>
          <a:xfrm>
            <a:off x="9983011" y="955643"/>
            <a:ext cx="1344168" cy="369332"/>
          </a:xfrm>
          <a:prstGeom prst="rect">
            <a:avLst/>
          </a:prstGeom>
          <a:noFill/>
        </p:spPr>
        <p:txBody>
          <a:bodyPr wrap="square" rtlCol="0">
            <a:spAutoFit/>
          </a:bodyPr>
          <a:lstStyle/>
          <a:p>
            <a:pPr algn="r"/>
            <a:r>
              <a:rPr lang="en-US" dirty="0">
                <a:solidFill>
                  <a:schemeClr val="bg1"/>
                </a:solidFill>
              </a:rPr>
              <a:t>2017 Wet  </a:t>
            </a:r>
          </a:p>
        </p:txBody>
      </p:sp>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57063" t="89782" r="33489" b="620"/>
          <a:stretch/>
        </p:blipFill>
        <p:spPr>
          <a:xfrm>
            <a:off x="3546998" y="6048027"/>
            <a:ext cx="460035" cy="450178"/>
          </a:xfrm>
          <a:prstGeom prst="rect">
            <a:avLst/>
          </a:prstGeom>
        </p:spPr>
      </p:pic>
      <p:sp>
        <p:nvSpPr>
          <p:cNvPr id="24" name="TextBox 23"/>
          <p:cNvSpPr txBox="1"/>
          <p:nvPr/>
        </p:nvSpPr>
        <p:spPr>
          <a:xfrm>
            <a:off x="1249273" y="1923871"/>
            <a:ext cx="2451287" cy="1200329"/>
          </a:xfrm>
          <a:prstGeom prst="rect">
            <a:avLst/>
          </a:prstGeom>
          <a:noFill/>
        </p:spPr>
        <p:txBody>
          <a:bodyPr wrap="square" rtlCol="0">
            <a:spAutoFit/>
          </a:bodyPr>
          <a:lstStyle/>
          <a:p>
            <a:pPr algn="just"/>
            <a:r>
              <a:rPr lang="en-US" sz="2400" dirty="0">
                <a:solidFill>
                  <a:schemeClr val="tx1">
                    <a:lumMod val="75000"/>
                    <a:lumOff val="25000"/>
                  </a:schemeClr>
                </a:solidFill>
              </a:rPr>
              <a:t>SST for wet and dry seasons for 2003 and 2017</a:t>
            </a:r>
          </a:p>
        </p:txBody>
      </p:sp>
      <p:sp>
        <p:nvSpPr>
          <p:cNvPr id="23" name="TextBox 22"/>
          <p:cNvSpPr txBox="1"/>
          <p:nvPr/>
        </p:nvSpPr>
        <p:spPr>
          <a:xfrm>
            <a:off x="3569795" y="5929167"/>
            <a:ext cx="261529" cy="276999"/>
          </a:xfrm>
          <a:prstGeom prst="rect">
            <a:avLst/>
          </a:prstGeom>
          <a:solidFill>
            <a:schemeClr val="bg1"/>
          </a:solidFill>
        </p:spPr>
        <p:txBody>
          <a:bodyPr wrap="square" numCol="1" spcCol="640080" rtlCol="0">
            <a:spAutoFit/>
          </a:bodyPr>
          <a:lstStyle/>
          <a:p>
            <a:pPr algn="just"/>
            <a:r>
              <a:rPr lang="en-US" sz="1200" dirty="0">
                <a:solidFill>
                  <a:schemeClr val="tx1">
                    <a:lumMod val="75000"/>
                    <a:lumOff val="25000"/>
                  </a:schemeClr>
                </a:solidFill>
                <a:latin typeface="+mj-lt"/>
              </a:rPr>
              <a:t>N</a:t>
            </a:r>
          </a:p>
        </p:txBody>
      </p:sp>
    </p:spTree>
    <p:extLst>
      <p:ext uri="{BB962C8B-B14F-4D97-AF65-F5344CB8AC3E}">
        <p14:creationId xmlns:p14="http://schemas.microsoft.com/office/powerpoint/2010/main" val="5737397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Turbidity </a:t>
            </a:r>
            <a:endParaRPr lang="en-US" dirty="0">
              <a:solidFill>
                <a:srgbClr val="FF0000"/>
              </a:solidFill>
            </a:endParaRPr>
          </a:p>
        </p:txBody>
      </p:sp>
      <p:grpSp>
        <p:nvGrpSpPr>
          <p:cNvPr id="40" name="Group 39"/>
          <p:cNvGrpSpPr/>
          <p:nvPr/>
        </p:nvGrpSpPr>
        <p:grpSpPr>
          <a:xfrm>
            <a:off x="582374" y="735451"/>
            <a:ext cx="8141969" cy="5154023"/>
            <a:chOff x="582374" y="671653"/>
            <a:chExt cx="8141969" cy="5154023"/>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374" y="793428"/>
              <a:ext cx="5544312" cy="5032248"/>
            </a:xfrm>
            <a:prstGeom prst="rect">
              <a:avLst/>
            </a:prstGeom>
          </p:spPr>
        </p:pic>
        <p:sp>
          <p:nvSpPr>
            <p:cNvPr id="39" name="TextBox 38"/>
            <p:cNvSpPr txBox="1"/>
            <p:nvPr/>
          </p:nvSpPr>
          <p:spPr>
            <a:xfrm>
              <a:off x="7404751" y="671653"/>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1986</a:t>
              </a:r>
            </a:p>
          </p:txBody>
        </p:sp>
      </p:grpSp>
      <p:grpSp>
        <p:nvGrpSpPr>
          <p:cNvPr id="42" name="Group 41"/>
          <p:cNvGrpSpPr/>
          <p:nvPr/>
        </p:nvGrpSpPr>
        <p:grpSpPr>
          <a:xfrm>
            <a:off x="628464" y="830847"/>
            <a:ext cx="8472972" cy="5201188"/>
            <a:chOff x="628464" y="767049"/>
            <a:chExt cx="8472972" cy="5201188"/>
          </a:xfrm>
        </p:grpSpPr>
        <p:sp>
          <p:nvSpPr>
            <p:cNvPr id="41" name="Rectangle 40"/>
            <p:cNvSpPr/>
            <p:nvPr/>
          </p:nvSpPr>
          <p:spPr>
            <a:xfrm>
              <a:off x="7491722" y="767049"/>
              <a:ext cx="1127717" cy="5518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 name="Group 2"/>
            <p:cNvGrpSpPr/>
            <p:nvPr/>
          </p:nvGrpSpPr>
          <p:grpSpPr>
            <a:xfrm>
              <a:off x="628464" y="844549"/>
              <a:ext cx="8472972" cy="5123688"/>
              <a:chOff x="604080" y="682739"/>
              <a:chExt cx="8472972" cy="5123688"/>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080" y="682739"/>
                <a:ext cx="5635752" cy="5123688"/>
              </a:xfrm>
              <a:prstGeom prst="rect">
                <a:avLst/>
              </a:prstGeom>
            </p:spPr>
          </p:pic>
          <p:sp>
            <p:nvSpPr>
              <p:cNvPr id="5" name="TextBox 4"/>
              <p:cNvSpPr txBox="1"/>
              <p:nvPr/>
            </p:nvSpPr>
            <p:spPr>
              <a:xfrm>
                <a:off x="7757460" y="682739"/>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1991</a:t>
                </a:r>
              </a:p>
            </p:txBody>
          </p:sp>
        </p:grpSp>
      </p:grpSp>
      <p:grpSp>
        <p:nvGrpSpPr>
          <p:cNvPr id="6" name="Group 5"/>
          <p:cNvGrpSpPr/>
          <p:nvPr/>
        </p:nvGrpSpPr>
        <p:grpSpPr>
          <a:xfrm>
            <a:off x="784560" y="1052251"/>
            <a:ext cx="8469276" cy="5117592"/>
            <a:chOff x="760176" y="826643"/>
            <a:chExt cx="8469276" cy="5117592"/>
          </a:xfrm>
        </p:grpSpPr>
        <p:sp>
          <p:nvSpPr>
            <p:cNvPr id="7" name="Rectangle 6"/>
            <p:cNvSpPr/>
            <p:nvPr/>
          </p:nvSpPr>
          <p:spPr>
            <a:xfrm>
              <a:off x="7757460" y="826643"/>
              <a:ext cx="1471992" cy="655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760176" y="835139"/>
              <a:ext cx="8469276" cy="5109096"/>
              <a:chOff x="760176" y="835139"/>
              <a:chExt cx="8469276" cy="5109096"/>
            </a:xfrm>
          </p:grpSpPr>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176" y="844931"/>
                <a:ext cx="5623560" cy="5099304"/>
              </a:xfrm>
              <a:prstGeom prst="rect">
                <a:avLst/>
              </a:prstGeom>
            </p:spPr>
          </p:pic>
          <p:sp>
            <p:nvSpPr>
              <p:cNvPr id="10" name="TextBox 9"/>
              <p:cNvSpPr txBox="1"/>
              <p:nvPr/>
            </p:nvSpPr>
            <p:spPr>
              <a:xfrm>
                <a:off x="7909860" y="835139"/>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1996</a:t>
                </a:r>
              </a:p>
            </p:txBody>
          </p:sp>
        </p:grpSp>
      </p:grpSp>
      <p:grpSp>
        <p:nvGrpSpPr>
          <p:cNvPr id="11" name="Group 10"/>
          <p:cNvGrpSpPr/>
          <p:nvPr/>
        </p:nvGrpSpPr>
        <p:grpSpPr>
          <a:xfrm>
            <a:off x="934560" y="1122079"/>
            <a:ext cx="8471676" cy="5203860"/>
            <a:chOff x="910176" y="896471"/>
            <a:chExt cx="8471676" cy="5203860"/>
          </a:xfrm>
        </p:grpSpPr>
        <p:sp>
          <p:nvSpPr>
            <p:cNvPr id="12" name="Rectangle 11"/>
            <p:cNvSpPr/>
            <p:nvPr/>
          </p:nvSpPr>
          <p:spPr>
            <a:xfrm>
              <a:off x="7909860" y="896471"/>
              <a:ext cx="1421194" cy="69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910176" y="987539"/>
              <a:ext cx="8471676" cy="5112792"/>
              <a:chOff x="910176" y="987539"/>
              <a:chExt cx="8471676" cy="5112792"/>
            </a:xfrm>
          </p:grpSpPr>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176" y="988835"/>
                <a:ext cx="5623560" cy="5111496"/>
              </a:xfrm>
              <a:prstGeom prst="rect">
                <a:avLst/>
              </a:prstGeom>
            </p:spPr>
          </p:pic>
          <p:sp>
            <p:nvSpPr>
              <p:cNvPr id="15" name="TextBox 14"/>
              <p:cNvSpPr txBox="1"/>
              <p:nvPr/>
            </p:nvSpPr>
            <p:spPr>
              <a:xfrm>
                <a:off x="8062260" y="987539"/>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2001</a:t>
                </a:r>
              </a:p>
            </p:txBody>
          </p:sp>
        </p:grpSp>
      </p:grpSp>
      <p:grpSp>
        <p:nvGrpSpPr>
          <p:cNvPr id="16" name="Group 15"/>
          <p:cNvGrpSpPr/>
          <p:nvPr/>
        </p:nvGrpSpPr>
        <p:grpSpPr>
          <a:xfrm>
            <a:off x="1084560" y="1365547"/>
            <a:ext cx="8474076" cy="5092104"/>
            <a:chOff x="1060176" y="1139939"/>
            <a:chExt cx="8474076" cy="5092104"/>
          </a:xfrm>
        </p:grpSpPr>
        <p:sp>
          <p:nvSpPr>
            <p:cNvPr id="17" name="Rectangle 16"/>
            <p:cNvSpPr/>
            <p:nvPr/>
          </p:nvSpPr>
          <p:spPr>
            <a:xfrm>
              <a:off x="8062260" y="1139939"/>
              <a:ext cx="1268794" cy="563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060176" y="1139939"/>
              <a:ext cx="8474076" cy="5092104"/>
              <a:chOff x="1060176" y="1139939"/>
              <a:chExt cx="8474076" cy="5092104"/>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0176" y="1157123"/>
                <a:ext cx="5623560" cy="5074920"/>
              </a:xfrm>
              <a:prstGeom prst="rect">
                <a:avLst/>
              </a:prstGeom>
            </p:spPr>
          </p:pic>
          <p:sp>
            <p:nvSpPr>
              <p:cNvPr id="20" name="TextBox 19"/>
              <p:cNvSpPr txBox="1"/>
              <p:nvPr/>
            </p:nvSpPr>
            <p:spPr>
              <a:xfrm>
                <a:off x="8214660" y="1139939"/>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2006</a:t>
                </a:r>
              </a:p>
            </p:txBody>
          </p:sp>
        </p:grpSp>
      </p:grpSp>
      <p:grpSp>
        <p:nvGrpSpPr>
          <p:cNvPr id="21" name="Group 20"/>
          <p:cNvGrpSpPr/>
          <p:nvPr/>
        </p:nvGrpSpPr>
        <p:grpSpPr>
          <a:xfrm>
            <a:off x="1228464" y="1517947"/>
            <a:ext cx="8482572" cy="5101896"/>
            <a:chOff x="1204080" y="1292339"/>
            <a:chExt cx="8482572" cy="5101896"/>
          </a:xfrm>
        </p:grpSpPr>
        <p:sp>
          <p:nvSpPr>
            <p:cNvPr id="22" name="Rectangle 21"/>
            <p:cNvSpPr/>
            <p:nvPr/>
          </p:nvSpPr>
          <p:spPr>
            <a:xfrm>
              <a:off x="8265458" y="1292339"/>
              <a:ext cx="1250865" cy="546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204080" y="1292339"/>
              <a:ext cx="8482572" cy="5101896"/>
              <a:chOff x="1204080" y="1292339"/>
              <a:chExt cx="8482572" cy="5101896"/>
            </a:xfrm>
          </p:grpSpPr>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4080" y="1294931"/>
                <a:ext cx="5635752" cy="5099304"/>
              </a:xfrm>
              <a:prstGeom prst="rect">
                <a:avLst/>
              </a:prstGeom>
            </p:spPr>
          </p:pic>
          <p:sp>
            <p:nvSpPr>
              <p:cNvPr id="25" name="TextBox 24"/>
              <p:cNvSpPr txBox="1"/>
              <p:nvPr/>
            </p:nvSpPr>
            <p:spPr>
              <a:xfrm>
                <a:off x="8367060" y="1292339"/>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2011</a:t>
                </a:r>
              </a:p>
            </p:txBody>
          </p:sp>
        </p:grpSp>
      </p:grpSp>
      <p:grpSp>
        <p:nvGrpSpPr>
          <p:cNvPr id="26" name="Group 25"/>
          <p:cNvGrpSpPr/>
          <p:nvPr/>
        </p:nvGrpSpPr>
        <p:grpSpPr>
          <a:xfrm>
            <a:off x="1366272" y="1574662"/>
            <a:ext cx="8366997" cy="5201277"/>
            <a:chOff x="1341888" y="1349054"/>
            <a:chExt cx="8366997" cy="5201277"/>
          </a:xfrm>
        </p:grpSpPr>
        <p:sp>
          <p:nvSpPr>
            <p:cNvPr id="27" name="Rectangle 26"/>
            <p:cNvSpPr/>
            <p:nvPr/>
          </p:nvSpPr>
          <p:spPr>
            <a:xfrm>
              <a:off x="8384988" y="1436243"/>
              <a:ext cx="1149264" cy="41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1341888" y="1349054"/>
              <a:ext cx="8366997" cy="5201277"/>
              <a:chOff x="1341888" y="1349054"/>
              <a:chExt cx="8366997" cy="5201277"/>
            </a:xfrm>
          </p:grpSpPr>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1888" y="1438835"/>
                <a:ext cx="5660136" cy="5111496"/>
              </a:xfrm>
              <a:prstGeom prst="rect">
                <a:avLst/>
              </a:prstGeom>
            </p:spPr>
          </p:pic>
          <p:sp>
            <p:nvSpPr>
              <p:cNvPr id="30" name="TextBox 29"/>
              <p:cNvSpPr txBox="1"/>
              <p:nvPr/>
            </p:nvSpPr>
            <p:spPr>
              <a:xfrm>
                <a:off x="8389293" y="1349054"/>
                <a:ext cx="1319592" cy="707886"/>
              </a:xfrm>
              <a:prstGeom prst="rect">
                <a:avLst/>
              </a:prstGeom>
              <a:noFill/>
            </p:spPr>
            <p:txBody>
              <a:bodyPr wrap="none" rtlCol="0">
                <a:spAutoFit/>
              </a:bodyPr>
              <a:lstStyle/>
              <a:p>
                <a:r>
                  <a:rPr lang="en-US" sz="4000" dirty="0">
                    <a:solidFill>
                      <a:schemeClr val="tx1">
                        <a:lumMod val="75000"/>
                        <a:lumOff val="25000"/>
                      </a:schemeClr>
                    </a:solidFill>
                    <a:latin typeface="+mj-lt"/>
                  </a:rPr>
                  <a:t>2016</a:t>
                </a:r>
              </a:p>
            </p:txBody>
          </p:sp>
        </p:grpSp>
      </p:grpSp>
      <p:sp>
        <p:nvSpPr>
          <p:cNvPr id="31" name="TextBox 30"/>
          <p:cNvSpPr txBox="1"/>
          <p:nvPr/>
        </p:nvSpPr>
        <p:spPr>
          <a:xfrm>
            <a:off x="7065343" y="5569045"/>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33" name="Picture 32"/>
          <p:cNvPicPr>
            <a:picLocks noChangeAspect="1"/>
          </p:cNvPicPr>
          <p:nvPr/>
        </p:nvPicPr>
        <p:blipFill rotWithShape="1">
          <a:blip r:embed="rId10" cstate="print">
            <a:extLst>
              <a:ext uri="{28A0092B-C50C-407E-A947-70E740481C1C}">
                <a14:useLocalDpi xmlns:a14="http://schemas.microsoft.com/office/drawing/2010/main" val="0"/>
              </a:ext>
            </a:extLst>
          </a:blip>
          <a:srcRect l="6573" t="2506" r="21357" b="3583"/>
          <a:stretch/>
        </p:blipFill>
        <p:spPr>
          <a:xfrm>
            <a:off x="9885140" y="5114809"/>
            <a:ext cx="283369" cy="1388269"/>
          </a:xfrm>
          <a:prstGeom prst="rect">
            <a:avLst/>
          </a:prstGeom>
        </p:spPr>
      </p:pic>
      <p:sp>
        <p:nvSpPr>
          <p:cNvPr id="34" name="TextBox 33"/>
          <p:cNvSpPr txBox="1"/>
          <p:nvPr/>
        </p:nvSpPr>
        <p:spPr>
          <a:xfrm>
            <a:off x="10164095" y="4797448"/>
            <a:ext cx="1271240" cy="707886"/>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High turbidity</a:t>
            </a:r>
          </a:p>
        </p:txBody>
      </p:sp>
      <p:sp>
        <p:nvSpPr>
          <p:cNvPr id="35" name="TextBox 34"/>
          <p:cNvSpPr txBox="1"/>
          <p:nvPr/>
        </p:nvSpPr>
        <p:spPr>
          <a:xfrm>
            <a:off x="10164095" y="5895859"/>
            <a:ext cx="1271240" cy="707886"/>
          </a:xfrm>
          <a:prstGeom prst="rect">
            <a:avLst/>
          </a:prstGeom>
          <a:noFill/>
        </p:spPr>
        <p:txBody>
          <a:bodyPr wrap="square" numCol="1" spcCol="640080" rtlCol="0">
            <a:spAutoFit/>
          </a:bodyPr>
          <a:lstStyle/>
          <a:p>
            <a:r>
              <a:rPr lang="en-US" sz="2000" dirty="0">
                <a:solidFill>
                  <a:schemeClr val="tx1">
                    <a:lumMod val="75000"/>
                    <a:lumOff val="25000"/>
                  </a:schemeClr>
                </a:solidFill>
                <a:latin typeface="+mj-lt"/>
              </a:rPr>
              <a:t>Low turbidity</a:t>
            </a:r>
          </a:p>
        </p:txBody>
      </p:sp>
      <p:pic>
        <p:nvPicPr>
          <p:cNvPr id="37" name="Picture 36"/>
          <p:cNvPicPr>
            <a:picLocks noChangeAspect="1"/>
          </p:cNvPicPr>
          <p:nvPr/>
        </p:nvPicPr>
        <p:blipFill>
          <a:blip r:embed="rId11"/>
          <a:stretch>
            <a:fillRect/>
          </a:stretch>
        </p:blipFill>
        <p:spPr>
          <a:xfrm>
            <a:off x="7064805" y="5887726"/>
            <a:ext cx="400050" cy="485775"/>
          </a:xfrm>
          <a:prstGeom prst="rect">
            <a:avLst/>
          </a:prstGeom>
        </p:spPr>
      </p:pic>
      <p:sp>
        <p:nvSpPr>
          <p:cNvPr id="32" name="TextBox 31"/>
          <p:cNvSpPr txBox="1"/>
          <p:nvPr/>
        </p:nvSpPr>
        <p:spPr>
          <a:xfrm>
            <a:off x="8619439" y="3032526"/>
            <a:ext cx="2962961" cy="1569660"/>
          </a:xfrm>
          <a:prstGeom prst="rect">
            <a:avLst/>
          </a:prstGeom>
          <a:noFill/>
        </p:spPr>
        <p:txBody>
          <a:bodyPr wrap="square" rtlCol="0">
            <a:spAutoFit/>
          </a:bodyPr>
          <a:lstStyle/>
          <a:p>
            <a:r>
              <a:rPr lang="en-US" sz="2400" dirty="0">
                <a:solidFill>
                  <a:schemeClr val="tx1">
                    <a:lumMod val="75000"/>
                    <a:lumOff val="25000"/>
                  </a:schemeClr>
                </a:solidFill>
              </a:rPr>
              <a:t>1986 to 2016: Composites of wet season turbidity on five-year intervals</a:t>
            </a:r>
          </a:p>
        </p:txBody>
      </p:sp>
    </p:spTree>
    <p:extLst>
      <p:ext uri="{BB962C8B-B14F-4D97-AF65-F5344CB8AC3E}">
        <p14:creationId xmlns:p14="http://schemas.microsoft.com/office/powerpoint/2010/main" val="22328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42"/>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nodeType="afterEffect">
                                  <p:stCondLst>
                                    <p:cond delay="50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nodeType="afterEffect">
                                  <p:stCondLst>
                                    <p:cond delay="500"/>
                                  </p:stCondLst>
                                  <p:childTnLst>
                                    <p:set>
                                      <p:cBhvr>
                                        <p:cTn id="2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Turbidity </a:t>
            </a:r>
            <a:endParaRPr lang="en-US" dirty="0">
              <a:solidFill>
                <a:srgbClr val="FF0000"/>
              </a:solidFill>
            </a:endParaRPr>
          </a:p>
        </p:txBody>
      </p:sp>
      <p:sp>
        <p:nvSpPr>
          <p:cNvPr id="18" name="Oval 17"/>
          <p:cNvSpPr/>
          <p:nvPr/>
        </p:nvSpPr>
        <p:spPr>
          <a:xfrm>
            <a:off x="7667213" y="5396878"/>
            <a:ext cx="398624" cy="5723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66096" y="5552768"/>
            <a:ext cx="986167" cy="523220"/>
          </a:xfrm>
          <a:prstGeom prst="rect">
            <a:avLst/>
          </a:prstGeom>
          <a:noFill/>
        </p:spPr>
        <p:txBody>
          <a:bodyPr wrap="none" rtlCol="0">
            <a:spAutoFit/>
          </a:bodyPr>
          <a:lstStyle/>
          <a:p>
            <a:r>
              <a:rPr lang="en-US" sz="2800" b="1" dirty="0">
                <a:solidFill>
                  <a:schemeClr val="tx1">
                    <a:lumMod val="75000"/>
                    <a:lumOff val="25000"/>
                  </a:schemeClr>
                </a:solidFill>
              </a:rPr>
              <a:t>1996</a:t>
            </a:r>
          </a:p>
        </p:txBody>
      </p:sp>
      <p:sp>
        <p:nvSpPr>
          <p:cNvPr id="11" name="TextBox 10"/>
          <p:cNvSpPr txBox="1"/>
          <p:nvPr/>
        </p:nvSpPr>
        <p:spPr>
          <a:xfrm>
            <a:off x="8811554" y="5552768"/>
            <a:ext cx="986167" cy="523220"/>
          </a:xfrm>
          <a:prstGeom prst="rect">
            <a:avLst/>
          </a:prstGeom>
          <a:noFill/>
        </p:spPr>
        <p:txBody>
          <a:bodyPr wrap="none" rtlCol="0">
            <a:spAutoFit/>
          </a:bodyPr>
          <a:lstStyle/>
          <a:p>
            <a:r>
              <a:rPr lang="en-US" sz="2800" b="1" dirty="0">
                <a:solidFill>
                  <a:schemeClr val="tx1">
                    <a:lumMod val="75000"/>
                    <a:lumOff val="25000"/>
                  </a:schemeClr>
                </a:solidFill>
              </a:rPr>
              <a:t>2016</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6573" t="2506" r="21357" b="3583"/>
          <a:stretch/>
        </p:blipFill>
        <p:spPr>
          <a:xfrm>
            <a:off x="10022409" y="1415753"/>
            <a:ext cx="283369" cy="1388269"/>
          </a:xfrm>
          <a:prstGeom prst="rect">
            <a:avLst/>
          </a:prstGeom>
        </p:spPr>
      </p:pic>
      <p:sp>
        <p:nvSpPr>
          <p:cNvPr id="17" name="TextBox 16"/>
          <p:cNvSpPr txBox="1"/>
          <p:nvPr/>
        </p:nvSpPr>
        <p:spPr>
          <a:xfrm>
            <a:off x="10301364" y="1098392"/>
            <a:ext cx="1271240" cy="707886"/>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High turbidity</a:t>
            </a:r>
          </a:p>
        </p:txBody>
      </p:sp>
      <p:sp>
        <p:nvSpPr>
          <p:cNvPr id="19" name="TextBox 18"/>
          <p:cNvSpPr txBox="1"/>
          <p:nvPr/>
        </p:nvSpPr>
        <p:spPr>
          <a:xfrm>
            <a:off x="10301364" y="2196803"/>
            <a:ext cx="1271240" cy="707886"/>
          </a:xfrm>
          <a:prstGeom prst="rect">
            <a:avLst/>
          </a:prstGeom>
          <a:noFill/>
        </p:spPr>
        <p:txBody>
          <a:bodyPr wrap="square" numCol="1" spcCol="640080" rtlCol="0">
            <a:spAutoFit/>
          </a:bodyPr>
          <a:lstStyle/>
          <a:p>
            <a:r>
              <a:rPr lang="en-US" sz="2000" dirty="0">
                <a:solidFill>
                  <a:schemeClr val="tx1">
                    <a:lumMod val="75000"/>
                    <a:lumOff val="25000"/>
                  </a:schemeClr>
                </a:solidFill>
                <a:latin typeface="+mj-lt"/>
              </a:rPr>
              <a:t>Low turbidity</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2288" r="14979"/>
          <a:stretch/>
        </p:blipFill>
        <p:spPr>
          <a:xfrm>
            <a:off x="5021001" y="1332693"/>
            <a:ext cx="4731994" cy="4272752"/>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1978" r="17896"/>
          <a:stretch/>
        </p:blipFill>
        <p:spPr>
          <a:xfrm>
            <a:off x="37917" y="1332693"/>
            <a:ext cx="4709211" cy="4270248"/>
          </a:xfrm>
          <a:prstGeom prst="rect">
            <a:avLst/>
          </a:prstGeom>
        </p:spPr>
      </p:pic>
      <p:sp>
        <p:nvSpPr>
          <p:cNvPr id="15" name="TextBox 14"/>
          <p:cNvSpPr txBox="1"/>
          <p:nvPr/>
        </p:nvSpPr>
        <p:spPr>
          <a:xfrm>
            <a:off x="9922271" y="5510175"/>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20" name="Picture 19"/>
          <p:cNvPicPr>
            <a:picLocks noChangeAspect="1"/>
          </p:cNvPicPr>
          <p:nvPr/>
        </p:nvPicPr>
        <p:blipFill>
          <a:blip r:embed="rId6"/>
          <a:stretch>
            <a:fillRect/>
          </a:stretch>
        </p:blipFill>
        <p:spPr>
          <a:xfrm>
            <a:off x="9921733" y="5828856"/>
            <a:ext cx="400050" cy="485775"/>
          </a:xfrm>
          <a:prstGeom prst="rect">
            <a:avLst/>
          </a:prstGeom>
        </p:spPr>
      </p:pic>
    </p:spTree>
    <p:extLst>
      <p:ext uri="{BB962C8B-B14F-4D97-AF65-F5344CB8AC3E}">
        <p14:creationId xmlns:p14="http://schemas.microsoft.com/office/powerpoint/2010/main" val="3021294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Turbidity  </a:t>
            </a:r>
            <a:endParaRPr lang="en-US" dirty="0">
              <a:solidFill>
                <a:srgbClr val="FF0000"/>
              </a:solidFill>
            </a:endParaRPr>
          </a:p>
        </p:txBody>
      </p:sp>
      <p:sp>
        <p:nvSpPr>
          <p:cNvPr id="18" name="Oval 17"/>
          <p:cNvSpPr/>
          <p:nvPr/>
        </p:nvSpPr>
        <p:spPr>
          <a:xfrm>
            <a:off x="7667213" y="5396878"/>
            <a:ext cx="398624" cy="5723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0283922" y="4828032"/>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 r="17658"/>
          <a:stretch/>
        </p:blipFill>
        <p:spPr>
          <a:xfrm>
            <a:off x="248914" y="1587994"/>
            <a:ext cx="4735898" cy="438125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15766"/>
          <a:stretch/>
        </p:blipFill>
        <p:spPr>
          <a:xfrm>
            <a:off x="5257162" y="1587994"/>
            <a:ext cx="4800501" cy="4381252"/>
          </a:xfrm>
          <a:prstGeom prst="rect">
            <a:avLst/>
          </a:prstGeom>
        </p:spPr>
      </p:pic>
      <p:sp>
        <p:nvSpPr>
          <p:cNvPr id="8" name="TextBox 7"/>
          <p:cNvSpPr txBox="1"/>
          <p:nvPr/>
        </p:nvSpPr>
        <p:spPr>
          <a:xfrm>
            <a:off x="1060704" y="1133856"/>
            <a:ext cx="3767328" cy="369332"/>
          </a:xfrm>
          <a:prstGeom prst="rect">
            <a:avLst/>
          </a:prstGeom>
          <a:noFill/>
        </p:spPr>
        <p:txBody>
          <a:bodyPr wrap="square" rtlCol="0">
            <a:spAutoFit/>
          </a:bodyPr>
          <a:lstStyle/>
          <a:p>
            <a:r>
              <a:rPr lang="en-US" dirty="0" smtClean="0">
                <a:solidFill>
                  <a:schemeClr val="tx1">
                    <a:lumMod val="75000"/>
                    <a:lumOff val="25000"/>
                  </a:schemeClr>
                </a:solidFill>
              </a:rPr>
              <a:t>Difference Map:  1986 to 1996</a:t>
            </a:r>
          </a:p>
        </p:txBody>
      </p:sp>
      <p:sp>
        <p:nvSpPr>
          <p:cNvPr id="19" name="TextBox 18"/>
          <p:cNvSpPr txBox="1"/>
          <p:nvPr/>
        </p:nvSpPr>
        <p:spPr>
          <a:xfrm>
            <a:off x="6234078" y="1133856"/>
            <a:ext cx="3767328" cy="369332"/>
          </a:xfrm>
          <a:prstGeom prst="rect">
            <a:avLst/>
          </a:prstGeom>
          <a:noFill/>
        </p:spPr>
        <p:txBody>
          <a:bodyPr wrap="square" rtlCol="0">
            <a:spAutoFit/>
          </a:bodyPr>
          <a:lstStyle/>
          <a:p>
            <a:r>
              <a:rPr lang="en-US" dirty="0" smtClean="0">
                <a:solidFill>
                  <a:schemeClr val="tx1">
                    <a:lumMod val="75000"/>
                    <a:lumOff val="25000"/>
                  </a:schemeClr>
                </a:solidFill>
              </a:rPr>
              <a:t>Difference Map:  1996 to 2016</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t="16244" r="74095" b="6204"/>
          <a:stretch/>
        </p:blipFill>
        <p:spPr>
          <a:xfrm>
            <a:off x="10235088" y="1700784"/>
            <a:ext cx="481680" cy="2286000"/>
          </a:xfrm>
          <a:prstGeom prst="rect">
            <a:avLst/>
          </a:prstGeom>
        </p:spPr>
      </p:pic>
      <p:sp>
        <p:nvSpPr>
          <p:cNvPr id="14" name="TextBox 13"/>
          <p:cNvSpPr txBox="1"/>
          <p:nvPr/>
        </p:nvSpPr>
        <p:spPr>
          <a:xfrm>
            <a:off x="10745593" y="1700784"/>
            <a:ext cx="1133856" cy="369332"/>
          </a:xfrm>
          <a:prstGeom prst="rect">
            <a:avLst/>
          </a:prstGeom>
          <a:noFill/>
        </p:spPr>
        <p:txBody>
          <a:bodyPr wrap="square" rtlCol="0">
            <a:spAutoFit/>
          </a:bodyPr>
          <a:lstStyle/>
          <a:p>
            <a:r>
              <a:rPr lang="en-US" dirty="0" smtClean="0">
                <a:solidFill>
                  <a:schemeClr val="tx1">
                    <a:lumMod val="75000"/>
                    <a:lumOff val="25000"/>
                  </a:schemeClr>
                </a:solidFill>
              </a:rPr>
              <a:t>Increase</a:t>
            </a:r>
          </a:p>
        </p:txBody>
      </p:sp>
      <p:sp>
        <p:nvSpPr>
          <p:cNvPr id="15" name="TextBox 14"/>
          <p:cNvSpPr txBox="1"/>
          <p:nvPr/>
        </p:nvSpPr>
        <p:spPr>
          <a:xfrm>
            <a:off x="10745593" y="3617452"/>
            <a:ext cx="1310640" cy="369332"/>
          </a:xfrm>
          <a:prstGeom prst="rect">
            <a:avLst/>
          </a:prstGeom>
          <a:noFill/>
        </p:spPr>
        <p:txBody>
          <a:bodyPr wrap="square" rtlCol="0">
            <a:spAutoFit/>
          </a:bodyPr>
          <a:lstStyle/>
          <a:p>
            <a:r>
              <a:rPr lang="en-US" dirty="0" smtClean="0">
                <a:solidFill>
                  <a:schemeClr val="tx1">
                    <a:lumMod val="75000"/>
                    <a:lumOff val="25000"/>
                  </a:schemeClr>
                </a:solidFill>
              </a:rPr>
              <a:t>Decrease</a:t>
            </a:r>
          </a:p>
        </p:txBody>
      </p:sp>
      <p:pic>
        <p:nvPicPr>
          <p:cNvPr id="26" name="Picture 25"/>
          <p:cNvPicPr>
            <a:picLocks noChangeAspect="1"/>
          </p:cNvPicPr>
          <p:nvPr/>
        </p:nvPicPr>
        <p:blipFill>
          <a:blip r:embed="rId6"/>
          <a:stretch>
            <a:fillRect/>
          </a:stretch>
        </p:blipFill>
        <p:spPr>
          <a:xfrm>
            <a:off x="10279405" y="5180636"/>
            <a:ext cx="400050" cy="485775"/>
          </a:xfrm>
          <a:prstGeom prst="rect">
            <a:avLst/>
          </a:prstGeom>
        </p:spPr>
      </p:pic>
    </p:spTree>
    <p:extLst>
      <p:ext uri="{BB962C8B-B14F-4D97-AF65-F5344CB8AC3E}">
        <p14:creationId xmlns:p14="http://schemas.microsoft.com/office/powerpoint/2010/main" val="13159048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Bivariate</a:t>
            </a:r>
            <a:endParaRPr lang="en-US" dirty="0">
              <a:solidFill>
                <a:srgbClr val="FF0000"/>
              </a:solidFill>
            </a:endParaRPr>
          </a:p>
        </p:txBody>
      </p:sp>
      <p:sp>
        <p:nvSpPr>
          <p:cNvPr id="3" name="TextBox 2"/>
          <p:cNvSpPr txBox="1"/>
          <p:nvPr/>
        </p:nvSpPr>
        <p:spPr>
          <a:xfrm>
            <a:off x="3550636" y="3075057"/>
            <a:ext cx="492443" cy="707886"/>
          </a:xfrm>
          <a:prstGeom prst="rect">
            <a:avLst/>
          </a:prstGeom>
          <a:noFill/>
        </p:spPr>
        <p:txBody>
          <a:bodyPr wrap="none" rtlCol="0">
            <a:spAutoFit/>
          </a:bodyPr>
          <a:lstStyle/>
          <a:p>
            <a:r>
              <a:rPr lang="en-US" sz="4000" b="1" dirty="0">
                <a:solidFill>
                  <a:schemeClr val="tx1">
                    <a:lumMod val="75000"/>
                    <a:lumOff val="25000"/>
                  </a:schemeClr>
                </a:solidFill>
                <a:latin typeface="+mj-lt"/>
              </a:rPr>
              <a:t>+</a:t>
            </a:r>
          </a:p>
        </p:txBody>
      </p:sp>
      <p:sp>
        <p:nvSpPr>
          <p:cNvPr id="4" name="TextBox 3"/>
          <p:cNvSpPr txBox="1"/>
          <p:nvPr/>
        </p:nvSpPr>
        <p:spPr>
          <a:xfrm>
            <a:off x="7180951" y="3075057"/>
            <a:ext cx="492443" cy="707886"/>
          </a:xfrm>
          <a:prstGeom prst="rect">
            <a:avLst/>
          </a:prstGeom>
          <a:noFill/>
        </p:spPr>
        <p:txBody>
          <a:bodyPr wrap="none" rtlCol="0">
            <a:spAutoFit/>
          </a:bodyPr>
          <a:lstStyle/>
          <a:p>
            <a:r>
              <a:rPr lang="en-US" sz="4000" b="1" dirty="0">
                <a:solidFill>
                  <a:schemeClr val="tx1">
                    <a:lumMod val="75000"/>
                    <a:lumOff val="25000"/>
                  </a:schemeClr>
                </a:solidFill>
                <a:latin typeface="+mj-lt"/>
              </a:rPr>
              <a:t>=</a:t>
            </a:r>
          </a:p>
        </p:txBody>
      </p:sp>
      <p:grpSp>
        <p:nvGrpSpPr>
          <p:cNvPr id="5" name="Group 4"/>
          <p:cNvGrpSpPr/>
          <p:nvPr/>
        </p:nvGrpSpPr>
        <p:grpSpPr>
          <a:xfrm>
            <a:off x="4416895" y="1349416"/>
            <a:ext cx="2685889" cy="3142460"/>
            <a:chOff x="4416895" y="1349416"/>
            <a:chExt cx="2685889" cy="3142460"/>
          </a:xfrm>
        </p:grpSpPr>
        <p:grpSp>
          <p:nvGrpSpPr>
            <p:cNvPr id="6" name="Group 5"/>
            <p:cNvGrpSpPr>
              <a:grpSpLocks noChangeAspect="1"/>
            </p:cNvGrpSpPr>
            <p:nvPr/>
          </p:nvGrpSpPr>
          <p:grpSpPr>
            <a:xfrm>
              <a:off x="4599132" y="2366125"/>
              <a:ext cx="2503652" cy="2125751"/>
              <a:chOff x="5587967" y="3970443"/>
              <a:chExt cx="1391782" cy="1181707"/>
            </a:xfrm>
          </p:grpSpPr>
          <p:pic>
            <p:nvPicPr>
              <p:cNvPr id="8" name="Picture 7"/>
              <p:cNvPicPr>
                <a:picLocks noChangeAspect="1"/>
              </p:cNvPicPr>
              <p:nvPr/>
            </p:nvPicPr>
            <p:blipFill rotWithShape="1">
              <a:blip r:embed="rId3"/>
              <a:srcRect t="-1" r="5974" b="5900"/>
              <a:stretch/>
            </p:blipFill>
            <p:spPr>
              <a:xfrm>
                <a:off x="5587967" y="4111287"/>
                <a:ext cx="892495" cy="977476"/>
              </a:xfrm>
              <a:prstGeom prst="rect">
                <a:avLst/>
              </a:prstGeom>
            </p:spPr>
          </p:pic>
          <p:sp>
            <p:nvSpPr>
              <p:cNvPr id="9" name="TextBox 8"/>
              <p:cNvSpPr txBox="1"/>
              <p:nvPr/>
            </p:nvSpPr>
            <p:spPr>
              <a:xfrm>
                <a:off x="6507282" y="3970443"/>
                <a:ext cx="472467" cy="256640"/>
              </a:xfrm>
              <a:prstGeom prst="rect">
                <a:avLst/>
              </a:prstGeom>
              <a:noFill/>
            </p:spPr>
            <p:txBody>
              <a:bodyPr wrap="none" rtlCol="0">
                <a:spAutoFit/>
              </a:bodyPr>
              <a:lstStyle/>
              <a:p>
                <a:pPr algn="ctr"/>
                <a:r>
                  <a:rPr lang="en-US" sz="2400" dirty="0">
                    <a:solidFill>
                      <a:schemeClr val="tx1">
                        <a:lumMod val="75000"/>
                        <a:lumOff val="25000"/>
                      </a:schemeClr>
                    </a:solidFill>
                    <a:latin typeface="+mj-lt"/>
                  </a:rPr>
                  <a:t>High</a:t>
                </a:r>
              </a:p>
            </p:txBody>
          </p:sp>
          <p:sp>
            <p:nvSpPr>
              <p:cNvPr id="10" name="TextBox 9"/>
              <p:cNvSpPr txBox="1"/>
              <p:nvPr/>
            </p:nvSpPr>
            <p:spPr>
              <a:xfrm>
                <a:off x="6525103" y="4895510"/>
                <a:ext cx="436823" cy="256640"/>
              </a:xfrm>
              <a:prstGeom prst="rect">
                <a:avLst/>
              </a:prstGeom>
              <a:noFill/>
            </p:spPr>
            <p:txBody>
              <a:bodyPr wrap="none" rtlCol="0">
                <a:spAutoFit/>
              </a:bodyPr>
              <a:lstStyle/>
              <a:p>
                <a:pPr algn="ctr"/>
                <a:r>
                  <a:rPr lang="en-US" sz="2400" dirty="0">
                    <a:solidFill>
                      <a:schemeClr val="tx1">
                        <a:lumMod val="75000"/>
                        <a:lumOff val="25000"/>
                      </a:schemeClr>
                    </a:solidFill>
                    <a:latin typeface="+mj-lt"/>
                  </a:rPr>
                  <a:t>Low</a:t>
                </a:r>
              </a:p>
            </p:txBody>
          </p:sp>
        </p:grpSp>
        <p:sp>
          <p:nvSpPr>
            <p:cNvPr id="7" name="Rectangle 6"/>
            <p:cNvSpPr/>
            <p:nvPr/>
          </p:nvSpPr>
          <p:spPr>
            <a:xfrm>
              <a:off x="4416895" y="1349416"/>
              <a:ext cx="1969966" cy="830997"/>
            </a:xfrm>
            <a:prstGeom prst="rect">
              <a:avLst/>
            </a:prstGeom>
          </p:spPr>
          <p:txBody>
            <a:bodyPr wrap="square">
              <a:spAutoFit/>
            </a:bodyPr>
            <a:lstStyle/>
            <a:p>
              <a:pPr algn="ctr"/>
              <a:r>
                <a:rPr lang="en-US" sz="2400" b="1" dirty="0">
                  <a:solidFill>
                    <a:schemeClr val="tx1">
                      <a:lumMod val="75000"/>
                      <a:lumOff val="25000"/>
                    </a:schemeClr>
                  </a:solidFill>
                  <a:latin typeface="+mj-lt"/>
                </a:rPr>
                <a:t>NDTI</a:t>
              </a:r>
            </a:p>
            <a:p>
              <a:pPr algn="ctr"/>
              <a:r>
                <a:rPr lang="en-US" sz="2400" b="1" dirty="0">
                  <a:solidFill>
                    <a:schemeClr val="tx1">
                      <a:lumMod val="75000"/>
                      <a:lumOff val="25000"/>
                    </a:schemeClr>
                  </a:solidFill>
                  <a:latin typeface="+mj-lt"/>
                </a:rPr>
                <a:t>Fluctuation</a:t>
              </a:r>
            </a:p>
          </p:txBody>
        </p:sp>
      </p:grpSp>
      <p:grpSp>
        <p:nvGrpSpPr>
          <p:cNvPr id="11" name="Group 10"/>
          <p:cNvGrpSpPr/>
          <p:nvPr/>
        </p:nvGrpSpPr>
        <p:grpSpPr>
          <a:xfrm>
            <a:off x="7780793" y="1463330"/>
            <a:ext cx="3998104" cy="3912279"/>
            <a:chOff x="7780793" y="1463330"/>
            <a:chExt cx="3998104" cy="3912279"/>
          </a:xfrm>
        </p:grpSpPr>
        <p:grpSp>
          <p:nvGrpSpPr>
            <p:cNvPr id="12" name="Group 11"/>
            <p:cNvGrpSpPr>
              <a:grpSpLocks noChangeAspect="1"/>
            </p:cNvGrpSpPr>
            <p:nvPr/>
          </p:nvGrpSpPr>
          <p:grpSpPr>
            <a:xfrm>
              <a:off x="7780793" y="2366124"/>
              <a:ext cx="3998104" cy="3009485"/>
              <a:chOff x="8294909" y="4111287"/>
              <a:chExt cx="2222549" cy="1672975"/>
            </a:xfrm>
          </p:grpSpPr>
          <p:pic>
            <p:nvPicPr>
              <p:cNvPr id="14" name="Picture 13"/>
              <p:cNvPicPr>
                <a:picLocks noChangeAspect="1"/>
              </p:cNvPicPr>
              <p:nvPr/>
            </p:nvPicPr>
            <p:blipFill rotWithShape="1">
              <a:blip r:embed="rId4"/>
              <a:srcRect t="2877" r="1137"/>
              <a:stretch/>
            </p:blipFill>
            <p:spPr>
              <a:xfrm>
                <a:off x="9415341" y="4111287"/>
                <a:ext cx="1006039" cy="977476"/>
              </a:xfrm>
              <a:prstGeom prst="rect">
                <a:avLst/>
              </a:prstGeom>
            </p:spPr>
          </p:pic>
          <p:cxnSp>
            <p:nvCxnSpPr>
              <p:cNvPr id="15" name="Straight Arrow Connector 14"/>
              <p:cNvCxnSpPr/>
              <p:nvPr/>
            </p:nvCxnSpPr>
            <p:spPr>
              <a:xfrm flipV="1">
                <a:off x="9196425" y="4111287"/>
                <a:ext cx="0" cy="97715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flipV="1">
                <a:off x="9932801" y="4807041"/>
                <a:ext cx="0" cy="97715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294909" y="4245923"/>
                <a:ext cx="793267" cy="461952"/>
              </a:xfrm>
              <a:prstGeom prst="rect">
                <a:avLst/>
              </a:prstGeom>
              <a:noFill/>
            </p:spPr>
            <p:txBody>
              <a:bodyPr wrap="none" rtlCol="0">
                <a:spAutoFit/>
              </a:bodyPr>
              <a:lstStyle/>
              <a:p>
                <a:pPr algn="ctr"/>
                <a:r>
                  <a:rPr lang="en-US" sz="2400" dirty="0">
                    <a:solidFill>
                      <a:schemeClr val="tx1">
                        <a:lumMod val="75000"/>
                        <a:lumOff val="25000"/>
                      </a:schemeClr>
                    </a:solidFill>
                    <a:latin typeface="+mj-lt"/>
                  </a:rPr>
                  <a:t>Turbidity</a:t>
                </a:r>
              </a:p>
              <a:p>
                <a:pPr algn="ctr"/>
                <a:r>
                  <a:rPr lang="en-US" sz="2400" dirty="0">
                    <a:solidFill>
                      <a:schemeClr val="tx1">
                        <a:lumMod val="75000"/>
                        <a:lumOff val="25000"/>
                      </a:schemeClr>
                    </a:solidFill>
                    <a:latin typeface="+mj-lt"/>
                  </a:rPr>
                  <a:t>Change</a:t>
                </a:r>
              </a:p>
            </p:txBody>
          </p:sp>
          <p:sp>
            <p:nvSpPr>
              <p:cNvPr id="18" name="TextBox 17"/>
              <p:cNvSpPr txBox="1"/>
              <p:nvPr/>
            </p:nvSpPr>
            <p:spPr>
              <a:xfrm>
                <a:off x="9348142" y="5322310"/>
                <a:ext cx="1169316" cy="461952"/>
              </a:xfrm>
              <a:prstGeom prst="rect">
                <a:avLst/>
              </a:prstGeom>
              <a:noFill/>
            </p:spPr>
            <p:txBody>
              <a:bodyPr wrap="none" rtlCol="0">
                <a:spAutoFit/>
              </a:bodyPr>
              <a:lstStyle/>
              <a:p>
                <a:pPr algn="ctr"/>
                <a:r>
                  <a:rPr lang="en-US" sz="2400" dirty="0">
                    <a:solidFill>
                      <a:schemeClr val="tx1">
                        <a:lumMod val="75000"/>
                        <a:lumOff val="25000"/>
                      </a:schemeClr>
                    </a:solidFill>
                    <a:latin typeface="+mj-lt"/>
                  </a:rPr>
                  <a:t>Temperature</a:t>
                </a:r>
              </a:p>
              <a:p>
                <a:pPr algn="ctr"/>
                <a:r>
                  <a:rPr lang="en-US" sz="2400" dirty="0">
                    <a:solidFill>
                      <a:schemeClr val="tx1">
                        <a:lumMod val="75000"/>
                        <a:lumOff val="25000"/>
                      </a:schemeClr>
                    </a:solidFill>
                    <a:latin typeface="+mj-lt"/>
                  </a:rPr>
                  <a:t>Change</a:t>
                </a:r>
              </a:p>
            </p:txBody>
          </p:sp>
        </p:grpSp>
        <p:sp>
          <p:nvSpPr>
            <p:cNvPr id="13" name="Rectangle 12"/>
            <p:cNvSpPr/>
            <p:nvPr/>
          </p:nvSpPr>
          <p:spPr>
            <a:xfrm>
              <a:off x="9716208" y="1463330"/>
              <a:ext cx="1969966" cy="830997"/>
            </a:xfrm>
            <a:prstGeom prst="rect">
              <a:avLst/>
            </a:prstGeom>
          </p:spPr>
          <p:txBody>
            <a:bodyPr wrap="square">
              <a:spAutoFit/>
            </a:bodyPr>
            <a:lstStyle/>
            <a:p>
              <a:pPr algn="ctr"/>
              <a:r>
                <a:rPr lang="en-US" sz="2400" b="1" dirty="0">
                  <a:solidFill>
                    <a:schemeClr val="tx1">
                      <a:lumMod val="75000"/>
                      <a:lumOff val="25000"/>
                    </a:schemeClr>
                  </a:solidFill>
                  <a:latin typeface="+mj-lt"/>
                </a:rPr>
                <a:t>Bivariate Key</a:t>
              </a:r>
            </a:p>
          </p:txBody>
        </p:sp>
      </p:grpSp>
      <p:grpSp>
        <p:nvGrpSpPr>
          <p:cNvPr id="19" name="Group 18"/>
          <p:cNvGrpSpPr/>
          <p:nvPr/>
        </p:nvGrpSpPr>
        <p:grpSpPr>
          <a:xfrm>
            <a:off x="177835" y="1299490"/>
            <a:ext cx="3391401" cy="3192386"/>
            <a:chOff x="-214222" y="1278665"/>
            <a:chExt cx="3391401" cy="3192386"/>
          </a:xfrm>
        </p:grpSpPr>
        <p:grpSp>
          <p:nvGrpSpPr>
            <p:cNvPr id="20" name="Group 19"/>
            <p:cNvGrpSpPr>
              <a:grpSpLocks noChangeAspect="1"/>
            </p:cNvGrpSpPr>
            <p:nvPr/>
          </p:nvGrpSpPr>
          <p:grpSpPr>
            <a:xfrm>
              <a:off x="-214222" y="2693314"/>
              <a:ext cx="3391401" cy="1777737"/>
              <a:chOff x="1163649" y="4145207"/>
              <a:chExt cx="1885282" cy="988245"/>
            </a:xfrm>
          </p:grpSpPr>
          <p:pic>
            <p:nvPicPr>
              <p:cNvPr id="22" name="Picture 21"/>
              <p:cNvPicPr>
                <a:picLocks noChangeAspect="1"/>
              </p:cNvPicPr>
              <p:nvPr/>
            </p:nvPicPr>
            <p:blipFill rotWithShape="1">
              <a:blip r:embed="rId5"/>
              <a:srcRect l="5005" t="-157" r="3923" b="6479"/>
              <a:stretch/>
            </p:blipFill>
            <p:spPr>
              <a:xfrm rot="5400000">
                <a:off x="1650624" y="4115358"/>
                <a:ext cx="913390" cy="973087"/>
              </a:xfrm>
              <a:prstGeom prst="rect">
                <a:avLst/>
              </a:prstGeom>
            </p:spPr>
          </p:pic>
          <p:sp>
            <p:nvSpPr>
              <p:cNvPr id="23" name="TextBox 22"/>
              <p:cNvSpPr txBox="1"/>
              <p:nvPr/>
            </p:nvSpPr>
            <p:spPr>
              <a:xfrm>
                <a:off x="2576464" y="4876812"/>
                <a:ext cx="472467" cy="256640"/>
              </a:xfrm>
              <a:prstGeom prst="rect">
                <a:avLst/>
              </a:prstGeom>
              <a:noFill/>
            </p:spPr>
            <p:txBody>
              <a:bodyPr wrap="none" rtlCol="0">
                <a:spAutoFit/>
              </a:bodyPr>
              <a:lstStyle/>
              <a:p>
                <a:pPr algn="ctr"/>
                <a:r>
                  <a:rPr lang="en-US" sz="2400" dirty="0">
                    <a:solidFill>
                      <a:schemeClr val="tx1">
                        <a:lumMod val="75000"/>
                        <a:lumOff val="25000"/>
                      </a:schemeClr>
                    </a:solidFill>
                    <a:latin typeface="+mj-lt"/>
                  </a:rPr>
                  <a:t>High</a:t>
                </a:r>
              </a:p>
            </p:txBody>
          </p:sp>
          <p:sp>
            <p:nvSpPr>
              <p:cNvPr id="24" name="TextBox 23"/>
              <p:cNvSpPr txBox="1"/>
              <p:nvPr/>
            </p:nvSpPr>
            <p:spPr>
              <a:xfrm>
                <a:off x="1163649" y="4876811"/>
                <a:ext cx="436823" cy="256640"/>
              </a:xfrm>
              <a:prstGeom prst="rect">
                <a:avLst/>
              </a:prstGeom>
              <a:noFill/>
            </p:spPr>
            <p:txBody>
              <a:bodyPr wrap="none" rtlCol="0">
                <a:spAutoFit/>
              </a:bodyPr>
              <a:lstStyle/>
              <a:p>
                <a:pPr algn="ctr"/>
                <a:r>
                  <a:rPr lang="en-US" sz="2400" dirty="0">
                    <a:solidFill>
                      <a:schemeClr val="tx1">
                        <a:lumMod val="75000"/>
                        <a:lumOff val="25000"/>
                      </a:schemeClr>
                    </a:solidFill>
                    <a:latin typeface="+mj-lt"/>
                  </a:rPr>
                  <a:t>Low</a:t>
                </a:r>
              </a:p>
            </p:txBody>
          </p:sp>
        </p:grpSp>
        <p:sp>
          <p:nvSpPr>
            <p:cNvPr id="21" name="Rectangle 20"/>
            <p:cNvSpPr/>
            <p:nvPr/>
          </p:nvSpPr>
          <p:spPr>
            <a:xfrm>
              <a:off x="309057" y="1278665"/>
              <a:ext cx="2443166" cy="830997"/>
            </a:xfrm>
            <a:prstGeom prst="rect">
              <a:avLst/>
            </a:prstGeom>
          </p:spPr>
          <p:txBody>
            <a:bodyPr wrap="square">
              <a:spAutoFit/>
            </a:bodyPr>
            <a:lstStyle/>
            <a:p>
              <a:pPr algn="ctr"/>
              <a:r>
                <a:rPr lang="en-US" sz="2400" b="1" dirty="0">
                  <a:solidFill>
                    <a:schemeClr val="tx1">
                      <a:lumMod val="75000"/>
                      <a:lumOff val="25000"/>
                    </a:schemeClr>
                  </a:solidFill>
                  <a:latin typeface="+mj-lt"/>
                </a:rPr>
                <a:t>SST</a:t>
              </a:r>
            </a:p>
            <a:p>
              <a:pPr algn="ctr"/>
              <a:r>
                <a:rPr lang="en-US" sz="2400" b="1" dirty="0">
                  <a:solidFill>
                    <a:schemeClr val="tx1">
                      <a:lumMod val="75000"/>
                      <a:lumOff val="25000"/>
                    </a:schemeClr>
                  </a:solidFill>
                  <a:latin typeface="+mj-lt"/>
                </a:rPr>
                <a:t>Fluctuation</a:t>
              </a:r>
            </a:p>
          </p:txBody>
        </p:sp>
      </p:grpSp>
    </p:spTree>
    <p:extLst>
      <p:ext uri="{BB962C8B-B14F-4D97-AF65-F5344CB8AC3E}">
        <p14:creationId xmlns:p14="http://schemas.microsoft.com/office/powerpoint/2010/main" val="36525831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Bivariate </a:t>
            </a:r>
            <a:endParaRPr lang="en-US" dirty="0">
              <a:solidFill>
                <a:srgbClr val="FF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2502" t="20860" r="15695" b="33334"/>
          <a:stretch/>
        </p:blipFill>
        <p:spPr>
          <a:xfrm>
            <a:off x="7334972" y="2002057"/>
            <a:ext cx="3805084" cy="314140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3916" t="21075" r="14561" b="33334"/>
          <a:stretch/>
        </p:blipFill>
        <p:spPr>
          <a:xfrm>
            <a:off x="1000125" y="2016805"/>
            <a:ext cx="3790336" cy="3126658"/>
          </a:xfrm>
          <a:prstGeom prst="rect">
            <a:avLst/>
          </a:prstGeom>
        </p:spPr>
      </p:pic>
      <p:sp>
        <p:nvSpPr>
          <p:cNvPr id="5" name="TextBox 4"/>
          <p:cNvSpPr txBox="1"/>
          <p:nvPr/>
        </p:nvSpPr>
        <p:spPr>
          <a:xfrm>
            <a:off x="5816495" y="3580134"/>
            <a:ext cx="492443" cy="707886"/>
          </a:xfrm>
          <a:prstGeom prst="rect">
            <a:avLst/>
          </a:prstGeom>
          <a:noFill/>
        </p:spPr>
        <p:txBody>
          <a:bodyPr wrap="none" rtlCol="0">
            <a:spAutoFit/>
          </a:bodyPr>
          <a:lstStyle/>
          <a:p>
            <a:r>
              <a:rPr lang="en-US" sz="4000" b="1" dirty="0">
                <a:solidFill>
                  <a:schemeClr val="tx1">
                    <a:lumMod val="75000"/>
                    <a:lumOff val="25000"/>
                  </a:schemeClr>
                </a:solidFill>
                <a:latin typeface="+mj-lt"/>
              </a:rPr>
              <a:t>+</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455" t="72248" r="47298" b="22712"/>
          <a:stretch/>
        </p:blipFill>
        <p:spPr>
          <a:xfrm>
            <a:off x="8977843" y="5925954"/>
            <a:ext cx="1761894" cy="345687"/>
          </a:xfrm>
          <a:prstGeom prst="rect">
            <a:avLst/>
          </a:prstGeom>
        </p:spPr>
      </p:pic>
      <p:sp>
        <p:nvSpPr>
          <p:cNvPr id="7" name="TextBox 6"/>
          <p:cNvSpPr txBox="1"/>
          <p:nvPr/>
        </p:nvSpPr>
        <p:spPr>
          <a:xfrm>
            <a:off x="10740544" y="5496515"/>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8" name="Picture 7"/>
          <p:cNvPicPr>
            <a:picLocks noChangeAspect="1"/>
          </p:cNvPicPr>
          <p:nvPr/>
        </p:nvPicPr>
        <p:blipFill>
          <a:blip r:embed="rId5"/>
          <a:stretch>
            <a:fillRect/>
          </a:stretch>
        </p:blipFill>
        <p:spPr>
          <a:xfrm>
            <a:off x="10740006" y="5815196"/>
            <a:ext cx="400050" cy="485775"/>
          </a:xfrm>
          <a:prstGeom prst="rect">
            <a:avLst/>
          </a:prstGeom>
        </p:spPr>
      </p:pic>
      <p:sp>
        <p:nvSpPr>
          <p:cNvPr id="9" name="Rectangle 8"/>
          <p:cNvSpPr/>
          <p:nvPr/>
        </p:nvSpPr>
        <p:spPr>
          <a:xfrm>
            <a:off x="1938899" y="1067990"/>
            <a:ext cx="2443166" cy="830997"/>
          </a:xfrm>
          <a:prstGeom prst="rect">
            <a:avLst/>
          </a:prstGeom>
        </p:spPr>
        <p:txBody>
          <a:bodyPr wrap="square">
            <a:spAutoFit/>
          </a:bodyPr>
          <a:lstStyle/>
          <a:p>
            <a:pPr algn="ctr"/>
            <a:r>
              <a:rPr lang="en-US" sz="2400" b="1" dirty="0">
                <a:solidFill>
                  <a:schemeClr val="tx1">
                    <a:lumMod val="75000"/>
                    <a:lumOff val="25000"/>
                  </a:schemeClr>
                </a:solidFill>
                <a:latin typeface="+mj-lt"/>
              </a:rPr>
              <a:t>SST</a:t>
            </a:r>
          </a:p>
          <a:p>
            <a:pPr algn="ctr"/>
            <a:r>
              <a:rPr lang="en-US" sz="2400" b="1" dirty="0">
                <a:solidFill>
                  <a:schemeClr val="tx1">
                    <a:lumMod val="75000"/>
                    <a:lumOff val="25000"/>
                  </a:schemeClr>
                </a:solidFill>
                <a:latin typeface="+mj-lt"/>
              </a:rPr>
              <a:t>Fluctuation</a:t>
            </a:r>
          </a:p>
        </p:txBody>
      </p:sp>
      <p:sp>
        <p:nvSpPr>
          <p:cNvPr id="11" name="Rectangle 10"/>
          <p:cNvSpPr/>
          <p:nvPr/>
        </p:nvSpPr>
        <p:spPr>
          <a:xfrm>
            <a:off x="8576300" y="1007804"/>
            <a:ext cx="1969966" cy="830997"/>
          </a:xfrm>
          <a:prstGeom prst="rect">
            <a:avLst/>
          </a:prstGeom>
        </p:spPr>
        <p:txBody>
          <a:bodyPr wrap="square">
            <a:spAutoFit/>
          </a:bodyPr>
          <a:lstStyle/>
          <a:p>
            <a:pPr algn="ctr"/>
            <a:r>
              <a:rPr lang="en-US" sz="2400" b="1" dirty="0">
                <a:solidFill>
                  <a:schemeClr val="tx1">
                    <a:lumMod val="75000"/>
                    <a:lumOff val="25000"/>
                  </a:schemeClr>
                </a:solidFill>
                <a:latin typeface="+mj-lt"/>
              </a:rPr>
              <a:t>NDTI</a:t>
            </a:r>
          </a:p>
          <a:p>
            <a:pPr algn="ctr"/>
            <a:r>
              <a:rPr lang="en-US" sz="2400" b="1" dirty="0">
                <a:solidFill>
                  <a:schemeClr val="tx1">
                    <a:lumMod val="75000"/>
                    <a:lumOff val="25000"/>
                  </a:schemeClr>
                </a:solidFill>
                <a:latin typeface="+mj-lt"/>
              </a:rPr>
              <a:t>Fluctuation</a:t>
            </a:r>
          </a:p>
        </p:txBody>
      </p:sp>
    </p:spTree>
    <p:extLst>
      <p:ext uri="{BB962C8B-B14F-4D97-AF65-F5344CB8AC3E}">
        <p14:creationId xmlns:p14="http://schemas.microsoft.com/office/powerpoint/2010/main" val="38689914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Bivariate</a:t>
            </a:r>
            <a:endParaRPr lang="en-US" dirty="0">
              <a:solidFill>
                <a:srgbClr val="FF0000"/>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840" t="20860" r="15304" b="31525"/>
          <a:stretch/>
        </p:blipFill>
        <p:spPr>
          <a:xfrm>
            <a:off x="3414252" y="1063469"/>
            <a:ext cx="5363496" cy="473106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9655" t="72258" r="47811" b="23814"/>
          <a:stretch/>
        </p:blipFill>
        <p:spPr>
          <a:xfrm>
            <a:off x="8242132" y="5918064"/>
            <a:ext cx="2497874" cy="390293"/>
          </a:xfrm>
          <a:prstGeom prst="rect">
            <a:avLst/>
          </a:prstGeom>
        </p:spPr>
      </p:pic>
      <p:sp>
        <p:nvSpPr>
          <p:cNvPr id="5" name="TextBox 4"/>
          <p:cNvSpPr txBox="1"/>
          <p:nvPr/>
        </p:nvSpPr>
        <p:spPr>
          <a:xfrm>
            <a:off x="10740544" y="5496515"/>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6" name="Picture 5"/>
          <p:cNvPicPr>
            <a:picLocks noChangeAspect="1"/>
          </p:cNvPicPr>
          <p:nvPr/>
        </p:nvPicPr>
        <p:blipFill>
          <a:blip r:embed="rId4"/>
          <a:stretch>
            <a:fillRect/>
          </a:stretch>
        </p:blipFill>
        <p:spPr>
          <a:xfrm>
            <a:off x="10740006" y="5815196"/>
            <a:ext cx="400050" cy="485775"/>
          </a:xfrm>
          <a:prstGeom prst="rect">
            <a:avLst/>
          </a:prstGeom>
        </p:spPr>
      </p:pic>
      <p:grpSp>
        <p:nvGrpSpPr>
          <p:cNvPr id="13" name="Group 12"/>
          <p:cNvGrpSpPr/>
          <p:nvPr/>
        </p:nvGrpSpPr>
        <p:grpSpPr>
          <a:xfrm>
            <a:off x="8777748" y="698643"/>
            <a:ext cx="2802230" cy="2178253"/>
            <a:chOff x="13778891" y="18520228"/>
            <a:chExt cx="2802230" cy="2178253"/>
          </a:xfrm>
        </p:grpSpPr>
        <p:pic>
          <p:nvPicPr>
            <p:cNvPr id="8" name="Picture 7"/>
            <p:cNvPicPr>
              <a:picLocks noChangeAspect="1"/>
            </p:cNvPicPr>
            <p:nvPr/>
          </p:nvPicPr>
          <p:blipFill rotWithShape="1">
            <a:blip r:embed="rId5"/>
            <a:srcRect t="2877" r="1137"/>
            <a:stretch/>
          </p:blipFill>
          <p:spPr>
            <a:xfrm>
              <a:off x="15173431" y="18553953"/>
              <a:ext cx="1407690" cy="1367725"/>
            </a:xfrm>
            <a:prstGeom prst="rect">
              <a:avLst/>
            </a:prstGeom>
          </p:spPr>
        </p:pic>
        <p:cxnSp>
          <p:nvCxnSpPr>
            <p:cNvPr id="9" name="Straight Arrow Connector 8"/>
            <p:cNvCxnSpPr/>
            <p:nvPr/>
          </p:nvCxnSpPr>
          <p:spPr>
            <a:xfrm flipH="1" flipV="1">
              <a:off x="14960192" y="18520228"/>
              <a:ext cx="8084" cy="1371600"/>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V="1">
              <a:off x="15877276" y="19374250"/>
              <a:ext cx="0" cy="1371601"/>
            </a:xfrm>
            <a:prstGeom prst="straightConnector1">
              <a:avLst/>
            </a:prstGeom>
            <a:ln w="3175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778891" y="18931857"/>
              <a:ext cx="1011815" cy="584775"/>
            </a:xfrm>
            <a:prstGeom prst="rect">
              <a:avLst/>
            </a:prstGeom>
            <a:noFill/>
          </p:spPr>
          <p:txBody>
            <a:bodyPr wrap="none" rtlCol="0">
              <a:spAutoFit/>
            </a:bodyPr>
            <a:lstStyle/>
            <a:p>
              <a:pPr algn="ctr"/>
              <a:r>
                <a:rPr lang="en-US" sz="1600" dirty="0">
                  <a:solidFill>
                    <a:schemeClr val="tx1">
                      <a:lumMod val="75000"/>
                      <a:lumOff val="25000"/>
                    </a:schemeClr>
                  </a:solidFill>
                  <a:latin typeface="+mj-lt"/>
                </a:rPr>
                <a:t>NDTI</a:t>
              </a:r>
            </a:p>
            <a:p>
              <a:pPr algn="ctr"/>
              <a:r>
                <a:rPr lang="en-US" sz="1600" dirty="0">
                  <a:solidFill>
                    <a:schemeClr val="tx1">
                      <a:lumMod val="75000"/>
                      <a:lumOff val="25000"/>
                    </a:schemeClr>
                  </a:solidFill>
                  <a:latin typeface="+mj-lt"/>
                </a:rPr>
                <a:t>Change</a:t>
              </a:r>
            </a:p>
          </p:txBody>
        </p:sp>
        <p:sp>
          <p:nvSpPr>
            <p:cNvPr id="12" name="TextBox 11"/>
            <p:cNvSpPr txBox="1"/>
            <p:nvPr/>
          </p:nvSpPr>
          <p:spPr>
            <a:xfrm>
              <a:off x="15371367" y="20113706"/>
              <a:ext cx="1011815" cy="584775"/>
            </a:xfrm>
            <a:prstGeom prst="rect">
              <a:avLst/>
            </a:prstGeom>
            <a:noFill/>
          </p:spPr>
          <p:txBody>
            <a:bodyPr wrap="none" rtlCol="0">
              <a:spAutoFit/>
            </a:bodyPr>
            <a:lstStyle/>
            <a:p>
              <a:pPr algn="ctr"/>
              <a:r>
                <a:rPr lang="en-US" sz="1600" dirty="0">
                  <a:solidFill>
                    <a:schemeClr val="tx1">
                      <a:lumMod val="75000"/>
                      <a:lumOff val="25000"/>
                    </a:schemeClr>
                  </a:solidFill>
                  <a:latin typeface="+mj-lt"/>
                </a:rPr>
                <a:t>SST</a:t>
              </a:r>
            </a:p>
            <a:p>
              <a:pPr algn="ctr"/>
              <a:r>
                <a:rPr lang="en-US" sz="1600" dirty="0">
                  <a:solidFill>
                    <a:schemeClr val="tx1">
                      <a:lumMod val="75000"/>
                      <a:lumOff val="25000"/>
                    </a:schemeClr>
                  </a:solidFill>
                  <a:latin typeface="+mj-lt"/>
                </a:rPr>
                <a:t>Change</a:t>
              </a:r>
            </a:p>
          </p:txBody>
        </p:sp>
      </p:grpSp>
      <p:sp>
        <p:nvSpPr>
          <p:cNvPr id="14" name="TextBox 13"/>
          <p:cNvSpPr txBox="1"/>
          <p:nvPr/>
        </p:nvSpPr>
        <p:spPr>
          <a:xfrm>
            <a:off x="887507" y="1923871"/>
            <a:ext cx="2526746" cy="1200329"/>
          </a:xfrm>
          <a:prstGeom prst="rect">
            <a:avLst/>
          </a:prstGeom>
          <a:noFill/>
        </p:spPr>
        <p:txBody>
          <a:bodyPr wrap="square" rtlCol="0">
            <a:spAutoFit/>
          </a:bodyPr>
          <a:lstStyle/>
          <a:p>
            <a:pPr algn="ctr"/>
            <a:r>
              <a:rPr lang="en-US" sz="2400" dirty="0">
                <a:solidFill>
                  <a:schemeClr val="tx1">
                    <a:lumMod val="75000"/>
                    <a:lumOff val="25000"/>
                  </a:schemeClr>
                </a:solidFill>
              </a:rPr>
              <a:t>Mean suitability map for 2015 through 2017</a:t>
            </a:r>
          </a:p>
        </p:txBody>
      </p:sp>
    </p:spTree>
    <p:extLst>
      <p:ext uri="{BB962C8B-B14F-4D97-AF65-F5344CB8AC3E}">
        <p14:creationId xmlns:p14="http://schemas.microsoft.com/office/powerpoint/2010/main" val="27317733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252" t="1075" r="1562" b="1506"/>
          <a:stretch/>
        </p:blipFill>
        <p:spPr>
          <a:xfrm>
            <a:off x="6262046" y="88490"/>
            <a:ext cx="5132440" cy="6681019"/>
          </a:xfrm>
          <a:prstGeom prst="rect">
            <a:avLst/>
          </a:prstGeom>
        </p:spPr>
      </p:pic>
      <p:sp>
        <p:nvSpPr>
          <p:cNvPr id="2" name="Title 1"/>
          <p:cNvSpPr>
            <a:spLocks noGrp="1"/>
          </p:cNvSpPr>
          <p:nvPr>
            <p:ph type="title"/>
          </p:nvPr>
        </p:nvSpPr>
        <p:spPr>
          <a:xfrm>
            <a:off x="1035373" y="293119"/>
            <a:ext cx="10233148" cy="479425"/>
          </a:xfrm>
        </p:spPr>
        <p:txBody>
          <a:bodyPr/>
          <a:lstStyle/>
          <a:p>
            <a:r>
              <a:rPr lang="en-US" dirty="0"/>
              <a:t>Study Area </a:t>
            </a:r>
          </a:p>
        </p:txBody>
      </p:sp>
      <p:sp>
        <p:nvSpPr>
          <p:cNvPr id="6" name="Text Placeholder 3"/>
          <p:cNvSpPr txBox="1">
            <a:spLocks/>
          </p:cNvSpPr>
          <p:nvPr/>
        </p:nvSpPr>
        <p:spPr>
          <a:xfrm>
            <a:off x="858728" y="1410573"/>
            <a:ext cx="5587923" cy="451432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200"/>
              </a:spcBef>
              <a:buClr>
                <a:srgbClr val="3289B4"/>
              </a:buClr>
              <a:buFont typeface="Wingdings 3" panose="05040102010807070707" pitchFamily="18" charset="2"/>
              <a:buChar char="}"/>
            </a:pPr>
            <a:r>
              <a:rPr lang="en-US" sz="2400" dirty="0"/>
              <a:t>Osa Peninsula and </a:t>
            </a:r>
            <a:r>
              <a:rPr lang="en-US" sz="2400" dirty="0" err="1"/>
              <a:t>Golfo</a:t>
            </a:r>
            <a:r>
              <a:rPr lang="en-US" sz="2400" dirty="0"/>
              <a:t> Dulce, Costa Rica</a:t>
            </a:r>
          </a:p>
          <a:p>
            <a:pPr marL="342900" indent="-342900">
              <a:spcBef>
                <a:spcPts val="200"/>
              </a:spcBef>
              <a:buClr>
                <a:srgbClr val="3289B4"/>
              </a:buClr>
              <a:buFont typeface="Wingdings 3" panose="05040102010807070707" pitchFamily="18" charset="2"/>
              <a:buChar char="}"/>
            </a:pPr>
            <a:endParaRPr lang="en-US" sz="2400" dirty="0"/>
          </a:p>
          <a:p>
            <a:pPr marL="342900" indent="-342900">
              <a:spcBef>
                <a:spcPts val="200"/>
              </a:spcBef>
              <a:buClr>
                <a:srgbClr val="3289B4"/>
              </a:buClr>
              <a:buFont typeface="Wingdings 3" panose="05040102010807070707" pitchFamily="18" charset="2"/>
              <a:buChar char="}"/>
            </a:pPr>
            <a:r>
              <a:rPr lang="en-US" sz="2400" dirty="0"/>
              <a:t>Home to </a:t>
            </a:r>
            <a:r>
              <a:rPr lang="en-US" sz="2400" b="1" dirty="0"/>
              <a:t>2.5%</a:t>
            </a:r>
            <a:r>
              <a:rPr lang="en-US" sz="2400" dirty="0"/>
              <a:t> of the Earth’s biodiversity </a:t>
            </a:r>
          </a:p>
          <a:p>
            <a:pPr marL="342900" indent="-342900">
              <a:spcBef>
                <a:spcPts val="200"/>
              </a:spcBef>
              <a:buClr>
                <a:srgbClr val="3289B4"/>
              </a:buClr>
              <a:buFont typeface="Wingdings 3" panose="05040102010807070707" pitchFamily="18" charset="2"/>
              <a:buChar char="}"/>
            </a:pPr>
            <a:endParaRPr lang="en-US" sz="2400" dirty="0"/>
          </a:p>
          <a:p>
            <a:pPr marL="342900" indent="-342900">
              <a:spcBef>
                <a:spcPts val="200"/>
              </a:spcBef>
              <a:buClr>
                <a:srgbClr val="3289B4"/>
              </a:buClr>
              <a:buFont typeface="Wingdings 3" panose="05040102010807070707" pitchFamily="18" charset="2"/>
              <a:buChar char="}"/>
            </a:pPr>
            <a:r>
              <a:rPr lang="en-US" sz="2400" b="1" dirty="0"/>
              <a:t>“The most biologically intense place on Earth”</a:t>
            </a:r>
            <a:r>
              <a:rPr lang="en-US" sz="2400" dirty="0"/>
              <a:t>– National Geographic</a:t>
            </a:r>
          </a:p>
          <a:p>
            <a:pPr marL="342900" indent="-342900">
              <a:spcBef>
                <a:spcPts val="200"/>
              </a:spcBef>
              <a:buClr>
                <a:srgbClr val="3289B4"/>
              </a:buClr>
              <a:buFont typeface="Wingdings 3" panose="05040102010807070707" pitchFamily="18" charset="2"/>
              <a:buChar char="}"/>
            </a:pPr>
            <a:endParaRPr lang="en-US" sz="2400" dirty="0"/>
          </a:p>
          <a:p>
            <a:pPr marL="342900" indent="-342900">
              <a:spcBef>
                <a:spcPts val="200"/>
              </a:spcBef>
              <a:buClr>
                <a:srgbClr val="3289B4"/>
              </a:buClr>
              <a:buFont typeface="Wingdings 3" panose="05040102010807070707" pitchFamily="18" charset="2"/>
              <a:buChar char="}"/>
            </a:pPr>
            <a:r>
              <a:rPr lang="en-US" sz="2400" dirty="0"/>
              <a:t>Four</a:t>
            </a:r>
            <a:r>
              <a:rPr lang="en-US" sz="2400" b="1" dirty="0"/>
              <a:t> river deltas </a:t>
            </a:r>
            <a:r>
              <a:rPr lang="en-US" sz="2400" dirty="0"/>
              <a:t>of interest</a:t>
            </a:r>
          </a:p>
          <a:p>
            <a:pPr marL="800100" lvl="1" indent="-342900">
              <a:spcBef>
                <a:spcPts val="200"/>
              </a:spcBef>
              <a:buClr>
                <a:srgbClr val="3289B4"/>
              </a:buClr>
              <a:buFont typeface="Wingdings 3" panose="05040102010807070707" pitchFamily="18" charset="2"/>
              <a:buChar char="}"/>
            </a:pPr>
            <a:r>
              <a:rPr lang="en-US" sz="2000" dirty="0"/>
              <a:t>Rio </a:t>
            </a:r>
            <a:r>
              <a:rPr lang="en-US" sz="2000" dirty="0" err="1"/>
              <a:t>Coto</a:t>
            </a:r>
            <a:r>
              <a:rPr lang="en-US" sz="2000" dirty="0"/>
              <a:t>, Rio </a:t>
            </a:r>
            <a:r>
              <a:rPr lang="en-US" sz="2000" dirty="0" err="1"/>
              <a:t>Esquinas</a:t>
            </a:r>
            <a:r>
              <a:rPr lang="en-US" sz="2000" dirty="0"/>
              <a:t>, Rio Rincon, and Rio Tigre</a:t>
            </a:r>
          </a:p>
          <a:p>
            <a:endParaRPr lang="en-US" sz="2400" dirty="0"/>
          </a:p>
        </p:txBody>
      </p:sp>
      <p:sp>
        <p:nvSpPr>
          <p:cNvPr id="23" name="Text Box 2"/>
          <p:cNvSpPr txBox="1"/>
          <p:nvPr/>
        </p:nvSpPr>
        <p:spPr>
          <a:xfrm>
            <a:off x="6926958" y="4991976"/>
            <a:ext cx="1458535" cy="1157343"/>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endParaRPr lang="en-US" sz="1100">
              <a:effectLst/>
              <a:latin typeface="Arial" charset="0"/>
              <a:ea typeface="Times New Roman" charset="0"/>
              <a:cs typeface="Times New Roman" charset="0"/>
            </a:endParaRPr>
          </a:p>
          <a:p>
            <a:pPr marL="0" marR="0">
              <a:lnSpc>
                <a:spcPct val="115000"/>
              </a:lnSpc>
              <a:spcBef>
                <a:spcPts val="0"/>
              </a:spcBef>
              <a:spcAft>
                <a:spcPts val="1000"/>
              </a:spcAft>
            </a:pPr>
            <a:r>
              <a:rPr lang="en-US" sz="1100" dirty="0">
                <a:effectLst/>
                <a:latin typeface="Century Gothic" charset="0"/>
                <a:ea typeface="Times New Roman" charset="0"/>
                <a:cs typeface="Times New Roman" charset="0"/>
              </a:rPr>
              <a:t> </a:t>
            </a:r>
            <a:endParaRPr lang="en-US" sz="1100" dirty="0">
              <a:effectLst/>
              <a:latin typeface="Arial" charset="0"/>
              <a:ea typeface="Times New Roman" charset="0"/>
              <a:cs typeface="Times New Roman" charset="0"/>
            </a:endParaRPr>
          </a:p>
        </p:txBody>
      </p:sp>
      <p:sp>
        <p:nvSpPr>
          <p:cNvPr id="24" name="Rectangle 23"/>
          <p:cNvSpPr/>
          <p:nvPr/>
        </p:nvSpPr>
        <p:spPr>
          <a:xfrm>
            <a:off x="7015744" y="5072635"/>
            <a:ext cx="267142" cy="20845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Rectangle 24"/>
          <p:cNvSpPr/>
          <p:nvPr/>
        </p:nvSpPr>
        <p:spPr>
          <a:xfrm>
            <a:off x="7015744" y="5618349"/>
            <a:ext cx="267142" cy="208452"/>
          </a:xfrm>
          <a:prstGeom prst="rect">
            <a:avLst/>
          </a:prstGeom>
          <a:solidFill>
            <a:srgbClr val="00B0F0"/>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Rectangle 25"/>
          <p:cNvSpPr/>
          <p:nvPr/>
        </p:nvSpPr>
        <p:spPr>
          <a:xfrm>
            <a:off x="7015744" y="5345492"/>
            <a:ext cx="267142" cy="208452"/>
          </a:xfrm>
          <a:prstGeom prst="rect">
            <a:avLst/>
          </a:prstGeom>
          <a:solidFill>
            <a:srgbClr val="04EE0A"/>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Text Box 9"/>
          <p:cNvSpPr txBox="1"/>
          <p:nvPr/>
        </p:nvSpPr>
        <p:spPr>
          <a:xfrm>
            <a:off x="7276576" y="5008882"/>
            <a:ext cx="1097280" cy="2743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200" b="1" dirty="0">
                <a:solidFill>
                  <a:schemeClr val="tx1">
                    <a:lumMod val="75000"/>
                    <a:lumOff val="25000"/>
                  </a:schemeClr>
                </a:solidFill>
                <a:effectLst/>
                <a:latin typeface="Century Gothic" charset="0"/>
                <a:ea typeface="Times New Roman" charset="0"/>
                <a:cs typeface="Times New Roman" charset="0"/>
              </a:rPr>
              <a:t>Study Area </a:t>
            </a:r>
            <a:endParaRPr lang="en-US" sz="1200" b="1" dirty="0">
              <a:solidFill>
                <a:schemeClr val="tx1">
                  <a:lumMod val="75000"/>
                  <a:lumOff val="25000"/>
                </a:schemeClr>
              </a:solidFill>
              <a:effectLst/>
              <a:latin typeface="Arial" charset="0"/>
              <a:ea typeface="Times New Roman" charset="0"/>
              <a:cs typeface="Times New Roman" charset="0"/>
            </a:endParaRPr>
          </a:p>
        </p:txBody>
      </p:sp>
      <p:sp>
        <p:nvSpPr>
          <p:cNvPr id="28" name="Text Box 10"/>
          <p:cNvSpPr txBox="1"/>
          <p:nvPr/>
        </p:nvSpPr>
        <p:spPr>
          <a:xfrm>
            <a:off x="7276576" y="5287730"/>
            <a:ext cx="1097280" cy="2743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200" b="1" dirty="0" err="1">
                <a:solidFill>
                  <a:schemeClr val="tx1">
                    <a:lumMod val="75000"/>
                    <a:lumOff val="25000"/>
                  </a:schemeClr>
                </a:solidFill>
                <a:effectLst/>
                <a:latin typeface="Century Gothic" charset="0"/>
                <a:ea typeface="Times New Roman" charset="0"/>
                <a:cs typeface="Times New Roman" charset="0"/>
              </a:rPr>
              <a:t>Golfo</a:t>
            </a:r>
            <a:r>
              <a:rPr lang="en-US" sz="1200" b="1" dirty="0">
                <a:solidFill>
                  <a:schemeClr val="tx1">
                    <a:lumMod val="75000"/>
                    <a:lumOff val="25000"/>
                  </a:schemeClr>
                </a:solidFill>
                <a:effectLst/>
                <a:latin typeface="Century Gothic" charset="0"/>
                <a:ea typeface="Times New Roman" charset="0"/>
                <a:cs typeface="Times New Roman" charset="0"/>
              </a:rPr>
              <a:t> Dulce</a:t>
            </a:r>
            <a:endParaRPr lang="en-US" sz="1200" b="1" dirty="0">
              <a:solidFill>
                <a:schemeClr val="tx1">
                  <a:lumMod val="75000"/>
                  <a:lumOff val="25000"/>
                </a:schemeClr>
              </a:solidFill>
              <a:effectLst/>
              <a:latin typeface="Arial" charset="0"/>
              <a:ea typeface="Times New Roman" charset="0"/>
              <a:cs typeface="Times New Roman" charset="0"/>
            </a:endParaRPr>
          </a:p>
        </p:txBody>
      </p:sp>
      <p:sp>
        <p:nvSpPr>
          <p:cNvPr id="29" name="Text Box 11"/>
          <p:cNvSpPr txBox="1"/>
          <p:nvPr/>
        </p:nvSpPr>
        <p:spPr>
          <a:xfrm>
            <a:off x="7276576" y="5566578"/>
            <a:ext cx="1097280" cy="27432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1200" b="1" dirty="0" smtClean="0">
                <a:solidFill>
                  <a:schemeClr val="tx1">
                    <a:lumMod val="75000"/>
                    <a:lumOff val="25000"/>
                  </a:schemeClr>
                </a:solidFill>
                <a:latin typeface="Century Gothic" charset="0"/>
                <a:ea typeface="Times New Roman" charset="0"/>
                <a:cs typeface="Times New Roman" charset="0"/>
              </a:rPr>
              <a:t>Focal </a:t>
            </a:r>
            <a:r>
              <a:rPr lang="en-US" sz="1200" b="1" dirty="0">
                <a:solidFill>
                  <a:schemeClr val="tx1">
                    <a:lumMod val="75000"/>
                    <a:lumOff val="25000"/>
                  </a:schemeClr>
                </a:solidFill>
                <a:latin typeface="Century Gothic" charset="0"/>
                <a:ea typeface="Times New Roman" charset="0"/>
                <a:cs typeface="Times New Roman" charset="0"/>
              </a:rPr>
              <a:t>Rivers</a:t>
            </a:r>
            <a:r>
              <a:rPr lang="en-US" sz="1200" b="1" dirty="0">
                <a:solidFill>
                  <a:schemeClr val="tx1">
                    <a:lumMod val="75000"/>
                    <a:lumOff val="25000"/>
                  </a:schemeClr>
                </a:solidFill>
                <a:effectLst/>
                <a:latin typeface="Century Gothic" charset="0"/>
                <a:ea typeface="Times New Roman" charset="0"/>
                <a:cs typeface="Times New Roman" charset="0"/>
              </a:rPr>
              <a:t> </a:t>
            </a:r>
            <a:endParaRPr lang="en-US" sz="1200" b="1" dirty="0">
              <a:solidFill>
                <a:schemeClr val="tx1">
                  <a:lumMod val="75000"/>
                  <a:lumOff val="25000"/>
                </a:schemeClr>
              </a:solidFill>
              <a:effectLst/>
              <a:latin typeface="Arial" charset="0"/>
              <a:ea typeface="Times New Roman" charset="0"/>
              <a:cs typeface="Times New Roman" charset="0"/>
            </a:endParaRPr>
          </a:p>
        </p:txBody>
      </p:sp>
      <p:sp>
        <p:nvSpPr>
          <p:cNvPr id="30" name="TextBox 29">
            <a:extLst>
              <a:ext uri="{FF2B5EF4-FFF2-40B4-BE49-F238E27FC236}">
                <a16:creationId xmlns:a16="http://schemas.microsoft.com/office/drawing/2014/main" id="{C240B9C1-0967-4D14-866F-BA4E4F3EC869}"/>
              </a:ext>
            </a:extLst>
          </p:cNvPr>
          <p:cNvSpPr txBox="1"/>
          <p:nvPr/>
        </p:nvSpPr>
        <p:spPr>
          <a:xfrm>
            <a:off x="7276576" y="5845425"/>
            <a:ext cx="1097280" cy="274320"/>
          </a:xfrm>
          <a:prstGeom prst="rect">
            <a:avLst/>
          </a:prstGeom>
          <a:noFill/>
        </p:spPr>
        <p:txBody>
          <a:bodyPr wrap="square" rtlCol="0">
            <a:spAutoFit/>
          </a:bodyPr>
          <a:lstStyle/>
          <a:p>
            <a:r>
              <a:rPr lang="en-US" sz="1200" b="1" dirty="0">
                <a:solidFill>
                  <a:schemeClr val="tx1">
                    <a:lumMod val="75000"/>
                    <a:lumOff val="25000"/>
                  </a:schemeClr>
                </a:solidFill>
              </a:rPr>
              <a:t>Coral</a:t>
            </a:r>
          </a:p>
        </p:txBody>
      </p:sp>
      <p:sp>
        <p:nvSpPr>
          <p:cNvPr id="31" name="Rectangle 30">
            <a:extLst>
              <a:ext uri="{FF2B5EF4-FFF2-40B4-BE49-F238E27FC236}">
                <a16:creationId xmlns:a16="http://schemas.microsoft.com/office/drawing/2014/main" id="{FD0EE9EA-8C61-43E5-B8F2-8E0B6804A23B}"/>
              </a:ext>
            </a:extLst>
          </p:cNvPr>
          <p:cNvSpPr/>
          <p:nvPr/>
        </p:nvSpPr>
        <p:spPr>
          <a:xfrm>
            <a:off x="7010846" y="5891205"/>
            <a:ext cx="276938" cy="208452"/>
          </a:xfrm>
          <a:prstGeom prst="rect">
            <a:avLst/>
          </a:prstGeom>
          <a:solidFill>
            <a:srgbClr val="DD279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CC3399"/>
              </a:solidFill>
            </a:endParaRPr>
          </a:p>
        </p:txBody>
      </p:sp>
      <p:sp>
        <p:nvSpPr>
          <p:cNvPr id="32" name="TextBox 31"/>
          <p:cNvSpPr txBox="1"/>
          <p:nvPr/>
        </p:nvSpPr>
        <p:spPr>
          <a:xfrm rot="1881561">
            <a:off x="9069736" y="3786832"/>
            <a:ext cx="1215397" cy="307777"/>
          </a:xfrm>
          <a:prstGeom prst="rect">
            <a:avLst/>
          </a:prstGeom>
          <a:noFill/>
        </p:spPr>
        <p:txBody>
          <a:bodyPr wrap="none" rtlCol="0">
            <a:spAutoFit/>
          </a:bodyPr>
          <a:lstStyle/>
          <a:p>
            <a:r>
              <a:rPr lang="en-US" sz="1400" b="1" dirty="0" err="1">
                <a:solidFill>
                  <a:schemeClr val="bg1"/>
                </a:solidFill>
              </a:rPr>
              <a:t>Golfo</a:t>
            </a:r>
            <a:r>
              <a:rPr lang="en-US" sz="1400" b="1" dirty="0">
                <a:solidFill>
                  <a:schemeClr val="bg1"/>
                </a:solidFill>
              </a:rPr>
              <a:t> Dulce</a:t>
            </a:r>
          </a:p>
        </p:txBody>
      </p:sp>
      <p:sp>
        <p:nvSpPr>
          <p:cNvPr id="33" name="TextBox 32"/>
          <p:cNvSpPr txBox="1"/>
          <p:nvPr/>
        </p:nvSpPr>
        <p:spPr>
          <a:xfrm>
            <a:off x="10534174" y="4478254"/>
            <a:ext cx="546945" cy="276999"/>
          </a:xfrm>
          <a:prstGeom prst="rect">
            <a:avLst/>
          </a:prstGeom>
          <a:noFill/>
        </p:spPr>
        <p:txBody>
          <a:bodyPr wrap="none" rtlCol="0">
            <a:spAutoFit/>
          </a:bodyPr>
          <a:lstStyle/>
          <a:p>
            <a:r>
              <a:rPr lang="en-US" sz="1200" b="1" dirty="0" err="1">
                <a:solidFill>
                  <a:schemeClr val="bg1"/>
                </a:solidFill>
              </a:rPr>
              <a:t>Coto</a:t>
            </a:r>
            <a:endParaRPr lang="en-US" sz="1200" b="1" dirty="0">
              <a:solidFill>
                <a:schemeClr val="bg1"/>
              </a:solidFill>
            </a:endParaRPr>
          </a:p>
        </p:txBody>
      </p:sp>
      <p:sp>
        <p:nvSpPr>
          <p:cNvPr id="34" name="TextBox 33"/>
          <p:cNvSpPr txBox="1"/>
          <p:nvPr/>
        </p:nvSpPr>
        <p:spPr>
          <a:xfrm>
            <a:off x="9503477" y="3073537"/>
            <a:ext cx="824265" cy="276999"/>
          </a:xfrm>
          <a:prstGeom prst="rect">
            <a:avLst/>
          </a:prstGeom>
          <a:noFill/>
        </p:spPr>
        <p:txBody>
          <a:bodyPr wrap="none" rtlCol="0">
            <a:spAutoFit/>
          </a:bodyPr>
          <a:lstStyle/>
          <a:p>
            <a:r>
              <a:rPr lang="en-US" sz="1200" b="1" dirty="0" err="1">
                <a:solidFill>
                  <a:schemeClr val="bg1"/>
                </a:solidFill>
              </a:rPr>
              <a:t>Esquinas</a:t>
            </a:r>
            <a:endParaRPr lang="en-US" sz="1200" b="1" dirty="0">
              <a:solidFill>
                <a:schemeClr val="bg1"/>
              </a:solidFill>
            </a:endParaRPr>
          </a:p>
        </p:txBody>
      </p:sp>
      <p:sp>
        <p:nvSpPr>
          <p:cNvPr id="35" name="TextBox 34"/>
          <p:cNvSpPr txBox="1"/>
          <p:nvPr/>
        </p:nvSpPr>
        <p:spPr>
          <a:xfrm>
            <a:off x="7207823" y="3908810"/>
            <a:ext cx="697627" cy="276999"/>
          </a:xfrm>
          <a:prstGeom prst="rect">
            <a:avLst/>
          </a:prstGeom>
          <a:noFill/>
        </p:spPr>
        <p:txBody>
          <a:bodyPr wrap="none" rtlCol="0">
            <a:spAutoFit/>
          </a:bodyPr>
          <a:lstStyle/>
          <a:p>
            <a:r>
              <a:rPr lang="en-US" sz="1200" b="1" dirty="0">
                <a:solidFill>
                  <a:schemeClr val="bg1"/>
                </a:solidFill>
              </a:rPr>
              <a:t>Rincon</a:t>
            </a:r>
          </a:p>
        </p:txBody>
      </p:sp>
      <p:sp>
        <p:nvSpPr>
          <p:cNvPr id="36" name="TextBox 35"/>
          <p:cNvSpPr txBox="1"/>
          <p:nvPr/>
        </p:nvSpPr>
        <p:spPr>
          <a:xfrm>
            <a:off x="8329723" y="4577571"/>
            <a:ext cx="530915" cy="276999"/>
          </a:xfrm>
          <a:prstGeom prst="rect">
            <a:avLst/>
          </a:prstGeom>
          <a:noFill/>
        </p:spPr>
        <p:txBody>
          <a:bodyPr wrap="none" rtlCol="0">
            <a:spAutoFit/>
          </a:bodyPr>
          <a:lstStyle/>
          <a:p>
            <a:r>
              <a:rPr lang="en-US" sz="1200" b="1" dirty="0">
                <a:solidFill>
                  <a:schemeClr val="bg1"/>
                </a:solidFill>
              </a:rPr>
              <a:t>Tigre</a:t>
            </a:r>
          </a:p>
        </p:txBody>
      </p:sp>
      <p:sp>
        <p:nvSpPr>
          <p:cNvPr id="7" name="TextBox 6"/>
          <p:cNvSpPr txBox="1"/>
          <p:nvPr/>
        </p:nvSpPr>
        <p:spPr>
          <a:xfrm>
            <a:off x="10113253" y="650266"/>
            <a:ext cx="896144" cy="461665"/>
          </a:xfrm>
          <a:prstGeom prst="rect">
            <a:avLst/>
          </a:prstGeom>
          <a:noFill/>
        </p:spPr>
        <p:txBody>
          <a:bodyPr wrap="square" rtlCol="0">
            <a:spAutoFit/>
          </a:bodyPr>
          <a:lstStyle/>
          <a:p>
            <a:pPr algn="ctr"/>
            <a:r>
              <a:rPr lang="en-US" sz="1200" b="1" dirty="0">
                <a:solidFill>
                  <a:schemeClr val="tx1">
                    <a:lumMod val="75000"/>
                    <a:lumOff val="25000"/>
                  </a:schemeClr>
                </a:solidFill>
              </a:rPr>
              <a:t>Costa Rica</a:t>
            </a:r>
          </a:p>
        </p:txBody>
      </p:sp>
    </p:spTree>
    <p:extLst>
      <p:ext uri="{BB962C8B-B14F-4D97-AF65-F5344CB8AC3E}">
        <p14:creationId xmlns:p14="http://schemas.microsoft.com/office/powerpoint/2010/main" val="21011980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Bivariate</a:t>
            </a:r>
            <a:endParaRPr lang="en-US" dirty="0">
              <a:solidFill>
                <a:srgbClr val="FF0000"/>
              </a:solidFill>
            </a:endParaRPr>
          </a:p>
        </p:txBody>
      </p:sp>
      <p:graphicFrame>
        <p:nvGraphicFramePr>
          <p:cNvPr id="3" name="Chart 2"/>
          <p:cNvGraphicFramePr/>
          <p:nvPr>
            <p:extLst>
              <p:ext uri="{D42A27DB-BD31-4B8C-83A1-F6EECF244321}">
                <p14:modId xmlns:p14="http://schemas.microsoft.com/office/powerpoint/2010/main" val="1803946652"/>
              </p:ext>
            </p:extLst>
          </p:nvPr>
        </p:nvGraphicFramePr>
        <p:xfrm>
          <a:off x="1000125" y="844549"/>
          <a:ext cx="10696575" cy="56705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29144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t>
            </a:r>
            <a:endParaRPr lang="en-US" dirty="0">
              <a:solidFill>
                <a:srgbClr val="FF0000"/>
              </a:solidFill>
            </a:endParaRPr>
          </a:p>
        </p:txBody>
      </p:sp>
      <p:sp>
        <p:nvSpPr>
          <p:cNvPr id="7" name="TextBox 6"/>
          <p:cNvSpPr txBox="1"/>
          <p:nvPr/>
        </p:nvSpPr>
        <p:spPr>
          <a:xfrm>
            <a:off x="10170695" y="6574658"/>
            <a:ext cx="3657600" cy="276999"/>
          </a:xfrm>
          <a:prstGeom prst="rect">
            <a:avLst/>
          </a:prstGeom>
          <a:noFill/>
        </p:spPr>
        <p:txBody>
          <a:bodyPr wrap="square" rtlCol="0">
            <a:spAutoFit/>
          </a:bodyPr>
          <a:lstStyle/>
          <a:p>
            <a:r>
              <a:rPr lang="en-US" sz="1200" dirty="0">
                <a:solidFill>
                  <a:schemeClr val="bg1"/>
                </a:solidFill>
              </a:rPr>
              <a:t>Credit: Osa Conservation </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961" t="29161" b="12543"/>
          <a:stretch/>
        </p:blipFill>
        <p:spPr>
          <a:xfrm>
            <a:off x="0" y="4780100"/>
            <a:ext cx="12192000" cy="2033336"/>
          </a:xfrm>
          <a:prstGeom prst="rect">
            <a:avLst/>
          </a:prstGeom>
        </p:spPr>
      </p:pic>
      <p:sp>
        <p:nvSpPr>
          <p:cNvPr id="10" name="TextBox 9"/>
          <p:cNvSpPr txBox="1"/>
          <p:nvPr/>
        </p:nvSpPr>
        <p:spPr>
          <a:xfrm>
            <a:off x="10170695" y="6482295"/>
            <a:ext cx="3657600" cy="276999"/>
          </a:xfrm>
          <a:prstGeom prst="rect">
            <a:avLst/>
          </a:prstGeom>
          <a:noFill/>
        </p:spPr>
        <p:txBody>
          <a:bodyPr wrap="square" rtlCol="0">
            <a:spAutoFit/>
          </a:bodyPr>
          <a:lstStyle/>
          <a:p>
            <a:r>
              <a:rPr lang="en-US" sz="1200" dirty="0">
                <a:solidFill>
                  <a:schemeClr val="bg1"/>
                </a:solidFill>
              </a:rPr>
              <a:t>Credit: Osa Conservation </a:t>
            </a:r>
          </a:p>
        </p:txBody>
      </p:sp>
      <p:sp>
        <p:nvSpPr>
          <p:cNvPr id="8" name="Text Placeholder 3"/>
          <p:cNvSpPr>
            <a:spLocks noGrp="1"/>
          </p:cNvSpPr>
          <p:nvPr>
            <p:ph type="body" sz="half" idx="2"/>
          </p:nvPr>
        </p:nvSpPr>
        <p:spPr>
          <a:xfrm>
            <a:off x="536698" y="1170792"/>
            <a:ext cx="10696575" cy="3609308"/>
          </a:xfrm>
        </p:spPr>
        <p:txBody>
          <a:bodyPr>
            <a:noAutofit/>
          </a:bodyPr>
          <a:lstStyle/>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There is a noticeable </a:t>
            </a:r>
            <a:r>
              <a:rPr lang="en-US" sz="2100" b="1" dirty="0">
                <a:latin typeface="+mn-lt"/>
              </a:rPr>
              <a:t>decrease</a:t>
            </a:r>
            <a:r>
              <a:rPr lang="en-US" sz="2100" dirty="0">
                <a:latin typeface="+mn-lt"/>
              </a:rPr>
              <a:t> in NDTI over the gulf from 1996 to 2016 potentially due to incentives for reforestation efforts after Forest Law 7575.</a:t>
            </a: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Río </a:t>
            </a:r>
            <a:r>
              <a:rPr lang="en-US" sz="2100" dirty="0" err="1">
                <a:latin typeface="+mn-lt"/>
              </a:rPr>
              <a:t>Coto</a:t>
            </a:r>
            <a:r>
              <a:rPr lang="en-US" sz="2100" dirty="0">
                <a:latin typeface="+mn-lt"/>
              </a:rPr>
              <a:t> shows </a:t>
            </a:r>
            <a:r>
              <a:rPr lang="en-US" sz="2100" b="1" dirty="0">
                <a:latin typeface="+mn-lt"/>
              </a:rPr>
              <a:t>little fluctuation </a:t>
            </a:r>
            <a:r>
              <a:rPr lang="en-US" sz="2100" dirty="0">
                <a:latin typeface="+mn-lt"/>
              </a:rPr>
              <a:t>in NDTI over the past 20 years. However, the mouth feeding into the gulf is a highly turbid area.</a:t>
            </a:r>
          </a:p>
          <a:p>
            <a:pPr marL="342900" lvl="0" indent="-342900" fontAlgn="base">
              <a:spcBef>
                <a:spcPts val="200"/>
              </a:spcBef>
              <a:spcAft>
                <a:spcPts val="600"/>
              </a:spcAft>
              <a:buClr>
                <a:srgbClr val="3289B4"/>
              </a:buClr>
              <a:buFont typeface="Wingdings 3" panose="05040102010807070707" pitchFamily="18" charset="2"/>
              <a:buChar char="}"/>
            </a:pPr>
            <a:r>
              <a:rPr lang="en-US" sz="2100" b="1" dirty="0">
                <a:latin typeface="+mn-lt"/>
              </a:rPr>
              <a:t>Minimal fluctuations </a:t>
            </a:r>
            <a:r>
              <a:rPr lang="en-US" sz="2100" dirty="0">
                <a:latin typeface="+mn-lt"/>
              </a:rPr>
              <a:t>in NDTI and SST are seen in the northwest region of the gulf. With the sensitive nature of coral, this area is the most suitable for their restoration.</a:t>
            </a: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NDTI and SST do not show strong </a:t>
            </a:r>
            <a:r>
              <a:rPr lang="en-US" sz="2100" b="1" dirty="0">
                <a:latin typeface="+mn-lt"/>
              </a:rPr>
              <a:t>correlations</a:t>
            </a:r>
            <a:r>
              <a:rPr lang="en-US" sz="2100" dirty="0">
                <a:latin typeface="+mn-lt"/>
              </a:rPr>
              <a:t>. However, median SST in the gulf has continually </a:t>
            </a:r>
            <a:r>
              <a:rPr lang="en-US" sz="2100" b="1" dirty="0">
                <a:latin typeface="+mn-lt"/>
              </a:rPr>
              <a:t>increased </a:t>
            </a:r>
            <a:r>
              <a:rPr lang="en-US" sz="2100" dirty="0">
                <a:latin typeface="+mn-lt"/>
              </a:rPr>
              <a:t>over the past 15 years while NDTI is variable with a </a:t>
            </a:r>
            <a:r>
              <a:rPr lang="en-US" sz="2100" b="1" dirty="0">
                <a:latin typeface="+mn-lt"/>
              </a:rPr>
              <a:t>downward</a:t>
            </a:r>
            <a:r>
              <a:rPr lang="en-US" sz="2100" dirty="0">
                <a:latin typeface="+mn-lt"/>
              </a:rPr>
              <a:t> trend.</a:t>
            </a:r>
          </a:p>
          <a:p>
            <a:pPr marL="342900" lvl="0" indent="-342900" fontAlgn="base">
              <a:spcBef>
                <a:spcPts val="200"/>
              </a:spcBef>
              <a:spcAft>
                <a:spcPts val="1800"/>
              </a:spcAft>
              <a:buClr>
                <a:srgbClr val="3289B4"/>
              </a:buClr>
              <a:buFont typeface="Webdings" panose="05030102010509060703" pitchFamily="18" charset="2"/>
              <a:buChar char="4"/>
            </a:pPr>
            <a:endParaRPr lang="en-US" sz="2100" dirty="0">
              <a:latin typeface="+mn-lt"/>
            </a:endParaRPr>
          </a:p>
        </p:txBody>
      </p:sp>
    </p:spTree>
    <p:extLst>
      <p:ext uri="{BB962C8B-B14F-4D97-AF65-F5344CB8AC3E}">
        <p14:creationId xmlns:p14="http://schemas.microsoft.com/office/powerpoint/2010/main" val="409501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Limitations</a:t>
            </a:r>
          </a:p>
        </p:txBody>
      </p:sp>
      <p:sp>
        <p:nvSpPr>
          <p:cNvPr id="5" name="Text Placeholder 3"/>
          <p:cNvSpPr>
            <a:spLocks noGrp="1"/>
          </p:cNvSpPr>
          <p:nvPr>
            <p:ph type="body" sz="half" idx="2"/>
          </p:nvPr>
        </p:nvSpPr>
        <p:spPr>
          <a:xfrm>
            <a:off x="979426" y="2984806"/>
            <a:ext cx="10233148" cy="3358844"/>
          </a:xfrm>
        </p:spPr>
        <p:txBody>
          <a:bodyPr>
            <a:noAutofit/>
          </a:bodyPr>
          <a:lstStyle/>
          <a:p>
            <a:pPr marL="342900" indent="-342900" fontAlgn="base">
              <a:spcBef>
                <a:spcPts val="200"/>
              </a:spcBef>
              <a:spcAft>
                <a:spcPts val="600"/>
              </a:spcAft>
              <a:buClr>
                <a:srgbClr val="3289B4"/>
              </a:buClr>
              <a:buFont typeface="Wingdings 3" panose="05040102010807070707" pitchFamily="18" charset="2"/>
              <a:buChar char="}"/>
            </a:pPr>
            <a:r>
              <a:rPr lang="en-US" sz="2100" dirty="0">
                <a:latin typeface="+mn-lt"/>
              </a:rPr>
              <a:t>SST data from Aqua MODIS had a </a:t>
            </a:r>
            <a:r>
              <a:rPr lang="en-US" sz="2100" b="1" dirty="0">
                <a:latin typeface="+mn-lt"/>
              </a:rPr>
              <a:t>low spatial resolution </a:t>
            </a:r>
            <a:r>
              <a:rPr lang="en-US" sz="2100" dirty="0">
                <a:latin typeface="+mn-lt"/>
              </a:rPr>
              <a:t>of 500m</a:t>
            </a:r>
            <a:r>
              <a:rPr lang="en-US" sz="2100" dirty="0" smtClean="0">
                <a:latin typeface="+mn-lt"/>
              </a:rPr>
              <a:t>. </a:t>
            </a:r>
            <a:r>
              <a:rPr lang="en-US" sz="2100" dirty="0">
                <a:latin typeface="+mn-lt"/>
              </a:rPr>
              <a:t>It is difficult to </a:t>
            </a:r>
            <a:r>
              <a:rPr lang="en-US" sz="2100" b="1" dirty="0">
                <a:latin typeface="+mn-lt"/>
              </a:rPr>
              <a:t>differentiate</a:t>
            </a:r>
            <a:r>
              <a:rPr lang="en-US" sz="2100" dirty="0">
                <a:latin typeface="+mn-lt"/>
              </a:rPr>
              <a:t> between the land and gulf on the bivariate and SST maps because of type overlapping in 500 m </a:t>
            </a:r>
            <a:r>
              <a:rPr lang="en-US" sz="2100" dirty="0" smtClean="0">
                <a:latin typeface="+mn-lt"/>
              </a:rPr>
              <a:t>pixels</a:t>
            </a:r>
            <a:r>
              <a:rPr lang="en-US" sz="2100" dirty="0">
                <a:latin typeface="+mn-lt"/>
              </a:rPr>
              <a:t>.</a:t>
            </a:r>
            <a:r>
              <a:rPr lang="en-US" sz="2100" dirty="0" smtClean="0">
                <a:latin typeface="+mn-lt"/>
              </a:rPr>
              <a:t> </a:t>
            </a:r>
            <a:endParaRPr lang="en-US" sz="2100" dirty="0">
              <a:latin typeface="+mn-lt"/>
            </a:endParaRP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We were unable to study NDTI </a:t>
            </a:r>
            <a:r>
              <a:rPr lang="en-US" sz="2100" b="1" dirty="0">
                <a:latin typeface="+mn-lt"/>
              </a:rPr>
              <a:t>upstream of the river deltas </a:t>
            </a:r>
            <a:r>
              <a:rPr lang="en-US" sz="2100" dirty="0">
                <a:latin typeface="+mn-lt"/>
              </a:rPr>
              <a:t>with Landsat data because the rivers’ widths are less than 30m.</a:t>
            </a: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The Landsat green band used to calculate NDTI cannot </a:t>
            </a:r>
            <a:r>
              <a:rPr lang="en-US" sz="2100" b="1" dirty="0">
                <a:latin typeface="+mn-lt"/>
              </a:rPr>
              <a:t>differentiate</a:t>
            </a:r>
            <a:r>
              <a:rPr lang="en-US" sz="2100" dirty="0">
                <a:latin typeface="+mn-lt"/>
              </a:rPr>
              <a:t> between inorganic pollutants and organic molecules suspended in the water.</a:t>
            </a:r>
          </a:p>
          <a:p>
            <a:pPr marL="342900" lvl="0" indent="-342900" fontAlgn="base">
              <a:spcBef>
                <a:spcPts val="200"/>
              </a:spcBef>
              <a:spcAft>
                <a:spcPts val="1800"/>
              </a:spcAft>
              <a:buClr>
                <a:srgbClr val="3289B4"/>
              </a:buClr>
              <a:buFont typeface="Wingdings 3" panose="05040102010807070707" pitchFamily="18" charset="2"/>
              <a:buChar char="}"/>
            </a:pPr>
            <a:r>
              <a:rPr lang="en-US" sz="2100" dirty="0">
                <a:latin typeface="+mn-lt"/>
              </a:rPr>
              <a:t>Without ground truth data points, we cannot </a:t>
            </a:r>
            <a:r>
              <a:rPr lang="en-US" sz="2100" b="1" dirty="0">
                <a:latin typeface="+mn-lt"/>
              </a:rPr>
              <a:t>calculate</a:t>
            </a:r>
            <a:r>
              <a:rPr lang="en-US" sz="2100" dirty="0">
                <a:latin typeface="+mn-lt"/>
              </a:rPr>
              <a:t> absolute values for turbidity in the gulf</a:t>
            </a:r>
            <a:r>
              <a:rPr lang="en-US" sz="2100" dirty="0" smtClean="0">
                <a:latin typeface="+mn-lt"/>
              </a:rPr>
              <a:t>.</a:t>
            </a:r>
            <a:endParaRPr lang="en-US" sz="2100" dirty="0">
              <a:latin typeface="+mn-lt"/>
            </a:endParaRPr>
          </a:p>
        </p:txBody>
      </p:sp>
      <p:sp>
        <p:nvSpPr>
          <p:cNvPr id="6" name="TextBox 5"/>
          <p:cNvSpPr txBox="1"/>
          <p:nvPr/>
        </p:nvSpPr>
        <p:spPr>
          <a:xfrm>
            <a:off x="10170695" y="3160251"/>
            <a:ext cx="3657600" cy="276999"/>
          </a:xfrm>
          <a:prstGeom prst="rect">
            <a:avLst/>
          </a:prstGeom>
          <a:noFill/>
        </p:spPr>
        <p:txBody>
          <a:bodyPr wrap="square" rtlCol="0">
            <a:spAutoFit/>
          </a:bodyPr>
          <a:lstStyle/>
          <a:p>
            <a:r>
              <a:rPr lang="en-US" sz="1200" dirty="0">
                <a:solidFill>
                  <a:schemeClr val="bg1"/>
                </a:solidFill>
              </a:rPr>
              <a:t>Credit: Osa Conservation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61" t="13856" r="261" b="64494"/>
          <a:stretch/>
        </p:blipFill>
        <p:spPr>
          <a:xfrm>
            <a:off x="-53163" y="1"/>
            <a:ext cx="12245163" cy="1988288"/>
          </a:xfrm>
          <a:prstGeom prst="rect">
            <a:avLst/>
          </a:prstGeom>
        </p:spPr>
      </p:pic>
      <p:sp>
        <p:nvSpPr>
          <p:cNvPr id="13" name="TextBox 12"/>
          <p:cNvSpPr txBox="1"/>
          <p:nvPr/>
        </p:nvSpPr>
        <p:spPr>
          <a:xfrm>
            <a:off x="10043104" y="1627328"/>
            <a:ext cx="3657600"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1660773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91" t="32603" r="75" b="46250"/>
          <a:stretch/>
        </p:blipFill>
        <p:spPr>
          <a:xfrm>
            <a:off x="0" y="4872295"/>
            <a:ext cx="12201525" cy="1944149"/>
          </a:xfrm>
          <a:prstGeom prst="rect">
            <a:avLst/>
          </a:prstGeom>
        </p:spPr>
      </p:pic>
      <p:sp>
        <p:nvSpPr>
          <p:cNvPr id="2" name="Title 1"/>
          <p:cNvSpPr>
            <a:spLocks noGrp="1"/>
          </p:cNvSpPr>
          <p:nvPr>
            <p:ph type="title"/>
          </p:nvPr>
        </p:nvSpPr>
        <p:spPr/>
        <p:txBody>
          <a:bodyPr/>
          <a:lstStyle/>
          <a:p>
            <a:r>
              <a:rPr lang="en-US" dirty="0"/>
              <a:t>Future Work </a:t>
            </a:r>
          </a:p>
        </p:txBody>
      </p:sp>
      <p:sp>
        <p:nvSpPr>
          <p:cNvPr id="5" name="TextBox 4"/>
          <p:cNvSpPr txBox="1"/>
          <p:nvPr/>
        </p:nvSpPr>
        <p:spPr>
          <a:xfrm>
            <a:off x="9675395" y="6482295"/>
            <a:ext cx="3657600" cy="276999"/>
          </a:xfrm>
          <a:prstGeom prst="rect">
            <a:avLst/>
          </a:prstGeom>
          <a:noFill/>
        </p:spPr>
        <p:txBody>
          <a:bodyPr wrap="square" rtlCol="0">
            <a:spAutoFit/>
          </a:bodyPr>
          <a:lstStyle/>
          <a:p>
            <a:r>
              <a:rPr lang="en-US" sz="1200" dirty="0">
                <a:solidFill>
                  <a:schemeClr val="bg1"/>
                </a:solidFill>
              </a:rPr>
              <a:t>Credit: Osa Conservation </a:t>
            </a:r>
          </a:p>
        </p:txBody>
      </p:sp>
      <p:sp>
        <p:nvSpPr>
          <p:cNvPr id="6" name="Text Placeholder 3"/>
          <p:cNvSpPr>
            <a:spLocks noGrp="1"/>
          </p:cNvSpPr>
          <p:nvPr>
            <p:ph type="body" sz="half" idx="2"/>
          </p:nvPr>
        </p:nvSpPr>
        <p:spPr>
          <a:xfrm>
            <a:off x="853440" y="1114425"/>
            <a:ext cx="10843259" cy="3757870"/>
          </a:xfrm>
        </p:spPr>
        <p:txBody>
          <a:bodyPr>
            <a:noAutofit/>
          </a:bodyPr>
          <a:lstStyle/>
          <a:p>
            <a:pPr marL="342900" indent="-342900">
              <a:lnSpc>
                <a:spcPct val="100000"/>
              </a:lnSpc>
              <a:spcBef>
                <a:spcPts val="200"/>
              </a:spcBef>
              <a:spcAft>
                <a:spcPts val="1200"/>
              </a:spcAft>
              <a:buClr>
                <a:srgbClr val="3289B4"/>
              </a:buClr>
              <a:buFont typeface="Wingdings 3" panose="05040102010807070707" pitchFamily="18" charset="2"/>
              <a:buChar char="}"/>
            </a:pPr>
            <a:r>
              <a:rPr lang="en-US" b="1" dirty="0">
                <a:solidFill>
                  <a:srgbClr val="3289B4"/>
                </a:solidFill>
                <a:ea typeface="+mj-ea"/>
                <a:cs typeface="+mj-cs"/>
              </a:rPr>
              <a:t>Analyze </a:t>
            </a:r>
            <a:r>
              <a:rPr lang="en-US" dirty="0"/>
              <a:t>seasonal</a:t>
            </a:r>
            <a:r>
              <a:rPr lang="en-US" b="1" dirty="0"/>
              <a:t> salinity fluctuations </a:t>
            </a:r>
            <a:r>
              <a:rPr lang="en-US" dirty="0"/>
              <a:t>in the gulf.</a:t>
            </a:r>
            <a:endParaRPr lang="en-US" b="1" dirty="0">
              <a:ea typeface="+mj-ea"/>
              <a:cs typeface="+mj-cs"/>
            </a:endParaRPr>
          </a:p>
          <a:p>
            <a:pPr marL="342900" indent="-342900">
              <a:lnSpc>
                <a:spcPct val="100000"/>
              </a:lnSpc>
              <a:spcBef>
                <a:spcPts val="200"/>
              </a:spcBef>
              <a:spcAft>
                <a:spcPts val="1200"/>
              </a:spcAft>
              <a:buClr>
                <a:srgbClr val="3289B4"/>
              </a:buClr>
              <a:buFont typeface="Wingdings 3" panose="05040102010807070707" pitchFamily="18" charset="2"/>
              <a:buChar char="}"/>
            </a:pPr>
            <a:r>
              <a:rPr lang="en-US" b="1" dirty="0">
                <a:solidFill>
                  <a:srgbClr val="3289B4"/>
                </a:solidFill>
                <a:ea typeface="+mj-ea"/>
                <a:cs typeface="+mj-cs"/>
              </a:rPr>
              <a:t>Analyze </a:t>
            </a:r>
            <a:r>
              <a:rPr lang="en-US" dirty="0">
                <a:ea typeface="+mj-ea"/>
                <a:cs typeface="+mj-cs"/>
              </a:rPr>
              <a:t>river deltas using </a:t>
            </a:r>
            <a:r>
              <a:rPr lang="en-US" b="1" dirty="0">
                <a:ea typeface="+mj-ea"/>
                <a:cs typeface="+mj-cs"/>
              </a:rPr>
              <a:t>finer spatial resolution </a:t>
            </a:r>
            <a:r>
              <a:rPr lang="en-US" dirty="0">
                <a:ea typeface="+mj-ea"/>
                <a:cs typeface="+mj-cs"/>
              </a:rPr>
              <a:t>data from </a:t>
            </a:r>
            <a:r>
              <a:rPr lang="en-US" dirty="0" err="1">
                <a:ea typeface="+mj-ea"/>
                <a:cs typeface="+mj-cs"/>
              </a:rPr>
              <a:t>PlanetScope</a:t>
            </a:r>
            <a:r>
              <a:rPr lang="en-US" dirty="0">
                <a:ea typeface="+mj-ea"/>
                <a:cs typeface="+mj-cs"/>
              </a:rPr>
              <a:t> (3m) and Sentinel-2 (MSI) (10m).</a:t>
            </a:r>
          </a:p>
          <a:p>
            <a:pPr marL="342900" indent="-342900">
              <a:lnSpc>
                <a:spcPct val="100000"/>
              </a:lnSpc>
              <a:spcBef>
                <a:spcPts val="200"/>
              </a:spcBef>
              <a:spcAft>
                <a:spcPts val="1200"/>
              </a:spcAft>
              <a:buClr>
                <a:srgbClr val="3289B4"/>
              </a:buClr>
              <a:buFont typeface="Wingdings 3" panose="05040102010807070707" pitchFamily="18" charset="2"/>
              <a:buChar char="}"/>
            </a:pPr>
            <a:r>
              <a:rPr lang="en-US" b="1" dirty="0">
                <a:solidFill>
                  <a:srgbClr val="3289B4"/>
                </a:solidFill>
              </a:rPr>
              <a:t>Assess</a:t>
            </a:r>
            <a:r>
              <a:rPr lang="en-US" dirty="0"/>
              <a:t> how changes in water parameters impact</a:t>
            </a:r>
            <a:r>
              <a:rPr lang="en-US" b="1" dirty="0"/>
              <a:t> mangrove population health </a:t>
            </a:r>
            <a:r>
              <a:rPr lang="en-US" dirty="0"/>
              <a:t>in the gulf.</a:t>
            </a:r>
          </a:p>
          <a:p>
            <a:pPr marL="342900" indent="-342900">
              <a:lnSpc>
                <a:spcPct val="100000"/>
              </a:lnSpc>
              <a:spcBef>
                <a:spcPts val="200"/>
              </a:spcBef>
              <a:spcAft>
                <a:spcPts val="1200"/>
              </a:spcAft>
              <a:buClr>
                <a:srgbClr val="3289B4"/>
              </a:buClr>
              <a:buFont typeface="Wingdings 3" panose="05040102010807070707" pitchFamily="18" charset="2"/>
              <a:buChar char="}"/>
            </a:pPr>
            <a:r>
              <a:rPr lang="en-US" b="1" dirty="0">
                <a:solidFill>
                  <a:srgbClr val="3289B4"/>
                </a:solidFill>
              </a:rPr>
              <a:t>Analyze</a:t>
            </a:r>
            <a:r>
              <a:rPr lang="en-US" dirty="0"/>
              <a:t> SST using </a:t>
            </a:r>
            <a:r>
              <a:rPr lang="en-US" b="1" dirty="0"/>
              <a:t>finer spatial resolution</a:t>
            </a:r>
            <a:r>
              <a:rPr lang="en-US" dirty="0"/>
              <a:t> data from Terra ASTER (90m).</a:t>
            </a:r>
          </a:p>
          <a:p>
            <a:pPr marL="342900" indent="-342900">
              <a:lnSpc>
                <a:spcPct val="100000"/>
              </a:lnSpc>
              <a:spcBef>
                <a:spcPts val="200"/>
              </a:spcBef>
              <a:spcAft>
                <a:spcPts val="1200"/>
              </a:spcAft>
              <a:buClr>
                <a:srgbClr val="3289B4"/>
              </a:buClr>
              <a:buFont typeface="Wingdings 3" panose="05040102010807070707" pitchFamily="18" charset="2"/>
              <a:buChar char="}"/>
            </a:pPr>
            <a:r>
              <a:rPr lang="en-US" b="1" dirty="0">
                <a:solidFill>
                  <a:srgbClr val="3289B4"/>
                </a:solidFill>
              </a:rPr>
              <a:t>Calculate </a:t>
            </a:r>
            <a:r>
              <a:rPr lang="en-US" b="1" dirty="0"/>
              <a:t>absolute turbidity</a:t>
            </a:r>
            <a:r>
              <a:rPr lang="en-US" dirty="0"/>
              <a:t> using an empirical formula to differentiate between organic and inorganic matter.</a:t>
            </a:r>
          </a:p>
          <a:p>
            <a:pPr marL="342900" indent="-342900">
              <a:lnSpc>
                <a:spcPct val="100000"/>
              </a:lnSpc>
              <a:spcBef>
                <a:spcPts val="200"/>
              </a:spcBef>
              <a:spcAft>
                <a:spcPts val="1700"/>
              </a:spcAft>
              <a:buClr>
                <a:srgbClr val="3289B4"/>
              </a:buClr>
              <a:buFont typeface="Wingdings 3" panose="05040102010807070707" pitchFamily="18" charset="2"/>
              <a:buChar char="}"/>
            </a:pPr>
            <a:r>
              <a:rPr lang="en-US" b="1" dirty="0">
                <a:solidFill>
                  <a:srgbClr val="3289B4"/>
                </a:solidFill>
              </a:rPr>
              <a:t>Determine</a:t>
            </a:r>
            <a:r>
              <a:rPr lang="en-US" dirty="0"/>
              <a:t> sources of </a:t>
            </a:r>
            <a:r>
              <a:rPr lang="en-US" b="1" dirty="0"/>
              <a:t>upstream pollutants </a:t>
            </a:r>
            <a:r>
              <a:rPr lang="en-US" dirty="0"/>
              <a:t>from land use change. </a:t>
            </a:r>
          </a:p>
        </p:txBody>
      </p:sp>
    </p:spTree>
    <p:extLst>
      <p:ext uri="{BB962C8B-B14F-4D97-AF65-F5344CB8AC3E}">
        <p14:creationId xmlns:p14="http://schemas.microsoft.com/office/powerpoint/2010/main" val="34686790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Acknowledgments </a:t>
            </a:r>
          </a:p>
        </p:txBody>
      </p:sp>
      <p:sp>
        <p:nvSpPr>
          <p:cNvPr id="5" name="Text Placeholder 1"/>
          <p:cNvSpPr txBox="1">
            <a:spLocks/>
          </p:cNvSpPr>
          <p:nvPr/>
        </p:nvSpPr>
        <p:spPr>
          <a:xfrm>
            <a:off x="317480" y="1109669"/>
            <a:ext cx="6488054" cy="482665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bg1">
                    <a:lumMod val="6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l">
              <a:lnSpc>
                <a:spcPct val="100000"/>
              </a:lnSpc>
              <a:spcBef>
                <a:spcPts val="200"/>
              </a:spcBef>
              <a:buClr>
                <a:srgbClr val="3289B4"/>
              </a:buClr>
            </a:pPr>
            <a:r>
              <a:rPr lang="en-US" sz="2400" dirty="0">
                <a:solidFill>
                  <a:srgbClr val="3289B4"/>
                </a:solidFill>
                <a:latin typeface="+mn-lt"/>
              </a:rPr>
              <a:t>Science Advisors – University of Georgia</a:t>
            </a:r>
          </a:p>
          <a:p>
            <a:pPr marL="342900" indent="-342900" algn="l">
              <a:lnSpc>
                <a:spcPct val="100000"/>
              </a:lnSpc>
              <a:spcBef>
                <a:spcPts val="200"/>
              </a:spcBef>
              <a:buClr>
                <a:srgbClr val="3289B4"/>
              </a:buClr>
              <a:buFont typeface="Wingdings 3" panose="05040102010807070707" pitchFamily="18" charset="2"/>
              <a:buChar char="}"/>
            </a:pPr>
            <a:r>
              <a:rPr lang="en-US" sz="2400" b="0" dirty="0">
                <a:solidFill>
                  <a:schemeClr val="tx1">
                    <a:lumMod val="75000"/>
                    <a:lumOff val="25000"/>
                  </a:schemeClr>
                </a:solidFill>
              </a:rPr>
              <a:t>Dr. Marguerite Madden, Director for Center for Geospatial Research</a:t>
            </a:r>
          </a:p>
          <a:p>
            <a:pPr marL="342900" indent="-342900" algn="l">
              <a:lnSpc>
                <a:spcPct val="100000"/>
              </a:lnSpc>
              <a:spcBef>
                <a:spcPts val="200"/>
              </a:spcBef>
              <a:buClr>
                <a:srgbClr val="3289B4"/>
              </a:buClr>
              <a:buFont typeface="Wingdings 3" panose="05040102010807070707" pitchFamily="18" charset="2"/>
              <a:buChar char="}"/>
            </a:pPr>
            <a:r>
              <a:rPr lang="en-US" sz="2400" b="0" dirty="0">
                <a:solidFill>
                  <a:schemeClr val="tx1">
                    <a:lumMod val="75000"/>
                    <a:lumOff val="25000"/>
                  </a:schemeClr>
                </a:solidFill>
              </a:rPr>
              <a:t>Dr. Sergio </a:t>
            </a:r>
            <a:r>
              <a:rPr lang="en-US" sz="2400" b="0" dirty="0" err="1">
                <a:solidFill>
                  <a:schemeClr val="tx1">
                    <a:lumMod val="75000"/>
                    <a:lumOff val="25000"/>
                  </a:schemeClr>
                </a:solidFill>
              </a:rPr>
              <a:t>Bernandes</a:t>
            </a:r>
            <a:r>
              <a:rPr lang="en-US" sz="2400" b="0" dirty="0">
                <a:solidFill>
                  <a:schemeClr val="tx1">
                    <a:lumMod val="75000"/>
                    <a:lumOff val="25000"/>
                  </a:schemeClr>
                </a:solidFill>
              </a:rPr>
              <a:t>, Associate Director for Geospatial Research</a:t>
            </a:r>
          </a:p>
          <a:p>
            <a:pPr marL="342900" indent="-342900" algn="l">
              <a:lnSpc>
                <a:spcPct val="100000"/>
              </a:lnSpc>
              <a:spcBef>
                <a:spcPts val="200"/>
              </a:spcBef>
              <a:buClr>
                <a:srgbClr val="3289B4"/>
              </a:buClr>
              <a:buFont typeface="Webdings" panose="05030102010509060703" pitchFamily="18" charset="2"/>
              <a:buChar char="4"/>
            </a:pPr>
            <a:endParaRPr lang="en-US" sz="2400" dirty="0"/>
          </a:p>
          <a:p>
            <a:pPr algn="l"/>
            <a:r>
              <a:rPr lang="en-US" sz="2400" dirty="0">
                <a:solidFill>
                  <a:srgbClr val="3289B4"/>
                </a:solidFill>
                <a:ea typeface="+mj-ea"/>
                <a:cs typeface="+mj-cs"/>
              </a:rPr>
              <a:t>Project Partner – Osa Conservation </a:t>
            </a:r>
          </a:p>
          <a:p>
            <a:pPr marL="342900" indent="-342900" algn="l">
              <a:lnSpc>
                <a:spcPct val="100000"/>
              </a:lnSpc>
              <a:spcBef>
                <a:spcPts val="200"/>
              </a:spcBef>
              <a:buClr>
                <a:srgbClr val="3289B4"/>
              </a:buClr>
              <a:buFont typeface="Wingdings 3" panose="05040102010807070707" pitchFamily="18" charset="2"/>
              <a:buChar char="}"/>
            </a:pPr>
            <a:r>
              <a:rPr lang="en-US" sz="2400" b="0" dirty="0">
                <a:solidFill>
                  <a:schemeClr val="tx1">
                    <a:lumMod val="75000"/>
                    <a:lumOff val="25000"/>
                  </a:schemeClr>
                </a:solidFill>
              </a:rPr>
              <a:t>Hilary </a:t>
            </a:r>
            <a:r>
              <a:rPr lang="en-US" sz="2400" b="0" dirty="0" err="1">
                <a:solidFill>
                  <a:schemeClr val="tx1">
                    <a:lumMod val="75000"/>
                    <a:lumOff val="25000"/>
                  </a:schemeClr>
                </a:solidFill>
              </a:rPr>
              <a:t>Brumberg</a:t>
            </a:r>
            <a:r>
              <a:rPr lang="en-US" sz="2400" b="0" dirty="0">
                <a:solidFill>
                  <a:schemeClr val="tx1">
                    <a:lumMod val="75000"/>
                    <a:lumOff val="25000"/>
                  </a:schemeClr>
                </a:solidFill>
              </a:rPr>
              <a:t>, Rios </a:t>
            </a:r>
            <a:r>
              <a:rPr lang="en-US" sz="2400" b="0" dirty="0" err="1">
                <a:solidFill>
                  <a:schemeClr val="tx1">
                    <a:lumMod val="75000"/>
                    <a:lumOff val="25000"/>
                  </a:schemeClr>
                </a:solidFill>
              </a:rPr>
              <a:t>Saludables</a:t>
            </a:r>
            <a:r>
              <a:rPr lang="en-US" sz="2400" b="0" dirty="0">
                <a:solidFill>
                  <a:schemeClr val="tx1">
                    <a:lumMod val="75000"/>
                    <a:lumOff val="25000"/>
                  </a:schemeClr>
                </a:solidFill>
              </a:rPr>
              <a:t> Program Coordinator</a:t>
            </a:r>
          </a:p>
          <a:p>
            <a:pPr marL="342900" indent="-342900" algn="l">
              <a:lnSpc>
                <a:spcPct val="100000"/>
              </a:lnSpc>
              <a:spcBef>
                <a:spcPts val="200"/>
              </a:spcBef>
              <a:buClr>
                <a:srgbClr val="3289B4"/>
              </a:buClr>
              <a:buFont typeface="Wingdings 3" panose="05040102010807070707" pitchFamily="18" charset="2"/>
              <a:buChar char="}"/>
            </a:pPr>
            <a:r>
              <a:rPr lang="en-US" sz="2400" b="0" dirty="0">
                <a:solidFill>
                  <a:schemeClr val="tx1">
                    <a:lumMod val="75000"/>
                    <a:lumOff val="25000"/>
                  </a:schemeClr>
                </a:solidFill>
              </a:rPr>
              <a:t>Dr. Noelia Hernandez, Science Director</a:t>
            </a:r>
          </a:p>
          <a:p>
            <a:pPr marL="342900" indent="-342900" algn="l">
              <a:lnSpc>
                <a:spcPct val="100000"/>
              </a:lnSpc>
              <a:spcBef>
                <a:spcPts val="200"/>
              </a:spcBef>
              <a:buClr>
                <a:srgbClr val="3289B4"/>
              </a:buClr>
              <a:buFont typeface="Wingdings 3" panose="05040102010807070707" pitchFamily="18" charset="2"/>
              <a:buChar char="}"/>
            </a:pPr>
            <a:r>
              <a:rPr lang="en-US" sz="2400" b="0" dirty="0" err="1">
                <a:solidFill>
                  <a:schemeClr val="tx1">
                    <a:lumMod val="75000"/>
                    <a:lumOff val="25000"/>
                  </a:schemeClr>
                </a:solidFill>
              </a:rPr>
              <a:t>Mónica</a:t>
            </a:r>
            <a:r>
              <a:rPr lang="en-US" sz="2400" b="0" dirty="0">
                <a:solidFill>
                  <a:schemeClr val="tx1">
                    <a:lumMod val="75000"/>
                    <a:lumOff val="25000"/>
                  </a:schemeClr>
                </a:solidFill>
              </a:rPr>
              <a:t> Espinoza </a:t>
            </a:r>
            <a:r>
              <a:rPr lang="en-US" sz="2400" b="0" dirty="0" err="1">
                <a:solidFill>
                  <a:schemeClr val="tx1">
                    <a:lumMod val="75000"/>
                    <a:lumOff val="25000"/>
                  </a:schemeClr>
                </a:solidFill>
              </a:rPr>
              <a:t>Miralles</a:t>
            </a:r>
            <a:r>
              <a:rPr lang="en-US" sz="2400" b="0" dirty="0">
                <a:solidFill>
                  <a:schemeClr val="tx1">
                    <a:lumMod val="75000"/>
                    <a:lumOff val="25000"/>
                  </a:schemeClr>
                </a:solidFill>
              </a:rPr>
              <a:t>, Marine Biologist</a:t>
            </a:r>
            <a:endParaRPr lang="en-US" sz="2400" dirty="0">
              <a:solidFill>
                <a:schemeClr val="tx1">
                  <a:lumMod val="75000"/>
                  <a:lumOff val="25000"/>
                </a:schemeClr>
              </a:solidFill>
            </a:endParaRPr>
          </a:p>
          <a:p>
            <a:endParaRPr lang="en-US" sz="1800" dirty="0"/>
          </a:p>
          <a:p>
            <a:endParaRPr lang="en-US" sz="1800" dirty="0"/>
          </a:p>
        </p:txBody>
      </p:sp>
      <p:sp>
        <p:nvSpPr>
          <p:cNvPr id="6" name="Rectangle 5"/>
          <p:cNvSpPr/>
          <p:nvPr/>
        </p:nvSpPr>
        <p:spPr>
          <a:xfrm>
            <a:off x="7040314" y="1109669"/>
            <a:ext cx="5811253" cy="5437386"/>
          </a:xfrm>
          <a:prstGeom prst="rect">
            <a:avLst/>
          </a:prstGeom>
        </p:spPr>
        <p:txBody>
          <a:bodyPr wrap="square">
            <a:spAutoFit/>
          </a:bodyPr>
          <a:lstStyle/>
          <a:p>
            <a:pPr>
              <a:lnSpc>
                <a:spcPct val="100000"/>
              </a:lnSpc>
              <a:spcBef>
                <a:spcPts val="200"/>
              </a:spcBef>
              <a:buClr>
                <a:srgbClr val="3289B4"/>
              </a:buClr>
            </a:pPr>
            <a:r>
              <a:rPr lang="en-US" sz="2400" b="1" dirty="0">
                <a:solidFill>
                  <a:srgbClr val="3289B4"/>
                </a:solidFill>
              </a:rPr>
              <a:t>Past Members and Contributors</a:t>
            </a:r>
          </a:p>
          <a:p>
            <a:pPr marL="342900" indent="-342900">
              <a:spcBef>
                <a:spcPts val="200"/>
              </a:spcBef>
              <a:buClr>
                <a:srgbClr val="3289B4"/>
              </a:buClr>
              <a:buFont typeface="Wingdings 3" panose="05040102010807070707" pitchFamily="18" charset="2"/>
              <a:buChar char="}"/>
            </a:pPr>
            <a:r>
              <a:rPr lang="en-US" sz="2400" dirty="0">
                <a:solidFill>
                  <a:schemeClr val="tx1">
                    <a:lumMod val="75000"/>
                    <a:lumOff val="25000"/>
                  </a:schemeClr>
                </a:solidFill>
              </a:rPr>
              <a:t>Marie </a:t>
            </a:r>
            <a:r>
              <a:rPr lang="en-US" sz="2400" dirty="0" err="1" smtClean="0">
                <a:solidFill>
                  <a:schemeClr val="tx1">
                    <a:lumMod val="75000"/>
                    <a:lumOff val="25000"/>
                  </a:schemeClr>
                </a:solidFill>
              </a:rPr>
              <a:t>Bouffard</a:t>
            </a:r>
            <a:endParaRPr lang="en-US" sz="2400" dirty="0" smtClean="0">
              <a:solidFill>
                <a:schemeClr val="tx1">
                  <a:lumMod val="75000"/>
                  <a:lumOff val="25000"/>
                </a:schemeClr>
              </a:solidFill>
            </a:endParaRPr>
          </a:p>
          <a:p>
            <a:pPr marL="342900" indent="-342900">
              <a:lnSpc>
                <a:spcPct val="100000"/>
              </a:lnSpc>
              <a:spcBef>
                <a:spcPts val="200"/>
              </a:spcBef>
              <a:buClr>
                <a:srgbClr val="3289B4"/>
              </a:buClr>
              <a:buFont typeface="Wingdings 3" panose="05040102010807070707" pitchFamily="18" charset="2"/>
              <a:buChar char="}"/>
            </a:pPr>
            <a:r>
              <a:rPr lang="en-US" sz="2400" dirty="0" smtClean="0">
                <a:solidFill>
                  <a:schemeClr val="tx1">
                    <a:lumMod val="75000"/>
                    <a:lumOff val="25000"/>
                  </a:schemeClr>
                </a:solidFill>
              </a:rPr>
              <a:t>Tanner </a:t>
            </a:r>
            <a:r>
              <a:rPr lang="en-US" sz="2400" dirty="0">
                <a:solidFill>
                  <a:schemeClr val="tx1">
                    <a:lumMod val="75000"/>
                    <a:lumOff val="25000"/>
                  </a:schemeClr>
                </a:solidFill>
              </a:rPr>
              <a:t>Johnson</a:t>
            </a:r>
          </a:p>
          <a:p>
            <a:pPr marL="342900" indent="-342900">
              <a:lnSpc>
                <a:spcPct val="100000"/>
              </a:lnSpc>
              <a:spcBef>
                <a:spcPts val="200"/>
              </a:spcBef>
              <a:buClr>
                <a:srgbClr val="3289B4"/>
              </a:buClr>
              <a:buFont typeface="Wingdings 3" panose="05040102010807070707" pitchFamily="18" charset="2"/>
              <a:buChar char="}"/>
            </a:pPr>
            <a:r>
              <a:rPr lang="en-US" sz="2400" dirty="0">
                <a:solidFill>
                  <a:schemeClr val="tx1">
                    <a:lumMod val="75000"/>
                    <a:lumOff val="25000"/>
                  </a:schemeClr>
                </a:solidFill>
              </a:rPr>
              <a:t>John </a:t>
            </a:r>
            <a:r>
              <a:rPr lang="en-US" sz="2400" dirty="0" err="1">
                <a:solidFill>
                  <a:schemeClr val="tx1">
                    <a:lumMod val="75000"/>
                    <a:lumOff val="25000"/>
                  </a:schemeClr>
                </a:solidFill>
              </a:rPr>
              <a:t>Langstaff</a:t>
            </a:r>
            <a:endParaRPr lang="en-US" sz="2400" dirty="0">
              <a:solidFill>
                <a:schemeClr val="tx1">
                  <a:lumMod val="75000"/>
                  <a:lumOff val="25000"/>
                </a:schemeClr>
              </a:solidFill>
            </a:endParaRPr>
          </a:p>
          <a:p>
            <a:pPr marL="342900" indent="-342900">
              <a:lnSpc>
                <a:spcPct val="100000"/>
              </a:lnSpc>
              <a:spcBef>
                <a:spcPts val="200"/>
              </a:spcBef>
              <a:buClr>
                <a:srgbClr val="3289B4"/>
              </a:buClr>
              <a:buFont typeface="Wingdings 3" panose="05040102010807070707" pitchFamily="18" charset="2"/>
              <a:buChar char="}"/>
            </a:pPr>
            <a:r>
              <a:rPr lang="en-US" sz="2400" dirty="0">
                <a:solidFill>
                  <a:schemeClr val="tx1">
                    <a:lumMod val="75000"/>
                    <a:lumOff val="25000"/>
                  </a:schemeClr>
                </a:solidFill>
              </a:rPr>
              <a:t>Candice Lee</a:t>
            </a:r>
          </a:p>
          <a:p>
            <a:pPr marL="342900" indent="-342900">
              <a:lnSpc>
                <a:spcPct val="100000"/>
              </a:lnSpc>
              <a:spcBef>
                <a:spcPts val="200"/>
              </a:spcBef>
              <a:buClr>
                <a:srgbClr val="3289B4"/>
              </a:buClr>
              <a:buFont typeface="Wingdings 3" panose="05040102010807070707" pitchFamily="18" charset="2"/>
              <a:buChar char="}"/>
            </a:pPr>
            <a:r>
              <a:rPr lang="en-US" sz="2400" dirty="0">
                <a:solidFill>
                  <a:schemeClr val="tx1">
                    <a:lumMod val="75000"/>
                    <a:lumOff val="25000"/>
                  </a:schemeClr>
                </a:solidFill>
              </a:rPr>
              <a:t>Emily Pauline</a:t>
            </a:r>
          </a:p>
          <a:p>
            <a:pPr marL="342900" indent="-342900">
              <a:lnSpc>
                <a:spcPct val="100000"/>
              </a:lnSpc>
              <a:spcBef>
                <a:spcPts val="200"/>
              </a:spcBef>
              <a:buClr>
                <a:srgbClr val="3289B4"/>
              </a:buClr>
              <a:buFont typeface="Wingdings 3" panose="05040102010807070707" pitchFamily="18" charset="2"/>
              <a:buChar char="}"/>
            </a:pPr>
            <a:r>
              <a:rPr lang="en-US" sz="2400" dirty="0" err="1">
                <a:solidFill>
                  <a:schemeClr val="tx1">
                    <a:lumMod val="75000"/>
                    <a:lumOff val="25000"/>
                  </a:schemeClr>
                </a:solidFill>
              </a:rPr>
              <a:t>Taufiq</a:t>
            </a:r>
            <a:r>
              <a:rPr lang="en-US" sz="2400" dirty="0">
                <a:solidFill>
                  <a:schemeClr val="tx1">
                    <a:lumMod val="75000"/>
                    <a:lumOff val="25000"/>
                  </a:schemeClr>
                </a:solidFill>
              </a:rPr>
              <a:t> Rashid</a:t>
            </a:r>
          </a:p>
          <a:p>
            <a:pPr marL="342900" indent="-342900">
              <a:lnSpc>
                <a:spcPct val="100000"/>
              </a:lnSpc>
              <a:spcBef>
                <a:spcPts val="200"/>
              </a:spcBef>
              <a:buClr>
                <a:srgbClr val="3289B4"/>
              </a:buClr>
              <a:buFont typeface="Wingdings 3" panose="05040102010807070707" pitchFamily="18" charset="2"/>
              <a:buChar char="}"/>
            </a:pPr>
            <a:r>
              <a:rPr lang="en-US" sz="2400" dirty="0" err="1">
                <a:solidFill>
                  <a:schemeClr val="tx1">
                    <a:lumMod val="75000"/>
                    <a:lumOff val="25000"/>
                  </a:schemeClr>
                </a:solidFill>
              </a:rPr>
              <a:t>Suravi</a:t>
            </a:r>
            <a:r>
              <a:rPr lang="en-US" sz="2400" dirty="0">
                <a:solidFill>
                  <a:schemeClr val="tx1">
                    <a:lumMod val="75000"/>
                    <a:lumOff val="25000"/>
                  </a:schemeClr>
                </a:solidFill>
              </a:rPr>
              <a:t> Shrestha</a:t>
            </a:r>
          </a:p>
          <a:p>
            <a:pPr marL="342900" indent="-342900">
              <a:spcBef>
                <a:spcPts val="200"/>
              </a:spcBef>
              <a:buClr>
                <a:srgbClr val="3289B4"/>
              </a:buClr>
              <a:buFont typeface="Wingdings 3" panose="05040102010807070707" pitchFamily="18" charset="2"/>
              <a:buChar char="}"/>
            </a:pPr>
            <a:r>
              <a:rPr lang="en-US" sz="2400" dirty="0">
                <a:solidFill>
                  <a:schemeClr val="tx1">
                    <a:lumMod val="75000"/>
                    <a:lumOff val="25000"/>
                  </a:schemeClr>
                </a:solidFill>
              </a:rPr>
              <a:t>Sam </a:t>
            </a:r>
            <a:r>
              <a:rPr lang="en-US" sz="2400" dirty="0" smtClean="0">
                <a:solidFill>
                  <a:schemeClr val="tx1">
                    <a:lumMod val="75000"/>
                    <a:lumOff val="25000"/>
                  </a:schemeClr>
                </a:solidFill>
              </a:rPr>
              <a:t>Tingle</a:t>
            </a:r>
            <a:endParaRPr lang="en-US" dirty="0">
              <a:solidFill>
                <a:schemeClr val="tx1">
                  <a:lumMod val="75000"/>
                  <a:lumOff val="25000"/>
                </a:schemeClr>
              </a:solidFill>
            </a:endParaRPr>
          </a:p>
          <a:p>
            <a:pPr>
              <a:lnSpc>
                <a:spcPct val="100000"/>
              </a:lnSpc>
              <a:spcBef>
                <a:spcPts val="200"/>
              </a:spcBef>
              <a:buClr>
                <a:srgbClr val="3289B4"/>
              </a:buClr>
            </a:pPr>
            <a:endParaRPr lang="en-US" dirty="0"/>
          </a:p>
          <a:p>
            <a:pPr>
              <a:lnSpc>
                <a:spcPct val="100000"/>
              </a:lnSpc>
              <a:spcBef>
                <a:spcPts val="200"/>
              </a:spcBef>
              <a:buClr>
                <a:srgbClr val="3289B4"/>
              </a:buClr>
            </a:pPr>
            <a:endParaRPr lang="en-US" dirty="0"/>
          </a:p>
          <a:p>
            <a:pPr>
              <a:lnSpc>
                <a:spcPct val="100000"/>
              </a:lnSpc>
              <a:spcBef>
                <a:spcPts val="200"/>
              </a:spcBef>
              <a:buClr>
                <a:srgbClr val="3289B4"/>
              </a:buClr>
            </a:pPr>
            <a:endParaRPr lang="en-US" dirty="0"/>
          </a:p>
          <a:p>
            <a:pPr>
              <a:lnSpc>
                <a:spcPct val="100000"/>
              </a:lnSpc>
              <a:spcBef>
                <a:spcPts val="200"/>
              </a:spcBef>
              <a:buClr>
                <a:srgbClr val="3289B4"/>
              </a:buClr>
            </a:pPr>
            <a:endParaRPr lang="en-US" dirty="0"/>
          </a:p>
          <a:p>
            <a:pPr>
              <a:lnSpc>
                <a:spcPct val="100000"/>
              </a:lnSpc>
              <a:spcBef>
                <a:spcPts val="200"/>
              </a:spcBef>
              <a:buClr>
                <a:srgbClr val="3289B4"/>
              </a:buClr>
            </a:pPr>
            <a:endParaRPr lang="en-US" dirty="0"/>
          </a:p>
          <a:p>
            <a:pPr>
              <a:lnSpc>
                <a:spcPct val="100000"/>
              </a:lnSpc>
              <a:spcBef>
                <a:spcPts val="200"/>
              </a:spcBef>
              <a:buClr>
                <a:srgbClr val="3289B4"/>
              </a:buClr>
            </a:pPr>
            <a:endParaRPr lang="en-US" dirty="0"/>
          </a:p>
        </p:txBody>
      </p:sp>
    </p:spTree>
    <p:extLst>
      <p:ext uri="{BB962C8B-B14F-4D97-AF65-F5344CB8AC3E}">
        <p14:creationId xmlns:p14="http://schemas.microsoft.com/office/powerpoint/2010/main" val="625890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5B9925E-8127-4F80-B7BA-2E5457CB895D}"/>
              </a:ext>
            </a:extLst>
          </p:cNvPr>
          <p:cNvSpPr>
            <a:spLocks noGrp="1"/>
          </p:cNvSpPr>
          <p:nvPr>
            <p:ph type="title"/>
          </p:nvPr>
        </p:nvSpPr>
        <p:spPr>
          <a:xfrm>
            <a:off x="2443779" y="214256"/>
            <a:ext cx="7562625" cy="1065007"/>
          </a:xfrm>
        </p:spPr>
        <p:txBody>
          <a:bodyPr/>
          <a:lstStyle/>
          <a:p>
            <a:r>
              <a:rPr lang="en-US" dirty="0"/>
              <a:t>Questions?</a:t>
            </a:r>
          </a:p>
        </p:txBody>
      </p:sp>
      <p:pic>
        <p:nvPicPr>
          <p:cNvPr id="8" name="Picture 7">
            <a:extLst>
              <a:ext uri="{FF2B5EF4-FFF2-40B4-BE49-F238E27FC236}">
                <a16:creationId xmlns:a16="http://schemas.microsoft.com/office/drawing/2014/main" id="{86763AC7-5B1B-4FCF-945B-1DB7EE934B5A}"/>
              </a:ext>
            </a:extLst>
          </p:cNvPr>
          <p:cNvPicPr>
            <a:picLocks noChangeAspect="1"/>
          </p:cNvPicPr>
          <p:nvPr/>
        </p:nvPicPr>
        <p:blipFill rotWithShape="1">
          <a:blip r:embed="rId3">
            <a:extLst>
              <a:ext uri="{28A0092B-C50C-407E-A947-70E740481C1C}">
                <a14:useLocalDpi xmlns:a14="http://schemas.microsoft.com/office/drawing/2010/main" val="0"/>
              </a:ext>
            </a:extLst>
          </a:blip>
          <a:srcRect l="15116" t="7120" r="5195" b="3684"/>
          <a:stretch/>
        </p:blipFill>
        <p:spPr>
          <a:xfrm>
            <a:off x="2443779" y="1478280"/>
            <a:ext cx="7264101" cy="5165464"/>
          </a:xfrm>
          <a:prstGeom prst="rect">
            <a:avLst/>
          </a:prstGeom>
        </p:spPr>
      </p:pic>
      <p:sp>
        <p:nvSpPr>
          <p:cNvPr id="4" name="TextBox 3"/>
          <p:cNvSpPr txBox="1"/>
          <p:nvPr/>
        </p:nvSpPr>
        <p:spPr>
          <a:xfrm>
            <a:off x="7689841" y="6366745"/>
            <a:ext cx="3657600"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4025143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26936684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updates to tools</a:t>
            </a:r>
          </a:p>
        </p:txBody>
      </p:sp>
      <p:sp>
        <p:nvSpPr>
          <p:cNvPr id="3" name="Text Placeholder 3"/>
          <p:cNvSpPr>
            <a:spLocks noGrp="1"/>
          </p:cNvSpPr>
          <p:nvPr>
            <p:ph type="body" sz="half" idx="2"/>
          </p:nvPr>
        </p:nvSpPr>
        <p:spPr>
          <a:xfrm>
            <a:off x="1000124" y="1225214"/>
            <a:ext cx="10696575" cy="2705497"/>
          </a:xfrm>
        </p:spPr>
        <p:txBody>
          <a:bodyPr>
            <a:noAutofit/>
          </a:bodyPr>
          <a:lstStyle/>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Coordinate imports</a:t>
            </a: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Drop down option to select points of interest</a:t>
            </a: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Anomaly detection</a:t>
            </a:r>
          </a:p>
          <a:p>
            <a:pPr marL="342900" lvl="0" indent="-342900" fontAlgn="base">
              <a:spcBef>
                <a:spcPts val="200"/>
              </a:spcBef>
              <a:spcAft>
                <a:spcPts val="600"/>
              </a:spcAft>
              <a:buClr>
                <a:srgbClr val="3289B4"/>
              </a:buClr>
              <a:buFont typeface="Wingdings 3" panose="05040102010807070707" pitchFamily="18" charset="2"/>
              <a:buChar char="}"/>
            </a:pPr>
            <a:r>
              <a:rPr lang="en-US" sz="2100" dirty="0">
                <a:latin typeface="+mn-lt"/>
              </a:rPr>
              <a:t>Increased flexibility in user interface</a:t>
            </a:r>
          </a:p>
          <a:p>
            <a:pPr marL="342900" lvl="0" indent="-342900" fontAlgn="base">
              <a:spcBef>
                <a:spcPts val="200"/>
              </a:spcBef>
              <a:spcAft>
                <a:spcPts val="1800"/>
              </a:spcAft>
              <a:buClr>
                <a:srgbClr val="3289B4"/>
              </a:buClr>
              <a:buFont typeface="Webdings" panose="05030102010509060703" pitchFamily="18" charset="2"/>
              <a:buChar char="4"/>
            </a:pPr>
            <a:endParaRPr lang="en-US" sz="2100" dirty="0">
              <a:latin typeface="+mn-lt"/>
            </a:endParaRPr>
          </a:p>
        </p:txBody>
      </p:sp>
    </p:spTree>
    <p:extLst>
      <p:ext uri="{BB962C8B-B14F-4D97-AF65-F5344CB8AC3E}">
        <p14:creationId xmlns:p14="http://schemas.microsoft.com/office/powerpoint/2010/main" val="22207598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NDTI Equation </a:t>
            </a:r>
          </a:p>
        </p:txBody>
      </p:sp>
      <mc:AlternateContent xmlns:mc="http://schemas.openxmlformats.org/markup-compatibility/2006" xmlns:a14="http://schemas.microsoft.com/office/drawing/2010/main">
        <mc:Choice Requires="a14">
          <p:sp>
            <p:nvSpPr>
              <p:cNvPr id="4" name="Text Placeholder 3"/>
              <p:cNvSpPr>
                <a:spLocks noGrp="1"/>
              </p:cNvSpPr>
              <p:nvPr>
                <p:ph type="body" sz="half" idx="2"/>
              </p:nvPr>
            </p:nvSpPr>
            <p:spPr>
              <a:xfrm>
                <a:off x="2582304" y="2593160"/>
                <a:ext cx="7027393" cy="1671680"/>
              </a:xfrm>
            </p:spPr>
            <p:txBody>
              <a:bodyPr>
                <a:normAutofit fontScale="85000" lnSpcReduction="10000"/>
              </a:bodyPr>
              <a:lstStyle/>
              <a:p>
                <a:pPr/>
                <a14:m>
                  <m:oMathPara xmlns:m="http://schemas.openxmlformats.org/officeDocument/2006/math">
                    <m:oMathParaPr>
                      <m:jc m:val="centerGroup"/>
                    </m:oMathParaPr>
                    <m:oMath xmlns:m="http://schemas.openxmlformats.org/officeDocument/2006/math">
                      <m:r>
                        <a:rPr lang="en-US" sz="5400" b="0" i="1" smtClean="0">
                          <a:latin typeface="Cambria Math" panose="02040503050406030204" pitchFamily="18" charset="0"/>
                        </a:rPr>
                        <m:t>𝑁𝐷𝑇𝐼</m:t>
                      </m:r>
                      <m:r>
                        <a:rPr lang="en-US" sz="5400" b="0" i="1" smtClean="0">
                          <a:latin typeface="Cambria Math" panose="02040503050406030204" pitchFamily="18" charset="0"/>
                        </a:rPr>
                        <m:t>=</m:t>
                      </m:r>
                      <m:f>
                        <m:fPr>
                          <m:ctrlPr>
                            <a:rPr lang="en-US" sz="5400" i="1" dirty="0" smtClean="0">
                              <a:latin typeface="Cambria Math" panose="02040503050406030204" pitchFamily="18" charset="0"/>
                            </a:rPr>
                          </m:ctrlPr>
                        </m:fPr>
                        <m:num>
                          <m:sSub>
                            <m:sSubPr>
                              <m:ctrlPr>
                                <a:rPr lang="az-Cyrl-AZ" sz="5400" i="1" dirty="0">
                                  <a:latin typeface="Cambria Math" panose="02040503050406030204" pitchFamily="18" charset="0"/>
                                </a:rPr>
                              </m:ctrlPr>
                            </m:sSubPr>
                            <m:e>
                              <m:r>
                                <m:rPr>
                                  <m:sty m:val="p"/>
                                </m:rPr>
                                <a:rPr lang="el-GR" sz="5400" i="1" dirty="0" smtClean="0">
                                  <a:latin typeface="Cambria Math" panose="02040503050406030204" pitchFamily="18" charset="0"/>
                                </a:rPr>
                                <m:t>ρ</m:t>
                              </m:r>
                            </m:e>
                            <m:sub>
                              <m:r>
                                <a:rPr lang="en-US" sz="5400" i="1" dirty="0">
                                  <a:latin typeface="Cambria Math" panose="02040503050406030204" pitchFamily="18" charset="0"/>
                                </a:rPr>
                                <m:t>𝑟𝑒𝑑</m:t>
                              </m:r>
                              <m:r>
                                <a:rPr lang="en-US" sz="5400" i="1" dirty="0">
                                  <a:latin typeface="Cambria Math" panose="02040503050406030204" pitchFamily="18" charset="0"/>
                                </a:rPr>
                                <m:t> </m:t>
                              </m:r>
                            </m:sub>
                          </m:sSub>
                          <m:r>
                            <a:rPr lang="en-US" sz="5400" i="1" dirty="0">
                              <a:latin typeface="Cambria Math" panose="02040503050406030204" pitchFamily="18" charset="0"/>
                            </a:rPr>
                            <m:t>−</m:t>
                          </m:r>
                          <m:r>
                            <a:rPr lang="en-US" sz="5400" b="0" i="1" dirty="0" smtClean="0">
                              <a:latin typeface="Cambria Math" panose="02040503050406030204" pitchFamily="18" charset="0"/>
                            </a:rPr>
                            <m:t> </m:t>
                          </m:r>
                          <m:sSub>
                            <m:sSubPr>
                              <m:ctrlPr>
                                <a:rPr lang="az-Cyrl-AZ" sz="5400" i="1" dirty="0">
                                  <a:latin typeface="Cambria Math" panose="02040503050406030204" pitchFamily="18" charset="0"/>
                                </a:rPr>
                              </m:ctrlPr>
                            </m:sSubPr>
                            <m:e>
                              <m:r>
                                <m:rPr>
                                  <m:sty m:val="p"/>
                                </m:rPr>
                                <a:rPr lang="el-GR" sz="5400" i="1" dirty="0">
                                  <a:latin typeface="Cambria Math" panose="02040503050406030204" pitchFamily="18" charset="0"/>
                                </a:rPr>
                                <m:t>ρ</m:t>
                              </m:r>
                            </m:e>
                            <m:sub>
                              <m:r>
                                <a:rPr lang="en-US" sz="5400" i="1" dirty="0">
                                  <a:latin typeface="Cambria Math" panose="02040503050406030204" pitchFamily="18" charset="0"/>
                                </a:rPr>
                                <m:t>𝑔𝑟𝑒𝑒𝑛</m:t>
                              </m:r>
                              <m:r>
                                <a:rPr lang="en-US" sz="5400" i="1" dirty="0">
                                  <a:latin typeface="Cambria Math" panose="02040503050406030204" pitchFamily="18" charset="0"/>
                                </a:rPr>
                                <m:t> </m:t>
                              </m:r>
                            </m:sub>
                          </m:sSub>
                        </m:num>
                        <m:den>
                          <m:sSub>
                            <m:sSubPr>
                              <m:ctrlPr>
                                <a:rPr lang="az-Cyrl-AZ" sz="5400" i="1" dirty="0">
                                  <a:latin typeface="Cambria Math" panose="02040503050406030204" pitchFamily="18" charset="0"/>
                                </a:rPr>
                              </m:ctrlPr>
                            </m:sSubPr>
                            <m:e>
                              <m:r>
                                <m:rPr>
                                  <m:sty m:val="p"/>
                                </m:rPr>
                                <a:rPr lang="el-GR" sz="5400" i="1" dirty="0">
                                  <a:latin typeface="Cambria Math" panose="02040503050406030204" pitchFamily="18" charset="0"/>
                                </a:rPr>
                                <m:t>ρ</m:t>
                              </m:r>
                            </m:e>
                            <m:sub>
                              <m:r>
                                <a:rPr lang="en-US" sz="5400" i="1" dirty="0">
                                  <a:latin typeface="Cambria Math" panose="02040503050406030204" pitchFamily="18" charset="0"/>
                                </a:rPr>
                                <m:t>𝑟𝑒𝑑</m:t>
                              </m:r>
                              <m:r>
                                <a:rPr lang="en-US" sz="5400" i="1" dirty="0">
                                  <a:latin typeface="Cambria Math" panose="02040503050406030204" pitchFamily="18" charset="0"/>
                                </a:rPr>
                                <m:t> </m:t>
                              </m:r>
                            </m:sub>
                          </m:sSub>
                          <m:r>
                            <a:rPr lang="en-US" sz="5400" b="0" i="1" dirty="0" smtClean="0">
                              <a:latin typeface="Cambria Math" panose="02040503050406030204" pitchFamily="18" charset="0"/>
                            </a:rPr>
                            <m:t>+ </m:t>
                          </m:r>
                          <m:sSub>
                            <m:sSubPr>
                              <m:ctrlPr>
                                <a:rPr lang="az-Cyrl-AZ" sz="5400" i="1" dirty="0">
                                  <a:latin typeface="Cambria Math" panose="02040503050406030204" pitchFamily="18" charset="0"/>
                                </a:rPr>
                              </m:ctrlPr>
                            </m:sSubPr>
                            <m:e>
                              <m:r>
                                <m:rPr>
                                  <m:sty m:val="p"/>
                                </m:rPr>
                                <a:rPr lang="el-GR" sz="5400" i="1" dirty="0">
                                  <a:latin typeface="Cambria Math" panose="02040503050406030204" pitchFamily="18" charset="0"/>
                                </a:rPr>
                                <m:t>ρ</m:t>
                              </m:r>
                            </m:e>
                            <m:sub>
                              <m:r>
                                <a:rPr lang="en-US" sz="5400" i="1" dirty="0">
                                  <a:latin typeface="Cambria Math" panose="02040503050406030204" pitchFamily="18" charset="0"/>
                                </a:rPr>
                                <m:t>𝑔𝑟𝑒𝑒𝑛</m:t>
                              </m:r>
                              <m:r>
                                <a:rPr lang="en-US" sz="5400" i="1" dirty="0">
                                  <a:latin typeface="Cambria Math" panose="02040503050406030204" pitchFamily="18" charset="0"/>
                                </a:rPr>
                                <m:t> </m:t>
                              </m:r>
                            </m:sub>
                          </m:sSub>
                        </m:den>
                      </m:f>
                    </m:oMath>
                  </m:oMathPara>
                </a14:m>
                <a:endParaRPr lang="en-US" sz="5400" dirty="0">
                  <a:latin typeface="+mn-lt"/>
                </a:endParaRPr>
              </a:p>
            </p:txBody>
          </p:sp>
        </mc:Choice>
        <mc:Fallback xmlns="">
          <p:sp>
            <p:nvSpPr>
              <p:cNvPr id="4" name="Text Placeholder 3"/>
              <p:cNvSpPr>
                <a:spLocks noGrp="1" noRot="1" noChangeAspect="1" noMove="1" noResize="1" noEditPoints="1" noAdjustHandles="1" noChangeArrowheads="1" noChangeShapeType="1" noTextEdit="1"/>
              </p:cNvSpPr>
              <p:nvPr>
                <p:ph type="body" sz="half" idx="2"/>
              </p:nvPr>
            </p:nvSpPr>
            <p:spPr>
              <a:xfrm>
                <a:off x="2582304" y="2593160"/>
                <a:ext cx="7027393" cy="1671680"/>
              </a:xfrm>
              <a:blipFill rotWithShape="0">
                <a:blip r:embed="rId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897543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91BD-4698-4A9A-AA0A-29843D886463}"/>
              </a:ext>
            </a:extLst>
          </p:cNvPr>
          <p:cNvSpPr>
            <a:spLocks noGrp="1"/>
          </p:cNvSpPr>
          <p:nvPr>
            <p:ph type="title"/>
          </p:nvPr>
        </p:nvSpPr>
        <p:spPr/>
        <p:txBody>
          <a:bodyPr/>
          <a:lstStyle/>
          <a:p>
            <a:r>
              <a:rPr lang="en-US" dirty="0">
                <a:latin typeface="+mj-lt"/>
              </a:rPr>
              <a:t>Results: SST v. NDTI</a:t>
            </a:r>
          </a:p>
        </p:txBody>
      </p:sp>
      <p:graphicFrame>
        <p:nvGraphicFramePr>
          <p:cNvPr id="3" name="Chart 2">
            <a:extLst>
              <a:ext uri="{FF2B5EF4-FFF2-40B4-BE49-F238E27FC236}">
                <a16:creationId xmlns:a16="http://schemas.microsoft.com/office/drawing/2014/main" id="{00000000-0008-0000-0100-000002000000}"/>
              </a:ext>
            </a:extLst>
          </p:cNvPr>
          <p:cNvGraphicFramePr>
            <a:graphicFrameLocks/>
          </p:cNvGraphicFramePr>
          <p:nvPr>
            <p:extLst>
              <p:ext uri="{D42A27DB-BD31-4B8C-83A1-F6EECF244321}">
                <p14:modId xmlns:p14="http://schemas.microsoft.com/office/powerpoint/2010/main" val="3308623214"/>
              </p:ext>
            </p:extLst>
          </p:nvPr>
        </p:nvGraphicFramePr>
        <p:xfrm>
          <a:off x="921543" y="1323974"/>
          <a:ext cx="10348914" cy="5191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304115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32832" t="44120" r="28142"/>
          <a:stretch/>
        </p:blipFill>
        <p:spPr>
          <a:xfrm>
            <a:off x="7775944" y="1064332"/>
            <a:ext cx="3806456" cy="358738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78" t="22531" r="-78" b="21693"/>
          <a:stretch/>
        </p:blipFill>
        <p:spPr>
          <a:xfrm>
            <a:off x="-829" y="4885825"/>
            <a:ext cx="12235056" cy="1933574"/>
          </a:xfrm>
          <a:prstGeom prst="rect">
            <a:avLst/>
          </a:prstGeom>
        </p:spPr>
      </p:pic>
      <p:sp>
        <p:nvSpPr>
          <p:cNvPr id="2" name="Title 1"/>
          <p:cNvSpPr>
            <a:spLocks noGrp="1"/>
          </p:cNvSpPr>
          <p:nvPr>
            <p:ph type="title"/>
          </p:nvPr>
        </p:nvSpPr>
        <p:spPr/>
        <p:txBody>
          <a:bodyPr/>
          <a:lstStyle/>
          <a:p>
            <a:r>
              <a:rPr lang="en-US" dirty="0"/>
              <a:t>Partner: Osa Conservation</a:t>
            </a:r>
          </a:p>
        </p:txBody>
      </p:sp>
      <p:sp>
        <p:nvSpPr>
          <p:cNvPr id="4" name="Text Placeholder 3"/>
          <p:cNvSpPr>
            <a:spLocks noGrp="1"/>
          </p:cNvSpPr>
          <p:nvPr>
            <p:ph type="body" sz="half" idx="2"/>
          </p:nvPr>
        </p:nvSpPr>
        <p:spPr>
          <a:xfrm>
            <a:off x="-329183" y="1202832"/>
            <a:ext cx="7461504" cy="3682992"/>
          </a:xfrm>
        </p:spPr>
        <p:txBody>
          <a:bodyPr>
            <a:normAutofit/>
          </a:bodyPr>
          <a:lstStyle/>
          <a:p>
            <a:pPr marL="800100" lvl="1" indent="-342900">
              <a:spcBef>
                <a:spcPts val="200"/>
              </a:spcBef>
              <a:buClr>
                <a:srgbClr val="3289B4"/>
              </a:buClr>
              <a:buFont typeface="Wingdings 3" panose="05040102010807070707" pitchFamily="18" charset="2"/>
              <a:buChar char="}"/>
            </a:pPr>
            <a:r>
              <a:rPr lang="en-US" sz="2400" dirty="0"/>
              <a:t>Dedicated to protecting the biodiversity of the Osa Peninsula</a:t>
            </a:r>
          </a:p>
          <a:p>
            <a:pPr marL="800100" lvl="1" indent="-342900">
              <a:spcBef>
                <a:spcPts val="200"/>
              </a:spcBef>
              <a:buClr>
                <a:srgbClr val="3289B4"/>
              </a:buClr>
              <a:buFont typeface="Wingdings 3" panose="05040102010807070707" pitchFamily="18" charset="2"/>
              <a:buChar char="}"/>
            </a:pPr>
            <a:endParaRPr lang="en-US" sz="2400" dirty="0"/>
          </a:p>
          <a:p>
            <a:pPr marL="800100" lvl="1" indent="-342900">
              <a:spcBef>
                <a:spcPts val="200"/>
              </a:spcBef>
              <a:buClr>
                <a:srgbClr val="3289B4"/>
              </a:buClr>
              <a:buFont typeface="Wingdings 3" panose="05040102010807070707" pitchFamily="18" charset="2"/>
              <a:buChar char="}"/>
            </a:pPr>
            <a:r>
              <a:rPr lang="en-US" sz="2400" dirty="0"/>
              <a:t>Hilary </a:t>
            </a:r>
            <a:r>
              <a:rPr lang="en-US" sz="2400" dirty="0" err="1"/>
              <a:t>Brumberg</a:t>
            </a:r>
            <a:r>
              <a:rPr lang="en-US" sz="2400" dirty="0"/>
              <a:t>, Dr. Noelia Hernandez, and </a:t>
            </a:r>
            <a:r>
              <a:rPr lang="en-US" sz="2400" dirty="0" err="1"/>
              <a:t>Mónica</a:t>
            </a:r>
            <a:r>
              <a:rPr lang="en-US" sz="2400" dirty="0"/>
              <a:t> Espinoza </a:t>
            </a:r>
            <a:r>
              <a:rPr lang="en-US" sz="2400" dirty="0" err="1"/>
              <a:t>Miralles</a:t>
            </a:r>
            <a:endParaRPr lang="en-US" sz="2400" dirty="0"/>
          </a:p>
          <a:p>
            <a:endParaRPr lang="en-US" sz="2800" dirty="0"/>
          </a:p>
        </p:txBody>
      </p:sp>
      <p:sp>
        <p:nvSpPr>
          <p:cNvPr id="8" name="TextBox 7"/>
          <p:cNvSpPr txBox="1"/>
          <p:nvPr/>
        </p:nvSpPr>
        <p:spPr>
          <a:xfrm>
            <a:off x="10137651" y="6532875"/>
            <a:ext cx="2191244" cy="276999"/>
          </a:xfrm>
          <a:prstGeom prst="rect">
            <a:avLst/>
          </a:prstGeom>
          <a:noFill/>
        </p:spPr>
        <p:txBody>
          <a:bodyPr wrap="square" rtlCol="0">
            <a:spAutoFit/>
          </a:bodyPr>
          <a:lstStyle/>
          <a:p>
            <a:r>
              <a:rPr lang="en-US" sz="1200" dirty="0">
                <a:solidFill>
                  <a:schemeClr val="bg1"/>
                </a:solidFill>
              </a:rPr>
              <a:t>Credit: Osa Conservation </a:t>
            </a:r>
          </a:p>
        </p:txBody>
      </p:sp>
    </p:spTree>
    <p:extLst>
      <p:ext uri="{BB962C8B-B14F-4D97-AF65-F5344CB8AC3E}">
        <p14:creationId xmlns:p14="http://schemas.microsoft.com/office/powerpoint/2010/main" val="17019170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91BD-4698-4A9A-AA0A-29843D886463}"/>
              </a:ext>
            </a:extLst>
          </p:cNvPr>
          <p:cNvSpPr>
            <a:spLocks noGrp="1"/>
          </p:cNvSpPr>
          <p:nvPr>
            <p:ph type="title"/>
          </p:nvPr>
        </p:nvSpPr>
        <p:spPr/>
        <p:txBody>
          <a:bodyPr/>
          <a:lstStyle/>
          <a:p>
            <a:r>
              <a:rPr lang="en-US" dirty="0"/>
              <a:t>Results: SST/NDTI Ratio </a:t>
            </a:r>
          </a:p>
        </p:txBody>
      </p:sp>
      <p:graphicFrame>
        <p:nvGraphicFramePr>
          <p:cNvPr id="3" name="Chart 2">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101847539"/>
              </p:ext>
            </p:extLst>
          </p:nvPr>
        </p:nvGraphicFramePr>
        <p:xfrm>
          <a:off x="865309" y="1019175"/>
          <a:ext cx="10367964" cy="54959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5780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91BD-4698-4A9A-AA0A-29843D886463}"/>
              </a:ext>
            </a:extLst>
          </p:cNvPr>
          <p:cNvSpPr>
            <a:spLocks noGrp="1"/>
          </p:cNvSpPr>
          <p:nvPr>
            <p:ph type="title"/>
          </p:nvPr>
        </p:nvSpPr>
        <p:spPr/>
        <p:txBody>
          <a:bodyPr/>
          <a:lstStyle/>
          <a:p>
            <a:r>
              <a:rPr lang="en-US" dirty="0"/>
              <a:t>Results: Median Time Series</a:t>
            </a:r>
          </a:p>
        </p:txBody>
      </p:sp>
      <p:pic>
        <p:nvPicPr>
          <p:cNvPr id="7" name="Picture 6"/>
          <p:cNvPicPr>
            <a:picLocks noChangeAspect="1"/>
          </p:cNvPicPr>
          <p:nvPr/>
        </p:nvPicPr>
        <p:blipFill>
          <a:blip r:embed="rId3"/>
          <a:stretch>
            <a:fillRect/>
          </a:stretch>
        </p:blipFill>
        <p:spPr>
          <a:xfrm>
            <a:off x="1785754" y="844549"/>
            <a:ext cx="8620491" cy="5657578"/>
          </a:xfrm>
          <a:prstGeom prst="rect">
            <a:avLst/>
          </a:prstGeom>
        </p:spPr>
      </p:pic>
    </p:spTree>
    <p:extLst>
      <p:ext uri="{BB962C8B-B14F-4D97-AF65-F5344CB8AC3E}">
        <p14:creationId xmlns:p14="http://schemas.microsoft.com/office/powerpoint/2010/main" val="39351269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91BD-4698-4A9A-AA0A-29843D886463}"/>
              </a:ext>
            </a:extLst>
          </p:cNvPr>
          <p:cNvSpPr>
            <a:spLocks noGrp="1"/>
          </p:cNvSpPr>
          <p:nvPr>
            <p:ph type="title"/>
          </p:nvPr>
        </p:nvSpPr>
        <p:spPr/>
        <p:txBody>
          <a:bodyPr/>
          <a:lstStyle/>
          <a:p>
            <a:r>
              <a:rPr lang="en-US" dirty="0"/>
              <a:t>Results: Seasonal Scatter Plot</a:t>
            </a:r>
          </a:p>
        </p:txBody>
      </p:sp>
      <p:graphicFrame>
        <p:nvGraphicFramePr>
          <p:cNvPr id="4" name="Chart 3"/>
          <p:cNvGraphicFramePr>
            <a:graphicFrameLocks/>
          </p:cNvGraphicFramePr>
          <p:nvPr>
            <p:extLst>
              <p:ext uri="{D42A27DB-BD31-4B8C-83A1-F6EECF244321}">
                <p14:modId xmlns:p14="http://schemas.microsoft.com/office/powerpoint/2010/main" val="3158133490"/>
              </p:ext>
            </p:extLst>
          </p:nvPr>
        </p:nvGraphicFramePr>
        <p:xfrm>
          <a:off x="609600" y="844549"/>
          <a:ext cx="10972800" cy="56705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398532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C91BD-4698-4A9A-AA0A-29843D886463}"/>
              </a:ext>
            </a:extLst>
          </p:cNvPr>
          <p:cNvSpPr>
            <a:spLocks noGrp="1"/>
          </p:cNvSpPr>
          <p:nvPr>
            <p:ph type="title"/>
          </p:nvPr>
        </p:nvSpPr>
        <p:spPr/>
        <p:txBody>
          <a:bodyPr/>
          <a:lstStyle/>
          <a:p>
            <a:r>
              <a:rPr lang="en-US" dirty="0"/>
              <a:t>Results: NDTI by Season</a:t>
            </a:r>
          </a:p>
        </p:txBody>
      </p:sp>
      <p:graphicFrame>
        <p:nvGraphicFramePr>
          <p:cNvPr id="3" name="Chart 2">
            <a:extLst>
              <a:ext uri="{FF2B5EF4-FFF2-40B4-BE49-F238E27FC236}">
                <a16:creationId xmlns:a16="http://schemas.microsoft.com/office/drawing/2014/main" id="{00000000-0008-0000-0800-000004000000}"/>
              </a:ext>
            </a:extLst>
          </p:cNvPr>
          <p:cNvGraphicFramePr>
            <a:graphicFrameLocks/>
          </p:cNvGraphicFramePr>
          <p:nvPr>
            <p:extLst>
              <p:ext uri="{D42A27DB-BD31-4B8C-83A1-F6EECF244321}">
                <p14:modId xmlns:p14="http://schemas.microsoft.com/office/powerpoint/2010/main" val="1914688079"/>
              </p:ext>
            </p:extLst>
          </p:nvPr>
        </p:nvGraphicFramePr>
        <p:xfrm>
          <a:off x="775854" y="940526"/>
          <a:ext cx="10920845" cy="56877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881183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SST Example 1</a:t>
            </a:r>
            <a:endParaRPr lang="en-US" dirty="0">
              <a:solidFill>
                <a:srgbClr val="FF0000"/>
              </a:solidFill>
            </a:endParaRPr>
          </a:p>
        </p:txBody>
      </p:sp>
      <p:pic>
        <p:nvPicPr>
          <p:cNvPr id="1026" name="Picture 2" descr="https://lh4.googleusercontent.com/aN0lmbG5Pt_oZXxj4FYjzq_L_uYXJAdoydyg_cGFuPGp2Z9I88Kr3yjeTei-roG3h5uNtravm1xL46XjF7hX_RMD0rTAA1EiNQbeG6DyTs6MsFpf1nOGBrHlVvaOJPAdUy4EaV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844549"/>
            <a:ext cx="4524375" cy="5857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p:cNvGraphicFramePr>
            <a:graphicFrameLocks/>
          </p:cNvGraphicFramePr>
          <p:nvPr>
            <p:extLst>
              <p:ext uri="{D42A27DB-BD31-4B8C-83A1-F6EECF244321}">
                <p14:modId xmlns:p14="http://schemas.microsoft.com/office/powerpoint/2010/main" val="2837526570"/>
              </p:ext>
            </p:extLst>
          </p:nvPr>
        </p:nvGraphicFramePr>
        <p:xfrm>
          <a:off x="6097649" y="1066800"/>
          <a:ext cx="4638675" cy="27051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2196821912"/>
              </p:ext>
            </p:extLst>
          </p:nvPr>
        </p:nvGraphicFramePr>
        <p:xfrm>
          <a:off x="6097649" y="377190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11318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SST Example 2 </a:t>
            </a:r>
            <a:endParaRPr lang="en-US" dirty="0">
              <a:solidFill>
                <a:srgbClr val="FF0000"/>
              </a:solidFill>
            </a:endParaRPr>
          </a:p>
        </p:txBody>
      </p:sp>
      <p:pic>
        <p:nvPicPr>
          <p:cNvPr id="1026" name="Picture 2" descr="https://lh4.googleusercontent.com/aN0lmbG5Pt_oZXxj4FYjzq_L_uYXJAdoydyg_cGFuPGp2Z9I88Kr3yjeTei-roG3h5uNtravm1xL46XjF7hX_RMD0rTAA1EiNQbeG6DyTs6MsFpf1nOGBrHlVvaOJPAdUy4EaV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844549"/>
            <a:ext cx="4524375" cy="58578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ext uri="{D42A27DB-BD31-4B8C-83A1-F6EECF244321}">
                <p14:modId xmlns:p14="http://schemas.microsoft.com/office/powerpoint/2010/main" val="2441683712"/>
              </p:ext>
            </p:extLst>
          </p:nvPr>
        </p:nvGraphicFramePr>
        <p:xfrm>
          <a:off x="6099463" y="1030287"/>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a:graphicFrameLocks/>
          </p:cNvGraphicFramePr>
          <p:nvPr>
            <p:extLst>
              <p:ext uri="{D42A27DB-BD31-4B8C-83A1-F6EECF244321}">
                <p14:modId xmlns:p14="http://schemas.microsoft.com/office/powerpoint/2010/main" val="1007349391"/>
              </p:ext>
            </p:extLst>
          </p:nvPr>
        </p:nvGraphicFramePr>
        <p:xfrm>
          <a:off x="6099463" y="3771900"/>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107909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zgif.com-gif-maker">
            <a:hlinkClick r:id="" action="ppaction://media"/>
            <a:extLst>
              <a:ext uri="{FF2B5EF4-FFF2-40B4-BE49-F238E27FC236}">
                <a16:creationId xmlns:a16="http://schemas.microsoft.com/office/drawing/2014/main" id="{4DEF1D64-E34D-4F02-95F9-AE6F6A833DD8}"/>
              </a:ext>
            </a:extLst>
          </p:cNvPr>
          <p:cNvPicPr>
            <a:picLocks noChangeAspect="1"/>
          </p:cNvPicPr>
          <p:nvPr>
            <a:videoFile r:link="rId1"/>
            <p:extLst>
              <p:ext uri="{DAA4B4D4-6D71-4841-9C94-3DE7FCFB9230}">
                <p14:media xmlns:p14="http://schemas.microsoft.com/office/powerpoint/2010/main" r:embed="rId2">
                  <p14:trim end="4081"/>
                </p14:media>
              </p:ext>
            </p:extLst>
          </p:nvPr>
        </p:nvPicPr>
        <p:blipFill>
          <a:blip r:embed="rId5"/>
          <a:stretch>
            <a:fillRect/>
          </a:stretch>
        </p:blipFill>
        <p:spPr>
          <a:xfrm>
            <a:off x="89460" y="98425"/>
            <a:ext cx="12192000" cy="5972175"/>
          </a:xfrm>
          <a:prstGeom prst="rect">
            <a:avLst/>
          </a:prstGeom>
        </p:spPr>
      </p:pic>
    </p:spTree>
    <p:extLst>
      <p:ext uri="{BB962C8B-B14F-4D97-AF65-F5344CB8AC3E}">
        <p14:creationId xmlns:p14="http://schemas.microsoft.com/office/powerpoint/2010/main" val="41982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ezgif.com-gif-maker">
            <a:hlinkClick r:id="" action="ppaction://media"/>
            <a:extLst>
              <a:ext uri="{FF2B5EF4-FFF2-40B4-BE49-F238E27FC236}">
                <a16:creationId xmlns:a16="http://schemas.microsoft.com/office/drawing/2014/main" id="{8F3F5133-666F-4973-B0CF-4DB957BCDB2A}"/>
              </a:ext>
            </a:extLst>
          </p:cNvPr>
          <p:cNvPicPr>
            <a:picLocks noChangeAspect="1"/>
          </p:cNvPicPr>
          <p:nvPr>
            <a:videoFile r:link="rId1"/>
            <p:extLst>
              <p:ext uri="{DAA4B4D4-6D71-4841-9C94-3DE7FCFB9230}">
                <p14:media xmlns:p14="http://schemas.microsoft.com/office/powerpoint/2010/main" r:embed="rId2">
                  <p14:trim end="3795"/>
                </p14:media>
              </p:ext>
            </p:extLst>
          </p:nvPr>
        </p:nvPicPr>
        <p:blipFill rotWithShape="1">
          <a:blip r:embed="rId5"/>
          <a:srcRect t="12290"/>
          <a:stretch/>
        </p:blipFill>
        <p:spPr>
          <a:xfrm>
            <a:off x="431586" y="323850"/>
            <a:ext cx="11328829" cy="6210301"/>
          </a:xfrm>
          <a:prstGeom prst="rect">
            <a:avLst/>
          </a:prstGeom>
        </p:spPr>
      </p:pic>
    </p:spTree>
    <p:extLst>
      <p:ext uri="{BB962C8B-B14F-4D97-AF65-F5344CB8AC3E}">
        <p14:creationId xmlns:p14="http://schemas.microsoft.com/office/powerpoint/2010/main" val="402862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a:t>
            </a:r>
            <a:r>
              <a:rPr lang="en-US" dirty="0" smtClean="0"/>
              <a:t>Rio </a:t>
            </a:r>
            <a:r>
              <a:rPr lang="en-US" dirty="0" err="1" smtClean="0"/>
              <a:t>Coto</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8474"/>
          <a:stretch/>
        </p:blipFill>
        <p:spPr>
          <a:xfrm>
            <a:off x="2286455" y="1028689"/>
            <a:ext cx="6973551" cy="5486411"/>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6573" t="2506" r="21357" b="3583"/>
          <a:stretch/>
        </p:blipFill>
        <p:spPr>
          <a:xfrm>
            <a:off x="9362368" y="1415753"/>
            <a:ext cx="283369" cy="1388269"/>
          </a:xfrm>
          <a:prstGeom prst="rect">
            <a:avLst/>
          </a:prstGeom>
        </p:spPr>
      </p:pic>
      <p:sp>
        <p:nvSpPr>
          <p:cNvPr id="8" name="TextBox 7"/>
          <p:cNvSpPr txBox="1"/>
          <p:nvPr/>
        </p:nvSpPr>
        <p:spPr>
          <a:xfrm>
            <a:off x="9666742" y="1098392"/>
            <a:ext cx="1271240" cy="707886"/>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High turbidity</a:t>
            </a:r>
          </a:p>
        </p:txBody>
      </p:sp>
      <p:sp>
        <p:nvSpPr>
          <p:cNvPr id="10" name="TextBox 9"/>
          <p:cNvSpPr txBox="1"/>
          <p:nvPr/>
        </p:nvSpPr>
        <p:spPr>
          <a:xfrm>
            <a:off x="9666742" y="2196803"/>
            <a:ext cx="1271240" cy="707886"/>
          </a:xfrm>
          <a:prstGeom prst="rect">
            <a:avLst/>
          </a:prstGeom>
          <a:noFill/>
        </p:spPr>
        <p:txBody>
          <a:bodyPr wrap="square" numCol="1" spcCol="640080" rtlCol="0">
            <a:spAutoFit/>
          </a:bodyPr>
          <a:lstStyle/>
          <a:p>
            <a:r>
              <a:rPr lang="en-US" sz="2000" dirty="0">
                <a:solidFill>
                  <a:schemeClr val="tx1">
                    <a:lumMod val="75000"/>
                    <a:lumOff val="25000"/>
                  </a:schemeClr>
                </a:solidFill>
                <a:latin typeface="+mj-lt"/>
              </a:rPr>
              <a:t>Low turbidity</a:t>
            </a:r>
          </a:p>
        </p:txBody>
      </p:sp>
      <p:sp>
        <p:nvSpPr>
          <p:cNvPr id="13" name="TextBox 12"/>
          <p:cNvSpPr txBox="1"/>
          <p:nvPr/>
        </p:nvSpPr>
        <p:spPr>
          <a:xfrm>
            <a:off x="9409884" y="5496515"/>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14" name="Picture 13"/>
          <p:cNvPicPr>
            <a:picLocks noChangeAspect="1"/>
          </p:cNvPicPr>
          <p:nvPr/>
        </p:nvPicPr>
        <p:blipFill>
          <a:blip r:embed="rId5"/>
          <a:stretch>
            <a:fillRect/>
          </a:stretch>
        </p:blipFill>
        <p:spPr>
          <a:xfrm>
            <a:off x="9409346" y="5815196"/>
            <a:ext cx="400050" cy="485775"/>
          </a:xfrm>
          <a:prstGeom prst="rect">
            <a:avLst/>
          </a:prstGeom>
        </p:spPr>
      </p:pic>
    </p:spTree>
    <p:extLst>
      <p:ext uri="{BB962C8B-B14F-4D97-AF65-F5344CB8AC3E}">
        <p14:creationId xmlns:p14="http://schemas.microsoft.com/office/powerpoint/2010/main" val="31891585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 Turbidity </a:t>
            </a:r>
          </a:p>
        </p:txBody>
      </p:sp>
      <p:sp>
        <p:nvSpPr>
          <p:cNvPr id="18" name="Oval 17"/>
          <p:cNvSpPr/>
          <p:nvPr/>
        </p:nvSpPr>
        <p:spPr>
          <a:xfrm>
            <a:off x="7667213" y="5396878"/>
            <a:ext cx="398624" cy="5723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0189070" y="974258"/>
            <a:ext cx="1393330" cy="1477328"/>
          </a:xfrm>
          <a:prstGeom prst="rect">
            <a:avLst/>
          </a:prstGeom>
        </p:spPr>
        <p:txBody>
          <a:bodyPr wrap="none" numCol="1" spcCol="640080" rtlCol="0">
            <a:spAutoFit/>
          </a:bodyPr>
          <a:lstStyle/>
          <a:p>
            <a:pPr algn="just"/>
            <a:r>
              <a:rPr lang="en-US" sz="2000" dirty="0">
                <a:solidFill>
                  <a:schemeClr val="tx1">
                    <a:lumMod val="75000"/>
                    <a:lumOff val="25000"/>
                  </a:schemeClr>
                </a:solidFill>
                <a:latin typeface="+mj-lt"/>
              </a:rPr>
              <a:t>Increase</a:t>
            </a:r>
          </a:p>
          <a:p>
            <a:pPr algn="just"/>
            <a:endParaRPr lang="en-US" sz="1600" dirty="0">
              <a:solidFill>
                <a:schemeClr val="tx1">
                  <a:lumMod val="75000"/>
                  <a:lumOff val="25000"/>
                </a:schemeClr>
              </a:solidFill>
              <a:latin typeface="+mj-lt"/>
            </a:endParaRPr>
          </a:p>
          <a:p>
            <a:pPr algn="just"/>
            <a:endParaRPr lang="en-US" sz="1600" dirty="0">
              <a:solidFill>
                <a:schemeClr val="tx1">
                  <a:lumMod val="75000"/>
                  <a:lumOff val="25000"/>
                </a:schemeClr>
              </a:solidFill>
              <a:latin typeface="+mj-lt"/>
            </a:endParaRPr>
          </a:p>
          <a:p>
            <a:pPr algn="just"/>
            <a:endParaRPr lang="en-US" sz="1600" dirty="0">
              <a:solidFill>
                <a:schemeClr val="tx1">
                  <a:lumMod val="75000"/>
                  <a:lumOff val="25000"/>
                </a:schemeClr>
              </a:solidFill>
              <a:latin typeface="+mj-lt"/>
            </a:endParaRPr>
          </a:p>
          <a:p>
            <a:pPr algn="just"/>
            <a:r>
              <a:rPr lang="en-US" sz="2000" dirty="0">
                <a:solidFill>
                  <a:schemeClr val="tx1">
                    <a:lumMod val="75000"/>
                    <a:lumOff val="25000"/>
                  </a:schemeClr>
                </a:solidFill>
                <a:latin typeface="+mj-lt"/>
              </a:rPr>
              <a:t>Decrease</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7747"/>
          <a:stretch/>
        </p:blipFill>
        <p:spPr>
          <a:xfrm>
            <a:off x="3359623" y="1344550"/>
            <a:ext cx="5223078" cy="4837176"/>
          </a:xfrm>
          <a:prstGeom prst="rect">
            <a:avLst/>
          </a:prstGeom>
        </p:spPr>
      </p:pic>
      <p:sp>
        <p:nvSpPr>
          <p:cNvPr id="3" name="TextBox 2"/>
          <p:cNvSpPr txBox="1"/>
          <p:nvPr/>
        </p:nvSpPr>
        <p:spPr>
          <a:xfrm>
            <a:off x="688827" y="1923871"/>
            <a:ext cx="3028950" cy="830997"/>
          </a:xfrm>
          <a:prstGeom prst="rect">
            <a:avLst/>
          </a:prstGeom>
          <a:noFill/>
        </p:spPr>
        <p:txBody>
          <a:bodyPr wrap="square" rtlCol="0">
            <a:spAutoFit/>
          </a:bodyPr>
          <a:lstStyle/>
          <a:p>
            <a:pPr algn="just"/>
            <a:r>
              <a:rPr lang="en-US" sz="2400" dirty="0">
                <a:solidFill>
                  <a:schemeClr val="tx1">
                    <a:lumMod val="75000"/>
                    <a:lumOff val="25000"/>
                  </a:schemeClr>
                </a:solidFill>
              </a:rPr>
              <a:t>Change in turbidity from </a:t>
            </a:r>
            <a:r>
              <a:rPr lang="en-US" sz="2400" dirty="0" smtClean="0">
                <a:solidFill>
                  <a:schemeClr val="tx1">
                    <a:lumMod val="75000"/>
                    <a:lumOff val="25000"/>
                  </a:schemeClr>
                </a:solidFill>
              </a:rPr>
              <a:t>1986 </a:t>
            </a:r>
            <a:r>
              <a:rPr lang="en-US" sz="2400" dirty="0">
                <a:solidFill>
                  <a:schemeClr val="tx1">
                    <a:lumMod val="75000"/>
                    <a:lumOff val="25000"/>
                  </a:schemeClr>
                </a:solidFill>
              </a:rPr>
              <a:t>to </a:t>
            </a:r>
            <a:r>
              <a:rPr lang="en-US" sz="2400" dirty="0" smtClean="0">
                <a:solidFill>
                  <a:schemeClr val="tx1">
                    <a:lumMod val="75000"/>
                    <a:lumOff val="25000"/>
                  </a:schemeClr>
                </a:solidFill>
              </a:rPr>
              <a:t>1996</a:t>
            </a:r>
            <a:endParaRPr lang="en-US" sz="2400" dirty="0">
              <a:solidFill>
                <a:schemeClr val="tx1">
                  <a:lumMod val="75000"/>
                  <a:lumOff val="25000"/>
                </a:schemeClr>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6504" r="54737" b="4992"/>
          <a:stretch/>
        </p:blipFill>
        <p:spPr>
          <a:xfrm>
            <a:off x="9719998" y="1068065"/>
            <a:ext cx="469072" cy="1289714"/>
          </a:xfrm>
          <a:prstGeom prst="rect">
            <a:avLst/>
          </a:prstGeom>
        </p:spPr>
      </p:pic>
      <p:sp>
        <p:nvSpPr>
          <p:cNvPr id="11" name="TextBox 10"/>
          <p:cNvSpPr txBox="1"/>
          <p:nvPr/>
        </p:nvSpPr>
        <p:spPr>
          <a:xfrm>
            <a:off x="9720536" y="5496515"/>
            <a:ext cx="280870" cy="400110"/>
          </a:xfrm>
          <a:prstGeom prst="rect">
            <a:avLst/>
          </a:prstGeom>
          <a:noFill/>
        </p:spPr>
        <p:txBody>
          <a:bodyPr wrap="square" numCol="1" spcCol="640080" rtlCol="0">
            <a:spAutoFit/>
          </a:bodyPr>
          <a:lstStyle/>
          <a:p>
            <a:pPr algn="just"/>
            <a:r>
              <a:rPr lang="en-US" sz="2000" dirty="0">
                <a:solidFill>
                  <a:schemeClr val="tx1">
                    <a:lumMod val="75000"/>
                    <a:lumOff val="25000"/>
                  </a:schemeClr>
                </a:solidFill>
                <a:latin typeface="+mj-lt"/>
              </a:rPr>
              <a:t>N</a:t>
            </a:r>
          </a:p>
        </p:txBody>
      </p:sp>
      <p:pic>
        <p:nvPicPr>
          <p:cNvPr id="12" name="Picture 11"/>
          <p:cNvPicPr>
            <a:picLocks noChangeAspect="1"/>
          </p:cNvPicPr>
          <p:nvPr/>
        </p:nvPicPr>
        <p:blipFill>
          <a:blip r:embed="rId5"/>
          <a:stretch>
            <a:fillRect/>
          </a:stretch>
        </p:blipFill>
        <p:spPr>
          <a:xfrm>
            <a:off x="9719998" y="5815196"/>
            <a:ext cx="400050" cy="485775"/>
          </a:xfrm>
          <a:prstGeom prst="rect">
            <a:avLst/>
          </a:prstGeom>
        </p:spPr>
      </p:pic>
    </p:spTree>
    <p:extLst>
      <p:ext uri="{BB962C8B-B14F-4D97-AF65-F5344CB8AC3E}">
        <p14:creationId xmlns:p14="http://schemas.microsoft.com/office/powerpoint/2010/main" val="1921435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 Concerns </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000"/>
          <a:stretch/>
        </p:blipFill>
        <p:spPr>
          <a:xfrm>
            <a:off x="0" y="4892842"/>
            <a:ext cx="12192000" cy="1934458"/>
          </a:xfrm>
          <a:prstGeom prst="rect">
            <a:avLst/>
          </a:prstGeom>
        </p:spPr>
      </p:pic>
      <p:sp>
        <p:nvSpPr>
          <p:cNvPr id="5" name="TextBox 4"/>
          <p:cNvSpPr txBox="1"/>
          <p:nvPr/>
        </p:nvSpPr>
        <p:spPr>
          <a:xfrm>
            <a:off x="10182285" y="6558943"/>
            <a:ext cx="3657600" cy="276999"/>
          </a:xfrm>
          <a:prstGeom prst="rect">
            <a:avLst/>
          </a:prstGeom>
          <a:noFill/>
        </p:spPr>
        <p:txBody>
          <a:bodyPr wrap="square" rtlCol="0">
            <a:spAutoFit/>
          </a:bodyPr>
          <a:lstStyle/>
          <a:p>
            <a:r>
              <a:rPr lang="en-US" sz="1200" dirty="0">
                <a:solidFill>
                  <a:schemeClr val="bg1"/>
                </a:solidFill>
              </a:rPr>
              <a:t>Credit: Osa Conservation </a:t>
            </a:r>
          </a:p>
        </p:txBody>
      </p:sp>
      <p:sp>
        <p:nvSpPr>
          <p:cNvPr id="7" name="Text Placeholder 3"/>
          <p:cNvSpPr txBox="1">
            <a:spLocks/>
          </p:cNvSpPr>
          <p:nvPr/>
        </p:nvSpPr>
        <p:spPr>
          <a:xfrm>
            <a:off x="266639" y="1222456"/>
            <a:ext cx="11658721" cy="334953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200"/>
              </a:spcBef>
              <a:spcAft>
                <a:spcPts val="1800"/>
              </a:spcAft>
              <a:buClr>
                <a:srgbClr val="3289B4"/>
              </a:buClr>
              <a:buFont typeface="Wingdings 3" panose="05040102010807070707" pitchFamily="18" charset="2"/>
              <a:buChar char="}"/>
            </a:pPr>
            <a:r>
              <a:rPr lang="en-US" sz="2200" b="1" dirty="0">
                <a:solidFill>
                  <a:srgbClr val="3289B4"/>
                </a:solidFill>
                <a:ea typeface="+mj-ea"/>
                <a:cs typeface="+mj-cs"/>
              </a:rPr>
              <a:t>Human Impact: </a:t>
            </a:r>
            <a:r>
              <a:rPr lang="en-US" sz="2200" dirty="0"/>
              <a:t>Deforestation and the extensive use of pesticides and fertilizers have caused </a:t>
            </a:r>
            <a:r>
              <a:rPr lang="en-US" sz="2200" b="1" dirty="0"/>
              <a:t>water pollution and a loss of biodiversity,</a:t>
            </a:r>
            <a:r>
              <a:rPr lang="en-US" sz="2200" dirty="0"/>
              <a:t> specifically increasing the need to protect </a:t>
            </a:r>
            <a:r>
              <a:rPr lang="en-US" sz="2200" b="1" dirty="0"/>
              <a:t>biological corridors</a:t>
            </a:r>
            <a:r>
              <a:rPr lang="en-US" sz="2200" dirty="0"/>
              <a:t>.</a:t>
            </a:r>
          </a:p>
          <a:p>
            <a:pPr marL="342900" indent="-342900">
              <a:lnSpc>
                <a:spcPct val="100000"/>
              </a:lnSpc>
              <a:spcBef>
                <a:spcPts val="200"/>
              </a:spcBef>
              <a:spcAft>
                <a:spcPts val="1800"/>
              </a:spcAft>
              <a:buClr>
                <a:srgbClr val="3289B4"/>
              </a:buClr>
              <a:buFont typeface="Wingdings 3" panose="05040102010807070707" pitchFamily="18" charset="2"/>
              <a:buChar char="}"/>
            </a:pPr>
            <a:r>
              <a:rPr lang="en-US" sz="2200" b="1" dirty="0">
                <a:solidFill>
                  <a:srgbClr val="3289B4"/>
                </a:solidFill>
              </a:rPr>
              <a:t>River Health: </a:t>
            </a:r>
            <a:r>
              <a:rPr lang="en-US" sz="2200" dirty="0"/>
              <a:t>Runoff from these land use changes has impacted river health, which in turn </a:t>
            </a:r>
            <a:r>
              <a:rPr lang="en-US" sz="2200" b="1" dirty="0"/>
              <a:t>deposit pollutants into the gulf</a:t>
            </a:r>
            <a:r>
              <a:rPr lang="en-US" sz="2200" dirty="0"/>
              <a:t>. </a:t>
            </a:r>
          </a:p>
          <a:p>
            <a:pPr marL="342900" indent="-342900">
              <a:lnSpc>
                <a:spcPct val="100000"/>
              </a:lnSpc>
              <a:spcBef>
                <a:spcPts val="200"/>
              </a:spcBef>
              <a:spcAft>
                <a:spcPts val="1800"/>
              </a:spcAft>
              <a:buClr>
                <a:srgbClr val="3289B4"/>
              </a:buClr>
              <a:buFont typeface="Wingdings 3" panose="05040102010807070707" pitchFamily="18" charset="2"/>
              <a:buChar char="}"/>
            </a:pPr>
            <a:r>
              <a:rPr lang="en-US" sz="2200" b="1" dirty="0">
                <a:solidFill>
                  <a:srgbClr val="3289B4"/>
                </a:solidFill>
              </a:rPr>
              <a:t>Coral Reef Health: </a:t>
            </a:r>
            <a:r>
              <a:rPr lang="en-US" sz="2200" dirty="0"/>
              <a:t>Understanding how changes in water parameters impact the health of coral reefs in the gulf is essential to </a:t>
            </a:r>
            <a:r>
              <a:rPr lang="en-US" sz="2200" b="1" dirty="0"/>
              <a:t>protecting marine ecosystems and local food security</a:t>
            </a:r>
            <a:r>
              <a:rPr lang="en-US" sz="2200" dirty="0"/>
              <a:t>. </a:t>
            </a:r>
          </a:p>
        </p:txBody>
      </p:sp>
    </p:spTree>
    <p:extLst>
      <p:ext uri="{BB962C8B-B14F-4D97-AF65-F5344CB8AC3E}">
        <p14:creationId xmlns:p14="http://schemas.microsoft.com/office/powerpoint/2010/main" val="16863291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084" t="20755" r="2030" b="55000"/>
          <a:stretch/>
        </p:blipFill>
        <p:spPr>
          <a:xfrm>
            <a:off x="1" y="4774019"/>
            <a:ext cx="12184912" cy="2032801"/>
          </a:xfrm>
          <a:prstGeom prst="rect">
            <a:avLst/>
          </a:prstGeom>
        </p:spPr>
      </p:pic>
      <p:sp>
        <p:nvSpPr>
          <p:cNvPr id="2" name="Title 1"/>
          <p:cNvSpPr>
            <a:spLocks noGrp="1"/>
          </p:cNvSpPr>
          <p:nvPr>
            <p:ph type="title"/>
          </p:nvPr>
        </p:nvSpPr>
        <p:spPr/>
        <p:txBody>
          <a:bodyPr/>
          <a:lstStyle/>
          <a:p>
            <a:r>
              <a:rPr lang="en-US" dirty="0"/>
              <a:t>Objectives </a:t>
            </a:r>
          </a:p>
        </p:txBody>
      </p:sp>
      <p:sp>
        <p:nvSpPr>
          <p:cNvPr id="4" name="Text Placeholder 3"/>
          <p:cNvSpPr>
            <a:spLocks noGrp="1"/>
          </p:cNvSpPr>
          <p:nvPr>
            <p:ph type="body" sz="half" idx="2"/>
          </p:nvPr>
        </p:nvSpPr>
        <p:spPr>
          <a:xfrm>
            <a:off x="333375" y="995680"/>
            <a:ext cx="11249025" cy="4026695"/>
          </a:xfrm>
        </p:spPr>
        <p:txBody>
          <a:bodyPr>
            <a:normAutofit fontScale="70000" lnSpcReduction="20000"/>
          </a:bodyPr>
          <a:lstStyle/>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Produce</a:t>
            </a:r>
            <a:r>
              <a:rPr lang="en-US" sz="2600" b="1" dirty="0">
                <a:solidFill>
                  <a:srgbClr val="389CC4"/>
                </a:solidFill>
              </a:rPr>
              <a:t> </a:t>
            </a:r>
            <a:r>
              <a:rPr lang="en-US" sz="2600" dirty="0"/>
              <a:t>time series maps for </a:t>
            </a:r>
            <a:r>
              <a:rPr lang="en-US" sz="2600" dirty="0" smtClean="0"/>
              <a:t>median </a:t>
            </a:r>
            <a:r>
              <a:rPr lang="en-US" sz="2600" dirty="0"/>
              <a:t>annual turbidity from 1986 to </a:t>
            </a:r>
            <a:r>
              <a:rPr lang="en-US" sz="2600" dirty="0" smtClean="0"/>
              <a:t>2016</a:t>
            </a:r>
            <a:endParaRPr lang="en-US" sz="2600" b="1" dirty="0"/>
          </a:p>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Produce</a:t>
            </a:r>
            <a:r>
              <a:rPr lang="en-US" sz="2600" b="1" dirty="0">
                <a:solidFill>
                  <a:srgbClr val="389CC4"/>
                </a:solidFill>
              </a:rPr>
              <a:t> </a:t>
            </a:r>
            <a:r>
              <a:rPr lang="en-US" sz="2600" dirty="0"/>
              <a:t>maps of seasonal differences in median turbidity and average SST (February-May and August-November) for </a:t>
            </a:r>
            <a:r>
              <a:rPr lang="en-US" sz="2600" dirty="0" smtClean="0"/>
              <a:t>2002 </a:t>
            </a:r>
            <a:r>
              <a:rPr lang="en-US" sz="2600" dirty="0"/>
              <a:t>to 2018</a:t>
            </a:r>
          </a:p>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Investigate</a:t>
            </a:r>
            <a:r>
              <a:rPr lang="en-US" sz="2600" b="1" dirty="0">
                <a:solidFill>
                  <a:srgbClr val="389CC4"/>
                </a:solidFill>
              </a:rPr>
              <a:t> </a:t>
            </a:r>
            <a:r>
              <a:rPr lang="en-US" sz="2600" dirty="0"/>
              <a:t>river deltas in the </a:t>
            </a:r>
            <a:r>
              <a:rPr lang="en-US" sz="2600" dirty="0" err="1"/>
              <a:t>Golfo</a:t>
            </a:r>
            <a:r>
              <a:rPr lang="en-US" sz="2600" dirty="0"/>
              <a:t> Dulce and assess turbidity change per season</a:t>
            </a:r>
          </a:p>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Identify</a:t>
            </a:r>
            <a:r>
              <a:rPr lang="en-US" sz="2600" b="1" dirty="0">
                <a:solidFill>
                  <a:srgbClr val="389CC4"/>
                </a:solidFill>
              </a:rPr>
              <a:t> </a:t>
            </a:r>
            <a:r>
              <a:rPr lang="en-US" sz="2600" dirty="0"/>
              <a:t>areas of the </a:t>
            </a:r>
            <a:r>
              <a:rPr lang="en-US" sz="2600" dirty="0" err="1"/>
              <a:t>Golfo</a:t>
            </a:r>
            <a:r>
              <a:rPr lang="en-US" sz="2600" dirty="0"/>
              <a:t> Dulce most suitable for coral restoration</a:t>
            </a:r>
          </a:p>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Create</a:t>
            </a:r>
            <a:r>
              <a:rPr lang="en-US" sz="2600" b="1" dirty="0">
                <a:solidFill>
                  <a:srgbClr val="389CC4"/>
                </a:solidFill>
              </a:rPr>
              <a:t> </a:t>
            </a:r>
            <a:r>
              <a:rPr lang="en-US" sz="2600" dirty="0"/>
              <a:t>a correlation chart for the relationship between turbidity and SST</a:t>
            </a:r>
          </a:p>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Produce</a:t>
            </a:r>
            <a:r>
              <a:rPr lang="en-US" sz="2600" dirty="0"/>
              <a:t> a bivariate change in SST and turbidity map to identify areas in the </a:t>
            </a:r>
            <a:r>
              <a:rPr lang="en-US" sz="2600" dirty="0" err="1"/>
              <a:t>Golfo</a:t>
            </a:r>
            <a:r>
              <a:rPr lang="en-US" sz="2600" dirty="0"/>
              <a:t> Dulce most suited for coral restoration</a:t>
            </a:r>
          </a:p>
          <a:p>
            <a:pPr marL="457200" indent="-457200">
              <a:lnSpc>
                <a:spcPct val="100000"/>
              </a:lnSpc>
              <a:spcBef>
                <a:spcPts val="200"/>
              </a:spcBef>
              <a:spcAft>
                <a:spcPts val="1800"/>
              </a:spcAft>
              <a:buClr>
                <a:srgbClr val="3289B4"/>
              </a:buClr>
              <a:buFont typeface="Wingdings 3" panose="05040102010807070707" pitchFamily="18" charset="2"/>
              <a:buChar char="}"/>
            </a:pPr>
            <a:r>
              <a:rPr lang="en-US" sz="2600" b="1" dirty="0">
                <a:solidFill>
                  <a:srgbClr val="3289B4"/>
                </a:solidFill>
              </a:rPr>
              <a:t>Produce</a:t>
            </a:r>
            <a:r>
              <a:rPr lang="en-US" sz="2600" dirty="0"/>
              <a:t> an interactive SST map tool for 2002 to 2018</a:t>
            </a:r>
          </a:p>
          <a:p>
            <a:pPr>
              <a:spcBef>
                <a:spcPts val="200"/>
              </a:spcBef>
              <a:spcAft>
                <a:spcPts val="1800"/>
              </a:spcAft>
              <a:buClr>
                <a:srgbClr val="3289B4"/>
              </a:buClr>
            </a:pPr>
            <a:endParaRPr lang="en-US" sz="2200" dirty="0"/>
          </a:p>
          <a:p>
            <a:pPr marL="342900" indent="-342900">
              <a:spcBef>
                <a:spcPts val="200"/>
              </a:spcBef>
              <a:spcAft>
                <a:spcPts val="1800"/>
              </a:spcAft>
              <a:buClr>
                <a:srgbClr val="3289B4"/>
              </a:buClr>
              <a:buFont typeface="Webdings" panose="05030102010509060703" pitchFamily="18" charset="2"/>
              <a:buChar char="4"/>
            </a:pPr>
            <a:endParaRPr lang="en-US" sz="2200" dirty="0"/>
          </a:p>
          <a:p>
            <a:pPr>
              <a:spcAft>
                <a:spcPts val="1800"/>
              </a:spcAft>
            </a:pPr>
            <a:endParaRPr lang="en-US" sz="2200" dirty="0"/>
          </a:p>
        </p:txBody>
      </p:sp>
      <p:sp>
        <p:nvSpPr>
          <p:cNvPr id="6" name="TextBox 5"/>
          <p:cNvSpPr txBox="1"/>
          <p:nvPr/>
        </p:nvSpPr>
        <p:spPr>
          <a:xfrm>
            <a:off x="10085220" y="6515100"/>
            <a:ext cx="3657600" cy="276999"/>
          </a:xfrm>
          <a:prstGeom prst="rect">
            <a:avLst/>
          </a:prstGeom>
          <a:noFill/>
        </p:spPr>
        <p:txBody>
          <a:bodyPr wrap="square" rtlCol="0">
            <a:spAutoFit/>
          </a:bodyPr>
          <a:lstStyle/>
          <a:p>
            <a:r>
              <a:rPr lang="en-US" sz="1200" dirty="0">
                <a:solidFill>
                  <a:schemeClr val="bg1"/>
                </a:solidFill>
              </a:rPr>
              <a:t>Credit: Osa Conservation</a:t>
            </a:r>
          </a:p>
        </p:txBody>
      </p:sp>
    </p:spTree>
    <p:extLst>
      <p:ext uri="{BB962C8B-B14F-4D97-AF65-F5344CB8AC3E}">
        <p14:creationId xmlns:p14="http://schemas.microsoft.com/office/powerpoint/2010/main" val="858530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Parameters</a:t>
            </a:r>
            <a:endParaRPr lang="en-US" dirty="0"/>
          </a:p>
        </p:txBody>
      </p:sp>
      <mc:AlternateContent xmlns:mc="http://schemas.openxmlformats.org/markup-compatibility/2006" xmlns:a14="http://schemas.microsoft.com/office/drawing/2010/main">
        <mc:Choice Requires="a14">
          <p:sp>
            <p:nvSpPr>
              <p:cNvPr id="5" name="Text Placeholder 4"/>
              <p:cNvSpPr>
                <a:spLocks noGrp="1"/>
              </p:cNvSpPr>
              <p:nvPr>
                <p:ph type="body" sz="half" idx="2"/>
              </p:nvPr>
            </p:nvSpPr>
            <p:spPr/>
            <p:txBody>
              <a:bodyPr/>
              <a:lstStyle/>
              <a:p>
                <a:pPr marL="800100" lvl="1" indent="-342900">
                  <a:spcBef>
                    <a:spcPts val="200"/>
                  </a:spcBef>
                  <a:buClr>
                    <a:srgbClr val="3289B4"/>
                  </a:buClr>
                  <a:buFont typeface="Wingdings 3" panose="05040102010807070707" pitchFamily="18" charset="2"/>
                  <a:buChar char="}"/>
                </a:pPr>
                <a:r>
                  <a:rPr lang="en-US" sz="2400" dirty="0" smtClean="0">
                    <a:latin typeface="+mn-lt"/>
                  </a:rPr>
                  <a:t>Normalized Difference Turbidity Index (NDTI)</a:t>
                </a:r>
              </a:p>
              <a:p>
                <a:pPr marL="800100" lvl="1" indent="-342900">
                  <a:spcBef>
                    <a:spcPts val="200"/>
                  </a:spcBef>
                  <a:buClr>
                    <a:srgbClr val="3289B4"/>
                  </a:buClr>
                  <a:buFont typeface="Webdings" panose="05030102010509060703" pitchFamily="18" charset="2"/>
                  <a:buChar char="4"/>
                </a:pPr>
                <a:endParaRPr lang="en-US" sz="2400" dirty="0">
                  <a:latin typeface="+mn-lt"/>
                </a:endParaRPr>
              </a:p>
              <a:p>
                <a:pPr lvl="1">
                  <a:spcBef>
                    <a:spcPts val="200"/>
                  </a:spcBef>
                  <a:buClr>
                    <a:srgbClr val="3289B4"/>
                  </a:buClr>
                </a:pP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𝑁𝐷𝑇𝐼</m:t>
                      </m:r>
                      <m:r>
                        <a:rPr lang="en-US" sz="2400" i="1">
                          <a:latin typeface="Cambria Math" panose="02040503050406030204" pitchFamily="18" charset="0"/>
                        </a:rPr>
                        <m:t>=</m:t>
                      </m:r>
                      <m:f>
                        <m:fPr>
                          <m:ctrlPr>
                            <a:rPr lang="en-US" sz="2400" i="1" dirty="0">
                              <a:latin typeface="Cambria Math" panose="02040503050406030204" pitchFamily="18" charset="0"/>
                            </a:rPr>
                          </m:ctrlPr>
                        </m:fPr>
                        <m:num>
                          <m:sSub>
                            <m:sSubPr>
                              <m:ctrlPr>
                                <a:rPr lang="az-Cyrl-AZ" sz="2400" i="1" dirty="0">
                                  <a:latin typeface="Cambria Math" panose="02040503050406030204" pitchFamily="18" charset="0"/>
                                </a:rPr>
                              </m:ctrlPr>
                            </m:sSubPr>
                            <m:e>
                              <m:r>
                                <m:rPr>
                                  <m:sty m:val="p"/>
                                </m:rPr>
                                <a:rPr lang="el-GR" sz="2400" i="1" dirty="0">
                                  <a:latin typeface="Cambria Math" panose="02040503050406030204" pitchFamily="18" charset="0"/>
                                </a:rPr>
                                <m:t>ρ</m:t>
                              </m:r>
                            </m:e>
                            <m:sub>
                              <m:r>
                                <a:rPr lang="en-US" sz="2400" i="1" dirty="0">
                                  <a:latin typeface="Cambria Math" panose="02040503050406030204" pitchFamily="18" charset="0"/>
                                </a:rPr>
                                <m:t>𝑟𝑒𝑑</m:t>
                              </m:r>
                              <m:r>
                                <a:rPr lang="en-US" sz="2400" i="1" dirty="0">
                                  <a:latin typeface="Cambria Math" panose="02040503050406030204" pitchFamily="18" charset="0"/>
                                </a:rPr>
                                <m:t> </m:t>
                              </m:r>
                            </m:sub>
                          </m:sSub>
                          <m:r>
                            <a:rPr lang="en-US" sz="2400" i="1" dirty="0">
                              <a:latin typeface="Cambria Math" panose="02040503050406030204" pitchFamily="18" charset="0"/>
                            </a:rPr>
                            <m:t>−</m:t>
                          </m:r>
                          <m:sSub>
                            <m:sSubPr>
                              <m:ctrlPr>
                                <a:rPr lang="az-Cyrl-AZ" sz="2400" i="1" dirty="0">
                                  <a:latin typeface="Cambria Math" panose="02040503050406030204" pitchFamily="18" charset="0"/>
                                </a:rPr>
                              </m:ctrlPr>
                            </m:sSubPr>
                            <m:e>
                              <m:r>
                                <m:rPr>
                                  <m:sty m:val="p"/>
                                </m:rPr>
                                <a:rPr lang="el-GR" sz="2400" i="1" dirty="0">
                                  <a:latin typeface="Cambria Math" panose="02040503050406030204" pitchFamily="18" charset="0"/>
                                </a:rPr>
                                <m:t>ρ</m:t>
                              </m:r>
                            </m:e>
                            <m:sub>
                              <m:r>
                                <a:rPr lang="en-US" sz="2400" i="1" dirty="0">
                                  <a:latin typeface="Cambria Math" panose="02040503050406030204" pitchFamily="18" charset="0"/>
                                </a:rPr>
                                <m:t>𝑔𝑟𝑒𝑒𝑛</m:t>
                              </m:r>
                              <m:r>
                                <a:rPr lang="en-US" sz="2400" i="1" dirty="0">
                                  <a:latin typeface="Cambria Math" panose="02040503050406030204" pitchFamily="18" charset="0"/>
                                </a:rPr>
                                <m:t> </m:t>
                              </m:r>
                            </m:sub>
                          </m:sSub>
                        </m:num>
                        <m:den>
                          <m:sSub>
                            <m:sSubPr>
                              <m:ctrlPr>
                                <a:rPr lang="az-Cyrl-AZ" sz="2400" i="1" dirty="0">
                                  <a:latin typeface="Cambria Math" panose="02040503050406030204" pitchFamily="18" charset="0"/>
                                </a:rPr>
                              </m:ctrlPr>
                            </m:sSubPr>
                            <m:e>
                              <m:r>
                                <m:rPr>
                                  <m:sty m:val="p"/>
                                </m:rPr>
                                <a:rPr lang="el-GR" sz="2400" i="1" dirty="0">
                                  <a:latin typeface="Cambria Math" panose="02040503050406030204" pitchFamily="18" charset="0"/>
                                </a:rPr>
                                <m:t>ρ</m:t>
                              </m:r>
                            </m:e>
                            <m:sub>
                              <m:r>
                                <a:rPr lang="en-US" sz="2400" i="1" dirty="0">
                                  <a:latin typeface="Cambria Math" panose="02040503050406030204" pitchFamily="18" charset="0"/>
                                </a:rPr>
                                <m:t>𝑟𝑒𝑑</m:t>
                              </m:r>
                              <m:r>
                                <a:rPr lang="en-US" sz="2400" i="1" dirty="0">
                                  <a:latin typeface="Cambria Math" panose="02040503050406030204" pitchFamily="18" charset="0"/>
                                </a:rPr>
                                <m:t> </m:t>
                              </m:r>
                            </m:sub>
                          </m:sSub>
                          <m:r>
                            <a:rPr lang="en-US" sz="2400" i="1" dirty="0">
                              <a:latin typeface="Cambria Math" panose="02040503050406030204" pitchFamily="18" charset="0"/>
                            </a:rPr>
                            <m:t>+</m:t>
                          </m:r>
                          <m:sSub>
                            <m:sSubPr>
                              <m:ctrlPr>
                                <a:rPr lang="az-Cyrl-AZ" sz="2400" i="1" dirty="0">
                                  <a:latin typeface="Cambria Math" panose="02040503050406030204" pitchFamily="18" charset="0"/>
                                </a:rPr>
                              </m:ctrlPr>
                            </m:sSubPr>
                            <m:e>
                              <m:r>
                                <m:rPr>
                                  <m:sty m:val="p"/>
                                </m:rPr>
                                <a:rPr lang="el-GR" sz="2400" i="1" dirty="0">
                                  <a:latin typeface="Cambria Math" panose="02040503050406030204" pitchFamily="18" charset="0"/>
                                </a:rPr>
                                <m:t>ρ</m:t>
                              </m:r>
                            </m:e>
                            <m:sub>
                              <m:r>
                                <a:rPr lang="en-US" sz="2400" i="1" dirty="0">
                                  <a:latin typeface="Cambria Math" panose="02040503050406030204" pitchFamily="18" charset="0"/>
                                </a:rPr>
                                <m:t>𝑔𝑟𝑒𝑒𝑛</m:t>
                              </m:r>
                              <m:r>
                                <a:rPr lang="en-US" sz="2400" i="1" dirty="0">
                                  <a:latin typeface="Cambria Math" panose="02040503050406030204" pitchFamily="18" charset="0"/>
                                </a:rPr>
                                <m:t> </m:t>
                              </m:r>
                            </m:sub>
                          </m:sSub>
                        </m:den>
                      </m:f>
                    </m:oMath>
                  </m:oMathPara>
                </a14:m>
                <a:endParaRPr lang="en-US" sz="2400" dirty="0" smtClean="0">
                  <a:latin typeface="+mn-lt"/>
                </a:endParaRPr>
              </a:p>
              <a:p>
                <a:pPr lvl="1">
                  <a:spcBef>
                    <a:spcPts val="200"/>
                  </a:spcBef>
                  <a:buClr>
                    <a:srgbClr val="3289B4"/>
                  </a:buClr>
                </a:pPr>
                <a:endParaRPr lang="en-US" sz="2400" dirty="0">
                  <a:latin typeface="+mn-lt"/>
                </a:endParaRPr>
              </a:p>
              <a:p>
                <a:pPr marL="800100" lvl="1" indent="-342900">
                  <a:spcBef>
                    <a:spcPts val="200"/>
                  </a:spcBef>
                  <a:buClr>
                    <a:srgbClr val="3289B4"/>
                  </a:buClr>
                  <a:buFont typeface="Wingdings 3" panose="05040102010807070707" pitchFamily="18" charset="2"/>
                  <a:buChar char="}"/>
                </a:pPr>
                <a:r>
                  <a:rPr lang="en-US" sz="2400" dirty="0" smtClean="0">
                    <a:latin typeface="+mn-lt"/>
                  </a:rPr>
                  <a:t>Sea Surface Temperature (SST) </a:t>
                </a:r>
                <a:endParaRPr lang="en-US" sz="2400" dirty="0">
                  <a:latin typeface="+mn-lt"/>
                </a:endParaRPr>
              </a:p>
              <a:p>
                <a:endParaRPr lang="en-US" dirty="0"/>
              </a:p>
            </p:txBody>
          </p:sp>
        </mc:Choice>
        <mc:Fallback xmlns="">
          <p:sp>
            <p:nvSpPr>
              <p:cNvPr id="5" name="Text Placeholder 4"/>
              <p:cNvSpPr>
                <a:spLocks noGrp="1" noRot="1" noChangeAspect="1" noMove="1" noResize="1" noEditPoints="1" noAdjustHandles="1" noChangeArrowheads="1" noChangeShapeType="1" noTextEdit="1"/>
              </p:cNvSpPr>
              <p:nvPr>
                <p:ph type="body" sz="half" idx="2"/>
              </p:nvPr>
            </p:nvSpPr>
            <p:spPr>
              <a:blipFill rotWithShape="0">
                <a:blip r:embed="rId3"/>
                <a:stretch>
                  <a:fillRect t="-2105"/>
                </a:stretch>
              </a:blipFill>
            </p:spPr>
            <p:txBody>
              <a:bodyPr/>
              <a:lstStyle/>
              <a:p>
                <a:r>
                  <a:rPr lang="en-US">
                    <a:noFill/>
                  </a:rPr>
                  <a:t> </a:t>
                </a:r>
              </a:p>
            </p:txBody>
          </p:sp>
        </mc:Fallback>
      </mc:AlternateContent>
    </p:spTree>
    <p:extLst>
      <p:ext uri="{BB962C8B-B14F-4D97-AF65-F5344CB8AC3E}">
        <p14:creationId xmlns:p14="http://schemas.microsoft.com/office/powerpoint/2010/main" val="6976124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5988" y="327024"/>
            <a:ext cx="10233148" cy="479425"/>
          </a:xfrm>
        </p:spPr>
        <p:txBody>
          <a:bodyPr/>
          <a:lstStyle/>
          <a:p>
            <a:r>
              <a:rPr lang="en-US" dirty="0"/>
              <a:t>Data Acquisition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5031" y="1956011"/>
            <a:ext cx="1569860" cy="151667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4974" y="2141501"/>
            <a:ext cx="2817276" cy="1145692"/>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62076" y="2063035"/>
            <a:ext cx="1497811" cy="1224158"/>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3484" y="4772937"/>
            <a:ext cx="2220257" cy="1163168"/>
          </a:xfrm>
          <a:prstGeom prst="rect">
            <a:avLst/>
          </a:prstGeom>
        </p:spPr>
      </p:pic>
      <p:sp>
        <p:nvSpPr>
          <p:cNvPr id="9" name="TextBox 8"/>
          <p:cNvSpPr txBox="1"/>
          <p:nvPr/>
        </p:nvSpPr>
        <p:spPr>
          <a:xfrm>
            <a:off x="5254222" y="3623461"/>
            <a:ext cx="1858780" cy="369332"/>
          </a:xfrm>
          <a:prstGeom prst="rect">
            <a:avLst/>
          </a:prstGeom>
          <a:noFill/>
        </p:spPr>
        <p:txBody>
          <a:bodyPr wrap="square" rtlCol="0">
            <a:spAutoFit/>
          </a:bodyPr>
          <a:lstStyle/>
          <a:p>
            <a:r>
              <a:rPr lang="en-US" b="1" dirty="0">
                <a:solidFill>
                  <a:schemeClr val="tx1">
                    <a:lumMod val="75000"/>
                    <a:lumOff val="25000"/>
                  </a:schemeClr>
                </a:solidFill>
              </a:rPr>
              <a:t>Landsat 7 ETM+</a:t>
            </a:r>
          </a:p>
        </p:txBody>
      </p:sp>
      <p:sp>
        <p:nvSpPr>
          <p:cNvPr id="12" name="TextBox 11"/>
          <p:cNvSpPr txBox="1"/>
          <p:nvPr/>
        </p:nvSpPr>
        <p:spPr>
          <a:xfrm>
            <a:off x="8777259" y="3623461"/>
            <a:ext cx="1667444" cy="369332"/>
          </a:xfrm>
          <a:prstGeom prst="rect">
            <a:avLst/>
          </a:prstGeom>
          <a:noFill/>
        </p:spPr>
        <p:txBody>
          <a:bodyPr wrap="none" rtlCol="0">
            <a:spAutoFit/>
          </a:bodyPr>
          <a:lstStyle/>
          <a:p>
            <a:r>
              <a:rPr lang="en-US" b="1" dirty="0">
                <a:solidFill>
                  <a:schemeClr val="tx1">
                    <a:lumMod val="75000"/>
                    <a:lumOff val="25000"/>
                  </a:schemeClr>
                </a:solidFill>
              </a:rPr>
              <a:t>Landsat 8 OLI</a:t>
            </a:r>
          </a:p>
        </p:txBody>
      </p:sp>
      <p:sp>
        <p:nvSpPr>
          <p:cNvPr id="13" name="TextBox 12"/>
          <p:cNvSpPr txBox="1"/>
          <p:nvPr/>
        </p:nvSpPr>
        <p:spPr>
          <a:xfrm>
            <a:off x="2019865" y="3623461"/>
            <a:ext cx="1640193" cy="369332"/>
          </a:xfrm>
          <a:prstGeom prst="rect">
            <a:avLst/>
          </a:prstGeom>
          <a:noFill/>
        </p:spPr>
        <p:txBody>
          <a:bodyPr wrap="none" rtlCol="0">
            <a:spAutoFit/>
          </a:bodyPr>
          <a:lstStyle/>
          <a:p>
            <a:r>
              <a:rPr lang="en-US" b="1" dirty="0">
                <a:solidFill>
                  <a:schemeClr val="tx1">
                    <a:lumMod val="75000"/>
                    <a:lumOff val="25000"/>
                  </a:schemeClr>
                </a:solidFill>
              </a:rPr>
              <a:t>Landsat 5 TM</a:t>
            </a:r>
          </a:p>
        </p:txBody>
      </p:sp>
      <p:sp>
        <p:nvSpPr>
          <p:cNvPr id="14" name="TextBox 13"/>
          <p:cNvSpPr txBox="1"/>
          <p:nvPr/>
        </p:nvSpPr>
        <p:spPr>
          <a:xfrm>
            <a:off x="5575914" y="1666532"/>
            <a:ext cx="1215397" cy="400110"/>
          </a:xfrm>
          <a:prstGeom prst="rect">
            <a:avLst/>
          </a:prstGeom>
          <a:noFill/>
        </p:spPr>
        <p:txBody>
          <a:bodyPr wrap="none" rtlCol="0">
            <a:spAutoFit/>
          </a:bodyPr>
          <a:lstStyle/>
          <a:p>
            <a:r>
              <a:rPr lang="en-US" sz="2000" b="1" u="sng" dirty="0">
                <a:solidFill>
                  <a:schemeClr val="tx1">
                    <a:lumMod val="75000"/>
                    <a:lumOff val="25000"/>
                  </a:schemeClr>
                </a:solidFill>
              </a:rPr>
              <a:t>Turbidity</a:t>
            </a:r>
          </a:p>
        </p:txBody>
      </p:sp>
      <p:sp>
        <p:nvSpPr>
          <p:cNvPr id="15" name="TextBox 14"/>
          <p:cNvSpPr txBox="1"/>
          <p:nvPr/>
        </p:nvSpPr>
        <p:spPr>
          <a:xfrm>
            <a:off x="4513924" y="4129006"/>
            <a:ext cx="3339376" cy="400110"/>
          </a:xfrm>
          <a:prstGeom prst="rect">
            <a:avLst/>
          </a:prstGeom>
          <a:noFill/>
        </p:spPr>
        <p:txBody>
          <a:bodyPr wrap="none" rtlCol="0">
            <a:spAutoFit/>
          </a:bodyPr>
          <a:lstStyle/>
          <a:p>
            <a:r>
              <a:rPr lang="en-US" sz="2000" b="1" u="sng" dirty="0">
                <a:solidFill>
                  <a:schemeClr val="tx1">
                    <a:lumMod val="75000"/>
                    <a:lumOff val="25000"/>
                  </a:schemeClr>
                </a:solidFill>
              </a:rPr>
              <a:t>Sea Surface Temperature</a:t>
            </a:r>
          </a:p>
        </p:txBody>
      </p:sp>
      <p:sp>
        <p:nvSpPr>
          <p:cNvPr id="18" name="TextBox 17"/>
          <p:cNvSpPr txBox="1"/>
          <p:nvPr/>
        </p:nvSpPr>
        <p:spPr>
          <a:xfrm>
            <a:off x="5369928" y="5964799"/>
            <a:ext cx="1627369" cy="369332"/>
          </a:xfrm>
          <a:prstGeom prst="rect">
            <a:avLst/>
          </a:prstGeom>
          <a:noFill/>
        </p:spPr>
        <p:txBody>
          <a:bodyPr wrap="none" rtlCol="0">
            <a:spAutoFit/>
          </a:bodyPr>
          <a:lstStyle/>
          <a:p>
            <a:r>
              <a:rPr lang="en-US" b="1" dirty="0">
                <a:solidFill>
                  <a:schemeClr val="tx1">
                    <a:lumMod val="75000"/>
                    <a:lumOff val="25000"/>
                  </a:schemeClr>
                </a:solidFill>
              </a:rPr>
              <a:t>Aqua MODIS</a:t>
            </a:r>
          </a:p>
        </p:txBody>
      </p:sp>
      <p:sp>
        <p:nvSpPr>
          <p:cNvPr id="19" name="TextBox 18"/>
          <p:cNvSpPr txBox="1"/>
          <p:nvPr/>
        </p:nvSpPr>
        <p:spPr>
          <a:xfrm>
            <a:off x="3722818" y="1118909"/>
            <a:ext cx="5170005" cy="523220"/>
          </a:xfrm>
          <a:prstGeom prst="rect">
            <a:avLst/>
          </a:prstGeom>
          <a:noFill/>
        </p:spPr>
        <p:txBody>
          <a:bodyPr wrap="none" rtlCol="0">
            <a:spAutoFit/>
          </a:bodyPr>
          <a:lstStyle/>
          <a:p>
            <a:r>
              <a:rPr lang="en-US" sz="2800" b="1" dirty="0">
                <a:solidFill>
                  <a:schemeClr val="tx1">
                    <a:lumMod val="75000"/>
                    <a:lumOff val="25000"/>
                  </a:schemeClr>
                </a:solidFill>
              </a:rPr>
              <a:t>NASA Satellites and Sensors: </a:t>
            </a:r>
          </a:p>
        </p:txBody>
      </p:sp>
    </p:spTree>
    <p:extLst>
      <p:ext uri="{BB962C8B-B14F-4D97-AF65-F5344CB8AC3E}">
        <p14:creationId xmlns:p14="http://schemas.microsoft.com/office/powerpoint/2010/main" val="23906230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Google Shape;86;p13"/>
          <p:cNvCxnSpPr/>
          <p:nvPr/>
        </p:nvCxnSpPr>
        <p:spPr>
          <a:xfrm>
            <a:off x="3706188" y="2239551"/>
            <a:ext cx="1308745" cy="5244"/>
          </a:xfrm>
          <a:prstGeom prst="straightConnector1">
            <a:avLst/>
          </a:prstGeom>
          <a:noFill/>
          <a:ln w="28575" cap="flat" cmpd="sng">
            <a:solidFill>
              <a:srgbClr val="44546A"/>
            </a:solidFill>
            <a:prstDash val="solid"/>
            <a:round/>
            <a:headEnd type="none" w="med" len="med"/>
            <a:tailEnd type="stealth" w="med" len="med"/>
          </a:ln>
        </p:spPr>
      </p:cxnSp>
      <p:cxnSp>
        <p:nvCxnSpPr>
          <p:cNvPr id="50" name="Straight Connector 49"/>
          <p:cNvCxnSpPr/>
          <p:nvPr/>
        </p:nvCxnSpPr>
        <p:spPr>
          <a:xfrm flipH="1">
            <a:off x="7315268" y="3854761"/>
            <a:ext cx="658368" cy="5244"/>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sp>
        <p:nvSpPr>
          <p:cNvPr id="49" name="Title 1">
            <a:extLst>
              <a:ext uri="{FF2B5EF4-FFF2-40B4-BE49-F238E27FC236}">
                <a16:creationId xmlns:a16="http://schemas.microsoft.com/office/drawing/2014/main" id="{24F1A2D5-04DD-4D32-BB77-9477509FE2B2}"/>
              </a:ext>
            </a:extLst>
          </p:cNvPr>
          <p:cNvSpPr>
            <a:spLocks noGrp="1"/>
          </p:cNvSpPr>
          <p:nvPr>
            <p:ph type="title"/>
          </p:nvPr>
        </p:nvSpPr>
        <p:spPr>
          <a:xfrm>
            <a:off x="1000125" y="365124"/>
            <a:ext cx="10233148" cy="479425"/>
          </a:xfrm>
        </p:spPr>
        <p:txBody>
          <a:bodyPr/>
          <a:lstStyle/>
          <a:p>
            <a:r>
              <a:rPr lang="en-US" dirty="0"/>
              <a:t>Methodology</a:t>
            </a:r>
          </a:p>
        </p:txBody>
      </p:sp>
      <p:sp>
        <p:nvSpPr>
          <p:cNvPr id="69" name="Google Shape;57;p13"/>
          <p:cNvSpPr/>
          <p:nvPr/>
        </p:nvSpPr>
        <p:spPr>
          <a:xfrm>
            <a:off x="609908" y="2555607"/>
            <a:ext cx="3138609"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r>
              <a:rPr lang="en" sz="2000" b="1" kern="1200" dirty="0">
                <a:solidFill>
                  <a:schemeClr val="tx1">
                    <a:lumMod val="75000"/>
                    <a:lumOff val="25000"/>
                  </a:schemeClr>
                </a:solidFill>
                <a:latin typeface="Century Gothic"/>
                <a:ea typeface="Century Gothic"/>
                <a:cs typeface="Century Gothic"/>
                <a:sym typeface="Century Gothic"/>
              </a:rPr>
              <a:t>Landsat 8</a:t>
            </a:r>
            <a:r>
              <a:rPr lang="en-US" sz="2000" kern="1200" dirty="0">
                <a:solidFill>
                  <a:schemeClr val="tx1">
                    <a:lumMod val="75000"/>
                    <a:lumOff val="25000"/>
                  </a:schemeClr>
                </a:solidFill>
                <a:latin typeface="Century Gothic"/>
                <a:ea typeface="Century Gothic"/>
                <a:cs typeface="Century Gothic"/>
                <a:sym typeface="Century Gothic"/>
              </a:rPr>
              <a:t> OLI</a:t>
            </a:r>
            <a:endParaRPr lang="en" sz="2000" kern="1200" dirty="0">
              <a:solidFill>
                <a:schemeClr val="tx1">
                  <a:lumMod val="75000"/>
                  <a:lumOff val="25000"/>
                </a:schemeClr>
              </a:solidFill>
              <a:latin typeface="Century Gothic"/>
              <a:ea typeface="Century Gothic"/>
              <a:cs typeface="Century Gothic"/>
              <a:sym typeface="Century Gothic"/>
            </a:endParaRPr>
          </a:p>
        </p:txBody>
      </p:sp>
      <p:sp>
        <p:nvSpPr>
          <p:cNvPr id="70" name="Google Shape;58;p13"/>
          <p:cNvSpPr/>
          <p:nvPr/>
        </p:nvSpPr>
        <p:spPr>
          <a:xfrm>
            <a:off x="624840" y="4715739"/>
            <a:ext cx="3095937"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r>
              <a:rPr lang="en" sz="2000" b="1" kern="1200" dirty="0">
                <a:solidFill>
                  <a:schemeClr val="tx1">
                    <a:lumMod val="75000"/>
                    <a:lumOff val="25000"/>
                  </a:schemeClr>
                </a:solidFill>
                <a:latin typeface="Century Gothic"/>
                <a:ea typeface="Century Gothic"/>
                <a:cs typeface="Century Gothic"/>
                <a:sym typeface="Century Gothic"/>
              </a:rPr>
              <a:t>Aqua MODIS</a:t>
            </a:r>
          </a:p>
        </p:txBody>
      </p:sp>
      <p:sp>
        <p:nvSpPr>
          <p:cNvPr id="71" name="Google Shape;59;p13"/>
          <p:cNvSpPr/>
          <p:nvPr/>
        </p:nvSpPr>
        <p:spPr>
          <a:xfrm>
            <a:off x="624841" y="3623685"/>
            <a:ext cx="3097240"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r>
              <a:rPr lang="en" sz="2000" b="1" dirty="0">
                <a:solidFill>
                  <a:schemeClr val="tx1">
                    <a:lumMod val="75000"/>
                    <a:lumOff val="25000"/>
                  </a:schemeClr>
                </a:solidFill>
                <a:latin typeface="Century Gothic"/>
                <a:ea typeface="Century Gothic"/>
                <a:cs typeface="Century Gothic"/>
                <a:sym typeface="Century Gothic"/>
              </a:rPr>
              <a:t>Landsat 8</a:t>
            </a:r>
            <a:r>
              <a:rPr lang="en-US" sz="2000" b="1" dirty="0">
                <a:solidFill>
                  <a:schemeClr val="tx1">
                    <a:lumMod val="75000"/>
                    <a:lumOff val="25000"/>
                  </a:schemeClr>
                </a:solidFill>
                <a:latin typeface="Century Gothic"/>
                <a:ea typeface="Century Gothic"/>
                <a:cs typeface="Century Gothic"/>
                <a:sym typeface="Century Gothic"/>
              </a:rPr>
              <a:t> </a:t>
            </a:r>
            <a:r>
              <a:rPr lang="en-US" sz="2000" dirty="0">
                <a:solidFill>
                  <a:schemeClr val="tx1">
                    <a:lumMod val="75000"/>
                    <a:lumOff val="25000"/>
                  </a:schemeClr>
                </a:solidFill>
                <a:latin typeface="Century Gothic"/>
                <a:ea typeface="Century Gothic"/>
                <a:cs typeface="Century Gothic"/>
                <a:sym typeface="Century Gothic"/>
              </a:rPr>
              <a:t>OLI</a:t>
            </a:r>
            <a:endParaRPr lang="en" sz="2000" kern="1200" dirty="0">
              <a:solidFill>
                <a:schemeClr val="tx1">
                  <a:lumMod val="75000"/>
                  <a:lumOff val="25000"/>
                </a:schemeClr>
              </a:solidFill>
              <a:latin typeface="Century Gothic"/>
              <a:ea typeface="Century Gothic"/>
              <a:cs typeface="Century Gothic"/>
              <a:sym typeface="Century Gothic"/>
            </a:endParaRPr>
          </a:p>
        </p:txBody>
      </p:sp>
      <p:cxnSp>
        <p:nvCxnSpPr>
          <p:cNvPr id="76" name="Google Shape;86;p13"/>
          <p:cNvCxnSpPr/>
          <p:nvPr/>
        </p:nvCxnSpPr>
        <p:spPr>
          <a:xfrm>
            <a:off x="3722110" y="4939095"/>
            <a:ext cx="1308745" cy="5244"/>
          </a:xfrm>
          <a:prstGeom prst="straightConnector1">
            <a:avLst/>
          </a:prstGeom>
          <a:noFill/>
          <a:ln w="28575" cap="flat" cmpd="sng">
            <a:solidFill>
              <a:srgbClr val="44546A"/>
            </a:solidFill>
            <a:prstDash val="solid"/>
            <a:round/>
            <a:headEnd type="none" w="med" len="med"/>
            <a:tailEnd type="stealth" w="med" len="med"/>
          </a:ln>
        </p:spPr>
      </p:cxnSp>
      <p:sp>
        <p:nvSpPr>
          <p:cNvPr id="78" name="Google Shape;105;p13"/>
          <p:cNvSpPr/>
          <p:nvPr/>
        </p:nvSpPr>
        <p:spPr>
          <a:xfrm>
            <a:off x="5035618" y="3346843"/>
            <a:ext cx="2377440" cy="1005840"/>
          </a:xfrm>
          <a:prstGeom prst="roundRect">
            <a:avLst>
              <a:gd name="adj" fmla="val 16667"/>
            </a:avLst>
          </a:prstGeom>
          <a:solidFill>
            <a:srgbClr val="5B9BD5">
              <a:lumMod val="60000"/>
              <a:lumOff val="40000"/>
            </a:srgbClr>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NDTI seasonal time series</a:t>
            </a:r>
          </a:p>
        </p:txBody>
      </p:sp>
      <p:sp>
        <p:nvSpPr>
          <p:cNvPr id="79" name="Google Shape;105;p13"/>
          <p:cNvSpPr/>
          <p:nvPr/>
        </p:nvSpPr>
        <p:spPr>
          <a:xfrm>
            <a:off x="5035618" y="4479519"/>
            <a:ext cx="2377440" cy="1005840"/>
          </a:xfrm>
          <a:prstGeom prst="roundRect">
            <a:avLst>
              <a:gd name="adj" fmla="val 16667"/>
            </a:avLst>
          </a:prstGeom>
          <a:solidFill>
            <a:srgbClr val="5B9BD5">
              <a:lumMod val="60000"/>
              <a:lumOff val="40000"/>
            </a:srgbClr>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SST seasonal time series</a:t>
            </a:r>
            <a:endParaRPr kumimoji="0" lang="en-US"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endParaRPr>
          </a:p>
        </p:txBody>
      </p:sp>
      <p:sp>
        <p:nvSpPr>
          <p:cNvPr id="80" name="Google Shape;105;p13"/>
          <p:cNvSpPr/>
          <p:nvPr/>
        </p:nvSpPr>
        <p:spPr>
          <a:xfrm>
            <a:off x="5014933" y="1759484"/>
            <a:ext cx="2377440" cy="1005840"/>
          </a:xfrm>
          <a:prstGeom prst="roundRect">
            <a:avLst>
              <a:gd name="adj" fmla="val 16667"/>
            </a:avLst>
          </a:prstGeom>
          <a:solidFill>
            <a:srgbClr val="5B9BD5">
              <a:lumMod val="60000"/>
              <a:lumOff val="40000"/>
            </a:srgbClr>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NDTI </a:t>
            </a:r>
            <a:r>
              <a:rPr kumimoji="0" lang="en"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annual</a:t>
            </a:r>
            <a:r>
              <a:rPr kumimoji="0" lang="en-US"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 time series</a:t>
            </a:r>
          </a:p>
        </p:txBody>
      </p:sp>
      <p:sp>
        <p:nvSpPr>
          <p:cNvPr id="81" name="Google Shape;105;p13"/>
          <p:cNvSpPr/>
          <p:nvPr/>
        </p:nvSpPr>
        <p:spPr>
          <a:xfrm>
            <a:off x="8974661" y="3732271"/>
            <a:ext cx="2441760" cy="1332081"/>
          </a:xfrm>
          <a:prstGeom prst="roundRect">
            <a:avLst>
              <a:gd name="adj" fmla="val 16667"/>
            </a:avLst>
          </a:prstGeom>
          <a:solidFill>
            <a:schemeClr val="accent6">
              <a:lumMod val="20000"/>
              <a:lumOff val="80000"/>
            </a:schemeClr>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75000"/>
                    <a:lumOff val="25000"/>
                  </a:schemeClr>
                </a:solidFill>
                <a:effectLst/>
                <a:uLnTx/>
                <a:uFillTx/>
                <a:latin typeface="Century Gothic"/>
                <a:ea typeface="Century Gothic"/>
                <a:cs typeface="Century Gothic"/>
                <a:sym typeface="Century Gothic"/>
              </a:rPr>
              <a:t>Coral restoration suitability map</a:t>
            </a:r>
          </a:p>
        </p:txBody>
      </p:sp>
      <p:sp>
        <p:nvSpPr>
          <p:cNvPr id="83" name="Google Shape;60;p13"/>
          <p:cNvSpPr/>
          <p:nvPr/>
        </p:nvSpPr>
        <p:spPr>
          <a:xfrm>
            <a:off x="609909" y="3097064"/>
            <a:ext cx="764390" cy="345375"/>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84" name="Google Shape;61;p13"/>
          <p:cNvSpPr/>
          <p:nvPr/>
        </p:nvSpPr>
        <p:spPr>
          <a:xfrm>
            <a:off x="1291019" y="3097064"/>
            <a:ext cx="852576" cy="328717"/>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85" name="Google Shape;61;p13"/>
          <p:cNvSpPr/>
          <p:nvPr/>
        </p:nvSpPr>
        <p:spPr>
          <a:xfrm>
            <a:off x="2068645" y="3097064"/>
            <a:ext cx="884858" cy="328717"/>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86" name="Google Shape;61;p13"/>
          <p:cNvSpPr/>
          <p:nvPr/>
        </p:nvSpPr>
        <p:spPr>
          <a:xfrm>
            <a:off x="2852932" y="3090653"/>
            <a:ext cx="882271" cy="335129"/>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87" name="TextBox 86"/>
          <p:cNvSpPr txBox="1"/>
          <p:nvPr/>
        </p:nvSpPr>
        <p:spPr>
          <a:xfrm>
            <a:off x="717437" y="3118004"/>
            <a:ext cx="2910744" cy="307777"/>
          </a:xfrm>
          <a:prstGeom prst="rect">
            <a:avLst/>
          </a:prstGeom>
          <a:noFill/>
        </p:spPr>
        <p:txBody>
          <a:bodyPr wrap="square" rtlCol="0">
            <a:spAutoFit/>
          </a:bodyPr>
          <a:lstStyle/>
          <a:p>
            <a:pPr defTabSz="3072384">
              <a:buClrTx/>
              <a:buFontTx/>
              <a:buNone/>
            </a:pPr>
            <a:r>
              <a:rPr lang="en-US" sz="1400" kern="1200" dirty="0">
                <a:solidFill>
                  <a:schemeClr val="tx1">
                    <a:lumMod val="75000"/>
                    <a:lumOff val="25000"/>
                  </a:schemeClr>
                </a:solidFill>
                <a:latin typeface="Century Gothic" panose="020B0502020202020204" pitchFamily="34" charset="0"/>
              </a:rPr>
              <a:t>1986      1991           …         2016</a:t>
            </a:r>
          </a:p>
        </p:txBody>
      </p:sp>
      <p:cxnSp>
        <p:nvCxnSpPr>
          <p:cNvPr id="38" name="Google Shape;86;p13"/>
          <p:cNvCxnSpPr/>
          <p:nvPr/>
        </p:nvCxnSpPr>
        <p:spPr>
          <a:xfrm>
            <a:off x="3723104" y="3844660"/>
            <a:ext cx="1308745" cy="5244"/>
          </a:xfrm>
          <a:prstGeom prst="straightConnector1">
            <a:avLst/>
          </a:prstGeom>
          <a:noFill/>
          <a:ln w="28575" cap="flat" cmpd="sng">
            <a:solidFill>
              <a:srgbClr val="44546A"/>
            </a:solidFill>
            <a:prstDash val="solid"/>
            <a:round/>
            <a:headEnd type="none" w="med" len="med"/>
            <a:tailEnd type="stealth" w="med" len="med"/>
          </a:ln>
        </p:spPr>
      </p:cxnSp>
      <p:cxnSp>
        <p:nvCxnSpPr>
          <p:cNvPr id="11" name="Straight Connector 10"/>
          <p:cNvCxnSpPr/>
          <p:nvPr/>
        </p:nvCxnSpPr>
        <p:spPr>
          <a:xfrm>
            <a:off x="7971222" y="3866140"/>
            <a:ext cx="0" cy="1092054"/>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cxnSp>
        <p:nvCxnSpPr>
          <p:cNvPr id="43" name="Straight Connector 42"/>
          <p:cNvCxnSpPr/>
          <p:nvPr/>
        </p:nvCxnSpPr>
        <p:spPr>
          <a:xfrm flipH="1">
            <a:off x="7426913" y="4968584"/>
            <a:ext cx="558164" cy="0"/>
          </a:xfrm>
          <a:prstGeom prst="line">
            <a:avLst/>
          </a:prstGeom>
          <a:ln w="28575">
            <a:solidFill>
              <a:srgbClr val="44546A"/>
            </a:solidFill>
          </a:ln>
        </p:spPr>
        <p:style>
          <a:lnRef idx="1">
            <a:schemeClr val="accent5"/>
          </a:lnRef>
          <a:fillRef idx="0">
            <a:schemeClr val="accent5"/>
          </a:fillRef>
          <a:effectRef idx="0">
            <a:schemeClr val="accent5"/>
          </a:effectRef>
          <a:fontRef idx="minor">
            <a:schemeClr val="tx1"/>
          </a:fontRef>
        </p:style>
      </p:cxnSp>
      <p:cxnSp>
        <p:nvCxnSpPr>
          <p:cNvPr id="52" name="Google Shape;86;p13"/>
          <p:cNvCxnSpPr/>
          <p:nvPr/>
        </p:nvCxnSpPr>
        <p:spPr>
          <a:xfrm>
            <a:off x="7979986" y="4398312"/>
            <a:ext cx="994675" cy="0"/>
          </a:xfrm>
          <a:prstGeom prst="straightConnector1">
            <a:avLst/>
          </a:prstGeom>
          <a:noFill/>
          <a:ln w="28575" cap="flat" cmpd="sng">
            <a:solidFill>
              <a:srgbClr val="44546A"/>
            </a:solidFill>
            <a:prstDash val="solid"/>
            <a:round/>
            <a:headEnd type="none" w="med" len="med"/>
            <a:tailEnd type="stealth" w="med" len="med"/>
          </a:ln>
        </p:spPr>
      </p:cxnSp>
      <p:sp>
        <p:nvSpPr>
          <p:cNvPr id="32" name="Google Shape;60;p13"/>
          <p:cNvSpPr/>
          <p:nvPr/>
        </p:nvSpPr>
        <p:spPr>
          <a:xfrm>
            <a:off x="624840" y="4163807"/>
            <a:ext cx="1073481" cy="310899"/>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33" name="Google Shape;61;p13"/>
          <p:cNvSpPr/>
          <p:nvPr/>
        </p:nvSpPr>
        <p:spPr>
          <a:xfrm>
            <a:off x="1611740" y="4163807"/>
            <a:ext cx="1169996" cy="315711"/>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34" name="Google Shape;61;p13"/>
          <p:cNvSpPr/>
          <p:nvPr/>
        </p:nvSpPr>
        <p:spPr>
          <a:xfrm>
            <a:off x="2695288" y="4164373"/>
            <a:ext cx="1046758" cy="310899"/>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92" name="TextBox 91"/>
          <p:cNvSpPr txBox="1"/>
          <p:nvPr/>
        </p:nvSpPr>
        <p:spPr>
          <a:xfrm>
            <a:off x="837722" y="4158908"/>
            <a:ext cx="3025838" cy="307777"/>
          </a:xfrm>
          <a:prstGeom prst="rect">
            <a:avLst/>
          </a:prstGeom>
          <a:noFill/>
        </p:spPr>
        <p:txBody>
          <a:bodyPr wrap="square" rtlCol="0">
            <a:spAutoFit/>
          </a:bodyPr>
          <a:lstStyle/>
          <a:p>
            <a:pPr defTabSz="3072384">
              <a:buClrTx/>
              <a:buFontTx/>
              <a:buNone/>
            </a:pPr>
            <a:r>
              <a:rPr lang="en-US" sz="1400" kern="1200" dirty="0">
                <a:solidFill>
                  <a:schemeClr val="tx1">
                    <a:lumMod val="75000"/>
                    <a:lumOff val="25000"/>
                  </a:schemeClr>
                </a:solidFill>
                <a:latin typeface="Century Gothic" panose="020B0502020202020204" pitchFamily="34" charset="0"/>
              </a:rPr>
              <a:t>2015              2016            2017      </a:t>
            </a:r>
          </a:p>
        </p:txBody>
      </p:sp>
      <p:sp>
        <p:nvSpPr>
          <p:cNvPr id="36" name="Google Shape;60;p13"/>
          <p:cNvSpPr/>
          <p:nvPr/>
        </p:nvSpPr>
        <p:spPr>
          <a:xfrm>
            <a:off x="609909" y="5257037"/>
            <a:ext cx="3096280" cy="324587"/>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97" name="TextBox 96"/>
          <p:cNvSpPr txBox="1"/>
          <p:nvPr/>
        </p:nvSpPr>
        <p:spPr>
          <a:xfrm>
            <a:off x="1494404" y="5273847"/>
            <a:ext cx="2866156" cy="307777"/>
          </a:xfrm>
          <a:prstGeom prst="rect">
            <a:avLst/>
          </a:prstGeom>
          <a:noFill/>
        </p:spPr>
        <p:txBody>
          <a:bodyPr wrap="square" rtlCol="0">
            <a:spAutoFit/>
          </a:bodyPr>
          <a:lstStyle/>
          <a:p>
            <a:pPr defTabSz="3072384">
              <a:buClrTx/>
              <a:buFontTx/>
              <a:buNone/>
            </a:pPr>
            <a:r>
              <a:rPr lang="en-US" sz="1400" kern="1200" dirty="0">
                <a:solidFill>
                  <a:schemeClr val="tx1">
                    <a:lumMod val="75000"/>
                    <a:lumOff val="25000"/>
                  </a:schemeClr>
                </a:solidFill>
                <a:latin typeface="Century Gothic" panose="020B0502020202020204" pitchFamily="34" charset="0"/>
              </a:rPr>
              <a:t>2002 to 2018</a:t>
            </a:r>
          </a:p>
        </p:txBody>
      </p:sp>
      <p:sp>
        <p:nvSpPr>
          <p:cNvPr id="44" name="Google Shape;59;p13"/>
          <p:cNvSpPr/>
          <p:nvPr/>
        </p:nvSpPr>
        <p:spPr>
          <a:xfrm>
            <a:off x="630592" y="1543074"/>
            <a:ext cx="3097240"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r>
              <a:rPr lang="en" sz="2000" b="1" dirty="0">
                <a:solidFill>
                  <a:schemeClr val="tx1">
                    <a:lumMod val="75000"/>
                    <a:lumOff val="25000"/>
                  </a:schemeClr>
                </a:solidFill>
                <a:latin typeface="Century Gothic"/>
                <a:ea typeface="Century Gothic"/>
                <a:cs typeface="Century Gothic"/>
                <a:sym typeface="Century Gothic"/>
              </a:rPr>
              <a:t>Landsat </a:t>
            </a:r>
            <a:r>
              <a:rPr lang="en-US" sz="2000" b="1" dirty="0">
                <a:solidFill>
                  <a:schemeClr val="tx1">
                    <a:lumMod val="75000"/>
                    <a:lumOff val="25000"/>
                  </a:schemeClr>
                </a:solidFill>
                <a:latin typeface="Century Gothic"/>
                <a:ea typeface="Century Gothic"/>
                <a:cs typeface="Century Gothic"/>
                <a:sym typeface="Century Gothic"/>
              </a:rPr>
              <a:t>5 </a:t>
            </a:r>
            <a:r>
              <a:rPr lang="en-US" sz="2000" dirty="0">
                <a:solidFill>
                  <a:schemeClr val="tx1">
                    <a:lumMod val="75000"/>
                    <a:lumOff val="25000"/>
                  </a:schemeClr>
                </a:solidFill>
                <a:latin typeface="Century Gothic"/>
                <a:ea typeface="Century Gothic"/>
                <a:cs typeface="Century Gothic"/>
                <a:sym typeface="Century Gothic"/>
              </a:rPr>
              <a:t>TM</a:t>
            </a:r>
            <a:endParaRPr lang="en" sz="2000" kern="1200" dirty="0">
              <a:solidFill>
                <a:schemeClr val="tx1">
                  <a:lumMod val="75000"/>
                  <a:lumOff val="25000"/>
                </a:schemeClr>
              </a:solidFill>
              <a:latin typeface="Century Gothic"/>
              <a:ea typeface="Century Gothic"/>
              <a:cs typeface="Century Gothic"/>
              <a:sym typeface="Century Gothic"/>
            </a:endParaRPr>
          </a:p>
        </p:txBody>
      </p:sp>
      <p:sp>
        <p:nvSpPr>
          <p:cNvPr id="45" name="Google Shape;59;p13"/>
          <p:cNvSpPr/>
          <p:nvPr/>
        </p:nvSpPr>
        <p:spPr>
          <a:xfrm>
            <a:off x="630592" y="2049340"/>
            <a:ext cx="3097240" cy="457200"/>
          </a:xfrm>
          <a:prstGeom prst="rect">
            <a:avLst/>
          </a:prstGeom>
          <a:solidFill>
            <a:srgbClr val="D0E0E3"/>
          </a:solidFill>
          <a:ln>
            <a:noFill/>
          </a:ln>
        </p:spPr>
        <p:txBody>
          <a:bodyPr spcFirstLastPara="1" wrap="square" lIns="91425" tIns="91425" rIns="91425" bIns="91425" anchor="ctr" anchorCtr="0">
            <a:noAutofit/>
          </a:bodyPr>
          <a:lstStyle/>
          <a:p>
            <a:pPr algn="ctr" defTabSz="3072384">
              <a:buClrTx/>
              <a:buFontTx/>
              <a:buNone/>
            </a:pPr>
            <a:r>
              <a:rPr lang="en" sz="2000" b="1" dirty="0">
                <a:solidFill>
                  <a:schemeClr val="tx1">
                    <a:lumMod val="75000"/>
                    <a:lumOff val="25000"/>
                  </a:schemeClr>
                </a:solidFill>
                <a:latin typeface="Century Gothic"/>
                <a:ea typeface="Century Gothic"/>
                <a:cs typeface="Century Gothic"/>
                <a:sym typeface="Century Gothic"/>
              </a:rPr>
              <a:t>Landsat </a:t>
            </a:r>
            <a:r>
              <a:rPr lang="en-US" sz="2000" b="1" dirty="0">
                <a:solidFill>
                  <a:schemeClr val="tx1">
                    <a:lumMod val="75000"/>
                    <a:lumOff val="25000"/>
                  </a:schemeClr>
                </a:solidFill>
                <a:latin typeface="Century Gothic"/>
                <a:ea typeface="Century Gothic"/>
                <a:cs typeface="Century Gothic"/>
                <a:sym typeface="Century Gothic"/>
              </a:rPr>
              <a:t>7 </a:t>
            </a:r>
            <a:r>
              <a:rPr lang="en-US" sz="2000" dirty="0">
                <a:solidFill>
                  <a:schemeClr val="tx1">
                    <a:lumMod val="75000"/>
                    <a:lumOff val="25000"/>
                  </a:schemeClr>
                </a:solidFill>
                <a:latin typeface="Century Gothic"/>
                <a:ea typeface="Century Gothic"/>
                <a:cs typeface="Century Gothic"/>
                <a:sym typeface="Century Gothic"/>
              </a:rPr>
              <a:t>ETM+</a:t>
            </a:r>
            <a:endParaRPr lang="en" sz="2000" kern="1200" dirty="0">
              <a:solidFill>
                <a:schemeClr val="tx1">
                  <a:lumMod val="75000"/>
                  <a:lumOff val="25000"/>
                </a:schemeClr>
              </a:solidFill>
              <a:latin typeface="Century Gothic"/>
              <a:ea typeface="Century Gothic"/>
              <a:cs typeface="Century Gothic"/>
              <a:sym typeface="Century Gothic"/>
            </a:endParaRPr>
          </a:p>
        </p:txBody>
      </p:sp>
      <p:sp>
        <p:nvSpPr>
          <p:cNvPr id="41" name="Google Shape;60;p13"/>
          <p:cNvSpPr/>
          <p:nvPr/>
        </p:nvSpPr>
        <p:spPr>
          <a:xfrm>
            <a:off x="8682622" y="5118397"/>
            <a:ext cx="1073481" cy="310899"/>
          </a:xfrm>
          <a:prstGeom prst="homePlate">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algn="ctr"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42" name="Google Shape;61;p13"/>
          <p:cNvSpPr/>
          <p:nvPr/>
        </p:nvSpPr>
        <p:spPr>
          <a:xfrm>
            <a:off x="9669522" y="5118397"/>
            <a:ext cx="1169996" cy="315711"/>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46" name="Google Shape;61;p13"/>
          <p:cNvSpPr/>
          <p:nvPr/>
        </p:nvSpPr>
        <p:spPr>
          <a:xfrm>
            <a:off x="10753070" y="5118963"/>
            <a:ext cx="1046758" cy="310899"/>
          </a:xfrm>
          <a:prstGeom prst="chevron">
            <a:avLst>
              <a:gd name="adj" fmla="val 50000"/>
            </a:avLst>
          </a:prstGeom>
          <a:solidFill>
            <a:srgbClr val="E7E6E6"/>
          </a:solidFill>
          <a:ln>
            <a:noFill/>
          </a:ln>
        </p:spPr>
        <p:txBody>
          <a:bodyPr spcFirstLastPara="1" wrap="square" lIns="91425" tIns="91425" rIns="91425" bIns="91425" anchor="ctr" anchorCtr="0">
            <a:noAutofit/>
          </a:bodyPr>
          <a:lstStyle/>
          <a:p>
            <a:pPr marL="0" marR="0" lvl="0" indent="0" defTabSz="3072384" eaLnBrk="1" fontAlgn="auto" latinLnBrk="0" hangingPunct="1">
              <a:lnSpc>
                <a:spcPct val="100000"/>
              </a:lnSpc>
              <a:spcBef>
                <a:spcPts val="0"/>
              </a:spcBef>
              <a:spcAft>
                <a:spcPts val="0"/>
              </a:spcAft>
              <a:buClrTx/>
              <a:buSzTx/>
              <a:buFontTx/>
              <a:buNone/>
              <a:tabLst/>
              <a:defRPr/>
            </a:pPr>
            <a:endParaRPr kumimoji="0" sz="65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
        <p:nvSpPr>
          <p:cNvPr id="35" name="TextBox 34"/>
          <p:cNvSpPr txBox="1"/>
          <p:nvPr/>
        </p:nvSpPr>
        <p:spPr>
          <a:xfrm>
            <a:off x="8859320" y="5127202"/>
            <a:ext cx="3025838" cy="307777"/>
          </a:xfrm>
          <a:prstGeom prst="rect">
            <a:avLst/>
          </a:prstGeom>
          <a:noFill/>
        </p:spPr>
        <p:txBody>
          <a:bodyPr wrap="square" rtlCol="0">
            <a:spAutoFit/>
          </a:bodyPr>
          <a:lstStyle/>
          <a:p>
            <a:pPr defTabSz="3072384">
              <a:buClrTx/>
              <a:buFontTx/>
              <a:buNone/>
            </a:pPr>
            <a:r>
              <a:rPr lang="en-US" sz="1400" kern="1200" dirty="0">
                <a:solidFill>
                  <a:schemeClr val="tx1">
                    <a:lumMod val="75000"/>
                    <a:lumOff val="25000"/>
                  </a:schemeClr>
                </a:solidFill>
                <a:latin typeface="Century Gothic" panose="020B0502020202020204" pitchFamily="34" charset="0"/>
              </a:rPr>
              <a:t>2015              2016              2017      </a:t>
            </a:r>
          </a:p>
        </p:txBody>
      </p:sp>
    </p:spTree>
    <p:extLst>
      <p:ext uri="{BB962C8B-B14F-4D97-AF65-F5344CB8AC3E}">
        <p14:creationId xmlns:p14="http://schemas.microsoft.com/office/powerpoint/2010/main" val="20964708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Arrow Connector 47"/>
          <p:cNvCxnSpPr>
            <a:endCxn id="36" idx="0"/>
          </p:cNvCxnSpPr>
          <p:nvPr/>
        </p:nvCxnSpPr>
        <p:spPr>
          <a:xfrm flipH="1">
            <a:off x="11030170" y="4814047"/>
            <a:ext cx="5383" cy="697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End Products </a:t>
            </a:r>
          </a:p>
        </p:txBody>
      </p:sp>
      <p:sp>
        <p:nvSpPr>
          <p:cNvPr id="7" name="Rounded Rectangle 6"/>
          <p:cNvSpPr/>
          <p:nvPr/>
        </p:nvSpPr>
        <p:spPr>
          <a:xfrm>
            <a:off x="287552" y="1607362"/>
            <a:ext cx="1907177" cy="1170432"/>
          </a:xfrm>
          <a:prstGeom prst="round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Term I </a:t>
            </a:r>
          </a:p>
        </p:txBody>
      </p:sp>
      <p:sp>
        <p:nvSpPr>
          <p:cNvPr id="26" name="Rounded Rectangle 25"/>
          <p:cNvSpPr/>
          <p:nvPr/>
        </p:nvSpPr>
        <p:spPr>
          <a:xfrm>
            <a:off x="2887689" y="3023885"/>
            <a:ext cx="2681305"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ArcMap (Landsat) </a:t>
            </a:r>
          </a:p>
        </p:txBody>
      </p:sp>
      <p:cxnSp>
        <p:nvCxnSpPr>
          <p:cNvPr id="27" name="Straight Arrow Connector 26"/>
          <p:cNvCxnSpPr/>
          <p:nvPr/>
        </p:nvCxnSpPr>
        <p:spPr>
          <a:xfrm flipH="1">
            <a:off x="4223373" y="2415415"/>
            <a:ext cx="5598" cy="582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Resources" descr="Multi document shape (stacked pages)" title="Resources"/>
          <p:cNvSpPr>
            <a:spLocks/>
          </p:cNvSpPr>
          <p:nvPr/>
        </p:nvSpPr>
        <p:spPr>
          <a:xfrm>
            <a:off x="2887689" y="1402137"/>
            <a:ext cx="2681305" cy="1215163"/>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Land Cover Time Series </a:t>
            </a:r>
          </a:p>
        </p:txBody>
      </p:sp>
      <p:sp>
        <p:nvSpPr>
          <p:cNvPr id="28" name="Rounded Rectangle 27"/>
          <p:cNvSpPr/>
          <p:nvPr/>
        </p:nvSpPr>
        <p:spPr>
          <a:xfrm>
            <a:off x="6095441" y="3001190"/>
            <a:ext cx="2626845"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ArcMap (PlanetScope)</a:t>
            </a:r>
          </a:p>
        </p:txBody>
      </p:sp>
      <p:sp>
        <p:nvSpPr>
          <p:cNvPr id="44" name="Resources" descr="Multi document shape (stacked pages)" title="Resources"/>
          <p:cNvSpPr>
            <a:spLocks/>
          </p:cNvSpPr>
          <p:nvPr/>
        </p:nvSpPr>
        <p:spPr>
          <a:xfrm>
            <a:off x="9193313" y="1401719"/>
            <a:ext cx="2610174" cy="1295469"/>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600" b="1" dirty="0">
                <a:solidFill>
                  <a:schemeClr val="bg1"/>
                </a:solidFill>
                <a:latin typeface="Century Gothic" panose="020B0502020202020204" pitchFamily="34" charset="0"/>
              </a:rPr>
              <a:t>NDVI Analysis </a:t>
            </a:r>
          </a:p>
        </p:txBody>
      </p:sp>
      <p:sp>
        <p:nvSpPr>
          <p:cNvPr id="45" name="Flowchart: Preparation 44"/>
          <p:cNvSpPr/>
          <p:nvPr/>
        </p:nvSpPr>
        <p:spPr>
          <a:xfrm>
            <a:off x="2942148" y="2404246"/>
            <a:ext cx="1106424" cy="32918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1987</a:t>
            </a:r>
          </a:p>
        </p:txBody>
      </p:sp>
      <p:sp>
        <p:nvSpPr>
          <p:cNvPr id="46" name="Flowchart: Preparation 45"/>
          <p:cNvSpPr/>
          <p:nvPr/>
        </p:nvSpPr>
        <p:spPr>
          <a:xfrm>
            <a:off x="3728959" y="2417066"/>
            <a:ext cx="1106424" cy="32918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1999</a:t>
            </a:r>
          </a:p>
        </p:txBody>
      </p:sp>
      <p:sp>
        <p:nvSpPr>
          <p:cNvPr id="47" name="Flowchart: Preparation 46"/>
          <p:cNvSpPr/>
          <p:nvPr/>
        </p:nvSpPr>
        <p:spPr>
          <a:xfrm>
            <a:off x="4507620" y="2418019"/>
            <a:ext cx="1106424" cy="32918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2017</a:t>
            </a:r>
          </a:p>
        </p:txBody>
      </p:sp>
      <p:cxnSp>
        <p:nvCxnSpPr>
          <p:cNvPr id="53" name="Straight Arrow Connector 52"/>
          <p:cNvCxnSpPr/>
          <p:nvPr/>
        </p:nvCxnSpPr>
        <p:spPr>
          <a:xfrm flipH="1">
            <a:off x="7408864" y="2405830"/>
            <a:ext cx="5598" cy="5827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sources" descr="Multi document shape (stacked pages)" title="Resources"/>
          <p:cNvSpPr>
            <a:spLocks/>
          </p:cNvSpPr>
          <p:nvPr/>
        </p:nvSpPr>
        <p:spPr>
          <a:xfrm>
            <a:off x="6245175" y="1401719"/>
            <a:ext cx="2610173" cy="1215581"/>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High Resolution Land Cover Map</a:t>
            </a:r>
          </a:p>
        </p:txBody>
      </p:sp>
      <p:sp>
        <p:nvSpPr>
          <p:cNvPr id="50" name="Flowchart: Preparation 49"/>
          <p:cNvSpPr/>
          <p:nvPr/>
        </p:nvSpPr>
        <p:spPr>
          <a:xfrm>
            <a:off x="6379395" y="2401330"/>
            <a:ext cx="1106424" cy="32918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2016</a:t>
            </a:r>
            <a:r>
              <a:rPr lang="en-US" sz="1400" baseline="0" dirty="0">
                <a:latin typeface="Century Gothic" panose="020B0502020202020204" pitchFamily="34" charset="0"/>
              </a:rPr>
              <a:t> </a:t>
            </a:r>
            <a:endParaRPr lang="en-US" sz="1400" dirty="0">
              <a:latin typeface="Century Gothic" panose="020B0502020202020204" pitchFamily="34" charset="0"/>
            </a:endParaRPr>
          </a:p>
        </p:txBody>
      </p:sp>
      <p:sp>
        <p:nvSpPr>
          <p:cNvPr id="51" name="Flowchart: Preparation 50"/>
          <p:cNvSpPr/>
          <p:nvPr/>
        </p:nvSpPr>
        <p:spPr>
          <a:xfrm>
            <a:off x="7321538" y="2401330"/>
            <a:ext cx="1106424" cy="329184"/>
          </a:xfrm>
          <a:prstGeom prst="flowChartPreparation">
            <a:avLst/>
          </a:prstGeom>
        </p:spPr>
        <p:style>
          <a:lnRef idx="3">
            <a:schemeClr val="lt1"/>
          </a:lnRef>
          <a:fillRef idx="1">
            <a:schemeClr val="accent1"/>
          </a:fillRef>
          <a:effectRef idx="1">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dirty="0">
                <a:latin typeface="Century Gothic" panose="020B0502020202020204" pitchFamily="34" charset="0"/>
              </a:rPr>
              <a:t>2017</a:t>
            </a:r>
            <a:r>
              <a:rPr lang="en-US" sz="1400" baseline="0" dirty="0">
                <a:latin typeface="Century Gothic" panose="020B0502020202020204" pitchFamily="34" charset="0"/>
              </a:rPr>
              <a:t> </a:t>
            </a:r>
            <a:endParaRPr lang="en-US" sz="1400" dirty="0">
              <a:latin typeface="Century Gothic" panose="020B0502020202020204" pitchFamily="34" charset="0"/>
            </a:endParaRPr>
          </a:p>
        </p:txBody>
      </p:sp>
      <p:sp>
        <p:nvSpPr>
          <p:cNvPr id="8" name="Rounded Rectangle 7"/>
          <p:cNvSpPr/>
          <p:nvPr/>
        </p:nvSpPr>
        <p:spPr>
          <a:xfrm>
            <a:off x="287552" y="4076195"/>
            <a:ext cx="1907177" cy="1170432"/>
          </a:xfrm>
          <a:prstGeom prst="round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Term II </a:t>
            </a:r>
          </a:p>
        </p:txBody>
      </p:sp>
      <p:cxnSp>
        <p:nvCxnSpPr>
          <p:cNvPr id="20" name="Straight Arrow Connector 19"/>
          <p:cNvCxnSpPr>
            <a:endCxn id="33" idx="0"/>
          </p:cNvCxnSpPr>
          <p:nvPr/>
        </p:nvCxnSpPr>
        <p:spPr>
          <a:xfrm>
            <a:off x="3591140" y="5036317"/>
            <a:ext cx="0" cy="474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sources" descr="Multi document shape (stacked pages)" title="Resources"/>
          <p:cNvSpPr>
            <a:spLocks/>
          </p:cNvSpPr>
          <p:nvPr/>
        </p:nvSpPr>
        <p:spPr>
          <a:xfrm>
            <a:off x="2531210" y="3825179"/>
            <a:ext cx="2119861" cy="140935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Refined </a:t>
            </a:r>
          </a:p>
          <a:p>
            <a:pPr marL="0" indent="0" algn="ctr"/>
            <a:r>
              <a:rPr lang="en-US" sz="1800" b="1" dirty="0">
                <a:solidFill>
                  <a:schemeClr val="bg1"/>
                </a:solidFill>
                <a:latin typeface="Century Gothic" panose="020B0502020202020204" pitchFamily="34" charset="0"/>
              </a:rPr>
              <a:t>Land Cover Time Series </a:t>
            </a:r>
          </a:p>
        </p:txBody>
      </p:sp>
      <p:cxnSp>
        <p:nvCxnSpPr>
          <p:cNvPr id="23" name="Straight Arrow Connector 22"/>
          <p:cNvCxnSpPr/>
          <p:nvPr/>
        </p:nvCxnSpPr>
        <p:spPr>
          <a:xfrm>
            <a:off x="6159093" y="5036317"/>
            <a:ext cx="1" cy="4747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sources" descr="Multi document shape (stacked pages)" title="Resources"/>
          <p:cNvSpPr>
            <a:spLocks/>
          </p:cNvSpPr>
          <p:nvPr/>
        </p:nvSpPr>
        <p:spPr>
          <a:xfrm>
            <a:off x="4984069" y="3802992"/>
            <a:ext cx="2220926" cy="1409350"/>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Watershed Health Maps</a:t>
            </a:r>
          </a:p>
        </p:txBody>
      </p:sp>
      <p:cxnSp>
        <p:nvCxnSpPr>
          <p:cNvPr id="55" name="Straight Arrow Connector 54"/>
          <p:cNvCxnSpPr/>
          <p:nvPr/>
        </p:nvCxnSpPr>
        <p:spPr>
          <a:xfrm>
            <a:off x="8591053" y="5089121"/>
            <a:ext cx="0" cy="417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Resources" descr="Multi document shape (stacked pages)" title="Resources"/>
          <p:cNvSpPr>
            <a:spLocks/>
          </p:cNvSpPr>
          <p:nvPr/>
        </p:nvSpPr>
        <p:spPr>
          <a:xfrm>
            <a:off x="9977110" y="3825178"/>
            <a:ext cx="2106120" cy="1235644"/>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Outreach Materials</a:t>
            </a:r>
          </a:p>
        </p:txBody>
      </p:sp>
      <p:sp>
        <p:nvSpPr>
          <p:cNvPr id="56" name="Rounded Rectangle 55"/>
          <p:cNvSpPr/>
          <p:nvPr/>
        </p:nvSpPr>
        <p:spPr>
          <a:xfrm>
            <a:off x="4771611" y="6137430"/>
            <a:ext cx="2690176"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In-situ water quality data</a:t>
            </a:r>
          </a:p>
        </p:txBody>
      </p:sp>
      <p:sp>
        <p:nvSpPr>
          <p:cNvPr id="29" name="Resources" descr="Multi document shape (stacked pages)" title="Resources"/>
          <p:cNvSpPr>
            <a:spLocks/>
          </p:cNvSpPr>
          <p:nvPr/>
        </p:nvSpPr>
        <p:spPr>
          <a:xfrm>
            <a:off x="7537993" y="3825177"/>
            <a:ext cx="2106120" cy="1409351"/>
          </a:xfrm>
          <a:prstGeom prst="flowChartMultidocument">
            <a:avLst/>
          </a:prstGeom>
          <a:solidFill>
            <a:schemeClr val="tx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indent="0" algn="ctr"/>
            <a:r>
              <a:rPr lang="en-US" sz="1800" b="1" dirty="0">
                <a:solidFill>
                  <a:schemeClr val="bg1"/>
                </a:solidFill>
                <a:latin typeface="Century Gothic" panose="020B0502020202020204" pitchFamily="34" charset="0"/>
              </a:rPr>
              <a:t>Carbon Sequestration Time Series</a:t>
            </a:r>
          </a:p>
        </p:txBody>
      </p:sp>
      <p:sp>
        <p:nvSpPr>
          <p:cNvPr id="33" name="Rounded Rectangle 32"/>
          <p:cNvSpPr/>
          <p:nvPr/>
        </p:nvSpPr>
        <p:spPr>
          <a:xfrm>
            <a:off x="2983717" y="5511068"/>
            <a:ext cx="1214846"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a:t>
            </a:r>
            <a:endParaRPr lang="en-US" b="1" dirty="0"/>
          </a:p>
        </p:txBody>
      </p:sp>
      <p:sp>
        <p:nvSpPr>
          <p:cNvPr id="34" name="Rounded Rectangle 33"/>
          <p:cNvSpPr/>
          <p:nvPr/>
        </p:nvSpPr>
        <p:spPr>
          <a:xfrm>
            <a:off x="5487109" y="5511068"/>
            <a:ext cx="1214846"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SWAT model</a:t>
            </a:r>
          </a:p>
        </p:txBody>
      </p:sp>
      <p:sp>
        <p:nvSpPr>
          <p:cNvPr id="35" name="Rounded Rectangle 34"/>
          <p:cNvSpPr/>
          <p:nvPr/>
        </p:nvSpPr>
        <p:spPr>
          <a:xfrm>
            <a:off x="7693623" y="5511068"/>
            <a:ext cx="1794860"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GEE</a:t>
            </a:r>
          </a:p>
        </p:txBody>
      </p:sp>
      <p:sp>
        <p:nvSpPr>
          <p:cNvPr id="36" name="Rounded Rectangle 35"/>
          <p:cNvSpPr/>
          <p:nvPr/>
        </p:nvSpPr>
        <p:spPr>
          <a:xfrm>
            <a:off x="10132740" y="5511068"/>
            <a:ext cx="1794860" cy="52120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t>ArcGIS Story Map</a:t>
            </a:r>
          </a:p>
        </p:txBody>
      </p:sp>
    </p:spTree>
    <p:extLst>
      <p:ext uri="{BB962C8B-B14F-4D97-AF65-F5344CB8AC3E}">
        <p14:creationId xmlns:p14="http://schemas.microsoft.com/office/powerpoint/2010/main" val="34941372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7066</TotalTime>
  <Words>2769</Words>
  <Application>Microsoft Office PowerPoint</Application>
  <PresentationFormat>Widescreen</PresentationFormat>
  <Paragraphs>400</Paragraphs>
  <Slides>39</Slides>
  <Notes>37</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39</vt:i4>
      </vt:variant>
    </vt:vector>
  </HeadingPairs>
  <TitlesOfParts>
    <vt:vector size="48" baseType="lpstr">
      <vt:lpstr>Arial</vt:lpstr>
      <vt:lpstr>Calibri</vt:lpstr>
      <vt:lpstr>Cambria Math</vt:lpstr>
      <vt:lpstr>Century Gothic</vt:lpstr>
      <vt:lpstr>Times New Roman</vt:lpstr>
      <vt:lpstr>Webdings</vt:lpstr>
      <vt:lpstr>Wingdings 3</vt:lpstr>
      <vt:lpstr>Office Theme</vt:lpstr>
      <vt:lpstr>1_Office Theme</vt:lpstr>
      <vt:lpstr>PowerPoint Presentation</vt:lpstr>
      <vt:lpstr>Study Area </vt:lpstr>
      <vt:lpstr>Partner: Osa Conservation</vt:lpstr>
      <vt:lpstr>Community Concerns </vt:lpstr>
      <vt:lpstr>Objectives </vt:lpstr>
      <vt:lpstr>Key Parameters</vt:lpstr>
      <vt:lpstr>Data Acquisition</vt:lpstr>
      <vt:lpstr>Methodology</vt:lpstr>
      <vt:lpstr>End Products </vt:lpstr>
      <vt:lpstr>End Products </vt:lpstr>
      <vt:lpstr>Results</vt:lpstr>
      <vt:lpstr>PowerPoint Presentation</vt:lpstr>
      <vt:lpstr>Results: SST </vt:lpstr>
      <vt:lpstr>Results: Turbidity </vt:lpstr>
      <vt:lpstr>Results: Turbidity </vt:lpstr>
      <vt:lpstr>Results: Turbidity  </vt:lpstr>
      <vt:lpstr>Results: Bivariate</vt:lpstr>
      <vt:lpstr>Results: Bivariate </vt:lpstr>
      <vt:lpstr>Results: Bivariate</vt:lpstr>
      <vt:lpstr>Results: Bivariate</vt:lpstr>
      <vt:lpstr>Conclusions </vt:lpstr>
      <vt:lpstr>Limitations</vt:lpstr>
      <vt:lpstr>Future Work </vt:lpstr>
      <vt:lpstr>Acknowledgments </vt:lpstr>
      <vt:lpstr>Questions?</vt:lpstr>
      <vt:lpstr>Appendix</vt:lpstr>
      <vt:lpstr>Future updates to tools</vt:lpstr>
      <vt:lpstr>NDTI Equation </vt:lpstr>
      <vt:lpstr>Results: SST v. NDTI</vt:lpstr>
      <vt:lpstr>Results: SST/NDTI Ratio </vt:lpstr>
      <vt:lpstr>Results: Median Time Series</vt:lpstr>
      <vt:lpstr>Results: Seasonal Scatter Plot</vt:lpstr>
      <vt:lpstr>Results: NDTI by Season</vt:lpstr>
      <vt:lpstr>Results: SST Example 1</vt:lpstr>
      <vt:lpstr>Results: SST Example 2 </vt:lpstr>
      <vt:lpstr>PowerPoint Presentation</vt:lpstr>
      <vt:lpstr>PowerPoint Presentation</vt:lpstr>
      <vt:lpstr>Results: Rio Coto</vt:lpstr>
      <vt:lpstr>Results: Turbidity </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329</cp:revision>
  <dcterms:created xsi:type="dcterms:W3CDTF">2017-05-15T13:42:39Z</dcterms:created>
  <dcterms:modified xsi:type="dcterms:W3CDTF">2018-12-26T04:33:12Z</dcterms:modified>
</cp:coreProperties>
</file>