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
  </p:notesMasterIdLst>
  <p:sldIdLst>
    <p:sldId id="256" r:id="rId2"/>
  </p:sldIdLst>
  <p:sldSz cx="27432000" cy="36576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orgina c" initials="" lastIdx="1" clrIdx="0"/>
  <p:cmAuthor id="1" name="gscrepps" initials="g" lastIdx="4" clrIdx="1"/>
  <p:cmAuthor id="2" name="peter hawman" initials="ph" lastIdx="7" clrIdx="2">
    <p:extLst/>
  </p:cmAuthor>
  <p:cmAuthor id="3" name="Orne, Tiffani N. (LARC-E3)[SSAI DEVELOP]" initials="OTN(D" lastIdx="4" clrIdx="3">
    <p:extLst/>
  </p:cmAuthor>
  <p:cmAuthor id="4" name="NASADevelop" initials="N"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90651C3A-4460-11DB-9652-00E08161165F}">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6743" autoAdjust="0"/>
    <p:restoredTop sz="94834" autoAdjust="0"/>
  </p:normalViewPr>
  <p:slideViewPr>
    <p:cSldViewPr>
      <p:cViewPr>
        <p:scale>
          <a:sx n="20" d="100"/>
          <a:sy n="20" d="100"/>
        </p:scale>
        <p:origin x="-2010" y="-66"/>
      </p:cViewPr>
      <p:guideLst>
        <p:guide orient="horz" pos="11520"/>
        <p:guide pos="86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95883890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Photo</a:t>
            </a:r>
            <a:r>
              <a:rPr lang="en-US" baseline="0" dirty="0" smtClean="0"/>
              <a:t> Credit: Joe Meiman, National Park Service</a:t>
            </a:r>
            <a:endParaRPr dirty="0"/>
          </a:p>
        </p:txBody>
      </p:sp>
      <p:sp>
        <p:nvSpPr>
          <p:cNvPr id="70" name="Shape 70"/>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1999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a:off x="944495" y="661797"/>
            <a:ext cx="2158130" cy="2592449"/>
          </a:xfrm>
          <a:prstGeom prst="rect">
            <a:avLst/>
          </a:prstGeom>
          <a:noFill/>
          <a:ln>
            <a:noFill/>
          </a:ln>
        </p:spPr>
      </p:pic>
      <p:sp>
        <p:nvSpPr>
          <p:cNvPr id="9" name="Shape 9"/>
          <p:cNvSpPr/>
          <p:nvPr/>
        </p:nvSpPr>
        <p:spPr>
          <a:xfrm>
            <a:off x="21089073" y="35379525"/>
            <a:ext cx="5657127"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26" Type="http://schemas.openxmlformats.org/officeDocument/2006/relationships/image" Target="../media/image24.jpeg"/><Relationship Id="rId3" Type="http://schemas.openxmlformats.org/officeDocument/2006/relationships/image" Target="../media/image3.png"/><Relationship Id="rId21" Type="http://schemas.openxmlformats.org/officeDocument/2006/relationships/image" Target="../media/image19.jpe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jpeg"/><Relationship Id="rId25" Type="http://schemas.openxmlformats.org/officeDocument/2006/relationships/image" Target="../media/image23.jpeg"/><Relationship Id="rId33" Type="http://schemas.openxmlformats.org/officeDocument/2006/relationships/image" Target="../media/image31.jpe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18.jpeg"/><Relationship Id="rId29"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2.jpeg"/><Relationship Id="rId32" Type="http://schemas.openxmlformats.org/officeDocument/2006/relationships/image" Target="../media/image30.jp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1.jpeg"/><Relationship Id="rId28" Type="http://schemas.openxmlformats.org/officeDocument/2006/relationships/image" Target="../media/image26.jpe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29.jpeg"/><Relationship Id="rId4" Type="http://schemas.openxmlformats.org/officeDocument/2006/relationships/image" Target="../media/image4.tiff"/><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0.jpeg"/><Relationship Id="rId27" Type="http://schemas.openxmlformats.org/officeDocument/2006/relationships/image" Target="../media/image25.png"/><Relationship Id="rId30"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1179" y="10744200"/>
            <a:ext cx="4622621" cy="5469298"/>
          </a:xfrm>
          <a:prstGeom prst="rect">
            <a:avLst/>
          </a:prstGeom>
        </p:spPr>
      </p:pic>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46631">
            <a:off x="4894536" y="12461722"/>
            <a:ext cx="2898400" cy="2583771"/>
          </a:xfrm>
          <a:prstGeom prst="rect">
            <a:avLst/>
          </a:prstGeom>
        </p:spPr>
      </p:pic>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15800" y="11818933"/>
            <a:ext cx="2895421" cy="3192467"/>
          </a:xfrm>
          <a:prstGeom prst="rect">
            <a:avLst/>
          </a:prstGeom>
        </p:spPr>
      </p:pic>
      <p:sp>
        <p:nvSpPr>
          <p:cNvPr id="16" name="Shape 16"/>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Font typeface="Arial"/>
              <a:buNone/>
            </a:pPr>
            <a:r>
              <a:rPr lang="en-US" sz="3600" b="1" i="0" u="none" strike="noStrike" cap="none" baseline="0" dirty="0" smtClean="0">
                <a:solidFill>
                  <a:schemeClr val="dk1"/>
                </a:solidFill>
                <a:latin typeface="Century Gothic" panose="020B0502020202020204" pitchFamily="34" charset="0"/>
                <a:ea typeface="Questrial"/>
                <a:cs typeface="Questrial"/>
                <a:sym typeface="Questrial"/>
              </a:rPr>
              <a:t>Mobile County Health Department</a:t>
            </a:r>
            <a:endParaRPr sz="3600" b="1" i="0" u="none" strike="noStrike" cap="none" baseline="0" dirty="0">
              <a:solidFill>
                <a:schemeClr val="dk1"/>
              </a:solidFill>
              <a:latin typeface="Century Gothic" panose="020B0502020202020204" pitchFamily="34" charset="0"/>
              <a:ea typeface="Questrial"/>
              <a:cs typeface="Questrial"/>
              <a:sym typeface="Questrial"/>
            </a:endParaRPr>
          </a:p>
        </p:txBody>
      </p:sp>
      <p:sp>
        <p:nvSpPr>
          <p:cNvPr id="17" name="Shape 17"/>
          <p:cNvSpPr txBox="1">
            <a:spLocks noGrp="1"/>
          </p:cNvSpPr>
          <p:nvPr>
            <p:ph type="body" idx="2"/>
          </p:nvPr>
        </p:nvSpPr>
        <p:spPr>
          <a:xfrm>
            <a:off x="4014216" y="2176272"/>
            <a:ext cx="19412711" cy="121615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600" dirty="0">
                <a:solidFill>
                  <a:schemeClr val="dk1"/>
                </a:solidFill>
                <a:latin typeface="Century Gothic" panose="020B0502020202020204" pitchFamily="34" charset="0"/>
                <a:ea typeface="Questrial"/>
                <a:cs typeface="Questrial"/>
                <a:sym typeface="Questrial"/>
              </a:rPr>
              <a:t>Utilizing NASA Earth </a:t>
            </a:r>
            <a:r>
              <a:rPr lang="en-US" sz="3600" dirty="0" smtClean="0">
                <a:solidFill>
                  <a:schemeClr val="dk1"/>
                </a:solidFill>
                <a:latin typeface="Century Gothic" panose="020B0502020202020204" pitchFamily="34" charset="0"/>
                <a:ea typeface="Questrial"/>
                <a:cs typeface="Questrial"/>
                <a:sym typeface="Questrial"/>
              </a:rPr>
              <a:t>observations </a:t>
            </a:r>
            <a:r>
              <a:rPr lang="en-US" sz="3600" dirty="0">
                <a:solidFill>
                  <a:schemeClr val="dk1"/>
                </a:solidFill>
                <a:latin typeface="Century Gothic" panose="020B0502020202020204" pitchFamily="34" charset="0"/>
                <a:ea typeface="Questrial"/>
                <a:cs typeface="Questrial"/>
                <a:sym typeface="Questrial"/>
              </a:rPr>
              <a:t>to </a:t>
            </a:r>
            <a:r>
              <a:rPr lang="en-US" sz="3600" dirty="0" smtClean="0">
                <a:solidFill>
                  <a:schemeClr val="dk1"/>
                </a:solidFill>
                <a:latin typeface="Century Gothic" panose="020B0502020202020204" pitchFamily="34" charset="0"/>
                <a:ea typeface="Questrial"/>
                <a:cs typeface="Questrial"/>
                <a:sym typeface="Questrial"/>
              </a:rPr>
              <a:t>assess estuary health </a:t>
            </a:r>
            <a:r>
              <a:rPr lang="en-US" sz="3600" dirty="0">
                <a:solidFill>
                  <a:schemeClr val="dk1"/>
                </a:solidFill>
                <a:latin typeface="Century Gothic" panose="020B0502020202020204" pitchFamily="34" charset="0"/>
                <a:ea typeface="Questrial"/>
                <a:cs typeface="Questrial"/>
                <a:sym typeface="Questrial"/>
              </a:rPr>
              <a:t>and </a:t>
            </a:r>
            <a:r>
              <a:rPr lang="en-US" sz="3600" dirty="0" smtClean="0">
                <a:solidFill>
                  <a:schemeClr val="dk1"/>
                </a:solidFill>
                <a:latin typeface="Century Gothic" panose="020B0502020202020204" pitchFamily="34" charset="0"/>
                <a:ea typeface="Questrial"/>
                <a:cs typeface="Questrial"/>
                <a:sym typeface="Questrial"/>
              </a:rPr>
              <a:t>enhance management </a:t>
            </a:r>
            <a:r>
              <a:rPr lang="en-US" sz="3600" dirty="0">
                <a:solidFill>
                  <a:schemeClr val="dk1"/>
                </a:solidFill>
                <a:latin typeface="Century Gothic" panose="020B0502020202020204" pitchFamily="34" charset="0"/>
                <a:ea typeface="Questrial"/>
                <a:cs typeface="Questrial"/>
                <a:sym typeface="Questrial"/>
              </a:rPr>
              <a:t>of </a:t>
            </a:r>
            <a:r>
              <a:rPr lang="en-US" sz="3600" dirty="0" smtClean="0">
                <a:solidFill>
                  <a:schemeClr val="dk1"/>
                </a:solidFill>
                <a:latin typeface="Century Gothic" panose="020B0502020202020204" pitchFamily="34" charset="0"/>
                <a:ea typeface="Questrial"/>
                <a:cs typeface="Questrial"/>
                <a:sym typeface="Questrial"/>
              </a:rPr>
              <a:t>water resources </a:t>
            </a:r>
            <a:r>
              <a:rPr lang="en-US" sz="3600" dirty="0">
                <a:solidFill>
                  <a:schemeClr val="dk1"/>
                </a:solidFill>
                <a:latin typeface="Century Gothic" panose="020B0502020202020204" pitchFamily="34" charset="0"/>
                <a:ea typeface="Questrial"/>
                <a:cs typeface="Questrial"/>
                <a:sym typeface="Questrial"/>
              </a:rPr>
              <a:t>in </a:t>
            </a:r>
            <a:r>
              <a:rPr lang="en-US" sz="3600" dirty="0" smtClean="0">
                <a:solidFill>
                  <a:schemeClr val="dk1"/>
                </a:solidFill>
                <a:latin typeface="Century Gothic" panose="020B0502020202020204" pitchFamily="34" charset="0"/>
                <a:ea typeface="Questrial"/>
                <a:cs typeface="Questrial"/>
                <a:sym typeface="Questrial"/>
              </a:rPr>
              <a:t>coastal </a:t>
            </a:r>
            <a:r>
              <a:rPr lang="en-US" sz="3600" dirty="0">
                <a:solidFill>
                  <a:schemeClr val="dk1"/>
                </a:solidFill>
                <a:latin typeface="Century Gothic" panose="020B0502020202020204" pitchFamily="34" charset="0"/>
                <a:ea typeface="Questrial"/>
                <a:cs typeface="Questrial"/>
                <a:sym typeface="Questrial"/>
              </a:rPr>
              <a:t>Texas through </a:t>
            </a:r>
            <a:r>
              <a:rPr lang="en-US" sz="3600" dirty="0" smtClean="0">
                <a:solidFill>
                  <a:schemeClr val="dk1"/>
                </a:solidFill>
                <a:latin typeface="Century Gothic" panose="020B0502020202020204" pitchFamily="34" charset="0"/>
                <a:ea typeface="Questrial"/>
                <a:cs typeface="Questrial"/>
                <a:sym typeface="Questrial"/>
              </a:rPr>
              <a:t>land cover </a:t>
            </a:r>
            <a:r>
              <a:rPr lang="en-US" sz="3600" dirty="0">
                <a:solidFill>
                  <a:schemeClr val="dk1"/>
                </a:solidFill>
                <a:latin typeface="Century Gothic" panose="020B0502020202020204" pitchFamily="34" charset="0"/>
                <a:ea typeface="Questrial"/>
                <a:cs typeface="Questrial"/>
                <a:sym typeface="Questrial"/>
              </a:rPr>
              <a:t>and </a:t>
            </a:r>
            <a:r>
              <a:rPr lang="en-US" sz="3600" dirty="0" smtClean="0">
                <a:solidFill>
                  <a:schemeClr val="dk1"/>
                </a:solidFill>
                <a:latin typeface="Century Gothic" panose="020B0502020202020204" pitchFamily="34" charset="0"/>
                <a:ea typeface="Questrial"/>
                <a:cs typeface="Questrial"/>
                <a:sym typeface="Questrial"/>
              </a:rPr>
              <a:t>precipitation mapping</a:t>
            </a:r>
            <a:endParaRPr lang="en-US" sz="3600" dirty="0">
              <a:solidFill>
                <a:schemeClr val="dk1"/>
              </a:solidFill>
              <a:latin typeface="Century Gothic" panose="020B0502020202020204" pitchFamily="34" charset="0"/>
              <a:ea typeface="Questrial"/>
              <a:cs typeface="Questrial"/>
              <a:sym typeface="Questrial"/>
            </a:endParaRPr>
          </a:p>
        </p:txBody>
      </p:sp>
      <p:sp>
        <p:nvSpPr>
          <p:cNvPr id="18" name="Shape 18"/>
          <p:cNvSpPr txBox="1">
            <a:spLocks noGrp="1"/>
          </p:cNvSpPr>
          <p:nvPr>
            <p:ph type="body" idx="3"/>
          </p:nvPr>
        </p:nvSpPr>
        <p:spPr>
          <a:xfrm>
            <a:off x="4572000" y="914400"/>
            <a:ext cx="18288000" cy="11521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8400" b="1" dirty="0">
                <a:solidFill>
                  <a:schemeClr val="accent1"/>
                </a:solidFill>
                <a:latin typeface="Century Gothic" panose="020B0502020202020204" pitchFamily="34" charset="0"/>
                <a:ea typeface="Questrial"/>
                <a:cs typeface="Questrial"/>
                <a:sym typeface="Questrial"/>
              </a:rPr>
              <a:t>Coastal Texas Water Resources</a:t>
            </a:r>
          </a:p>
        </p:txBody>
      </p:sp>
      <p:sp>
        <p:nvSpPr>
          <p:cNvPr id="19" name="Shape 19"/>
          <p:cNvSpPr txBox="1"/>
          <p:nvPr/>
        </p:nvSpPr>
        <p:spPr>
          <a:xfrm>
            <a:off x="941134" y="34252218"/>
            <a:ext cx="8077201" cy="706564"/>
          </a:xfrm>
          <a:prstGeom prst="rect">
            <a:avLst/>
          </a:prstGeom>
          <a:noFill/>
          <a:ln>
            <a:noFill/>
          </a:ln>
        </p:spPr>
        <p:txBody>
          <a:bodyPr lIns="91425" tIns="45700" rIns="91425" bIns="45700" anchor="t" anchorCtr="0">
            <a:noAutofit/>
          </a:bodyPr>
          <a:lstStyle/>
          <a:p>
            <a:pPr marL="0" marR="0" lvl="0" indent="0" algn="l" rtl="0">
              <a:lnSpc>
                <a:spcPts val="500"/>
              </a:lnSpc>
              <a:spcBef>
                <a:spcPts val="1800"/>
              </a:spcBef>
              <a:buClr>
                <a:schemeClr val="dk1"/>
              </a:buClr>
              <a:buSzPct val="25000"/>
              <a:buFont typeface="Arial"/>
              <a:buNone/>
            </a:pPr>
            <a:r>
              <a:rPr lang="en-US" sz="1600" b="0" i="0" u="none" strike="noStrike" cap="none" baseline="0" dirty="0" smtClean="0">
                <a:solidFill>
                  <a:schemeClr val="dk1"/>
                </a:solidFill>
                <a:latin typeface="Century Gothic" panose="020B0502020202020204" pitchFamily="34" charset="0"/>
                <a:ea typeface="Garamond"/>
                <a:cs typeface="Garamond"/>
                <a:sym typeface="Garamond"/>
              </a:rPr>
              <a:t>Left to Right Back Row: Rodrigo Pereira da</a:t>
            </a:r>
            <a:r>
              <a:rPr lang="en-US" sz="1600" b="0" i="0" u="none" strike="noStrike" cap="none" dirty="0" smtClean="0">
                <a:solidFill>
                  <a:schemeClr val="dk1"/>
                </a:solidFill>
                <a:latin typeface="Century Gothic" panose="020B0502020202020204" pitchFamily="34" charset="0"/>
                <a:ea typeface="Garamond"/>
                <a:cs typeface="Garamond"/>
                <a:sym typeface="Garamond"/>
              </a:rPr>
              <a:t> Silva, Ryan Schick, </a:t>
            </a:r>
            <a:endParaRPr lang="en-US" sz="1600" b="0" i="0" u="none" strike="noStrike" cap="none" dirty="0" smtClean="0">
              <a:solidFill>
                <a:schemeClr val="dk1"/>
              </a:solidFill>
              <a:latin typeface="Century Gothic" panose="020B0502020202020204" pitchFamily="34" charset="0"/>
              <a:ea typeface="Garamond"/>
              <a:cs typeface="Garamond"/>
              <a:sym typeface="Garamond"/>
            </a:endParaRPr>
          </a:p>
          <a:p>
            <a:pPr marL="0" marR="0" lvl="0" indent="0" algn="l" rtl="0">
              <a:lnSpc>
                <a:spcPts val="500"/>
              </a:lnSpc>
              <a:spcBef>
                <a:spcPts val="1800"/>
              </a:spcBef>
              <a:buClr>
                <a:schemeClr val="dk1"/>
              </a:buClr>
              <a:buSzPct val="25000"/>
              <a:buFont typeface="Arial"/>
              <a:buNone/>
            </a:pPr>
            <a:r>
              <a:rPr lang="en-US" sz="1600" b="0" i="0" u="none" strike="noStrike" cap="none" dirty="0" smtClean="0">
                <a:solidFill>
                  <a:schemeClr val="dk1"/>
                </a:solidFill>
                <a:latin typeface="Century Gothic" panose="020B0502020202020204" pitchFamily="34" charset="0"/>
                <a:ea typeface="Garamond"/>
                <a:cs typeface="Garamond"/>
                <a:sym typeface="Garamond"/>
              </a:rPr>
              <a:t>Elaina </a:t>
            </a:r>
            <a:r>
              <a:rPr lang="en-US" sz="1600" b="0" i="0" u="none" strike="noStrike" cap="none" dirty="0" smtClean="0">
                <a:solidFill>
                  <a:schemeClr val="dk1"/>
                </a:solidFill>
                <a:latin typeface="Century Gothic" panose="020B0502020202020204" pitchFamily="34" charset="0"/>
                <a:ea typeface="Garamond"/>
                <a:cs typeface="Garamond"/>
                <a:sym typeface="Garamond"/>
              </a:rPr>
              <a:t>Gonsoroski</a:t>
            </a:r>
          </a:p>
          <a:p>
            <a:pPr marL="0" marR="0" lvl="0" indent="0" algn="l" rtl="0">
              <a:lnSpc>
                <a:spcPts val="500"/>
              </a:lnSpc>
              <a:spcBef>
                <a:spcPts val="1800"/>
              </a:spcBef>
              <a:buClr>
                <a:schemeClr val="dk1"/>
              </a:buClr>
              <a:buSzPct val="25000"/>
              <a:buFont typeface="Arial"/>
              <a:buNone/>
            </a:pPr>
            <a:r>
              <a:rPr lang="en-US" sz="1600" baseline="0" dirty="0" smtClean="0">
                <a:solidFill>
                  <a:schemeClr val="dk1"/>
                </a:solidFill>
                <a:latin typeface="Century Gothic" panose="020B0502020202020204" pitchFamily="34" charset="0"/>
                <a:ea typeface="Garamond"/>
                <a:cs typeface="Garamond"/>
                <a:sym typeface="Garamond"/>
              </a:rPr>
              <a:t>Front</a:t>
            </a:r>
            <a:r>
              <a:rPr lang="en-US" sz="1600" dirty="0" smtClean="0">
                <a:solidFill>
                  <a:schemeClr val="dk1"/>
                </a:solidFill>
                <a:latin typeface="Century Gothic" panose="020B0502020202020204" pitchFamily="34" charset="0"/>
                <a:ea typeface="Garamond"/>
                <a:cs typeface="Garamond"/>
                <a:sym typeface="Garamond"/>
              </a:rPr>
              <a:t> Row: Tyler Lynn, Georgina Crepps</a:t>
            </a:r>
            <a:endParaRPr lang="en-US" sz="1600" b="0" i="0" u="none" strike="noStrike" cap="none" baseline="0" dirty="0" smtClean="0">
              <a:solidFill>
                <a:schemeClr val="dk1"/>
              </a:solidFill>
              <a:latin typeface="Century Gothic" panose="020B0502020202020204" pitchFamily="34" charset="0"/>
              <a:ea typeface="Garamond"/>
              <a:cs typeface="Garamond"/>
              <a:sym typeface="Garamond"/>
            </a:endParaRPr>
          </a:p>
          <a:p>
            <a:pPr marL="0" marR="0" lvl="0" indent="0" algn="l" rtl="0">
              <a:lnSpc>
                <a:spcPct val="90000"/>
              </a:lnSpc>
              <a:spcBef>
                <a:spcPts val="1800"/>
              </a:spcBef>
              <a:buClr>
                <a:schemeClr val="dk1"/>
              </a:buClr>
              <a:buSzPct val="25000"/>
              <a:buFont typeface="Arial"/>
              <a:buNone/>
            </a:pPr>
            <a:endParaRPr lang="en-US" sz="1600" b="0" i="0" u="none" strike="noStrike" cap="none" baseline="0" dirty="0">
              <a:solidFill>
                <a:schemeClr val="dk1"/>
              </a:solidFill>
              <a:latin typeface="Century Gothic" panose="020B0502020202020204" pitchFamily="34" charset="0"/>
              <a:ea typeface="Garamond"/>
              <a:cs typeface="Garamond"/>
              <a:sym typeface="Garamond"/>
            </a:endParaRPr>
          </a:p>
        </p:txBody>
      </p:sp>
      <p:sp>
        <p:nvSpPr>
          <p:cNvPr id="20" name="Shape 20"/>
          <p:cNvSpPr txBox="1"/>
          <p:nvPr/>
        </p:nvSpPr>
        <p:spPr>
          <a:xfrm>
            <a:off x="11741839" y="30471998"/>
            <a:ext cx="4894624" cy="880601"/>
          </a:xfrm>
          <a:prstGeom prst="rect">
            <a:avLst/>
          </a:prstGeom>
          <a:noFill/>
          <a:ln>
            <a:noFill/>
          </a:ln>
        </p:spPr>
        <p:txBody>
          <a:bodyPr lIns="91425" tIns="45700" rIns="91425" bIns="45700" anchor="t" anchorCtr="0">
            <a:noAutofit/>
          </a:bodyPr>
          <a:lstStyle/>
          <a:p>
            <a:pPr marL="0" marR="0" lvl="0" indent="0" algn="ctr" rtl="0">
              <a:lnSpc>
                <a:spcPct val="90000"/>
              </a:lnSpc>
              <a:spcBef>
                <a:spcPts val="1800"/>
              </a:spcBef>
              <a:buClr>
                <a:schemeClr val="dk1"/>
              </a:buClr>
              <a:buSzPct val="25000"/>
              <a:buFont typeface="Arial"/>
              <a:buNone/>
            </a:pPr>
            <a:r>
              <a:rPr lang="en-US" sz="3600" dirty="0" smtClean="0">
                <a:solidFill>
                  <a:schemeClr val="tx1"/>
                </a:solidFill>
                <a:latin typeface="Garamond"/>
                <a:ea typeface="Garamond"/>
                <a:cs typeface="Garamond"/>
                <a:sym typeface="Garamond"/>
              </a:rPr>
              <a:t> </a:t>
            </a:r>
            <a:r>
              <a:rPr lang="en-US" sz="3200" dirty="0">
                <a:solidFill>
                  <a:schemeClr val="tx1"/>
                </a:solidFill>
                <a:latin typeface="Century Gothic" panose="020B0502020202020204" pitchFamily="34" charset="0"/>
                <a:ea typeface="Garamond"/>
                <a:cs typeface="Garamond"/>
                <a:sym typeface="Garamond"/>
              </a:rPr>
              <a:t>National Park Service</a:t>
            </a:r>
          </a:p>
        </p:txBody>
      </p:sp>
      <p:sp>
        <p:nvSpPr>
          <p:cNvPr id="21" name="Shape 21"/>
          <p:cNvSpPr txBox="1"/>
          <p:nvPr/>
        </p:nvSpPr>
        <p:spPr>
          <a:xfrm>
            <a:off x="18440400" y="29946600"/>
            <a:ext cx="8229600" cy="3064372"/>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r>
              <a:rPr lang="en-US" sz="2400" dirty="0">
                <a:solidFill>
                  <a:schemeClr val="tx1"/>
                </a:solidFill>
                <a:latin typeface="Century Gothic" panose="020B0502020202020204" pitchFamily="34" charset="0"/>
                <a:ea typeface="Garamond"/>
                <a:cs typeface="Garamond"/>
                <a:sym typeface="Garamond"/>
              </a:rPr>
              <a:t>Dr. Bernard Eichold, M.D., Dr. PH (Mobile County Health Department)</a:t>
            </a:r>
          </a:p>
          <a:p>
            <a:pPr marL="0" marR="0" lvl="0" indent="0" algn="l" rtl="0">
              <a:lnSpc>
                <a:spcPct val="90000"/>
              </a:lnSpc>
              <a:spcBef>
                <a:spcPts val="1800"/>
              </a:spcBef>
              <a:buClr>
                <a:schemeClr val="dk1"/>
              </a:buClr>
              <a:buSzPct val="25000"/>
              <a:buFont typeface="Arial"/>
              <a:buNone/>
            </a:pPr>
            <a:r>
              <a:rPr lang="en-US" sz="2400" dirty="0">
                <a:solidFill>
                  <a:schemeClr val="tx1"/>
                </a:solidFill>
                <a:latin typeface="Century Gothic" panose="020B0502020202020204" pitchFamily="34" charset="0"/>
                <a:ea typeface="Garamond"/>
                <a:cs typeface="Garamond"/>
                <a:sym typeface="Garamond"/>
              </a:rPr>
              <a:t>Joe Spruce (NASA Stennis Space Center)</a:t>
            </a:r>
          </a:p>
          <a:p>
            <a:pPr marL="0" marR="0" lvl="0" indent="0" algn="l" rtl="0">
              <a:lnSpc>
                <a:spcPct val="90000"/>
              </a:lnSpc>
              <a:spcBef>
                <a:spcPts val="1800"/>
              </a:spcBef>
              <a:buClr>
                <a:schemeClr val="dk1"/>
              </a:buClr>
              <a:buSzPct val="25000"/>
              <a:buFont typeface="Arial"/>
              <a:buNone/>
            </a:pPr>
            <a:r>
              <a:rPr lang="en-US" sz="2400" dirty="0">
                <a:solidFill>
                  <a:schemeClr val="tx1"/>
                </a:solidFill>
                <a:latin typeface="Century Gothic" panose="020B0502020202020204" pitchFamily="34" charset="0"/>
                <a:ea typeface="Garamond"/>
                <a:cs typeface="Garamond"/>
                <a:sym typeface="Garamond"/>
              </a:rPr>
              <a:t>James “Doc” Smoot (NASA Stennis Space Center)</a:t>
            </a:r>
          </a:p>
          <a:p>
            <a:pPr marL="0" marR="0" lvl="0" indent="0" algn="l" rtl="0">
              <a:lnSpc>
                <a:spcPct val="90000"/>
              </a:lnSpc>
              <a:spcBef>
                <a:spcPts val="1800"/>
              </a:spcBef>
              <a:buClr>
                <a:schemeClr val="dk1"/>
              </a:buClr>
              <a:buSzPct val="25000"/>
              <a:buFont typeface="Arial"/>
              <a:buNone/>
            </a:pPr>
            <a:r>
              <a:rPr lang="en-US" sz="2400" dirty="0">
                <a:solidFill>
                  <a:schemeClr val="tx1"/>
                </a:solidFill>
                <a:latin typeface="Century Gothic" panose="020B0502020202020204" pitchFamily="34" charset="0"/>
                <a:ea typeface="Garamond"/>
                <a:cs typeface="Garamond"/>
                <a:sym typeface="Garamond"/>
              </a:rPr>
              <a:t>Dr. Kenton Ross (NASA Langley Research Center)</a:t>
            </a:r>
          </a:p>
          <a:p>
            <a:pPr marL="0" marR="0" lvl="0" indent="0" algn="l" rtl="0">
              <a:lnSpc>
                <a:spcPct val="90000"/>
              </a:lnSpc>
              <a:spcBef>
                <a:spcPts val="1800"/>
              </a:spcBef>
              <a:buClr>
                <a:schemeClr val="dk1"/>
              </a:buClr>
              <a:buSzPct val="25000"/>
              <a:buFont typeface="Arial"/>
              <a:buNone/>
            </a:pPr>
            <a:r>
              <a:rPr lang="en-US" sz="2400" dirty="0">
                <a:solidFill>
                  <a:schemeClr val="tx1"/>
                </a:solidFill>
                <a:latin typeface="Century Gothic" panose="020B0502020202020204" pitchFamily="34" charset="0"/>
                <a:ea typeface="Garamond"/>
                <a:cs typeface="Garamond"/>
                <a:sym typeface="Garamond"/>
              </a:rPr>
              <a:t>Joe Meiman (National Park Service)</a:t>
            </a:r>
          </a:p>
        </p:txBody>
      </p:sp>
      <p:sp>
        <p:nvSpPr>
          <p:cNvPr id="24" name="Shape 24"/>
          <p:cNvSpPr txBox="1"/>
          <p:nvPr/>
        </p:nvSpPr>
        <p:spPr>
          <a:xfrm>
            <a:off x="22644285" y="10744199"/>
            <a:ext cx="4037327" cy="2636876"/>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r>
              <a:rPr lang="en-US" sz="2400" dirty="0" smtClean="0">
                <a:solidFill>
                  <a:schemeClr val="dk1"/>
                </a:solidFill>
                <a:latin typeface="Century Gothic" panose="020B0502020202020204" pitchFamily="34" charset="0"/>
                <a:ea typeface="Garamond"/>
                <a:cs typeface="Garamond"/>
                <a:sym typeface="Garamond"/>
              </a:rPr>
              <a:t>Laguna </a:t>
            </a:r>
            <a:r>
              <a:rPr lang="en-US" sz="2400" dirty="0" smtClean="0">
                <a:solidFill>
                  <a:schemeClr val="dk1"/>
                </a:solidFill>
                <a:latin typeface="Century Gothic" panose="020B0502020202020204" pitchFamily="34" charset="0"/>
                <a:ea typeface="Garamond"/>
                <a:cs typeface="Garamond"/>
                <a:sym typeface="Garamond"/>
              </a:rPr>
              <a:t>Madre,         Padre </a:t>
            </a:r>
            <a:r>
              <a:rPr lang="en-US" sz="2400" dirty="0">
                <a:solidFill>
                  <a:schemeClr val="dk1"/>
                </a:solidFill>
                <a:latin typeface="Century Gothic" panose="020B0502020202020204" pitchFamily="34" charset="0"/>
                <a:ea typeface="Garamond"/>
                <a:cs typeface="Garamond"/>
                <a:sym typeface="Garamond"/>
              </a:rPr>
              <a:t>Island National </a:t>
            </a:r>
            <a:r>
              <a:rPr lang="en-US" sz="2400" dirty="0" smtClean="0">
                <a:solidFill>
                  <a:schemeClr val="dk1"/>
                </a:solidFill>
                <a:latin typeface="Century Gothic" panose="020B0502020202020204" pitchFamily="34" charset="0"/>
                <a:ea typeface="Garamond"/>
                <a:cs typeface="Garamond"/>
                <a:sym typeface="Garamond"/>
              </a:rPr>
              <a:t>Seashore</a:t>
            </a:r>
          </a:p>
          <a:p>
            <a:pPr>
              <a:lnSpc>
                <a:spcPct val="90000"/>
              </a:lnSpc>
              <a:spcBef>
                <a:spcPts val="1800"/>
              </a:spcBef>
              <a:buClr>
                <a:schemeClr val="dk1"/>
              </a:buClr>
              <a:buSzPct val="25000"/>
            </a:pPr>
            <a:r>
              <a:rPr lang="en-US" sz="2400" dirty="0" smtClean="0">
                <a:solidFill>
                  <a:schemeClr val="dk1"/>
                </a:solidFill>
                <a:latin typeface="Century Gothic" panose="020B0502020202020204" pitchFamily="34" charset="0"/>
                <a:ea typeface="Garamond"/>
                <a:cs typeface="Garamond"/>
                <a:sym typeface="Garamond"/>
              </a:rPr>
              <a:t>Study period:</a:t>
            </a:r>
          </a:p>
          <a:p>
            <a:pPr>
              <a:lnSpc>
                <a:spcPct val="90000"/>
              </a:lnSpc>
              <a:spcBef>
                <a:spcPts val="1800"/>
              </a:spcBef>
              <a:buClr>
                <a:schemeClr val="dk1"/>
              </a:buClr>
              <a:buSzPct val="25000"/>
            </a:pPr>
            <a:r>
              <a:rPr lang="en-US" sz="2400" dirty="0" smtClean="0">
                <a:solidFill>
                  <a:schemeClr val="dk1"/>
                </a:solidFill>
                <a:latin typeface="Century Gothic" panose="020B0502020202020204" pitchFamily="34" charset="0"/>
                <a:ea typeface="Garamond"/>
                <a:cs typeface="Garamond"/>
                <a:sym typeface="Garamond"/>
              </a:rPr>
              <a:t>2000 - 2015</a:t>
            </a:r>
            <a:endParaRPr lang="en-US" sz="2400" dirty="0">
              <a:solidFill>
                <a:schemeClr val="dk1"/>
              </a:solidFill>
              <a:latin typeface="Century Gothic" panose="020B0502020202020204" pitchFamily="34" charset="0"/>
              <a:ea typeface="Garamond"/>
              <a:cs typeface="Garamond"/>
              <a:sym typeface="Garamond"/>
            </a:endParaRPr>
          </a:p>
        </p:txBody>
      </p:sp>
      <p:sp>
        <p:nvSpPr>
          <p:cNvPr id="26" name="Shape 26"/>
          <p:cNvSpPr txBox="1"/>
          <p:nvPr/>
        </p:nvSpPr>
        <p:spPr>
          <a:xfrm>
            <a:off x="914400" y="6243401"/>
            <a:ext cx="16916400" cy="5177999"/>
          </a:xfrm>
          <a:prstGeom prst="rect">
            <a:avLst/>
          </a:prstGeom>
          <a:noFill/>
          <a:ln>
            <a:noFill/>
          </a:ln>
        </p:spPr>
        <p:txBody>
          <a:bodyPr lIns="91425" tIns="45700" rIns="91425" bIns="45700" anchor="t" anchorCtr="0">
            <a:noAutofit/>
          </a:bodyPr>
          <a:lstStyle/>
          <a:p>
            <a:pPr lvl="0">
              <a:lnSpc>
                <a:spcPct val="90000"/>
              </a:lnSpc>
              <a:buClr>
                <a:schemeClr val="dk1"/>
              </a:buClr>
              <a:buSzPct val="25000"/>
            </a:pPr>
            <a:r>
              <a:rPr lang="en-US" sz="2400" dirty="0">
                <a:solidFill>
                  <a:schemeClr val="dk1"/>
                </a:solidFill>
                <a:latin typeface="Century Gothic" panose="020B0502020202020204" pitchFamily="34" charset="0"/>
                <a:ea typeface="Garamond"/>
                <a:cs typeface="Garamond"/>
                <a:sym typeface="Garamond"/>
              </a:rPr>
              <a:t>This project partnered with the National Park Service (NPS) to help analyze the correlation between mesquite trees and the salinity of the Laguna Madre of </a:t>
            </a:r>
            <a:r>
              <a:rPr lang="en-US" sz="2400" dirty="0" smtClean="0">
                <a:solidFill>
                  <a:schemeClr val="dk1"/>
                </a:solidFill>
                <a:latin typeface="Century Gothic" panose="020B0502020202020204" pitchFamily="34" charset="0"/>
                <a:ea typeface="Garamond"/>
                <a:cs typeface="Garamond"/>
                <a:sym typeface="Garamond"/>
              </a:rPr>
              <a:t>the Padre </a:t>
            </a:r>
            <a:r>
              <a:rPr lang="en-US" sz="2400" dirty="0">
                <a:solidFill>
                  <a:schemeClr val="dk1"/>
                </a:solidFill>
                <a:latin typeface="Century Gothic" panose="020B0502020202020204" pitchFamily="34" charset="0"/>
                <a:ea typeface="Garamond"/>
                <a:cs typeface="Garamond"/>
                <a:sym typeface="Garamond"/>
              </a:rPr>
              <a:t>Island National Seashore. The lagoon </a:t>
            </a:r>
            <a:r>
              <a:rPr lang="en-US" sz="2400" dirty="0" smtClean="0">
                <a:solidFill>
                  <a:schemeClr val="dk1"/>
                </a:solidFill>
                <a:latin typeface="Century Gothic" panose="020B0502020202020204" pitchFamily="34" charset="0"/>
                <a:ea typeface="Garamond"/>
                <a:cs typeface="Garamond"/>
                <a:sym typeface="Garamond"/>
              </a:rPr>
              <a:t>is currently </a:t>
            </a:r>
            <a:r>
              <a:rPr lang="en-US" sz="2400" dirty="0">
                <a:solidFill>
                  <a:schemeClr val="dk1"/>
                </a:solidFill>
                <a:latin typeface="Century Gothic" panose="020B0502020202020204" pitchFamily="34" charset="0"/>
                <a:ea typeface="Garamond"/>
                <a:cs typeface="Garamond"/>
                <a:sym typeface="Garamond"/>
              </a:rPr>
              <a:t>a hypersaline estuary; however, there is historical evidence that this was not always the case. It is hypothesized that the </a:t>
            </a:r>
            <a:r>
              <a:rPr lang="en-US" sz="2400" dirty="0" smtClean="0">
                <a:solidFill>
                  <a:schemeClr val="dk1"/>
                </a:solidFill>
                <a:latin typeface="Century Gothic" panose="020B0502020202020204" pitchFamily="34" charset="0"/>
                <a:ea typeface="Garamond"/>
                <a:cs typeface="Garamond"/>
                <a:sym typeface="Garamond"/>
              </a:rPr>
              <a:t>increased frequency </a:t>
            </a:r>
            <a:r>
              <a:rPr lang="en-US" sz="2400" dirty="0">
                <a:solidFill>
                  <a:schemeClr val="dk1"/>
                </a:solidFill>
                <a:latin typeface="Century Gothic" panose="020B0502020202020204" pitchFamily="34" charset="0"/>
                <a:ea typeface="Garamond"/>
                <a:cs typeface="Garamond"/>
                <a:sym typeface="Garamond"/>
              </a:rPr>
              <a:t>of honey mesquite trees (</a:t>
            </a:r>
            <a:r>
              <a:rPr lang="en-US" sz="2400" i="1" dirty="0">
                <a:solidFill>
                  <a:schemeClr val="dk1"/>
                </a:solidFill>
                <a:latin typeface="Century Gothic" panose="020B0502020202020204" pitchFamily="34" charset="0"/>
                <a:ea typeface="Garamond"/>
                <a:cs typeface="Garamond"/>
                <a:sym typeface="Garamond"/>
              </a:rPr>
              <a:t>Prosopis grandulosa var. glandulosa</a:t>
            </a:r>
            <a:r>
              <a:rPr lang="en-US" sz="2400" dirty="0">
                <a:solidFill>
                  <a:schemeClr val="dk1"/>
                </a:solidFill>
                <a:latin typeface="Century Gothic" panose="020B0502020202020204" pitchFamily="34" charset="0"/>
                <a:ea typeface="Garamond"/>
                <a:cs typeface="Garamond"/>
                <a:sym typeface="Garamond"/>
              </a:rPr>
              <a:t>) in the area has </a:t>
            </a:r>
            <a:r>
              <a:rPr lang="en-US" sz="2400" dirty="0" smtClean="0">
                <a:solidFill>
                  <a:schemeClr val="dk1"/>
                </a:solidFill>
                <a:latin typeface="Century Gothic" panose="020B0502020202020204" pitchFamily="34" charset="0"/>
                <a:ea typeface="Garamond"/>
                <a:cs typeface="Garamond"/>
                <a:sym typeface="Garamond"/>
              </a:rPr>
              <a:t>effectively increased the </a:t>
            </a:r>
            <a:r>
              <a:rPr lang="en-US" sz="2400" dirty="0">
                <a:solidFill>
                  <a:schemeClr val="dk1"/>
                </a:solidFill>
                <a:latin typeface="Century Gothic" panose="020B0502020202020204" pitchFamily="34" charset="0"/>
                <a:ea typeface="Garamond"/>
                <a:cs typeface="Garamond"/>
                <a:sym typeface="Garamond"/>
              </a:rPr>
              <a:t>Laguna Madre’s increased salinity by decreasing the groundwater inflow to the lagoon. These mesquite trees have long taproots capable of extracting significant amounts of groundwater. This project utilized Earth observation data </a:t>
            </a:r>
            <a:r>
              <a:rPr lang="en-US" sz="2400" dirty="0" smtClean="0">
                <a:solidFill>
                  <a:schemeClr val="dk1"/>
                </a:solidFill>
                <a:latin typeface="Century Gothic" panose="020B0502020202020204" pitchFamily="34" charset="0"/>
                <a:ea typeface="Garamond"/>
                <a:cs typeface="Garamond"/>
                <a:sym typeface="Garamond"/>
              </a:rPr>
              <a:t>to </a:t>
            </a:r>
            <a:r>
              <a:rPr lang="en-US" sz="2400" dirty="0">
                <a:solidFill>
                  <a:schemeClr val="dk1"/>
                </a:solidFill>
                <a:latin typeface="Century Gothic" panose="020B0502020202020204" pitchFamily="34" charset="0"/>
                <a:ea typeface="Garamond"/>
                <a:cs typeface="Garamond"/>
                <a:sym typeface="Garamond"/>
              </a:rPr>
              <a:t>create </a:t>
            </a:r>
            <a:r>
              <a:rPr lang="en-US" sz="2400" dirty="0" smtClean="0">
                <a:solidFill>
                  <a:schemeClr val="dk1"/>
                </a:solidFill>
                <a:latin typeface="Century Gothic" panose="020B0502020202020204" pitchFamily="34" charset="0"/>
                <a:ea typeface="Garamond"/>
                <a:cs typeface="Garamond"/>
                <a:sym typeface="Garamond"/>
              </a:rPr>
              <a:t>time series of land cover maps that included mesquite trees as a cover type. Landsat </a:t>
            </a:r>
            <a:r>
              <a:rPr lang="en-US" sz="2400" dirty="0">
                <a:solidFill>
                  <a:schemeClr val="dk1"/>
                </a:solidFill>
                <a:latin typeface="Century Gothic" panose="020B0502020202020204" pitchFamily="34" charset="0"/>
                <a:ea typeface="Garamond"/>
                <a:cs typeface="Garamond"/>
                <a:sym typeface="Garamond"/>
              </a:rPr>
              <a:t>5, 7, and 8 data were used to </a:t>
            </a:r>
            <a:r>
              <a:rPr lang="en-US" sz="2400" dirty="0" smtClean="0">
                <a:solidFill>
                  <a:schemeClr val="dk1"/>
                </a:solidFill>
                <a:latin typeface="Century Gothic" panose="020B0502020202020204" pitchFamily="34" charset="0"/>
                <a:ea typeface="Garamond"/>
                <a:cs typeface="Garamond"/>
                <a:sym typeface="Garamond"/>
              </a:rPr>
              <a:t>compute needed land cover maps to </a:t>
            </a:r>
            <a:r>
              <a:rPr lang="en-US" sz="2400" dirty="0">
                <a:solidFill>
                  <a:schemeClr val="dk1"/>
                </a:solidFill>
                <a:latin typeface="Century Gothic" panose="020B0502020202020204" pitchFamily="34" charset="0"/>
                <a:ea typeface="Garamond"/>
                <a:cs typeface="Garamond"/>
                <a:sym typeface="Garamond"/>
              </a:rPr>
              <a:t>analyze the change in the occurrence of mesquite trees over time. Thermal maps of the lagoon were generated using Landsat </a:t>
            </a:r>
            <a:r>
              <a:rPr lang="en-US" sz="2400" dirty="0" smtClean="0">
                <a:solidFill>
                  <a:schemeClr val="dk1"/>
                </a:solidFill>
                <a:latin typeface="Century Gothic" panose="020B0502020202020204" pitchFamily="34" charset="0"/>
                <a:ea typeface="Garamond"/>
                <a:cs typeface="Garamond"/>
                <a:sym typeface="Garamond"/>
              </a:rPr>
              <a:t>5, 7, </a:t>
            </a:r>
            <a:r>
              <a:rPr lang="en-US" sz="2400" dirty="0">
                <a:solidFill>
                  <a:schemeClr val="dk1"/>
                </a:solidFill>
                <a:latin typeface="Century Gothic" panose="020B0502020202020204" pitchFamily="34" charset="0"/>
                <a:ea typeface="Garamond"/>
                <a:cs typeface="Garamond"/>
                <a:sym typeface="Garamond"/>
              </a:rPr>
              <a:t>and 8 data to understand changes in groundwater inflow. In addition, TRMM </a:t>
            </a:r>
            <a:r>
              <a:rPr lang="en-US" sz="2400" dirty="0" smtClean="0">
                <a:solidFill>
                  <a:schemeClr val="dk1"/>
                </a:solidFill>
                <a:latin typeface="Century Gothic" panose="020B0502020202020204" pitchFamily="34" charset="0"/>
                <a:ea typeface="Garamond"/>
                <a:cs typeface="Garamond"/>
                <a:sym typeface="Garamond"/>
              </a:rPr>
              <a:t>precipitation data and </a:t>
            </a:r>
            <a:r>
              <a:rPr lang="en-US" sz="2400" dirty="0">
                <a:solidFill>
                  <a:schemeClr val="dk1"/>
                </a:solidFill>
                <a:latin typeface="Century Gothic" panose="020B0502020202020204" pitchFamily="34" charset="0"/>
                <a:ea typeface="Garamond"/>
                <a:cs typeface="Garamond"/>
                <a:sym typeface="Garamond"/>
              </a:rPr>
              <a:t>GRACE derived changes in root zone soil moisture content data were compared over the study period. By </a:t>
            </a:r>
            <a:r>
              <a:rPr lang="en-US" sz="2400" dirty="0" smtClean="0">
                <a:solidFill>
                  <a:schemeClr val="dk1"/>
                </a:solidFill>
                <a:latin typeface="Century Gothic" panose="020B0502020202020204" pitchFamily="34" charset="0"/>
                <a:ea typeface="Garamond"/>
                <a:cs typeface="Garamond"/>
                <a:sym typeface="Garamond"/>
              </a:rPr>
              <a:t>assessing the relationships between mesquite tree distributions and </a:t>
            </a:r>
            <a:r>
              <a:rPr lang="en-US" sz="2400" dirty="0">
                <a:solidFill>
                  <a:schemeClr val="dk1"/>
                </a:solidFill>
                <a:latin typeface="Century Gothic" panose="020B0502020202020204" pitchFamily="34" charset="0"/>
                <a:ea typeface="Garamond"/>
                <a:cs typeface="Garamond"/>
                <a:sym typeface="Garamond"/>
              </a:rPr>
              <a:t>the salinity of the Laguna Madre, the NPS can improve future land management practices.</a:t>
            </a:r>
            <a:endParaRPr lang="en-US" sz="2400" b="0" i="0" u="none" strike="noStrike" cap="none" baseline="0" dirty="0">
              <a:solidFill>
                <a:schemeClr val="dk1"/>
              </a:solidFill>
              <a:latin typeface="Century Gothic" panose="020B0502020202020204" pitchFamily="34" charset="0"/>
              <a:ea typeface="Garamond"/>
              <a:cs typeface="Garamond"/>
              <a:sym typeface="Garamond"/>
            </a:endParaRPr>
          </a:p>
        </p:txBody>
      </p:sp>
      <p:sp>
        <p:nvSpPr>
          <p:cNvPr id="27" name="Shape 27"/>
          <p:cNvSpPr txBox="1"/>
          <p:nvPr/>
        </p:nvSpPr>
        <p:spPr>
          <a:xfrm>
            <a:off x="18288000" y="6243410"/>
            <a:ext cx="8229600" cy="3748498"/>
          </a:xfrm>
          <a:prstGeom prst="rect">
            <a:avLst/>
          </a:prstGeom>
          <a:noFill/>
          <a:ln>
            <a:noFill/>
          </a:ln>
        </p:spPr>
        <p:txBody>
          <a:bodyPr lIns="91425" tIns="45700" rIns="91425" bIns="45700" anchor="t" anchorCtr="0">
            <a:noAutofit/>
          </a:bodyPr>
          <a:lstStyle/>
          <a:p>
            <a:pPr marL="347663" lvl="0" indent="-347663" defTabSz="2743200">
              <a:lnSpc>
                <a:spcPct val="90000"/>
              </a:lnSpc>
              <a:spcBef>
                <a:spcPts val="1800"/>
              </a:spcBef>
              <a:buClr>
                <a:schemeClr val="accent1"/>
              </a:buClr>
              <a:buSzPct val="100000"/>
              <a:buFont typeface="Webdings" panose="05030102010509060703" pitchFamily="18" charset="2"/>
              <a:buChar char="4"/>
            </a:pPr>
            <a:r>
              <a:rPr lang="en-US" sz="2400" kern="1200" dirty="0" smtClean="0">
                <a:solidFill>
                  <a:schemeClr val="tx1"/>
                </a:solidFill>
                <a:latin typeface="Century Gothic" panose="020B0502020202020204" pitchFamily="34" charset="0"/>
                <a:ea typeface="+mn-ea"/>
                <a:cs typeface="+mn-cs"/>
                <a:sym typeface="Garamond"/>
              </a:rPr>
              <a:t>Use NASA data to compile </a:t>
            </a:r>
            <a:r>
              <a:rPr lang="en-US" sz="2400" kern="1200" dirty="0">
                <a:solidFill>
                  <a:schemeClr val="tx1"/>
                </a:solidFill>
                <a:latin typeface="Century Gothic" panose="020B0502020202020204" pitchFamily="34" charset="0"/>
                <a:ea typeface="+mn-ea"/>
                <a:cs typeface="+mn-cs"/>
                <a:sym typeface="Garamond"/>
              </a:rPr>
              <a:t>land use/land cover, precipitation, thermal, and groundwater maps of the study area</a:t>
            </a:r>
          </a:p>
          <a:p>
            <a:pPr marL="347663" lvl="0" indent="-347663" defTabSz="2743200">
              <a:lnSpc>
                <a:spcPct val="90000"/>
              </a:lnSpc>
              <a:spcBef>
                <a:spcPts val="1800"/>
              </a:spcBef>
              <a:buClr>
                <a:schemeClr val="accent1"/>
              </a:buClr>
              <a:buSzPct val="100000"/>
              <a:buFont typeface="Webdings" panose="05030102010509060703" pitchFamily="18" charset="2"/>
              <a:buChar char="4"/>
            </a:pPr>
            <a:r>
              <a:rPr lang="en-US" sz="2400" kern="1200" dirty="0" smtClean="0">
                <a:solidFill>
                  <a:schemeClr val="tx1"/>
                </a:solidFill>
                <a:latin typeface="Century Gothic" panose="020B0502020202020204" pitchFamily="34" charset="0"/>
                <a:ea typeface="+mn-ea"/>
                <a:cs typeface="+mn-cs"/>
                <a:sym typeface="Garamond"/>
              </a:rPr>
              <a:t>Compare trends in salinity of the Laguna Madre to trends in the mesquite tree distribution in </a:t>
            </a:r>
            <a:r>
              <a:rPr lang="en-US" sz="2400" kern="1200" dirty="0">
                <a:solidFill>
                  <a:schemeClr val="tx1"/>
                </a:solidFill>
                <a:latin typeface="Century Gothic" panose="020B0502020202020204" pitchFamily="34" charset="0"/>
                <a:ea typeface="+mn-ea"/>
                <a:cs typeface="+mn-cs"/>
                <a:sym typeface="Garamond"/>
              </a:rPr>
              <a:t>the </a:t>
            </a:r>
            <a:r>
              <a:rPr lang="en-US" sz="2400" kern="1200" dirty="0" smtClean="0">
                <a:solidFill>
                  <a:schemeClr val="tx1"/>
                </a:solidFill>
                <a:latin typeface="Century Gothic" panose="020B0502020202020204" pitchFamily="34" charset="0"/>
                <a:ea typeface="+mn-ea"/>
                <a:cs typeface="+mn-cs"/>
                <a:sym typeface="Garamond"/>
              </a:rPr>
              <a:t>surrounding </a:t>
            </a:r>
            <a:r>
              <a:rPr lang="en-US" sz="2400" kern="1200" dirty="0">
                <a:solidFill>
                  <a:schemeClr val="tx1"/>
                </a:solidFill>
                <a:latin typeface="Century Gothic" panose="020B0502020202020204" pitchFamily="34" charset="0"/>
                <a:ea typeface="+mn-ea"/>
                <a:cs typeface="+mn-cs"/>
                <a:sym typeface="Garamond"/>
              </a:rPr>
              <a:t>area</a:t>
            </a:r>
          </a:p>
          <a:p>
            <a:pPr marL="347663" lvl="0" indent="-347663" defTabSz="2743200">
              <a:lnSpc>
                <a:spcPct val="90000"/>
              </a:lnSpc>
              <a:spcBef>
                <a:spcPts val="1800"/>
              </a:spcBef>
              <a:buClr>
                <a:schemeClr val="accent1"/>
              </a:buClr>
              <a:buSzPct val="100000"/>
              <a:buFont typeface="Webdings" panose="05030102010509060703" pitchFamily="18" charset="2"/>
              <a:buChar char="4"/>
            </a:pPr>
            <a:r>
              <a:rPr lang="en-US" sz="2400" kern="1200" dirty="0" smtClean="0">
                <a:solidFill>
                  <a:schemeClr val="tx1"/>
                </a:solidFill>
                <a:latin typeface="Century Gothic" panose="020B0502020202020204" pitchFamily="34" charset="0"/>
                <a:ea typeface="+mn-ea"/>
                <a:cs typeface="+mn-cs"/>
                <a:sym typeface="Garamond"/>
              </a:rPr>
              <a:t>Develop </a:t>
            </a:r>
            <a:r>
              <a:rPr lang="en-US" sz="2400" kern="1200" dirty="0">
                <a:solidFill>
                  <a:schemeClr val="tx1"/>
                </a:solidFill>
                <a:latin typeface="Century Gothic" panose="020B0502020202020204" pitchFamily="34" charset="0"/>
                <a:ea typeface="+mn-ea"/>
                <a:cs typeface="+mn-cs"/>
                <a:sym typeface="Garamond"/>
              </a:rPr>
              <a:t>a systematic method for studying the relationship between the mesquite trees, groundwater, and lagoon to aid in land management decisions </a:t>
            </a:r>
            <a:r>
              <a:rPr lang="en-US" sz="2400" kern="1200" dirty="0" smtClean="0">
                <a:solidFill>
                  <a:schemeClr val="tx1"/>
                </a:solidFill>
                <a:latin typeface="Century Gothic" panose="020B0502020202020204" pitchFamily="34" charset="0"/>
                <a:ea typeface="+mn-ea"/>
                <a:cs typeface="+mn-cs"/>
                <a:sym typeface="Garamond"/>
              </a:rPr>
              <a:t>by the NPS</a:t>
            </a:r>
            <a:endParaRPr lang="en-US" sz="2400" kern="1200" dirty="0">
              <a:solidFill>
                <a:schemeClr val="tx1"/>
              </a:solidFill>
              <a:latin typeface="Century Gothic" panose="020B0502020202020204" pitchFamily="34" charset="0"/>
              <a:ea typeface="+mn-ea"/>
              <a:cs typeface="+mn-cs"/>
              <a:sym typeface="Garamond"/>
            </a:endParaRPr>
          </a:p>
          <a:p>
            <a:pPr marL="347663" marR="0" lvl="0" indent="-347663" algn="l" rtl="0">
              <a:lnSpc>
                <a:spcPct val="90000"/>
              </a:lnSpc>
              <a:spcBef>
                <a:spcPts val="1800"/>
              </a:spcBef>
              <a:buClr>
                <a:schemeClr val="accent1"/>
              </a:buClr>
              <a:buFont typeface="Arial"/>
              <a:buChar char="4"/>
            </a:pPr>
            <a:endParaRPr sz="2400" dirty="0"/>
          </a:p>
        </p:txBody>
      </p:sp>
      <p:sp>
        <p:nvSpPr>
          <p:cNvPr id="28" name="Shape 28"/>
          <p:cNvSpPr txBox="1"/>
          <p:nvPr/>
        </p:nvSpPr>
        <p:spPr>
          <a:xfrm>
            <a:off x="914400" y="5510708"/>
            <a:ext cx="16916399"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Abstract</a:t>
            </a:r>
          </a:p>
        </p:txBody>
      </p:sp>
      <p:sp>
        <p:nvSpPr>
          <p:cNvPr id="29" name="Shape 29"/>
          <p:cNvSpPr txBox="1"/>
          <p:nvPr/>
        </p:nvSpPr>
        <p:spPr>
          <a:xfrm>
            <a:off x="18135600" y="546152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Objectives</a:t>
            </a:r>
          </a:p>
        </p:txBody>
      </p:sp>
      <p:sp>
        <p:nvSpPr>
          <p:cNvPr id="31" name="Shape 31"/>
          <p:cNvSpPr txBox="1"/>
          <p:nvPr/>
        </p:nvSpPr>
        <p:spPr>
          <a:xfrm>
            <a:off x="18211800" y="9991908"/>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Study Area</a:t>
            </a:r>
          </a:p>
        </p:txBody>
      </p:sp>
      <p:sp>
        <p:nvSpPr>
          <p:cNvPr id="32" name="Shape 32"/>
          <p:cNvSpPr txBox="1"/>
          <p:nvPr/>
        </p:nvSpPr>
        <p:spPr>
          <a:xfrm>
            <a:off x="18135600" y="16746898"/>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Earth Observations</a:t>
            </a:r>
          </a:p>
        </p:txBody>
      </p:sp>
      <p:sp>
        <p:nvSpPr>
          <p:cNvPr id="33" name="Shape 33"/>
          <p:cNvSpPr txBox="1"/>
          <p:nvPr/>
        </p:nvSpPr>
        <p:spPr>
          <a:xfrm>
            <a:off x="1066799" y="19628334"/>
            <a:ext cx="16916397"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Results</a:t>
            </a:r>
          </a:p>
        </p:txBody>
      </p:sp>
      <p:sp>
        <p:nvSpPr>
          <p:cNvPr id="34" name="Shape 34"/>
          <p:cNvSpPr txBox="1"/>
          <p:nvPr/>
        </p:nvSpPr>
        <p:spPr>
          <a:xfrm>
            <a:off x="18135600" y="21599945"/>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Conclusions</a:t>
            </a:r>
          </a:p>
        </p:txBody>
      </p:sp>
      <p:sp>
        <p:nvSpPr>
          <p:cNvPr id="35" name="Shape 35"/>
          <p:cNvSpPr txBox="1"/>
          <p:nvPr/>
        </p:nvSpPr>
        <p:spPr>
          <a:xfrm>
            <a:off x="18211800" y="29184600"/>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Acknowledgements</a:t>
            </a:r>
          </a:p>
        </p:txBody>
      </p:sp>
      <p:sp>
        <p:nvSpPr>
          <p:cNvPr id="36" name="Shape 36"/>
          <p:cNvSpPr txBox="1"/>
          <p:nvPr/>
        </p:nvSpPr>
        <p:spPr>
          <a:xfrm>
            <a:off x="9296400" y="29184657"/>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Project Partners</a:t>
            </a:r>
          </a:p>
        </p:txBody>
      </p:sp>
      <p:sp>
        <p:nvSpPr>
          <p:cNvPr id="37" name="Shape 37"/>
          <p:cNvSpPr txBox="1"/>
          <p:nvPr/>
        </p:nvSpPr>
        <p:spPr>
          <a:xfrm>
            <a:off x="946143" y="29184657"/>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Team Members</a:t>
            </a:r>
          </a:p>
        </p:txBody>
      </p:sp>
      <p:sp>
        <p:nvSpPr>
          <p:cNvPr id="38" name="Shape 38"/>
          <p:cNvSpPr txBox="1"/>
          <p:nvPr/>
        </p:nvSpPr>
        <p:spPr>
          <a:xfrm>
            <a:off x="914400" y="4148883"/>
            <a:ext cx="25603199" cy="950976"/>
          </a:xfrm>
          <a:prstGeom prst="rect">
            <a:avLst/>
          </a:prstGeom>
          <a:noFill/>
          <a:ln>
            <a:noFill/>
          </a:ln>
        </p:spPr>
        <p:txBody>
          <a:bodyPr lIns="91425" tIns="45700" rIns="91425" bIns="45700" anchor="t" anchorCtr="0">
            <a:noAutofit/>
          </a:bodyPr>
          <a:lstStyle/>
          <a:p>
            <a:pPr lvl="0" algn="ctr">
              <a:lnSpc>
                <a:spcPct val="90000"/>
              </a:lnSpc>
              <a:buClr>
                <a:schemeClr val="dk1"/>
              </a:buClr>
              <a:buSzPct val="25000"/>
            </a:pPr>
            <a:r>
              <a:rPr lang="en-US" sz="3200" dirty="0">
                <a:solidFill>
                  <a:schemeClr val="dk1"/>
                </a:solidFill>
                <a:latin typeface="Century Gothic" panose="020B0502020202020204" pitchFamily="34" charset="0"/>
                <a:ea typeface="Garamond"/>
                <a:cs typeface="Garamond"/>
                <a:sym typeface="Garamond"/>
              </a:rPr>
              <a:t>Elaina Gonsoroski </a:t>
            </a:r>
            <a:r>
              <a:rPr lang="en-US" sz="3200" dirty="0" smtClean="0">
                <a:solidFill>
                  <a:schemeClr val="dk1"/>
                </a:solidFill>
                <a:latin typeface="Century Gothic" panose="020B0502020202020204" pitchFamily="34" charset="0"/>
                <a:ea typeface="Garamond"/>
                <a:cs typeface="Garamond"/>
                <a:sym typeface="Garamond"/>
              </a:rPr>
              <a:t>(Project co-Lead</a:t>
            </a:r>
            <a:r>
              <a:rPr lang="en-US" sz="3200" dirty="0">
                <a:solidFill>
                  <a:schemeClr val="dk1"/>
                </a:solidFill>
                <a:latin typeface="Century Gothic" panose="020B0502020202020204" pitchFamily="34" charset="0"/>
                <a:ea typeface="Garamond"/>
                <a:cs typeface="Garamond"/>
                <a:sym typeface="Garamond"/>
              </a:rPr>
              <a:t>), Tyler Lynn </a:t>
            </a:r>
            <a:r>
              <a:rPr lang="en-US" sz="3200" dirty="0" smtClean="0">
                <a:solidFill>
                  <a:schemeClr val="dk1"/>
                </a:solidFill>
                <a:latin typeface="Century Gothic" panose="020B0502020202020204" pitchFamily="34" charset="0"/>
                <a:ea typeface="Garamond"/>
                <a:cs typeface="Garamond"/>
                <a:sym typeface="Garamond"/>
              </a:rPr>
              <a:t>(Project co-Lead</a:t>
            </a:r>
            <a:r>
              <a:rPr lang="en-US" sz="3200" dirty="0">
                <a:solidFill>
                  <a:schemeClr val="dk1"/>
                </a:solidFill>
                <a:latin typeface="Century Gothic" panose="020B0502020202020204" pitchFamily="34" charset="0"/>
                <a:ea typeface="Garamond"/>
                <a:cs typeface="Garamond"/>
                <a:sym typeface="Garamond"/>
              </a:rPr>
              <a:t>), Georgina Crepps, Rodrigo Pereira da Silva, Ryan Schick</a:t>
            </a:r>
          </a:p>
          <a:p>
            <a:pPr marL="0" marR="0" lvl="0" indent="0" algn="ctr" rtl="0">
              <a:lnSpc>
                <a:spcPct val="90000"/>
              </a:lnSpc>
              <a:spcBef>
                <a:spcPts val="0"/>
              </a:spcBef>
              <a:buClr>
                <a:schemeClr val="dk1"/>
              </a:buClr>
              <a:buSzPct val="25000"/>
              <a:buFont typeface="Arial"/>
              <a:buNone/>
            </a:pPr>
            <a:r>
              <a:rPr lang="en-US" sz="2400" dirty="0">
                <a:solidFill>
                  <a:schemeClr val="dk1"/>
                </a:solidFill>
                <a:latin typeface="Century Gothic" panose="020B0502020202020204" pitchFamily="34" charset="0"/>
                <a:ea typeface="Garamond"/>
                <a:cs typeface="Garamond"/>
                <a:sym typeface="Garamond"/>
              </a:rPr>
              <a:t>NASA DEVELOP </a:t>
            </a:r>
            <a:r>
              <a:rPr lang="en-US" sz="2400" dirty="0" smtClean="0">
                <a:solidFill>
                  <a:schemeClr val="dk1"/>
                </a:solidFill>
                <a:latin typeface="Century Gothic" panose="020B0502020202020204" pitchFamily="34" charset="0"/>
                <a:ea typeface="Garamond"/>
                <a:cs typeface="Garamond"/>
                <a:sym typeface="Garamond"/>
              </a:rPr>
              <a:t>Program at the </a:t>
            </a:r>
            <a:r>
              <a:rPr lang="en-US" sz="2400" dirty="0">
                <a:solidFill>
                  <a:schemeClr val="dk1"/>
                </a:solidFill>
                <a:latin typeface="Century Gothic" panose="020B0502020202020204" pitchFamily="34" charset="0"/>
                <a:ea typeface="Garamond"/>
                <a:cs typeface="Garamond"/>
                <a:sym typeface="Garamond"/>
              </a:rPr>
              <a:t>Mobile County Health Department </a:t>
            </a:r>
          </a:p>
        </p:txBody>
      </p:sp>
      <p:pic>
        <p:nvPicPr>
          <p:cNvPr id="39" name="Shape 39"/>
          <p:cNvPicPr preferRelativeResize="0"/>
          <p:nvPr/>
        </p:nvPicPr>
        <p:blipFill>
          <a:blip r:embed="rId6">
            <a:alphaModFix/>
            <a:extLst>
              <a:ext uri="{28A0092B-C50C-407E-A947-70E740481C1C}">
                <a14:useLocalDpi xmlns:a14="http://schemas.microsoft.com/office/drawing/2010/main" val="0"/>
              </a:ext>
            </a:extLst>
          </a:blip>
          <a:stretch>
            <a:fillRect/>
          </a:stretch>
        </p:blipFill>
        <p:spPr>
          <a:xfrm>
            <a:off x="21929946" y="17334096"/>
            <a:ext cx="2980197" cy="1788935"/>
          </a:xfrm>
          <a:prstGeom prst="rect">
            <a:avLst/>
          </a:prstGeom>
          <a:noFill/>
          <a:ln>
            <a:noFill/>
          </a:ln>
        </p:spPr>
      </p:pic>
      <p:pic>
        <p:nvPicPr>
          <p:cNvPr id="40" name="Shape 40"/>
          <p:cNvPicPr preferRelativeResize="0"/>
          <p:nvPr/>
        </p:nvPicPr>
        <p:blipFill>
          <a:blip r:embed="rId7">
            <a:alphaModFix/>
            <a:extLst>
              <a:ext uri="{28A0092B-C50C-407E-A947-70E740481C1C}">
                <a14:useLocalDpi xmlns:a14="http://schemas.microsoft.com/office/drawing/2010/main" val="0"/>
              </a:ext>
            </a:extLst>
          </a:blip>
          <a:stretch>
            <a:fillRect/>
          </a:stretch>
        </p:blipFill>
        <p:spPr>
          <a:xfrm>
            <a:off x="20760828" y="18749741"/>
            <a:ext cx="2659216" cy="2329322"/>
          </a:xfrm>
          <a:prstGeom prst="rect">
            <a:avLst/>
          </a:prstGeom>
          <a:noFill/>
          <a:ln>
            <a:noFill/>
          </a:ln>
        </p:spPr>
      </p:pic>
      <p:pic>
        <p:nvPicPr>
          <p:cNvPr id="41" name="Shape 41"/>
          <p:cNvPicPr preferRelativeResize="0"/>
          <p:nvPr/>
        </p:nvPicPr>
        <p:blipFill>
          <a:blip r:embed="rId8">
            <a:alphaModFix/>
            <a:extLst>
              <a:ext uri="{28A0092B-C50C-407E-A947-70E740481C1C}">
                <a14:useLocalDpi xmlns:a14="http://schemas.microsoft.com/office/drawing/2010/main" val="0"/>
              </a:ext>
            </a:extLst>
          </a:blip>
          <a:stretch>
            <a:fillRect/>
          </a:stretch>
        </p:blipFill>
        <p:spPr>
          <a:xfrm>
            <a:off x="18119564" y="17566399"/>
            <a:ext cx="2375132" cy="1658192"/>
          </a:xfrm>
          <a:prstGeom prst="rect">
            <a:avLst/>
          </a:prstGeom>
          <a:noFill/>
          <a:ln>
            <a:noFill/>
          </a:ln>
        </p:spPr>
      </p:pic>
      <p:pic>
        <p:nvPicPr>
          <p:cNvPr id="42" name="Shape 42"/>
          <p:cNvPicPr preferRelativeResize="0"/>
          <p:nvPr/>
        </p:nvPicPr>
        <p:blipFill>
          <a:blip r:embed="rId9">
            <a:alphaModFix/>
            <a:extLst>
              <a:ext uri="{28A0092B-C50C-407E-A947-70E740481C1C}">
                <a14:useLocalDpi xmlns:a14="http://schemas.microsoft.com/office/drawing/2010/main" val="0"/>
              </a:ext>
            </a:extLst>
          </a:blip>
          <a:stretch>
            <a:fillRect/>
          </a:stretch>
        </p:blipFill>
        <p:spPr>
          <a:xfrm>
            <a:off x="9449792" y="30466474"/>
            <a:ext cx="1904007" cy="2552006"/>
          </a:xfrm>
          <a:prstGeom prst="rect">
            <a:avLst/>
          </a:prstGeom>
          <a:noFill/>
          <a:ln>
            <a:noFill/>
          </a:ln>
        </p:spPr>
      </p:pic>
      <p:pic>
        <p:nvPicPr>
          <p:cNvPr id="44" name="Shape 44"/>
          <p:cNvPicPr preferRelativeResize="0"/>
          <p:nvPr/>
        </p:nvPicPr>
        <p:blipFill>
          <a:blip r:embed="rId10">
            <a:alphaModFix/>
            <a:extLst>
              <a:ext uri="{28A0092B-C50C-407E-A947-70E740481C1C}">
                <a14:useLocalDpi xmlns:a14="http://schemas.microsoft.com/office/drawing/2010/main" val="0"/>
              </a:ext>
            </a:extLst>
          </a:blip>
          <a:stretch>
            <a:fillRect/>
          </a:stretch>
        </p:blipFill>
        <p:spPr>
          <a:xfrm>
            <a:off x="18229916" y="19176551"/>
            <a:ext cx="2695410" cy="2423394"/>
          </a:xfrm>
          <a:prstGeom prst="rect">
            <a:avLst/>
          </a:prstGeom>
          <a:noFill/>
          <a:ln>
            <a:noFill/>
          </a:ln>
        </p:spPr>
      </p:pic>
      <p:pic>
        <p:nvPicPr>
          <p:cNvPr id="45" name="Shape 45"/>
          <p:cNvPicPr preferRelativeResize="0"/>
          <p:nvPr/>
        </p:nvPicPr>
        <p:blipFill>
          <a:blip r:embed="rId11">
            <a:alphaModFix/>
            <a:extLst>
              <a:ext uri="{28A0092B-C50C-407E-A947-70E740481C1C}">
                <a14:useLocalDpi xmlns:a14="http://schemas.microsoft.com/office/drawing/2010/main" val="0"/>
              </a:ext>
            </a:extLst>
          </a:blip>
          <a:stretch>
            <a:fillRect/>
          </a:stretch>
        </p:blipFill>
        <p:spPr>
          <a:xfrm>
            <a:off x="23130345" y="19315420"/>
            <a:ext cx="2777006" cy="1640518"/>
          </a:xfrm>
          <a:prstGeom prst="rect">
            <a:avLst/>
          </a:prstGeom>
          <a:noFill/>
          <a:ln>
            <a:noFill/>
          </a:ln>
        </p:spPr>
      </p:pic>
      <p:sp>
        <p:nvSpPr>
          <p:cNvPr id="48" name="Shape 48"/>
          <p:cNvSpPr txBox="1"/>
          <p:nvPr/>
        </p:nvSpPr>
        <p:spPr>
          <a:xfrm>
            <a:off x="14787295" y="14478608"/>
            <a:ext cx="2954830" cy="1141744"/>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dirty="0" smtClean="0">
                <a:solidFill>
                  <a:schemeClr val="bg2">
                    <a:lumMod val="50000"/>
                  </a:schemeClr>
                </a:solidFill>
                <a:latin typeface="Century Gothic" panose="020B0502020202020204" pitchFamily="34" charset="0"/>
                <a:ea typeface="Garamond"/>
                <a:cs typeface="Garamond"/>
                <a:sym typeface="Garamond"/>
              </a:rPr>
              <a:t>GRACE - derived </a:t>
            </a:r>
            <a:r>
              <a:rPr lang="en-US" sz="2400" dirty="0" smtClean="0">
                <a:solidFill>
                  <a:schemeClr val="bg2">
                    <a:lumMod val="50000"/>
                  </a:schemeClr>
                </a:solidFill>
                <a:latin typeface="Century Gothic" panose="020B0502020202020204" pitchFamily="34" charset="0"/>
                <a:ea typeface="Garamond"/>
                <a:cs typeface="Garamond"/>
                <a:sym typeface="Garamond"/>
              </a:rPr>
              <a:t>Root Zone Soil Moisture Content</a:t>
            </a:r>
            <a:endParaRPr lang="en-US" sz="2400" dirty="0">
              <a:solidFill>
                <a:schemeClr val="bg2">
                  <a:lumMod val="50000"/>
                </a:schemeClr>
              </a:solidFill>
              <a:latin typeface="Century Gothic" panose="020B0502020202020204" pitchFamily="34" charset="0"/>
              <a:ea typeface="Garamond"/>
              <a:cs typeface="Garamond"/>
              <a:sym typeface="Garamond"/>
            </a:endParaRPr>
          </a:p>
        </p:txBody>
      </p:sp>
      <p:sp>
        <p:nvSpPr>
          <p:cNvPr id="51" name="Shape 51"/>
          <p:cNvSpPr txBox="1"/>
          <p:nvPr/>
        </p:nvSpPr>
        <p:spPr>
          <a:xfrm>
            <a:off x="1357836" y="17345161"/>
            <a:ext cx="2345271" cy="652569"/>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dirty="0" smtClean="0">
                <a:solidFill>
                  <a:schemeClr val="bg2">
                    <a:lumMod val="50000"/>
                  </a:schemeClr>
                </a:solidFill>
                <a:latin typeface="Century Gothic" panose="020B0502020202020204" pitchFamily="34" charset="0"/>
                <a:ea typeface="Garamond"/>
                <a:cs typeface="Garamond"/>
                <a:sym typeface="Garamond"/>
              </a:rPr>
              <a:t>LULC Map</a:t>
            </a:r>
            <a:endParaRPr lang="en-US" sz="2400" dirty="0">
              <a:solidFill>
                <a:schemeClr val="bg2">
                  <a:lumMod val="50000"/>
                </a:schemeClr>
              </a:solidFill>
              <a:latin typeface="Century Gothic" panose="020B0502020202020204" pitchFamily="34" charset="0"/>
              <a:ea typeface="Garamond"/>
              <a:cs typeface="Garamond"/>
              <a:sym typeface="Garamond"/>
            </a:endParaRPr>
          </a:p>
        </p:txBody>
      </p:sp>
      <p:sp>
        <p:nvSpPr>
          <p:cNvPr id="54" name="Shape 54"/>
          <p:cNvSpPr txBox="1"/>
          <p:nvPr/>
        </p:nvSpPr>
        <p:spPr>
          <a:xfrm>
            <a:off x="8700581" y="14865878"/>
            <a:ext cx="3401438" cy="755122"/>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dirty="0" smtClean="0">
                <a:solidFill>
                  <a:schemeClr val="bg2">
                    <a:lumMod val="50000"/>
                  </a:schemeClr>
                </a:solidFill>
                <a:latin typeface="Century Gothic" panose="020B0502020202020204" pitchFamily="34" charset="0"/>
                <a:ea typeface="Garamond"/>
                <a:cs typeface="Garamond"/>
                <a:sym typeface="Garamond"/>
              </a:rPr>
              <a:t>TOA</a:t>
            </a:r>
            <a:r>
              <a:rPr lang="en-US" sz="2400" dirty="0" smtClean="0">
                <a:solidFill>
                  <a:schemeClr val="bg2">
                    <a:lumMod val="50000"/>
                  </a:schemeClr>
                </a:solidFill>
                <a:latin typeface="Century Gothic" panose="020B0502020202020204" pitchFamily="34" charset="0"/>
                <a:ea typeface="Garamond"/>
                <a:cs typeface="Garamond"/>
                <a:sym typeface="Wingdings" panose="05000000000000000000" pitchFamily="2" charset="2"/>
              </a:rPr>
              <a:t> Radiance  </a:t>
            </a:r>
            <a:r>
              <a:rPr lang="en-US" sz="2400" dirty="0" smtClean="0">
                <a:solidFill>
                  <a:schemeClr val="bg2">
                    <a:lumMod val="50000"/>
                  </a:schemeClr>
                </a:solidFill>
                <a:latin typeface="Century Gothic" panose="020B0502020202020204" pitchFamily="34" charset="0"/>
                <a:ea typeface="Garamond"/>
                <a:cs typeface="Garamond"/>
                <a:sym typeface="Garamond"/>
              </a:rPr>
              <a:t>Kelvin </a:t>
            </a:r>
            <a:r>
              <a:rPr lang="en-US" sz="2400" dirty="0" smtClean="0">
                <a:solidFill>
                  <a:schemeClr val="bg2">
                    <a:lumMod val="50000"/>
                  </a:schemeClr>
                </a:solidFill>
                <a:latin typeface="Century Gothic" panose="020B0502020202020204" pitchFamily="34" charset="0"/>
                <a:ea typeface="Garamond"/>
                <a:cs typeface="Garamond"/>
                <a:sym typeface="Wingdings" panose="05000000000000000000" pitchFamily="2" charset="2"/>
              </a:rPr>
              <a:t> Celsius</a:t>
            </a:r>
            <a:endParaRPr lang="en-US" sz="2400" dirty="0">
              <a:solidFill>
                <a:schemeClr val="bg2">
                  <a:lumMod val="50000"/>
                </a:schemeClr>
              </a:solidFill>
              <a:latin typeface="Century Gothic" panose="020B0502020202020204" pitchFamily="34" charset="0"/>
              <a:ea typeface="Garamond"/>
              <a:cs typeface="Garamond"/>
              <a:sym typeface="Garamond"/>
            </a:endParaRPr>
          </a:p>
        </p:txBody>
      </p:sp>
      <p:sp>
        <p:nvSpPr>
          <p:cNvPr id="55" name="Shape 55"/>
          <p:cNvSpPr txBox="1"/>
          <p:nvPr/>
        </p:nvSpPr>
        <p:spPr>
          <a:xfrm>
            <a:off x="12484975" y="18925362"/>
            <a:ext cx="5257150" cy="810438"/>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dirty="0" smtClean="0">
                <a:solidFill>
                  <a:schemeClr val="bg2">
                    <a:lumMod val="50000"/>
                  </a:schemeClr>
                </a:solidFill>
                <a:latin typeface="Century Gothic" panose="020B0502020202020204" pitchFamily="34" charset="0"/>
                <a:ea typeface="Garamond"/>
                <a:cs typeface="Garamond"/>
                <a:sym typeface="Garamond"/>
              </a:rPr>
              <a:t>Calculate </a:t>
            </a:r>
            <a:r>
              <a:rPr lang="en-US" sz="2400" dirty="0" smtClean="0">
                <a:solidFill>
                  <a:schemeClr val="bg2">
                    <a:lumMod val="50000"/>
                  </a:schemeClr>
                </a:solidFill>
                <a:latin typeface="Century Gothic" panose="020B0502020202020204" pitchFamily="34" charset="0"/>
                <a:ea typeface="Garamond"/>
                <a:cs typeface="Garamond"/>
                <a:sym typeface="Garamond"/>
              </a:rPr>
              <a:t>Monthly Anomalies </a:t>
            </a:r>
            <a:endParaRPr lang="en-US" sz="2400" dirty="0">
              <a:solidFill>
                <a:schemeClr val="bg2">
                  <a:lumMod val="50000"/>
                </a:schemeClr>
              </a:solidFill>
              <a:latin typeface="Century Gothic" panose="020B0502020202020204" pitchFamily="34" charset="0"/>
              <a:ea typeface="Garamond"/>
              <a:cs typeface="Garamond"/>
              <a:sym typeface="Garamond"/>
            </a:endParaRPr>
          </a:p>
        </p:txBody>
      </p:sp>
      <p:sp>
        <p:nvSpPr>
          <p:cNvPr id="68" name="Text Placeholder 16"/>
          <p:cNvSpPr txBox="1">
            <a:spLocks/>
          </p:cNvSpPr>
          <p:nvPr/>
        </p:nvSpPr>
        <p:spPr>
          <a:xfrm>
            <a:off x="18100393" y="22505388"/>
            <a:ext cx="8398036" cy="670559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dirty="0">
                <a:latin typeface="Century Gothic" panose="020B0502020202020204" pitchFamily="34" charset="0"/>
              </a:rPr>
              <a:t>T</a:t>
            </a:r>
            <a:r>
              <a:rPr lang="en-US" sz="2400" dirty="0" smtClean="0">
                <a:latin typeface="Century Gothic" panose="020B0502020202020204" pitchFamily="34" charset="0"/>
              </a:rPr>
              <a:t>he occurrence of mesquite </a:t>
            </a:r>
            <a:r>
              <a:rPr lang="en-US" sz="2400" dirty="0" smtClean="0">
                <a:latin typeface="Century Gothic" panose="020B0502020202020204" pitchFamily="34" charset="0"/>
              </a:rPr>
              <a:t>trees </a:t>
            </a:r>
            <a:r>
              <a:rPr lang="en-US" sz="2400" dirty="0" smtClean="0">
                <a:latin typeface="Century Gothic" panose="020B0502020202020204" pitchFamily="34" charset="0"/>
              </a:rPr>
              <a:t>increased over the study </a:t>
            </a:r>
            <a:r>
              <a:rPr lang="en-US" sz="2400" dirty="0" smtClean="0">
                <a:latin typeface="Century Gothic" panose="020B0502020202020204" pitchFamily="34" charset="0"/>
              </a:rPr>
              <a:t>period (2002-2014)</a:t>
            </a:r>
            <a:endParaRPr lang="en-US" sz="2400" dirty="0" smtClean="0">
              <a:latin typeface="Century Gothic" panose="020B0502020202020204" pitchFamily="34" charset="0"/>
            </a:endParaRPr>
          </a:p>
          <a:p>
            <a:pPr marL="347663" indent="-347663"/>
            <a:r>
              <a:rPr lang="en-US" sz="2400" dirty="0" smtClean="0">
                <a:latin typeface="Century Gothic" panose="020B0502020202020204" pitchFamily="34" charset="0"/>
              </a:rPr>
              <a:t>Mesquite trees identified by the land cover analysis </a:t>
            </a:r>
            <a:r>
              <a:rPr lang="en-US" sz="2400" dirty="0" smtClean="0">
                <a:latin typeface="Century Gothic" panose="020B0502020202020204" pitchFamily="34" charset="0"/>
              </a:rPr>
              <a:t>were typically also the </a:t>
            </a:r>
            <a:r>
              <a:rPr lang="en-US" sz="2400" dirty="0" smtClean="0">
                <a:latin typeface="Century Gothic" panose="020B0502020202020204" pitchFamily="34" charset="0"/>
              </a:rPr>
              <a:t>locations of </a:t>
            </a:r>
            <a:r>
              <a:rPr lang="en-US" sz="2400" dirty="0" smtClean="0">
                <a:latin typeface="Century Gothic" panose="020B0502020202020204" pitchFamily="34" charset="0"/>
              </a:rPr>
              <a:t>moister vegetation on </a:t>
            </a:r>
            <a:r>
              <a:rPr lang="en-US" sz="2400" dirty="0" smtClean="0">
                <a:latin typeface="Century Gothic" panose="020B0502020202020204" pitchFamily="34" charset="0"/>
              </a:rPr>
              <a:t>the NDII </a:t>
            </a:r>
            <a:r>
              <a:rPr lang="en-US" sz="2400" dirty="0" smtClean="0">
                <a:latin typeface="Century Gothic" panose="020B0502020202020204" pitchFamily="34" charset="0"/>
              </a:rPr>
              <a:t>maps</a:t>
            </a:r>
            <a:endParaRPr lang="en-US" sz="2400" dirty="0" smtClean="0">
              <a:latin typeface="Century Gothic" panose="020B0502020202020204" pitchFamily="34" charset="0"/>
            </a:endParaRPr>
          </a:p>
          <a:p>
            <a:pPr marL="347663" indent="-347663"/>
            <a:r>
              <a:rPr lang="en-US" sz="2400" dirty="0" smtClean="0">
                <a:latin typeface="Century Gothic" panose="020B0502020202020204" pitchFamily="34" charset="0"/>
              </a:rPr>
              <a:t>The Pearson’s correlation coefficient between the TRMM precipitation data and the GRACE derived root zone soil moisture content was moderately </a:t>
            </a:r>
            <a:r>
              <a:rPr lang="en-US" sz="2400" dirty="0" smtClean="0">
                <a:latin typeface="Century Gothic" panose="020B0502020202020204" pitchFamily="34" charset="0"/>
              </a:rPr>
              <a:t>strong</a:t>
            </a:r>
            <a:endParaRPr lang="en-US" sz="2400" dirty="0" smtClean="0">
              <a:latin typeface="Century Gothic" panose="020B0502020202020204" pitchFamily="34" charset="0"/>
            </a:endParaRPr>
          </a:p>
          <a:p>
            <a:pPr marL="347663" indent="-347663"/>
            <a:r>
              <a:rPr lang="en-US" sz="2400" dirty="0" smtClean="0">
                <a:latin typeface="Century Gothic" panose="020B0502020202020204" pitchFamily="34" charset="0"/>
              </a:rPr>
              <a:t>No </a:t>
            </a:r>
            <a:r>
              <a:rPr lang="en-US" sz="2400" dirty="0" smtClean="0">
                <a:latin typeface="Century Gothic" panose="020B0502020202020204" pitchFamily="34" charset="0"/>
              </a:rPr>
              <a:t>anomalies </a:t>
            </a:r>
            <a:r>
              <a:rPr lang="en-US" sz="2400" dirty="0" smtClean="0">
                <a:latin typeface="Century Gothic" panose="020B0502020202020204" pitchFamily="34" charset="0"/>
              </a:rPr>
              <a:t>were </a:t>
            </a:r>
            <a:r>
              <a:rPr lang="en-US" sz="2400" dirty="0" smtClean="0">
                <a:latin typeface="Century Gothic" panose="020B0502020202020204" pitchFamily="34" charset="0"/>
              </a:rPr>
              <a:t>identified from the thermal mapping to indicate groundwater inflow to the lagoon but analysis will </a:t>
            </a:r>
            <a:r>
              <a:rPr lang="en-US" sz="2400" dirty="0" smtClean="0">
                <a:latin typeface="Century Gothic" panose="020B0502020202020204" pitchFamily="34" charset="0"/>
              </a:rPr>
              <a:t>continue</a:t>
            </a:r>
          </a:p>
          <a:p>
            <a:pPr marL="347663" indent="-347663"/>
            <a:r>
              <a:rPr lang="en-US" sz="2400" dirty="0" smtClean="0">
                <a:latin typeface="Century Gothic" panose="020B0502020202020204" pitchFamily="34" charset="0"/>
              </a:rPr>
              <a:t>Future analyses will examine </a:t>
            </a:r>
            <a:r>
              <a:rPr lang="en-US" sz="2400" dirty="0">
                <a:latin typeface="Century Gothic" panose="020B0502020202020204" pitchFamily="34" charset="0"/>
              </a:rPr>
              <a:t>changes in groundwater </a:t>
            </a:r>
            <a:r>
              <a:rPr lang="en-US" sz="2400" dirty="0" smtClean="0">
                <a:latin typeface="Century Gothic" panose="020B0502020202020204" pitchFamily="34" charset="0"/>
              </a:rPr>
              <a:t>recharge by estimating evapotranspiration rates using mesquite tree coverage in the LULCs and precipitation</a:t>
            </a:r>
            <a:endParaRPr lang="en-US" sz="2400" dirty="0" smtClean="0">
              <a:latin typeface="Century Gothic" panose="020B0502020202020204" pitchFamily="34" charset="0"/>
            </a:endParaRPr>
          </a:p>
        </p:txBody>
      </p:sp>
      <p:sp>
        <p:nvSpPr>
          <p:cNvPr id="47" name="Shape 47"/>
          <p:cNvSpPr txBox="1"/>
          <p:nvPr/>
        </p:nvSpPr>
        <p:spPr>
          <a:xfrm>
            <a:off x="12649200" y="14478608"/>
            <a:ext cx="1803902" cy="530184"/>
          </a:xfrm>
          <a:prstGeom prst="rect">
            <a:avLst/>
          </a:prstGeom>
          <a:solidFill>
            <a:schemeClr val="accent1"/>
          </a:solidFill>
          <a:ln w="38100"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dirty="0">
                <a:solidFill>
                  <a:schemeClr val="bg2">
                    <a:lumMod val="50000"/>
                  </a:schemeClr>
                </a:solidFill>
                <a:latin typeface="Century Gothic" panose="020B0502020202020204" pitchFamily="34" charset="0"/>
                <a:ea typeface="Garamond"/>
                <a:cs typeface="Garamond"/>
                <a:sym typeface="Garamond"/>
              </a:rPr>
              <a:t>TRMM</a:t>
            </a:r>
          </a:p>
        </p:txBody>
      </p:sp>
      <p:sp>
        <p:nvSpPr>
          <p:cNvPr id="5" name="TextBox 4"/>
          <p:cNvSpPr txBox="1"/>
          <p:nvPr/>
        </p:nvSpPr>
        <p:spPr>
          <a:xfrm>
            <a:off x="19233990" y="19877339"/>
            <a:ext cx="1691335" cy="461665"/>
          </a:xfrm>
          <a:prstGeom prst="rect">
            <a:avLst/>
          </a:prstGeom>
          <a:noFill/>
        </p:spPr>
        <p:txBody>
          <a:bodyPr wrap="square" rtlCol="0">
            <a:spAutoFit/>
          </a:bodyPr>
          <a:lstStyle/>
          <a:p>
            <a:r>
              <a:rPr lang="en-US" sz="2400" dirty="0" smtClean="0">
                <a:solidFill>
                  <a:schemeClr val="tx1"/>
                </a:solidFill>
                <a:latin typeface="Century Gothic" panose="020B0502020202020204" pitchFamily="34" charset="0"/>
              </a:rPr>
              <a:t>Landsat 5</a:t>
            </a:r>
            <a:endParaRPr lang="en-US" sz="2400" dirty="0">
              <a:solidFill>
                <a:schemeClr val="tx1"/>
              </a:solidFill>
              <a:latin typeface="Century Gothic" panose="020B0502020202020204" pitchFamily="34" charset="0"/>
            </a:endParaRPr>
          </a:p>
        </p:txBody>
      </p:sp>
      <p:sp>
        <p:nvSpPr>
          <p:cNvPr id="64" name="TextBox 63"/>
          <p:cNvSpPr txBox="1"/>
          <p:nvPr/>
        </p:nvSpPr>
        <p:spPr>
          <a:xfrm>
            <a:off x="21628679" y="21096173"/>
            <a:ext cx="1485900" cy="461665"/>
          </a:xfrm>
          <a:prstGeom prst="rect">
            <a:avLst/>
          </a:prstGeom>
          <a:noFill/>
        </p:spPr>
        <p:txBody>
          <a:bodyPr wrap="square" rtlCol="0">
            <a:spAutoFit/>
          </a:bodyPr>
          <a:lstStyle/>
          <a:p>
            <a:r>
              <a:rPr lang="en-US" sz="2400" dirty="0" smtClean="0">
                <a:solidFill>
                  <a:schemeClr val="tx1"/>
                </a:solidFill>
                <a:latin typeface="Century Gothic" panose="020B0502020202020204" pitchFamily="34" charset="0"/>
              </a:rPr>
              <a:t>TRMM</a:t>
            </a:r>
            <a:endParaRPr lang="en-US" sz="2400" dirty="0">
              <a:solidFill>
                <a:schemeClr val="tx1"/>
              </a:solidFill>
              <a:latin typeface="Century Gothic" panose="020B0502020202020204" pitchFamily="34" charset="0"/>
            </a:endParaRPr>
          </a:p>
        </p:txBody>
      </p:sp>
      <p:sp>
        <p:nvSpPr>
          <p:cNvPr id="65" name="TextBox 64"/>
          <p:cNvSpPr txBox="1"/>
          <p:nvPr/>
        </p:nvSpPr>
        <p:spPr>
          <a:xfrm>
            <a:off x="20142779" y="17997730"/>
            <a:ext cx="1485900" cy="461665"/>
          </a:xfrm>
          <a:prstGeom prst="rect">
            <a:avLst/>
          </a:prstGeom>
          <a:noFill/>
        </p:spPr>
        <p:txBody>
          <a:bodyPr wrap="square" rtlCol="0">
            <a:spAutoFit/>
          </a:bodyPr>
          <a:lstStyle/>
          <a:p>
            <a:r>
              <a:rPr lang="en-US" sz="2400" dirty="0" smtClean="0">
                <a:solidFill>
                  <a:schemeClr val="tx1"/>
                </a:solidFill>
                <a:latin typeface="Century Gothic" panose="020B0502020202020204" pitchFamily="34" charset="0"/>
              </a:rPr>
              <a:t>GRACE</a:t>
            </a:r>
            <a:endParaRPr lang="en-US" sz="2400" dirty="0">
              <a:solidFill>
                <a:schemeClr val="tx1"/>
              </a:solidFill>
              <a:latin typeface="Century Gothic" panose="020B0502020202020204" pitchFamily="34" charset="0"/>
            </a:endParaRPr>
          </a:p>
        </p:txBody>
      </p:sp>
      <p:sp>
        <p:nvSpPr>
          <p:cNvPr id="66" name="TextBox 65"/>
          <p:cNvSpPr txBox="1"/>
          <p:nvPr/>
        </p:nvSpPr>
        <p:spPr>
          <a:xfrm>
            <a:off x="23774400" y="21069230"/>
            <a:ext cx="1777098" cy="461665"/>
          </a:xfrm>
          <a:prstGeom prst="rect">
            <a:avLst/>
          </a:prstGeom>
          <a:noFill/>
        </p:spPr>
        <p:txBody>
          <a:bodyPr wrap="square" rtlCol="0">
            <a:spAutoFit/>
          </a:bodyPr>
          <a:lstStyle/>
          <a:p>
            <a:r>
              <a:rPr lang="en-US" sz="2400" dirty="0" smtClean="0">
                <a:solidFill>
                  <a:schemeClr val="tx1"/>
                </a:solidFill>
                <a:latin typeface="Century Gothic" panose="020B0502020202020204" pitchFamily="34" charset="0"/>
              </a:rPr>
              <a:t>Landsat 8</a:t>
            </a:r>
            <a:endParaRPr lang="en-US" sz="2400" dirty="0">
              <a:solidFill>
                <a:schemeClr val="tx1"/>
              </a:solidFill>
              <a:latin typeface="Century Gothic" panose="020B0502020202020204" pitchFamily="34" charset="0"/>
            </a:endParaRPr>
          </a:p>
        </p:txBody>
      </p:sp>
      <p:sp>
        <p:nvSpPr>
          <p:cNvPr id="69" name="TextBox 68"/>
          <p:cNvSpPr txBox="1"/>
          <p:nvPr/>
        </p:nvSpPr>
        <p:spPr>
          <a:xfrm>
            <a:off x="23774400" y="18518909"/>
            <a:ext cx="1777098" cy="461665"/>
          </a:xfrm>
          <a:prstGeom prst="rect">
            <a:avLst/>
          </a:prstGeom>
          <a:noFill/>
        </p:spPr>
        <p:txBody>
          <a:bodyPr wrap="square" rtlCol="0">
            <a:spAutoFit/>
          </a:bodyPr>
          <a:lstStyle/>
          <a:p>
            <a:r>
              <a:rPr lang="en-US" sz="2400" dirty="0" smtClean="0">
                <a:solidFill>
                  <a:schemeClr val="tx1"/>
                </a:solidFill>
                <a:latin typeface="Century Gothic" panose="020B0502020202020204" pitchFamily="34" charset="0"/>
              </a:rPr>
              <a:t>Landsat 7</a:t>
            </a:r>
            <a:endParaRPr lang="en-US" sz="2400" dirty="0">
              <a:solidFill>
                <a:schemeClr val="tx1"/>
              </a:solidFill>
              <a:latin typeface="Century Gothic" panose="020B0502020202020204" pitchFamily="34" charset="0"/>
            </a:endParaRPr>
          </a:p>
        </p:txBody>
      </p:sp>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32244" y="12874536"/>
            <a:ext cx="2746156" cy="1451064"/>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216134">
            <a:off x="13773284" y="16501360"/>
            <a:ext cx="2551785" cy="215941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3484882">
            <a:off x="9852515" y="16534693"/>
            <a:ext cx="1363514" cy="2158984"/>
          </a:xfrm>
          <a:prstGeom prst="rect">
            <a:avLst/>
          </a:prstGeom>
        </p:spPr>
      </p:pic>
      <p:sp>
        <p:nvSpPr>
          <p:cNvPr id="46" name="Shape 46"/>
          <p:cNvSpPr txBox="1"/>
          <p:nvPr/>
        </p:nvSpPr>
        <p:spPr>
          <a:xfrm>
            <a:off x="4857836" y="14586384"/>
            <a:ext cx="2762164" cy="1033968"/>
          </a:xfrm>
          <a:prstGeom prst="rect">
            <a:avLst/>
          </a:prstGeom>
          <a:solidFill>
            <a:schemeClr val="accent1"/>
          </a:solidFill>
          <a:ln w="38100" cap="flat" cmpd="sng">
            <a:no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US" sz="2400" dirty="0">
                <a:solidFill>
                  <a:schemeClr val="bg2">
                    <a:lumMod val="50000"/>
                  </a:schemeClr>
                </a:solidFill>
                <a:latin typeface="Century Gothic" panose="020B0502020202020204" pitchFamily="34" charset="0"/>
                <a:ea typeface="Garamond"/>
                <a:cs typeface="Garamond"/>
                <a:sym typeface="Garamond"/>
              </a:rPr>
              <a:t>Landsat </a:t>
            </a:r>
            <a:r>
              <a:rPr lang="en-US" sz="2400" dirty="0" smtClean="0">
                <a:solidFill>
                  <a:schemeClr val="bg2">
                    <a:lumMod val="50000"/>
                  </a:schemeClr>
                </a:solidFill>
                <a:latin typeface="Century Gothic" panose="020B0502020202020204" pitchFamily="34" charset="0"/>
                <a:ea typeface="Garamond"/>
                <a:cs typeface="Garamond"/>
                <a:sym typeface="Garamond"/>
              </a:rPr>
              <a:t>5, 7, &amp; 8</a:t>
            </a:r>
            <a:endParaRPr lang="en-US" sz="2400" dirty="0">
              <a:solidFill>
                <a:schemeClr val="bg2">
                  <a:lumMod val="50000"/>
                </a:schemeClr>
              </a:solidFill>
              <a:latin typeface="Century Gothic" panose="020B0502020202020204" pitchFamily="34" charset="0"/>
              <a:ea typeface="Garamond"/>
              <a:cs typeface="Garamond"/>
              <a:sym typeface="Garamond"/>
            </a:endParaRPr>
          </a:p>
        </p:txBody>
      </p:sp>
      <p:sp>
        <p:nvSpPr>
          <p:cNvPr id="30" name="Shape 30"/>
          <p:cNvSpPr txBox="1"/>
          <p:nvPr/>
        </p:nvSpPr>
        <p:spPr>
          <a:xfrm>
            <a:off x="803681" y="10651900"/>
            <a:ext cx="169164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Methodology</a:t>
            </a:r>
          </a:p>
        </p:txBody>
      </p:sp>
      <p:pic>
        <p:nvPicPr>
          <p:cNvPr id="70" name="Picture 6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857590">
            <a:off x="1290223" y="12853635"/>
            <a:ext cx="2447276" cy="1386628"/>
          </a:xfrm>
          <a:prstGeom prst="rect">
            <a:avLst/>
          </a:prstGeom>
        </p:spPr>
      </p:pic>
      <p:sp>
        <p:nvSpPr>
          <p:cNvPr id="50" name="Shape 50"/>
          <p:cNvSpPr/>
          <p:nvPr/>
        </p:nvSpPr>
        <p:spPr>
          <a:xfrm rot="10800000">
            <a:off x="3921061" y="13156946"/>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77" name="Shape 55"/>
          <p:cNvSpPr txBox="1"/>
          <p:nvPr/>
        </p:nvSpPr>
        <p:spPr>
          <a:xfrm>
            <a:off x="914401" y="11429999"/>
            <a:ext cx="3200400" cy="1382585"/>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3000" dirty="0" smtClean="0">
                <a:solidFill>
                  <a:schemeClr val="bg2">
                    <a:lumMod val="50000"/>
                  </a:schemeClr>
                </a:solidFill>
                <a:latin typeface="Century Gothic" panose="020B0502020202020204" pitchFamily="34" charset="0"/>
                <a:ea typeface="Garamond"/>
                <a:cs typeface="Garamond"/>
                <a:sym typeface="Garamond"/>
              </a:rPr>
              <a:t>Land Use/ Land </a:t>
            </a:r>
            <a:r>
              <a:rPr lang="en-US" sz="3000" dirty="0" smtClean="0">
                <a:solidFill>
                  <a:schemeClr val="bg2">
                    <a:lumMod val="50000"/>
                  </a:schemeClr>
                </a:solidFill>
                <a:latin typeface="Century Gothic" panose="020B0502020202020204" pitchFamily="34" charset="0"/>
                <a:ea typeface="Garamond"/>
                <a:cs typeface="Garamond"/>
                <a:sym typeface="Garamond"/>
              </a:rPr>
              <a:t>Cover (LULC)</a:t>
            </a:r>
            <a:endParaRPr lang="en-US" sz="3000" dirty="0">
              <a:solidFill>
                <a:schemeClr val="bg2">
                  <a:lumMod val="50000"/>
                </a:schemeClr>
              </a:solidFill>
              <a:latin typeface="Century Gothic" panose="020B0502020202020204" pitchFamily="34" charset="0"/>
              <a:ea typeface="Garamond"/>
              <a:cs typeface="Garamond"/>
              <a:sym typeface="Garamond"/>
            </a:endParaRPr>
          </a:p>
        </p:txBody>
      </p:sp>
      <p:sp>
        <p:nvSpPr>
          <p:cNvPr id="78" name="Shape 55"/>
          <p:cNvSpPr txBox="1"/>
          <p:nvPr/>
        </p:nvSpPr>
        <p:spPr>
          <a:xfrm>
            <a:off x="8610600" y="11430000"/>
            <a:ext cx="3581400" cy="1382584"/>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3000" dirty="0" smtClean="0">
                <a:solidFill>
                  <a:schemeClr val="bg2">
                    <a:lumMod val="50000"/>
                  </a:schemeClr>
                </a:solidFill>
                <a:latin typeface="Century Gothic" panose="020B0502020202020204" pitchFamily="34" charset="0"/>
                <a:ea typeface="Garamond"/>
                <a:cs typeface="Garamond"/>
                <a:sym typeface="Garamond"/>
              </a:rPr>
              <a:t>Thermal Mapping</a:t>
            </a:r>
            <a:endParaRPr lang="en-US" sz="3000" dirty="0">
              <a:solidFill>
                <a:schemeClr val="bg2">
                  <a:lumMod val="50000"/>
                </a:schemeClr>
              </a:solidFill>
              <a:latin typeface="Century Gothic" panose="020B0502020202020204" pitchFamily="34" charset="0"/>
              <a:ea typeface="Garamond"/>
              <a:cs typeface="Garamond"/>
              <a:sym typeface="Garamond"/>
            </a:endParaRPr>
          </a:p>
        </p:txBody>
      </p:sp>
      <p:sp>
        <p:nvSpPr>
          <p:cNvPr id="79" name="Shape 55"/>
          <p:cNvSpPr txBox="1"/>
          <p:nvPr/>
        </p:nvSpPr>
        <p:spPr>
          <a:xfrm>
            <a:off x="12420600" y="11430000"/>
            <a:ext cx="5257150" cy="1382584"/>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3000" dirty="0" smtClean="0">
                <a:solidFill>
                  <a:schemeClr val="bg2">
                    <a:lumMod val="50000"/>
                  </a:schemeClr>
                </a:solidFill>
                <a:latin typeface="Century Gothic" panose="020B0502020202020204" pitchFamily="34" charset="0"/>
                <a:ea typeface="Garamond"/>
                <a:cs typeface="Garamond"/>
                <a:sym typeface="Garamond"/>
              </a:rPr>
              <a:t>Water Analysis</a:t>
            </a:r>
            <a:endParaRPr lang="en-US" sz="3000" dirty="0">
              <a:solidFill>
                <a:schemeClr val="bg2">
                  <a:lumMod val="50000"/>
                </a:schemeClr>
              </a:solidFill>
              <a:latin typeface="Century Gothic" panose="020B0502020202020204" pitchFamily="34" charset="0"/>
              <a:ea typeface="Garamond"/>
              <a:cs typeface="Garamond"/>
              <a:sym typeface="Garamond"/>
            </a:endParaRPr>
          </a:p>
        </p:txBody>
      </p:sp>
      <p:pic>
        <p:nvPicPr>
          <p:cNvPr id="86" name="Picture 8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856848">
            <a:off x="8970914" y="12478497"/>
            <a:ext cx="2860768" cy="2550223"/>
          </a:xfrm>
          <a:prstGeom prst="rect">
            <a:avLst/>
          </a:prstGeom>
        </p:spPr>
      </p:pic>
      <p:sp>
        <p:nvSpPr>
          <p:cNvPr id="76" name="Shape 50"/>
          <p:cNvSpPr/>
          <p:nvPr/>
        </p:nvSpPr>
        <p:spPr>
          <a:xfrm rot="5400000">
            <a:off x="2135128" y="14914081"/>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83" name="Shape 50"/>
          <p:cNvSpPr/>
          <p:nvPr/>
        </p:nvSpPr>
        <p:spPr>
          <a:xfrm rot="5400000">
            <a:off x="10098257" y="15962465"/>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95" name="Shape 50"/>
          <p:cNvSpPr/>
          <p:nvPr/>
        </p:nvSpPr>
        <p:spPr>
          <a:xfrm rot="5400000">
            <a:off x="14359212" y="15962467"/>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4400" y="29946600"/>
            <a:ext cx="6236753" cy="4157835"/>
          </a:xfrm>
          <a:prstGeom prst="rect">
            <a:avLst/>
          </a:prstGeom>
        </p:spPr>
      </p:pic>
      <p:sp>
        <p:nvSpPr>
          <p:cNvPr id="80" name="Shape 50"/>
          <p:cNvSpPr/>
          <p:nvPr/>
        </p:nvSpPr>
        <p:spPr>
          <a:xfrm>
            <a:off x="7905185" y="13156946"/>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81" name="Shape 55"/>
          <p:cNvSpPr txBox="1"/>
          <p:nvPr/>
        </p:nvSpPr>
        <p:spPr>
          <a:xfrm>
            <a:off x="4495800" y="11429999"/>
            <a:ext cx="3695873" cy="1382585"/>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3000" dirty="0" smtClean="0">
                <a:solidFill>
                  <a:schemeClr val="bg2">
                    <a:lumMod val="50000"/>
                  </a:schemeClr>
                </a:solidFill>
                <a:latin typeface="Century Gothic" panose="020B0502020202020204" pitchFamily="34" charset="0"/>
                <a:ea typeface="Garamond"/>
                <a:cs typeface="Garamond"/>
                <a:sym typeface="Garamond"/>
              </a:rPr>
              <a:t>Normalized Difference Infrared Index (NDII)</a:t>
            </a:r>
            <a:endParaRPr lang="en-US" sz="3000" dirty="0">
              <a:solidFill>
                <a:schemeClr val="bg2">
                  <a:lumMod val="50000"/>
                </a:schemeClr>
              </a:solidFill>
              <a:latin typeface="Century Gothic" panose="020B0502020202020204" pitchFamily="34" charset="0"/>
              <a:ea typeface="Garamond"/>
              <a:cs typeface="Garamond"/>
              <a:sym typeface="Garamond"/>
            </a:endParaRPr>
          </a:p>
        </p:txBody>
      </p:sp>
      <p:sp>
        <p:nvSpPr>
          <p:cNvPr id="84" name="Shape 50"/>
          <p:cNvSpPr/>
          <p:nvPr/>
        </p:nvSpPr>
        <p:spPr>
          <a:xfrm rot="5400000">
            <a:off x="5827322" y="15962467"/>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87" name="Shape 51"/>
          <p:cNvSpPr txBox="1"/>
          <p:nvPr/>
        </p:nvSpPr>
        <p:spPr>
          <a:xfrm>
            <a:off x="4514480" y="18925362"/>
            <a:ext cx="3695873" cy="782676"/>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r>
              <a:rPr lang="en-US" sz="2400" dirty="0" smtClean="0">
                <a:solidFill>
                  <a:schemeClr val="bg2">
                    <a:lumMod val="50000"/>
                  </a:schemeClr>
                </a:solidFill>
                <a:latin typeface="Century Gothic" panose="020B0502020202020204" pitchFamily="34" charset="0"/>
                <a:ea typeface="Garamond"/>
                <a:cs typeface="Garamond"/>
                <a:sym typeface="Garamond"/>
              </a:rPr>
              <a:t>NDII Map</a:t>
            </a:r>
          </a:p>
        </p:txBody>
      </p:sp>
      <p:sp>
        <p:nvSpPr>
          <p:cNvPr id="90" name="Shape 50"/>
          <p:cNvSpPr/>
          <p:nvPr/>
        </p:nvSpPr>
        <p:spPr>
          <a:xfrm rot="5400000">
            <a:off x="5831124" y="18114481"/>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mc:AlternateContent xmlns:mc="http://schemas.openxmlformats.org/markup-compatibility/2006" xmlns:a14="http://schemas.microsoft.com/office/drawing/2010/main">
        <mc:Choice Requires="a14">
          <p:sp>
            <p:nvSpPr>
              <p:cNvPr id="88" name="Shape 51"/>
              <p:cNvSpPr txBox="1"/>
              <p:nvPr/>
            </p:nvSpPr>
            <p:spPr>
              <a:xfrm>
                <a:off x="4720153" y="16873762"/>
                <a:ext cx="3185031" cy="1143000"/>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14:m>
                  <m:oMathPara xmlns:m="http://schemas.openxmlformats.org/officeDocument/2006/math">
                    <m:oMathParaPr>
                      <m:jc m:val="centerGroup"/>
                    </m:oMathParaPr>
                    <m:oMath xmlns:m="http://schemas.openxmlformats.org/officeDocument/2006/math">
                      <m:r>
                        <a:rPr lang="en-US" sz="2400" b="0" i="1" smtClean="0">
                          <a:solidFill>
                            <a:schemeClr val="bg2">
                              <a:lumMod val="50000"/>
                            </a:schemeClr>
                          </a:solidFill>
                          <a:latin typeface="Cambria Math"/>
                          <a:ea typeface="Garamond"/>
                          <a:cs typeface="Garamond"/>
                          <a:sym typeface="Garamond"/>
                        </a:rPr>
                        <m:t>𝑁𝐷𝐼𝐼</m:t>
                      </m:r>
                      <m:r>
                        <a:rPr lang="en-US" sz="2400" b="0" i="1" smtClean="0">
                          <a:solidFill>
                            <a:schemeClr val="bg2">
                              <a:lumMod val="50000"/>
                            </a:schemeClr>
                          </a:solidFill>
                          <a:latin typeface="Cambria Math"/>
                          <a:ea typeface="Garamond"/>
                          <a:cs typeface="Garamond"/>
                          <a:sym typeface="Garamond"/>
                        </a:rPr>
                        <m:t>=</m:t>
                      </m:r>
                      <m:f>
                        <m:fPr>
                          <m:ctrlPr>
                            <a:rPr lang="en-US" sz="2400" b="0" i="1" smtClean="0">
                              <a:solidFill>
                                <a:schemeClr val="bg2">
                                  <a:lumMod val="50000"/>
                                </a:schemeClr>
                              </a:solidFill>
                              <a:latin typeface="Cambria Math"/>
                              <a:sym typeface="Garamond"/>
                            </a:rPr>
                          </m:ctrlPr>
                        </m:fPr>
                        <m:num>
                          <m:r>
                            <a:rPr lang="en-US" sz="2400" b="0" i="1" smtClean="0">
                              <a:solidFill>
                                <a:schemeClr val="bg2">
                                  <a:lumMod val="50000"/>
                                </a:schemeClr>
                              </a:solidFill>
                              <a:latin typeface="Cambria Math"/>
                              <a:sym typeface="Garamond"/>
                            </a:rPr>
                            <m:t>𝑁𝐼𝑅</m:t>
                          </m:r>
                          <m:r>
                            <a:rPr lang="en-US" sz="2400" b="0" i="1" smtClean="0">
                              <a:solidFill>
                                <a:schemeClr val="bg2">
                                  <a:lumMod val="50000"/>
                                </a:schemeClr>
                              </a:solidFill>
                              <a:latin typeface="Cambria Math"/>
                              <a:sym typeface="Garamond"/>
                            </a:rPr>
                            <m:t>−</m:t>
                          </m:r>
                          <m:r>
                            <a:rPr lang="en-US" sz="2400" b="0" i="1" smtClean="0">
                              <a:solidFill>
                                <a:schemeClr val="bg2">
                                  <a:lumMod val="50000"/>
                                </a:schemeClr>
                              </a:solidFill>
                              <a:latin typeface="Cambria Math"/>
                              <a:sym typeface="Garamond"/>
                            </a:rPr>
                            <m:t>𝑆𝑊𝐼𝑅</m:t>
                          </m:r>
                        </m:num>
                        <m:den>
                          <m:r>
                            <a:rPr lang="en-US" sz="2400" b="0" i="1" smtClean="0">
                              <a:solidFill>
                                <a:schemeClr val="bg2">
                                  <a:lumMod val="50000"/>
                                </a:schemeClr>
                              </a:solidFill>
                              <a:latin typeface="Cambria Math"/>
                              <a:sym typeface="Garamond"/>
                            </a:rPr>
                            <m:t>𝑁𝐼𝑅</m:t>
                          </m:r>
                          <m:r>
                            <a:rPr lang="en-US" sz="2400" b="0" i="1" smtClean="0">
                              <a:solidFill>
                                <a:schemeClr val="bg2">
                                  <a:lumMod val="50000"/>
                                </a:schemeClr>
                              </a:solidFill>
                              <a:latin typeface="Cambria Math"/>
                              <a:sym typeface="Garamond"/>
                            </a:rPr>
                            <m:t>+</m:t>
                          </m:r>
                          <m:r>
                            <a:rPr lang="en-US" sz="2400" b="0" i="1" smtClean="0">
                              <a:solidFill>
                                <a:schemeClr val="bg2">
                                  <a:lumMod val="50000"/>
                                </a:schemeClr>
                              </a:solidFill>
                              <a:latin typeface="Cambria Math"/>
                              <a:sym typeface="Garamond"/>
                            </a:rPr>
                            <m:t>𝑆𝑊𝐼𝑅</m:t>
                          </m:r>
                        </m:den>
                      </m:f>
                    </m:oMath>
                  </m:oMathPara>
                </a14:m>
                <a:endParaRPr lang="en-US" sz="2400" dirty="0">
                  <a:solidFill>
                    <a:schemeClr val="bg2">
                      <a:lumMod val="50000"/>
                    </a:schemeClr>
                  </a:solidFill>
                  <a:latin typeface="Century Gothic" panose="020B0502020202020204" pitchFamily="34" charset="0"/>
                  <a:ea typeface="Garamond"/>
                  <a:cs typeface="Garamond"/>
                  <a:sym typeface="Garamond"/>
                </a:endParaRPr>
              </a:p>
            </p:txBody>
          </p:sp>
        </mc:Choice>
        <mc:Fallback xmlns="">
          <p:sp>
            <p:nvSpPr>
              <p:cNvPr id="88" name="Shape 51"/>
              <p:cNvSpPr txBox="1">
                <a:spLocks noRot="1" noChangeAspect="1" noMove="1" noResize="1" noEditPoints="1" noAdjustHandles="1" noChangeArrowheads="1" noChangeShapeType="1" noTextEdit="1"/>
              </p:cNvSpPr>
              <p:nvPr/>
            </p:nvSpPr>
            <p:spPr>
              <a:xfrm>
                <a:off x="4720153" y="16873762"/>
                <a:ext cx="3185031" cy="1143000"/>
              </a:xfrm>
              <a:prstGeom prst="rect">
                <a:avLst/>
              </a:prstGeom>
              <a:blipFill rotWithShape="1">
                <a:blip r:embed="rId19"/>
                <a:stretch>
                  <a:fillRect/>
                </a:stretch>
              </a:blipFill>
              <a:ln w="28575" cap="flat" cmpd="sng">
                <a:noFill/>
                <a:prstDash val="solid"/>
                <a:round/>
                <a:headEnd type="none" w="med" len="med"/>
                <a:tailEnd type="none" w="med" len="med"/>
              </a:ln>
            </p:spPr>
            <p:txBody>
              <a:bodyPr/>
              <a:lstStyle/>
              <a:p>
                <a:r>
                  <a:rPr lang="en-US">
                    <a:noFill/>
                  </a:rPr>
                  <a:t> </a:t>
                </a:r>
              </a:p>
            </p:txBody>
          </p:sp>
        </mc:Fallback>
      </mc:AlternateContent>
      <p:sp>
        <p:nvSpPr>
          <p:cNvPr id="100" name="Shape 51"/>
          <p:cNvSpPr txBox="1"/>
          <p:nvPr/>
        </p:nvSpPr>
        <p:spPr>
          <a:xfrm>
            <a:off x="8572538" y="18925362"/>
            <a:ext cx="3619462" cy="810438"/>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dirty="0" smtClean="0">
                <a:solidFill>
                  <a:schemeClr val="bg2">
                    <a:lumMod val="50000"/>
                  </a:schemeClr>
                </a:solidFill>
                <a:latin typeface="Century Gothic" panose="020B0502020202020204" pitchFamily="34" charset="0"/>
                <a:ea typeface="Garamond"/>
                <a:cs typeface="Garamond"/>
                <a:sym typeface="Garamond"/>
              </a:rPr>
              <a:t>Thermal Map</a:t>
            </a:r>
            <a:endParaRPr lang="en-US" sz="2400" dirty="0">
              <a:solidFill>
                <a:schemeClr val="bg2">
                  <a:lumMod val="50000"/>
                </a:schemeClr>
              </a:solidFill>
              <a:latin typeface="Century Gothic" panose="020B0502020202020204" pitchFamily="34" charset="0"/>
              <a:ea typeface="Garamond"/>
              <a:cs typeface="Garamond"/>
              <a:sym typeface="Garamond"/>
            </a:endParaRPr>
          </a:p>
        </p:txBody>
      </p:sp>
      <p:sp>
        <p:nvSpPr>
          <p:cNvPr id="73" name="Shape 50"/>
          <p:cNvSpPr/>
          <p:nvPr/>
        </p:nvSpPr>
        <p:spPr>
          <a:xfrm rot="5400000">
            <a:off x="2135868" y="18067308"/>
            <a:ext cx="757465" cy="656373"/>
          </a:xfrm>
          <a:prstGeom prst="rightArrow">
            <a:avLst>
              <a:gd name="adj1" fmla="val 50000"/>
              <a:gd name="adj2" fmla="val 50000"/>
            </a:avLst>
          </a:prstGeom>
          <a:solidFill>
            <a:schemeClr val="accent1"/>
          </a:solidFill>
          <a:ln w="19050" cap="flat" cmpd="sng">
            <a:no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74" name="Shape 51"/>
          <p:cNvSpPr txBox="1"/>
          <p:nvPr/>
        </p:nvSpPr>
        <p:spPr>
          <a:xfrm>
            <a:off x="914401" y="18925362"/>
            <a:ext cx="3200400" cy="782676"/>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dirty="0" smtClean="0">
                <a:solidFill>
                  <a:schemeClr val="bg2">
                    <a:lumMod val="50000"/>
                  </a:schemeClr>
                </a:solidFill>
                <a:latin typeface="Century Gothic" panose="020B0502020202020204" pitchFamily="34" charset="0"/>
                <a:ea typeface="Garamond"/>
                <a:cs typeface="Garamond"/>
                <a:sym typeface="Garamond"/>
              </a:rPr>
              <a:t>Accuracy Assessment</a:t>
            </a:r>
            <a:endParaRPr lang="en-US" sz="2400" dirty="0">
              <a:solidFill>
                <a:schemeClr val="bg2">
                  <a:lumMod val="50000"/>
                </a:schemeClr>
              </a:solidFill>
              <a:latin typeface="Century Gothic" panose="020B0502020202020204" pitchFamily="34" charset="0"/>
              <a:ea typeface="Garamond"/>
              <a:cs typeface="Garamond"/>
              <a:sym typeface="Garamond"/>
            </a:endParaRPr>
          </a:p>
        </p:txBody>
      </p:sp>
      <p:pic>
        <p:nvPicPr>
          <p:cNvPr id="8" name="Picture 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41134" y="25232405"/>
            <a:ext cx="2709161" cy="3783070"/>
          </a:xfrm>
          <a:prstGeom prst="rect">
            <a:avLst/>
          </a:prstGeom>
        </p:spPr>
      </p:pic>
      <p:pic>
        <p:nvPicPr>
          <p:cNvPr id="9" name="Picture 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86568" y="25223611"/>
            <a:ext cx="2751475" cy="3783070"/>
          </a:xfrm>
          <a:prstGeom prst="rect">
            <a:avLst/>
          </a:prstGeom>
        </p:spPr>
      </p:pic>
      <p:pic>
        <p:nvPicPr>
          <p:cNvPr id="7" name="Picture 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479617" y="24676386"/>
            <a:ext cx="7419069" cy="4339031"/>
          </a:xfrm>
          <a:prstGeom prst="rect">
            <a:avLst/>
          </a:prstGeom>
        </p:spPr>
      </p:pic>
      <p:pic>
        <p:nvPicPr>
          <p:cNvPr id="43" name="Picture 4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45893" y="26902670"/>
            <a:ext cx="2454368" cy="2112748"/>
          </a:xfrm>
          <a:prstGeom prst="rect">
            <a:avLst/>
          </a:prstGeom>
        </p:spPr>
      </p:pic>
      <p:pic>
        <p:nvPicPr>
          <p:cNvPr id="82" name="Picture 8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41134" y="20426733"/>
            <a:ext cx="2651760" cy="3562696"/>
          </a:xfrm>
          <a:prstGeom prst="rect">
            <a:avLst/>
          </a:prstGeom>
          <a:ln w="19050">
            <a:solidFill>
              <a:schemeClr val="bg2">
                <a:lumMod val="50000"/>
              </a:schemeClr>
            </a:solidFill>
          </a:ln>
        </p:spPr>
      </p:pic>
      <p:pic>
        <p:nvPicPr>
          <p:cNvPr id="85" name="Picture 8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786568" y="20422413"/>
            <a:ext cx="2651760" cy="3567016"/>
          </a:xfrm>
          <a:prstGeom prst="rect">
            <a:avLst/>
          </a:prstGeom>
          <a:ln w="19050">
            <a:solidFill>
              <a:schemeClr val="bg2">
                <a:lumMod val="50000"/>
              </a:schemeClr>
            </a:solidFill>
          </a:ln>
        </p:spPr>
      </p:pic>
      <p:sp>
        <p:nvSpPr>
          <p:cNvPr id="91" name="TextBox 90"/>
          <p:cNvSpPr txBox="1"/>
          <p:nvPr/>
        </p:nvSpPr>
        <p:spPr>
          <a:xfrm>
            <a:off x="1317583" y="24384000"/>
            <a:ext cx="1952851" cy="584775"/>
          </a:xfrm>
          <a:prstGeom prst="rect">
            <a:avLst/>
          </a:prstGeom>
          <a:noFill/>
        </p:spPr>
        <p:txBody>
          <a:bodyPr wrap="square" rtlCol="0">
            <a:spAutoFit/>
          </a:bodyPr>
          <a:lstStyle/>
          <a:p>
            <a:pPr algn="ctr"/>
            <a:r>
              <a:rPr lang="en-US" sz="3200" b="1" dirty="0" smtClean="0">
                <a:solidFill>
                  <a:schemeClr val="tx1"/>
                </a:solidFill>
                <a:latin typeface="Century Gothic" panose="020B0502020202020204" pitchFamily="34" charset="0"/>
              </a:rPr>
              <a:t>2002</a:t>
            </a:r>
            <a:endParaRPr lang="en-US" sz="3200" b="1" dirty="0">
              <a:solidFill>
                <a:schemeClr val="tx1"/>
              </a:solidFill>
              <a:latin typeface="Century Gothic" panose="020B0502020202020204" pitchFamily="34" charset="0"/>
            </a:endParaRPr>
          </a:p>
        </p:txBody>
      </p:sp>
      <p:sp>
        <p:nvSpPr>
          <p:cNvPr id="102" name="TextBox 101"/>
          <p:cNvSpPr txBox="1"/>
          <p:nvPr/>
        </p:nvSpPr>
        <p:spPr>
          <a:xfrm>
            <a:off x="4185879" y="24384000"/>
            <a:ext cx="1952851" cy="584775"/>
          </a:xfrm>
          <a:prstGeom prst="rect">
            <a:avLst/>
          </a:prstGeom>
          <a:noFill/>
        </p:spPr>
        <p:txBody>
          <a:bodyPr wrap="square" rtlCol="0">
            <a:spAutoFit/>
          </a:bodyPr>
          <a:lstStyle/>
          <a:p>
            <a:pPr algn="ctr"/>
            <a:r>
              <a:rPr lang="en-US" sz="3200" b="1" dirty="0" smtClean="0">
                <a:solidFill>
                  <a:schemeClr val="tx1"/>
                </a:solidFill>
                <a:latin typeface="Century Gothic" panose="020B0502020202020204" pitchFamily="34" charset="0"/>
              </a:rPr>
              <a:t>2014</a:t>
            </a:r>
            <a:endParaRPr lang="en-US" sz="3200" b="1" dirty="0">
              <a:solidFill>
                <a:schemeClr val="tx1"/>
              </a:solidFill>
              <a:latin typeface="Century Gothic" panose="020B0502020202020204" pitchFamily="34" charset="0"/>
            </a:endParaRPr>
          </a:p>
        </p:txBody>
      </p:sp>
      <p:sp>
        <p:nvSpPr>
          <p:cNvPr id="104" name="TextBox 103"/>
          <p:cNvSpPr txBox="1"/>
          <p:nvPr/>
        </p:nvSpPr>
        <p:spPr>
          <a:xfrm>
            <a:off x="15444294" y="24050125"/>
            <a:ext cx="1952851" cy="584775"/>
          </a:xfrm>
          <a:prstGeom prst="rect">
            <a:avLst/>
          </a:prstGeom>
          <a:noFill/>
        </p:spPr>
        <p:txBody>
          <a:bodyPr wrap="square" rtlCol="0">
            <a:spAutoFit/>
          </a:bodyPr>
          <a:lstStyle/>
          <a:p>
            <a:pPr algn="ctr"/>
            <a:r>
              <a:rPr lang="en-US" sz="3200" b="1" dirty="0" smtClean="0">
                <a:solidFill>
                  <a:schemeClr val="tx1"/>
                </a:solidFill>
                <a:latin typeface="Century Gothic" panose="020B0502020202020204" pitchFamily="34" charset="0"/>
              </a:rPr>
              <a:t>2014</a:t>
            </a:r>
            <a:endParaRPr lang="en-US" sz="3200" b="1" dirty="0">
              <a:solidFill>
                <a:schemeClr val="tx1"/>
              </a:solidFill>
              <a:latin typeface="Century Gothic" panose="020B0502020202020204" pitchFamily="34" charset="0"/>
            </a:endParaRPr>
          </a:p>
        </p:txBody>
      </p:sp>
      <p:sp>
        <p:nvSpPr>
          <p:cNvPr id="105" name="TextBox 104"/>
          <p:cNvSpPr txBox="1"/>
          <p:nvPr/>
        </p:nvSpPr>
        <p:spPr>
          <a:xfrm>
            <a:off x="9727650" y="24050126"/>
            <a:ext cx="1952851" cy="584775"/>
          </a:xfrm>
          <a:prstGeom prst="rect">
            <a:avLst/>
          </a:prstGeom>
          <a:noFill/>
        </p:spPr>
        <p:txBody>
          <a:bodyPr wrap="square" rtlCol="0">
            <a:spAutoFit/>
          </a:bodyPr>
          <a:lstStyle/>
          <a:p>
            <a:pPr algn="ctr"/>
            <a:r>
              <a:rPr lang="en-US" sz="3200" b="1" dirty="0" smtClean="0">
                <a:solidFill>
                  <a:schemeClr val="tx1"/>
                </a:solidFill>
                <a:latin typeface="Century Gothic" panose="020B0502020202020204" pitchFamily="34" charset="0"/>
              </a:rPr>
              <a:t>2003</a:t>
            </a:r>
            <a:endParaRPr lang="en-US" sz="3200" b="1" dirty="0">
              <a:solidFill>
                <a:schemeClr val="tx1"/>
              </a:solidFill>
              <a:latin typeface="Century Gothic" panose="020B0502020202020204" pitchFamily="34" charset="0"/>
            </a:endParaRPr>
          </a:p>
        </p:txBody>
      </p:sp>
      <p:pic>
        <p:nvPicPr>
          <p:cNvPr id="99" name="Picture 9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480250" y="31052489"/>
            <a:ext cx="5622051" cy="3159593"/>
          </a:xfrm>
          <a:prstGeom prst="rect">
            <a:avLst/>
          </a:prstGeom>
        </p:spPr>
      </p:pic>
      <p:pic>
        <p:nvPicPr>
          <p:cNvPr id="108" name="Picture 10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3933024">
            <a:off x="1756537" y="15402897"/>
            <a:ext cx="1242250" cy="1931934"/>
          </a:xfrm>
          <a:prstGeom prst="rect">
            <a:avLst/>
          </a:prstGeom>
        </p:spPr>
      </p:pic>
      <p:graphicFrame>
        <p:nvGraphicFramePr>
          <p:cNvPr id="109" name="Table 108"/>
          <p:cNvGraphicFramePr>
            <a:graphicFrameLocks noGrp="1"/>
          </p:cNvGraphicFramePr>
          <p:nvPr>
            <p:extLst>
              <p:ext uri="{D42A27DB-BD31-4B8C-83A1-F6EECF244321}">
                <p14:modId xmlns:p14="http://schemas.microsoft.com/office/powerpoint/2010/main" val="208629144"/>
              </p:ext>
            </p:extLst>
          </p:nvPr>
        </p:nvGraphicFramePr>
        <p:xfrm>
          <a:off x="6745893" y="23581935"/>
          <a:ext cx="2454368" cy="2773680"/>
        </p:xfrm>
        <a:graphic>
          <a:graphicData uri="http://schemas.openxmlformats.org/drawingml/2006/table">
            <a:tbl>
              <a:tblPr firstRow="1" bandRow="1">
                <a:tableStyleId>{2D5ABB26-0587-4C30-8999-92F81FD0307C}</a:tableStyleId>
              </a:tblPr>
              <a:tblGrid>
                <a:gridCol w="1241353"/>
                <a:gridCol w="1213015"/>
              </a:tblGrid>
              <a:tr h="395873">
                <a:tc gridSpan="2">
                  <a:txBody>
                    <a:bodyPr/>
                    <a:lstStyle/>
                    <a:p>
                      <a:r>
                        <a:rPr lang="en-US" sz="2400" b="1" dirty="0" smtClean="0">
                          <a:solidFill>
                            <a:schemeClr val="bg2">
                              <a:lumMod val="50000"/>
                            </a:schemeClr>
                          </a:solidFill>
                        </a:rPr>
                        <a:t>Accuracy Assessment of Mesquite Trees</a:t>
                      </a:r>
                      <a:endParaRPr lang="en-US" sz="2400" b="1" dirty="0">
                        <a:solidFill>
                          <a:schemeClr val="bg2">
                            <a:lumMod val="50000"/>
                          </a:schemeClr>
                        </a:solidFill>
                        <a:latin typeface="Century Gothic" panose="020B0502020202020204" pitchFamily="34" charset="0"/>
                      </a:endParaRPr>
                    </a:p>
                  </a:txBody>
                  <a:tcPr>
                    <a:lnL w="19050" cap="flat" cmpd="sng" algn="ctr">
                      <a:solidFill>
                        <a:schemeClr val="bg2">
                          <a:lumMod val="50000"/>
                        </a:schemeClr>
                      </a:solid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19050" cap="flat" cmpd="sng" algn="ctr">
                      <a:solidFill>
                        <a:schemeClr val="bg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r>
              <a:tr h="370840">
                <a:tc>
                  <a:txBody>
                    <a:bodyPr/>
                    <a:lstStyle/>
                    <a:p>
                      <a:r>
                        <a:rPr lang="en-US" sz="2000" dirty="0" smtClean="0">
                          <a:solidFill>
                            <a:schemeClr val="bg2">
                              <a:lumMod val="50000"/>
                            </a:schemeClr>
                          </a:solidFill>
                        </a:rPr>
                        <a:t>2002</a:t>
                      </a:r>
                      <a:endParaRPr lang="en-US" sz="2000" dirty="0">
                        <a:solidFill>
                          <a:schemeClr val="bg2">
                            <a:lumMod val="50000"/>
                          </a:schemeClr>
                        </a:solidFill>
                        <a:latin typeface="Century Gothic" panose="020B0502020202020204" pitchFamily="34" charset="0"/>
                      </a:endParaRPr>
                    </a:p>
                  </a:txBody>
                  <a:tcPr>
                    <a:lnL w="1905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2">
                              <a:lumMod val="50000"/>
                            </a:schemeClr>
                          </a:solidFill>
                        </a:rPr>
                        <a:t>92%</a:t>
                      </a:r>
                      <a:endParaRPr lang="en-US" sz="2000" dirty="0">
                        <a:solidFill>
                          <a:schemeClr val="bg2">
                            <a:lumMod val="50000"/>
                          </a:schemeClr>
                        </a:solidFill>
                        <a:latin typeface="Century Gothic" panose="020B0502020202020204" pitchFamily="34" charset="0"/>
                      </a:endParaRPr>
                    </a:p>
                  </a:txBody>
                  <a:tcPr>
                    <a:lnL w="12700" cap="flat" cmpd="sng" algn="ctr">
                      <a:solidFill>
                        <a:schemeClr val="bg2">
                          <a:lumMod val="50000"/>
                        </a:schemeClr>
                      </a:solid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r>
              <a:tr h="370840">
                <a:tc>
                  <a:txBody>
                    <a:bodyPr/>
                    <a:lstStyle/>
                    <a:p>
                      <a:r>
                        <a:rPr lang="en-US" sz="2000" dirty="0" smtClean="0">
                          <a:solidFill>
                            <a:schemeClr val="bg2">
                              <a:lumMod val="50000"/>
                            </a:schemeClr>
                          </a:solidFill>
                        </a:rPr>
                        <a:t>2006</a:t>
                      </a:r>
                      <a:endParaRPr lang="en-US" sz="2000" dirty="0">
                        <a:solidFill>
                          <a:schemeClr val="bg2">
                            <a:lumMod val="50000"/>
                          </a:schemeClr>
                        </a:solidFill>
                        <a:latin typeface="Century Gothic" panose="020B0502020202020204" pitchFamily="34" charset="0"/>
                      </a:endParaRPr>
                    </a:p>
                  </a:txBody>
                  <a:tcPr>
                    <a:lnL w="19050" cap="flat" cmpd="sng" algn="ctr">
                      <a:solidFill>
                        <a:schemeClr val="bg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2">
                              <a:lumMod val="50000"/>
                            </a:schemeClr>
                          </a:solidFill>
                        </a:rPr>
                        <a:t>94%</a:t>
                      </a:r>
                      <a:endParaRPr lang="en-US" sz="2000" dirty="0">
                        <a:solidFill>
                          <a:schemeClr val="bg2">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2000" dirty="0" smtClean="0">
                          <a:solidFill>
                            <a:schemeClr val="bg2">
                              <a:lumMod val="50000"/>
                            </a:schemeClr>
                          </a:solidFill>
                        </a:rPr>
                        <a:t>2010</a:t>
                      </a:r>
                      <a:endParaRPr lang="en-US" sz="2000" dirty="0">
                        <a:solidFill>
                          <a:schemeClr val="bg2">
                            <a:lumMod val="50000"/>
                          </a:schemeClr>
                        </a:solidFill>
                        <a:latin typeface="Century Gothic" panose="020B0502020202020204" pitchFamily="34" charset="0"/>
                      </a:endParaRPr>
                    </a:p>
                  </a:txBody>
                  <a:tcPr>
                    <a:lnL w="19050" cap="flat" cmpd="sng" algn="ctr">
                      <a:solidFill>
                        <a:schemeClr val="bg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2">
                              <a:lumMod val="50000"/>
                            </a:schemeClr>
                          </a:solidFill>
                        </a:rPr>
                        <a:t>88%</a:t>
                      </a:r>
                      <a:endParaRPr lang="en-US" sz="2000" dirty="0">
                        <a:solidFill>
                          <a:schemeClr val="bg2">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2000" dirty="0" smtClean="0">
                          <a:solidFill>
                            <a:schemeClr val="bg2">
                              <a:lumMod val="50000"/>
                            </a:schemeClr>
                          </a:solidFill>
                        </a:rPr>
                        <a:t>2014</a:t>
                      </a:r>
                      <a:endParaRPr lang="en-US" sz="2000" dirty="0">
                        <a:solidFill>
                          <a:schemeClr val="bg2">
                            <a:lumMod val="50000"/>
                          </a:schemeClr>
                        </a:solidFill>
                        <a:latin typeface="Century Gothic" panose="020B0502020202020204" pitchFamily="34" charset="0"/>
                      </a:endParaRPr>
                    </a:p>
                  </a:txBody>
                  <a:tcPr>
                    <a:lnL w="19050" cap="flat" cmpd="sng" algn="ctr">
                      <a:solidFill>
                        <a:schemeClr val="bg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2">
                          <a:lumMod val="50000"/>
                        </a:schemeClr>
                      </a:solidFill>
                      <a:prstDash val="solid"/>
                      <a:round/>
                      <a:headEnd type="none" w="med" len="med"/>
                      <a:tailEnd type="none" w="med" len="med"/>
                    </a:lnB>
                  </a:tcPr>
                </a:tc>
                <a:tc>
                  <a:txBody>
                    <a:bodyPr/>
                    <a:lstStyle/>
                    <a:p>
                      <a:r>
                        <a:rPr lang="en-US" sz="2000" dirty="0" smtClean="0">
                          <a:solidFill>
                            <a:schemeClr val="bg2">
                              <a:lumMod val="50000"/>
                            </a:schemeClr>
                          </a:solidFill>
                        </a:rPr>
                        <a:t>88%</a:t>
                      </a:r>
                      <a:endParaRPr lang="en-US" sz="2000" dirty="0">
                        <a:solidFill>
                          <a:schemeClr val="bg2">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9050" cap="flat" cmpd="sng" algn="ctr">
                      <a:solidFill>
                        <a:schemeClr val="bg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2">
                          <a:lumMod val="50000"/>
                        </a:schemeClr>
                      </a:solidFill>
                      <a:prstDash val="solid"/>
                      <a:round/>
                      <a:headEnd type="none" w="med" len="med"/>
                      <a:tailEnd type="none" w="med" len="med"/>
                    </a:lnB>
                  </a:tcPr>
                </a:tc>
              </a:tr>
            </a:tbl>
          </a:graphicData>
        </a:graphic>
      </p:graphicFrame>
      <p:pic>
        <p:nvPicPr>
          <p:cNvPr id="111" name="Picture 110"/>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629399" y="20116799"/>
            <a:ext cx="2632481" cy="3352801"/>
          </a:xfrm>
          <a:prstGeom prst="rect">
            <a:avLst/>
          </a:prstGeom>
        </p:spPr>
      </p:pic>
      <p:pic>
        <p:nvPicPr>
          <p:cNvPr id="2" name="Picture 1"/>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011400" y="25198776"/>
            <a:ext cx="2887286" cy="1318824"/>
          </a:xfrm>
          <a:prstGeom prst="rect">
            <a:avLst/>
          </a:prstGeom>
        </p:spPr>
      </p:pic>
      <p:pic>
        <p:nvPicPr>
          <p:cNvPr id="11" name="Picture 1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464184" y="20397621"/>
            <a:ext cx="2651616" cy="3605379"/>
          </a:xfrm>
          <a:prstGeom prst="rect">
            <a:avLst/>
          </a:prstGeom>
        </p:spPr>
      </p:pic>
      <p:pic>
        <p:nvPicPr>
          <p:cNvPr id="15" name="Picture 1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5150780" y="20397621"/>
            <a:ext cx="2652226" cy="3592482"/>
          </a:xfrm>
          <a:prstGeom prst="rect">
            <a:avLst/>
          </a:prstGeom>
        </p:spPr>
      </p:pic>
      <p:sp>
        <p:nvSpPr>
          <p:cNvPr id="98" name="Shape 51"/>
          <p:cNvSpPr txBox="1"/>
          <p:nvPr/>
        </p:nvSpPr>
        <p:spPr>
          <a:xfrm>
            <a:off x="1139883" y="14152323"/>
            <a:ext cx="2781178" cy="652569"/>
          </a:xfrm>
          <a:prstGeom prst="rect">
            <a:avLst/>
          </a:prstGeom>
          <a:solidFill>
            <a:schemeClr val="accent1"/>
          </a:solidFill>
          <a:ln w="28575" cap="flat" cmpd="sng">
            <a:no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dirty="0" smtClean="0">
                <a:solidFill>
                  <a:schemeClr val="bg2">
                    <a:lumMod val="50000"/>
                  </a:schemeClr>
                </a:solidFill>
                <a:latin typeface="Century Gothic" panose="020B0502020202020204" pitchFamily="34" charset="0"/>
                <a:ea typeface="Garamond"/>
                <a:cs typeface="Garamond"/>
                <a:sym typeface="Garamond"/>
              </a:rPr>
              <a:t>TOA Reflectance</a:t>
            </a:r>
            <a:endParaRPr lang="en-US" sz="2400" dirty="0">
              <a:solidFill>
                <a:schemeClr val="bg2">
                  <a:lumMod val="50000"/>
                </a:schemeClr>
              </a:solidFill>
              <a:latin typeface="Century Gothic" panose="020B0502020202020204" pitchFamily="34" charset="0"/>
              <a:ea typeface="Garamond"/>
              <a:cs typeface="Garamond"/>
              <a:sym typeface="Garamond"/>
            </a:endParaRPr>
          </a:p>
        </p:txBody>
      </p:sp>
      <p:pic>
        <p:nvPicPr>
          <p:cNvPr id="10" name="Picture 9"/>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2420600" y="20426733"/>
            <a:ext cx="2447269" cy="2796683"/>
          </a:xfrm>
          <a:prstGeom prst="rect">
            <a:avLst/>
          </a:prstGeom>
          <a:ln>
            <a:solidFill>
              <a:schemeClr val="bg2">
                <a:lumMod val="75000"/>
              </a:schemeClr>
            </a:solidFill>
          </a:ln>
        </p:spPr>
      </p:pic>
      <p:sp>
        <p:nvSpPr>
          <p:cNvPr id="89" name="Shape 19"/>
          <p:cNvSpPr txBox="1"/>
          <p:nvPr/>
        </p:nvSpPr>
        <p:spPr>
          <a:xfrm>
            <a:off x="11480249" y="34364482"/>
            <a:ext cx="5622051" cy="594300"/>
          </a:xfrm>
          <a:prstGeom prst="rect">
            <a:avLst/>
          </a:prstGeom>
          <a:noFill/>
          <a:ln>
            <a:noFill/>
          </a:ln>
        </p:spPr>
        <p:txBody>
          <a:bodyPr lIns="91425" tIns="45700" rIns="91425" bIns="45700" anchor="t" anchorCtr="0">
            <a:noAutofit/>
          </a:bodyPr>
          <a:lstStyle/>
          <a:p>
            <a:pPr marL="0" marR="0" lvl="0" indent="0" algn="l" rtl="0">
              <a:lnSpc>
                <a:spcPts val="500"/>
              </a:lnSpc>
              <a:spcBef>
                <a:spcPts val="1800"/>
              </a:spcBef>
              <a:buClr>
                <a:schemeClr val="dk1"/>
              </a:buClr>
              <a:buSzPct val="25000"/>
              <a:buFont typeface="Arial"/>
              <a:buNone/>
            </a:pPr>
            <a:r>
              <a:rPr lang="en-US" sz="1600" b="0" i="0" u="none" strike="noStrike" cap="none" baseline="0" dirty="0" smtClean="0">
                <a:solidFill>
                  <a:schemeClr val="dk1"/>
                </a:solidFill>
                <a:latin typeface="Century Gothic" panose="020B0502020202020204" pitchFamily="34" charset="0"/>
                <a:ea typeface="Garamond"/>
                <a:cs typeface="Garamond"/>
                <a:sym typeface="Garamond"/>
              </a:rPr>
              <a:t>Laguna</a:t>
            </a:r>
            <a:r>
              <a:rPr lang="en-US" sz="1600" b="0" i="0" u="none" strike="noStrike" cap="none" dirty="0" smtClean="0">
                <a:solidFill>
                  <a:schemeClr val="dk1"/>
                </a:solidFill>
                <a:latin typeface="Century Gothic" panose="020B0502020202020204" pitchFamily="34" charset="0"/>
                <a:ea typeface="Garamond"/>
                <a:cs typeface="Garamond"/>
                <a:sym typeface="Garamond"/>
              </a:rPr>
              <a:t> Madre</a:t>
            </a:r>
          </a:p>
          <a:p>
            <a:pPr marL="0" marR="0" lvl="0" indent="0" algn="l" rtl="0">
              <a:lnSpc>
                <a:spcPts val="500"/>
              </a:lnSpc>
              <a:spcBef>
                <a:spcPts val="1800"/>
              </a:spcBef>
              <a:buClr>
                <a:schemeClr val="dk1"/>
              </a:buClr>
              <a:buSzPct val="25000"/>
              <a:buFont typeface="Arial"/>
              <a:buNone/>
            </a:pPr>
            <a:r>
              <a:rPr lang="en-US" sz="1600" b="0" i="0" u="none" strike="noStrike" cap="none" dirty="0" smtClean="0">
                <a:solidFill>
                  <a:schemeClr val="dk1"/>
                </a:solidFill>
                <a:latin typeface="Century Gothic" panose="020B0502020202020204" pitchFamily="34" charset="0"/>
                <a:ea typeface="Garamond"/>
                <a:cs typeface="Garamond"/>
                <a:sym typeface="Garamond"/>
              </a:rPr>
              <a:t>Image Credit: Joe </a:t>
            </a:r>
            <a:r>
              <a:rPr lang="en-US" sz="1600" b="0" i="0" u="none" strike="noStrike" cap="none" dirty="0" err="1" smtClean="0">
                <a:solidFill>
                  <a:schemeClr val="dk1"/>
                </a:solidFill>
                <a:latin typeface="Century Gothic" panose="020B0502020202020204" pitchFamily="34" charset="0"/>
                <a:ea typeface="Garamond"/>
                <a:cs typeface="Garamond"/>
                <a:sym typeface="Garamond"/>
              </a:rPr>
              <a:t>Meiman</a:t>
            </a:r>
            <a:r>
              <a:rPr lang="en-US" sz="1600" b="0" i="0" u="none" strike="noStrike" cap="none" dirty="0" smtClean="0">
                <a:solidFill>
                  <a:schemeClr val="dk1"/>
                </a:solidFill>
                <a:latin typeface="Century Gothic" panose="020B0502020202020204" pitchFamily="34" charset="0"/>
                <a:ea typeface="Garamond"/>
                <a:cs typeface="Garamond"/>
                <a:sym typeface="Garamond"/>
              </a:rPr>
              <a:t>, National Park Service</a:t>
            </a:r>
            <a:endParaRPr lang="en-US" sz="1600" b="0" i="0" u="none" strike="noStrike" cap="none" dirty="0" smtClean="0">
              <a:solidFill>
                <a:schemeClr val="dk1"/>
              </a:solidFill>
              <a:latin typeface="Century Gothic" panose="020B0502020202020204" pitchFamily="34" charset="0"/>
              <a:ea typeface="Garamond"/>
              <a:cs typeface="Garamond"/>
              <a:sym typeface="Garamond"/>
            </a:endParaRPr>
          </a:p>
        </p:txBody>
      </p:sp>
      <p:pic>
        <p:nvPicPr>
          <p:cNvPr id="23" name="Picture 22"/>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2783800" y="13450931"/>
            <a:ext cx="3733801" cy="2674438"/>
          </a:xfrm>
          <a:prstGeom prst="rect">
            <a:avLst/>
          </a:prstGeom>
        </p:spPr>
      </p:pic>
      <p:sp>
        <p:nvSpPr>
          <p:cNvPr id="96" name="Shape 19"/>
          <p:cNvSpPr txBox="1"/>
          <p:nvPr/>
        </p:nvSpPr>
        <p:spPr>
          <a:xfrm>
            <a:off x="22707600" y="16272827"/>
            <a:ext cx="3982357" cy="491173"/>
          </a:xfrm>
          <a:prstGeom prst="rect">
            <a:avLst/>
          </a:prstGeom>
          <a:noFill/>
          <a:ln>
            <a:noFill/>
          </a:ln>
        </p:spPr>
        <p:txBody>
          <a:bodyPr lIns="91425" tIns="45700" rIns="91425" bIns="45700" anchor="t" anchorCtr="0">
            <a:noAutofit/>
          </a:bodyPr>
          <a:lstStyle/>
          <a:p>
            <a:pPr marL="0" marR="0" lvl="0" indent="0" algn="l" rtl="0">
              <a:lnSpc>
                <a:spcPts val="500"/>
              </a:lnSpc>
              <a:spcBef>
                <a:spcPts val="1800"/>
              </a:spcBef>
              <a:buClr>
                <a:schemeClr val="dk1"/>
              </a:buClr>
              <a:buSzPct val="25000"/>
              <a:buFont typeface="Arial"/>
              <a:buNone/>
            </a:pPr>
            <a:r>
              <a:rPr lang="en-US" sz="1600" dirty="0" smtClean="0">
                <a:solidFill>
                  <a:schemeClr val="dk1"/>
                </a:solidFill>
                <a:latin typeface="Century Gothic" panose="020B0502020202020204" pitchFamily="34" charset="0"/>
                <a:ea typeface="Garamond"/>
                <a:cs typeface="Garamond"/>
                <a:sym typeface="Garamond"/>
              </a:rPr>
              <a:t>Mesquite Trees</a:t>
            </a:r>
          </a:p>
          <a:p>
            <a:pPr marL="0" marR="0" lvl="0" indent="0" algn="l" rtl="0">
              <a:lnSpc>
                <a:spcPts val="500"/>
              </a:lnSpc>
              <a:spcBef>
                <a:spcPts val="1800"/>
              </a:spcBef>
              <a:buClr>
                <a:schemeClr val="dk1"/>
              </a:buClr>
              <a:buSzPct val="25000"/>
              <a:buFont typeface="Arial"/>
              <a:buNone/>
            </a:pPr>
            <a:r>
              <a:rPr lang="en-US" sz="1600" dirty="0" smtClean="0">
                <a:solidFill>
                  <a:schemeClr val="dk1"/>
                </a:solidFill>
                <a:latin typeface="Century Gothic" panose="020B0502020202020204" pitchFamily="34" charset="0"/>
                <a:ea typeface="Garamond"/>
                <a:cs typeface="Garamond"/>
                <a:sym typeface="Garamond"/>
              </a:rPr>
              <a:t>Image Credit: National Park Service</a:t>
            </a:r>
            <a:endParaRPr lang="en-US" sz="1600" b="0" i="0" u="none" strike="noStrike" cap="none" baseline="0" dirty="0" smtClean="0">
              <a:solidFill>
                <a:schemeClr val="dk1"/>
              </a:solidFill>
              <a:latin typeface="Century Gothic" panose="020B0502020202020204" pitchFamily="34" charset="0"/>
              <a:ea typeface="Garamond"/>
              <a:cs typeface="Garamond"/>
              <a:sym typeface="Garamond"/>
            </a:endParaRPr>
          </a:p>
          <a:p>
            <a:pPr marL="0" marR="0" lvl="0" indent="0" algn="l" rtl="0">
              <a:lnSpc>
                <a:spcPct val="90000"/>
              </a:lnSpc>
              <a:spcBef>
                <a:spcPts val="1800"/>
              </a:spcBef>
              <a:buClr>
                <a:schemeClr val="dk1"/>
              </a:buClr>
              <a:buSzPct val="25000"/>
              <a:buFont typeface="Arial"/>
              <a:buNone/>
            </a:pPr>
            <a:endParaRPr lang="en-US" sz="1600" b="0" i="0" u="none" strike="noStrike" cap="none" baseline="0" dirty="0">
              <a:solidFill>
                <a:schemeClr val="dk1"/>
              </a:solidFill>
              <a:latin typeface="Century Gothic" panose="020B0502020202020204" pitchFamily="34" charset="0"/>
              <a:ea typeface="Garamond"/>
              <a:cs typeface="Garamond"/>
              <a:sym typeface="Garamond"/>
            </a:endParaRPr>
          </a:p>
        </p:txBody>
      </p:sp>
      <p:pic>
        <p:nvPicPr>
          <p:cNvPr id="4" name="Picture 3"/>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8592800" y="15040959"/>
            <a:ext cx="1219200" cy="1084410"/>
          </a:xfrm>
          <a:prstGeom prst="rect">
            <a:avLst/>
          </a:prstGeom>
          <a:ln w="19050">
            <a:solidFill>
              <a:schemeClr val="bg2">
                <a:lumMod val="50000"/>
              </a:schemeClr>
            </a:solidFill>
          </a:ln>
        </p:spPr>
      </p:pic>
      <p:sp>
        <p:nvSpPr>
          <p:cNvPr id="93" name="Right Arrow 92"/>
          <p:cNvSpPr/>
          <p:nvPr/>
        </p:nvSpPr>
        <p:spPr>
          <a:xfrm flipH="1">
            <a:off x="20730211" y="14549650"/>
            <a:ext cx="856336" cy="552426"/>
          </a:xfrm>
          <a:prstGeom prst="rightArrow">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p:cNvSpPr txBox="1"/>
          <p:nvPr/>
        </p:nvSpPr>
        <p:spPr>
          <a:xfrm>
            <a:off x="20371254" y="13402717"/>
            <a:ext cx="1574250" cy="954107"/>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Laguna Madre</a:t>
            </a:r>
            <a:endParaRPr lang="en-US" sz="2800" b="1" dirty="0">
              <a:solidFill>
                <a:schemeClr val="bg1"/>
              </a:solidFill>
              <a:latin typeface="Century Gothic" panose="020B0502020202020204" pitchFamily="34" charset="0"/>
            </a:endParaRPr>
          </a:p>
        </p:txBody>
      </p:sp>
      <p:sp>
        <p:nvSpPr>
          <p:cNvPr id="97" name="Shape 19"/>
          <p:cNvSpPr txBox="1"/>
          <p:nvPr/>
        </p:nvSpPr>
        <p:spPr>
          <a:xfrm>
            <a:off x="18592800" y="16211021"/>
            <a:ext cx="3982357" cy="491173"/>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r>
              <a:rPr lang="en-US" sz="1600" b="0" i="0" u="none" strike="noStrike" cap="none" baseline="0" dirty="0" smtClean="0">
                <a:solidFill>
                  <a:schemeClr val="dk1"/>
                </a:solidFill>
                <a:latin typeface="Century Gothic" panose="020B0502020202020204" pitchFamily="34" charset="0"/>
                <a:ea typeface="Garamond"/>
                <a:cs typeface="Garamond"/>
                <a:sym typeface="Garamond"/>
              </a:rPr>
              <a:t>Landsat</a:t>
            </a:r>
            <a:r>
              <a:rPr lang="en-US" sz="1600" b="0" i="0" u="none" strike="noStrike" cap="none" dirty="0" smtClean="0">
                <a:solidFill>
                  <a:schemeClr val="dk1"/>
                </a:solidFill>
                <a:latin typeface="Century Gothic" panose="020B0502020202020204" pitchFamily="34" charset="0"/>
                <a:ea typeface="Garamond"/>
                <a:cs typeface="Garamond"/>
                <a:sym typeface="Garamond"/>
              </a:rPr>
              <a:t> 5 - TM Bands 7, 4, 2</a:t>
            </a:r>
            <a:endParaRPr lang="en-US" sz="1600" b="0" i="0" u="none" strike="noStrike" cap="none" baseline="0" dirty="0">
              <a:solidFill>
                <a:schemeClr val="dk1"/>
              </a:solidFill>
              <a:latin typeface="Century Gothic" panose="020B0502020202020204" pitchFamily="34" charset="0"/>
              <a:ea typeface="Garamond"/>
              <a:cs typeface="Garamond"/>
              <a:sym typeface="Garamond"/>
            </a:endParaRP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964</TotalTime>
  <Words>692</Words>
  <Application>Microsoft Office PowerPoint</Application>
  <PresentationFormat>Custom</PresentationFormat>
  <Paragraphs>76</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dc:creator>
  <cp:lastModifiedBy>NASADevelop</cp:lastModifiedBy>
  <cp:revision>119</cp:revision>
  <dcterms:modified xsi:type="dcterms:W3CDTF">2015-07-23T21:25:31Z</dcterms:modified>
</cp:coreProperties>
</file>