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>
        <p:scale>
          <a:sx n="40" d="100"/>
          <a:sy n="40" d="100"/>
        </p:scale>
        <p:origin x="1920" y="-11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jp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12" Type="http://schemas.openxmlformats.org/officeDocument/2006/relationships/image" Target="../media/image13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gif"/><Relationship Id="rId9" Type="http://schemas.openxmlformats.org/officeDocument/2006/relationships/image" Target="../media/image10.png"/><Relationship Id="rId1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/>
          <p:cNvSpPr/>
          <p:nvPr/>
        </p:nvSpPr>
        <p:spPr>
          <a:xfrm>
            <a:off x="6054092" y="12885216"/>
            <a:ext cx="4931823" cy="7939568"/>
          </a:xfrm>
          <a:prstGeom prst="roundRect">
            <a:avLst/>
          </a:prstGeom>
          <a:solidFill>
            <a:srgbClr val="33AFA9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/>
          </a:p>
        </p:txBody>
      </p:sp>
      <p:sp>
        <p:nvSpPr>
          <p:cNvPr id="58" name="Right Arrow 57"/>
          <p:cNvSpPr/>
          <p:nvPr/>
        </p:nvSpPr>
        <p:spPr>
          <a:xfrm>
            <a:off x="3339211" y="13961647"/>
            <a:ext cx="2988800" cy="1473215"/>
          </a:xfrm>
          <a:prstGeom prst="rightArrow">
            <a:avLst>
              <a:gd name="adj1" fmla="val 59285"/>
              <a:gd name="adj2" fmla="val 28061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>
            <a:off x="3371884" y="17239956"/>
            <a:ext cx="2991862" cy="1628372"/>
          </a:xfrm>
          <a:prstGeom prst="rightArrow">
            <a:avLst>
              <a:gd name="adj1" fmla="val 88531"/>
              <a:gd name="adj2" fmla="val 28621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>
            <a:off x="3397943" y="19202971"/>
            <a:ext cx="3010014" cy="1400596"/>
          </a:xfrm>
          <a:prstGeom prst="rightArrow">
            <a:avLst>
              <a:gd name="adj1" fmla="val 66810"/>
              <a:gd name="adj2" fmla="val 36454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>
            <a:off x="3306338" y="15497763"/>
            <a:ext cx="3005170" cy="1473215"/>
          </a:xfrm>
          <a:prstGeom prst="rightArrow">
            <a:avLst>
              <a:gd name="adj1" fmla="val 59285"/>
              <a:gd name="adj2" fmla="val 28061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Langley Research Center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Utilizing NASA Earth Observations to Monitor Drought Severity in Texas for Wildfire Mitigation Support</a:t>
            </a:r>
            <a:br>
              <a:rPr lang="en-US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Texas Water Resources</a:t>
            </a:r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4202428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5585475" y="28795673"/>
            <a:ext cx="10932125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Garamond" panose="02020404030301010803" pitchFamily="18" charset="0"/>
              </a:rPr>
              <a:t>Dr. Kenton Ross: </a:t>
            </a:r>
            <a:r>
              <a:rPr lang="en-US" sz="2800" dirty="0">
                <a:latin typeface="Garamond" panose="02020404030301010803" pitchFamily="18" charset="0"/>
              </a:rPr>
              <a:t>NASA DEVELOP National Program (Science Advisor)</a:t>
            </a:r>
            <a:endParaRPr lang="en-US" sz="2800" b="1" dirty="0">
              <a:latin typeface="Garamond" panose="02020404030301010803" pitchFamily="18" charset="0"/>
            </a:endParaRPr>
          </a:p>
          <a:p>
            <a:r>
              <a:rPr lang="en-US" sz="2800" b="1" dirty="0">
                <a:latin typeface="Garamond" panose="02020404030301010803" pitchFamily="18" charset="0"/>
              </a:rPr>
              <a:t>Lance Watkins: </a:t>
            </a:r>
            <a:r>
              <a:rPr lang="en-US" sz="2800" dirty="0">
                <a:latin typeface="Garamond" panose="02020404030301010803" pitchFamily="18" charset="0"/>
              </a:rPr>
              <a:t>NASA DEVELOP National Program, </a:t>
            </a:r>
            <a:r>
              <a:rPr lang="en-US" sz="2800" dirty="0" err="1">
                <a:latin typeface="Garamond" panose="02020404030301010803" pitchFamily="18" charset="0"/>
              </a:rPr>
              <a:t>Geoinformatics</a:t>
            </a:r>
            <a:r>
              <a:rPr lang="en-US" sz="2800" dirty="0">
                <a:latin typeface="Garamond" panose="02020404030301010803" pitchFamily="18" charset="0"/>
              </a:rPr>
              <a:t>/Center Lead</a:t>
            </a:r>
          </a:p>
          <a:p>
            <a:r>
              <a:rPr lang="en-US" sz="2800" b="1" dirty="0">
                <a:latin typeface="Garamond" panose="02020404030301010803" pitchFamily="18" charset="0"/>
              </a:rPr>
              <a:t>Grant Mercer: </a:t>
            </a:r>
            <a:r>
              <a:rPr lang="en-US" sz="2800" dirty="0">
                <a:latin typeface="Garamond" panose="02020404030301010803" pitchFamily="18" charset="0"/>
              </a:rPr>
              <a:t>University of Nevada – Las Vegas</a:t>
            </a:r>
          </a:p>
          <a:p>
            <a:r>
              <a:rPr lang="en-US" sz="2800" b="1" dirty="0">
                <a:latin typeface="Garamond" panose="02020404030301010803" pitchFamily="18" charset="0"/>
              </a:rPr>
              <a:t>Rocky Garcia: </a:t>
            </a:r>
            <a:r>
              <a:rPr lang="en-US" sz="2800" dirty="0">
                <a:latin typeface="Garamond" panose="02020404030301010803" pitchFamily="18" charset="0"/>
              </a:rPr>
              <a:t>City University of New York</a:t>
            </a:r>
          </a:p>
          <a:p>
            <a:r>
              <a:rPr lang="en-US" sz="2800" b="1" dirty="0">
                <a:latin typeface="Garamond" panose="02020404030301010803" pitchFamily="18" charset="0"/>
              </a:rPr>
              <a:t>Tiffani Miller: </a:t>
            </a:r>
            <a:r>
              <a:rPr lang="en-US" sz="2800" dirty="0">
                <a:latin typeface="Garamond" panose="02020404030301010803" pitchFamily="18" charset="0"/>
              </a:rPr>
              <a:t>NASA DEVELOP, Project Coordinator Senior Fellow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latin typeface="Garamond" panose="02020404030301010803" pitchFamily="18" charset="0"/>
              </a:rPr>
              <a:t>Curt Stripling</a:t>
            </a:r>
            <a:r>
              <a:rPr lang="en-US" sz="2800" dirty="0">
                <a:latin typeface="Garamond" panose="02020404030301010803" pitchFamily="18" charset="0"/>
              </a:rPr>
              <a:t>: Texas Forest Service, Geospatial System Coordinator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latin typeface="Garamond" panose="02020404030301010803" pitchFamily="18" charset="0"/>
              </a:rPr>
              <a:t>Tom Spencer: </a:t>
            </a:r>
            <a:r>
              <a:rPr lang="en-US" sz="2800" dirty="0">
                <a:latin typeface="Garamond" panose="02020404030301010803" pitchFamily="18" charset="0"/>
              </a:rPr>
              <a:t>Texas Forest Service, Department Head of Predictive Services</a:t>
            </a:r>
          </a:p>
          <a:p>
            <a:endParaRPr lang="en-US" dirty="0" smtClean="0"/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Century Gothic" panose="020B0502020202020204" pitchFamily="34" charset="0"/>
              <a:buChar char="►"/>
            </a:pPr>
            <a:r>
              <a:rPr lang="en-US" sz="2800" dirty="0">
                <a:latin typeface="Garamond" panose="02020404030301010803" pitchFamily="18" charset="0"/>
              </a:rPr>
              <a:t>Expand upon </a:t>
            </a:r>
            <a:r>
              <a:rPr lang="en-US" sz="2800" dirty="0" smtClean="0">
                <a:latin typeface="Garamond" panose="02020404030301010803" pitchFamily="18" charset="0"/>
              </a:rPr>
              <a:t>the </a:t>
            </a:r>
            <a:r>
              <a:rPr lang="en-US" sz="2800" dirty="0">
                <a:latin typeface="Garamond" panose="02020404030301010803" pitchFamily="18" charset="0"/>
              </a:rPr>
              <a:t>Scaled Drought Condition Index (SDCI) created by Rhee et. al. (2010) by including a soil moisture component.</a:t>
            </a:r>
          </a:p>
          <a:p>
            <a:pPr marL="342900" indent="-342900">
              <a:buFont typeface="Century Gothic" panose="020B0502020202020204" pitchFamily="34" charset="0"/>
              <a:buChar char="►"/>
            </a:pPr>
            <a:r>
              <a:rPr lang="en-US" sz="2800" dirty="0" smtClean="0">
                <a:latin typeface="Garamond" panose="02020404030301010803" pitchFamily="18" charset="0"/>
              </a:rPr>
              <a:t>Design </a:t>
            </a:r>
            <a:r>
              <a:rPr lang="en-US" sz="2800" dirty="0">
                <a:latin typeface="Garamond" panose="02020404030301010803" pitchFamily="18" charset="0"/>
              </a:rPr>
              <a:t>a template for the Texas Forest Service to utilize in order to identify locations within the state most prone to wildfire disasters.</a:t>
            </a:r>
          </a:p>
          <a:p>
            <a:pPr marL="342900" indent="-342900">
              <a:buFont typeface="Century Gothic" panose="020B0502020202020204" pitchFamily="34" charset="0"/>
              <a:buChar char="►"/>
            </a:pPr>
            <a:r>
              <a:rPr lang="en-US" sz="2800" dirty="0" smtClean="0">
                <a:latin typeface="Garamond" panose="02020404030301010803" pitchFamily="18" charset="0"/>
              </a:rPr>
              <a:t>Compare </a:t>
            </a:r>
            <a:r>
              <a:rPr lang="en-US" sz="2800" dirty="0">
                <a:latin typeface="Garamond" panose="02020404030301010803" pitchFamily="18" charset="0"/>
              </a:rPr>
              <a:t>and contrast the accuracy of the Drought Severity Index with other drought indices.</a:t>
            </a:r>
          </a:p>
          <a:p>
            <a:pPr marL="347663" indent="-347663"/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115774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585475" y="2789489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Megan </a:t>
            </a:r>
            <a:r>
              <a:rPr lang="en-US" sz="2400" dirty="0" err="1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Buzanowicz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,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Zacary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Richards,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Laura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Lykens,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Jeff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Close</a:t>
            </a:r>
          </a:p>
          <a:p>
            <a:pPr lvl="0">
              <a:lnSpc>
                <a:spcPct val="100000"/>
              </a:lnSpc>
              <a:buClr>
                <a:schemeClr val="lt1"/>
              </a:buClr>
              <a:buSzPct val="25000"/>
            </a:pP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Hampton University, Arizona 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State </a:t>
            </a: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University, 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Old Dominion </a:t>
            </a: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University, 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  <a:ea typeface="Questrial"/>
                <a:cs typeface="Questrial"/>
                <a:sym typeface="Questrial"/>
              </a:rPr>
              <a:t>US Air Force</a:t>
            </a:r>
          </a:p>
          <a:p>
            <a:endParaRPr lang="en-US" sz="2400" dirty="0"/>
          </a:p>
        </p:txBody>
      </p:sp>
      <p:sp>
        <p:nvSpPr>
          <p:cNvPr id="33" name="Text Placeholder 16"/>
          <p:cNvSpPr txBox="1">
            <a:spLocks/>
          </p:cNvSpPr>
          <p:nvPr/>
        </p:nvSpPr>
        <p:spPr>
          <a:xfrm>
            <a:off x="21089720" y="12981156"/>
            <a:ext cx="8229600" cy="1332652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sz="2000" dirty="0" smtClean="0">
                <a:latin typeface="Garamond" panose="02020404030301010803" pitchFamily="18" charset="0"/>
              </a:rPr>
              <a:t>Summer </a:t>
            </a:r>
            <a:r>
              <a:rPr lang="nb-NO" sz="2000" dirty="0">
                <a:latin typeface="Garamond" panose="02020404030301010803" pitchFamily="18" charset="0"/>
              </a:rPr>
              <a:t>2010 - Summer 2011</a:t>
            </a:r>
          </a:p>
          <a:p>
            <a:r>
              <a:rPr lang="nb-NO" sz="2000" dirty="0">
                <a:latin typeface="Garamond" panose="02020404030301010803" pitchFamily="18" charset="0"/>
              </a:rPr>
              <a:t>Summer 2014 – Summer 2015</a:t>
            </a:r>
          </a:p>
          <a:p>
            <a:endParaRPr lang="en-US" dirty="0" smtClean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9" t="2974" r="22265" b="3661"/>
          <a:stretch/>
        </p:blipFill>
        <p:spPr>
          <a:xfrm>
            <a:off x="18287998" y="13636847"/>
            <a:ext cx="2689036" cy="244894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9261" y="15538833"/>
            <a:ext cx="1266930" cy="403635"/>
          </a:xfrm>
          <a:prstGeom prst="rect">
            <a:avLst/>
          </a:prstGeom>
        </p:spPr>
      </p:pic>
      <p:sp>
        <p:nvSpPr>
          <p:cNvPr id="36" name="Shape 81"/>
          <p:cNvSpPr txBox="1"/>
          <p:nvPr/>
        </p:nvSpPr>
        <p:spPr>
          <a:xfrm>
            <a:off x="20374768" y="13703793"/>
            <a:ext cx="4056061" cy="5349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lang="en-US" sz="4800" b="1" dirty="0" smtClean="0">
                <a:solidFill>
                  <a:schemeClr val="dk1"/>
                </a:solidFill>
                <a:latin typeface="Garamond" panose="02020404030301010803" pitchFamily="18" charset="0"/>
                <a:ea typeface="Questrial"/>
                <a:cs typeface="Questrial"/>
                <a:sym typeface="Questrial"/>
              </a:rPr>
              <a:t>Texas</a:t>
            </a:r>
            <a:endParaRPr lang="en-US" sz="4800" b="1" dirty="0">
              <a:solidFill>
                <a:schemeClr val="dk1"/>
              </a:solidFill>
              <a:latin typeface="Garamond" panose="02020404030301010803" pitchFamily="18" charset="0"/>
              <a:ea typeface="Questrial"/>
              <a:cs typeface="Questrial"/>
              <a:sym typeface="Quest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37719" y="12860244"/>
            <a:ext cx="3107728" cy="7964539"/>
          </a:xfrm>
          <a:prstGeom prst="roundRect">
            <a:avLst/>
          </a:prstGeom>
          <a:solidFill>
            <a:srgbClr val="33AFA9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/>
          </a:p>
        </p:txBody>
      </p:sp>
      <p:sp>
        <p:nvSpPr>
          <p:cNvPr id="39" name="Rounded Rectangle 38"/>
          <p:cNvSpPr/>
          <p:nvPr/>
        </p:nvSpPr>
        <p:spPr>
          <a:xfrm>
            <a:off x="897396" y="14280901"/>
            <a:ext cx="2804345" cy="195359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7602" y="14509851"/>
            <a:ext cx="19168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Land Data Assimilation System (NLDAS)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55030" y="13098317"/>
            <a:ext cx="2489076" cy="70666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Data Acquisition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1387318" y="12939301"/>
            <a:ext cx="4098960" cy="7885484"/>
          </a:xfrm>
          <a:prstGeom prst="roundRect">
            <a:avLst/>
          </a:prstGeom>
          <a:solidFill>
            <a:srgbClr val="33AFA9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/>
          </a:p>
        </p:txBody>
      </p:sp>
      <p:sp>
        <p:nvSpPr>
          <p:cNvPr id="44" name="TextBox 43"/>
          <p:cNvSpPr txBox="1"/>
          <p:nvPr/>
        </p:nvSpPr>
        <p:spPr>
          <a:xfrm>
            <a:off x="6671669" y="12942477"/>
            <a:ext cx="369222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Data Processing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761359" y="13007874"/>
            <a:ext cx="3438205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Data Analysis</a:t>
            </a:r>
            <a:endParaRPr lang="en-US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900782" y="16613267"/>
            <a:ext cx="2804345" cy="186182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entury Gothic" panose="020B0502020202020204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872304" y="18811449"/>
            <a:ext cx="2804345" cy="170102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entury Gothic" panose="020B0502020202020204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11611143" y="17589155"/>
            <a:ext cx="3685448" cy="299255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entury Gothic" panose="020B0502020202020204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2392474" y="15603952"/>
            <a:ext cx="2143765" cy="181849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entury Gothic" panose="020B0502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2417262" y="13701019"/>
            <a:ext cx="2118978" cy="164918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entury Gothic" panose="020B0502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75111" y="18921497"/>
            <a:ext cx="1685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Aqua/Terra MODIS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66223" y="16945607"/>
            <a:ext cx="1769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Multi-Sensor Precipitation Data (MPE)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874372" y="14544873"/>
            <a:ext cx="1291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ArcMap</a:t>
            </a:r>
          </a:p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10.3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853141" y="16504269"/>
            <a:ext cx="1291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Python</a:t>
            </a:r>
          </a:p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2.7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886718" y="17802825"/>
            <a:ext cx="305650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Modified Drought Severity Index</a:t>
            </a:r>
            <a:endParaRPr lang="en-US" sz="28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  <a:p>
            <a:pPr algn="ctr">
              <a:lnSpc>
                <a:spcPct val="50000"/>
              </a:lnSpc>
            </a:pPr>
            <a:endParaRPr lang="en-US" sz="2800" dirty="0" smtClean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  <a:p>
            <a:pPr algn="ctr">
              <a:lnSpc>
                <a:spcPct val="50000"/>
              </a:lnSpc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s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caled LST</a:t>
            </a:r>
          </a:p>
          <a:p>
            <a:pPr algn="ctr">
              <a:lnSpc>
                <a:spcPct val="50000"/>
              </a:lnSpc>
            </a:pP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  <a:p>
            <a:pPr algn="ctr">
              <a:lnSpc>
                <a:spcPct val="50000"/>
              </a:lnSpc>
            </a:pP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+ scaled NDVI</a:t>
            </a:r>
          </a:p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+ scaled MPE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+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scaled NLDAS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2609" y="13778392"/>
            <a:ext cx="1364541" cy="7573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2" t="30015" r="4016" b="30263"/>
          <a:stretch/>
        </p:blipFill>
        <p:spPr>
          <a:xfrm>
            <a:off x="12598984" y="15876668"/>
            <a:ext cx="1760792" cy="5480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9" name="TextBox 58"/>
          <p:cNvSpPr txBox="1"/>
          <p:nvPr/>
        </p:nvSpPr>
        <p:spPr>
          <a:xfrm>
            <a:off x="3736454" y="14298427"/>
            <a:ext cx="2640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Noah-2.8 Model</a:t>
            </a:r>
          </a:p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Soil Moisture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84480" y="19506099"/>
            <a:ext cx="2727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Land Surface Temperature (LST)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616432" y="17269312"/>
            <a:ext cx="2697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Normalized Difference Vegetation Index (NDVI)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49238" y="15796394"/>
            <a:ext cx="2564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Daily Observed Precipitation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66" name="Shape 125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18299261" y="17774372"/>
            <a:ext cx="3111124" cy="1870075"/>
          </a:xfrm>
          <a:prstGeom prst="rect">
            <a:avLst/>
          </a:prstGeom>
        </p:spPr>
      </p:pic>
      <p:sp>
        <p:nvSpPr>
          <p:cNvPr id="67" name="Shape 115"/>
          <p:cNvSpPr txBox="1"/>
          <p:nvPr/>
        </p:nvSpPr>
        <p:spPr>
          <a:xfrm>
            <a:off x="20591661" y="17714235"/>
            <a:ext cx="1450925" cy="1118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US" sz="2400" b="1" dirty="0" smtClean="0">
                <a:latin typeface="Garamond" panose="02020404030301010803" pitchFamily="18" charset="0"/>
              </a:rPr>
              <a:t>Terra</a:t>
            </a:r>
            <a:endParaRPr lang="en-US" sz="2400" b="1" dirty="0">
              <a:latin typeface="Garamond" panose="02020404030301010803" pitchFamily="18" charset="0"/>
            </a:endParaRPr>
          </a:p>
          <a:p>
            <a:pPr>
              <a:buNone/>
            </a:pPr>
            <a:r>
              <a:rPr lang="en-US" sz="2400" b="1" dirty="0">
                <a:latin typeface="Garamond" panose="02020404030301010803" pitchFamily="18" charset="0"/>
              </a:rPr>
              <a:t>MODIS</a:t>
            </a:r>
          </a:p>
        </p:txBody>
      </p:sp>
      <p:sp>
        <p:nvSpPr>
          <p:cNvPr id="68" name="Shape 103"/>
          <p:cNvSpPr>
            <a:spLocks noChangeArrowheads="1"/>
          </p:cNvSpPr>
          <p:nvPr/>
        </p:nvSpPr>
        <p:spPr bwMode="auto">
          <a:xfrm>
            <a:off x="23206224" y="18017995"/>
            <a:ext cx="2646362" cy="15589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931725" indent="-37474525"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7772400" indent="-5486400" defTabSz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8229600" indent="-5486400" defTabSz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8686800" indent="-5486400" defTabSz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9144000" indent="-5486400" defTabSz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 </a:t>
            </a:r>
          </a:p>
        </p:txBody>
      </p:sp>
      <p:sp>
        <p:nvSpPr>
          <p:cNvPr id="69" name="Shape 115"/>
          <p:cNvSpPr txBox="1"/>
          <p:nvPr/>
        </p:nvSpPr>
        <p:spPr>
          <a:xfrm>
            <a:off x="22598676" y="17701418"/>
            <a:ext cx="1450925" cy="1118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US" sz="2400" b="1" dirty="0" smtClean="0">
                <a:latin typeface="Garamond" panose="02020404030301010803" pitchFamily="18" charset="0"/>
              </a:rPr>
              <a:t>Aqua</a:t>
            </a:r>
            <a:endParaRPr lang="en-US" sz="2400" b="1" dirty="0">
              <a:latin typeface="Garamond" panose="02020404030301010803" pitchFamily="18" charset="0"/>
            </a:endParaRPr>
          </a:p>
          <a:p>
            <a:pPr>
              <a:buNone/>
            </a:pPr>
            <a:r>
              <a:rPr lang="en-US" sz="2400" b="1" dirty="0">
                <a:latin typeface="Garamond" panose="02020404030301010803" pitchFamily="18" charset="0"/>
              </a:rPr>
              <a:t>MODIS</a:t>
            </a:r>
          </a:p>
        </p:txBody>
      </p:sp>
      <p:sp>
        <p:nvSpPr>
          <p:cNvPr id="70" name="Shape 103"/>
          <p:cNvSpPr>
            <a:spLocks noChangeArrowheads="1"/>
          </p:cNvSpPr>
          <p:nvPr/>
        </p:nvSpPr>
        <p:spPr bwMode="auto">
          <a:xfrm>
            <a:off x="1798641" y="19319885"/>
            <a:ext cx="1582375" cy="88803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37931725" indent="-37474525"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7772400" indent="-5486400" defTabSz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8229600" indent="-5486400" defTabSz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8686800" indent="-5486400" defTabSz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9144000" indent="-5486400" defTabSz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0" cap="none" spc="0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865" y="14608269"/>
            <a:ext cx="1050291" cy="1245862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128" y="16995763"/>
            <a:ext cx="1394664" cy="9961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4" t="9531" r="22782" b="9984"/>
          <a:stretch/>
        </p:blipFill>
        <p:spPr>
          <a:xfrm>
            <a:off x="7346949" y="16991022"/>
            <a:ext cx="2336810" cy="18097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8" t="10931" r="15743" b="8141"/>
          <a:stretch/>
        </p:blipFill>
        <p:spPr>
          <a:xfrm>
            <a:off x="7346453" y="15253946"/>
            <a:ext cx="2337305" cy="17335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5" t="11214" r="20288" b="10793"/>
          <a:stretch/>
        </p:blipFill>
        <p:spPr>
          <a:xfrm>
            <a:off x="7327535" y="13516577"/>
            <a:ext cx="2336810" cy="17512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4" t="8179" r="19197" b="10170"/>
          <a:stretch/>
        </p:blipFill>
        <p:spPr>
          <a:xfrm>
            <a:off x="7349484" y="18802499"/>
            <a:ext cx="2334274" cy="1882797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212" y="28715627"/>
            <a:ext cx="3386404" cy="338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1543</TotalTime>
  <Words>383</Words>
  <Application>Microsoft Office PowerPoint</Application>
  <PresentationFormat>Custom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MS PGothic</vt:lpstr>
      <vt:lpstr>Arial</vt:lpstr>
      <vt:lpstr>Calibri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Richards, Zacary B. (LARC-E3)[SSAI DEVELOP]</cp:lastModifiedBy>
  <cp:revision>101</cp:revision>
  <dcterms:created xsi:type="dcterms:W3CDTF">2015-06-02T14:58:58Z</dcterms:created>
  <dcterms:modified xsi:type="dcterms:W3CDTF">2015-06-24T19:35:41Z</dcterms:modified>
</cp:coreProperties>
</file>