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32"/>
  </p:notesMasterIdLst>
  <p:sldIdLst>
    <p:sldId id="321" r:id="rId5"/>
    <p:sldId id="282" r:id="rId6"/>
    <p:sldId id="324" r:id="rId7"/>
    <p:sldId id="343" r:id="rId8"/>
    <p:sldId id="323" r:id="rId9"/>
    <p:sldId id="335" r:id="rId10"/>
    <p:sldId id="326" r:id="rId11"/>
    <p:sldId id="331" r:id="rId12"/>
    <p:sldId id="359" r:id="rId13"/>
    <p:sldId id="360" r:id="rId14"/>
    <p:sldId id="346" r:id="rId15"/>
    <p:sldId id="333" r:id="rId16"/>
    <p:sldId id="358" r:id="rId17"/>
    <p:sldId id="327" r:id="rId18"/>
    <p:sldId id="347" r:id="rId19"/>
    <p:sldId id="348" r:id="rId20"/>
    <p:sldId id="350" r:id="rId21"/>
    <p:sldId id="349" r:id="rId22"/>
    <p:sldId id="351" r:id="rId23"/>
    <p:sldId id="352" r:id="rId24"/>
    <p:sldId id="353" r:id="rId25"/>
    <p:sldId id="354" r:id="rId26"/>
    <p:sldId id="356" r:id="rId27"/>
    <p:sldId id="329" r:id="rId28"/>
    <p:sldId id="328" r:id="rId29"/>
    <p:sldId id="330" r:id="rId30"/>
    <p:sldId id="308" r:id="rId31"/>
  </p:sldIdLst>
  <p:sldSz cx="12192000" cy="6858000"/>
  <p:notesSz cx="6858000" cy="16573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rcy Gray" initials="DG" lastIdx="10" clrIdx="0">
    <p:extLst>
      <p:ext uri="{19B8F6BF-5375-455C-9EA6-DF929625EA0E}">
        <p15:presenceInfo xmlns:p15="http://schemas.microsoft.com/office/powerpoint/2012/main" userId="S::darcy.gray@ssaihq.com::6f4c7ebc-9052-44f9-976a-30c2212951d6" providerId="AD"/>
      </p:ext>
    </p:extLst>
  </p:cmAuthor>
  <p:cmAuthor id="2" name="Mccartney, Sean (GSFC-610.0)[SCIENCE SYSTEMS AND APPLICATIONS INC]" initials="MS(SAAI" lastIdx="5" clrIdx="1">
    <p:extLst>
      <p:ext uri="{19B8F6BF-5375-455C-9EA6-DF929625EA0E}">
        <p15:presenceInfo xmlns:p15="http://schemas.microsoft.com/office/powerpoint/2012/main" userId="S::smccart4@ndc.nasa.gov::e88bd411-76b0-4812-8fd7-62f268a53505" providerId="AD"/>
      </p:ext>
    </p:extLst>
  </p:cmAuthor>
  <p:cmAuthor id="3" name="Shelby Ingram" initials="SI" lastIdx="13" clrIdx="2">
    <p:extLst>
      <p:ext uri="{19B8F6BF-5375-455C-9EA6-DF929625EA0E}">
        <p15:presenceInfo xmlns:p15="http://schemas.microsoft.com/office/powerpoint/2012/main" userId="S::shelby.ingram@ssaihq.com::ed753731-4535-450d-b397-52ea87a2d985" providerId="AD"/>
      </p:ext>
    </p:extLst>
  </p:cmAuthor>
  <p:cmAuthor id="4" name="Zachary Bengtsson" initials="ZB" lastIdx="5" clrIdx="3">
    <p:extLst>
      <p:ext uri="{19B8F6BF-5375-455C-9EA6-DF929625EA0E}">
        <p15:presenceInfo xmlns:p15="http://schemas.microsoft.com/office/powerpoint/2012/main" userId="S::zachary.bengtsson@ssaihq.com::166dca40-ac4b-41ee-a243-5e19896d54f3" providerId="AD"/>
      </p:ext>
    </p:extLst>
  </p:cmAuthor>
  <p:cmAuthor id="5" name="Palchen Wangchuk" initials="PW" lastIdx="5" clrIdx="4">
    <p:extLst>
      <p:ext uri="{19B8F6BF-5375-455C-9EA6-DF929625EA0E}">
        <p15:presenceInfo xmlns:p15="http://schemas.microsoft.com/office/powerpoint/2012/main" userId="S::palchen.wangchuk@ssaihq.com::acff05b8-1f33-45ab-a5d4-07f5a36c8007" providerId="AD"/>
      </p:ext>
    </p:extLst>
  </p:cmAuthor>
  <p:cmAuthor id="6" name="Sonam Choden" initials="SC" lastIdx="1" clrIdx="5">
    <p:extLst>
      <p:ext uri="{19B8F6BF-5375-455C-9EA6-DF929625EA0E}">
        <p15:presenceInfo xmlns:p15="http://schemas.microsoft.com/office/powerpoint/2012/main" userId="S::sonam.choden@ssaihq.com::cfd7c656-9667-4ecc-b259-aedd45154ce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0000"/>
    <a:srgbClr val="4CE600"/>
    <a:srgbClr val="9E4A2C"/>
    <a:srgbClr val="55A976"/>
    <a:srgbClr val="F705D7"/>
    <a:srgbClr val="D5B2EB"/>
    <a:srgbClr val="9BED2F"/>
    <a:srgbClr val="A8E305"/>
    <a:srgbClr val="8FE632"/>
    <a:srgbClr val="068C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907AAD-7F02-30FE-7C3B-54A53188A1EB}" v="16" dt="2020-07-27T20:33:46.025"/>
    <p1510:client id="{117A41DF-35C9-4B01-AB2A-C6587F8A062B}" v="89" dt="2020-07-27T20:07:20.935"/>
    <p1510:client id="{1AABFCA6-7AA9-9245-95DE-5EFC78451455}" v="33" dt="2020-07-28T17:58:41.831"/>
    <p1510:client id="{4152D833-6252-0A61-05A8-5500C898E92C}" v="8" dt="2020-07-27T20:17:32.882"/>
    <p1510:client id="{B41A01EE-BFC9-FFC9-BF01-ADEF29FB77CD}" v="1169" dt="2020-07-27T19:11:53.255"/>
    <p1510:client id="{B8490761-EEA1-4B5F-9916-D45AA62DD7BF}" v="15" dt="2020-07-27T19:41:15.476"/>
    <p1510:client id="{DFF34B38-747B-BB49-58BB-5BFE3731938D}" v="5" dt="2020-07-28T18:20:29.4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85481" autoAdjust="0"/>
  </p:normalViewPr>
  <p:slideViewPr>
    <p:cSldViewPr snapToGrid="0">
      <p:cViewPr varScale="1">
        <p:scale>
          <a:sx n="88" d="100"/>
          <a:sy n="88" d="100"/>
        </p:scale>
        <p:origin x="184" y="3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elby Ingram" userId="ed753731-4535-450d-b397-52ea87a2d985" providerId="ADAL" clId="{1AABFCA6-7AA9-9245-95DE-5EFC78451455}"/>
    <pc:docChg chg="undo redo custSel modSld modMainMaster">
      <pc:chgData name="Shelby Ingram" userId="ed753731-4535-450d-b397-52ea87a2d985" providerId="ADAL" clId="{1AABFCA6-7AA9-9245-95DE-5EFC78451455}" dt="2020-07-28T18:00:20.466" v="833" actId="313"/>
      <pc:docMkLst>
        <pc:docMk/>
      </pc:docMkLst>
      <pc:sldChg chg="modNotesTx">
        <pc:chgData name="Shelby Ingram" userId="ed753731-4535-450d-b397-52ea87a2d985" providerId="ADAL" clId="{1AABFCA6-7AA9-9245-95DE-5EFC78451455}" dt="2020-07-28T14:46:01.172" v="145" actId="20577"/>
        <pc:sldMkLst>
          <pc:docMk/>
          <pc:sldMk cId="3646699976" sldId="282"/>
        </pc:sldMkLst>
      </pc:sldChg>
      <pc:sldChg chg="modSp">
        <pc:chgData name="Shelby Ingram" userId="ed753731-4535-450d-b397-52ea87a2d985" providerId="ADAL" clId="{1AABFCA6-7AA9-9245-95DE-5EFC78451455}" dt="2020-07-28T17:53:24.733" v="642" actId="1076"/>
        <pc:sldMkLst>
          <pc:docMk/>
          <pc:sldMk cId="381960746" sldId="308"/>
        </pc:sldMkLst>
        <pc:spChg chg="mod">
          <ac:chgData name="Shelby Ingram" userId="ed753731-4535-450d-b397-52ea87a2d985" providerId="ADAL" clId="{1AABFCA6-7AA9-9245-95DE-5EFC78451455}" dt="2020-07-28T17:53:24.733" v="642" actId="1076"/>
          <ac:spMkLst>
            <pc:docMk/>
            <pc:sldMk cId="381960746" sldId="308"/>
            <ac:spMk id="6" creationId="{00000000-0000-0000-0000-000000000000}"/>
          </ac:spMkLst>
        </pc:spChg>
      </pc:sldChg>
      <pc:sldChg chg="modSp modNotesTx">
        <pc:chgData name="Shelby Ingram" userId="ed753731-4535-450d-b397-52ea87a2d985" providerId="ADAL" clId="{1AABFCA6-7AA9-9245-95DE-5EFC78451455}" dt="2020-07-28T14:47:39.754" v="187" actId="1038"/>
        <pc:sldMkLst>
          <pc:docMk/>
          <pc:sldMk cId="84105856" sldId="323"/>
        </pc:sldMkLst>
        <pc:spChg chg="mod">
          <ac:chgData name="Shelby Ingram" userId="ed753731-4535-450d-b397-52ea87a2d985" providerId="ADAL" clId="{1AABFCA6-7AA9-9245-95DE-5EFC78451455}" dt="2020-07-28T14:47:39.754" v="187" actId="1038"/>
          <ac:spMkLst>
            <pc:docMk/>
            <pc:sldMk cId="84105856" sldId="323"/>
            <ac:spMk id="5" creationId="{4B0D60BA-49B5-41C5-B7FF-DD0EF99941EA}"/>
          </ac:spMkLst>
        </pc:spChg>
      </pc:sldChg>
      <pc:sldChg chg="modSp">
        <pc:chgData name="Shelby Ingram" userId="ed753731-4535-450d-b397-52ea87a2d985" providerId="ADAL" clId="{1AABFCA6-7AA9-9245-95DE-5EFC78451455}" dt="2020-07-28T17:19:52.596" v="245" actId="20577"/>
        <pc:sldMkLst>
          <pc:docMk/>
          <pc:sldMk cId="3082867080" sldId="326"/>
        </pc:sldMkLst>
        <pc:spChg chg="mod">
          <ac:chgData name="Shelby Ingram" userId="ed753731-4535-450d-b397-52ea87a2d985" providerId="ADAL" clId="{1AABFCA6-7AA9-9245-95DE-5EFC78451455}" dt="2020-07-28T17:12:56.101" v="210" actId="20577"/>
          <ac:spMkLst>
            <pc:docMk/>
            <pc:sldMk cId="3082867080" sldId="326"/>
            <ac:spMk id="7" creationId="{FADE6CDA-BF22-4270-B7D9-AB82833B3508}"/>
          </ac:spMkLst>
        </pc:spChg>
        <pc:spChg chg="mod">
          <ac:chgData name="Shelby Ingram" userId="ed753731-4535-450d-b397-52ea87a2d985" providerId="ADAL" clId="{1AABFCA6-7AA9-9245-95DE-5EFC78451455}" dt="2020-07-28T17:14:18.970" v="229" actId="20577"/>
          <ac:spMkLst>
            <pc:docMk/>
            <pc:sldMk cId="3082867080" sldId="326"/>
            <ac:spMk id="9" creationId="{0B898902-8145-4CE7-A1F5-9AC29AB6CFB4}"/>
          </ac:spMkLst>
        </pc:spChg>
        <pc:spChg chg="mod">
          <ac:chgData name="Shelby Ingram" userId="ed753731-4535-450d-b397-52ea87a2d985" providerId="ADAL" clId="{1AABFCA6-7AA9-9245-95DE-5EFC78451455}" dt="2020-07-28T17:19:52.596" v="245" actId="20577"/>
          <ac:spMkLst>
            <pc:docMk/>
            <pc:sldMk cId="3082867080" sldId="326"/>
            <ac:spMk id="10" creationId="{4918C48C-0F99-43A6-9EE7-B98E712AF4A6}"/>
          </ac:spMkLst>
        </pc:spChg>
      </pc:sldChg>
      <pc:sldChg chg="modSp modNotesTx">
        <pc:chgData name="Shelby Ingram" userId="ed753731-4535-450d-b397-52ea87a2d985" providerId="ADAL" clId="{1AABFCA6-7AA9-9245-95DE-5EFC78451455}" dt="2020-07-28T17:38:05.499" v="437" actId="5793"/>
        <pc:sldMkLst>
          <pc:docMk/>
          <pc:sldMk cId="2541472066" sldId="327"/>
        </pc:sldMkLst>
        <pc:spChg chg="mod">
          <ac:chgData name="Shelby Ingram" userId="ed753731-4535-450d-b397-52ea87a2d985" providerId="ADAL" clId="{1AABFCA6-7AA9-9245-95DE-5EFC78451455}" dt="2020-07-28T17:38:05.499" v="437" actId="5793"/>
          <ac:spMkLst>
            <pc:docMk/>
            <pc:sldMk cId="2541472066" sldId="327"/>
            <ac:spMk id="5" creationId="{3A256F35-0A88-4CF5-B490-8737AFC7E354}"/>
          </ac:spMkLst>
        </pc:spChg>
        <pc:grpChg chg="mod">
          <ac:chgData name="Shelby Ingram" userId="ed753731-4535-450d-b397-52ea87a2d985" providerId="ADAL" clId="{1AABFCA6-7AA9-9245-95DE-5EFC78451455}" dt="2020-07-28T17:38:00.881" v="431" actId="1036"/>
          <ac:grpSpMkLst>
            <pc:docMk/>
            <pc:sldMk cId="2541472066" sldId="327"/>
            <ac:grpSpMk id="2" creationId="{81D60D72-A882-4CCA-B454-A4A751CFAF8D}"/>
          </ac:grpSpMkLst>
        </pc:grpChg>
        <pc:picChg chg="mod">
          <ac:chgData name="Shelby Ingram" userId="ed753731-4535-450d-b397-52ea87a2d985" providerId="ADAL" clId="{1AABFCA6-7AA9-9245-95DE-5EFC78451455}" dt="2020-07-28T17:38:00.881" v="431" actId="1036"/>
          <ac:picMkLst>
            <pc:docMk/>
            <pc:sldMk cId="2541472066" sldId="327"/>
            <ac:picMk id="10" creationId="{F3D859E3-B1BD-465E-BD24-9940995DB6A9}"/>
          </ac:picMkLst>
        </pc:picChg>
      </pc:sldChg>
      <pc:sldChg chg="modSp modNotesTx">
        <pc:chgData name="Shelby Ingram" userId="ed753731-4535-450d-b397-52ea87a2d985" providerId="ADAL" clId="{1AABFCA6-7AA9-9245-95DE-5EFC78451455}" dt="2020-07-28T18:00:20.466" v="833" actId="313"/>
        <pc:sldMkLst>
          <pc:docMk/>
          <pc:sldMk cId="2007849416" sldId="328"/>
        </pc:sldMkLst>
        <pc:spChg chg="mod">
          <ac:chgData name="Shelby Ingram" userId="ed753731-4535-450d-b397-52ea87a2d985" providerId="ADAL" clId="{1AABFCA6-7AA9-9245-95DE-5EFC78451455}" dt="2020-07-28T18:00:20.466" v="833" actId="313"/>
          <ac:spMkLst>
            <pc:docMk/>
            <pc:sldMk cId="2007849416" sldId="328"/>
            <ac:spMk id="3" creationId="{FAC3CF41-4CE9-4CF5-9E95-2126545C7CA7}"/>
          </ac:spMkLst>
        </pc:spChg>
      </pc:sldChg>
      <pc:sldChg chg="modSp">
        <pc:chgData name="Shelby Ingram" userId="ed753731-4535-450d-b397-52ea87a2d985" providerId="ADAL" clId="{1AABFCA6-7AA9-9245-95DE-5EFC78451455}" dt="2020-07-28T17:45:57.026" v="494" actId="1037"/>
        <pc:sldMkLst>
          <pc:docMk/>
          <pc:sldMk cId="31290902" sldId="329"/>
        </pc:sldMkLst>
        <pc:picChg chg="mod">
          <ac:chgData name="Shelby Ingram" userId="ed753731-4535-450d-b397-52ea87a2d985" providerId="ADAL" clId="{1AABFCA6-7AA9-9245-95DE-5EFC78451455}" dt="2020-07-28T17:45:57.026" v="494" actId="1037"/>
          <ac:picMkLst>
            <pc:docMk/>
            <pc:sldMk cId="31290902" sldId="329"/>
            <ac:picMk id="2" creationId="{1C7755DA-6D1D-4A46-B945-8E1A863C97F8}"/>
          </ac:picMkLst>
        </pc:picChg>
      </pc:sldChg>
      <pc:sldChg chg="modSp modNotesTx">
        <pc:chgData name="Shelby Ingram" userId="ed753731-4535-450d-b397-52ea87a2d985" providerId="ADAL" clId="{1AABFCA6-7AA9-9245-95DE-5EFC78451455}" dt="2020-07-28T18:00:00.253" v="832" actId="20577"/>
        <pc:sldMkLst>
          <pc:docMk/>
          <pc:sldMk cId="1698663018" sldId="330"/>
        </pc:sldMkLst>
        <pc:spChg chg="mod">
          <ac:chgData name="Shelby Ingram" userId="ed753731-4535-450d-b397-52ea87a2d985" providerId="ADAL" clId="{1AABFCA6-7AA9-9245-95DE-5EFC78451455}" dt="2020-07-28T18:00:00.253" v="832" actId="20577"/>
          <ac:spMkLst>
            <pc:docMk/>
            <pc:sldMk cId="1698663018" sldId="330"/>
            <ac:spMk id="3" creationId="{C5C077A2-F65E-4975-8232-8142C26C314A}"/>
          </ac:spMkLst>
        </pc:spChg>
      </pc:sldChg>
      <pc:sldChg chg="modSp">
        <pc:chgData name="Shelby Ingram" userId="ed753731-4535-450d-b397-52ea87a2d985" providerId="ADAL" clId="{1AABFCA6-7AA9-9245-95DE-5EFC78451455}" dt="2020-07-28T17:20:10.717" v="262" actId="20577"/>
        <pc:sldMkLst>
          <pc:docMk/>
          <pc:sldMk cId="3818387028" sldId="331"/>
        </pc:sldMkLst>
        <pc:spChg chg="mod">
          <ac:chgData name="Shelby Ingram" userId="ed753731-4535-450d-b397-52ea87a2d985" providerId="ADAL" clId="{1AABFCA6-7AA9-9245-95DE-5EFC78451455}" dt="2020-07-28T17:20:10.717" v="262" actId="20577"/>
          <ac:spMkLst>
            <pc:docMk/>
            <pc:sldMk cId="3818387028" sldId="331"/>
            <ac:spMk id="7" creationId="{B68ADB74-66A6-4503-A99C-BAA6DBA8A08B}"/>
          </ac:spMkLst>
        </pc:spChg>
        <pc:spChg chg="mod">
          <ac:chgData name="Shelby Ingram" userId="ed753731-4535-450d-b397-52ea87a2d985" providerId="ADAL" clId="{1AABFCA6-7AA9-9245-95DE-5EFC78451455}" dt="2020-07-28T17:13:46.424" v="224" actId="20577"/>
          <ac:spMkLst>
            <pc:docMk/>
            <pc:sldMk cId="3818387028" sldId="331"/>
            <ac:spMk id="11" creationId="{740CA842-E2C4-4A73-A2C0-8812F4D23D1B}"/>
          </ac:spMkLst>
        </pc:spChg>
      </pc:sldChg>
      <pc:sldChg chg="modSp">
        <pc:chgData name="Shelby Ingram" userId="ed753731-4535-450d-b397-52ea87a2d985" providerId="ADAL" clId="{1AABFCA6-7AA9-9245-95DE-5EFC78451455}" dt="2020-07-28T17:30:43.751" v="319" actId="1037"/>
        <pc:sldMkLst>
          <pc:docMk/>
          <pc:sldMk cId="4229422843" sldId="333"/>
        </pc:sldMkLst>
        <pc:spChg chg="mod">
          <ac:chgData name="Shelby Ingram" userId="ed753731-4535-450d-b397-52ea87a2d985" providerId="ADAL" clId="{1AABFCA6-7AA9-9245-95DE-5EFC78451455}" dt="2020-07-28T17:30:33.791" v="306" actId="1038"/>
          <ac:spMkLst>
            <pc:docMk/>
            <pc:sldMk cId="4229422843" sldId="333"/>
            <ac:spMk id="10" creationId="{11F7A562-2713-48DD-9D21-01066BAC61E5}"/>
          </ac:spMkLst>
        </pc:spChg>
        <pc:spChg chg="mod">
          <ac:chgData name="Shelby Ingram" userId="ed753731-4535-450d-b397-52ea87a2d985" providerId="ADAL" clId="{1AABFCA6-7AA9-9245-95DE-5EFC78451455}" dt="2020-07-28T17:30:43.751" v="319" actId="1037"/>
          <ac:spMkLst>
            <pc:docMk/>
            <pc:sldMk cId="4229422843" sldId="333"/>
            <ac:spMk id="13" creationId="{4AB32E2D-CB75-4B5D-B351-2B8CED34B687}"/>
          </ac:spMkLst>
        </pc:spChg>
        <pc:spChg chg="mod">
          <ac:chgData name="Shelby Ingram" userId="ed753731-4535-450d-b397-52ea87a2d985" providerId="ADAL" clId="{1AABFCA6-7AA9-9245-95DE-5EFC78451455}" dt="2020-07-28T17:30:43.751" v="319" actId="1037"/>
          <ac:spMkLst>
            <pc:docMk/>
            <pc:sldMk cId="4229422843" sldId="333"/>
            <ac:spMk id="14" creationId="{0AD1B686-EBCD-4541-9DA3-2CAF32A01637}"/>
          </ac:spMkLst>
        </pc:spChg>
        <pc:spChg chg="mod">
          <ac:chgData name="Shelby Ingram" userId="ed753731-4535-450d-b397-52ea87a2d985" providerId="ADAL" clId="{1AABFCA6-7AA9-9245-95DE-5EFC78451455}" dt="2020-07-28T17:30:33.791" v="306" actId="1038"/>
          <ac:spMkLst>
            <pc:docMk/>
            <pc:sldMk cId="4229422843" sldId="333"/>
            <ac:spMk id="15" creationId="{183F507A-98E6-4337-B1A3-BA43FD35E23B}"/>
          </ac:spMkLst>
        </pc:spChg>
        <pc:spChg chg="mod">
          <ac:chgData name="Shelby Ingram" userId="ed753731-4535-450d-b397-52ea87a2d985" providerId="ADAL" clId="{1AABFCA6-7AA9-9245-95DE-5EFC78451455}" dt="2020-07-28T17:30:43.751" v="319" actId="1037"/>
          <ac:spMkLst>
            <pc:docMk/>
            <pc:sldMk cId="4229422843" sldId="333"/>
            <ac:spMk id="19" creationId="{D622C684-8EF9-41EB-B39F-DFA796F7BE56}"/>
          </ac:spMkLst>
        </pc:spChg>
        <pc:spChg chg="mod">
          <ac:chgData name="Shelby Ingram" userId="ed753731-4535-450d-b397-52ea87a2d985" providerId="ADAL" clId="{1AABFCA6-7AA9-9245-95DE-5EFC78451455}" dt="2020-07-28T17:30:43.751" v="319" actId="1037"/>
          <ac:spMkLst>
            <pc:docMk/>
            <pc:sldMk cId="4229422843" sldId="333"/>
            <ac:spMk id="20" creationId="{114A29C3-0C79-4023-83F8-58416357568B}"/>
          </ac:spMkLst>
        </pc:spChg>
      </pc:sldChg>
      <pc:sldChg chg="modSp modNotesTx">
        <pc:chgData name="Shelby Ingram" userId="ed753731-4535-450d-b397-52ea87a2d985" providerId="ADAL" clId="{1AABFCA6-7AA9-9245-95DE-5EFC78451455}" dt="2020-07-28T14:51:13.576" v="204" actId="12789"/>
        <pc:sldMkLst>
          <pc:docMk/>
          <pc:sldMk cId="2633316956" sldId="335"/>
        </pc:sldMkLst>
        <pc:spChg chg="mod">
          <ac:chgData name="Shelby Ingram" userId="ed753731-4535-450d-b397-52ea87a2d985" providerId="ADAL" clId="{1AABFCA6-7AA9-9245-95DE-5EFC78451455}" dt="2020-07-28T14:51:13.576" v="204" actId="12789"/>
          <ac:spMkLst>
            <pc:docMk/>
            <pc:sldMk cId="2633316956" sldId="335"/>
            <ac:spMk id="8" creationId="{CE16C3A9-D2DA-4288-A4A1-D9020B22C44B}"/>
          </ac:spMkLst>
        </pc:spChg>
        <pc:spChg chg="mod">
          <ac:chgData name="Shelby Ingram" userId="ed753731-4535-450d-b397-52ea87a2d985" providerId="ADAL" clId="{1AABFCA6-7AA9-9245-95DE-5EFC78451455}" dt="2020-07-28T14:51:13.576" v="204" actId="12789"/>
          <ac:spMkLst>
            <pc:docMk/>
            <pc:sldMk cId="2633316956" sldId="335"/>
            <ac:spMk id="10" creationId="{A2B6485A-D4D0-496B-8135-EEB016B645EC}"/>
          </ac:spMkLst>
        </pc:spChg>
        <pc:spChg chg="mod">
          <ac:chgData name="Shelby Ingram" userId="ed753731-4535-450d-b397-52ea87a2d985" providerId="ADAL" clId="{1AABFCA6-7AA9-9245-95DE-5EFC78451455}" dt="2020-07-28T14:51:13.576" v="204" actId="12789"/>
          <ac:spMkLst>
            <pc:docMk/>
            <pc:sldMk cId="2633316956" sldId="335"/>
            <ac:spMk id="11" creationId="{75A6A287-7A68-4C73-B188-525E69FD5763}"/>
          </ac:spMkLst>
        </pc:spChg>
        <pc:spChg chg="mod">
          <ac:chgData name="Shelby Ingram" userId="ed753731-4535-450d-b397-52ea87a2d985" providerId="ADAL" clId="{1AABFCA6-7AA9-9245-95DE-5EFC78451455}" dt="2020-07-28T14:51:13.576" v="204" actId="12789"/>
          <ac:spMkLst>
            <pc:docMk/>
            <pc:sldMk cId="2633316956" sldId="335"/>
            <ac:spMk id="12" creationId="{D5253CE7-775E-47A9-95D5-58BE705DE034}"/>
          </ac:spMkLst>
        </pc:spChg>
        <pc:spChg chg="mod">
          <ac:chgData name="Shelby Ingram" userId="ed753731-4535-450d-b397-52ea87a2d985" providerId="ADAL" clId="{1AABFCA6-7AA9-9245-95DE-5EFC78451455}" dt="2020-07-28T14:47:53.291" v="190" actId="1037"/>
          <ac:spMkLst>
            <pc:docMk/>
            <pc:sldMk cId="2633316956" sldId="335"/>
            <ac:spMk id="22" creationId="{A795378D-2E08-477B-91F4-7436BCE29B93}"/>
          </ac:spMkLst>
        </pc:spChg>
        <pc:picChg chg="mod">
          <ac:chgData name="Shelby Ingram" userId="ed753731-4535-450d-b397-52ea87a2d985" providerId="ADAL" clId="{1AABFCA6-7AA9-9245-95DE-5EFC78451455}" dt="2020-07-28T14:49:58.266" v="197" actId="12788"/>
          <ac:picMkLst>
            <pc:docMk/>
            <pc:sldMk cId="2633316956" sldId="335"/>
            <ac:picMk id="2" creationId="{20AD6936-BBE4-4F86-8646-DA23C5F934E9}"/>
          </ac:picMkLst>
        </pc:picChg>
        <pc:picChg chg="mod">
          <ac:chgData name="Shelby Ingram" userId="ed753731-4535-450d-b397-52ea87a2d985" providerId="ADAL" clId="{1AABFCA6-7AA9-9245-95DE-5EFC78451455}" dt="2020-07-28T14:49:42.297" v="195" actId="12788"/>
          <ac:picMkLst>
            <pc:docMk/>
            <pc:sldMk cId="2633316956" sldId="335"/>
            <ac:picMk id="3" creationId="{835F1B37-29E2-4AF8-807C-7A858A67B14A}"/>
          </ac:picMkLst>
        </pc:picChg>
        <pc:picChg chg="mod">
          <ac:chgData name="Shelby Ingram" userId="ed753731-4535-450d-b397-52ea87a2d985" providerId="ADAL" clId="{1AABFCA6-7AA9-9245-95DE-5EFC78451455}" dt="2020-07-28T14:50:14.523" v="199" actId="12788"/>
          <ac:picMkLst>
            <pc:docMk/>
            <pc:sldMk cId="2633316956" sldId="335"/>
            <ac:picMk id="4" creationId="{900ACF5D-C2C4-4FFF-9FB1-19F7398E9D92}"/>
          </ac:picMkLst>
        </pc:picChg>
        <pc:picChg chg="mod">
          <ac:chgData name="Shelby Ingram" userId="ed753731-4535-450d-b397-52ea87a2d985" providerId="ADAL" clId="{1AABFCA6-7AA9-9245-95DE-5EFC78451455}" dt="2020-07-28T14:50:35.281" v="201" actId="12788"/>
          <ac:picMkLst>
            <pc:docMk/>
            <pc:sldMk cId="2633316956" sldId="335"/>
            <ac:picMk id="6" creationId="{742FF46B-1672-4C3C-968A-EE30B1BED808}"/>
          </ac:picMkLst>
        </pc:picChg>
      </pc:sldChg>
      <pc:sldChg chg="modSp">
        <pc:chgData name="Shelby Ingram" userId="ed753731-4535-450d-b397-52ea87a2d985" providerId="ADAL" clId="{1AABFCA6-7AA9-9245-95DE-5EFC78451455}" dt="2020-07-28T14:38:18.338" v="45" actId="20577"/>
        <pc:sldMkLst>
          <pc:docMk/>
          <pc:sldMk cId="1080947485" sldId="343"/>
        </pc:sldMkLst>
        <pc:spChg chg="mod">
          <ac:chgData name="Shelby Ingram" userId="ed753731-4535-450d-b397-52ea87a2d985" providerId="ADAL" clId="{1AABFCA6-7AA9-9245-95DE-5EFC78451455}" dt="2020-07-28T14:38:18.338" v="45" actId="20577"/>
          <ac:spMkLst>
            <pc:docMk/>
            <pc:sldMk cId="1080947485" sldId="343"/>
            <ac:spMk id="4" creationId="{AC58E26C-A9F4-434E-977E-860FEC97CE09}"/>
          </ac:spMkLst>
        </pc:spChg>
      </pc:sldChg>
      <pc:sldChg chg="modSp">
        <pc:chgData name="Shelby Ingram" userId="ed753731-4535-450d-b397-52ea87a2d985" providerId="ADAL" clId="{1AABFCA6-7AA9-9245-95DE-5EFC78451455}" dt="2020-07-28T17:29:52.252" v="280" actId="14100"/>
        <pc:sldMkLst>
          <pc:docMk/>
          <pc:sldMk cId="3853597106" sldId="346"/>
        </pc:sldMkLst>
        <pc:spChg chg="mod">
          <ac:chgData name="Shelby Ingram" userId="ed753731-4535-450d-b397-52ea87a2d985" providerId="ADAL" clId="{1AABFCA6-7AA9-9245-95DE-5EFC78451455}" dt="2020-07-28T17:29:52.252" v="280" actId="14100"/>
          <ac:spMkLst>
            <pc:docMk/>
            <pc:sldMk cId="3853597106" sldId="346"/>
            <ac:spMk id="6" creationId="{33496FCD-2089-466A-8FAE-9484E499A22B}"/>
          </ac:spMkLst>
        </pc:spChg>
        <pc:picChg chg="mod">
          <ac:chgData name="Shelby Ingram" userId="ed753731-4535-450d-b397-52ea87a2d985" providerId="ADAL" clId="{1AABFCA6-7AA9-9245-95DE-5EFC78451455}" dt="2020-07-28T17:27:29.919" v="272" actId="1076"/>
          <ac:picMkLst>
            <pc:docMk/>
            <pc:sldMk cId="3853597106" sldId="346"/>
            <ac:picMk id="7" creationId="{195949F9-549E-4508-BFA3-998882B4BF1F}"/>
          </ac:picMkLst>
        </pc:picChg>
      </pc:sldChg>
      <pc:sldChg chg="modSp">
        <pc:chgData name="Shelby Ingram" userId="ed753731-4535-450d-b397-52ea87a2d985" providerId="ADAL" clId="{1AABFCA6-7AA9-9245-95DE-5EFC78451455}" dt="2020-07-28T17:54:05.689" v="644"/>
        <pc:sldMkLst>
          <pc:docMk/>
          <pc:sldMk cId="3776573702" sldId="347"/>
        </pc:sldMkLst>
        <pc:spChg chg="mod">
          <ac:chgData name="Shelby Ingram" userId="ed753731-4535-450d-b397-52ea87a2d985" providerId="ADAL" clId="{1AABFCA6-7AA9-9245-95DE-5EFC78451455}" dt="2020-07-28T17:36:00.364" v="385" actId="14100"/>
          <ac:spMkLst>
            <pc:docMk/>
            <pc:sldMk cId="3776573702" sldId="347"/>
            <ac:spMk id="3" creationId="{D179A283-C957-48EF-926C-5ACE6DF1CFE9}"/>
          </ac:spMkLst>
        </pc:spChg>
        <pc:spChg chg="mod">
          <ac:chgData name="Shelby Ingram" userId="ed753731-4535-450d-b397-52ea87a2d985" providerId="ADAL" clId="{1AABFCA6-7AA9-9245-95DE-5EFC78451455}" dt="2020-07-28T17:54:05.689" v="644"/>
          <ac:spMkLst>
            <pc:docMk/>
            <pc:sldMk cId="3776573702" sldId="347"/>
            <ac:spMk id="5" creationId="{09DFD9A0-9F82-41B6-BA24-0DBEB9D23C3B}"/>
          </ac:spMkLst>
        </pc:spChg>
        <pc:picChg chg="mod">
          <ac:chgData name="Shelby Ingram" userId="ed753731-4535-450d-b397-52ea87a2d985" providerId="ADAL" clId="{1AABFCA6-7AA9-9245-95DE-5EFC78451455}" dt="2020-07-28T17:35:48.267" v="384" actId="1038"/>
          <ac:picMkLst>
            <pc:docMk/>
            <pc:sldMk cId="3776573702" sldId="347"/>
            <ac:picMk id="2" creationId="{CD303F14-1618-44D5-A1EB-FED72ECFD6B9}"/>
          </ac:picMkLst>
        </pc:picChg>
      </pc:sldChg>
      <pc:sldChg chg="modSp">
        <pc:chgData name="Shelby Ingram" userId="ed753731-4535-450d-b397-52ea87a2d985" providerId="ADAL" clId="{1AABFCA6-7AA9-9245-95DE-5EFC78451455}" dt="2020-07-28T17:49:11.737" v="575" actId="1037"/>
        <pc:sldMkLst>
          <pc:docMk/>
          <pc:sldMk cId="1438435333" sldId="348"/>
        </pc:sldMkLst>
        <pc:picChg chg="mod">
          <ac:chgData name="Shelby Ingram" userId="ed753731-4535-450d-b397-52ea87a2d985" providerId="ADAL" clId="{1AABFCA6-7AA9-9245-95DE-5EFC78451455}" dt="2020-07-28T17:49:07.429" v="566" actId="1038"/>
          <ac:picMkLst>
            <pc:docMk/>
            <pc:sldMk cId="1438435333" sldId="348"/>
            <ac:picMk id="4" creationId="{7EC9E23B-625D-4187-8260-A82E2B422CDD}"/>
          </ac:picMkLst>
        </pc:picChg>
        <pc:picChg chg="mod">
          <ac:chgData name="Shelby Ingram" userId="ed753731-4535-450d-b397-52ea87a2d985" providerId="ADAL" clId="{1AABFCA6-7AA9-9245-95DE-5EFC78451455}" dt="2020-07-28T17:49:11.737" v="575" actId="1037"/>
          <ac:picMkLst>
            <pc:docMk/>
            <pc:sldMk cId="1438435333" sldId="348"/>
            <ac:picMk id="5" creationId="{FA7376F3-D75A-4E5B-8C80-847ED4C39183}"/>
          </ac:picMkLst>
        </pc:picChg>
      </pc:sldChg>
      <pc:sldChg chg="modSp">
        <pc:chgData name="Shelby Ingram" userId="ed753731-4535-450d-b397-52ea87a2d985" providerId="ADAL" clId="{1AABFCA6-7AA9-9245-95DE-5EFC78451455}" dt="2020-07-28T17:48:50.813" v="555" actId="1037"/>
        <pc:sldMkLst>
          <pc:docMk/>
          <pc:sldMk cId="403485806" sldId="349"/>
        </pc:sldMkLst>
        <pc:picChg chg="mod">
          <ac:chgData name="Shelby Ingram" userId="ed753731-4535-450d-b397-52ea87a2d985" providerId="ADAL" clId="{1AABFCA6-7AA9-9245-95DE-5EFC78451455}" dt="2020-07-28T17:48:43.956" v="543" actId="1038"/>
          <ac:picMkLst>
            <pc:docMk/>
            <pc:sldMk cId="403485806" sldId="349"/>
            <ac:picMk id="4" creationId="{621B7899-EC31-4D40-8E60-301C645CEA9A}"/>
          </ac:picMkLst>
        </pc:picChg>
        <pc:picChg chg="mod">
          <ac:chgData name="Shelby Ingram" userId="ed753731-4535-450d-b397-52ea87a2d985" providerId="ADAL" clId="{1AABFCA6-7AA9-9245-95DE-5EFC78451455}" dt="2020-07-28T17:48:50.813" v="555" actId="1037"/>
          <ac:picMkLst>
            <pc:docMk/>
            <pc:sldMk cId="403485806" sldId="349"/>
            <ac:picMk id="5" creationId="{29976421-F2F0-454C-A35F-BB3F648941B3}"/>
          </ac:picMkLst>
        </pc:picChg>
      </pc:sldChg>
      <pc:sldChg chg="addSp modSp">
        <pc:chgData name="Shelby Ingram" userId="ed753731-4535-450d-b397-52ea87a2d985" providerId="ADAL" clId="{1AABFCA6-7AA9-9245-95DE-5EFC78451455}" dt="2020-07-28T17:44:08.761" v="472" actId="255"/>
        <pc:sldMkLst>
          <pc:docMk/>
          <pc:sldMk cId="2587800563" sldId="350"/>
        </pc:sldMkLst>
        <pc:spChg chg="add mod">
          <ac:chgData name="Shelby Ingram" userId="ed753731-4535-450d-b397-52ea87a2d985" providerId="ADAL" clId="{1AABFCA6-7AA9-9245-95DE-5EFC78451455}" dt="2020-07-28T17:44:08.761" v="472" actId="255"/>
          <ac:spMkLst>
            <pc:docMk/>
            <pc:sldMk cId="2587800563" sldId="350"/>
            <ac:spMk id="10" creationId="{F7B4FE5F-22BA-A646-9510-8E8E97EE86F1}"/>
          </ac:spMkLst>
        </pc:spChg>
      </pc:sldChg>
      <pc:sldChg chg="addSp modSp">
        <pc:chgData name="Shelby Ingram" userId="ed753731-4535-450d-b397-52ea87a2d985" providerId="ADAL" clId="{1AABFCA6-7AA9-9245-95DE-5EFC78451455}" dt="2020-07-28T17:44:58.903" v="475" actId="255"/>
        <pc:sldMkLst>
          <pc:docMk/>
          <pc:sldMk cId="1404921124" sldId="351"/>
        </pc:sldMkLst>
        <pc:spChg chg="add mod">
          <ac:chgData name="Shelby Ingram" userId="ed753731-4535-450d-b397-52ea87a2d985" providerId="ADAL" clId="{1AABFCA6-7AA9-9245-95DE-5EFC78451455}" dt="2020-07-28T17:44:58.903" v="475" actId="255"/>
          <ac:spMkLst>
            <pc:docMk/>
            <pc:sldMk cId="1404921124" sldId="351"/>
            <ac:spMk id="12" creationId="{8A0469C7-AC9D-D346-BBD7-0BD7C60E97AC}"/>
          </ac:spMkLst>
        </pc:spChg>
      </pc:sldChg>
      <pc:sldChg chg="modSp modNotesTx">
        <pc:chgData name="Shelby Ingram" userId="ed753731-4535-450d-b397-52ea87a2d985" providerId="ADAL" clId="{1AABFCA6-7AA9-9245-95DE-5EFC78451455}" dt="2020-07-28T17:50:16.717" v="589" actId="20577"/>
        <pc:sldMkLst>
          <pc:docMk/>
          <pc:sldMk cId="3471720761" sldId="352"/>
        </pc:sldMkLst>
        <pc:picChg chg="mod">
          <ac:chgData name="Shelby Ingram" userId="ed753731-4535-450d-b397-52ea87a2d985" providerId="ADAL" clId="{1AABFCA6-7AA9-9245-95DE-5EFC78451455}" dt="2020-07-28T17:48:34.940" v="534" actId="1038"/>
          <ac:picMkLst>
            <pc:docMk/>
            <pc:sldMk cId="3471720761" sldId="352"/>
            <ac:picMk id="4" creationId="{EBE76447-1F1E-4361-BC72-F7B0304554D5}"/>
          </ac:picMkLst>
        </pc:picChg>
        <pc:picChg chg="mod">
          <ac:chgData name="Shelby Ingram" userId="ed753731-4535-450d-b397-52ea87a2d985" providerId="ADAL" clId="{1AABFCA6-7AA9-9245-95DE-5EFC78451455}" dt="2020-07-28T17:49:29.542" v="578" actId="1037"/>
          <ac:picMkLst>
            <pc:docMk/>
            <pc:sldMk cId="3471720761" sldId="352"/>
            <ac:picMk id="5" creationId="{E700C543-3121-4ED9-A0B8-E70809AB4681}"/>
          </ac:picMkLst>
        </pc:picChg>
      </pc:sldChg>
      <pc:sldChg chg="addSp modSp">
        <pc:chgData name="Shelby Ingram" userId="ed753731-4535-450d-b397-52ea87a2d985" providerId="ADAL" clId="{1AABFCA6-7AA9-9245-95DE-5EFC78451455}" dt="2020-07-28T17:45:24.241" v="480" actId="1035"/>
        <pc:sldMkLst>
          <pc:docMk/>
          <pc:sldMk cId="3952275351" sldId="353"/>
        </pc:sldMkLst>
        <pc:spChg chg="add mod">
          <ac:chgData name="Shelby Ingram" userId="ed753731-4535-450d-b397-52ea87a2d985" providerId="ADAL" clId="{1AABFCA6-7AA9-9245-95DE-5EFC78451455}" dt="2020-07-28T17:45:24.241" v="480" actId="1035"/>
          <ac:spMkLst>
            <pc:docMk/>
            <pc:sldMk cId="3952275351" sldId="353"/>
            <ac:spMk id="10" creationId="{7FCA5643-26B2-2146-8ECB-1A16A97C604A}"/>
          </ac:spMkLst>
        </pc:spChg>
      </pc:sldChg>
      <pc:sldChg chg="modSp modNotesTx">
        <pc:chgData name="Shelby Ingram" userId="ed753731-4535-450d-b397-52ea87a2d985" providerId="ADAL" clId="{1AABFCA6-7AA9-9245-95DE-5EFC78451455}" dt="2020-07-28T17:50:08.111" v="588" actId="20577"/>
        <pc:sldMkLst>
          <pc:docMk/>
          <pc:sldMk cId="1840965084" sldId="354"/>
        </pc:sldMkLst>
        <pc:picChg chg="mod">
          <ac:chgData name="Shelby Ingram" userId="ed753731-4535-450d-b397-52ea87a2d985" providerId="ADAL" clId="{1AABFCA6-7AA9-9245-95DE-5EFC78451455}" dt="2020-07-28T17:41:04.680" v="468" actId="1038"/>
          <ac:picMkLst>
            <pc:docMk/>
            <pc:sldMk cId="1840965084" sldId="354"/>
            <ac:picMk id="4" creationId="{F468AE7C-B545-409B-B64E-D35C4856D47C}"/>
          </ac:picMkLst>
        </pc:picChg>
        <pc:picChg chg="mod">
          <ac:chgData name="Shelby Ingram" userId="ed753731-4535-450d-b397-52ea87a2d985" providerId="ADAL" clId="{1AABFCA6-7AA9-9245-95DE-5EFC78451455}" dt="2020-07-28T17:49:38.151" v="586" actId="1037"/>
          <ac:picMkLst>
            <pc:docMk/>
            <pc:sldMk cId="1840965084" sldId="354"/>
            <ac:picMk id="5" creationId="{228BB3E4-07C8-459C-86FF-E24017B69870}"/>
          </ac:picMkLst>
        </pc:picChg>
      </pc:sldChg>
      <pc:sldChg chg="addSp modSp modNotesTx">
        <pc:chgData name="Shelby Ingram" userId="ed753731-4535-450d-b397-52ea87a2d985" providerId="ADAL" clId="{1AABFCA6-7AA9-9245-95DE-5EFC78451455}" dt="2020-07-28T17:50:02.925" v="587" actId="313"/>
        <pc:sldMkLst>
          <pc:docMk/>
          <pc:sldMk cId="454311819" sldId="356"/>
        </pc:sldMkLst>
        <pc:spChg chg="add mod">
          <ac:chgData name="Shelby Ingram" userId="ed753731-4535-450d-b397-52ea87a2d985" providerId="ADAL" clId="{1AABFCA6-7AA9-9245-95DE-5EFC78451455}" dt="2020-07-28T17:45:47.401" v="483" actId="255"/>
          <ac:spMkLst>
            <pc:docMk/>
            <pc:sldMk cId="454311819" sldId="356"/>
            <ac:spMk id="10" creationId="{6E63D39C-2C82-0D44-8CCE-2563E41D3CA0}"/>
          </ac:spMkLst>
        </pc:spChg>
      </pc:sldChg>
      <pc:sldChg chg="modSp modNotesTx">
        <pc:chgData name="Shelby Ingram" userId="ed753731-4535-450d-b397-52ea87a2d985" providerId="ADAL" clId="{1AABFCA6-7AA9-9245-95DE-5EFC78451455}" dt="2020-07-28T17:38:12.126" v="443" actId="5793"/>
        <pc:sldMkLst>
          <pc:docMk/>
          <pc:sldMk cId="2186074718" sldId="358"/>
        </pc:sldMkLst>
        <pc:spChg chg="mod">
          <ac:chgData name="Shelby Ingram" userId="ed753731-4535-450d-b397-52ea87a2d985" providerId="ADAL" clId="{1AABFCA6-7AA9-9245-95DE-5EFC78451455}" dt="2020-07-28T17:38:12.126" v="443" actId="5793"/>
          <ac:spMkLst>
            <pc:docMk/>
            <pc:sldMk cId="2186074718" sldId="358"/>
            <ac:spMk id="5" creationId="{3A256F35-0A88-4CF5-B490-8737AFC7E354}"/>
          </ac:spMkLst>
        </pc:spChg>
      </pc:sldChg>
      <pc:sldChg chg="modSp">
        <pc:chgData name="Shelby Ingram" userId="ed753731-4535-450d-b397-52ea87a2d985" providerId="ADAL" clId="{1AABFCA6-7AA9-9245-95DE-5EFC78451455}" dt="2020-07-28T17:26:09.741" v="267" actId="14100"/>
        <pc:sldMkLst>
          <pc:docMk/>
          <pc:sldMk cId="210494859" sldId="359"/>
        </pc:sldMkLst>
        <pc:spChg chg="mod">
          <ac:chgData name="Shelby Ingram" userId="ed753731-4535-450d-b397-52ea87a2d985" providerId="ADAL" clId="{1AABFCA6-7AA9-9245-95DE-5EFC78451455}" dt="2020-07-28T17:26:09.741" v="267" actId="14100"/>
          <ac:spMkLst>
            <pc:docMk/>
            <pc:sldMk cId="210494859" sldId="359"/>
            <ac:spMk id="10" creationId="{D5306D82-E50D-48F8-A3F9-3A44B5C7EC8B}"/>
          </ac:spMkLst>
        </pc:spChg>
        <pc:spChg chg="mod">
          <ac:chgData name="Shelby Ingram" userId="ed753731-4535-450d-b397-52ea87a2d985" providerId="ADAL" clId="{1AABFCA6-7AA9-9245-95DE-5EFC78451455}" dt="2020-07-28T17:25:50.268" v="265" actId="12788"/>
          <ac:spMkLst>
            <pc:docMk/>
            <pc:sldMk cId="210494859" sldId="359"/>
            <ac:spMk id="12" creationId="{7C89CD3E-353A-4127-966B-8D123D82865F}"/>
          </ac:spMkLst>
        </pc:spChg>
        <pc:spChg chg="mod">
          <ac:chgData name="Shelby Ingram" userId="ed753731-4535-450d-b397-52ea87a2d985" providerId="ADAL" clId="{1AABFCA6-7AA9-9245-95DE-5EFC78451455}" dt="2020-07-28T17:25:38.622" v="264" actId="12788"/>
          <ac:spMkLst>
            <pc:docMk/>
            <pc:sldMk cId="210494859" sldId="359"/>
            <ac:spMk id="13" creationId="{CDEDEFB5-AB74-4910-93D6-90DEA38D3525}"/>
          </ac:spMkLst>
        </pc:spChg>
        <pc:spChg chg="mod">
          <ac:chgData name="Shelby Ingram" userId="ed753731-4535-450d-b397-52ea87a2d985" providerId="ADAL" clId="{1AABFCA6-7AA9-9245-95DE-5EFC78451455}" dt="2020-07-28T17:25:38.622" v="264" actId="12788"/>
          <ac:spMkLst>
            <pc:docMk/>
            <pc:sldMk cId="210494859" sldId="359"/>
            <ac:spMk id="14" creationId="{EFC372F2-AEBE-45B9-B4BB-5984B3D92516}"/>
          </ac:spMkLst>
        </pc:spChg>
        <pc:picChg chg="mod">
          <ac:chgData name="Shelby Ingram" userId="ed753731-4535-450d-b397-52ea87a2d985" providerId="ADAL" clId="{1AABFCA6-7AA9-9245-95DE-5EFC78451455}" dt="2020-07-28T17:25:50.268" v="265" actId="12788"/>
          <ac:picMkLst>
            <pc:docMk/>
            <pc:sldMk cId="210494859" sldId="359"/>
            <ac:picMk id="3" creationId="{70E9B608-B8C7-4CC7-B04C-DCA15D8FA1CE}"/>
          </ac:picMkLst>
        </pc:picChg>
        <pc:picChg chg="mod">
          <ac:chgData name="Shelby Ingram" userId="ed753731-4535-450d-b397-52ea87a2d985" providerId="ADAL" clId="{1AABFCA6-7AA9-9245-95DE-5EFC78451455}" dt="2020-07-28T17:25:38.622" v="264" actId="12788"/>
          <ac:picMkLst>
            <pc:docMk/>
            <pc:sldMk cId="210494859" sldId="359"/>
            <ac:picMk id="4" creationId="{9919B3ED-D493-4B31-84C4-59649B718F80}"/>
          </ac:picMkLst>
        </pc:picChg>
        <pc:picChg chg="mod">
          <ac:chgData name="Shelby Ingram" userId="ed753731-4535-450d-b397-52ea87a2d985" providerId="ADAL" clId="{1AABFCA6-7AA9-9245-95DE-5EFC78451455}" dt="2020-07-28T17:25:38.622" v="264" actId="12788"/>
          <ac:picMkLst>
            <pc:docMk/>
            <pc:sldMk cId="210494859" sldId="359"/>
            <ac:picMk id="6" creationId="{669526D9-11CF-4870-B42F-722413845E90}"/>
          </ac:picMkLst>
        </pc:picChg>
        <pc:picChg chg="mod">
          <ac:chgData name="Shelby Ingram" userId="ed753731-4535-450d-b397-52ea87a2d985" providerId="ADAL" clId="{1AABFCA6-7AA9-9245-95DE-5EFC78451455}" dt="2020-07-28T17:25:50.268" v="265" actId="12788"/>
          <ac:picMkLst>
            <pc:docMk/>
            <pc:sldMk cId="210494859" sldId="359"/>
            <ac:picMk id="7" creationId="{97208217-C870-4E9C-9542-153AAA266EE9}"/>
          </ac:picMkLst>
        </pc:picChg>
      </pc:sldChg>
      <pc:sldChg chg="modSp modNotesTx">
        <pc:chgData name="Shelby Ingram" userId="ed753731-4535-450d-b397-52ea87a2d985" providerId="ADAL" clId="{1AABFCA6-7AA9-9245-95DE-5EFC78451455}" dt="2020-07-28T17:26:58.304" v="271" actId="113"/>
        <pc:sldMkLst>
          <pc:docMk/>
          <pc:sldMk cId="2883701494" sldId="360"/>
        </pc:sldMkLst>
        <pc:spChg chg="mod">
          <ac:chgData name="Shelby Ingram" userId="ed753731-4535-450d-b397-52ea87a2d985" providerId="ADAL" clId="{1AABFCA6-7AA9-9245-95DE-5EFC78451455}" dt="2020-07-28T17:26:58.304" v="271" actId="113"/>
          <ac:spMkLst>
            <pc:docMk/>
            <pc:sldMk cId="2883701494" sldId="360"/>
            <ac:spMk id="2" creationId="{79E7BA17-EF01-4874-9415-BF622180089F}"/>
          </ac:spMkLst>
        </pc:spChg>
      </pc:sldChg>
      <pc:sldMasterChg chg="modSldLayout">
        <pc:chgData name="Shelby Ingram" userId="ed753731-4535-450d-b397-52ea87a2d985" providerId="ADAL" clId="{1AABFCA6-7AA9-9245-95DE-5EFC78451455}" dt="2020-07-28T14:34:06.351" v="2" actId="14826"/>
        <pc:sldMasterMkLst>
          <pc:docMk/>
          <pc:sldMasterMk cId="1253241661" sldId="2147483666"/>
        </pc:sldMasterMkLst>
        <pc:sldLayoutChg chg="delSp modSp">
          <pc:chgData name="Shelby Ingram" userId="ed753731-4535-450d-b397-52ea87a2d985" providerId="ADAL" clId="{1AABFCA6-7AA9-9245-95DE-5EFC78451455}" dt="2020-07-28T14:34:06.351" v="2" actId="14826"/>
          <pc:sldLayoutMkLst>
            <pc:docMk/>
            <pc:sldMasterMk cId="1253241661" sldId="2147483666"/>
            <pc:sldLayoutMk cId="1199173812" sldId="2147483716"/>
          </pc:sldLayoutMkLst>
          <pc:spChg chg="del">
            <ac:chgData name="Shelby Ingram" userId="ed753731-4535-450d-b397-52ea87a2d985" providerId="ADAL" clId="{1AABFCA6-7AA9-9245-95DE-5EFC78451455}" dt="2020-07-28T14:30:54.321" v="1" actId="478"/>
            <ac:spMkLst>
              <pc:docMk/>
              <pc:sldMasterMk cId="1253241661" sldId="2147483666"/>
              <pc:sldLayoutMk cId="1199173812" sldId="2147483716"/>
              <ac:spMk id="21" creationId="{00000000-0000-0000-0000-000000000000}"/>
            </ac:spMkLst>
          </pc:spChg>
          <pc:spChg chg="mod">
            <ac:chgData name="Shelby Ingram" userId="ed753731-4535-450d-b397-52ea87a2d985" providerId="ADAL" clId="{1AABFCA6-7AA9-9245-95DE-5EFC78451455}" dt="2020-07-28T14:34:06.351" v="2" actId="14826"/>
            <ac:spMkLst>
              <pc:docMk/>
              <pc:sldMasterMk cId="1253241661" sldId="2147483666"/>
              <pc:sldLayoutMk cId="1199173812" sldId="2147483716"/>
              <ac:spMk id="22" creationId="{00000000-0000-0000-0000-000000000000}"/>
            </ac:spMkLst>
          </pc:spChg>
          <pc:spChg chg="del">
            <ac:chgData name="Shelby Ingram" userId="ed753731-4535-450d-b397-52ea87a2d985" providerId="ADAL" clId="{1AABFCA6-7AA9-9245-95DE-5EFC78451455}" dt="2020-07-28T14:30:51.834" v="0" actId="478"/>
            <ac:spMkLst>
              <pc:docMk/>
              <pc:sldMasterMk cId="1253241661" sldId="2147483666"/>
              <pc:sldLayoutMk cId="1199173812" sldId="2147483716"/>
              <ac:spMk id="32" creationId="{00000000-0000-0000-0000-000000000000}"/>
            </ac:spMkLst>
          </pc:spChg>
        </pc:sldLayoutChg>
      </pc:sldMasterChg>
    </pc:docChg>
  </pc:docChgLst>
  <pc:docChgLst>
    <pc:chgData name="Shelby Ingram" userId="S::shelby.ingram@ssaihq.com::ed753731-4535-450d-b397-52ea87a2d985" providerId="AD" clId="Web-{DFF34B38-747B-BB49-58BB-5BFE3731938D}"/>
    <pc:docChg chg="modSld">
      <pc:chgData name="Shelby Ingram" userId="S::shelby.ingram@ssaihq.com::ed753731-4535-450d-b397-52ea87a2d985" providerId="AD" clId="Web-{DFF34B38-747B-BB49-58BB-5BFE3731938D}" dt="2020-07-28T18:20:29.439" v="4" actId="14100"/>
      <pc:docMkLst>
        <pc:docMk/>
      </pc:docMkLst>
      <pc:sldChg chg="modSp">
        <pc:chgData name="Shelby Ingram" userId="S::shelby.ingram@ssaihq.com::ed753731-4535-450d-b397-52ea87a2d985" providerId="AD" clId="Web-{DFF34B38-747B-BB49-58BB-5BFE3731938D}" dt="2020-07-28T18:20:29.439" v="4" actId="14100"/>
        <pc:sldMkLst>
          <pc:docMk/>
          <pc:sldMk cId="3471720761" sldId="352"/>
        </pc:sldMkLst>
        <pc:picChg chg="mod">
          <ac:chgData name="Shelby Ingram" userId="S::shelby.ingram@ssaihq.com::ed753731-4535-450d-b397-52ea87a2d985" providerId="AD" clId="Web-{DFF34B38-747B-BB49-58BB-5BFE3731938D}" dt="2020-07-28T18:20:29.439" v="4" actId="14100"/>
          <ac:picMkLst>
            <pc:docMk/>
            <pc:sldMk cId="3471720761" sldId="352"/>
            <ac:picMk id="5" creationId="{E700C543-3121-4ED9-A0B8-E70809AB4681}"/>
          </ac:picMkLst>
        </pc:picChg>
      </pc:sldChg>
      <pc:sldChg chg="modSp">
        <pc:chgData name="Shelby Ingram" userId="S::shelby.ingram@ssaihq.com::ed753731-4535-450d-b397-52ea87a2d985" providerId="AD" clId="Web-{DFF34B38-747B-BB49-58BB-5BFE3731938D}" dt="2020-07-28T18:20:10.954" v="3" actId="1076"/>
        <pc:sldMkLst>
          <pc:docMk/>
          <pc:sldMk cId="1840965084" sldId="354"/>
        </pc:sldMkLst>
        <pc:picChg chg="mod">
          <ac:chgData name="Shelby Ingram" userId="S::shelby.ingram@ssaihq.com::ed753731-4535-450d-b397-52ea87a2d985" providerId="AD" clId="Web-{DFF34B38-747B-BB49-58BB-5BFE3731938D}" dt="2020-07-28T18:20:10.954" v="3" actId="1076"/>
          <ac:picMkLst>
            <pc:docMk/>
            <pc:sldMk cId="1840965084" sldId="354"/>
            <ac:picMk id="4" creationId="{F468AE7C-B545-409B-B64E-D35C4856D47C}"/>
          </ac:picMkLst>
        </pc:picChg>
        <pc:picChg chg="mod">
          <ac:chgData name="Shelby Ingram" userId="S::shelby.ingram@ssaihq.com::ed753731-4535-450d-b397-52ea87a2d985" providerId="AD" clId="Web-{DFF34B38-747B-BB49-58BB-5BFE3731938D}" dt="2020-07-28T18:20:07.595" v="2" actId="1076"/>
          <ac:picMkLst>
            <pc:docMk/>
            <pc:sldMk cId="1840965084" sldId="354"/>
            <ac:picMk id="5" creationId="{228BB3E4-07C8-459C-86FF-E24017B6987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8/28/20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lickr.com/photos/happybirds_ch/"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lickr.com/photos/happybirds_ch/"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devpedia.developexchange.com/dp/index.php?title=List_of_Satellite_Picture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37081051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remaining variables, DEM-digital elevation model, slope, and population density are shown here along with elephant occurrence points.</a:t>
            </a:r>
          </a:p>
          <a:p>
            <a:endParaRPr lang="en-US" dirty="0">
              <a:cs typeface="Calibri"/>
            </a:endParaRPr>
          </a:p>
          <a:p>
            <a:r>
              <a:rPr lang="en-US" dirty="0">
                <a:cs typeface="Calibri"/>
              </a:rPr>
              <a:t>For Elevation, green represents lower elevation and white represents higher elevation.</a:t>
            </a:r>
          </a:p>
          <a:p>
            <a:r>
              <a:rPr lang="en-US" dirty="0">
                <a:cs typeface="Calibri"/>
              </a:rPr>
              <a:t>For slope, light lavender represents gentle slope and dark lavender represents steeper slope.</a:t>
            </a:r>
          </a:p>
          <a:p>
            <a:r>
              <a:rPr lang="en-US" dirty="0">
                <a:cs typeface="Calibri"/>
              </a:rPr>
              <a:t>And finally, for population density, lighter blue represents higher population density and darker blue represents lower population density.</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6273645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Since the elephant occurrence data were very clustered and we had more presence than absence data. Some points existed within the same 30 m pixel, so a 50 m buffer was applied between each training point to prevent this. Additionally, we balanced the presence: absence ratio by randomizing and deleting a large number of the presence points. Here you can see that despite these measures, the presence points are limited in their spatial extent and highly clustered</a:t>
            </a:r>
          </a:p>
          <a:p>
            <a:endParaRPr lang="en-US" dirty="0">
              <a:cs typeface="Calibri"/>
            </a:endParaRPr>
          </a:p>
          <a:p>
            <a:r>
              <a:rPr lang="en-US" dirty="0">
                <a:cs typeface="Calibri"/>
              </a:rPr>
              <a:t>Red tiger center - </a:t>
            </a:r>
            <a:r>
              <a:rPr lang="en-US" sz="1200" b="0" i="0" kern="1200" dirty="0" err="1">
                <a:solidFill>
                  <a:schemeClr val="tx1"/>
                </a:solidFill>
                <a:effectLst/>
                <a:latin typeface="+mn-lt"/>
                <a:ea typeface="+mn-ea"/>
                <a:cs typeface="+mn-cs"/>
              </a:rPr>
              <a:t>Sonam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Wangdi</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Chief Forestry Officer, </a:t>
            </a:r>
          </a:p>
          <a:p>
            <a:r>
              <a:rPr lang="en-US" sz="1200" b="0" i="0" kern="1200" dirty="0">
                <a:solidFill>
                  <a:schemeClr val="tx1"/>
                </a:solidFill>
                <a:effectLst/>
                <a:latin typeface="+mn-lt"/>
                <a:ea typeface="+mn-ea"/>
                <a:cs typeface="+mn-cs"/>
              </a:rPr>
              <a:t>Nature Conservation Division,</a:t>
            </a:r>
          </a:p>
          <a:p>
            <a:r>
              <a:rPr lang="en-US" sz="1200" b="0" i="0" kern="1200" dirty="0">
                <a:solidFill>
                  <a:schemeClr val="tx1"/>
                </a:solidFill>
                <a:effectLst/>
                <a:latin typeface="+mn-lt"/>
                <a:ea typeface="+mn-ea"/>
                <a:cs typeface="+mn-cs"/>
              </a:rPr>
              <a:t>Project Director, </a:t>
            </a:r>
          </a:p>
          <a:p>
            <a:r>
              <a:rPr lang="en-US" sz="1200" b="0" i="0" kern="1200" dirty="0">
                <a:solidFill>
                  <a:schemeClr val="tx1"/>
                </a:solidFill>
                <a:effectLst/>
                <a:latin typeface="+mn-lt"/>
                <a:ea typeface="+mn-ea"/>
                <a:cs typeface="+mn-cs"/>
              </a:rPr>
              <a:t>Bhutan for Life Fund,</a:t>
            </a:r>
          </a:p>
          <a:p>
            <a:r>
              <a:rPr lang="en-US" sz="1200" b="0" i="0" kern="1200" dirty="0">
                <a:solidFill>
                  <a:schemeClr val="tx1"/>
                </a:solidFill>
                <a:effectLst/>
                <a:latin typeface="+mn-lt"/>
                <a:ea typeface="+mn-ea"/>
                <a:cs typeface="+mn-cs"/>
              </a:rPr>
              <a:t>Department of Forests and Park Services.</a:t>
            </a:r>
          </a:p>
          <a:p>
            <a:endParaRPr lang="en-US" dirty="0">
              <a:cs typeface="Calibri"/>
            </a:endParaRPr>
          </a:p>
          <a:p>
            <a:r>
              <a:rPr lang="en-US" dirty="0">
                <a:cs typeface="Calibri"/>
              </a:rPr>
              <a:t>Green </a:t>
            </a:r>
            <a:r>
              <a:rPr lang="en-US" dirty="0" err="1">
                <a:cs typeface="Calibri"/>
              </a:rPr>
              <a:t>gbif</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2768251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prepping most of the data in ArcGIS Pro, they were imported into Software for Assisted Habitat Modeling (SAHM). SAHM is a very efficient tool for pre-processing, formatting and standardizing data from different sources for modeling. SAHM uses 4 different models to produce 4 different types of probability maps which can be used to determine the probability of elephant occurrence in places with sets of different environmental variables.</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2606191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is a Land Cover Map that our team created for the year 2019 and clipped to our study area which is Southern Bhutan. We created this through an unsupervised classification method in </a:t>
            </a:r>
            <a:r>
              <a:rPr lang="en-US" dirty="0" err="1">
                <a:cs typeface="Calibri"/>
              </a:rPr>
              <a:t>ArcPro</a:t>
            </a:r>
            <a:r>
              <a:rPr lang="en-US" dirty="0">
                <a:cs typeface="Calibri"/>
              </a:rPr>
              <a:t>, which used training data and a machine learning algorithm to identify different land cover classes. We grouped the classes and reclassified them into these five classes which are the most significant in the context of elephant habitat.</a:t>
            </a: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a:p>
        </p:txBody>
      </p:sp>
    </p:spTree>
    <p:extLst>
      <p:ext uri="{BB962C8B-B14F-4D97-AF65-F5344CB8AC3E}">
        <p14:creationId xmlns:p14="http://schemas.microsoft.com/office/powerpoint/2010/main" val="2808014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Here is the land cover classifications of 2019 zoomed in on to </a:t>
            </a:r>
            <a:r>
              <a:rPr lang="en-US" dirty="0" err="1">
                <a:cs typeface="Calibri"/>
              </a:rPr>
              <a:t>Gelephu</a:t>
            </a:r>
            <a:r>
              <a:rPr lang="en-US" dirty="0">
                <a:cs typeface="Calibri"/>
              </a:rPr>
              <a:t> region. The elephants tend to occur more in the regions of immature forests near the cultivated areas. We can see that the Land cover has changed in this way in the past twenty years.</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a:p>
        </p:txBody>
      </p:sp>
    </p:spTree>
    <p:extLst>
      <p:ext uri="{BB962C8B-B14F-4D97-AF65-F5344CB8AC3E}">
        <p14:creationId xmlns:p14="http://schemas.microsoft.com/office/powerpoint/2010/main" val="28080148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results from our SAHM models indicated that Land surface temperature, slope, elevation, and precipitation were highly correlated and land surface temperature was additinally the best predictor of elephant occurrence- likely because it indivated the conditions of these other variables. We dropped slope, elevation and precipitation, because on their own, these each had lower deviance explained than land surface temperature.</a:t>
            </a: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a:p>
        </p:txBody>
      </p:sp>
    </p:spTree>
    <p:extLst>
      <p:ext uri="{BB962C8B-B14F-4D97-AF65-F5344CB8AC3E}">
        <p14:creationId xmlns:p14="http://schemas.microsoft.com/office/powerpoint/2010/main" val="31798607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SAHM produces these outputs for each of the 4 models we run. The chart on the left shows the accuracy under the curve of the model as well as the training split (between presence and absece data) When splitting the presence and absence data,you can see from the .48 threshold that this is the point at which there is the most accuracy of the model. This model is performing extremely well with an AUC of .994</a:t>
            </a:r>
          </a:p>
          <a:p>
            <a:r>
              <a:rPr lang="en-US">
                <a:cs typeface="Calibri"/>
              </a:rPr>
              <a:t>The chart on the right demonstrates the importance of each predictor when it is taken out and run through the model on its own, or permuted. Here you can see how significantly Land surface temperature and how most of the model's prediction is based off of this one variable. This is likely related to how correlated LST is with elevation and slope, leading to an effect where the variables are wrapped up into a single predictor.</a:t>
            </a: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a:p>
        </p:txBody>
      </p:sp>
    </p:spTree>
    <p:extLst>
      <p:ext uri="{BB962C8B-B14F-4D97-AF65-F5344CB8AC3E}">
        <p14:creationId xmlns:p14="http://schemas.microsoft.com/office/powerpoint/2010/main" val="42067022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map shows the probablility map for one of the four model types, the boosted regression tree model. The areas in blue represent the lowest probability of elephant occurrence and red represents the highest. Here you can see yellow and light blue up in the mountains, as well as some variation along the southern border of bhutan. </a:t>
            </a: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a:p>
        </p:txBody>
      </p:sp>
    </p:spTree>
    <p:extLst>
      <p:ext uri="{BB962C8B-B14F-4D97-AF65-F5344CB8AC3E}">
        <p14:creationId xmlns:p14="http://schemas.microsoft.com/office/powerpoint/2010/main" val="10395254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chart on the left shows the accuracy under the curve of the model as well as the training split (between presence and </a:t>
            </a:r>
            <a:r>
              <a:rPr lang="en-US" err="1"/>
              <a:t>absece</a:t>
            </a:r>
            <a:r>
              <a:rPr lang="en-US"/>
              <a:t> data) When splitting the presence and absence </a:t>
            </a:r>
            <a:r>
              <a:rPr lang="en-US" err="1"/>
              <a:t>data,you</a:t>
            </a:r>
            <a:r>
              <a:rPr lang="en-US"/>
              <a:t> can see from the .89 threshold that this is the point at which there is the most accuracy of the model. This model is performing extremely well with an AUC of .994</a:t>
            </a:r>
          </a:p>
          <a:p>
            <a:r>
              <a:rPr lang="en-US"/>
              <a:t>The chart on the right demonstrates the importance of each predictor when it is taken out and run through the model on its own, or permuted. Here you can see how significantly Land surface temperature and how most of the model's prediction is based off of this one variable. This is likely related to how correlated LST is with elevation and slope, leading to an effect where the variables are wrapped up into a single predictor.</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a:p>
        </p:txBody>
      </p:sp>
    </p:spTree>
    <p:extLst>
      <p:ext uri="{BB962C8B-B14F-4D97-AF65-F5344CB8AC3E}">
        <p14:creationId xmlns:p14="http://schemas.microsoft.com/office/powerpoint/2010/main" val="26370408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map shows the </a:t>
            </a:r>
            <a:r>
              <a:rPr lang="en-US" err="1"/>
              <a:t>probablility</a:t>
            </a:r>
            <a:r>
              <a:rPr lang="en-US"/>
              <a:t> map for one of the four model types, Generalized Linear model. The areas in blue represent the lowest probability of elephant occurrence and red represents the highest.</a:t>
            </a: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a:p>
        </p:txBody>
      </p:sp>
    </p:spTree>
    <p:extLst>
      <p:ext uri="{BB962C8B-B14F-4D97-AF65-F5344CB8AC3E}">
        <p14:creationId xmlns:p14="http://schemas.microsoft.com/office/powerpoint/2010/main" val="1379298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Hi everyone, thank you for joining us today. We're the Bhutan Eco Forecasting team and today we'll talk to you about our work looking at habitat suitability for elephants in southern Bhutan. Here's an idea of what our contents will be today.</a:t>
            </a:r>
          </a:p>
          <a:p>
            <a:endParaRPr lang="en-US" dirty="0">
              <a:cs typeface="Calibri"/>
            </a:endParaRPr>
          </a:p>
          <a:p>
            <a:r>
              <a:rPr lang="en-US" dirty="0">
                <a:cs typeface="Calibri"/>
              </a:rPr>
              <a:t>Image Credit: Bhutan Foundation, provided to team with partner permission to use</a:t>
            </a: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32188910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chart on the left shows the accuracy under the curve of the model as well as the training split (between presence and </a:t>
            </a:r>
            <a:r>
              <a:rPr lang="en-US" dirty="0" err="1"/>
              <a:t>absece</a:t>
            </a:r>
            <a:r>
              <a:rPr lang="en-US" dirty="0"/>
              <a:t> data) When splitting the presence and absence data, you can see from the .62 threshold that this is the point at which there is the most accuracy of the model. This model is performing extremely well with an AUC of .99</a:t>
            </a:r>
          </a:p>
          <a:p>
            <a:r>
              <a:rPr lang="en-US" dirty="0"/>
              <a:t>The chart on the right demonstrates the importance of each predictor when it is taken out and run through the model on its own, or permuted. Here you can see how significantly Land surface temperature and how most of the model's prediction is based off of this one variable. This is likely related to how correlated LST is with elevation and slope, leading to an effect where the variables are wrapped up into a single predictor.</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a:p>
        </p:txBody>
      </p:sp>
    </p:spTree>
    <p:extLst>
      <p:ext uri="{BB962C8B-B14F-4D97-AF65-F5344CB8AC3E}">
        <p14:creationId xmlns:p14="http://schemas.microsoft.com/office/powerpoint/2010/main" val="37971382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map shows the probability map for one of the four model types, the Multivariate Adaptive Regression Splines model. The areas in blue represent the lowest probability of elephant occurrence and red represents the highest.</a:t>
            </a:r>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a:p>
        </p:txBody>
      </p:sp>
    </p:spTree>
    <p:extLst>
      <p:ext uri="{BB962C8B-B14F-4D97-AF65-F5344CB8AC3E}">
        <p14:creationId xmlns:p14="http://schemas.microsoft.com/office/powerpoint/2010/main" val="35857676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chart on the left shows the accuracy under the curve of the model as well as the training split (between presence and </a:t>
            </a:r>
            <a:r>
              <a:rPr lang="en-US" dirty="0" err="1"/>
              <a:t>absece</a:t>
            </a:r>
            <a:r>
              <a:rPr lang="en-US" dirty="0"/>
              <a:t> data) When splitting the presence and absence data, you can see from the .54 threshold that this is the point at which there is the most accuracy of the model. This model is performing extremely well with an AUC of .988</a:t>
            </a:r>
          </a:p>
          <a:p>
            <a:r>
              <a:rPr lang="en-US" dirty="0"/>
              <a:t>The chart on the right demonstrates the importance of each predictor when it is taken out and run through the model on its own, or permuted. Here you can see how significantly Land surface temperature and how most of the model's prediction is based off of this one variable. This is likely related to how correlated LST is with elevation and slope, leading to an effect where the variables are wrapped up into a single predictor.</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22</a:t>
            </a:fld>
            <a:endParaRPr lang="en-US"/>
          </a:p>
        </p:txBody>
      </p:sp>
    </p:spTree>
    <p:extLst>
      <p:ext uri="{BB962C8B-B14F-4D97-AF65-F5344CB8AC3E}">
        <p14:creationId xmlns:p14="http://schemas.microsoft.com/office/powerpoint/2010/main" val="5759863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map shows the probability map for one of the four model types, Random Forest. The areas in blue represent the lowest probability of elephant occurrence and red represents the highest.</a:t>
            </a:r>
          </a:p>
        </p:txBody>
      </p:sp>
      <p:sp>
        <p:nvSpPr>
          <p:cNvPr id="4" name="Slide Number Placeholder 3"/>
          <p:cNvSpPr>
            <a:spLocks noGrp="1"/>
          </p:cNvSpPr>
          <p:nvPr>
            <p:ph type="sldNum" sz="quarter" idx="5"/>
          </p:nvPr>
        </p:nvSpPr>
        <p:spPr/>
        <p:txBody>
          <a:bodyPr/>
          <a:lstStyle/>
          <a:p>
            <a:fld id="{59FFF554-9721-473E-B7E3-8AF7A285E57C}" type="slidenum">
              <a:rPr lang="en-US" smtClean="0"/>
              <a:t>23</a:t>
            </a:fld>
            <a:endParaRPr lang="en-US"/>
          </a:p>
        </p:txBody>
      </p:sp>
    </p:spTree>
    <p:extLst>
      <p:ext uri="{BB962C8B-B14F-4D97-AF65-F5344CB8AC3E}">
        <p14:creationId xmlns:p14="http://schemas.microsoft.com/office/powerpoint/2010/main" val="33100496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the elephant data spans that we used spans from the year 2014 – 2019. So, this could have also affected our model due to a disparity in the data collection study period.</a:t>
            </a:r>
          </a:p>
          <a:p>
            <a:pPr>
              <a:spcAft>
                <a:spcPts val="600"/>
              </a:spcAft>
            </a:pPr>
            <a:endParaRPr lang="en-US" dirty="0">
              <a:cs typeface="Calibri"/>
            </a:endParaRPr>
          </a:p>
          <a:p>
            <a:pPr>
              <a:spcAft>
                <a:spcPts val="600"/>
              </a:spcAft>
            </a:pPr>
            <a:r>
              <a:rPr lang="en-US"/>
              <a:t>Some parts of the elephant occurrence data were obtained from Global Biodiversity Information Facility (GBIF) which is crowd sourced. </a:t>
            </a:r>
            <a:endParaRPr lang="en-US" dirty="0"/>
          </a:p>
          <a:p>
            <a:r>
              <a:rPr lang="en-US"/>
              <a:t>We gathered data from GBIF, and combined it with the data sent to us by the Bhutan Tiger Center and the Bhutan Foundation. </a:t>
            </a:r>
          </a:p>
          <a:p>
            <a:pPr>
              <a:spcAft>
                <a:spcPts val="600"/>
              </a:spcAft>
            </a:pPr>
            <a:r>
              <a:rPr lang="en-US"/>
              <a:t>The elephant occurrence data in Bhutan was not entirely collected from the elephant camera traps. </a:t>
            </a:r>
          </a:p>
          <a:p>
            <a:pPr>
              <a:spcAft>
                <a:spcPts val="600"/>
              </a:spcAft>
            </a:pPr>
            <a:r>
              <a:rPr lang="en-US"/>
              <a:t>The elephant occurrence data obtained from the Bhutan Tiger Center was a byproduct of the tiger research and not specifically designed for surveying elephant occurrence. </a:t>
            </a:r>
          </a:p>
          <a:p>
            <a:pPr>
              <a:spcAft>
                <a:spcPts val="600"/>
              </a:spcAft>
            </a:pPr>
            <a:endParaRPr lang="en-US" dirty="0"/>
          </a:p>
          <a:p>
            <a:pPr>
              <a:spcAft>
                <a:spcPts val="600"/>
              </a:spcAft>
            </a:pPr>
            <a:r>
              <a:rPr lang="en-US"/>
              <a:t>The road and the river data sets, used as the variables, were considered static in the elephant habitat suitability model. The distance to road and the distance to water variables for the past years were considered as static since these variables, specifically for the year 1999, </a:t>
            </a:r>
            <a:r>
              <a:rPr lang="en-US" dirty="0">
                <a:cs typeface="Calibri"/>
              </a:rPr>
              <a:t>could not be determined.  </a:t>
            </a:r>
            <a:endParaRPr lang="en-US">
              <a:cs typeface="Calibri"/>
            </a:endParaRPr>
          </a:p>
          <a:p>
            <a:endParaRPr lang="en-US">
              <a:cs typeface="Calibri"/>
            </a:endParaRPr>
          </a:p>
          <a:p>
            <a:r>
              <a:rPr lang="en-US">
                <a:cs typeface="Calibri"/>
              </a:rPr>
              <a:t> </a:t>
            </a:r>
          </a:p>
        </p:txBody>
      </p:sp>
      <p:sp>
        <p:nvSpPr>
          <p:cNvPr id="4" name="Slide Number Placeholder 3"/>
          <p:cNvSpPr>
            <a:spLocks noGrp="1"/>
          </p:cNvSpPr>
          <p:nvPr>
            <p:ph type="sldNum" sz="quarter" idx="5"/>
          </p:nvPr>
        </p:nvSpPr>
        <p:spPr/>
        <p:txBody>
          <a:bodyPr/>
          <a:lstStyle/>
          <a:p>
            <a:fld id="{59FFF554-9721-473E-B7E3-8AF7A285E57C}" type="slidenum">
              <a:rPr lang="en-US" smtClean="0"/>
              <a:t>24</a:t>
            </a:fld>
            <a:endParaRPr lang="en-US"/>
          </a:p>
        </p:txBody>
      </p:sp>
    </p:spTree>
    <p:extLst>
      <p:ext uri="{BB962C8B-B14F-4D97-AF65-F5344CB8AC3E}">
        <p14:creationId xmlns:p14="http://schemas.microsoft.com/office/powerpoint/2010/main" val="41792687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spcAft>
                <a:spcPts val="600"/>
              </a:spcAft>
              <a:buFont typeface="Webdings,Sans-Serif"/>
              <a:buChar char="4"/>
            </a:pPr>
            <a:r>
              <a:rPr lang="en-US" dirty="0"/>
              <a:t>The modeling results suggest that elephants tend to occur in areas near roads and waterways.</a:t>
            </a:r>
          </a:p>
          <a:p>
            <a:pPr marL="342900" indent="-342900">
              <a:spcAft>
                <a:spcPts val="600"/>
              </a:spcAft>
              <a:buFont typeface="Webdings,Sans-Serif"/>
              <a:buChar char="4"/>
            </a:pPr>
            <a:endParaRPr lang="en-US" dirty="0"/>
          </a:p>
          <a:p>
            <a:pPr marL="342900" indent="-342900">
              <a:spcAft>
                <a:spcPts val="600"/>
              </a:spcAft>
              <a:buFont typeface="Webdings,Sans-Serif"/>
              <a:buChar char="4"/>
            </a:pPr>
            <a:r>
              <a:rPr lang="en-US" dirty="0"/>
              <a:t>Given available documentation, we think that Southern Bhutan elephant habitat conditions could change for the worse if management measures such as biological corridors are not maintained and managed.</a:t>
            </a:r>
          </a:p>
          <a:p>
            <a:pPr marL="342900" indent="-342900">
              <a:spcAft>
                <a:spcPts val="600"/>
              </a:spcAft>
              <a:buFont typeface="Webdings,Sans-Serif"/>
              <a:buChar char="4"/>
            </a:pPr>
            <a:endParaRPr lang="en-US" dirty="0"/>
          </a:p>
          <a:p>
            <a:pPr marL="342900" indent="-342900">
              <a:spcAft>
                <a:spcPts val="600"/>
              </a:spcAft>
              <a:buFont typeface="Webdings,Sans-Serif"/>
              <a:buChar char="4"/>
            </a:pPr>
            <a:r>
              <a:rPr lang="en-US" dirty="0"/>
              <a:t>The project yielded methods, maps, data products, and documentation that is being provided to project partners for reducing Human Elephant Conflicts and aiding wildlife management.</a:t>
            </a:r>
            <a:endParaRPr lang="en-US" dirty="0">
              <a:cs typeface="Calibri" panose="020F0502020204030204"/>
            </a:endParaRPr>
          </a:p>
          <a:p>
            <a:pPr marL="342900" indent="-342900">
              <a:spcAft>
                <a:spcPts val="600"/>
              </a:spcAft>
              <a:buFont typeface="Webdings,Sans-Serif"/>
              <a:buChar char="4"/>
            </a:pPr>
            <a:endParaRPr lang="en-US" dirty="0">
              <a:cs typeface="Calibri" panose="020F0502020204030204"/>
            </a:endParaRPr>
          </a:p>
          <a:p>
            <a:pPr>
              <a:spcAft>
                <a:spcPts val="600"/>
              </a:spcAft>
            </a:pPr>
            <a:r>
              <a:rPr lang="en-US" dirty="0">
                <a:cs typeface="Calibri" panose="020F0502020204030204"/>
              </a:rPr>
              <a:t>---------------------</a:t>
            </a:r>
          </a:p>
          <a:p>
            <a:pPr>
              <a:spcAft>
                <a:spcPts val="600"/>
              </a:spcAft>
            </a:pPr>
            <a:r>
              <a:rPr lang="en-US" dirty="0">
                <a:cs typeface="Calibri" panose="020F0502020204030204"/>
              </a:rPr>
              <a:t>Image Credit: Adam Singer</a:t>
            </a:r>
          </a:p>
          <a:p>
            <a:pPr>
              <a:spcAft>
                <a:spcPts val="600"/>
              </a:spcAft>
            </a:pPr>
            <a:r>
              <a:rPr lang="en-US" dirty="0">
                <a:cs typeface="Calibri" panose="020F0502020204030204"/>
              </a:rPr>
              <a:t>Image Source: </a:t>
            </a:r>
            <a:r>
              <a:rPr lang="en-US" dirty="0"/>
              <a:t>https://</a:t>
            </a:r>
            <a:r>
              <a:rPr lang="en-US" dirty="0" err="1"/>
              <a:t>flic.kr</a:t>
            </a:r>
            <a:r>
              <a:rPr lang="en-US" dirty="0"/>
              <a:t>/p/21EpxBF (CC BY-ND 2.0)</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25</a:t>
            </a:fld>
            <a:endParaRPr lang="en-US"/>
          </a:p>
        </p:txBody>
      </p:sp>
    </p:spTree>
    <p:extLst>
      <p:ext uri="{BB962C8B-B14F-4D97-AF65-F5344CB8AC3E}">
        <p14:creationId xmlns:p14="http://schemas.microsoft.com/office/powerpoint/2010/main" val="28019477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dirty="0"/>
              <a:t> A follow-on project is recommended to build upon results, products, and capabilities resulting from our initial study.</a:t>
            </a:r>
            <a:endParaRPr lang="en-US" dirty="0">
              <a:cs typeface="Calibri"/>
            </a:endParaRPr>
          </a:p>
          <a:p>
            <a:pPr>
              <a:spcAft>
                <a:spcPts val="600"/>
              </a:spcAft>
            </a:pPr>
            <a:endParaRPr lang="en-US" dirty="0">
              <a:cs typeface="Calibri"/>
            </a:endParaRPr>
          </a:p>
          <a:p>
            <a:r>
              <a:rPr lang="en-US" b="1" dirty="0">
                <a:cs typeface="Calibri"/>
              </a:rPr>
              <a:t>&gt; </a:t>
            </a:r>
            <a:r>
              <a:rPr lang="en-US" dirty="0"/>
              <a:t> In the future, more in situ data could be gathered so that the future terms can increase accuracy in elephant occurrence.</a:t>
            </a:r>
          </a:p>
          <a:p>
            <a:endParaRPr lang="en-US" dirty="0"/>
          </a:p>
          <a:p>
            <a:r>
              <a:rPr lang="en-US" dirty="0"/>
              <a:t>&gt;More work is needed to further develop certain modeling inputs and outputs so, the future participants could work on the LULC map  to  classify the land cover to see the trend better. </a:t>
            </a:r>
            <a:endParaRPr lang="en-US" dirty="0">
              <a:cs typeface="Calibri"/>
            </a:endParaRPr>
          </a:p>
          <a:p>
            <a:endParaRPr lang="en-US" dirty="0">
              <a:cs typeface="Calibri"/>
            </a:endParaRPr>
          </a:p>
          <a:p>
            <a:r>
              <a:rPr lang="en-US" dirty="0">
                <a:cs typeface="Calibri"/>
              </a:rPr>
              <a:t> &gt; </a:t>
            </a:r>
            <a:r>
              <a:rPr lang="en-US" dirty="0"/>
              <a:t>We used the datasets as the variables (precipitation, slope, elevation, population density, LST, land classification, distance to rivers and roads) for the year 2019 to set up our habitat suitability model on SAHM but we couldn’t get the data for some of the variables for the year 1999. So, the future participants could gather data for the year 1999 and also for other years to compute results on SAHM and have a variety of results to compare and contrast. </a:t>
            </a:r>
            <a:endParaRPr lang="en-US" dirty="0">
              <a:cs typeface="Calibri"/>
            </a:endParaRPr>
          </a:p>
          <a:p>
            <a:endParaRPr lang="en-US" dirty="0">
              <a:cs typeface="Calibri"/>
            </a:endParaRPr>
          </a:p>
          <a:p>
            <a:r>
              <a:rPr lang="en-US" dirty="0">
                <a:cs typeface="Calibri"/>
              </a:rPr>
              <a:t>&gt; We hope that our work will be used to build upon to improve decision-making capabilities of end-users.</a:t>
            </a:r>
          </a:p>
          <a:p>
            <a:r>
              <a:rPr lang="en-US" dirty="0">
                <a:cs typeface="Calibri"/>
              </a:rPr>
              <a:t>--------------------------------------------------------------------------------</a:t>
            </a:r>
          </a:p>
          <a:p>
            <a:r>
              <a:rPr lang="en-US" dirty="0">
                <a:cs typeface="Calibri"/>
              </a:rPr>
              <a:t>Image Credit: Adam Singer</a:t>
            </a:r>
          </a:p>
          <a:p>
            <a:r>
              <a:rPr lang="en-US" dirty="0">
                <a:cs typeface="Calibri"/>
              </a:rPr>
              <a:t>Image Source: </a:t>
            </a:r>
            <a:r>
              <a:rPr lang="en-US" dirty="0"/>
              <a:t>https://</a:t>
            </a:r>
            <a:r>
              <a:rPr lang="en-US" dirty="0" err="1"/>
              <a:t>flic.kr</a:t>
            </a:r>
            <a:r>
              <a:rPr lang="en-US" dirty="0"/>
              <a:t>/p/21uYWjy (CC BY-ND 2.0)</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26</a:t>
            </a:fld>
            <a:endParaRPr lang="en-US"/>
          </a:p>
        </p:txBody>
      </p:sp>
    </p:spTree>
    <p:extLst>
      <p:ext uri="{BB962C8B-B14F-4D97-AF65-F5344CB8AC3E}">
        <p14:creationId xmlns:p14="http://schemas.microsoft.com/office/powerpoint/2010/main" val="37877166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Southern Bhutan Ecological Forecasting team would like to thank our science advisors, mentors and partners for all their help in making this project possible. </a:t>
            </a:r>
            <a:endParaRPr lang="en-US"/>
          </a:p>
        </p:txBody>
      </p:sp>
      <p:sp>
        <p:nvSpPr>
          <p:cNvPr id="4" name="Slide Number Placeholder 3"/>
          <p:cNvSpPr>
            <a:spLocks noGrp="1"/>
          </p:cNvSpPr>
          <p:nvPr>
            <p:ph type="sldNum" sz="quarter" idx="10"/>
          </p:nvPr>
        </p:nvSpPr>
        <p:spPr/>
        <p:txBody>
          <a:bodyPr/>
          <a:lstStyle/>
          <a:p>
            <a:fld id="{66EE4239-191D-4388-B0F5-1C5222233620}" type="slidenum">
              <a:rPr lang="en-US" smtClean="0"/>
              <a:t>27</a:t>
            </a:fld>
            <a:endParaRPr lang="en-US"/>
          </a:p>
        </p:txBody>
      </p:sp>
    </p:spTree>
    <p:extLst>
      <p:ext uri="{BB962C8B-B14F-4D97-AF65-F5344CB8AC3E}">
        <p14:creationId xmlns:p14="http://schemas.microsoft.com/office/powerpoint/2010/main" val="3213969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a:t>
            </a:r>
          </a:p>
          <a:p>
            <a:endParaRPr lang="en-US" dirty="0">
              <a:cs typeface="Calibri"/>
            </a:endParaRPr>
          </a:p>
          <a:p>
            <a:pPr marL="342900" indent="-342900">
              <a:spcAft>
                <a:spcPts val="600"/>
              </a:spcAft>
              <a:buFont typeface="Arial,Sans-Serif"/>
              <a:buChar char="•"/>
            </a:pPr>
            <a:r>
              <a:rPr lang="en-US" dirty="0"/>
              <a:t>The diverse Landscapes of Bhutan host a rich biodiversity of animal and plant species.</a:t>
            </a:r>
          </a:p>
          <a:p>
            <a:pPr marL="342900" indent="-342900">
              <a:spcAft>
                <a:spcPts val="600"/>
              </a:spcAft>
              <a:buFont typeface="Arial,Sans-Serif"/>
              <a:buChar char="•"/>
            </a:pPr>
            <a:r>
              <a:rPr lang="en-US" dirty="0"/>
              <a:t>Asian Elephants are a flagship species and are environmental engineers whose conservation is essential for the functioning of Bhutan's sub-tropical forest ecosystems.</a:t>
            </a:r>
          </a:p>
          <a:p>
            <a:pPr marL="342900" indent="-342900">
              <a:spcAft>
                <a:spcPts val="600"/>
              </a:spcAft>
              <a:buFont typeface="Arial,Sans-Serif"/>
              <a:buChar char="•"/>
            </a:pPr>
            <a:r>
              <a:rPr lang="en-US" dirty="0"/>
              <a:t>Since 1986, the Asian elephant has been listed as Endangered on the IUCN Red List, as their population has declined by at least 50% over the last three generations.</a:t>
            </a:r>
          </a:p>
          <a:p>
            <a:pPr marL="342900" indent="-342900">
              <a:spcAft>
                <a:spcPts val="600"/>
              </a:spcAft>
              <a:buFont typeface="Arial,Sans-Serif"/>
              <a:buChar char="•"/>
            </a:pPr>
            <a:r>
              <a:rPr lang="en-US" dirty="0"/>
              <a:t>The Asian Elephant faces threats of extinction throughout its range mainly due to Human Elephant Conflicts (also commonly referred to as HECs).</a:t>
            </a:r>
          </a:p>
          <a:p>
            <a:pPr marL="342900" indent="-342900">
              <a:spcAft>
                <a:spcPts val="600"/>
              </a:spcAft>
              <a:buFont typeface="Arial,Sans-Serif"/>
              <a:buChar char="•"/>
            </a:pPr>
            <a:r>
              <a:rPr lang="en-US" dirty="0"/>
              <a:t>There has been an increase in incidents of human-elephant conflicts due to recent clearing of forests, creating close proximity of human settlements to forested areas. These conflicts lead to retaliatory killing and injury of elephants and also results in farmers in the South sacrificing their annual harvest as well as their own lives.</a:t>
            </a:r>
          </a:p>
          <a:p>
            <a:pPr marL="342900" indent="-342900">
              <a:spcAft>
                <a:spcPts val="600"/>
              </a:spcAft>
              <a:buFont typeface="Arial,Sans-Serif"/>
              <a:buChar char="•"/>
            </a:pPr>
            <a:r>
              <a:rPr lang="en-US" dirty="0"/>
              <a:t>In 2019, Bhutan implemented an elephant conservation plan with eight stated objectives, including prevention of habitat loss and improvement of the existing habitat condition.</a:t>
            </a:r>
            <a:endParaRPr lang="en-US" dirty="0">
              <a:cs typeface="Calibri"/>
            </a:endParaRPr>
          </a:p>
          <a:p>
            <a:pPr marL="342900" indent="-342900">
              <a:spcAft>
                <a:spcPts val="600"/>
              </a:spcAft>
              <a:buFont typeface="Webdings,Sans-Serif"/>
              <a:buChar char="4"/>
            </a:pPr>
            <a:endParaRPr lang="en-US" dirty="0">
              <a:cs typeface="Calibri"/>
            </a:endParaRPr>
          </a:p>
          <a:p>
            <a:pPr>
              <a:spcAft>
                <a:spcPts val="600"/>
              </a:spcAft>
            </a:pPr>
            <a:r>
              <a:rPr lang="en-US" dirty="0">
                <a:cs typeface="Calibri"/>
              </a:rPr>
              <a:t>Image Credit: </a:t>
            </a:r>
            <a:r>
              <a:rPr lang="en-US" dirty="0"/>
              <a:t>The Bhutan Foundation</a:t>
            </a:r>
            <a:endParaRPr lang="en-US" dirty="0">
              <a:cs typeface="Calibri"/>
            </a:endParaRPr>
          </a:p>
          <a:p>
            <a:pPr>
              <a:spcAft>
                <a:spcPts val="600"/>
              </a:spcAft>
            </a:pPr>
            <a:r>
              <a:rPr lang="en-US" dirty="0">
                <a:cs typeface="Calibri"/>
              </a:rPr>
              <a:t>Image source : </a:t>
            </a:r>
            <a:r>
              <a:rPr lang="en-US" dirty="0"/>
              <a:t>partner organization</a:t>
            </a:r>
            <a:endParaRPr lang="en-US" dirty="0">
              <a:cs typeface="Calibri"/>
              <a:hlinkClick r:id="rId3"/>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3253026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r>
              <a:rPr lang="en-US" dirty="0"/>
              <a:t>The DEVELOP Southern Bhutan Ecological Forecasting team partnered with the Bhutan Foundation and Bhutan Tiger Center to address this issue.</a:t>
            </a:r>
          </a:p>
          <a:p>
            <a:pPr marL="171450" indent="-171450">
              <a:buFont typeface="Arial,Sans-Serif"/>
              <a:buChar char="•"/>
            </a:pPr>
            <a:endParaRPr lang="en-US" dirty="0"/>
          </a:p>
          <a:p>
            <a:pPr marL="171450" indent="-171450">
              <a:buFont typeface="Arial,Sans-Serif"/>
              <a:buChar char="•"/>
            </a:pPr>
            <a:r>
              <a:rPr lang="en-US" dirty="0"/>
              <a:t>We integrated NASA Earth observations and other available resources in order to acquire information on land cover change and elephant habitat suitability along the southern border of Bhutan.</a:t>
            </a:r>
            <a:endParaRPr lang="en-US" dirty="0">
              <a:cs typeface="Calibri" panose="020F0502020204030204"/>
            </a:endParaRPr>
          </a:p>
          <a:p>
            <a:pPr marL="171450" indent="-171450">
              <a:buFont typeface="Arial,Sans-Serif"/>
              <a:buChar char="•"/>
            </a:pPr>
            <a:endParaRPr lang="en-US" dirty="0"/>
          </a:p>
          <a:p>
            <a:pPr marL="171450" indent="-171450">
              <a:buFont typeface="Arial,Sans-Serif"/>
              <a:buChar char="•"/>
            </a:pPr>
            <a:r>
              <a:rPr lang="en-US" dirty="0"/>
              <a:t>We focused along the Southern Bhutan border, with a specific interest around the </a:t>
            </a:r>
            <a:r>
              <a:rPr lang="en-US" dirty="0" err="1"/>
              <a:t>Gelephu</a:t>
            </a:r>
            <a:r>
              <a:rPr lang="en-US" dirty="0"/>
              <a:t> area.</a:t>
            </a:r>
            <a:endParaRPr lang="en-US" dirty="0">
              <a:cs typeface="Calibri"/>
            </a:endParaRPr>
          </a:p>
          <a:p>
            <a:pPr marL="171450" indent="-171450">
              <a:buFont typeface="Arial,Sans-Serif"/>
              <a:buChar char="•"/>
            </a:pPr>
            <a:endParaRPr lang="en-US" dirty="0"/>
          </a:p>
          <a:p>
            <a:pPr marL="171450" indent="-171450">
              <a:buFont typeface="Arial,Sans-Serif"/>
              <a:buChar char="•"/>
            </a:pPr>
            <a:r>
              <a:rPr lang="en-US" dirty="0"/>
              <a:t>We referenced data from 1999 – 2019 to give us a 20-year time span for the study period.</a:t>
            </a: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1315429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a:buChar char="•"/>
            </a:pPr>
            <a:r>
              <a:rPr lang="en-US" dirty="0"/>
              <a:t>We used elephant occurrence data and environmental variables to model current and future suitability of the habitat for migrating elephant populations.</a:t>
            </a:r>
          </a:p>
          <a:p>
            <a:pPr marL="342900" indent="-342900">
              <a:buFont typeface="Arial"/>
              <a:buChar char="•"/>
            </a:pPr>
            <a:endParaRPr lang="en-US" dirty="0">
              <a:cs typeface="Calibri"/>
            </a:endParaRPr>
          </a:p>
          <a:p>
            <a:pPr marL="342900" indent="-342900">
              <a:buFont typeface="Arial"/>
              <a:buChar char="•"/>
            </a:pPr>
            <a:r>
              <a:rPr lang="en-US" dirty="0">
                <a:cs typeface="Calibri"/>
              </a:rPr>
              <a:t>Our objectives were to produce Land Use and Land Cover Classification maps to serve as reference for historical land use trends for our study period.</a:t>
            </a:r>
          </a:p>
          <a:p>
            <a:pPr marL="342900" indent="-342900">
              <a:buFont typeface="Arial"/>
              <a:buChar char="•"/>
            </a:pPr>
            <a:endParaRPr lang="en-US" dirty="0">
              <a:cs typeface="Calibri"/>
            </a:endParaRPr>
          </a:p>
          <a:p>
            <a:pPr marL="342900" indent="-342900">
              <a:buFont typeface="Arial"/>
              <a:buChar char="•"/>
            </a:pPr>
            <a:r>
              <a:rPr lang="en-US" dirty="0">
                <a:cs typeface="Calibri"/>
              </a:rPr>
              <a:t>We also created an Elephant Habitat Suitability Model which will help in identifying wildlife corridors.</a:t>
            </a:r>
          </a:p>
          <a:p>
            <a:endParaRPr lang="en-US" dirty="0">
              <a:cs typeface="Calibri"/>
            </a:endParaRPr>
          </a:p>
          <a:p>
            <a:pPr>
              <a:spcAft>
                <a:spcPts val="600"/>
              </a:spcAft>
            </a:pPr>
            <a:r>
              <a:rPr lang="en-US" dirty="0">
                <a:cs typeface="Calibri"/>
              </a:rPr>
              <a:t>Image Credit: </a:t>
            </a:r>
            <a:r>
              <a:rPr lang="en-US" dirty="0"/>
              <a:t>The Bhutan Foundation</a:t>
            </a:r>
            <a:endParaRPr lang="en-US" dirty="0">
              <a:cs typeface="Calibri"/>
            </a:endParaRPr>
          </a:p>
          <a:p>
            <a:pPr>
              <a:spcAft>
                <a:spcPts val="600"/>
              </a:spcAft>
            </a:pPr>
            <a:r>
              <a:rPr lang="en-US" dirty="0">
                <a:cs typeface="Calibri"/>
              </a:rPr>
              <a:t>Image source : </a:t>
            </a:r>
            <a:r>
              <a:rPr lang="en-US" dirty="0"/>
              <a:t>partner organization</a:t>
            </a:r>
            <a:endParaRPr lang="en-US" dirty="0">
              <a:cs typeface="Calibri"/>
              <a:hlinkClick r:id="rId3"/>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400195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Satellites and Sensors that we used in the project are:</a:t>
            </a:r>
          </a:p>
          <a:p>
            <a:endParaRPr lang="en-US" dirty="0">
              <a:cs typeface="Calibri"/>
            </a:endParaRPr>
          </a:p>
          <a:p>
            <a:pPr marL="171450" indent="-171450">
              <a:buFont typeface="Arial"/>
              <a:buChar char="•"/>
            </a:pPr>
            <a:r>
              <a:rPr lang="en-US" dirty="0">
                <a:cs typeface="Calibri"/>
              </a:rPr>
              <a:t>Landsat 8 used for 2019 data extraction for Land cover and NDVI</a:t>
            </a:r>
          </a:p>
          <a:p>
            <a:pPr marL="171450" indent="-171450">
              <a:buFont typeface="Arial"/>
              <a:buChar char="•"/>
            </a:pPr>
            <a:r>
              <a:rPr lang="en-US" dirty="0">
                <a:cs typeface="Calibri"/>
              </a:rPr>
              <a:t>Landsat 5 used for 1999 data extraction for Land cover and NDVI</a:t>
            </a:r>
          </a:p>
          <a:p>
            <a:pPr marL="171450" indent="-171450">
              <a:buFont typeface="Arial"/>
              <a:buChar char="•"/>
            </a:pPr>
            <a:r>
              <a:rPr lang="en-US" dirty="0"/>
              <a:t>MOD11A1.006 Terra Land Surface imported for image collection since it provided daily land surface temperature</a:t>
            </a:r>
            <a:endParaRPr lang="en-US" dirty="0">
              <a:cs typeface="Calibri"/>
            </a:endParaRPr>
          </a:p>
          <a:p>
            <a:pPr marL="171450" indent="-171450">
              <a:buFont typeface="Arial"/>
              <a:buChar char="•"/>
            </a:pPr>
            <a:r>
              <a:rPr lang="en-US" dirty="0">
                <a:cs typeface="Calibri"/>
              </a:rPr>
              <a:t>Emissivity values in a 1200 x 1200 km grid and used 'LST_Day1_1km' band to extract daytime and land surface temperature</a:t>
            </a:r>
          </a:p>
          <a:p>
            <a:pPr marL="171450" indent="-171450">
              <a:buFont typeface="Arial"/>
              <a:buChar char="•"/>
            </a:pPr>
            <a:r>
              <a:rPr lang="en-US" dirty="0">
                <a:cs typeface="Calibri"/>
              </a:rPr>
              <a:t>Population density data was acquired from SEDAC</a:t>
            </a:r>
          </a:p>
          <a:p>
            <a:pPr marL="171450" indent="-171450">
              <a:buFont typeface="Arial"/>
              <a:buChar char="•"/>
            </a:pPr>
            <a:r>
              <a:rPr lang="en-US" dirty="0">
                <a:cs typeface="Calibri"/>
              </a:rPr>
              <a:t>CHIRPS for precipitation</a:t>
            </a:r>
          </a:p>
          <a:p>
            <a:pPr marL="171450" indent="-171450">
              <a:buFont typeface="Arial"/>
              <a:buChar char="•"/>
            </a:pPr>
            <a:endParaRPr lang="en-US" dirty="0">
              <a:cs typeface="Calibri"/>
            </a:endParaRPr>
          </a:p>
          <a:p>
            <a:pPr>
              <a:spcAft>
                <a:spcPts val="600"/>
              </a:spcAft>
            </a:pPr>
            <a:r>
              <a:rPr lang="en-US" dirty="0">
                <a:cs typeface="Calibri"/>
              </a:rPr>
              <a:t>Image source: NASA DEVELOP</a:t>
            </a:r>
          </a:p>
          <a:p>
            <a:pPr marL="171450" indent="-171450">
              <a:buFont typeface="Arial"/>
              <a:buChar char="•"/>
            </a:pPr>
            <a:r>
              <a:rPr lang="en-US" dirty="0">
                <a:hlinkClick r:id="rId3"/>
              </a:rPr>
              <a:t>http://www.devpedia.developexchange.com/dp/index.php?title=List_of_Satellite_Pictures</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2883719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study the elephant habitat suitability, we looked at 9 different variables which affected the elephant habitats. The 9 variables are Land cover classification, phenology in the form of NDVI, Elevation, slope, precipitation, Land surface temperature, population density, distance to roads, distance to rivers. </a:t>
            </a:r>
          </a:p>
          <a:p>
            <a:endParaRPr lang="en-US" dirty="0"/>
          </a:p>
          <a:p>
            <a:r>
              <a:rPr lang="en-US" dirty="0"/>
              <a:t>Variable data and occurrence data were collected for southern Bhutan and the adjoining parts of north-eastern India to include at least 20 points of Asian Elephant occurrence.</a:t>
            </a:r>
            <a:br>
              <a:rPr lang="en-US" dirty="0">
                <a:cs typeface="+mn-lt"/>
              </a:rPr>
            </a:br>
            <a:r>
              <a:rPr lang="en-US" dirty="0"/>
              <a:t> </a:t>
            </a:r>
            <a:endParaRPr lang="en-US" dirty="0">
              <a:cs typeface="Calibri"/>
            </a:endParaRPr>
          </a:p>
          <a:p>
            <a:r>
              <a:rPr lang="en-US" dirty="0"/>
              <a:t>The team scripted short codes on Google Earth Engine for calculating both Land Cover and NDVI utilizing </a:t>
            </a:r>
            <a:r>
              <a:rPr lang="en-US" dirty="0" err="1"/>
              <a:t>Landsats</a:t>
            </a:r>
            <a:r>
              <a:rPr lang="en-US" dirty="0"/>
              <a:t> 5 and 8 which were  imported into ArcGIS Pro.</a:t>
            </a:r>
            <a:endParaRPr lang="en-US" dirty="0">
              <a:cs typeface="Calibri"/>
            </a:endParaRPr>
          </a:p>
          <a:p>
            <a:endParaRPr lang="en-US" dirty="0"/>
          </a:p>
          <a:p>
            <a:r>
              <a:rPr lang="en-US" dirty="0"/>
              <a:t>In ArcGIS Pro, we mosaicked the Landsat scenes and performed an unsupervised classification to produce a land cover land use classification map.</a:t>
            </a:r>
            <a:endParaRPr lang="en-US" dirty="0">
              <a:cs typeface="Calibri" panose="020F0502020204030204"/>
            </a:endParaRPr>
          </a:p>
          <a:p>
            <a:endParaRPr lang="en-US" dirty="0"/>
          </a:p>
          <a:p>
            <a:r>
              <a:rPr lang="en-US" dirty="0"/>
              <a:t>For NDVI, we set the band combinations (Red: 5 Green: 4 Blue: 3), which allowed us to quickly and easily symbolize our Landsat multi-band composite images.</a:t>
            </a:r>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4216813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Major water bodies and roads/urban settlement data were gathered from the project partner, The Bhutan Foundation. While elevation and slope remains constant, landcover changes over time, which prompted the team to look at the latter variable for both the years 1999 and 2019.</a:t>
            </a:r>
          </a:p>
          <a:p>
            <a:endParaRPr lang="en-US" dirty="0"/>
          </a:p>
          <a:p>
            <a:r>
              <a:rPr lang="en-US" dirty="0"/>
              <a:t>Data for DEM was obtained from the Bhutan Foundation and from the DIVA-GIS website. We used the DEM to develop slope and aspect layers.  </a:t>
            </a:r>
            <a:endParaRPr lang="en-US" dirty="0">
              <a:cs typeface="Calibri" panose="020F0502020204030204"/>
            </a:endParaRPr>
          </a:p>
          <a:p>
            <a:endParaRPr lang="en-US" dirty="0"/>
          </a:p>
          <a:p>
            <a:r>
              <a:rPr lang="en-US" dirty="0"/>
              <a:t>Population density dataset and roads data were acquired from SEDAC .</a:t>
            </a:r>
            <a:endParaRPr lang="en-US" dirty="0">
              <a:cs typeface="Calibri" panose="020F0502020204030204"/>
            </a:endParaRPr>
          </a:p>
          <a:p>
            <a:r>
              <a:rPr lang="en-US" dirty="0"/>
              <a:t>The population data was also imported into ArcGIS Pro and the program was used to compute the population of the region where, the high value pixels showed high concentration and the low value pixels showed low concentration. </a:t>
            </a:r>
            <a:endParaRPr lang="en-US" dirty="0">
              <a:cs typeface="Calibri"/>
            </a:endParaRPr>
          </a:p>
          <a:p>
            <a:endParaRPr lang="en-US" dirty="0"/>
          </a:p>
          <a:p>
            <a:r>
              <a:rPr lang="en-US" dirty="0"/>
              <a:t>The team also scripted short codes in Google Earth Engine for land surface temperature (LST) and precipitation, to collect monthly average land surface temperature and monthly precipitation sum for both the years 1999 and 2019. </a:t>
            </a:r>
          </a:p>
          <a:p>
            <a:endParaRPr lang="en-US" dirty="0">
              <a:cs typeface="Calibri" panose="020F0502020204030204"/>
            </a:endParaRPr>
          </a:p>
          <a:p>
            <a:r>
              <a:rPr lang="en-US" dirty="0"/>
              <a:t>For precipitation, we imported CHIRPS which is a 30+ year quasi-global rainfall dataset. CHIRPS incorporate 0.05° spatial resolution satellite imagery with in-situ station data to create gridded rainfall time series.  </a:t>
            </a:r>
            <a:endParaRPr lang="en-US" dirty="0">
              <a:cs typeface="Calibri"/>
            </a:endParaRPr>
          </a:p>
          <a:p>
            <a:endParaRPr lang="en-US" dirty="0"/>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2191274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These images are maps of environmental variables, Annual average Precipitation for 2019, Annual Average Land Surface Temperature, Distance to rivers and Distance to Roads, all shown with elephant occurrence points.</a:t>
            </a:r>
          </a:p>
          <a:p>
            <a:endParaRPr lang="en-US" dirty="0">
              <a:cs typeface="Calibri"/>
            </a:endParaRPr>
          </a:p>
          <a:p>
            <a:r>
              <a:rPr lang="en-US" dirty="0">
                <a:cs typeface="Calibri"/>
              </a:rPr>
              <a:t>The lighter blue represents higher annual average precipitation and darker blue represents lower annual average precipitation.</a:t>
            </a:r>
          </a:p>
          <a:p>
            <a:endParaRPr lang="en-US" dirty="0">
              <a:cs typeface="Calibri"/>
            </a:endParaRPr>
          </a:p>
          <a:p>
            <a:r>
              <a:rPr lang="en-US" dirty="0">
                <a:cs typeface="Calibri"/>
              </a:rPr>
              <a:t>For the annual Average Land Surface Temperature, red represents higher temperature and white represents lower temperature.</a:t>
            </a:r>
          </a:p>
          <a:p>
            <a:endParaRPr lang="en-US" dirty="0">
              <a:cs typeface="Calibri"/>
            </a:endParaRPr>
          </a:p>
          <a:p>
            <a:r>
              <a:rPr lang="en-US" dirty="0">
                <a:cs typeface="Calibri"/>
              </a:rPr>
              <a:t>For Distance to Rivers, white represents longer distance to rivers from that given point and blue means the place is closer to the rivers.</a:t>
            </a:r>
          </a:p>
          <a:p>
            <a:endParaRPr lang="en-US" dirty="0">
              <a:cs typeface="Calibri"/>
            </a:endParaRPr>
          </a:p>
          <a:p>
            <a:r>
              <a:rPr lang="en-US" dirty="0">
                <a:cs typeface="Calibri"/>
              </a:rPr>
              <a:t>For Distance to roads, white regions represent places farther away from the roads and brown represents places closer to roads.</a:t>
            </a:r>
          </a:p>
          <a:p>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35616110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grpSp>
        <p:nvGrpSpPr>
          <p:cNvPr id="10" name="Group 9"/>
          <p:cNvGrpSpPr/>
          <p:nvPr userDrawn="1"/>
        </p:nvGrpSpPr>
        <p:grpSpPr>
          <a:xfrm>
            <a:off x="-149020" y="44449"/>
            <a:ext cx="12448971" cy="6863516"/>
            <a:chOff x="-149020" y="44449"/>
            <a:chExt cx="12448971" cy="6863516"/>
          </a:xfrm>
        </p:grpSpPr>
        <p:grpSp>
          <p:nvGrpSpPr>
            <p:cNvPr id="7" name="Group 6"/>
            <p:cNvGrpSpPr/>
            <p:nvPr userDrawn="1"/>
          </p:nvGrpSpPr>
          <p:grpSpPr>
            <a:xfrm>
              <a:off x="-149020" y="44449"/>
              <a:ext cx="12448971" cy="6863516"/>
              <a:chOff x="-149020" y="44449"/>
              <a:chExt cx="12448971" cy="6863516"/>
            </a:xfrm>
          </p:grpSpPr>
          <p:sp>
            <p:nvSpPr>
              <p:cNvPr id="22" name="Rounded Rectangle 16"/>
              <p:cNvSpPr/>
              <p:nvPr/>
            </p:nvSpPr>
            <p:spPr>
              <a:xfrm>
                <a:off x="-149020" y="44449"/>
                <a:ext cx="5844685" cy="6824475"/>
              </a:xfrm>
              <a:custGeom>
                <a:avLst/>
                <a:gdLst>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0 w 6911008"/>
                  <a:gd name="connsiteY8" fmla="*/ 1151858 h 7740650"/>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1297229 w 6911008"/>
                  <a:gd name="connsiteY8" fmla="*/ 3303801 h 7740650"/>
                  <a:gd name="connsiteX9" fmla="*/ 0 w 6911008"/>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686938 w 6911009"/>
                  <a:gd name="connsiteY0" fmla="*/ 851607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686938 w 6911009"/>
                  <a:gd name="connsiteY9" fmla="*/ 851607 h 7740650"/>
                  <a:gd name="connsiteX0" fmla="*/ 896203 w 6911009"/>
                  <a:gd name="connsiteY0" fmla="*/ 778819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896203 w 6911009"/>
                  <a:gd name="connsiteY9" fmla="*/ 778819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923499 w 6911009"/>
                  <a:gd name="connsiteY0" fmla="*/ 760622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923499 w 6911009"/>
                  <a:gd name="connsiteY9" fmla="*/ 760622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627223 w 6911009"/>
                  <a:gd name="connsiteY5" fmla="*/ 7176543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3 w 6912581"/>
                  <a:gd name="connsiteY0" fmla="*/ 724228 h 7202511"/>
                  <a:gd name="connsiteX1" fmla="*/ 1153431 w 6912581"/>
                  <a:gd name="connsiteY1" fmla="*/ 0 h 7202511"/>
                  <a:gd name="connsiteX2" fmla="*/ 5760723 w 6912581"/>
                  <a:gd name="connsiteY2" fmla="*/ 0 h 7202511"/>
                  <a:gd name="connsiteX3" fmla="*/ 6912581 w 6912581"/>
                  <a:gd name="connsiteY3" fmla="*/ 1151858 h 7202511"/>
                  <a:gd name="connsiteX4" fmla="*/ 6912581 w 6912581"/>
                  <a:gd name="connsiteY4" fmla="*/ 6588792 h 7202511"/>
                  <a:gd name="connsiteX5" fmla="*/ 5628795 w 6912581"/>
                  <a:gd name="connsiteY5" fmla="*/ 7176543 h 7202511"/>
                  <a:gd name="connsiteX6" fmla="*/ 3496092 w 6912581"/>
                  <a:gd name="connsiteY6" fmla="*/ 7202511 h 7202511"/>
                  <a:gd name="connsiteX7" fmla="*/ 1189825 w 6912581"/>
                  <a:gd name="connsiteY7" fmla="*/ 7176543 h 7202511"/>
                  <a:gd name="connsiteX8" fmla="*/ 1573 w 6912581"/>
                  <a:gd name="connsiteY8" fmla="*/ 6588792 h 7202511"/>
                  <a:gd name="connsiteX9" fmla="*/ 1166873 w 6912581"/>
                  <a:gd name="connsiteY9" fmla="*/ 3312899 h 7202511"/>
                  <a:gd name="connsiteX10" fmla="*/ 1097943 w 6912581"/>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177387"/>
                  <a:gd name="connsiteX1" fmla="*/ 1151858 w 6911008"/>
                  <a:gd name="connsiteY1" fmla="*/ 0 h 7177387"/>
                  <a:gd name="connsiteX2" fmla="*/ 5759150 w 6911008"/>
                  <a:gd name="connsiteY2" fmla="*/ 0 h 7177387"/>
                  <a:gd name="connsiteX3" fmla="*/ 6911008 w 6911008"/>
                  <a:gd name="connsiteY3" fmla="*/ 1151858 h 7177387"/>
                  <a:gd name="connsiteX4" fmla="*/ 6911008 w 6911008"/>
                  <a:gd name="connsiteY4" fmla="*/ 6588792 h 7177387"/>
                  <a:gd name="connsiteX5" fmla="*/ 5627222 w 6911008"/>
                  <a:gd name="connsiteY5" fmla="*/ 7176543 h 7177387"/>
                  <a:gd name="connsiteX6" fmla="*/ 3509189 w 6911008"/>
                  <a:gd name="connsiteY6" fmla="*/ 6781985 h 7177387"/>
                  <a:gd name="connsiteX7" fmla="*/ 1188252 w 6911008"/>
                  <a:gd name="connsiteY7" fmla="*/ 7176543 h 7177387"/>
                  <a:gd name="connsiteX8" fmla="*/ 0 w 6911008"/>
                  <a:gd name="connsiteY8" fmla="*/ 6588792 h 7177387"/>
                  <a:gd name="connsiteX9" fmla="*/ 1115258 w 6911008"/>
                  <a:gd name="connsiteY9" fmla="*/ 3308350 h 7177387"/>
                  <a:gd name="connsiteX10" fmla="*/ 1096370 w 6911008"/>
                  <a:gd name="connsiteY10" fmla="*/ 724228 h 7177387"/>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32112 w 6911008"/>
                  <a:gd name="connsiteY5" fmla="*/ 6853814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56 w 5814694"/>
                  <a:gd name="connsiteY0" fmla="*/ 724228 h 6824475"/>
                  <a:gd name="connsiteX1" fmla="*/ 55544 w 5814694"/>
                  <a:gd name="connsiteY1" fmla="*/ 0 h 6824475"/>
                  <a:gd name="connsiteX2" fmla="*/ 4662836 w 5814694"/>
                  <a:gd name="connsiteY2" fmla="*/ 0 h 6824475"/>
                  <a:gd name="connsiteX3" fmla="*/ 5814694 w 5814694"/>
                  <a:gd name="connsiteY3" fmla="*/ 1151858 h 6824475"/>
                  <a:gd name="connsiteX4" fmla="*/ 5814694 w 5814694"/>
                  <a:gd name="connsiteY4" fmla="*/ 6588792 h 6824475"/>
                  <a:gd name="connsiteX5" fmla="*/ 4530908 w 5814694"/>
                  <a:gd name="connsiteY5" fmla="*/ 6824475 h 6824475"/>
                  <a:gd name="connsiteX6" fmla="*/ 2412875 w 5814694"/>
                  <a:gd name="connsiteY6" fmla="*/ 6781985 h 6824475"/>
                  <a:gd name="connsiteX7" fmla="*/ 307091 w 5814694"/>
                  <a:gd name="connsiteY7" fmla="*/ 6760907 h 6824475"/>
                  <a:gd name="connsiteX8" fmla="*/ 52799 w 5814694"/>
                  <a:gd name="connsiteY8" fmla="*/ 5708621 h 6824475"/>
                  <a:gd name="connsiteX9" fmla="*/ 18944 w 5814694"/>
                  <a:gd name="connsiteY9" fmla="*/ 3308350 h 6824475"/>
                  <a:gd name="connsiteX10" fmla="*/ 56 w 5814694"/>
                  <a:gd name="connsiteY10" fmla="*/ 724228 h 6824475"/>
                  <a:gd name="connsiteX0" fmla="*/ 22750 w 5837388"/>
                  <a:gd name="connsiteY0" fmla="*/ 724228 h 6824475"/>
                  <a:gd name="connsiteX1" fmla="*/ 0 w 5837388"/>
                  <a:gd name="connsiteY1" fmla="*/ 9779 h 6824475"/>
                  <a:gd name="connsiteX2" fmla="*/ 4685530 w 5837388"/>
                  <a:gd name="connsiteY2" fmla="*/ 0 h 6824475"/>
                  <a:gd name="connsiteX3" fmla="*/ 5837388 w 5837388"/>
                  <a:gd name="connsiteY3" fmla="*/ 1151858 h 6824475"/>
                  <a:gd name="connsiteX4" fmla="*/ 5837388 w 5837388"/>
                  <a:gd name="connsiteY4" fmla="*/ 6588792 h 6824475"/>
                  <a:gd name="connsiteX5" fmla="*/ 4553602 w 5837388"/>
                  <a:gd name="connsiteY5" fmla="*/ 6824475 h 6824475"/>
                  <a:gd name="connsiteX6" fmla="*/ 2435569 w 5837388"/>
                  <a:gd name="connsiteY6" fmla="*/ 6781985 h 6824475"/>
                  <a:gd name="connsiteX7" fmla="*/ 329785 w 5837388"/>
                  <a:gd name="connsiteY7" fmla="*/ 6760907 h 6824475"/>
                  <a:gd name="connsiteX8" fmla="*/ 75493 w 5837388"/>
                  <a:gd name="connsiteY8" fmla="*/ 5708621 h 6824475"/>
                  <a:gd name="connsiteX9" fmla="*/ 41638 w 5837388"/>
                  <a:gd name="connsiteY9" fmla="*/ 3308350 h 6824475"/>
                  <a:gd name="connsiteX10" fmla="*/ 22750 w 5837388"/>
                  <a:gd name="connsiteY10" fmla="*/ 724228 h 6824475"/>
                  <a:gd name="connsiteX0" fmla="*/ 30047 w 5844685"/>
                  <a:gd name="connsiteY0" fmla="*/ 724228 h 6824475"/>
                  <a:gd name="connsiteX1" fmla="*/ 7297 w 5844685"/>
                  <a:gd name="connsiteY1" fmla="*/ 9779 h 6824475"/>
                  <a:gd name="connsiteX2" fmla="*/ 4692827 w 5844685"/>
                  <a:gd name="connsiteY2" fmla="*/ 0 h 6824475"/>
                  <a:gd name="connsiteX3" fmla="*/ 5844685 w 5844685"/>
                  <a:gd name="connsiteY3" fmla="*/ 1151858 h 6824475"/>
                  <a:gd name="connsiteX4" fmla="*/ 5844685 w 5844685"/>
                  <a:gd name="connsiteY4" fmla="*/ 6588792 h 6824475"/>
                  <a:gd name="connsiteX5" fmla="*/ 4560899 w 5844685"/>
                  <a:gd name="connsiteY5" fmla="*/ 6824475 h 6824475"/>
                  <a:gd name="connsiteX6" fmla="*/ 2442866 w 5844685"/>
                  <a:gd name="connsiteY6" fmla="*/ 6781985 h 6824475"/>
                  <a:gd name="connsiteX7" fmla="*/ 337082 w 5844685"/>
                  <a:gd name="connsiteY7" fmla="*/ 6760907 h 6824475"/>
                  <a:gd name="connsiteX8" fmla="*/ 82790 w 5844685"/>
                  <a:gd name="connsiteY8" fmla="*/ 5708621 h 6824475"/>
                  <a:gd name="connsiteX9" fmla="*/ 48935 w 5844685"/>
                  <a:gd name="connsiteY9" fmla="*/ 3308350 h 6824475"/>
                  <a:gd name="connsiteX10" fmla="*/ 30047 w 5844685"/>
                  <a:gd name="connsiteY10" fmla="*/ 724228 h 68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4685" h="6824475">
                    <a:moveTo>
                      <a:pt x="30047" y="724228"/>
                    </a:moveTo>
                    <a:cubicBezTo>
                      <a:pt x="30047" y="88074"/>
                      <a:pt x="-17845" y="512118"/>
                      <a:pt x="7297" y="9779"/>
                    </a:cubicBezTo>
                    <a:lnTo>
                      <a:pt x="4692827" y="0"/>
                    </a:lnTo>
                    <a:cubicBezTo>
                      <a:pt x="5328981" y="0"/>
                      <a:pt x="5844685" y="515704"/>
                      <a:pt x="5844685" y="1151858"/>
                    </a:cubicBezTo>
                    <a:lnTo>
                      <a:pt x="5844685" y="6588792"/>
                    </a:lnTo>
                    <a:cubicBezTo>
                      <a:pt x="5839795" y="6794639"/>
                      <a:pt x="5197053" y="6824475"/>
                      <a:pt x="4560899" y="6824475"/>
                    </a:cubicBezTo>
                    <a:lnTo>
                      <a:pt x="2442866" y="6781985"/>
                    </a:lnTo>
                    <a:lnTo>
                      <a:pt x="337082" y="6760907"/>
                    </a:lnTo>
                    <a:cubicBezTo>
                      <a:pt x="137729" y="6783604"/>
                      <a:pt x="-14446" y="6775884"/>
                      <a:pt x="82790" y="5708621"/>
                    </a:cubicBezTo>
                    <a:cubicBezTo>
                      <a:pt x="67413" y="4439385"/>
                      <a:pt x="82066" y="6996422"/>
                      <a:pt x="48935" y="3308350"/>
                    </a:cubicBezTo>
                    <a:cubicBezTo>
                      <a:pt x="50221" y="2581937"/>
                      <a:pt x="28761" y="1418796"/>
                      <a:pt x="30047" y="724228"/>
                    </a:cubicBezTo>
                    <a:close/>
                  </a:path>
                </a:pathLst>
              </a:custGeom>
              <a:blipFill dpi="0" rotWithShape="0">
                <a:blip r:embed="rId2">
                  <a:extLst>
                    <a:ext uri="{28A0092B-C50C-407E-A947-70E740481C1C}">
                      <a14:useLocalDpi xmlns:a14="http://schemas.microsoft.com/office/drawing/2010/main"/>
                    </a:ext>
                  </a:extLst>
                </a:blip>
                <a:srcRect/>
                <a:stretch>
                  <a:fillRect/>
                </a:stretch>
              </a:blipFill>
              <a:ln w="127000">
                <a:solidFill>
                  <a:srgbClr val="55A9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107950" y="6248400"/>
                <a:ext cx="12407901" cy="659565"/>
                <a:chOff x="-107950" y="6248400"/>
                <a:chExt cx="12407901" cy="659565"/>
              </a:xfrm>
              <a:solidFill>
                <a:srgbClr val="379CC4"/>
              </a:solidFill>
            </p:grpSpPr>
            <p:sp>
              <p:nvSpPr>
                <p:cNvPr id="24" name="Rounded Rectangle 23"/>
                <p:cNvSpPr/>
                <p:nvPr userDrawn="1"/>
              </p:nvSpPr>
              <p:spPr>
                <a:xfrm>
                  <a:off x="11620500" y="6248400"/>
                  <a:ext cx="679450" cy="659565"/>
                </a:xfrm>
                <a:prstGeom prst="roundRect">
                  <a:avLst/>
                </a:prstGeom>
                <a:solidFill>
                  <a:srgbClr val="55A97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25" name="Group 24"/>
                <p:cNvGrpSpPr/>
                <p:nvPr userDrawn="1"/>
              </p:nvGrpSpPr>
              <p:grpSpPr>
                <a:xfrm>
                  <a:off x="-107950" y="6250887"/>
                  <a:ext cx="12407901" cy="657078"/>
                  <a:chOff x="-107950" y="6250887"/>
                  <a:chExt cx="12407901" cy="657078"/>
                </a:xfrm>
                <a:grpFill/>
              </p:grpSpPr>
              <p:sp>
                <p:nvSpPr>
                  <p:cNvPr id="26" name="Rounded Rectangle 25"/>
                  <p:cNvSpPr/>
                  <p:nvPr userDrawn="1"/>
                </p:nvSpPr>
                <p:spPr>
                  <a:xfrm>
                    <a:off x="0" y="6593877"/>
                    <a:ext cx="12192000" cy="314088"/>
                  </a:xfrm>
                  <a:prstGeom prst="roundRect">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userDrawn="1"/>
                </p:nvSpPr>
                <p:spPr>
                  <a:xfrm>
                    <a:off x="-107950" y="6250887"/>
                    <a:ext cx="1919388" cy="508417"/>
                  </a:xfrm>
                  <a:prstGeom prst="roundRect">
                    <a:avLst/>
                  </a:prstGeom>
                  <a:solidFill>
                    <a:srgbClr val="55A97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8" name="Rounded Rectangle 27"/>
                  <p:cNvSpPr/>
                  <p:nvPr userDrawn="1"/>
                </p:nvSpPr>
                <p:spPr>
                  <a:xfrm>
                    <a:off x="332607" y="6589441"/>
                    <a:ext cx="11967344" cy="177109"/>
                  </a:xfrm>
                  <a:prstGeom prst="roundRect">
                    <a:avLst/>
                  </a:prstGeom>
                  <a:solidFill>
                    <a:srgbClr val="55A97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9" name="Picture 2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2015" y="6425457"/>
                    <a:ext cx="1367335" cy="222457"/>
                  </a:xfrm>
                  <a:prstGeom prst="rect">
                    <a:avLst/>
                  </a:prstGeom>
                </p:spPr>
              </p:pic>
            </p:grpSp>
          </p:grpSp>
          <p:sp>
            <p:nvSpPr>
              <p:cNvPr id="31" name="TextBox 30"/>
              <p:cNvSpPr txBox="1"/>
              <p:nvPr userDrawn="1"/>
            </p:nvSpPr>
            <p:spPr>
              <a:xfrm>
                <a:off x="4452137" y="6253427"/>
                <a:ext cx="7136613" cy="338554"/>
              </a:xfrm>
              <a:prstGeom prst="rect">
                <a:avLst/>
              </a:prstGeom>
              <a:noFill/>
            </p:spPr>
            <p:txBody>
              <a:bodyPr wrap="square" rtlCol="0" anchor="ctr">
                <a:spAutoFit/>
              </a:bodyPr>
              <a:lstStyle/>
              <a:p>
                <a:pPr algn="r"/>
                <a:r>
                  <a:rPr lang="en-US" sz="1600">
                    <a:solidFill>
                      <a:srgbClr val="55A976"/>
                    </a:solidFill>
                    <a:latin typeface="Century Gothic" panose="020B0502020202020204" pitchFamily="34" charset="0"/>
                  </a:rPr>
                  <a:t>| </a:t>
                </a:r>
                <a:r>
                  <a:rPr lang="en-US" sz="1600" spc="100" baseline="0">
                    <a:solidFill>
                      <a:srgbClr val="55A976"/>
                    </a:solidFill>
                    <a:latin typeface="Century Gothic" panose="020B0502020202020204" pitchFamily="34" charset="0"/>
                  </a:rPr>
                  <a:t>Summer 2020</a:t>
                </a:r>
              </a:p>
            </p:txBody>
          </p:sp>
        </p:grpSp>
        <p:pic>
          <p:nvPicPr>
            <p:cNvPr id="8" name="Picture 7"/>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1715686" y="6345025"/>
              <a:ext cx="385933" cy="393192"/>
            </a:xfrm>
            <a:prstGeom prst="rect">
              <a:avLst/>
            </a:prstGeom>
          </p:spPr>
        </p:pic>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userDrawn="1"/>
        </p:nvSpPr>
        <p:spPr>
          <a:xfrm>
            <a:off x="581874" y="838074"/>
            <a:ext cx="4745502" cy="1569660"/>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The PC team will add</a:t>
            </a:r>
            <a:r>
              <a:rPr lang="en-US" sz="1200" baseline="0">
                <a:solidFill>
                  <a:srgbClr val="FF0000"/>
                </a:solidFill>
                <a:latin typeface="Century Gothic" panose="020B0502020202020204" pitchFamily="34" charset="0"/>
              </a:rPr>
              <a:t> your website image here </a:t>
            </a:r>
            <a:r>
              <a:rPr lang="en-US" sz="1200" baseline="0">
                <a:solidFill>
                  <a:srgbClr val="FF0000"/>
                </a:solidFill>
                <a:latin typeface="Century Gothic" panose="020B0502020202020204" pitchFamily="34" charset="0"/>
                <a:sym typeface="Wingdings" panose="05000000000000000000" pitchFamily="2" charset="2"/>
              </a:rPr>
              <a:t></a:t>
            </a:r>
            <a:endParaRPr lang="en-US" sz="1200">
              <a:solidFill>
                <a:srgbClr val="FF0000"/>
              </a:solidFill>
              <a:latin typeface="Century Gothic" panose="020B0502020202020204" pitchFamily="34" charset="0"/>
            </a:endParaRP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p:txBody>
      </p:sp>
      <p:sp>
        <p:nvSpPr>
          <p:cNvPr id="21" name="TextBox 20"/>
          <p:cNvSpPr txBox="1"/>
          <p:nvPr userDrawn="1"/>
        </p:nvSpPr>
        <p:spPr>
          <a:xfrm rot="19854675">
            <a:off x="1672735" y="4000049"/>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ottom Arc">
    <p:spTree>
      <p:nvGrpSpPr>
        <p:cNvPr id="1" name=""/>
        <p:cNvGrpSpPr/>
        <p:nvPr/>
      </p:nvGrpSpPr>
      <p:grpSpPr>
        <a:xfrm>
          <a:off x="0" y="0"/>
          <a:ext cx="0" cy="0"/>
          <a:chOff x="0" y="0"/>
          <a:chExt cx="0" cy="0"/>
        </a:xfrm>
      </p:grpSpPr>
      <p:grpSp>
        <p:nvGrpSpPr>
          <p:cNvPr id="3" name="Group 2"/>
          <p:cNvGrpSpPr/>
          <p:nvPr userDrawn="1"/>
        </p:nvGrpSpPr>
        <p:grpSpPr>
          <a:xfrm>
            <a:off x="-330280" y="-263304"/>
            <a:ext cx="12522280" cy="7121304"/>
            <a:chOff x="-330280" y="-263304"/>
            <a:chExt cx="12522280" cy="7121304"/>
          </a:xfrm>
        </p:grpSpPr>
        <p:sp>
          <p:nvSpPr>
            <p:cNvPr id="2" name="Rectangle 1"/>
            <p:cNvSpPr/>
            <p:nvPr userDrawn="1"/>
          </p:nvSpPr>
          <p:spPr>
            <a:xfrm>
              <a:off x="0" y="0"/>
              <a:ext cx="12192000" cy="6858000"/>
            </a:xfrm>
            <a:prstGeom prst="rect">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userDrawn="1"/>
          </p:nvSpPr>
          <p:spPr>
            <a:xfrm>
              <a:off x="-330280" y="-263304"/>
              <a:ext cx="12339756" cy="6940552"/>
            </a:xfrm>
            <a:custGeom>
              <a:avLst/>
              <a:gdLst>
                <a:gd name="connsiteX0" fmla="*/ 0 w 13242850"/>
                <a:gd name="connsiteY0" fmla="*/ 1305173 h 7830880"/>
                <a:gd name="connsiteX1" fmla="*/ 1305173 w 13242850"/>
                <a:gd name="connsiteY1" fmla="*/ 0 h 7830880"/>
                <a:gd name="connsiteX2" fmla="*/ 11937677 w 13242850"/>
                <a:gd name="connsiteY2" fmla="*/ 0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1305173 h 7830880"/>
                <a:gd name="connsiteX1" fmla="*/ 1305173 w 13242850"/>
                <a:gd name="connsiteY1" fmla="*/ 0 h 7830880"/>
                <a:gd name="connsiteX2" fmla="*/ 12006789 w 13242850"/>
                <a:gd name="connsiteY2" fmla="*/ 1026042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452414 h 6978121"/>
                <a:gd name="connsiteX1" fmla="*/ 1395550 w 13242850"/>
                <a:gd name="connsiteY1" fmla="*/ 88223 h 6978121"/>
                <a:gd name="connsiteX2" fmla="*/ 12006789 w 13242850"/>
                <a:gd name="connsiteY2" fmla="*/ 173283 h 6978121"/>
                <a:gd name="connsiteX3" fmla="*/ 13242850 w 13242850"/>
                <a:gd name="connsiteY3" fmla="*/ 452414 h 6978121"/>
                <a:gd name="connsiteX4" fmla="*/ 13242850 w 13242850"/>
                <a:gd name="connsiteY4" fmla="*/ 5672948 h 6978121"/>
                <a:gd name="connsiteX5" fmla="*/ 11937677 w 13242850"/>
                <a:gd name="connsiteY5" fmla="*/ 6978121 h 6978121"/>
                <a:gd name="connsiteX6" fmla="*/ 1305173 w 13242850"/>
                <a:gd name="connsiteY6" fmla="*/ 6978121 h 6978121"/>
                <a:gd name="connsiteX7" fmla="*/ 0 w 13242850"/>
                <a:gd name="connsiteY7" fmla="*/ 5672948 h 6978121"/>
                <a:gd name="connsiteX8" fmla="*/ 0 w 13242850"/>
                <a:gd name="connsiteY8" fmla="*/ 452414 h 6978121"/>
                <a:gd name="connsiteX0" fmla="*/ 754912 w 13242850"/>
                <a:gd name="connsiteY0" fmla="*/ 460587 h 6970345"/>
                <a:gd name="connsiteX1" fmla="*/ 1395550 w 13242850"/>
                <a:gd name="connsiteY1" fmla="*/ 80447 h 6970345"/>
                <a:gd name="connsiteX2" fmla="*/ 12006789 w 13242850"/>
                <a:gd name="connsiteY2" fmla="*/ 165507 h 6970345"/>
                <a:gd name="connsiteX3" fmla="*/ 13242850 w 13242850"/>
                <a:gd name="connsiteY3" fmla="*/ 444638 h 6970345"/>
                <a:gd name="connsiteX4" fmla="*/ 13242850 w 13242850"/>
                <a:gd name="connsiteY4" fmla="*/ 5665172 h 6970345"/>
                <a:gd name="connsiteX5" fmla="*/ 11937677 w 13242850"/>
                <a:gd name="connsiteY5" fmla="*/ 6970345 h 6970345"/>
                <a:gd name="connsiteX6" fmla="*/ 1305173 w 13242850"/>
                <a:gd name="connsiteY6" fmla="*/ 6970345 h 6970345"/>
                <a:gd name="connsiteX7" fmla="*/ 0 w 13242850"/>
                <a:gd name="connsiteY7" fmla="*/ 5665172 h 6970345"/>
                <a:gd name="connsiteX8" fmla="*/ 754912 w 13242850"/>
                <a:gd name="connsiteY8" fmla="*/ 460587 h 6970345"/>
                <a:gd name="connsiteX0" fmla="*/ 2657 w 12490595"/>
                <a:gd name="connsiteY0" fmla="*/ 460587 h 6970345"/>
                <a:gd name="connsiteX1" fmla="*/ 643295 w 12490595"/>
                <a:gd name="connsiteY1" fmla="*/ 80447 h 6970345"/>
                <a:gd name="connsiteX2" fmla="*/ 11254534 w 12490595"/>
                <a:gd name="connsiteY2" fmla="*/ 165507 h 6970345"/>
                <a:gd name="connsiteX3" fmla="*/ 12490595 w 12490595"/>
                <a:gd name="connsiteY3" fmla="*/ 444638 h 6970345"/>
                <a:gd name="connsiteX4" fmla="*/ 12490595 w 12490595"/>
                <a:gd name="connsiteY4" fmla="*/ 5665172 h 6970345"/>
                <a:gd name="connsiteX5" fmla="*/ 11185422 w 12490595"/>
                <a:gd name="connsiteY5" fmla="*/ 6970345 h 6970345"/>
                <a:gd name="connsiteX6" fmla="*/ 552918 w 12490595"/>
                <a:gd name="connsiteY6" fmla="*/ 6970345 h 6970345"/>
                <a:gd name="connsiteX7" fmla="*/ 146196 w 12490595"/>
                <a:gd name="connsiteY7" fmla="*/ 5718335 h 6970345"/>
                <a:gd name="connsiteX8" fmla="*/ 2657 w 12490595"/>
                <a:gd name="connsiteY8" fmla="*/ 460587 h 6970345"/>
                <a:gd name="connsiteX0" fmla="*/ 41534 w 12412514"/>
                <a:gd name="connsiteY0" fmla="*/ 460587 h 6970345"/>
                <a:gd name="connsiteX1" fmla="*/ 565214 w 12412514"/>
                <a:gd name="connsiteY1" fmla="*/ 80447 h 6970345"/>
                <a:gd name="connsiteX2" fmla="*/ 11176453 w 12412514"/>
                <a:gd name="connsiteY2" fmla="*/ 165507 h 6970345"/>
                <a:gd name="connsiteX3" fmla="*/ 12412514 w 12412514"/>
                <a:gd name="connsiteY3" fmla="*/ 444638 h 6970345"/>
                <a:gd name="connsiteX4" fmla="*/ 12412514 w 12412514"/>
                <a:gd name="connsiteY4" fmla="*/ 5665172 h 6970345"/>
                <a:gd name="connsiteX5" fmla="*/ 11107341 w 12412514"/>
                <a:gd name="connsiteY5" fmla="*/ 6970345 h 6970345"/>
                <a:gd name="connsiteX6" fmla="*/ 474837 w 12412514"/>
                <a:gd name="connsiteY6" fmla="*/ 6970345 h 6970345"/>
                <a:gd name="connsiteX7" fmla="*/ 68115 w 12412514"/>
                <a:gd name="connsiteY7" fmla="*/ 5718335 h 6970345"/>
                <a:gd name="connsiteX8" fmla="*/ 41534 w 12412514"/>
                <a:gd name="connsiteY8" fmla="*/ 460587 h 6970345"/>
                <a:gd name="connsiteX0" fmla="*/ 24649 w 12395629"/>
                <a:gd name="connsiteY0" fmla="*/ 460587 h 6970345"/>
                <a:gd name="connsiteX1" fmla="*/ 548329 w 12395629"/>
                <a:gd name="connsiteY1" fmla="*/ 80447 h 6970345"/>
                <a:gd name="connsiteX2" fmla="*/ 11159568 w 12395629"/>
                <a:gd name="connsiteY2" fmla="*/ 165507 h 6970345"/>
                <a:gd name="connsiteX3" fmla="*/ 12395629 w 12395629"/>
                <a:gd name="connsiteY3" fmla="*/ 444638 h 6970345"/>
                <a:gd name="connsiteX4" fmla="*/ 12395629 w 12395629"/>
                <a:gd name="connsiteY4" fmla="*/ 5665172 h 6970345"/>
                <a:gd name="connsiteX5" fmla="*/ 11090456 w 12395629"/>
                <a:gd name="connsiteY5" fmla="*/ 6970345 h 6970345"/>
                <a:gd name="connsiteX6" fmla="*/ 457952 w 12395629"/>
                <a:gd name="connsiteY6" fmla="*/ 6970345 h 6970345"/>
                <a:gd name="connsiteX7" fmla="*/ 205402 w 12395629"/>
                <a:gd name="connsiteY7" fmla="*/ 5723651 h 6970345"/>
                <a:gd name="connsiteX8" fmla="*/ 24649 w 12395629"/>
                <a:gd name="connsiteY8" fmla="*/ 460587 h 697034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39651 h 6938776"/>
                <a:gd name="connsiteX1" fmla="*/ 492456 w 12339756"/>
                <a:gd name="connsiteY1" fmla="*/ 48878 h 6938776"/>
                <a:gd name="connsiteX2" fmla="*/ 11103695 w 12339756"/>
                <a:gd name="connsiteY2" fmla="*/ 133938 h 6938776"/>
                <a:gd name="connsiteX3" fmla="*/ 12339756 w 12339756"/>
                <a:gd name="connsiteY3" fmla="*/ 413069 h 6938776"/>
                <a:gd name="connsiteX4" fmla="*/ 12339756 w 12339756"/>
                <a:gd name="connsiteY4" fmla="*/ 5633603 h 6938776"/>
                <a:gd name="connsiteX5" fmla="*/ 11034583 w 12339756"/>
                <a:gd name="connsiteY5" fmla="*/ 6938776 h 6938776"/>
                <a:gd name="connsiteX6" fmla="*/ 402079 w 12339756"/>
                <a:gd name="connsiteY6" fmla="*/ 6938776 h 6938776"/>
                <a:gd name="connsiteX7" fmla="*/ 149529 w 12339756"/>
                <a:gd name="connsiteY7" fmla="*/ 5692082 h 6938776"/>
                <a:gd name="connsiteX8" fmla="*/ 133580 w 12339756"/>
                <a:gd name="connsiteY8" fmla="*/ 439651 h 6938776"/>
                <a:gd name="connsiteX0" fmla="*/ 133580 w 12339756"/>
                <a:gd name="connsiteY0" fmla="*/ 441427 h 6940552"/>
                <a:gd name="connsiteX1" fmla="*/ 492456 w 12339756"/>
                <a:gd name="connsiteY1" fmla="*/ 50654 h 6940552"/>
                <a:gd name="connsiteX2" fmla="*/ 11103695 w 12339756"/>
                <a:gd name="connsiteY2" fmla="*/ 135714 h 6940552"/>
                <a:gd name="connsiteX3" fmla="*/ 12339756 w 12339756"/>
                <a:gd name="connsiteY3" fmla="*/ 414845 h 6940552"/>
                <a:gd name="connsiteX4" fmla="*/ 12339756 w 12339756"/>
                <a:gd name="connsiteY4" fmla="*/ 5635379 h 6940552"/>
                <a:gd name="connsiteX5" fmla="*/ 11034583 w 12339756"/>
                <a:gd name="connsiteY5" fmla="*/ 6940552 h 6940552"/>
                <a:gd name="connsiteX6" fmla="*/ 402079 w 12339756"/>
                <a:gd name="connsiteY6" fmla="*/ 6940552 h 6940552"/>
                <a:gd name="connsiteX7" fmla="*/ 149529 w 12339756"/>
                <a:gd name="connsiteY7" fmla="*/ 5693858 h 6940552"/>
                <a:gd name="connsiteX8" fmla="*/ 133580 w 12339756"/>
                <a:gd name="connsiteY8" fmla="*/ 441427 h 694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9756" h="6940552">
                  <a:moveTo>
                    <a:pt x="133580" y="441427"/>
                  </a:moveTo>
                  <a:cubicBezTo>
                    <a:pt x="149528" y="-40168"/>
                    <a:pt x="122504" y="50654"/>
                    <a:pt x="492456" y="50654"/>
                  </a:cubicBezTo>
                  <a:lnTo>
                    <a:pt x="11103695" y="135714"/>
                  </a:lnTo>
                  <a:cubicBezTo>
                    <a:pt x="12340201" y="130398"/>
                    <a:pt x="12339756" y="-305982"/>
                    <a:pt x="12339756" y="414845"/>
                  </a:cubicBezTo>
                  <a:lnTo>
                    <a:pt x="12339756" y="5635379"/>
                  </a:lnTo>
                  <a:cubicBezTo>
                    <a:pt x="12339756" y="6356206"/>
                    <a:pt x="11755410" y="6940552"/>
                    <a:pt x="11034583" y="6940552"/>
                  </a:cubicBezTo>
                  <a:lnTo>
                    <a:pt x="402079" y="6940552"/>
                  </a:lnTo>
                  <a:cubicBezTo>
                    <a:pt x="-318748" y="6940552"/>
                    <a:pt x="149529" y="6414685"/>
                    <a:pt x="149529" y="5693858"/>
                  </a:cubicBezTo>
                  <a:cubicBezTo>
                    <a:pt x="144213" y="3943048"/>
                    <a:pt x="138896" y="2192237"/>
                    <a:pt x="133580" y="4414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635422" y="6303158"/>
              <a:ext cx="430809" cy="438912"/>
            </a:xfrm>
            <a:prstGeom prst="rect">
              <a:avLst/>
            </a:prstGeom>
          </p:spPr>
        </p:pic>
      </p:grpSp>
    </p:spTree>
    <p:extLst>
      <p:ext uri="{BB962C8B-B14F-4D97-AF65-F5344CB8AC3E}">
        <p14:creationId xmlns:p14="http://schemas.microsoft.com/office/powerpoint/2010/main" val="2606060282"/>
      </p:ext>
    </p:extLst>
  </p:cSld>
  <p:clrMapOvr>
    <a:masterClrMapping/>
  </p:clrMapOvr>
  <p:extLst>
    <p:ext uri="{DCECCB84-F9BA-43D5-87BE-67443E8EF086}">
      <p15:sldGuideLst xmlns:p15="http://schemas.microsoft.com/office/powerpoint/2012/main">
        <p15:guide id="1" orient="horz" pos="420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hite Bar">
    <p:spTree>
      <p:nvGrpSpPr>
        <p:cNvPr id="1" name=""/>
        <p:cNvGrpSpPr/>
        <p:nvPr/>
      </p:nvGrpSpPr>
      <p:grpSpPr>
        <a:xfrm>
          <a:off x="0" y="0"/>
          <a:ext cx="0" cy="0"/>
          <a:chOff x="0" y="0"/>
          <a:chExt cx="0" cy="0"/>
        </a:xfrm>
      </p:grpSpPr>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166047" y="802756"/>
                <a:ext cx="12524095" cy="388088"/>
              </a:xfrm>
              <a:prstGeom prst="roundRect">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2804353"/>
      </p:ext>
    </p:extLst>
  </p:cSld>
  <p:clrMapOvr>
    <a:masterClrMapping/>
  </p:clrMapOvr>
  <p:extLst>
    <p:ext uri="{DCECCB84-F9BA-43D5-87BE-67443E8EF086}">
      <p15:sldGuideLst xmlns:p15="http://schemas.microsoft.com/office/powerpoint/2012/main">
        <p15:guide id="1" orient="horz" pos="600" userDrawn="1">
          <p15:clr>
            <a:srgbClr val="FBAE40"/>
          </p15:clr>
        </p15:guide>
        <p15:guide id="2" orient="horz" pos="74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166047" y="802756"/>
                <a:ext cx="12524095" cy="388088"/>
              </a:xfrm>
              <a:prstGeom prst="roundRect">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64437" y="455259"/>
              <a:ext cx="1468741" cy="228565"/>
            </a:xfrm>
            <a:prstGeom prst="rect">
              <a:avLst/>
            </a:prstGeom>
          </p:spPr>
        </p:pic>
        <p:sp>
          <p:nvSpPr>
            <p:cNvPr id="9" name="Title 3"/>
            <p:cNvSpPr txBox="1">
              <a:spLocks/>
            </p:cNvSpPr>
            <p:nvPr userDrawn="1"/>
          </p:nvSpPr>
          <p:spPr>
            <a:xfrm>
              <a:off x="495300" y="342900"/>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5A976"/>
                  </a:solidFill>
                  <a:latin typeface="Century Gothic" panose="020B0502020202020204" pitchFamily="34" charset="0"/>
                </a:rPr>
                <a:t>ACKNOWLEDGEMENTS</a:t>
              </a:r>
            </a:p>
          </p:txBody>
        </p:sp>
      </p:gr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grpSp>
        <p:nvGrpSpPr>
          <p:cNvPr id="10" name="Group 9"/>
          <p:cNvGrpSpPr/>
          <p:nvPr userDrawn="1"/>
        </p:nvGrpSpPr>
        <p:grpSpPr>
          <a:xfrm>
            <a:off x="-149020" y="44449"/>
            <a:ext cx="12448971" cy="6863516"/>
            <a:chOff x="-149020" y="44449"/>
            <a:chExt cx="12448971" cy="6863516"/>
          </a:xfrm>
        </p:grpSpPr>
        <p:grpSp>
          <p:nvGrpSpPr>
            <p:cNvPr id="7" name="Group 6"/>
            <p:cNvGrpSpPr/>
            <p:nvPr userDrawn="1"/>
          </p:nvGrpSpPr>
          <p:grpSpPr>
            <a:xfrm>
              <a:off x="-149020" y="44449"/>
              <a:ext cx="12448971" cy="6863516"/>
              <a:chOff x="-149020" y="44449"/>
              <a:chExt cx="12448971" cy="6863516"/>
            </a:xfrm>
          </p:grpSpPr>
          <p:sp>
            <p:nvSpPr>
              <p:cNvPr id="22" name="Rounded Rectangle 16"/>
              <p:cNvSpPr/>
              <p:nvPr/>
            </p:nvSpPr>
            <p:spPr>
              <a:xfrm>
                <a:off x="-149020" y="44449"/>
                <a:ext cx="5844685" cy="6824475"/>
              </a:xfrm>
              <a:custGeom>
                <a:avLst/>
                <a:gdLst>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0 w 6911008"/>
                  <a:gd name="connsiteY8" fmla="*/ 1151858 h 7740650"/>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1297229 w 6911008"/>
                  <a:gd name="connsiteY8" fmla="*/ 3303801 h 7740650"/>
                  <a:gd name="connsiteX9" fmla="*/ 0 w 6911008"/>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686938 w 6911009"/>
                  <a:gd name="connsiteY0" fmla="*/ 851607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686938 w 6911009"/>
                  <a:gd name="connsiteY9" fmla="*/ 851607 h 7740650"/>
                  <a:gd name="connsiteX0" fmla="*/ 896203 w 6911009"/>
                  <a:gd name="connsiteY0" fmla="*/ 778819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896203 w 6911009"/>
                  <a:gd name="connsiteY9" fmla="*/ 778819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923499 w 6911009"/>
                  <a:gd name="connsiteY0" fmla="*/ 760622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923499 w 6911009"/>
                  <a:gd name="connsiteY9" fmla="*/ 760622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627223 w 6911009"/>
                  <a:gd name="connsiteY5" fmla="*/ 7176543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3 w 6912581"/>
                  <a:gd name="connsiteY0" fmla="*/ 724228 h 7202511"/>
                  <a:gd name="connsiteX1" fmla="*/ 1153431 w 6912581"/>
                  <a:gd name="connsiteY1" fmla="*/ 0 h 7202511"/>
                  <a:gd name="connsiteX2" fmla="*/ 5760723 w 6912581"/>
                  <a:gd name="connsiteY2" fmla="*/ 0 h 7202511"/>
                  <a:gd name="connsiteX3" fmla="*/ 6912581 w 6912581"/>
                  <a:gd name="connsiteY3" fmla="*/ 1151858 h 7202511"/>
                  <a:gd name="connsiteX4" fmla="*/ 6912581 w 6912581"/>
                  <a:gd name="connsiteY4" fmla="*/ 6588792 h 7202511"/>
                  <a:gd name="connsiteX5" fmla="*/ 5628795 w 6912581"/>
                  <a:gd name="connsiteY5" fmla="*/ 7176543 h 7202511"/>
                  <a:gd name="connsiteX6" fmla="*/ 3496092 w 6912581"/>
                  <a:gd name="connsiteY6" fmla="*/ 7202511 h 7202511"/>
                  <a:gd name="connsiteX7" fmla="*/ 1189825 w 6912581"/>
                  <a:gd name="connsiteY7" fmla="*/ 7176543 h 7202511"/>
                  <a:gd name="connsiteX8" fmla="*/ 1573 w 6912581"/>
                  <a:gd name="connsiteY8" fmla="*/ 6588792 h 7202511"/>
                  <a:gd name="connsiteX9" fmla="*/ 1166873 w 6912581"/>
                  <a:gd name="connsiteY9" fmla="*/ 3312899 h 7202511"/>
                  <a:gd name="connsiteX10" fmla="*/ 1097943 w 6912581"/>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177387"/>
                  <a:gd name="connsiteX1" fmla="*/ 1151858 w 6911008"/>
                  <a:gd name="connsiteY1" fmla="*/ 0 h 7177387"/>
                  <a:gd name="connsiteX2" fmla="*/ 5759150 w 6911008"/>
                  <a:gd name="connsiteY2" fmla="*/ 0 h 7177387"/>
                  <a:gd name="connsiteX3" fmla="*/ 6911008 w 6911008"/>
                  <a:gd name="connsiteY3" fmla="*/ 1151858 h 7177387"/>
                  <a:gd name="connsiteX4" fmla="*/ 6911008 w 6911008"/>
                  <a:gd name="connsiteY4" fmla="*/ 6588792 h 7177387"/>
                  <a:gd name="connsiteX5" fmla="*/ 5627222 w 6911008"/>
                  <a:gd name="connsiteY5" fmla="*/ 7176543 h 7177387"/>
                  <a:gd name="connsiteX6" fmla="*/ 3509189 w 6911008"/>
                  <a:gd name="connsiteY6" fmla="*/ 6781985 h 7177387"/>
                  <a:gd name="connsiteX7" fmla="*/ 1188252 w 6911008"/>
                  <a:gd name="connsiteY7" fmla="*/ 7176543 h 7177387"/>
                  <a:gd name="connsiteX8" fmla="*/ 0 w 6911008"/>
                  <a:gd name="connsiteY8" fmla="*/ 6588792 h 7177387"/>
                  <a:gd name="connsiteX9" fmla="*/ 1115258 w 6911008"/>
                  <a:gd name="connsiteY9" fmla="*/ 3308350 h 7177387"/>
                  <a:gd name="connsiteX10" fmla="*/ 1096370 w 6911008"/>
                  <a:gd name="connsiteY10" fmla="*/ 724228 h 7177387"/>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32112 w 6911008"/>
                  <a:gd name="connsiteY5" fmla="*/ 6853814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56 w 5814694"/>
                  <a:gd name="connsiteY0" fmla="*/ 724228 h 6824475"/>
                  <a:gd name="connsiteX1" fmla="*/ 55544 w 5814694"/>
                  <a:gd name="connsiteY1" fmla="*/ 0 h 6824475"/>
                  <a:gd name="connsiteX2" fmla="*/ 4662836 w 5814694"/>
                  <a:gd name="connsiteY2" fmla="*/ 0 h 6824475"/>
                  <a:gd name="connsiteX3" fmla="*/ 5814694 w 5814694"/>
                  <a:gd name="connsiteY3" fmla="*/ 1151858 h 6824475"/>
                  <a:gd name="connsiteX4" fmla="*/ 5814694 w 5814694"/>
                  <a:gd name="connsiteY4" fmla="*/ 6588792 h 6824475"/>
                  <a:gd name="connsiteX5" fmla="*/ 4530908 w 5814694"/>
                  <a:gd name="connsiteY5" fmla="*/ 6824475 h 6824475"/>
                  <a:gd name="connsiteX6" fmla="*/ 2412875 w 5814694"/>
                  <a:gd name="connsiteY6" fmla="*/ 6781985 h 6824475"/>
                  <a:gd name="connsiteX7" fmla="*/ 307091 w 5814694"/>
                  <a:gd name="connsiteY7" fmla="*/ 6760907 h 6824475"/>
                  <a:gd name="connsiteX8" fmla="*/ 52799 w 5814694"/>
                  <a:gd name="connsiteY8" fmla="*/ 5708621 h 6824475"/>
                  <a:gd name="connsiteX9" fmla="*/ 18944 w 5814694"/>
                  <a:gd name="connsiteY9" fmla="*/ 3308350 h 6824475"/>
                  <a:gd name="connsiteX10" fmla="*/ 56 w 5814694"/>
                  <a:gd name="connsiteY10" fmla="*/ 724228 h 6824475"/>
                  <a:gd name="connsiteX0" fmla="*/ 22750 w 5837388"/>
                  <a:gd name="connsiteY0" fmla="*/ 724228 h 6824475"/>
                  <a:gd name="connsiteX1" fmla="*/ 0 w 5837388"/>
                  <a:gd name="connsiteY1" fmla="*/ 9779 h 6824475"/>
                  <a:gd name="connsiteX2" fmla="*/ 4685530 w 5837388"/>
                  <a:gd name="connsiteY2" fmla="*/ 0 h 6824475"/>
                  <a:gd name="connsiteX3" fmla="*/ 5837388 w 5837388"/>
                  <a:gd name="connsiteY3" fmla="*/ 1151858 h 6824475"/>
                  <a:gd name="connsiteX4" fmla="*/ 5837388 w 5837388"/>
                  <a:gd name="connsiteY4" fmla="*/ 6588792 h 6824475"/>
                  <a:gd name="connsiteX5" fmla="*/ 4553602 w 5837388"/>
                  <a:gd name="connsiteY5" fmla="*/ 6824475 h 6824475"/>
                  <a:gd name="connsiteX6" fmla="*/ 2435569 w 5837388"/>
                  <a:gd name="connsiteY6" fmla="*/ 6781985 h 6824475"/>
                  <a:gd name="connsiteX7" fmla="*/ 329785 w 5837388"/>
                  <a:gd name="connsiteY7" fmla="*/ 6760907 h 6824475"/>
                  <a:gd name="connsiteX8" fmla="*/ 75493 w 5837388"/>
                  <a:gd name="connsiteY8" fmla="*/ 5708621 h 6824475"/>
                  <a:gd name="connsiteX9" fmla="*/ 41638 w 5837388"/>
                  <a:gd name="connsiteY9" fmla="*/ 3308350 h 6824475"/>
                  <a:gd name="connsiteX10" fmla="*/ 22750 w 5837388"/>
                  <a:gd name="connsiteY10" fmla="*/ 724228 h 6824475"/>
                  <a:gd name="connsiteX0" fmla="*/ 30047 w 5844685"/>
                  <a:gd name="connsiteY0" fmla="*/ 724228 h 6824475"/>
                  <a:gd name="connsiteX1" fmla="*/ 7297 w 5844685"/>
                  <a:gd name="connsiteY1" fmla="*/ 9779 h 6824475"/>
                  <a:gd name="connsiteX2" fmla="*/ 4692827 w 5844685"/>
                  <a:gd name="connsiteY2" fmla="*/ 0 h 6824475"/>
                  <a:gd name="connsiteX3" fmla="*/ 5844685 w 5844685"/>
                  <a:gd name="connsiteY3" fmla="*/ 1151858 h 6824475"/>
                  <a:gd name="connsiteX4" fmla="*/ 5844685 w 5844685"/>
                  <a:gd name="connsiteY4" fmla="*/ 6588792 h 6824475"/>
                  <a:gd name="connsiteX5" fmla="*/ 4560899 w 5844685"/>
                  <a:gd name="connsiteY5" fmla="*/ 6824475 h 6824475"/>
                  <a:gd name="connsiteX6" fmla="*/ 2442866 w 5844685"/>
                  <a:gd name="connsiteY6" fmla="*/ 6781985 h 6824475"/>
                  <a:gd name="connsiteX7" fmla="*/ 337082 w 5844685"/>
                  <a:gd name="connsiteY7" fmla="*/ 6760907 h 6824475"/>
                  <a:gd name="connsiteX8" fmla="*/ 82790 w 5844685"/>
                  <a:gd name="connsiteY8" fmla="*/ 5708621 h 6824475"/>
                  <a:gd name="connsiteX9" fmla="*/ 48935 w 5844685"/>
                  <a:gd name="connsiteY9" fmla="*/ 3308350 h 6824475"/>
                  <a:gd name="connsiteX10" fmla="*/ 30047 w 5844685"/>
                  <a:gd name="connsiteY10" fmla="*/ 724228 h 68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4685" h="6824475">
                    <a:moveTo>
                      <a:pt x="30047" y="724228"/>
                    </a:moveTo>
                    <a:cubicBezTo>
                      <a:pt x="30047" y="88074"/>
                      <a:pt x="-17845" y="512118"/>
                      <a:pt x="7297" y="9779"/>
                    </a:cubicBezTo>
                    <a:lnTo>
                      <a:pt x="4692827" y="0"/>
                    </a:lnTo>
                    <a:cubicBezTo>
                      <a:pt x="5328981" y="0"/>
                      <a:pt x="5844685" y="515704"/>
                      <a:pt x="5844685" y="1151858"/>
                    </a:cubicBezTo>
                    <a:lnTo>
                      <a:pt x="5844685" y="6588792"/>
                    </a:lnTo>
                    <a:cubicBezTo>
                      <a:pt x="5839795" y="6794639"/>
                      <a:pt x="5197053" y="6824475"/>
                      <a:pt x="4560899" y="6824475"/>
                    </a:cubicBezTo>
                    <a:lnTo>
                      <a:pt x="2442866" y="6781985"/>
                    </a:lnTo>
                    <a:lnTo>
                      <a:pt x="337082" y="6760907"/>
                    </a:lnTo>
                    <a:cubicBezTo>
                      <a:pt x="137729" y="6783604"/>
                      <a:pt x="-14446" y="6775884"/>
                      <a:pt x="82790" y="5708621"/>
                    </a:cubicBezTo>
                    <a:cubicBezTo>
                      <a:pt x="67413" y="4439385"/>
                      <a:pt x="82066" y="6996422"/>
                      <a:pt x="48935" y="3308350"/>
                    </a:cubicBezTo>
                    <a:cubicBezTo>
                      <a:pt x="50221" y="2581937"/>
                      <a:pt x="28761" y="1418796"/>
                      <a:pt x="30047" y="724228"/>
                    </a:cubicBezTo>
                    <a:close/>
                  </a:path>
                </a:pathLst>
              </a:custGeom>
              <a:blipFill>
                <a:blip r:embed="rId2">
                  <a:extLst>
                    <a:ext uri="{28A0092B-C50C-407E-A947-70E740481C1C}">
                      <a14:useLocalDpi xmlns:a14="http://schemas.microsoft.com/office/drawing/2010/main"/>
                    </a:ext>
                  </a:extLst>
                </a:blip>
                <a:stretch>
                  <a:fillRect/>
                </a:stretch>
              </a:blipFill>
              <a:ln w="127000">
                <a:solidFill>
                  <a:srgbClr val="55A9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107950" y="6248400"/>
                <a:ext cx="12407901" cy="659565"/>
                <a:chOff x="-107950" y="6248400"/>
                <a:chExt cx="12407901" cy="659565"/>
              </a:xfrm>
              <a:solidFill>
                <a:srgbClr val="379CC4"/>
              </a:solidFill>
            </p:grpSpPr>
            <p:sp>
              <p:nvSpPr>
                <p:cNvPr id="24" name="Rounded Rectangle 23"/>
                <p:cNvSpPr/>
                <p:nvPr userDrawn="1"/>
              </p:nvSpPr>
              <p:spPr>
                <a:xfrm>
                  <a:off x="11620500" y="6248400"/>
                  <a:ext cx="679450" cy="659565"/>
                </a:xfrm>
                <a:prstGeom prst="roundRect">
                  <a:avLst/>
                </a:prstGeom>
                <a:solidFill>
                  <a:srgbClr val="55A97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25" name="Group 24"/>
                <p:cNvGrpSpPr/>
                <p:nvPr userDrawn="1"/>
              </p:nvGrpSpPr>
              <p:grpSpPr>
                <a:xfrm>
                  <a:off x="-107950" y="6250887"/>
                  <a:ext cx="12407901" cy="657078"/>
                  <a:chOff x="-107950" y="6250887"/>
                  <a:chExt cx="12407901" cy="657078"/>
                </a:xfrm>
                <a:grpFill/>
              </p:grpSpPr>
              <p:sp>
                <p:nvSpPr>
                  <p:cNvPr id="26" name="Rounded Rectangle 25"/>
                  <p:cNvSpPr/>
                  <p:nvPr userDrawn="1"/>
                </p:nvSpPr>
                <p:spPr>
                  <a:xfrm>
                    <a:off x="0" y="6593877"/>
                    <a:ext cx="12192000" cy="314088"/>
                  </a:xfrm>
                  <a:prstGeom prst="roundRect">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userDrawn="1"/>
                </p:nvSpPr>
                <p:spPr>
                  <a:xfrm>
                    <a:off x="-107950" y="6250887"/>
                    <a:ext cx="1919388" cy="508417"/>
                  </a:xfrm>
                  <a:prstGeom prst="roundRect">
                    <a:avLst/>
                  </a:prstGeom>
                  <a:solidFill>
                    <a:srgbClr val="55A97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8" name="Rounded Rectangle 27"/>
                  <p:cNvSpPr/>
                  <p:nvPr userDrawn="1"/>
                </p:nvSpPr>
                <p:spPr>
                  <a:xfrm>
                    <a:off x="332607" y="6589441"/>
                    <a:ext cx="11967344" cy="177109"/>
                  </a:xfrm>
                  <a:prstGeom prst="roundRect">
                    <a:avLst/>
                  </a:prstGeom>
                  <a:solidFill>
                    <a:srgbClr val="55A97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9" name="Picture 2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2015" y="6425457"/>
                    <a:ext cx="1367335" cy="222457"/>
                  </a:xfrm>
                  <a:prstGeom prst="rect">
                    <a:avLst/>
                  </a:prstGeom>
                </p:spPr>
              </p:pic>
            </p:grpSp>
          </p:grpSp>
          <p:sp>
            <p:nvSpPr>
              <p:cNvPr id="31" name="TextBox 30"/>
              <p:cNvSpPr txBox="1"/>
              <p:nvPr userDrawn="1"/>
            </p:nvSpPr>
            <p:spPr>
              <a:xfrm>
                <a:off x="4452137" y="6253427"/>
                <a:ext cx="7136613" cy="338554"/>
              </a:xfrm>
              <a:prstGeom prst="rect">
                <a:avLst/>
              </a:prstGeom>
              <a:noFill/>
            </p:spPr>
            <p:txBody>
              <a:bodyPr wrap="square" rtlCol="0" anchor="ctr">
                <a:spAutoFit/>
              </a:bodyPr>
              <a:lstStyle/>
              <a:p>
                <a:pPr algn="r"/>
                <a:r>
                  <a:rPr lang="en-US" sz="1600">
                    <a:solidFill>
                      <a:srgbClr val="55A976"/>
                    </a:solidFill>
                    <a:latin typeface="Century Gothic" panose="020B0502020202020204" pitchFamily="34" charset="0"/>
                  </a:rPr>
                  <a:t>| </a:t>
                </a:r>
                <a:r>
                  <a:rPr lang="en-US" sz="1600" spc="100" baseline="0">
                    <a:solidFill>
                      <a:srgbClr val="55A976"/>
                    </a:solidFill>
                    <a:latin typeface="Century Gothic" panose="020B0502020202020204" pitchFamily="34" charset="0"/>
                  </a:rPr>
                  <a:t>Summer 2020</a:t>
                </a:r>
              </a:p>
            </p:txBody>
          </p:sp>
        </p:grpSp>
        <p:pic>
          <p:nvPicPr>
            <p:cNvPr id="8" name="Picture 7"/>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1715686" y="6345025"/>
              <a:ext cx="385933" cy="393192"/>
            </a:xfrm>
            <a:prstGeom prst="rect">
              <a:avLst/>
            </a:prstGeom>
          </p:spPr>
        </p:pic>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ick Bar">
    <p:spTree>
      <p:nvGrpSpPr>
        <p:cNvPr id="1" name=""/>
        <p:cNvGrpSpPr/>
        <p:nvPr/>
      </p:nvGrpSpPr>
      <p:grpSpPr>
        <a:xfrm>
          <a:off x="0" y="0"/>
          <a:ext cx="0" cy="0"/>
          <a:chOff x="0" y="0"/>
          <a:chExt cx="0" cy="0"/>
        </a:xfrm>
      </p:grpSpPr>
      <p:grpSp>
        <p:nvGrpSpPr>
          <p:cNvPr id="2" name="Group 1"/>
          <p:cNvGrpSpPr/>
          <p:nvPr userDrawn="1"/>
        </p:nvGrpSpPr>
        <p:grpSpPr>
          <a:xfrm>
            <a:off x="-45493" y="-131929"/>
            <a:ext cx="12310281" cy="1210101"/>
            <a:chOff x="-45493" y="-131929"/>
            <a:chExt cx="12310281" cy="1210101"/>
          </a:xfrm>
          <a:solidFill>
            <a:srgbClr val="55A976"/>
          </a:solidFill>
        </p:grpSpPr>
        <p:sp>
          <p:nvSpPr>
            <p:cNvPr id="7" name="Rounded Rectangle 6"/>
            <p:cNvSpPr/>
            <p:nvPr userDrawn="1"/>
          </p:nvSpPr>
          <p:spPr>
            <a:xfrm>
              <a:off x="-45493" y="-131929"/>
              <a:ext cx="12310281" cy="121010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523064" y="303034"/>
              <a:ext cx="520560" cy="530352"/>
            </a:xfrm>
            <a:prstGeom prst="rect">
              <a:avLst/>
            </a:prstGeom>
            <a:grpFill/>
          </p:spPr>
        </p:pic>
      </p:gr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ick Bar">
    <p:spTree>
      <p:nvGrpSpPr>
        <p:cNvPr id="1" name=""/>
        <p:cNvGrpSpPr/>
        <p:nvPr/>
      </p:nvGrpSpPr>
      <p:grpSpPr>
        <a:xfrm>
          <a:off x="0" y="0"/>
          <a:ext cx="0" cy="0"/>
          <a:chOff x="0" y="0"/>
          <a:chExt cx="0" cy="0"/>
        </a:xfrm>
      </p:grpSpPr>
      <p:grpSp>
        <p:nvGrpSpPr>
          <p:cNvPr id="2" name="Group 1"/>
          <p:cNvGrpSpPr/>
          <p:nvPr userDrawn="1"/>
        </p:nvGrpSpPr>
        <p:grpSpPr>
          <a:xfrm>
            <a:off x="-45493" y="-131929"/>
            <a:ext cx="12310281" cy="1210101"/>
            <a:chOff x="-45493" y="-131929"/>
            <a:chExt cx="12310281" cy="1210101"/>
          </a:xfrm>
          <a:solidFill>
            <a:srgbClr val="55A976"/>
          </a:solidFill>
        </p:grpSpPr>
        <p:sp>
          <p:nvSpPr>
            <p:cNvPr id="7" name="Rounded Rectangle 6"/>
            <p:cNvSpPr/>
            <p:nvPr userDrawn="1"/>
          </p:nvSpPr>
          <p:spPr>
            <a:xfrm>
              <a:off x="-45493" y="-131929"/>
              <a:ext cx="12310281" cy="121010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523064" y="303034"/>
              <a:ext cx="520560" cy="530352"/>
            </a:xfrm>
            <a:prstGeom prst="rect">
              <a:avLst/>
            </a:prstGeom>
            <a:grpFill/>
          </p:spPr>
        </p:pic>
      </p:gr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Thin Bars">
    <p:spTree>
      <p:nvGrpSpPr>
        <p:cNvPr id="1" name=""/>
        <p:cNvGrpSpPr/>
        <p:nvPr/>
      </p:nvGrpSpPr>
      <p:grpSpPr>
        <a:xfrm>
          <a:off x="0" y="0"/>
          <a:ext cx="0" cy="0"/>
          <a:chOff x="0" y="0"/>
          <a:chExt cx="0" cy="0"/>
        </a:xfrm>
      </p:grpSpPr>
      <p:grpSp>
        <p:nvGrpSpPr>
          <p:cNvPr id="2" name="Group 1"/>
          <p:cNvGrpSpPr/>
          <p:nvPr userDrawn="1"/>
        </p:nvGrpSpPr>
        <p:grpSpPr>
          <a:xfrm>
            <a:off x="0" y="-245046"/>
            <a:ext cx="12192000" cy="7316860"/>
            <a:chOff x="0" y="-245046"/>
            <a:chExt cx="12192000" cy="7316860"/>
          </a:xfrm>
        </p:grpSpPr>
        <p:sp>
          <p:nvSpPr>
            <p:cNvPr id="7" name="Rounded Rectangle 6"/>
            <p:cNvSpPr/>
            <p:nvPr userDrawn="1"/>
          </p:nvSpPr>
          <p:spPr>
            <a:xfrm>
              <a:off x="0" y="6708859"/>
              <a:ext cx="12192000" cy="362955"/>
            </a:xfrm>
            <a:prstGeom prst="roundRect">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a:off x="0" y="-245046"/>
              <a:ext cx="12192000" cy="362955"/>
            </a:xfrm>
            <a:prstGeom prst="roundRect">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Arc">
    <p:spTree>
      <p:nvGrpSpPr>
        <p:cNvPr id="1" name=""/>
        <p:cNvGrpSpPr/>
        <p:nvPr/>
      </p:nvGrpSpPr>
      <p:grpSpPr>
        <a:xfrm>
          <a:off x="0" y="0"/>
          <a:ext cx="0" cy="0"/>
          <a:chOff x="0" y="0"/>
          <a:chExt cx="0" cy="0"/>
        </a:xfrm>
      </p:grpSpPr>
      <p:grpSp>
        <p:nvGrpSpPr>
          <p:cNvPr id="4" name="Group 3"/>
          <p:cNvGrpSpPr/>
          <p:nvPr userDrawn="1"/>
        </p:nvGrpSpPr>
        <p:grpSpPr>
          <a:xfrm>
            <a:off x="-419990" y="0"/>
            <a:ext cx="12611990" cy="7171680"/>
            <a:chOff x="-419990" y="0"/>
            <a:chExt cx="12611990" cy="7171680"/>
          </a:xfrm>
        </p:grpSpPr>
        <p:sp>
          <p:nvSpPr>
            <p:cNvPr id="2" name="Rectangle 1"/>
            <p:cNvSpPr/>
            <p:nvPr userDrawn="1"/>
          </p:nvSpPr>
          <p:spPr>
            <a:xfrm>
              <a:off x="0" y="0"/>
              <a:ext cx="12192000" cy="6858000"/>
            </a:xfrm>
            <a:prstGeom prst="rect">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rot="10800000">
              <a:off x="-419990" y="207335"/>
              <a:ext cx="12440095" cy="6964345"/>
            </a:xfrm>
            <a:custGeom>
              <a:avLst/>
              <a:gdLst>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650534 h 7034473"/>
                <a:gd name="connsiteX1" fmla="*/ 1202391 w 13062098"/>
                <a:gd name="connsiteY1" fmla="*/ 431655 h 7034473"/>
                <a:gd name="connsiteX2" fmla="*/ 11705535 w 13062098"/>
                <a:gd name="connsiteY2" fmla="*/ 1036 h 7034473"/>
                <a:gd name="connsiteX3" fmla="*/ 13062098 w 13062098"/>
                <a:gd name="connsiteY3" fmla="*/ 650534 h 7034473"/>
                <a:gd name="connsiteX4" fmla="*/ 13062098 w 13062098"/>
                <a:gd name="connsiteY4" fmla="*/ 5757654 h 7034473"/>
                <a:gd name="connsiteX5" fmla="*/ 11785279 w 13062098"/>
                <a:gd name="connsiteY5" fmla="*/ 7034473 h 7034473"/>
                <a:gd name="connsiteX6" fmla="*/ 1276819 w 13062098"/>
                <a:gd name="connsiteY6" fmla="*/ 7034473 h 7034473"/>
                <a:gd name="connsiteX7" fmla="*/ 0 w 13062098"/>
                <a:gd name="connsiteY7" fmla="*/ 5757654 h 7034473"/>
                <a:gd name="connsiteX8" fmla="*/ 0 w 13062098"/>
                <a:gd name="connsiteY8" fmla="*/ 650534 h 7034473"/>
                <a:gd name="connsiteX0" fmla="*/ 0 w 13062098"/>
                <a:gd name="connsiteY0" fmla="*/ 429953 h 6813892"/>
                <a:gd name="connsiteX1" fmla="*/ 1202391 w 13062098"/>
                <a:gd name="connsiteY1" fmla="*/ 211074 h 6813892"/>
                <a:gd name="connsiteX2" fmla="*/ 11700219 w 13062098"/>
                <a:gd name="connsiteY2" fmla="*/ 99432 h 6813892"/>
                <a:gd name="connsiteX3" fmla="*/ 13062098 w 13062098"/>
                <a:gd name="connsiteY3" fmla="*/ 429953 h 6813892"/>
                <a:gd name="connsiteX4" fmla="*/ 13062098 w 13062098"/>
                <a:gd name="connsiteY4" fmla="*/ 5537073 h 6813892"/>
                <a:gd name="connsiteX5" fmla="*/ 11785279 w 13062098"/>
                <a:gd name="connsiteY5" fmla="*/ 6813892 h 6813892"/>
                <a:gd name="connsiteX6" fmla="*/ 1276819 w 13062098"/>
                <a:gd name="connsiteY6" fmla="*/ 6813892 h 6813892"/>
                <a:gd name="connsiteX7" fmla="*/ 0 w 13062098"/>
                <a:gd name="connsiteY7" fmla="*/ 5537073 h 6813892"/>
                <a:gd name="connsiteX8" fmla="*/ 0 w 13062098"/>
                <a:gd name="connsiteY8" fmla="*/ 429953 h 6813892"/>
                <a:gd name="connsiteX0" fmla="*/ 0 w 13062098"/>
                <a:gd name="connsiteY0" fmla="*/ 421744 h 6805683"/>
                <a:gd name="connsiteX1" fmla="*/ 1202391 w 13062098"/>
                <a:gd name="connsiteY1" fmla="*/ 202865 h 6805683"/>
                <a:gd name="connsiteX2" fmla="*/ 11700219 w 13062098"/>
                <a:gd name="connsiteY2" fmla="*/ 91223 h 6805683"/>
                <a:gd name="connsiteX3" fmla="*/ 11961628 w 13062098"/>
                <a:gd name="connsiteY3" fmla="*/ 437693 h 6805683"/>
                <a:gd name="connsiteX4" fmla="*/ 13062098 w 13062098"/>
                <a:gd name="connsiteY4" fmla="*/ 5528864 h 6805683"/>
                <a:gd name="connsiteX5" fmla="*/ 11785279 w 13062098"/>
                <a:gd name="connsiteY5" fmla="*/ 6805683 h 6805683"/>
                <a:gd name="connsiteX6" fmla="*/ 1276819 w 13062098"/>
                <a:gd name="connsiteY6" fmla="*/ 6805683 h 6805683"/>
                <a:gd name="connsiteX7" fmla="*/ 0 w 13062098"/>
                <a:gd name="connsiteY7" fmla="*/ 5528864 h 6805683"/>
                <a:gd name="connsiteX8" fmla="*/ 0 w 13062098"/>
                <a:gd name="connsiteY8" fmla="*/ 421744 h 6805683"/>
                <a:gd name="connsiteX0" fmla="*/ 0 w 13062098"/>
                <a:gd name="connsiteY0" fmla="*/ 376735 h 6760674"/>
                <a:gd name="connsiteX1" fmla="*/ 1202391 w 13062098"/>
                <a:gd name="connsiteY1" fmla="*/ 157856 h 6760674"/>
                <a:gd name="connsiteX2" fmla="*/ 11700219 w 13062098"/>
                <a:gd name="connsiteY2" fmla="*/ 46214 h 6760674"/>
                <a:gd name="connsiteX3" fmla="*/ 11961628 w 13062098"/>
                <a:gd name="connsiteY3" fmla="*/ 392684 h 6760674"/>
                <a:gd name="connsiteX4" fmla="*/ 13062098 w 13062098"/>
                <a:gd name="connsiteY4" fmla="*/ 5483855 h 6760674"/>
                <a:gd name="connsiteX5" fmla="*/ 11785279 w 13062098"/>
                <a:gd name="connsiteY5" fmla="*/ 6760674 h 6760674"/>
                <a:gd name="connsiteX6" fmla="*/ 1276819 w 13062098"/>
                <a:gd name="connsiteY6" fmla="*/ 6760674 h 6760674"/>
                <a:gd name="connsiteX7" fmla="*/ 0 w 13062098"/>
                <a:gd name="connsiteY7" fmla="*/ 5483855 h 6760674"/>
                <a:gd name="connsiteX8" fmla="*/ 0 w 13062098"/>
                <a:gd name="connsiteY8" fmla="*/ 376735 h 6760674"/>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785279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966033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2265181"/>
                <a:gd name="connsiteY0" fmla="*/ 330521 h 6714476"/>
                <a:gd name="connsiteX1" fmla="*/ 1202391 w 12265181"/>
                <a:gd name="connsiteY1" fmla="*/ 111642 h 6714476"/>
                <a:gd name="connsiteX2" fmla="*/ 11700219 w 12265181"/>
                <a:gd name="connsiteY2" fmla="*/ 0 h 6714476"/>
                <a:gd name="connsiteX3" fmla="*/ 11961628 w 12265181"/>
                <a:gd name="connsiteY3" fmla="*/ 346470 h 6714476"/>
                <a:gd name="connsiteX4" fmla="*/ 11908465 w 12265181"/>
                <a:gd name="connsiteY4" fmla="*/ 6022432 h 6714476"/>
                <a:gd name="connsiteX5" fmla="*/ 11966033 w 12265181"/>
                <a:gd name="connsiteY5" fmla="*/ 6714460 h 6714476"/>
                <a:gd name="connsiteX6" fmla="*/ 1276819 w 12265181"/>
                <a:gd name="connsiteY6" fmla="*/ 6714460 h 6714476"/>
                <a:gd name="connsiteX7" fmla="*/ 0 w 12265181"/>
                <a:gd name="connsiteY7" fmla="*/ 5437641 h 6714476"/>
                <a:gd name="connsiteX8" fmla="*/ 0 w 12265181"/>
                <a:gd name="connsiteY8" fmla="*/ 330521 h 671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65181" h="6714476">
                  <a:moveTo>
                    <a:pt x="0" y="330521"/>
                  </a:moveTo>
                  <a:cubicBezTo>
                    <a:pt x="21265" y="-124782"/>
                    <a:pt x="635446" y="101009"/>
                    <a:pt x="1202391" y="111642"/>
                  </a:cubicBezTo>
                  <a:lnTo>
                    <a:pt x="11700219" y="0"/>
                  </a:lnTo>
                  <a:cubicBezTo>
                    <a:pt x="12059829" y="127590"/>
                    <a:pt x="12057321" y="-124782"/>
                    <a:pt x="11961628" y="346470"/>
                  </a:cubicBezTo>
                  <a:lnTo>
                    <a:pt x="11908465" y="6022432"/>
                  </a:lnTo>
                  <a:cubicBezTo>
                    <a:pt x="11908465" y="6727600"/>
                    <a:pt x="12671201" y="6714460"/>
                    <a:pt x="11966033" y="6714460"/>
                  </a:cubicBezTo>
                  <a:lnTo>
                    <a:pt x="1276819" y="6714460"/>
                  </a:lnTo>
                  <a:cubicBezTo>
                    <a:pt x="571651" y="6714460"/>
                    <a:pt x="0" y="6142809"/>
                    <a:pt x="0" y="5437641"/>
                  </a:cubicBezTo>
                  <a:lnTo>
                    <a:pt x="0" y="3305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641180" y="134339"/>
              <a:ext cx="430809" cy="438912"/>
            </a:xfrm>
            <a:prstGeom prst="rect">
              <a:avLst/>
            </a:prstGeom>
          </p:spPr>
        </p:pic>
      </p:gr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12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ottom Arc">
    <p:spTree>
      <p:nvGrpSpPr>
        <p:cNvPr id="1" name=""/>
        <p:cNvGrpSpPr/>
        <p:nvPr/>
      </p:nvGrpSpPr>
      <p:grpSpPr>
        <a:xfrm>
          <a:off x="0" y="0"/>
          <a:ext cx="0" cy="0"/>
          <a:chOff x="0" y="0"/>
          <a:chExt cx="0" cy="0"/>
        </a:xfrm>
      </p:grpSpPr>
      <p:grpSp>
        <p:nvGrpSpPr>
          <p:cNvPr id="3" name="Group 2"/>
          <p:cNvGrpSpPr/>
          <p:nvPr userDrawn="1"/>
        </p:nvGrpSpPr>
        <p:grpSpPr>
          <a:xfrm>
            <a:off x="-330280" y="-263304"/>
            <a:ext cx="12522280" cy="7121304"/>
            <a:chOff x="-330280" y="-263304"/>
            <a:chExt cx="12522280" cy="7121304"/>
          </a:xfrm>
        </p:grpSpPr>
        <p:sp>
          <p:nvSpPr>
            <p:cNvPr id="2" name="Rectangle 1"/>
            <p:cNvSpPr/>
            <p:nvPr userDrawn="1"/>
          </p:nvSpPr>
          <p:spPr>
            <a:xfrm>
              <a:off x="0" y="0"/>
              <a:ext cx="12192000" cy="6858000"/>
            </a:xfrm>
            <a:prstGeom prst="rect">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userDrawn="1"/>
          </p:nvSpPr>
          <p:spPr>
            <a:xfrm>
              <a:off x="-330280" y="-263304"/>
              <a:ext cx="12339756" cy="6940552"/>
            </a:xfrm>
            <a:custGeom>
              <a:avLst/>
              <a:gdLst>
                <a:gd name="connsiteX0" fmla="*/ 0 w 13242850"/>
                <a:gd name="connsiteY0" fmla="*/ 1305173 h 7830880"/>
                <a:gd name="connsiteX1" fmla="*/ 1305173 w 13242850"/>
                <a:gd name="connsiteY1" fmla="*/ 0 h 7830880"/>
                <a:gd name="connsiteX2" fmla="*/ 11937677 w 13242850"/>
                <a:gd name="connsiteY2" fmla="*/ 0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1305173 h 7830880"/>
                <a:gd name="connsiteX1" fmla="*/ 1305173 w 13242850"/>
                <a:gd name="connsiteY1" fmla="*/ 0 h 7830880"/>
                <a:gd name="connsiteX2" fmla="*/ 12006789 w 13242850"/>
                <a:gd name="connsiteY2" fmla="*/ 1026042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452414 h 6978121"/>
                <a:gd name="connsiteX1" fmla="*/ 1395550 w 13242850"/>
                <a:gd name="connsiteY1" fmla="*/ 88223 h 6978121"/>
                <a:gd name="connsiteX2" fmla="*/ 12006789 w 13242850"/>
                <a:gd name="connsiteY2" fmla="*/ 173283 h 6978121"/>
                <a:gd name="connsiteX3" fmla="*/ 13242850 w 13242850"/>
                <a:gd name="connsiteY3" fmla="*/ 452414 h 6978121"/>
                <a:gd name="connsiteX4" fmla="*/ 13242850 w 13242850"/>
                <a:gd name="connsiteY4" fmla="*/ 5672948 h 6978121"/>
                <a:gd name="connsiteX5" fmla="*/ 11937677 w 13242850"/>
                <a:gd name="connsiteY5" fmla="*/ 6978121 h 6978121"/>
                <a:gd name="connsiteX6" fmla="*/ 1305173 w 13242850"/>
                <a:gd name="connsiteY6" fmla="*/ 6978121 h 6978121"/>
                <a:gd name="connsiteX7" fmla="*/ 0 w 13242850"/>
                <a:gd name="connsiteY7" fmla="*/ 5672948 h 6978121"/>
                <a:gd name="connsiteX8" fmla="*/ 0 w 13242850"/>
                <a:gd name="connsiteY8" fmla="*/ 452414 h 6978121"/>
                <a:gd name="connsiteX0" fmla="*/ 754912 w 13242850"/>
                <a:gd name="connsiteY0" fmla="*/ 460587 h 6970345"/>
                <a:gd name="connsiteX1" fmla="*/ 1395550 w 13242850"/>
                <a:gd name="connsiteY1" fmla="*/ 80447 h 6970345"/>
                <a:gd name="connsiteX2" fmla="*/ 12006789 w 13242850"/>
                <a:gd name="connsiteY2" fmla="*/ 165507 h 6970345"/>
                <a:gd name="connsiteX3" fmla="*/ 13242850 w 13242850"/>
                <a:gd name="connsiteY3" fmla="*/ 444638 h 6970345"/>
                <a:gd name="connsiteX4" fmla="*/ 13242850 w 13242850"/>
                <a:gd name="connsiteY4" fmla="*/ 5665172 h 6970345"/>
                <a:gd name="connsiteX5" fmla="*/ 11937677 w 13242850"/>
                <a:gd name="connsiteY5" fmla="*/ 6970345 h 6970345"/>
                <a:gd name="connsiteX6" fmla="*/ 1305173 w 13242850"/>
                <a:gd name="connsiteY6" fmla="*/ 6970345 h 6970345"/>
                <a:gd name="connsiteX7" fmla="*/ 0 w 13242850"/>
                <a:gd name="connsiteY7" fmla="*/ 5665172 h 6970345"/>
                <a:gd name="connsiteX8" fmla="*/ 754912 w 13242850"/>
                <a:gd name="connsiteY8" fmla="*/ 460587 h 6970345"/>
                <a:gd name="connsiteX0" fmla="*/ 2657 w 12490595"/>
                <a:gd name="connsiteY0" fmla="*/ 460587 h 6970345"/>
                <a:gd name="connsiteX1" fmla="*/ 643295 w 12490595"/>
                <a:gd name="connsiteY1" fmla="*/ 80447 h 6970345"/>
                <a:gd name="connsiteX2" fmla="*/ 11254534 w 12490595"/>
                <a:gd name="connsiteY2" fmla="*/ 165507 h 6970345"/>
                <a:gd name="connsiteX3" fmla="*/ 12490595 w 12490595"/>
                <a:gd name="connsiteY3" fmla="*/ 444638 h 6970345"/>
                <a:gd name="connsiteX4" fmla="*/ 12490595 w 12490595"/>
                <a:gd name="connsiteY4" fmla="*/ 5665172 h 6970345"/>
                <a:gd name="connsiteX5" fmla="*/ 11185422 w 12490595"/>
                <a:gd name="connsiteY5" fmla="*/ 6970345 h 6970345"/>
                <a:gd name="connsiteX6" fmla="*/ 552918 w 12490595"/>
                <a:gd name="connsiteY6" fmla="*/ 6970345 h 6970345"/>
                <a:gd name="connsiteX7" fmla="*/ 146196 w 12490595"/>
                <a:gd name="connsiteY7" fmla="*/ 5718335 h 6970345"/>
                <a:gd name="connsiteX8" fmla="*/ 2657 w 12490595"/>
                <a:gd name="connsiteY8" fmla="*/ 460587 h 6970345"/>
                <a:gd name="connsiteX0" fmla="*/ 41534 w 12412514"/>
                <a:gd name="connsiteY0" fmla="*/ 460587 h 6970345"/>
                <a:gd name="connsiteX1" fmla="*/ 565214 w 12412514"/>
                <a:gd name="connsiteY1" fmla="*/ 80447 h 6970345"/>
                <a:gd name="connsiteX2" fmla="*/ 11176453 w 12412514"/>
                <a:gd name="connsiteY2" fmla="*/ 165507 h 6970345"/>
                <a:gd name="connsiteX3" fmla="*/ 12412514 w 12412514"/>
                <a:gd name="connsiteY3" fmla="*/ 444638 h 6970345"/>
                <a:gd name="connsiteX4" fmla="*/ 12412514 w 12412514"/>
                <a:gd name="connsiteY4" fmla="*/ 5665172 h 6970345"/>
                <a:gd name="connsiteX5" fmla="*/ 11107341 w 12412514"/>
                <a:gd name="connsiteY5" fmla="*/ 6970345 h 6970345"/>
                <a:gd name="connsiteX6" fmla="*/ 474837 w 12412514"/>
                <a:gd name="connsiteY6" fmla="*/ 6970345 h 6970345"/>
                <a:gd name="connsiteX7" fmla="*/ 68115 w 12412514"/>
                <a:gd name="connsiteY7" fmla="*/ 5718335 h 6970345"/>
                <a:gd name="connsiteX8" fmla="*/ 41534 w 12412514"/>
                <a:gd name="connsiteY8" fmla="*/ 460587 h 6970345"/>
                <a:gd name="connsiteX0" fmla="*/ 24649 w 12395629"/>
                <a:gd name="connsiteY0" fmla="*/ 460587 h 6970345"/>
                <a:gd name="connsiteX1" fmla="*/ 548329 w 12395629"/>
                <a:gd name="connsiteY1" fmla="*/ 80447 h 6970345"/>
                <a:gd name="connsiteX2" fmla="*/ 11159568 w 12395629"/>
                <a:gd name="connsiteY2" fmla="*/ 165507 h 6970345"/>
                <a:gd name="connsiteX3" fmla="*/ 12395629 w 12395629"/>
                <a:gd name="connsiteY3" fmla="*/ 444638 h 6970345"/>
                <a:gd name="connsiteX4" fmla="*/ 12395629 w 12395629"/>
                <a:gd name="connsiteY4" fmla="*/ 5665172 h 6970345"/>
                <a:gd name="connsiteX5" fmla="*/ 11090456 w 12395629"/>
                <a:gd name="connsiteY5" fmla="*/ 6970345 h 6970345"/>
                <a:gd name="connsiteX6" fmla="*/ 457952 w 12395629"/>
                <a:gd name="connsiteY6" fmla="*/ 6970345 h 6970345"/>
                <a:gd name="connsiteX7" fmla="*/ 205402 w 12395629"/>
                <a:gd name="connsiteY7" fmla="*/ 5723651 h 6970345"/>
                <a:gd name="connsiteX8" fmla="*/ 24649 w 12395629"/>
                <a:gd name="connsiteY8" fmla="*/ 460587 h 697034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39651 h 6938776"/>
                <a:gd name="connsiteX1" fmla="*/ 492456 w 12339756"/>
                <a:gd name="connsiteY1" fmla="*/ 48878 h 6938776"/>
                <a:gd name="connsiteX2" fmla="*/ 11103695 w 12339756"/>
                <a:gd name="connsiteY2" fmla="*/ 133938 h 6938776"/>
                <a:gd name="connsiteX3" fmla="*/ 12339756 w 12339756"/>
                <a:gd name="connsiteY3" fmla="*/ 413069 h 6938776"/>
                <a:gd name="connsiteX4" fmla="*/ 12339756 w 12339756"/>
                <a:gd name="connsiteY4" fmla="*/ 5633603 h 6938776"/>
                <a:gd name="connsiteX5" fmla="*/ 11034583 w 12339756"/>
                <a:gd name="connsiteY5" fmla="*/ 6938776 h 6938776"/>
                <a:gd name="connsiteX6" fmla="*/ 402079 w 12339756"/>
                <a:gd name="connsiteY6" fmla="*/ 6938776 h 6938776"/>
                <a:gd name="connsiteX7" fmla="*/ 149529 w 12339756"/>
                <a:gd name="connsiteY7" fmla="*/ 5692082 h 6938776"/>
                <a:gd name="connsiteX8" fmla="*/ 133580 w 12339756"/>
                <a:gd name="connsiteY8" fmla="*/ 439651 h 6938776"/>
                <a:gd name="connsiteX0" fmla="*/ 133580 w 12339756"/>
                <a:gd name="connsiteY0" fmla="*/ 441427 h 6940552"/>
                <a:gd name="connsiteX1" fmla="*/ 492456 w 12339756"/>
                <a:gd name="connsiteY1" fmla="*/ 50654 h 6940552"/>
                <a:gd name="connsiteX2" fmla="*/ 11103695 w 12339756"/>
                <a:gd name="connsiteY2" fmla="*/ 135714 h 6940552"/>
                <a:gd name="connsiteX3" fmla="*/ 12339756 w 12339756"/>
                <a:gd name="connsiteY3" fmla="*/ 414845 h 6940552"/>
                <a:gd name="connsiteX4" fmla="*/ 12339756 w 12339756"/>
                <a:gd name="connsiteY4" fmla="*/ 5635379 h 6940552"/>
                <a:gd name="connsiteX5" fmla="*/ 11034583 w 12339756"/>
                <a:gd name="connsiteY5" fmla="*/ 6940552 h 6940552"/>
                <a:gd name="connsiteX6" fmla="*/ 402079 w 12339756"/>
                <a:gd name="connsiteY6" fmla="*/ 6940552 h 6940552"/>
                <a:gd name="connsiteX7" fmla="*/ 149529 w 12339756"/>
                <a:gd name="connsiteY7" fmla="*/ 5693858 h 6940552"/>
                <a:gd name="connsiteX8" fmla="*/ 133580 w 12339756"/>
                <a:gd name="connsiteY8" fmla="*/ 441427 h 694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9756" h="6940552">
                  <a:moveTo>
                    <a:pt x="133580" y="441427"/>
                  </a:moveTo>
                  <a:cubicBezTo>
                    <a:pt x="149528" y="-40168"/>
                    <a:pt x="122504" y="50654"/>
                    <a:pt x="492456" y="50654"/>
                  </a:cubicBezTo>
                  <a:lnTo>
                    <a:pt x="11103695" y="135714"/>
                  </a:lnTo>
                  <a:cubicBezTo>
                    <a:pt x="12340201" y="130398"/>
                    <a:pt x="12339756" y="-305982"/>
                    <a:pt x="12339756" y="414845"/>
                  </a:cubicBezTo>
                  <a:lnTo>
                    <a:pt x="12339756" y="5635379"/>
                  </a:lnTo>
                  <a:cubicBezTo>
                    <a:pt x="12339756" y="6356206"/>
                    <a:pt x="11755410" y="6940552"/>
                    <a:pt x="11034583" y="6940552"/>
                  </a:cubicBezTo>
                  <a:lnTo>
                    <a:pt x="402079" y="6940552"/>
                  </a:lnTo>
                  <a:cubicBezTo>
                    <a:pt x="-318748" y="6940552"/>
                    <a:pt x="149529" y="6414685"/>
                    <a:pt x="149529" y="5693858"/>
                  </a:cubicBezTo>
                  <a:cubicBezTo>
                    <a:pt x="144213" y="3943048"/>
                    <a:pt x="138896" y="2192237"/>
                    <a:pt x="133580" y="4414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635422" y="6303158"/>
              <a:ext cx="430809" cy="438912"/>
            </a:xfrm>
            <a:prstGeom prst="rect">
              <a:avLst/>
            </a:prstGeom>
          </p:spPr>
        </p:pic>
      </p:grpSp>
    </p:spTree>
    <p:extLst>
      <p:ext uri="{BB962C8B-B14F-4D97-AF65-F5344CB8AC3E}">
        <p14:creationId xmlns:p14="http://schemas.microsoft.com/office/powerpoint/2010/main" val="2606060282"/>
      </p:ext>
    </p:extLst>
  </p:cSld>
  <p:clrMapOvr>
    <a:masterClrMapping/>
  </p:clrMapOvr>
  <p:extLst>
    <p:ext uri="{DCECCB84-F9BA-43D5-87BE-67443E8EF086}">
      <p15:sldGuideLst xmlns:p15="http://schemas.microsoft.com/office/powerpoint/2012/main">
        <p15:guide id="1" orient="horz" pos="420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p Arc">
    <p:spTree>
      <p:nvGrpSpPr>
        <p:cNvPr id="1" name=""/>
        <p:cNvGrpSpPr/>
        <p:nvPr/>
      </p:nvGrpSpPr>
      <p:grpSpPr>
        <a:xfrm>
          <a:off x="0" y="0"/>
          <a:ext cx="0" cy="0"/>
          <a:chOff x="0" y="0"/>
          <a:chExt cx="0" cy="0"/>
        </a:xfrm>
      </p:grpSpPr>
      <p:grpSp>
        <p:nvGrpSpPr>
          <p:cNvPr id="4" name="Group 3"/>
          <p:cNvGrpSpPr/>
          <p:nvPr userDrawn="1"/>
        </p:nvGrpSpPr>
        <p:grpSpPr>
          <a:xfrm>
            <a:off x="-419990" y="0"/>
            <a:ext cx="12611990" cy="7171680"/>
            <a:chOff x="-419990" y="0"/>
            <a:chExt cx="12611990" cy="7171680"/>
          </a:xfrm>
        </p:grpSpPr>
        <p:sp>
          <p:nvSpPr>
            <p:cNvPr id="2" name="Rectangle 1"/>
            <p:cNvSpPr/>
            <p:nvPr userDrawn="1"/>
          </p:nvSpPr>
          <p:spPr>
            <a:xfrm>
              <a:off x="0" y="0"/>
              <a:ext cx="12192000" cy="6858000"/>
            </a:xfrm>
            <a:prstGeom prst="rect">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rot="10800000">
              <a:off x="-419990" y="207335"/>
              <a:ext cx="12440095" cy="6964345"/>
            </a:xfrm>
            <a:custGeom>
              <a:avLst/>
              <a:gdLst>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650534 h 7034473"/>
                <a:gd name="connsiteX1" fmla="*/ 1202391 w 13062098"/>
                <a:gd name="connsiteY1" fmla="*/ 431655 h 7034473"/>
                <a:gd name="connsiteX2" fmla="*/ 11705535 w 13062098"/>
                <a:gd name="connsiteY2" fmla="*/ 1036 h 7034473"/>
                <a:gd name="connsiteX3" fmla="*/ 13062098 w 13062098"/>
                <a:gd name="connsiteY3" fmla="*/ 650534 h 7034473"/>
                <a:gd name="connsiteX4" fmla="*/ 13062098 w 13062098"/>
                <a:gd name="connsiteY4" fmla="*/ 5757654 h 7034473"/>
                <a:gd name="connsiteX5" fmla="*/ 11785279 w 13062098"/>
                <a:gd name="connsiteY5" fmla="*/ 7034473 h 7034473"/>
                <a:gd name="connsiteX6" fmla="*/ 1276819 w 13062098"/>
                <a:gd name="connsiteY6" fmla="*/ 7034473 h 7034473"/>
                <a:gd name="connsiteX7" fmla="*/ 0 w 13062098"/>
                <a:gd name="connsiteY7" fmla="*/ 5757654 h 7034473"/>
                <a:gd name="connsiteX8" fmla="*/ 0 w 13062098"/>
                <a:gd name="connsiteY8" fmla="*/ 650534 h 7034473"/>
                <a:gd name="connsiteX0" fmla="*/ 0 w 13062098"/>
                <a:gd name="connsiteY0" fmla="*/ 429953 h 6813892"/>
                <a:gd name="connsiteX1" fmla="*/ 1202391 w 13062098"/>
                <a:gd name="connsiteY1" fmla="*/ 211074 h 6813892"/>
                <a:gd name="connsiteX2" fmla="*/ 11700219 w 13062098"/>
                <a:gd name="connsiteY2" fmla="*/ 99432 h 6813892"/>
                <a:gd name="connsiteX3" fmla="*/ 13062098 w 13062098"/>
                <a:gd name="connsiteY3" fmla="*/ 429953 h 6813892"/>
                <a:gd name="connsiteX4" fmla="*/ 13062098 w 13062098"/>
                <a:gd name="connsiteY4" fmla="*/ 5537073 h 6813892"/>
                <a:gd name="connsiteX5" fmla="*/ 11785279 w 13062098"/>
                <a:gd name="connsiteY5" fmla="*/ 6813892 h 6813892"/>
                <a:gd name="connsiteX6" fmla="*/ 1276819 w 13062098"/>
                <a:gd name="connsiteY6" fmla="*/ 6813892 h 6813892"/>
                <a:gd name="connsiteX7" fmla="*/ 0 w 13062098"/>
                <a:gd name="connsiteY7" fmla="*/ 5537073 h 6813892"/>
                <a:gd name="connsiteX8" fmla="*/ 0 w 13062098"/>
                <a:gd name="connsiteY8" fmla="*/ 429953 h 6813892"/>
                <a:gd name="connsiteX0" fmla="*/ 0 w 13062098"/>
                <a:gd name="connsiteY0" fmla="*/ 421744 h 6805683"/>
                <a:gd name="connsiteX1" fmla="*/ 1202391 w 13062098"/>
                <a:gd name="connsiteY1" fmla="*/ 202865 h 6805683"/>
                <a:gd name="connsiteX2" fmla="*/ 11700219 w 13062098"/>
                <a:gd name="connsiteY2" fmla="*/ 91223 h 6805683"/>
                <a:gd name="connsiteX3" fmla="*/ 11961628 w 13062098"/>
                <a:gd name="connsiteY3" fmla="*/ 437693 h 6805683"/>
                <a:gd name="connsiteX4" fmla="*/ 13062098 w 13062098"/>
                <a:gd name="connsiteY4" fmla="*/ 5528864 h 6805683"/>
                <a:gd name="connsiteX5" fmla="*/ 11785279 w 13062098"/>
                <a:gd name="connsiteY5" fmla="*/ 6805683 h 6805683"/>
                <a:gd name="connsiteX6" fmla="*/ 1276819 w 13062098"/>
                <a:gd name="connsiteY6" fmla="*/ 6805683 h 6805683"/>
                <a:gd name="connsiteX7" fmla="*/ 0 w 13062098"/>
                <a:gd name="connsiteY7" fmla="*/ 5528864 h 6805683"/>
                <a:gd name="connsiteX8" fmla="*/ 0 w 13062098"/>
                <a:gd name="connsiteY8" fmla="*/ 421744 h 6805683"/>
                <a:gd name="connsiteX0" fmla="*/ 0 w 13062098"/>
                <a:gd name="connsiteY0" fmla="*/ 376735 h 6760674"/>
                <a:gd name="connsiteX1" fmla="*/ 1202391 w 13062098"/>
                <a:gd name="connsiteY1" fmla="*/ 157856 h 6760674"/>
                <a:gd name="connsiteX2" fmla="*/ 11700219 w 13062098"/>
                <a:gd name="connsiteY2" fmla="*/ 46214 h 6760674"/>
                <a:gd name="connsiteX3" fmla="*/ 11961628 w 13062098"/>
                <a:gd name="connsiteY3" fmla="*/ 392684 h 6760674"/>
                <a:gd name="connsiteX4" fmla="*/ 13062098 w 13062098"/>
                <a:gd name="connsiteY4" fmla="*/ 5483855 h 6760674"/>
                <a:gd name="connsiteX5" fmla="*/ 11785279 w 13062098"/>
                <a:gd name="connsiteY5" fmla="*/ 6760674 h 6760674"/>
                <a:gd name="connsiteX6" fmla="*/ 1276819 w 13062098"/>
                <a:gd name="connsiteY6" fmla="*/ 6760674 h 6760674"/>
                <a:gd name="connsiteX7" fmla="*/ 0 w 13062098"/>
                <a:gd name="connsiteY7" fmla="*/ 5483855 h 6760674"/>
                <a:gd name="connsiteX8" fmla="*/ 0 w 13062098"/>
                <a:gd name="connsiteY8" fmla="*/ 376735 h 6760674"/>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785279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966033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2265181"/>
                <a:gd name="connsiteY0" fmla="*/ 330521 h 6714476"/>
                <a:gd name="connsiteX1" fmla="*/ 1202391 w 12265181"/>
                <a:gd name="connsiteY1" fmla="*/ 111642 h 6714476"/>
                <a:gd name="connsiteX2" fmla="*/ 11700219 w 12265181"/>
                <a:gd name="connsiteY2" fmla="*/ 0 h 6714476"/>
                <a:gd name="connsiteX3" fmla="*/ 11961628 w 12265181"/>
                <a:gd name="connsiteY3" fmla="*/ 346470 h 6714476"/>
                <a:gd name="connsiteX4" fmla="*/ 11908465 w 12265181"/>
                <a:gd name="connsiteY4" fmla="*/ 6022432 h 6714476"/>
                <a:gd name="connsiteX5" fmla="*/ 11966033 w 12265181"/>
                <a:gd name="connsiteY5" fmla="*/ 6714460 h 6714476"/>
                <a:gd name="connsiteX6" fmla="*/ 1276819 w 12265181"/>
                <a:gd name="connsiteY6" fmla="*/ 6714460 h 6714476"/>
                <a:gd name="connsiteX7" fmla="*/ 0 w 12265181"/>
                <a:gd name="connsiteY7" fmla="*/ 5437641 h 6714476"/>
                <a:gd name="connsiteX8" fmla="*/ 0 w 12265181"/>
                <a:gd name="connsiteY8" fmla="*/ 330521 h 671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65181" h="6714476">
                  <a:moveTo>
                    <a:pt x="0" y="330521"/>
                  </a:moveTo>
                  <a:cubicBezTo>
                    <a:pt x="21265" y="-124782"/>
                    <a:pt x="635446" y="101009"/>
                    <a:pt x="1202391" y="111642"/>
                  </a:cubicBezTo>
                  <a:lnTo>
                    <a:pt x="11700219" y="0"/>
                  </a:lnTo>
                  <a:cubicBezTo>
                    <a:pt x="12059829" y="127590"/>
                    <a:pt x="12057321" y="-124782"/>
                    <a:pt x="11961628" y="346470"/>
                  </a:cubicBezTo>
                  <a:lnTo>
                    <a:pt x="11908465" y="6022432"/>
                  </a:lnTo>
                  <a:cubicBezTo>
                    <a:pt x="11908465" y="6727600"/>
                    <a:pt x="12671201" y="6714460"/>
                    <a:pt x="11966033" y="6714460"/>
                  </a:cubicBezTo>
                  <a:lnTo>
                    <a:pt x="1276819" y="6714460"/>
                  </a:lnTo>
                  <a:cubicBezTo>
                    <a:pt x="571651" y="6714460"/>
                    <a:pt x="0" y="6142809"/>
                    <a:pt x="0" y="5437641"/>
                  </a:cubicBezTo>
                  <a:lnTo>
                    <a:pt x="0" y="3305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641180" y="134339"/>
              <a:ext cx="430809" cy="438912"/>
            </a:xfrm>
            <a:prstGeom prst="rect">
              <a:avLst/>
            </a:prstGeom>
          </p:spPr>
        </p:pic>
      </p:gr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12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9" r:id="rId1"/>
    <p:sldLayoutId id="2147483716" r:id="rId2"/>
    <p:sldLayoutId id="2147483718" r:id="rId3"/>
    <p:sldLayoutId id="2147483720" r:id="rId4"/>
    <p:sldLayoutId id="2147483679" r:id="rId5"/>
    <p:sldLayoutId id="2147483707" r:id="rId6"/>
    <p:sldLayoutId id="2147483721" r:id="rId7"/>
    <p:sldLayoutId id="2147483722" r:id="rId8"/>
    <p:sldLayoutId id="2147483690" r:id="rId9"/>
    <p:sldLayoutId id="2147483691" r:id="rId10"/>
    <p:sldLayoutId id="2147483698" r:id="rId11"/>
    <p:sldLayoutId id="214748371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47.png"/><Relationship Id="rId5" Type="http://schemas.openxmlformats.org/officeDocument/2006/relationships/image" Target="../media/image17.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43532" y="6270587"/>
            <a:ext cx="2287806" cy="338554"/>
          </a:xfrm>
          <a:prstGeom prst="rect">
            <a:avLst/>
          </a:prstGeom>
        </p:spPr>
        <p:txBody>
          <a:bodyPr wrap="none" anchor="t">
            <a:spAutoFit/>
          </a:bodyPr>
          <a:lstStyle/>
          <a:p>
            <a:r>
              <a:rPr lang="en-US" sz="1600">
                <a:solidFill>
                  <a:srgbClr val="55A976"/>
                </a:solidFill>
                <a:latin typeface="Century Gothic"/>
              </a:rPr>
              <a:t>Maryland – Goddard</a:t>
            </a:r>
            <a:endParaRPr lang="en-US">
              <a:solidFill>
                <a:srgbClr val="55A976"/>
              </a:solidFill>
            </a:endParaRPr>
          </a:p>
        </p:txBody>
      </p:sp>
      <p:sp>
        <p:nvSpPr>
          <p:cNvPr id="3" name="Title 1"/>
          <p:cNvSpPr txBox="1">
            <a:spLocks/>
          </p:cNvSpPr>
          <p:nvPr/>
        </p:nvSpPr>
        <p:spPr>
          <a:xfrm>
            <a:off x="6066816" y="1837942"/>
            <a:ext cx="539496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a:solidFill>
                  <a:srgbClr val="55A976"/>
                </a:solidFill>
                <a:latin typeface="Century Gothic"/>
              </a:rPr>
              <a:t>Southern Bhutan</a:t>
            </a:r>
            <a:endParaRPr lang="en-US" sz="3700" spc="0" baseline="0">
              <a:solidFill>
                <a:srgbClr val="55A976"/>
              </a:solidFill>
            </a:endParaRPr>
          </a:p>
          <a:p>
            <a:pPr algn="l"/>
            <a:r>
              <a:rPr lang="en-US" sz="2800" b="0" spc="0">
                <a:solidFill>
                  <a:srgbClr val="55A976"/>
                </a:solidFill>
              </a:rPr>
              <a:t>Ecological Forecasting</a:t>
            </a:r>
            <a:endParaRPr lang="en-US" sz="2800" b="0" spc="0" baseline="0">
              <a:solidFill>
                <a:srgbClr val="55A976"/>
              </a:solidFill>
            </a:endParaRPr>
          </a:p>
        </p:txBody>
      </p:sp>
      <p:sp>
        <p:nvSpPr>
          <p:cNvPr id="4" name="Subtitle 2"/>
          <p:cNvSpPr txBox="1">
            <a:spLocks/>
          </p:cNvSpPr>
          <p:nvPr/>
        </p:nvSpPr>
        <p:spPr>
          <a:xfrm>
            <a:off x="6066815" y="3014025"/>
            <a:ext cx="5394960" cy="1098086"/>
          </a:xfrm>
          <a:prstGeom prst="rect">
            <a:avLst/>
          </a:prstGeom>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tx1">
                    <a:lumMod val="75000"/>
                    <a:lumOff val="25000"/>
                  </a:schemeClr>
                </a:solidFill>
                <a:latin typeface="Century Gothic"/>
              </a:rPr>
              <a:t>Modeling Asian Elephant (</a:t>
            </a:r>
            <a:r>
              <a:rPr lang="en-US" sz="1600" i="1" dirty="0" err="1">
                <a:solidFill>
                  <a:schemeClr val="tx1">
                    <a:lumMod val="75000"/>
                    <a:lumOff val="25000"/>
                  </a:schemeClr>
                </a:solidFill>
                <a:latin typeface="Century Gothic"/>
              </a:rPr>
              <a:t>Elephas</a:t>
            </a:r>
            <a:r>
              <a:rPr lang="en-US" sz="1600" i="1" dirty="0">
                <a:solidFill>
                  <a:schemeClr val="tx1">
                    <a:lumMod val="75000"/>
                    <a:lumOff val="25000"/>
                  </a:schemeClr>
                </a:solidFill>
                <a:latin typeface="Century Gothic"/>
              </a:rPr>
              <a:t> Maximus</a:t>
            </a:r>
            <a:r>
              <a:rPr lang="en-US" sz="1600" dirty="0">
                <a:solidFill>
                  <a:schemeClr val="tx1">
                    <a:lumMod val="75000"/>
                    <a:lumOff val="25000"/>
                  </a:schemeClr>
                </a:solidFill>
                <a:latin typeface="Century Gothic"/>
              </a:rPr>
              <a:t>) Habitat Suitability along the Southern Bhutan Border with NASA Earth Observations</a:t>
            </a:r>
          </a:p>
        </p:txBody>
      </p:sp>
      <p:sp>
        <p:nvSpPr>
          <p:cNvPr id="5" name="TextBox 4"/>
          <p:cNvSpPr txBox="1"/>
          <p:nvPr/>
        </p:nvSpPr>
        <p:spPr>
          <a:xfrm>
            <a:off x="6066814" y="4700455"/>
            <a:ext cx="5394960" cy="523220"/>
          </a:xfrm>
          <a:prstGeom prst="rect">
            <a:avLst/>
          </a:prstGeom>
          <a:noFill/>
        </p:spPr>
        <p:txBody>
          <a:bodyPr wrap="square" rtlCol="0" anchor="t">
            <a:spAutoFit/>
          </a:bodyPr>
          <a:lstStyle/>
          <a:p>
            <a:r>
              <a:rPr lang="en-US" sz="1400" err="1">
                <a:solidFill>
                  <a:schemeClr val="tx1">
                    <a:lumMod val="75000"/>
                    <a:lumOff val="25000"/>
                  </a:schemeClr>
                </a:solidFill>
                <a:latin typeface="Century Gothic"/>
              </a:rPr>
              <a:t>Palchen</a:t>
            </a:r>
            <a:r>
              <a:rPr lang="en-US" sz="1400">
                <a:solidFill>
                  <a:schemeClr val="tx1">
                    <a:lumMod val="75000"/>
                    <a:lumOff val="25000"/>
                  </a:schemeClr>
                </a:solidFill>
                <a:latin typeface="Century Gothic"/>
              </a:rPr>
              <a:t> Wangchuk, Tashi </a:t>
            </a:r>
            <a:r>
              <a:rPr lang="en-US" sz="1400" err="1">
                <a:solidFill>
                  <a:schemeClr val="tx1">
                    <a:lumMod val="75000"/>
                    <a:lumOff val="25000"/>
                  </a:schemeClr>
                </a:solidFill>
                <a:latin typeface="Century Gothic"/>
              </a:rPr>
              <a:t>Choden</a:t>
            </a:r>
            <a:r>
              <a:rPr lang="en-US" sz="1400">
                <a:solidFill>
                  <a:schemeClr val="tx1">
                    <a:lumMod val="75000"/>
                    <a:lumOff val="25000"/>
                  </a:schemeClr>
                </a:solidFill>
                <a:latin typeface="Century Gothic"/>
              </a:rPr>
              <a:t>, </a:t>
            </a:r>
            <a:r>
              <a:rPr lang="en-US" sz="1400" err="1">
                <a:solidFill>
                  <a:schemeClr val="tx1">
                    <a:lumMod val="75000"/>
                    <a:lumOff val="25000"/>
                  </a:schemeClr>
                </a:solidFill>
                <a:latin typeface="Century Gothic"/>
              </a:rPr>
              <a:t>Kuenley</a:t>
            </a:r>
            <a:r>
              <a:rPr lang="en-US" sz="1400">
                <a:solidFill>
                  <a:schemeClr val="tx1">
                    <a:lumMod val="75000"/>
                    <a:lumOff val="25000"/>
                  </a:schemeClr>
                </a:solidFill>
                <a:latin typeface="Century Gothic"/>
              </a:rPr>
              <a:t> </a:t>
            </a:r>
            <a:r>
              <a:rPr lang="en-US" sz="1400" err="1">
                <a:solidFill>
                  <a:schemeClr val="tx1">
                    <a:lumMod val="75000"/>
                    <a:lumOff val="25000"/>
                  </a:schemeClr>
                </a:solidFill>
                <a:latin typeface="Century Gothic"/>
              </a:rPr>
              <a:t>Pem</a:t>
            </a:r>
            <a:r>
              <a:rPr lang="en-US" sz="1400">
                <a:solidFill>
                  <a:schemeClr val="tx1">
                    <a:lumMod val="75000"/>
                    <a:lumOff val="25000"/>
                  </a:schemeClr>
                </a:solidFill>
                <a:latin typeface="Century Gothic"/>
              </a:rPr>
              <a:t> Dem, Sonam </a:t>
            </a:r>
            <a:r>
              <a:rPr lang="en-US" sz="1400" err="1">
                <a:solidFill>
                  <a:schemeClr val="tx1">
                    <a:lumMod val="75000"/>
                    <a:lumOff val="25000"/>
                  </a:schemeClr>
                </a:solidFill>
                <a:latin typeface="Century Gothic"/>
              </a:rPr>
              <a:t>Choden</a:t>
            </a:r>
            <a:r>
              <a:rPr lang="en-US" sz="1400">
                <a:solidFill>
                  <a:schemeClr val="tx1">
                    <a:lumMod val="75000"/>
                    <a:lumOff val="25000"/>
                  </a:schemeClr>
                </a:solidFill>
                <a:latin typeface="Century Gothic"/>
              </a:rPr>
              <a:t>, </a:t>
            </a:r>
            <a:r>
              <a:rPr lang="en-US" sz="1400" err="1">
                <a:solidFill>
                  <a:schemeClr val="tx1">
                    <a:lumMod val="75000"/>
                    <a:lumOff val="25000"/>
                  </a:schemeClr>
                </a:solidFill>
                <a:latin typeface="Century Gothic"/>
              </a:rPr>
              <a:t>Kelzang</a:t>
            </a:r>
            <a:r>
              <a:rPr lang="en-US" sz="1400">
                <a:solidFill>
                  <a:schemeClr val="tx1">
                    <a:lumMod val="75000"/>
                    <a:lumOff val="25000"/>
                  </a:schemeClr>
                </a:solidFill>
                <a:latin typeface="Century Gothic"/>
              </a:rPr>
              <a:t> Jigme</a:t>
            </a:r>
          </a:p>
        </p:txBody>
      </p:sp>
      <p:sp>
        <p:nvSpPr>
          <p:cNvPr id="7" name="TextBox 6">
            <a:extLst>
              <a:ext uri="{FF2B5EF4-FFF2-40B4-BE49-F238E27FC236}">
                <a16:creationId xmlns:a16="http://schemas.microsoft.com/office/drawing/2014/main" id="{164659A6-5D7C-EB46-86BB-9B9E471DADEA}"/>
              </a:ext>
            </a:extLst>
          </p:cNvPr>
          <p:cNvSpPr txBox="1"/>
          <p:nvPr/>
        </p:nvSpPr>
        <p:spPr>
          <a:xfrm>
            <a:off x="2944906" y="2864224"/>
            <a:ext cx="184731" cy="369332"/>
          </a:xfrm>
          <a:prstGeom prst="rect">
            <a:avLst/>
          </a:prstGeom>
          <a:noFill/>
        </p:spPr>
        <p:txBody>
          <a:bodyPr wrap="none" rtlCol="0">
            <a:spAutoFit/>
          </a:bodyPr>
          <a:lstStyle/>
          <a:p>
            <a:endParaRPr lang="en-US" dirty="0"/>
          </a:p>
        </p:txBody>
      </p:sp>
      <p:sp>
        <p:nvSpPr>
          <p:cNvPr id="8" name="TextBox 7">
            <a:extLst>
              <a:ext uri="{FF2B5EF4-FFF2-40B4-BE49-F238E27FC236}">
                <a16:creationId xmlns:a16="http://schemas.microsoft.com/office/drawing/2014/main" id="{54A0699D-02A2-4F47-8459-748642B9C006}"/>
              </a:ext>
            </a:extLst>
          </p:cNvPr>
          <p:cNvSpPr txBox="1"/>
          <p:nvPr/>
        </p:nvSpPr>
        <p:spPr>
          <a:xfrm>
            <a:off x="1264024" y="16002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E7BA17-EF01-4874-9415-BF622180089F}"/>
              </a:ext>
            </a:extLst>
          </p:cNvPr>
          <p:cNvSpPr txBox="1"/>
          <p:nvPr/>
        </p:nvSpPr>
        <p:spPr>
          <a:xfrm>
            <a:off x="495300" y="182118"/>
            <a:ext cx="443799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chemeClr val="bg1"/>
                </a:solidFill>
                <a:latin typeface="Century Gothic"/>
                <a:cs typeface="Calibri"/>
              </a:rPr>
              <a:t>TRAINING DATA</a:t>
            </a:r>
          </a:p>
        </p:txBody>
      </p:sp>
      <p:sp>
        <p:nvSpPr>
          <p:cNvPr id="4" name="TextBox 1">
            <a:extLst>
              <a:ext uri="{FF2B5EF4-FFF2-40B4-BE49-F238E27FC236}">
                <a16:creationId xmlns:a16="http://schemas.microsoft.com/office/drawing/2014/main" id="{F81BD61B-4B0F-4900-BD40-C5C176E41068}"/>
              </a:ext>
            </a:extLst>
          </p:cNvPr>
          <p:cNvSpPr txBox="1"/>
          <p:nvPr/>
        </p:nvSpPr>
        <p:spPr>
          <a:xfrm>
            <a:off x="986234" y="3481810"/>
            <a:ext cx="4924526"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solidFill>
                  <a:schemeClr val="tx1">
                    <a:lumMod val="75000"/>
                    <a:lumOff val="25000"/>
                  </a:schemeClr>
                </a:solidFill>
                <a:latin typeface="Century Gothic"/>
                <a:cs typeface="Calibri"/>
              </a:rPr>
              <a:t>Elevation vs. Elephant occurrence</a:t>
            </a:r>
          </a:p>
        </p:txBody>
      </p:sp>
      <p:sp>
        <p:nvSpPr>
          <p:cNvPr id="13" name="TextBox 1">
            <a:extLst>
              <a:ext uri="{FF2B5EF4-FFF2-40B4-BE49-F238E27FC236}">
                <a16:creationId xmlns:a16="http://schemas.microsoft.com/office/drawing/2014/main" id="{640EB4C7-F646-43A0-ABB2-51E582E21DF4}"/>
              </a:ext>
            </a:extLst>
          </p:cNvPr>
          <p:cNvSpPr txBox="1"/>
          <p:nvPr/>
        </p:nvSpPr>
        <p:spPr>
          <a:xfrm>
            <a:off x="6421335" y="3483234"/>
            <a:ext cx="4280767"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tx1">
                    <a:lumMod val="75000"/>
                    <a:lumOff val="25000"/>
                  </a:schemeClr>
                </a:solidFill>
                <a:latin typeface="Century Gothic"/>
                <a:cs typeface="Calibri"/>
              </a:rPr>
              <a:t>Slope vs. Elephant Occurrence</a:t>
            </a:r>
          </a:p>
        </p:txBody>
      </p:sp>
      <p:sp>
        <p:nvSpPr>
          <p:cNvPr id="15" name="TextBox 1">
            <a:extLst>
              <a:ext uri="{FF2B5EF4-FFF2-40B4-BE49-F238E27FC236}">
                <a16:creationId xmlns:a16="http://schemas.microsoft.com/office/drawing/2014/main" id="{5B884785-9AE6-406E-8F9D-261EE5DB60E0}"/>
              </a:ext>
            </a:extLst>
          </p:cNvPr>
          <p:cNvSpPr txBox="1"/>
          <p:nvPr/>
        </p:nvSpPr>
        <p:spPr>
          <a:xfrm>
            <a:off x="3526426" y="6413230"/>
            <a:ext cx="5161008"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solidFill>
                  <a:schemeClr val="tx1">
                    <a:lumMod val="75000"/>
                    <a:lumOff val="25000"/>
                  </a:schemeClr>
                </a:solidFill>
                <a:latin typeface="Century Gothic"/>
                <a:cs typeface="Calibri"/>
              </a:rPr>
              <a:t>Population Density vs. Elephant Occurrence</a:t>
            </a:r>
          </a:p>
        </p:txBody>
      </p:sp>
      <p:pic>
        <p:nvPicPr>
          <p:cNvPr id="5" name="Picture 5" descr="A close up&#10;&#10;Description automatically generated">
            <a:extLst>
              <a:ext uri="{FF2B5EF4-FFF2-40B4-BE49-F238E27FC236}">
                <a16:creationId xmlns:a16="http://schemas.microsoft.com/office/drawing/2014/main" id="{6115C6EF-3C18-4364-A799-19C6A622622F}"/>
              </a:ext>
            </a:extLst>
          </p:cNvPr>
          <p:cNvPicPr>
            <a:picLocks noChangeAspect="1"/>
          </p:cNvPicPr>
          <p:nvPr/>
        </p:nvPicPr>
        <p:blipFill>
          <a:blip r:embed="rId3"/>
          <a:stretch>
            <a:fillRect/>
          </a:stretch>
        </p:blipFill>
        <p:spPr>
          <a:xfrm>
            <a:off x="1039001" y="1127292"/>
            <a:ext cx="4818992" cy="2251725"/>
          </a:xfrm>
          <a:prstGeom prst="rect">
            <a:avLst/>
          </a:prstGeom>
        </p:spPr>
      </p:pic>
      <p:pic>
        <p:nvPicPr>
          <p:cNvPr id="6" name="Picture 6" descr="A close up of a map&#10;&#10;Description automatically generated">
            <a:extLst>
              <a:ext uri="{FF2B5EF4-FFF2-40B4-BE49-F238E27FC236}">
                <a16:creationId xmlns:a16="http://schemas.microsoft.com/office/drawing/2014/main" id="{4DA7A465-FE41-48B9-BC36-E8F869AE8970}"/>
              </a:ext>
            </a:extLst>
          </p:cNvPr>
          <p:cNvPicPr>
            <a:picLocks noChangeAspect="1"/>
          </p:cNvPicPr>
          <p:nvPr/>
        </p:nvPicPr>
        <p:blipFill>
          <a:blip r:embed="rId4"/>
          <a:stretch>
            <a:fillRect/>
          </a:stretch>
        </p:blipFill>
        <p:spPr>
          <a:xfrm>
            <a:off x="6277155" y="1128411"/>
            <a:ext cx="4569126" cy="2343931"/>
          </a:xfrm>
          <a:prstGeom prst="rect">
            <a:avLst/>
          </a:prstGeom>
        </p:spPr>
      </p:pic>
      <p:pic>
        <p:nvPicPr>
          <p:cNvPr id="7" name="Picture 9" descr="A picture containing text, map, bird&#10;&#10;Description automatically generated">
            <a:extLst>
              <a:ext uri="{FF2B5EF4-FFF2-40B4-BE49-F238E27FC236}">
                <a16:creationId xmlns:a16="http://schemas.microsoft.com/office/drawing/2014/main" id="{1254D1BC-9500-42A3-84F6-DC0537D3E2FA}"/>
              </a:ext>
            </a:extLst>
          </p:cNvPr>
          <p:cNvPicPr>
            <a:picLocks noChangeAspect="1"/>
          </p:cNvPicPr>
          <p:nvPr/>
        </p:nvPicPr>
        <p:blipFill>
          <a:blip r:embed="rId5"/>
          <a:stretch>
            <a:fillRect/>
          </a:stretch>
        </p:blipFill>
        <p:spPr>
          <a:xfrm>
            <a:off x="3498878" y="4011543"/>
            <a:ext cx="5216105" cy="2455708"/>
          </a:xfrm>
          <a:prstGeom prst="rect">
            <a:avLst/>
          </a:prstGeom>
        </p:spPr>
      </p:pic>
    </p:spTree>
    <p:extLst>
      <p:ext uri="{BB962C8B-B14F-4D97-AF65-F5344CB8AC3E}">
        <p14:creationId xmlns:p14="http://schemas.microsoft.com/office/powerpoint/2010/main" val="28837014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E22088-A28C-4856-875D-B1662C349DC9}"/>
              </a:ext>
            </a:extLst>
          </p:cNvPr>
          <p:cNvSpPr txBox="1"/>
          <p:nvPr/>
        </p:nvSpPr>
        <p:spPr>
          <a:xfrm>
            <a:off x="460456" y="143689"/>
            <a:ext cx="10515600" cy="850551"/>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4000" b="1" dirty="0">
                <a:solidFill>
                  <a:schemeClr val="bg1"/>
                </a:solidFill>
                <a:latin typeface="Century Gothic"/>
                <a:cs typeface="Calibri"/>
              </a:rPr>
              <a:t>TRAINING DATA </a:t>
            </a:r>
          </a:p>
        </p:txBody>
      </p:sp>
      <p:sp>
        <p:nvSpPr>
          <p:cNvPr id="6" name="Text Placeholder 5">
            <a:extLst>
              <a:ext uri="{FF2B5EF4-FFF2-40B4-BE49-F238E27FC236}">
                <a16:creationId xmlns:a16="http://schemas.microsoft.com/office/drawing/2014/main" id="{33496FCD-2089-466A-8FAE-9484E499A22B}"/>
              </a:ext>
            </a:extLst>
          </p:cNvPr>
          <p:cNvSpPr txBox="1">
            <a:spLocks/>
          </p:cNvSpPr>
          <p:nvPr/>
        </p:nvSpPr>
        <p:spPr>
          <a:xfrm>
            <a:off x="398005" y="1232130"/>
            <a:ext cx="5320251" cy="5244870"/>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55A976"/>
              </a:buClr>
              <a:buFont typeface="Webdings" panose="05030102010509060703" pitchFamily="18" charset="2"/>
              <a:buChar char="4"/>
            </a:pPr>
            <a:r>
              <a:rPr lang="en-US" sz="2000" dirty="0">
                <a:solidFill>
                  <a:schemeClr val="tx1">
                    <a:lumMod val="75000"/>
                    <a:lumOff val="25000"/>
                  </a:schemeClr>
                </a:solidFill>
                <a:latin typeface="Century Gothic"/>
                <a:cs typeface="Calibri"/>
              </a:rPr>
              <a:t>50 m buffer between predictors</a:t>
            </a:r>
          </a:p>
          <a:p>
            <a:pPr marL="342900" indent="-342900">
              <a:lnSpc>
                <a:spcPct val="100000"/>
              </a:lnSpc>
              <a:spcBef>
                <a:spcPts val="0"/>
              </a:spcBef>
              <a:spcAft>
                <a:spcPts val="600"/>
              </a:spcAft>
              <a:buClr>
                <a:srgbClr val="55A976"/>
              </a:buClr>
              <a:buFont typeface="Webdings" panose="05030102010509060703" pitchFamily="18" charset="2"/>
              <a:buChar char="4"/>
            </a:pPr>
            <a:endParaRPr lang="en-US" sz="2000" dirty="0">
              <a:solidFill>
                <a:schemeClr val="tx1">
                  <a:lumMod val="75000"/>
                  <a:lumOff val="25000"/>
                </a:schemeClr>
              </a:solidFill>
              <a:latin typeface="Century Gothic"/>
              <a:ea typeface="+mn-lt"/>
              <a:cs typeface="+mn-lt"/>
            </a:endParaRPr>
          </a:p>
          <a:p>
            <a:pPr marL="342900" indent="-342900">
              <a:lnSpc>
                <a:spcPct val="100000"/>
              </a:lnSpc>
              <a:spcBef>
                <a:spcPts val="0"/>
              </a:spcBef>
              <a:spcAft>
                <a:spcPts val="600"/>
              </a:spcAft>
              <a:buClr>
                <a:srgbClr val="55A976"/>
              </a:buClr>
              <a:buFont typeface="Webdings" panose="05030102010509060703" pitchFamily="18" charset="2"/>
              <a:buChar char="4"/>
            </a:pPr>
            <a:r>
              <a:rPr lang="en-US" sz="2000" dirty="0">
                <a:solidFill>
                  <a:schemeClr val="tx1">
                    <a:lumMod val="75000"/>
                    <a:lumOff val="25000"/>
                  </a:schemeClr>
                </a:solidFill>
                <a:latin typeface="Century Gothic"/>
                <a:cs typeface="Calibri"/>
              </a:rPr>
              <a:t>Even split training data 759 P, 759 A</a:t>
            </a:r>
          </a:p>
          <a:p>
            <a:pPr marL="800100" lvl="1" indent="-342900">
              <a:lnSpc>
                <a:spcPct val="100000"/>
              </a:lnSpc>
              <a:spcBef>
                <a:spcPts val="0"/>
              </a:spcBef>
              <a:spcAft>
                <a:spcPts val="600"/>
              </a:spcAft>
              <a:buClr>
                <a:srgbClr val="55A976"/>
              </a:buClr>
              <a:buFont typeface="Webdings" panose="05030102010509060703" pitchFamily="18" charset="2"/>
              <a:buChar char="4"/>
            </a:pPr>
            <a:r>
              <a:rPr lang="en-US" sz="2000" dirty="0">
                <a:solidFill>
                  <a:schemeClr val="tx1">
                    <a:lumMod val="75000"/>
                    <a:lumOff val="25000"/>
                  </a:schemeClr>
                </a:solidFill>
                <a:latin typeface="Century Gothic"/>
                <a:ea typeface="+mn-lt"/>
                <a:cs typeface="+mn-lt"/>
              </a:rPr>
              <a:t>Original P:A ratio of 2:1 </a:t>
            </a:r>
          </a:p>
          <a:p>
            <a:pPr marL="800100" lvl="1" indent="-342900">
              <a:lnSpc>
                <a:spcPct val="100000"/>
              </a:lnSpc>
              <a:spcBef>
                <a:spcPts val="0"/>
              </a:spcBef>
              <a:spcAft>
                <a:spcPts val="600"/>
              </a:spcAft>
              <a:buClr>
                <a:srgbClr val="55A976"/>
              </a:buClr>
              <a:buFont typeface="Webdings" panose="05030102010509060703" pitchFamily="18" charset="2"/>
              <a:buChar char="4"/>
            </a:pPr>
            <a:r>
              <a:rPr lang="en-US" sz="2000" dirty="0">
                <a:solidFill>
                  <a:schemeClr val="tx1">
                    <a:lumMod val="75000"/>
                    <a:lumOff val="25000"/>
                  </a:schemeClr>
                </a:solidFill>
                <a:latin typeface="Century Gothic"/>
                <a:ea typeface="+mn-lt"/>
                <a:cs typeface="+mn-lt"/>
              </a:rPr>
              <a:t>Ratio rebalanced with presences randomly selected from buffered training set</a:t>
            </a:r>
            <a:endParaRPr lang="en-US" sz="2000" dirty="0">
              <a:solidFill>
                <a:schemeClr val="tx1">
                  <a:lumMod val="75000"/>
                  <a:lumOff val="25000"/>
                </a:schemeClr>
              </a:solidFill>
              <a:latin typeface="Century Gothic"/>
            </a:endParaRPr>
          </a:p>
          <a:p>
            <a:pPr marL="800100" lvl="1" indent="-342900">
              <a:lnSpc>
                <a:spcPct val="100000"/>
              </a:lnSpc>
              <a:spcBef>
                <a:spcPts val="0"/>
              </a:spcBef>
              <a:spcAft>
                <a:spcPts val="600"/>
              </a:spcAft>
              <a:buClr>
                <a:srgbClr val="55A976"/>
              </a:buClr>
              <a:buFont typeface="Webdings" panose="05030102010509060703" pitchFamily="18" charset="2"/>
              <a:buChar char="4"/>
            </a:pPr>
            <a:r>
              <a:rPr lang="en-US" sz="2000" dirty="0">
                <a:solidFill>
                  <a:schemeClr val="tx1">
                    <a:lumMod val="75000"/>
                    <a:lumOff val="25000"/>
                  </a:schemeClr>
                </a:solidFill>
                <a:latin typeface="Century Gothic"/>
                <a:cs typeface="Calibri"/>
              </a:rPr>
              <a:t>Notice high clustering and low spatial distribution of presences </a:t>
            </a:r>
            <a:endParaRPr lang="en-US" sz="2000"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55A976"/>
              </a:buClr>
              <a:buFont typeface="Webdings" panose="05030102010509060703" pitchFamily="18" charset="2"/>
              <a:buChar char="4"/>
            </a:pPr>
            <a:endParaRPr lang="en-US" sz="2000" dirty="0">
              <a:solidFill>
                <a:schemeClr val="tx1">
                  <a:lumMod val="75000"/>
                  <a:lumOff val="25000"/>
                </a:schemeClr>
              </a:solidFill>
              <a:latin typeface="Century Gothic"/>
              <a:ea typeface="+mn-lt"/>
              <a:cs typeface="+mn-lt"/>
            </a:endParaRPr>
          </a:p>
          <a:p>
            <a:pPr marL="342900" indent="-342900">
              <a:lnSpc>
                <a:spcPct val="100000"/>
              </a:lnSpc>
              <a:spcBef>
                <a:spcPts val="0"/>
              </a:spcBef>
              <a:spcAft>
                <a:spcPts val="600"/>
              </a:spcAft>
              <a:buClr>
                <a:srgbClr val="55A976"/>
              </a:buClr>
              <a:buFont typeface="Webdings" panose="05030102010509060703" pitchFamily="18" charset="2"/>
              <a:buChar char="4"/>
            </a:pPr>
            <a:endParaRPr lang="en-US" sz="2000" dirty="0">
              <a:solidFill>
                <a:schemeClr val="tx1">
                  <a:lumMod val="75000"/>
                  <a:lumOff val="25000"/>
                </a:schemeClr>
              </a:solidFill>
              <a:latin typeface="Century Gothic"/>
              <a:cs typeface="Calibri"/>
            </a:endParaRPr>
          </a:p>
          <a:p>
            <a:pPr marL="0" indent="0">
              <a:lnSpc>
                <a:spcPct val="100000"/>
              </a:lnSpc>
              <a:spcBef>
                <a:spcPts val="0"/>
              </a:spcBef>
              <a:spcAft>
                <a:spcPts val="600"/>
              </a:spcAft>
              <a:buClr>
                <a:srgbClr val="55A976"/>
              </a:buClr>
              <a:buNone/>
            </a:pPr>
            <a:endParaRPr lang="en-US" sz="2000" dirty="0">
              <a:solidFill>
                <a:schemeClr val="tx1">
                  <a:lumMod val="75000"/>
                  <a:lumOff val="25000"/>
                </a:schemeClr>
              </a:solidFill>
              <a:latin typeface="Century Gothic"/>
            </a:endParaRPr>
          </a:p>
        </p:txBody>
      </p:sp>
      <p:pic>
        <p:nvPicPr>
          <p:cNvPr id="7" name="Picture 7" descr="A close up of text on a white background&#10;&#10;Description automatically generated">
            <a:extLst>
              <a:ext uri="{FF2B5EF4-FFF2-40B4-BE49-F238E27FC236}">
                <a16:creationId xmlns:a16="http://schemas.microsoft.com/office/drawing/2014/main" id="{195949F9-549E-4508-BFA3-998882B4BF1F}"/>
              </a:ext>
            </a:extLst>
          </p:cNvPr>
          <p:cNvPicPr>
            <a:picLocks noChangeAspect="1"/>
          </p:cNvPicPr>
          <p:nvPr/>
        </p:nvPicPr>
        <p:blipFill>
          <a:blip r:embed="rId3"/>
          <a:stretch>
            <a:fillRect/>
          </a:stretch>
        </p:blipFill>
        <p:spPr>
          <a:xfrm>
            <a:off x="5718256" y="1232130"/>
            <a:ext cx="5891841" cy="5669011"/>
          </a:xfrm>
          <a:prstGeom prst="rect">
            <a:avLst/>
          </a:prstGeom>
        </p:spPr>
      </p:pic>
      <p:sp>
        <p:nvSpPr>
          <p:cNvPr id="2" name="Rectangle 1"/>
          <p:cNvSpPr/>
          <p:nvPr/>
        </p:nvSpPr>
        <p:spPr>
          <a:xfrm>
            <a:off x="5968888" y="1404593"/>
            <a:ext cx="2317274" cy="329938"/>
          </a:xfrm>
          <a:prstGeom prst="rect">
            <a:avLst/>
          </a:prstGeom>
          <a:solidFill>
            <a:schemeClr val="bg1">
              <a:alpha val="5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a:solidFill>
                  <a:schemeClr val="tx1">
                    <a:lumMod val="75000"/>
                    <a:lumOff val="25000"/>
                  </a:schemeClr>
                </a:solidFill>
                <a:latin typeface="Century Gothic" panose="020B0502020202020204" pitchFamily="34" charset="0"/>
              </a:rPr>
              <a:t>Elephant Occurrence</a:t>
            </a:r>
          </a:p>
        </p:txBody>
      </p:sp>
      <p:sp>
        <p:nvSpPr>
          <p:cNvPr id="8" name="Oval 7"/>
          <p:cNvSpPr/>
          <p:nvPr/>
        </p:nvSpPr>
        <p:spPr>
          <a:xfrm>
            <a:off x="6339434" y="1478122"/>
            <a:ext cx="182880" cy="182880"/>
          </a:xfrm>
          <a:prstGeom prst="ellipse">
            <a:avLst/>
          </a:prstGeom>
          <a:solidFill>
            <a:srgbClr val="4CE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6088803" y="1478122"/>
            <a:ext cx="182880" cy="182880"/>
          </a:xfrm>
          <a:prstGeom prst="ellipse">
            <a:avLst/>
          </a:prstGeom>
          <a:solidFill>
            <a:srgbClr val="E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35971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053DCDA-B9B0-424D-9B87-EABEAF4065E1}"/>
              </a:ext>
            </a:extLst>
          </p:cNvPr>
          <p:cNvSpPr txBox="1"/>
          <p:nvPr/>
        </p:nvSpPr>
        <p:spPr>
          <a:xfrm>
            <a:off x="460456" y="143689"/>
            <a:ext cx="10515600" cy="850551"/>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4000" b="1">
                <a:solidFill>
                  <a:schemeClr val="bg1"/>
                </a:solidFill>
                <a:latin typeface="Century Gothic"/>
                <a:cs typeface="Calibri"/>
              </a:rPr>
              <a:t>METHODOLOGY</a:t>
            </a:r>
          </a:p>
        </p:txBody>
      </p:sp>
      <p:sp>
        <p:nvSpPr>
          <p:cNvPr id="16" name="Rectangle: Rounded Corners 15">
            <a:extLst>
              <a:ext uri="{FF2B5EF4-FFF2-40B4-BE49-F238E27FC236}">
                <a16:creationId xmlns:a16="http://schemas.microsoft.com/office/drawing/2014/main" id="{8A8F601F-6DC7-475F-A627-FA8B4D8713C5}"/>
              </a:ext>
            </a:extLst>
          </p:cNvPr>
          <p:cNvSpPr/>
          <p:nvPr/>
        </p:nvSpPr>
        <p:spPr>
          <a:xfrm>
            <a:off x="2402996" y="1360636"/>
            <a:ext cx="2587922" cy="14808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solidFill>
                <a:schemeClr val="tx1">
                  <a:lumMod val="75000"/>
                  <a:lumOff val="25000"/>
                </a:schemeClr>
              </a:solidFill>
            </a:endParaRPr>
          </a:p>
        </p:txBody>
      </p:sp>
      <p:sp>
        <p:nvSpPr>
          <p:cNvPr id="9" name="TextBox 5">
            <a:extLst>
              <a:ext uri="{FF2B5EF4-FFF2-40B4-BE49-F238E27FC236}">
                <a16:creationId xmlns:a16="http://schemas.microsoft.com/office/drawing/2014/main" id="{C3EF5FCC-CD6C-4FBB-9B91-F4EC7871CD50}"/>
              </a:ext>
            </a:extLst>
          </p:cNvPr>
          <p:cNvSpPr txBox="1"/>
          <p:nvPr/>
        </p:nvSpPr>
        <p:spPr>
          <a:xfrm>
            <a:off x="2756315" y="1678878"/>
            <a:ext cx="2047051"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solidFill>
                  <a:schemeClr val="tx1">
                    <a:lumMod val="75000"/>
                    <a:lumOff val="25000"/>
                  </a:schemeClr>
                </a:solidFill>
                <a:latin typeface="Century Gothic"/>
              </a:rPr>
              <a:t>Data Processing</a:t>
            </a:r>
          </a:p>
        </p:txBody>
      </p:sp>
      <p:sp>
        <p:nvSpPr>
          <p:cNvPr id="15" name="Rectangle: Rounded Corners 14">
            <a:extLst>
              <a:ext uri="{FF2B5EF4-FFF2-40B4-BE49-F238E27FC236}">
                <a16:creationId xmlns:a16="http://schemas.microsoft.com/office/drawing/2014/main" id="{183F507A-98E6-4337-B1A3-BA43FD35E23B}"/>
              </a:ext>
            </a:extLst>
          </p:cNvPr>
          <p:cNvSpPr/>
          <p:nvPr/>
        </p:nvSpPr>
        <p:spPr>
          <a:xfrm>
            <a:off x="507885" y="2517765"/>
            <a:ext cx="3249280" cy="370340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tx1">
                  <a:lumMod val="75000"/>
                  <a:lumOff val="25000"/>
                </a:schemeClr>
              </a:solidFill>
            </a:endParaRPr>
          </a:p>
        </p:txBody>
      </p:sp>
      <p:sp>
        <p:nvSpPr>
          <p:cNvPr id="10" name="Text Placeholder 5">
            <a:extLst>
              <a:ext uri="{FF2B5EF4-FFF2-40B4-BE49-F238E27FC236}">
                <a16:creationId xmlns:a16="http://schemas.microsoft.com/office/drawing/2014/main" id="{11F7A562-2713-48DD-9D21-01066BAC61E5}"/>
              </a:ext>
            </a:extLst>
          </p:cNvPr>
          <p:cNvSpPr txBox="1">
            <a:spLocks/>
          </p:cNvSpPr>
          <p:nvPr/>
        </p:nvSpPr>
        <p:spPr>
          <a:xfrm>
            <a:off x="502025" y="2673228"/>
            <a:ext cx="3315402" cy="3440512"/>
          </a:xfrm>
          <a:prstGeom prst="rect">
            <a:avLst/>
          </a:prstGeom>
        </p:spPr>
        <p:txBody>
          <a:bodyPr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55A976"/>
              </a:buClr>
              <a:buFont typeface="Webdings" panose="05030102010509060703" pitchFamily="18" charset="2"/>
              <a:buChar char="4"/>
            </a:pPr>
            <a:r>
              <a:rPr lang="en-US" sz="2000" dirty="0">
                <a:solidFill>
                  <a:schemeClr val="tx1">
                    <a:lumMod val="75000"/>
                    <a:lumOff val="25000"/>
                  </a:schemeClr>
                </a:solidFill>
                <a:latin typeface="Century Gothic"/>
              </a:rPr>
              <a:t>ArcGIS Pro</a:t>
            </a:r>
          </a:p>
          <a:p>
            <a:pPr marL="800100" lvl="1" indent="-342900">
              <a:spcAft>
                <a:spcPts val="600"/>
              </a:spcAft>
              <a:buClr>
                <a:srgbClr val="55A976"/>
              </a:buClr>
              <a:buFont typeface="Webdings" panose="05030102010509060703" pitchFamily="18" charset="2"/>
              <a:buChar char="4"/>
            </a:pPr>
            <a:r>
              <a:rPr lang="en-US" sz="2000" dirty="0">
                <a:solidFill>
                  <a:schemeClr val="tx1">
                    <a:lumMod val="75000"/>
                    <a:lumOff val="25000"/>
                  </a:schemeClr>
                </a:solidFill>
                <a:latin typeface="Century Gothic"/>
              </a:rPr>
              <a:t>Mosaic Landsat Scenes</a:t>
            </a:r>
          </a:p>
          <a:p>
            <a:pPr marL="800100" lvl="1" indent="-342900">
              <a:spcAft>
                <a:spcPts val="600"/>
              </a:spcAft>
              <a:buClr>
                <a:srgbClr val="55A976"/>
              </a:buClr>
              <a:buFont typeface="Webdings" panose="05030102010509060703" pitchFamily="18" charset="2"/>
              <a:buChar char="4"/>
            </a:pPr>
            <a:r>
              <a:rPr lang="en-US" sz="2000" dirty="0">
                <a:solidFill>
                  <a:schemeClr val="tx1">
                    <a:lumMod val="75000"/>
                    <a:lumOff val="25000"/>
                  </a:schemeClr>
                </a:solidFill>
                <a:latin typeface="Century Gothic"/>
              </a:rPr>
              <a:t>Compute NDVI and Population of the region</a:t>
            </a:r>
          </a:p>
          <a:p>
            <a:pPr marL="800100" lvl="1" indent="-342900">
              <a:spcAft>
                <a:spcPts val="600"/>
              </a:spcAft>
              <a:buClr>
                <a:srgbClr val="55A976"/>
              </a:buClr>
              <a:buFont typeface="Webdings" panose="05030102010509060703" pitchFamily="18" charset="2"/>
              <a:buChar char="4"/>
            </a:pPr>
            <a:r>
              <a:rPr lang="en-US" sz="2000" dirty="0">
                <a:solidFill>
                  <a:schemeClr val="tx1">
                    <a:lumMod val="75000"/>
                    <a:lumOff val="25000"/>
                  </a:schemeClr>
                </a:solidFill>
                <a:latin typeface="Century Gothic"/>
              </a:rPr>
              <a:t>Compute LULC Map</a:t>
            </a:r>
            <a:endParaRPr lang="en-US" sz="2000" dirty="0">
              <a:solidFill>
                <a:schemeClr val="tx1">
                  <a:lumMod val="75000"/>
                  <a:lumOff val="25000"/>
                </a:schemeClr>
              </a:solidFill>
              <a:latin typeface="Century Gothic" panose="020B0502020202020204" pitchFamily="34" charset="0"/>
            </a:endParaRPr>
          </a:p>
          <a:p>
            <a:pPr marL="800100" lvl="1" indent="-342900">
              <a:spcAft>
                <a:spcPts val="600"/>
              </a:spcAft>
              <a:buClr>
                <a:srgbClr val="55A976"/>
              </a:buClr>
              <a:buFont typeface="Webdings" panose="05030102010509060703" pitchFamily="18" charset="2"/>
              <a:buChar char="4"/>
            </a:pPr>
            <a:r>
              <a:rPr lang="en-US" sz="2000" dirty="0">
                <a:solidFill>
                  <a:schemeClr val="tx1">
                    <a:lumMod val="75000"/>
                    <a:lumOff val="25000"/>
                  </a:schemeClr>
                </a:solidFill>
                <a:latin typeface="Century Gothic"/>
              </a:rPr>
              <a:t>Distance to Roads and Rivers</a:t>
            </a:r>
            <a:endParaRPr lang="en-US" sz="2000" dirty="0">
              <a:solidFill>
                <a:schemeClr val="tx1">
                  <a:lumMod val="75000"/>
                  <a:lumOff val="25000"/>
                </a:schemeClr>
              </a:solidFill>
              <a:latin typeface="Century Gothic" panose="020B0502020202020204" pitchFamily="34" charset="0"/>
            </a:endParaRPr>
          </a:p>
          <a:p>
            <a:pPr marL="342900" indent="-342900">
              <a:spcAft>
                <a:spcPts val="600"/>
              </a:spcAft>
              <a:buClr>
                <a:srgbClr val="55A976"/>
              </a:buClr>
              <a:buFont typeface="Webdings" panose="05030102010509060703" pitchFamily="18" charset="2"/>
              <a:buChar char="4"/>
            </a:pPr>
            <a:endParaRPr lang="en-US" dirty="0">
              <a:solidFill>
                <a:schemeClr val="tx1">
                  <a:lumMod val="75000"/>
                  <a:lumOff val="25000"/>
                </a:schemeClr>
              </a:solidFill>
              <a:latin typeface="Century Gothic" panose="020B0502020202020204" pitchFamily="34" charset="0"/>
            </a:endParaRPr>
          </a:p>
        </p:txBody>
      </p:sp>
      <p:sp>
        <p:nvSpPr>
          <p:cNvPr id="17" name="Rectangle: Rounded Corners 16">
            <a:extLst>
              <a:ext uri="{FF2B5EF4-FFF2-40B4-BE49-F238E27FC236}">
                <a16:creationId xmlns:a16="http://schemas.microsoft.com/office/drawing/2014/main" id="{ECD7173C-3ADC-4F4B-9633-CA11AD63A568}"/>
              </a:ext>
            </a:extLst>
          </p:cNvPr>
          <p:cNvSpPr/>
          <p:nvPr/>
        </p:nvSpPr>
        <p:spPr>
          <a:xfrm>
            <a:off x="4027637" y="2510823"/>
            <a:ext cx="3033620" cy="264543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tx1">
                  <a:lumMod val="75000"/>
                  <a:lumOff val="25000"/>
                </a:schemeClr>
              </a:solidFill>
            </a:endParaRPr>
          </a:p>
        </p:txBody>
      </p:sp>
      <p:sp>
        <p:nvSpPr>
          <p:cNvPr id="18" name="Text Placeholder 5">
            <a:extLst>
              <a:ext uri="{FF2B5EF4-FFF2-40B4-BE49-F238E27FC236}">
                <a16:creationId xmlns:a16="http://schemas.microsoft.com/office/drawing/2014/main" id="{B0F2AA75-8FB1-47B2-A30A-D448CA3184CE}"/>
              </a:ext>
            </a:extLst>
          </p:cNvPr>
          <p:cNvSpPr txBox="1">
            <a:spLocks/>
          </p:cNvSpPr>
          <p:nvPr/>
        </p:nvSpPr>
        <p:spPr>
          <a:xfrm>
            <a:off x="4021098" y="2669866"/>
            <a:ext cx="3154526" cy="2642569"/>
          </a:xfrm>
          <a:prstGeom prst="rect">
            <a:avLst/>
          </a:prstGeom>
        </p:spPr>
        <p:txBody>
          <a:bodyPr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55A976"/>
              </a:buClr>
              <a:buFont typeface="Webdings" panose="05030102010509060703" pitchFamily="18" charset="2"/>
              <a:buChar char="4"/>
            </a:pPr>
            <a:r>
              <a:rPr lang="en-US" sz="2000" dirty="0">
                <a:solidFill>
                  <a:schemeClr val="tx1">
                    <a:lumMod val="75000"/>
                    <a:lumOff val="25000"/>
                  </a:schemeClr>
                </a:solidFill>
                <a:latin typeface="Century Gothic"/>
              </a:rPr>
              <a:t>SAHM</a:t>
            </a:r>
            <a:endParaRPr lang="en-US" dirty="0">
              <a:solidFill>
                <a:schemeClr val="tx1">
                  <a:lumMod val="75000"/>
                  <a:lumOff val="25000"/>
                </a:schemeClr>
              </a:solidFill>
            </a:endParaRPr>
          </a:p>
          <a:p>
            <a:pPr marL="800100" lvl="1" indent="-342900">
              <a:spcAft>
                <a:spcPts val="600"/>
              </a:spcAft>
              <a:buClr>
                <a:srgbClr val="55A976"/>
              </a:buClr>
              <a:buFont typeface="Webdings" panose="05030102010509060703" pitchFamily="18" charset="2"/>
              <a:buChar char="4"/>
            </a:pPr>
            <a:r>
              <a:rPr lang="en-US" sz="2000" dirty="0">
                <a:solidFill>
                  <a:schemeClr val="tx1">
                    <a:lumMod val="75000"/>
                    <a:lumOff val="25000"/>
                  </a:schemeClr>
                </a:solidFill>
                <a:latin typeface="Century Gothic"/>
              </a:rPr>
              <a:t>Pre-processing, formatting and standardizing data from different sources for modeling</a:t>
            </a:r>
            <a:endParaRPr lang="en-US" sz="2000" dirty="0">
              <a:solidFill>
                <a:schemeClr val="tx1">
                  <a:lumMod val="75000"/>
                  <a:lumOff val="25000"/>
                </a:schemeClr>
              </a:solidFill>
              <a:latin typeface="Century Gothic" panose="020B0502020202020204" pitchFamily="34" charset="0"/>
            </a:endParaRPr>
          </a:p>
          <a:p>
            <a:pPr marL="342900" indent="-342900">
              <a:spcAft>
                <a:spcPts val="600"/>
              </a:spcAft>
              <a:buClr>
                <a:srgbClr val="55A976"/>
              </a:buClr>
              <a:buFont typeface="Webdings" panose="05030102010509060703" pitchFamily="18" charset="2"/>
              <a:buChar char="4"/>
            </a:pPr>
            <a:endParaRPr lang="en-US" dirty="0">
              <a:solidFill>
                <a:schemeClr val="tx1">
                  <a:lumMod val="75000"/>
                  <a:lumOff val="25000"/>
                </a:schemeClr>
              </a:solidFill>
              <a:latin typeface="Century Gothic" panose="020B0502020202020204" pitchFamily="34" charset="0"/>
            </a:endParaRPr>
          </a:p>
        </p:txBody>
      </p:sp>
      <p:sp>
        <p:nvSpPr>
          <p:cNvPr id="19" name="Rectangle: Rounded Corners 18">
            <a:extLst>
              <a:ext uri="{FF2B5EF4-FFF2-40B4-BE49-F238E27FC236}">
                <a16:creationId xmlns:a16="http://schemas.microsoft.com/office/drawing/2014/main" id="{D622C684-8EF9-41EB-B39F-DFA796F7BE56}"/>
              </a:ext>
            </a:extLst>
          </p:cNvPr>
          <p:cNvSpPr/>
          <p:nvPr/>
        </p:nvSpPr>
        <p:spPr>
          <a:xfrm>
            <a:off x="7565148" y="1288748"/>
            <a:ext cx="2587922" cy="14808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solidFill>
                <a:schemeClr val="tx1">
                  <a:lumMod val="75000"/>
                  <a:lumOff val="25000"/>
                </a:schemeClr>
              </a:solidFill>
            </a:endParaRPr>
          </a:p>
        </p:txBody>
      </p:sp>
      <p:sp>
        <p:nvSpPr>
          <p:cNvPr id="13" name="TextBox 9">
            <a:extLst>
              <a:ext uri="{FF2B5EF4-FFF2-40B4-BE49-F238E27FC236}">
                <a16:creationId xmlns:a16="http://schemas.microsoft.com/office/drawing/2014/main" id="{4AB32E2D-CB75-4B5D-B351-2B8CED34B687}"/>
              </a:ext>
            </a:extLst>
          </p:cNvPr>
          <p:cNvSpPr txBox="1"/>
          <p:nvPr/>
        </p:nvSpPr>
        <p:spPr>
          <a:xfrm>
            <a:off x="7931721" y="1672682"/>
            <a:ext cx="1760465"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solidFill>
                  <a:schemeClr val="tx1">
                    <a:lumMod val="75000"/>
                    <a:lumOff val="25000"/>
                  </a:schemeClr>
                </a:solidFill>
                <a:latin typeface="Century Gothic"/>
              </a:rPr>
              <a:t>Data Analysis</a:t>
            </a:r>
          </a:p>
        </p:txBody>
      </p:sp>
      <p:sp>
        <p:nvSpPr>
          <p:cNvPr id="20" name="Rectangle: Rounded Corners 19">
            <a:extLst>
              <a:ext uri="{FF2B5EF4-FFF2-40B4-BE49-F238E27FC236}">
                <a16:creationId xmlns:a16="http://schemas.microsoft.com/office/drawing/2014/main" id="{114A29C3-0C79-4023-83F8-58416357568B}"/>
              </a:ext>
            </a:extLst>
          </p:cNvPr>
          <p:cNvSpPr/>
          <p:nvPr/>
        </p:nvSpPr>
        <p:spPr>
          <a:xfrm>
            <a:off x="9132280" y="2438938"/>
            <a:ext cx="2587922" cy="14808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solidFill>
                <a:schemeClr val="tx1">
                  <a:lumMod val="75000"/>
                  <a:lumOff val="25000"/>
                </a:schemeClr>
              </a:solidFill>
            </a:endParaRPr>
          </a:p>
        </p:txBody>
      </p:sp>
      <p:sp>
        <p:nvSpPr>
          <p:cNvPr id="14" name="Text Placeholder 5">
            <a:extLst>
              <a:ext uri="{FF2B5EF4-FFF2-40B4-BE49-F238E27FC236}">
                <a16:creationId xmlns:a16="http://schemas.microsoft.com/office/drawing/2014/main" id="{0AD1B686-EBCD-4541-9DA3-2CAF32A01637}"/>
              </a:ext>
            </a:extLst>
          </p:cNvPr>
          <p:cNvSpPr txBox="1">
            <a:spLocks/>
          </p:cNvSpPr>
          <p:nvPr/>
        </p:nvSpPr>
        <p:spPr>
          <a:xfrm>
            <a:off x="9427665" y="2756130"/>
            <a:ext cx="3743997" cy="1880569"/>
          </a:xfrm>
          <a:prstGeom prst="rect">
            <a:avLst/>
          </a:prstGeom>
        </p:spPr>
        <p:txBody>
          <a:bodyPr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55A976"/>
              </a:buClr>
              <a:buFont typeface="Webdings" panose="05030102010509060703" pitchFamily="18" charset="2"/>
              <a:buChar char="4"/>
            </a:pPr>
            <a:r>
              <a:rPr lang="en-US" sz="2000">
                <a:solidFill>
                  <a:schemeClr val="tx1">
                    <a:lumMod val="75000"/>
                    <a:lumOff val="25000"/>
                  </a:schemeClr>
                </a:solidFill>
                <a:latin typeface="Century Gothic"/>
              </a:rPr>
              <a:t>ArcGIS Pro</a:t>
            </a:r>
          </a:p>
          <a:p>
            <a:pPr marL="342900" indent="-342900">
              <a:lnSpc>
                <a:spcPct val="100000"/>
              </a:lnSpc>
              <a:spcBef>
                <a:spcPts val="0"/>
              </a:spcBef>
              <a:spcAft>
                <a:spcPts val="600"/>
              </a:spcAft>
              <a:buClr>
                <a:srgbClr val="55A976"/>
              </a:buClr>
              <a:buFont typeface="Webdings" panose="05030102010509060703" pitchFamily="18" charset="2"/>
              <a:buChar char="4"/>
            </a:pPr>
            <a:r>
              <a:rPr lang="en-US" sz="2000">
                <a:solidFill>
                  <a:schemeClr val="tx1">
                    <a:lumMod val="75000"/>
                    <a:lumOff val="25000"/>
                  </a:schemeClr>
                </a:solidFill>
                <a:latin typeface="Century Gothic"/>
              </a:rPr>
              <a:t>SAHM</a:t>
            </a:r>
            <a:endParaRPr lang="en-US" sz="200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55A976"/>
              </a:buClr>
              <a:buFont typeface="Webdings" panose="05030102010509060703" pitchFamily="18" charset="2"/>
              <a:buChar char="4"/>
            </a:pPr>
            <a:endParaRPr lang="en-US" sz="1800">
              <a:solidFill>
                <a:schemeClr val="tx1">
                  <a:lumMod val="75000"/>
                  <a:lumOff val="25000"/>
                </a:schemeClr>
              </a:solidFill>
              <a:latin typeface="Century Gothic" panose="020B0502020202020204" pitchFamily="34" charset="0"/>
            </a:endParaRPr>
          </a:p>
        </p:txBody>
      </p:sp>
      <p:sp>
        <p:nvSpPr>
          <p:cNvPr id="3" name="Arrow: Right 2">
            <a:extLst>
              <a:ext uri="{FF2B5EF4-FFF2-40B4-BE49-F238E27FC236}">
                <a16:creationId xmlns:a16="http://schemas.microsoft.com/office/drawing/2014/main" id="{3B8E507D-76BE-4D3A-8D0C-7B283973B6B0}"/>
              </a:ext>
            </a:extLst>
          </p:cNvPr>
          <p:cNvSpPr/>
          <p:nvPr/>
        </p:nvSpPr>
        <p:spPr>
          <a:xfrm>
            <a:off x="6081249" y="1605175"/>
            <a:ext cx="977660" cy="488830"/>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schemeClr val="tx1">
                  <a:lumMod val="75000"/>
                  <a:lumOff val="25000"/>
                </a:schemeClr>
              </a:solidFill>
            </a:endParaRPr>
          </a:p>
        </p:txBody>
      </p:sp>
    </p:spTree>
    <p:extLst>
      <p:ext uri="{BB962C8B-B14F-4D97-AF65-F5344CB8AC3E}">
        <p14:creationId xmlns:p14="http://schemas.microsoft.com/office/powerpoint/2010/main" val="42294228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A256F35-0A88-4CF5-B490-8737AFC7E354}"/>
              </a:ext>
            </a:extLst>
          </p:cNvPr>
          <p:cNvSpPr txBox="1"/>
          <p:nvPr/>
        </p:nvSpPr>
        <p:spPr>
          <a:xfrm>
            <a:off x="460456" y="143689"/>
            <a:ext cx="10515600" cy="850551"/>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4000" b="1" dirty="0">
                <a:solidFill>
                  <a:schemeClr val="bg1"/>
                </a:solidFill>
                <a:latin typeface="Century Gothic"/>
                <a:cs typeface="Calibri"/>
              </a:rPr>
              <a:t>RESULTS – 2019 Land Cover Classification</a:t>
            </a:r>
            <a:endParaRPr lang="en-US" dirty="0"/>
          </a:p>
        </p:txBody>
      </p:sp>
      <p:sp>
        <p:nvSpPr>
          <p:cNvPr id="12" name="Text Placeholder 5">
            <a:extLst>
              <a:ext uri="{FF2B5EF4-FFF2-40B4-BE49-F238E27FC236}">
                <a16:creationId xmlns:a16="http://schemas.microsoft.com/office/drawing/2014/main" id="{641D6B9C-196D-499D-8D1C-AF7E6638D834}"/>
              </a:ext>
            </a:extLst>
          </p:cNvPr>
          <p:cNvSpPr txBox="1">
            <a:spLocks/>
          </p:cNvSpPr>
          <p:nvPr/>
        </p:nvSpPr>
        <p:spPr>
          <a:xfrm>
            <a:off x="572012" y="1125757"/>
            <a:ext cx="10412706" cy="524621"/>
          </a:xfrm>
          <a:prstGeom prst="rect">
            <a:avLst/>
          </a:prstGeom>
        </p:spPr>
        <p:txBody>
          <a:bodyPr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buClr>
                <a:srgbClr val="55A976"/>
              </a:buClr>
            </a:pPr>
            <a:endParaRPr lang="en-US" sz="2000">
              <a:solidFill>
                <a:srgbClr val="000000"/>
              </a:solidFill>
              <a:latin typeface="Calibri"/>
              <a:cs typeface="Calibri"/>
            </a:endParaRPr>
          </a:p>
          <a:p>
            <a:pPr marL="342900" indent="-342900">
              <a:spcAft>
                <a:spcPts val="600"/>
              </a:spcAft>
              <a:buClr>
                <a:srgbClr val="55A976"/>
              </a:buClr>
              <a:buFont typeface="Webdings" panose="05030102010509060703" pitchFamily="18" charset="2"/>
              <a:buChar char="4"/>
            </a:pPr>
            <a:endParaRPr lang="en-US" sz="2000">
              <a:solidFill>
                <a:srgbClr val="000000"/>
              </a:solidFill>
              <a:latin typeface="Calibri"/>
              <a:cs typeface="Calibri"/>
            </a:endParaRPr>
          </a:p>
          <a:p>
            <a:pPr marL="342900" indent="-342900">
              <a:spcAft>
                <a:spcPts val="600"/>
              </a:spcAft>
              <a:buClr>
                <a:srgbClr val="55A976"/>
              </a:buClr>
              <a:buFont typeface="Webdings" panose="05030102010509060703" pitchFamily="18" charset="2"/>
              <a:buChar char="4"/>
            </a:pPr>
            <a:endParaRPr lang="en-US" sz="2000">
              <a:solidFill>
                <a:schemeClr val="tx1">
                  <a:lumMod val="75000"/>
                  <a:lumOff val="25000"/>
                </a:schemeClr>
              </a:solidFill>
              <a:latin typeface="Century Gothic" panose="020B0502020202020204" pitchFamily="34" charset="0"/>
            </a:endParaRPr>
          </a:p>
        </p:txBody>
      </p:sp>
      <p:grpSp>
        <p:nvGrpSpPr>
          <p:cNvPr id="3" name="Group 2">
            <a:extLst>
              <a:ext uri="{FF2B5EF4-FFF2-40B4-BE49-F238E27FC236}">
                <a16:creationId xmlns:a16="http://schemas.microsoft.com/office/drawing/2014/main" id="{8CD7C40B-025B-471C-86CB-953C203FE4C4}"/>
              </a:ext>
            </a:extLst>
          </p:cNvPr>
          <p:cNvGrpSpPr/>
          <p:nvPr/>
        </p:nvGrpSpPr>
        <p:grpSpPr>
          <a:xfrm>
            <a:off x="508329" y="1330873"/>
            <a:ext cx="7537897" cy="4348928"/>
            <a:chOff x="406400" y="1872494"/>
            <a:chExt cx="5594456" cy="3155598"/>
          </a:xfrm>
        </p:grpSpPr>
        <p:pic>
          <p:nvPicPr>
            <p:cNvPr id="4" name="Picture 8" descr="A close up of a map&#10;&#10;Description automatically generated">
              <a:extLst>
                <a:ext uri="{FF2B5EF4-FFF2-40B4-BE49-F238E27FC236}">
                  <a16:creationId xmlns:a16="http://schemas.microsoft.com/office/drawing/2014/main" id="{D108674E-134D-4487-907B-C7A1945B61F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06400" y="1872494"/>
              <a:ext cx="5594456" cy="3155598"/>
            </a:xfrm>
            <a:prstGeom prst="rect">
              <a:avLst/>
            </a:prstGeom>
            <a:ln>
              <a:solidFill>
                <a:schemeClr val="tx1"/>
              </a:solidFill>
            </a:ln>
          </p:spPr>
        </p:pic>
        <p:sp>
          <p:nvSpPr>
            <p:cNvPr id="20" name="TextBox 19">
              <a:extLst>
                <a:ext uri="{FF2B5EF4-FFF2-40B4-BE49-F238E27FC236}">
                  <a16:creationId xmlns:a16="http://schemas.microsoft.com/office/drawing/2014/main" id="{17670C16-C9D5-45FA-94E7-EB42D9CDEF2A}"/>
                </a:ext>
              </a:extLst>
            </p:cNvPr>
            <p:cNvSpPr txBox="1"/>
            <p:nvPr/>
          </p:nvSpPr>
          <p:spPr>
            <a:xfrm>
              <a:off x="2206565" y="2494113"/>
              <a:ext cx="98916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Century Gothic"/>
                </a:rPr>
                <a:t>Bhutan</a:t>
              </a:r>
            </a:p>
          </p:txBody>
        </p:sp>
        <p:sp>
          <p:nvSpPr>
            <p:cNvPr id="41" name="TextBox 40">
              <a:extLst>
                <a:ext uri="{FF2B5EF4-FFF2-40B4-BE49-F238E27FC236}">
                  <a16:creationId xmlns:a16="http://schemas.microsoft.com/office/drawing/2014/main" id="{0A2D529F-A8B9-46D5-80CD-71CDC15B62E4}"/>
                </a:ext>
              </a:extLst>
            </p:cNvPr>
            <p:cNvSpPr txBox="1"/>
            <p:nvPr/>
          </p:nvSpPr>
          <p:spPr>
            <a:xfrm>
              <a:off x="2234421" y="3988459"/>
              <a:ext cx="845389" cy="3837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Century Gothic"/>
                </a:rPr>
                <a:t>India</a:t>
              </a:r>
            </a:p>
          </p:txBody>
        </p:sp>
      </p:grpSp>
      <p:grpSp>
        <p:nvGrpSpPr>
          <p:cNvPr id="10" name="Group 9">
            <a:extLst>
              <a:ext uri="{FF2B5EF4-FFF2-40B4-BE49-F238E27FC236}">
                <a16:creationId xmlns:a16="http://schemas.microsoft.com/office/drawing/2014/main" id="{F9459C1C-F374-47FF-8A53-202DA7A91F13}"/>
              </a:ext>
            </a:extLst>
          </p:cNvPr>
          <p:cNvGrpSpPr/>
          <p:nvPr/>
        </p:nvGrpSpPr>
        <p:grpSpPr>
          <a:xfrm>
            <a:off x="8431291" y="2451952"/>
            <a:ext cx="3546807" cy="2260415"/>
            <a:chOff x="9542439" y="4891632"/>
            <a:chExt cx="1726547" cy="988136"/>
          </a:xfrm>
        </p:grpSpPr>
        <p:sp>
          <p:nvSpPr>
            <p:cNvPr id="43" name="TextBox 42">
              <a:extLst>
                <a:ext uri="{FF2B5EF4-FFF2-40B4-BE49-F238E27FC236}">
                  <a16:creationId xmlns:a16="http://schemas.microsoft.com/office/drawing/2014/main" id="{25EAA538-672B-452B-BB81-61FEF9C12982}"/>
                </a:ext>
              </a:extLst>
            </p:cNvPr>
            <p:cNvSpPr txBox="1"/>
            <p:nvPr/>
          </p:nvSpPr>
          <p:spPr>
            <a:xfrm>
              <a:off x="9965529" y="4892146"/>
              <a:ext cx="1303457" cy="1984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3F3F3F"/>
                  </a:solidFill>
                  <a:latin typeface="Century Gothic"/>
                </a:rPr>
                <a:t>Immature Forests</a:t>
              </a:r>
            </a:p>
          </p:txBody>
        </p:sp>
        <p:sp>
          <p:nvSpPr>
            <p:cNvPr id="44" name="TextBox 43">
              <a:extLst>
                <a:ext uri="{FF2B5EF4-FFF2-40B4-BE49-F238E27FC236}">
                  <a16:creationId xmlns:a16="http://schemas.microsoft.com/office/drawing/2014/main" id="{F0611AF2-660E-4848-B079-F45E5637D4FF}"/>
                </a:ext>
              </a:extLst>
            </p:cNvPr>
            <p:cNvSpPr txBox="1"/>
            <p:nvPr/>
          </p:nvSpPr>
          <p:spPr>
            <a:xfrm>
              <a:off x="9955671" y="5060000"/>
              <a:ext cx="1232260" cy="1984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3F3F3F"/>
                  </a:solidFill>
                  <a:latin typeface="Century Gothic"/>
                </a:rPr>
                <a:t>Cultivated Area</a:t>
              </a:r>
              <a:endParaRPr lang="en-US">
                <a:solidFill>
                  <a:srgbClr val="3F3F3F"/>
                </a:solidFill>
                <a:latin typeface="Century Gothic"/>
                <a:cs typeface="Calibri"/>
              </a:endParaRPr>
            </a:p>
          </p:txBody>
        </p:sp>
        <p:grpSp>
          <p:nvGrpSpPr>
            <p:cNvPr id="45" name="Group 44">
              <a:extLst>
                <a:ext uri="{FF2B5EF4-FFF2-40B4-BE49-F238E27FC236}">
                  <a16:creationId xmlns:a16="http://schemas.microsoft.com/office/drawing/2014/main" id="{78D66D3A-BBF3-4EB7-852C-317AFE88D0DA}"/>
                </a:ext>
              </a:extLst>
            </p:cNvPr>
            <p:cNvGrpSpPr/>
            <p:nvPr/>
          </p:nvGrpSpPr>
          <p:grpSpPr>
            <a:xfrm>
              <a:off x="9542439" y="4891632"/>
              <a:ext cx="446841" cy="941215"/>
              <a:chOff x="9542439" y="4891632"/>
              <a:chExt cx="446841" cy="941215"/>
            </a:xfrm>
          </p:grpSpPr>
          <p:sp>
            <p:nvSpPr>
              <p:cNvPr id="50" name="Rectangle 49">
                <a:extLst>
                  <a:ext uri="{FF2B5EF4-FFF2-40B4-BE49-F238E27FC236}">
                    <a16:creationId xmlns:a16="http://schemas.microsoft.com/office/drawing/2014/main" id="{E218B215-D3A4-46CF-A665-CC905E0D12D8}"/>
                  </a:ext>
                </a:extLst>
              </p:cNvPr>
              <p:cNvSpPr/>
              <p:nvPr/>
            </p:nvSpPr>
            <p:spPr>
              <a:xfrm>
                <a:off x="9542442" y="5545140"/>
                <a:ext cx="446838" cy="170374"/>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latin typeface="Century Gothic"/>
                </a:endParaRPr>
              </a:p>
            </p:txBody>
          </p:sp>
          <p:sp>
            <p:nvSpPr>
              <p:cNvPr id="51" name="Rectangle 50">
                <a:extLst>
                  <a:ext uri="{FF2B5EF4-FFF2-40B4-BE49-F238E27FC236}">
                    <a16:creationId xmlns:a16="http://schemas.microsoft.com/office/drawing/2014/main" id="{352C3EE9-32CA-49B1-BB8D-C0848985A9B7}"/>
                  </a:ext>
                </a:extLst>
              </p:cNvPr>
              <p:cNvSpPr/>
              <p:nvPr/>
            </p:nvSpPr>
            <p:spPr>
              <a:xfrm>
                <a:off x="9542441" y="5062651"/>
                <a:ext cx="446838" cy="166207"/>
              </a:xfrm>
              <a:prstGeom prst="rect">
                <a:avLst/>
              </a:prstGeom>
              <a:solidFill>
                <a:srgbClr val="F705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latin typeface="Century Gothic"/>
                </a:endParaRPr>
              </a:p>
            </p:txBody>
          </p:sp>
          <p:sp>
            <p:nvSpPr>
              <p:cNvPr id="52" name="Rectangle 51">
                <a:extLst>
                  <a:ext uri="{FF2B5EF4-FFF2-40B4-BE49-F238E27FC236}">
                    <a16:creationId xmlns:a16="http://schemas.microsoft.com/office/drawing/2014/main" id="{684179E0-5700-49F0-A193-A401322DC352}"/>
                  </a:ext>
                </a:extLst>
              </p:cNvPr>
              <p:cNvSpPr/>
              <p:nvPr/>
            </p:nvSpPr>
            <p:spPr>
              <a:xfrm>
                <a:off x="9542440" y="5373303"/>
                <a:ext cx="446837" cy="164914"/>
              </a:xfrm>
              <a:prstGeom prst="rect">
                <a:avLst/>
              </a:prstGeom>
              <a:solidFill>
                <a:srgbClr val="068C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latin typeface="Century Gothic"/>
                </a:endParaRPr>
              </a:p>
            </p:txBody>
          </p:sp>
          <p:sp>
            <p:nvSpPr>
              <p:cNvPr id="53" name="Rectangle 52">
                <a:extLst>
                  <a:ext uri="{FF2B5EF4-FFF2-40B4-BE49-F238E27FC236}">
                    <a16:creationId xmlns:a16="http://schemas.microsoft.com/office/drawing/2014/main" id="{C28491C7-9C7E-4C0B-AF77-F037A7B2D759}"/>
                  </a:ext>
                </a:extLst>
              </p:cNvPr>
              <p:cNvSpPr/>
              <p:nvPr/>
            </p:nvSpPr>
            <p:spPr>
              <a:xfrm>
                <a:off x="9542440" y="5218419"/>
                <a:ext cx="446837" cy="158520"/>
              </a:xfrm>
              <a:prstGeom prst="rect">
                <a:avLst/>
              </a:prstGeom>
              <a:solidFill>
                <a:srgbClr val="D5B2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latin typeface="Century Gothic"/>
                </a:endParaRPr>
              </a:p>
            </p:txBody>
          </p:sp>
          <p:sp>
            <p:nvSpPr>
              <p:cNvPr id="54" name="Rectangle 53">
                <a:extLst>
                  <a:ext uri="{FF2B5EF4-FFF2-40B4-BE49-F238E27FC236}">
                    <a16:creationId xmlns:a16="http://schemas.microsoft.com/office/drawing/2014/main" id="{5CF4369C-562E-4D2A-9532-01C9015C75B5}"/>
                  </a:ext>
                </a:extLst>
              </p:cNvPr>
              <p:cNvSpPr/>
              <p:nvPr/>
            </p:nvSpPr>
            <p:spPr>
              <a:xfrm>
                <a:off x="9542442" y="4891632"/>
                <a:ext cx="446837" cy="155647"/>
              </a:xfrm>
              <a:prstGeom prst="rect">
                <a:avLst/>
              </a:prstGeom>
              <a:solidFill>
                <a:srgbClr val="9BED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latin typeface="Century Gothic"/>
                </a:endParaRPr>
              </a:p>
            </p:txBody>
          </p:sp>
          <p:sp>
            <p:nvSpPr>
              <p:cNvPr id="55" name="Rectangle 54">
                <a:extLst>
                  <a:ext uri="{FF2B5EF4-FFF2-40B4-BE49-F238E27FC236}">
                    <a16:creationId xmlns:a16="http://schemas.microsoft.com/office/drawing/2014/main" id="{A56B8A64-DEDA-4085-BE1A-1989B0B97BC0}"/>
                  </a:ext>
                </a:extLst>
              </p:cNvPr>
              <p:cNvSpPr/>
              <p:nvPr/>
            </p:nvSpPr>
            <p:spPr>
              <a:xfrm>
                <a:off x="9542439" y="5685531"/>
                <a:ext cx="446836" cy="1473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latin typeface="Century Gothic"/>
                </a:endParaRPr>
              </a:p>
            </p:txBody>
          </p:sp>
        </p:grpSp>
        <p:sp>
          <p:nvSpPr>
            <p:cNvPr id="46" name="TextBox 45">
              <a:extLst>
                <a:ext uri="{FF2B5EF4-FFF2-40B4-BE49-F238E27FC236}">
                  <a16:creationId xmlns:a16="http://schemas.microsoft.com/office/drawing/2014/main" id="{EE5D1382-597C-439B-9508-66D5EF0BE6B9}"/>
                </a:ext>
              </a:extLst>
            </p:cNvPr>
            <p:cNvSpPr txBox="1"/>
            <p:nvPr/>
          </p:nvSpPr>
          <p:spPr>
            <a:xfrm>
              <a:off x="9965529" y="5225546"/>
              <a:ext cx="981552" cy="1984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3F3F3F"/>
                  </a:solidFill>
                  <a:latin typeface="Century Gothic"/>
                </a:rPr>
                <a:t>Barren Land</a:t>
              </a:r>
            </a:p>
          </p:txBody>
        </p:sp>
        <p:sp>
          <p:nvSpPr>
            <p:cNvPr id="47" name="TextBox 46">
              <a:extLst>
                <a:ext uri="{FF2B5EF4-FFF2-40B4-BE49-F238E27FC236}">
                  <a16:creationId xmlns:a16="http://schemas.microsoft.com/office/drawing/2014/main" id="{243EEE70-5E59-4F42-8F57-88CD86C8E002}"/>
                </a:ext>
              </a:extLst>
            </p:cNvPr>
            <p:cNvSpPr txBox="1"/>
            <p:nvPr/>
          </p:nvSpPr>
          <p:spPr>
            <a:xfrm>
              <a:off x="9968326" y="5379800"/>
              <a:ext cx="1110344" cy="1984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3F3F3F"/>
                  </a:solidFill>
                  <a:latin typeface="Century Gothic"/>
                </a:rPr>
                <a:t>Mature Forests</a:t>
              </a:r>
            </a:p>
          </p:txBody>
        </p:sp>
        <p:sp>
          <p:nvSpPr>
            <p:cNvPr id="48" name="TextBox 47">
              <a:extLst>
                <a:ext uri="{FF2B5EF4-FFF2-40B4-BE49-F238E27FC236}">
                  <a16:creationId xmlns:a16="http://schemas.microsoft.com/office/drawing/2014/main" id="{563742C6-F484-4E2E-A1DD-0CE59FA3E9FD}"/>
                </a:ext>
              </a:extLst>
            </p:cNvPr>
            <p:cNvSpPr txBox="1"/>
            <p:nvPr/>
          </p:nvSpPr>
          <p:spPr>
            <a:xfrm>
              <a:off x="9975386" y="5541781"/>
              <a:ext cx="607594" cy="1984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3F3F3F"/>
                  </a:solidFill>
                  <a:latin typeface="Century Gothic"/>
                </a:rPr>
                <a:t>Water</a:t>
              </a:r>
              <a:endParaRPr lang="en-US">
                <a:solidFill>
                  <a:srgbClr val="3F3F3F"/>
                </a:solidFill>
                <a:latin typeface="Century Gothic"/>
                <a:cs typeface="Calibri"/>
              </a:endParaRPr>
            </a:p>
          </p:txBody>
        </p:sp>
        <p:sp>
          <p:nvSpPr>
            <p:cNvPr id="49" name="TextBox 48">
              <a:extLst>
                <a:ext uri="{FF2B5EF4-FFF2-40B4-BE49-F238E27FC236}">
                  <a16:creationId xmlns:a16="http://schemas.microsoft.com/office/drawing/2014/main" id="{6641CCE2-DC71-4750-AC97-8A79885E5827}"/>
                </a:ext>
              </a:extLst>
            </p:cNvPr>
            <p:cNvSpPr txBox="1"/>
            <p:nvPr/>
          </p:nvSpPr>
          <p:spPr>
            <a:xfrm>
              <a:off x="9985243" y="5681351"/>
              <a:ext cx="972334" cy="1984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3F3F3F"/>
                  </a:solidFill>
                  <a:latin typeface="Century Gothic"/>
                </a:rPr>
                <a:t>Snow</a:t>
              </a:r>
            </a:p>
          </p:txBody>
        </p:sp>
      </p:grpSp>
      <p:grpSp>
        <p:nvGrpSpPr>
          <p:cNvPr id="27" name="Group 26">
            <a:extLst>
              <a:ext uri="{FF2B5EF4-FFF2-40B4-BE49-F238E27FC236}">
                <a16:creationId xmlns:a16="http://schemas.microsoft.com/office/drawing/2014/main" id="{4414C64B-7C83-432B-B7B5-7DBAE529B6BE}"/>
              </a:ext>
            </a:extLst>
          </p:cNvPr>
          <p:cNvGrpSpPr/>
          <p:nvPr/>
        </p:nvGrpSpPr>
        <p:grpSpPr>
          <a:xfrm>
            <a:off x="460563" y="5903081"/>
            <a:ext cx="3431521" cy="579462"/>
            <a:chOff x="6017406" y="6033423"/>
            <a:chExt cx="2767518" cy="579462"/>
          </a:xfrm>
        </p:grpSpPr>
        <p:grpSp>
          <p:nvGrpSpPr>
            <p:cNvPr id="57" name="Group 56">
              <a:extLst>
                <a:ext uri="{FF2B5EF4-FFF2-40B4-BE49-F238E27FC236}">
                  <a16:creationId xmlns:a16="http://schemas.microsoft.com/office/drawing/2014/main" id="{FE6683E7-5E85-40F3-B1B9-ED07DC0F203C}"/>
                </a:ext>
              </a:extLst>
            </p:cNvPr>
            <p:cNvGrpSpPr/>
            <p:nvPr/>
          </p:nvGrpSpPr>
          <p:grpSpPr>
            <a:xfrm>
              <a:off x="6017406" y="6033423"/>
              <a:ext cx="2621464" cy="445050"/>
              <a:chOff x="6051024" y="5932570"/>
              <a:chExt cx="2621464" cy="445050"/>
            </a:xfrm>
          </p:grpSpPr>
          <p:pic>
            <p:nvPicPr>
              <p:cNvPr id="59" name="Picture 15">
                <a:extLst>
                  <a:ext uri="{FF2B5EF4-FFF2-40B4-BE49-F238E27FC236}">
                    <a16:creationId xmlns:a16="http://schemas.microsoft.com/office/drawing/2014/main" id="{5B1294EB-8083-4367-A812-1A1FB2E583EE}"/>
                  </a:ext>
                </a:extLst>
              </p:cNvPr>
              <p:cNvPicPr>
                <a:picLocks noChangeAspect="1"/>
              </p:cNvPicPr>
              <p:nvPr/>
            </p:nvPicPr>
            <p:blipFill>
              <a:blip r:embed="rId4"/>
              <a:stretch>
                <a:fillRect/>
              </a:stretch>
            </p:blipFill>
            <p:spPr>
              <a:xfrm>
                <a:off x="6094599" y="6175002"/>
                <a:ext cx="1336301" cy="200585"/>
              </a:xfrm>
              <a:prstGeom prst="rect">
                <a:avLst/>
              </a:prstGeom>
            </p:spPr>
          </p:pic>
          <p:sp>
            <p:nvSpPr>
              <p:cNvPr id="60" name="TextBox 59">
                <a:extLst>
                  <a:ext uri="{FF2B5EF4-FFF2-40B4-BE49-F238E27FC236}">
                    <a16:creationId xmlns:a16="http://schemas.microsoft.com/office/drawing/2014/main" id="{8CA35E88-F4C5-4255-8FA5-5E172281392E}"/>
                  </a:ext>
                </a:extLst>
              </p:cNvPr>
              <p:cNvSpPr txBox="1"/>
              <p:nvPr/>
            </p:nvSpPr>
            <p:spPr>
              <a:xfrm>
                <a:off x="7453288" y="6069843"/>
                <a:ext cx="1219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Century Gothic"/>
                  </a:rPr>
                  <a:t>Kilometers</a:t>
                </a:r>
              </a:p>
            </p:txBody>
          </p:sp>
          <p:sp>
            <p:nvSpPr>
              <p:cNvPr id="61" name="TextBox 60">
                <a:extLst>
                  <a:ext uri="{FF2B5EF4-FFF2-40B4-BE49-F238E27FC236}">
                    <a16:creationId xmlns:a16="http://schemas.microsoft.com/office/drawing/2014/main" id="{60F012D9-6726-4F4B-84F9-445C2254E0FA}"/>
                  </a:ext>
                </a:extLst>
              </p:cNvPr>
              <p:cNvSpPr txBox="1"/>
              <p:nvPr/>
            </p:nvSpPr>
            <p:spPr>
              <a:xfrm>
                <a:off x="6051024" y="5932570"/>
                <a:ext cx="166743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rPr>
                  <a:t>0     16    32           64</a:t>
                </a:r>
              </a:p>
            </p:txBody>
          </p:sp>
        </p:grpSp>
        <p:pic>
          <p:nvPicPr>
            <p:cNvPr id="58" name="Picture 29">
              <a:extLst>
                <a:ext uri="{FF2B5EF4-FFF2-40B4-BE49-F238E27FC236}">
                  <a16:creationId xmlns:a16="http://schemas.microsoft.com/office/drawing/2014/main" id="{EB5906C0-530B-474A-906A-D593E314A534}"/>
                </a:ext>
              </a:extLst>
            </p:cNvPr>
            <p:cNvPicPr>
              <a:picLocks noChangeAspect="1"/>
            </p:cNvPicPr>
            <p:nvPr/>
          </p:nvPicPr>
          <p:blipFill>
            <a:blip r:embed="rId5"/>
            <a:stretch>
              <a:fillRect/>
            </a:stretch>
          </p:blipFill>
          <p:spPr>
            <a:xfrm>
              <a:off x="8368331" y="6147664"/>
              <a:ext cx="416593" cy="465221"/>
            </a:xfrm>
            <a:prstGeom prst="rect">
              <a:avLst/>
            </a:prstGeom>
          </p:spPr>
        </p:pic>
      </p:grpSp>
    </p:spTree>
    <p:extLst>
      <p:ext uri="{BB962C8B-B14F-4D97-AF65-F5344CB8AC3E}">
        <p14:creationId xmlns:p14="http://schemas.microsoft.com/office/powerpoint/2010/main" val="21860747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AB75A276-94FA-4577-83DE-43AD4F7FC605}"/>
              </a:ext>
            </a:extLst>
          </p:cNvPr>
          <p:cNvSpPr/>
          <p:nvPr/>
        </p:nvSpPr>
        <p:spPr>
          <a:xfrm>
            <a:off x="8191103" y="4649493"/>
            <a:ext cx="917926" cy="33699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latin typeface="Century Gothic"/>
            </a:endParaRPr>
          </a:p>
        </p:txBody>
      </p:sp>
      <p:sp>
        <p:nvSpPr>
          <p:cNvPr id="5" name="TextBox 4">
            <a:extLst>
              <a:ext uri="{FF2B5EF4-FFF2-40B4-BE49-F238E27FC236}">
                <a16:creationId xmlns:a16="http://schemas.microsoft.com/office/drawing/2014/main" id="{3A256F35-0A88-4CF5-B490-8737AFC7E354}"/>
              </a:ext>
            </a:extLst>
          </p:cNvPr>
          <p:cNvSpPr txBox="1"/>
          <p:nvPr/>
        </p:nvSpPr>
        <p:spPr>
          <a:xfrm>
            <a:off x="460456" y="143689"/>
            <a:ext cx="10515600" cy="850551"/>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4000" b="1" dirty="0">
                <a:solidFill>
                  <a:schemeClr val="bg1"/>
                </a:solidFill>
                <a:latin typeface="Century Gothic"/>
                <a:cs typeface="Calibri"/>
              </a:rPr>
              <a:t>RESULTS – 2019 Land Cover Classification</a:t>
            </a:r>
          </a:p>
        </p:txBody>
      </p:sp>
      <p:pic>
        <p:nvPicPr>
          <p:cNvPr id="10" name="Picture 25" descr="A close up of a tree&#10;&#10;Description automatically generated">
            <a:extLst>
              <a:ext uri="{FF2B5EF4-FFF2-40B4-BE49-F238E27FC236}">
                <a16:creationId xmlns:a16="http://schemas.microsoft.com/office/drawing/2014/main" id="{F3D859E3-B1BD-465E-BD24-9940995DB6A9}"/>
              </a:ext>
            </a:extLst>
          </p:cNvPr>
          <p:cNvPicPr>
            <a:picLocks noChangeAspect="1"/>
          </p:cNvPicPr>
          <p:nvPr/>
        </p:nvPicPr>
        <p:blipFill>
          <a:blip r:embed="rId3"/>
          <a:stretch>
            <a:fillRect/>
          </a:stretch>
        </p:blipFill>
        <p:spPr>
          <a:xfrm>
            <a:off x="621045" y="1333567"/>
            <a:ext cx="7164215" cy="4273893"/>
          </a:xfrm>
          <a:prstGeom prst="rect">
            <a:avLst/>
          </a:prstGeom>
        </p:spPr>
      </p:pic>
      <p:grpSp>
        <p:nvGrpSpPr>
          <p:cNvPr id="2" name="Group 1">
            <a:extLst>
              <a:ext uri="{FF2B5EF4-FFF2-40B4-BE49-F238E27FC236}">
                <a16:creationId xmlns:a16="http://schemas.microsoft.com/office/drawing/2014/main" id="{81D60D72-A882-4CCA-B454-A4A751CFAF8D}"/>
              </a:ext>
            </a:extLst>
          </p:cNvPr>
          <p:cNvGrpSpPr/>
          <p:nvPr/>
        </p:nvGrpSpPr>
        <p:grpSpPr>
          <a:xfrm>
            <a:off x="8190658" y="2493232"/>
            <a:ext cx="3546807" cy="2259239"/>
            <a:chOff x="9542439" y="4892146"/>
            <a:chExt cx="1726547" cy="987622"/>
          </a:xfrm>
        </p:grpSpPr>
        <p:sp>
          <p:nvSpPr>
            <p:cNvPr id="6" name="TextBox 5">
              <a:extLst>
                <a:ext uri="{FF2B5EF4-FFF2-40B4-BE49-F238E27FC236}">
                  <a16:creationId xmlns:a16="http://schemas.microsoft.com/office/drawing/2014/main" id="{0182561F-9011-4E26-993B-A1D6527EDB3E}"/>
                </a:ext>
              </a:extLst>
            </p:cNvPr>
            <p:cNvSpPr txBox="1"/>
            <p:nvPr/>
          </p:nvSpPr>
          <p:spPr>
            <a:xfrm>
              <a:off x="9965529" y="4892146"/>
              <a:ext cx="1303457" cy="1984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3F3F3F"/>
                  </a:solidFill>
                  <a:latin typeface="Century Gothic"/>
                </a:rPr>
                <a:t>Immature Forests</a:t>
              </a:r>
            </a:p>
          </p:txBody>
        </p:sp>
        <p:sp>
          <p:nvSpPr>
            <p:cNvPr id="22" name="TextBox 21">
              <a:extLst>
                <a:ext uri="{FF2B5EF4-FFF2-40B4-BE49-F238E27FC236}">
                  <a16:creationId xmlns:a16="http://schemas.microsoft.com/office/drawing/2014/main" id="{D527CD87-8C76-4331-B5C4-3226F3C00038}"/>
                </a:ext>
              </a:extLst>
            </p:cNvPr>
            <p:cNvSpPr txBox="1"/>
            <p:nvPr/>
          </p:nvSpPr>
          <p:spPr>
            <a:xfrm>
              <a:off x="9955671" y="5060000"/>
              <a:ext cx="1232260" cy="1984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3F3F3F"/>
                  </a:solidFill>
                  <a:latin typeface="Century Gothic"/>
                </a:rPr>
                <a:t>Cultivated Area</a:t>
              </a:r>
              <a:endParaRPr lang="en-US">
                <a:solidFill>
                  <a:srgbClr val="3F3F3F"/>
                </a:solidFill>
                <a:latin typeface="Century Gothic"/>
                <a:cs typeface="Calibri"/>
              </a:endParaRPr>
            </a:p>
          </p:txBody>
        </p:sp>
        <p:grpSp>
          <p:nvGrpSpPr>
            <p:cNvPr id="8" name="Group 7">
              <a:extLst>
                <a:ext uri="{FF2B5EF4-FFF2-40B4-BE49-F238E27FC236}">
                  <a16:creationId xmlns:a16="http://schemas.microsoft.com/office/drawing/2014/main" id="{FE9CBEF0-C0BC-4ED4-AA6B-68BDAEEB0F58}"/>
                </a:ext>
              </a:extLst>
            </p:cNvPr>
            <p:cNvGrpSpPr/>
            <p:nvPr/>
          </p:nvGrpSpPr>
          <p:grpSpPr>
            <a:xfrm>
              <a:off x="9542439" y="4903995"/>
              <a:ext cx="446841" cy="928852"/>
              <a:chOff x="9542439" y="4903995"/>
              <a:chExt cx="446841" cy="928852"/>
            </a:xfrm>
          </p:grpSpPr>
          <p:sp>
            <p:nvSpPr>
              <p:cNvPr id="11" name="Rectangle 10">
                <a:extLst>
                  <a:ext uri="{FF2B5EF4-FFF2-40B4-BE49-F238E27FC236}">
                    <a16:creationId xmlns:a16="http://schemas.microsoft.com/office/drawing/2014/main" id="{C2FF5800-8891-4B89-A317-A2B5710A1124}"/>
                  </a:ext>
                </a:extLst>
              </p:cNvPr>
              <p:cNvSpPr/>
              <p:nvPr/>
            </p:nvSpPr>
            <p:spPr>
              <a:xfrm>
                <a:off x="9542442" y="5545140"/>
                <a:ext cx="446838" cy="170374"/>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latin typeface="Century Gothic"/>
                </a:endParaRPr>
              </a:p>
            </p:txBody>
          </p:sp>
          <p:sp>
            <p:nvSpPr>
              <p:cNvPr id="14" name="Rectangle 13">
                <a:extLst>
                  <a:ext uri="{FF2B5EF4-FFF2-40B4-BE49-F238E27FC236}">
                    <a16:creationId xmlns:a16="http://schemas.microsoft.com/office/drawing/2014/main" id="{570D92D3-196D-46DA-B8F3-9DB9EA13959F}"/>
                  </a:ext>
                </a:extLst>
              </p:cNvPr>
              <p:cNvSpPr/>
              <p:nvPr/>
            </p:nvSpPr>
            <p:spPr>
              <a:xfrm>
                <a:off x="9542441" y="5062651"/>
                <a:ext cx="446838" cy="166207"/>
              </a:xfrm>
              <a:prstGeom prst="rect">
                <a:avLst/>
              </a:prstGeom>
              <a:solidFill>
                <a:srgbClr val="F705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latin typeface="Century Gothic"/>
                </a:endParaRPr>
              </a:p>
            </p:txBody>
          </p:sp>
          <p:sp>
            <p:nvSpPr>
              <p:cNvPr id="15" name="Rectangle 14">
                <a:extLst>
                  <a:ext uri="{FF2B5EF4-FFF2-40B4-BE49-F238E27FC236}">
                    <a16:creationId xmlns:a16="http://schemas.microsoft.com/office/drawing/2014/main" id="{F5E74682-FC75-4E9C-A6F0-ACB9AB0CDB64}"/>
                  </a:ext>
                </a:extLst>
              </p:cNvPr>
              <p:cNvSpPr/>
              <p:nvPr/>
            </p:nvSpPr>
            <p:spPr>
              <a:xfrm>
                <a:off x="9542440" y="5373303"/>
                <a:ext cx="446837" cy="164914"/>
              </a:xfrm>
              <a:prstGeom prst="rect">
                <a:avLst/>
              </a:prstGeom>
              <a:solidFill>
                <a:srgbClr val="068C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latin typeface="Century Gothic"/>
                </a:endParaRPr>
              </a:p>
            </p:txBody>
          </p:sp>
          <p:sp>
            <p:nvSpPr>
              <p:cNvPr id="17" name="Rectangle 16">
                <a:extLst>
                  <a:ext uri="{FF2B5EF4-FFF2-40B4-BE49-F238E27FC236}">
                    <a16:creationId xmlns:a16="http://schemas.microsoft.com/office/drawing/2014/main" id="{2FCE7E9A-CE9D-4B0F-9CD9-287F18627942}"/>
                  </a:ext>
                </a:extLst>
              </p:cNvPr>
              <p:cNvSpPr/>
              <p:nvPr/>
            </p:nvSpPr>
            <p:spPr>
              <a:xfrm>
                <a:off x="9542440" y="5218419"/>
                <a:ext cx="446837" cy="158520"/>
              </a:xfrm>
              <a:prstGeom prst="rect">
                <a:avLst/>
              </a:prstGeom>
              <a:solidFill>
                <a:srgbClr val="D5B2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latin typeface="Century Gothic"/>
                </a:endParaRPr>
              </a:p>
            </p:txBody>
          </p:sp>
          <p:sp>
            <p:nvSpPr>
              <p:cNvPr id="19" name="Rectangle 18">
                <a:extLst>
                  <a:ext uri="{FF2B5EF4-FFF2-40B4-BE49-F238E27FC236}">
                    <a16:creationId xmlns:a16="http://schemas.microsoft.com/office/drawing/2014/main" id="{7ADBBCFD-CBEF-4DDA-95D2-46F75496E8C6}"/>
                  </a:ext>
                </a:extLst>
              </p:cNvPr>
              <p:cNvSpPr/>
              <p:nvPr/>
            </p:nvSpPr>
            <p:spPr>
              <a:xfrm>
                <a:off x="9542442" y="4903995"/>
                <a:ext cx="446837" cy="155647"/>
              </a:xfrm>
              <a:prstGeom prst="rect">
                <a:avLst/>
              </a:prstGeom>
              <a:solidFill>
                <a:srgbClr val="9BED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latin typeface="Century Gothic"/>
                </a:endParaRPr>
              </a:p>
            </p:txBody>
          </p:sp>
          <p:sp>
            <p:nvSpPr>
              <p:cNvPr id="23" name="Rectangle 22">
                <a:extLst>
                  <a:ext uri="{FF2B5EF4-FFF2-40B4-BE49-F238E27FC236}">
                    <a16:creationId xmlns:a16="http://schemas.microsoft.com/office/drawing/2014/main" id="{AB75A276-94FA-4577-83DE-43AD4F7FC605}"/>
                  </a:ext>
                </a:extLst>
              </p:cNvPr>
              <p:cNvSpPr/>
              <p:nvPr/>
            </p:nvSpPr>
            <p:spPr>
              <a:xfrm>
                <a:off x="9542439" y="5685531"/>
                <a:ext cx="446836" cy="1473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latin typeface="Century Gothic"/>
                </a:endParaRPr>
              </a:p>
            </p:txBody>
          </p:sp>
        </p:grpSp>
        <p:sp>
          <p:nvSpPr>
            <p:cNvPr id="24" name="TextBox 23">
              <a:extLst>
                <a:ext uri="{FF2B5EF4-FFF2-40B4-BE49-F238E27FC236}">
                  <a16:creationId xmlns:a16="http://schemas.microsoft.com/office/drawing/2014/main" id="{3C42D68A-6CC7-427F-87A0-70A4F93DCB59}"/>
                </a:ext>
              </a:extLst>
            </p:cNvPr>
            <p:cNvSpPr txBox="1"/>
            <p:nvPr/>
          </p:nvSpPr>
          <p:spPr>
            <a:xfrm>
              <a:off x="9965529" y="5225546"/>
              <a:ext cx="981552" cy="1984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3F3F3F"/>
                  </a:solidFill>
                  <a:latin typeface="Century Gothic"/>
                </a:rPr>
                <a:t>Barren Land</a:t>
              </a:r>
            </a:p>
          </p:txBody>
        </p:sp>
        <p:sp>
          <p:nvSpPr>
            <p:cNvPr id="25" name="TextBox 24">
              <a:extLst>
                <a:ext uri="{FF2B5EF4-FFF2-40B4-BE49-F238E27FC236}">
                  <a16:creationId xmlns:a16="http://schemas.microsoft.com/office/drawing/2014/main" id="{A1A36561-A6EE-4E43-B92A-1D5126BADBEE}"/>
                </a:ext>
              </a:extLst>
            </p:cNvPr>
            <p:cNvSpPr txBox="1"/>
            <p:nvPr/>
          </p:nvSpPr>
          <p:spPr>
            <a:xfrm>
              <a:off x="9968326" y="5379800"/>
              <a:ext cx="1110344" cy="1984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3F3F3F"/>
                  </a:solidFill>
                  <a:latin typeface="Century Gothic"/>
                </a:rPr>
                <a:t>Mature Forests</a:t>
              </a:r>
            </a:p>
          </p:txBody>
        </p:sp>
        <p:sp>
          <p:nvSpPr>
            <p:cNvPr id="21" name="TextBox 20">
              <a:extLst>
                <a:ext uri="{FF2B5EF4-FFF2-40B4-BE49-F238E27FC236}">
                  <a16:creationId xmlns:a16="http://schemas.microsoft.com/office/drawing/2014/main" id="{033B0216-B1C6-4A74-8A16-765137BD3A27}"/>
                </a:ext>
              </a:extLst>
            </p:cNvPr>
            <p:cNvSpPr txBox="1"/>
            <p:nvPr/>
          </p:nvSpPr>
          <p:spPr>
            <a:xfrm>
              <a:off x="9975386" y="5541781"/>
              <a:ext cx="607594" cy="1984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3F3F3F"/>
                  </a:solidFill>
                  <a:latin typeface="Century Gothic"/>
                </a:rPr>
                <a:t>Water</a:t>
              </a:r>
              <a:endParaRPr lang="en-US">
                <a:solidFill>
                  <a:srgbClr val="3F3F3F"/>
                </a:solidFill>
                <a:latin typeface="Century Gothic"/>
                <a:cs typeface="Calibri"/>
              </a:endParaRPr>
            </a:p>
          </p:txBody>
        </p:sp>
        <p:sp>
          <p:nvSpPr>
            <p:cNvPr id="26" name="TextBox 25">
              <a:extLst>
                <a:ext uri="{FF2B5EF4-FFF2-40B4-BE49-F238E27FC236}">
                  <a16:creationId xmlns:a16="http://schemas.microsoft.com/office/drawing/2014/main" id="{A5267A2C-0430-438C-943A-A67589B18306}"/>
                </a:ext>
              </a:extLst>
            </p:cNvPr>
            <p:cNvSpPr txBox="1"/>
            <p:nvPr/>
          </p:nvSpPr>
          <p:spPr>
            <a:xfrm>
              <a:off x="9985243" y="5681351"/>
              <a:ext cx="972334" cy="1984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3F3F3F"/>
                  </a:solidFill>
                  <a:latin typeface="Century Gothic"/>
                </a:rPr>
                <a:t>Snow</a:t>
              </a:r>
            </a:p>
          </p:txBody>
        </p:sp>
      </p:grpSp>
      <p:sp>
        <p:nvSpPr>
          <p:cNvPr id="3" name="TextBox 2">
            <a:extLst>
              <a:ext uri="{FF2B5EF4-FFF2-40B4-BE49-F238E27FC236}">
                <a16:creationId xmlns:a16="http://schemas.microsoft.com/office/drawing/2014/main" id="{1B28A876-6088-4B31-8E8E-C49DBBB36275}"/>
              </a:ext>
            </a:extLst>
          </p:cNvPr>
          <p:cNvSpPr txBox="1"/>
          <p:nvPr/>
        </p:nvSpPr>
        <p:spPr>
          <a:xfrm>
            <a:off x="1787280" y="2815862"/>
            <a:ext cx="136369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err="1">
                <a:solidFill>
                  <a:srgbClr val="FFFFFF"/>
                </a:solidFill>
                <a:latin typeface="Century Gothic"/>
              </a:rPr>
              <a:t>Gelephu</a:t>
            </a:r>
            <a:endParaRPr lang="en-US" b="1">
              <a:solidFill>
                <a:srgbClr val="FFFFFF"/>
              </a:solidFill>
              <a:latin typeface="Century Gothic"/>
            </a:endParaRPr>
          </a:p>
        </p:txBody>
      </p:sp>
      <p:grpSp>
        <p:nvGrpSpPr>
          <p:cNvPr id="30" name="Group 29">
            <a:extLst>
              <a:ext uri="{FF2B5EF4-FFF2-40B4-BE49-F238E27FC236}">
                <a16:creationId xmlns:a16="http://schemas.microsoft.com/office/drawing/2014/main" id="{F3CD1420-EF06-4E7A-9A8D-3859E115B677}"/>
              </a:ext>
            </a:extLst>
          </p:cNvPr>
          <p:cNvGrpSpPr/>
          <p:nvPr/>
        </p:nvGrpSpPr>
        <p:grpSpPr>
          <a:xfrm>
            <a:off x="550802" y="5953212"/>
            <a:ext cx="3411468" cy="539357"/>
            <a:chOff x="6017406" y="6033423"/>
            <a:chExt cx="2751345" cy="539357"/>
          </a:xfrm>
        </p:grpSpPr>
        <p:grpSp>
          <p:nvGrpSpPr>
            <p:cNvPr id="20" name="Group 19">
              <a:extLst>
                <a:ext uri="{FF2B5EF4-FFF2-40B4-BE49-F238E27FC236}">
                  <a16:creationId xmlns:a16="http://schemas.microsoft.com/office/drawing/2014/main" id="{7F186A88-94CF-4550-80DB-DCF12A39CD6C}"/>
                </a:ext>
              </a:extLst>
            </p:cNvPr>
            <p:cNvGrpSpPr/>
            <p:nvPr/>
          </p:nvGrpSpPr>
          <p:grpSpPr>
            <a:xfrm>
              <a:off x="6017406" y="6033423"/>
              <a:ext cx="2621464" cy="523220"/>
              <a:chOff x="6051024" y="5932570"/>
              <a:chExt cx="2621464" cy="523220"/>
            </a:xfrm>
          </p:grpSpPr>
          <p:pic>
            <p:nvPicPr>
              <p:cNvPr id="7" name="Picture 15">
                <a:extLst>
                  <a:ext uri="{FF2B5EF4-FFF2-40B4-BE49-F238E27FC236}">
                    <a16:creationId xmlns:a16="http://schemas.microsoft.com/office/drawing/2014/main" id="{6DD31375-1372-49BD-80CA-82F8257AED7E}"/>
                  </a:ext>
                </a:extLst>
              </p:cNvPr>
              <p:cNvPicPr>
                <a:picLocks noChangeAspect="1"/>
              </p:cNvPicPr>
              <p:nvPr/>
            </p:nvPicPr>
            <p:blipFill>
              <a:blip r:embed="rId4"/>
              <a:stretch>
                <a:fillRect/>
              </a:stretch>
            </p:blipFill>
            <p:spPr>
              <a:xfrm>
                <a:off x="6094599" y="6175002"/>
                <a:ext cx="1336301" cy="200585"/>
              </a:xfrm>
              <a:prstGeom prst="rect">
                <a:avLst/>
              </a:prstGeom>
            </p:spPr>
          </p:pic>
          <p:sp>
            <p:nvSpPr>
              <p:cNvPr id="16" name="TextBox 15">
                <a:extLst>
                  <a:ext uri="{FF2B5EF4-FFF2-40B4-BE49-F238E27FC236}">
                    <a16:creationId xmlns:a16="http://schemas.microsoft.com/office/drawing/2014/main" id="{E9F36BA7-214D-479E-A5B0-AF785DB46AAE}"/>
                  </a:ext>
                </a:extLst>
              </p:cNvPr>
              <p:cNvSpPr txBox="1"/>
              <p:nvPr/>
            </p:nvSpPr>
            <p:spPr>
              <a:xfrm>
                <a:off x="7453288" y="6069843"/>
                <a:ext cx="1219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Century Gothic"/>
                  </a:rPr>
                  <a:t>Kilometers</a:t>
                </a:r>
              </a:p>
            </p:txBody>
          </p:sp>
          <p:sp>
            <p:nvSpPr>
              <p:cNvPr id="18" name="TextBox 17">
                <a:extLst>
                  <a:ext uri="{FF2B5EF4-FFF2-40B4-BE49-F238E27FC236}">
                    <a16:creationId xmlns:a16="http://schemas.microsoft.com/office/drawing/2014/main" id="{93FAD83D-8A74-4536-A040-E57EC1204090}"/>
                  </a:ext>
                </a:extLst>
              </p:cNvPr>
              <p:cNvSpPr txBox="1"/>
              <p:nvPr/>
            </p:nvSpPr>
            <p:spPr>
              <a:xfrm>
                <a:off x="6051024" y="5932570"/>
                <a:ext cx="166743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rPr>
                  <a:t>0      3     6           12</a:t>
                </a:r>
              </a:p>
            </p:txBody>
          </p:sp>
        </p:grpSp>
        <p:pic>
          <p:nvPicPr>
            <p:cNvPr id="29" name="Picture 29">
              <a:extLst>
                <a:ext uri="{FF2B5EF4-FFF2-40B4-BE49-F238E27FC236}">
                  <a16:creationId xmlns:a16="http://schemas.microsoft.com/office/drawing/2014/main" id="{906C8B8A-FBA7-4950-9C99-8B0371D3B9F4}"/>
                </a:ext>
              </a:extLst>
            </p:cNvPr>
            <p:cNvPicPr>
              <a:picLocks noChangeAspect="1"/>
            </p:cNvPicPr>
            <p:nvPr/>
          </p:nvPicPr>
          <p:blipFill>
            <a:blip r:embed="rId5"/>
            <a:stretch>
              <a:fillRect/>
            </a:stretch>
          </p:blipFill>
          <p:spPr>
            <a:xfrm>
              <a:off x="8352158" y="6107559"/>
              <a:ext cx="416593" cy="465221"/>
            </a:xfrm>
            <a:prstGeom prst="rect">
              <a:avLst/>
            </a:prstGeom>
          </p:spPr>
        </p:pic>
      </p:grpSp>
      <p:sp>
        <p:nvSpPr>
          <p:cNvPr id="4" name="Oval 3"/>
          <p:cNvSpPr/>
          <p:nvPr/>
        </p:nvSpPr>
        <p:spPr>
          <a:xfrm>
            <a:off x="8558626" y="4726549"/>
            <a:ext cx="182880" cy="182880"/>
          </a:xfrm>
          <a:prstGeom prst="ellipse">
            <a:avLst/>
          </a:prstGeom>
          <a:solidFill>
            <a:srgbClr val="9E4A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A5267A2C-0430-438C-943A-A67589B18306}"/>
              </a:ext>
            </a:extLst>
          </p:cNvPr>
          <p:cNvSpPr txBox="1"/>
          <p:nvPr/>
        </p:nvSpPr>
        <p:spPr>
          <a:xfrm>
            <a:off x="9100299" y="4685806"/>
            <a:ext cx="263716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3F3F3F"/>
                </a:solidFill>
                <a:latin typeface="Century Gothic"/>
              </a:rPr>
              <a:t>Elephant Occurrence</a:t>
            </a:r>
          </a:p>
        </p:txBody>
      </p:sp>
    </p:spTree>
    <p:extLst>
      <p:ext uri="{BB962C8B-B14F-4D97-AF65-F5344CB8AC3E}">
        <p14:creationId xmlns:p14="http://schemas.microsoft.com/office/powerpoint/2010/main" val="25414720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screenshot of a cell phone&#10;&#10;Description automatically generated">
            <a:extLst>
              <a:ext uri="{FF2B5EF4-FFF2-40B4-BE49-F238E27FC236}">
                <a16:creationId xmlns:a16="http://schemas.microsoft.com/office/drawing/2014/main" id="{CD303F14-1618-44D5-A1EB-FED72ECFD6B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7382" y="1099379"/>
            <a:ext cx="5610416" cy="5621766"/>
          </a:xfrm>
          <a:prstGeom prst="rect">
            <a:avLst/>
          </a:prstGeom>
        </p:spPr>
      </p:pic>
      <p:sp>
        <p:nvSpPr>
          <p:cNvPr id="3" name="Text Placeholder 5">
            <a:extLst>
              <a:ext uri="{FF2B5EF4-FFF2-40B4-BE49-F238E27FC236}">
                <a16:creationId xmlns:a16="http://schemas.microsoft.com/office/drawing/2014/main" id="{D179A283-C957-48EF-926C-5ACE6DF1CFE9}"/>
              </a:ext>
            </a:extLst>
          </p:cNvPr>
          <p:cNvSpPr txBox="1">
            <a:spLocks/>
          </p:cNvSpPr>
          <p:nvPr/>
        </p:nvSpPr>
        <p:spPr>
          <a:xfrm>
            <a:off x="6408602" y="1677695"/>
            <a:ext cx="5211898" cy="2679152"/>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55A976"/>
              </a:buClr>
              <a:buFont typeface="Webdings" panose="05030102010509060703" pitchFamily="18" charset="2"/>
              <a:buChar char="4"/>
            </a:pPr>
            <a:r>
              <a:rPr lang="en-US" sz="2000" dirty="0">
                <a:solidFill>
                  <a:schemeClr val="tx1">
                    <a:lumMod val="75000"/>
                    <a:lumOff val="25000"/>
                  </a:schemeClr>
                </a:solidFill>
                <a:latin typeface="Century Gothic"/>
                <a:cs typeface="Calibri"/>
              </a:rPr>
              <a:t>Correlated variables over .70 were dropped</a:t>
            </a:r>
          </a:p>
          <a:p>
            <a:pPr marL="800100" lvl="1">
              <a:lnSpc>
                <a:spcPct val="100000"/>
              </a:lnSpc>
              <a:spcBef>
                <a:spcPts val="0"/>
              </a:spcBef>
              <a:spcAft>
                <a:spcPts val="600"/>
              </a:spcAft>
              <a:buClr>
                <a:srgbClr val="55A976"/>
              </a:buClr>
              <a:buFont typeface="Webdings" panose="05030102010509060703" pitchFamily="18" charset="2"/>
              <a:buChar char="4"/>
            </a:pPr>
            <a:r>
              <a:rPr lang="en-US" sz="2000" dirty="0">
                <a:solidFill>
                  <a:schemeClr val="tx1">
                    <a:lumMod val="75000"/>
                    <a:lumOff val="25000"/>
                  </a:schemeClr>
                </a:solidFill>
                <a:latin typeface="Century Gothic"/>
                <a:ea typeface="+mn-lt"/>
                <a:cs typeface="+mn-lt"/>
              </a:rPr>
              <a:t>Slope</a:t>
            </a:r>
          </a:p>
          <a:p>
            <a:pPr marL="800100" lvl="1">
              <a:lnSpc>
                <a:spcPct val="100000"/>
              </a:lnSpc>
              <a:spcBef>
                <a:spcPts val="0"/>
              </a:spcBef>
              <a:spcAft>
                <a:spcPts val="600"/>
              </a:spcAft>
              <a:buClr>
                <a:srgbClr val="55A976"/>
              </a:buClr>
              <a:buFont typeface="Webdings" panose="05030102010509060703" pitchFamily="18" charset="2"/>
              <a:buChar char="4"/>
            </a:pPr>
            <a:r>
              <a:rPr lang="en-US" sz="2000" dirty="0">
                <a:solidFill>
                  <a:schemeClr val="tx1">
                    <a:lumMod val="75000"/>
                    <a:lumOff val="25000"/>
                  </a:schemeClr>
                </a:solidFill>
                <a:latin typeface="Century Gothic"/>
                <a:ea typeface="+mn-lt"/>
                <a:cs typeface="+mn-lt"/>
              </a:rPr>
              <a:t>Elevation</a:t>
            </a:r>
          </a:p>
          <a:p>
            <a:pPr marL="800100" lvl="1">
              <a:lnSpc>
                <a:spcPct val="100000"/>
              </a:lnSpc>
              <a:spcBef>
                <a:spcPts val="0"/>
              </a:spcBef>
              <a:spcAft>
                <a:spcPts val="600"/>
              </a:spcAft>
              <a:buClr>
                <a:srgbClr val="55A976"/>
              </a:buClr>
              <a:buFont typeface="Webdings" panose="05030102010509060703" pitchFamily="18" charset="2"/>
              <a:buChar char="4"/>
            </a:pPr>
            <a:r>
              <a:rPr lang="en-US" sz="2000" dirty="0">
                <a:solidFill>
                  <a:schemeClr val="tx1">
                    <a:lumMod val="75000"/>
                    <a:lumOff val="25000"/>
                  </a:schemeClr>
                </a:solidFill>
                <a:latin typeface="Century Gothic"/>
                <a:cs typeface="Calibri"/>
              </a:rPr>
              <a:t>Precipitation</a:t>
            </a:r>
          </a:p>
          <a:p>
            <a:pPr marL="800100" lvl="1" indent="-342900">
              <a:lnSpc>
                <a:spcPct val="100000"/>
              </a:lnSpc>
              <a:spcBef>
                <a:spcPts val="0"/>
              </a:spcBef>
              <a:spcAft>
                <a:spcPts val="600"/>
              </a:spcAft>
              <a:buClr>
                <a:srgbClr val="55A976"/>
              </a:buClr>
              <a:buFont typeface="Webdings" panose="05030102010509060703" pitchFamily="18" charset="2"/>
              <a:buChar char="4"/>
            </a:pPr>
            <a:endParaRPr lang="en-US" sz="2000" dirty="0">
              <a:solidFill>
                <a:schemeClr val="tx1">
                  <a:lumMod val="75000"/>
                  <a:lumOff val="25000"/>
                </a:schemeClr>
              </a:solidFill>
              <a:latin typeface="Century Gothic"/>
              <a:cs typeface="Calibri"/>
            </a:endParaRPr>
          </a:p>
          <a:p>
            <a:pPr marL="342900" indent="-342900">
              <a:lnSpc>
                <a:spcPct val="100000"/>
              </a:lnSpc>
              <a:spcBef>
                <a:spcPts val="0"/>
              </a:spcBef>
              <a:spcAft>
                <a:spcPts val="600"/>
              </a:spcAft>
              <a:buClr>
                <a:srgbClr val="55A976"/>
              </a:buClr>
              <a:buFont typeface="Webdings" panose="05030102010509060703" pitchFamily="18" charset="2"/>
              <a:buChar char="4"/>
            </a:pPr>
            <a:endParaRPr lang="en-US" sz="2000" dirty="0">
              <a:solidFill>
                <a:schemeClr val="tx1">
                  <a:lumMod val="75000"/>
                  <a:lumOff val="25000"/>
                </a:schemeClr>
              </a:solidFill>
              <a:latin typeface="Century Gothic"/>
              <a:cs typeface="Calibri"/>
            </a:endParaRPr>
          </a:p>
          <a:p>
            <a:pPr marL="342900" indent="-342900">
              <a:lnSpc>
                <a:spcPct val="100000"/>
              </a:lnSpc>
              <a:spcBef>
                <a:spcPts val="0"/>
              </a:spcBef>
              <a:spcAft>
                <a:spcPts val="600"/>
              </a:spcAft>
              <a:buClr>
                <a:srgbClr val="55A976"/>
              </a:buClr>
              <a:buFont typeface="Webdings" panose="05030102010509060703" pitchFamily="18" charset="2"/>
              <a:buChar char="4"/>
            </a:pPr>
            <a:endParaRPr lang="en-US" sz="2000" dirty="0">
              <a:solidFill>
                <a:schemeClr val="tx1">
                  <a:lumMod val="75000"/>
                  <a:lumOff val="25000"/>
                </a:schemeClr>
              </a:solidFill>
              <a:latin typeface="Century Gothic"/>
              <a:cs typeface="Calibri"/>
            </a:endParaRPr>
          </a:p>
          <a:p>
            <a:pPr marL="0" indent="0">
              <a:lnSpc>
                <a:spcPct val="100000"/>
              </a:lnSpc>
              <a:spcBef>
                <a:spcPts val="0"/>
              </a:spcBef>
              <a:spcAft>
                <a:spcPts val="600"/>
              </a:spcAft>
              <a:buClr>
                <a:srgbClr val="55A976"/>
              </a:buClr>
              <a:buNone/>
            </a:pPr>
            <a:endParaRPr lang="en-US" sz="2000" dirty="0">
              <a:solidFill>
                <a:schemeClr val="tx1">
                  <a:lumMod val="75000"/>
                  <a:lumOff val="25000"/>
                </a:schemeClr>
              </a:solidFill>
              <a:latin typeface="Century Gothic"/>
              <a:cs typeface="Calibri"/>
            </a:endParaRPr>
          </a:p>
        </p:txBody>
      </p:sp>
      <p:sp>
        <p:nvSpPr>
          <p:cNvPr id="5" name="TextBox 4">
            <a:extLst>
              <a:ext uri="{FF2B5EF4-FFF2-40B4-BE49-F238E27FC236}">
                <a16:creationId xmlns:a16="http://schemas.microsoft.com/office/drawing/2014/main" id="{09DFD9A0-9F82-41B6-BA24-0DBEB9D23C3B}"/>
              </a:ext>
            </a:extLst>
          </p:cNvPr>
          <p:cNvSpPr txBox="1"/>
          <p:nvPr/>
        </p:nvSpPr>
        <p:spPr>
          <a:xfrm>
            <a:off x="460456" y="143689"/>
            <a:ext cx="10515600" cy="850551"/>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4000" b="1" dirty="0">
                <a:solidFill>
                  <a:schemeClr val="bg1"/>
                </a:solidFill>
                <a:latin typeface="Century Gothic"/>
                <a:cs typeface="Calibri"/>
              </a:rPr>
              <a:t>RESULTS – Correlated Variables</a:t>
            </a:r>
          </a:p>
        </p:txBody>
      </p:sp>
    </p:spTree>
    <p:extLst>
      <p:ext uri="{BB962C8B-B14F-4D97-AF65-F5344CB8AC3E}">
        <p14:creationId xmlns:p14="http://schemas.microsoft.com/office/powerpoint/2010/main" val="37765737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2F7960-4C26-4582-868A-C405DECAB7B8}"/>
              </a:ext>
            </a:extLst>
          </p:cNvPr>
          <p:cNvSpPr txBox="1"/>
          <p:nvPr/>
        </p:nvSpPr>
        <p:spPr>
          <a:xfrm>
            <a:off x="460456" y="143689"/>
            <a:ext cx="10515600" cy="850551"/>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4000" b="1">
                <a:solidFill>
                  <a:schemeClr val="bg1"/>
                </a:solidFill>
                <a:latin typeface="Century Gothic"/>
                <a:cs typeface="Calibri"/>
              </a:rPr>
              <a:t>Boosted Regression Tree Evaluation  </a:t>
            </a:r>
          </a:p>
        </p:txBody>
      </p:sp>
      <p:pic>
        <p:nvPicPr>
          <p:cNvPr id="4" name="Picture 4" descr="A close up of a map&#10;&#10;Description automatically generated">
            <a:extLst>
              <a:ext uri="{FF2B5EF4-FFF2-40B4-BE49-F238E27FC236}">
                <a16:creationId xmlns:a16="http://schemas.microsoft.com/office/drawing/2014/main" id="{7EC9E23B-625D-4187-8260-A82E2B422CDD}"/>
              </a:ext>
            </a:extLst>
          </p:cNvPr>
          <p:cNvPicPr>
            <a:picLocks noChangeAspect="1"/>
          </p:cNvPicPr>
          <p:nvPr/>
        </p:nvPicPr>
        <p:blipFill>
          <a:blip r:embed="rId3"/>
          <a:stretch>
            <a:fillRect/>
          </a:stretch>
        </p:blipFill>
        <p:spPr>
          <a:xfrm>
            <a:off x="463956" y="1122872"/>
            <a:ext cx="5762444" cy="5776821"/>
          </a:xfrm>
          <a:prstGeom prst="rect">
            <a:avLst/>
          </a:prstGeom>
        </p:spPr>
      </p:pic>
      <p:pic>
        <p:nvPicPr>
          <p:cNvPr id="5" name="Picture 5" descr="A screenshot of a cell phone&#10;&#10;Description automatically generated">
            <a:extLst>
              <a:ext uri="{FF2B5EF4-FFF2-40B4-BE49-F238E27FC236}">
                <a16:creationId xmlns:a16="http://schemas.microsoft.com/office/drawing/2014/main" id="{FA7376F3-D75A-4E5B-8C80-847ED4C39183}"/>
              </a:ext>
            </a:extLst>
          </p:cNvPr>
          <p:cNvPicPr>
            <a:picLocks noChangeAspect="1"/>
          </p:cNvPicPr>
          <p:nvPr/>
        </p:nvPicPr>
        <p:blipFill>
          <a:blip r:embed="rId4"/>
          <a:stretch>
            <a:fillRect/>
          </a:stretch>
        </p:blipFill>
        <p:spPr>
          <a:xfrm>
            <a:off x="6019801" y="1122872"/>
            <a:ext cx="5647425" cy="5589916"/>
          </a:xfrm>
          <a:prstGeom prst="rect">
            <a:avLst/>
          </a:prstGeom>
        </p:spPr>
      </p:pic>
    </p:spTree>
    <p:extLst>
      <p:ext uri="{BB962C8B-B14F-4D97-AF65-F5344CB8AC3E}">
        <p14:creationId xmlns:p14="http://schemas.microsoft.com/office/powerpoint/2010/main" val="1438435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AA16F1-2CCB-4F79-88BC-96D8869E78A4}"/>
              </a:ext>
            </a:extLst>
          </p:cNvPr>
          <p:cNvSpPr txBox="1"/>
          <p:nvPr/>
        </p:nvSpPr>
        <p:spPr>
          <a:xfrm>
            <a:off x="460456" y="-54431"/>
            <a:ext cx="10515600" cy="993631"/>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120000"/>
              </a:lnSpc>
              <a:spcBef>
                <a:spcPct val="0"/>
              </a:spcBef>
              <a:spcAft>
                <a:spcPts val="600"/>
              </a:spcAft>
            </a:pPr>
            <a:r>
              <a:rPr lang="en-US" sz="4000" b="1" dirty="0">
                <a:solidFill>
                  <a:schemeClr val="bg1"/>
                </a:solidFill>
                <a:latin typeface="Century Gothic"/>
                <a:cs typeface="Calibri"/>
              </a:rPr>
              <a:t>Boosted Regression Tree Probability Map</a:t>
            </a:r>
          </a:p>
        </p:txBody>
      </p:sp>
      <p:pic>
        <p:nvPicPr>
          <p:cNvPr id="2" name="Picture 3" descr="A picture containing flower&#10;&#10;Description automatically generated">
            <a:extLst>
              <a:ext uri="{FF2B5EF4-FFF2-40B4-BE49-F238E27FC236}">
                <a16:creationId xmlns:a16="http://schemas.microsoft.com/office/drawing/2014/main" id="{82912FFF-CBDF-4CF6-A360-050442B28832}"/>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148332" y="1267936"/>
            <a:ext cx="7938756" cy="4235722"/>
          </a:xfrm>
          <a:prstGeom prst="rect">
            <a:avLst/>
          </a:prstGeom>
        </p:spPr>
      </p:pic>
      <p:pic>
        <p:nvPicPr>
          <p:cNvPr id="4" name="Picture 5" descr="A picture containing flower&#10;&#10;Description automatically generated">
            <a:extLst>
              <a:ext uri="{FF2B5EF4-FFF2-40B4-BE49-F238E27FC236}">
                <a16:creationId xmlns:a16="http://schemas.microsoft.com/office/drawing/2014/main" id="{9F12C3EF-3E27-4271-88E1-EC91013224DB}"/>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2090002" y="6575320"/>
            <a:ext cx="5596591" cy="301222"/>
          </a:xfrm>
          <a:prstGeom prst="rect">
            <a:avLst/>
          </a:prstGeom>
        </p:spPr>
      </p:pic>
      <p:pic>
        <p:nvPicPr>
          <p:cNvPr id="6" name="Picture 3">
            <a:extLst>
              <a:ext uri="{FF2B5EF4-FFF2-40B4-BE49-F238E27FC236}">
                <a16:creationId xmlns:a16="http://schemas.microsoft.com/office/drawing/2014/main" id="{3F0D0E08-05FB-4DDA-9F0E-6EBAEE54B432}"/>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rot="10800000">
            <a:off x="2745444" y="5878114"/>
            <a:ext cx="2410903" cy="282628"/>
          </a:xfrm>
          <a:prstGeom prst="rect">
            <a:avLst/>
          </a:prstGeom>
        </p:spPr>
      </p:pic>
      <p:sp>
        <p:nvSpPr>
          <p:cNvPr id="13" name="TextBox 12">
            <a:extLst>
              <a:ext uri="{FF2B5EF4-FFF2-40B4-BE49-F238E27FC236}">
                <a16:creationId xmlns:a16="http://schemas.microsoft.com/office/drawing/2014/main" id="{BA7304AB-0609-4B82-B3A4-7B43204F4FD2}"/>
              </a:ext>
            </a:extLst>
          </p:cNvPr>
          <p:cNvSpPr txBox="1"/>
          <p:nvPr/>
        </p:nvSpPr>
        <p:spPr>
          <a:xfrm>
            <a:off x="2068897" y="5874068"/>
            <a:ext cx="736992"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latin typeface="Century Gothic"/>
                <a:cs typeface="Calibri"/>
              </a:rPr>
              <a:t>LOW</a:t>
            </a:r>
          </a:p>
        </p:txBody>
      </p:sp>
      <p:sp>
        <p:nvSpPr>
          <p:cNvPr id="15" name="TextBox 14">
            <a:extLst>
              <a:ext uri="{FF2B5EF4-FFF2-40B4-BE49-F238E27FC236}">
                <a16:creationId xmlns:a16="http://schemas.microsoft.com/office/drawing/2014/main" id="{6991910A-003D-4C04-88BA-DF0FBC9169E4}"/>
              </a:ext>
            </a:extLst>
          </p:cNvPr>
          <p:cNvSpPr txBox="1"/>
          <p:nvPr/>
        </p:nvSpPr>
        <p:spPr>
          <a:xfrm>
            <a:off x="5203162" y="5874068"/>
            <a:ext cx="1052537"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Century Gothic"/>
                <a:cs typeface="Calibri"/>
              </a:rPr>
              <a:t>HIGH</a:t>
            </a:r>
          </a:p>
        </p:txBody>
      </p:sp>
      <p:pic>
        <p:nvPicPr>
          <p:cNvPr id="17" name="Picture 4" descr="A close up of a building&#10;&#10;Description automatically generated">
            <a:extLst>
              <a:ext uri="{FF2B5EF4-FFF2-40B4-BE49-F238E27FC236}">
                <a16:creationId xmlns:a16="http://schemas.microsoft.com/office/drawing/2014/main" id="{5CB7AA71-2A10-4502-B1AD-438AF34903D4}"/>
              </a:ext>
            </a:extLst>
          </p:cNvPr>
          <p:cNvPicPr>
            <a:picLocks noChangeAspect="1"/>
          </p:cNvPicPr>
          <p:nvPr/>
        </p:nvPicPr>
        <p:blipFill>
          <a:blip r:embed="rId6"/>
          <a:stretch>
            <a:fillRect/>
          </a:stretch>
        </p:blipFill>
        <p:spPr>
          <a:xfrm>
            <a:off x="9245907" y="5773008"/>
            <a:ext cx="644358" cy="634332"/>
          </a:xfrm>
          <a:prstGeom prst="rect">
            <a:avLst/>
          </a:prstGeom>
        </p:spPr>
      </p:pic>
      <p:sp>
        <p:nvSpPr>
          <p:cNvPr id="19" name="TextBox 18">
            <a:extLst>
              <a:ext uri="{FF2B5EF4-FFF2-40B4-BE49-F238E27FC236}">
                <a16:creationId xmlns:a16="http://schemas.microsoft.com/office/drawing/2014/main" id="{A840299F-3F67-4C5C-A575-A9674D5F20C2}"/>
              </a:ext>
            </a:extLst>
          </p:cNvPr>
          <p:cNvSpPr txBox="1"/>
          <p:nvPr/>
        </p:nvSpPr>
        <p:spPr>
          <a:xfrm>
            <a:off x="2152244" y="6216109"/>
            <a:ext cx="62442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entury Gothic"/>
                <a:cs typeface="Calibri"/>
              </a:rPr>
              <a:t>0       30       60                120               180              240</a:t>
            </a:r>
          </a:p>
        </p:txBody>
      </p:sp>
      <p:sp>
        <p:nvSpPr>
          <p:cNvPr id="10" name="TextBox 9">
            <a:extLst>
              <a:ext uri="{FF2B5EF4-FFF2-40B4-BE49-F238E27FC236}">
                <a16:creationId xmlns:a16="http://schemas.microsoft.com/office/drawing/2014/main" id="{F7B4FE5F-22BA-A646-9510-8E8E97EE86F1}"/>
              </a:ext>
            </a:extLst>
          </p:cNvPr>
          <p:cNvSpPr txBox="1"/>
          <p:nvPr/>
        </p:nvSpPr>
        <p:spPr>
          <a:xfrm>
            <a:off x="7780116" y="6497291"/>
            <a:ext cx="15117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Century Gothic"/>
              </a:rPr>
              <a:t>Kilometers</a:t>
            </a:r>
          </a:p>
        </p:txBody>
      </p:sp>
      <p:sp>
        <p:nvSpPr>
          <p:cNvPr id="11" name="TextBox 10">
            <a:extLst>
              <a:ext uri="{FF2B5EF4-FFF2-40B4-BE49-F238E27FC236}">
                <a16:creationId xmlns:a16="http://schemas.microsoft.com/office/drawing/2014/main" id="{BA7304AB-0609-4B82-B3A4-7B43204F4FD2}"/>
              </a:ext>
            </a:extLst>
          </p:cNvPr>
          <p:cNvSpPr txBox="1"/>
          <p:nvPr/>
        </p:nvSpPr>
        <p:spPr>
          <a:xfrm>
            <a:off x="2437393" y="5506759"/>
            <a:ext cx="3173663"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latin typeface="Century Gothic"/>
                <a:cs typeface="Calibri"/>
              </a:rPr>
              <a:t>Elephant Occurrence</a:t>
            </a:r>
          </a:p>
        </p:txBody>
      </p:sp>
    </p:spTree>
    <p:extLst>
      <p:ext uri="{BB962C8B-B14F-4D97-AF65-F5344CB8AC3E}">
        <p14:creationId xmlns:p14="http://schemas.microsoft.com/office/powerpoint/2010/main" val="25878005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C5240E-1733-4F4B-902B-2F86713A7EC4}"/>
              </a:ext>
            </a:extLst>
          </p:cNvPr>
          <p:cNvSpPr txBox="1"/>
          <p:nvPr/>
        </p:nvSpPr>
        <p:spPr>
          <a:xfrm>
            <a:off x="460456" y="143689"/>
            <a:ext cx="10515600" cy="850551"/>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4000" b="1">
                <a:solidFill>
                  <a:schemeClr val="bg1"/>
                </a:solidFill>
                <a:latin typeface="Century Gothic"/>
                <a:cs typeface="Calibri"/>
              </a:rPr>
              <a:t>Generalized Linear Model Evaluation</a:t>
            </a:r>
          </a:p>
        </p:txBody>
      </p:sp>
      <p:pic>
        <p:nvPicPr>
          <p:cNvPr id="4" name="Picture 4" descr="A close up of a map&#10;&#10;Description automatically generated">
            <a:extLst>
              <a:ext uri="{FF2B5EF4-FFF2-40B4-BE49-F238E27FC236}">
                <a16:creationId xmlns:a16="http://schemas.microsoft.com/office/drawing/2014/main" id="{621B7899-EC31-4D40-8E60-301C645CEA9A}"/>
              </a:ext>
            </a:extLst>
          </p:cNvPr>
          <p:cNvPicPr>
            <a:picLocks noChangeAspect="1"/>
          </p:cNvPicPr>
          <p:nvPr/>
        </p:nvPicPr>
        <p:blipFill>
          <a:blip r:embed="rId3"/>
          <a:stretch>
            <a:fillRect/>
          </a:stretch>
        </p:blipFill>
        <p:spPr>
          <a:xfrm>
            <a:off x="458781" y="1137249"/>
            <a:ext cx="5604294" cy="5575539"/>
          </a:xfrm>
          <a:prstGeom prst="rect">
            <a:avLst/>
          </a:prstGeom>
        </p:spPr>
      </p:pic>
      <p:pic>
        <p:nvPicPr>
          <p:cNvPr id="5" name="Picture 5" descr="A screenshot of a cell phone&#10;&#10;Description automatically generated">
            <a:extLst>
              <a:ext uri="{FF2B5EF4-FFF2-40B4-BE49-F238E27FC236}">
                <a16:creationId xmlns:a16="http://schemas.microsoft.com/office/drawing/2014/main" id="{29976421-F2F0-454C-A35F-BB3F648941B3}"/>
              </a:ext>
            </a:extLst>
          </p:cNvPr>
          <p:cNvPicPr>
            <a:picLocks noChangeAspect="1"/>
          </p:cNvPicPr>
          <p:nvPr/>
        </p:nvPicPr>
        <p:blipFill>
          <a:blip r:embed="rId4"/>
          <a:stretch>
            <a:fillRect/>
          </a:stretch>
        </p:blipFill>
        <p:spPr>
          <a:xfrm>
            <a:off x="6080616" y="1237891"/>
            <a:ext cx="5561162" cy="5575539"/>
          </a:xfrm>
          <a:prstGeom prst="rect">
            <a:avLst/>
          </a:prstGeom>
        </p:spPr>
      </p:pic>
    </p:spTree>
    <p:extLst>
      <p:ext uri="{BB962C8B-B14F-4D97-AF65-F5344CB8AC3E}">
        <p14:creationId xmlns:p14="http://schemas.microsoft.com/office/powerpoint/2010/main" val="4034858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78B4F7-0D57-4CCE-BBCA-870C9F9DDA96}"/>
              </a:ext>
            </a:extLst>
          </p:cNvPr>
          <p:cNvSpPr txBox="1"/>
          <p:nvPr/>
        </p:nvSpPr>
        <p:spPr>
          <a:xfrm>
            <a:off x="460456" y="143689"/>
            <a:ext cx="10515600" cy="850551"/>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fontScale="92500"/>
          </a:bodyPr>
          <a:lstStyle/>
          <a:p>
            <a:pPr>
              <a:lnSpc>
                <a:spcPct val="90000"/>
              </a:lnSpc>
              <a:spcBef>
                <a:spcPct val="0"/>
              </a:spcBef>
              <a:spcAft>
                <a:spcPts val="600"/>
              </a:spcAft>
            </a:pPr>
            <a:r>
              <a:rPr lang="en-US" sz="4000" b="1">
                <a:solidFill>
                  <a:schemeClr val="bg1"/>
                </a:solidFill>
                <a:latin typeface="Century Gothic"/>
                <a:cs typeface="Calibri"/>
              </a:rPr>
              <a:t>Generalized Linear Model Probability Map</a:t>
            </a:r>
          </a:p>
        </p:txBody>
      </p:sp>
      <p:pic>
        <p:nvPicPr>
          <p:cNvPr id="5" name="Picture 5" descr="A picture containing flower&#10;&#10;Description automatically generated">
            <a:extLst>
              <a:ext uri="{FF2B5EF4-FFF2-40B4-BE49-F238E27FC236}">
                <a16:creationId xmlns:a16="http://schemas.microsoft.com/office/drawing/2014/main" id="{492DBD8A-B2A6-4098-9886-3C2044767DE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090002" y="6331480"/>
            <a:ext cx="5596591" cy="301222"/>
          </a:xfrm>
          <a:prstGeom prst="rect">
            <a:avLst/>
          </a:prstGeom>
        </p:spPr>
      </p:pic>
      <p:pic>
        <p:nvPicPr>
          <p:cNvPr id="2" name="Picture 3">
            <a:extLst>
              <a:ext uri="{FF2B5EF4-FFF2-40B4-BE49-F238E27FC236}">
                <a16:creationId xmlns:a16="http://schemas.microsoft.com/office/drawing/2014/main" id="{2F5489B8-75F9-488A-9BFE-E4B0E878180E}"/>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rot="10800000">
            <a:off x="2745444" y="5634274"/>
            <a:ext cx="2410903" cy="282628"/>
          </a:xfrm>
          <a:prstGeom prst="rect">
            <a:avLst/>
          </a:prstGeom>
        </p:spPr>
      </p:pic>
      <p:sp>
        <p:nvSpPr>
          <p:cNvPr id="4" name="TextBox 3">
            <a:extLst>
              <a:ext uri="{FF2B5EF4-FFF2-40B4-BE49-F238E27FC236}">
                <a16:creationId xmlns:a16="http://schemas.microsoft.com/office/drawing/2014/main" id="{34DB48C9-3AC0-4C15-9E0A-92BFCF333396}"/>
              </a:ext>
            </a:extLst>
          </p:cNvPr>
          <p:cNvSpPr txBox="1"/>
          <p:nvPr/>
        </p:nvSpPr>
        <p:spPr>
          <a:xfrm>
            <a:off x="6694098" y="4896927"/>
            <a:ext cx="1291088" cy="38370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cs typeface="Calibri"/>
              </a:rPr>
              <a:t>Probability</a:t>
            </a:r>
          </a:p>
        </p:txBody>
      </p:sp>
      <p:sp>
        <p:nvSpPr>
          <p:cNvPr id="8" name="TextBox 7">
            <a:extLst>
              <a:ext uri="{FF2B5EF4-FFF2-40B4-BE49-F238E27FC236}">
                <a16:creationId xmlns:a16="http://schemas.microsoft.com/office/drawing/2014/main" id="{F7551B86-B101-40C0-9E96-40D5775693AB}"/>
              </a:ext>
            </a:extLst>
          </p:cNvPr>
          <p:cNvSpPr txBox="1"/>
          <p:nvPr/>
        </p:nvSpPr>
        <p:spPr>
          <a:xfrm>
            <a:off x="2068897" y="5630228"/>
            <a:ext cx="736992"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Century Gothic"/>
                <a:cs typeface="Calibri"/>
              </a:rPr>
              <a:t>LOW</a:t>
            </a:r>
          </a:p>
        </p:txBody>
      </p:sp>
      <p:sp>
        <p:nvSpPr>
          <p:cNvPr id="10" name="TextBox 9">
            <a:extLst>
              <a:ext uri="{FF2B5EF4-FFF2-40B4-BE49-F238E27FC236}">
                <a16:creationId xmlns:a16="http://schemas.microsoft.com/office/drawing/2014/main" id="{7F305C2A-567E-4C9C-8A49-F403ED66A014}"/>
              </a:ext>
            </a:extLst>
          </p:cNvPr>
          <p:cNvSpPr txBox="1"/>
          <p:nvPr/>
        </p:nvSpPr>
        <p:spPr>
          <a:xfrm>
            <a:off x="5203162" y="5630228"/>
            <a:ext cx="1052537"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Century Gothic"/>
                <a:cs typeface="Calibri"/>
              </a:rPr>
              <a:t>HIGH</a:t>
            </a:r>
          </a:p>
        </p:txBody>
      </p:sp>
      <p:pic>
        <p:nvPicPr>
          <p:cNvPr id="6" name="Picture 4" descr="A close up of a building&#10;&#10;Description automatically generated">
            <a:extLst>
              <a:ext uri="{FF2B5EF4-FFF2-40B4-BE49-F238E27FC236}">
                <a16:creationId xmlns:a16="http://schemas.microsoft.com/office/drawing/2014/main" id="{08D62FEB-FFD1-4588-984A-81EDEE54553D}"/>
              </a:ext>
            </a:extLst>
          </p:cNvPr>
          <p:cNvPicPr>
            <a:picLocks noChangeAspect="1"/>
          </p:cNvPicPr>
          <p:nvPr/>
        </p:nvPicPr>
        <p:blipFill>
          <a:blip r:embed="rId5"/>
          <a:stretch>
            <a:fillRect/>
          </a:stretch>
        </p:blipFill>
        <p:spPr>
          <a:xfrm>
            <a:off x="9245907" y="5773008"/>
            <a:ext cx="644358" cy="634332"/>
          </a:xfrm>
          <a:prstGeom prst="rect">
            <a:avLst/>
          </a:prstGeom>
        </p:spPr>
      </p:pic>
      <p:pic>
        <p:nvPicPr>
          <p:cNvPr id="11" name="Picture 5" descr="A picture containing flower&#10;&#10;Description automatically generated">
            <a:extLst>
              <a:ext uri="{FF2B5EF4-FFF2-40B4-BE49-F238E27FC236}">
                <a16:creationId xmlns:a16="http://schemas.microsoft.com/office/drawing/2014/main" id="{E291A53A-70A7-4412-9954-3969DDF7C20B}"/>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2153954" y="1261416"/>
            <a:ext cx="7946982" cy="4263487"/>
          </a:xfrm>
          <a:prstGeom prst="rect">
            <a:avLst/>
          </a:prstGeom>
        </p:spPr>
      </p:pic>
      <p:sp>
        <p:nvSpPr>
          <p:cNvPr id="7" name="TextBox 6">
            <a:extLst>
              <a:ext uri="{FF2B5EF4-FFF2-40B4-BE49-F238E27FC236}">
                <a16:creationId xmlns:a16="http://schemas.microsoft.com/office/drawing/2014/main" id="{469925AF-46F9-446D-AA87-FAA0D45D27FD}"/>
              </a:ext>
            </a:extLst>
          </p:cNvPr>
          <p:cNvSpPr txBox="1"/>
          <p:nvPr/>
        </p:nvSpPr>
        <p:spPr>
          <a:xfrm>
            <a:off x="2152244" y="5972269"/>
            <a:ext cx="62442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entury Gothic"/>
                <a:cs typeface="Calibri"/>
              </a:rPr>
              <a:t>0       30       60                120               180              240</a:t>
            </a:r>
          </a:p>
        </p:txBody>
      </p:sp>
      <p:sp>
        <p:nvSpPr>
          <p:cNvPr id="12" name="TextBox 11">
            <a:extLst>
              <a:ext uri="{FF2B5EF4-FFF2-40B4-BE49-F238E27FC236}">
                <a16:creationId xmlns:a16="http://schemas.microsoft.com/office/drawing/2014/main" id="{8A0469C7-AC9D-D346-BBD7-0BD7C60E97AC}"/>
              </a:ext>
            </a:extLst>
          </p:cNvPr>
          <p:cNvSpPr txBox="1"/>
          <p:nvPr/>
        </p:nvSpPr>
        <p:spPr>
          <a:xfrm>
            <a:off x="7724011" y="6324925"/>
            <a:ext cx="15117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Century Gothic"/>
              </a:rPr>
              <a:t>Kilometers</a:t>
            </a:r>
          </a:p>
        </p:txBody>
      </p:sp>
    </p:spTree>
    <p:extLst>
      <p:ext uri="{BB962C8B-B14F-4D97-AF65-F5344CB8AC3E}">
        <p14:creationId xmlns:p14="http://schemas.microsoft.com/office/powerpoint/2010/main" val="14049211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Century Gothic"/>
                <a:ea typeface="+mn-ea"/>
                <a:cs typeface="+mn-cs"/>
              </a:rPr>
              <a:t>CONTENTS</a:t>
            </a:r>
            <a:r>
              <a:rPr lang="en-US" sz="4000" b="1">
                <a:solidFill>
                  <a:schemeClr val="bg1"/>
                </a:solidFill>
                <a:latin typeface="Century Gothic"/>
              </a:rPr>
              <a:t> </a:t>
            </a:r>
            <a:endParaRPr lang="en-US" sz="4000" b="1">
              <a:solidFill>
                <a:schemeClr val="bg1"/>
              </a:solidFill>
              <a:latin typeface="Century Gothic" panose="020B0502020202020204" pitchFamily="34" charset="0"/>
            </a:endParaRPr>
          </a:p>
        </p:txBody>
      </p:sp>
      <p:sp>
        <p:nvSpPr>
          <p:cNvPr id="10" name="Text Placeholder 5"/>
          <p:cNvSpPr txBox="1">
            <a:spLocks/>
          </p:cNvSpPr>
          <p:nvPr/>
        </p:nvSpPr>
        <p:spPr>
          <a:xfrm>
            <a:off x="498647" y="1720960"/>
            <a:ext cx="4908562" cy="4756040"/>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55A976"/>
              </a:buClr>
              <a:buFont typeface="Webdings" panose="05030102010509060703" pitchFamily="18" charset="2"/>
              <a:buChar char="4"/>
            </a:pPr>
            <a:r>
              <a:rPr lang="en-US" sz="2000" dirty="0">
                <a:solidFill>
                  <a:schemeClr val="tx1">
                    <a:lumMod val="75000"/>
                    <a:lumOff val="25000"/>
                  </a:schemeClr>
                </a:solidFill>
                <a:latin typeface="Century Gothic"/>
              </a:rPr>
              <a:t>Community Concerns</a:t>
            </a:r>
            <a:endParaRPr lang="en-US" sz="2000" dirty="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55A976"/>
              </a:buClr>
              <a:buFont typeface="Webdings" panose="05030102010509060703" pitchFamily="18" charset="2"/>
              <a:buChar char="4"/>
            </a:pPr>
            <a:r>
              <a:rPr lang="en-US" sz="2000" dirty="0">
                <a:solidFill>
                  <a:schemeClr val="tx1">
                    <a:lumMod val="75000"/>
                    <a:lumOff val="25000"/>
                  </a:schemeClr>
                </a:solidFill>
                <a:latin typeface="Century Gothic"/>
              </a:rPr>
              <a:t>Project Background</a:t>
            </a:r>
          </a:p>
          <a:p>
            <a:pPr marL="342900" indent="-342900">
              <a:lnSpc>
                <a:spcPct val="100000"/>
              </a:lnSpc>
              <a:spcBef>
                <a:spcPts val="0"/>
              </a:spcBef>
              <a:spcAft>
                <a:spcPts val="600"/>
              </a:spcAft>
              <a:buClr>
                <a:srgbClr val="55A976"/>
              </a:buClr>
              <a:buFont typeface="Webdings" panose="05030102010509060703" pitchFamily="18" charset="2"/>
              <a:buChar char="4"/>
            </a:pPr>
            <a:r>
              <a:rPr lang="en-US" sz="2000" dirty="0">
                <a:solidFill>
                  <a:schemeClr val="tx1">
                    <a:lumMod val="75000"/>
                    <a:lumOff val="25000"/>
                  </a:schemeClr>
                </a:solidFill>
                <a:latin typeface="Century Gothic"/>
              </a:rPr>
              <a:t>Objectives</a:t>
            </a:r>
          </a:p>
          <a:p>
            <a:pPr marL="342900" indent="-342900">
              <a:lnSpc>
                <a:spcPct val="100000"/>
              </a:lnSpc>
              <a:spcBef>
                <a:spcPts val="0"/>
              </a:spcBef>
              <a:spcAft>
                <a:spcPts val="600"/>
              </a:spcAft>
              <a:buClr>
                <a:srgbClr val="55A976"/>
              </a:buClr>
              <a:buFont typeface="Webdings" panose="05030102010509060703" pitchFamily="18" charset="2"/>
              <a:buChar char="4"/>
            </a:pPr>
            <a:r>
              <a:rPr lang="en-US" sz="2000" dirty="0">
                <a:solidFill>
                  <a:schemeClr val="tx1">
                    <a:lumMod val="75000"/>
                    <a:lumOff val="25000"/>
                  </a:schemeClr>
                </a:solidFill>
                <a:latin typeface="Century Gothic"/>
              </a:rPr>
              <a:t>NASA Satellites/Sensors Used</a:t>
            </a:r>
          </a:p>
          <a:p>
            <a:pPr marL="342900" indent="-342900">
              <a:lnSpc>
                <a:spcPct val="100000"/>
              </a:lnSpc>
              <a:spcBef>
                <a:spcPts val="0"/>
              </a:spcBef>
              <a:spcAft>
                <a:spcPts val="600"/>
              </a:spcAft>
              <a:buClr>
                <a:srgbClr val="55A976"/>
              </a:buClr>
              <a:buFont typeface="Webdings" panose="05030102010509060703" pitchFamily="18" charset="2"/>
              <a:buChar char="4"/>
            </a:pPr>
            <a:r>
              <a:rPr lang="en-US" sz="2000" dirty="0">
                <a:solidFill>
                  <a:schemeClr val="tx1">
                    <a:lumMod val="75000"/>
                    <a:lumOff val="25000"/>
                  </a:schemeClr>
                </a:solidFill>
                <a:latin typeface="Century Gothic"/>
              </a:rPr>
              <a:t>Methodology</a:t>
            </a:r>
          </a:p>
          <a:p>
            <a:pPr marL="342900" indent="-342900">
              <a:lnSpc>
                <a:spcPct val="100000"/>
              </a:lnSpc>
              <a:spcBef>
                <a:spcPts val="0"/>
              </a:spcBef>
              <a:spcAft>
                <a:spcPts val="600"/>
              </a:spcAft>
              <a:buClr>
                <a:srgbClr val="55A976"/>
              </a:buClr>
              <a:buFont typeface="Webdings" panose="05030102010509060703" pitchFamily="18" charset="2"/>
              <a:buChar char="4"/>
            </a:pPr>
            <a:r>
              <a:rPr lang="en-US" sz="2000" dirty="0">
                <a:solidFill>
                  <a:schemeClr val="tx1">
                    <a:lumMod val="75000"/>
                    <a:lumOff val="25000"/>
                  </a:schemeClr>
                </a:solidFill>
                <a:latin typeface="Century Gothic"/>
              </a:rPr>
              <a:t>Results</a:t>
            </a:r>
          </a:p>
          <a:p>
            <a:pPr marL="342900" indent="-342900">
              <a:lnSpc>
                <a:spcPct val="100000"/>
              </a:lnSpc>
              <a:spcBef>
                <a:spcPts val="0"/>
              </a:spcBef>
              <a:spcAft>
                <a:spcPts val="600"/>
              </a:spcAft>
              <a:buClr>
                <a:srgbClr val="55A976"/>
              </a:buClr>
              <a:buFont typeface="Webdings" panose="05030102010509060703" pitchFamily="18" charset="2"/>
              <a:buChar char="4"/>
            </a:pPr>
            <a:r>
              <a:rPr lang="en-US" sz="2000" dirty="0">
                <a:solidFill>
                  <a:schemeClr val="tx1">
                    <a:lumMod val="75000"/>
                    <a:lumOff val="25000"/>
                  </a:schemeClr>
                </a:solidFill>
                <a:latin typeface="Century Gothic"/>
              </a:rPr>
              <a:t>Conclusions</a:t>
            </a:r>
          </a:p>
          <a:p>
            <a:pPr marL="342900" indent="-342900">
              <a:lnSpc>
                <a:spcPct val="100000"/>
              </a:lnSpc>
              <a:spcBef>
                <a:spcPts val="0"/>
              </a:spcBef>
              <a:spcAft>
                <a:spcPts val="600"/>
              </a:spcAft>
              <a:buClr>
                <a:srgbClr val="55A976"/>
              </a:buClr>
              <a:buFont typeface="Webdings" panose="05030102010509060703" pitchFamily="18" charset="2"/>
              <a:buChar char="4"/>
            </a:pPr>
            <a:r>
              <a:rPr lang="en-US" sz="2000" dirty="0">
                <a:solidFill>
                  <a:schemeClr val="tx1">
                    <a:lumMod val="75000"/>
                    <a:lumOff val="25000"/>
                  </a:schemeClr>
                </a:solidFill>
                <a:latin typeface="Century Gothic"/>
              </a:rPr>
              <a:t>Errors &amp; Uncertainties</a:t>
            </a:r>
          </a:p>
          <a:p>
            <a:pPr marL="342900" indent="-342900">
              <a:lnSpc>
                <a:spcPct val="100000"/>
              </a:lnSpc>
              <a:spcBef>
                <a:spcPts val="0"/>
              </a:spcBef>
              <a:spcAft>
                <a:spcPts val="600"/>
              </a:spcAft>
              <a:buClr>
                <a:srgbClr val="55A976"/>
              </a:buClr>
              <a:buFont typeface="Webdings" panose="05030102010509060703" pitchFamily="18" charset="2"/>
              <a:buChar char="4"/>
            </a:pPr>
            <a:r>
              <a:rPr lang="en-US" sz="2000" dirty="0">
                <a:solidFill>
                  <a:schemeClr val="tx1">
                    <a:lumMod val="75000"/>
                    <a:lumOff val="25000"/>
                  </a:schemeClr>
                </a:solidFill>
                <a:latin typeface="Century Gothic"/>
              </a:rPr>
              <a:t>Future Work</a:t>
            </a:r>
          </a:p>
          <a:p>
            <a:pPr marL="342900" indent="-342900">
              <a:lnSpc>
                <a:spcPct val="100000"/>
              </a:lnSpc>
              <a:spcBef>
                <a:spcPts val="0"/>
              </a:spcBef>
              <a:spcAft>
                <a:spcPts val="600"/>
              </a:spcAft>
              <a:buClr>
                <a:srgbClr val="55A976"/>
              </a:buClr>
              <a:buFont typeface="Webdings" panose="05030102010509060703" pitchFamily="18" charset="2"/>
              <a:buChar char="4"/>
            </a:pPr>
            <a:r>
              <a:rPr lang="en-US" sz="2000" dirty="0">
                <a:solidFill>
                  <a:schemeClr val="tx1">
                    <a:lumMod val="75000"/>
                    <a:lumOff val="25000"/>
                  </a:schemeClr>
                </a:solidFill>
                <a:latin typeface="Century Gothic"/>
              </a:rPr>
              <a:t>Acknowledgements</a:t>
            </a:r>
          </a:p>
        </p:txBody>
      </p:sp>
      <p:pic>
        <p:nvPicPr>
          <p:cNvPr id="5" name="Picture 5" descr="A baby elephant standing next to a forest&#10;&#10;Description automatically generated">
            <a:extLst>
              <a:ext uri="{FF2B5EF4-FFF2-40B4-BE49-F238E27FC236}">
                <a16:creationId xmlns:a16="http://schemas.microsoft.com/office/drawing/2014/main" id="{8713179A-D5C9-4602-B8F4-420193016AC6}"/>
              </a:ext>
            </a:extLst>
          </p:cNvPr>
          <p:cNvPicPr>
            <a:picLocks noChangeAspect="1"/>
          </p:cNvPicPr>
          <p:nvPr/>
        </p:nvPicPr>
        <p:blipFill>
          <a:blip r:embed="rId3"/>
          <a:stretch>
            <a:fillRect/>
          </a:stretch>
        </p:blipFill>
        <p:spPr>
          <a:xfrm>
            <a:off x="5977885" y="1714879"/>
            <a:ext cx="5492814" cy="3638595"/>
          </a:xfrm>
          <a:prstGeom prst="rect">
            <a:avLst/>
          </a:prstGeom>
        </p:spPr>
      </p:pic>
      <p:sp>
        <p:nvSpPr>
          <p:cNvPr id="6" name="TextBox 5">
            <a:extLst>
              <a:ext uri="{FF2B5EF4-FFF2-40B4-BE49-F238E27FC236}">
                <a16:creationId xmlns:a16="http://schemas.microsoft.com/office/drawing/2014/main" id="{A5D0B300-F1BD-4FD2-A07F-CAE6BCB9312B}"/>
              </a:ext>
            </a:extLst>
          </p:cNvPr>
          <p:cNvSpPr txBox="1"/>
          <p:nvPr/>
        </p:nvSpPr>
        <p:spPr>
          <a:xfrm>
            <a:off x="8400359" y="5349041"/>
            <a:ext cx="307144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Image Credit: Bhutan Foundation</a:t>
            </a:r>
          </a:p>
        </p:txBody>
      </p:sp>
    </p:spTree>
    <p:extLst>
      <p:ext uri="{BB962C8B-B14F-4D97-AF65-F5344CB8AC3E}">
        <p14:creationId xmlns:p14="http://schemas.microsoft.com/office/powerpoint/2010/main" val="36466999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ED021BB-8CFB-474B-88C0-621104B52F9D}"/>
              </a:ext>
            </a:extLst>
          </p:cNvPr>
          <p:cNvSpPr txBox="1"/>
          <p:nvPr/>
        </p:nvSpPr>
        <p:spPr>
          <a:xfrm>
            <a:off x="460456" y="143689"/>
            <a:ext cx="11665788" cy="850551"/>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fontScale="85000" lnSpcReduction="10000"/>
          </a:bodyPr>
          <a:lstStyle/>
          <a:p>
            <a:pPr>
              <a:lnSpc>
                <a:spcPct val="90000"/>
              </a:lnSpc>
              <a:spcBef>
                <a:spcPct val="0"/>
              </a:spcBef>
              <a:spcAft>
                <a:spcPts val="600"/>
              </a:spcAft>
            </a:pPr>
            <a:r>
              <a:rPr lang="en-US" sz="4000" b="1">
                <a:solidFill>
                  <a:schemeClr val="bg1"/>
                </a:solidFill>
                <a:latin typeface="Century Gothic"/>
                <a:cs typeface="Calibri"/>
              </a:rPr>
              <a:t>Multivariate Adaptive Regression Splines Evaluation </a:t>
            </a:r>
          </a:p>
        </p:txBody>
      </p:sp>
      <p:pic>
        <p:nvPicPr>
          <p:cNvPr id="4" name="Picture 4" descr="A close up of a map&#10;&#10;Description automatically generated">
            <a:extLst>
              <a:ext uri="{FF2B5EF4-FFF2-40B4-BE49-F238E27FC236}">
                <a16:creationId xmlns:a16="http://schemas.microsoft.com/office/drawing/2014/main" id="{EBE76447-1F1E-4361-BC72-F7B0304554D5}"/>
              </a:ext>
            </a:extLst>
          </p:cNvPr>
          <p:cNvPicPr>
            <a:picLocks noChangeAspect="1"/>
          </p:cNvPicPr>
          <p:nvPr/>
        </p:nvPicPr>
        <p:blipFill>
          <a:blip r:embed="rId3"/>
          <a:stretch>
            <a:fillRect/>
          </a:stretch>
        </p:blipFill>
        <p:spPr>
          <a:xfrm>
            <a:off x="424133" y="1194759"/>
            <a:ext cx="5561162" cy="5575539"/>
          </a:xfrm>
          <a:prstGeom prst="rect">
            <a:avLst/>
          </a:prstGeom>
        </p:spPr>
      </p:pic>
      <p:pic>
        <p:nvPicPr>
          <p:cNvPr id="5" name="Picture 5" descr="A screenshot of a cell phone&#10;&#10;Description automatically generated">
            <a:extLst>
              <a:ext uri="{FF2B5EF4-FFF2-40B4-BE49-F238E27FC236}">
                <a16:creationId xmlns:a16="http://schemas.microsoft.com/office/drawing/2014/main" id="{E700C543-3121-4ED9-A0B8-E70809AB4681}"/>
              </a:ext>
            </a:extLst>
          </p:cNvPr>
          <p:cNvPicPr>
            <a:picLocks noChangeAspect="1"/>
          </p:cNvPicPr>
          <p:nvPr/>
        </p:nvPicPr>
        <p:blipFill>
          <a:blip r:embed="rId4"/>
          <a:stretch>
            <a:fillRect/>
          </a:stretch>
        </p:blipFill>
        <p:spPr>
          <a:xfrm>
            <a:off x="6125618" y="1194759"/>
            <a:ext cx="5532405" cy="5489275"/>
          </a:xfrm>
          <a:prstGeom prst="rect">
            <a:avLst/>
          </a:prstGeom>
        </p:spPr>
      </p:pic>
    </p:spTree>
    <p:extLst>
      <p:ext uri="{BB962C8B-B14F-4D97-AF65-F5344CB8AC3E}">
        <p14:creationId xmlns:p14="http://schemas.microsoft.com/office/powerpoint/2010/main" val="34717207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56AD91-A52C-4FA2-8C9C-81990DAAC758}"/>
              </a:ext>
            </a:extLst>
          </p:cNvPr>
          <p:cNvSpPr txBox="1"/>
          <p:nvPr/>
        </p:nvSpPr>
        <p:spPr>
          <a:xfrm>
            <a:off x="460456" y="143689"/>
            <a:ext cx="10515600" cy="850551"/>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fontScale="85000" lnSpcReduction="20000"/>
          </a:bodyPr>
          <a:lstStyle/>
          <a:p>
            <a:pPr>
              <a:lnSpc>
                <a:spcPct val="90000"/>
              </a:lnSpc>
              <a:spcBef>
                <a:spcPct val="0"/>
              </a:spcBef>
              <a:spcAft>
                <a:spcPts val="600"/>
              </a:spcAft>
            </a:pPr>
            <a:r>
              <a:rPr lang="en-US" sz="4000" b="1">
                <a:solidFill>
                  <a:schemeClr val="bg1"/>
                </a:solidFill>
                <a:latin typeface="Century Gothic"/>
                <a:cs typeface="Calibri"/>
              </a:rPr>
              <a:t>Multivariate Adaptive Regression Splines Probabability Map</a:t>
            </a:r>
          </a:p>
        </p:txBody>
      </p:sp>
      <p:pic>
        <p:nvPicPr>
          <p:cNvPr id="2" name="Picture 3" descr="A picture containing flower&#10;&#10;Description automatically generated">
            <a:extLst>
              <a:ext uri="{FF2B5EF4-FFF2-40B4-BE49-F238E27FC236}">
                <a16:creationId xmlns:a16="http://schemas.microsoft.com/office/drawing/2014/main" id="{B898BB07-537F-4C89-B1C8-0178B4752BF6}"/>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147984" y="1265422"/>
            <a:ext cx="7914068" cy="4198329"/>
          </a:xfrm>
          <a:prstGeom prst="rect">
            <a:avLst/>
          </a:prstGeom>
        </p:spPr>
      </p:pic>
      <p:pic>
        <p:nvPicPr>
          <p:cNvPr id="7" name="Picture 5" descr="A picture containing flower&#10;&#10;Description automatically generated">
            <a:extLst>
              <a:ext uri="{FF2B5EF4-FFF2-40B4-BE49-F238E27FC236}">
                <a16:creationId xmlns:a16="http://schemas.microsoft.com/office/drawing/2014/main" id="{C597E39D-2DC4-4B1B-A27E-37F5ADDA3E8F}"/>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2090002" y="6331480"/>
            <a:ext cx="5596591" cy="301222"/>
          </a:xfrm>
          <a:prstGeom prst="rect">
            <a:avLst/>
          </a:prstGeom>
        </p:spPr>
      </p:pic>
      <p:pic>
        <p:nvPicPr>
          <p:cNvPr id="11" name="Picture 3">
            <a:extLst>
              <a:ext uri="{FF2B5EF4-FFF2-40B4-BE49-F238E27FC236}">
                <a16:creationId xmlns:a16="http://schemas.microsoft.com/office/drawing/2014/main" id="{CBDDF546-FB8A-464F-9529-3F3FA1FB384D}"/>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rot="10800000">
            <a:off x="2745444" y="5634274"/>
            <a:ext cx="2410903" cy="282628"/>
          </a:xfrm>
          <a:prstGeom prst="rect">
            <a:avLst/>
          </a:prstGeom>
        </p:spPr>
      </p:pic>
      <p:sp>
        <p:nvSpPr>
          <p:cNvPr id="13" name="TextBox 12">
            <a:extLst>
              <a:ext uri="{FF2B5EF4-FFF2-40B4-BE49-F238E27FC236}">
                <a16:creationId xmlns:a16="http://schemas.microsoft.com/office/drawing/2014/main" id="{088688C5-D8EF-4B8D-89E7-2B8B2E4391A2}"/>
              </a:ext>
            </a:extLst>
          </p:cNvPr>
          <p:cNvSpPr txBox="1"/>
          <p:nvPr/>
        </p:nvSpPr>
        <p:spPr>
          <a:xfrm>
            <a:off x="2068897" y="5630228"/>
            <a:ext cx="736992"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Century Gothic"/>
                <a:cs typeface="Calibri"/>
              </a:rPr>
              <a:t>LOW</a:t>
            </a:r>
          </a:p>
        </p:txBody>
      </p:sp>
      <p:sp>
        <p:nvSpPr>
          <p:cNvPr id="15" name="TextBox 14">
            <a:extLst>
              <a:ext uri="{FF2B5EF4-FFF2-40B4-BE49-F238E27FC236}">
                <a16:creationId xmlns:a16="http://schemas.microsoft.com/office/drawing/2014/main" id="{8D4FF27C-EBF7-4BE3-81DE-E2E9254FADE2}"/>
              </a:ext>
            </a:extLst>
          </p:cNvPr>
          <p:cNvSpPr txBox="1"/>
          <p:nvPr/>
        </p:nvSpPr>
        <p:spPr>
          <a:xfrm>
            <a:off x="5203162" y="5630228"/>
            <a:ext cx="1052537"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Century Gothic"/>
                <a:cs typeface="Calibri"/>
              </a:rPr>
              <a:t>HIGH</a:t>
            </a:r>
          </a:p>
        </p:txBody>
      </p:sp>
      <p:pic>
        <p:nvPicPr>
          <p:cNvPr id="17" name="Picture 4" descr="A close up of a building&#10;&#10;Description automatically generated">
            <a:extLst>
              <a:ext uri="{FF2B5EF4-FFF2-40B4-BE49-F238E27FC236}">
                <a16:creationId xmlns:a16="http://schemas.microsoft.com/office/drawing/2014/main" id="{97B503BE-0F07-4900-8F84-1E275A2CC9EA}"/>
              </a:ext>
            </a:extLst>
          </p:cNvPr>
          <p:cNvPicPr>
            <a:picLocks noChangeAspect="1"/>
          </p:cNvPicPr>
          <p:nvPr/>
        </p:nvPicPr>
        <p:blipFill>
          <a:blip r:embed="rId6"/>
          <a:stretch>
            <a:fillRect/>
          </a:stretch>
        </p:blipFill>
        <p:spPr>
          <a:xfrm>
            <a:off x="9245907" y="5773008"/>
            <a:ext cx="644358" cy="634332"/>
          </a:xfrm>
          <a:prstGeom prst="rect">
            <a:avLst/>
          </a:prstGeom>
        </p:spPr>
      </p:pic>
      <p:sp>
        <p:nvSpPr>
          <p:cNvPr id="19" name="TextBox 18">
            <a:extLst>
              <a:ext uri="{FF2B5EF4-FFF2-40B4-BE49-F238E27FC236}">
                <a16:creationId xmlns:a16="http://schemas.microsoft.com/office/drawing/2014/main" id="{7169A490-A610-4543-921E-DAE519F7B044}"/>
              </a:ext>
            </a:extLst>
          </p:cNvPr>
          <p:cNvSpPr txBox="1"/>
          <p:nvPr/>
        </p:nvSpPr>
        <p:spPr>
          <a:xfrm>
            <a:off x="2152244" y="5972269"/>
            <a:ext cx="62442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entury Gothic"/>
                <a:cs typeface="Calibri"/>
              </a:rPr>
              <a:t>0       30       60                120               180              240</a:t>
            </a:r>
          </a:p>
        </p:txBody>
      </p:sp>
      <p:sp>
        <p:nvSpPr>
          <p:cNvPr id="10" name="TextBox 9">
            <a:extLst>
              <a:ext uri="{FF2B5EF4-FFF2-40B4-BE49-F238E27FC236}">
                <a16:creationId xmlns:a16="http://schemas.microsoft.com/office/drawing/2014/main" id="{7FCA5643-26B2-2146-8ECB-1A16A97C604A}"/>
              </a:ext>
            </a:extLst>
          </p:cNvPr>
          <p:cNvSpPr txBox="1"/>
          <p:nvPr/>
        </p:nvSpPr>
        <p:spPr>
          <a:xfrm>
            <a:off x="7780116" y="6292344"/>
            <a:ext cx="15117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Century Gothic"/>
              </a:rPr>
              <a:t>Kilometers</a:t>
            </a:r>
          </a:p>
        </p:txBody>
      </p:sp>
    </p:spTree>
    <p:extLst>
      <p:ext uri="{BB962C8B-B14F-4D97-AF65-F5344CB8AC3E}">
        <p14:creationId xmlns:p14="http://schemas.microsoft.com/office/powerpoint/2010/main" val="39522753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4107D4-2138-4075-B3DA-56CC4E59B5B6}"/>
              </a:ext>
            </a:extLst>
          </p:cNvPr>
          <p:cNvSpPr txBox="1"/>
          <p:nvPr/>
        </p:nvSpPr>
        <p:spPr>
          <a:xfrm>
            <a:off x="460456" y="143689"/>
            <a:ext cx="10515600" cy="850551"/>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4000" b="1">
                <a:solidFill>
                  <a:schemeClr val="bg1"/>
                </a:solidFill>
                <a:latin typeface="Century Gothic"/>
                <a:cs typeface="Calibri"/>
              </a:rPr>
              <a:t>Random Forest Evaluation </a:t>
            </a:r>
          </a:p>
        </p:txBody>
      </p:sp>
      <p:pic>
        <p:nvPicPr>
          <p:cNvPr id="4" name="Picture 4" descr="A close up of a map&#10;&#10;Description automatically generated">
            <a:extLst>
              <a:ext uri="{FF2B5EF4-FFF2-40B4-BE49-F238E27FC236}">
                <a16:creationId xmlns:a16="http://schemas.microsoft.com/office/drawing/2014/main" id="{F468AE7C-B545-409B-B64E-D35C4856D47C}"/>
              </a:ext>
            </a:extLst>
          </p:cNvPr>
          <p:cNvPicPr>
            <a:picLocks noChangeAspect="1"/>
          </p:cNvPicPr>
          <p:nvPr/>
        </p:nvPicPr>
        <p:blipFill>
          <a:blip r:embed="rId3"/>
          <a:stretch>
            <a:fillRect/>
          </a:stretch>
        </p:blipFill>
        <p:spPr>
          <a:xfrm>
            <a:off x="306147" y="1108494"/>
            <a:ext cx="5474898" cy="5489275"/>
          </a:xfrm>
          <a:prstGeom prst="rect">
            <a:avLst/>
          </a:prstGeom>
        </p:spPr>
      </p:pic>
      <p:pic>
        <p:nvPicPr>
          <p:cNvPr id="5" name="Picture 5" descr="A screenshot of a cell phone&#10;&#10;Description automatically generated">
            <a:extLst>
              <a:ext uri="{FF2B5EF4-FFF2-40B4-BE49-F238E27FC236}">
                <a16:creationId xmlns:a16="http://schemas.microsoft.com/office/drawing/2014/main" id="{228BB3E4-07C8-459C-86FF-E24017B69870}"/>
              </a:ext>
            </a:extLst>
          </p:cNvPr>
          <p:cNvPicPr>
            <a:picLocks noChangeAspect="1"/>
          </p:cNvPicPr>
          <p:nvPr/>
        </p:nvPicPr>
        <p:blipFill>
          <a:blip r:embed="rId4"/>
          <a:stretch>
            <a:fillRect/>
          </a:stretch>
        </p:blipFill>
        <p:spPr>
          <a:xfrm>
            <a:off x="6090198" y="1108494"/>
            <a:ext cx="5474898" cy="5489275"/>
          </a:xfrm>
          <a:prstGeom prst="rect">
            <a:avLst/>
          </a:prstGeom>
        </p:spPr>
      </p:pic>
    </p:spTree>
    <p:extLst>
      <p:ext uri="{BB962C8B-B14F-4D97-AF65-F5344CB8AC3E}">
        <p14:creationId xmlns:p14="http://schemas.microsoft.com/office/powerpoint/2010/main" val="18409650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flower&#10;&#10;Description automatically generated">
            <a:extLst>
              <a:ext uri="{FF2B5EF4-FFF2-40B4-BE49-F238E27FC236}">
                <a16:creationId xmlns:a16="http://schemas.microsoft.com/office/drawing/2014/main" id="{5035DF9F-7A2D-4917-9B96-74D861DD54D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146881" y="1266611"/>
            <a:ext cx="7912238" cy="4196926"/>
          </a:xfrm>
          <a:prstGeom prst="rect">
            <a:avLst/>
          </a:prstGeom>
        </p:spPr>
      </p:pic>
      <p:sp>
        <p:nvSpPr>
          <p:cNvPr id="3" name="TextBox 2">
            <a:extLst>
              <a:ext uri="{FF2B5EF4-FFF2-40B4-BE49-F238E27FC236}">
                <a16:creationId xmlns:a16="http://schemas.microsoft.com/office/drawing/2014/main" id="{0D4E60FD-6180-47BD-A67D-BBB56D1055B0}"/>
              </a:ext>
            </a:extLst>
          </p:cNvPr>
          <p:cNvSpPr txBox="1"/>
          <p:nvPr/>
        </p:nvSpPr>
        <p:spPr>
          <a:xfrm>
            <a:off x="460456" y="143689"/>
            <a:ext cx="10515600" cy="850551"/>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4000" b="1">
                <a:solidFill>
                  <a:schemeClr val="bg1"/>
                </a:solidFill>
                <a:latin typeface="Century Gothic"/>
                <a:cs typeface="Calibri"/>
              </a:rPr>
              <a:t>Random Forest Probability Map  </a:t>
            </a:r>
          </a:p>
        </p:txBody>
      </p:sp>
      <p:pic>
        <p:nvPicPr>
          <p:cNvPr id="6" name="Picture 5" descr="A picture containing flower&#10;&#10;Description automatically generated">
            <a:extLst>
              <a:ext uri="{FF2B5EF4-FFF2-40B4-BE49-F238E27FC236}">
                <a16:creationId xmlns:a16="http://schemas.microsoft.com/office/drawing/2014/main" id="{ADE53BD7-626D-4CA3-9FEA-505290C979A5}"/>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2090002" y="6331480"/>
            <a:ext cx="5596591" cy="301222"/>
          </a:xfrm>
          <a:prstGeom prst="rect">
            <a:avLst/>
          </a:prstGeom>
        </p:spPr>
      </p:pic>
      <p:pic>
        <p:nvPicPr>
          <p:cNvPr id="13" name="Picture 3">
            <a:extLst>
              <a:ext uri="{FF2B5EF4-FFF2-40B4-BE49-F238E27FC236}">
                <a16:creationId xmlns:a16="http://schemas.microsoft.com/office/drawing/2014/main" id="{E78AF796-16D2-45AF-A900-67454E11686B}"/>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rot="10800000">
            <a:off x="2745444" y="5634274"/>
            <a:ext cx="2410903" cy="282628"/>
          </a:xfrm>
          <a:prstGeom prst="rect">
            <a:avLst/>
          </a:prstGeom>
        </p:spPr>
      </p:pic>
      <p:sp>
        <p:nvSpPr>
          <p:cNvPr id="15" name="TextBox 14">
            <a:extLst>
              <a:ext uri="{FF2B5EF4-FFF2-40B4-BE49-F238E27FC236}">
                <a16:creationId xmlns:a16="http://schemas.microsoft.com/office/drawing/2014/main" id="{924DE3FA-69C5-486C-9C2F-856CEC3BB24D}"/>
              </a:ext>
            </a:extLst>
          </p:cNvPr>
          <p:cNvSpPr txBox="1"/>
          <p:nvPr/>
        </p:nvSpPr>
        <p:spPr>
          <a:xfrm>
            <a:off x="2068897" y="5630228"/>
            <a:ext cx="736992"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Century Gothic"/>
                <a:cs typeface="Calibri"/>
              </a:rPr>
              <a:t>LOW</a:t>
            </a:r>
          </a:p>
        </p:txBody>
      </p:sp>
      <p:sp>
        <p:nvSpPr>
          <p:cNvPr id="17" name="TextBox 16">
            <a:extLst>
              <a:ext uri="{FF2B5EF4-FFF2-40B4-BE49-F238E27FC236}">
                <a16:creationId xmlns:a16="http://schemas.microsoft.com/office/drawing/2014/main" id="{10440C2F-B863-4765-BCB4-239F300977CA}"/>
              </a:ext>
            </a:extLst>
          </p:cNvPr>
          <p:cNvSpPr txBox="1"/>
          <p:nvPr/>
        </p:nvSpPr>
        <p:spPr>
          <a:xfrm>
            <a:off x="5203162" y="5630228"/>
            <a:ext cx="1052537"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Century Gothic"/>
                <a:cs typeface="Calibri"/>
              </a:rPr>
              <a:t>HIGH</a:t>
            </a:r>
          </a:p>
        </p:txBody>
      </p:sp>
      <p:pic>
        <p:nvPicPr>
          <p:cNvPr id="19" name="Picture 4" descr="A close up of a building&#10;&#10;Description automatically generated">
            <a:extLst>
              <a:ext uri="{FF2B5EF4-FFF2-40B4-BE49-F238E27FC236}">
                <a16:creationId xmlns:a16="http://schemas.microsoft.com/office/drawing/2014/main" id="{888E9B63-0EB1-4B65-B738-7C7FA88FC328}"/>
              </a:ext>
            </a:extLst>
          </p:cNvPr>
          <p:cNvPicPr>
            <a:picLocks noChangeAspect="1"/>
          </p:cNvPicPr>
          <p:nvPr/>
        </p:nvPicPr>
        <p:blipFill>
          <a:blip r:embed="rId6"/>
          <a:stretch>
            <a:fillRect/>
          </a:stretch>
        </p:blipFill>
        <p:spPr>
          <a:xfrm>
            <a:off x="9245907" y="5773008"/>
            <a:ext cx="644358" cy="634332"/>
          </a:xfrm>
          <a:prstGeom prst="rect">
            <a:avLst/>
          </a:prstGeom>
        </p:spPr>
      </p:pic>
      <p:sp>
        <p:nvSpPr>
          <p:cNvPr id="21" name="TextBox 20">
            <a:extLst>
              <a:ext uri="{FF2B5EF4-FFF2-40B4-BE49-F238E27FC236}">
                <a16:creationId xmlns:a16="http://schemas.microsoft.com/office/drawing/2014/main" id="{3BE7541A-C457-4950-9900-A384F5295FB4}"/>
              </a:ext>
            </a:extLst>
          </p:cNvPr>
          <p:cNvSpPr txBox="1"/>
          <p:nvPr/>
        </p:nvSpPr>
        <p:spPr>
          <a:xfrm>
            <a:off x="2152244" y="5972269"/>
            <a:ext cx="62442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entury Gothic"/>
                <a:cs typeface="Calibri"/>
              </a:rPr>
              <a:t>0       30       60                120               180              240</a:t>
            </a:r>
          </a:p>
        </p:txBody>
      </p:sp>
      <p:sp>
        <p:nvSpPr>
          <p:cNvPr id="10" name="TextBox 9">
            <a:extLst>
              <a:ext uri="{FF2B5EF4-FFF2-40B4-BE49-F238E27FC236}">
                <a16:creationId xmlns:a16="http://schemas.microsoft.com/office/drawing/2014/main" id="{6E63D39C-2C82-0D44-8CCE-2563E41D3CA0}"/>
              </a:ext>
            </a:extLst>
          </p:cNvPr>
          <p:cNvSpPr txBox="1"/>
          <p:nvPr/>
        </p:nvSpPr>
        <p:spPr>
          <a:xfrm>
            <a:off x="7686593" y="6328202"/>
            <a:ext cx="15117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Century Gothic"/>
              </a:rPr>
              <a:t>Kilometers</a:t>
            </a:r>
          </a:p>
        </p:txBody>
      </p:sp>
    </p:spTree>
    <p:extLst>
      <p:ext uri="{BB962C8B-B14F-4D97-AF65-F5344CB8AC3E}">
        <p14:creationId xmlns:p14="http://schemas.microsoft.com/office/powerpoint/2010/main" val="4543118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95C0381B-2F22-4C11-8B44-95FD8FDB1A58}"/>
              </a:ext>
            </a:extLst>
          </p:cNvPr>
          <p:cNvSpPr txBox="1">
            <a:spLocks/>
          </p:cNvSpPr>
          <p:nvPr/>
        </p:nvSpPr>
        <p:spPr>
          <a:xfrm>
            <a:off x="463013" y="1232130"/>
            <a:ext cx="5891360" cy="5233667"/>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55A976"/>
              </a:buClr>
              <a:buNone/>
            </a:pPr>
            <a:endParaRPr lang="en-US" sz="2000">
              <a:solidFill>
                <a:srgbClr val="3F3F3F"/>
              </a:solidFill>
              <a:latin typeface="Century Gothic"/>
            </a:endParaRPr>
          </a:p>
          <a:p>
            <a:pPr marL="342900" indent="-342900">
              <a:lnSpc>
                <a:spcPct val="100000"/>
              </a:lnSpc>
              <a:spcBef>
                <a:spcPts val="0"/>
              </a:spcBef>
              <a:spcAft>
                <a:spcPts val="600"/>
              </a:spcAft>
              <a:buClr>
                <a:srgbClr val="55A976"/>
              </a:buClr>
              <a:buFont typeface="Webdings,Sans-Serif" panose="05030102010509060703" pitchFamily="18" charset="2"/>
              <a:buChar char="4"/>
            </a:pPr>
            <a:r>
              <a:rPr lang="en-US" sz="2000">
                <a:solidFill>
                  <a:srgbClr val="3F3F3F"/>
                </a:solidFill>
                <a:latin typeface="Century gothic"/>
                <a:cs typeface="Calibri" panose="020F0502020204030204"/>
              </a:rPr>
              <a:t>Sampling bias of elephant occurrence data</a:t>
            </a:r>
          </a:p>
          <a:p>
            <a:pPr marL="0" indent="0">
              <a:lnSpc>
                <a:spcPct val="100000"/>
              </a:lnSpc>
              <a:spcBef>
                <a:spcPts val="0"/>
              </a:spcBef>
              <a:spcAft>
                <a:spcPts val="600"/>
              </a:spcAft>
              <a:buClr>
                <a:srgbClr val="55A976"/>
              </a:buClr>
              <a:buNone/>
            </a:pPr>
            <a:endParaRPr lang="en-US" sz="2000">
              <a:solidFill>
                <a:srgbClr val="3F3F3F"/>
              </a:solidFill>
              <a:latin typeface="Century gothic"/>
              <a:ea typeface="+mn-lt"/>
              <a:cs typeface="+mn-lt"/>
            </a:endParaRPr>
          </a:p>
          <a:p>
            <a:pPr marL="342900" indent="-342900">
              <a:lnSpc>
                <a:spcPct val="100000"/>
              </a:lnSpc>
              <a:spcBef>
                <a:spcPts val="0"/>
              </a:spcBef>
              <a:spcAft>
                <a:spcPts val="600"/>
              </a:spcAft>
              <a:buClr>
                <a:srgbClr val="55A976"/>
              </a:buClr>
              <a:buFont typeface="Webdings" panose="05030102010509060703" pitchFamily="18" charset="2"/>
              <a:buChar char="4"/>
            </a:pPr>
            <a:r>
              <a:rPr lang="en-US" sz="2000">
                <a:solidFill>
                  <a:srgbClr val="3F3F3F"/>
                </a:solidFill>
                <a:latin typeface="Century gothic"/>
                <a:ea typeface="+mn-lt"/>
                <a:cs typeface="+mn-lt"/>
              </a:rPr>
              <a:t>Crowd-sourced data from GBIF</a:t>
            </a:r>
          </a:p>
          <a:p>
            <a:pPr marL="342900" indent="-342900">
              <a:lnSpc>
                <a:spcPct val="100000"/>
              </a:lnSpc>
              <a:spcBef>
                <a:spcPts val="0"/>
              </a:spcBef>
              <a:spcAft>
                <a:spcPts val="600"/>
              </a:spcAft>
              <a:buClr>
                <a:srgbClr val="55A976"/>
              </a:buClr>
              <a:buFont typeface="Webdings" panose="05030102010509060703" pitchFamily="18" charset="2"/>
              <a:buChar char="4"/>
            </a:pPr>
            <a:endParaRPr lang="en-US" sz="2000">
              <a:solidFill>
                <a:srgbClr val="3F3F3F"/>
              </a:solidFill>
              <a:latin typeface="Century gothic"/>
              <a:cs typeface="Calibri" panose="020F0502020204030204"/>
            </a:endParaRPr>
          </a:p>
          <a:p>
            <a:pPr marL="342900" indent="-342900">
              <a:lnSpc>
                <a:spcPct val="100000"/>
              </a:lnSpc>
              <a:spcBef>
                <a:spcPts val="0"/>
              </a:spcBef>
              <a:spcAft>
                <a:spcPts val="600"/>
              </a:spcAft>
              <a:buClr>
                <a:srgbClr val="55A976"/>
              </a:buClr>
              <a:buFont typeface="Webdings" panose="05030102010509060703" pitchFamily="18" charset="2"/>
              <a:buChar char="4"/>
            </a:pPr>
            <a:r>
              <a:rPr lang="en-US" sz="2000">
                <a:solidFill>
                  <a:srgbClr val="3F3F3F"/>
                </a:solidFill>
                <a:latin typeface="Century gothic"/>
                <a:cs typeface="Calibri" panose="020F0502020204030204"/>
              </a:rPr>
              <a:t>Highly correlated variables</a:t>
            </a:r>
          </a:p>
          <a:p>
            <a:pPr marL="342900" indent="-342900">
              <a:lnSpc>
                <a:spcPct val="100000"/>
              </a:lnSpc>
              <a:spcBef>
                <a:spcPts val="0"/>
              </a:spcBef>
              <a:spcAft>
                <a:spcPts val="600"/>
              </a:spcAft>
              <a:buClr>
                <a:srgbClr val="55A976"/>
              </a:buClr>
              <a:buFont typeface="Webdings" panose="05030102010509060703" pitchFamily="18" charset="2"/>
              <a:buChar char="4"/>
            </a:pPr>
            <a:endParaRPr lang="en-US" sz="2000">
              <a:solidFill>
                <a:srgbClr val="3F3F3F"/>
              </a:solidFill>
              <a:latin typeface="Century gothic"/>
              <a:cs typeface="Calibri" panose="020F0502020204030204"/>
            </a:endParaRPr>
          </a:p>
          <a:p>
            <a:pPr marL="342900" indent="-342900">
              <a:lnSpc>
                <a:spcPct val="100000"/>
              </a:lnSpc>
              <a:spcBef>
                <a:spcPts val="0"/>
              </a:spcBef>
              <a:spcAft>
                <a:spcPts val="600"/>
              </a:spcAft>
              <a:buClr>
                <a:srgbClr val="55A976"/>
              </a:buClr>
              <a:buFont typeface="Webdings" panose="05030102010509060703" pitchFamily="18" charset="2"/>
              <a:buChar char="4"/>
            </a:pPr>
            <a:endParaRPr lang="en-US" sz="2000">
              <a:solidFill>
                <a:srgbClr val="3F3F3F"/>
              </a:solidFill>
              <a:latin typeface="Century gothic"/>
              <a:cs typeface="Calibri" panose="020F0502020204030204"/>
            </a:endParaRPr>
          </a:p>
        </p:txBody>
      </p:sp>
      <p:sp>
        <p:nvSpPr>
          <p:cNvPr id="5" name="TextBox 4">
            <a:extLst>
              <a:ext uri="{FF2B5EF4-FFF2-40B4-BE49-F238E27FC236}">
                <a16:creationId xmlns:a16="http://schemas.microsoft.com/office/drawing/2014/main" id="{581430D0-D86A-4F98-AECC-D8A443609F68}"/>
              </a:ext>
            </a:extLst>
          </p:cNvPr>
          <p:cNvSpPr txBox="1"/>
          <p:nvPr/>
        </p:nvSpPr>
        <p:spPr>
          <a:xfrm>
            <a:off x="460456" y="143689"/>
            <a:ext cx="10515600" cy="850551"/>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4000" b="1">
                <a:solidFill>
                  <a:schemeClr val="bg1"/>
                </a:solidFill>
                <a:latin typeface="Century Gothic"/>
                <a:cs typeface="Calibri"/>
              </a:rPr>
              <a:t>ERRORS &amp; UNCERTAINTIES</a:t>
            </a:r>
          </a:p>
        </p:txBody>
      </p:sp>
      <p:pic>
        <p:nvPicPr>
          <p:cNvPr id="2" name="Picture 2" descr="A screenshot of a cell phone&#10;&#10;Description automatically generated">
            <a:extLst>
              <a:ext uri="{FF2B5EF4-FFF2-40B4-BE49-F238E27FC236}">
                <a16:creationId xmlns:a16="http://schemas.microsoft.com/office/drawing/2014/main" id="{1C7755DA-6D1D-4A46-B945-8E1A863C97F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92009" y="1229721"/>
            <a:ext cx="5540231" cy="5521502"/>
          </a:xfrm>
          <a:prstGeom prst="rect">
            <a:avLst/>
          </a:prstGeom>
        </p:spPr>
      </p:pic>
    </p:spTree>
    <p:extLst>
      <p:ext uri="{BB962C8B-B14F-4D97-AF65-F5344CB8AC3E}">
        <p14:creationId xmlns:p14="http://schemas.microsoft.com/office/powerpoint/2010/main" val="312909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FAC3CF41-4CE9-4CF5-9E95-2126545C7CA7}"/>
              </a:ext>
            </a:extLst>
          </p:cNvPr>
          <p:cNvSpPr txBox="1">
            <a:spLocks/>
          </p:cNvSpPr>
          <p:nvPr/>
        </p:nvSpPr>
        <p:spPr>
          <a:xfrm>
            <a:off x="6116182" y="1776343"/>
            <a:ext cx="5931118" cy="4767035"/>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55A976"/>
              </a:buClr>
              <a:buFont typeface="Webdings" panose="05030102010509060703" pitchFamily="18" charset="2"/>
              <a:buChar char="4"/>
            </a:pPr>
            <a:r>
              <a:rPr lang="en-US" sz="2000" dirty="0">
                <a:solidFill>
                  <a:srgbClr val="3F3F3F"/>
                </a:solidFill>
                <a:latin typeface="Century Gothic"/>
                <a:ea typeface="+mn-lt"/>
                <a:cs typeface="+mn-lt"/>
              </a:rPr>
              <a:t>LST, slope, and elevation are </a:t>
            </a:r>
            <a:r>
              <a:rPr lang="en-US" sz="2000" b="1" dirty="0">
                <a:solidFill>
                  <a:srgbClr val="55A976"/>
                </a:solidFill>
                <a:latin typeface="Century Gothic"/>
                <a:ea typeface="+mn-lt"/>
                <a:cs typeface="+mn-lt"/>
              </a:rPr>
              <a:t>highly correlated predictors </a:t>
            </a:r>
            <a:r>
              <a:rPr lang="en-US" sz="2000" dirty="0">
                <a:solidFill>
                  <a:srgbClr val="3F3F3F"/>
                </a:solidFill>
                <a:latin typeface="Century Gothic"/>
                <a:ea typeface="+mn-lt"/>
                <a:cs typeface="+mn-lt"/>
              </a:rPr>
              <a:t>in the model</a:t>
            </a:r>
          </a:p>
          <a:p>
            <a:pPr marL="342900" indent="-342900">
              <a:lnSpc>
                <a:spcPct val="100000"/>
              </a:lnSpc>
              <a:spcBef>
                <a:spcPts val="0"/>
              </a:spcBef>
              <a:spcAft>
                <a:spcPts val="600"/>
              </a:spcAft>
              <a:buClr>
                <a:srgbClr val="55A976"/>
              </a:buClr>
              <a:buFont typeface="Webdings" panose="05030102010509060703" pitchFamily="18" charset="2"/>
              <a:buChar char="4"/>
            </a:pPr>
            <a:endParaRPr lang="en-US" sz="2000" dirty="0">
              <a:solidFill>
                <a:srgbClr val="3F3F3F"/>
              </a:solidFill>
              <a:latin typeface="Century Gothic"/>
              <a:ea typeface="+mn-lt"/>
              <a:cs typeface="+mn-lt"/>
            </a:endParaRPr>
          </a:p>
          <a:p>
            <a:pPr marL="342900" indent="-342900">
              <a:lnSpc>
                <a:spcPct val="100000"/>
              </a:lnSpc>
              <a:spcBef>
                <a:spcPts val="0"/>
              </a:spcBef>
              <a:spcAft>
                <a:spcPts val="600"/>
              </a:spcAft>
              <a:buClr>
                <a:srgbClr val="55A976"/>
              </a:buClr>
              <a:buFont typeface="Webdings" panose="05030102010509060703" pitchFamily="18" charset="2"/>
              <a:buChar char="4"/>
            </a:pPr>
            <a:r>
              <a:rPr lang="en-US" sz="2000" dirty="0">
                <a:solidFill>
                  <a:srgbClr val="3F3F3F"/>
                </a:solidFill>
                <a:latin typeface="Century Gothic"/>
                <a:ea typeface="+mn-lt"/>
                <a:cs typeface="+mn-lt"/>
              </a:rPr>
              <a:t>Suitability maps </a:t>
            </a:r>
            <a:r>
              <a:rPr lang="en-US" sz="2000" b="1" dirty="0">
                <a:solidFill>
                  <a:srgbClr val="55A976"/>
                </a:solidFill>
                <a:latin typeface="Century Gothic"/>
                <a:ea typeface="+mn-lt"/>
                <a:cs typeface="+mn-lt"/>
              </a:rPr>
              <a:t>suggest</a:t>
            </a:r>
            <a:r>
              <a:rPr lang="en-US" sz="2000" dirty="0">
                <a:solidFill>
                  <a:srgbClr val="3F3F3F"/>
                </a:solidFill>
                <a:latin typeface="Century Gothic"/>
                <a:ea typeface="+mn-lt"/>
                <a:cs typeface="+mn-lt"/>
              </a:rPr>
              <a:t> where more camera traps can expand understanding</a:t>
            </a:r>
          </a:p>
          <a:p>
            <a:pPr marL="342900" indent="-342900">
              <a:lnSpc>
                <a:spcPct val="100000"/>
              </a:lnSpc>
              <a:spcBef>
                <a:spcPts val="0"/>
              </a:spcBef>
              <a:spcAft>
                <a:spcPts val="600"/>
              </a:spcAft>
              <a:buClr>
                <a:srgbClr val="55A976"/>
              </a:buClr>
              <a:buFont typeface="Webdings" panose="05030102010509060703" pitchFamily="18" charset="2"/>
              <a:buChar char="4"/>
            </a:pPr>
            <a:endParaRPr lang="en-US" sz="2000" dirty="0">
              <a:solidFill>
                <a:srgbClr val="3F3F3F"/>
              </a:solidFill>
              <a:latin typeface="Century Gothic"/>
              <a:ea typeface="+mn-lt"/>
              <a:cs typeface="+mn-lt"/>
            </a:endParaRPr>
          </a:p>
          <a:p>
            <a:pPr marL="342900" indent="-342900">
              <a:lnSpc>
                <a:spcPct val="100000"/>
              </a:lnSpc>
              <a:spcBef>
                <a:spcPts val="0"/>
              </a:spcBef>
              <a:spcAft>
                <a:spcPts val="600"/>
              </a:spcAft>
              <a:buClr>
                <a:srgbClr val="55A976"/>
              </a:buClr>
              <a:buFont typeface="Webdings" panose="05030102010509060703" pitchFamily="18" charset="2"/>
              <a:buChar char="4"/>
            </a:pPr>
            <a:r>
              <a:rPr lang="en-US" sz="2000" dirty="0">
                <a:solidFill>
                  <a:srgbClr val="3F3F3F"/>
                </a:solidFill>
                <a:latin typeface="Century Gothic"/>
                <a:ea typeface="+mn-lt"/>
                <a:cs typeface="+mn-lt"/>
              </a:rPr>
              <a:t>Results indicate </a:t>
            </a:r>
            <a:r>
              <a:rPr lang="en-US" sz="2000" b="1" dirty="0">
                <a:solidFill>
                  <a:srgbClr val="55A976"/>
                </a:solidFill>
                <a:latin typeface="Century Gothic"/>
                <a:ea typeface="+mn-lt"/>
                <a:cs typeface="+mn-lt"/>
              </a:rPr>
              <a:t>importance of roads and waterways</a:t>
            </a:r>
            <a:r>
              <a:rPr lang="en-US" sz="2000" dirty="0">
                <a:solidFill>
                  <a:srgbClr val="3F3F3F"/>
                </a:solidFill>
                <a:latin typeface="Century Gothic"/>
                <a:ea typeface="+mn-lt"/>
                <a:cs typeface="+mn-lt"/>
              </a:rPr>
              <a:t> to elephant occurrence</a:t>
            </a:r>
            <a:endParaRPr lang="en-US" sz="2000" dirty="0">
              <a:solidFill>
                <a:srgbClr val="3F3F3F"/>
              </a:solidFill>
              <a:latin typeface="Century Gothic"/>
              <a:cs typeface="Calibri"/>
            </a:endParaRPr>
          </a:p>
          <a:p>
            <a:pPr marL="342900" indent="-342900">
              <a:lnSpc>
                <a:spcPct val="100000"/>
              </a:lnSpc>
              <a:spcBef>
                <a:spcPts val="0"/>
              </a:spcBef>
              <a:spcAft>
                <a:spcPts val="600"/>
              </a:spcAft>
              <a:buClr>
                <a:srgbClr val="55A976"/>
              </a:buClr>
              <a:buFont typeface="Webdings" panose="05030102010509060703" pitchFamily="18" charset="2"/>
              <a:buChar char="4"/>
            </a:pPr>
            <a:endParaRPr lang="en-US" sz="2000" dirty="0">
              <a:solidFill>
                <a:srgbClr val="3F3F3F"/>
              </a:solidFill>
              <a:latin typeface="Century Gothic"/>
              <a:ea typeface="+mn-lt"/>
              <a:cs typeface="+mn-lt"/>
            </a:endParaRPr>
          </a:p>
          <a:p>
            <a:pPr marL="342900" indent="-342900">
              <a:lnSpc>
                <a:spcPct val="100000"/>
              </a:lnSpc>
              <a:spcBef>
                <a:spcPts val="0"/>
              </a:spcBef>
              <a:spcAft>
                <a:spcPts val="600"/>
              </a:spcAft>
              <a:buClr>
                <a:srgbClr val="55A976"/>
              </a:buClr>
              <a:buFont typeface="Webdings" panose="05030102010509060703" pitchFamily="18" charset="2"/>
              <a:buChar char="4"/>
            </a:pPr>
            <a:r>
              <a:rPr lang="en-US" sz="2000" dirty="0">
                <a:solidFill>
                  <a:srgbClr val="3F3F3F"/>
                </a:solidFill>
                <a:latin typeface="Century Gothic"/>
                <a:ea typeface="+mn-lt"/>
                <a:cs typeface="+mn-lt"/>
              </a:rPr>
              <a:t>Results can help </a:t>
            </a:r>
            <a:r>
              <a:rPr lang="en-US" sz="2000" b="1" dirty="0">
                <a:solidFill>
                  <a:srgbClr val="55A976"/>
                </a:solidFill>
                <a:latin typeface="Century Gothic"/>
                <a:ea typeface="+mn-lt"/>
                <a:cs typeface="+mn-lt"/>
              </a:rPr>
              <a:t>reduce HEC </a:t>
            </a:r>
            <a:r>
              <a:rPr lang="en-US" sz="2000" dirty="0">
                <a:solidFill>
                  <a:srgbClr val="3F3F3F"/>
                </a:solidFill>
                <a:latin typeface="Century Gothic"/>
                <a:ea typeface="+mn-lt"/>
                <a:cs typeface="+mn-lt"/>
              </a:rPr>
              <a:t>in Southern Bhutan</a:t>
            </a:r>
            <a:endParaRPr lang="en-US" sz="2000" dirty="0">
              <a:solidFill>
                <a:srgbClr val="3F3F3F"/>
              </a:solidFill>
              <a:latin typeface="Century Gothic"/>
              <a:cs typeface="Calibri"/>
            </a:endParaRPr>
          </a:p>
          <a:p>
            <a:pPr marL="0" indent="0">
              <a:lnSpc>
                <a:spcPct val="100000"/>
              </a:lnSpc>
              <a:spcBef>
                <a:spcPts val="0"/>
              </a:spcBef>
              <a:spcAft>
                <a:spcPts val="600"/>
              </a:spcAft>
              <a:buClr>
                <a:srgbClr val="55A976"/>
              </a:buClr>
              <a:buNone/>
            </a:pPr>
            <a:endParaRPr lang="en-US" sz="2000" dirty="0">
              <a:solidFill>
                <a:srgbClr val="3F3F3F"/>
              </a:solidFill>
              <a:latin typeface="Century Gothic"/>
            </a:endParaRPr>
          </a:p>
        </p:txBody>
      </p:sp>
      <p:sp>
        <p:nvSpPr>
          <p:cNvPr id="5" name="TextBox 4">
            <a:extLst>
              <a:ext uri="{FF2B5EF4-FFF2-40B4-BE49-F238E27FC236}">
                <a16:creationId xmlns:a16="http://schemas.microsoft.com/office/drawing/2014/main" id="{8DD476F0-9E52-4386-9327-B1E79623941F}"/>
              </a:ext>
            </a:extLst>
          </p:cNvPr>
          <p:cNvSpPr txBox="1"/>
          <p:nvPr/>
        </p:nvSpPr>
        <p:spPr>
          <a:xfrm>
            <a:off x="460456" y="143689"/>
            <a:ext cx="10515600" cy="850551"/>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4000" b="1">
                <a:solidFill>
                  <a:schemeClr val="bg1"/>
                </a:solidFill>
                <a:latin typeface="Century Gothic"/>
                <a:cs typeface="Calibri"/>
              </a:rPr>
              <a:t>CONCLUSIONS</a:t>
            </a:r>
          </a:p>
        </p:txBody>
      </p:sp>
      <p:pic>
        <p:nvPicPr>
          <p:cNvPr id="2" name="Picture 3" descr="A person standing in front of a mountain&#10;&#10;Description automatically generated">
            <a:extLst>
              <a:ext uri="{FF2B5EF4-FFF2-40B4-BE49-F238E27FC236}">
                <a16:creationId xmlns:a16="http://schemas.microsoft.com/office/drawing/2014/main" id="{C4648D10-C360-4A01-BB2B-B7FB3B9D51B7}"/>
              </a:ext>
            </a:extLst>
          </p:cNvPr>
          <p:cNvPicPr>
            <a:picLocks noChangeAspect="1"/>
          </p:cNvPicPr>
          <p:nvPr/>
        </p:nvPicPr>
        <p:blipFill>
          <a:blip r:embed="rId3"/>
          <a:stretch>
            <a:fillRect/>
          </a:stretch>
        </p:blipFill>
        <p:spPr>
          <a:xfrm>
            <a:off x="320300" y="1904852"/>
            <a:ext cx="5770877" cy="2982580"/>
          </a:xfrm>
          <a:prstGeom prst="rect">
            <a:avLst/>
          </a:prstGeom>
        </p:spPr>
      </p:pic>
      <p:sp>
        <p:nvSpPr>
          <p:cNvPr id="7" name="Text Placeholder 4">
            <a:extLst>
              <a:ext uri="{FF2B5EF4-FFF2-40B4-BE49-F238E27FC236}">
                <a16:creationId xmlns:a16="http://schemas.microsoft.com/office/drawing/2014/main" id="{D70F150F-4A78-4E43-B757-366446CAE701}"/>
              </a:ext>
            </a:extLst>
          </p:cNvPr>
          <p:cNvSpPr txBox="1">
            <a:spLocks/>
          </p:cNvSpPr>
          <p:nvPr/>
        </p:nvSpPr>
        <p:spPr>
          <a:xfrm>
            <a:off x="2633440" y="4885618"/>
            <a:ext cx="3516888" cy="317452"/>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sz="1400" i="0" u="none" strike="noStrike" kern="1200" cap="none" spc="0" normalizeH="0" baseline="0" noProof="0">
                <a:ln>
                  <a:noFill/>
                </a:ln>
                <a:solidFill>
                  <a:schemeClr val="tx1">
                    <a:lumMod val="75000"/>
                    <a:lumOff val="25000"/>
                  </a:schemeClr>
                </a:solidFill>
                <a:effectLst/>
                <a:uLnTx/>
                <a:uFillTx/>
                <a:latin typeface="Century Gothic"/>
              </a:rPr>
              <a:t>Image Credit: </a:t>
            </a:r>
            <a:r>
              <a:rPr lang="en-US" sz="1400">
                <a:solidFill>
                  <a:schemeClr val="tx1">
                    <a:lumMod val="75000"/>
                    <a:lumOff val="25000"/>
                  </a:schemeClr>
                </a:solidFill>
                <a:latin typeface="Century Gothic"/>
              </a:rPr>
              <a:t>Adam Singer</a:t>
            </a:r>
            <a:endParaRPr lang="en-US" sz="1400" i="0" u="none" strike="noStrike" kern="1200" cap="none" spc="0" normalizeH="0" baseline="0" noProof="0">
              <a:ln>
                <a:noFill/>
              </a:ln>
              <a:solidFill>
                <a:schemeClr val="tx1">
                  <a:lumMod val="75000"/>
                  <a:lumOff val="25000"/>
                </a:schemeClr>
              </a:solidFill>
              <a:effectLst/>
              <a:uLnTx/>
              <a:uFillTx/>
              <a:latin typeface="Century Gothic"/>
            </a:endParaRPr>
          </a:p>
        </p:txBody>
      </p:sp>
    </p:spTree>
    <p:extLst>
      <p:ext uri="{BB962C8B-B14F-4D97-AF65-F5344CB8AC3E}">
        <p14:creationId xmlns:p14="http://schemas.microsoft.com/office/powerpoint/2010/main" val="20078494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C5C077A2-F65E-4975-8232-8142C26C314A}"/>
              </a:ext>
            </a:extLst>
          </p:cNvPr>
          <p:cNvSpPr txBox="1">
            <a:spLocks/>
          </p:cNvSpPr>
          <p:nvPr/>
        </p:nvSpPr>
        <p:spPr>
          <a:xfrm>
            <a:off x="454324" y="883361"/>
            <a:ext cx="5410858" cy="5913679"/>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55A976"/>
              </a:buClr>
              <a:buFont typeface="Webdings" panose="05030102010509060703" pitchFamily="18" charset="2"/>
              <a:buChar char="4"/>
            </a:pPr>
            <a:endParaRPr lang="en-US" sz="2000" dirty="0">
              <a:solidFill>
                <a:schemeClr val="tx1">
                  <a:lumMod val="75000"/>
                  <a:lumOff val="25000"/>
                </a:schemeClr>
              </a:solidFill>
              <a:latin typeface="Century Gothic"/>
              <a:cs typeface="Calibri"/>
            </a:endParaRPr>
          </a:p>
          <a:p>
            <a:pPr marL="342900" indent="-342900">
              <a:lnSpc>
                <a:spcPct val="100000"/>
              </a:lnSpc>
              <a:spcBef>
                <a:spcPts val="0"/>
              </a:spcBef>
              <a:spcAft>
                <a:spcPts val="600"/>
              </a:spcAft>
              <a:buClr>
                <a:srgbClr val="55A976"/>
              </a:buClr>
              <a:buFont typeface="Webdings" panose="05030102010509060703" pitchFamily="18" charset="2"/>
              <a:buChar char="4"/>
            </a:pPr>
            <a:endParaRPr lang="en-US" sz="2000" dirty="0">
              <a:solidFill>
                <a:schemeClr val="tx1">
                  <a:lumMod val="75000"/>
                  <a:lumOff val="25000"/>
                </a:schemeClr>
              </a:solidFill>
              <a:latin typeface="Century Gothic"/>
              <a:cs typeface="Calibri"/>
            </a:endParaRPr>
          </a:p>
          <a:p>
            <a:pPr marL="342900" indent="-342900">
              <a:lnSpc>
                <a:spcPct val="100000"/>
              </a:lnSpc>
              <a:spcBef>
                <a:spcPts val="0"/>
              </a:spcBef>
              <a:spcAft>
                <a:spcPts val="600"/>
              </a:spcAft>
              <a:buClr>
                <a:srgbClr val="55A976"/>
              </a:buClr>
              <a:buFont typeface="Webdings" panose="05030102010509060703" pitchFamily="18" charset="2"/>
              <a:buChar char="4"/>
            </a:pPr>
            <a:endParaRPr lang="en-US" sz="2000" dirty="0">
              <a:solidFill>
                <a:schemeClr val="tx1">
                  <a:lumMod val="75000"/>
                  <a:lumOff val="25000"/>
                </a:schemeClr>
              </a:solidFill>
              <a:latin typeface="Century Gothic"/>
              <a:cs typeface="Calibri"/>
            </a:endParaRPr>
          </a:p>
          <a:p>
            <a:pPr marL="342900" indent="-342900">
              <a:lnSpc>
                <a:spcPct val="100000"/>
              </a:lnSpc>
              <a:spcBef>
                <a:spcPts val="0"/>
              </a:spcBef>
              <a:spcAft>
                <a:spcPts val="600"/>
              </a:spcAft>
              <a:buClr>
                <a:srgbClr val="55A976"/>
              </a:buClr>
              <a:buFont typeface="Webdings" panose="05030102010509060703" pitchFamily="18" charset="2"/>
              <a:buChar char="4"/>
            </a:pPr>
            <a:r>
              <a:rPr lang="en-US" sz="2000" b="1" dirty="0">
                <a:solidFill>
                  <a:srgbClr val="55A976"/>
                </a:solidFill>
                <a:latin typeface="Century Gothic"/>
                <a:ea typeface="+mn-lt"/>
                <a:cs typeface="+mn-lt"/>
              </a:rPr>
              <a:t>Input </a:t>
            </a:r>
            <a:r>
              <a:rPr lang="en-US" sz="2000" dirty="0">
                <a:solidFill>
                  <a:schemeClr val="tx1">
                    <a:lumMod val="75000"/>
                    <a:lumOff val="25000"/>
                  </a:schemeClr>
                </a:solidFill>
                <a:latin typeface="Century Gothic"/>
                <a:ea typeface="+mn-lt"/>
                <a:cs typeface="+mn-lt"/>
              </a:rPr>
              <a:t>additional</a:t>
            </a:r>
            <a:r>
              <a:rPr lang="en-US" sz="2000" b="1" dirty="0">
                <a:solidFill>
                  <a:schemeClr val="tx1">
                    <a:lumMod val="75000"/>
                    <a:lumOff val="25000"/>
                  </a:schemeClr>
                </a:solidFill>
                <a:latin typeface="Century Gothic"/>
                <a:ea typeface="+mn-lt"/>
                <a:cs typeface="+mn-lt"/>
              </a:rPr>
              <a:t> </a:t>
            </a:r>
            <a:r>
              <a:rPr lang="en-US" sz="2000" dirty="0">
                <a:solidFill>
                  <a:schemeClr val="tx1">
                    <a:lumMod val="75000"/>
                    <a:lumOff val="25000"/>
                  </a:schemeClr>
                </a:solidFill>
                <a:latin typeface="Century Gothic"/>
                <a:ea typeface="+mn-lt"/>
                <a:cs typeface="+mn-lt"/>
              </a:rPr>
              <a:t>data (elephant presences and absences) and model variables (disturbance, tree cover)</a:t>
            </a:r>
          </a:p>
          <a:p>
            <a:pPr marL="342900" indent="-342900">
              <a:lnSpc>
                <a:spcPct val="100000"/>
              </a:lnSpc>
              <a:spcBef>
                <a:spcPts val="0"/>
              </a:spcBef>
              <a:spcAft>
                <a:spcPts val="600"/>
              </a:spcAft>
              <a:buClr>
                <a:srgbClr val="55A976"/>
              </a:buClr>
              <a:buFont typeface="Webdings" panose="05030102010509060703" pitchFamily="18" charset="2"/>
              <a:buChar char="4"/>
            </a:pPr>
            <a:endParaRPr lang="en-US" sz="2000" dirty="0">
              <a:latin typeface="Century Gothic"/>
              <a:ea typeface="+mn-lt"/>
              <a:cs typeface="+mn-lt"/>
            </a:endParaRPr>
          </a:p>
          <a:p>
            <a:pPr marL="342900" indent="-342900">
              <a:lnSpc>
                <a:spcPct val="100000"/>
              </a:lnSpc>
              <a:spcBef>
                <a:spcPts val="0"/>
              </a:spcBef>
              <a:spcAft>
                <a:spcPts val="600"/>
              </a:spcAft>
              <a:buClr>
                <a:srgbClr val="55A976"/>
              </a:buClr>
              <a:buFont typeface="Webdings" panose="05030102010509060703" pitchFamily="18" charset="2"/>
              <a:buChar char="4"/>
            </a:pPr>
            <a:r>
              <a:rPr lang="en-US" sz="2000" b="1" dirty="0">
                <a:solidFill>
                  <a:srgbClr val="55A976"/>
                </a:solidFill>
                <a:latin typeface="Century Gothic"/>
                <a:ea typeface="+mn-lt"/>
                <a:cs typeface="+mn-lt"/>
              </a:rPr>
              <a:t>Refine</a:t>
            </a:r>
            <a:r>
              <a:rPr lang="en-US" sz="2000" dirty="0">
                <a:latin typeface="Century Gothic"/>
                <a:ea typeface="+mn-lt"/>
                <a:cs typeface="+mn-lt"/>
              </a:rPr>
              <a:t> </a:t>
            </a:r>
            <a:r>
              <a:rPr lang="en-US" sz="2000" dirty="0">
                <a:solidFill>
                  <a:schemeClr val="tx1">
                    <a:lumMod val="75000"/>
                    <a:lumOff val="25000"/>
                  </a:schemeClr>
                </a:solidFill>
                <a:latin typeface="Century Gothic"/>
                <a:ea typeface="+mn-lt"/>
                <a:cs typeface="+mn-lt"/>
              </a:rPr>
              <a:t>land cover land use analysis</a:t>
            </a:r>
            <a:r>
              <a:rPr lang="en-US" sz="2000" dirty="0">
                <a:latin typeface="Century Gothic"/>
                <a:ea typeface="+mn-lt"/>
                <a:cs typeface="+mn-lt"/>
              </a:rPr>
              <a:t> </a:t>
            </a:r>
            <a:endParaRPr lang="en-US" sz="2000" dirty="0">
              <a:solidFill>
                <a:srgbClr val="000000"/>
              </a:solidFill>
              <a:latin typeface="Century Gothic"/>
              <a:ea typeface="+mn-lt"/>
              <a:cs typeface="+mn-lt"/>
            </a:endParaRPr>
          </a:p>
          <a:p>
            <a:pPr marL="342900" indent="-342900">
              <a:lnSpc>
                <a:spcPct val="100000"/>
              </a:lnSpc>
              <a:spcBef>
                <a:spcPts val="0"/>
              </a:spcBef>
              <a:spcAft>
                <a:spcPts val="600"/>
              </a:spcAft>
              <a:buClr>
                <a:srgbClr val="55A976"/>
              </a:buClr>
              <a:buFont typeface="Webdings" panose="05030102010509060703" pitchFamily="18" charset="2"/>
              <a:buChar char="4"/>
            </a:pPr>
            <a:endParaRPr lang="en-US" sz="2000" dirty="0">
              <a:solidFill>
                <a:srgbClr val="000000"/>
              </a:solidFill>
              <a:latin typeface="Century Gothic"/>
              <a:cs typeface="Calibri"/>
            </a:endParaRPr>
          </a:p>
          <a:p>
            <a:pPr marL="342900" indent="-342900">
              <a:lnSpc>
                <a:spcPct val="100000"/>
              </a:lnSpc>
              <a:spcBef>
                <a:spcPts val="0"/>
              </a:spcBef>
              <a:spcAft>
                <a:spcPts val="600"/>
              </a:spcAft>
              <a:buClr>
                <a:srgbClr val="55A976"/>
              </a:buClr>
              <a:buFont typeface="Webdings" panose="05030102010509060703" pitchFamily="18" charset="2"/>
              <a:buChar char="4"/>
            </a:pPr>
            <a:r>
              <a:rPr lang="en-US" sz="2000" b="1" dirty="0">
                <a:solidFill>
                  <a:srgbClr val="55A976"/>
                </a:solidFill>
                <a:latin typeface="Century Gothic"/>
                <a:cs typeface="Calibri"/>
              </a:rPr>
              <a:t>Analyze</a:t>
            </a:r>
            <a:r>
              <a:rPr lang="en-US" sz="2000" dirty="0">
                <a:solidFill>
                  <a:srgbClr val="000000"/>
                </a:solidFill>
                <a:latin typeface="Century Gothic"/>
                <a:cs typeface="Calibri"/>
              </a:rPr>
              <a:t> </a:t>
            </a:r>
            <a:r>
              <a:rPr lang="en-US" sz="2000" dirty="0">
                <a:solidFill>
                  <a:schemeClr val="tx1">
                    <a:lumMod val="75000"/>
                    <a:lumOff val="25000"/>
                  </a:schemeClr>
                </a:solidFill>
                <a:latin typeface="Century Gothic"/>
                <a:cs typeface="Calibri"/>
              </a:rPr>
              <a:t>historic and future data for Habitat suitability</a:t>
            </a:r>
          </a:p>
          <a:p>
            <a:pPr marL="0" indent="0">
              <a:lnSpc>
                <a:spcPct val="100000"/>
              </a:lnSpc>
              <a:spcBef>
                <a:spcPts val="0"/>
              </a:spcBef>
              <a:spcAft>
                <a:spcPts val="600"/>
              </a:spcAft>
              <a:buClr>
                <a:srgbClr val="55A976"/>
              </a:buClr>
              <a:buNone/>
            </a:pPr>
            <a:endParaRPr lang="en-US" sz="2000" dirty="0">
              <a:solidFill>
                <a:srgbClr val="000000"/>
              </a:solidFill>
              <a:latin typeface="Century Gothic"/>
              <a:cs typeface="Calibri"/>
            </a:endParaRPr>
          </a:p>
          <a:p>
            <a:pPr marL="342900" indent="-342900">
              <a:lnSpc>
                <a:spcPct val="100000"/>
              </a:lnSpc>
              <a:spcBef>
                <a:spcPts val="0"/>
              </a:spcBef>
              <a:spcAft>
                <a:spcPts val="600"/>
              </a:spcAft>
              <a:buClr>
                <a:srgbClr val="55A976"/>
              </a:buClr>
              <a:buFont typeface="Webdings" panose="05030102010509060703" pitchFamily="18" charset="2"/>
              <a:buChar char="4"/>
            </a:pPr>
            <a:r>
              <a:rPr lang="en-US" sz="2000" b="1" dirty="0">
                <a:solidFill>
                  <a:srgbClr val="55A976"/>
                </a:solidFill>
                <a:latin typeface="Century Gothic"/>
                <a:cs typeface="Calibri"/>
              </a:rPr>
              <a:t>Improve</a:t>
            </a:r>
            <a:r>
              <a:rPr lang="en-US" sz="2000" dirty="0">
                <a:latin typeface="Century Gothic"/>
                <a:cs typeface="Calibri"/>
              </a:rPr>
              <a:t> </a:t>
            </a:r>
            <a:r>
              <a:rPr lang="en-US" sz="2000" dirty="0">
                <a:solidFill>
                  <a:schemeClr val="tx1">
                    <a:lumMod val="75000"/>
                    <a:lumOff val="25000"/>
                  </a:schemeClr>
                </a:solidFill>
                <a:latin typeface="Century Gothic"/>
                <a:cs typeface="Calibri"/>
              </a:rPr>
              <a:t>models, methods, and data products can be provided to project end-users, building off results for the initial study</a:t>
            </a:r>
          </a:p>
          <a:p>
            <a:pPr marL="800100" lvl="1">
              <a:lnSpc>
                <a:spcPct val="100000"/>
              </a:lnSpc>
              <a:spcBef>
                <a:spcPts val="0"/>
              </a:spcBef>
              <a:spcAft>
                <a:spcPts val="600"/>
              </a:spcAft>
              <a:buClr>
                <a:srgbClr val="55A976"/>
              </a:buClr>
              <a:buFont typeface="Webdings" panose="05030102010509060703" pitchFamily="18" charset="2"/>
              <a:buChar char="4"/>
            </a:pPr>
            <a:endParaRPr lang="en-US" sz="1600" dirty="0">
              <a:solidFill>
                <a:srgbClr val="404040"/>
              </a:solidFill>
              <a:latin typeface="Century Gothic"/>
              <a:cs typeface="Calibri"/>
            </a:endParaRPr>
          </a:p>
          <a:p>
            <a:pPr marL="342900" indent="-342900">
              <a:lnSpc>
                <a:spcPct val="100000"/>
              </a:lnSpc>
              <a:spcBef>
                <a:spcPts val="0"/>
              </a:spcBef>
              <a:spcAft>
                <a:spcPts val="600"/>
              </a:spcAft>
              <a:buClr>
                <a:srgbClr val="55A976"/>
              </a:buClr>
              <a:buFont typeface="Webdings" panose="05030102010509060703" pitchFamily="18" charset="2"/>
              <a:buChar char="4"/>
            </a:pPr>
            <a:endParaRPr lang="en-US" dirty="0">
              <a:solidFill>
                <a:srgbClr val="000000"/>
              </a:solidFill>
              <a:latin typeface="Calibri" panose="020F0502020204030204"/>
              <a:cs typeface="Calibri"/>
            </a:endParaRPr>
          </a:p>
        </p:txBody>
      </p:sp>
      <p:sp>
        <p:nvSpPr>
          <p:cNvPr id="5" name="TextBox 4">
            <a:extLst>
              <a:ext uri="{FF2B5EF4-FFF2-40B4-BE49-F238E27FC236}">
                <a16:creationId xmlns:a16="http://schemas.microsoft.com/office/drawing/2014/main" id="{3BAA3442-57EF-4C0B-9378-76C6ADFD2E6F}"/>
              </a:ext>
            </a:extLst>
          </p:cNvPr>
          <p:cNvSpPr txBox="1"/>
          <p:nvPr/>
        </p:nvSpPr>
        <p:spPr>
          <a:xfrm>
            <a:off x="460456" y="143689"/>
            <a:ext cx="10515600" cy="850551"/>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4000" b="1">
                <a:solidFill>
                  <a:schemeClr val="bg1"/>
                </a:solidFill>
                <a:latin typeface="Century Gothic"/>
                <a:cs typeface="Calibri"/>
              </a:rPr>
              <a:t>FUTURE WORK</a:t>
            </a:r>
          </a:p>
        </p:txBody>
      </p:sp>
      <p:pic>
        <p:nvPicPr>
          <p:cNvPr id="2" name="Picture 3" descr="A view of a snow covered mountain&#10;&#10;Description automatically generated">
            <a:extLst>
              <a:ext uri="{FF2B5EF4-FFF2-40B4-BE49-F238E27FC236}">
                <a16:creationId xmlns:a16="http://schemas.microsoft.com/office/drawing/2014/main" id="{00EE48B2-7694-403B-8C86-E811150F4E66}"/>
              </a:ext>
            </a:extLst>
          </p:cNvPr>
          <p:cNvPicPr>
            <a:picLocks noChangeAspect="1"/>
          </p:cNvPicPr>
          <p:nvPr/>
        </p:nvPicPr>
        <p:blipFill>
          <a:blip r:embed="rId3"/>
          <a:stretch>
            <a:fillRect/>
          </a:stretch>
        </p:blipFill>
        <p:spPr>
          <a:xfrm>
            <a:off x="5658928" y="1787005"/>
            <a:ext cx="6078748" cy="4017234"/>
          </a:xfrm>
          <a:prstGeom prst="rect">
            <a:avLst/>
          </a:prstGeom>
        </p:spPr>
      </p:pic>
      <p:sp>
        <p:nvSpPr>
          <p:cNvPr id="4" name="Text Placeholder 4">
            <a:extLst>
              <a:ext uri="{FF2B5EF4-FFF2-40B4-BE49-F238E27FC236}">
                <a16:creationId xmlns:a16="http://schemas.microsoft.com/office/drawing/2014/main" id="{E57C0820-6745-491C-8137-4CA4CFC2245C}"/>
              </a:ext>
            </a:extLst>
          </p:cNvPr>
          <p:cNvSpPr txBox="1">
            <a:spLocks/>
          </p:cNvSpPr>
          <p:nvPr/>
        </p:nvSpPr>
        <p:spPr>
          <a:xfrm>
            <a:off x="8219287" y="5852704"/>
            <a:ext cx="3516888" cy="317452"/>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sz="1400" i="0" u="none" strike="noStrike" kern="1200" cap="none" spc="0" normalizeH="0" baseline="0" noProof="0">
                <a:ln>
                  <a:noFill/>
                </a:ln>
                <a:solidFill>
                  <a:schemeClr val="tx1">
                    <a:lumMod val="75000"/>
                    <a:lumOff val="25000"/>
                  </a:schemeClr>
                </a:solidFill>
                <a:effectLst/>
                <a:uLnTx/>
                <a:uFillTx/>
                <a:latin typeface="Century Gothic"/>
              </a:rPr>
              <a:t>Image Credit: </a:t>
            </a:r>
            <a:r>
              <a:rPr lang="en-US" sz="1400">
                <a:solidFill>
                  <a:schemeClr val="tx1">
                    <a:lumMod val="75000"/>
                    <a:lumOff val="25000"/>
                  </a:schemeClr>
                </a:solidFill>
                <a:latin typeface="Century Gothic"/>
              </a:rPr>
              <a:t>Adam Singer</a:t>
            </a:r>
            <a:endParaRPr lang="en-US" sz="1400" i="0" u="none" strike="noStrike" kern="1200" cap="none" spc="0" normalizeH="0" baseline="0" noProof="0">
              <a:ln>
                <a:noFill/>
              </a:ln>
              <a:solidFill>
                <a:schemeClr val="tx1">
                  <a:lumMod val="75000"/>
                  <a:lumOff val="25000"/>
                </a:schemeClr>
              </a:solidFill>
              <a:effectLst/>
              <a:uLnTx/>
              <a:uFillTx/>
              <a:latin typeface="Century Gothic"/>
            </a:endParaRPr>
          </a:p>
        </p:txBody>
      </p:sp>
    </p:spTree>
    <p:extLst>
      <p:ext uri="{BB962C8B-B14F-4D97-AF65-F5344CB8AC3E}">
        <p14:creationId xmlns:p14="http://schemas.microsoft.com/office/powerpoint/2010/main" val="16986630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1032511" y="1953401"/>
            <a:ext cx="10587989" cy="385303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
                <a:srgbClr val="55A976"/>
              </a:buClr>
              <a:defRPr/>
            </a:pPr>
            <a:endParaRPr lang="en-US" sz="2200" dirty="0">
              <a:latin typeface="Calibri"/>
              <a:cs typeface="Calibri"/>
            </a:endParaRPr>
          </a:p>
          <a:p>
            <a:pPr marL="342900" indent="-342900">
              <a:lnSpc>
                <a:spcPct val="100000"/>
              </a:lnSpc>
              <a:spcBef>
                <a:spcPts val="0"/>
              </a:spcBef>
              <a:spcAft>
                <a:spcPts val="600"/>
              </a:spcAft>
              <a:buClr>
                <a:srgbClr val="55A976"/>
              </a:buClr>
              <a:buFont typeface="Webdings" panose="05030102010509060703" pitchFamily="18" charset="2"/>
              <a:buChar char="4"/>
              <a:defRPr/>
            </a:pPr>
            <a:r>
              <a:rPr lang="en-US" dirty="0">
                <a:latin typeface="Century Gothic"/>
              </a:rPr>
              <a:t>Joe Spruce (SSAI Research Consultant, Diamondhead, MS)</a:t>
            </a:r>
            <a:endParaRPr lang="en-US" dirty="0"/>
          </a:p>
          <a:p>
            <a:pPr marL="342900" indent="-342900">
              <a:lnSpc>
                <a:spcPct val="100000"/>
              </a:lnSpc>
              <a:spcBef>
                <a:spcPts val="0"/>
              </a:spcBef>
              <a:spcAft>
                <a:spcPts val="600"/>
              </a:spcAft>
              <a:buClr>
                <a:srgbClr val="55A976"/>
              </a:buClr>
              <a:buFont typeface="Webdings" panose="05030102010509060703" pitchFamily="18" charset="2"/>
              <a:buChar char="4"/>
              <a:defRPr/>
            </a:pPr>
            <a:r>
              <a:rPr lang="en-US" dirty="0">
                <a:latin typeface="Century Gothic"/>
              </a:rPr>
              <a:t>Dr. Kenton Ross (NASA Langley Research Center)</a:t>
            </a:r>
            <a:endParaRPr lang="en-US" dirty="0"/>
          </a:p>
          <a:p>
            <a:pPr marL="342900" indent="-342900">
              <a:lnSpc>
                <a:spcPct val="100000"/>
              </a:lnSpc>
              <a:spcBef>
                <a:spcPts val="0"/>
              </a:spcBef>
              <a:spcAft>
                <a:spcPts val="600"/>
              </a:spcAft>
              <a:buClr>
                <a:srgbClr val="55A976"/>
              </a:buClr>
              <a:buFont typeface="Webdings" panose="05030102010509060703" pitchFamily="18" charset="2"/>
              <a:buChar char="4"/>
              <a:defRPr/>
            </a:pPr>
            <a:r>
              <a:rPr lang="en-US" dirty="0">
                <a:latin typeface="Century Gothic"/>
              </a:rPr>
              <a:t>Sean McCartney (SSAI, NASA Goddard Space Flight Center)</a:t>
            </a:r>
          </a:p>
          <a:p>
            <a:pPr marL="342900" indent="-342900">
              <a:lnSpc>
                <a:spcPct val="100000"/>
              </a:lnSpc>
              <a:spcBef>
                <a:spcPts val="0"/>
              </a:spcBef>
              <a:spcAft>
                <a:spcPts val="600"/>
              </a:spcAft>
              <a:buClr>
                <a:srgbClr val="55A976"/>
              </a:buClr>
              <a:buFont typeface="Webdings" panose="05030102010509060703" pitchFamily="18" charset="2"/>
              <a:buChar char="4"/>
              <a:defRPr/>
            </a:pPr>
            <a:r>
              <a:rPr lang="en-US" dirty="0" err="1">
                <a:latin typeface="Century Gothic"/>
              </a:rPr>
              <a:t>Tshewang</a:t>
            </a:r>
            <a:r>
              <a:rPr lang="en-US" dirty="0">
                <a:latin typeface="Century Gothic"/>
              </a:rPr>
              <a:t> Wangchuk (Bhutan Foundation)</a:t>
            </a:r>
            <a:endParaRPr lang="en-US" dirty="0"/>
          </a:p>
          <a:p>
            <a:pPr marL="342900" indent="-342900">
              <a:lnSpc>
                <a:spcPct val="100000"/>
              </a:lnSpc>
              <a:spcBef>
                <a:spcPts val="0"/>
              </a:spcBef>
              <a:spcAft>
                <a:spcPts val="600"/>
              </a:spcAft>
              <a:buClr>
                <a:srgbClr val="55A976"/>
              </a:buClr>
              <a:buFont typeface="Webdings" panose="05030102010509060703" pitchFamily="18" charset="2"/>
              <a:buChar char="4"/>
              <a:defRPr/>
            </a:pPr>
            <a:r>
              <a:rPr lang="en-US" dirty="0">
                <a:latin typeface="Century Gothic"/>
              </a:rPr>
              <a:t>Dr. Tshering </a:t>
            </a:r>
            <a:r>
              <a:rPr lang="en-US" dirty="0" err="1">
                <a:latin typeface="Century Gothic"/>
              </a:rPr>
              <a:t>Tempa</a:t>
            </a:r>
            <a:r>
              <a:rPr lang="en-US" dirty="0">
                <a:latin typeface="Century Gothic"/>
              </a:rPr>
              <a:t> (Bhutan Tiger Center)</a:t>
            </a:r>
            <a:endParaRPr lang="en-US" dirty="0"/>
          </a:p>
          <a:p>
            <a:pPr marL="342900" indent="-342900">
              <a:lnSpc>
                <a:spcPct val="100000"/>
              </a:lnSpc>
              <a:spcBef>
                <a:spcPts val="0"/>
              </a:spcBef>
              <a:spcAft>
                <a:spcPts val="600"/>
              </a:spcAft>
              <a:buClr>
                <a:srgbClr val="55A976"/>
              </a:buClr>
              <a:buFont typeface="Webdings" panose="05030102010509060703" pitchFamily="18" charset="2"/>
              <a:buChar char="4"/>
              <a:defRPr/>
            </a:pPr>
            <a:r>
              <a:rPr lang="en-US" dirty="0">
                <a:latin typeface="Century Gothic"/>
              </a:rPr>
              <a:t>Darcy Gray (DEVELOP fellow at Goddard Space Flight Center)</a:t>
            </a:r>
            <a:endParaRPr lang="en-US" dirty="0"/>
          </a:p>
          <a:p>
            <a:pPr marL="342900" indent="-342900">
              <a:lnSpc>
                <a:spcPct val="100000"/>
              </a:lnSpc>
              <a:spcBef>
                <a:spcPts val="0"/>
              </a:spcBef>
              <a:spcAft>
                <a:spcPts val="600"/>
              </a:spcAft>
              <a:buClr>
                <a:srgbClr val="55A976"/>
              </a:buClr>
              <a:buFont typeface="Webdings" panose="05030102010509060703" pitchFamily="18" charset="2"/>
              <a:buChar char="4"/>
              <a:defRPr/>
            </a:pPr>
            <a:r>
              <a:rPr lang="en-US" dirty="0" err="1">
                <a:latin typeface="Century Gothic"/>
              </a:rPr>
              <a:t>Peder</a:t>
            </a:r>
            <a:r>
              <a:rPr lang="en-US" dirty="0">
                <a:latin typeface="Century Gothic"/>
              </a:rPr>
              <a:t> </a:t>
            </a:r>
            <a:r>
              <a:rPr lang="en-US" dirty="0" err="1">
                <a:latin typeface="Century Gothic"/>
              </a:rPr>
              <a:t>Engelstad</a:t>
            </a:r>
            <a:r>
              <a:rPr lang="en-US" dirty="0">
                <a:latin typeface="Century Gothic"/>
              </a:rPr>
              <a:t> (Natural Resource Ecology laboratory, Colorado State University)</a:t>
            </a:r>
            <a:endParaRPr lang="en-US" dirty="0"/>
          </a:p>
          <a:p>
            <a:pPr marL="342900" indent="-342900">
              <a:lnSpc>
                <a:spcPct val="100000"/>
              </a:lnSpc>
              <a:spcBef>
                <a:spcPts val="0"/>
              </a:spcBef>
              <a:spcAft>
                <a:spcPts val="600"/>
              </a:spcAft>
              <a:buClr>
                <a:srgbClr val="55A976"/>
              </a:buClr>
              <a:buFont typeface="Webdings" panose="05030102010509060703" pitchFamily="18" charset="2"/>
              <a:buChar char="4"/>
              <a:defRPr/>
            </a:pPr>
            <a:r>
              <a:rPr lang="en-US" dirty="0">
                <a:latin typeface="Century Gothic"/>
              </a:rPr>
              <a:t>Kristen Dennis (CO Lead, Geoinformatics Fellow)</a:t>
            </a:r>
          </a:p>
          <a:p>
            <a:pPr>
              <a:lnSpc>
                <a:spcPct val="100000"/>
              </a:lnSpc>
              <a:spcBef>
                <a:spcPts val="0"/>
              </a:spcBef>
              <a:spcAft>
                <a:spcPts val="600"/>
              </a:spcAft>
              <a:buClr>
                <a:srgbClr val="55A976"/>
              </a:buClr>
              <a:defRPr/>
            </a:pPr>
            <a:endParaRPr lang="en-US" b="0" i="0" u="none" strike="noStrike" kern="1200" cap="none" spc="0" normalizeH="0" baseline="0" noProof="0" dirty="0">
              <a:ln>
                <a:noFill/>
              </a:ln>
              <a:effectLst/>
              <a:uLnTx/>
              <a:uFillTx/>
            </a:endParaRPr>
          </a:p>
          <a:p>
            <a:pPr marL="342900" indent="-342900">
              <a:lnSpc>
                <a:spcPct val="100000"/>
              </a:lnSpc>
              <a:spcBef>
                <a:spcPts val="0"/>
              </a:spcBef>
              <a:spcAft>
                <a:spcPts val="600"/>
              </a:spcAft>
              <a:buClr>
                <a:srgbClr val="55A976"/>
              </a:buClr>
              <a:buFont typeface="Webdings" panose="05030102010509060703" pitchFamily="18" charset="2"/>
              <a:buChar char="4"/>
              <a:defRPr/>
            </a:pPr>
            <a:endParaRPr lang="en-US" dirty="0"/>
          </a:p>
          <a:p>
            <a:pPr marL="114300">
              <a:lnSpc>
                <a:spcPct val="100000"/>
              </a:lnSpc>
              <a:spcBef>
                <a:spcPts val="0"/>
              </a:spcBef>
              <a:spcAft>
                <a:spcPts val="600"/>
              </a:spcAft>
              <a:buClr>
                <a:srgbClr val="55A976"/>
              </a:buClr>
              <a:defRPr/>
            </a:pPr>
            <a:endParaRPr lang="en-US" sz="1800" dirty="0"/>
          </a:p>
          <a:p>
            <a:pPr marL="114300" marR="0" lvl="0" algn="l" defTabSz="914400" rtl="0" eaLnBrk="1" fontAlgn="auto" latinLnBrk="0" hangingPunct="1">
              <a:lnSpc>
                <a:spcPct val="100000"/>
              </a:lnSpc>
              <a:spcBef>
                <a:spcPts val="0"/>
              </a:spcBef>
              <a:spcAft>
                <a:spcPts val="600"/>
              </a:spcAft>
              <a:buClr>
                <a:srgbClr val="55A976"/>
              </a:buClr>
              <a:buSzTx/>
              <a:buFont typeface="Arial" panose="020B0604020202020204" pitchFamily="34" charset="0"/>
              <a:buNone/>
              <a:tabLst/>
              <a:defRPr/>
            </a:pPr>
            <a:endParaRPr lang="en-US" sz="1800" b="0" i="0" u="none" strike="noStrike" kern="1200" cap="none" spc="0" normalizeH="0" baseline="0" noProof="0" dirty="0">
              <a:ln>
                <a:noFill/>
              </a:ln>
              <a:effectLst/>
              <a:uLnTx/>
              <a:uFillTx/>
            </a:endParaRPr>
          </a:p>
          <a:p>
            <a:pPr>
              <a:lnSpc>
                <a:spcPct val="100000"/>
              </a:lnSpc>
              <a:spcBef>
                <a:spcPts val="0"/>
              </a:spcBef>
              <a:spcAft>
                <a:spcPts val="600"/>
              </a:spcAft>
              <a:buClr>
                <a:srgbClr val="55A976"/>
              </a:buClr>
              <a:defRPr/>
            </a:pPr>
            <a:endParaRPr lang="en-US" sz="1800" dirty="0"/>
          </a:p>
          <a:p>
            <a:pPr indent="114300">
              <a:lnSpc>
                <a:spcPct val="100000"/>
              </a:lnSpc>
              <a:spcBef>
                <a:spcPts val="0"/>
              </a:spcBef>
              <a:spcAft>
                <a:spcPts val="600"/>
              </a:spcAft>
              <a:buClr>
                <a:srgbClr val="55A976"/>
              </a:buClr>
              <a:defRPr/>
            </a:pPr>
            <a:endParaRPr lang="en-US" sz="1800" dirty="0"/>
          </a:p>
          <a:p>
            <a:pPr marL="114300">
              <a:lnSpc>
                <a:spcPct val="100000"/>
              </a:lnSpc>
              <a:spcBef>
                <a:spcPts val="0"/>
              </a:spcBef>
              <a:spcAft>
                <a:spcPts val="600"/>
              </a:spcAft>
              <a:buClr>
                <a:srgbClr val="55A976"/>
              </a:buClr>
              <a:defRPr/>
            </a:pPr>
            <a:endParaRPr lang="en-US" sz="1800" b="0" i="0" u="none" strike="noStrike" kern="1200" cap="none" spc="0" normalizeH="0" baseline="0" noProof="0" dirty="0">
              <a:ln>
                <a:noFill/>
              </a:ln>
              <a:effectLst/>
              <a:uLnTx/>
              <a:uFillTx/>
              <a:latin typeface="Century Gothic" panose="020B0502020202020204" pitchFamily="34" charset="0"/>
            </a:endParaRPr>
          </a:p>
          <a:p>
            <a:pPr marL="114300" marR="0" lvl="0" indent="0" algn="l" defTabSz="914400" rtl="0" eaLnBrk="1" fontAlgn="auto" latinLnBrk="0" hangingPunct="1">
              <a:lnSpc>
                <a:spcPct val="100000"/>
              </a:lnSpc>
              <a:spcBef>
                <a:spcPts val="0"/>
              </a:spcBef>
              <a:spcAft>
                <a:spcPts val="600"/>
              </a:spcAft>
              <a:buClr>
                <a:srgbClr val="55A976"/>
              </a:buClr>
              <a:buSzTx/>
              <a:buFont typeface="Arial" panose="020B0604020202020204" pitchFamily="34" charset="0"/>
              <a:buNone/>
              <a:tabLst/>
              <a:defRPr/>
            </a:pPr>
            <a:endParaRPr lang="en-US" sz="1800" b="0" i="0" u="none" strike="noStrike" kern="1200" cap="none" spc="0" normalizeH="0" baseline="0" noProof="0" dirty="0">
              <a:ln>
                <a:noFill/>
              </a:ln>
              <a:effectLst/>
              <a:uLnTx/>
              <a:uFillTx/>
            </a:endParaRPr>
          </a:p>
          <a:p>
            <a:pPr>
              <a:lnSpc>
                <a:spcPct val="100000"/>
              </a:lnSpc>
              <a:spcBef>
                <a:spcPts val="0"/>
              </a:spcBef>
              <a:spcAft>
                <a:spcPts val="600"/>
              </a:spcAft>
              <a:buClr>
                <a:srgbClr val="55A976"/>
              </a:buClr>
              <a:defRPr/>
            </a:pPr>
            <a:endParaRPr lang="en-US" sz="1800" dirty="0"/>
          </a:p>
          <a:p>
            <a:pPr>
              <a:lnSpc>
                <a:spcPct val="100000"/>
              </a:lnSpc>
              <a:spcBef>
                <a:spcPts val="0"/>
              </a:spcBef>
              <a:spcAft>
                <a:spcPts val="600"/>
              </a:spcAft>
              <a:buClr>
                <a:srgbClr val="55A976"/>
              </a:buClr>
              <a:defRPr/>
            </a:pPr>
            <a:endParaRPr lang="en-US" sz="1800" dirty="0"/>
          </a:p>
        </p:txBody>
      </p:sp>
    </p:spTree>
    <p:extLst>
      <p:ext uri="{BB962C8B-B14F-4D97-AF65-F5344CB8AC3E}">
        <p14:creationId xmlns:p14="http://schemas.microsoft.com/office/powerpoint/2010/main" val="381960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7762EDE-1220-41B3-B6A3-4017002DAD89}"/>
              </a:ext>
            </a:extLst>
          </p:cNvPr>
          <p:cNvSpPr txBox="1"/>
          <p:nvPr/>
        </p:nvSpPr>
        <p:spPr>
          <a:xfrm>
            <a:off x="478042" y="217528"/>
            <a:ext cx="1046740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chemeClr val="bg1"/>
                </a:solidFill>
                <a:latin typeface="Century Gothic"/>
                <a:cs typeface="Calibri"/>
              </a:rPr>
              <a:t>COMMUNITY CONCERNS</a:t>
            </a:r>
          </a:p>
        </p:txBody>
      </p:sp>
      <p:sp>
        <p:nvSpPr>
          <p:cNvPr id="6" name="Text Placeholder 5">
            <a:extLst>
              <a:ext uri="{FF2B5EF4-FFF2-40B4-BE49-F238E27FC236}">
                <a16:creationId xmlns:a16="http://schemas.microsoft.com/office/drawing/2014/main" id="{6C1E9181-89D9-4718-9A79-0CDDFD6C2962}"/>
              </a:ext>
            </a:extLst>
          </p:cNvPr>
          <p:cNvSpPr txBox="1">
            <a:spLocks/>
          </p:cNvSpPr>
          <p:nvPr/>
        </p:nvSpPr>
        <p:spPr>
          <a:xfrm>
            <a:off x="6834765" y="1520659"/>
            <a:ext cx="4947332" cy="4553898"/>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55A976"/>
              </a:buClr>
              <a:buFont typeface="Webdings,Sans-Serif" panose="05030102010509060703" pitchFamily="18" charset="2"/>
              <a:buChar char="4"/>
            </a:pPr>
            <a:r>
              <a:rPr lang="en-US" sz="2000" dirty="0">
                <a:solidFill>
                  <a:schemeClr val="tx1">
                    <a:lumMod val="75000"/>
                    <a:lumOff val="25000"/>
                  </a:schemeClr>
                </a:solidFill>
                <a:latin typeface="Century Gothic"/>
                <a:cs typeface="Calibri"/>
              </a:rPr>
              <a:t>Asian elephants (</a:t>
            </a:r>
            <a:r>
              <a:rPr lang="en-US" sz="2000" i="1" dirty="0" err="1">
                <a:solidFill>
                  <a:schemeClr val="tx1">
                    <a:lumMod val="75000"/>
                    <a:lumOff val="25000"/>
                  </a:schemeClr>
                </a:solidFill>
                <a:latin typeface="Century Gothic"/>
                <a:cs typeface="Calibri"/>
              </a:rPr>
              <a:t>Elephas</a:t>
            </a:r>
            <a:r>
              <a:rPr lang="en-US" sz="2000" i="1" dirty="0">
                <a:solidFill>
                  <a:schemeClr val="tx1">
                    <a:lumMod val="75000"/>
                    <a:lumOff val="25000"/>
                  </a:schemeClr>
                </a:solidFill>
                <a:latin typeface="Century Gothic"/>
                <a:cs typeface="Calibri"/>
              </a:rPr>
              <a:t> </a:t>
            </a:r>
            <a:r>
              <a:rPr lang="en-US" sz="2000" i="1" dirty="0" err="1">
                <a:solidFill>
                  <a:schemeClr val="tx1">
                    <a:lumMod val="75000"/>
                    <a:lumOff val="25000"/>
                  </a:schemeClr>
                </a:solidFill>
                <a:latin typeface="Century Gothic"/>
                <a:cs typeface="Calibri"/>
              </a:rPr>
              <a:t>maximus</a:t>
            </a:r>
            <a:r>
              <a:rPr lang="en-US" sz="2000" i="1" dirty="0">
                <a:solidFill>
                  <a:schemeClr val="tx1">
                    <a:lumMod val="75000"/>
                    <a:lumOff val="25000"/>
                  </a:schemeClr>
                </a:solidFill>
                <a:latin typeface="Century Gothic"/>
                <a:cs typeface="Calibri"/>
              </a:rPr>
              <a:t>)</a:t>
            </a:r>
            <a:r>
              <a:rPr lang="en-US" sz="2000" dirty="0">
                <a:solidFill>
                  <a:schemeClr val="tx1">
                    <a:lumMod val="75000"/>
                    <a:lumOff val="25000"/>
                  </a:schemeClr>
                </a:solidFill>
                <a:latin typeface="Century Gothic"/>
                <a:cs typeface="Calibri"/>
              </a:rPr>
              <a:t> are a flagship species</a:t>
            </a:r>
            <a:endParaRPr lang="en-US" sz="2000" dirty="0">
              <a:solidFill>
                <a:schemeClr val="tx1">
                  <a:lumMod val="75000"/>
                  <a:lumOff val="25000"/>
                </a:schemeClr>
              </a:solidFill>
              <a:ea typeface="+mn-lt"/>
              <a:cs typeface="+mn-lt"/>
            </a:endParaRPr>
          </a:p>
          <a:p>
            <a:pPr marL="342900" indent="-342900">
              <a:lnSpc>
                <a:spcPct val="100000"/>
              </a:lnSpc>
              <a:spcBef>
                <a:spcPts val="0"/>
              </a:spcBef>
              <a:spcAft>
                <a:spcPts val="600"/>
              </a:spcAft>
              <a:buClr>
                <a:srgbClr val="55A976"/>
              </a:buClr>
              <a:buFont typeface="Webdings,Sans-Serif" panose="05030102010509060703" pitchFamily="18" charset="2"/>
              <a:buChar char="4"/>
            </a:pPr>
            <a:endParaRPr lang="en-US" sz="2000" dirty="0">
              <a:ea typeface="+mn-lt"/>
              <a:cs typeface="+mn-lt"/>
            </a:endParaRPr>
          </a:p>
          <a:p>
            <a:pPr marL="342900" indent="-342900">
              <a:lnSpc>
                <a:spcPct val="100000"/>
              </a:lnSpc>
              <a:spcBef>
                <a:spcPts val="0"/>
              </a:spcBef>
              <a:spcAft>
                <a:spcPts val="600"/>
              </a:spcAft>
              <a:buClr>
                <a:srgbClr val="55A976"/>
              </a:buClr>
              <a:buFont typeface="Webdings,Sans-Serif" panose="05030102010509060703" pitchFamily="18" charset="2"/>
              <a:buChar char="4"/>
            </a:pPr>
            <a:r>
              <a:rPr lang="en-US" sz="2000" dirty="0">
                <a:solidFill>
                  <a:schemeClr val="tx1">
                    <a:lumMod val="75000"/>
                    <a:lumOff val="25000"/>
                  </a:schemeClr>
                </a:solidFill>
                <a:latin typeface="Century Gothic"/>
                <a:cs typeface="Calibri"/>
              </a:rPr>
              <a:t>Environmental engineers </a:t>
            </a:r>
            <a:endParaRPr lang="en-US" sz="2000" dirty="0">
              <a:solidFill>
                <a:schemeClr val="tx1">
                  <a:lumMod val="75000"/>
                  <a:lumOff val="25000"/>
                </a:schemeClr>
              </a:solidFill>
              <a:ea typeface="+mn-lt"/>
              <a:cs typeface="+mn-lt"/>
            </a:endParaRPr>
          </a:p>
          <a:p>
            <a:pPr marL="342900" indent="-342900">
              <a:lnSpc>
                <a:spcPct val="100000"/>
              </a:lnSpc>
              <a:spcBef>
                <a:spcPts val="0"/>
              </a:spcBef>
              <a:spcAft>
                <a:spcPts val="600"/>
              </a:spcAft>
              <a:buClr>
                <a:srgbClr val="55A976"/>
              </a:buClr>
              <a:buFont typeface="Webdings,Sans-Serif" panose="05030102010509060703" pitchFamily="18" charset="2"/>
              <a:buChar char="4"/>
            </a:pPr>
            <a:endParaRPr lang="en-US" sz="2000" dirty="0">
              <a:ea typeface="+mn-lt"/>
              <a:cs typeface="+mn-lt"/>
            </a:endParaRPr>
          </a:p>
          <a:p>
            <a:pPr marL="342900" indent="-342900">
              <a:lnSpc>
                <a:spcPct val="100000"/>
              </a:lnSpc>
              <a:spcBef>
                <a:spcPts val="0"/>
              </a:spcBef>
              <a:spcAft>
                <a:spcPts val="600"/>
              </a:spcAft>
              <a:buClr>
                <a:srgbClr val="55A976"/>
              </a:buClr>
              <a:buFont typeface="Webdings,Sans-Serif" panose="05030102010509060703" pitchFamily="18" charset="2"/>
              <a:buChar char="4"/>
            </a:pPr>
            <a:r>
              <a:rPr lang="en-US" sz="2000" dirty="0">
                <a:solidFill>
                  <a:schemeClr val="tx1">
                    <a:lumMod val="75000"/>
                    <a:lumOff val="25000"/>
                  </a:schemeClr>
                </a:solidFill>
                <a:latin typeface="Century Gothic"/>
                <a:cs typeface="Calibri"/>
              </a:rPr>
              <a:t>Human Elephant Conflicts (HECs) in Bhutan</a:t>
            </a:r>
            <a:endParaRPr lang="en-US" sz="2000" dirty="0">
              <a:solidFill>
                <a:schemeClr val="tx1">
                  <a:lumMod val="75000"/>
                  <a:lumOff val="25000"/>
                </a:schemeClr>
              </a:solidFill>
              <a:ea typeface="+mn-lt"/>
              <a:cs typeface="+mn-lt"/>
            </a:endParaRPr>
          </a:p>
          <a:p>
            <a:pPr marL="342900" indent="-342900">
              <a:lnSpc>
                <a:spcPct val="100000"/>
              </a:lnSpc>
              <a:spcBef>
                <a:spcPts val="0"/>
              </a:spcBef>
              <a:spcAft>
                <a:spcPts val="600"/>
              </a:spcAft>
              <a:buClr>
                <a:srgbClr val="55A976"/>
              </a:buClr>
              <a:buFont typeface="Webdings,Sans-Serif" panose="05030102010509060703" pitchFamily="18" charset="2"/>
              <a:buChar char="4"/>
            </a:pPr>
            <a:endParaRPr lang="en-US" sz="2000" dirty="0">
              <a:ea typeface="+mn-lt"/>
              <a:cs typeface="+mn-lt"/>
            </a:endParaRPr>
          </a:p>
          <a:p>
            <a:pPr marL="342900" indent="-342900">
              <a:lnSpc>
                <a:spcPct val="100000"/>
              </a:lnSpc>
              <a:spcBef>
                <a:spcPts val="0"/>
              </a:spcBef>
              <a:spcAft>
                <a:spcPts val="600"/>
              </a:spcAft>
              <a:buClr>
                <a:srgbClr val="55A976"/>
              </a:buClr>
              <a:buFont typeface="Webdings,Sans-Serif" panose="05030102010509060703" pitchFamily="18" charset="2"/>
              <a:buChar char="4"/>
            </a:pPr>
            <a:r>
              <a:rPr lang="en-US" sz="2000" dirty="0">
                <a:solidFill>
                  <a:schemeClr val="tx1">
                    <a:lumMod val="75000"/>
                    <a:lumOff val="25000"/>
                  </a:schemeClr>
                </a:solidFill>
                <a:latin typeface="Century Gothic"/>
                <a:cs typeface="Calibri"/>
              </a:rPr>
              <a:t>Bhutan's Elephant conservation plan 2019</a:t>
            </a:r>
            <a:endParaRPr lang="en-US" sz="2000" dirty="0">
              <a:solidFill>
                <a:schemeClr val="tx1">
                  <a:lumMod val="75000"/>
                  <a:lumOff val="25000"/>
                </a:schemeClr>
              </a:solidFill>
              <a:ea typeface="+mn-lt"/>
              <a:cs typeface="+mn-lt"/>
            </a:endParaRPr>
          </a:p>
          <a:p>
            <a:pPr marL="342900" indent="-342900">
              <a:lnSpc>
                <a:spcPct val="100000"/>
              </a:lnSpc>
              <a:spcBef>
                <a:spcPts val="0"/>
              </a:spcBef>
              <a:spcAft>
                <a:spcPts val="600"/>
              </a:spcAft>
              <a:buClr>
                <a:srgbClr val="55A976"/>
              </a:buClr>
              <a:buFont typeface="Webdings" panose="05030102010509060703" pitchFamily="18" charset="2"/>
              <a:buChar char="4"/>
            </a:pPr>
            <a:endParaRPr lang="en-US" dirty="0">
              <a:solidFill>
                <a:srgbClr val="404040"/>
              </a:solidFill>
              <a:ea typeface="+mn-lt"/>
              <a:cs typeface="+mn-lt"/>
            </a:endParaRPr>
          </a:p>
        </p:txBody>
      </p:sp>
      <p:pic>
        <p:nvPicPr>
          <p:cNvPr id="5" name="Picture 6" descr="A herd of elephants walking across a lush green field&#10;&#10;Description automatically generated">
            <a:extLst>
              <a:ext uri="{FF2B5EF4-FFF2-40B4-BE49-F238E27FC236}">
                <a16:creationId xmlns:a16="http://schemas.microsoft.com/office/drawing/2014/main" id="{71A643EF-C9E2-4990-BF22-C9B07EC89C8E}"/>
              </a:ext>
            </a:extLst>
          </p:cNvPr>
          <p:cNvPicPr>
            <a:picLocks noChangeAspect="1"/>
          </p:cNvPicPr>
          <p:nvPr/>
        </p:nvPicPr>
        <p:blipFill rotWithShape="1">
          <a:blip r:embed="rId3">
            <a:extLst>
              <a:ext uri="{28A0092B-C50C-407E-A947-70E740481C1C}">
                <a14:useLocalDpi xmlns:a14="http://schemas.microsoft.com/office/drawing/2010/main"/>
              </a:ext>
            </a:extLst>
          </a:blip>
          <a:srcRect l="-312"/>
          <a:stretch/>
        </p:blipFill>
        <p:spPr>
          <a:xfrm>
            <a:off x="548448" y="1340805"/>
            <a:ext cx="6011184" cy="4180803"/>
          </a:xfrm>
          <a:prstGeom prst="rect">
            <a:avLst/>
          </a:prstGeom>
        </p:spPr>
      </p:pic>
      <p:sp>
        <p:nvSpPr>
          <p:cNvPr id="7" name="Text Placeholder 4">
            <a:extLst>
              <a:ext uri="{FF2B5EF4-FFF2-40B4-BE49-F238E27FC236}">
                <a16:creationId xmlns:a16="http://schemas.microsoft.com/office/drawing/2014/main" id="{BBFAA8A0-C1A7-4294-ADE9-6E51E8AC628A}"/>
              </a:ext>
            </a:extLst>
          </p:cNvPr>
          <p:cNvSpPr txBox="1">
            <a:spLocks/>
          </p:cNvSpPr>
          <p:nvPr/>
        </p:nvSpPr>
        <p:spPr>
          <a:xfrm>
            <a:off x="3491155" y="5527133"/>
            <a:ext cx="3199260" cy="420747"/>
          </a:xfrm>
          <a:prstGeom prst="rect">
            <a:avLst/>
          </a:prstGeom>
        </p:spPr>
        <p:txBody>
          <a:bodyPr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kumimoji="0" lang="en-US" sz="1400" i="0" u="none" strike="noStrike" kern="1200" cap="none" spc="0" normalizeH="0" baseline="0" noProof="0">
                <a:ln>
                  <a:noFill/>
                </a:ln>
                <a:solidFill>
                  <a:schemeClr val="tx1">
                    <a:lumMod val="75000"/>
                    <a:lumOff val="25000"/>
                  </a:schemeClr>
                </a:solidFill>
                <a:effectLst/>
                <a:uLnTx/>
                <a:uFillTx/>
                <a:latin typeface="Century Gothic"/>
              </a:rPr>
              <a:t>Image Credit: </a:t>
            </a:r>
            <a:r>
              <a:rPr lang="en-US" sz="1400">
                <a:solidFill>
                  <a:schemeClr val="tx1">
                    <a:lumMod val="75000"/>
                    <a:lumOff val="25000"/>
                  </a:schemeClr>
                </a:solidFill>
                <a:latin typeface="Century Gothic"/>
              </a:rPr>
              <a:t>Bhutan Foundation</a:t>
            </a:r>
            <a:endParaRPr lang="en-US" sz="1400" i="0" u="none" strike="noStrike" kern="1200" cap="none" spc="0" normalizeH="0" baseline="0" noProof="0">
              <a:ln>
                <a:noFill/>
              </a:ln>
              <a:solidFill>
                <a:schemeClr val="tx1">
                  <a:lumMod val="75000"/>
                  <a:lumOff val="25000"/>
                </a:schemeClr>
              </a:solidFill>
              <a:effectLst/>
              <a:uLnTx/>
              <a:uFillTx/>
              <a:latin typeface="Century Gothic"/>
            </a:endParaRPr>
          </a:p>
        </p:txBody>
      </p:sp>
    </p:spTree>
    <p:extLst>
      <p:ext uri="{BB962C8B-B14F-4D97-AF65-F5344CB8AC3E}">
        <p14:creationId xmlns:p14="http://schemas.microsoft.com/office/powerpoint/2010/main" val="3999494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876F9F-4293-4ABA-A500-3A0EFB0D3351}"/>
              </a:ext>
            </a:extLst>
          </p:cNvPr>
          <p:cNvSpPr txBox="1"/>
          <p:nvPr/>
        </p:nvSpPr>
        <p:spPr>
          <a:xfrm>
            <a:off x="478042" y="217528"/>
            <a:ext cx="749755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chemeClr val="bg1"/>
                </a:solidFill>
                <a:latin typeface="Century Gothic"/>
              </a:rPr>
              <a:t>PROJECT BACKGROUND</a:t>
            </a:r>
            <a:endParaRPr lang="en-US">
              <a:solidFill>
                <a:schemeClr val="bg1"/>
              </a:solidFill>
              <a:cs typeface="Calibri"/>
            </a:endParaRPr>
          </a:p>
        </p:txBody>
      </p:sp>
      <p:sp>
        <p:nvSpPr>
          <p:cNvPr id="4" name="Text Placeholder 5">
            <a:extLst>
              <a:ext uri="{FF2B5EF4-FFF2-40B4-BE49-F238E27FC236}">
                <a16:creationId xmlns:a16="http://schemas.microsoft.com/office/drawing/2014/main" id="{AC58E26C-A9F4-434E-977E-860FEC97CE09}"/>
              </a:ext>
            </a:extLst>
          </p:cNvPr>
          <p:cNvSpPr txBox="1">
            <a:spLocks/>
          </p:cNvSpPr>
          <p:nvPr/>
        </p:nvSpPr>
        <p:spPr>
          <a:xfrm>
            <a:off x="493732" y="1310284"/>
            <a:ext cx="10781524" cy="1296953"/>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55A976"/>
              </a:buClr>
              <a:buFont typeface="Webdings" panose="05030102010509060703" pitchFamily="18" charset="2"/>
              <a:buChar char="4"/>
            </a:pPr>
            <a:r>
              <a:rPr lang="en-US" sz="2000" dirty="0">
                <a:solidFill>
                  <a:schemeClr val="tx1">
                    <a:lumMod val="75000"/>
                    <a:lumOff val="25000"/>
                  </a:schemeClr>
                </a:solidFill>
                <a:latin typeface="Century Gothic"/>
              </a:rPr>
              <a:t>Study Area: Southern Bhutan border</a:t>
            </a:r>
            <a:endParaRPr lang="en-US" sz="2000" dirty="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55A976"/>
              </a:buClr>
              <a:buFont typeface="Webdings" panose="05030102010509060703" pitchFamily="18" charset="2"/>
              <a:buChar char="4"/>
            </a:pPr>
            <a:r>
              <a:rPr lang="en-US" sz="2000" dirty="0">
                <a:solidFill>
                  <a:schemeClr val="tx1">
                    <a:lumMod val="75000"/>
                    <a:lumOff val="25000"/>
                  </a:schemeClr>
                </a:solidFill>
                <a:latin typeface="Century Gothic"/>
              </a:rPr>
              <a:t>Study Period: 1999 to 2019 (January through December)</a:t>
            </a:r>
          </a:p>
          <a:p>
            <a:pPr marL="342900" indent="-342900">
              <a:lnSpc>
                <a:spcPct val="100000"/>
              </a:lnSpc>
              <a:spcBef>
                <a:spcPts val="0"/>
              </a:spcBef>
              <a:spcAft>
                <a:spcPts val="600"/>
              </a:spcAft>
              <a:buClr>
                <a:srgbClr val="55A976"/>
              </a:buClr>
              <a:buFont typeface="Webdings" panose="05030102010509060703" pitchFamily="18" charset="2"/>
              <a:buChar char="4"/>
            </a:pPr>
            <a:r>
              <a:rPr lang="en-US" sz="2000" dirty="0">
                <a:solidFill>
                  <a:schemeClr val="tx1">
                    <a:lumMod val="75000"/>
                    <a:lumOff val="25000"/>
                  </a:schemeClr>
                </a:solidFill>
                <a:latin typeface="Century Gothic"/>
              </a:rPr>
              <a:t>Partners: Bhutan Foundation and Bhutan Tiger Center</a:t>
            </a:r>
            <a:endParaRPr lang="en-US" sz="2000" dirty="0">
              <a:solidFill>
                <a:schemeClr val="tx1">
                  <a:lumMod val="75000"/>
                  <a:lumOff val="25000"/>
                </a:schemeClr>
              </a:solidFill>
              <a:latin typeface="Century Gothic" panose="020B0502020202020204" pitchFamily="34" charset="0"/>
            </a:endParaRPr>
          </a:p>
        </p:txBody>
      </p:sp>
      <p:sp>
        <p:nvSpPr>
          <p:cNvPr id="27" name="TextBox 26">
            <a:extLst>
              <a:ext uri="{FF2B5EF4-FFF2-40B4-BE49-F238E27FC236}">
                <a16:creationId xmlns:a16="http://schemas.microsoft.com/office/drawing/2014/main" id="{4FB26352-F654-46AB-A70D-FBA9134D128F}"/>
              </a:ext>
            </a:extLst>
          </p:cNvPr>
          <p:cNvSpPr txBox="1"/>
          <p:nvPr/>
        </p:nvSpPr>
        <p:spPr>
          <a:xfrm>
            <a:off x="10085251" y="5488332"/>
            <a:ext cx="143894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solidFill>
                  <a:schemeClr val="tx1">
                    <a:lumMod val="75000"/>
                    <a:lumOff val="25000"/>
                  </a:schemeClr>
                </a:solidFill>
                <a:latin typeface="Century Gothic"/>
              </a:rPr>
              <a:t>Dzongkhags</a:t>
            </a:r>
          </a:p>
        </p:txBody>
      </p:sp>
      <p:pic>
        <p:nvPicPr>
          <p:cNvPr id="32" name="Picture 13">
            <a:extLst>
              <a:ext uri="{FF2B5EF4-FFF2-40B4-BE49-F238E27FC236}">
                <a16:creationId xmlns:a16="http://schemas.microsoft.com/office/drawing/2014/main" id="{AD60A7BC-7BB4-4F4F-80CC-58585F296FD3}"/>
              </a:ext>
            </a:extLst>
          </p:cNvPr>
          <p:cNvPicPr>
            <a:picLocks noChangeAspect="1"/>
          </p:cNvPicPr>
          <p:nvPr/>
        </p:nvPicPr>
        <p:blipFill>
          <a:blip r:embed="rId3"/>
          <a:stretch>
            <a:fillRect/>
          </a:stretch>
        </p:blipFill>
        <p:spPr>
          <a:xfrm>
            <a:off x="6692686" y="5768174"/>
            <a:ext cx="1218071" cy="176399"/>
          </a:xfrm>
          <a:prstGeom prst="rect">
            <a:avLst/>
          </a:prstGeom>
        </p:spPr>
      </p:pic>
      <p:sp>
        <p:nvSpPr>
          <p:cNvPr id="33" name="TextBox 32">
            <a:extLst>
              <a:ext uri="{FF2B5EF4-FFF2-40B4-BE49-F238E27FC236}">
                <a16:creationId xmlns:a16="http://schemas.microsoft.com/office/drawing/2014/main" id="{9B4B4919-DB40-4F5F-A1A0-0B0C90914958}"/>
              </a:ext>
            </a:extLst>
          </p:cNvPr>
          <p:cNvSpPr txBox="1"/>
          <p:nvPr/>
        </p:nvSpPr>
        <p:spPr>
          <a:xfrm>
            <a:off x="6625237" y="5560151"/>
            <a:ext cx="217804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Century Gothic"/>
                <a:cs typeface="Calibri"/>
              </a:rPr>
              <a:t>0    15       30             60 Kilometers</a:t>
            </a:r>
          </a:p>
        </p:txBody>
      </p:sp>
      <p:pic>
        <p:nvPicPr>
          <p:cNvPr id="6" name="Picture 6" descr="A picture containing map&#10;&#10;Description automatically generated">
            <a:extLst>
              <a:ext uri="{FF2B5EF4-FFF2-40B4-BE49-F238E27FC236}">
                <a16:creationId xmlns:a16="http://schemas.microsoft.com/office/drawing/2014/main" id="{45C14A48-3429-4717-8784-72D92914D5FE}"/>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219799" y="2737515"/>
            <a:ext cx="4540720" cy="2700979"/>
          </a:xfrm>
          <a:prstGeom prst="rect">
            <a:avLst/>
          </a:prstGeom>
        </p:spPr>
      </p:pic>
      <p:pic>
        <p:nvPicPr>
          <p:cNvPr id="7" name="Picture 7" descr="A picture containing map, text&#10;&#10;Description automatically generated">
            <a:extLst>
              <a:ext uri="{FF2B5EF4-FFF2-40B4-BE49-F238E27FC236}">
                <a16:creationId xmlns:a16="http://schemas.microsoft.com/office/drawing/2014/main" id="{33F5822C-AACF-45B8-B320-403D1D26B8F9}"/>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6623050" y="2729691"/>
            <a:ext cx="4438233" cy="2705072"/>
          </a:xfrm>
          <a:prstGeom prst="rect">
            <a:avLst/>
          </a:prstGeom>
        </p:spPr>
      </p:pic>
      <p:pic>
        <p:nvPicPr>
          <p:cNvPr id="24" name="Picture 7" descr="A picture containing map, text&#10;&#10;Description automatically generated">
            <a:extLst>
              <a:ext uri="{FF2B5EF4-FFF2-40B4-BE49-F238E27FC236}">
                <a16:creationId xmlns:a16="http://schemas.microsoft.com/office/drawing/2014/main" id="{A8D36720-7936-43C0-A05F-943B39193141}"/>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9823449" y="5561858"/>
            <a:ext cx="222241" cy="133684"/>
          </a:xfrm>
          <a:prstGeom prst="rect">
            <a:avLst/>
          </a:prstGeom>
        </p:spPr>
      </p:pic>
      <p:pic>
        <p:nvPicPr>
          <p:cNvPr id="29" name="Picture 6" descr="A picture containing map&#10;&#10;Description automatically generated">
            <a:extLst>
              <a:ext uri="{FF2B5EF4-FFF2-40B4-BE49-F238E27FC236}">
                <a16:creationId xmlns:a16="http://schemas.microsoft.com/office/drawing/2014/main" id="{7282FB1E-EDA6-4DC4-9694-8A3A4190E43A}"/>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4634093" y="5561858"/>
            <a:ext cx="192281" cy="131105"/>
          </a:xfrm>
          <a:prstGeom prst="rect">
            <a:avLst/>
          </a:prstGeom>
        </p:spPr>
      </p:pic>
      <p:sp>
        <p:nvSpPr>
          <p:cNvPr id="26" name="TextBox 25">
            <a:extLst>
              <a:ext uri="{FF2B5EF4-FFF2-40B4-BE49-F238E27FC236}">
                <a16:creationId xmlns:a16="http://schemas.microsoft.com/office/drawing/2014/main" id="{4C9F086D-56F0-42C6-BED6-962325B44ED3}"/>
              </a:ext>
            </a:extLst>
          </p:cNvPr>
          <p:cNvSpPr txBox="1"/>
          <p:nvPr/>
        </p:nvSpPr>
        <p:spPr>
          <a:xfrm>
            <a:off x="4878251" y="5488332"/>
            <a:ext cx="143894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5000"/>
                    <a:lumOff val="25000"/>
                  </a:schemeClr>
                </a:solidFill>
                <a:latin typeface="Century Gothic"/>
              </a:rPr>
              <a:t>Study Area</a:t>
            </a:r>
          </a:p>
        </p:txBody>
      </p:sp>
      <p:pic>
        <p:nvPicPr>
          <p:cNvPr id="15" name="Picture 13">
            <a:extLst>
              <a:ext uri="{FF2B5EF4-FFF2-40B4-BE49-F238E27FC236}">
                <a16:creationId xmlns:a16="http://schemas.microsoft.com/office/drawing/2014/main" id="{AD1AFD5F-26A7-4132-95B2-A3B4826E0B4F}"/>
              </a:ext>
            </a:extLst>
          </p:cNvPr>
          <p:cNvPicPr>
            <a:picLocks noChangeAspect="1"/>
          </p:cNvPicPr>
          <p:nvPr/>
        </p:nvPicPr>
        <p:blipFill>
          <a:blip r:embed="rId3"/>
          <a:stretch>
            <a:fillRect/>
          </a:stretch>
        </p:blipFill>
        <p:spPr>
          <a:xfrm>
            <a:off x="1231686" y="5708016"/>
            <a:ext cx="1218071" cy="176399"/>
          </a:xfrm>
          <a:prstGeom prst="rect">
            <a:avLst/>
          </a:prstGeom>
        </p:spPr>
      </p:pic>
      <p:sp>
        <p:nvSpPr>
          <p:cNvPr id="16" name="TextBox 15">
            <a:extLst>
              <a:ext uri="{FF2B5EF4-FFF2-40B4-BE49-F238E27FC236}">
                <a16:creationId xmlns:a16="http://schemas.microsoft.com/office/drawing/2014/main" id="{01ABF5A6-DBD7-487D-A624-0EF1E25F2644}"/>
              </a:ext>
            </a:extLst>
          </p:cNvPr>
          <p:cNvSpPr txBox="1"/>
          <p:nvPr/>
        </p:nvSpPr>
        <p:spPr>
          <a:xfrm>
            <a:off x="1164237" y="5499993"/>
            <a:ext cx="217804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Century Gothic"/>
                <a:cs typeface="Calibri"/>
              </a:rPr>
              <a:t>0    15       30             60 Kilometers</a:t>
            </a:r>
          </a:p>
        </p:txBody>
      </p:sp>
      <p:pic>
        <p:nvPicPr>
          <p:cNvPr id="3" name="Picture 4" descr="A close up of a building&#10;&#10;Description automatically generated">
            <a:extLst>
              <a:ext uri="{FF2B5EF4-FFF2-40B4-BE49-F238E27FC236}">
                <a16:creationId xmlns:a16="http://schemas.microsoft.com/office/drawing/2014/main" id="{0FD3772E-881F-4891-A474-C11FC1015921}"/>
              </a:ext>
            </a:extLst>
          </p:cNvPr>
          <p:cNvPicPr>
            <a:picLocks noChangeAspect="1"/>
          </p:cNvPicPr>
          <p:nvPr/>
        </p:nvPicPr>
        <p:blipFill>
          <a:blip r:embed="rId8"/>
          <a:stretch>
            <a:fillRect/>
          </a:stretch>
        </p:blipFill>
        <p:spPr>
          <a:xfrm>
            <a:off x="1302085" y="2866189"/>
            <a:ext cx="343569" cy="343569"/>
          </a:xfrm>
          <a:prstGeom prst="rect">
            <a:avLst/>
          </a:prstGeom>
        </p:spPr>
      </p:pic>
      <p:pic>
        <p:nvPicPr>
          <p:cNvPr id="19" name="Picture 4" descr="A close up of a building&#10;&#10;Description automatically generated">
            <a:extLst>
              <a:ext uri="{FF2B5EF4-FFF2-40B4-BE49-F238E27FC236}">
                <a16:creationId xmlns:a16="http://schemas.microsoft.com/office/drawing/2014/main" id="{EEA17B7C-7153-4F0F-A0E0-846B9857C8F5}"/>
              </a:ext>
            </a:extLst>
          </p:cNvPr>
          <p:cNvPicPr>
            <a:picLocks noChangeAspect="1"/>
          </p:cNvPicPr>
          <p:nvPr/>
        </p:nvPicPr>
        <p:blipFill>
          <a:blip r:embed="rId8"/>
          <a:stretch>
            <a:fillRect/>
          </a:stretch>
        </p:blipFill>
        <p:spPr>
          <a:xfrm>
            <a:off x="6689558" y="2792663"/>
            <a:ext cx="343569" cy="343569"/>
          </a:xfrm>
          <a:prstGeom prst="rect">
            <a:avLst/>
          </a:prstGeom>
        </p:spPr>
      </p:pic>
      <p:sp>
        <p:nvSpPr>
          <p:cNvPr id="17" name="TextBox 1">
            <a:extLst>
              <a:ext uri="{FF2B5EF4-FFF2-40B4-BE49-F238E27FC236}">
                <a16:creationId xmlns:a16="http://schemas.microsoft.com/office/drawing/2014/main" id="{F2D57F5A-DACE-4B35-86A9-05D902D5F0B0}"/>
              </a:ext>
            </a:extLst>
          </p:cNvPr>
          <p:cNvSpPr txBox="1"/>
          <p:nvPr/>
        </p:nvSpPr>
        <p:spPr>
          <a:xfrm>
            <a:off x="2903821" y="3784248"/>
            <a:ext cx="701239" cy="3028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a:t>Bhutan</a:t>
            </a:r>
            <a:endParaRPr lang="en-US" sz="1200">
              <a:cs typeface="Calibri"/>
            </a:endParaRPr>
          </a:p>
        </p:txBody>
      </p:sp>
      <p:sp>
        <p:nvSpPr>
          <p:cNvPr id="18" name="TextBox 1">
            <a:extLst>
              <a:ext uri="{FF2B5EF4-FFF2-40B4-BE49-F238E27FC236}">
                <a16:creationId xmlns:a16="http://schemas.microsoft.com/office/drawing/2014/main" id="{F2D57F5A-DACE-4B35-86A9-05D902D5F0B0}"/>
              </a:ext>
            </a:extLst>
          </p:cNvPr>
          <p:cNvSpPr txBox="1"/>
          <p:nvPr/>
        </p:nvSpPr>
        <p:spPr>
          <a:xfrm>
            <a:off x="8218771" y="3784248"/>
            <a:ext cx="701239" cy="3028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a:t>Bhutan</a:t>
            </a:r>
            <a:endParaRPr lang="en-US" sz="1200">
              <a:cs typeface="Calibri"/>
            </a:endParaRPr>
          </a:p>
        </p:txBody>
      </p:sp>
      <p:sp>
        <p:nvSpPr>
          <p:cNvPr id="20" name="TextBox 1">
            <a:extLst>
              <a:ext uri="{FF2B5EF4-FFF2-40B4-BE49-F238E27FC236}">
                <a16:creationId xmlns:a16="http://schemas.microsoft.com/office/drawing/2014/main" id="{F2D57F5A-DACE-4B35-86A9-05D902D5F0B0}"/>
              </a:ext>
            </a:extLst>
          </p:cNvPr>
          <p:cNvSpPr txBox="1"/>
          <p:nvPr/>
        </p:nvSpPr>
        <p:spPr>
          <a:xfrm>
            <a:off x="2903821" y="4793898"/>
            <a:ext cx="701239"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t>India</a:t>
            </a:r>
            <a:endParaRPr lang="en-US" dirty="0"/>
          </a:p>
        </p:txBody>
      </p:sp>
      <p:sp>
        <p:nvSpPr>
          <p:cNvPr id="21" name="TextBox 1">
            <a:extLst>
              <a:ext uri="{FF2B5EF4-FFF2-40B4-BE49-F238E27FC236}">
                <a16:creationId xmlns:a16="http://schemas.microsoft.com/office/drawing/2014/main" id="{1BF921CE-B4B3-442B-9D70-DA297BA04673}"/>
              </a:ext>
            </a:extLst>
          </p:cNvPr>
          <p:cNvSpPr txBox="1"/>
          <p:nvPr/>
        </p:nvSpPr>
        <p:spPr>
          <a:xfrm>
            <a:off x="8218771" y="4793898"/>
            <a:ext cx="701239"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t>India</a:t>
            </a:r>
            <a:endParaRPr lang="en-US" dirty="0"/>
          </a:p>
        </p:txBody>
      </p:sp>
    </p:spTree>
    <p:extLst>
      <p:ext uri="{BB962C8B-B14F-4D97-AF65-F5344CB8AC3E}">
        <p14:creationId xmlns:p14="http://schemas.microsoft.com/office/powerpoint/2010/main" val="10809474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AB2FCC-19AD-47CF-8480-1206ED3745EA}"/>
              </a:ext>
            </a:extLst>
          </p:cNvPr>
          <p:cNvSpPr txBox="1"/>
          <p:nvPr/>
        </p:nvSpPr>
        <p:spPr>
          <a:xfrm>
            <a:off x="478042" y="217528"/>
            <a:ext cx="749755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chemeClr val="bg1"/>
                </a:solidFill>
                <a:latin typeface="Century Gothic"/>
              </a:rPr>
              <a:t>OBJECTIVES</a:t>
            </a:r>
            <a:endParaRPr lang="en-US">
              <a:solidFill>
                <a:schemeClr val="bg1"/>
              </a:solidFill>
              <a:cs typeface="Calibri"/>
            </a:endParaRPr>
          </a:p>
        </p:txBody>
      </p:sp>
      <p:sp>
        <p:nvSpPr>
          <p:cNvPr id="5" name="Text Placeholder 5">
            <a:extLst>
              <a:ext uri="{FF2B5EF4-FFF2-40B4-BE49-F238E27FC236}">
                <a16:creationId xmlns:a16="http://schemas.microsoft.com/office/drawing/2014/main" id="{4B0D60BA-49B5-41C5-B7FF-DD0EF99941EA}"/>
              </a:ext>
            </a:extLst>
          </p:cNvPr>
          <p:cNvSpPr txBox="1">
            <a:spLocks/>
          </p:cNvSpPr>
          <p:nvPr/>
        </p:nvSpPr>
        <p:spPr>
          <a:xfrm>
            <a:off x="504059" y="1562330"/>
            <a:ext cx="4727880" cy="4119230"/>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55A976"/>
              </a:buClr>
              <a:buFont typeface="Webdings" panose="05030102010509060703" pitchFamily="18" charset="2"/>
              <a:buChar char="4"/>
            </a:pPr>
            <a:r>
              <a:rPr lang="en-US" sz="2000" dirty="0">
                <a:solidFill>
                  <a:schemeClr val="tx1">
                    <a:lumMod val="75000"/>
                    <a:lumOff val="25000"/>
                  </a:schemeClr>
                </a:solidFill>
                <a:latin typeface="Century Gothic"/>
              </a:rPr>
              <a:t>Produce </a:t>
            </a:r>
            <a:r>
              <a:rPr lang="en-US" sz="2000" b="1" dirty="0">
                <a:solidFill>
                  <a:srgbClr val="55A976"/>
                </a:solidFill>
                <a:latin typeface="Century Gothic"/>
              </a:rPr>
              <a:t>Land Use and Land Cover </a:t>
            </a:r>
            <a:r>
              <a:rPr lang="en-US" sz="2000" dirty="0">
                <a:solidFill>
                  <a:schemeClr val="tx1">
                    <a:lumMod val="75000"/>
                    <a:lumOff val="25000"/>
                  </a:schemeClr>
                </a:solidFill>
                <a:latin typeface="Century Gothic"/>
              </a:rPr>
              <a:t>Classification maps</a:t>
            </a:r>
          </a:p>
          <a:p>
            <a:pPr marL="0" indent="0">
              <a:lnSpc>
                <a:spcPct val="100000"/>
              </a:lnSpc>
              <a:spcBef>
                <a:spcPts val="0"/>
              </a:spcBef>
              <a:spcAft>
                <a:spcPts val="600"/>
              </a:spcAft>
              <a:buClr>
                <a:srgbClr val="55A976"/>
              </a:buClr>
              <a:buNone/>
            </a:pPr>
            <a:endParaRPr lang="en-US" sz="2000" dirty="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55A976"/>
              </a:buClr>
              <a:buFont typeface="Webdings" panose="05030102010509060703" pitchFamily="18" charset="2"/>
              <a:buChar char="4"/>
            </a:pPr>
            <a:r>
              <a:rPr lang="en-US" sz="2000" dirty="0">
                <a:solidFill>
                  <a:schemeClr val="tx1">
                    <a:lumMod val="75000"/>
                    <a:lumOff val="25000"/>
                  </a:schemeClr>
                </a:solidFill>
                <a:latin typeface="Century Gothic"/>
              </a:rPr>
              <a:t>Analyze and create an </a:t>
            </a:r>
            <a:r>
              <a:rPr lang="en-US" sz="2000" b="1" dirty="0">
                <a:solidFill>
                  <a:srgbClr val="55A976"/>
                </a:solidFill>
                <a:latin typeface="Century Gothic"/>
              </a:rPr>
              <a:t>Elephant Habitat Suitability Model</a:t>
            </a:r>
            <a:r>
              <a:rPr lang="en-US" sz="2000" dirty="0">
                <a:solidFill>
                  <a:schemeClr val="tx1">
                    <a:lumMod val="75000"/>
                    <a:lumOff val="25000"/>
                  </a:schemeClr>
                </a:solidFill>
                <a:latin typeface="Century Gothic"/>
              </a:rPr>
              <a:t> which will help in identifying areas needing wildlife corridors</a:t>
            </a:r>
            <a:endParaRPr lang="en-US" sz="2000" dirty="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55A976"/>
              </a:buClr>
              <a:buFont typeface="Webdings" panose="05030102010509060703" pitchFamily="18" charset="2"/>
              <a:buChar char="4"/>
            </a:pPr>
            <a:endParaRPr lang="en-US" sz="1800" dirty="0">
              <a:solidFill>
                <a:schemeClr val="tx1">
                  <a:lumMod val="75000"/>
                  <a:lumOff val="25000"/>
                </a:schemeClr>
              </a:solidFill>
              <a:latin typeface="Century Gothic" panose="020B0502020202020204" pitchFamily="34" charset="0"/>
            </a:endParaRPr>
          </a:p>
        </p:txBody>
      </p:sp>
      <p:pic>
        <p:nvPicPr>
          <p:cNvPr id="2" name="Picture 6" descr="A small elephant standing on top of a grass covered field&#10;&#10;Description automatically generated">
            <a:extLst>
              <a:ext uri="{FF2B5EF4-FFF2-40B4-BE49-F238E27FC236}">
                <a16:creationId xmlns:a16="http://schemas.microsoft.com/office/drawing/2014/main" id="{620C0CB1-E758-4735-A028-02195A0557B9}"/>
              </a:ext>
            </a:extLst>
          </p:cNvPr>
          <p:cNvPicPr>
            <a:picLocks noChangeAspect="1"/>
          </p:cNvPicPr>
          <p:nvPr/>
        </p:nvPicPr>
        <p:blipFill>
          <a:blip r:embed="rId3"/>
          <a:stretch>
            <a:fillRect/>
          </a:stretch>
        </p:blipFill>
        <p:spPr>
          <a:xfrm>
            <a:off x="5264552" y="1570763"/>
            <a:ext cx="6398870" cy="4256624"/>
          </a:xfrm>
          <a:prstGeom prst="rect">
            <a:avLst/>
          </a:prstGeom>
        </p:spPr>
      </p:pic>
      <p:sp>
        <p:nvSpPr>
          <p:cNvPr id="4" name="Text Placeholder 4">
            <a:extLst>
              <a:ext uri="{FF2B5EF4-FFF2-40B4-BE49-F238E27FC236}">
                <a16:creationId xmlns:a16="http://schemas.microsoft.com/office/drawing/2014/main" id="{AF4D7400-1B5B-48E2-BEF4-A79E3F48079C}"/>
              </a:ext>
            </a:extLst>
          </p:cNvPr>
          <p:cNvSpPr txBox="1">
            <a:spLocks/>
          </p:cNvSpPr>
          <p:nvPr/>
        </p:nvSpPr>
        <p:spPr>
          <a:xfrm>
            <a:off x="8219287" y="582826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sz="1400" i="0" u="none" strike="noStrike" kern="1200" cap="none" spc="0" normalizeH="0" baseline="0" noProof="0">
                <a:ln>
                  <a:noFill/>
                </a:ln>
                <a:solidFill>
                  <a:schemeClr val="tx1">
                    <a:lumMod val="75000"/>
                    <a:lumOff val="25000"/>
                  </a:schemeClr>
                </a:solidFill>
                <a:effectLst/>
                <a:uLnTx/>
                <a:uFillTx/>
                <a:latin typeface="Century Gothic"/>
              </a:rPr>
              <a:t>Image Credit: </a:t>
            </a:r>
            <a:r>
              <a:rPr lang="en-US" sz="1400">
                <a:solidFill>
                  <a:schemeClr val="tx1">
                    <a:lumMod val="75000"/>
                    <a:lumOff val="25000"/>
                  </a:schemeClr>
                </a:solidFill>
                <a:latin typeface="Century Gothic"/>
              </a:rPr>
              <a:t>Bhutan Foundation</a:t>
            </a:r>
            <a:endParaRPr lang="en-US" sz="1400" i="0" u="none" strike="noStrike" kern="1200" cap="none" spc="0" normalizeH="0" baseline="0" noProof="0">
              <a:ln>
                <a:noFill/>
              </a:ln>
              <a:solidFill>
                <a:schemeClr val="tx1">
                  <a:lumMod val="75000"/>
                  <a:lumOff val="25000"/>
                </a:schemeClr>
              </a:solidFill>
              <a:effectLst/>
              <a:uLnTx/>
              <a:uFillTx/>
              <a:latin typeface="Century Gothic"/>
            </a:endParaRPr>
          </a:p>
        </p:txBody>
      </p:sp>
    </p:spTree>
    <p:extLst>
      <p:ext uri="{BB962C8B-B14F-4D97-AF65-F5344CB8AC3E}">
        <p14:creationId xmlns:p14="http://schemas.microsoft.com/office/powerpoint/2010/main" val="84105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A3AB7BE-FC10-49AC-B665-8412309DE992}"/>
              </a:ext>
            </a:extLst>
          </p:cNvPr>
          <p:cNvSpPr txBox="1"/>
          <p:nvPr/>
        </p:nvSpPr>
        <p:spPr>
          <a:xfrm>
            <a:off x="460456" y="132483"/>
            <a:ext cx="10515600" cy="850551"/>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endParaRPr lang="en-US" sz="4000" b="1">
              <a:solidFill>
                <a:schemeClr val="bg1"/>
              </a:solidFill>
              <a:latin typeface="Century Gothic"/>
              <a:cs typeface="Calibri"/>
            </a:endParaRPr>
          </a:p>
        </p:txBody>
      </p:sp>
      <p:sp>
        <p:nvSpPr>
          <p:cNvPr id="7" name="TextBox 6">
            <a:extLst>
              <a:ext uri="{FF2B5EF4-FFF2-40B4-BE49-F238E27FC236}">
                <a16:creationId xmlns:a16="http://schemas.microsoft.com/office/drawing/2014/main" id="{4DB96002-5A23-4160-BEDB-4E4E457B394F}"/>
              </a:ext>
            </a:extLst>
          </p:cNvPr>
          <p:cNvSpPr txBox="1"/>
          <p:nvPr/>
        </p:nvSpPr>
        <p:spPr>
          <a:xfrm>
            <a:off x="460456" y="143689"/>
            <a:ext cx="10515600" cy="850551"/>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4000" b="1">
                <a:solidFill>
                  <a:schemeClr val="bg1"/>
                </a:solidFill>
                <a:latin typeface="Century Gothic"/>
                <a:cs typeface="Calibri"/>
              </a:rPr>
              <a:t>NASA SATELLITES/SENSORS USED</a:t>
            </a:r>
          </a:p>
        </p:txBody>
      </p:sp>
      <p:sp>
        <p:nvSpPr>
          <p:cNvPr id="22" name="Text Placeholder 5">
            <a:extLst>
              <a:ext uri="{FF2B5EF4-FFF2-40B4-BE49-F238E27FC236}">
                <a16:creationId xmlns:a16="http://schemas.microsoft.com/office/drawing/2014/main" id="{A795378D-2E08-477B-91F4-7436BCE29B93}"/>
              </a:ext>
            </a:extLst>
          </p:cNvPr>
          <p:cNvSpPr txBox="1">
            <a:spLocks/>
          </p:cNvSpPr>
          <p:nvPr/>
        </p:nvSpPr>
        <p:spPr>
          <a:xfrm>
            <a:off x="537064" y="1041130"/>
            <a:ext cx="11751993" cy="2559950"/>
          </a:xfrm>
          <a:prstGeom prst="rect">
            <a:avLst/>
          </a:prstGeom>
        </p:spPr>
        <p:txBody>
          <a:bodyPr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Bef>
                <a:spcPts val="0"/>
              </a:spcBef>
              <a:spcAft>
                <a:spcPts val="600"/>
              </a:spcAft>
              <a:buClr>
                <a:srgbClr val="55A976"/>
              </a:buClr>
            </a:pPr>
            <a:endParaRPr lang="en-US" sz="2400" dirty="0">
              <a:solidFill>
                <a:schemeClr val="tx1">
                  <a:lumMod val="75000"/>
                  <a:lumOff val="25000"/>
                </a:schemeClr>
              </a:solidFill>
              <a:latin typeface="Century Gothic" panose="020B0502020202020204" pitchFamily="34" charset="0"/>
            </a:endParaRPr>
          </a:p>
          <a:p>
            <a:pPr marL="342900" indent="-342900">
              <a:spcAft>
                <a:spcPts val="600"/>
              </a:spcAft>
              <a:buClr>
                <a:srgbClr val="55A976"/>
              </a:buClr>
              <a:buFont typeface="Webdings" panose="05030102010509060703" pitchFamily="18" charset="2"/>
              <a:buChar char="4"/>
            </a:pPr>
            <a:r>
              <a:rPr lang="en-US" sz="2400" dirty="0">
                <a:solidFill>
                  <a:schemeClr val="tx1">
                    <a:lumMod val="75000"/>
                    <a:lumOff val="25000"/>
                  </a:schemeClr>
                </a:solidFill>
                <a:latin typeface="Century Gothic"/>
              </a:rPr>
              <a:t>NASA Earth Observations</a:t>
            </a:r>
          </a:p>
          <a:p>
            <a:pPr marL="342900" indent="-342900">
              <a:spcAft>
                <a:spcPts val="600"/>
              </a:spcAft>
              <a:buClr>
                <a:srgbClr val="55A976"/>
              </a:buClr>
              <a:buFont typeface="Webdings" panose="05030102010509060703" pitchFamily="18" charset="2"/>
              <a:buChar char="4"/>
            </a:pPr>
            <a:endParaRPr lang="en-US" sz="2400" dirty="0">
              <a:solidFill>
                <a:schemeClr val="tx1">
                  <a:lumMod val="75000"/>
                  <a:lumOff val="25000"/>
                </a:schemeClr>
              </a:solidFill>
              <a:latin typeface="Century Gothic"/>
            </a:endParaRPr>
          </a:p>
          <a:p>
            <a:pPr marL="342900" indent="-342900">
              <a:spcAft>
                <a:spcPts val="600"/>
              </a:spcAft>
              <a:buClr>
                <a:srgbClr val="55A976"/>
              </a:buClr>
              <a:buFont typeface="Webdings" panose="05030102010509060703" pitchFamily="18" charset="2"/>
              <a:buChar char="4"/>
            </a:pPr>
            <a:endParaRPr lang="en-US" sz="2400" dirty="0">
              <a:solidFill>
                <a:schemeClr val="tx1">
                  <a:lumMod val="75000"/>
                  <a:lumOff val="25000"/>
                </a:schemeClr>
              </a:solidFill>
              <a:latin typeface="Century Gothic"/>
            </a:endParaRPr>
          </a:p>
          <a:p>
            <a:pPr marL="342900" indent="-342900">
              <a:spcAft>
                <a:spcPts val="600"/>
              </a:spcAft>
              <a:buClr>
                <a:srgbClr val="55A976"/>
              </a:buClr>
              <a:buFont typeface="Webdings" panose="05030102010509060703" pitchFamily="18" charset="2"/>
              <a:buChar char="4"/>
            </a:pPr>
            <a:endParaRPr lang="en-US" sz="2400" dirty="0">
              <a:solidFill>
                <a:schemeClr val="tx1">
                  <a:lumMod val="75000"/>
                  <a:lumOff val="25000"/>
                </a:schemeClr>
              </a:solidFill>
              <a:latin typeface="Century Gothic"/>
            </a:endParaRPr>
          </a:p>
          <a:p>
            <a:pPr marL="342900" indent="-342900">
              <a:spcAft>
                <a:spcPts val="600"/>
              </a:spcAft>
              <a:buClr>
                <a:srgbClr val="55A976"/>
              </a:buClr>
              <a:buFont typeface="Webdings" panose="05030102010509060703" pitchFamily="18" charset="2"/>
              <a:buChar char="4"/>
            </a:pPr>
            <a:endParaRPr lang="en-US" sz="2400" dirty="0">
              <a:solidFill>
                <a:schemeClr val="tx1">
                  <a:lumMod val="75000"/>
                  <a:lumOff val="25000"/>
                </a:schemeClr>
              </a:solidFill>
              <a:latin typeface="Century Gothic"/>
            </a:endParaRPr>
          </a:p>
          <a:p>
            <a:pPr marL="342900" indent="-342900">
              <a:spcAft>
                <a:spcPts val="600"/>
              </a:spcAft>
              <a:buClr>
                <a:srgbClr val="55A976"/>
              </a:buClr>
              <a:buFont typeface="Webdings" panose="05030102010509060703" pitchFamily="18" charset="2"/>
              <a:buChar char="4"/>
            </a:pPr>
            <a:endParaRPr lang="en-US" sz="2400" dirty="0">
              <a:solidFill>
                <a:schemeClr val="tx1">
                  <a:lumMod val="75000"/>
                  <a:lumOff val="25000"/>
                </a:schemeClr>
              </a:solidFill>
              <a:latin typeface="Century Gothic"/>
            </a:endParaRPr>
          </a:p>
          <a:p>
            <a:pPr marL="342900" indent="-342900">
              <a:spcAft>
                <a:spcPts val="600"/>
              </a:spcAft>
              <a:buClr>
                <a:srgbClr val="55A976"/>
              </a:buClr>
              <a:buFont typeface="Webdings" panose="05030102010509060703" pitchFamily="18" charset="2"/>
              <a:buChar char="4"/>
            </a:pPr>
            <a:endParaRPr lang="en-US" sz="2400" dirty="0">
              <a:solidFill>
                <a:schemeClr val="tx1">
                  <a:lumMod val="75000"/>
                  <a:lumOff val="25000"/>
                </a:schemeClr>
              </a:solidFill>
              <a:latin typeface="Century Gothic"/>
            </a:endParaRPr>
          </a:p>
          <a:p>
            <a:pPr marL="342900" indent="-342900">
              <a:spcAft>
                <a:spcPts val="600"/>
              </a:spcAft>
              <a:buClr>
                <a:srgbClr val="55A976"/>
              </a:buClr>
              <a:buFont typeface="Webdings" panose="05030102010509060703" pitchFamily="18" charset="2"/>
              <a:buChar char="4"/>
            </a:pPr>
            <a:endParaRPr lang="en-US" sz="2400" dirty="0">
              <a:solidFill>
                <a:schemeClr val="tx1">
                  <a:lumMod val="75000"/>
                  <a:lumOff val="25000"/>
                </a:schemeClr>
              </a:solidFill>
              <a:latin typeface="Century Gothic"/>
            </a:endParaRPr>
          </a:p>
          <a:p>
            <a:pPr marL="342900" indent="-342900">
              <a:spcAft>
                <a:spcPts val="600"/>
              </a:spcAft>
              <a:buClr>
                <a:srgbClr val="55A976"/>
              </a:buClr>
              <a:buFont typeface="Webdings" panose="05030102010509060703" pitchFamily="18" charset="2"/>
              <a:buChar char="4"/>
            </a:pPr>
            <a:r>
              <a:rPr lang="en-US" sz="2400" dirty="0">
                <a:solidFill>
                  <a:schemeClr val="tx1">
                    <a:lumMod val="75000"/>
                    <a:lumOff val="25000"/>
                  </a:schemeClr>
                </a:solidFill>
                <a:latin typeface="Century Gothic"/>
              </a:rPr>
              <a:t>Socioeconomic Data and Application Center (SEDAC)</a:t>
            </a:r>
            <a:endParaRPr lang="en-US" sz="2400" dirty="0">
              <a:solidFill>
                <a:schemeClr val="tx1">
                  <a:lumMod val="75000"/>
                  <a:lumOff val="25000"/>
                </a:schemeClr>
              </a:solidFill>
              <a:latin typeface="Century Gothic" panose="020B0502020202020204" pitchFamily="34" charset="0"/>
            </a:endParaRPr>
          </a:p>
          <a:p>
            <a:pPr marL="342900" indent="-342900">
              <a:spcAft>
                <a:spcPts val="600"/>
              </a:spcAft>
              <a:buClr>
                <a:srgbClr val="55A976"/>
              </a:buClr>
              <a:buFont typeface="Webdings" panose="05030102010509060703" pitchFamily="18" charset="2"/>
              <a:buChar char="4"/>
            </a:pPr>
            <a:r>
              <a:rPr lang="en-US" sz="2400" dirty="0">
                <a:solidFill>
                  <a:schemeClr val="tx1">
                    <a:lumMod val="75000"/>
                    <a:lumOff val="25000"/>
                  </a:schemeClr>
                </a:solidFill>
                <a:latin typeface="Century Gothic"/>
              </a:rPr>
              <a:t>Climate Hazards Group InfraRed Precipitation with Station Data (CHIRPS)</a:t>
            </a:r>
            <a:endParaRPr lang="en-US" sz="2400" dirty="0">
              <a:solidFill>
                <a:schemeClr val="tx1">
                  <a:lumMod val="75000"/>
                  <a:lumOff val="25000"/>
                </a:schemeClr>
              </a:solidFill>
              <a:latin typeface="Century Gothic" panose="020B0502020202020204" pitchFamily="34" charset="0"/>
            </a:endParaRPr>
          </a:p>
          <a:p>
            <a:pPr marL="342900" indent="-342900">
              <a:spcAft>
                <a:spcPts val="600"/>
              </a:spcAft>
              <a:buClr>
                <a:srgbClr val="55A976"/>
              </a:buClr>
              <a:buFont typeface="Webdings" panose="05030102010509060703" pitchFamily="18" charset="2"/>
              <a:buChar char="4"/>
            </a:pPr>
            <a:endParaRPr lang="en-US" sz="2000" dirty="0">
              <a:solidFill>
                <a:schemeClr val="tx1">
                  <a:lumMod val="75000"/>
                  <a:lumOff val="25000"/>
                </a:schemeClr>
              </a:solidFill>
              <a:latin typeface="Century Gothic" panose="020B0502020202020204" pitchFamily="34" charset="0"/>
            </a:endParaRPr>
          </a:p>
        </p:txBody>
      </p:sp>
      <p:pic>
        <p:nvPicPr>
          <p:cNvPr id="2" name="Picture 2" descr="A satellite in space&#10;&#10;Description automatically generated">
            <a:extLst>
              <a:ext uri="{FF2B5EF4-FFF2-40B4-BE49-F238E27FC236}">
                <a16:creationId xmlns:a16="http://schemas.microsoft.com/office/drawing/2014/main" id="{20AD6936-BBE4-4F86-8646-DA23C5F934E9}"/>
              </a:ext>
            </a:extLst>
          </p:cNvPr>
          <p:cNvPicPr>
            <a:picLocks noChangeAspect="1"/>
          </p:cNvPicPr>
          <p:nvPr/>
        </p:nvPicPr>
        <p:blipFill>
          <a:blip r:embed="rId3"/>
          <a:stretch>
            <a:fillRect/>
          </a:stretch>
        </p:blipFill>
        <p:spPr>
          <a:xfrm>
            <a:off x="1019696" y="2333827"/>
            <a:ext cx="1660848" cy="1596662"/>
          </a:xfrm>
          <a:prstGeom prst="rect">
            <a:avLst/>
          </a:prstGeom>
        </p:spPr>
      </p:pic>
      <p:pic>
        <p:nvPicPr>
          <p:cNvPr id="3" name="Picture 3" descr="A picture containing cake, table, sitting, computer&#10;&#10;Description automatically generated">
            <a:extLst>
              <a:ext uri="{FF2B5EF4-FFF2-40B4-BE49-F238E27FC236}">
                <a16:creationId xmlns:a16="http://schemas.microsoft.com/office/drawing/2014/main" id="{835F1B37-29E2-4AF8-807C-7A858A67B14A}"/>
              </a:ext>
            </a:extLst>
          </p:cNvPr>
          <p:cNvPicPr>
            <a:picLocks noChangeAspect="1"/>
          </p:cNvPicPr>
          <p:nvPr/>
        </p:nvPicPr>
        <p:blipFill>
          <a:blip r:embed="rId4"/>
          <a:stretch>
            <a:fillRect/>
          </a:stretch>
        </p:blipFill>
        <p:spPr>
          <a:xfrm>
            <a:off x="4062600" y="2590802"/>
            <a:ext cx="1328956" cy="1082713"/>
          </a:xfrm>
          <a:prstGeom prst="rect">
            <a:avLst/>
          </a:prstGeom>
        </p:spPr>
      </p:pic>
      <p:pic>
        <p:nvPicPr>
          <p:cNvPr id="4" name="Picture 5" descr="A picture containing transport, person&#10;&#10;Description automatically generated">
            <a:extLst>
              <a:ext uri="{FF2B5EF4-FFF2-40B4-BE49-F238E27FC236}">
                <a16:creationId xmlns:a16="http://schemas.microsoft.com/office/drawing/2014/main" id="{900ACF5D-C2C4-4FFF-9FB1-19F7398E9D92}"/>
              </a:ext>
            </a:extLst>
          </p:cNvPr>
          <p:cNvPicPr>
            <a:picLocks noChangeAspect="1"/>
          </p:cNvPicPr>
          <p:nvPr/>
        </p:nvPicPr>
        <p:blipFill>
          <a:blip r:embed="rId5"/>
          <a:stretch>
            <a:fillRect/>
          </a:stretch>
        </p:blipFill>
        <p:spPr>
          <a:xfrm>
            <a:off x="6937824" y="2207429"/>
            <a:ext cx="1654130" cy="1849459"/>
          </a:xfrm>
          <a:prstGeom prst="rect">
            <a:avLst/>
          </a:prstGeom>
        </p:spPr>
      </p:pic>
      <p:pic>
        <p:nvPicPr>
          <p:cNvPr id="6" name="Picture 7" descr="A picture containing transport, satellite, table&#10;&#10;Description automatically generated">
            <a:extLst>
              <a:ext uri="{FF2B5EF4-FFF2-40B4-BE49-F238E27FC236}">
                <a16:creationId xmlns:a16="http://schemas.microsoft.com/office/drawing/2014/main" id="{742FF46B-1672-4C3C-968A-EE30B1BED808}"/>
              </a:ext>
            </a:extLst>
          </p:cNvPr>
          <p:cNvPicPr>
            <a:picLocks noChangeAspect="1"/>
          </p:cNvPicPr>
          <p:nvPr/>
        </p:nvPicPr>
        <p:blipFill>
          <a:blip r:embed="rId6"/>
          <a:stretch>
            <a:fillRect/>
          </a:stretch>
        </p:blipFill>
        <p:spPr>
          <a:xfrm>
            <a:off x="10026059" y="2593996"/>
            <a:ext cx="1428750" cy="1076325"/>
          </a:xfrm>
          <a:prstGeom prst="rect">
            <a:avLst/>
          </a:prstGeom>
        </p:spPr>
      </p:pic>
      <p:sp>
        <p:nvSpPr>
          <p:cNvPr id="8" name="TextBox 7">
            <a:extLst>
              <a:ext uri="{FF2B5EF4-FFF2-40B4-BE49-F238E27FC236}">
                <a16:creationId xmlns:a16="http://schemas.microsoft.com/office/drawing/2014/main" id="{CE16C3A9-D2DA-4288-A4A1-D9020B22C44B}"/>
              </a:ext>
            </a:extLst>
          </p:cNvPr>
          <p:cNvSpPr txBox="1"/>
          <p:nvPr/>
        </p:nvSpPr>
        <p:spPr>
          <a:xfrm>
            <a:off x="1093315" y="4048989"/>
            <a:ext cx="151361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rPr>
              <a:t>Landsat 5</a:t>
            </a:r>
          </a:p>
        </p:txBody>
      </p:sp>
      <p:sp>
        <p:nvSpPr>
          <p:cNvPr id="10" name="TextBox 9">
            <a:extLst>
              <a:ext uri="{FF2B5EF4-FFF2-40B4-BE49-F238E27FC236}">
                <a16:creationId xmlns:a16="http://schemas.microsoft.com/office/drawing/2014/main" id="{A2B6485A-D4D0-496B-8135-EEB016B645EC}"/>
              </a:ext>
            </a:extLst>
          </p:cNvPr>
          <p:cNvSpPr txBox="1"/>
          <p:nvPr/>
        </p:nvSpPr>
        <p:spPr>
          <a:xfrm>
            <a:off x="3970273" y="4048989"/>
            <a:ext cx="151361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Landsat 8</a:t>
            </a:r>
          </a:p>
        </p:txBody>
      </p:sp>
      <p:sp>
        <p:nvSpPr>
          <p:cNvPr id="11" name="TextBox 10">
            <a:extLst>
              <a:ext uri="{FF2B5EF4-FFF2-40B4-BE49-F238E27FC236}">
                <a16:creationId xmlns:a16="http://schemas.microsoft.com/office/drawing/2014/main" id="{75A6A287-7A68-4C73-B188-525E69FD5763}"/>
              </a:ext>
            </a:extLst>
          </p:cNvPr>
          <p:cNvSpPr txBox="1"/>
          <p:nvPr/>
        </p:nvSpPr>
        <p:spPr>
          <a:xfrm>
            <a:off x="7367587" y="4048989"/>
            <a:ext cx="79460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rPr>
              <a:t>SRTM</a:t>
            </a:r>
          </a:p>
        </p:txBody>
      </p:sp>
      <p:sp>
        <p:nvSpPr>
          <p:cNvPr id="12" name="TextBox 11">
            <a:extLst>
              <a:ext uri="{FF2B5EF4-FFF2-40B4-BE49-F238E27FC236}">
                <a16:creationId xmlns:a16="http://schemas.microsoft.com/office/drawing/2014/main" id="{D5253CE7-775E-47A9-95D5-58BE705DE034}"/>
              </a:ext>
            </a:extLst>
          </p:cNvPr>
          <p:cNvSpPr txBox="1"/>
          <p:nvPr/>
        </p:nvSpPr>
        <p:spPr>
          <a:xfrm>
            <a:off x="9913369" y="4048989"/>
            <a:ext cx="16541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rPr>
              <a:t>Terra MODIS</a:t>
            </a:r>
          </a:p>
        </p:txBody>
      </p:sp>
      <p:sp>
        <p:nvSpPr>
          <p:cNvPr id="13" name="TextBox 12">
            <a:extLst>
              <a:ext uri="{FF2B5EF4-FFF2-40B4-BE49-F238E27FC236}">
                <a16:creationId xmlns:a16="http://schemas.microsoft.com/office/drawing/2014/main" id="{A5D0B300-F1BD-4FD2-A07F-CAE6BCB9312B}"/>
              </a:ext>
            </a:extLst>
          </p:cNvPr>
          <p:cNvSpPr txBox="1"/>
          <p:nvPr/>
        </p:nvSpPr>
        <p:spPr>
          <a:xfrm>
            <a:off x="8591954" y="6410398"/>
            <a:ext cx="307144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chemeClr val="tx1">
                    <a:lumMod val="75000"/>
                    <a:lumOff val="25000"/>
                  </a:schemeClr>
                </a:solidFill>
                <a:latin typeface="Century Gothic"/>
              </a:rPr>
              <a:t>Image Credit: NASA</a:t>
            </a:r>
          </a:p>
        </p:txBody>
      </p:sp>
    </p:spTree>
    <p:extLst>
      <p:ext uri="{BB962C8B-B14F-4D97-AF65-F5344CB8AC3E}">
        <p14:creationId xmlns:p14="http://schemas.microsoft.com/office/powerpoint/2010/main" val="26333169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520157B1-C93E-4383-A31F-BB488A0B8E80}"/>
              </a:ext>
            </a:extLst>
          </p:cNvPr>
          <p:cNvSpPr txBox="1">
            <a:spLocks/>
          </p:cNvSpPr>
          <p:nvPr/>
        </p:nvSpPr>
        <p:spPr>
          <a:xfrm>
            <a:off x="456995" y="1122313"/>
            <a:ext cx="6458995" cy="673292"/>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55A976"/>
              </a:buClr>
              <a:buNone/>
            </a:pPr>
            <a:r>
              <a:rPr lang="en-US" sz="3200">
                <a:solidFill>
                  <a:schemeClr val="tx1">
                    <a:lumMod val="75000"/>
                    <a:lumOff val="25000"/>
                  </a:schemeClr>
                </a:solidFill>
                <a:latin typeface="Century Gothic" panose="020B0502020202020204" pitchFamily="34" charset="0"/>
                <a:ea typeface="+mn-lt"/>
                <a:cs typeface="+mn-lt"/>
              </a:rPr>
              <a:t>Data Acquisition</a:t>
            </a:r>
            <a:br>
              <a:rPr lang="en-US" sz="1800" i="1">
                <a:latin typeface="Century Gothic" panose="020B0502020202020204" pitchFamily="34" charset="0"/>
                <a:ea typeface="+mn-lt"/>
                <a:cs typeface="+mn-lt"/>
              </a:rPr>
            </a:br>
            <a:r>
              <a:rPr lang="en-US" sz="2000" i="1">
                <a:solidFill>
                  <a:schemeClr val="tx1">
                    <a:lumMod val="75000"/>
                    <a:lumOff val="25000"/>
                  </a:schemeClr>
                </a:solidFill>
                <a:latin typeface="Century Gothic" panose="020B0502020202020204" pitchFamily="34" charset="0"/>
                <a:ea typeface="+mn-lt"/>
                <a:cs typeface="+mn-lt"/>
              </a:rPr>
              <a:t> </a:t>
            </a:r>
            <a:endParaRPr lang="en-US" sz="2000">
              <a:solidFill>
                <a:schemeClr val="tx1">
                  <a:lumMod val="75000"/>
                  <a:lumOff val="25000"/>
                </a:schemeClr>
              </a:solidFill>
              <a:latin typeface="Century Gothic" panose="020B0502020202020204" pitchFamily="34" charset="0"/>
              <a:cs typeface="Calibri"/>
            </a:endParaRPr>
          </a:p>
          <a:p>
            <a:pPr marL="0" indent="0">
              <a:lnSpc>
                <a:spcPct val="100000"/>
              </a:lnSpc>
              <a:spcBef>
                <a:spcPts val="0"/>
              </a:spcBef>
              <a:spcAft>
                <a:spcPts val="600"/>
              </a:spcAft>
              <a:buClr>
                <a:srgbClr val="55A976"/>
              </a:buClr>
              <a:buNone/>
            </a:pPr>
            <a:endParaRPr lang="en-US" sz="2000">
              <a:solidFill>
                <a:schemeClr val="tx1">
                  <a:lumMod val="75000"/>
                  <a:lumOff val="25000"/>
                </a:schemeClr>
              </a:solidFill>
              <a:latin typeface="Century Gothic"/>
              <a:ea typeface="+mn-lt"/>
              <a:cs typeface="+mn-lt"/>
            </a:endParaRPr>
          </a:p>
          <a:p>
            <a:pPr marL="914400" lvl="2" indent="0">
              <a:lnSpc>
                <a:spcPct val="100000"/>
              </a:lnSpc>
              <a:spcBef>
                <a:spcPts val="0"/>
              </a:spcBef>
              <a:spcAft>
                <a:spcPts val="600"/>
              </a:spcAft>
              <a:buClr>
                <a:srgbClr val="55A976"/>
              </a:buClr>
              <a:buNone/>
            </a:pPr>
            <a:endParaRPr lang="en-US">
              <a:solidFill>
                <a:schemeClr val="tx1">
                  <a:lumMod val="75000"/>
                  <a:lumOff val="25000"/>
                </a:schemeClr>
              </a:solidFill>
              <a:latin typeface="Century Gothic"/>
              <a:ea typeface="+mn-lt"/>
              <a:cs typeface="+mn-lt"/>
            </a:endParaRPr>
          </a:p>
          <a:p>
            <a:pPr marL="914400" lvl="2" indent="0">
              <a:buClr>
                <a:srgbClr val="55A976"/>
              </a:buClr>
              <a:buNone/>
            </a:pPr>
            <a:endParaRPr lang="en-US" sz="1800">
              <a:cs typeface="Calibri" panose="020F0502020204030204"/>
            </a:endParaRPr>
          </a:p>
          <a:p>
            <a:pPr marL="1143000">
              <a:buClr>
                <a:srgbClr val="55A976"/>
              </a:buClr>
              <a:buFont typeface="Arial"/>
              <a:buChar char="•"/>
            </a:pPr>
            <a:endParaRPr lang="en-US">
              <a:ea typeface="+mn-lt"/>
              <a:cs typeface="+mn-lt"/>
            </a:endParaRPr>
          </a:p>
        </p:txBody>
      </p:sp>
      <p:sp>
        <p:nvSpPr>
          <p:cNvPr id="5" name="TextBox 4">
            <a:extLst>
              <a:ext uri="{FF2B5EF4-FFF2-40B4-BE49-F238E27FC236}">
                <a16:creationId xmlns:a16="http://schemas.microsoft.com/office/drawing/2014/main" id="{0CBBB92B-BC13-452E-8390-65DA9EBD1A58}"/>
              </a:ext>
            </a:extLst>
          </p:cNvPr>
          <p:cNvSpPr txBox="1"/>
          <p:nvPr/>
        </p:nvSpPr>
        <p:spPr>
          <a:xfrm>
            <a:off x="460456" y="132483"/>
            <a:ext cx="10515600" cy="850551"/>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4000" b="1">
                <a:solidFill>
                  <a:schemeClr val="bg1"/>
                </a:solidFill>
                <a:latin typeface="Century Gothic"/>
                <a:cs typeface="Calibri"/>
              </a:rPr>
              <a:t>METHODOLOGY</a:t>
            </a:r>
          </a:p>
        </p:txBody>
      </p:sp>
      <p:sp>
        <p:nvSpPr>
          <p:cNvPr id="6" name="Text Placeholder 5">
            <a:extLst>
              <a:ext uri="{FF2B5EF4-FFF2-40B4-BE49-F238E27FC236}">
                <a16:creationId xmlns:a16="http://schemas.microsoft.com/office/drawing/2014/main" id="{E2E20D7E-1B6C-4279-9899-58CF3444C1DA}"/>
              </a:ext>
            </a:extLst>
          </p:cNvPr>
          <p:cNvSpPr txBox="1">
            <a:spLocks/>
          </p:cNvSpPr>
          <p:nvPr/>
        </p:nvSpPr>
        <p:spPr>
          <a:xfrm>
            <a:off x="455513" y="1907865"/>
            <a:ext cx="5584298" cy="572229"/>
          </a:xfrm>
          <a:prstGeom prst="rect">
            <a:avLst/>
          </a:prstGeom>
        </p:spPr>
        <p:txBody>
          <a:bodyPr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Aft>
                <a:spcPts val="600"/>
              </a:spcAft>
              <a:buClr>
                <a:srgbClr val="55A976"/>
              </a:buClr>
              <a:buFont typeface="Webdings" panose="05030102010509060703" pitchFamily="18" charset="2"/>
              <a:buChar char="4"/>
            </a:pPr>
            <a:r>
              <a:rPr lang="en-US" sz="2000">
                <a:solidFill>
                  <a:schemeClr val="tx1">
                    <a:lumMod val="75000"/>
                    <a:lumOff val="25000"/>
                  </a:schemeClr>
                </a:solidFill>
                <a:latin typeface="Century Gothic"/>
              </a:rPr>
              <a:t>Land Cover Land Use</a:t>
            </a:r>
          </a:p>
          <a:p>
            <a:pPr marL="342900" indent="-342900">
              <a:spcAft>
                <a:spcPts val="600"/>
              </a:spcAft>
              <a:buClr>
                <a:srgbClr val="55A976"/>
              </a:buClr>
              <a:buFont typeface="Webdings" panose="05030102010509060703" pitchFamily="18" charset="2"/>
              <a:buChar char="4"/>
            </a:pPr>
            <a:endParaRPr lang="en-US">
              <a:solidFill>
                <a:schemeClr val="tx1">
                  <a:lumMod val="75000"/>
                  <a:lumOff val="25000"/>
                </a:schemeClr>
              </a:solidFill>
              <a:latin typeface="Century Gothic" panose="020B0502020202020204" pitchFamily="34" charset="0"/>
            </a:endParaRPr>
          </a:p>
        </p:txBody>
      </p:sp>
      <p:sp>
        <p:nvSpPr>
          <p:cNvPr id="7" name="Text Placeholder 5">
            <a:extLst>
              <a:ext uri="{FF2B5EF4-FFF2-40B4-BE49-F238E27FC236}">
                <a16:creationId xmlns:a16="http://schemas.microsoft.com/office/drawing/2014/main" id="{FADE6CDA-BF22-4270-B7D9-AB82833B3508}"/>
              </a:ext>
            </a:extLst>
          </p:cNvPr>
          <p:cNvSpPr txBox="1">
            <a:spLocks/>
          </p:cNvSpPr>
          <p:nvPr/>
        </p:nvSpPr>
        <p:spPr>
          <a:xfrm>
            <a:off x="6307098" y="1907866"/>
            <a:ext cx="4980450" cy="557852"/>
          </a:xfrm>
          <a:prstGeom prst="rect">
            <a:avLst/>
          </a:prstGeom>
        </p:spPr>
        <p:txBody>
          <a:bodyPr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Aft>
                <a:spcPts val="600"/>
              </a:spcAft>
              <a:buClr>
                <a:srgbClr val="55A976"/>
              </a:buClr>
              <a:buFont typeface="Webdings" panose="05030102010509060703" pitchFamily="18" charset="2"/>
              <a:buChar char="4"/>
            </a:pPr>
            <a:r>
              <a:rPr lang="en-US" sz="2000" dirty="0">
                <a:solidFill>
                  <a:schemeClr val="tx1">
                    <a:lumMod val="75000"/>
                    <a:lumOff val="25000"/>
                  </a:schemeClr>
                </a:solidFill>
                <a:latin typeface="Century Gothic"/>
              </a:rPr>
              <a:t>Normalized Difference Vegetation Index (NDVI)</a:t>
            </a:r>
          </a:p>
          <a:p>
            <a:pPr marL="342900" indent="-342900">
              <a:spcAft>
                <a:spcPts val="600"/>
              </a:spcAft>
              <a:buClr>
                <a:srgbClr val="55A976"/>
              </a:buClr>
              <a:buFont typeface="Webdings" panose="05030102010509060703" pitchFamily="18" charset="2"/>
              <a:buChar char="4"/>
            </a:pPr>
            <a:endParaRPr lang="en-US" dirty="0">
              <a:solidFill>
                <a:schemeClr val="tx1">
                  <a:lumMod val="75000"/>
                  <a:lumOff val="25000"/>
                </a:schemeClr>
              </a:solidFill>
              <a:latin typeface="Century Gothic" panose="020B0502020202020204" pitchFamily="34" charset="0"/>
            </a:endParaRPr>
          </a:p>
        </p:txBody>
      </p:sp>
      <p:sp>
        <p:nvSpPr>
          <p:cNvPr id="9" name="TextBox 8">
            <a:extLst>
              <a:ext uri="{FF2B5EF4-FFF2-40B4-BE49-F238E27FC236}">
                <a16:creationId xmlns:a16="http://schemas.microsoft.com/office/drawing/2014/main" id="{0B898902-8145-4CE7-A1F5-9AC29AB6CFB4}"/>
              </a:ext>
            </a:extLst>
          </p:cNvPr>
          <p:cNvSpPr txBox="1"/>
          <p:nvPr/>
        </p:nvSpPr>
        <p:spPr>
          <a:xfrm>
            <a:off x="7175739" y="5560438"/>
            <a:ext cx="386463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ea typeface="+mn-lt"/>
                <a:cs typeface="+mn-lt"/>
              </a:rPr>
              <a:t>NDVI Phenology (Landsat)</a:t>
            </a:r>
            <a:endParaRPr lang="en-US" dirty="0">
              <a:solidFill>
                <a:schemeClr val="tx1">
                  <a:lumMod val="75000"/>
                  <a:lumOff val="25000"/>
                </a:schemeClr>
              </a:solidFill>
              <a:latin typeface="Century Gothic"/>
            </a:endParaRPr>
          </a:p>
        </p:txBody>
      </p:sp>
      <p:pic>
        <p:nvPicPr>
          <p:cNvPr id="4" name="Picture 7" descr="A close up of a map&#10;&#10;Description automatically generated">
            <a:extLst>
              <a:ext uri="{FF2B5EF4-FFF2-40B4-BE49-F238E27FC236}">
                <a16:creationId xmlns:a16="http://schemas.microsoft.com/office/drawing/2014/main" id="{B7F4AE12-E07C-4626-A338-E0DF02993FC5}"/>
              </a:ext>
            </a:extLst>
          </p:cNvPr>
          <p:cNvPicPr>
            <a:picLocks noChangeAspect="1"/>
          </p:cNvPicPr>
          <p:nvPr/>
        </p:nvPicPr>
        <p:blipFill>
          <a:blip r:embed="rId3"/>
          <a:stretch>
            <a:fillRect/>
          </a:stretch>
        </p:blipFill>
        <p:spPr>
          <a:xfrm>
            <a:off x="6305910" y="3377125"/>
            <a:ext cx="5604293" cy="2044692"/>
          </a:xfrm>
          <a:prstGeom prst="rect">
            <a:avLst/>
          </a:prstGeom>
        </p:spPr>
      </p:pic>
      <p:sp>
        <p:nvSpPr>
          <p:cNvPr id="10" name="TextBox 9">
            <a:extLst>
              <a:ext uri="{FF2B5EF4-FFF2-40B4-BE49-F238E27FC236}">
                <a16:creationId xmlns:a16="http://schemas.microsoft.com/office/drawing/2014/main" id="{4918C48C-0F99-43A6-9EE7-B98E712AF4A6}"/>
              </a:ext>
            </a:extLst>
          </p:cNvPr>
          <p:cNvSpPr txBox="1"/>
          <p:nvPr/>
        </p:nvSpPr>
        <p:spPr>
          <a:xfrm>
            <a:off x="1295400" y="5560437"/>
            <a:ext cx="386463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ea typeface="+mn-lt"/>
                <a:cs typeface="+mn-lt"/>
              </a:rPr>
              <a:t>Land Cover Land Use (Landsat)</a:t>
            </a:r>
            <a:endParaRPr lang="en-US" dirty="0">
              <a:solidFill>
                <a:schemeClr val="tx1">
                  <a:lumMod val="75000"/>
                  <a:lumOff val="25000"/>
                </a:schemeClr>
              </a:solidFill>
              <a:latin typeface="Century Gothic"/>
            </a:endParaRPr>
          </a:p>
        </p:txBody>
      </p:sp>
      <p:pic>
        <p:nvPicPr>
          <p:cNvPr id="11" name="Picture 11" descr="A picture containing tree, rain&#10;&#10;Description automatically generated">
            <a:extLst>
              <a:ext uri="{FF2B5EF4-FFF2-40B4-BE49-F238E27FC236}">
                <a16:creationId xmlns:a16="http://schemas.microsoft.com/office/drawing/2014/main" id="{0F0D6349-D243-4249-BA76-8921842BF799}"/>
              </a:ext>
            </a:extLst>
          </p:cNvPr>
          <p:cNvPicPr>
            <a:picLocks noChangeAspect="1"/>
          </p:cNvPicPr>
          <p:nvPr/>
        </p:nvPicPr>
        <p:blipFill>
          <a:blip r:embed="rId4"/>
          <a:stretch>
            <a:fillRect/>
          </a:stretch>
        </p:blipFill>
        <p:spPr>
          <a:xfrm>
            <a:off x="454325" y="3382402"/>
            <a:ext cx="5546784" cy="2034138"/>
          </a:xfrm>
          <a:prstGeom prst="rect">
            <a:avLst/>
          </a:prstGeom>
        </p:spPr>
      </p:pic>
    </p:spTree>
    <p:extLst>
      <p:ext uri="{BB962C8B-B14F-4D97-AF65-F5344CB8AC3E}">
        <p14:creationId xmlns:p14="http://schemas.microsoft.com/office/powerpoint/2010/main" val="3082867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9680ED4-8E8B-480A-9DF4-64649CEE3018}"/>
              </a:ext>
            </a:extLst>
          </p:cNvPr>
          <p:cNvSpPr txBox="1"/>
          <p:nvPr/>
        </p:nvSpPr>
        <p:spPr>
          <a:xfrm>
            <a:off x="460456" y="143689"/>
            <a:ext cx="10515600" cy="850551"/>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4000" b="1">
                <a:solidFill>
                  <a:schemeClr val="bg1"/>
                </a:solidFill>
                <a:latin typeface="Century Gothic"/>
                <a:cs typeface="Calibri"/>
              </a:rPr>
              <a:t>METHODOLOGY</a:t>
            </a:r>
            <a:endParaRPr lang="en-US"/>
          </a:p>
        </p:txBody>
      </p:sp>
      <p:sp>
        <p:nvSpPr>
          <p:cNvPr id="3" name="Text Placeholder 5">
            <a:extLst>
              <a:ext uri="{FF2B5EF4-FFF2-40B4-BE49-F238E27FC236}">
                <a16:creationId xmlns:a16="http://schemas.microsoft.com/office/drawing/2014/main" id="{0B7DA7FE-F107-476D-B410-F2AACF64E67D}"/>
              </a:ext>
            </a:extLst>
          </p:cNvPr>
          <p:cNvSpPr txBox="1">
            <a:spLocks/>
          </p:cNvSpPr>
          <p:nvPr/>
        </p:nvSpPr>
        <p:spPr>
          <a:xfrm>
            <a:off x="455513" y="1347149"/>
            <a:ext cx="5699317" cy="2340644"/>
          </a:xfrm>
          <a:prstGeom prst="rect">
            <a:avLst/>
          </a:prstGeom>
        </p:spPr>
        <p:txBody>
          <a:bodyPr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Aft>
                <a:spcPts val="600"/>
              </a:spcAft>
              <a:buClr>
                <a:srgbClr val="55A976"/>
              </a:buClr>
              <a:buFont typeface="Webdings" panose="05030102010509060703" pitchFamily="18" charset="2"/>
              <a:buChar char="4"/>
            </a:pPr>
            <a:r>
              <a:rPr lang="en-US" sz="2000">
                <a:solidFill>
                  <a:schemeClr val="tx1">
                    <a:lumMod val="75000"/>
                    <a:lumOff val="25000"/>
                  </a:schemeClr>
                </a:solidFill>
                <a:latin typeface="Century Gothic"/>
              </a:rPr>
              <a:t>Distance to Road and Urban Settlements</a:t>
            </a:r>
          </a:p>
          <a:p>
            <a:pPr>
              <a:spcAft>
                <a:spcPts val="600"/>
              </a:spcAft>
              <a:buClr>
                <a:srgbClr val="55A976"/>
              </a:buClr>
            </a:pPr>
            <a:endParaRPr lang="en-US" sz="2000">
              <a:solidFill>
                <a:schemeClr val="tx1">
                  <a:lumMod val="75000"/>
                  <a:lumOff val="25000"/>
                </a:schemeClr>
              </a:solidFill>
              <a:latin typeface="Century Gothic"/>
            </a:endParaRPr>
          </a:p>
          <a:p>
            <a:pPr marL="342900" indent="-342900">
              <a:spcAft>
                <a:spcPts val="600"/>
              </a:spcAft>
              <a:buClr>
                <a:srgbClr val="55A976"/>
              </a:buClr>
              <a:buFont typeface="Webdings" panose="05030102010509060703" pitchFamily="18" charset="2"/>
              <a:buChar char="4"/>
            </a:pPr>
            <a:r>
              <a:rPr lang="en-US" sz="2000">
                <a:solidFill>
                  <a:schemeClr val="tx1">
                    <a:lumMod val="75000"/>
                    <a:lumOff val="25000"/>
                  </a:schemeClr>
                </a:solidFill>
                <a:latin typeface="Century Gothic"/>
              </a:rPr>
              <a:t>Elevation and Slope</a:t>
            </a:r>
          </a:p>
          <a:p>
            <a:pPr>
              <a:spcAft>
                <a:spcPts val="600"/>
              </a:spcAft>
              <a:buClr>
                <a:srgbClr val="55A976"/>
              </a:buClr>
            </a:pPr>
            <a:endParaRPr lang="en-US" sz="2000">
              <a:solidFill>
                <a:schemeClr val="tx1">
                  <a:lumMod val="75000"/>
                  <a:lumOff val="25000"/>
                </a:schemeClr>
              </a:solidFill>
              <a:latin typeface="Century Gothic"/>
            </a:endParaRPr>
          </a:p>
          <a:p>
            <a:pPr marL="342900" indent="-342900">
              <a:spcAft>
                <a:spcPts val="600"/>
              </a:spcAft>
              <a:buClr>
                <a:srgbClr val="55A976"/>
              </a:buClr>
              <a:buFont typeface="Webdings" panose="05030102010509060703" pitchFamily="18" charset="2"/>
              <a:buChar char="4"/>
            </a:pPr>
            <a:r>
              <a:rPr lang="en-US" sz="2000">
                <a:solidFill>
                  <a:schemeClr val="tx1">
                    <a:lumMod val="75000"/>
                    <a:lumOff val="25000"/>
                  </a:schemeClr>
                </a:solidFill>
                <a:latin typeface="Century Gothic"/>
              </a:rPr>
              <a:t>Precipitation</a:t>
            </a:r>
          </a:p>
          <a:p>
            <a:pPr marL="342900" indent="-342900">
              <a:lnSpc>
                <a:spcPct val="100000"/>
              </a:lnSpc>
              <a:spcBef>
                <a:spcPts val="0"/>
              </a:spcBef>
              <a:spcAft>
                <a:spcPts val="600"/>
              </a:spcAft>
              <a:buClr>
                <a:srgbClr val="55A976"/>
              </a:buClr>
              <a:buFont typeface="Webdings" panose="05030102010509060703" pitchFamily="18" charset="2"/>
              <a:buChar char="4"/>
            </a:pPr>
            <a:endParaRPr lang="en-US" sz="1800">
              <a:solidFill>
                <a:schemeClr val="tx1">
                  <a:lumMod val="75000"/>
                  <a:lumOff val="25000"/>
                </a:schemeClr>
              </a:solidFill>
              <a:latin typeface="Century Gothic" panose="020B0502020202020204" pitchFamily="34" charset="0"/>
            </a:endParaRPr>
          </a:p>
        </p:txBody>
      </p:sp>
      <p:sp>
        <p:nvSpPr>
          <p:cNvPr id="8" name="Text Placeholder 5">
            <a:extLst>
              <a:ext uri="{FF2B5EF4-FFF2-40B4-BE49-F238E27FC236}">
                <a16:creationId xmlns:a16="http://schemas.microsoft.com/office/drawing/2014/main" id="{DAD1C243-6379-4E80-AB60-3CE86801F92B}"/>
              </a:ext>
            </a:extLst>
          </p:cNvPr>
          <p:cNvSpPr txBox="1">
            <a:spLocks/>
          </p:cNvSpPr>
          <p:nvPr/>
        </p:nvSpPr>
        <p:spPr>
          <a:xfrm>
            <a:off x="6580267" y="1347149"/>
            <a:ext cx="5699317" cy="2340644"/>
          </a:xfrm>
          <a:prstGeom prst="rect">
            <a:avLst/>
          </a:prstGeom>
        </p:spPr>
        <p:txBody>
          <a:bodyPr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Aft>
                <a:spcPts val="600"/>
              </a:spcAft>
              <a:buClr>
                <a:srgbClr val="55A976"/>
              </a:buClr>
              <a:buFont typeface="Webdings" panose="05030102010509060703" pitchFamily="18" charset="2"/>
              <a:buChar char="4"/>
            </a:pPr>
            <a:r>
              <a:rPr lang="en-US" sz="2000" dirty="0">
                <a:solidFill>
                  <a:schemeClr val="tx1">
                    <a:lumMod val="75000"/>
                    <a:lumOff val="25000"/>
                  </a:schemeClr>
                </a:solidFill>
                <a:latin typeface="Century Gothic"/>
              </a:rPr>
              <a:t>Water Sources/Distance to Water</a:t>
            </a:r>
          </a:p>
          <a:p>
            <a:pPr>
              <a:spcAft>
                <a:spcPts val="600"/>
              </a:spcAft>
              <a:buClr>
                <a:srgbClr val="55A976"/>
              </a:buClr>
            </a:pPr>
            <a:endParaRPr lang="en-US" sz="2000" dirty="0">
              <a:solidFill>
                <a:schemeClr val="tx1">
                  <a:lumMod val="75000"/>
                  <a:lumOff val="25000"/>
                </a:schemeClr>
              </a:solidFill>
              <a:latin typeface="Century Gothic"/>
            </a:endParaRPr>
          </a:p>
          <a:p>
            <a:pPr marL="342900" indent="-342900">
              <a:spcAft>
                <a:spcPts val="600"/>
              </a:spcAft>
              <a:buClr>
                <a:srgbClr val="55A976"/>
              </a:buClr>
              <a:buFont typeface="Webdings" panose="05030102010509060703" pitchFamily="18" charset="2"/>
              <a:buChar char="4"/>
            </a:pPr>
            <a:r>
              <a:rPr lang="en-US" sz="2000" dirty="0">
                <a:solidFill>
                  <a:schemeClr val="tx1">
                    <a:lumMod val="75000"/>
                    <a:lumOff val="25000"/>
                  </a:schemeClr>
                </a:solidFill>
                <a:latin typeface="Century Gothic"/>
              </a:rPr>
              <a:t>Population Density</a:t>
            </a:r>
          </a:p>
          <a:p>
            <a:pPr>
              <a:spcAft>
                <a:spcPts val="600"/>
              </a:spcAft>
              <a:buClr>
                <a:srgbClr val="55A976"/>
              </a:buClr>
            </a:pPr>
            <a:endParaRPr lang="en-US" sz="2000" dirty="0">
              <a:solidFill>
                <a:schemeClr val="tx1">
                  <a:lumMod val="75000"/>
                  <a:lumOff val="25000"/>
                </a:schemeClr>
              </a:solidFill>
              <a:latin typeface="Century Gothic"/>
            </a:endParaRPr>
          </a:p>
          <a:p>
            <a:pPr marL="342900" indent="-342900">
              <a:spcAft>
                <a:spcPts val="600"/>
              </a:spcAft>
              <a:buClr>
                <a:srgbClr val="55A976"/>
              </a:buClr>
              <a:buFont typeface="Webdings" panose="05030102010509060703" pitchFamily="18" charset="2"/>
              <a:buChar char="4"/>
            </a:pPr>
            <a:r>
              <a:rPr lang="en-US" sz="2000" dirty="0">
                <a:solidFill>
                  <a:schemeClr val="tx1">
                    <a:lumMod val="75000"/>
                    <a:lumOff val="25000"/>
                  </a:schemeClr>
                </a:solidFill>
                <a:latin typeface="Century Gothic"/>
              </a:rPr>
              <a:t>Land Surface Temperature</a:t>
            </a:r>
          </a:p>
          <a:p>
            <a:pPr marL="342900" indent="-342900">
              <a:lnSpc>
                <a:spcPct val="100000"/>
              </a:lnSpc>
              <a:spcBef>
                <a:spcPts val="0"/>
              </a:spcBef>
              <a:spcAft>
                <a:spcPts val="600"/>
              </a:spcAft>
              <a:buClr>
                <a:srgbClr val="55A976"/>
              </a:buClr>
              <a:buFont typeface="Webdings" panose="05030102010509060703" pitchFamily="18" charset="2"/>
              <a:buChar char="4"/>
            </a:pPr>
            <a:endParaRPr lang="en-US" sz="1800" dirty="0">
              <a:solidFill>
                <a:schemeClr val="tx1">
                  <a:lumMod val="75000"/>
                  <a:lumOff val="25000"/>
                </a:schemeClr>
              </a:solidFill>
              <a:latin typeface="Century Gothic" panose="020B0502020202020204" pitchFamily="34" charset="0"/>
            </a:endParaRPr>
          </a:p>
        </p:txBody>
      </p:sp>
      <p:sp>
        <p:nvSpPr>
          <p:cNvPr id="7" name="TextBox 6">
            <a:extLst>
              <a:ext uri="{FF2B5EF4-FFF2-40B4-BE49-F238E27FC236}">
                <a16:creationId xmlns:a16="http://schemas.microsoft.com/office/drawing/2014/main" id="{B68ADB74-66A6-4503-A99C-BAA6DBA8A08B}"/>
              </a:ext>
            </a:extLst>
          </p:cNvPr>
          <p:cNvSpPr txBox="1"/>
          <p:nvPr/>
        </p:nvSpPr>
        <p:spPr>
          <a:xfrm>
            <a:off x="1820172" y="5889683"/>
            <a:ext cx="264255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cs typeface="Calibri"/>
              </a:rPr>
              <a:t>Elevation (SRTM)</a:t>
            </a:r>
            <a:endParaRPr lang="en-US" dirty="0">
              <a:solidFill>
                <a:schemeClr val="tx1">
                  <a:lumMod val="75000"/>
                  <a:lumOff val="25000"/>
                </a:schemeClr>
              </a:solidFill>
              <a:latin typeface="Century Gothic"/>
            </a:endParaRPr>
          </a:p>
        </p:txBody>
      </p:sp>
      <p:sp>
        <p:nvSpPr>
          <p:cNvPr id="11" name="TextBox 10">
            <a:extLst>
              <a:ext uri="{FF2B5EF4-FFF2-40B4-BE49-F238E27FC236}">
                <a16:creationId xmlns:a16="http://schemas.microsoft.com/office/drawing/2014/main" id="{740CA842-E2C4-4A73-A2C0-8812F4D23D1B}"/>
              </a:ext>
            </a:extLst>
          </p:cNvPr>
          <p:cNvSpPr txBox="1"/>
          <p:nvPr/>
        </p:nvSpPr>
        <p:spPr>
          <a:xfrm>
            <a:off x="7966493" y="5889681"/>
            <a:ext cx="238376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cs typeface="Calibri"/>
              </a:rPr>
              <a:t>Population Density (SEDAC)</a:t>
            </a:r>
          </a:p>
        </p:txBody>
      </p:sp>
      <p:pic>
        <p:nvPicPr>
          <p:cNvPr id="2" name="Picture 8" descr="A close up of a flower&#10;&#10;Description automatically generated">
            <a:extLst>
              <a:ext uri="{FF2B5EF4-FFF2-40B4-BE49-F238E27FC236}">
                <a16:creationId xmlns:a16="http://schemas.microsoft.com/office/drawing/2014/main" id="{483DD576-8B87-4C4A-92E6-3F2F6BA31198}"/>
              </a:ext>
            </a:extLst>
          </p:cNvPr>
          <p:cNvPicPr>
            <a:picLocks noChangeAspect="1"/>
          </p:cNvPicPr>
          <p:nvPr/>
        </p:nvPicPr>
        <p:blipFill>
          <a:blip r:embed="rId3"/>
          <a:stretch>
            <a:fillRect/>
          </a:stretch>
        </p:blipFill>
        <p:spPr>
          <a:xfrm>
            <a:off x="554965" y="3777799"/>
            <a:ext cx="5172973" cy="1990971"/>
          </a:xfrm>
          <a:prstGeom prst="rect">
            <a:avLst/>
          </a:prstGeom>
        </p:spPr>
      </p:pic>
      <p:pic>
        <p:nvPicPr>
          <p:cNvPr id="9" name="Picture 9">
            <a:extLst>
              <a:ext uri="{FF2B5EF4-FFF2-40B4-BE49-F238E27FC236}">
                <a16:creationId xmlns:a16="http://schemas.microsoft.com/office/drawing/2014/main" id="{CF2E6F38-015F-474F-BB35-72AB68F82C42}"/>
              </a:ext>
            </a:extLst>
          </p:cNvPr>
          <p:cNvPicPr>
            <a:picLocks noChangeAspect="1"/>
          </p:cNvPicPr>
          <p:nvPr/>
        </p:nvPicPr>
        <p:blipFill>
          <a:blip r:embed="rId4"/>
          <a:stretch>
            <a:fillRect/>
          </a:stretch>
        </p:blipFill>
        <p:spPr>
          <a:xfrm>
            <a:off x="6665343" y="3773359"/>
            <a:ext cx="4986067" cy="1971093"/>
          </a:xfrm>
          <a:prstGeom prst="rect">
            <a:avLst/>
          </a:prstGeom>
        </p:spPr>
      </p:pic>
    </p:spTree>
    <p:extLst>
      <p:ext uri="{BB962C8B-B14F-4D97-AF65-F5344CB8AC3E}">
        <p14:creationId xmlns:p14="http://schemas.microsoft.com/office/powerpoint/2010/main" val="38183870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F95891-86A5-427B-8C97-6047C524B4B0}"/>
              </a:ext>
            </a:extLst>
          </p:cNvPr>
          <p:cNvSpPr txBox="1"/>
          <p:nvPr/>
        </p:nvSpPr>
        <p:spPr>
          <a:xfrm>
            <a:off x="352269" y="239842"/>
            <a:ext cx="441171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FFFFFF"/>
                </a:solidFill>
                <a:latin typeface="Century Gothic"/>
              </a:rPr>
              <a:t>TRAINING DATA</a:t>
            </a:r>
            <a:endParaRPr lang="en-US"/>
          </a:p>
        </p:txBody>
      </p:sp>
      <p:sp>
        <p:nvSpPr>
          <p:cNvPr id="5" name="TextBox 4">
            <a:extLst>
              <a:ext uri="{FF2B5EF4-FFF2-40B4-BE49-F238E27FC236}">
                <a16:creationId xmlns:a16="http://schemas.microsoft.com/office/drawing/2014/main" id="{EDB95132-708C-456B-A9FE-5B5576F529C4}"/>
              </a:ext>
            </a:extLst>
          </p:cNvPr>
          <p:cNvSpPr txBox="1"/>
          <p:nvPr/>
        </p:nvSpPr>
        <p:spPr>
          <a:xfrm>
            <a:off x="452439" y="1052828"/>
            <a:ext cx="79135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rPr>
              <a:t>Maps of environmental variables compared to elephant occurrence </a:t>
            </a:r>
          </a:p>
        </p:txBody>
      </p:sp>
      <p:sp>
        <p:nvSpPr>
          <p:cNvPr id="10" name="TextBox 9">
            <a:extLst>
              <a:ext uri="{FF2B5EF4-FFF2-40B4-BE49-F238E27FC236}">
                <a16:creationId xmlns:a16="http://schemas.microsoft.com/office/drawing/2014/main" id="{D5306D82-E50D-48F8-A3F9-3A44B5C7EC8B}"/>
              </a:ext>
            </a:extLst>
          </p:cNvPr>
          <p:cNvSpPr txBox="1"/>
          <p:nvPr/>
        </p:nvSpPr>
        <p:spPr>
          <a:xfrm>
            <a:off x="339664" y="3614318"/>
            <a:ext cx="632238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cs typeface="Calibri"/>
              </a:rPr>
              <a:t>Annual Average Precipitation vs.</a:t>
            </a:r>
          </a:p>
          <a:p>
            <a:pPr algn="ctr"/>
            <a:r>
              <a:rPr lang="en-US" dirty="0">
                <a:solidFill>
                  <a:schemeClr val="tx1">
                    <a:lumMod val="75000"/>
                    <a:lumOff val="25000"/>
                  </a:schemeClr>
                </a:solidFill>
                <a:latin typeface="Century Gothic"/>
                <a:cs typeface="Calibri"/>
              </a:rPr>
              <a:t> Elephant Occurrence</a:t>
            </a:r>
          </a:p>
        </p:txBody>
      </p:sp>
      <p:sp>
        <p:nvSpPr>
          <p:cNvPr id="12" name="TextBox 11">
            <a:extLst>
              <a:ext uri="{FF2B5EF4-FFF2-40B4-BE49-F238E27FC236}">
                <a16:creationId xmlns:a16="http://schemas.microsoft.com/office/drawing/2014/main" id="{7C89CD3E-353A-4127-966B-8D123D82865F}"/>
              </a:ext>
            </a:extLst>
          </p:cNvPr>
          <p:cNvSpPr txBox="1"/>
          <p:nvPr/>
        </p:nvSpPr>
        <p:spPr>
          <a:xfrm>
            <a:off x="959768" y="6442342"/>
            <a:ext cx="508218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cs typeface="Calibri"/>
              </a:rPr>
              <a:t>Distance to Rivers vs. Elephant Occurrence</a:t>
            </a:r>
          </a:p>
        </p:txBody>
      </p:sp>
      <p:sp>
        <p:nvSpPr>
          <p:cNvPr id="13" name="TextBox 12">
            <a:extLst>
              <a:ext uri="{FF2B5EF4-FFF2-40B4-BE49-F238E27FC236}">
                <a16:creationId xmlns:a16="http://schemas.microsoft.com/office/drawing/2014/main" id="{CDEDEFB5-AB74-4910-93D6-90DEA38D3525}"/>
              </a:ext>
            </a:extLst>
          </p:cNvPr>
          <p:cNvSpPr txBox="1"/>
          <p:nvPr/>
        </p:nvSpPr>
        <p:spPr>
          <a:xfrm>
            <a:off x="6269084" y="6442342"/>
            <a:ext cx="51741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cs typeface="Calibri"/>
              </a:rPr>
              <a:t>Distance to Roads vs. Elephant Occurrence</a:t>
            </a:r>
          </a:p>
        </p:txBody>
      </p:sp>
      <p:sp>
        <p:nvSpPr>
          <p:cNvPr id="14" name="TextBox 13">
            <a:extLst>
              <a:ext uri="{FF2B5EF4-FFF2-40B4-BE49-F238E27FC236}">
                <a16:creationId xmlns:a16="http://schemas.microsoft.com/office/drawing/2014/main" id="{EFC372F2-AEBE-45B9-B4BB-5984B3D92516}"/>
              </a:ext>
            </a:extLst>
          </p:cNvPr>
          <p:cNvSpPr txBox="1"/>
          <p:nvPr/>
        </p:nvSpPr>
        <p:spPr>
          <a:xfrm>
            <a:off x="6209963" y="3752817"/>
            <a:ext cx="529238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cs typeface="Calibri"/>
              </a:rPr>
              <a:t>Annual Average LST vs. Elephant Occurrence</a:t>
            </a:r>
          </a:p>
        </p:txBody>
      </p:sp>
      <p:pic>
        <p:nvPicPr>
          <p:cNvPr id="3" name="Picture 3" descr="A picture containing water, kite, map, flying&#10;&#10;Description automatically generated">
            <a:extLst>
              <a:ext uri="{FF2B5EF4-FFF2-40B4-BE49-F238E27FC236}">
                <a16:creationId xmlns:a16="http://schemas.microsoft.com/office/drawing/2014/main" id="{70E9B608-B8C7-4CC7-B04C-DCA15D8FA1CE}"/>
              </a:ext>
            </a:extLst>
          </p:cNvPr>
          <p:cNvPicPr>
            <a:picLocks noChangeAspect="1"/>
          </p:cNvPicPr>
          <p:nvPr/>
        </p:nvPicPr>
        <p:blipFill rotWithShape="1">
          <a:blip r:embed="rId3">
            <a:extLst>
              <a:ext uri="{28A0092B-C50C-407E-A947-70E740481C1C}">
                <a14:useLocalDpi xmlns:a14="http://schemas.microsoft.com/office/drawing/2010/main"/>
              </a:ext>
            </a:extLst>
          </a:blip>
          <a:srcRect l="-1560" t="3268" r="11471" b="-2347"/>
          <a:stretch/>
        </p:blipFill>
        <p:spPr>
          <a:xfrm>
            <a:off x="1220601" y="4233462"/>
            <a:ext cx="4560514" cy="2245034"/>
          </a:xfrm>
          <a:prstGeom prst="rect">
            <a:avLst/>
          </a:prstGeom>
        </p:spPr>
      </p:pic>
      <p:pic>
        <p:nvPicPr>
          <p:cNvPr id="4" name="Picture 5" descr="A close up of a map&#10;&#10;Description automatically generated">
            <a:extLst>
              <a:ext uri="{FF2B5EF4-FFF2-40B4-BE49-F238E27FC236}">
                <a16:creationId xmlns:a16="http://schemas.microsoft.com/office/drawing/2014/main" id="{9919B3ED-D493-4B31-84C4-59649B718F80}"/>
              </a:ext>
            </a:extLst>
          </p:cNvPr>
          <p:cNvPicPr>
            <a:picLocks noChangeAspect="1"/>
          </p:cNvPicPr>
          <p:nvPr/>
        </p:nvPicPr>
        <p:blipFill>
          <a:blip r:embed="rId4"/>
          <a:stretch>
            <a:fillRect/>
          </a:stretch>
        </p:blipFill>
        <p:spPr>
          <a:xfrm>
            <a:off x="6630592" y="1547217"/>
            <a:ext cx="4451130" cy="2186486"/>
          </a:xfrm>
          <a:prstGeom prst="rect">
            <a:avLst/>
          </a:prstGeom>
        </p:spPr>
      </p:pic>
      <p:pic>
        <p:nvPicPr>
          <p:cNvPr id="6" name="Picture 6" descr="A picture containing sitting, bird&#10;&#10;Description automatically generated">
            <a:extLst>
              <a:ext uri="{FF2B5EF4-FFF2-40B4-BE49-F238E27FC236}">
                <a16:creationId xmlns:a16="http://schemas.microsoft.com/office/drawing/2014/main" id="{669526D9-11CF-4870-B42F-722413845E90}"/>
              </a:ext>
            </a:extLst>
          </p:cNvPr>
          <p:cNvPicPr>
            <a:picLocks noChangeAspect="1"/>
          </p:cNvPicPr>
          <p:nvPr/>
        </p:nvPicPr>
        <p:blipFill rotWithShape="1">
          <a:blip r:embed="rId5">
            <a:extLst>
              <a:ext uri="{28A0092B-C50C-407E-A947-70E740481C1C}">
                <a14:useLocalDpi xmlns:a14="http://schemas.microsoft.com/office/drawing/2010/main"/>
              </a:ext>
            </a:extLst>
          </a:blip>
          <a:srcRect b="-326"/>
          <a:stretch/>
        </p:blipFill>
        <p:spPr>
          <a:xfrm>
            <a:off x="6630448" y="4230169"/>
            <a:ext cx="4451418" cy="2250617"/>
          </a:xfrm>
          <a:prstGeom prst="rect">
            <a:avLst/>
          </a:prstGeom>
        </p:spPr>
      </p:pic>
      <p:pic>
        <p:nvPicPr>
          <p:cNvPr id="7" name="Picture 7" descr="A picture containing water, bird, light, colorful&#10;&#10;Description automatically generated">
            <a:extLst>
              <a:ext uri="{FF2B5EF4-FFF2-40B4-BE49-F238E27FC236}">
                <a16:creationId xmlns:a16="http://schemas.microsoft.com/office/drawing/2014/main" id="{97208217-C870-4E9C-9542-153AAA266EE9}"/>
              </a:ext>
            </a:extLst>
          </p:cNvPr>
          <p:cNvPicPr>
            <a:picLocks noChangeAspect="1"/>
          </p:cNvPicPr>
          <p:nvPr/>
        </p:nvPicPr>
        <p:blipFill>
          <a:blip r:embed="rId6"/>
          <a:stretch>
            <a:fillRect/>
          </a:stretch>
        </p:blipFill>
        <p:spPr>
          <a:xfrm>
            <a:off x="1245051" y="1440345"/>
            <a:ext cx="4511614" cy="2199690"/>
          </a:xfrm>
          <a:prstGeom prst="rect">
            <a:avLst/>
          </a:prstGeom>
        </p:spPr>
      </p:pic>
    </p:spTree>
    <p:extLst>
      <p:ext uri="{BB962C8B-B14F-4D97-AF65-F5344CB8AC3E}">
        <p14:creationId xmlns:p14="http://schemas.microsoft.com/office/powerpoint/2010/main" val="210494859"/>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6" ma:contentTypeDescription="Create a new document." ma:contentTypeScope="" ma:versionID="f95cfc2186e0be21c799f8e439d1a7f3">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f1aa41512894eb57343a57dd41b73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Laura Krauser</DisplayName>
        <AccountId>29</AccountId>
        <AccountType/>
      </UserInfo>
      <UserInfo>
        <DisplayName>Jacob Stid</DisplayName>
        <AccountId>50</AccountId>
        <AccountType/>
      </UserInfo>
      <UserInfo>
        <DisplayName>Palchen Wangchuk</DisplayName>
        <AccountId>65</AccountId>
        <AccountType/>
      </UserInfo>
      <UserInfo>
        <DisplayName>Darcy Gray</DisplayName>
        <AccountId>66</AccountId>
        <AccountType/>
      </UserInfo>
    </SharedWithUsers>
  </documentManagement>
</p:properties>
</file>

<file path=customXml/itemProps1.xml><?xml version="1.0" encoding="utf-8"?>
<ds:datastoreItem xmlns:ds="http://schemas.openxmlformats.org/officeDocument/2006/customXml" ds:itemID="{2BB187F2-6C6E-45A2-A000-C259C210F11D}">
  <ds:schemaRefs>
    <ds:schemaRef ds:uri="http://schemas.microsoft.com/sharepoint/v3/contenttype/forms"/>
  </ds:schemaRefs>
</ds:datastoreItem>
</file>

<file path=customXml/itemProps2.xml><?xml version="1.0" encoding="utf-8"?>
<ds:datastoreItem xmlns:ds="http://schemas.openxmlformats.org/officeDocument/2006/customXml" ds:itemID="{E801D904-6CE4-4218-AD6A-E2ED5FC573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744DDB5-ABF8-44E7-82C4-DF5BEF3E6DED}">
  <ds:schemaRefs>
    <ds:schemaRef ds:uri="http://purl.org/dc/elements/1.1/"/>
    <ds:schemaRef ds:uri="http://schemas.openxmlformats.org/package/2006/metadata/core-properties"/>
    <ds:schemaRef ds:uri="21e6a8e8-1dff-48a6-ab9b-8d556c6946c0"/>
    <ds:schemaRef ds:uri="http://www.w3.org/XML/1998/namespace"/>
    <ds:schemaRef ds:uri="http://schemas.microsoft.com/office/2006/metadata/properties"/>
    <ds:schemaRef ds:uri="http://purl.org/dc/terms/"/>
    <ds:schemaRef ds:uri="http://schemas.microsoft.com/office/2006/documentManagement/types"/>
    <ds:schemaRef ds:uri="http://schemas.microsoft.com/office/infopath/2007/PartnerControls"/>
    <ds:schemaRef ds:uri="7df78d0b-135a-4de7-9166-7c181cd87fb4"/>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57</TotalTime>
  <Words>3557</Words>
  <Application>Microsoft Macintosh PowerPoint</Application>
  <PresentationFormat>Widescreen</PresentationFormat>
  <Paragraphs>373</Paragraphs>
  <Slides>27</Slides>
  <Notes>27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Arial,Sans-Serif</vt:lpstr>
      <vt:lpstr>Calibri</vt:lpstr>
      <vt:lpstr>Century Gothic</vt:lpstr>
      <vt:lpstr>Century Gothic</vt:lpstr>
      <vt:lpstr>Webdings</vt:lpstr>
      <vt:lpstr>Webdings,Sans-Serif</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Zachary Bengtsson</cp:lastModifiedBy>
  <cp:revision>48</cp:revision>
  <dcterms:created xsi:type="dcterms:W3CDTF">2019-11-12T17:46:59Z</dcterms:created>
  <dcterms:modified xsi:type="dcterms:W3CDTF">2020-08-28T23:31:38Z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