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Century Gothic" panose="020B0502020202020204" pitchFamily="34" charset="0"/>
      <p:regular r:id="rId7"/>
      <p:bold r:id="rId8"/>
      <p:italic r:id="rId9"/>
      <p:boldItalic r:id="rId10"/>
    </p:embeddedFont>
    <p:embeddedFont>
      <p:font typeface="Webdings" panose="05030102010509060703" pitchFamily="18" charset="2"/>
      <p:regular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A5708-F45C-4E2F-BF6A-3F6442AB44E3}">
  <a:tblStyle styleId="{B30A5708-F45C-4E2F-BF6A-3F6442AB44E3}"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517" autoAdjust="0"/>
    <p:restoredTop sz="94660"/>
  </p:normalViewPr>
  <p:slideViewPr>
    <p:cSldViewPr snapToGrid="0">
      <p:cViewPr>
        <p:scale>
          <a:sx n="50" d="100"/>
          <a:sy n="50" d="100"/>
        </p:scale>
        <p:origin x="1176" y="36"/>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907974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70" name="Shape 7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92544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3A9DB"/>
              </a:buClr>
              <a:buFont typeface="Arial"/>
              <a:buNone/>
              <a:defRPr sz="6000" b="1" i="0" u="none" strike="noStrike" cap="none">
                <a:solidFill>
                  <a:srgbClr val="73A9DB"/>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5AADB"/>
              </a:buClr>
              <a:buFont typeface="Arial"/>
              <a:buNone/>
              <a:defRPr sz="16000" b="0" i="0" u="none" strike="noStrike" cap="none">
                <a:solidFill>
                  <a:srgbClr val="75AADB"/>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2" name="Shape 12"/>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13" name="Shape 13"/>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94A3D3"/>
              </a:buClr>
              <a:buFont typeface="Arial"/>
              <a:buNone/>
              <a:defRPr sz="6000" b="1" i="0" u="none" strike="noStrike" cap="none">
                <a:solidFill>
                  <a:srgbClr val="94A3D3"/>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64" name="Shape 64"/>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94A3D4"/>
              </a:buClr>
              <a:buFont typeface="Arial"/>
              <a:buNone/>
              <a:defRPr sz="16000" b="0" i="0" u="none" strike="noStrike" cap="none">
                <a:solidFill>
                  <a:srgbClr val="94A3D4"/>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65" name="Shape 65"/>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66" name="Shape 66"/>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67" name="Shape 67"/>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griculture">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7DB862"/>
              </a:buClr>
              <a:buFont typeface="Arial"/>
              <a:buNone/>
              <a:defRPr sz="6000" b="1" i="0" u="none" strike="noStrike" cap="none">
                <a:solidFill>
                  <a:srgbClr val="7DB862"/>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6" name="Shape 16"/>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7EB761"/>
              </a:buClr>
              <a:buFont typeface="Arial"/>
              <a:buNone/>
              <a:defRPr sz="16000" b="0" i="0" u="none" strike="noStrike" cap="none">
                <a:solidFill>
                  <a:srgbClr val="7EB761"/>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7" name="Shape 17"/>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8" name="Shape 18"/>
          <p:cNvPicPr preferRelativeResize="0"/>
          <p:nvPr/>
        </p:nvPicPr>
        <p:blipFill rotWithShape="1">
          <a:blip r:embed="rId3">
            <a:alphaModFix/>
          </a:blip>
          <a:srcRect/>
          <a:stretch/>
        </p:blipFill>
        <p:spPr>
          <a:xfrm>
            <a:off x="0" y="34228728"/>
            <a:ext cx="27432000" cy="1878943"/>
          </a:xfrm>
          <a:prstGeom prst="rect">
            <a:avLst/>
          </a:prstGeom>
          <a:noFill/>
          <a:ln>
            <a:noFill/>
          </a:ln>
        </p:spPr>
      </p:pic>
      <p:sp>
        <p:nvSpPr>
          <p:cNvPr id="19" name="Shape 19"/>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limate">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9A149"/>
              </a:buClr>
              <a:buFont typeface="Arial"/>
              <a:buNone/>
              <a:defRPr sz="6000" b="1" i="0" u="none" strike="noStrike" cap="none">
                <a:solidFill>
                  <a:srgbClr val="E9A149"/>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2" name="Shape 22"/>
          <p:cNvSpPr txBox="1">
            <a:spLocks noGrp="1"/>
          </p:cNvSpPr>
          <p:nvPr>
            <p:ph type="body" idx="2"/>
          </p:nvPr>
        </p:nvSpPr>
        <p:spPr>
          <a:xfrm rot="-5400000">
            <a:off x="15120351"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A149"/>
              </a:buClr>
              <a:buFont typeface="Arial"/>
              <a:buNone/>
              <a:defRPr sz="16000" b="0" i="0" u="none" strike="noStrike" cap="none">
                <a:solidFill>
                  <a:srgbClr val="E9A149"/>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3" name="Shape 23"/>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4" name="Shape 24"/>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25" name="Shape 25"/>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EA7845"/>
              </a:buClr>
              <a:buFont typeface="Arial"/>
              <a:buNone/>
              <a:defRPr sz="6000" b="1" i="0" u="none" strike="noStrike" cap="none">
                <a:solidFill>
                  <a:srgbClr val="EA7845"/>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8" name="Shape 28"/>
          <p:cNvSpPr txBox="1">
            <a:spLocks noGrp="1"/>
          </p:cNvSpPr>
          <p:nvPr>
            <p:ph type="body" idx="2"/>
          </p:nvPr>
        </p:nvSpPr>
        <p:spPr>
          <a:xfrm rot="-5400000">
            <a:off x="14903783"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E97845"/>
              </a:buClr>
              <a:buFont typeface="Arial"/>
              <a:buNone/>
              <a:defRPr sz="16000" b="0" i="0" u="none" strike="noStrike" cap="none">
                <a:solidFill>
                  <a:srgbClr val="E97845"/>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9" name="Shape 29"/>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0" name="Shape 30"/>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31" name="Shape 31"/>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Disasters">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86991"/>
              </a:buClr>
              <a:buFont typeface="Arial"/>
              <a:buNone/>
              <a:defRPr sz="6000" b="1" i="0" u="none" strike="noStrike" cap="none">
                <a:solidFill>
                  <a:srgbClr val="586991"/>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4" name="Shape 34"/>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7688F"/>
              </a:buClr>
              <a:buFont typeface="Arial"/>
              <a:buNone/>
              <a:defRPr sz="16000" b="0" i="0" u="none" strike="noStrike" cap="none">
                <a:solidFill>
                  <a:srgbClr val="57688F"/>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5" name="Shape 35"/>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36" name="Shape 36"/>
          <p:cNvPicPr preferRelativeResize="0"/>
          <p:nvPr/>
        </p:nvPicPr>
        <p:blipFill rotWithShape="1">
          <a:blip r:embed="rId3">
            <a:alphaModFix/>
          </a:blip>
          <a:srcRect/>
          <a:stretch/>
        </p:blipFill>
        <p:spPr>
          <a:xfrm>
            <a:off x="0" y="3771900"/>
            <a:ext cx="27432000" cy="335279"/>
          </a:xfrm>
          <a:prstGeom prst="rect">
            <a:avLst/>
          </a:prstGeom>
          <a:noFill/>
          <a:ln>
            <a:noFill/>
          </a:ln>
        </p:spPr>
      </p:pic>
      <p:sp>
        <p:nvSpPr>
          <p:cNvPr id="37" name="Shape 37"/>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18754"/>
              </a:buClr>
              <a:buFont typeface="Arial"/>
              <a:buNone/>
              <a:defRPr sz="6000" b="1" i="0" u="none" strike="noStrike" cap="none">
                <a:solidFill>
                  <a:srgbClr val="218754"/>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2E8652"/>
              </a:buClr>
              <a:buFont typeface="Arial"/>
              <a:buNone/>
              <a:defRPr sz="16000" b="0" i="0" u="none" strike="noStrike" cap="none">
                <a:solidFill>
                  <a:srgbClr val="2E8652"/>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42" name="Shape 42"/>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43" name="Shape 43"/>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Energy">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52B37B"/>
              </a:buClr>
              <a:buFont typeface="Arial"/>
              <a:buNone/>
              <a:defRPr sz="6000" b="1" i="0" u="none" strike="noStrike" cap="none">
                <a:solidFill>
                  <a:srgbClr val="52B37B"/>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6" name="Shape 46"/>
          <p:cNvSpPr txBox="1">
            <a:spLocks noGrp="1"/>
          </p:cNvSpPr>
          <p:nvPr>
            <p:ph type="body" idx="2"/>
          </p:nvPr>
        </p:nvSpPr>
        <p:spPr>
          <a:xfrm rot="-5400000">
            <a:off x="15072223" y="22134763"/>
            <a:ext cx="21084673"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56B27B"/>
              </a:buClr>
              <a:buFont typeface="Arial"/>
              <a:buNone/>
              <a:defRPr sz="16000" b="0" i="0" u="none" strike="noStrike" cap="none">
                <a:solidFill>
                  <a:srgbClr val="56B27B"/>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7" name="Shape 47"/>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48" name="Shape 48"/>
          <p:cNvPicPr preferRelativeResize="0"/>
          <p:nvPr/>
        </p:nvPicPr>
        <p:blipFill rotWithShape="1">
          <a:blip r:embed="rId3">
            <a:alphaModFix/>
          </a:blip>
          <a:srcRect/>
          <a:stretch/>
        </p:blipFill>
        <p:spPr>
          <a:xfrm>
            <a:off x="0" y="3771901"/>
            <a:ext cx="27432000" cy="335279"/>
          </a:xfrm>
          <a:prstGeom prst="rect">
            <a:avLst/>
          </a:prstGeom>
          <a:noFill/>
          <a:ln>
            <a:noFill/>
          </a:ln>
        </p:spPr>
      </p:pic>
      <p:sp>
        <p:nvSpPr>
          <p:cNvPr id="49" name="Shape 49"/>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C15442"/>
              </a:buClr>
              <a:buFont typeface="Arial"/>
              <a:buNone/>
              <a:defRPr sz="6000" b="1" i="0" u="none" strike="noStrike" cap="none">
                <a:solidFill>
                  <a:srgbClr val="C15442"/>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2" name="Shape 52"/>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BE5341"/>
              </a:buClr>
              <a:buFont typeface="Arial"/>
              <a:buNone/>
              <a:defRPr sz="16000" b="0" i="0" u="none" strike="noStrike" cap="none">
                <a:solidFill>
                  <a:srgbClr val="BE5341"/>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3" name="Shape 53"/>
          <p:cNvPicPr preferRelativeResize="0"/>
          <p:nvPr/>
        </p:nvPicPr>
        <p:blipFill rotWithShape="1">
          <a:blip r:embed="rId2">
            <a:alphaModFix/>
          </a:blip>
          <a:srcRect/>
          <a:stretch/>
        </p:blipFill>
        <p:spPr>
          <a:xfrm rot="10800000">
            <a:off x="0" y="3771898"/>
            <a:ext cx="27432000" cy="335279"/>
          </a:xfrm>
          <a:prstGeom prst="rect">
            <a:avLst/>
          </a:prstGeom>
          <a:noFill/>
          <a:ln>
            <a:noFill/>
          </a:ln>
        </p:spPr>
      </p:pic>
      <p:pic>
        <p:nvPicPr>
          <p:cNvPr id="54" name="Shape 54"/>
          <p:cNvPicPr preferRelativeResize="0"/>
          <p:nvPr/>
        </p:nvPicPr>
        <p:blipFill rotWithShape="1">
          <a:blip r:embed="rId3">
            <a:alphaModFix/>
          </a:blip>
          <a:srcRect/>
          <a:stretch/>
        </p:blipFill>
        <p:spPr>
          <a:xfrm>
            <a:off x="0" y="34213800"/>
            <a:ext cx="27432000" cy="1878943"/>
          </a:xfrm>
          <a:prstGeom prst="rect">
            <a:avLst/>
          </a:prstGeom>
          <a:noFill/>
          <a:ln>
            <a:noFill/>
          </a:ln>
        </p:spPr>
      </p:pic>
      <p:sp>
        <p:nvSpPr>
          <p:cNvPr id="55" name="Shape 55"/>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Oceans">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spcAft>
                <a:spcPts val="0"/>
              </a:spcAft>
              <a:buClr>
                <a:srgbClr val="2F8AB4"/>
              </a:buClr>
              <a:buFont typeface="Arial"/>
              <a:buNone/>
              <a:defRPr sz="6000" b="1" i="0" u="none" strike="noStrike" cap="none">
                <a:solidFill>
                  <a:srgbClr val="2F8AB4"/>
                </a:solidFill>
                <a:latin typeface="Century Gothic"/>
                <a:ea typeface="Century Gothic"/>
                <a:cs typeface="Century Gothic"/>
                <a:sym typeface="Century Gothic"/>
              </a:defRPr>
            </a:lvl1pPr>
            <a:lvl2pPr marL="2057400" marR="0" lvl="1" indent="-76200" algn="l" rtl="0">
              <a:lnSpc>
                <a:spcPct val="90000"/>
              </a:lnSpc>
              <a:spcBef>
                <a:spcPts val="1500"/>
              </a:spcBef>
              <a:spcAft>
                <a:spcPts val="0"/>
              </a:spcAft>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177800" algn="l" rtl="0">
              <a:lnSpc>
                <a:spcPct val="90000"/>
              </a:lnSpc>
              <a:spcBef>
                <a:spcPts val="1500"/>
              </a:spcBef>
              <a:spcAft>
                <a:spcPts val="0"/>
              </a:spcAft>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228600" algn="l" rtl="0">
              <a:lnSpc>
                <a:spcPct val="90000"/>
              </a:lnSpc>
              <a:spcBef>
                <a:spcPts val="1500"/>
              </a:spcBef>
              <a:spcAft>
                <a:spcPts val="0"/>
              </a:spcAft>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8" name="Shape 58"/>
          <p:cNvSpPr txBox="1">
            <a:spLocks noGrp="1"/>
          </p:cNvSpPr>
          <p:nvPr>
            <p:ph type="body" idx="2"/>
          </p:nvPr>
        </p:nvSpPr>
        <p:spPr>
          <a:xfrm rot="-5400000">
            <a:off x="15240665" y="22303205"/>
            <a:ext cx="20747789" cy="2314074"/>
          </a:xfrm>
          <a:prstGeom prst="rect">
            <a:avLst/>
          </a:prstGeom>
          <a:noFill/>
          <a:ln>
            <a:noFill/>
          </a:ln>
        </p:spPr>
        <p:txBody>
          <a:bodyPr lIns="91425" tIns="91425" rIns="91425" bIns="91425" anchor="t" anchorCtr="0"/>
          <a:lstStyle>
            <a:lvl1pPr marL="0" marR="0" lvl="0" indent="0" algn="l" rtl="0">
              <a:lnSpc>
                <a:spcPct val="90000"/>
              </a:lnSpc>
              <a:spcBef>
                <a:spcPts val="3000"/>
              </a:spcBef>
              <a:spcAft>
                <a:spcPts val="0"/>
              </a:spcAft>
              <a:buClr>
                <a:srgbClr val="3289B4"/>
              </a:buClr>
              <a:buFont typeface="Arial"/>
              <a:buNone/>
              <a:defRPr sz="16000" b="0" i="0" u="none" strike="noStrike" cap="none">
                <a:solidFill>
                  <a:srgbClr val="3289B4"/>
                </a:solidFill>
                <a:latin typeface="Century Gothic"/>
                <a:ea typeface="Century Gothic"/>
                <a:cs typeface="Century Gothic"/>
                <a:sym typeface="Century Gothic"/>
              </a:defRPr>
            </a:lvl1pPr>
            <a:lvl2pPr marL="2057400" marR="0" lvl="1" indent="228600" algn="l" rtl="0">
              <a:lnSpc>
                <a:spcPct val="90000"/>
              </a:lnSpc>
              <a:spcBef>
                <a:spcPts val="1500"/>
              </a:spcBef>
              <a:spcAft>
                <a:spcPts val="0"/>
              </a:spcAft>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76200" algn="l" rtl="0">
              <a:lnSpc>
                <a:spcPct val="90000"/>
              </a:lnSpc>
              <a:spcBef>
                <a:spcPts val="1500"/>
              </a:spcBef>
              <a:spcAft>
                <a:spcPts val="0"/>
              </a:spcAft>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0" algn="l" rtl="0">
              <a:lnSpc>
                <a:spcPct val="90000"/>
              </a:lnSpc>
              <a:spcBef>
                <a:spcPts val="1500"/>
              </a:spcBef>
              <a:spcAft>
                <a:spcPts val="0"/>
              </a:spcAft>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9" name="Shape 59"/>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60" name="Shape 60"/>
          <p:cNvPicPr preferRelativeResize="0"/>
          <p:nvPr/>
        </p:nvPicPr>
        <p:blipFill rotWithShape="1">
          <a:blip r:embed="rId3">
            <a:alphaModFix/>
          </a:blip>
          <a:srcRect/>
          <a:stretch/>
        </p:blipFill>
        <p:spPr>
          <a:xfrm rot="10800000">
            <a:off x="0" y="3771899"/>
            <a:ext cx="27432000" cy="335279"/>
          </a:xfrm>
          <a:prstGeom prst="rect">
            <a:avLst/>
          </a:prstGeom>
          <a:noFill/>
          <a:ln>
            <a:noFill/>
          </a:ln>
        </p:spPr>
      </p:pic>
      <p:sp>
        <p:nvSpPr>
          <p:cNvPr id="61" name="Shape 61"/>
          <p:cNvSpPr txBox="1"/>
          <p:nvPr/>
        </p:nvSpPr>
        <p:spPr>
          <a:xfrm>
            <a:off x="914400" y="35645628"/>
            <a:ext cx="22898098" cy="38472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Garamond"/>
              <a:buNone/>
            </a:pPr>
            <a:r>
              <a:rPr lang="en-US" sz="1100" b="0" i="1" u="none" strike="noStrike" cap="none">
                <a:solidFill>
                  <a:schemeClr val="dk1"/>
                </a:solidFill>
                <a:latin typeface="Garamond"/>
                <a:ea typeface="Garamond"/>
                <a:cs typeface="Garamond"/>
                <a:sym typeface="Garamond"/>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lnSpc>
                <a:spcPct val="100000"/>
              </a:lnSpc>
              <a:spcBef>
                <a:spcPts val="0"/>
              </a:spcBef>
              <a:spcAft>
                <a:spcPts val="0"/>
              </a:spcAft>
              <a:buClr>
                <a:srgbClr val="000000"/>
              </a:buClr>
              <a:buFont typeface="Arial"/>
              <a:buNone/>
            </a:pPr>
            <a:endParaRPr sz="800" b="0" i="1" u="none" strike="noStrike" cap="none">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rotWithShape="1">
          <a:blip r:embed="rId12">
            <a:alphaModFix/>
          </a:blip>
          <a:srcRect/>
          <a:stretch/>
        </p:blipFill>
        <p:spPr>
          <a:xfrm>
            <a:off x="23827528" y="549033"/>
            <a:ext cx="3300447" cy="2811330"/>
          </a:xfrm>
          <a:prstGeom prst="rect">
            <a:avLst/>
          </a:prstGeom>
          <a:noFill/>
          <a:ln>
            <a:noFill/>
          </a:ln>
        </p:spPr>
      </p:pic>
      <p:pic>
        <p:nvPicPr>
          <p:cNvPr id="7" name="Shape 7"/>
          <p:cNvPicPr preferRelativeResize="0"/>
          <p:nvPr/>
        </p:nvPicPr>
        <p:blipFill rotWithShape="1">
          <a:blip r:embed="rId13">
            <a:alphaModFix/>
          </a:blip>
          <a:srcRect/>
          <a:stretch/>
        </p:blipFill>
        <p:spPr>
          <a:xfrm>
            <a:off x="923028" y="698499"/>
            <a:ext cx="2482776" cy="25123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18" Type="http://schemas.openxmlformats.org/officeDocument/2006/relationships/image" Target="../media/image38.jpg"/><Relationship Id="rId26" Type="http://schemas.openxmlformats.org/officeDocument/2006/relationships/image" Target="../media/image46.png"/><Relationship Id="rId3" Type="http://schemas.openxmlformats.org/officeDocument/2006/relationships/image" Target="../media/image23.png"/><Relationship Id="rId21" Type="http://schemas.openxmlformats.org/officeDocument/2006/relationships/image" Target="../media/image41.jp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jp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jpg"/><Relationship Id="rId24" Type="http://schemas.openxmlformats.org/officeDocument/2006/relationships/image" Target="../media/image44.jp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jpg"/><Relationship Id="rId10" Type="http://schemas.openxmlformats.org/officeDocument/2006/relationships/image" Target="../media/image30.jp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959042" y="13521703"/>
            <a:ext cx="11834139" cy="4648306"/>
          </a:xfrm>
          <a:prstGeom prst="rect">
            <a:avLst/>
          </a:prstGeom>
          <a:noFill/>
          <a:ln>
            <a:noFill/>
          </a:ln>
        </p:spPr>
      </p:pic>
      <p:sp>
        <p:nvSpPr>
          <p:cNvPr id="73" name="Shape 73"/>
          <p:cNvSpPr txBox="1">
            <a:spLocks noGrp="1"/>
          </p:cNvSpPr>
          <p:nvPr>
            <p:ph type="body" idx="1"/>
          </p:nvPr>
        </p:nvSpPr>
        <p:spPr>
          <a:xfrm>
            <a:off x="4009650" y="471875"/>
            <a:ext cx="19412700" cy="29403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73A9DB"/>
              </a:buClr>
              <a:buSzPct val="25000"/>
              <a:buFont typeface="Arial"/>
              <a:buNone/>
            </a:pPr>
            <a:r>
              <a:rPr lang="en-US" sz="5600" b="1" i="0" u="none" strike="noStrike" cap="none">
                <a:solidFill>
                  <a:srgbClr val="73A9DB"/>
                </a:solidFill>
                <a:latin typeface="Century Gothic"/>
                <a:ea typeface="Century Gothic"/>
                <a:cs typeface="Century Gothic"/>
                <a:sym typeface="Century Gothic"/>
              </a:rPr>
              <a:t>Utilizing Satellite Multispectral and Airborne Hyperspectral Imagery to Identify Annual and Seasonal Trends of Harmful Algal Blooms and Resulting Water Quality in Lake Erie’s Western Basin</a:t>
            </a:r>
          </a:p>
        </p:txBody>
      </p:sp>
      <p:sp>
        <p:nvSpPr>
          <p:cNvPr id="74" name="Shape 74"/>
          <p:cNvSpPr txBox="1">
            <a:spLocks noGrp="1"/>
          </p:cNvSpPr>
          <p:nvPr>
            <p:ph type="body" idx="2"/>
          </p:nvPr>
        </p:nvSpPr>
        <p:spPr>
          <a:xfrm rot="-5400000">
            <a:off x="11395225" y="16781237"/>
            <a:ext cx="28438800" cy="231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AADB"/>
              </a:buClr>
              <a:buSzPct val="25000"/>
              <a:buFont typeface="Arial"/>
              <a:buNone/>
            </a:pPr>
            <a:r>
              <a:rPr lang="en-US" sz="16000" b="1" i="0" u="none" strike="noStrike" cap="none">
                <a:solidFill>
                  <a:srgbClr val="75AADB"/>
                </a:solidFill>
                <a:latin typeface="Century Gothic"/>
                <a:ea typeface="Century Gothic"/>
                <a:cs typeface="Century Gothic"/>
                <a:sym typeface="Century Gothic"/>
              </a:rPr>
              <a:t>Lake Erie</a:t>
            </a:r>
            <a:r>
              <a:rPr lang="en-US" sz="16000" b="0" i="0" u="none" strike="noStrike" cap="none">
                <a:solidFill>
                  <a:srgbClr val="75AADB"/>
                </a:solidFill>
                <a:latin typeface="Century Gothic"/>
                <a:ea typeface="Century Gothic"/>
                <a:cs typeface="Century Gothic"/>
                <a:sym typeface="Century Gothic"/>
              </a:rPr>
              <a:t> Water Resources</a:t>
            </a:r>
          </a:p>
        </p:txBody>
      </p:sp>
      <p:sp>
        <p:nvSpPr>
          <p:cNvPr id="75" name="Shape 75"/>
          <p:cNvSpPr txBox="1"/>
          <p:nvPr/>
        </p:nvSpPr>
        <p:spPr>
          <a:xfrm>
            <a:off x="818072" y="33446350"/>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Rachel Green</a:t>
            </a:r>
          </a:p>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Point of Contact</a:t>
            </a:r>
          </a:p>
        </p:txBody>
      </p:sp>
      <p:sp>
        <p:nvSpPr>
          <p:cNvPr id="76" name="Shape 76"/>
          <p:cNvSpPr txBox="1"/>
          <p:nvPr/>
        </p:nvSpPr>
        <p:spPr>
          <a:xfrm>
            <a:off x="12839692" y="28716645"/>
            <a:ext cx="10972799" cy="57606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Font typeface="Arial"/>
              <a:buNone/>
            </a:pPr>
            <a:endParaRPr sz="2400" dirty="0">
              <a:solidFill>
                <a:srgbClr val="585454"/>
              </a:solidFill>
              <a:latin typeface="Garamond"/>
              <a:ea typeface="Garamond"/>
              <a:cs typeface="Garamond"/>
              <a:sym typeface="Garamond"/>
            </a:endParaRP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Dr. John Lekki, NASA Glenn Research Center</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Dr. Carol Tolbert, NASA Glenn Research Center</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Dr. Andrea Vander </a:t>
            </a:r>
            <a:r>
              <a:rPr lang="en-US" sz="2400" b="0" i="0" u="none" strike="noStrike" cap="none" dirty="0" err="1">
                <a:solidFill>
                  <a:schemeClr val="tx1">
                    <a:lumMod val="50000"/>
                  </a:schemeClr>
                </a:solidFill>
                <a:latin typeface="Garamond"/>
                <a:ea typeface="Garamond"/>
                <a:cs typeface="Garamond"/>
                <a:sym typeface="Garamond"/>
              </a:rPr>
              <a:t>Woude</a:t>
            </a:r>
            <a:r>
              <a:rPr lang="en-US" sz="2400" b="0" i="0" u="none" strike="noStrike" cap="none" dirty="0">
                <a:solidFill>
                  <a:schemeClr val="tx1">
                    <a:lumMod val="50000"/>
                  </a:schemeClr>
                </a:solidFill>
                <a:latin typeface="Garamond"/>
                <a:ea typeface="Garamond"/>
                <a:cs typeface="Garamond"/>
                <a:sym typeface="Garamond"/>
              </a:rPr>
              <a:t>, NOAA Great Lakes Environmental Research Laboratory</a:t>
            </a:r>
          </a:p>
          <a:p>
            <a:pPr marL="0" marR="0" lvl="0" indent="0" algn="l" rtl="0">
              <a:lnSpc>
                <a:spcPct val="115000"/>
              </a:lnSpc>
              <a:spcBef>
                <a:spcPts val="0"/>
              </a:spcBef>
              <a:spcAft>
                <a:spcPts val="0"/>
              </a:spcAft>
              <a:buClr>
                <a:srgbClr val="000000"/>
              </a:buClr>
              <a:buSzPct val="25000"/>
              <a:buFont typeface="Arial"/>
              <a:buNone/>
            </a:pPr>
            <a:r>
              <a:rPr lang="en-US" sz="2400" dirty="0">
                <a:solidFill>
                  <a:schemeClr val="tx1">
                    <a:lumMod val="50000"/>
                  </a:schemeClr>
                </a:solidFill>
                <a:latin typeface="Garamond"/>
                <a:ea typeface="Garamond"/>
                <a:cs typeface="Garamond"/>
                <a:sym typeface="Garamond"/>
              </a:rPr>
              <a:t>Dr. Joseph Ortiz, Professor, Department of Geology, Kent State University </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Dr. Juan Torres-Perez, Bay Area Environmental Research Institute (Science Advisor)</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Dr. Sherry Palacios, Bay Area Environmental Research Institute (Science Advisor)</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Brittany Zajic, NASA Ames Research Center DEVELOP Center Lead</a:t>
            </a:r>
          </a:p>
          <a:p>
            <a:pPr marL="0" marR="0" lvl="0" indent="0" algn="l" rtl="0">
              <a:lnSpc>
                <a:spcPct val="115000"/>
              </a:lnSpc>
              <a:spcBef>
                <a:spcPts val="0"/>
              </a:spcBef>
              <a:spcAft>
                <a:spcPts val="0"/>
              </a:spcAft>
              <a:buClr>
                <a:srgbClr val="000000"/>
              </a:buClr>
              <a:buSzPct val="25000"/>
              <a:buFont typeface="Arial"/>
              <a:buNone/>
            </a:pPr>
            <a:r>
              <a:rPr lang="en-US" sz="2400" b="0" i="0" u="none" strike="noStrike" cap="none" dirty="0">
                <a:solidFill>
                  <a:schemeClr val="tx1">
                    <a:lumMod val="50000"/>
                  </a:schemeClr>
                </a:solidFill>
                <a:latin typeface="Garamond"/>
                <a:ea typeface="Garamond"/>
                <a:cs typeface="Garamond"/>
                <a:sym typeface="Garamond"/>
              </a:rPr>
              <a:t>Jenna Williams, NASA Ames DEVELOP Assistant Center Lead</a:t>
            </a:r>
          </a:p>
          <a:p>
            <a:pPr marL="0" marR="0" lvl="0" indent="0" algn="l" rtl="0">
              <a:lnSpc>
                <a:spcPct val="90000"/>
              </a:lnSpc>
              <a:spcBef>
                <a:spcPts val="1800"/>
              </a:spcBef>
              <a:spcAft>
                <a:spcPts val="0"/>
              </a:spcAft>
              <a:buClr>
                <a:schemeClr val="dk1"/>
              </a:buClr>
              <a:buFont typeface="Arial"/>
              <a:buNone/>
            </a:pPr>
            <a:endParaRPr sz="2400" b="0" i="0" u="none" strike="noStrike" cap="none" dirty="0">
              <a:solidFill>
                <a:srgbClr val="585454"/>
              </a:solidFill>
              <a:latin typeface="Garamond"/>
              <a:ea typeface="Garamond"/>
              <a:cs typeface="Garamond"/>
              <a:sym typeface="Garamond"/>
            </a:endParaRPr>
          </a:p>
        </p:txBody>
      </p:sp>
      <p:sp>
        <p:nvSpPr>
          <p:cNvPr id="77" name="Shape 77"/>
          <p:cNvSpPr txBox="1"/>
          <p:nvPr/>
        </p:nvSpPr>
        <p:spPr>
          <a:xfrm>
            <a:off x="887524" y="22182757"/>
            <a:ext cx="11516400" cy="4798800"/>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spcAft>
                <a:spcPts val="0"/>
              </a:spcAft>
              <a:buClr>
                <a:srgbClr val="585454"/>
              </a:buClr>
              <a:buFont typeface="Arial"/>
              <a:buNone/>
            </a:pPr>
            <a:endParaRPr/>
          </a:p>
        </p:txBody>
      </p:sp>
      <p:sp>
        <p:nvSpPr>
          <p:cNvPr id="78" name="Shape 78"/>
          <p:cNvSpPr txBox="1"/>
          <p:nvPr/>
        </p:nvSpPr>
        <p:spPr>
          <a:xfrm>
            <a:off x="12957736" y="24405942"/>
            <a:ext cx="10717809" cy="2940300"/>
          </a:xfrm>
          <a:prstGeom prst="rect">
            <a:avLst/>
          </a:prstGeom>
          <a:noFill/>
          <a:ln>
            <a:noFill/>
          </a:ln>
        </p:spPr>
        <p:txBody>
          <a:bodyPr lIns="91425" tIns="45700" rIns="91425" bIns="45700" anchor="t" anchorCtr="0">
            <a:noAutofit/>
          </a:bodyPr>
          <a:lstStyle/>
          <a:p>
            <a:pPr marL="457200" indent="-457200">
              <a:lnSpc>
                <a:spcPct val="90000"/>
              </a:lnSpc>
              <a:spcBef>
                <a:spcPts val="1800"/>
              </a:spcBef>
              <a:buClr>
                <a:srgbClr val="75AADB"/>
              </a:buClr>
              <a:buSzPct val="100000"/>
              <a:buFont typeface="Webdings" panose="05030102010509060703" pitchFamily="18" charset="2"/>
              <a:buChar char=""/>
            </a:pPr>
            <a:r>
              <a:rPr lang="en-US" sz="2400" dirty="0" smtClean="0">
                <a:latin typeface="Garamond"/>
                <a:ea typeface="Garamond"/>
                <a:cs typeface="Garamond"/>
                <a:sym typeface="Garamond"/>
              </a:rPr>
              <a:t>Using </a:t>
            </a:r>
            <a:r>
              <a:rPr lang="en-US" sz="2400" dirty="0">
                <a:latin typeface="Garamond"/>
                <a:ea typeface="Garamond"/>
                <a:cs typeface="Garamond"/>
                <a:sym typeface="Garamond"/>
              </a:rPr>
              <a:t>existing algorithms for Landsat 8 as inputs for </a:t>
            </a:r>
            <a:r>
              <a:rPr lang="en-US" sz="2400" dirty="0" smtClean="0">
                <a:latin typeface="Garamond"/>
                <a:ea typeface="Garamond"/>
                <a:cs typeface="Garamond"/>
                <a:sym typeface="Garamond"/>
              </a:rPr>
              <a:t>developing more </a:t>
            </a:r>
            <a:r>
              <a:rPr lang="en-US" sz="2400" dirty="0">
                <a:latin typeface="Garamond"/>
                <a:ea typeface="Garamond"/>
                <a:cs typeface="Garamond"/>
                <a:sym typeface="Garamond"/>
              </a:rPr>
              <a:t>complex </a:t>
            </a:r>
            <a:r>
              <a:rPr lang="en-US" sz="2400" dirty="0" smtClean="0">
                <a:latin typeface="Garamond"/>
                <a:ea typeface="Garamond"/>
                <a:cs typeface="Garamond"/>
                <a:sym typeface="Garamond"/>
              </a:rPr>
              <a:t>and refined algorithms </a:t>
            </a:r>
            <a:r>
              <a:rPr lang="en-US" sz="2400" dirty="0">
                <a:latin typeface="Garamond"/>
                <a:ea typeface="Garamond"/>
                <a:cs typeface="Garamond"/>
                <a:sym typeface="Garamond"/>
              </a:rPr>
              <a:t>created a unique method for detecting dissolved </a:t>
            </a:r>
            <a:r>
              <a:rPr lang="en-US" sz="2400" dirty="0" err="1">
                <a:latin typeface="Garamond"/>
                <a:ea typeface="Garamond"/>
                <a:cs typeface="Garamond"/>
                <a:sym typeface="Garamond"/>
              </a:rPr>
              <a:t>microcystin</a:t>
            </a:r>
            <a:r>
              <a:rPr lang="en-US" sz="2400" dirty="0">
                <a:latin typeface="Garamond"/>
                <a:ea typeface="Garamond"/>
                <a:cs typeface="Garamond"/>
                <a:sym typeface="Garamond"/>
              </a:rPr>
              <a:t>.</a:t>
            </a:r>
          </a:p>
          <a:p>
            <a:pPr marL="457200" indent="-457200">
              <a:lnSpc>
                <a:spcPct val="90000"/>
              </a:lnSpc>
              <a:spcBef>
                <a:spcPts val="1800"/>
              </a:spcBef>
              <a:buClr>
                <a:srgbClr val="75AADB"/>
              </a:buClr>
              <a:buSzPct val="100000"/>
              <a:buFont typeface="Webdings" panose="05030102010509060703" pitchFamily="18" charset="2"/>
              <a:buChar char=""/>
            </a:pPr>
            <a:r>
              <a:rPr lang="en-US" sz="2400" dirty="0">
                <a:latin typeface="Garamond"/>
                <a:ea typeface="Garamond"/>
                <a:cs typeface="Garamond"/>
                <a:sym typeface="Garamond"/>
              </a:rPr>
              <a:t>Hyperspectral imagery offers a significant advantage in enhancing HAB research by providing imagery below cloud cover, </a:t>
            </a:r>
            <a:r>
              <a:rPr lang="en-US" sz="2400" dirty="0" smtClean="0">
                <a:latin typeface="Garamond"/>
                <a:ea typeface="Garamond"/>
                <a:cs typeface="Garamond"/>
                <a:sym typeface="Garamond"/>
              </a:rPr>
              <a:t>at a very </a:t>
            </a:r>
            <a:r>
              <a:rPr lang="en-US" sz="2400" dirty="0">
                <a:latin typeface="Garamond"/>
                <a:ea typeface="Garamond"/>
                <a:cs typeface="Garamond"/>
                <a:sym typeface="Garamond"/>
              </a:rPr>
              <a:t>high </a:t>
            </a:r>
            <a:r>
              <a:rPr lang="en-US" sz="2400" dirty="0" smtClean="0">
                <a:latin typeface="Garamond"/>
                <a:ea typeface="Garamond"/>
                <a:cs typeface="Garamond"/>
                <a:sym typeface="Garamond"/>
              </a:rPr>
              <a:t>resolution, </a:t>
            </a:r>
            <a:r>
              <a:rPr lang="en-US" sz="2400" dirty="0">
                <a:latin typeface="Garamond"/>
                <a:ea typeface="Garamond"/>
                <a:cs typeface="Garamond"/>
                <a:sym typeface="Garamond"/>
              </a:rPr>
              <a:t>and </a:t>
            </a:r>
            <a:r>
              <a:rPr lang="en-US" sz="2400" dirty="0" smtClean="0">
                <a:latin typeface="Garamond"/>
                <a:ea typeface="Garamond"/>
                <a:cs typeface="Garamond"/>
                <a:sym typeface="Garamond"/>
              </a:rPr>
              <a:t>at a relatively </a:t>
            </a:r>
            <a:r>
              <a:rPr lang="en-US" sz="2400" dirty="0">
                <a:latin typeface="Garamond"/>
                <a:ea typeface="Garamond"/>
                <a:cs typeface="Garamond"/>
                <a:sym typeface="Garamond"/>
              </a:rPr>
              <a:t>flexible temporal resolution as it is taken from an aircraft. </a:t>
            </a:r>
          </a:p>
          <a:p>
            <a:pPr marL="457200" indent="-457200">
              <a:lnSpc>
                <a:spcPct val="90000"/>
              </a:lnSpc>
              <a:spcBef>
                <a:spcPts val="1800"/>
              </a:spcBef>
              <a:buClr>
                <a:srgbClr val="75AADB"/>
              </a:buClr>
              <a:buSzPct val="100000"/>
              <a:buFont typeface="Webdings" panose="05030102010509060703" pitchFamily="18" charset="2"/>
              <a:buChar char=""/>
            </a:pPr>
            <a:r>
              <a:rPr lang="en-US" sz="2400" dirty="0" smtClean="0">
                <a:latin typeface="Garamond"/>
                <a:ea typeface="Garamond"/>
                <a:cs typeface="Garamond"/>
                <a:sym typeface="Garamond"/>
              </a:rPr>
              <a:t>By </a:t>
            </a:r>
            <a:r>
              <a:rPr lang="en-US" sz="2400" dirty="0">
                <a:latin typeface="Garamond"/>
                <a:ea typeface="Garamond"/>
                <a:cs typeface="Garamond"/>
                <a:sym typeface="Garamond"/>
              </a:rPr>
              <a:t>combining or refining existing algorithms, the detection accuracy of HABs </a:t>
            </a:r>
            <a:r>
              <a:rPr lang="en-US" sz="2400" dirty="0" smtClean="0">
                <a:latin typeface="Garamond"/>
                <a:ea typeface="Garamond"/>
                <a:cs typeface="Garamond"/>
                <a:sym typeface="Garamond"/>
              </a:rPr>
              <a:t>can </a:t>
            </a:r>
            <a:r>
              <a:rPr lang="en-US" sz="2400" dirty="0">
                <a:latin typeface="Garamond"/>
                <a:ea typeface="Garamond"/>
                <a:cs typeface="Garamond"/>
                <a:sym typeface="Garamond"/>
              </a:rPr>
              <a:t>be improved. </a:t>
            </a:r>
            <a:endParaRPr lang="en-US" sz="2400" dirty="0" smtClean="0">
              <a:latin typeface="Garamond"/>
              <a:ea typeface="Garamond"/>
              <a:cs typeface="Garamond"/>
              <a:sym typeface="Garamond"/>
            </a:endParaRPr>
          </a:p>
          <a:p>
            <a:pPr marL="457200" indent="-457200">
              <a:lnSpc>
                <a:spcPct val="90000"/>
              </a:lnSpc>
              <a:spcBef>
                <a:spcPts val="1800"/>
              </a:spcBef>
              <a:buClr>
                <a:srgbClr val="75AADB"/>
              </a:buClr>
              <a:buSzPct val="100000"/>
              <a:buFont typeface="Webdings" panose="05030102010509060703" pitchFamily="18" charset="2"/>
              <a:buChar char=""/>
            </a:pPr>
            <a:r>
              <a:rPr lang="en-US" sz="2400" dirty="0" smtClean="0">
                <a:latin typeface="Garamond"/>
                <a:ea typeface="Garamond"/>
                <a:cs typeface="Garamond"/>
                <a:sym typeface="Garamond"/>
              </a:rPr>
              <a:t>More </a:t>
            </a:r>
            <a:r>
              <a:rPr lang="en-US" sz="2400" dirty="0">
                <a:latin typeface="Garamond"/>
                <a:ea typeface="Garamond"/>
                <a:cs typeface="Garamond"/>
                <a:sym typeface="Garamond"/>
              </a:rPr>
              <a:t>consistent and constant monitoring is needed both remotely and </a:t>
            </a:r>
            <a:r>
              <a:rPr lang="en-US" sz="2400" i="1" dirty="0">
                <a:latin typeface="Garamond"/>
                <a:ea typeface="Garamond"/>
                <a:cs typeface="Garamond"/>
                <a:sym typeface="Garamond"/>
              </a:rPr>
              <a:t>in situ</a:t>
            </a:r>
            <a:r>
              <a:rPr lang="en-US" sz="2400" dirty="0">
                <a:latin typeface="Garamond"/>
                <a:ea typeface="Garamond"/>
                <a:cs typeface="Garamond"/>
                <a:sym typeface="Garamond"/>
              </a:rPr>
              <a:t> (for validation) in order to monitor the rapid </a:t>
            </a:r>
            <a:r>
              <a:rPr lang="en-US" sz="2400" dirty="0" smtClean="0">
                <a:latin typeface="Garamond"/>
                <a:ea typeface="Garamond"/>
                <a:cs typeface="Garamond"/>
                <a:sym typeface="Garamond"/>
              </a:rPr>
              <a:t>daily, </a:t>
            </a:r>
            <a:r>
              <a:rPr lang="en-US" sz="2400" dirty="0">
                <a:latin typeface="Garamond"/>
                <a:ea typeface="Garamond"/>
                <a:cs typeface="Garamond"/>
                <a:sym typeface="Garamond"/>
              </a:rPr>
              <a:t>and even </a:t>
            </a:r>
            <a:r>
              <a:rPr lang="en-US" sz="2400" dirty="0" smtClean="0">
                <a:latin typeface="Garamond"/>
                <a:ea typeface="Garamond"/>
                <a:cs typeface="Garamond"/>
                <a:sym typeface="Garamond"/>
              </a:rPr>
              <a:t>hourly, </a:t>
            </a:r>
            <a:r>
              <a:rPr lang="en-US" sz="2400" dirty="0">
                <a:latin typeface="Garamond"/>
                <a:ea typeface="Garamond"/>
                <a:cs typeface="Garamond"/>
                <a:sym typeface="Garamond"/>
              </a:rPr>
              <a:t>changes of these events.</a:t>
            </a:r>
          </a:p>
          <a:p>
            <a:pPr marL="457200" indent="-457200">
              <a:lnSpc>
                <a:spcPct val="90000"/>
              </a:lnSpc>
              <a:spcBef>
                <a:spcPts val="1800"/>
              </a:spcBef>
              <a:buClr>
                <a:srgbClr val="75AADB"/>
              </a:buClr>
              <a:buSzPct val="100000"/>
              <a:buFont typeface="Webdings" panose="05030102010509060703" pitchFamily="18" charset="2"/>
              <a:buChar char=""/>
            </a:pPr>
            <a:endParaRPr lang="en-US" sz="2400" dirty="0">
              <a:latin typeface="Garamond"/>
              <a:ea typeface="Garamond"/>
              <a:cs typeface="Garamond"/>
              <a:sym typeface="Garamond"/>
            </a:endParaRPr>
          </a:p>
          <a:p>
            <a:pPr marL="457200" lvl="0" indent="-457200">
              <a:lnSpc>
                <a:spcPct val="90000"/>
              </a:lnSpc>
              <a:spcBef>
                <a:spcPts val="1800"/>
              </a:spcBef>
              <a:buClr>
                <a:srgbClr val="75AADB"/>
              </a:buClr>
              <a:buSzPct val="100000"/>
              <a:buFont typeface="Webdings" panose="05030102010509060703" pitchFamily="18" charset="2"/>
              <a:buChar char=""/>
            </a:pPr>
            <a:endParaRPr lang="en-US" sz="2400" dirty="0">
              <a:latin typeface="Garamond"/>
              <a:ea typeface="Garamond"/>
              <a:cs typeface="Garamond"/>
              <a:sym typeface="Garamond"/>
            </a:endParaRPr>
          </a:p>
          <a:p>
            <a:pPr marL="76200" lvl="0" rtl="0">
              <a:spcBef>
                <a:spcPts val="0"/>
              </a:spcBef>
              <a:buSzPct val="100000"/>
            </a:pPr>
            <a:endParaRPr lang="en-US" sz="2400" dirty="0" smtClean="0">
              <a:latin typeface="Garamond"/>
              <a:ea typeface="Garamond"/>
              <a:cs typeface="Garamond"/>
              <a:sym typeface="Garamond"/>
            </a:endParaRPr>
          </a:p>
        </p:txBody>
      </p:sp>
      <p:sp>
        <p:nvSpPr>
          <p:cNvPr id="79" name="Shape 79"/>
          <p:cNvSpPr txBox="1"/>
          <p:nvPr/>
        </p:nvSpPr>
        <p:spPr>
          <a:xfrm>
            <a:off x="843850" y="13591417"/>
            <a:ext cx="11407800" cy="5515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Font typeface="Arial"/>
              <a:buNone/>
            </a:pPr>
            <a:endParaRPr sz="1400" b="0" i="0" u="none" strike="noStrike" cap="none">
              <a:solidFill>
                <a:srgbClr val="000000"/>
              </a:solidFill>
              <a:latin typeface="Arial"/>
              <a:ea typeface="Arial"/>
              <a:cs typeface="Arial"/>
              <a:sym typeface="Arial"/>
            </a:endParaRPr>
          </a:p>
        </p:txBody>
      </p:sp>
      <p:sp>
        <p:nvSpPr>
          <p:cNvPr id="80" name="Shape 80"/>
          <p:cNvSpPr txBox="1"/>
          <p:nvPr/>
        </p:nvSpPr>
        <p:spPr>
          <a:xfrm>
            <a:off x="901025" y="5167125"/>
            <a:ext cx="11516400" cy="5595600"/>
          </a:xfrm>
          <a:prstGeom prst="rect">
            <a:avLst/>
          </a:prstGeom>
          <a:noFill/>
          <a:ln>
            <a:noFill/>
          </a:ln>
        </p:spPr>
        <p:txBody>
          <a:bodyPr lIns="91425" tIns="45700" rIns="91425" bIns="45700" anchor="t" anchorCtr="0">
            <a:noAutofit/>
          </a:bodyPr>
          <a:lstStyle/>
          <a:p>
            <a:pPr lvl="0" rtl="0">
              <a:lnSpc>
                <a:spcPct val="115000"/>
              </a:lnSpc>
              <a:spcBef>
                <a:spcPts val="0"/>
              </a:spcBef>
              <a:buClr>
                <a:srgbClr val="000000"/>
              </a:buClr>
              <a:buSzPct val="45833"/>
              <a:buFont typeface="Arial"/>
              <a:buNone/>
            </a:pPr>
            <a:r>
              <a:rPr lang="en-US" sz="2400" dirty="0">
                <a:latin typeface="Garamond"/>
                <a:ea typeface="Garamond"/>
                <a:cs typeface="Garamond"/>
                <a:sym typeface="Garamond"/>
              </a:rPr>
              <a:t>Harmful algal blooms (HABs) in the Western Basin of Lake Erie have been increasing in frequency and severity over the past decade. Cyanobacteria is the dominant phylum in the blooms that occur in Lake Erie. </a:t>
            </a:r>
            <a:r>
              <a:rPr lang="en-US" sz="2400" i="1" dirty="0" err="1">
                <a:latin typeface="Garamond"/>
                <a:ea typeface="Garamond"/>
                <a:cs typeface="Garamond"/>
                <a:sym typeface="Garamond"/>
              </a:rPr>
              <a:t>Microcystis</a:t>
            </a:r>
            <a:r>
              <a:rPr lang="en-US" sz="2400" dirty="0">
                <a:latin typeface="Garamond"/>
                <a:ea typeface="Garamond"/>
                <a:cs typeface="Garamond"/>
                <a:sym typeface="Garamond"/>
              </a:rPr>
              <a:t>, a species of cyanobacteria, is of particular concern due to its ability to produce </a:t>
            </a:r>
            <a:r>
              <a:rPr lang="en-US" sz="2400" dirty="0" err="1">
                <a:latin typeface="Garamond"/>
                <a:ea typeface="Garamond"/>
                <a:cs typeface="Garamond"/>
                <a:sym typeface="Garamond"/>
              </a:rPr>
              <a:t>microcystin</a:t>
            </a:r>
            <a:r>
              <a:rPr lang="en-US" sz="2400" dirty="0">
                <a:latin typeface="Garamond"/>
                <a:ea typeface="Garamond"/>
                <a:cs typeface="Garamond"/>
                <a:sym typeface="Garamond"/>
              </a:rPr>
              <a:t>, a toxin that can adversely affect human health in high enough concentrations. So far, abnormally high concentrations of </a:t>
            </a:r>
            <a:r>
              <a:rPr lang="en-US" sz="2400" dirty="0" err="1">
                <a:latin typeface="Garamond"/>
                <a:ea typeface="Garamond"/>
                <a:cs typeface="Garamond"/>
                <a:sym typeface="Garamond"/>
              </a:rPr>
              <a:t>microcystin</a:t>
            </a:r>
            <a:r>
              <a:rPr lang="en-US" sz="2400" dirty="0">
                <a:latin typeface="Garamond"/>
                <a:ea typeface="Garamond"/>
                <a:cs typeface="Garamond"/>
                <a:sym typeface="Garamond"/>
              </a:rPr>
              <a:t> have incited the temporary shutdown of two water treatment facilities causing the communities dependent on those facilities to be without drinking water. Additionally, the blooms harm ecological, economic, and recreational services in the region. This study utilized Landsat 8 - Operational Land Imager (OLI), Aqua - Moderate Resolution Imaging </a:t>
            </a:r>
            <a:r>
              <a:rPr lang="en-US" sz="2400" dirty="0" err="1">
                <a:latin typeface="Garamond"/>
                <a:ea typeface="Garamond"/>
                <a:cs typeface="Garamond"/>
                <a:sym typeface="Garamond"/>
              </a:rPr>
              <a:t>Spectroradiometer</a:t>
            </a:r>
            <a:r>
              <a:rPr lang="en-US" sz="2400" dirty="0">
                <a:latin typeface="Garamond"/>
                <a:ea typeface="Garamond"/>
                <a:cs typeface="Garamond"/>
                <a:sym typeface="Garamond"/>
              </a:rPr>
              <a:t> (MODIS), NASA Glenn Research Center’s aircraft hyperspectral imaging (HSI) sensor, Glenn Hyperspectral Imager II, and corresponding </a:t>
            </a:r>
            <a:r>
              <a:rPr lang="en-US" sz="2400" i="1" dirty="0">
                <a:latin typeface="Garamond"/>
                <a:ea typeface="Garamond"/>
                <a:cs typeface="Garamond"/>
                <a:sym typeface="Garamond"/>
              </a:rPr>
              <a:t>in situ</a:t>
            </a:r>
            <a:r>
              <a:rPr lang="en-US" sz="2400" dirty="0">
                <a:latin typeface="Garamond"/>
                <a:ea typeface="Garamond"/>
                <a:cs typeface="Garamond"/>
                <a:sym typeface="Garamond"/>
              </a:rPr>
              <a:t> data to aid in monitoring and predicting HAB events. The Cyanobacteria Index (CI), Normalized Difference Turbidity Index (NDTI), </a:t>
            </a:r>
            <a:r>
              <a:rPr lang="en-US" sz="2400" dirty="0" err="1">
                <a:latin typeface="Garamond"/>
                <a:ea typeface="Garamond"/>
                <a:cs typeface="Garamond"/>
                <a:sym typeface="Garamond"/>
              </a:rPr>
              <a:t>Phycocyanin</a:t>
            </a:r>
            <a:r>
              <a:rPr lang="en-US" sz="2400" dirty="0">
                <a:latin typeface="Garamond"/>
                <a:ea typeface="Garamond"/>
                <a:cs typeface="Garamond"/>
                <a:sym typeface="Garamond"/>
              </a:rPr>
              <a:t> detection, Near infrared with Simple Atmospheric Correction(NIR SAC), Chlorophyll-a,  and Mishra et. al 2009 band ratio algorithms were correlated with </a:t>
            </a:r>
            <a:r>
              <a:rPr lang="en-US" sz="2400" i="1" dirty="0">
                <a:latin typeface="Garamond"/>
                <a:ea typeface="Garamond"/>
                <a:cs typeface="Garamond"/>
                <a:sym typeface="Garamond"/>
              </a:rPr>
              <a:t>in situ</a:t>
            </a:r>
            <a:r>
              <a:rPr lang="en-US" sz="2400" dirty="0">
                <a:latin typeface="Garamond"/>
                <a:ea typeface="Garamond"/>
                <a:cs typeface="Garamond"/>
                <a:sym typeface="Garamond"/>
              </a:rPr>
              <a:t> data to determine the most effective method of cyanobacteria detection and prediction. The comparative analysis can be used to better inform managers of the most efficient and effective observational platforms so to optimize the response time for HAB events.</a:t>
            </a:r>
          </a:p>
        </p:txBody>
      </p:sp>
      <p:sp>
        <p:nvSpPr>
          <p:cNvPr id="81" name="Shape 81"/>
          <p:cNvSpPr txBox="1"/>
          <p:nvPr/>
        </p:nvSpPr>
        <p:spPr>
          <a:xfrm>
            <a:off x="12818903" y="5377291"/>
            <a:ext cx="10582798" cy="5760599"/>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spcAft>
                <a:spcPts val="0"/>
              </a:spcAft>
              <a:buClr>
                <a:srgbClr val="000000"/>
              </a:buClr>
              <a:buFont typeface="Arial"/>
              <a:buNone/>
            </a:pPr>
            <a:endParaRPr sz="2400" b="0" i="0" u="none" strike="noStrike" cap="none" dirty="0">
              <a:solidFill>
                <a:srgbClr val="000000"/>
              </a:solidFill>
              <a:latin typeface="Garamond"/>
              <a:ea typeface="Garamond"/>
              <a:cs typeface="Garamond"/>
              <a:sym typeface="Garamond"/>
            </a:endParaRPr>
          </a:p>
        </p:txBody>
      </p:sp>
      <p:sp>
        <p:nvSpPr>
          <p:cNvPr id="82" name="Shape 82"/>
          <p:cNvSpPr txBox="1"/>
          <p:nvPr/>
        </p:nvSpPr>
        <p:spPr>
          <a:xfrm>
            <a:off x="887512" y="4488830"/>
            <a:ext cx="11516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Abstract</a:t>
            </a:r>
          </a:p>
        </p:txBody>
      </p:sp>
      <p:sp>
        <p:nvSpPr>
          <p:cNvPr id="83" name="Shape 83"/>
          <p:cNvSpPr txBox="1"/>
          <p:nvPr/>
        </p:nvSpPr>
        <p:spPr>
          <a:xfrm>
            <a:off x="12839700" y="4488830"/>
            <a:ext cx="8229600"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Objectives</a:t>
            </a:r>
          </a:p>
        </p:txBody>
      </p:sp>
      <p:sp>
        <p:nvSpPr>
          <p:cNvPr id="84" name="Shape 84"/>
          <p:cNvSpPr txBox="1"/>
          <p:nvPr/>
        </p:nvSpPr>
        <p:spPr>
          <a:xfrm>
            <a:off x="12814918" y="9101711"/>
            <a:ext cx="40253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Study Area</a:t>
            </a:r>
          </a:p>
        </p:txBody>
      </p:sp>
      <p:sp>
        <p:nvSpPr>
          <p:cNvPr id="85" name="Shape 85"/>
          <p:cNvSpPr txBox="1"/>
          <p:nvPr/>
        </p:nvSpPr>
        <p:spPr>
          <a:xfrm>
            <a:off x="12818903" y="16346126"/>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a:solidFill>
                  <a:srgbClr val="75AADB"/>
                </a:solidFill>
                <a:latin typeface="Century Gothic"/>
                <a:ea typeface="Century Gothic"/>
                <a:cs typeface="Century Gothic"/>
                <a:sym typeface="Century Gothic"/>
              </a:rPr>
              <a:t>Earth Observations</a:t>
            </a:r>
          </a:p>
        </p:txBody>
      </p:sp>
      <p:sp>
        <p:nvSpPr>
          <p:cNvPr id="86" name="Shape 86"/>
          <p:cNvSpPr txBox="1"/>
          <p:nvPr/>
        </p:nvSpPr>
        <p:spPr>
          <a:xfrm>
            <a:off x="975461" y="18060025"/>
            <a:ext cx="115503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Results</a:t>
            </a:r>
          </a:p>
        </p:txBody>
      </p:sp>
      <p:sp>
        <p:nvSpPr>
          <p:cNvPr id="87" name="Shape 87"/>
          <p:cNvSpPr txBox="1"/>
          <p:nvPr/>
        </p:nvSpPr>
        <p:spPr>
          <a:xfrm>
            <a:off x="12854220" y="23690903"/>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smtClean="0">
                <a:solidFill>
                  <a:srgbClr val="75AADB"/>
                </a:solidFill>
                <a:latin typeface="Century Gothic"/>
                <a:ea typeface="Century Gothic"/>
                <a:cs typeface="Century Gothic"/>
                <a:sym typeface="Century Gothic"/>
              </a:rPr>
              <a:t>Conclusions</a:t>
            </a:r>
            <a:endParaRPr lang="en-US" sz="4400" b="1" i="0" u="none" strike="noStrike" cap="none" dirty="0">
              <a:solidFill>
                <a:srgbClr val="75AADB"/>
              </a:solidFill>
              <a:latin typeface="Century Gothic"/>
              <a:ea typeface="Century Gothic"/>
              <a:cs typeface="Century Gothic"/>
              <a:sym typeface="Century Gothic"/>
            </a:endParaRPr>
          </a:p>
        </p:txBody>
      </p:sp>
      <p:sp>
        <p:nvSpPr>
          <p:cNvPr id="88" name="Shape 88"/>
          <p:cNvSpPr txBox="1"/>
          <p:nvPr/>
        </p:nvSpPr>
        <p:spPr>
          <a:xfrm>
            <a:off x="12842094" y="28430200"/>
            <a:ext cx="82295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Acknowledgements</a:t>
            </a:r>
          </a:p>
        </p:txBody>
      </p:sp>
      <p:sp>
        <p:nvSpPr>
          <p:cNvPr id="89" name="Shape 89"/>
          <p:cNvSpPr txBox="1"/>
          <p:nvPr/>
        </p:nvSpPr>
        <p:spPr>
          <a:xfrm>
            <a:off x="12839700" y="33100256"/>
            <a:ext cx="82296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dirty="0">
                <a:solidFill>
                  <a:srgbClr val="75AADB"/>
                </a:solidFill>
                <a:latin typeface="Century Gothic"/>
                <a:ea typeface="Century Gothic"/>
                <a:cs typeface="Century Gothic"/>
                <a:sym typeface="Century Gothic"/>
              </a:rPr>
              <a:t>Project Partners</a:t>
            </a:r>
          </a:p>
        </p:txBody>
      </p:sp>
      <p:sp>
        <p:nvSpPr>
          <p:cNvPr id="90" name="Shape 90"/>
          <p:cNvSpPr txBox="1"/>
          <p:nvPr/>
        </p:nvSpPr>
        <p:spPr>
          <a:xfrm>
            <a:off x="959050" y="30057668"/>
            <a:ext cx="4542501"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a:solidFill>
                  <a:srgbClr val="75AADB"/>
                </a:solidFill>
                <a:latin typeface="Century Gothic"/>
                <a:ea typeface="Century Gothic"/>
                <a:cs typeface="Century Gothic"/>
                <a:sym typeface="Century Gothic"/>
              </a:rPr>
              <a:t>Team Members</a:t>
            </a:r>
          </a:p>
        </p:txBody>
      </p:sp>
      <p:sp>
        <p:nvSpPr>
          <p:cNvPr id="91" name="Shape 91"/>
          <p:cNvSpPr txBox="1"/>
          <p:nvPr/>
        </p:nvSpPr>
        <p:spPr>
          <a:xfrm>
            <a:off x="3910644" y="33446346"/>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John Dilger</a:t>
            </a:r>
          </a:p>
        </p:txBody>
      </p:sp>
      <p:sp>
        <p:nvSpPr>
          <p:cNvPr id="92" name="Shape 92"/>
          <p:cNvSpPr txBox="1"/>
          <p:nvPr/>
        </p:nvSpPr>
        <p:spPr>
          <a:xfrm>
            <a:off x="7003214" y="33446350"/>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Rachel Johnson</a:t>
            </a:r>
          </a:p>
        </p:txBody>
      </p:sp>
      <p:pic>
        <p:nvPicPr>
          <p:cNvPr id="93" name="Shape 93"/>
          <p:cNvPicPr preferRelativeResize="0"/>
          <p:nvPr/>
        </p:nvPicPr>
        <p:blipFill rotWithShape="1">
          <a:blip r:embed="rId4">
            <a:alphaModFix/>
          </a:blip>
          <a:srcRect/>
          <a:stretch/>
        </p:blipFill>
        <p:spPr>
          <a:xfrm>
            <a:off x="1240775" y="31139978"/>
            <a:ext cx="2057403" cy="2081787"/>
          </a:xfrm>
          <a:prstGeom prst="rect">
            <a:avLst/>
          </a:prstGeom>
          <a:noFill/>
          <a:ln>
            <a:noFill/>
          </a:ln>
        </p:spPr>
      </p:pic>
      <p:pic>
        <p:nvPicPr>
          <p:cNvPr id="94" name="Shape 94"/>
          <p:cNvPicPr preferRelativeResize="0"/>
          <p:nvPr/>
        </p:nvPicPr>
        <p:blipFill rotWithShape="1">
          <a:blip r:embed="rId4">
            <a:alphaModFix/>
          </a:blip>
          <a:srcRect/>
          <a:stretch/>
        </p:blipFill>
        <p:spPr>
          <a:xfrm>
            <a:off x="4312485" y="31148712"/>
            <a:ext cx="2057403" cy="2081787"/>
          </a:xfrm>
          <a:prstGeom prst="rect">
            <a:avLst/>
          </a:prstGeom>
          <a:noFill/>
          <a:ln>
            <a:noFill/>
          </a:ln>
        </p:spPr>
      </p:pic>
      <p:pic>
        <p:nvPicPr>
          <p:cNvPr id="95" name="Shape 95"/>
          <p:cNvPicPr preferRelativeResize="0"/>
          <p:nvPr/>
        </p:nvPicPr>
        <p:blipFill rotWithShape="1">
          <a:blip r:embed="rId4">
            <a:alphaModFix/>
          </a:blip>
          <a:srcRect/>
          <a:stretch/>
        </p:blipFill>
        <p:spPr>
          <a:xfrm>
            <a:off x="7408989" y="31139978"/>
            <a:ext cx="2057403" cy="2081787"/>
          </a:xfrm>
          <a:prstGeom prst="rect">
            <a:avLst/>
          </a:prstGeom>
          <a:noFill/>
          <a:ln>
            <a:noFill/>
          </a:ln>
        </p:spPr>
      </p:pic>
      <p:sp>
        <p:nvSpPr>
          <p:cNvPr id="96" name="Shape 96"/>
          <p:cNvSpPr txBox="1"/>
          <p:nvPr/>
        </p:nvSpPr>
        <p:spPr>
          <a:xfrm>
            <a:off x="843099" y="34694240"/>
            <a:ext cx="18035449" cy="8715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4800" b="0" i="0" u="none" strike="noStrike" cap="none">
                <a:solidFill>
                  <a:schemeClr val="lt1"/>
                </a:solidFill>
                <a:latin typeface="Century Gothic"/>
                <a:ea typeface="Century Gothic"/>
                <a:cs typeface="Century Gothic"/>
                <a:sym typeface="Century Gothic"/>
              </a:rPr>
              <a:t>NASA Ames Research Center – </a:t>
            </a:r>
            <a:r>
              <a:rPr lang="en-US" sz="4800" b="0" i="0" u="none" strike="noStrike" cap="none">
                <a:solidFill>
                  <a:srgbClr val="FFFFFF"/>
                </a:solidFill>
                <a:latin typeface="Century Gothic"/>
                <a:ea typeface="Century Gothic"/>
                <a:cs typeface="Century Gothic"/>
                <a:sym typeface="Century Gothic"/>
              </a:rPr>
              <a:t>2017 Spring</a:t>
            </a:r>
          </a:p>
        </p:txBody>
      </p:sp>
      <p:pic>
        <p:nvPicPr>
          <p:cNvPr id="97" name="Shape 97"/>
          <p:cNvPicPr preferRelativeResize="0"/>
          <p:nvPr/>
        </p:nvPicPr>
        <p:blipFill rotWithShape="1">
          <a:blip r:embed="rId5">
            <a:alphaModFix/>
          </a:blip>
          <a:srcRect/>
          <a:stretch/>
        </p:blipFill>
        <p:spPr>
          <a:xfrm>
            <a:off x="19457426" y="17302343"/>
            <a:ext cx="4297680" cy="2011680"/>
          </a:xfrm>
          <a:prstGeom prst="rect">
            <a:avLst/>
          </a:prstGeom>
          <a:noFill/>
          <a:ln>
            <a:noFill/>
          </a:ln>
        </p:spPr>
      </p:pic>
      <p:sp>
        <p:nvSpPr>
          <p:cNvPr id="98" name="Shape 98"/>
          <p:cNvSpPr txBox="1"/>
          <p:nvPr/>
        </p:nvSpPr>
        <p:spPr>
          <a:xfrm>
            <a:off x="20449166" y="19609865"/>
            <a:ext cx="2314200" cy="326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dirty="0">
                <a:solidFill>
                  <a:srgbClr val="000000"/>
                </a:solidFill>
                <a:latin typeface="Garamond" panose="02020404030301010803" pitchFamily="18" charset="0"/>
                <a:ea typeface="Century Gothic"/>
                <a:cs typeface="Century Gothic"/>
                <a:sym typeface="Century Gothic"/>
              </a:rPr>
              <a:t>Aqua MODIS </a:t>
            </a:r>
          </a:p>
        </p:txBody>
      </p:sp>
      <p:pic>
        <p:nvPicPr>
          <p:cNvPr id="99" name="Shape 99"/>
          <p:cNvPicPr preferRelativeResize="0"/>
          <p:nvPr/>
        </p:nvPicPr>
        <p:blipFill rotWithShape="1">
          <a:blip r:embed="rId6">
            <a:alphaModFix/>
          </a:blip>
          <a:srcRect/>
          <a:stretch/>
        </p:blipFill>
        <p:spPr>
          <a:xfrm>
            <a:off x="16292717" y="17210903"/>
            <a:ext cx="2926080" cy="2194560"/>
          </a:xfrm>
          <a:prstGeom prst="rect">
            <a:avLst/>
          </a:prstGeom>
          <a:noFill/>
          <a:ln>
            <a:noFill/>
          </a:ln>
        </p:spPr>
      </p:pic>
      <p:sp>
        <p:nvSpPr>
          <p:cNvPr id="100" name="Shape 100"/>
          <p:cNvSpPr txBox="1"/>
          <p:nvPr/>
        </p:nvSpPr>
        <p:spPr>
          <a:xfrm>
            <a:off x="16694807" y="19609865"/>
            <a:ext cx="2121900" cy="326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dirty="0">
                <a:solidFill>
                  <a:srgbClr val="000000"/>
                </a:solidFill>
                <a:latin typeface="Garamond" panose="02020404030301010803" pitchFamily="18" charset="0"/>
                <a:ea typeface="Century Gothic"/>
                <a:cs typeface="Century Gothic"/>
                <a:sym typeface="Century Gothic"/>
              </a:rPr>
              <a:t>Landsat 8 OLI</a:t>
            </a:r>
          </a:p>
        </p:txBody>
      </p:sp>
      <p:sp>
        <p:nvSpPr>
          <p:cNvPr id="101" name="Shape 101"/>
          <p:cNvSpPr txBox="1"/>
          <p:nvPr/>
        </p:nvSpPr>
        <p:spPr>
          <a:xfrm>
            <a:off x="13795658" y="19609865"/>
            <a:ext cx="1407900" cy="515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dirty="0">
                <a:solidFill>
                  <a:srgbClr val="000000"/>
                </a:solidFill>
                <a:latin typeface="Garamond" panose="02020404030301010803" pitchFamily="18" charset="0"/>
                <a:ea typeface="Century Gothic"/>
                <a:cs typeface="Century Gothic"/>
                <a:sym typeface="Century Gothic"/>
              </a:rPr>
              <a:t>Glenn HSI</a:t>
            </a:r>
          </a:p>
        </p:txBody>
      </p:sp>
      <p:graphicFrame>
        <p:nvGraphicFramePr>
          <p:cNvPr id="102" name="Shape 102"/>
          <p:cNvGraphicFramePr/>
          <p:nvPr>
            <p:extLst>
              <p:ext uri="{D42A27DB-BD31-4B8C-83A1-F6EECF244321}">
                <p14:modId xmlns:p14="http://schemas.microsoft.com/office/powerpoint/2010/main" val="1534347494"/>
              </p:ext>
            </p:extLst>
          </p:nvPr>
        </p:nvGraphicFramePr>
        <p:xfrm>
          <a:off x="13336006" y="20286684"/>
          <a:ext cx="9721525" cy="3111950"/>
        </p:xfrm>
        <a:graphic>
          <a:graphicData uri="http://schemas.openxmlformats.org/drawingml/2006/table">
            <a:tbl>
              <a:tblPr>
                <a:noFill/>
                <a:tableStyleId>{B30A5708-F45C-4E2F-BF6A-3F6442AB44E3}</a:tableStyleId>
              </a:tblPr>
              <a:tblGrid>
                <a:gridCol w="1729050"/>
                <a:gridCol w="1244275"/>
                <a:gridCol w="1268825"/>
                <a:gridCol w="1320975"/>
                <a:gridCol w="1357700"/>
                <a:gridCol w="1444725"/>
                <a:gridCol w="1355975"/>
              </a:tblGrid>
              <a:tr h="672100">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u="none" strike="noStrike" cap="none" dirty="0">
                          <a:solidFill>
                            <a:srgbClr val="3B3838"/>
                          </a:solidFill>
                          <a:latin typeface="Garamond"/>
                          <a:ea typeface="Garamond"/>
                          <a:cs typeface="Garamond"/>
                          <a:sym typeface="Garamond"/>
                        </a:rPr>
                        <a:t>Data</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8/3/</a:t>
                      </a:r>
                      <a:r>
                        <a:rPr lang="en-US" sz="2000" b="1" u="none" strike="noStrike" cap="none">
                          <a:solidFill>
                            <a:srgbClr val="3B3838"/>
                          </a:solidFill>
                          <a:latin typeface="Garamond"/>
                          <a:ea typeface="Garamond"/>
                          <a:cs typeface="Garamond"/>
                          <a:sym typeface="Garamond"/>
                        </a:rPr>
                        <a:t>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9/</a:t>
                      </a:r>
                      <a:r>
                        <a:rPr lang="en-US" sz="2000" b="1" u="none" strike="noStrike" cap="none">
                          <a:solidFill>
                            <a:srgbClr val="3B3838"/>
                          </a:solidFill>
                          <a:latin typeface="Garamond"/>
                          <a:ea typeface="Garamond"/>
                          <a:cs typeface="Garamond"/>
                          <a:sym typeface="Garamond"/>
                        </a:rPr>
                        <a:t>21/2015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10/7/</a:t>
                      </a:r>
                      <a:r>
                        <a:rPr lang="en-US" sz="2000" b="1" u="none" strike="noStrike" cap="none">
                          <a:solidFill>
                            <a:srgbClr val="3B3838"/>
                          </a:solidFill>
                          <a:latin typeface="Garamond"/>
                          <a:ea typeface="Garamond"/>
                          <a:cs typeface="Garamond"/>
                          <a:sym typeface="Garamond"/>
                        </a:rPr>
                        <a:t>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5/18/</a:t>
                      </a:r>
                      <a:r>
                        <a:rPr lang="en-US" sz="2000" b="1" u="none" strike="noStrike" cap="none">
                          <a:solidFill>
                            <a:srgbClr val="3B3838"/>
                          </a:solidFill>
                          <a:latin typeface="Garamond"/>
                          <a:ea typeface="Garamond"/>
                          <a:cs typeface="Garamond"/>
                          <a:sym typeface="Garamond"/>
                        </a:rPr>
                        <a:t>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6/19/</a:t>
                      </a:r>
                      <a:r>
                        <a:rPr lang="en-US" sz="2000" b="1" u="none" strike="noStrike" cap="none">
                          <a:solidFill>
                            <a:srgbClr val="3B3838"/>
                          </a:solidFill>
                          <a:latin typeface="Garamond"/>
                          <a:ea typeface="Garamond"/>
                          <a:cs typeface="Garamond"/>
                          <a:sym typeface="Garamond"/>
                        </a:rPr>
                        <a:t>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a:solidFill>
                            <a:srgbClr val="3B3838"/>
                          </a:solidFill>
                          <a:latin typeface="Garamond"/>
                          <a:ea typeface="Garamond"/>
                          <a:cs typeface="Garamond"/>
                          <a:sym typeface="Garamond"/>
                        </a:rPr>
                        <a:t>9/7/</a:t>
                      </a:r>
                      <a:r>
                        <a:rPr lang="en-US" sz="2000" b="1" u="none" strike="noStrike" cap="none">
                          <a:solidFill>
                            <a:srgbClr val="3B3838"/>
                          </a:solidFill>
                          <a:latin typeface="Garamond"/>
                          <a:ea typeface="Garamond"/>
                          <a:cs typeface="Garamond"/>
                          <a:sym typeface="Garamond"/>
                        </a:rPr>
                        <a:t>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CAE5BD"/>
                    </a:solidFill>
                  </a:tcPr>
                </a:tc>
              </a:tr>
              <a:tr h="413575">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u="none" strike="noStrike" cap="none">
                          <a:solidFill>
                            <a:srgbClr val="3B3838"/>
                          </a:solidFill>
                          <a:latin typeface="Garamond"/>
                          <a:ea typeface="Garamond"/>
                          <a:cs typeface="Garamond"/>
                          <a:sym typeface="Garamond"/>
                        </a:rPr>
                        <a:t>Landsat 8</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r>
              <a:tr h="672100">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u="none" strike="noStrike" cap="none">
                          <a:solidFill>
                            <a:srgbClr val="3B3838"/>
                          </a:solidFill>
                          <a:latin typeface="Garamond"/>
                          <a:ea typeface="Garamond"/>
                          <a:cs typeface="Garamond"/>
                          <a:sym typeface="Garamond"/>
                        </a:rPr>
                        <a:t>Aqua </a:t>
                      </a:r>
                      <a:r>
                        <a:rPr lang="en-US" sz="2000" b="1">
                          <a:solidFill>
                            <a:srgbClr val="3B3838"/>
                          </a:solidFill>
                          <a:latin typeface="Garamond"/>
                          <a:ea typeface="Garamond"/>
                          <a:cs typeface="Garamond"/>
                          <a:sym typeface="Garamond"/>
                        </a:rPr>
                        <a:t>M</a:t>
                      </a:r>
                      <a:r>
                        <a:rPr lang="en-US" sz="2000" b="1" u="none" strike="noStrike" cap="none">
                          <a:solidFill>
                            <a:srgbClr val="3B3838"/>
                          </a:solidFill>
                          <a:latin typeface="Garamond"/>
                          <a:ea typeface="Garamond"/>
                          <a:cs typeface="Garamond"/>
                          <a:sym typeface="Garamond"/>
                        </a:rPr>
                        <a:t>ODIS</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dirty="0">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r>
              <a:tr h="413575">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u="none" strike="noStrike" cap="none">
                          <a:solidFill>
                            <a:srgbClr val="3B3838"/>
                          </a:solidFill>
                          <a:latin typeface="Garamond"/>
                          <a:ea typeface="Garamond"/>
                          <a:cs typeface="Garamond"/>
                          <a:sym typeface="Garamond"/>
                        </a:rPr>
                        <a:t>HSI</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 </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r>
              <a:tr h="672100">
                <a:tc>
                  <a:txBody>
                    <a:bodyPr/>
                    <a:lstStyle/>
                    <a:p>
                      <a:pPr marL="0" marR="0" lvl="0" indent="0" algn="l" rtl="0">
                        <a:lnSpc>
                          <a:spcPct val="100000"/>
                        </a:lnSpc>
                        <a:spcBef>
                          <a:spcPts val="0"/>
                        </a:spcBef>
                        <a:spcAft>
                          <a:spcPts val="0"/>
                        </a:spcAft>
                        <a:buClr>
                          <a:srgbClr val="3B3838"/>
                        </a:buClr>
                        <a:buSzPct val="25000"/>
                        <a:buFont typeface="Garamond"/>
                        <a:buNone/>
                      </a:pPr>
                      <a:r>
                        <a:rPr lang="en-US" sz="2000" b="1" i="1" u="none" strike="noStrike" cap="none">
                          <a:solidFill>
                            <a:srgbClr val="3B3838"/>
                          </a:solidFill>
                          <a:latin typeface="Garamond"/>
                          <a:ea typeface="Garamond"/>
                          <a:cs typeface="Garamond"/>
                          <a:sym typeface="Garamond"/>
                        </a:rPr>
                        <a:t>In Situ </a:t>
                      </a:r>
                      <a:r>
                        <a:rPr lang="en-US" sz="2000" b="1" u="none" strike="noStrike" cap="none">
                          <a:solidFill>
                            <a:srgbClr val="3B3838"/>
                          </a:solidFill>
                          <a:latin typeface="Garamond"/>
                          <a:ea typeface="Garamond"/>
                          <a:cs typeface="Garamond"/>
                          <a:sym typeface="Garamond"/>
                        </a:rPr>
                        <a:t>sampling</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dirty="0">
                          <a:solidFill>
                            <a:srgbClr val="3B3838"/>
                          </a:solidFill>
                          <a:latin typeface="Garamond"/>
                          <a:ea typeface="Garamond"/>
                          <a:cs typeface="Garamond"/>
                          <a:sym typeface="Garamond"/>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dirty="0">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dirty="0">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a:solidFill>
                            <a:srgbClr val="3B3838"/>
                          </a:solidFill>
                          <a:latin typeface="Garamond"/>
                          <a:ea typeface="Garamond"/>
                          <a:cs typeface="Garamond"/>
                          <a:sym typeface="Garamond"/>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marL="0" marR="0" lvl="0" indent="0" algn="ctr" rtl="0">
                        <a:lnSpc>
                          <a:spcPct val="100000"/>
                        </a:lnSpc>
                        <a:spcBef>
                          <a:spcPts val="0"/>
                        </a:spcBef>
                        <a:spcAft>
                          <a:spcPts val="0"/>
                        </a:spcAft>
                        <a:buClr>
                          <a:srgbClr val="3B3838"/>
                        </a:buClr>
                        <a:buSzPct val="25000"/>
                        <a:buFont typeface="Garamond"/>
                        <a:buNone/>
                      </a:pPr>
                      <a:r>
                        <a:rPr lang="en-US" sz="2000" b="0" u="none" strike="noStrike" cap="none" dirty="0">
                          <a:solidFill>
                            <a:srgbClr val="3B3838"/>
                          </a:solidFill>
                          <a:latin typeface="Garamond"/>
                          <a:ea typeface="Garamond"/>
                          <a:cs typeface="Garamond"/>
                          <a:sym typeface="Garamond"/>
                        </a:rPr>
                        <a:t> </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r>
            </a:tbl>
          </a:graphicData>
        </a:graphic>
      </p:graphicFrame>
      <p:pic>
        <p:nvPicPr>
          <p:cNvPr id="103" name="Shape 103"/>
          <p:cNvPicPr preferRelativeResize="0"/>
          <p:nvPr/>
        </p:nvPicPr>
        <p:blipFill rotWithShape="1">
          <a:blip r:embed="rId7">
            <a:alphaModFix/>
          </a:blip>
          <a:srcRect l="36152" t="27063" r="3317" b="31390"/>
          <a:stretch/>
        </p:blipFill>
        <p:spPr>
          <a:xfrm>
            <a:off x="7611325" y="31357912"/>
            <a:ext cx="1645920" cy="1645920"/>
          </a:xfrm>
          <a:prstGeom prst="flowChartConnector">
            <a:avLst/>
          </a:prstGeom>
          <a:noFill/>
          <a:ln>
            <a:noFill/>
          </a:ln>
        </p:spPr>
      </p:pic>
      <p:pic>
        <p:nvPicPr>
          <p:cNvPr id="104" name="Shape 104"/>
          <p:cNvPicPr preferRelativeResize="0"/>
          <p:nvPr/>
        </p:nvPicPr>
        <p:blipFill rotWithShape="1">
          <a:blip r:embed="rId8">
            <a:alphaModFix/>
          </a:blip>
          <a:srcRect l="27548" t="31764" r="9510" b="31961"/>
          <a:stretch/>
        </p:blipFill>
        <p:spPr>
          <a:xfrm>
            <a:off x="4527648" y="31368493"/>
            <a:ext cx="1645800" cy="1645800"/>
          </a:xfrm>
          <a:prstGeom prst="ellipse">
            <a:avLst/>
          </a:prstGeom>
          <a:noFill/>
          <a:ln>
            <a:noFill/>
          </a:ln>
        </p:spPr>
      </p:pic>
      <p:pic>
        <p:nvPicPr>
          <p:cNvPr id="105" name="Shape 105"/>
          <p:cNvPicPr preferRelativeResize="0"/>
          <p:nvPr/>
        </p:nvPicPr>
        <p:blipFill rotWithShape="1">
          <a:blip r:embed="rId9">
            <a:alphaModFix/>
          </a:blip>
          <a:srcRect l="37532" t="27451" r="4444" b="37059"/>
          <a:stretch/>
        </p:blipFill>
        <p:spPr>
          <a:xfrm>
            <a:off x="1458811" y="31353856"/>
            <a:ext cx="1645920" cy="1645920"/>
          </a:xfrm>
          <a:prstGeom prst="ellipse">
            <a:avLst/>
          </a:prstGeom>
          <a:noFill/>
          <a:ln>
            <a:noFill/>
          </a:ln>
        </p:spPr>
      </p:pic>
      <p:pic>
        <p:nvPicPr>
          <p:cNvPr id="106" name="Shape 106"/>
          <p:cNvPicPr preferRelativeResize="0"/>
          <p:nvPr/>
        </p:nvPicPr>
        <p:blipFill rotWithShape="1">
          <a:blip r:embed="rId10">
            <a:alphaModFix/>
          </a:blip>
          <a:srcRect/>
          <a:stretch/>
        </p:blipFill>
        <p:spPr>
          <a:xfrm>
            <a:off x="14094243" y="9842382"/>
            <a:ext cx="7909500" cy="6284099"/>
          </a:xfrm>
          <a:prstGeom prst="rect">
            <a:avLst/>
          </a:prstGeom>
          <a:noFill/>
          <a:ln>
            <a:noFill/>
          </a:ln>
        </p:spPr>
      </p:pic>
      <p:grpSp>
        <p:nvGrpSpPr>
          <p:cNvPr id="107" name="Shape 107"/>
          <p:cNvGrpSpPr/>
          <p:nvPr/>
        </p:nvGrpSpPr>
        <p:grpSpPr>
          <a:xfrm>
            <a:off x="14829245" y="14727944"/>
            <a:ext cx="2903221" cy="1336554"/>
            <a:chOff x="13089808" y="15540189"/>
            <a:chExt cx="3103058" cy="1412400"/>
          </a:xfrm>
        </p:grpSpPr>
        <p:pic>
          <p:nvPicPr>
            <p:cNvPr id="108" name="Shape 108"/>
            <p:cNvPicPr preferRelativeResize="0"/>
            <p:nvPr/>
          </p:nvPicPr>
          <p:blipFill rotWithShape="1">
            <a:blip r:embed="rId11">
              <a:alphaModFix/>
            </a:blip>
            <a:srcRect/>
            <a:stretch/>
          </p:blipFill>
          <p:spPr>
            <a:xfrm>
              <a:off x="13089808" y="15540189"/>
              <a:ext cx="3054599" cy="1412400"/>
            </a:xfrm>
            <a:prstGeom prst="rect">
              <a:avLst/>
            </a:prstGeom>
            <a:noFill/>
            <a:ln>
              <a:noFill/>
            </a:ln>
          </p:spPr>
        </p:pic>
        <p:sp>
          <p:nvSpPr>
            <p:cNvPr id="109" name="Shape 109"/>
            <p:cNvSpPr txBox="1"/>
            <p:nvPr/>
          </p:nvSpPr>
          <p:spPr>
            <a:xfrm>
              <a:off x="13736844" y="15699880"/>
              <a:ext cx="18525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1100" b="0" i="0" u="none" strike="noStrike" cap="none">
                  <a:solidFill>
                    <a:srgbClr val="000000"/>
                  </a:solidFill>
                  <a:latin typeface="Garamond"/>
                  <a:ea typeface="Garamond"/>
                  <a:cs typeface="Garamond"/>
                  <a:sym typeface="Garamond"/>
                </a:rPr>
                <a:t>Lake Erie Western Basin</a:t>
              </a:r>
            </a:p>
          </p:txBody>
        </p:sp>
        <p:sp>
          <p:nvSpPr>
            <p:cNvPr id="110" name="Shape 110"/>
            <p:cNvSpPr txBox="1"/>
            <p:nvPr/>
          </p:nvSpPr>
          <p:spPr>
            <a:xfrm>
              <a:off x="13693266" y="15894017"/>
              <a:ext cx="24996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1100" b="0" i="0" u="none" strike="noStrike" cap="none" dirty="0">
                  <a:solidFill>
                    <a:srgbClr val="000000"/>
                  </a:solidFill>
                  <a:latin typeface="Garamond"/>
                  <a:ea typeface="Garamond"/>
                  <a:cs typeface="Garamond"/>
                  <a:sym typeface="Garamond"/>
                </a:rPr>
                <a:t>Cities with 250k or Greater Population</a:t>
              </a:r>
            </a:p>
          </p:txBody>
        </p:sp>
        <p:sp>
          <p:nvSpPr>
            <p:cNvPr id="111" name="Shape 111"/>
            <p:cNvSpPr txBox="1"/>
            <p:nvPr/>
          </p:nvSpPr>
          <p:spPr>
            <a:xfrm>
              <a:off x="13806217" y="16187726"/>
              <a:ext cx="12138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1100" b="0" i="0" u="none" strike="noStrike" cap="none">
                  <a:solidFill>
                    <a:srgbClr val="000000"/>
                  </a:solidFill>
                  <a:latin typeface="Garamond"/>
                  <a:ea typeface="Garamond"/>
                  <a:cs typeface="Garamond"/>
                  <a:sym typeface="Garamond"/>
                </a:rPr>
                <a:t>Lake Erie</a:t>
              </a:r>
            </a:p>
          </p:txBody>
        </p:sp>
        <p:sp>
          <p:nvSpPr>
            <p:cNvPr id="112" name="Shape 112"/>
            <p:cNvSpPr txBox="1"/>
            <p:nvPr/>
          </p:nvSpPr>
          <p:spPr>
            <a:xfrm>
              <a:off x="13806213" y="16425758"/>
              <a:ext cx="1620300" cy="261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1100" b="0" i="0" u="none" strike="noStrike" cap="none">
                  <a:solidFill>
                    <a:srgbClr val="000000"/>
                  </a:solidFill>
                  <a:latin typeface="Garamond"/>
                  <a:ea typeface="Garamond"/>
                  <a:cs typeface="Garamond"/>
                  <a:sym typeface="Garamond"/>
                </a:rPr>
                <a:t>Other Great Lakes</a:t>
              </a:r>
            </a:p>
          </p:txBody>
        </p:sp>
      </p:grpSp>
      <p:pic>
        <p:nvPicPr>
          <p:cNvPr id="113" name="Shape 113"/>
          <p:cNvPicPr preferRelativeResize="0"/>
          <p:nvPr/>
        </p:nvPicPr>
        <p:blipFill rotWithShape="1">
          <a:blip r:embed="rId12">
            <a:alphaModFix/>
          </a:blip>
          <a:srcRect/>
          <a:stretch/>
        </p:blipFill>
        <p:spPr>
          <a:xfrm>
            <a:off x="20033975" y="32710137"/>
            <a:ext cx="1868700" cy="1868700"/>
          </a:xfrm>
          <a:prstGeom prst="rect">
            <a:avLst/>
          </a:prstGeom>
          <a:noFill/>
          <a:ln>
            <a:noFill/>
          </a:ln>
        </p:spPr>
      </p:pic>
      <p:sp>
        <p:nvSpPr>
          <p:cNvPr id="114" name="Shape 114"/>
          <p:cNvSpPr txBox="1"/>
          <p:nvPr/>
        </p:nvSpPr>
        <p:spPr>
          <a:xfrm>
            <a:off x="250450" y="14831600"/>
            <a:ext cx="1407900" cy="515400"/>
          </a:xfrm>
          <a:prstGeom prst="rect">
            <a:avLst/>
          </a:prstGeom>
          <a:noFill/>
          <a:ln>
            <a:noFill/>
          </a:ln>
        </p:spPr>
        <p:txBody>
          <a:bodyPr lIns="91425" tIns="91425" rIns="91425" bIns="91425" anchor="t" anchorCtr="0">
            <a:noAutofit/>
          </a:bodyPr>
          <a:lstStyle/>
          <a:p>
            <a:pPr lvl="0">
              <a:spcBef>
                <a:spcPts val="0"/>
              </a:spcBef>
              <a:buNone/>
            </a:pPr>
            <a:endParaRPr>
              <a:latin typeface="Garamond"/>
              <a:ea typeface="Garamond"/>
              <a:cs typeface="Garamond"/>
              <a:sym typeface="Garamond"/>
            </a:endParaRPr>
          </a:p>
        </p:txBody>
      </p:sp>
      <p:sp>
        <p:nvSpPr>
          <p:cNvPr id="115" name="Shape 115"/>
          <p:cNvSpPr txBox="1"/>
          <p:nvPr/>
        </p:nvSpPr>
        <p:spPr>
          <a:xfrm>
            <a:off x="22244089" y="33194378"/>
            <a:ext cx="2057400" cy="987300"/>
          </a:xfrm>
          <a:prstGeom prst="rect">
            <a:avLst/>
          </a:prstGeom>
          <a:noFill/>
          <a:ln>
            <a:noFill/>
          </a:ln>
        </p:spPr>
        <p:txBody>
          <a:bodyPr lIns="91425" tIns="91425" rIns="91425" bIns="91425" anchor="t" anchorCtr="0">
            <a:noAutofit/>
          </a:bodyPr>
          <a:lstStyle/>
          <a:p>
            <a:pPr lvl="0" algn="ctr">
              <a:spcBef>
                <a:spcPts val="0"/>
              </a:spcBef>
              <a:buNone/>
            </a:pPr>
            <a:r>
              <a:rPr lang="en-US" sz="3600" dirty="0">
                <a:latin typeface="Garamond"/>
                <a:ea typeface="Garamond"/>
                <a:cs typeface="Garamond"/>
                <a:sym typeface="Garamond"/>
              </a:rPr>
              <a:t>Kent State University</a:t>
            </a:r>
            <a:r>
              <a:rPr lang="en-US" sz="3000" dirty="0">
                <a:latin typeface="Century Gothic"/>
                <a:ea typeface="Century Gothic"/>
                <a:cs typeface="Century Gothic"/>
                <a:sym typeface="Century Gothic"/>
              </a:rPr>
              <a:t> </a:t>
            </a:r>
          </a:p>
        </p:txBody>
      </p:sp>
      <p:pic>
        <p:nvPicPr>
          <p:cNvPr id="116" name="Shape 116"/>
          <p:cNvPicPr preferRelativeResize="0"/>
          <p:nvPr/>
        </p:nvPicPr>
        <p:blipFill>
          <a:blip r:embed="rId13">
            <a:alphaModFix/>
          </a:blip>
          <a:stretch>
            <a:fillRect/>
          </a:stretch>
        </p:blipFill>
        <p:spPr>
          <a:xfrm>
            <a:off x="17839724" y="32777035"/>
            <a:ext cx="2121976" cy="1763915"/>
          </a:xfrm>
          <a:prstGeom prst="rect">
            <a:avLst/>
          </a:prstGeom>
          <a:noFill/>
          <a:ln>
            <a:noFill/>
          </a:ln>
        </p:spPr>
      </p:pic>
      <p:sp>
        <p:nvSpPr>
          <p:cNvPr id="117" name="Shape 117"/>
          <p:cNvSpPr txBox="1"/>
          <p:nvPr/>
        </p:nvSpPr>
        <p:spPr>
          <a:xfrm>
            <a:off x="8862900" y="14568425"/>
            <a:ext cx="1213800" cy="261600"/>
          </a:xfrm>
          <a:prstGeom prst="rect">
            <a:avLst/>
          </a:prstGeom>
          <a:noFill/>
          <a:ln>
            <a:noFill/>
          </a:ln>
        </p:spPr>
        <p:txBody>
          <a:bodyPr lIns="91425" tIns="91425" rIns="91425" bIns="91425" anchor="t" anchorCtr="0">
            <a:noAutofit/>
          </a:bodyPr>
          <a:lstStyle/>
          <a:p>
            <a:pPr lvl="0">
              <a:spcBef>
                <a:spcPts val="0"/>
              </a:spcBef>
              <a:buNone/>
            </a:pPr>
            <a:r>
              <a:rPr lang="en-US" b="1" i="1">
                <a:latin typeface="Garamond"/>
                <a:ea typeface="Garamond"/>
                <a:cs typeface="Garamond"/>
                <a:sym typeface="Garamond"/>
              </a:rPr>
              <a:t>In situ</a:t>
            </a:r>
            <a:r>
              <a:rPr lang="en-US" b="1">
                <a:latin typeface="Garamond"/>
                <a:ea typeface="Garamond"/>
                <a:cs typeface="Garamond"/>
                <a:sym typeface="Garamond"/>
              </a:rPr>
              <a:t> Data</a:t>
            </a:r>
          </a:p>
        </p:txBody>
      </p:sp>
      <p:sp>
        <p:nvSpPr>
          <p:cNvPr id="118" name="Shape 118"/>
          <p:cNvSpPr txBox="1"/>
          <p:nvPr/>
        </p:nvSpPr>
        <p:spPr>
          <a:xfrm>
            <a:off x="11287900" y="14323175"/>
            <a:ext cx="1213800" cy="9873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19" name="Shape 119"/>
          <p:cNvSpPr txBox="1"/>
          <p:nvPr/>
        </p:nvSpPr>
        <p:spPr>
          <a:xfrm>
            <a:off x="843837" y="12711364"/>
            <a:ext cx="114078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AADB"/>
              </a:buClr>
              <a:buSzPct val="25000"/>
              <a:buFont typeface="Century Gothic"/>
              <a:buNone/>
            </a:pPr>
            <a:r>
              <a:rPr lang="en-US" sz="4400" b="1" i="0" u="none" strike="noStrike" cap="none">
                <a:solidFill>
                  <a:srgbClr val="75AADB"/>
                </a:solidFill>
                <a:latin typeface="Century Gothic"/>
                <a:ea typeface="Century Gothic"/>
                <a:cs typeface="Century Gothic"/>
                <a:sym typeface="Century Gothic"/>
              </a:rPr>
              <a:t>Methodology</a:t>
            </a:r>
          </a:p>
        </p:txBody>
      </p:sp>
      <p:sp>
        <p:nvSpPr>
          <p:cNvPr id="120" name="Shape 120"/>
          <p:cNvSpPr txBox="1"/>
          <p:nvPr/>
        </p:nvSpPr>
        <p:spPr>
          <a:xfrm>
            <a:off x="1328341" y="14068749"/>
            <a:ext cx="1226534" cy="643523"/>
          </a:xfrm>
          <a:prstGeom prst="rect">
            <a:avLst/>
          </a:prstGeom>
          <a:noFill/>
          <a:ln>
            <a:noFill/>
          </a:ln>
        </p:spPr>
        <p:txBody>
          <a:bodyPr lIns="91425" tIns="91425" rIns="91425" bIns="91425" anchor="t" anchorCtr="0">
            <a:noAutofit/>
          </a:bodyPr>
          <a:lstStyle/>
          <a:p>
            <a:pPr lvl="0" algn="ctr">
              <a:spcBef>
                <a:spcPts val="0"/>
              </a:spcBef>
              <a:buNone/>
            </a:pPr>
            <a:r>
              <a:rPr lang="en-US" dirty="0">
                <a:latin typeface="Garamond"/>
                <a:ea typeface="Garamond"/>
                <a:cs typeface="Garamond"/>
                <a:sym typeface="Garamond"/>
              </a:rPr>
              <a:t>Glenn Hyperspectral Imager II</a:t>
            </a:r>
          </a:p>
        </p:txBody>
      </p:sp>
      <p:sp>
        <p:nvSpPr>
          <p:cNvPr id="121" name="Shape 121"/>
          <p:cNvSpPr txBox="1"/>
          <p:nvPr/>
        </p:nvSpPr>
        <p:spPr>
          <a:xfrm>
            <a:off x="1233377" y="15631777"/>
            <a:ext cx="1416463" cy="549965"/>
          </a:xfrm>
          <a:prstGeom prst="rect">
            <a:avLst/>
          </a:prstGeom>
          <a:noFill/>
          <a:ln>
            <a:noFill/>
          </a:ln>
        </p:spPr>
        <p:txBody>
          <a:bodyPr lIns="91425" tIns="91425" rIns="91425" bIns="91425" anchor="t" anchorCtr="0">
            <a:noAutofit/>
          </a:bodyPr>
          <a:lstStyle/>
          <a:p>
            <a:pPr lvl="0" algn="ctr">
              <a:spcBef>
                <a:spcPts val="0"/>
              </a:spcBef>
              <a:buNone/>
            </a:pPr>
            <a:r>
              <a:rPr lang="en-US" dirty="0">
                <a:latin typeface="Garamond"/>
                <a:ea typeface="Garamond"/>
                <a:cs typeface="Garamond"/>
                <a:sym typeface="Garamond"/>
              </a:rPr>
              <a:t>Aqua MODIS</a:t>
            </a:r>
          </a:p>
        </p:txBody>
      </p:sp>
      <p:sp>
        <p:nvSpPr>
          <p:cNvPr id="122" name="Shape 122"/>
          <p:cNvSpPr txBox="1"/>
          <p:nvPr/>
        </p:nvSpPr>
        <p:spPr>
          <a:xfrm>
            <a:off x="1383139" y="17026156"/>
            <a:ext cx="1116938" cy="476951"/>
          </a:xfrm>
          <a:prstGeom prst="rect">
            <a:avLst/>
          </a:prstGeom>
          <a:noFill/>
          <a:ln>
            <a:noFill/>
          </a:ln>
        </p:spPr>
        <p:txBody>
          <a:bodyPr lIns="91425" tIns="91425" rIns="91425" bIns="91425" anchor="t" anchorCtr="0">
            <a:noAutofit/>
          </a:bodyPr>
          <a:lstStyle/>
          <a:p>
            <a:pPr lvl="0" algn="ctr">
              <a:spcBef>
                <a:spcPts val="0"/>
              </a:spcBef>
              <a:buNone/>
            </a:pPr>
            <a:r>
              <a:rPr lang="en-US" dirty="0">
                <a:latin typeface="Garamond"/>
                <a:ea typeface="Garamond"/>
                <a:cs typeface="Garamond"/>
                <a:sym typeface="Garamond"/>
              </a:rPr>
              <a:t>Landsat 8 OLI</a:t>
            </a:r>
          </a:p>
        </p:txBody>
      </p:sp>
      <p:sp>
        <p:nvSpPr>
          <p:cNvPr id="123" name="Shape 123"/>
          <p:cNvSpPr txBox="1"/>
          <p:nvPr/>
        </p:nvSpPr>
        <p:spPr>
          <a:xfrm>
            <a:off x="3814584" y="15067237"/>
            <a:ext cx="1416463" cy="1498315"/>
          </a:xfrm>
          <a:prstGeom prst="rect">
            <a:avLst/>
          </a:prstGeom>
          <a:noFill/>
          <a:ln>
            <a:noFill/>
          </a:ln>
        </p:spPr>
        <p:txBody>
          <a:bodyPr lIns="91425" tIns="91425" rIns="91425" bIns="91425" anchor="t" anchorCtr="0">
            <a:noAutofit/>
          </a:bodyPr>
          <a:lstStyle/>
          <a:p>
            <a:pPr lvl="0" algn="ctr">
              <a:spcBef>
                <a:spcPts val="0"/>
              </a:spcBef>
              <a:buNone/>
            </a:pPr>
            <a:r>
              <a:rPr lang="en-US" dirty="0">
                <a:latin typeface="Garamond"/>
                <a:ea typeface="Garamond"/>
                <a:cs typeface="Garamond"/>
                <a:sym typeface="Garamond"/>
              </a:rPr>
              <a:t>Pre-Processing </a:t>
            </a:r>
          </a:p>
          <a:p>
            <a:pPr lvl="0" algn="ctr">
              <a:spcBef>
                <a:spcPts val="0"/>
              </a:spcBef>
              <a:buNone/>
            </a:pPr>
            <a:r>
              <a:rPr lang="en-US" dirty="0">
                <a:latin typeface="Garamond"/>
                <a:ea typeface="Garamond"/>
                <a:cs typeface="Garamond"/>
                <a:sym typeface="Garamond"/>
              </a:rPr>
              <a:t>(Empirically corrected to reflectance, </a:t>
            </a:r>
            <a:r>
              <a:rPr lang="en-US" dirty="0" err="1">
                <a:latin typeface="Garamond"/>
                <a:ea typeface="Garamond"/>
                <a:cs typeface="Garamond"/>
                <a:sym typeface="Garamond"/>
              </a:rPr>
              <a:t>SeaDAS</a:t>
            </a:r>
            <a:r>
              <a:rPr lang="en-US" dirty="0">
                <a:latin typeface="Garamond"/>
                <a:ea typeface="Garamond"/>
                <a:cs typeface="Garamond"/>
                <a:sym typeface="Garamond"/>
              </a:rPr>
              <a:t>, masking, projections)</a:t>
            </a:r>
          </a:p>
        </p:txBody>
      </p:sp>
      <p:sp>
        <p:nvSpPr>
          <p:cNvPr id="124" name="Shape 124"/>
          <p:cNvSpPr txBox="1"/>
          <p:nvPr/>
        </p:nvSpPr>
        <p:spPr>
          <a:xfrm>
            <a:off x="6069810" y="13521703"/>
            <a:ext cx="1295549" cy="242084"/>
          </a:xfrm>
          <a:prstGeom prst="rect">
            <a:avLst/>
          </a:prstGeom>
          <a:noFill/>
          <a:ln>
            <a:noFill/>
          </a:ln>
        </p:spPr>
        <p:txBody>
          <a:bodyPr lIns="91425" tIns="91425" rIns="91425" bIns="91425" anchor="t" anchorCtr="0">
            <a:noAutofit/>
          </a:bodyPr>
          <a:lstStyle/>
          <a:p>
            <a:pPr lvl="0">
              <a:spcBef>
                <a:spcPts val="0"/>
              </a:spcBef>
              <a:buNone/>
            </a:pPr>
            <a:r>
              <a:rPr lang="en-US" b="1">
                <a:latin typeface="Garamond"/>
                <a:ea typeface="Garamond"/>
                <a:cs typeface="Garamond"/>
                <a:sym typeface="Garamond"/>
              </a:rPr>
              <a:t>Algorithms </a:t>
            </a:r>
          </a:p>
        </p:txBody>
      </p:sp>
      <p:sp>
        <p:nvSpPr>
          <p:cNvPr id="125" name="Shape 125"/>
          <p:cNvSpPr txBox="1"/>
          <p:nvPr/>
        </p:nvSpPr>
        <p:spPr>
          <a:xfrm>
            <a:off x="5573376" y="13762417"/>
            <a:ext cx="2251269" cy="3751201"/>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dirty="0">
                <a:latin typeface="Garamond"/>
                <a:ea typeface="Garamond"/>
                <a:cs typeface="Garamond"/>
                <a:sym typeface="Garamond"/>
              </a:rPr>
              <a:t>HSI</a:t>
            </a:r>
          </a:p>
          <a:p>
            <a:pPr marL="914400" lvl="1" indent="-228600" rtl="0">
              <a:spcBef>
                <a:spcPts val="0"/>
              </a:spcBef>
              <a:buFont typeface="Garamond"/>
              <a:buChar char="○"/>
            </a:pPr>
            <a:r>
              <a:rPr lang="en-US" dirty="0">
                <a:latin typeface="Garamond"/>
                <a:ea typeface="Garamond"/>
                <a:cs typeface="Garamond"/>
                <a:sym typeface="Garamond"/>
              </a:rPr>
              <a:t>Mishra et. al 2009</a:t>
            </a:r>
          </a:p>
          <a:p>
            <a:pPr marL="914400" lvl="1" indent="-228600" rtl="0">
              <a:spcBef>
                <a:spcPts val="0"/>
              </a:spcBef>
              <a:buFont typeface="Garamond"/>
              <a:buChar char="○"/>
            </a:pPr>
            <a:r>
              <a:rPr lang="en-US" dirty="0">
                <a:latin typeface="Garamond"/>
                <a:ea typeface="Garamond"/>
                <a:cs typeface="Garamond"/>
                <a:sym typeface="Garamond"/>
              </a:rPr>
              <a:t>Cyanobacteria Index</a:t>
            </a:r>
          </a:p>
          <a:p>
            <a:pPr marL="0" lvl="0" indent="0" rtl="0">
              <a:spcBef>
                <a:spcPts val="0"/>
              </a:spcBef>
              <a:buNone/>
            </a:pPr>
            <a:endParaRPr dirty="0">
              <a:latin typeface="Garamond"/>
              <a:ea typeface="Garamond"/>
              <a:cs typeface="Garamond"/>
              <a:sym typeface="Garamond"/>
            </a:endParaRPr>
          </a:p>
          <a:p>
            <a:pPr marL="457200" lvl="0" indent="-228600" rtl="0">
              <a:spcBef>
                <a:spcPts val="0"/>
              </a:spcBef>
              <a:buFont typeface="Garamond"/>
              <a:buChar char="●"/>
            </a:pPr>
            <a:r>
              <a:rPr lang="en-US" dirty="0">
                <a:latin typeface="Garamond"/>
                <a:ea typeface="Garamond"/>
                <a:cs typeface="Garamond"/>
                <a:sym typeface="Garamond"/>
              </a:rPr>
              <a:t>MODIS</a:t>
            </a:r>
          </a:p>
          <a:p>
            <a:pPr marL="914400" lvl="1" indent="-228600" rtl="0">
              <a:spcBef>
                <a:spcPts val="0"/>
              </a:spcBef>
              <a:buFont typeface="Garamond"/>
              <a:buChar char="○"/>
            </a:pPr>
            <a:r>
              <a:rPr lang="en-US" dirty="0">
                <a:latin typeface="Garamond"/>
                <a:ea typeface="Garamond"/>
                <a:cs typeface="Garamond"/>
                <a:sym typeface="Garamond"/>
              </a:rPr>
              <a:t>Chlorophyll-a</a:t>
            </a:r>
          </a:p>
          <a:p>
            <a:pPr marL="914400" lvl="1" indent="-228600" rtl="0">
              <a:spcBef>
                <a:spcPts val="0"/>
              </a:spcBef>
              <a:buFont typeface="Garamond"/>
              <a:buChar char="○"/>
            </a:pPr>
            <a:r>
              <a:rPr lang="en-US" dirty="0">
                <a:latin typeface="Garamond"/>
                <a:ea typeface="Garamond"/>
                <a:cs typeface="Garamond"/>
                <a:sym typeface="Garamond"/>
              </a:rPr>
              <a:t>Cyanobacteria Index</a:t>
            </a:r>
          </a:p>
          <a:p>
            <a:pPr lvl="0" rtl="0">
              <a:spcBef>
                <a:spcPts val="0"/>
              </a:spcBef>
              <a:buNone/>
            </a:pPr>
            <a:endParaRPr dirty="0">
              <a:latin typeface="Garamond"/>
              <a:ea typeface="Garamond"/>
              <a:cs typeface="Garamond"/>
              <a:sym typeface="Garamond"/>
            </a:endParaRPr>
          </a:p>
          <a:p>
            <a:pPr marL="457200" lvl="0" indent="-228600" rtl="0">
              <a:spcBef>
                <a:spcPts val="0"/>
              </a:spcBef>
              <a:buFont typeface="Garamond"/>
              <a:buChar char="●"/>
            </a:pPr>
            <a:r>
              <a:rPr lang="en-US" dirty="0">
                <a:latin typeface="Garamond"/>
                <a:ea typeface="Garamond"/>
                <a:cs typeface="Garamond"/>
                <a:sym typeface="Garamond"/>
              </a:rPr>
              <a:t>Landsat 8</a:t>
            </a:r>
          </a:p>
          <a:p>
            <a:pPr marL="914400" lvl="1" indent="-228600" rtl="0">
              <a:spcBef>
                <a:spcPts val="0"/>
              </a:spcBef>
              <a:buFont typeface="Garamond"/>
              <a:buChar char="○"/>
            </a:pPr>
            <a:r>
              <a:rPr lang="en-US" dirty="0">
                <a:latin typeface="Garamond"/>
                <a:ea typeface="Garamond"/>
                <a:cs typeface="Garamond"/>
                <a:sym typeface="Garamond"/>
              </a:rPr>
              <a:t>NDTI</a:t>
            </a:r>
          </a:p>
          <a:p>
            <a:pPr marL="914400" lvl="1" indent="-228600" rtl="0">
              <a:spcBef>
                <a:spcPts val="0"/>
              </a:spcBef>
              <a:buFont typeface="Garamond"/>
              <a:buChar char="○"/>
            </a:pPr>
            <a:r>
              <a:rPr lang="en-US" dirty="0" err="1">
                <a:latin typeface="Garamond"/>
                <a:ea typeface="Garamond"/>
                <a:cs typeface="Garamond"/>
                <a:sym typeface="Garamond"/>
              </a:rPr>
              <a:t>Phycocyanin</a:t>
            </a:r>
            <a:r>
              <a:rPr lang="en-US" dirty="0">
                <a:latin typeface="Garamond"/>
                <a:ea typeface="Garamond"/>
                <a:cs typeface="Garamond"/>
                <a:sym typeface="Garamond"/>
              </a:rPr>
              <a:t> detection Vincent et al. 2004</a:t>
            </a:r>
          </a:p>
          <a:p>
            <a:pPr marL="914400" lvl="1" indent="-228600" rtl="0">
              <a:spcBef>
                <a:spcPts val="0"/>
              </a:spcBef>
              <a:buFont typeface="Garamond"/>
              <a:buChar char="○"/>
            </a:pPr>
            <a:r>
              <a:rPr lang="en-US" dirty="0">
                <a:latin typeface="Garamond"/>
                <a:ea typeface="Garamond"/>
                <a:cs typeface="Garamond"/>
                <a:sym typeface="Garamond"/>
              </a:rPr>
              <a:t>NIR with SAC Wang and Shi, 2007</a:t>
            </a:r>
          </a:p>
          <a:p>
            <a:pPr marL="457200" lvl="0" indent="0">
              <a:spcBef>
                <a:spcPts val="0"/>
              </a:spcBef>
              <a:buNone/>
            </a:pPr>
            <a:endParaRPr dirty="0">
              <a:latin typeface="Garamond"/>
              <a:ea typeface="Garamond"/>
              <a:cs typeface="Garamond"/>
              <a:sym typeface="Garamond"/>
            </a:endParaRPr>
          </a:p>
        </p:txBody>
      </p:sp>
      <p:sp>
        <p:nvSpPr>
          <p:cNvPr id="126" name="Shape 126"/>
          <p:cNvSpPr txBox="1"/>
          <p:nvPr/>
        </p:nvSpPr>
        <p:spPr>
          <a:xfrm>
            <a:off x="8918174" y="13699472"/>
            <a:ext cx="1226400" cy="712200"/>
          </a:xfrm>
          <a:prstGeom prst="rect">
            <a:avLst/>
          </a:prstGeom>
          <a:noFill/>
          <a:ln>
            <a:noFill/>
          </a:ln>
        </p:spPr>
        <p:txBody>
          <a:bodyPr lIns="91425" tIns="91425" rIns="91425" bIns="91425" anchor="t" anchorCtr="0">
            <a:noAutofit/>
          </a:bodyPr>
          <a:lstStyle/>
          <a:p>
            <a:pPr lvl="0" algn="ctr">
              <a:spcBef>
                <a:spcPts val="0"/>
              </a:spcBef>
              <a:buNone/>
            </a:pPr>
            <a:r>
              <a:rPr lang="en-US">
                <a:latin typeface="Garamond"/>
                <a:ea typeface="Garamond"/>
                <a:cs typeface="Garamond"/>
                <a:sym typeface="Garamond"/>
              </a:rPr>
              <a:t>Comparative Statistics &amp;</a:t>
            </a:r>
          </a:p>
          <a:p>
            <a:pPr lvl="0" algn="ctr">
              <a:spcBef>
                <a:spcPts val="0"/>
              </a:spcBef>
              <a:buNone/>
            </a:pPr>
            <a:r>
              <a:rPr lang="en-US">
                <a:latin typeface="Garamond"/>
                <a:ea typeface="Garamond"/>
                <a:cs typeface="Garamond"/>
                <a:sym typeface="Garamond"/>
              </a:rPr>
              <a:t>Regressions</a:t>
            </a:r>
          </a:p>
        </p:txBody>
      </p:sp>
      <p:sp>
        <p:nvSpPr>
          <p:cNvPr id="127" name="Shape 127"/>
          <p:cNvSpPr txBox="1"/>
          <p:nvPr/>
        </p:nvSpPr>
        <p:spPr>
          <a:xfrm>
            <a:off x="8020289" y="14986796"/>
            <a:ext cx="3022304" cy="913647"/>
          </a:xfrm>
          <a:prstGeom prst="rect">
            <a:avLst/>
          </a:prstGeom>
          <a:noFill/>
          <a:ln>
            <a:noFill/>
          </a:ln>
        </p:spPr>
        <p:txBody>
          <a:bodyPr lIns="91425" tIns="91425" rIns="91425" bIns="91425" anchor="t" anchorCtr="0">
            <a:noAutofit/>
          </a:bodyPr>
          <a:lstStyle/>
          <a:p>
            <a:pPr lvl="0" algn="ctr">
              <a:spcBef>
                <a:spcPts val="0"/>
              </a:spcBef>
              <a:buNone/>
            </a:pPr>
            <a:r>
              <a:rPr lang="en-US">
                <a:latin typeface="Garamond"/>
                <a:ea typeface="Garamond"/>
                <a:cs typeface="Garamond"/>
                <a:sym typeface="Garamond"/>
              </a:rPr>
              <a:t>NOAA Great Lakes </a:t>
            </a:r>
          </a:p>
          <a:p>
            <a:pPr lvl="0" algn="ctr">
              <a:spcBef>
                <a:spcPts val="0"/>
              </a:spcBef>
              <a:buNone/>
            </a:pPr>
            <a:r>
              <a:rPr lang="en-US">
                <a:latin typeface="Garamond"/>
                <a:ea typeface="Garamond"/>
                <a:cs typeface="Garamond"/>
                <a:sym typeface="Garamond"/>
              </a:rPr>
              <a:t>Environmental </a:t>
            </a:r>
          </a:p>
          <a:p>
            <a:pPr lvl="0" algn="ctr" rtl="0">
              <a:spcBef>
                <a:spcPts val="0"/>
              </a:spcBef>
              <a:buNone/>
            </a:pPr>
            <a:r>
              <a:rPr lang="en-US">
                <a:latin typeface="Garamond"/>
                <a:ea typeface="Garamond"/>
                <a:cs typeface="Garamond"/>
                <a:sym typeface="Garamond"/>
              </a:rPr>
              <a:t>Research Laboratory</a:t>
            </a:r>
          </a:p>
          <a:p>
            <a:pPr lvl="0" algn="ctr">
              <a:spcBef>
                <a:spcPts val="0"/>
              </a:spcBef>
              <a:buNone/>
            </a:pPr>
            <a:endParaRPr>
              <a:latin typeface="Garamond"/>
              <a:ea typeface="Garamond"/>
              <a:cs typeface="Garamond"/>
              <a:sym typeface="Garamond"/>
            </a:endParaRPr>
          </a:p>
        </p:txBody>
      </p:sp>
      <p:sp>
        <p:nvSpPr>
          <p:cNvPr id="128" name="Shape 128"/>
          <p:cNvSpPr txBox="1"/>
          <p:nvPr/>
        </p:nvSpPr>
        <p:spPr>
          <a:xfrm>
            <a:off x="8814721" y="16475672"/>
            <a:ext cx="1416463" cy="712095"/>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Garamond"/>
                <a:ea typeface="Garamond"/>
                <a:cs typeface="Garamond"/>
                <a:sym typeface="Garamond"/>
              </a:rPr>
              <a:t>Ohio State University Stone Lab </a:t>
            </a:r>
          </a:p>
        </p:txBody>
      </p:sp>
      <p:sp>
        <p:nvSpPr>
          <p:cNvPr id="129" name="Shape 129"/>
          <p:cNvSpPr txBox="1"/>
          <p:nvPr/>
        </p:nvSpPr>
        <p:spPr>
          <a:xfrm>
            <a:off x="1199330" y="13612658"/>
            <a:ext cx="1719577" cy="165183"/>
          </a:xfrm>
          <a:prstGeom prst="rect">
            <a:avLst/>
          </a:prstGeom>
          <a:noFill/>
          <a:ln>
            <a:noFill/>
          </a:ln>
        </p:spPr>
        <p:txBody>
          <a:bodyPr lIns="91425" tIns="91425" rIns="91425" bIns="91425" anchor="t" anchorCtr="0">
            <a:noAutofit/>
          </a:bodyPr>
          <a:lstStyle/>
          <a:p>
            <a:pPr lvl="0">
              <a:spcBef>
                <a:spcPts val="0"/>
              </a:spcBef>
              <a:buNone/>
            </a:pPr>
            <a:r>
              <a:rPr lang="en-US" b="1" dirty="0">
                <a:latin typeface="Garamond"/>
                <a:ea typeface="Garamond"/>
                <a:cs typeface="Garamond"/>
                <a:sym typeface="Garamond"/>
              </a:rPr>
              <a:t>Earth observations</a:t>
            </a:r>
          </a:p>
        </p:txBody>
      </p:sp>
      <p:sp>
        <p:nvSpPr>
          <p:cNvPr id="130" name="Shape 130"/>
          <p:cNvSpPr txBox="1"/>
          <p:nvPr/>
        </p:nvSpPr>
        <p:spPr>
          <a:xfrm>
            <a:off x="11096242" y="14936177"/>
            <a:ext cx="1701633" cy="1154899"/>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Garamond"/>
                <a:ea typeface="Garamond"/>
                <a:cs typeface="Garamond"/>
                <a:sym typeface="Garamond"/>
              </a:rPr>
              <a:t>Comparative and statistical analysis of sensor performance and algorithm accuracy</a:t>
            </a:r>
          </a:p>
          <a:p>
            <a:pPr lvl="0" algn="ctr">
              <a:spcBef>
                <a:spcPts val="0"/>
              </a:spcBef>
              <a:buNone/>
            </a:pPr>
            <a:endParaRPr dirty="0">
              <a:latin typeface="Garamond"/>
              <a:ea typeface="Garamond"/>
              <a:cs typeface="Garamond"/>
              <a:sym typeface="Garamond"/>
            </a:endParaRPr>
          </a:p>
        </p:txBody>
      </p:sp>
      <p:pic>
        <p:nvPicPr>
          <p:cNvPr id="131" name="Shape 131"/>
          <p:cNvPicPr preferRelativeResize="0"/>
          <p:nvPr/>
        </p:nvPicPr>
        <p:blipFill rotWithShape="1">
          <a:blip r:embed="rId14">
            <a:alphaModFix/>
          </a:blip>
          <a:srcRect b="17457"/>
          <a:stretch/>
        </p:blipFill>
        <p:spPr>
          <a:xfrm>
            <a:off x="8003954" y="21274971"/>
            <a:ext cx="4203899" cy="2355100"/>
          </a:xfrm>
          <a:prstGeom prst="rect">
            <a:avLst/>
          </a:prstGeom>
          <a:noFill/>
          <a:ln>
            <a:noFill/>
          </a:ln>
        </p:spPr>
      </p:pic>
      <p:pic>
        <p:nvPicPr>
          <p:cNvPr id="132" name="Shape 132" descr="BGPLot.png"/>
          <p:cNvPicPr preferRelativeResize="0"/>
          <p:nvPr/>
        </p:nvPicPr>
        <p:blipFill rotWithShape="1">
          <a:blip r:embed="rId15">
            <a:alphaModFix/>
          </a:blip>
          <a:srcRect l="1427" r="1437"/>
          <a:stretch/>
        </p:blipFill>
        <p:spPr>
          <a:xfrm>
            <a:off x="4493440" y="22113204"/>
            <a:ext cx="3118591" cy="1955629"/>
          </a:xfrm>
          <a:prstGeom prst="rect">
            <a:avLst/>
          </a:prstGeom>
          <a:noFill/>
          <a:ln>
            <a:noFill/>
          </a:ln>
        </p:spPr>
      </p:pic>
      <p:pic>
        <p:nvPicPr>
          <p:cNvPr id="133" name="Shape 133" descr="nirsacPLot.png"/>
          <p:cNvPicPr preferRelativeResize="0"/>
          <p:nvPr/>
        </p:nvPicPr>
        <p:blipFill>
          <a:blip r:embed="rId16">
            <a:alphaModFix/>
          </a:blip>
          <a:stretch>
            <a:fillRect/>
          </a:stretch>
        </p:blipFill>
        <p:spPr>
          <a:xfrm>
            <a:off x="843579" y="22056746"/>
            <a:ext cx="3118600" cy="1955649"/>
          </a:xfrm>
          <a:prstGeom prst="rect">
            <a:avLst/>
          </a:prstGeom>
          <a:noFill/>
          <a:ln>
            <a:noFill/>
          </a:ln>
        </p:spPr>
      </p:pic>
      <p:sp>
        <p:nvSpPr>
          <p:cNvPr id="134" name="Shape 134"/>
          <p:cNvSpPr txBox="1"/>
          <p:nvPr/>
        </p:nvSpPr>
        <p:spPr>
          <a:xfrm>
            <a:off x="3104731" y="18616633"/>
            <a:ext cx="4315296" cy="769500"/>
          </a:xfrm>
          <a:prstGeom prst="rect">
            <a:avLst/>
          </a:prstGeom>
          <a:noFill/>
          <a:ln>
            <a:noFill/>
          </a:ln>
        </p:spPr>
        <p:txBody>
          <a:bodyPr lIns="91425" tIns="91425" rIns="91425" bIns="91425" anchor="t" anchorCtr="0">
            <a:noAutofit/>
          </a:bodyPr>
          <a:lstStyle/>
          <a:p>
            <a:pPr lvl="0"/>
            <a:r>
              <a:rPr lang="en-US" sz="1800" dirty="0" smtClean="0">
                <a:latin typeface="Garamond"/>
                <a:ea typeface="Garamond"/>
                <a:cs typeface="Garamond"/>
                <a:sym typeface="Garamond"/>
              </a:rPr>
              <a:t>Near infrared with simple atmospheric correction algorithm (</a:t>
            </a:r>
            <a:r>
              <a:rPr lang="en-US" sz="1800" dirty="0">
                <a:latin typeface="Garamond"/>
                <a:ea typeface="Garamond"/>
                <a:cs typeface="Garamond"/>
                <a:sym typeface="Garamond"/>
              </a:rPr>
              <a:t>left) and Blue to Green ratio </a:t>
            </a:r>
            <a:r>
              <a:rPr lang="en-US" sz="1800" dirty="0" smtClean="0">
                <a:latin typeface="Garamond"/>
                <a:ea typeface="Garamond"/>
                <a:cs typeface="Garamond"/>
                <a:sym typeface="Garamond"/>
              </a:rPr>
              <a:t>applied (right) to </a:t>
            </a:r>
            <a:r>
              <a:rPr lang="en-US" sz="1800" dirty="0">
                <a:latin typeface="Garamond"/>
                <a:ea typeface="Garamond"/>
                <a:cs typeface="Garamond"/>
                <a:sym typeface="Garamond"/>
              </a:rPr>
              <a:t>Landsat 8 OLI </a:t>
            </a:r>
            <a:r>
              <a:rPr lang="en-US" sz="1800" dirty="0" smtClean="0">
                <a:latin typeface="Garamond"/>
                <a:ea typeface="Garamond"/>
                <a:cs typeface="Garamond"/>
                <a:sym typeface="Garamond"/>
              </a:rPr>
              <a:t>imagery.</a:t>
            </a:r>
            <a:endParaRPr lang="en-US" sz="1800" dirty="0">
              <a:latin typeface="Garamond"/>
              <a:ea typeface="Garamond"/>
              <a:cs typeface="Garamond"/>
              <a:sym typeface="Garamond"/>
            </a:endParaRPr>
          </a:p>
        </p:txBody>
      </p:sp>
      <p:pic>
        <p:nvPicPr>
          <p:cNvPr id="135" name="Shape 135"/>
          <p:cNvPicPr preferRelativeResize="0"/>
          <p:nvPr/>
        </p:nvPicPr>
        <p:blipFill>
          <a:blip r:embed="rId17">
            <a:alphaModFix/>
          </a:blip>
          <a:stretch>
            <a:fillRect/>
          </a:stretch>
        </p:blipFill>
        <p:spPr>
          <a:xfrm>
            <a:off x="12945128" y="17165183"/>
            <a:ext cx="3108960" cy="2286000"/>
          </a:xfrm>
          <a:prstGeom prst="rect">
            <a:avLst/>
          </a:prstGeom>
          <a:noFill/>
          <a:ln>
            <a:noFill/>
          </a:ln>
        </p:spPr>
      </p:pic>
      <p:pic>
        <p:nvPicPr>
          <p:cNvPr id="136" name="Shape 136" descr="MvRADissolvedMicro.jpg"/>
          <p:cNvPicPr preferRelativeResize="0"/>
          <p:nvPr/>
        </p:nvPicPr>
        <p:blipFill rotWithShape="1">
          <a:blip r:embed="rId18">
            <a:alphaModFix/>
          </a:blip>
          <a:srcRect l="4635" r="4644"/>
          <a:stretch/>
        </p:blipFill>
        <p:spPr>
          <a:xfrm>
            <a:off x="8910404" y="19563533"/>
            <a:ext cx="2545049" cy="2332950"/>
          </a:xfrm>
          <a:prstGeom prst="rect">
            <a:avLst/>
          </a:prstGeom>
          <a:noFill/>
          <a:ln>
            <a:noFill/>
          </a:ln>
        </p:spPr>
      </p:pic>
      <p:sp>
        <p:nvSpPr>
          <p:cNvPr id="137" name="Shape 137"/>
          <p:cNvSpPr txBox="1"/>
          <p:nvPr/>
        </p:nvSpPr>
        <p:spPr>
          <a:xfrm>
            <a:off x="7701591" y="18655021"/>
            <a:ext cx="4817000" cy="769500"/>
          </a:xfrm>
          <a:prstGeom prst="rect">
            <a:avLst/>
          </a:prstGeom>
          <a:noFill/>
          <a:ln>
            <a:noFill/>
          </a:ln>
        </p:spPr>
        <p:txBody>
          <a:bodyPr lIns="91425" tIns="91425" rIns="91425" bIns="91425" anchor="t" anchorCtr="0">
            <a:noAutofit/>
          </a:bodyPr>
          <a:lstStyle/>
          <a:p>
            <a:pPr lvl="0">
              <a:spcBef>
                <a:spcPts val="0"/>
              </a:spcBef>
              <a:buNone/>
            </a:pPr>
            <a:r>
              <a:rPr lang="en-US" sz="1800">
                <a:latin typeface="Garamond"/>
                <a:ea typeface="Garamond"/>
                <a:cs typeface="Garamond"/>
                <a:sym typeface="Garamond"/>
              </a:rPr>
              <a:t>Algorithm developed from multivariable regression analysis depicting dissolved microcystin (DsMc).</a:t>
            </a:r>
          </a:p>
          <a:p>
            <a:pPr lvl="0">
              <a:spcBef>
                <a:spcPts val="0"/>
              </a:spcBef>
              <a:buNone/>
            </a:pPr>
            <a:r>
              <a:rPr lang="en-US" sz="1800">
                <a:latin typeface="Garamond"/>
                <a:ea typeface="Garamond"/>
                <a:cs typeface="Garamond"/>
                <a:sym typeface="Garamond"/>
              </a:rPr>
              <a:t>DsMc = c</a:t>
            </a:r>
            <a:r>
              <a:rPr lang="en-US" sz="1800" baseline="-25000">
                <a:latin typeface="Garamond"/>
                <a:ea typeface="Garamond"/>
                <a:cs typeface="Garamond"/>
                <a:sym typeface="Garamond"/>
              </a:rPr>
              <a:t>1</a:t>
            </a:r>
            <a:r>
              <a:rPr lang="en-US" sz="1800">
                <a:latin typeface="Garamond"/>
                <a:ea typeface="Garamond"/>
                <a:cs typeface="Garamond"/>
                <a:sym typeface="Garamond"/>
              </a:rPr>
              <a:t>(NDTI) + c</a:t>
            </a:r>
            <a:r>
              <a:rPr lang="en-US" sz="1800" baseline="-25000">
                <a:latin typeface="Garamond"/>
                <a:ea typeface="Garamond"/>
                <a:cs typeface="Garamond"/>
                <a:sym typeface="Garamond"/>
              </a:rPr>
              <a:t>2</a:t>
            </a:r>
            <a:r>
              <a:rPr lang="en-US" sz="1800">
                <a:latin typeface="Garamond"/>
                <a:ea typeface="Garamond"/>
                <a:cs typeface="Garamond"/>
                <a:sym typeface="Garamond"/>
              </a:rPr>
              <a:t>(NIR-SAC) + 0.107</a:t>
            </a:r>
          </a:p>
        </p:txBody>
      </p:sp>
      <p:grpSp>
        <p:nvGrpSpPr>
          <p:cNvPr id="138" name="Shape 138"/>
          <p:cNvGrpSpPr/>
          <p:nvPr/>
        </p:nvGrpSpPr>
        <p:grpSpPr>
          <a:xfrm>
            <a:off x="834904" y="24417073"/>
            <a:ext cx="11631626" cy="6299277"/>
            <a:chOff x="522350" y="23870727"/>
            <a:chExt cx="11631626" cy="6299277"/>
          </a:xfrm>
        </p:grpSpPr>
        <p:sp>
          <p:nvSpPr>
            <p:cNvPr id="140" name="Shape 140"/>
            <p:cNvSpPr txBox="1"/>
            <p:nvPr/>
          </p:nvSpPr>
          <p:spPr>
            <a:xfrm>
              <a:off x="843850" y="27772400"/>
              <a:ext cx="3110700" cy="1895100"/>
            </a:xfrm>
            <a:prstGeom prst="rect">
              <a:avLst/>
            </a:prstGeom>
            <a:noFill/>
            <a:ln>
              <a:noFill/>
            </a:ln>
          </p:spPr>
          <p:txBody>
            <a:bodyPr lIns="91425" tIns="91425" rIns="91425" bIns="91425" anchor="t" anchorCtr="0">
              <a:noAutofit/>
            </a:bodyPr>
            <a:lstStyle/>
            <a:p>
              <a:pPr lvl="0" rtl="0">
                <a:spcBef>
                  <a:spcPts val="0"/>
                </a:spcBef>
                <a:buNone/>
              </a:pPr>
              <a:r>
                <a:rPr lang="en-US" sz="1800" dirty="0">
                  <a:latin typeface="Garamond"/>
                  <a:ea typeface="Garamond"/>
                  <a:cs typeface="Garamond"/>
                  <a:sym typeface="Garamond"/>
                </a:rPr>
                <a:t>HSI swath with Cyanobacteria Index (left) and Mishra et. al 2009 (right) algorithms applied.</a:t>
              </a:r>
            </a:p>
          </p:txBody>
        </p:sp>
        <p:pic>
          <p:nvPicPr>
            <p:cNvPr id="141" name="Shape 141" descr="cyanoPLot.png"/>
            <p:cNvPicPr preferRelativeResize="0"/>
            <p:nvPr/>
          </p:nvPicPr>
          <p:blipFill>
            <a:blip r:embed="rId19">
              <a:alphaModFix/>
            </a:blip>
            <a:stretch>
              <a:fillRect/>
            </a:stretch>
          </p:blipFill>
          <p:spPr>
            <a:xfrm>
              <a:off x="8657762" y="26117589"/>
              <a:ext cx="3190528" cy="2321932"/>
            </a:xfrm>
            <a:prstGeom prst="rect">
              <a:avLst/>
            </a:prstGeom>
            <a:noFill/>
            <a:ln>
              <a:noFill/>
            </a:ln>
          </p:spPr>
        </p:pic>
        <p:pic>
          <p:nvPicPr>
            <p:cNvPr id="142" name="Shape 142" descr="chloaPLot.png"/>
            <p:cNvPicPr preferRelativeResize="0"/>
            <p:nvPr/>
          </p:nvPicPr>
          <p:blipFill>
            <a:blip r:embed="rId20">
              <a:alphaModFix/>
            </a:blip>
            <a:stretch>
              <a:fillRect/>
            </a:stretch>
          </p:blipFill>
          <p:spPr>
            <a:xfrm>
              <a:off x="5282444" y="26071922"/>
              <a:ext cx="3202136" cy="2413289"/>
            </a:xfrm>
            <a:prstGeom prst="rect">
              <a:avLst/>
            </a:prstGeom>
            <a:noFill/>
            <a:ln>
              <a:noFill/>
            </a:ln>
          </p:spPr>
        </p:pic>
        <p:pic>
          <p:nvPicPr>
            <p:cNvPr id="143" name="Shape 143" descr="chloA.jpg"/>
            <p:cNvPicPr preferRelativeResize="0"/>
            <p:nvPr/>
          </p:nvPicPr>
          <p:blipFill rotWithShape="1">
            <a:blip r:embed="rId21">
              <a:alphaModFix/>
            </a:blip>
            <a:srcRect t="16402" b="16402"/>
            <a:stretch/>
          </p:blipFill>
          <p:spPr>
            <a:xfrm>
              <a:off x="5384228" y="24256597"/>
              <a:ext cx="3441848" cy="1864316"/>
            </a:xfrm>
            <a:prstGeom prst="rect">
              <a:avLst/>
            </a:prstGeom>
            <a:noFill/>
            <a:ln>
              <a:noFill/>
            </a:ln>
          </p:spPr>
        </p:pic>
        <p:sp>
          <p:nvSpPr>
            <p:cNvPr id="144" name="Shape 144"/>
            <p:cNvSpPr txBox="1"/>
            <p:nvPr/>
          </p:nvSpPr>
          <p:spPr>
            <a:xfrm>
              <a:off x="7681142" y="28724304"/>
              <a:ext cx="2872200" cy="1445700"/>
            </a:xfrm>
            <a:prstGeom prst="rect">
              <a:avLst/>
            </a:prstGeom>
            <a:noFill/>
            <a:ln>
              <a:noFill/>
            </a:ln>
          </p:spPr>
          <p:txBody>
            <a:bodyPr lIns="91425" tIns="91425" rIns="91425" bIns="91425" anchor="t" anchorCtr="0">
              <a:noAutofit/>
            </a:bodyPr>
            <a:lstStyle/>
            <a:p>
              <a:pPr lvl="0">
                <a:spcBef>
                  <a:spcPts val="0"/>
                </a:spcBef>
                <a:buNone/>
              </a:pPr>
              <a:r>
                <a:rPr lang="en-US" sz="1800" dirty="0">
                  <a:latin typeface="Garamond"/>
                  <a:ea typeface="Garamond"/>
                  <a:cs typeface="Garamond"/>
                  <a:sym typeface="Garamond"/>
                </a:rPr>
                <a:t>Chlorophyll-a </a:t>
              </a:r>
              <a:r>
                <a:rPr lang="en-US" sz="1800" dirty="0" smtClean="0">
                  <a:latin typeface="Garamond"/>
                  <a:ea typeface="Garamond"/>
                  <a:cs typeface="Garamond"/>
                  <a:sym typeface="Garamond"/>
                </a:rPr>
                <a:t>algorithm (left) </a:t>
              </a:r>
              <a:r>
                <a:rPr lang="en-US" sz="1800" dirty="0">
                  <a:latin typeface="Garamond"/>
                  <a:ea typeface="Garamond"/>
                  <a:cs typeface="Garamond"/>
                  <a:sym typeface="Garamond"/>
                </a:rPr>
                <a:t>and Cyanobacteria </a:t>
              </a:r>
              <a:r>
                <a:rPr lang="en-US" sz="1800" dirty="0" smtClean="0">
                  <a:latin typeface="Garamond"/>
                  <a:ea typeface="Garamond"/>
                  <a:cs typeface="Garamond"/>
                  <a:sym typeface="Garamond"/>
                </a:rPr>
                <a:t>Index (right) </a:t>
              </a:r>
              <a:r>
                <a:rPr lang="en-US" sz="1800" dirty="0">
                  <a:latin typeface="Garamond"/>
                  <a:ea typeface="Garamond"/>
                  <a:cs typeface="Garamond"/>
                  <a:sym typeface="Garamond"/>
                </a:rPr>
                <a:t>applied to Aqua Modis imagery.  </a:t>
              </a:r>
            </a:p>
          </p:txBody>
        </p:sp>
        <p:grpSp>
          <p:nvGrpSpPr>
            <p:cNvPr id="145" name="Shape 145"/>
            <p:cNvGrpSpPr/>
            <p:nvPr/>
          </p:nvGrpSpPr>
          <p:grpSpPr>
            <a:xfrm>
              <a:off x="8939571" y="24080532"/>
              <a:ext cx="3214405" cy="2244592"/>
              <a:chOff x="8939571" y="24080532"/>
              <a:chExt cx="3214405" cy="2244592"/>
            </a:xfrm>
          </p:grpSpPr>
          <p:pic>
            <p:nvPicPr>
              <p:cNvPr id="146" name="Shape 146" descr="cyanobac.jpg"/>
              <p:cNvPicPr preferRelativeResize="0"/>
              <p:nvPr/>
            </p:nvPicPr>
            <p:blipFill rotWithShape="1">
              <a:blip r:embed="rId22">
                <a:alphaModFix/>
              </a:blip>
              <a:srcRect t="10580" b="10580"/>
              <a:stretch/>
            </p:blipFill>
            <p:spPr>
              <a:xfrm>
                <a:off x="8939571" y="24080532"/>
                <a:ext cx="3214405" cy="2087023"/>
              </a:xfrm>
              <a:prstGeom prst="rect">
                <a:avLst/>
              </a:prstGeom>
              <a:noFill/>
              <a:ln>
                <a:noFill/>
              </a:ln>
            </p:spPr>
          </p:pic>
          <p:sp>
            <p:nvSpPr>
              <p:cNvPr id="147" name="Shape 147"/>
              <p:cNvSpPr/>
              <p:nvPr/>
            </p:nvSpPr>
            <p:spPr>
              <a:xfrm>
                <a:off x="11481550" y="26089325"/>
                <a:ext cx="218400" cy="235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grpSp>
        <p:pic>
          <p:nvPicPr>
            <p:cNvPr id="139" name="Shape 139" descr="HSI.jpg"/>
            <p:cNvPicPr preferRelativeResize="0"/>
            <p:nvPr/>
          </p:nvPicPr>
          <p:blipFill rotWithShape="1">
            <a:blip r:embed="rId23">
              <a:alphaModFix/>
            </a:blip>
            <a:srcRect l="17199" t="2724" r="48973" b="12915"/>
            <a:stretch/>
          </p:blipFill>
          <p:spPr>
            <a:xfrm>
              <a:off x="522350" y="23870727"/>
              <a:ext cx="2051171" cy="3597250"/>
            </a:xfrm>
            <a:prstGeom prst="rect">
              <a:avLst/>
            </a:prstGeom>
            <a:noFill/>
            <a:ln>
              <a:noFill/>
            </a:ln>
          </p:spPr>
        </p:pic>
      </p:grpSp>
      <p:grpSp>
        <p:nvGrpSpPr>
          <p:cNvPr id="148" name="Shape 148"/>
          <p:cNvGrpSpPr/>
          <p:nvPr/>
        </p:nvGrpSpPr>
        <p:grpSpPr>
          <a:xfrm>
            <a:off x="4757559" y="19582583"/>
            <a:ext cx="2590353" cy="2432529"/>
            <a:chOff x="4558531" y="19236587"/>
            <a:chExt cx="2590353" cy="2432529"/>
          </a:xfrm>
        </p:grpSpPr>
        <p:pic>
          <p:nvPicPr>
            <p:cNvPr id="149" name="Shape 149" descr="GBratio.jpg"/>
            <p:cNvPicPr preferRelativeResize="0"/>
            <p:nvPr/>
          </p:nvPicPr>
          <p:blipFill rotWithShape="1">
            <a:blip r:embed="rId24">
              <a:alphaModFix/>
            </a:blip>
            <a:srcRect t="19" b="19"/>
            <a:stretch/>
          </p:blipFill>
          <p:spPr>
            <a:xfrm>
              <a:off x="4558531" y="19236587"/>
              <a:ext cx="2590353" cy="2432529"/>
            </a:xfrm>
            <a:prstGeom prst="rect">
              <a:avLst/>
            </a:prstGeom>
            <a:noFill/>
            <a:ln>
              <a:noFill/>
            </a:ln>
          </p:spPr>
        </p:pic>
        <p:sp>
          <p:nvSpPr>
            <p:cNvPr id="150" name="Shape 150"/>
            <p:cNvSpPr/>
            <p:nvPr/>
          </p:nvSpPr>
          <p:spPr>
            <a:xfrm>
              <a:off x="6774300" y="21314700"/>
              <a:ext cx="218400" cy="235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grpSp>
      <p:grpSp>
        <p:nvGrpSpPr>
          <p:cNvPr id="151" name="Shape 151"/>
          <p:cNvGrpSpPr/>
          <p:nvPr/>
        </p:nvGrpSpPr>
        <p:grpSpPr>
          <a:xfrm>
            <a:off x="1203742" y="19513746"/>
            <a:ext cx="2398275" cy="2432528"/>
            <a:chOff x="845362" y="19167750"/>
            <a:chExt cx="2398275" cy="2432528"/>
          </a:xfrm>
        </p:grpSpPr>
        <p:pic>
          <p:nvPicPr>
            <p:cNvPr id="152" name="Shape 152" descr="NIRSAC.jpg"/>
            <p:cNvPicPr preferRelativeResize="0"/>
            <p:nvPr/>
          </p:nvPicPr>
          <p:blipFill rotWithShape="1">
            <a:blip r:embed="rId25">
              <a:alphaModFix/>
            </a:blip>
            <a:srcRect l="5317" r="5317"/>
            <a:stretch/>
          </p:blipFill>
          <p:spPr>
            <a:xfrm>
              <a:off x="845362" y="19167750"/>
              <a:ext cx="2398275" cy="2432528"/>
            </a:xfrm>
            <a:prstGeom prst="rect">
              <a:avLst/>
            </a:prstGeom>
            <a:noFill/>
            <a:ln>
              <a:noFill/>
            </a:ln>
          </p:spPr>
        </p:pic>
        <p:sp>
          <p:nvSpPr>
            <p:cNvPr id="153" name="Shape 153"/>
            <p:cNvSpPr/>
            <p:nvPr/>
          </p:nvSpPr>
          <p:spPr>
            <a:xfrm>
              <a:off x="2930875" y="21243950"/>
              <a:ext cx="218400" cy="235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grpSp>
      <p:pic>
        <p:nvPicPr>
          <p:cNvPr id="154" name="Shape 154" descr="hsiScale.png"/>
          <p:cNvPicPr preferRelativeResize="0"/>
          <p:nvPr/>
        </p:nvPicPr>
        <p:blipFill rotWithShape="1">
          <a:blip r:embed="rId26">
            <a:alphaModFix/>
          </a:blip>
          <a:srcRect l="15059" r="51638" b="4534"/>
          <a:stretch/>
        </p:blipFill>
        <p:spPr>
          <a:xfrm rot="5400000" flipH="1">
            <a:off x="6228826" y="22977770"/>
            <a:ext cx="574449" cy="2952750"/>
          </a:xfrm>
          <a:prstGeom prst="rect">
            <a:avLst/>
          </a:prstGeom>
          <a:noFill/>
          <a:ln>
            <a:noFill/>
          </a:ln>
        </p:spPr>
      </p:pic>
      <p:sp>
        <p:nvSpPr>
          <p:cNvPr id="155" name="Shape 155"/>
          <p:cNvSpPr txBox="1"/>
          <p:nvPr/>
        </p:nvSpPr>
        <p:spPr>
          <a:xfrm>
            <a:off x="7680854" y="24251458"/>
            <a:ext cx="675000" cy="364200"/>
          </a:xfrm>
          <a:prstGeom prst="rect">
            <a:avLst/>
          </a:prstGeom>
          <a:noFill/>
          <a:ln>
            <a:noFill/>
          </a:ln>
        </p:spPr>
        <p:txBody>
          <a:bodyPr lIns="91425" tIns="91425" rIns="91425" bIns="91425" anchor="ctr" anchorCtr="0">
            <a:noAutofit/>
          </a:bodyPr>
          <a:lstStyle/>
          <a:p>
            <a:pPr lvl="0">
              <a:spcBef>
                <a:spcPts val="0"/>
              </a:spcBef>
              <a:buNone/>
            </a:pPr>
            <a:r>
              <a:rPr lang="en-US">
                <a:latin typeface="Garamond"/>
                <a:ea typeface="Garamond"/>
                <a:cs typeface="Garamond"/>
                <a:sym typeface="Garamond"/>
              </a:rPr>
              <a:t>High</a:t>
            </a:r>
          </a:p>
        </p:txBody>
      </p:sp>
      <p:sp>
        <p:nvSpPr>
          <p:cNvPr id="156" name="Shape 156"/>
          <p:cNvSpPr txBox="1"/>
          <p:nvPr/>
        </p:nvSpPr>
        <p:spPr>
          <a:xfrm>
            <a:off x="4830379" y="24314633"/>
            <a:ext cx="581100" cy="290400"/>
          </a:xfrm>
          <a:prstGeom prst="rect">
            <a:avLst/>
          </a:prstGeom>
          <a:noFill/>
          <a:ln>
            <a:noFill/>
          </a:ln>
        </p:spPr>
        <p:txBody>
          <a:bodyPr lIns="91425" tIns="91425" rIns="91425" bIns="91425" anchor="t" anchorCtr="0">
            <a:noAutofit/>
          </a:bodyPr>
          <a:lstStyle/>
          <a:p>
            <a:pPr lvl="0">
              <a:spcBef>
                <a:spcPts val="0"/>
              </a:spcBef>
              <a:buNone/>
            </a:pPr>
            <a:r>
              <a:rPr lang="en-US">
                <a:latin typeface="Garamond"/>
                <a:ea typeface="Garamond"/>
                <a:cs typeface="Garamond"/>
                <a:sym typeface="Garamond"/>
              </a:rPr>
              <a:t>Low</a:t>
            </a:r>
          </a:p>
        </p:txBody>
      </p:sp>
      <p:sp>
        <p:nvSpPr>
          <p:cNvPr id="157" name="Shape 157"/>
          <p:cNvSpPr txBox="1"/>
          <p:nvPr/>
        </p:nvSpPr>
        <p:spPr>
          <a:xfrm>
            <a:off x="6263704" y="28796746"/>
            <a:ext cx="2590500" cy="364200"/>
          </a:xfrm>
          <a:prstGeom prst="rect">
            <a:avLst/>
          </a:prstGeom>
          <a:solidFill>
            <a:srgbClr val="FFFFFF"/>
          </a:solidFill>
          <a:ln>
            <a:noFill/>
          </a:ln>
        </p:spPr>
        <p:txBody>
          <a:bodyPr lIns="91425" tIns="91425" rIns="91425" bIns="91425" anchor="t" anchorCtr="0">
            <a:noAutofit/>
          </a:bodyPr>
          <a:lstStyle/>
          <a:p>
            <a:pPr lvl="0">
              <a:spcBef>
                <a:spcPts val="0"/>
              </a:spcBef>
              <a:buNone/>
            </a:pPr>
            <a:r>
              <a:rPr lang="en-US">
                <a:latin typeface="Garamond"/>
                <a:ea typeface="Garamond"/>
                <a:cs typeface="Garamond"/>
                <a:sym typeface="Garamond"/>
              </a:rPr>
              <a:t>Detected Chlorophyll (µg/L)</a:t>
            </a:r>
          </a:p>
        </p:txBody>
      </p:sp>
      <p:sp>
        <p:nvSpPr>
          <p:cNvPr id="158" name="Shape 158"/>
          <p:cNvSpPr txBox="1"/>
          <p:nvPr/>
        </p:nvSpPr>
        <p:spPr>
          <a:xfrm rot="-5400000">
            <a:off x="4380129" y="27390421"/>
            <a:ext cx="2590500" cy="3642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a:latin typeface="Garamond"/>
                <a:ea typeface="Garamond"/>
                <a:cs typeface="Garamond"/>
                <a:sym typeface="Garamond"/>
              </a:rPr>
              <a:t>Measured Chlorophyll (µg/L)</a:t>
            </a:r>
          </a:p>
        </p:txBody>
      </p:sp>
      <p:sp>
        <p:nvSpPr>
          <p:cNvPr id="159" name="Shape 159"/>
          <p:cNvSpPr txBox="1"/>
          <p:nvPr/>
        </p:nvSpPr>
        <p:spPr>
          <a:xfrm rot="-5400000">
            <a:off x="7741054" y="27265058"/>
            <a:ext cx="2590500" cy="3642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a:latin typeface="Garamond"/>
                <a:ea typeface="Garamond"/>
                <a:cs typeface="Garamond"/>
                <a:sym typeface="Garamond"/>
              </a:rPr>
              <a:t>Measured Microcystin (µg/L)</a:t>
            </a:r>
          </a:p>
        </p:txBody>
      </p:sp>
      <p:sp>
        <p:nvSpPr>
          <p:cNvPr id="160" name="Shape 160"/>
          <p:cNvSpPr txBox="1"/>
          <p:nvPr/>
        </p:nvSpPr>
        <p:spPr>
          <a:xfrm>
            <a:off x="9738254" y="28796746"/>
            <a:ext cx="2590500" cy="3642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a:latin typeface="Garamond"/>
                <a:ea typeface="Garamond"/>
                <a:cs typeface="Garamond"/>
                <a:sym typeface="Garamond"/>
              </a:rPr>
              <a:t>Detected Cyanobacteria</a:t>
            </a:r>
          </a:p>
        </p:txBody>
      </p:sp>
      <p:sp>
        <p:nvSpPr>
          <p:cNvPr id="161" name="Shape 161"/>
          <p:cNvSpPr txBox="1"/>
          <p:nvPr/>
        </p:nvSpPr>
        <p:spPr>
          <a:xfrm rot="-5400000">
            <a:off x="3252079" y="22505571"/>
            <a:ext cx="2326500" cy="3933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dirty="0">
                <a:latin typeface="Garamond"/>
                <a:ea typeface="Garamond"/>
                <a:cs typeface="Garamond"/>
                <a:sym typeface="Garamond"/>
              </a:rPr>
              <a:t>Extracted </a:t>
            </a:r>
            <a:r>
              <a:rPr lang="en-US" dirty="0" err="1">
                <a:latin typeface="Garamond"/>
                <a:ea typeface="Garamond"/>
                <a:cs typeface="Garamond"/>
                <a:sym typeface="Garamond"/>
              </a:rPr>
              <a:t>Phycocianin</a:t>
            </a:r>
            <a:r>
              <a:rPr lang="en-US" dirty="0">
                <a:latin typeface="Garamond"/>
                <a:ea typeface="Garamond"/>
                <a:cs typeface="Garamond"/>
                <a:sym typeface="Garamond"/>
              </a:rPr>
              <a:t> (µg/L)</a:t>
            </a:r>
          </a:p>
        </p:txBody>
      </p:sp>
      <p:sp>
        <p:nvSpPr>
          <p:cNvPr id="162" name="Shape 162"/>
          <p:cNvSpPr txBox="1"/>
          <p:nvPr/>
        </p:nvSpPr>
        <p:spPr>
          <a:xfrm rot="-5400000">
            <a:off x="-234319" y="22485846"/>
            <a:ext cx="2326500" cy="393300"/>
          </a:xfrm>
          <a:prstGeom prst="rect">
            <a:avLst/>
          </a:prstGeom>
          <a:solidFill>
            <a:srgbClr val="FFFFFF"/>
          </a:solidFill>
          <a:ln>
            <a:noFill/>
          </a:ln>
        </p:spPr>
        <p:txBody>
          <a:bodyPr lIns="91425" tIns="91425" rIns="91425" bIns="91425" anchor="t" anchorCtr="0">
            <a:noAutofit/>
          </a:bodyPr>
          <a:lstStyle/>
          <a:p>
            <a:pPr lvl="0" rtl="0">
              <a:spcBef>
                <a:spcPts val="0"/>
              </a:spcBef>
              <a:buNone/>
            </a:pPr>
            <a:r>
              <a:rPr lang="en-US" dirty="0">
                <a:latin typeface="Garamond"/>
                <a:ea typeface="Garamond"/>
                <a:cs typeface="Garamond"/>
                <a:sym typeface="Garamond"/>
              </a:rPr>
              <a:t>Extracted </a:t>
            </a:r>
            <a:r>
              <a:rPr lang="en-US" dirty="0" err="1">
                <a:latin typeface="Garamond"/>
                <a:ea typeface="Garamond"/>
                <a:cs typeface="Garamond"/>
                <a:sym typeface="Garamond"/>
              </a:rPr>
              <a:t>Phycocianin</a:t>
            </a:r>
            <a:r>
              <a:rPr lang="en-US" dirty="0">
                <a:latin typeface="Garamond"/>
                <a:ea typeface="Garamond"/>
                <a:cs typeface="Garamond"/>
                <a:sym typeface="Garamond"/>
              </a:rPr>
              <a:t> (µg/L)</a:t>
            </a:r>
          </a:p>
        </p:txBody>
      </p:sp>
      <p:sp>
        <p:nvSpPr>
          <p:cNvPr id="163" name="Shape 163"/>
          <p:cNvSpPr txBox="1"/>
          <p:nvPr/>
        </p:nvSpPr>
        <p:spPr>
          <a:xfrm>
            <a:off x="1512629" y="23821471"/>
            <a:ext cx="2326500" cy="3735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dirty="0">
                <a:latin typeface="Garamond"/>
                <a:ea typeface="Garamond"/>
                <a:cs typeface="Garamond"/>
                <a:sym typeface="Garamond"/>
              </a:rPr>
              <a:t>Pixel Values</a:t>
            </a:r>
          </a:p>
        </p:txBody>
      </p:sp>
      <p:sp>
        <p:nvSpPr>
          <p:cNvPr id="164" name="Shape 164"/>
          <p:cNvSpPr txBox="1"/>
          <p:nvPr/>
        </p:nvSpPr>
        <p:spPr>
          <a:xfrm>
            <a:off x="4962304" y="23894796"/>
            <a:ext cx="2326500" cy="3933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a:latin typeface="Garamond"/>
                <a:ea typeface="Garamond"/>
                <a:cs typeface="Garamond"/>
                <a:sym typeface="Garamond"/>
              </a:rPr>
              <a:t>Pixel Values</a:t>
            </a:r>
          </a:p>
        </p:txBody>
      </p:sp>
      <p:sp>
        <p:nvSpPr>
          <p:cNvPr id="165" name="Shape 165"/>
          <p:cNvSpPr txBox="1"/>
          <p:nvPr/>
        </p:nvSpPr>
        <p:spPr>
          <a:xfrm>
            <a:off x="9102141" y="23351083"/>
            <a:ext cx="2326500" cy="3933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a:latin typeface="Garamond"/>
                <a:ea typeface="Garamond"/>
                <a:cs typeface="Garamond"/>
                <a:sym typeface="Garamond"/>
              </a:rPr>
              <a:t>Theoretical Quantiles</a:t>
            </a:r>
          </a:p>
        </p:txBody>
      </p:sp>
      <p:sp>
        <p:nvSpPr>
          <p:cNvPr id="166" name="Shape 166"/>
          <p:cNvSpPr txBox="1"/>
          <p:nvPr/>
        </p:nvSpPr>
        <p:spPr>
          <a:xfrm rot="-5400000">
            <a:off x="7103904" y="22488721"/>
            <a:ext cx="2360400" cy="3354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a:latin typeface="Garamond"/>
                <a:ea typeface="Garamond"/>
                <a:cs typeface="Garamond"/>
                <a:sym typeface="Garamond"/>
              </a:rPr>
              <a:t>Standardized residuals</a:t>
            </a:r>
          </a:p>
        </p:txBody>
      </p:sp>
      <p:sp>
        <p:nvSpPr>
          <p:cNvPr id="167" name="Shape 167"/>
          <p:cNvSpPr txBox="1"/>
          <p:nvPr/>
        </p:nvSpPr>
        <p:spPr>
          <a:xfrm>
            <a:off x="9102154" y="21842845"/>
            <a:ext cx="2326500" cy="326700"/>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US">
                <a:latin typeface="Garamond"/>
                <a:ea typeface="Garamond"/>
                <a:cs typeface="Garamond"/>
                <a:sym typeface="Garamond"/>
              </a:rPr>
              <a:t>Normal Q-Q</a:t>
            </a:r>
          </a:p>
        </p:txBody>
      </p:sp>
      <p:sp>
        <p:nvSpPr>
          <p:cNvPr id="170" name="Shape 80"/>
          <p:cNvSpPr txBox="1"/>
          <p:nvPr/>
        </p:nvSpPr>
        <p:spPr>
          <a:xfrm>
            <a:off x="12971303" y="5167126"/>
            <a:ext cx="10582798" cy="3870802"/>
          </a:xfrm>
          <a:prstGeom prst="rect">
            <a:avLst/>
          </a:prstGeom>
          <a:noFill/>
          <a:ln>
            <a:noFill/>
          </a:ln>
        </p:spPr>
        <p:txBody>
          <a:bodyPr lIns="91425" tIns="45700" rIns="91425" bIns="45700" anchor="t" anchorCtr="0">
            <a:noAutofit/>
          </a:bodyPr>
          <a:lstStyle/>
          <a:p>
            <a:pPr marL="514350" lvl="0" indent="-457200">
              <a:lnSpc>
                <a:spcPct val="90000"/>
              </a:lnSpc>
              <a:buClr>
                <a:srgbClr val="73A9DB"/>
              </a:buClr>
              <a:buSzPct val="100000"/>
              <a:buFont typeface="Webdings" panose="05030102010509060703" pitchFamily="18" charset="2"/>
              <a:buChar char=""/>
            </a:pPr>
            <a:r>
              <a:rPr lang="en-US" sz="2400" b="1" dirty="0" smtClean="0">
                <a:solidFill>
                  <a:srgbClr val="73A9DB"/>
                </a:solidFill>
                <a:latin typeface="Garamond"/>
                <a:ea typeface="Garamond"/>
                <a:cs typeface="Garamond"/>
                <a:sym typeface="Garamond"/>
              </a:rPr>
              <a:t>Determine </a:t>
            </a:r>
            <a:r>
              <a:rPr lang="en-US" sz="2400" dirty="0">
                <a:solidFill>
                  <a:schemeClr val="tx1">
                    <a:lumMod val="50000"/>
                  </a:schemeClr>
                </a:solidFill>
                <a:latin typeface="Garamond"/>
                <a:ea typeface="Garamond"/>
                <a:cs typeface="Garamond"/>
                <a:sym typeface="Garamond"/>
              </a:rPr>
              <a:t>whether hyperspectral airborne imagery can be used as a more effective tool to monitor and predict </a:t>
            </a:r>
            <a:r>
              <a:rPr lang="en-US" sz="2400" dirty="0" err="1">
                <a:solidFill>
                  <a:schemeClr val="tx1">
                    <a:lumMod val="50000"/>
                  </a:schemeClr>
                </a:solidFill>
                <a:latin typeface="Garamond"/>
                <a:ea typeface="Garamond"/>
                <a:cs typeface="Garamond"/>
                <a:sym typeface="Garamond"/>
              </a:rPr>
              <a:t>microcystin</a:t>
            </a:r>
            <a:r>
              <a:rPr lang="en-US" sz="2400" dirty="0">
                <a:solidFill>
                  <a:schemeClr val="tx1">
                    <a:lumMod val="50000"/>
                  </a:schemeClr>
                </a:solidFill>
                <a:latin typeface="Garamond"/>
                <a:ea typeface="Garamond"/>
                <a:cs typeface="Garamond"/>
                <a:sym typeface="Garamond"/>
              </a:rPr>
              <a:t> production compared to multispectral satellite imagery or </a:t>
            </a:r>
            <a:r>
              <a:rPr lang="en-US" sz="2400" i="1" dirty="0">
                <a:solidFill>
                  <a:schemeClr val="tx1">
                    <a:lumMod val="50000"/>
                  </a:schemeClr>
                </a:solidFill>
                <a:latin typeface="Garamond"/>
                <a:ea typeface="Garamond"/>
                <a:cs typeface="Garamond"/>
                <a:sym typeface="Garamond"/>
              </a:rPr>
              <a:t>in situ</a:t>
            </a:r>
            <a:r>
              <a:rPr lang="en-US" sz="2400" dirty="0">
                <a:solidFill>
                  <a:schemeClr val="tx1">
                    <a:lumMod val="50000"/>
                  </a:schemeClr>
                </a:solidFill>
                <a:latin typeface="Garamond"/>
                <a:ea typeface="Garamond"/>
                <a:cs typeface="Garamond"/>
                <a:sym typeface="Garamond"/>
              </a:rPr>
              <a:t> measurements </a:t>
            </a:r>
          </a:p>
          <a:p>
            <a:pPr marL="514350" lvl="0" indent="-457200">
              <a:lnSpc>
                <a:spcPct val="90000"/>
              </a:lnSpc>
              <a:spcBef>
                <a:spcPts val="1800"/>
              </a:spcBef>
              <a:buClr>
                <a:srgbClr val="73A9DB"/>
              </a:buClr>
              <a:buSzPct val="100000"/>
              <a:buFont typeface="Webdings" panose="05030102010509060703" pitchFamily="18" charset="2"/>
              <a:buChar char=""/>
            </a:pPr>
            <a:r>
              <a:rPr lang="en-US" sz="2400" b="1" dirty="0">
                <a:solidFill>
                  <a:srgbClr val="73A9DB"/>
                </a:solidFill>
                <a:latin typeface="Garamond"/>
                <a:ea typeface="Garamond"/>
                <a:cs typeface="Garamond"/>
                <a:sym typeface="Garamond"/>
              </a:rPr>
              <a:t>Implement</a:t>
            </a:r>
            <a:r>
              <a:rPr lang="en-US" sz="2400" dirty="0">
                <a:solidFill>
                  <a:srgbClr val="73A9DB"/>
                </a:solidFill>
                <a:latin typeface="Garamond"/>
                <a:ea typeface="Garamond"/>
                <a:cs typeface="Garamond"/>
                <a:sym typeface="Garamond"/>
              </a:rPr>
              <a:t> </a:t>
            </a:r>
            <a:r>
              <a:rPr lang="en-US" sz="2400" dirty="0">
                <a:solidFill>
                  <a:schemeClr val="tx1">
                    <a:lumMod val="50000"/>
                  </a:schemeClr>
                </a:solidFill>
                <a:latin typeface="Garamond"/>
                <a:ea typeface="Garamond"/>
                <a:cs typeface="Garamond"/>
                <a:sym typeface="Garamond"/>
              </a:rPr>
              <a:t>remote sensing algorithms to test their strength in detecting harmful algal blooms</a:t>
            </a:r>
          </a:p>
          <a:p>
            <a:pPr marL="514350" lvl="0" indent="-457200">
              <a:lnSpc>
                <a:spcPct val="90000"/>
              </a:lnSpc>
              <a:spcBef>
                <a:spcPts val="1800"/>
              </a:spcBef>
              <a:buClr>
                <a:srgbClr val="73A9DB"/>
              </a:buClr>
              <a:buSzPct val="100000"/>
              <a:buFont typeface="Webdings" panose="05030102010509060703" pitchFamily="18" charset="2"/>
              <a:buChar char=""/>
            </a:pPr>
            <a:r>
              <a:rPr lang="en-US" sz="2400" b="1" dirty="0">
                <a:solidFill>
                  <a:srgbClr val="73A9DB"/>
                </a:solidFill>
                <a:latin typeface="Garamond"/>
                <a:ea typeface="Garamond"/>
                <a:cs typeface="Garamond"/>
                <a:sym typeface="Garamond"/>
              </a:rPr>
              <a:t>Conduct</a:t>
            </a:r>
            <a:r>
              <a:rPr lang="en-US" sz="2400" dirty="0">
                <a:solidFill>
                  <a:srgbClr val="73A9DB"/>
                </a:solidFill>
                <a:latin typeface="Garamond"/>
                <a:ea typeface="Garamond"/>
                <a:cs typeface="Garamond"/>
                <a:sym typeface="Garamond"/>
              </a:rPr>
              <a:t> </a:t>
            </a:r>
            <a:r>
              <a:rPr lang="en-US" sz="2400" dirty="0">
                <a:solidFill>
                  <a:schemeClr val="tx1">
                    <a:lumMod val="50000"/>
                  </a:schemeClr>
                </a:solidFill>
                <a:latin typeface="Garamond"/>
                <a:ea typeface="Garamond"/>
                <a:cs typeface="Garamond"/>
                <a:sym typeface="Garamond"/>
              </a:rPr>
              <a:t>a comparative analysis of airborne hyperspectral imagery versus NASA Earth observations when considering monitoring and predictability of </a:t>
            </a:r>
            <a:r>
              <a:rPr lang="en-US" sz="2400" dirty="0" err="1">
                <a:solidFill>
                  <a:schemeClr val="tx1">
                    <a:lumMod val="50000"/>
                  </a:schemeClr>
                </a:solidFill>
                <a:latin typeface="Garamond"/>
                <a:ea typeface="Garamond"/>
                <a:cs typeface="Garamond"/>
                <a:sym typeface="Garamond"/>
              </a:rPr>
              <a:t>microcystin</a:t>
            </a:r>
            <a:r>
              <a:rPr lang="en-US" sz="2400" dirty="0">
                <a:solidFill>
                  <a:schemeClr val="tx1">
                    <a:lumMod val="50000"/>
                  </a:schemeClr>
                </a:solidFill>
                <a:latin typeface="Garamond"/>
                <a:ea typeface="Garamond"/>
                <a:cs typeface="Garamond"/>
                <a:sym typeface="Garamond"/>
              </a:rPr>
              <a:t> production in Lake </a:t>
            </a:r>
            <a:r>
              <a:rPr lang="en-US" sz="2400" dirty="0" smtClean="0">
                <a:solidFill>
                  <a:schemeClr val="tx1">
                    <a:lumMod val="50000"/>
                  </a:schemeClr>
                </a:solidFill>
                <a:latin typeface="Garamond"/>
                <a:ea typeface="Garamond"/>
                <a:cs typeface="Garamond"/>
                <a:sym typeface="Garamond"/>
              </a:rPr>
              <a:t>Erie</a:t>
            </a:r>
            <a:endParaRPr lang="en-US" sz="2400" dirty="0">
              <a:solidFill>
                <a:schemeClr val="tx1">
                  <a:lumMod val="50000"/>
                </a:schemeClr>
              </a:solidFill>
              <a:latin typeface="Garamond"/>
              <a:ea typeface="Garamond"/>
              <a:cs typeface="Garamond"/>
              <a:sym typeface="Garamond"/>
            </a:endParaRPr>
          </a:p>
          <a:p>
            <a:pPr marL="514350" lvl="0" indent="-457200">
              <a:lnSpc>
                <a:spcPct val="90000"/>
              </a:lnSpc>
              <a:spcBef>
                <a:spcPts val="1800"/>
              </a:spcBef>
              <a:buClr>
                <a:srgbClr val="73A9DB"/>
              </a:buClr>
              <a:buSzPct val="100000"/>
              <a:buFont typeface="Webdings" panose="05030102010509060703" pitchFamily="18" charset="2"/>
              <a:buChar char=""/>
            </a:pPr>
            <a:r>
              <a:rPr lang="en-US" sz="2400" b="1" dirty="0">
                <a:solidFill>
                  <a:srgbClr val="73A9DB"/>
                </a:solidFill>
                <a:latin typeface="Garamond" panose="02020404030301010803" pitchFamily="18" charset="0"/>
                <a:ea typeface="Garamond"/>
                <a:cs typeface="Garamond"/>
                <a:sym typeface="Garamond"/>
              </a:rPr>
              <a:t>Provide </a:t>
            </a:r>
            <a:r>
              <a:rPr lang="en-US" sz="2400" dirty="0">
                <a:solidFill>
                  <a:schemeClr val="tx1">
                    <a:lumMod val="50000"/>
                  </a:schemeClr>
                </a:solidFill>
                <a:latin typeface="Garamond" panose="02020404030301010803" pitchFamily="18" charset="0"/>
                <a:ea typeface="Garamond"/>
                <a:cs typeface="Garamond"/>
                <a:sym typeface="Garamond"/>
              </a:rPr>
              <a:t>statistical analysis of algorithm performance validated with </a:t>
            </a:r>
            <a:r>
              <a:rPr lang="en-US" sz="2400" i="1" dirty="0">
                <a:solidFill>
                  <a:schemeClr val="tx1">
                    <a:lumMod val="50000"/>
                  </a:schemeClr>
                </a:solidFill>
                <a:latin typeface="Garamond" panose="02020404030301010803" pitchFamily="18" charset="0"/>
                <a:ea typeface="Garamond"/>
                <a:cs typeface="Garamond"/>
                <a:sym typeface="Garamond"/>
              </a:rPr>
              <a:t>in situ </a:t>
            </a:r>
            <a:r>
              <a:rPr lang="en-US" sz="2400" dirty="0">
                <a:solidFill>
                  <a:schemeClr val="tx1">
                    <a:lumMod val="50000"/>
                  </a:schemeClr>
                </a:solidFill>
                <a:latin typeface="Garamond" panose="02020404030301010803" pitchFamily="18" charset="0"/>
                <a:ea typeface="Garamond"/>
                <a:cs typeface="Garamond"/>
                <a:sym typeface="Garamond"/>
              </a:rPr>
              <a:t>data and enhanced algorithm for bloom </a:t>
            </a:r>
            <a:r>
              <a:rPr lang="en-US" sz="2400" dirty="0" smtClean="0">
                <a:solidFill>
                  <a:schemeClr val="tx1">
                    <a:lumMod val="50000"/>
                  </a:schemeClr>
                </a:solidFill>
                <a:latin typeface="Garamond" panose="02020404030301010803" pitchFamily="18" charset="0"/>
                <a:ea typeface="Garamond"/>
                <a:cs typeface="Garamond"/>
                <a:sym typeface="Garamond"/>
              </a:rPr>
              <a:t>detection</a:t>
            </a:r>
            <a:endParaRPr lang="en-US" sz="2400" dirty="0">
              <a:solidFill>
                <a:schemeClr val="tx1">
                  <a:lumMod val="50000"/>
                </a:schemeClr>
              </a:solidFill>
              <a:latin typeface="Garamond" panose="02020404030301010803" pitchFamily="18" charset="0"/>
            </a:endParaRPr>
          </a:p>
          <a:p>
            <a:pPr marL="0" marR="0" lvl="0" indent="0" algn="l" rtl="0">
              <a:lnSpc>
                <a:spcPct val="90000"/>
              </a:lnSpc>
              <a:spcBef>
                <a:spcPts val="1800"/>
              </a:spcBef>
              <a:spcAft>
                <a:spcPts val="0"/>
              </a:spcAft>
              <a:buClr>
                <a:srgbClr val="000000"/>
              </a:buClr>
              <a:buFont typeface="Arial"/>
              <a:buNone/>
            </a:pPr>
            <a:endParaRPr sz="2400" b="0" i="0" u="none" strike="noStrike" cap="none" dirty="0">
              <a:solidFill>
                <a:srgbClr val="000000"/>
              </a:solidFill>
              <a:latin typeface="Garamond"/>
              <a:ea typeface="Garamond"/>
              <a:cs typeface="Garamond"/>
              <a:sym typeface="Garamond"/>
            </a:endParaRPr>
          </a:p>
        </p:txBody>
      </p:sp>
      <p:sp>
        <p:nvSpPr>
          <p:cNvPr id="2" name="TextBox 1"/>
          <p:cNvSpPr txBox="1"/>
          <p:nvPr/>
        </p:nvSpPr>
        <p:spPr>
          <a:xfrm>
            <a:off x="2861147" y="23066098"/>
            <a:ext cx="1164368" cy="553998"/>
          </a:xfrm>
          <a:prstGeom prst="rect">
            <a:avLst/>
          </a:prstGeom>
          <a:solidFill>
            <a:schemeClr val="bg1"/>
          </a:solidFill>
        </p:spPr>
        <p:txBody>
          <a:bodyPr wrap="square" rtlCol="0">
            <a:spAutoFit/>
          </a:bodyPr>
          <a:lstStyle/>
          <a:p>
            <a:r>
              <a:rPr lang="en-US" sz="800" dirty="0" smtClean="0">
                <a:latin typeface="Century Gothic" panose="020B0502020202020204" pitchFamily="34" charset="0"/>
              </a:rPr>
              <a:t>y= 3217.2x + 12.553</a:t>
            </a:r>
          </a:p>
          <a:p>
            <a:r>
              <a:rPr lang="en-US" sz="800" dirty="0" smtClean="0">
                <a:latin typeface="Century Gothic" panose="020B0502020202020204" pitchFamily="34" charset="0"/>
              </a:rPr>
              <a:t>R</a:t>
            </a:r>
            <a:r>
              <a:rPr lang="en-US" sz="800" baseline="30000" dirty="0" smtClean="0">
                <a:latin typeface="Century Gothic" panose="020B0502020202020204" pitchFamily="34" charset="0"/>
              </a:rPr>
              <a:t>2</a:t>
            </a:r>
            <a:r>
              <a:rPr lang="en-US" sz="800" dirty="0" smtClean="0">
                <a:latin typeface="Century Gothic" panose="020B0502020202020204" pitchFamily="34" charset="0"/>
              </a:rPr>
              <a:t> = 0.7741</a:t>
            </a:r>
            <a:endParaRPr lang="en-US" sz="800" dirty="0">
              <a:latin typeface="Century Gothic" panose="020B0502020202020204" pitchFamily="34" charset="0"/>
            </a:endParaRPr>
          </a:p>
          <a:p>
            <a:endParaRPr lang="en-US" dirty="0"/>
          </a:p>
        </p:txBody>
      </p:sp>
      <p:sp>
        <p:nvSpPr>
          <p:cNvPr id="172" name="TextBox 171"/>
          <p:cNvSpPr txBox="1"/>
          <p:nvPr/>
        </p:nvSpPr>
        <p:spPr>
          <a:xfrm>
            <a:off x="6734858" y="23116213"/>
            <a:ext cx="1264906" cy="553998"/>
          </a:xfrm>
          <a:prstGeom prst="rect">
            <a:avLst/>
          </a:prstGeom>
          <a:solidFill>
            <a:schemeClr val="bg1"/>
          </a:solidFill>
        </p:spPr>
        <p:txBody>
          <a:bodyPr wrap="square" rtlCol="0">
            <a:spAutoFit/>
          </a:bodyPr>
          <a:lstStyle/>
          <a:p>
            <a:r>
              <a:rPr lang="en-US" sz="800" dirty="0">
                <a:latin typeface="Century Gothic" panose="020B0502020202020204" pitchFamily="34" charset="0"/>
              </a:rPr>
              <a:t>y</a:t>
            </a:r>
            <a:r>
              <a:rPr lang="en-US" sz="800" dirty="0" smtClean="0">
                <a:latin typeface="Century Gothic" panose="020B0502020202020204" pitchFamily="34" charset="0"/>
              </a:rPr>
              <a:t> = 13.853 – 12.559</a:t>
            </a:r>
          </a:p>
          <a:p>
            <a:r>
              <a:rPr lang="en-US" sz="800" dirty="0" smtClean="0">
                <a:latin typeface="Century Gothic" panose="020B0502020202020204" pitchFamily="34" charset="0"/>
              </a:rPr>
              <a:t>R</a:t>
            </a:r>
            <a:r>
              <a:rPr lang="en-US" sz="800" baseline="30000" dirty="0" smtClean="0">
                <a:latin typeface="Century Gothic" panose="020B0502020202020204" pitchFamily="34" charset="0"/>
              </a:rPr>
              <a:t>2</a:t>
            </a:r>
            <a:r>
              <a:rPr lang="en-US" sz="800" dirty="0" smtClean="0">
                <a:latin typeface="Century Gothic" panose="020B0502020202020204" pitchFamily="34" charset="0"/>
              </a:rPr>
              <a:t> = 0.5402</a:t>
            </a:r>
            <a:endParaRPr lang="en-US" sz="800" dirty="0">
              <a:latin typeface="Century Gothic" panose="020B0502020202020204" pitchFamily="34" charset="0"/>
            </a:endParaRPr>
          </a:p>
          <a:p>
            <a:endParaRPr lang="en-US" dirty="0"/>
          </a:p>
        </p:txBody>
      </p:sp>
      <p:pic>
        <p:nvPicPr>
          <p:cNvPr id="168" name="Shape 139" descr="HSI.jpg"/>
          <p:cNvPicPr preferRelativeResize="0"/>
          <p:nvPr/>
        </p:nvPicPr>
        <p:blipFill rotWithShape="1">
          <a:blip r:embed="rId23">
            <a:alphaModFix/>
          </a:blip>
          <a:srcRect l="59655" t="2724" r="8692" b="12915"/>
          <a:stretch/>
        </p:blipFill>
        <p:spPr>
          <a:xfrm>
            <a:off x="2876550" y="24375835"/>
            <a:ext cx="1919260" cy="35972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879</Words>
  <Application>Microsoft Office PowerPoint</Application>
  <PresentationFormat>Custom</PresentationFormat>
  <Paragraphs>128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Century Gothic</vt:lpstr>
      <vt:lpstr>Arial</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Rachel K. (ARC-SGE)[SSAI DEVELOP]</dc:creator>
  <cp:lastModifiedBy>Miller, Tiffani N. (LARC-E3)[SSAI DEVELOP]</cp:lastModifiedBy>
  <cp:revision>8</cp:revision>
  <dcterms:modified xsi:type="dcterms:W3CDTF">2017-04-05T18:55:58Z</dcterms:modified>
</cp:coreProperties>
</file>