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A3D3"/>
    <a:srgbClr val="73A9DB"/>
    <a:srgbClr val="2F8AB4"/>
    <a:srgbClr val="C15442"/>
    <a:srgbClr val="52B37B"/>
    <a:srgbClr val="218754"/>
    <a:srgbClr val="586991"/>
    <a:srgbClr val="EA7845"/>
    <a:srgbClr val="E9A149"/>
    <a:srgbClr val="7DB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72" autoAdjust="0"/>
    <p:restoredTop sz="94660"/>
  </p:normalViewPr>
  <p:slideViewPr>
    <p:cSldViewPr snapToGrid="0">
      <p:cViewPr>
        <p:scale>
          <a:sx n="130" d="100"/>
          <a:sy n="130" d="100"/>
        </p:scale>
        <p:origin x="-3438" y="-21534"/>
      </p:cViewPr>
      <p:guideLst>
        <p:guide pos="540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g"/><Relationship Id="rId18" Type="http://schemas.openxmlformats.org/officeDocument/2006/relationships/image" Target="../media/image39.PNG"/><Relationship Id="rId3" Type="http://schemas.openxmlformats.org/officeDocument/2006/relationships/image" Target="../media/image24.JPG"/><Relationship Id="rId7" Type="http://schemas.openxmlformats.org/officeDocument/2006/relationships/image" Target="../media/image28.jp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image" Target="../media/image23.png"/><Relationship Id="rId16" Type="http://schemas.openxmlformats.org/officeDocument/2006/relationships/image" Target="../media/image37.jpeg"/><Relationship Id="rId1" Type="http://schemas.openxmlformats.org/officeDocument/2006/relationships/slideLayout" Target="../slideLayouts/slideLayout5.xml"/><Relationship Id="rId6" Type="http://schemas.openxmlformats.org/officeDocument/2006/relationships/image" Target="../media/image27.JPG"/><Relationship Id="rId11" Type="http://schemas.openxmlformats.org/officeDocument/2006/relationships/image" Target="../media/image32.png"/><Relationship Id="rId5" Type="http://schemas.openxmlformats.org/officeDocument/2006/relationships/image" Target="../media/image26.JPG"/><Relationship Id="rId15" Type="http://schemas.openxmlformats.org/officeDocument/2006/relationships/image" Target="../media/image36.jp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4024482" y="1061228"/>
            <a:ext cx="19412712" cy="2069432"/>
          </a:xfrm>
        </p:spPr>
        <p:txBody>
          <a:bodyPr/>
          <a:lstStyle/>
          <a:p>
            <a:r>
              <a:rPr lang="en-US" dirty="0">
                <a:solidFill>
                  <a:schemeClr val="tx1">
                    <a:lumMod val="75000"/>
                  </a:schemeClr>
                </a:solidFill>
              </a:rPr>
              <a:t>Tracking Mule Deer for Wildlife Corridors between Seasonal Habitats in the Southern Rockies</a:t>
            </a:r>
          </a:p>
        </p:txBody>
      </p:sp>
      <p:sp>
        <p:nvSpPr>
          <p:cNvPr id="5" name="Text Placeholder 4"/>
          <p:cNvSpPr>
            <a:spLocks noGrp="1"/>
          </p:cNvSpPr>
          <p:nvPr>
            <p:ph type="body" sz="quarter" idx="10"/>
          </p:nvPr>
        </p:nvSpPr>
        <p:spPr>
          <a:xfrm rot="16200000">
            <a:off x="11510858" y="18192395"/>
            <a:ext cx="28438685" cy="2082797"/>
          </a:xfrm>
        </p:spPr>
        <p:txBody>
          <a:bodyPr/>
          <a:lstStyle/>
          <a:p>
            <a:r>
              <a:rPr lang="en-US" sz="10900" b="1" dirty="0" smtClean="0"/>
              <a:t>Southern Rockies </a:t>
            </a:r>
            <a:r>
              <a:rPr lang="en-US" sz="10900" dirty="0" smtClean="0"/>
              <a:t>Ecological Forecasting II</a:t>
            </a:r>
            <a:endParaRPr lang="en-US" sz="10900" dirty="0"/>
          </a:p>
        </p:txBody>
      </p:sp>
      <p:sp>
        <p:nvSpPr>
          <p:cNvPr id="9" name="Text Placeholder 16"/>
          <p:cNvSpPr txBox="1">
            <a:spLocks/>
          </p:cNvSpPr>
          <p:nvPr/>
        </p:nvSpPr>
        <p:spPr>
          <a:xfrm>
            <a:off x="967246" y="30786136"/>
            <a:ext cx="2872251" cy="10942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Tyler Rhodes </a:t>
            </a:r>
          </a:p>
          <a:p>
            <a:pPr algn="ctr">
              <a:lnSpc>
                <a:spcPct val="100000"/>
              </a:lnSpc>
              <a:spcBef>
                <a:spcPts val="0"/>
              </a:spcBef>
            </a:pPr>
            <a:r>
              <a:rPr lang="en-US" dirty="0" smtClean="0">
                <a:solidFill>
                  <a:schemeClr val="tx1">
                    <a:lumMod val="75000"/>
                  </a:schemeClr>
                </a:solidFill>
              </a:rPr>
              <a:t>Team Lead</a:t>
            </a:r>
          </a:p>
        </p:txBody>
      </p:sp>
      <p:sp>
        <p:nvSpPr>
          <p:cNvPr id="10" name="Text Placeholder 16"/>
          <p:cNvSpPr txBox="1">
            <a:spLocks/>
          </p:cNvSpPr>
          <p:nvPr/>
        </p:nvSpPr>
        <p:spPr>
          <a:xfrm>
            <a:off x="9771443" y="28462418"/>
            <a:ext cx="4753381" cy="574167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a:t>Southern Rockies Landscape Conservation Cooperative </a:t>
            </a:r>
          </a:p>
          <a:p>
            <a:r>
              <a:rPr lang="en-US" dirty="0"/>
              <a:t>John Rice </a:t>
            </a:r>
          </a:p>
          <a:p>
            <a:endParaRPr lang="en-US" dirty="0"/>
          </a:p>
          <a:p>
            <a:r>
              <a:rPr lang="en-US" b="1" dirty="0"/>
              <a:t>Mule Deer Western Association of Fish and Wildlife Agencies (WAFWA) Working Group </a:t>
            </a:r>
          </a:p>
          <a:p>
            <a:r>
              <a:rPr lang="en-US" dirty="0"/>
              <a:t>Jim </a:t>
            </a:r>
            <a:r>
              <a:rPr lang="en-US" dirty="0" err="1" smtClean="0"/>
              <a:t>Heffelfinger</a:t>
            </a:r>
            <a:endParaRPr lang="en-US" dirty="0" smtClean="0">
              <a:solidFill>
                <a:schemeClr val="tx1">
                  <a:lumMod val="75000"/>
                </a:schemeClr>
              </a:solidFill>
            </a:endParaRPr>
          </a:p>
        </p:txBody>
      </p:sp>
      <p:sp>
        <p:nvSpPr>
          <p:cNvPr id="11" name="Text Placeholder 16"/>
          <p:cNvSpPr txBox="1">
            <a:spLocks/>
          </p:cNvSpPr>
          <p:nvPr/>
        </p:nvSpPr>
        <p:spPr>
          <a:xfrm>
            <a:off x="14579282" y="28437041"/>
            <a:ext cx="8947809" cy="603277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800" b="1" dirty="0"/>
              <a:t>Dr. Kenton Ross </a:t>
            </a:r>
          </a:p>
          <a:p>
            <a:pPr>
              <a:lnSpc>
                <a:spcPct val="100000"/>
              </a:lnSpc>
              <a:spcBef>
                <a:spcPts val="0"/>
              </a:spcBef>
            </a:pPr>
            <a:r>
              <a:rPr lang="en-US" sz="2800" dirty="0"/>
              <a:t>NASA DEVELOP National Program Science Advisor </a:t>
            </a:r>
          </a:p>
          <a:p>
            <a:pPr>
              <a:lnSpc>
                <a:spcPct val="100000"/>
              </a:lnSpc>
              <a:spcBef>
                <a:spcPts val="0"/>
              </a:spcBef>
            </a:pPr>
            <a:r>
              <a:rPr lang="en-US" sz="2800" b="1" dirty="0"/>
              <a:t>Emily Adams</a:t>
            </a:r>
          </a:p>
          <a:p>
            <a:pPr>
              <a:lnSpc>
                <a:spcPct val="100000"/>
              </a:lnSpc>
              <a:spcBef>
                <a:spcPts val="0"/>
              </a:spcBef>
            </a:pPr>
            <a:r>
              <a:rPr lang="en-US" sz="2800" dirty="0"/>
              <a:t>NASA DEVELOP Langley Center Lead </a:t>
            </a:r>
          </a:p>
          <a:p>
            <a:pPr>
              <a:lnSpc>
                <a:spcPct val="100000"/>
              </a:lnSpc>
              <a:spcBef>
                <a:spcPts val="0"/>
              </a:spcBef>
            </a:pPr>
            <a:r>
              <a:rPr lang="en-US" sz="2800" b="1" dirty="0"/>
              <a:t>Rebekke Muench </a:t>
            </a:r>
          </a:p>
          <a:p>
            <a:pPr>
              <a:lnSpc>
                <a:spcPct val="100000"/>
              </a:lnSpc>
              <a:spcBef>
                <a:spcPts val="0"/>
              </a:spcBef>
            </a:pPr>
            <a:r>
              <a:rPr lang="en-US" sz="2800" dirty="0"/>
              <a:t>NASA DEVELOP Langley Assistant Center Lead</a:t>
            </a:r>
          </a:p>
          <a:p>
            <a:pPr>
              <a:lnSpc>
                <a:spcPct val="100000"/>
              </a:lnSpc>
              <a:spcBef>
                <a:spcPts val="0"/>
              </a:spcBef>
            </a:pPr>
            <a:r>
              <a:rPr lang="en-US" sz="2800" b="1" dirty="0"/>
              <a:t>Past Contributors from Fall </a:t>
            </a:r>
            <a:r>
              <a:rPr lang="en-US" sz="2800" b="1" dirty="0" smtClean="0"/>
              <a:t>2015</a:t>
            </a:r>
          </a:p>
          <a:p>
            <a:pPr>
              <a:lnSpc>
                <a:spcPct val="100000"/>
              </a:lnSpc>
              <a:spcBef>
                <a:spcPts val="0"/>
              </a:spcBef>
            </a:pPr>
            <a:r>
              <a:rPr lang="en-US" sz="2800" dirty="0" smtClean="0"/>
              <a:t>Ross </a:t>
            </a:r>
            <a:r>
              <a:rPr lang="en-US" sz="2800" dirty="0" err="1"/>
              <a:t>Reahard</a:t>
            </a:r>
            <a:r>
              <a:rPr lang="en-US" sz="2800" dirty="0"/>
              <a:t> (Project Lead)</a:t>
            </a:r>
          </a:p>
          <a:p>
            <a:pPr>
              <a:lnSpc>
                <a:spcPct val="100000"/>
              </a:lnSpc>
              <a:spcBef>
                <a:spcPts val="0"/>
              </a:spcBef>
            </a:pPr>
            <a:r>
              <a:rPr lang="en-US" sz="2800" dirty="0"/>
              <a:t>Teresa Fenn </a:t>
            </a:r>
          </a:p>
          <a:p>
            <a:pPr>
              <a:lnSpc>
                <a:spcPct val="100000"/>
              </a:lnSpc>
              <a:spcBef>
                <a:spcPts val="0"/>
              </a:spcBef>
            </a:pPr>
            <a:r>
              <a:rPr lang="en-US" sz="3000" dirty="0">
                <a:solidFill>
                  <a:schemeClr val="tx1">
                    <a:lumMod val="75000"/>
                  </a:schemeClr>
                </a:solidFill>
              </a:rPr>
              <a:t>Jeri </a:t>
            </a:r>
            <a:r>
              <a:rPr lang="en-US" sz="3000" dirty="0" err="1">
                <a:solidFill>
                  <a:schemeClr val="tx1">
                    <a:lumMod val="75000"/>
                  </a:schemeClr>
                </a:solidFill>
              </a:rPr>
              <a:t>Wisman</a:t>
            </a:r>
            <a:r>
              <a:rPr lang="en-US" sz="3000" dirty="0">
                <a:solidFill>
                  <a:schemeClr val="tx1">
                    <a:lumMod val="75000"/>
                  </a:schemeClr>
                </a:solidFill>
              </a:rPr>
              <a:t> </a:t>
            </a:r>
            <a:endParaRPr lang="en-US" sz="3000" dirty="0" smtClean="0">
              <a:solidFill>
                <a:schemeClr val="tx1">
                  <a:lumMod val="75000"/>
                </a:schemeClr>
              </a:solidFill>
            </a:endParaRPr>
          </a:p>
          <a:p>
            <a:pPr>
              <a:lnSpc>
                <a:spcPct val="100000"/>
              </a:lnSpc>
              <a:spcBef>
                <a:spcPts val="0"/>
              </a:spcBef>
            </a:pPr>
            <a:r>
              <a:rPr lang="en-US" sz="3000" dirty="0">
                <a:solidFill>
                  <a:schemeClr val="tx1">
                    <a:lumMod val="75000"/>
                  </a:schemeClr>
                </a:solidFill>
                <a:ea typeface="Questrial"/>
                <a:cs typeface="Arial" panose="020B0604020202020204" pitchFamily="34" charset="0"/>
                <a:sym typeface="Questrial"/>
              </a:rPr>
              <a:t>This material is based upon work supported by NASA through contract NNL11AA00B and cooperative agreement NNX14AB60A.</a:t>
            </a:r>
            <a:endParaRPr lang="en-US" sz="3000" dirty="0">
              <a:solidFill>
                <a:schemeClr val="tx1">
                  <a:lumMod val="75000"/>
                </a:schemeClr>
              </a:solidFill>
            </a:endParaRPr>
          </a:p>
          <a:p>
            <a:pPr>
              <a:lnSpc>
                <a:spcPct val="100000"/>
              </a:lnSpc>
              <a:spcBef>
                <a:spcPts val="0"/>
              </a:spcBef>
            </a:pPr>
            <a:endParaRPr lang="en-US" sz="2800" i="1" dirty="0" smtClean="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
        <p:nvSpPr>
          <p:cNvPr id="12" name="Text Placeholder 16"/>
          <p:cNvSpPr txBox="1">
            <a:spLocks/>
          </p:cNvSpPr>
          <p:nvPr/>
        </p:nvSpPr>
        <p:spPr>
          <a:xfrm>
            <a:off x="14448182" y="22817485"/>
            <a:ext cx="9364318" cy="38218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Three maps were created from a cluster busting technique, these maps included MODIS NDVI vegetation phenology, MODIS day of year phenology, and MODIS vegetation phenology respectively. </a:t>
            </a:r>
          </a:p>
          <a:p>
            <a:pPr marL="347663" indent="-347663"/>
            <a:r>
              <a:rPr lang="en-US" dirty="0"/>
              <a:t>The MODIS vegetation phenology map also contained  DEM, slope, and aspect layers that were cluster busted to create the third final map.</a:t>
            </a:r>
          </a:p>
          <a:p>
            <a:pPr marL="347663" indent="-347663"/>
            <a:r>
              <a:rPr lang="en-US" dirty="0"/>
              <a:t>A tutorial was created to replicate the method of cluster busting for remote sensing</a:t>
            </a:r>
            <a:r>
              <a:rPr lang="en-US" dirty="0" smtClean="0"/>
              <a:t>..</a:t>
            </a:r>
          </a:p>
        </p:txBody>
      </p:sp>
      <p:sp>
        <p:nvSpPr>
          <p:cNvPr id="6" name="Text Placeholder 16"/>
          <p:cNvSpPr txBox="1">
            <a:spLocks/>
          </p:cNvSpPr>
          <p:nvPr/>
        </p:nvSpPr>
        <p:spPr>
          <a:xfrm>
            <a:off x="797336" y="5025473"/>
            <a:ext cx="15169759" cy="618697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Mule deer are economically and ecologically important to the Southern Rockies, however, their populations are currently on the decline. Mule deer are migratory animals that are capable of traveling a few hundred miles from their summer to winter habitats, thus require undefiled corridors that will allow them to continue migrating without traversing over anthropogenic disturbances such as roads, oil well pads, and fences. Such disturbances have interrupted their migration corridors and contributed to mule deer population decline. NASA DEVELOP provided spatial analysis in the form of maps to aid in the conservation of mule deer and their habitats in support of Southern Rockies Landscape Conservation Cooperative (SRLCC) and the Western Association of Fish and Wildlife Agencies (WAFWA) Mule Deer Working Group. The project encompassed the SRLCC boundary, comprised of land in Idaho, Wyoming, Utah, Colorado, Arizona and New Mexico, from 2011 to 2014. Aqua and Terra Moderate Resolution Imaging </a:t>
            </a:r>
            <a:r>
              <a:rPr lang="en-US" dirty="0" err="1"/>
              <a:t>Spectroradiometer</a:t>
            </a:r>
            <a:r>
              <a:rPr lang="en-US" dirty="0"/>
              <a:t> (MODIS) data were primarily used to evaluate vegetation phenology and Normalized Difference Vegetation Index (NDVI) to assess migratory patterns. Terra ASTER data were utilized to create a Digital Elevation Model (DEM) and slope map to aid in determining suitable habitats, additionally, ground temperature and precipitation layers provided by Prism were included. Landsat 5 TM and 8 OLI were utilized to determine current and historical land use, land cover, patch size, and winter to summer connectivity corridors. These factors were incorporated into a species distribution model and mule deer range maps</a:t>
            </a:r>
            <a:r>
              <a:rPr lang="en-US" dirty="0" smtClean="0">
                <a:solidFill>
                  <a:schemeClr val="tx1">
                    <a:lumMod val="75000"/>
                  </a:schemeClr>
                </a:solidFill>
              </a:rPr>
              <a:t>.</a:t>
            </a:r>
          </a:p>
        </p:txBody>
      </p:sp>
      <p:sp>
        <p:nvSpPr>
          <p:cNvPr id="15" name="Text Placeholder 16"/>
          <p:cNvSpPr txBox="1">
            <a:spLocks/>
          </p:cNvSpPr>
          <p:nvPr/>
        </p:nvSpPr>
        <p:spPr>
          <a:xfrm>
            <a:off x="16447027" y="5096754"/>
            <a:ext cx="7131929" cy="259313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a:solidFill>
                  <a:srgbClr val="2E8652"/>
                </a:solidFill>
              </a:rPr>
              <a:t>Improve</a:t>
            </a:r>
            <a:r>
              <a:rPr lang="en-US" b="1" dirty="0">
                <a:solidFill>
                  <a:schemeClr val="accent1"/>
                </a:solidFill>
              </a:rPr>
              <a:t> </a:t>
            </a:r>
            <a:r>
              <a:rPr lang="en-US" dirty="0"/>
              <a:t>understanding of mule deer migration </a:t>
            </a:r>
          </a:p>
          <a:p>
            <a:pPr marL="347663" indent="-347663"/>
            <a:r>
              <a:rPr lang="en-US" b="1" dirty="0">
                <a:solidFill>
                  <a:srgbClr val="2E8652"/>
                </a:solidFill>
              </a:rPr>
              <a:t>Determine</a:t>
            </a:r>
            <a:r>
              <a:rPr lang="en-US" dirty="0"/>
              <a:t> how anthropogenic features affect migration</a:t>
            </a:r>
          </a:p>
          <a:p>
            <a:pPr marL="347663" indent="-347663"/>
            <a:r>
              <a:rPr lang="en-US" b="1" dirty="0">
                <a:solidFill>
                  <a:srgbClr val="2E8652"/>
                </a:solidFill>
              </a:rPr>
              <a:t>Document</a:t>
            </a:r>
            <a:r>
              <a:rPr lang="en-US" b="1" dirty="0">
                <a:solidFill>
                  <a:schemeClr val="accent1"/>
                </a:solidFill>
              </a:rPr>
              <a:t> </a:t>
            </a:r>
            <a:r>
              <a:rPr lang="en-US" dirty="0"/>
              <a:t>ideal conservation areas</a:t>
            </a:r>
          </a:p>
          <a:p>
            <a:pPr marL="347663" indent="-347663"/>
            <a:r>
              <a:rPr lang="en-US" b="1" dirty="0">
                <a:solidFill>
                  <a:srgbClr val="2E8652"/>
                </a:solidFill>
              </a:rPr>
              <a:t>Identify</a:t>
            </a:r>
            <a:r>
              <a:rPr lang="en-US" b="1" dirty="0"/>
              <a:t> </a:t>
            </a:r>
            <a:r>
              <a:rPr lang="en-US" dirty="0"/>
              <a:t>migratory corridors to maintain the current population</a:t>
            </a:r>
            <a:endParaRPr lang="en-US" dirty="0">
              <a:solidFill>
                <a:schemeClr val="tx1">
                  <a:lumMod val="75000"/>
                </a:schemeClr>
              </a:solidFill>
            </a:endParaRPr>
          </a:p>
          <a:p>
            <a:pPr marL="0" indent="0">
              <a:buClr>
                <a:srgbClr val="2E8652"/>
              </a:buClr>
              <a:buNone/>
            </a:pPr>
            <a:endParaRPr lang="en-US" dirty="0" smtClean="0">
              <a:solidFill>
                <a:schemeClr val="tx1">
                  <a:lumMod val="75000"/>
                </a:schemeClr>
              </a:solidFill>
            </a:endParaRPr>
          </a:p>
        </p:txBody>
      </p:sp>
      <p:sp>
        <p:nvSpPr>
          <p:cNvPr id="16" name="TextBox 15"/>
          <p:cNvSpPr txBox="1"/>
          <p:nvPr/>
        </p:nvSpPr>
        <p:spPr>
          <a:xfrm>
            <a:off x="797336" y="4239427"/>
            <a:ext cx="11516347"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Abstract</a:t>
            </a:r>
          </a:p>
        </p:txBody>
      </p:sp>
      <p:sp>
        <p:nvSpPr>
          <p:cNvPr id="23" name="TextBox 22"/>
          <p:cNvSpPr txBox="1"/>
          <p:nvPr/>
        </p:nvSpPr>
        <p:spPr>
          <a:xfrm>
            <a:off x="16485938" y="4206785"/>
            <a:ext cx="6487026"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Objectives</a:t>
            </a:r>
          </a:p>
        </p:txBody>
      </p:sp>
      <p:sp>
        <p:nvSpPr>
          <p:cNvPr id="24" name="TextBox 23"/>
          <p:cNvSpPr txBox="1"/>
          <p:nvPr/>
        </p:nvSpPr>
        <p:spPr>
          <a:xfrm>
            <a:off x="820787" y="11285957"/>
            <a:ext cx="11407715"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Methodology</a:t>
            </a:r>
          </a:p>
        </p:txBody>
      </p:sp>
      <p:sp>
        <p:nvSpPr>
          <p:cNvPr id="25" name="TextBox 24"/>
          <p:cNvSpPr txBox="1"/>
          <p:nvPr/>
        </p:nvSpPr>
        <p:spPr>
          <a:xfrm>
            <a:off x="16682492" y="8629895"/>
            <a:ext cx="5345665"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Study Area</a:t>
            </a:r>
          </a:p>
        </p:txBody>
      </p:sp>
      <p:sp>
        <p:nvSpPr>
          <p:cNvPr id="26" name="TextBox 25"/>
          <p:cNvSpPr txBox="1"/>
          <p:nvPr/>
        </p:nvSpPr>
        <p:spPr>
          <a:xfrm>
            <a:off x="14583587" y="18199496"/>
            <a:ext cx="6571029"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Earth Observations</a:t>
            </a:r>
          </a:p>
        </p:txBody>
      </p:sp>
      <p:sp>
        <p:nvSpPr>
          <p:cNvPr id="28" name="TextBox 27"/>
          <p:cNvSpPr txBox="1"/>
          <p:nvPr/>
        </p:nvSpPr>
        <p:spPr>
          <a:xfrm>
            <a:off x="14583587" y="21896893"/>
            <a:ext cx="11015483" cy="778994"/>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Conclusions</a:t>
            </a:r>
          </a:p>
        </p:txBody>
      </p:sp>
      <p:sp>
        <p:nvSpPr>
          <p:cNvPr id="29" name="TextBox 28"/>
          <p:cNvSpPr txBox="1"/>
          <p:nvPr/>
        </p:nvSpPr>
        <p:spPr>
          <a:xfrm>
            <a:off x="14583587" y="27534201"/>
            <a:ext cx="9219483" cy="787659"/>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Acknowledgements</a:t>
            </a:r>
          </a:p>
        </p:txBody>
      </p:sp>
      <p:sp>
        <p:nvSpPr>
          <p:cNvPr id="30" name="TextBox 29"/>
          <p:cNvSpPr txBox="1"/>
          <p:nvPr/>
        </p:nvSpPr>
        <p:spPr>
          <a:xfrm>
            <a:off x="9690156" y="27535728"/>
            <a:ext cx="5647026"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Project Partners</a:t>
            </a:r>
          </a:p>
        </p:txBody>
      </p:sp>
      <p:sp>
        <p:nvSpPr>
          <p:cNvPr id="31" name="TextBox 30"/>
          <p:cNvSpPr txBox="1"/>
          <p:nvPr/>
        </p:nvSpPr>
        <p:spPr>
          <a:xfrm>
            <a:off x="914400" y="27530469"/>
            <a:ext cx="4542503"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Team Members</a:t>
            </a:r>
          </a:p>
        </p:txBody>
      </p:sp>
      <p:sp>
        <p:nvSpPr>
          <p:cNvPr id="34" name="Text Placeholder 16"/>
          <p:cNvSpPr txBox="1">
            <a:spLocks/>
          </p:cNvSpPr>
          <p:nvPr/>
        </p:nvSpPr>
        <p:spPr>
          <a:xfrm>
            <a:off x="3805818" y="30786136"/>
            <a:ext cx="2872251" cy="3796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Michael </a:t>
            </a:r>
            <a:r>
              <a:rPr lang="en-US" dirty="0" err="1" smtClean="0">
                <a:solidFill>
                  <a:schemeClr val="tx1">
                    <a:lumMod val="75000"/>
                  </a:schemeClr>
                </a:solidFill>
              </a:rPr>
              <a:t>Sclater</a:t>
            </a:r>
            <a:endParaRPr lang="en-US" dirty="0" smtClean="0">
              <a:solidFill>
                <a:schemeClr val="tx1">
                  <a:lumMod val="75000"/>
                </a:schemeClr>
              </a:solidFill>
            </a:endParaRPr>
          </a:p>
        </p:txBody>
      </p:sp>
      <p:sp>
        <p:nvSpPr>
          <p:cNvPr id="36" name="Text Placeholder 16"/>
          <p:cNvSpPr txBox="1">
            <a:spLocks/>
          </p:cNvSpPr>
          <p:nvPr/>
        </p:nvSpPr>
        <p:spPr>
          <a:xfrm>
            <a:off x="6644390" y="30786136"/>
            <a:ext cx="3002160" cy="37966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Amanda Flake</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465" y="28627535"/>
            <a:ext cx="2057404" cy="2081788"/>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3241" y="28665133"/>
            <a:ext cx="2057404" cy="2081788"/>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1017" y="28649389"/>
            <a:ext cx="2057404" cy="2081788"/>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8941" y="9743844"/>
            <a:ext cx="7018014" cy="7993787"/>
          </a:xfrm>
          <a:prstGeom prst="rect">
            <a:avLst/>
          </a:prstGeom>
        </p:spPr>
      </p:pic>
      <p:pic>
        <p:nvPicPr>
          <p:cNvPr id="33" name="Picture 32"/>
          <p:cNvPicPr>
            <a:picLocks noChangeAspect="1"/>
          </p:cNvPicPr>
          <p:nvPr/>
        </p:nvPicPr>
        <p:blipFill rotWithShape="1">
          <a:blip r:embed="rId4"/>
          <a:srcRect t="-1" b="21147"/>
          <a:stretch/>
        </p:blipFill>
        <p:spPr>
          <a:xfrm>
            <a:off x="914401" y="12337348"/>
            <a:ext cx="13533782" cy="4284855"/>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3181" y="17263831"/>
            <a:ext cx="5389737" cy="6280077"/>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8433" y="17266480"/>
            <a:ext cx="5488434" cy="6272497"/>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3181" y="23878582"/>
            <a:ext cx="11922134" cy="2941121"/>
          </a:xfrm>
          <a:prstGeom prst="rect">
            <a:avLst/>
          </a:prstGeom>
        </p:spPr>
      </p:pic>
      <p:sp>
        <p:nvSpPr>
          <p:cNvPr id="41" name="Text Placeholder 16"/>
          <p:cNvSpPr txBox="1">
            <a:spLocks/>
          </p:cNvSpPr>
          <p:nvPr/>
        </p:nvSpPr>
        <p:spPr>
          <a:xfrm>
            <a:off x="998111" y="33897920"/>
            <a:ext cx="2872251" cy="37966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Allison Chappell</a:t>
            </a:r>
          </a:p>
        </p:txBody>
      </p:sp>
      <p:sp>
        <p:nvSpPr>
          <p:cNvPr id="42" name="Text Placeholder 16"/>
          <p:cNvSpPr txBox="1">
            <a:spLocks/>
          </p:cNvSpPr>
          <p:nvPr/>
        </p:nvSpPr>
        <p:spPr>
          <a:xfrm>
            <a:off x="4026139" y="33897920"/>
            <a:ext cx="2872251" cy="3796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Maggie Jenkins</a:t>
            </a:r>
          </a:p>
        </p:txBody>
      </p:sp>
      <p:sp>
        <p:nvSpPr>
          <p:cNvPr id="43" name="Text Placeholder 16"/>
          <p:cNvSpPr txBox="1">
            <a:spLocks/>
          </p:cNvSpPr>
          <p:nvPr/>
        </p:nvSpPr>
        <p:spPr>
          <a:xfrm>
            <a:off x="6675255" y="33897920"/>
            <a:ext cx="3002160" cy="37966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Cody Walker</a:t>
            </a:r>
          </a:p>
        </p:txBody>
      </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6330" y="31739319"/>
            <a:ext cx="2057404" cy="2081788"/>
          </a:xfrm>
          <a:prstGeom prst="rect">
            <a:avLst/>
          </a:prstGeom>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4106" y="31776917"/>
            <a:ext cx="2057404" cy="2081788"/>
          </a:xfrm>
          <a:prstGeom prst="rect">
            <a:avLst/>
          </a:prstGeom>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1882" y="31761173"/>
            <a:ext cx="2057404" cy="2081788"/>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36514" y="19042598"/>
            <a:ext cx="1923096" cy="1857941"/>
          </a:xfrm>
          <a:prstGeom prst="rect">
            <a:avLst/>
          </a:prstGeom>
        </p:spPr>
      </p:pic>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09151" y="19430802"/>
            <a:ext cx="2098811" cy="1520339"/>
          </a:xfrm>
          <a:prstGeom prst="rect">
            <a:avLst/>
          </a:prstGeom>
        </p:spPr>
      </p:pic>
      <p:pic>
        <p:nvPicPr>
          <p:cNvPr id="49" name="Pictur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433735" y="19501604"/>
            <a:ext cx="1856969" cy="1397885"/>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646469" y="19624130"/>
            <a:ext cx="2108409" cy="1183226"/>
          </a:xfrm>
          <a:prstGeom prst="rect">
            <a:avLst/>
          </a:prstGeom>
        </p:spPr>
      </p:pic>
      <p:sp>
        <p:nvSpPr>
          <p:cNvPr id="51" name="Text Placeholder 16"/>
          <p:cNvSpPr txBox="1">
            <a:spLocks/>
          </p:cNvSpPr>
          <p:nvPr/>
        </p:nvSpPr>
        <p:spPr>
          <a:xfrm>
            <a:off x="14583587" y="21047567"/>
            <a:ext cx="2235354" cy="3604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 TM</a:t>
            </a:r>
          </a:p>
        </p:txBody>
      </p:sp>
      <p:sp>
        <p:nvSpPr>
          <p:cNvPr id="52" name="TextBox 51"/>
          <p:cNvSpPr txBox="1"/>
          <p:nvPr/>
        </p:nvSpPr>
        <p:spPr>
          <a:xfrm>
            <a:off x="16892129" y="21031740"/>
            <a:ext cx="2332854" cy="507831"/>
          </a:xfrm>
          <a:prstGeom prst="rect">
            <a:avLst/>
          </a:prstGeom>
          <a:noFill/>
        </p:spPr>
        <p:txBody>
          <a:bodyPr wrap="square" rtlCol="0">
            <a:spAutoFit/>
          </a:bodyPr>
          <a:lstStyle/>
          <a:p>
            <a:r>
              <a:rPr lang="en-US" sz="2700" dirty="0" smtClean="0"/>
              <a:t>Landsat 8 OLI</a:t>
            </a:r>
            <a:endParaRPr lang="en-US" sz="2700" dirty="0"/>
          </a:p>
        </p:txBody>
      </p:sp>
      <p:sp>
        <p:nvSpPr>
          <p:cNvPr id="53" name="TextBox 52"/>
          <p:cNvSpPr txBox="1"/>
          <p:nvPr/>
        </p:nvSpPr>
        <p:spPr>
          <a:xfrm>
            <a:off x="19355324" y="21013321"/>
            <a:ext cx="2371403" cy="507831"/>
          </a:xfrm>
          <a:prstGeom prst="rect">
            <a:avLst/>
          </a:prstGeom>
          <a:noFill/>
        </p:spPr>
        <p:txBody>
          <a:bodyPr wrap="square" rtlCol="0">
            <a:spAutoFit/>
          </a:bodyPr>
          <a:lstStyle/>
          <a:p>
            <a:r>
              <a:rPr lang="en-US" sz="2700" dirty="0" smtClean="0"/>
              <a:t>Terra MODIS</a:t>
            </a:r>
            <a:endParaRPr lang="en-US" sz="2700" dirty="0"/>
          </a:p>
        </p:txBody>
      </p:sp>
      <p:sp>
        <p:nvSpPr>
          <p:cNvPr id="54" name="TextBox 53"/>
          <p:cNvSpPr txBox="1"/>
          <p:nvPr/>
        </p:nvSpPr>
        <p:spPr>
          <a:xfrm>
            <a:off x="21646470" y="20979109"/>
            <a:ext cx="2190486" cy="507831"/>
          </a:xfrm>
          <a:prstGeom prst="rect">
            <a:avLst/>
          </a:prstGeom>
          <a:noFill/>
        </p:spPr>
        <p:txBody>
          <a:bodyPr wrap="square" rtlCol="0">
            <a:spAutoFit/>
          </a:bodyPr>
          <a:lstStyle/>
          <a:p>
            <a:r>
              <a:rPr lang="en-US" sz="2700" dirty="0" smtClean="0"/>
              <a:t>Aqua MODIS</a:t>
            </a:r>
            <a:endParaRPr lang="en-US" sz="2700" dirty="0"/>
          </a:p>
        </p:txBody>
      </p:sp>
      <p:pic>
        <p:nvPicPr>
          <p:cNvPr id="55" name="Picture 54"/>
          <p:cNvPicPr>
            <a:picLocks noChangeAspect="1"/>
          </p:cNvPicPr>
          <p:nvPr/>
        </p:nvPicPr>
        <p:blipFill rotWithShape="1">
          <a:blip r:embed="rId12" cstate="print">
            <a:extLst>
              <a:ext uri="{28A0092B-C50C-407E-A947-70E740481C1C}">
                <a14:useLocalDpi xmlns:a14="http://schemas.microsoft.com/office/drawing/2010/main" val="0"/>
              </a:ext>
            </a:extLst>
          </a:blip>
          <a:srcRect l="9259" t="2100" r="10880" b="25714"/>
          <a:stretch/>
        </p:blipFill>
        <p:spPr>
          <a:xfrm>
            <a:off x="1601207" y="28862383"/>
            <a:ext cx="1645920" cy="1640638"/>
          </a:xfrm>
          <a:prstGeom prst="ellipse">
            <a:avLst/>
          </a:prstGeom>
        </p:spPr>
      </p:pic>
      <p:pic>
        <p:nvPicPr>
          <p:cNvPr id="56" name="Picture 55"/>
          <p:cNvPicPr>
            <a:picLocks noChangeAspect="1"/>
          </p:cNvPicPr>
          <p:nvPr/>
        </p:nvPicPr>
        <p:blipFill rotWithShape="1">
          <a:blip r:embed="rId13">
            <a:extLst>
              <a:ext uri="{28A0092B-C50C-407E-A947-70E740481C1C}">
                <a14:useLocalDpi xmlns:a14="http://schemas.microsoft.com/office/drawing/2010/main" val="0"/>
              </a:ext>
            </a:extLst>
          </a:blip>
          <a:srcRect t="-2" b="16448"/>
          <a:stretch/>
        </p:blipFill>
        <p:spPr>
          <a:xfrm>
            <a:off x="4418983" y="28879087"/>
            <a:ext cx="1645920" cy="1653880"/>
          </a:xfrm>
          <a:prstGeom prst="ellipse">
            <a:avLst/>
          </a:prstGeom>
        </p:spPr>
      </p:pic>
      <p:pic>
        <p:nvPicPr>
          <p:cNvPr id="57" name="Picture 56"/>
          <p:cNvPicPr>
            <a:picLocks noChangeAspect="1"/>
          </p:cNvPicPr>
          <p:nvPr/>
        </p:nvPicPr>
        <p:blipFill rotWithShape="1">
          <a:blip r:embed="rId14" cstate="print">
            <a:extLst>
              <a:ext uri="{28A0092B-C50C-407E-A947-70E740481C1C}">
                <a14:useLocalDpi xmlns:a14="http://schemas.microsoft.com/office/drawing/2010/main" val="0"/>
              </a:ext>
            </a:extLst>
          </a:blip>
          <a:srcRect l="-1086" t="3125" r="6041" b="26487"/>
          <a:stretch/>
        </p:blipFill>
        <p:spPr>
          <a:xfrm>
            <a:off x="7236082" y="28862383"/>
            <a:ext cx="1666406" cy="1655799"/>
          </a:xfrm>
          <a:prstGeom prst="ellipse">
            <a:avLst/>
          </a:prstGeom>
        </p:spPr>
      </p:pic>
      <p:pic>
        <p:nvPicPr>
          <p:cNvPr id="58" name="Picture 57"/>
          <p:cNvPicPr>
            <a:picLocks noChangeAspect="1"/>
          </p:cNvPicPr>
          <p:nvPr/>
        </p:nvPicPr>
        <p:blipFill rotWithShape="1">
          <a:blip r:embed="rId15" cstate="print">
            <a:extLst>
              <a:ext uri="{28A0092B-C50C-407E-A947-70E740481C1C}">
                <a14:useLocalDpi xmlns:a14="http://schemas.microsoft.com/office/drawing/2010/main" val="0"/>
              </a:ext>
            </a:extLst>
          </a:blip>
          <a:srcRect b="5385"/>
          <a:stretch/>
        </p:blipFill>
        <p:spPr>
          <a:xfrm>
            <a:off x="1641456" y="31957183"/>
            <a:ext cx="1645920" cy="1650520"/>
          </a:xfrm>
          <a:prstGeom prst="ellipse">
            <a:avLst/>
          </a:prstGeom>
        </p:spPr>
      </p:pic>
      <p:pic>
        <p:nvPicPr>
          <p:cNvPr id="59" name="Picture 58"/>
          <p:cNvPicPr>
            <a:picLocks noChangeAspect="1"/>
          </p:cNvPicPr>
          <p:nvPr/>
        </p:nvPicPr>
        <p:blipFill rotWithShape="1">
          <a:blip r:embed="rId16" cstate="print">
            <a:extLst>
              <a:ext uri="{28A0092B-C50C-407E-A947-70E740481C1C}">
                <a14:useLocalDpi xmlns:a14="http://schemas.microsoft.com/office/drawing/2010/main" val="0"/>
              </a:ext>
            </a:extLst>
          </a:blip>
          <a:srcRect l="1008" t="5204" r="-1008" b="8013"/>
          <a:stretch/>
        </p:blipFill>
        <p:spPr>
          <a:xfrm>
            <a:off x="4449848" y="31987985"/>
            <a:ext cx="1645920" cy="1659651"/>
          </a:xfrm>
          <a:prstGeom prst="ellipse">
            <a:avLst/>
          </a:prstGeom>
        </p:spPr>
      </p:pic>
      <p:pic>
        <p:nvPicPr>
          <p:cNvPr id="60" name="Picture 59"/>
          <p:cNvPicPr>
            <a:picLocks noChangeAspect="1"/>
          </p:cNvPicPr>
          <p:nvPr/>
        </p:nvPicPr>
        <p:blipFill rotWithShape="1">
          <a:blip r:embed="rId17" cstate="print">
            <a:extLst>
              <a:ext uri="{28A0092B-C50C-407E-A947-70E740481C1C}">
                <a14:useLocalDpi xmlns:a14="http://schemas.microsoft.com/office/drawing/2010/main" val="0"/>
              </a:ext>
            </a:extLst>
          </a:blip>
          <a:srcRect l="923" t="-1597" r="5957" b="20757"/>
          <a:stretch/>
        </p:blipFill>
        <p:spPr>
          <a:xfrm>
            <a:off x="7270637" y="31979107"/>
            <a:ext cx="1640779" cy="1645920"/>
          </a:xfrm>
          <a:prstGeom prst="ellipse">
            <a:avLst/>
          </a:prstGeom>
        </p:spPr>
      </p:pic>
      <p:sp>
        <p:nvSpPr>
          <p:cNvPr id="61" name="Rectangle 60"/>
          <p:cNvSpPr/>
          <p:nvPr/>
        </p:nvSpPr>
        <p:spPr>
          <a:xfrm rot="950257">
            <a:off x="7124952" y="15963646"/>
            <a:ext cx="957442" cy="1041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216994" y="16102078"/>
            <a:ext cx="1400873" cy="1388899"/>
          </a:xfrm>
          <a:prstGeom prst="rect">
            <a:avLst/>
          </a:prstGeom>
        </p:spPr>
      </p:pic>
      <p:sp>
        <p:nvSpPr>
          <p:cNvPr id="27" name="TextBox 26"/>
          <p:cNvSpPr txBox="1"/>
          <p:nvPr/>
        </p:nvSpPr>
        <p:spPr>
          <a:xfrm>
            <a:off x="843099" y="17012691"/>
            <a:ext cx="2026877" cy="769441"/>
          </a:xfrm>
          <a:prstGeom prst="rect">
            <a:avLst/>
          </a:prstGeom>
          <a:noFill/>
        </p:spPr>
        <p:txBody>
          <a:bodyPr wrap="square" rtlCol="0">
            <a:spAutoFit/>
          </a:bodyPr>
          <a:lstStyle/>
          <a:p>
            <a:r>
              <a:rPr lang="en-US" sz="4400" b="1" dirty="0" smtClean="0">
                <a:solidFill>
                  <a:srgbClr val="2E8652"/>
                </a:solidFill>
                <a:latin typeface="Century Gothic" panose="020B0502020202020204" pitchFamily="34" charset="0"/>
              </a:rPr>
              <a:t>Results</a:t>
            </a:r>
          </a:p>
        </p:txBody>
      </p:sp>
      <p:sp>
        <p:nvSpPr>
          <p:cNvPr id="63" name="TextBox 62"/>
          <p:cNvSpPr txBox="1"/>
          <p:nvPr/>
        </p:nvSpPr>
        <p:spPr>
          <a:xfrm>
            <a:off x="843099" y="34627066"/>
            <a:ext cx="18035451" cy="998187"/>
          </a:xfrm>
          <a:prstGeom prst="rect">
            <a:avLst/>
          </a:prstGeom>
          <a:noFill/>
        </p:spPr>
        <p:txBody>
          <a:bodyPr wrap="square" rtlCol="0" anchor="ctr">
            <a:noAutofit/>
          </a:bodyPr>
          <a:lstStyle/>
          <a:p>
            <a:r>
              <a:rPr lang="en-US" sz="4800" dirty="0" smtClean="0">
                <a:solidFill>
                  <a:schemeClr val="bg1"/>
                </a:solidFill>
                <a:latin typeface="+mj-lt"/>
              </a:rPr>
              <a:t>NASA Langley Research Center – Spring 2016</a:t>
            </a:r>
            <a:endParaRPr lang="en-US" sz="4800" dirty="0">
              <a:solidFill>
                <a:schemeClr val="bg1"/>
              </a:solidFill>
              <a:latin typeface="+mj-lt"/>
            </a:endParaRPr>
          </a:p>
        </p:txBody>
      </p:sp>
    </p:spTree>
    <p:extLst>
      <p:ext uri="{BB962C8B-B14F-4D97-AF65-F5344CB8AC3E}">
        <p14:creationId xmlns:p14="http://schemas.microsoft.com/office/powerpoint/2010/main" val="3161807670"/>
      </p:ext>
    </p:extLst>
  </p:cSld>
  <p:clrMapOvr>
    <a:masterClrMapping/>
  </p:clrMapOvr>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1981</TotalTime>
  <Words>497</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cp:lastModifiedBy>
  <cp:revision>141</cp:revision>
  <dcterms:created xsi:type="dcterms:W3CDTF">2015-06-02T14:58:58Z</dcterms:created>
  <dcterms:modified xsi:type="dcterms:W3CDTF">2016-06-02T13:23:17Z</dcterms:modified>
</cp:coreProperties>
</file>