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5" r:id="rId2"/>
    <p:sldId id="278" r:id="rId3"/>
    <p:sldId id="279" r:id="rId4"/>
    <p:sldId id="280" r:id="rId5"/>
    <p:sldId id="281" r:id="rId6"/>
    <p:sldId id="285" r:id="rId7"/>
    <p:sldId id="286" r:id="rId8"/>
    <p:sldId id="287"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9620" autoAdjust="0"/>
  </p:normalViewPr>
  <p:slideViewPr>
    <p:cSldViewPr snapToGrid="0">
      <p:cViewPr varScale="1">
        <p:scale>
          <a:sx n="81" d="100"/>
          <a:sy n="81" d="100"/>
        </p:scale>
        <p:origin x="2292" y="8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Albemarle-Pamlico</a:t>
            </a:r>
            <a:r>
              <a:rPr lang="en-US" baseline="0" dirty="0" smtClean="0"/>
              <a:t> Watershed:</a:t>
            </a:r>
          </a:p>
          <a:p>
            <a:pPr marL="171450" indent="-171450">
              <a:buFont typeface="Arial" panose="020B0604020202020204" pitchFamily="34" charset="0"/>
              <a:buChar char="•"/>
            </a:pPr>
            <a:r>
              <a:rPr lang="en-US" baseline="0" dirty="0" smtClean="0"/>
              <a:t>Second largest estuary system in the United States</a:t>
            </a:r>
          </a:p>
          <a:p>
            <a:pPr marL="171450" indent="-171450">
              <a:buFont typeface="Arial" panose="020B0604020202020204" pitchFamily="34" charset="0"/>
              <a:buChar char="•"/>
            </a:pPr>
            <a:r>
              <a:rPr lang="en-US" baseline="0" dirty="0" smtClean="0">
                <a:sym typeface="Wingdings" panose="05000000000000000000" pitchFamily="2" charset="2"/>
              </a:rPr>
              <a:t>Water from 43 North Carolina and 38 Virginia counties drains into the A-P watershed</a:t>
            </a:r>
          </a:p>
          <a:p>
            <a:pPr marL="171450" indent="-171450">
              <a:buFont typeface="Arial" panose="020B0604020202020204" pitchFamily="34" charset="0"/>
              <a:buChar char="•"/>
            </a:pPr>
            <a:r>
              <a:rPr lang="en-US" baseline="0" dirty="0" smtClean="0">
                <a:sym typeface="Wingdings" panose="05000000000000000000" pitchFamily="2" charset="2"/>
              </a:rPr>
              <a:t>There are 6 major river basins that drain water from these counties into the A-P watershed  Chowan, Roanoke, Tar-Pamlico, Neuse, Pasquotank, and White Oak</a:t>
            </a:r>
          </a:p>
          <a:p>
            <a:pPr marL="171450" indent="-171450">
              <a:buFont typeface="Arial" panose="020B0604020202020204" pitchFamily="34" charset="0"/>
              <a:buChar char="•"/>
            </a:pPr>
            <a:r>
              <a:rPr lang="en-US" baseline="0" dirty="0" smtClean="0">
                <a:sym typeface="Wingdings" panose="05000000000000000000" pitchFamily="2" charset="2"/>
              </a:rPr>
              <a:t>Drainage from the NC/VA counties and the major river basins all end up in one of the 8 major sounds in this region  Albemarle, Pamlico, Back, </a:t>
            </a:r>
            <a:r>
              <a:rPr lang="en-US" baseline="0" dirty="0" err="1" smtClean="0">
                <a:sym typeface="Wingdings" panose="05000000000000000000" pitchFamily="2" charset="2"/>
              </a:rPr>
              <a:t>Bogue</a:t>
            </a:r>
            <a:r>
              <a:rPr lang="en-US" baseline="0" dirty="0" smtClean="0">
                <a:sym typeface="Wingdings" panose="05000000000000000000" pitchFamily="2" charset="2"/>
              </a:rPr>
              <a:t>, Core, </a:t>
            </a:r>
            <a:r>
              <a:rPr lang="en-US" baseline="0" dirty="0" err="1" smtClean="0">
                <a:sym typeface="Wingdings" panose="05000000000000000000" pitchFamily="2" charset="2"/>
              </a:rPr>
              <a:t>Croatan</a:t>
            </a:r>
            <a:r>
              <a:rPr lang="en-US" baseline="0" dirty="0" smtClean="0">
                <a:sym typeface="Wingdings" panose="05000000000000000000" pitchFamily="2" charset="2"/>
              </a:rPr>
              <a:t>, Currituck, and Roanoke</a:t>
            </a:r>
          </a:p>
          <a:p>
            <a:pPr marL="0" indent="0">
              <a:buFont typeface="Arial" panose="020B0604020202020204" pitchFamily="34" charset="0"/>
              <a:buNone/>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National Estuary Program (NEP):</a:t>
            </a:r>
          </a:p>
          <a:p>
            <a:pPr marL="171450" indent="-171450">
              <a:buFont typeface="Arial" panose="020B0604020202020204" pitchFamily="34" charset="0"/>
              <a:buChar char="•"/>
            </a:pPr>
            <a:r>
              <a:rPr lang="en-US" baseline="0" dirty="0" smtClean="0">
                <a:sym typeface="Wingdings" panose="05000000000000000000" pitchFamily="2" charset="2"/>
              </a:rPr>
              <a:t> Deemed an “estuary of national significance” in 1987 among the first 28 National Estuary Programs (NEP) established by the U.S. Environmental Protection Agency (EPA) through amendments of the federal Clean Water Act (CWA).</a:t>
            </a:r>
          </a:p>
          <a:p>
            <a:pPr marL="171450" indent="-171450">
              <a:buFont typeface="Arial" panose="020B0604020202020204" pitchFamily="34" charset="0"/>
              <a:buChar char="•"/>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Study Period:</a:t>
            </a:r>
          </a:p>
          <a:p>
            <a:pPr marL="171450" indent="-171450">
              <a:buFont typeface="Arial" panose="020B0604020202020204" pitchFamily="34" charset="0"/>
              <a:buChar char="•"/>
            </a:pPr>
            <a:r>
              <a:rPr lang="en-US" baseline="0" dirty="0" smtClean="0">
                <a:sym typeface="Wingdings" panose="05000000000000000000" pitchFamily="2" charset="2"/>
              </a:rPr>
              <a:t>2000-2015  We decided on this period simply because of time constraint.</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25025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a:t>
            </a:r>
            <a:r>
              <a:rPr lang="en-US" baseline="0" dirty="0" smtClean="0"/>
              <a:t> degradation is a major concern because of all the services these ecosystems provide not only for the general health of the wetland ecosystem itself but other surrounding ecosystems, and also for the economic services provided for humans.</a:t>
            </a:r>
          </a:p>
          <a:p>
            <a:endParaRPr lang="en-US" baseline="0" dirty="0" smtClean="0"/>
          </a:p>
          <a:p>
            <a:r>
              <a:rPr lang="en-US" baseline="0" dirty="0" smtClean="0"/>
              <a:t>Local ecosystems:</a:t>
            </a:r>
          </a:p>
          <a:p>
            <a:pPr marL="171450" indent="-171450">
              <a:buFont typeface="Arial" panose="020B0604020202020204" pitchFamily="34" charset="0"/>
              <a:buChar char="•"/>
            </a:pPr>
            <a:r>
              <a:rPr lang="en-US" baseline="0" dirty="0" smtClean="0"/>
              <a:t>Wetlands are good at filtering excess nutrient and toxic heavy metals</a:t>
            </a:r>
          </a:p>
          <a:p>
            <a:pPr marL="171450" indent="-171450">
              <a:buFont typeface="Arial" panose="020B0604020202020204" pitchFamily="34" charset="0"/>
              <a:buChar char="•"/>
            </a:pPr>
            <a:r>
              <a:rPr lang="en-US" baseline="0" dirty="0" smtClean="0"/>
              <a:t>Wetlands provide nursery for many juvenile fish species</a:t>
            </a:r>
          </a:p>
          <a:p>
            <a:pPr marL="171450" indent="-171450">
              <a:buFont typeface="Arial" panose="020B0604020202020204" pitchFamily="34" charset="0"/>
              <a:buChar char="•"/>
            </a:pPr>
            <a:r>
              <a:rPr lang="en-US" baseline="0" dirty="0" smtClean="0"/>
              <a:t>Wetlands have high primary productivity and effectively sequester CO</a:t>
            </a:r>
            <a:r>
              <a:rPr lang="en-US" baseline="-25000" dirty="0" smtClean="0"/>
              <a:t>2</a:t>
            </a:r>
            <a:r>
              <a:rPr lang="en-US" baseline="0" dirty="0" smtClean="0"/>
              <a:t> in the form of plant biomass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Local and regional economies:</a:t>
            </a:r>
          </a:p>
          <a:p>
            <a:pPr marL="171450" indent="-171450">
              <a:buFont typeface="Arial" panose="020B0604020202020204" pitchFamily="34" charset="0"/>
              <a:buChar char="•"/>
            </a:pPr>
            <a:r>
              <a:rPr lang="en-US" baseline="0" dirty="0" smtClean="0"/>
              <a:t>Because many juvenile fish species rely on wetlands for nursery the local fishing industry success is dependent on healthy wetlands to nurse juvenile fish species and sustain adult fish populations</a:t>
            </a:r>
          </a:p>
          <a:p>
            <a:pPr marL="171450" indent="-171450">
              <a:buFont typeface="Arial" panose="020B0604020202020204" pitchFamily="34" charset="0"/>
              <a:buChar char="•"/>
            </a:pPr>
            <a:r>
              <a:rPr lang="en-US" baseline="0" dirty="0" smtClean="0"/>
              <a:t>Eco-tourism and recreation is a major economic opportunity in this region and would likely diminish with loss of healthy wetlands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determined the extent of the shoreline by applying a Normalized Difference Water Index (NDWI) that tracks the changes in water extent over the years of our study period.</a:t>
            </a:r>
          </a:p>
          <a:p>
            <a:endParaRPr lang="en-US" baseline="0" dirty="0" smtClean="0"/>
          </a:p>
          <a:p>
            <a:r>
              <a:rPr lang="en-US" baseline="0" dirty="0" smtClean="0"/>
              <a:t>We also assessed the relative health of wetlands by applying a [specific wetland health index TBD] that determines the carotenoid/chlorophyll-a ratio, a good indicator of healthy vegetation.</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a:t>
            </a:r>
            <a:r>
              <a:rPr lang="en-US" baseline="0" dirty="0" smtClean="0"/>
              <a:t> fall, winter, spring images collected from Landsat 5, 7, and 8 for 2000-2015 to account for seasonal changes in wetland health</a:t>
            </a:r>
          </a:p>
          <a:p>
            <a:r>
              <a:rPr lang="en-US" baseline="0" dirty="0" smtClean="0"/>
              <a:t>We tried to acquire images with the least amount of cloud cover possible</a:t>
            </a:r>
          </a:p>
          <a:p>
            <a:endParaRPr lang="en-US" baseline="0" dirty="0" smtClean="0"/>
          </a:p>
          <a:p>
            <a:r>
              <a:rPr lang="en-US" baseline="0" dirty="0" smtClean="0"/>
              <a:t>Summer images – late July/early August</a:t>
            </a:r>
          </a:p>
          <a:p>
            <a:r>
              <a:rPr lang="en-US" baseline="0" dirty="0" smtClean="0"/>
              <a:t>Fall images – late October/early November</a:t>
            </a:r>
          </a:p>
          <a:p>
            <a:r>
              <a:rPr lang="en-US" baseline="0" dirty="0" smtClean="0"/>
              <a:t>Winter images – late January/early February</a:t>
            </a:r>
          </a:p>
          <a:p>
            <a:r>
              <a:rPr lang="en-US" baseline="0" dirty="0" smtClean="0"/>
              <a:t>Spring – late March/early April</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9253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python script was built that unzips the images and separates them by year</a:t>
            </a:r>
          </a:p>
          <a:p>
            <a:r>
              <a:rPr lang="en-US" baseline="0" dirty="0" smtClean="0"/>
              <a:t>	important that in the original image file the year is specified correctly – for example we used an image from December 28</a:t>
            </a:r>
            <a:r>
              <a:rPr lang="en-US" baseline="30000" dirty="0" smtClean="0"/>
              <a:t>th</a:t>
            </a:r>
            <a:r>
              <a:rPr lang="en-US" baseline="0" dirty="0" smtClean="0"/>
              <a:t>, 2002 as the winter 2003 image and we needed to change the initial tar.gz file path to have a 2003 in it so the image would not be thrown in with the 2002 images.</a:t>
            </a:r>
          </a:p>
          <a:p>
            <a:endParaRPr lang="en-US" baseline="0" dirty="0" smtClean="0"/>
          </a:p>
          <a:p>
            <a:r>
              <a:rPr lang="en-US" baseline="0" dirty="0" smtClean="0"/>
              <a:t>Top-of-atmosphere reflectance was calculated for each image using the </a:t>
            </a:r>
            <a:r>
              <a:rPr lang="en-US" baseline="0" dirty="0" err="1" smtClean="0"/>
              <a:t>dnppy</a:t>
            </a:r>
            <a:r>
              <a:rPr lang="en-US" baseline="0" dirty="0" smtClean="0"/>
              <a:t> module</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41025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NDWI, wetland health index, NDPI were calculated for each image</a:t>
            </a:r>
          </a:p>
          <a:p>
            <a:r>
              <a:rPr lang="en-US" baseline="0" dirty="0" smtClean="0"/>
              <a:t>A threshold was applied to the NDWI images – anything above 0 = water, below 0 = not water</a:t>
            </a:r>
          </a:p>
          <a:p>
            <a:r>
              <a:rPr lang="en-US" baseline="0" dirty="0" smtClean="0"/>
              <a:t>Threshold images for each year were summed together and a shoreline was derived without the influences of tides or seasons</a:t>
            </a:r>
          </a:p>
          <a:p>
            <a:r>
              <a:rPr lang="en-US" baseline="0" dirty="0" smtClean="0"/>
              <a:t>Shoreline images and wetland health images were integrated with existing C-CAP to gain a visual sense of wetland extent throughout the time series</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584301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6/29/2015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a:t>
            </a:r>
            <a:endParaRPr lang="en-US" dirty="0"/>
          </a:p>
        </p:txBody>
      </p:sp>
      <p:sp>
        <p:nvSpPr>
          <p:cNvPr id="3" name="Text Placeholder 2"/>
          <p:cNvSpPr>
            <a:spLocks noGrp="1"/>
          </p:cNvSpPr>
          <p:nvPr>
            <p:ph type="body" sz="quarter" idx="11"/>
          </p:nvPr>
        </p:nvSpPr>
        <p:spPr/>
        <p:txBody>
          <a:bodyPr>
            <a:normAutofit fontScale="92500"/>
          </a:bodyPr>
          <a:lstStyle/>
          <a:p>
            <a:r>
              <a:rPr lang="en-US" dirty="0" err="1" smtClean="0"/>
              <a:t>Zand</a:t>
            </a:r>
            <a:r>
              <a:rPr lang="en-US" dirty="0" smtClean="0"/>
              <a:t> </a:t>
            </a:r>
            <a:r>
              <a:rPr lang="en-US" dirty="0" err="1" smtClean="0"/>
              <a:t>Bakhtiari</a:t>
            </a:r>
            <a:r>
              <a:rPr lang="en-US" dirty="0"/>
              <a:t> </a:t>
            </a:r>
            <a:r>
              <a:rPr lang="en-US" dirty="0" smtClean="0"/>
              <a:t>(Team Lead)</a:t>
            </a:r>
            <a:endParaRPr lang="en-US" dirty="0"/>
          </a:p>
        </p:txBody>
      </p:sp>
      <p:sp>
        <p:nvSpPr>
          <p:cNvPr id="4" name="Text Placeholder 3"/>
          <p:cNvSpPr>
            <a:spLocks noGrp="1"/>
          </p:cNvSpPr>
          <p:nvPr>
            <p:ph type="body" sz="quarter" idx="12"/>
          </p:nvPr>
        </p:nvSpPr>
        <p:spPr/>
        <p:txBody>
          <a:bodyPr/>
          <a:lstStyle/>
          <a:p>
            <a:r>
              <a:rPr lang="en-US" dirty="0" smtClean="0"/>
              <a:t>Stephen Zimmerman</a:t>
            </a:r>
            <a:endParaRPr lang="en-US" dirty="0"/>
          </a:p>
        </p:txBody>
      </p:sp>
      <p:sp>
        <p:nvSpPr>
          <p:cNvPr id="5" name="Text Placeholder 4"/>
          <p:cNvSpPr>
            <a:spLocks noGrp="1"/>
          </p:cNvSpPr>
          <p:nvPr>
            <p:ph type="body" sz="quarter" idx="13"/>
          </p:nvPr>
        </p:nvSpPr>
        <p:spPr/>
        <p:txBody>
          <a:bodyPr/>
          <a:lstStyle/>
          <a:p>
            <a:r>
              <a:rPr lang="en-US" dirty="0" smtClean="0"/>
              <a:t>Kayla Patel</a:t>
            </a:r>
            <a:endParaRPr lang="en-US" dirty="0"/>
          </a:p>
        </p:txBody>
      </p:sp>
      <p:sp>
        <p:nvSpPr>
          <p:cNvPr id="6" name="Text Placeholder 5"/>
          <p:cNvSpPr>
            <a:spLocks noGrp="1"/>
          </p:cNvSpPr>
          <p:nvPr>
            <p:ph type="body" sz="quarter" idx="14"/>
          </p:nvPr>
        </p:nvSpPr>
        <p:spPr/>
        <p:txBody>
          <a:bodyPr/>
          <a:lstStyle/>
          <a:p>
            <a:r>
              <a:rPr lang="en-US" dirty="0" smtClean="0"/>
              <a:t>Brad Gregory</a:t>
            </a:r>
            <a:endParaRPr lang="en-US" dirty="0"/>
          </a:p>
        </p:txBody>
      </p:sp>
      <p:sp>
        <p:nvSpPr>
          <p:cNvPr id="7" name="Text Placeholder 6"/>
          <p:cNvSpPr>
            <a:spLocks noGrp="1"/>
          </p:cNvSpPr>
          <p:nvPr>
            <p:ph type="body" sz="quarter" idx="15"/>
          </p:nvPr>
        </p:nvSpPr>
        <p:spPr/>
        <p:txBody>
          <a:bodyPr/>
          <a:lstStyle/>
          <a:p>
            <a:r>
              <a:rPr lang="en-US" dirty="0" smtClean="0"/>
              <a:t> </a:t>
            </a:r>
            <a:endParaRPr lang="en-US" dirty="0"/>
          </a:p>
        </p:txBody>
      </p:sp>
      <p:sp>
        <p:nvSpPr>
          <p:cNvPr id="8" name="Text Placeholder 7"/>
          <p:cNvSpPr>
            <a:spLocks noGrp="1"/>
          </p:cNvSpPr>
          <p:nvPr>
            <p:ph type="body" sz="quarter" idx="16"/>
          </p:nvPr>
        </p:nvSpPr>
        <p:spPr/>
        <p:txBody>
          <a:bodyPr/>
          <a:lstStyle/>
          <a:p>
            <a:r>
              <a:rPr lang="en-US" dirty="0" smtClean="0"/>
              <a:t> </a:t>
            </a:r>
            <a:endParaRPr lang="en-US" dirty="0"/>
          </a:p>
        </p:txBody>
      </p:sp>
      <p:sp>
        <p:nvSpPr>
          <p:cNvPr id="9" name="Text Placeholder 8"/>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7680" y="1962150"/>
            <a:ext cx="2670235" cy="4711606"/>
          </a:xfrm>
        </p:spPr>
        <p:txBody>
          <a:bodyPr/>
          <a:lstStyle/>
          <a:p>
            <a:pPr marL="342900" indent="-342900">
              <a:buFont typeface="Arial" panose="020B0604020202020204" pitchFamily="34" charset="0"/>
              <a:buChar char="•"/>
            </a:pPr>
            <a:r>
              <a:rPr lang="en-US" sz="2800" dirty="0" smtClean="0"/>
              <a:t>Albemarle-Pamlico watershed</a:t>
            </a:r>
          </a:p>
          <a:p>
            <a:pPr marL="342900" indent="-342900">
              <a:buFont typeface="Arial" panose="020B0604020202020204" pitchFamily="34" charset="0"/>
              <a:buChar char="•"/>
            </a:pPr>
            <a:r>
              <a:rPr lang="en-US" sz="2800" dirty="0" smtClean="0"/>
              <a:t>National Estuary Program (NEP)</a:t>
            </a:r>
          </a:p>
          <a:p>
            <a:pPr marL="342900" indent="-342900">
              <a:buFont typeface="Arial" panose="020B0604020202020204" pitchFamily="34" charset="0"/>
              <a:buChar char="•"/>
            </a:pPr>
            <a:r>
              <a:rPr lang="en-US" sz="2800" dirty="0" smtClean="0"/>
              <a:t>2000-2015 study period</a:t>
            </a:r>
          </a:p>
          <a:p>
            <a:endParaRPr lang="en-US" dirty="0" smtClean="0"/>
          </a:p>
          <a:p>
            <a:pPr marL="342900" indent="-342900">
              <a:buFont typeface="Arial" panose="020B0604020202020204" pitchFamily="34" charset="0"/>
              <a:buChar char="•"/>
            </a:pPr>
            <a:endParaRPr lang="en-US" dirty="0" smtClean="0"/>
          </a:p>
        </p:txBody>
      </p:sp>
      <p:sp>
        <p:nvSpPr>
          <p:cNvPr id="3" name="Text Placeholder 2"/>
          <p:cNvSpPr>
            <a:spLocks noGrp="1"/>
          </p:cNvSpPr>
          <p:nvPr>
            <p:ph type="body" sz="quarter" idx="10"/>
          </p:nvPr>
        </p:nvSpPr>
        <p:spPr>
          <a:xfrm>
            <a:off x="277681" y="693293"/>
            <a:ext cx="8590094" cy="613410"/>
          </a:xfrm>
        </p:spPr>
        <p:txBody>
          <a:bodyPr>
            <a:noAutofit/>
          </a:bodyPr>
          <a:lstStyle/>
          <a:p>
            <a:pPr algn="ctr"/>
            <a:r>
              <a:rPr lang="en-US" sz="4800" dirty="0" smtClean="0"/>
              <a:t>Study Area – Study Period</a:t>
            </a:r>
            <a:endParaRPr lang="en-US" sz="4800" dirty="0"/>
          </a:p>
        </p:txBody>
      </p:sp>
      <p:pic>
        <p:nvPicPr>
          <p:cNvPr id="6" name="Picture 5"/>
          <p:cNvPicPr>
            <a:picLocks noChangeAspect="1"/>
          </p:cNvPicPr>
          <p:nvPr/>
        </p:nvPicPr>
        <p:blipFill rotWithShape="1">
          <a:blip r:embed="rId3"/>
          <a:srcRect l="19186" t="8411" r="17587" b="4948"/>
          <a:stretch/>
        </p:blipFill>
        <p:spPr>
          <a:xfrm>
            <a:off x="3257550" y="1962149"/>
            <a:ext cx="5610225" cy="4324351"/>
          </a:xfrm>
          <a:prstGeom prst="rect">
            <a:avLst/>
          </a:prstGeom>
          <a:ln w="88900" cap="sq" cmpd="thickThin">
            <a:solidFill>
              <a:schemeClr val="accent1">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1250" r="31250"/>
          <a:stretch>
            <a:fillRect/>
          </a:stretch>
        </p:blipFill>
        <p:spPr>
          <a:ln>
            <a:solidFill>
              <a:schemeClr val="accent1">
                <a:lumMod val="75000"/>
              </a:schemeClr>
            </a:solidFill>
          </a:ln>
        </p:spPr>
      </p:pic>
      <p:sp>
        <p:nvSpPr>
          <p:cNvPr id="2" name="Text Placeholder 1"/>
          <p:cNvSpPr>
            <a:spLocks noGrp="1"/>
          </p:cNvSpPr>
          <p:nvPr>
            <p:ph type="body" sz="quarter" idx="11"/>
          </p:nvPr>
        </p:nvSpPr>
        <p:spPr>
          <a:xfrm>
            <a:off x="4754849" y="2840415"/>
            <a:ext cx="4199021" cy="2549732"/>
          </a:xfrm>
        </p:spPr>
        <p:txBody>
          <a:bodyPr>
            <a:noAutofit/>
          </a:bodyPr>
          <a:lstStyle/>
          <a:p>
            <a:pPr marL="342900" indent="-342900">
              <a:lnSpc>
                <a:spcPct val="100000"/>
              </a:lnSpc>
              <a:buFont typeface="Arial" panose="020B0604020202020204" pitchFamily="34" charset="0"/>
              <a:buChar char="•"/>
            </a:pPr>
            <a:r>
              <a:rPr lang="en-US" sz="2400" dirty="0" smtClean="0"/>
              <a:t>Impacts of wetland degradation:</a:t>
            </a:r>
          </a:p>
          <a:p>
            <a:pPr marL="1028700" lvl="1" indent="-342900">
              <a:lnSpc>
                <a:spcPct val="200000"/>
              </a:lnSpc>
            </a:pPr>
            <a:r>
              <a:rPr lang="en-US" dirty="0" smtClean="0"/>
              <a:t>Local ecosystems</a:t>
            </a:r>
          </a:p>
          <a:p>
            <a:pPr marL="1028700" lvl="1" indent="-342900">
              <a:lnSpc>
                <a:spcPct val="100000"/>
              </a:lnSpc>
            </a:pPr>
            <a:r>
              <a:rPr lang="en-US" dirty="0" smtClean="0"/>
              <a:t>Local and regional economies</a:t>
            </a:r>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1816768" y="6583680"/>
            <a:ext cx="4163568" cy="274320"/>
          </a:xfrm>
          <a:noFill/>
        </p:spPr>
        <p:txBody>
          <a:bodyPr>
            <a:normAutofit/>
          </a:bodyPr>
          <a:lstStyle/>
          <a:p>
            <a:pPr algn="l"/>
            <a:r>
              <a:rPr lang="en-US" dirty="0" smtClean="0">
                <a:solidFill>
                  <a:schemeClr val="bg1">
                    <a:lumMod val="95000"/>
                  </a:schemeClr>
                </a:solidFill>
              </a:rPr>
              <a:t>Image Credit: Stephen Zimmerman</a:t>
            </a:r>
            <a:endParaRPr lang="en-US" dirty="0">
              <a:solidFill>
                <a:schemeClr val="bg1">
                  <a:lumMod val="9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Determine shoreline extent</a:t>
            </a:r>
          </a:p>
          <a:p>
            <a:pPr marL="342900" indent="-342900">
              <a:buFont typeface="Arial" panose="020B0604020202020204" pitchFamily="34" charset="0"/>
              <a:buChar char="•"/>
            </a:pPr>
            <a:r>
              <a:rPr lang="en-US" dirty="0" smtClean="0"/>
              <a:t>Assess relative wetland health by measuring carotenoid/chlorophyll-</a:t>
            </a:r>
            <a:r>
              <a:rPr lang="en-US" i="1" dirty="0" smtClean="0"/>
              <a:t>a </a:t>
            </a:r>
            <a:r>
              <a:rPr lang="en-US" dirty="0" smtClean="0"/>
              <a:t>ratios </a:t>
            </a:r>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Stephen Zimmerman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6667" b="16667"/>
          <a:stretch>
            <a:fillRect/>
          </a:stretch>
        </p:blipFill>
        <p:spPr>
          <a:xfrm>
            <a:off x="-4572" y="0"/>
            <a:ext cx="9144000" cy="3429000"/>
          </a:xfrm>
          <a:ln>
            <a:solidFill>
              <a:schemeClr val="accent1">
                <a:lumMod val="75000"/>
              </a:schemeClr>
            </a:solidFill>
          </a:ln>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6412831" y="1925052"/>
            <a:ext cx="2537538"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31946" y="1925052"/>
            <a:ext cx="3012453"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3629" y="1909546"/>
            <a:ext cx="2699885"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p:nvPr>
        </p:nvSpPr>
        <p:spPr/>
        <p:txBody>
          <a:bodyPr/>
          <a:lstStyle/>
          <a:p>
            <a:r>
              <a:rPr lang="en-US" dirty="0" smtClean="0"/>
              <a:t>NASA Satellites/Sensors</a:t>
            </a:r>
            <a:endParaRPr lang="en-US" dirty="0"/>
          </a:p>
        </p:txBody>
      </p:sp>
      <p:sp>
        <p:nvSpPr>
          <p:cNvPr id="4" name="Text Placeholder 3"/>
          <p:cNvSpPr>
            <a:spLocks noGrp="1"/>
          </p:cNvSpPr>
          <p:nvPr>
            <p:ph type="body" sz="quarter" idx="15"/>
          </p:nvPr>
        </p:nvSpPr>
        <p:spPr>
          <a:xfrm>
            <a:off x="264693" y="2302955"/>
            <a:ext cx="2442410" cy="768096"/>
          </a:xfrm>
        </p:spPr>
        <p:txBody>
          <a:bodyPr>
            <a:noAutofit/>
          </a:bodyPr>
          <a:lstStyle/>
          <a:p>
            <a:pPr algn="ctr"/>
            <a:r>
              <a:rPr lang="en-US" sz="2000" dirty="0" smtClean="0">
                <a:solidFill>
                  <a:schemeClr val="accent1">
                    <a:lumMod val="40000"/>
                    <a:lumOff val="60000"/>
                  </a:schemeClr>
                </a:solidFill>
              </a:rPr>
              <a:t>Landsat 5 Thematic Mapper (TM) </a:t>
            </a:r>
            <a:endParaRPr lang="en-US" sz="2000" dirty="0">
              <a:solidFill>
                <a:schemeClr val="accent1">
                  <a:lumMod val="40000"/>
                  <a:lumOff val="60000"/>
                </a:schemeClr>
              </a:solidFill>
            </a:endParaRPr>
          </a:p>
        </p:txBody>
      </p:sp>
      <p:sp>
        <p:nvSpPr>
          <p:cNvPr id="6" name="Text Placeholder 5"/>
          <p:cNvSpPr>
            <a:spLocks noGrp="1"/>
          </p:cNvSpPr>
          <p:nvPr>
            <p:ph type="body" sz="quarter" idx="17"/>
          </p:nvPr>
        </p:nvSpPr>
        <p:spPr>
          <a:xfrm>
            <a:off x="3319008" y="2302955"/>
            <a:ext cx="2638329" cy="768096"/>
          </a:xfrm>
        </p:spPr>
        <p:txBody>
          <a:bodyPr>
            <a:noAutofit/>
          </a:bodyPr>
          <a:lstStyle/>
          <a:p>
            <a:pPr algn="ctr"/>
            <a:r>
              <a:rPr lang="en-US" sz="2000" dirty="0" smtClean="0">
                <a:solidFill>
                  <a:schemeClr val="accent1">
                    <a:lumMod val="40000"/>
                    <a:lumOff val="60000"/>
                  </a:schemeClr>
                </a:solidFill>
              </a:rPr>
              <a:t>Landsat 7 Enhanced Thematic Mapper (ETM+)</a:t>
            </a:r>
            <a:endParaRPr lang="en-US" sz="2000" dirty="0">
              <a:solidFill>
                <a:schemeClr val="accent1">
                  <a:lumMod val="40000"/>
                  <a:lumOff val="60000"/>
                </a:schemeClr>
              </a:solidFill>
            </a:endParaRPr>
          </a:p>
        </p:txBody>
      </p:sp>
      <p:sp>
        <p:nvSpPr>
          <p:cNvPr id="7" name="Text Placeholder 3"/>
          <p:cNvSpPr>
            <a:spLocks noGrp="1"/>
          </p:cNvSpPr>
          <p:nvPr>
            <p:ph type="body" sz="quarter" idx="15"/>
          </p:nvPr>
        </p:nvSpPr>
        <p:spPr>
          <a:xfrm>
            <a:off x="6511500" y="2302955"/>
            <a:ext cx="2350971" cy="768096"/>
          </a:xfrm>
        </p:spPr>
        <p:txBody>
          <a:bodyPr>
            <a:noAutofit/>
          </a:bodyPr>
          <a:lstStyle/>
          <a:p>
            <a:pPr algn="ctr"/>
            <a:r>
              <a:rPr lang="en-US" sz="2000" dirty="0" smtClean="0">
                <a:solidFill>
                  <a:schemeClr val="accent1">
                    <a:lumMod val="40000"/>
                    <a:lumOff val="60000"/>
                  </a:schemeClr>
                </a:solidFill>
              </a:rPr>
              <a:t>Landsat 8 Operational Land Imager (OLI)</a:t>
            </a:r>
            <a:endParaRPr lang="en-US" sz="2000" dirty="0">
              <a:solidFill>
                <a:schemeClr val="accent1">
                  <a:lumMod val="40000"/>
                  <a:lumOff val="60000"/>
                </a:schemeClr>
              </a:solidFill>
            </a:endParaRPr>
          </a:p>
        </p:txBody>
      </p:sp>
      <p:pic>
        <p:nvPicPr>
          <p:cNvPr id="10"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88" y="3536611"/>
            <a:ext cx="1997241" cy="1929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0503">
            <a:off x="3278854" y="4037788"/>
            <a:ext cx="2941405" cy="1196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441" y="3689998"/>
            <a:ext cx="2314638" cy="189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328702" y="1115954"/>
            <a:ext cx="2165684" cy="34319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sp>
        <p:nvSpPr>
          <p:cNvPr id="35" name="Rounded Rectangle 34"/>
          <p:cNvSpPr/>
          <p:nvPr/>
        </p:nvSpPr>
        <p:spPr>
          <a:xfrm>
            <a:off x="499069" y="1272363"/>
            <a:ext cx="1824950" cy="8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Acquisition</a:t>
            </a:r>
            <a:endParaRPr lang="en-US" sz="2200" b="1" dirty="0"/>
          </a:p>
        </p:txBody>
      </p:sp>
      <p:sp>
        <p:nvSpPr>
          <p:cNvPr id="36" name="Rounded Rectangle 35"/>
          <p:cNvSpPr/>
          <p:nvPr/>
        </p:nvSpPr>
        <p:spPr>
          <a:xfrm>
            <a:off x="3716940"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Pre-processing</a:t>
            </a:r>
            <a:endParaRPr lang="en-US" sz="2200" b="1" dirty="0"/>
          </a:p>
        </p:txBody>
      </p:sp>
      <p:sp>
        <p:nvSpPr>
          <p:cNvPr id="37" name="Rounded Rectangle 36"/>
          <p:cNvSpPr/>
          <p:nvPr/>
        </p:nvSpPr>
        <p:spPr>
          <a:xfrm>
            <a:off x="6778403"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Analysis</a:t>
            </a:r>
            <a:endParaRPr lang="en-US" sz="2200" b="1" dirty="0"/>
          </a:p>
        </p:txBody>
      </p:sp>
      <p:sp>
        <p:nvSpPr>
          <p:cNvPr id="38" name="Rounded Rectangle 37"/>
          <p:cNvSpPr/>
          <p:nvPr/>
        </p:nvSpPr>
        <p:spPr>
          <a:xfrm>
            <a:off x="499069" y="2257409"/>
            <a:ext cx="1824950" cy="7018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Landsat 5, 7, and 8</a:t>
            </a:r>
            <a:endParaRPr lang="en-US" dirty="0">
              <a:solidFill>
                <a:schemeClr val="accent1">
                  <a:lumMod val="50000"/>
                </a:schemeClr>
              </a:solidFill>
            </a:endParaRPr>
          </a:p>
        </p:txBody>
      </p:sp>
      <p:sp>
        <p:nvSpPr>
          <p:cNvPr id="41" name="Rounded Rectangle 40"/>
          <p:cNvSpPr/>
          <p:nvPr/>
        </p:nvSpPr>
        <p:spPr>
          <a:xfrm>
            <a:off x="499069" y="3092114"/>
            <a:ext cx="1824950" cy="12673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Summer, winter, spring, fall image for each year</a:t>
            </a:r>
            <a:endParaRPr lang="en-US" dirty="0">
              <a:solidFill>
                <a:schemeClr val="accent1">
                  <a:lumMod val="50000"/>
                </a:schemeClr>
              </a:solidFill>
            </a:endParaRPr>
          </a:p>
        </p:txBody>
      </p:sp>
      <p:sp>
        <p:nvSpPr>
          <p:cNvPr id="42" name="Rounded Rectangle 41"/>
          <p:cNvSpPr/>
          <p:nvPr/>
        </p:nvSpPr>
        <p:spPr>
          <a:xfrm>
            <a:off x="3716940" y="2257409"/>
            <a:ext cx="1824950" cy="1669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Automated file unzipping, images separated by year</a:t>
            </a:r>
            <a:endParaRPr lang="en-US" dirty="0">
              <a:solidFill>
                <a:schemeClr val="accent1">
                  <a:lumMod val="50000"/>
                </a:schemeClr>
              </a:solidFill>
            </a:endParaRPr>
          </a:p>
        </p:txBody>
      </p:sp>
      <p:sp>
        <p:nvSpPr>
          <p:cNvPr id="43" name="Rounded Rectangle 42"/>
          <p:cNvSpPr/>
          <p:nvPr/>
        </p:nvSpPr>
        <p:spPr>
          <a:xfrm>
            <a:off x="3716940" y="4074179"/>
            <a:ext cx="1824950" cy="1808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Top-of-atmosphere reflectance calculated for each scene</a:t>
            </a:r>
            <a:endParaRPr lang="en-US" dirty="0">
              <a:solidFill>
                <a:schemeClr val="accent1">
                  <a:lumMod val="50000"/>
                </a:schemeClr>
              </a:solidFill>
            </a:endParaRPr>
          </a:p>
        </p:txBody>
      </p:sp>
      <p:sp>
        <p:nvSpPr>
          <p:cNvPr id="44" name="Rounded Rectangle 43"/>
          <p:cNvSpPr/>
          <p:nvPr/>
        </p:nvSpPr>
        <p:spPr>
          <a:xfrm>
            <a:off x="6778402" y="2257409"/>
            <a:ext cx="1824950" cy="1452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NDWI, wetland health index, NDPI calculated</a:t>
            </a:r>
            <a:endParaRPr lang="en-US" dirty="0">
              <a:solidFill>
                <a:schemeClr val="accent1">
                  <a:lumMod val="50000"/>
                </a:schemeClr>
              </a:solidFill>
            </a:endParaRPr>
          </a:p>
        </p:txBody>
      </p:sp>
      <p:sp>
        <p:nvSpPr>
          <p:cNvPr id="45" name="Rounded Rectangle 44"/>
          <p:cNvSpPr/>
          <p:nvPr/>
        </p:nvSpPr>
        <p:spPr>
          <a:xfrm>
            <a:off x="6778402" y="3857610"/>
            <a:ext cx="1824950" cy="17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Threshold applied to NDWI images, years summed</a:t>
            </a:r>
            <a:endParaRPr lang="en-US" dirty="0">
              <a:solidFill>
                <a:schemeClr val="accent1">
                  <a:lumMod val="50000"/>
                </a:schemeClr>
              </a:solidFill>
            </a:endParaRPr>
          </a:p>
        </p:txBody>
      </p:sp>
      <p:sp>
        <p:nvSpPr>
          <p:cNvPr id="55" name="Right Arrow 54"/>
          <p:cNvSpPr/>
          <p:nvPr/>
        </p:nvSpPr>
        <p:spPr>
          <a:xfrm>
            <a:off x="5883443" y="1548318"/>
            <a:ext cx="601578" cy="2767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2749746" y="1548318"/>
            <a:ext cx="601578" cy="2767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08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486415" y="1115954"/>
            <a:ext cx="2286000" cy="49118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sp>
        <p:nvSpPr>
          <p:cNvPr id="35" name="Rounded Rectangle 34"/>
          <p:cNvSpPr/>
          <p:nvPr/>
        </p:nvSpPr>
        <p:spPr>
          <a:xfrm>
            <a:off x="499069" y="1272363"/>
            <a:ext cx="1824950" cy="8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Acquisition</a:t>
            </a:r>
            <a:endParaRPr lang="en-US" sz="2200" b="1" dirty="0"/>
          </a:p>
        </p:txBody>
      </p:sp>
      <p:sp>
        <p:nvSpPr>
          <p:cNvPr id="36" name="Rounded Rectangle 35"/>
          <p:cNvSpPr/>
          <p:nvPr/>
        </p:nvSpPr>
        <p:spPr>
          <a:xfrm>
            <a:off x="3716940"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Pre-processing</a:t>
            </a:r>
            <a:endParaRPr lang="en-US" sz="2200" b="1" dirty="0"/>
          </a:p>
        </p:txBody>
      </p:sp>
      <p:sp>
        <p:nvSpPr>
          <p:cNvPr id="37" name="Rounded Rectangle 36"/>
          <p:cNvSpPr/>
          <p:nvPr/>
        </p:nvSpPr>
        <p:spPr>
          <a:xfrm>
            <a:off x="6778403"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Analysis</a:t>
            </a:r>
            <a:endParaRPr lang="en-US" sz="2200" b="1" dirty="0"/>
          </a:p>
        </p:txBody>
      </p:sp>
      <p:sp>
        <p:nvSpPr>
          <p:cNvPr id="38" name="Rounded Rectangle 37"/>
          <p:cNvSpPr/>
          <p:nvPr/>
        </p:nvSpPr>
        <p:spPr>
          <a:xfrm>
            <a:off x="499069" y="2257409"/>
            <a:ext cx="1824950" cy="7018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Landsat 5, 7, and 8</a:t>
            </a:r>
            <a:endParaRPr lang="en-US" dirty="0">
              <a:solidFill>
                <a:schemeClr val="accent1">
                  <a:lumMod val="50000"/>
                </a:schemeClr>
              </a:solidFill>
            </a:endParaRPr>
          </a:p>
        </p:txBody>
      </p:sp>
      <p:sp>
        <p:nvSpPr>
          <p:cNvPr id="41" name="Rounded Rectangle 40"/>
          <p:cNvSpPr/>
          <p:nvPr/>
        </p:nvSpPr>
        <p:spPr>
          <a:xfrm>
            <a:off x="499069" y="3092114"/>
            <a:ext cx="1824950" cy="12673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Summer, winter, spring, fall image for each year</a:t>
            </a:r>
            <a:endParaRPr lang="en-US" dirty="0">
              <a:solidFill>
                <a:schemeClr val="accent1">
                  <a:lumMod val="50000"/>
                </a:schemeClr>
              </a:solidFill>
            </a:endParaRPr>
          </a:p>
        </p:txBody>
      </p:sp>
      <p:sp>
        <p:nvSpPr>
          <p:cNvPr id="42" name="Rounded Rectangle 41"/>
          <p:cNvSpPr/>
          <p:nvPr/>
        </p:nvSpPr>
        <p:spPr>
          <a:xfrm>
            <a:off x="3716940" y="2257409"/>
            <a:ext cx="1824950" cy="1669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Automated file unzipping, images separated by year</a:t>
            </a:r>
            <a:endParaRPr lang="en-US" dirty="0">
              <a:solidFill>
                <a:schemeClr val="accent1">
                  <a:lumMod val="50000"/>
                </a:schemeClr>
              </a:solidFill>
            </a:endParaRPr>
          </a:p>
        </p:txBody>
      </p:sp>
      <p:sp>
        <p:nvSpPr>
          <p:cNvPr id="43" name="Rounded Rectangle 42"/>
          <p:cNvSpPr/>
          <p:nvPr/>
        </p:nvSpPr>
        <p:spPr>
          <a:xfrm>
            <a:off x="3716940" y="4074179"/>
            <a:ext cx="1824950" cy="1808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Top-of-atmosphere reflectance calculated for each scene</a:t>
            </a:r>
            <a:endParaRPr lang="en-US" dirty="0">
              <a:solidFill>
                <a:schemeClr val="accent1">
                  <a:lumMod val="50000"/>
                </a:schemeClr>
              </a:solidFill>
            </a:endParaRPr>
          </a:p>
        </p:txBody>
      </p:sp>
      <p:sp>
        <p:nvSpPr>
          <p:cNvPr id="44" name="Rounded Rectangle 43"/>
          <p:cNvSpPr/>
          <p:nvPr/>
        </p:nvSpPr>
        <p:spPr>
          <a:xfrm>
            <a:off x="6778402" y="2257409"/>
            <a:ext cx="1824950" cy="1452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NDWI, wetland health index, NDPI calculated</a:t>
            </a:r>
            <a:endParaRPr lang="en-US" dirty="0">
              <a:solidFill>
                <a:schemeClr val="accent1">
                  <a:lumMod val="50000"/>
                </a:schemeClr>
              </a:solidFill>
            </a:endParaRPr>
          </a:p>
        </p:txBody>
      </p:sp>
      <p:sp>
        <p:nvSpPr>
          <p:cNvPr id="45" name="Rounded Rectangle 44"/>
          <p:cNvSpPr/>
          <p:nvPr/>
        </p:nvSpPr>
        <p:spPr>
          <a:xfrm>
            <a:off x="6778402" y="3857610"/>
            <a:ext cx="1824950" cy="17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Threshold applied to NDWI images, years summed</a:t>
            </a:r>
            <a:endParaRPr lang="en-US" dirty="0">
              <a:solidFill>
                <a:schemeClr val="accent1">
                  <a:lumMod val="50000"/>
                </a:schemeClr>
              </a:solidFill>
            </a:endParaRPr>
          </a:p>
        </p:txBody>
      </p:sp>
      <p:sp>
        <p:nvSpPr>
          <p:cNvPr id="55" name="Right Arrow 54"/>
          <p:cNvSpPr/>
          <p:nvPr/>
        </p:nvSpPr>
        <p:spPr>
          <a:xfrm>
            <a:off x="5883443" y="1548318"/>
            <a:ext cx="601578" cy="2767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2749746" y="1548318"/>
            <a:ext cx="601578" cy="2767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113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547877" y="1115954"/>
            <a:ext cx="2286000" cy="459904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sp>
        <p:nvSpPr>
          <p:cNvPr id="35" name="Rounded Rectangle 34"/>
          <p:cNvSpPr/>
          <p:nvPr/>
        </p:nvSpPr>
        <p:spPr>
          <a:xfrm>
            <a:off x="499069" y="1272363"/>
            <a:ext cx="1824950" cy="8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Acquisition</a:t>
            </a:r>
            <a:endParaRPr lang="en-US" sz="2200" b="1" dirty="0"/>
          </a:p>
        </p:txBody>
      </p:sp>
      <p:sp>
        <p:nvSpPr>
          <p:cNvPr id="36" name="Rounded Rectangle 35"/>
          <p:cNvSpPr/>
          <p:nvPr/>
        </p:nvSpPr>
        <p:spPr>
          <a:xfrm>
            <a:off x="3716940"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Pre-processing</a:t>
            </a:r>
            <a:endParaRPr lang="en-US" sz="2200" b="1" dirty="0"/>
          </a:p>
        </p:txBody>
      </p:sp>
      <p:sp>
        <p:nvSpPr>
          <p:cNvPr id="37" name="Rounded Rectangle 36"/>
          <p:cNvSpPr/>
          <p:nvPr/>
        </p:nvSpPr>
        <p:spPr>
          <a:xfrm>
            <a:off x="6778403"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Analysis</a:t>
            </a:r>
            <a:endParaRPr lang="en-US" sz="2200" b="1" dirty="0"/>
          </a:p>
        </p:txBody>
      </p:sp>
      <p:sp>
        <p:nvSpPr>
          <p:cNvPr id="38" name="Rounded Rectangle 37"/>
          <p:cNvSpPr/>
          <p:nvPr/>
        </p:nvSpPr>
        <p:spPr>
          <a:xfrm>
            <a:off x="499069" y="2257409"/>
            <a:ext cx="1824950" cy="7018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Landsat 5, 7, and 8</a:t>
            </a:r>
            <a:endParaRPr lang="en-US" dirty="0">
              <a:solidFill>
                <a:schemeClr val="accent1">
                  <a:lumMod val="50000"/>
                </a:schemeClr>
              </a:solidFill>
            </a:endParaRPr>
          </a:p>
        </p:txBody>
      </p:sp>
      <p:sp>
        <p:nvSpPr>
          <p:cNvPr id="41" name="Rounded Rectangle 40"/>
          <p:cNvSpPr/>
          <p:nvPr/>
        </p:nvSpPr>
        <p:spPr>
          <a:xfrm>
            <a:off x="499069" y="3092114"/>
            <a:ext cx="1824950" cy="12673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Summer, winter, spring, fall image for each year</a:t>
            </a:r>
            <a:endParaRPr lang="en-US" dirty="0">
              <a:solidFill>
                <a:schemeClr val="accent1">
                  <a:lumMod val="50000"/>
                </a:schemeClr>
              </a:solidFill>
            </a:endParaRPr>
          </a:p>
        </p:txBody>
      </p:sp>
      <p:sp>
        <p:nvSpPr>
          <p:cNvPr id="42" name="Rounded Rectangle 41"/>
          <p:cNvSpPr/>
          <p:nvPr/>
        </p:nvSpPr>
        <p:spPr>
          <a:xfrm>
            <a:off x="3716940" y="2257409"/>
            <a:ext cx="1824950" cy="1669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Automated file unzipping, images separated by year</a:t>
            </a:r>
            <a:endParaRPr lang="en-US" dirty="0">
              <a:solidFill>
                <a:schemeClr val="accent1">
                  <a:lumMod val="50000"/>
                </a:schemeClr>
              </a:solidFill>
            </a:endParaRPr>
          </a:p>
        </p:txBody>
      </p:sp>
      <p:sp>
        <p:nvSpPr>
          <p:cNvPr id="43" name="Rounded Rectangle 42"/>
          <p:cNvSpPr/>
          <p:nvPr/>
        </p:nvSpPr>
        <p:spPr>
          <a:xfrm>
            <a:off x="3716940" y="4074179"/>
            <a:ext cx="1824950" cy="1808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Top-of-atmosphere reflectance calculated for each scene</a:t>
            </a:r>
            <a:endParaRPr lang="en-US" dirty="0">
              <a:solidFill>
                <a:schemeClr val="accent1">
                  <a:lumMod val="50000"/>
                </a:schemeClr>
              </a:solidFill>
            </a:endParaRPr>
          </a:p>
        </p:txBody>
      </p:sp>
      <p:sp>
        <p:nvSpPr>
          <p:cNvPr id="44" name="Rounded Rectangle 43"/>
          <p:cNvSpPr/>
          <p:nvPr/>
        </p:nvSpPr>
        <p:spPr>
          <a:xfrm>
            <a:off x="6778402" y="2257409"/>
            <a:ext cx="1824950" cy="1452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NDWI, wetland health index, NDPI calculated</a:t>
            </a:r>
            <a:endParaRPr lang="en-US" dirty="0">
              <a:solidFill>
                <a:schemeClr val="accent1">
                  <a:lumMod val="50000"/>
                </a:schemeClr>
              </a:solidFill>
            </a:endParaRPr>
          </a:p>
        </p:txBody>
      </p:sp>
      <p:sp>
        <p:nvSpPr>
          <p:cNvPr id="45" name="Rounded Rectangle 44"/>
          <p:cNvSpPr/>
          <p:nvPr/>
        </p:nvSpPr>
        <p:spPr>
          <a:xfrm>
            <a:off x="6778402" y="3857610"/>
            <a:ext cx="1824950" cy="17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Threshold applied to NDWI images, years summed</a:t>
            </a:r>
            <a:endParaRPr lang="en-US" dirty="0">
              <a:solidFill>
                <a:schemeClr val="accent1">
                  <a:lumMod val="50000"/>
                </a:schemeClr>
              </a:solidFill>
            </a:endParaRPr>
          </a:p>
        </p:txBody>
      </p:sp>
      <p:sp>
        <p:nvSpPr>
          <p:cNvPr id="55" name="Right Arrow 54"/>
          <p:cNvSpPr/>
          <p:nvPr/>
        </p:nvSpPr>
        <p:spPr>
          <a:xfrm>
            <a:off x="5883443" y="1548318"/>
            <a:ext cx="601578" cy="2767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2749746" y="1548318"/>
            <a:ext cx="601578" cy="2767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89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Dr. Kenton Ross – DEVELOP National Science Advisor</a:t>
            </a:r>
          </a:p>
          <a:p>
            <a:r>
              <a:rPr lang="en-US" dirty="0" smtClean="0"/>
              <a:t>Jeff Ely – DEVELOP </a:t>
            </a:r>
            <a:r>
              <a:rPr lang="en-US" dirty="0" err="1" smtClean="0"/>
              <a:t>Geoinformatics</a:t>
            </a:r>
            <a:r>
              <a:rPr lang="en-US" dirty="0" smtClean="0"/>
              <a:t> Fellow</a:t>
            </a:r>
            <a:endParaRPr lang="en-US" dirty="0"/>
          </a:p>
        </p:txBody>
      </p:sp>
      <p:sp>
        <p:nvSpPr>
          <p:cNvPr id="3" name="Text Placeholder 2"/>
          <p:cNvSpPr>
            <a:spLocks noGrp="1"/>
          </p:cNvSpPr>
          <p:nvPr>
            <p:ph type="body" sz="quarter" idx="11"/>
          </p:nvPr>
        </p:nvSpPr>
        <p:spPr/>
        <p:txBody>
          <a:bodyPr/>
          <a:lstStyle/>
          <a:p>
            <a:r>
              <a:rPr lang="en-US" dirty="0" smtClean="0"/>
              <a:t>Albemarle-Pamlico National Estuary Program (APNEP)</a:t>
            </a:r>
            <a:endParaRPr lang="en-US" dirty="0"/>
          </a:p>
        </p:txBody>
      </p:sp>
      <p:sp>
        <p:nvSpPr>
          <p:cNvPr id="4" name="Text Placeholder 3"/>
          <p:cNvSpPr>
            <a:spLocks noGrp="1"/>
          </p:cNvSpPr>
          <p:nvPr>
            <p:ph type="body" sz="quarter" idx="12"/>
          </p:nvPr>
        </p:nvSpPr>
        <p:spPr/>
        <p:txBody>
          <a:bodyPr/>
          <a:lstStyle/>
          <a:p>
            <a:r>
              <a:rPr lang="en-US" dirty="0" smtClean="0"/>
              <a:t>N/A (may change?)</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789" y="2597180"/>
            <a:ext cx="1388364" cy="1877568"/>
          </a:xfrm>
          <a:prstGeom prst="rect">
            <a:avLst/>
          </a:prstGeom>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2454</TotalTime>
  <Words>802</Words>
  <Application>Microsoft Office PowerPoint</Application>
  <PresentationFormat>On-screen Show (4:3)</PresentationFormat>
  <Paragraphs>107</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Zimmerman, Stephen M. (LARC-E3)[SSAI DEVELOP]</cp:lastModifiedBy>
  <cp:revision>129</cp:revision>
  <dcterms:created xsi:type="dcterms:W3CDTF">2015-05-18T13:26:09Z</dcterms:created>
  <dcterms:modified xsi:type="dcterms:W3CDTF">2015-06-29T20:38:44Z</dcterms:modified>
</cp:coreProperties>
</file>