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56" r:id="rId2"/>
    <p:sldId id="257" r:id="rId3"/>
    <p:sldId id="258" r:id="rId4"/>
    <p:sldId id="259" r:id="rId5"/>
    <p:sldId id="260" r:id="rId6"/>
    <p:sldId id="261" r:id="rId7"/>
    <p:sldId id="275" r:id="rId8"/>
    <p:sldId id="276" r:id="rId9"/>
    <p:sldId id="277" r:id="rId10"/>
    <p:sldId id="262" r:id="rId11"/>
    <p:sldId id="263" r:id="rId12"/>
    <p:sldId id="264" r:id="rId13"/>
    <p:sldId id="278" r:id="rId14"/>
    <p:sldId id="279" r:id="rId15"/>
    <p:sldId id="265" r:id="rId16"/>
    <p:sldId id="281" r:id="rId17"/>
    <p:sldId id="282" r:id="rId18"/>
    <p:sldId id="283" r:id="rId19"/>
    <p:sldId id="284" r:id="rId20"/>
    <p:sldId id="285" r:id="rId21"/>
    <p:sldId id="286" r:id="rId22"/>
    <p:sldId id="270" r:id="rId23"/>
    <p:sldId id="271" r:id="rId24"/>
    <p:sldId id="272" r:id="rId25"/>
    <p:sldId id="273" r:id="rId26"/>
    <p:sldId id="287"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Webdings" pitchFamily="2" charset="2"/>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m,Hannah (EID)" initials="B(" lastIdx="19" clrIdx="0">
    <p:extLst>
      <p:ext uri="{19B8F6BF-5375-455C-9EA6-DF929625EA0E}">
        <p15:presenceInfo xmlns:p15="http://schemas.microsoft.com/office/powerpoint/2012/main" userId="S-1-5-21-299502267-746137067-1417001333-4537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DE5F5D-FC06-4BB4-B2B0-41C0BBC70D58}">
  <a:tblStyle styleId="{1CDE5F5D-FC06-4BB4-B2B0-41C0BBC70D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988" autoAdjust="0"/>
  </p:normalViewPr>
  <p:slideViewPr>
    <p:cSldViewPr snapToGrid="0">
      <p:cViewPr varScale="1">
        <p:scale>
          <a:sx n="100" d="100"/>
          <a:sy n="100" d="100"/>
        </p:scale>
        <p:origin x="100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2400" b="0">
                <a:solidFill>
                  <a:srgbClr val="757575"/>
                </a:solidFill>
                <a:latin typeface="Century Gothic" panose="020B0502020202020204" pitchFamily="34" charset="0"/>
              </a:defRPr>
            </a:pPr>
            <a:r>
              <a:rPr lang="en-US" sz="2400" dirty="0">
                <a:solidFill>
                  <a:schemeClr val="tx1">
                    <a:lumMod val="75000"/>
                    <a:lumOff val="25000"/>
                  </a:schemeClr>
                </a:solidFill>
                <a:latin typeface="Century Gothic" panose="020B0502020202020204" pitchFamily="34" charset="0"/>
              </a:rPr>
              <a:t>Number of Cloud-Free Images within 2-6 Weeks of Event</a:t>
            </a:r>
          </a:p>
        </c:rich>
      </c:tx>
      <c:layout>
        <c:manualLayout>
          <c:xMode val="edge"/>
          <c:yMode val="edge"/>
          <c:x val="0.13312034180296298"/>
          <c:y val="4.7304652956116335E-2"/>
        </c:manualLayout>
      </c:layout>
      <c:overlay val="0"/>
    </c:title>
    <c:autoTitleDeleted val="0"/>
    <c:plotArea>
      <c:layout/>
      <c:barChart>
        <c:barDir val="col"/>
        <c:grouping val="clustered"/>
        <c:varyColors val="1"/>
        <c:ser>
          <c:idx val="0"/>
          <c:order val="0"/>
          <c:tx>
            <c:strRef>
              <c:f>Data!$G$1</c:f>
              <c:strCache>
                <c:ptCount val="1"/>
                <c:pt idx="0">
                  <c:v>Number of Images</c:v>
                </c:pt>
              </c:strCache>
            </c:strRef>
          </c:tx>
          <c:spPr>
            <a:solidFill>
              <a:srgbClr val="4285F4"/>
            </a:solidFill>
          </c:spPr>
          <c:invertIfNegative val="1"/>
          <c:dLbls>
            <c:spPr>
              <a:noFill/>
              <a:ln>
                <a:noFill/>
              </a:ln>
              <a:effectLst/>
            </c:spPr>
            <c:txPr>
              <a:bodyPr/>
              <a:lstStyle/>
              <a:p>
                <a:pPr lvl="0">
                  <a:defRPr sz="1600" b="1" i="0">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Data!$F$2:$F$5</c:f>
              <c:strCache>
                <c:ptCount val="4"/>
                <c:pt idx="0">
                  <c:v>Terra MODIS</c:v>
                </c:pt>
                <c:pt idx="1">
                  <c:v>Aqua MODIS</c:v>
                </c:pt>
                <c:pt idx="2">
                  <c:v>Landsat 8 OLI</c:v>
                </c:pt>
                <c:pt idx="3">
                  <c:v>Sentinel-2 MSI</c:v>
                </c:pt>
              </c:strCache>
            </c:strRef>
          </c:cat>
          <c:val>
            <c:numRef>
              <c:f>Data!$G$2:$G$5</c:f>
              <c:numCache>
                <c:formatCode>General</c:formatCode>
                <c:ptCount val="4"/>
                <c:pt idx="0">
                  <c:v>54</c:v>
                </c:pt>
                <c:pt idx="1">
                  <c:v>52</c:v>
                </c:pt>
                <c:pt idx="2">
                  <c:v>9</c:v>
                </c:pt>
                <c:pt idx="3">
                  <c:v>14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78E1-491C-858C-295F9F7418CB}"/>
            </c:ext>
          </c:extLst>
        </c:ser>
        <c:dLbls>
          <c:showLegendKey val="0"/>
          <c:showVal val="0"/>
          <c:showCatName val="0"/>
          <c:showSerName val="0"/>
          <c:showPercent val="0"/>
          <c:showBubbleSize val="0"/>
        </c:dLbls>
        <c:gapWidth val="150"/>
        <c:axId val="359665693"/>
        <c:axId val="256018297"/>
      </c:barChart>
      <c:catAx>
        <c:axId val="359665693"/>
        <c:scaling>
          <c:orientation val="minMax"/>
        </c:scaling>
        <c:delete val="0"/>
        <c:axPos val="b"/>
        <c:title>
          <c:tx>
            <c:rich>
              <a:bodyPr/>
              <a:lstStyle/>
              <a:p>
                <a:pPr lvl="0">
                  <a:defRPr sz="2000" b="0">
                    <a:solidFill>
                      <a:schemeClr val="tx1">
                        <a:lumMod val="75000"/>
                        <a:lumOff val="25000"/>
                      </a:schemeClr>
                    </a:solidFill>
                    <a:latin typeface="Century Gothic" panose="020B0502020202020204" pitchFamily="34" charset="0"/>
                  </a:defRPr>
                </a:pPr>
                <a:r>
                  <a:rPr lang="en-US" sz="2000" dirty="0">
                    <a:solidFill>
                      <a:schemeClr val="tx1">
                        <a:lumMod val="75000"/>
                        <a:lumOff val="25000"/>
                      </a:schemeClr>
                    </a:solidFill>
                    <a:latin typeface="Century Gothic" panose="020B0502020202020204" pitchFamily="34" charset="0"/>
                  </a:rPr>
                  <a:t>Sensor</a:t>
                </a:r>
              </a:p>
            </c:rich>
          </c:tx>
          <c:overlay val="0"/>
        </c:title>
        <c:numFmt formatCode="General" sourceLinked="1"/>
        <c:majorTickMark val="cross"/>
        <c:minorTickMark val="cross"/>
        <c:tickLblPos val="nextTo"/>
        <c:txPr>
          <a:bodyPr/>
          <a:lstStyle/>
          <a:p>
            <a:pPr lvl="0">
              <a:defRPr sz="1600" b="1">
                <a:solidFill>
                  <a:schemeClr val="tx1">
                    <a:lumMod val="75000"/>
                    <a:lumOff val="25000"/>
                  </a:schemeClr>
                </a:solidFill>
                <a:latin typeface="Century Gothic" panose="020B0502020202020204" pitchFamily="34" charset="0"/>
              </a:defRPr>
            </a:pPr>
            <a:endParaRPr lang="en-US"/>
          </a:p>
        </c:txPr>
        <c:crossAx val="256018297"/>
        <c:crosses val="autoZero"/>
        <c:auto val="1"/>
        <c:lblAlgn val="ctr"/>
        <c:lblOffset val="100"/>
        <c:noMultiLvlLbl val="1"/>
      </c:catAx>
      <c:valAx>
        <c:axId val="256018297"/>
        <c:scaling>
          <c:orientation val="minMax"/>
        </c:scaling>
        <c:delete val="0"/>
        <c:axPos val="l"/>
        <c:majorGridlines>
          <c:spPr>
            <a:ln>
              <a:solidFill>
                <a:srgbClr val="B7B7B7">
                  <a:alpha val="0"/>
                </a:srgbClr>
              </a:solidFill>
            </a:ln>
          </c:spPr>
        </c:majorGridlines>
        <c:minorGridlines>
          <c:spPr>
            <a:ln>
              <a:solidFill>
                <a:srgbClr val="CCCCCC">
                  <a:alpha val="0"/>
                </a:srgbClr>
              </a:solidFill>
            </a:ln>
          </c:spPr>
        </c:minorGridlines>
        <c:title>
          <c:tx>
            <c:rich>
              <a:bodyPr/>
              <a:lstStyle/>
              <a:p>
                <a:pPr lvl="0">
                  <a:defRPr sz="2000" b="0">
                    <a:solidFill>
                      <a:srgbClr val="000000"/>
                    </a:solidFill>
                    <a:latin typeface="Century Gothic" panose="020B0502020202020204" pitchFamily="34" charset="0"/>
                  </a:defRPr>
                </a:pPr>
                <a:r>
                  <a:rPr lang="en-US" sz="2000" dirty="0">
                    <a:solidFill>
                      <a:schemeClr val="tx1">
                        <a:lumMod val="75000"/>
                        <a:lumOff val="25000"/>
                      </a:schemeClr>
                    </a:solidFill>
                    <a:latin typeface="Century Gothic" panose="020B0502020202020204" pitchFamily="34" charset="0"/>
                  </a:rPr>
                  <a:t>Number of Images</a:t>
                </a:r>
              </a:p>
            </c:rich>
          </c:tx>
          <c:layout>
            <c:manualLayout>
              <c:xMode val="edge"/>
              <c:yMode val="edge"/>
              <c:x val="0"/>
              <c:y val="0.28236544170218714"/>
            </c:manualLayout>
          </c:layout>
          <c:overlay val="0"/>
        </c:title>
        <c:numFmt formatCode="General" sourceLinked="1"/>
        <c:majorTickMark val="cross"/>
        <c:minorTickMark val="cross"/>
        <c:tickLblPos val="nextTo"/>
        <c:spPr>
          <a:ln w="47625">
            <a:noFill/>
          </a:ln>
        </c:spPr>
        <c:txPr>
          <a:bodyPr/>
          <a:lstStyle/>
          <a:p>
            <a:pPr lvl="0">
              <a:defRPr sz="1600" b="1">
                <a:solidFill>
                  <a:schemeClr val="tx1">
                    <a:lumMod val="75000"/>
                    <a:lumOff val="25000"/>
                  </a:schemeClr>
                </a:solidFill>
                <a:latin typeface="Century Gothic" panose="020B0502020202020204" pitchFamily="34" charset="0"/>
              </a:defRPr>
            </a:pPr>
            <a:endParaRPr lang="en-US"/>
          </a:p>
        </c:txPr>
        <c:crossAx val="359665693"/>
        <c:crosses val="autoZero"/>
        <c:crossBetween val="between"/>
      </c:valAx>
    </c:plotArea>
    <c:plotVisOnly val="1"/>
    <c:dispBlanksAs val="zero"/>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lipart-library.com/satellite-cliparts.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ps.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minnesota-lake-superior-shore-21139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photos/artist-point-lake-superior-158174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photos/lake-superior-superior-great-lakes-209379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ps.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algae-lake-plant-green-pond-1578953/"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lake-superior-beach-gravel-background-3537841/" TargetMode="External"/><Relationship Id="rId4" Type="http://schemas.openxmlformats.org/officeDocument/2006/relationships/hyperlink" Target="https://pixabay.com/photos/lake-superior-shoreline-404750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landscape-scenic-lake-superior-206285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lake-superior-beach-gravel-background-353784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Image Source: Landsat 8 OLI, ENVI</a:t>
            </a: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used Aqua and Terra MODIS (Moderate Resolution Imaging Spectroradiometer) to perform our study. Of all of the sensors that we explored prior to making our selection (including Sentinel-2 MSI, Sentinel-3 OLCI EFR, and Landsat 8 OLI), it had the coarsest spatial resolution of 500 m, but the highest temporal resolution of one day and best coverage of our study area. Having full coverage daily imagery allowed us to perform a time series analysis to track the state of the study area before notable precipitation events by two weeks and after the events by a month in an attempt to detect subsequent sediment plumes and algal blooms over time.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initially looked into using MODIS sensors, Landsat 8 OLI, and Sentinel 2 MSI for studying algal blooms, but ultimately selected Sentinel 3 OLCI EFR. MODIS had the most available imagery, with nearly two images per day, but spatial resolution of 500m-1km is not suitable for observing these nearshore phenomena. Landsat 8 OLI and Sentinel 2 MSI had much finer spatial resolution, but very coarse temporal resolution with infrequent flyover dates near described bloom events and incomplete coverage of the study area. The coarse temporal resolution is not suitable for observing these rapidly changing, ephemeral phenomena. Sentinel-3 OLCI EFR struck the most acceptable balance between spatial resolution and temporal resolution, although this sacrifice of temporal resolution is less than ideal.</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Satellite Image Source: </a:t>
            </a:r>
            <a:r>
              <a:rPr lang="en-US" dirty="0" err="1"/>
              <a:t>DEVELOPedia</a:t>
            </a:r>
            <a:endParaRPr lang="en-US" dirty="0"/>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first step of our process was acquiring imagery from Terra MODIS, Aqua MODIS, and Sentinel-3 using Google Earth Engine. We compiled images from the event dates of field collection as well as one day before and one day after. We then compiled indices to test for the detection of chlorophyll-a and turbidity within Lake Superior based on previous successful studies of using band indices for water quality monitoring in lake systems similar to Lake Superior or the Great Lakes. We then processed our imagery by stacking our collection of images, applying a cloud mask, and running our band indices within Google Earth Engine.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Credits:</a:t>
            </a:r>
            <a:endParaRPr/>
          </a:p>
          <a:p>
            <a:pPr marL="0" lvl="0" indent="0" algn="l" rtl="0">
              <a:lnSpc>
                <a:spcPct val="100000"/>
              </a:lnSpc>
              <a:spcBef>
                <a:spcPts val="0"/>
              </a:spcBef>
              <a:spcAft>
                <a:spcPts val="0"/>
              </a:spcAft>
              <a:buSzPts val="1400"/>
              <a:buNone/>
            </a:pPr>
            <a:r>
              <a:rPr lang="en-US"/>
              <a:t>Satellite: </a:t>
            </a:r>
            <a:r>
              <a:rPr lang="en-US" sz="1200" b="0" i="0" u="sng" strike="noStrike" cap="none">
                <a:solidFill>
                  <a:schemeClr val="hlink"/>
                </a:solidFill>
                <a:latin typeface="Calibri"/>
                <a:ea typeface="Calibri"/>
                <a:cs typeface="Calibri"/>
                <a:sym typeface="Calibri"/>
                <a:hlinkClick r:id="rId3"/>
              </a:rPr>
              <a:t>http://clipart-library.com/satellite-cliparts.html</a:t>
            </a:r>
            <a:endParaRPr/>
          </a:p>
          <a:p>
            <a:pPr marL="0" lvl="0" indent="0" algn="l" rtl="0">
              <a:lnSpc>
                <a:spcPct val="100000"/>
              </a:lnSpc>
              <a:spcBef>
                <a:spcPts val="0"/>
              </a:spcBef>
              <a:spcAft>
                <a:spcPts val="0"/>
              </a:spcAft>
              <a:buSzPts val="1400"/>
              <a:buNone/>
            </a:pPr>
            <a:r>
              <a:rPr lang="en-US"/>
              <a:t>Lake Superior: Powerpoint</a:t>
            </a:r>
            <a:endParaRPr/>
          </a:p>
        </p:txBody>
      </p:sp>
      <p:sp>
        <p:nvSpPr>
          <p:cNvPr id="205" name="Google Shape;2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then extracted the raster value from the pixel that intersected the field collection points taken by our project partners and correlated the field collected transmissivity measurements to the pixel values to determine if a relationship existed using spearman’s correlation coefficient in R. We then ran Random Forest in R to determine the most important indices for building a model to detect sediment plumes within western Lake Superior and applied that model to our study area.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Credit: PowerPoint</a:t>
            </a:r>
            <a:endParaRPr dirty="0"/>
          </a:p>
        </p:txBody>
      </p:sp>
      <p:sp>
        <p:nvSpPr>
          <p:cNvPr id="228" name="Google Shape;228;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Random Forest is an ensemble learning method for classification through the construction of a large number of decision trees.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creation of our model, we had random forest take in a variety of predictors, specifically different indices. We then ran VSURF, or variable selection using random forest, which allowed us to order our predictors by importance to the model. From this, we selected our top 6 indices, which we trained and ran our decision trees on with a continuous model.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Credit: PowerPoint</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32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top 3 performing indices displayed above appear to effectively identify plume and non-plume events. All top performing indices were produced by a single author, yet from different studies. The above indices were applied over a river and a bay in China.</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134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43334995a_6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43334995a_6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spearman’s correlation is a statistical measure of the strength of a relationship between paired data, in this case</a:t>
            </a:r>
            <a:r>
              <a:rPr lang="en-US" i="1" dirty="0"/>
              <a:t> in situ</a:t>
            </a:r>
            <a:r>
              <a:rPr lang="en-US" dirty="0"/>
              <a:t> data and satellite data at the same location within the study area. Applying a Random Forest method for classification further corroborated these views, indicating a close match between observed and predicted transmissivity.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Random Forest Graph: Generated in RStudio</a:t>
            </a:r>
            <a:endParaRPr dirty="0"/>
          </a:p>
        </p:txBody>
      </p:sp>
      <p:sp>
        <p:nvSpPr>
          <p:cNvPr id="312" name="Google Shape;312;g743334995a_6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6b668b254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6b668b254d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ran Random Forest in GEE using those same top performing (from slide 14)  indices to build a model to predict transmissivity values. The above prediction map displays two extremes of classification-- plume presence versus plume absence. We did not have any field data in a middle region between 60-80% transmissivity. Lack of “intermediate” data may be creating the noise seen in the map above (especially in the off-shore waters of the lake). </a:t>
            </a:r>
            <a:endParaRPr/>
          </a:p>
          <a:p>
            <a:pPr marL="0" lvl="0" indent="0" algn="l" rtl="0">
              <a:spcBef>
                <a:spcPts val="0"/>
              </a:spcBef>
              <a:spcAft>
                <a:spcPts val="0"/>
              </a:spcAft>
              <a:buNone/>
            </a:pPr>
            <a:endParaRPr/>
          </a:p>
          <a:p>
            <a:pPr marL="0" lvl="0" indent="0" algn="l" rtl="0">
              <a:spcBef>
                <a:spcPts val="0"/>
              </a:spcBef>
              <a:spcAft>
                <a:spcPts val="0"/>
              </a:spcAft>
              <a:buNone/>
            </a:pPr>
            <a:r>
              <a:rPr lang="en-US"/>
              <a:t>Map: ArcGIS Pro</a:t>
            </a:r>
            <a:endParaRPr/>
          </a:p>
        </p:txBody>
      </p:sp>
      <p:sp>
        <p:nvSpPr>
          <p:cNvPr id="421" name="Google Shape;421;g6b668b254d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791ae2557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791ae2557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 reduce noise in our prediction map, our GEE random forest model output was loaded into ENVI. An unsupervised classification was run on the GEE random forest output, then classes were combined to smooth the resulting map above. </a:t>
            </a:r>
            <a:endParaRPr/>
          </a:p>
          <a:p>
            <a:pPr marL="0" lvl="0" indent="0" algn="l" rtl="0">
              <a:spcBef>
                <a:spcPts val="0"/>
              </a:spcBef>
              <a:spcAft>
                <a:spcPts val="0"/>
              </a:spcAft>
              <a:buNone/>
            </a:pPr>
            <a:endParaRPr/>
          </a:p>
          <a:p>
            <a:pPr marL="0" lvl="0" indent="0" algn="l" rtl="0">
              <a:spcBef>
                <a:spcPts val="0"/>
              </a:spcBef>
              <a:spcAft>
                <a:spcPts val="0"/>
              </a:spcAft>
              <a:buNone/>
            </a:pPr>
            <a:r>
              <a:rPr lang="en-US"/>
              <a:t>Map: ENVI</a:t>
            </a:r>
            <a:endParaRPr/>
          </a:p>
        </p:txBody>
      </p:sp>
      <p:sp>
        <p:nvSpPr>
          <p:cNvPr id="432" name="Google Shape;432;g791ae2557a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743334995a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743334995a_2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Because we didn’t have field data during a bloom, our best index was chosen by doing a visual evaluation. We accomplished this by following descriptions of bloom events from our partners in regards to where the blooms were and how far into the lake they spanned.  We then acquired imagery from before the bloom, during the bloom, and after to visually detect if any of our indices were picking up this change.</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Green pixels on the eastern shore areas are bright and visible before, during, and after the described bloom dates. It is likely that the green pixels here do not represent an algal bloom, but instead may represent terrestrial vegetation in areas where our buffered shapefile overlaps with land, or due to fluctuating water levels changing the extent of the shoreline and contributing to the mixed pixel effect.</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n-US" dirty="0"/>
              <a:t>Index applied: </a:t>
            </a:r>
            <a:r>
              <a:rPr lang="en-US" dirty="0" err="1"/>
              <a:t>Toming</a:t>
            </a:r>
            <a:r>
              <a:rPr lang="en-US" dirty="0"/>
              <a:t> 2, for date 7/07/18</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100"/>
              <a:buFont typeface="Arial"/>
              <a:buNone/>
            </a:pPr>
            <a:r>
              <a:rPr lang="en-US" dirty="0"/>
              <a:t>Image Source: Google Earth Engine, Sentinel-3 </a:t>
            </a:r>
            <a:r>
              <a:rPr lang="en-US" dirty="0">
                <a:highlight>
                  <a:srgbClr val="FFFFFF"/>
                </a:highlight>
              </a:rPr>
              <a:t>OLCI EFR: Ocean and Land Color Instrument Earth Observation Full Resolution</a:t>
            </a:r>
            <a:endParaRPr dirty="0"/>
          </a:p>
        </p:txBody>
      </p:sp>
      <p:sp>
        <p:nvSpPr>
          <p:cNvPr id="443" name="Google Shape;443;g743334995a_2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partners’ largest observed event occurred in August 2018, around the 5th-15th. This bloom spanned 90 km from Twin Ports of Duluth to the Apostle Islands National Lakeshore. This is an image of Cornucopia Beach to the Apostle Islands National Lakeshore and the index Band 8/Band 12 or roughly Red/NIR on August 11, 2018. Our partners identified a bloom along this shoreline extending about .5 kilometers into the lake which this index seems to be detecting algae.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Index applied: Toming 2, for date 8/11/2018</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100"/>
              <a:buFont typeface="Arial"/>
              <a:buNone/>
            </a:pPr>
            <a:r>
              <a:rPr lang="en-US"/>
              <a:t>Image Source: Google Earth Engine, Sentinel-3 </a:t>
            </a:r>
            <a:r>
              <a:rPr lang="en-US">
                <a:highlight>
                  <a:srgbClr val="FFFFFF"/>
                </a:highlight>
              </a:rPr>
              <a:t>OLCI EFR: Ocean and Land Color Instrument Earth Observation Full Resolution</a:t>
            </a:r>
            <a:endParaRPr/>
          </a:p>
        </p:txBody>
      </p:sp>
      <p:sp>
        <p:nvSpPr>
          <p:cNvPr id="453" name="Google Shape;45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partnered with Dr. Brenda </a:t>
            </a:r>
            <a:r>
              <a:rPr lang="en-US" dirty="0" err="1"/>
              <a:t>Moraska</a:t>
            </a:r>
            <a:r>
              <a:rPr lang="en-US" dirty="0"/>
              <a:t> </a:t>
            </a:r>
            <a:r>
              <a:rPr lang="en-US" dirty="0" err="1"/>
              <a:t>Lafrancois</a:t>
            </a:r>
            <a:r>
              <a:rPr lang="en-US" dirty="0"/>
              <a:t>, Midwest Region Aquatic Ecologist, from the National Parks Service and Dr. Bob Sterner, Director of Univ. of MN Duluth’s Large Lakes Observatory. Our project assessed sediment plumes and algal blooms in the Apostle Islands National Lakeshore and western Lake Superior.</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400"/>
              <a:buFont typeface="Arial"/>
              <a:buNone/>
            </a:pPr>
            <a:r>
              <a:rPr lang="en-US" dirty="0"/>
              <a:t>Image Source: </a:t>
            </a:r>
            <a:r>
              <a:rPr lang="en-US" u="sng" dirty="0">
                <a:solidFill>
                  <a:schemeClr val="hlink"/>
                </a:solidFill>
                <a:hlinkClick r:id="rId3"/>
              </a:rPr>
              <a:t>https://nps.org</a:t>
            </a:r>
            <a:r>
              <a:rPr lang="en-US" dirty="0"/>
              <a:t> (public domain)</a:t>
            </a:r>
          </a:p>
          <a:p>
            <a:pPr marL="0" lvl="0" indent="0" algn="l" rtl="0">
              <a:spcBef>
                <a:spcPts val="0"/>
              </a:spcBef>
              <a:spcAft>
                <a:spcPts val="0"/>
              </a:spcAft>
              <a:buClr>
                <a:schemeClr val="dk1"/>
              </a:buClr>
              <a:buSzPts val="1400"/>
              <a:buFont typeface="Arial"/>
              <a:buNone/>
            </a:pPr>
            <a:endParaRPr lang="en-US" dirty="0"/>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43334995a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43334995a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what the index is detecting after the bloom date on August 30, 2018. You can see that there is not as strong of a signal along the shoreline here, although it is picking up some clouds within this image.  Because blooms are so close to the shoreline, mixed pixels may potentially be an issue in this study as well</a:t>
            </a:r>
            <a:endParaRPr/>
          </a:p>
          <a:p>
            <a:pPr marL="0" lvl="0" indent="0" algn="l" rtl="0">
              <a:spcBef>
                <a:spcPts val="0"/>
              </a:spcBef>
              <a:spcAft>
                <a:spcPts val="0"/>
              </a:spcAft>
              <a:buNone/>
            </a:pPr>
            <a:endParaRPr/>
          </a:p>
          <a:p>
            <a:pPr marL="0" lvl="0" indent="0" algn="l" rtl="0">
              <a:spcBef>
                <a:spcPts val="0"/>
              </a:spcBef>
              <a:spcAft>
                <a:spcPts val="0"/>
              </a:spcAft>
              <a:buNone/>
            </a:pPr>
            <a:r>
              <a:rPr lang="en-US"/>
              <a:t>Index applied: Toming 2, for date 8/30/18</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Image Source: Google Earth Engine, Sentinel-3 </a:t>
            </a:r>
            <a:r>
              <a:rPr lang="en-US">
                <a:highlight>
                  <a:srgbClr val="FFFFFF"/>
                </a:highlight>
              </a:rPr>
              <a:t>OLCI EFR: Ocean and Land Color Instrument Earth Observation Full Resolution</a:t>
            </a:r>
            <a:endParaRPr/>
          </a:p>
        </p:txBody>
      </p:sp>
      <p:sp>
        <p:nvSpPr>
          <p:cNvPr id="463" name="Google Shape;463;g743334995a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44b28666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44b28666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image differencing, images of two different dates are subtracted to generate an image that shows changes of land use/ land cover. A Sentinel-3 satellite image obtained before the algal bloom (7/07/2018) was subtracted from an image acquired during the algal bloom (7/31/2018). The blue and pink areas shown hugging the coastline reveal areas of potential change. Image differencing appears to reinforce that there are changes happening along the coast of the Apostle Islands. </a:t>
            </a:r>
            <a:endParaRPr/>
          </a:p>
          <a:p>
            <a:pPr marL="0" lvl="0" indent="0" algn="l" rtl="0">
              <a:spcBef>
                <a:spcPts val="0"/>
              </a:spcBef>
              <a:spcAft>
                <a:spcPts val="0"/>
              </a:spcAft>
              <a:buNone/>
            </a:pPr>
            <a:endParaRPr/>
          </a:p>
          <a:p>
            <a:pPr marL="0" lvl="0" indent="0" algn="l" rtl="0">
              <a:spcBef>
                <a:spcPts val="0"/>
              </a:spcBef>
              <a:spcAft>
                <a:spcPts val="0"/>
              </a:spcAft>
              <a:buNone/>
            </a:pPr>
            <a:r>
              <a:rPr lang="en-US"/>
              <a:t>It is important to note the potential effect of mixed pixels. Mixed pixels encompass more than one type of land cover class-- therefore having the potential to introduce misleading results. Mixed pixels are especially apparent along the edges of land cover features such as a shoreline. </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source of error in our visual evaluation may arise from changing variable lake water levels.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Source: Google Earth Engine, Sentinel-3 </a:t>
            </a:r>
            <a:r>
              <a:rPr lang="en-US">
                <a:highlight>
                  <a:srgbClr val="FFFFFF"/>
                </a:highlight>
              </a:rPr>
              <a:t>OLCI EFR: Ocean and Land Color Instrument Earth Observation Full Resolution</a:t>
            </a:r>
            <a:endParaRPr/>
          </a:p>
        </p:txBody>
      </p:sp>
      <p:sp>
        <p:nvSpPr>
          <p:cNvPr id="473" name="Google Shape;473;g744b28666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t>During this project, one of our main limitations centered around satellite feasibility. Specifically, we wrestled with the question of temporal vs. spatial resolution, and the tradeoffs of prioritizing one over the other. This was particularly an issue when assessing blooms, which are seen less than a kilometer from shore, but change in a matter of days. We ultimately prioritized the finer spatial resolution of Sentinel-3, but had to settle for lower temporal resolution.</a:t>
            </a:r>
            <a:endParaRPr/>
          </a:p>
          <a:p>
            <a:pPr marL="0" lvl="0" indent="0" algn="l" rtl="0">
              <a:lnSpc>
                <a:spcPct val="90000"/>
              </a:lnSpc>
              <a:spcBef>
                <a:spcPts val="1000"/>
              </a:spcBef>
              <a:spcAft>
                <a:spcPts val="0"/>
              </a:spcAft>
              <a:buNone/>
            </a:pPr>
            <a:r>
              <a:rPr lang="en-US"/>
              <a:t>Additionally, we struggled throughout this project with questions of data compatibility. For future exploration of sediment plumes and algal blooms with remote sensing technology, we recommend data collection take place on each consecutive day of an event, with multiple samples taken at multiple locations throughout a study area. It would further be useful for measurements to be taken in the absence of such phenomena at identical locations. Increasing the quantity of data for presence and absence of events helps provide a more complete data set better suited for training a model. </a:t>
            </a:r>
            <a:endParaRPr/>
          </a:p>
          <a:p>
            <a:pPr marL="0" lvl="0" indent="0" algn="l" rtl="0">
              <a:lnSpc>
                <a:spcPct val="100000"/>
              </a:lnSpc>
              <a:spcBef>
                <a:spcPts val="1000"/>
              </a:spcBef>
              <a:spcAft>
                <a:spcPts val="0"/>
              </a:spcAft>
              <a:buNone/>
            </a:pPr>
            <a:r>
              <a:rPr lang="en-US"/>
              <a:t>Image Credit: “Minnesota”, antigurugirl, Pixabay</a:t>
            </a:r>
            <a:endParaRPr/>
          </a:p>
          <a:p>
            <a:pPr marL="0" lvl="0" indent="0" algn="l" rtl="0">
              <a:lnSpc>
                <a:spcPct val="100000"/>
              </a:lnSpc>
              <a:spcBef>
                <a:spcPts val="1000"/>
              </a:spcBef>
              <a:spcAft>
                <a:spcPts val="0"/>
              </a:spcAft>
              <a:buNone/>
            </a:pPr>
            <a:r>
              <a:rPr lang="en-US"/>
              <a:t>Image Source: </a:t>
            </a:r>
            <a:r>
              <a:rPr lang="en-US" u="sng">
                <a:solidFill>
                  <a:schemeClr val="hlink"/>
                </a:solidFill>
                <a:hlinkClick r:id="rId3"/>
              </a:rPr>
              <a:t>https://pixabay.com/photos/minnesota-lake-superior-shore-211395/</a:t>
            </a:r>
            <a:endParaRPr/>
          </a:p>
        </p:txBody>
      </p:sp>
      <p:sp>
        <p:nvSpPr>
          <p:cNvPr id="366" name="Google Shape;366;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study highlighted the importance of high temporal resolution satellites when monitoring water quality parameters with remotely sensed data. We initially set out to include imagery from Sentinel-2 and Landsat 8, but the courser temporal resolution and the lack of cloud-free imagery proved to be a problem. Because of this, we moved forward with Terra/Aqua MODIS for sediment plume detection, and Sentinel-3 for algal bloom detection.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found that Sentinel-3 bands 8 &amp; 12, or the red and NIR regions of the electromagnetic spectrum respectively, appear to be the most promising for detecting algal blooms from space.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regards to sediment plumes, we found that the highest correlated index to our field-collected transmissivity data was a polynomial equation that utilized MODIS’s band 1 - AKA the red band.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“Artist Point”, havenshell, Pixabay</a:t>
            </a:r>
            <a:endParaRPr/>
          </a:p>
          <a:p>
            <a:pPr marL="0" lvl="0" indent="0" algn="l" rtl="0">
              <a:lnSpc>
                <a:spcPct val="100000"/>
              </a:lnSpc>
              <a:spcBef>
                <a:spcPts val="0"/>
              </a:spcBef>
              <a:spcAft>
                <a:spcPts val="0"/>
              </a:spcAft>
              <a:buSzPts val="1400"/>
              <a:buNone/>
            </a:pPr>
            <a:r>
              <a:rPr lang="en-US"/>
              <a:t>Image Source: </a:t>
            </a:r>
            <a:r>
              <a:rPr lang="en-US" sz="1100" u="sng">
                <a:solidFill>
                  <a:schemeClr val="hlink"/>
                </a:solidFill>
                <a:latin typeface="Arial"/>
                <a:ea typeface="Arial"/>
                <a:cs typeface="Arial"/>
                <a:sym typeface="Arial"/>
                <a:hlinkClick r:id="rId3"/>
              </a:rPr>
              <a:t>https://pixabay.com/photos/artist-point-lake-superior-1581746/</a:t>
            </a:r>
            <a:endParaRPr/>
          </a:p>
        </p:txBody>
      </p:sp>
      <p:sp>
        <p:nvSpPr>
          <p:cNvPr id="376" name="Google Shape;376;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6b248bdad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6b248bdadc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conclusion, maintaining the health of freshwater ecosystems is vital for both human and aquatic life. Lake Superior serves as a major source of public drinking water, and is home to an array of diverse aquatic ecosystems, as well as popular recreational sites. </a:t>
            </a:r>
            <a:endParaRPr/>
          </a:p>
          <a:p>
            <a:pPr marL="0" lvl="0" indent="0" algn="l" rtl="0">
              <a:spcBef>
                <a:spcPts val="0"/>
              </a:spcBef>
              <a:spcAft>
                <a:spcPts val="0"/>
              </a:spcAft>
              <a:buNone/>
            </a:pPr>
            <a:endParaRPr/>
          </a:p>
          <a:p>
            <a:pPr marL="0" lvl="0" indent="0" algn="l" rtl="0">
              <a:spcBef>
                <a:spcPts val="0"/>
              </a:spcBef>
              <a:spcAft>
                <a:spcPts val="0"/>
              </a:spcAft>
              <a:buNone/>
            </a:pPr>
            <a:r>
              <a:rPr lang="en-US"/>
              <a:t>Remote sensing offers real time ability to monitor water quality, aid in creation of informed mitigation strategies, and communicate with the public about current conditions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“Lake Superior”, Standuppaddle, Pixabay</a:t>
            </a:r>
            <a:endParaRPr/>
          </a:p>
          <a:p>
            <a:pPr marL="0" lvl="0" indent="0" algn="l" rtl="0">
              <a:spcBef>
                <a:spcPts val="0"/>
              </a:spcBef>
              <a:spcAft>
                <a:spcPts val="0"/>
              </a:spcAft>
              <a:buNone/>
            </a:pPr>
            <a:r>
              <a:rPr lang="en-US"/>
              <a:t>Image Source: </a:t>
            </a:r>
            <a:r>
              <a:rPr lang="en-US" sz="1100" u="sng">
                <a:solidFill>
                  <a:schemeClr val="hlink"/>
                </a:solidFill>
                <a:latin typeface="Arial"/>
                <a:ea typeface="Arial"/>
                <a:cs typeface="Arial"/>
                <a:sym typeface="Arial"/>
                <a:hlinkClick r:id="rId3"/>
              </a:rPr>
              <a:t>https://pixabay.com/photos/lake-superior-superior-great-lakes-2093792/</a:t>
            </a:r>
            <a:r>
              <a:rPr lang="en-US"/>
              <a:t> </a:t>
            </a:r>
            <a:endParaRPr/>
          </a:p>
        </p:txBody>
      </p:sp>
      <p:sp>
        <p:nvSpPr>
          <p:cNvPr id="387" name="Google Shape;387;g6b248bdad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Image Source: </a:t>
            </a:r>
            <a:r>
              <a:rPr lang="en-US" u="sng">
                <a:solidFill>
                  <a:schemeClr val="hlink"/>
                </a:solidFill>
                <a:hlinkClick r:id="rId3"/>
              </a:rPr>
              <a:t>https://nps.org</a:t>
            </a:r>
            <a:r>
              <a:rPr lang="en-US"/>
              <a:t> (public domain)</a:t>
            </a:r>
            <a:endParaRPr/>
          </a:p>
          <a:p>
            <a:pPr marL="0" lvl="0" indent="0" algn="l" rtl="0">
              <a:lnSpc>
                <a:spcPct val="100000"/>
              </a:lnSpc>
              <a:spcBef>
                <a:spcPts val="0"/>
              </a:spcBef>
              <a:spcAft>
                <a:spcPts val="0"/>
              </a:spcAft>
              <a:buSzPts val="1400"/>
              <a:buNone/>
            </a:pPr>
            <a:endParaRPr/>
          </a:p>
        </p:txBody>
      </p:sp>
      <p:sp>
        <p:nvSpPr>
          <p:cNvPr id="516" name="Google Shape;5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For this project, we focused on two main phenomena, sediment plumes and algal blooms. Within this study, a s</a:t>
            </a:r>
            <a:r>
              <a:rPr lang="en-US" sz="1200" b="0" i="0" u="none" strike="noStrike" cap="none" dirty="0">
                <a:solidFill>
                  <a:schemeClr val="dk1"/>
                </a:solidFill>
                <a:latin typeface="Calibri"/>
                <a:ea typeface="Calibri"/>
                <a:cs typeface="Calibri"/>
                <a:sym typeface="Calibri"/>
              </a:rPr>
              <a:t>ediment plume is defined as an influx of sediment at a high enough concentration to be visible within the water column. Energy within a system keep sediment particles in suspension as sediment particles disperse throughout the water</a:t>
            </a:r>
            <a:r>
              <a:rPr lang="en-US" dirty="0"/>
              <a:t>, often lasting in the order of weeks. </a:t>
            </a:r>
            <a:r>
              <a:rPr lang="en-US" sz="1200" b="0" i="0" u="none" strike="noStrike" cap="none" dirty="0">
                <a:solidFill>
                  <a:schemeClr val="dk1"/>
                </a:solidFill>
                <a:latin typeface="Calibri"/>
                <a:ea typeface="Calibri"/>
                <a:cs typeface="Calibri"/>
                <a:sym typeface="Calibri"/>
              </a:rPr>
              <a:t>An algal bloom is defined as a rapid increase in algal population within an area, similarly resulting in extreme high densities visible by change in pigment within the system.</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With climate change, project partners are concerned that algal blooms may increase in frequency, as precipitation events become increasingly extreme. Sediment plumes can happen at any time, but are exacerbated by extreme storm events which result in greater erosion. Heavy rain events in the region may exacerbate sediment runoff into the St. Louis and </a:t>
            </a:r>
            <a:r>
              <a:rPr lang="en-US" sz="1200" b="0" i="0" u="none" strike="noStrike" cap="none" dirty="0" err="1">
                <a:solidFill>
                  <a:schemeClr val="dk1"/>
                </a:solidFill>
                <a:latin typeface="Calibri"/>
                <a:ea typeface="Calibri"/>
                <a:cs typeface="Calibri"/>
                <a:sym typeface="Calibri"/>
              </a:rPr>
              <a:t>Namidji</a:t>
            </a:r>
            <a:r>
              <a:rPr lang="en-US" sz="1200" b="0" i="0" u="none" strike="noStrike" cap="none" dirty="0">
                <a:solidFill>
                  <a:schemeClr val="dk1"/>
                </a:solidFill>
                <a:latin typeface="Calibri"/>
                <a:ea typeface="Calibri"/>
                <a:cs typeface="Calibri"/>
                <a:sym typeface="Calibri"/>
              </a:rPr>
              <a:t> River tributaries and coastal erosion in Lake Superior, resulting in in changes in frequency and extent of sediment plumes. </a:t>
            </a:r>
            <a:r>
              <a:rPr lang="en-US" dirty="0"/>
              <a:t>Runoff carries with it not only inorganic sediment particles, but additional nutrients in the form of nitrogen and phosphorus fertilizers often carried from agricultural land bordering tributaries. Sediment p</a:t>
            </a:r>
            <a:r>
              <a:rPr lang="en-US" sz="1200" b="0" i="0" u="none" strike="noStrike" cap="none" dirty="0">
                <a:solidFill>
                  <a:schemeClr val="dk1"/>
                </a:solidFill>
                <a:latin typeface="Calibri"/>
                <a:ea typeface="Calibri"/>
                <a:cs typeface="Calibri"/>
                <a:sym typeface="Calibri"/>
              </a:rPr>
              <a:t>lumes greatly impact water quality, as plumes increase reflectivity, ultimately reducing the amount of sunlight capable of penetrating the water surface and limiting photosynthetic benthic activity.</a:t>
            </a:r>
            <a:endParaRPr lang="en-US" dirty="0"/>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With increases in available nitrogen and </a:t>
            </a:r>
            <a:r>
              <a:rPr lang="en-US" dirty="0"/>
              <a:t>phosphorus from agricultural runoff, </a:t>
            </a:r>
            <a:r>
              <a:rPr lang="en-US" sz="1200" b="0" i="0" u="none" strike="noStrike" cap="none" dirty="0">
                <a:solidFill>
                  <a:schemeClr val="dk1"/>
                </a:solidFill>
                <a:latin typeface="Calibri"/>
                <a:ea typeface="Calibri"/>
                <a:cs typeface="Calibri"/>
                <a:sym typeface="Calibri"/>
              </a:rPr>
              <a:t> algae populations have the ability to rapidly increase in a matter of days. Algal blooms disproportionally use oxygen within a system, while blocking </a:t>
            </a:r>
            <a:r>
              <a:rPr lang="en-US" sz="1200" b="0" i="0" u="none" strike="noStrike" cap="none" dirty="0" err="1">
                <a:solidFill>
                  <a:schemeClr val="dk1"/>
                </a:solidFill>
                <a:latin typeface="Calibri"/>
                <a:ea typeface="Calibri"/>
                <a:cs typeface="Calibri"/>
                <a:sym typeface="Calibri"/>
              </a:rPr>
              <a:t>photosynthesizers</a:t>
            </a:r>
            <a:r>
              <a:rPr lang="en-US" sz="1200" b="0" i="0" u="none" strike="noStrike" cap="none" dirty="0">
                <a:solidFill>
                  <a:schemeClr val="dk1"/>
                </a:solidFill>
                <a:latin typeface="Calibri"/>
                <a:ea typeface="Calibri"/>
                <a:cs typeface="Calibri"/>
                <a:sym typeface="Calibri"/>
              </a:rPr>
              <a:t> lower in the water column from accessing sunlight. This creates what are known as ‘dead zones’, where aquatic life can no longer effectively be sustained due to low oxygen levels. In the instance of blue-green algae, Cyanobacteria, toxins are produced during blooms, negatively impacting wildlife and recreation.</a:t>
            </a:r>
            <a:r>
              <a:rPr lang="en-US" dirty="0"/>
              <a:t> For this project, our partners were interested in understanding how changing climatic conditions in western Lake Superior alter regional patterns of such phenomena.</a:t>
            </a:r>
          </a:p>
          <a:p>
            <a:pPr marL="0" marR="0" lvl="0" indent="457200" algn="l" rtl="0">
              <a:lnSpc>
                <a:spcPct val="100000"/>
              </a:lnSpc>
              <a:spcBef>
                <a:spcPts val="0"/>
              </a:spcBef>
              <a:spcAft>
                <a:spcPts val="0"/>
              </a:spcAft>
              <a:buClr>
                <a:srgbClr val="000000"/>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Image 1 Credit: “Algae”, ‘3007774’, </a:t>
            </a:r>
            <a:r>
              <a:rPr lang="en-US" dirty="0" err="1"/>
              <a:t>Pixabay</a:t>
            </a:r>
            <a:endParaRPr lang="en-US" dirty="0"/>
          </a:p>
          <a:p>
            <a:pPr marL="0" lvl="0" indent="0" algn="l" rtl="0">
              <a:spcBef>
                <a:spcPts val="0"/>
              </a:spcBef>
              <a:spcAft>
                <a:spcPts val="0"/>
              </a:spcAft>
              <a:buClr>
                <a:schemeClr val="dk1"/>
              </a:buClr>
              <a:buSzPts val="1400"/>
              <a:buFont typeface="Arial"/>
              <a:buNone/>
            </a:pPr>
            <a:r>
              <a:rPr lang="en-US" dirty="0"/>
              <a:t>Image 1 Source:  </a:t>
            </a:r>
            <a:r>
              <a:rPr lang="en-US" u="sng" dirty="0">
                <a:solidFill>
                  <a:schemeClr val="hlink"/>
                </a:solidFill>
                <a:hlinkClick r:id="rId3"/>
              </a:rPr>
              <a:t>https://pixabay.com/photos/algae-lake-plant-green-pond-1578953/</a:t>
            </a:r>
            <a:endParaRPr lang="en-US" dirty="0"/>
          </a:p>
          <a:p>
            <a:pPr marL="457200" lvl="0" indent="-22860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Image 2 Credit: “Lake Superior”, ‘</a:t>
            </a:r>
            <a:r>
              <a:rPr lang="en-US" dirty="0" err="1"/>
              <a:t>MikeGoad</a:t>
            </a:r>
            <a:r>
              <a:rPr lang="en-US" dirty="0"/>
              <a:t>’, </a:t>
            </a:r>
            <a:r>
              <a:rPr lang="en-US" dirty="0" err="1"/>
              <a:t>Pixabay</a:t>
            </a:r>
            <a:r>
              <a:rPr lang="en-US" dirty="0"/>
              <a:t> </a:t>
            </a:r>
          </a:p>
          <a:p>
            <a:pPr marL="0" lvl="0" indent="0" algn="l" rtl="0">
              <a:spcBef>
                <a:spcPts val="0"/>
              </a:spcBef>
              <a:spcAft>
                <a:spcPts val="0"/>
              </a:spcAft>
              <a:buClr>
                <a:schemeClr val="dk1"/>
              </a:buClr>
              <a:buSzPts val="1400"/>
              <a:buFont typeface="Arial"/>
              <a:buNone/>
            </a:pPr>
            <a:r>
              <a:rPr lang="en-US" dirty="0"/>
              <a:t>Image 2 Source: </a:t>
            </a:r>
            <a:r>
              <a:rPr lang="en-US" u="sng" dirty="0">
                <a:solidFill>
                  <a:schemeClr val="hlink"/>
                </a:solidFill>
                <a:hlinkClick r:id="rId4"/>
              </a:rPr>
              <a:t>https://pixabay.com/photos/lake-superior-shoreline-4047501/</a:t>
            </a:r>
            <a:endParaRPr lang="en-US" dirty="0"/>
          </a:p>
          <a:p>
            <a:pPr marL="457200" lvl="0" indent="-22860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Image 3 Credit: “Lake Superior Beach Gravel”, ‘</a:t>
            </a:r>
            <a:r>
              <a:rPr lang="en-US" dirty="0" err="1"/>
              <a:t>Skeeze</a:t>
            </a:r>
            <a:r>
              <a:rPr lang="en-US" dirty="0"/>
              <a:t>’, </a:t>
            </a:r>
            <a:r>
              <a:rPr lang="en-US" dirty="0" err="1"/>
              <a:t>Pixabay</a:t>
            </a:r>
            <a:r>
              <a:rPr lang="en-US" dirty="0"/>
              <a:t> </a:t>
            </a:r>
          </a:p>
          <a:p>
            <a:pPr marL="0" lvl="0" indent="0" algn="l" rtl="0">
              <a:spcBef>
                <a:spcPts val="0"/>
              </a:spcBef>
              <a:spcAft>
                <a:spcPts val="0"/>
              </a:spcAft>
              <a:buClr>
                <a:schemeClr val="dk1"/>
              </a:buClr>
              <a:buSzPts val="1400"/>
              <a:buFont typeface="Arial"/>
              <a:buNone/>
            </a:pPr>
            <a:r>
              <a:rPr lang="en-US" dirty="0"/>
              <a:t>Image 3 Source: </a:t>
            </a:r>
            <a:r>
              <a:rPr lang="en-US" u="sng" dirty="0">
                <a:solidFill>
                  <a:schemeClr val="hlink"/>
                </a:solidFill>
                <a:hlinkClick r:id="rId5"/>
              </a:rPr>
              <a:t>https://pixabay.com/photos/lake-superior-beach-gravel-background-3537841/</a:t>
            </a:r>
            <a:endParaRPr lang="en-US" dirty="0"/>
          </a:p>
          <a:p>
            <a:pPr marL="0" marR="0" lvl="0" indent="457200" algn="l" rtl="0">
              <a:lnSpc>
                <a:spcPct val="100000"/>
              </a:lnSpc>
              <a:spcBef>
                <a:spcPts val="0"/>
              </a:spcBef>
              <a:spcAft>
                <a:spcPts val="0"/>
              </a:spcAft>
              <a:buClr>
                <a:srgbClr val="000000"/>
              </a:buClr>
              <a:buSzPts val="1400"/>
              <a:buFont typeface="Arial"/>
              <a:buNone/>
            </a:pPr>
            <a:endParaRPr dirty="0"/>
          </a:p>
        </p:txBody>
      </p:sp>
      <p:sp>
        <p:nvSpPr>
          <p:cNvPr id="143" name="Google Shape;1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As Lake Superior holds 10% of the Earth’s freshwater, changes in algal bloom and sediment plume frequency and distribution hold implications for humans and wildlife, affecting water quality, ecosystem health, and tourism.</a:t>
            </a:r>
            <a:r>
              <a:rPr lang="en-US"/>
              <a:t> </a:t>
            </a:r>
            <a:r>
              <a:rPr lang="en-US" sz="1200" b="0" i="0" u="none" strike="noStrike" cap="none">
                <a:solidFill>
                  <a:schemeClr val="dk1"/>
                </a:solidFill>
                <a:latin typeface="Calibri"/>
                <a:ea typeface="Calibri"/>
                <a:cs typeface="Calibri"/>
                <a:sym typeface="Calibri"/>
              </a:rPr>
              <a:t>Partners on this project are interested in better understanding this phenomena within the Apostle Islands National Lakeshore, and how it has developed </a:t>
            </a:r>
            <a:r>
              <a:rPr lang="en-US"/>
              <a:t>and</a:t>
            </a:r>
            <a:r>
              <a:rPr lang="en-US" sz="1200" b="0" i="0" u="none" strike="noStrike" cap="none">
                <a:solidFill>
                  <a:schemeClr val="dk1"/>
                </a:solidFill>
                <a:latin typeface="Calibri"/>
                <a:ea typeface="Calibri"/>
                <a:cs typeface="Calibri"/>
                <a:sym typeface="Calibri"/>
              </a:rPr>
              <a:t> changed in presence, extent</a:t>
            </a:r>
            <a:r>
              <a:rPr lang="en-US"/>
              <a:t>, and duration </a:t>
            </a:r>
            <a:r>
              <a:rPr lang="en-US" sz="1200" b="0" i="0" u="none" strike="noStrike" cap="none">
                <a:solidFill>
                  <a:schemeClr val="dk1"/>
                </a:solidFill>
                <a:latin typeface="Calibri"/>
                <a:ea typeface="Calibri"/>
                <a:cs typeface="Calibri"/>
                <a:sym typeface="Calibri"/>
              </a:rPr>
              <a:t>over time.</a:t>
            </a:r>
            <a:endParaRPr/>
          </a:p>
          <a:p>
            <a:pPr marL="0" marR="0" lvl="0" indent="45720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This project utilized remote sensing data to quantify sediment plume and algal bloom extent, as well as temporal trends. This information and resulting deliverables was created for utilization by project partners to better understand sediment plume and algal bloom dynamics within the study area, with implications for future management and mitigation practices.</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a:t>Image Credit: “Landscape Scenic Lake Superior” ‘Skeeze’, Pixabay </a:t>
            </a:r>
            <a:endParaRPr/>
          </a:p>
          <a:p>
            <a:pPr marL="0" lvl="0" indent="0" algn="l" rtl="0">
              <a:spcBef>
                <a:spcPts val="0"/>
              </a:spcBef>
              <a:spcAft>
                <a:spcPts val="0"/>
              </a:spcAft>
              <a:buClr>
                <a:schemeClr val="dk1"/>
              </a:buClr>
              <a:buSzPts val="1400"/>
              <a:buFont typeface="Arial"/>
              <a:buNone/>
            </a:pPr>
            <a:r>
              <a:rPr lang="en-US"/>
              <a:t>Image Source: </a:t>
            </a:r>
            <a:r>
              <a:rPr lang="en-US" u="sng">
                <a:solidFill>
                  <a:schemeClr val="hlink"/>
                </a:solidFill>
                <a:hlinkClick r:id="rId3"/>
              </a:rPr>
              <a:t>https://pixabay.com/photos/landscape-scenic-lake-superior-2062850/</a:t>
            </a:r>
            <a:endParaRPr/>
          </a:p>
        </p:txBody>
      </p:sp>
      <p:sp>
        <p:nvSpPr>
          <p:cNvPr id="153" name="Google Shape;1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study area focused on the Apostle Islands National Lakeshore and parts of western Lake Superior. The Apostle Islands National Lakeshore investigated in this study spans 69,372 acres of shoreline and includes 21 islands along the northern tip of Wisconsin in western Lake Superior-- the largest and deepest freshwater system in the world (NPS, 2015)</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Our study period was within the years 2011-2019, specifically looking at the summer months of June-August. We focused on the summer months because algal blooms primarily occur during these months due to frequent precipitation events and warm temperatures.</a:t>
            </a:r>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dirty="0" err="1"/>
              <a:t>Basemap</a:t>
            </a:r>
            <a:r>
              <a:rPr lang="en-US" dirty="0"/>
              <a:t> Source: ESRI, ArcGIS Pro</a:t>
            </a:r>
            <a:endParaRPr dirty="0"/>
          </a:p>
          <a:p>
            <a:pPr marL="0" lvl="0" indent="0" algn="l" rtl="0">
              <a:lnSpc>
                <a:spcPct val="100000"/>
              </a:lnSpc>
              <a:spcBef>
                <a:spcPts val="0"/>
              </a:spcBef>
              <a:spcAft>
                <a:spcPts val="0"/>
              </a:spcAft>
              <a:buSzPts val="1400"/>
              <a:buNone/>
            </a:pPr>
            <a:endParaRPr dirty="0"/>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first objective was to assess the feasibility of incorporating NASA &amp; ESA Earth Observing satellites. We looked at Landsat 8 Operational Land Imager (OLI), Moderate Resolution Imaging Spectroradiometer (MODIS) Aqua/ Terra, and Sentinel-2 Multispectral Instrument (MSI) to monitor sediment plume and algal bloom presence, extent, and duration at the Apostle Islands National Lakeshore. To determine which satellite sensors were appropriate for sediment plume and algal bloom monitoring,  we focused our assessment on spatial, spectral, and temporal satellite resolutions - putting less emphasis on radiometric resolution. </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SzPts val="1400"/>
              <a:buNone/>
            </a:pPr>
            <a:r>
              <a:rPr lang="en-US" dirty="0"/>
              <a:t>Our next step was to investigate remote sensing indices used for detecting sediment plumes and algal blooms using total suspended solids (TSS) and Chlorophyll-a values as proxies for water quality measurements. We used satellite imagery in conjunction with in-situ Chlorophyll-a data to produce spatiotemporal trend analyses of sediment plume and algal bloom events.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Lastly, we generated a model based on top performing indices to map sediment plumes in the western arm of Lake Superior.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Credit: “Lake Superior Beach Gravel”,  </a:t>
            </a:r>
            <a:r>
              <a:rPr lang="en-US" dirty="0" err="1"/>
              <a:t>Pixabay</a:t>
            </a:r>
            <a:endParaRPr lang="en-US" dirty="0"/>
          </a:p>
          <a:p>
            <a:pPr marL="0" lvl="0" indent="0" algn="l" rtl="0">
              <a:spcBef>
                <a:spcPts val="0"/>
              </a:spcBef>
              <a:spcAft>
                <a:spcPts val="0"/>
              </a:spcAft>
              <a:buClr>
                <a:schemeClr val="dk1"/>
              </a:buClr>
              <a:buSzPts val="1400"/>
              <a:buFont typeface="Arial"/>
              <a:buNone/>
            </a:pPr>
            <a:r>
              <a:rPr lang="en-US" dirty="0"/>
              <a:t>Image Source: </a:t>
            </a:r>
            <a:r>
              <a:rPr lang="en-US" dirty="0" err="1"/>
              <a:t>Pixabay</a:t>
            </a:r>
            <a:r>
              <a:rPr lang="en-US" dirty="0"/>
              <a:t> </a:t>
            </a:r>
            <a:r>
              <a:rPr lang="en-US" u="sng" dirty="0">
                <a:solidFill>
                  <a:schemeClr val="hlink"/>
                </a:solidFill>
                <a:hlinkClick r:id="rId3"/>
              </a:rPr>
              <a:t>https://pixabay.com/photos/lake-superior-beach-gravel-background-3537841/</a:t>
            </a:r>
            <a:r>
              <a:rPr lang="en-US" dirty="0"/>
              <a:t> </a:t>
            </a:r>
          </a:p>
          <a:p>
            <a:pPr marL="0" lvl="0" indent="0" algn="l" rtl="0">
              <a:lnSpc>
                <a:spcPct val="100000"/>
              </a:lnSpc>
              <a:spcBef>
                <a:spcPts val="0"/>
              </a:spcBef>
              <a:spcAft>
                <a:spcPts val="0"/>
              </a:spcAft>
              <a:buSzPts val="1400"/>
              <a:buNone/>
            </a:pPr>
            <a:endParaRPr dirty="0"/>
          </a:p>
        </p:txBody>
      </p:sp>
      <p:sp>
        <p:nvSpPr>
          <p:cNvPr id="174" name="Google Shape;1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Moving forward with our first objective to assess which satellites and sensors were appropriate for this study, our search started with these 6 satellites: Landsat 8, Sentinel 2 MSI, Aqua MODIS, Terra MODIS, Sentinel-3 OLCI EFR, and MERIS. Landsat 8 and Sentinel-2 were promising due to their high spatial resolution where we could potentially get a detailed picture of plumes and blooms within western Lake Superior. However, we know based on how rapidly these phenomena can change that a fine temporal resolution is key for water quality monitoring. We then incorporated Aqua MODIS, Terra MODIS, and Sentinel-3 OLCI EFR, and MERIS which don’t have a very fine temporal resolution, but are able to flyover every 1-3 days.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409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partners initially gave us a list of bloom event dates with descriptions of their observed duration and extent. To determine which sensors would be appropriate to incorporate into this study, we looked at available imagery for each proposed sensor within 2-6 weeks of the event. Within this timeframe, we compiled all imagery in which the western arm of Lake Superior was visible.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958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Based off the availability of images, we chose to narrow down our scope in the continuation of our project.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went forward using Aqua/ Terra MODIS for sediment plume detection, and Sentinel-3 OLCI EFR for algal bloom detection.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1649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11"/>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11"/>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1"/>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12"/>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12"/>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12"/>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2"/>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2"/>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2"/>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1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1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13"/>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3"/>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8"/>
        <p:cNvGrpSpPr/>
        <p:nvPr/>
      </p:nvGrpSpPr>
      <p:grpSpPr>
        <a:xfrm>
          <a:off x="0" y="0"/>
          <a:ext cx="0" cy="0"/>
          <a:chOff x="0" y="0"/>
          <a:chExt cx="0" cy="0"/>
        </a:xfrm>
      </p:grpSpPr>
      <p:sp>
        <p:nvSpPr>
          <p:cNvPr id="19" name="Google Shape;19;p3"/>
          <p:cNvSpPr/>
          <p:nvPr/>
        </p:nvSpPr>
        <p:spPr>
          <a:xfrm rot="7200000">
            <a:off x="277328" y="-2758"/>
            <a:ext cx="564654" cy="491214"/>
          </a:xfrm>
          <a:prstGeom prst="hexagon">
            <a:avLst>
              <a:gd name="adj" fmla="val 28832"/>
              <a:gd name="vf" fmla="val 115470"/>
            </a:avLst>
          </a:prstGeom>
          <a:solidFill>
            <a:srgbClr val="379CC3">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3"/>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3"/>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 name="Google Shape;24;p3"/>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372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 name="Google Shape;25;p3"/>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26" name="Google Shape;26;p3"/>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30"/>
        <p:cNvGrpSpPr/>
        <p:nvPr/>
      </p:nvGrpSpPr>
      <p:grpSpPr>
        <a:xfrm>
          <a:off x="0" y="0"/>
          <a:ext cx="0" cy="0"/>
          <a:chOff x="0" y="0"/>
          <a:chExt cx="0" cy="0"/>
        </a:xfrm>
      </p:grpSpPr>
      <p:sp>
        <p:nvSpPr>
          <p:cNvPr id="31" name="Google Shape;31;p4"/>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4"/>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4"/>
          <p:cNvSpPr/>
          <p:nvPr/>
        </p:nvSpPr>
        <p:spPr>
          <a:xfrm rot="7200000">
            <a:off x="342880" y="292874"/>
            <a:ext cx="678058" cy="589869"/>
          </a:xfrm>
          <a:prstGeom prst="hexagon">
            <a:avLst>
              <a:gd name="adj" fmla="val 28832"/>
              <a:gd name="vf" fmla="val 115470"/>
            </a:avLst>
          </a:prstGeom>
          <a:solidFill>
            <a:srgbClr val="379CC3">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4" name="Google Shape;34;p4"/>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5" name="Google Shape;35;p4"/>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40"/>
        <p:cNvGrpSpPr/>
        <p:nvPr/>
      </p:nvGrpSpPr>
      <p:grpSpPr>
        <a:xfrm>
          <a:off x="0" y="0"/>
          <a:ext cx="0" cy="0"/>
          <a:chOff x="0" y="0"/>
          <a:chExt cx="0" cy="0"/>
        </a:xfrm>
      </p:grpSpPr>
      <p:sp>
        <p:nvSpPr>
          <p:cNvPr id="41" name="Google Shape;41;p5"/>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2" name="Google Shape;42;p5"/>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43" name="Google Shape;43;p5"/>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4" name="Google Shape;44;p5"/>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49"/>
        <p:cNvGrpSpPr/>
        <p:nvPr/>
      </p:nvGrpSpPr>
      <p:grpSpPr>
        <a:xfrm>
          <a:off x="0" y="0"/>
          <a:ext cx="0" cy="0"/>
          <a:chOff x="0" y="0"/>
          <a:chExt cx="0" cy="0"/>
        </a:xfrm>
      </p:grpSpPr>
      <p:sp>
        <p:nvSpPr>
          <p:cNvPr id="50" name="Google Shape;50;p6"/>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1" name="Google Shape;51;p6"/>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52" name="Google Shape;52;p6"/>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6"/>
        <p:cNvGrpSpPr/>
        <p:nvPr/>
      </p:nvGrpSpPr>
      <p:grpSpPr>
        <a:xfrm>
          <a:off x="0" y="0"/>
          <a:ext cx="0" cy="0"/>
          <a:chOff x="0" y="0"/>
          <a:chExt cx="0" cy="0"/>
        </a:xfrm>
      </p:grpSpPr>
      <p:sp>
        <p:nvSpPr>
          <p:cNvPr id="57" name="Google Shape;57;p7"/>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8" name="Google Shape;58;p7"/>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9" name="Google Shape;59;p7"/>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60" name="Google Shape;60;p7"/>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61" name="Google Shape;61;p7"/>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62"/>
        <p:cNvGrpSpPr/>
        <p:nvPr/>
      </p:nvGrpSpPr>
      <p:grpSpPr>
        <a:xfrm>
          <a:off x="0" y="0"/>
          <a:ext cx="0" cy="0"/>
          <a:chOff x="0" y="0"/>
          <a:chExt cx="0" cy="0"/>
        </a:xfrm>
      </p:grpSpPr>
      <p:sp>
        <p:nvSpPr>
          <p:cNvPr id="63" name="Google Shape;63;p8"/>
          <p:cNvSpPr/>
          <p:nvPr/>
        </p:nvSpPr>
        <p:spPr>
          <a:xfrm flipH="1">
            <a:off x="-4" y="0"/>
            <a:ext cx="12192003"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8"/>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9"/>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Google Shape;70;p9"/>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9"/>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10"/>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10"/>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10"/>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0"/>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4" descr="Underwater view of a coral&#10;&#10;Description automatically generated"/>
          <p:cNvPicPr preferRelativeResize="0"/>
          <p:nvPr/>
        </p:nvPicPr>
        <p:blipFill rotWithShape="1">
          <a:blip r:embed="rId3">
            <a:alphaModFix/>
          </a:blip>
          <a:srcRect r="22747"/>
          <a:stretch/>
        </p:blipFill>
        <p:spPr>
          <a:xfrm rot="5400000">
            <a:off x="304163" y="-325137"/>
            <a:ext cx="6884125" cy="7482149"/>
          </a:xfrm>
          <a:prstGeom prst="rect">
            <a:avLst/>
          </a:prstGeom>
          <a:noFill/>
          <a:ln>
            <a:noFill/>
          </a:ln>
        </p:spPr>
      </p:pic>
      <p:grpSp>
        <p:nvGrpSpPr>
          <p:cNvPr id="109" name="Google Shape;109;p14"/>
          <p:cNvGrpSpPr/>
          <p:nvPr/>
        </p:nvGrpSpPr>
        <p:grpSpPr>
          <a:xfrm>
            <a:off x="7818516" y="4276590"/>
            <a:ext cx="2353136" cy="1628504"/>
            <a:chOff x="8025208" y="3531159"/>
            <a:chExt cx="1820749" cy="1628504"/>
          </a:xfrm>
        </p:grpSpPr>
        <p:sp>
          <p:nvSpPr>
            <p:cNvPr id="110" name="Google Shape;110;p14"/>
            <p:cNvSpPr txBox="1"/>
            <p:nvPr/>
          </p:nvSpPr>
          <p:spPr>
            <a:xfrm>
              <a:off x="8025208" y="3531159"/>
              <a:ext cx="182074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tx1">
                      <a:lumMod val="75000"/>
                      <a:lumOff val="25000"/>
                    </a:schemeClr>
                  </a:solidFill>
                  <a:latin typeface="Century Gothic"/>
                  <a:ea typeface="Century Gothic"/>
                  <a:cs typeface="Century Gothic"/>
                  <a:sym typeface="Century Gothic"/>
                </a:rPr>
                <a:t>Sarah Wingard</a:t>
              </a:r>
              <a:endParaRPr sz="1400" b="0" i="0" u="none" strike="noStrike" cap="none" dirty="0">
                <a:solidFill>
                  <a:schemeClr val="tx1">
                    <a:lumMod val="75000"/>
                    <a:lumOff val="25000"/>
                  </a:schemeClr>
                </a:solidFill>
                <a:sym typeface="Arial"/>
              </a:endParaRPr>
            </a:p>
          </p:txBody>
        </p:sp>
        <p:sp>
          <p:nvSpPr>
            <p:cNvPr id="111" name="Google Shape;111;p14"/>
            <p:cNvSpPr/>
            <p:nvPr/>
          </p:nvSpPr>
          <p:spPr>
            <a:xfrm>
              <a:off x="8032640" y="3966272"/>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tx1">
                      <a:lumMod val="75000"/>
                      <a:lumOff val="25000"/>
                    </a:schemeClr>
                  </a:solidFill>
                  <a:latin typeface="Century Gothic"/>
                  <a:ea typeface="Century Gothic"/>
                  <a:cs typeface="Century Gothic"/>
                  <a:sym typeface="Century Gothic"/>
                </a:rPr>
                <a:t>Lea Davidson</a:t>
              </a:r>
              <a:endParaRPr sz="1400" b="0" i="0" u="none" strike="noStrike" cap="none" dirty="0">
                <a:solidFill>
                  <a:schemeClr val="tx1">
                    <a:lumMod val="75000"/>
                    <a:lumOff val="25000"/>
                  </a:schemeClr>
                </a:solidFill>
                <a:sym typeface="Arial"/>
              </a:endParaRPr>
            </a:p>
          </p:txBody>
        </p:sp>
        <p:sp>
          <p:nvSpPr>
            <p:cNvPr id="112" name="Google Shape;112;p14"/>
            <p:cNvSpPr/>
            <p:nvPr/>
          </p:nvSpPr>
          <p:spPr>
            <a:xfrm>
              <a:off x="8046764" y="4836498"/>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tx1">
                      <a:lumMod val="75000"/>
                      <a:lumOff val="25000"/>
                    </a:schemeClr>
                  </a:solidFill>
                  <a:latin typeface="Century Gothic"/>
                  <a:ea typeface="Century Gothic"/>
                  <a:cs typeface="Century Gothic"/>
                  <a:sym typeface="Century Gothic"/>
                </a:rPr>
                <a:t>Brandy Nisbet-Wilcox</a:t>
              </a:r>
              <a:endParaRPr sz="1400" b="0" i="0" u="none" strike="noStrike" cap="none" dirty="0">
                <a:solidFill>
                  <a:schemeClr val="tx1">
                    <a:lumMod val="75000"/>
                    <a:lumOff val="25000"/>
                  </a:schemeClr>
                </a:solidFill>
                <a:sym typeface="Arial"/>
              </a:endParaRPr>
            </a:p>
          </p:txBody>
        </p:sp>
        <p:sp>
          <p:nvSpPr>
            <p:cNvPr id="113" name="Google Shape;113;p14"/>
            <p:cNvSpPr/>
            <p:nvPr/>
          </p:nvSpPr>
          <p:spPr>
            <a:xfrm>
              <a:off x="8036885" y="4401385"/>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chemeClr val="tx1">
                      <a:lumMod val="75000"/>
                      <a:lumOff val="25000"/>
                    </a:schemeClr>
                  </a:solidFill>
                  <a:latin typeface="Century Gothic"/>
                  <a:ea typeface="Century Gothic"/>
                  <a:cs typeface="Century Gothic"/>
                  <a:sym typeface="Century Gothic"/>
                </a:rPr>
                <a:t>Erin Johnson</a:t>
              </a:r>
              <a:endParaRPr sz="1400" b="0" i="0" u="none" strike="noStrike" cap="none" dirty="0">
                <a:solidFill>
                  <a:schemeClr val="tx1">
                    <a:lumMod val="75000"/>
                    <a:lumOff val="25000"/>
                  </a:schemeClr>
                </a:solidFill>
                <a:sym typeface="Arial"/>
              </a:endParaRPr>
            </a:p>
          </p:txBody>
        </p:sp>
      </p:grpSp>
      <p:sp>
        <p:nvSpPr>
          <p:cNvPr id="114" name="Google Shape;114;p14"/>
          <p:cNvSpPr txBox="1"/>
          <p:nvPr/>
        </p:nvSpPr>
        <p:spPr>
          <a:xfrm>
            <a:off x="7818516" y="1290286"/>
            <a:ext cx="3895726" cy="107646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3200"/>
              <a:buFont typeface="Century Gothic"/>
              <a:buNone/>
            </a:pPr>
            <a:r>
              <a:rPr lang="en-US" sz="3600" b="1" i="0" u="none" strike="noStrike" cap="none">
                <a:solidFill>
                  <a:srgbClr val="379CC3"/>
                </a:solidFill>
                <a:latin typeface="Century Gothic"/>
                <a:ea typeface="Century Gothic"/>
                <a:cs typeface="Century Gothic"/>
                <a:sym typeface="Century Gothic"/>
              </a:rPr>
              <a:t>Apostle Islands Water Resources</a:t>
            </a:r>
            <a:endParaRPr sz="3600" b="0" i="0" u="none" strike="noStrike" cap="none">
              <a:solidFill>
                <a:srgbClr val="000000"/>
              </a:solidFill>
              <a:latin typeface="Arial"/>
              <a:ea typeface="Arial"/>
              <a:cs typeface="Arial"/>
              <a:sym typeface="Arial"/>
            </a:endParaRPr>
          </a:p>
        </p:txBody>
      </p:sp>
      <p:sp>
        <p:nvSpPr>
          <p:cNvPr id="115" name="Google Shape;115;p14"/>
          <p:cNvSpPr txBox="1"/>
          <p:nvPr/>
        </p:nvSpPr>
        <p:spPr>
          <a:xfrm>
            <a:off x="7800974" y="2584884"/>
            <a:ext cx="3889377" cy="14181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2100" b="0" i="0" u="none" strike="noStrike" cap="none" dirty="0">
                <a:solidFill>
                  <a:schemeClr val="tx1">
                    <a:lumMod val="75000"/>
                    <a:lumOff val="25000"/>
                  </a:schemeClr>
                </a:solidFill>
                <a:latin typeface="Century Gothic"/>
                <a:ea typeface="Century Gothic"/>
                <a:cs typeface="Century Gothic"/>
                <a:sym typeface="Century Gothic"/>
              </a:rPr>
              <a:t>Mapping Sediment Plumes and Algal Blooms using Earth Observations in the Apostle Islands National Lakeshore</a:t>
            </a:r>
            <a:endParaRPr sz="2100" b="0" i="0" u="none" strike="noStrike" cap="none" dirty="0">
              <a:solidFill>
                <a:schemeClr val="tx1">
                  <a:lumMod val="75000"/>
                  <a:lumOff val="25000"/>
                </a:schemeClr>
              </a:solidFill>
              <a:sym typeface="Arial"/>
            </a:endParaRPr>
          </a:p>
        </p:txBody>
      </p:sp>
      <p:pic>
        <p:nvPicPr>
          <p:cNvPr id="116" name="Google Shape;116;p14"/>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117" name="Google Shape;117;p14"/>
          <p:cNvSpPr txBox="1"/>
          <p:nvPr/>
        </p:nvSpPr>
        <p:spPr>
          <a:xfrm>
            <a:off x="3155090" y="6217180"/>
            <a:ext cx="713661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Colorado - Fort Collins| Fall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0"/>
          <p:cNvSpPr txBox="1"/>
          <p:nvPr/>
        </p:nvSpPr>
        <p:spPr>
          <a:xfrm>
            <a:off x="1172758" y="244967"/>
            <a:ext cx="10233148" cy="67575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SATELLITES AND SENSORS</a:t>
            </a:r>
            <a:endParaRPr sz="1400" b="0" i="0" u="none" strike="noStrike" cap="none">
              <a:solidFill>
                <a:srgbClr val="000000"/>
              </a:solidFill>
              <a:latin typeface="Arial"/>
              <a:ea typeface="Arial"/>
              <a:cs typeface="Arial"/>
              <a:sym typeface="Arial"/>
            </a:endParaRPr>
          </a:p>
        </p:txBody>
      </p:sp>
      <p:sp>
        <p:nvSpPr>
          <p:cNvPr id="194" name="Google Shape;194;p20"/>
          <p:cNvSpPr txBox="1"/>
          <p:nvPr/>
        </p:nvSpPr>
        <p:spPr>
          <a:xfrm>
            <a:off x="443150" y="1112925"/>
            <a:ext cx="4902900" cy="481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195" name="Google Shape;195;p20"/>
          <p:cNvPicPr preferRelativeResize="0"/>
          <p:nvPr/>
        </p:nvPicPr>
        <p:blipFill rotWithShape="1">
          <a:blip r:embed="rId3">
            <a:alphaModFix/>
          </a:blip>
          <a:srcRect/>
          <a:stretch/>
        </p:blipFill>
        <p:spPr>
          <a:xfrm>
            <a:off x="376850" y="1476450"/>
            <a:ext cx="3202326" cy="1677649"/>
          </a:xfrm>
          <a:prstGeom prst="rect">
            <a:avLst/>
          </a:prstGeom>
          <a:noFill/>
          <a:ln>
            <a:noFill/>
          </a:ln>
        </p:spPr>
      </p:pic>
      <p:pic>
        <p:nvPicPr>
          <p:cNvPr id="196" name="Google Shape;196;p20"/>
          <p:cNvPicPr preferRelativeResize="0"/>
          <p:nvPr/>
        </p:nvPicPr>
        <p:blipFill rotWithShape="1">
          <a:blip r:embed="rId4">
            <a:alphaModFix/>
          </a:blip>
          <a:srcRect/>
          <a:stretch/>
        </p:blipFill>
        <p:spPr>
          <a:xfrm>
            <a:off x="4921650" y="3154100"/>
            <a:ext cx="3008174" cy="2264534"/>
          </a:xfrm>
          <a:prstGeom prst="rect">
            <a:avLst/>
          </a:prstGeom>
          <a:noFill/>
          <a:ln>
            <a:noFill/>
          </a:ln>
        </p:spPr>
      </p:pic>
      <p:sp>
        <p:nvSpPr>
          <p:cNvPr id="197" name="Google Shape;197;p20"/>
          <p:cNvSpPr txBox="1"/>
          <p:nvPr/>
        </p:nvSpPr>
        <p:spPr>
          <a:xfrm>
            <a:off x="0" y="3522850"/>
            <a:ext cx="4304100" cy="21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500" b="1" i="0" u="none" strike="noStrike" cap="none" dirty="0">
                <a:solidFill>
                  <a:schemeClr val="tx1">
                    <a:lumMod val="75000"/>
                    <a:lumOff val="25000"/>
                  </a:schemeClr>
                </a:solidFill>
                <a:latin typeface="Century Gothic"/>
                <a:ea typeface="Century Gothic"/>
                <a:cs typeface="Century Gothic"/>
                <a:sym typeface="Century Gothic"/>
              </a:rPr>
              <a:t>Aqua MODIS</a:t>
            </a:r>
            <a:endParaRPr sz="25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400"/>
              <a:buFont typeface="Arial"/>
              <a:buNone/>
            </a:pPr>
            <a:endParaRPr sz="400" b="1" i="0" u="none" strike="noStrike" cap="none" dirty="0">
              <a:solidFill>
                <a:schemeClr val="tx1">
                  <a:lumMod val="75000"/>
                  <a:lumOff val="25000"/>
                </a:schemeClr>
              </a:solidFill>
              <a:latin typeface="Century Gothic"/>
              <a:ea typeface="Century Gothic"/>
              <a:cs typeface="Century Gothic"/>
              <a:sym typeface="Century Gothic"/>
            </a:endParaRPr>
          </a:p>
          <a:p>
            <a:pPr marL="349250" marR="0" lvl="0" indent="-3429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Spatial Resolution:</a:t>
            </a:r>
            <a:r>
              <a:rPr lang="en-US" sz="2000" b="0" i="0" u="none" strike="noStrike" cap="none" dirty="0">
                <a:solidFill>
                  <a:schemeClr val="tx1">
                    <a:lumMod val="75000"/>
                    <a:lumOff val="25000"/>
                  </a:schemeClr>
                </a:solidFill>
                <a:latin typeface="Century Gothic"/>
                <a:ea typeface="Century Gothic"/>
                <a:cs typeface="Century Gothic"/>
                <a:sym typeface="Century Gothic"/>
              </a:rPr>
              <a:t> 500 m</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49250" marR="0" lvl="0" indent="-3429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Temporal Resolution</a:t>
            </a:r>
            <a:r>
              <a:rPr lang="en-US" sz="2000" b="0" i="0" u="none" strike="noStrike" cap="none" dirty="0">
                <a:solidFill>
                  <a:schemeClr val="tx1">
                    <a:lumMod val="75000"/>
                    <a:lumOff val="25000"/>
                  </a:schemeClr>
                </a:solidFill>
                <a:latin typeface="Century Gothic"/>
                <a:ea typeface="Century Gothic"/>
                <a:cs typeface="Century Gothic"/>
                <a:sym typeface="Century Gothic"/>
              </a:rPr>
              <a:t>: 1-2 days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349250" marR="0" lvl="0" indent="-3429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Available from:</a:t>
            </a:r>
            <a:r>
              <a:rPr lang="en-US" sz="2000" b="0" i="0" u="none" strike="noStrike" cap="none" dirty="0">
                <a:solidFill>
                  <a:schemeClr val="tx1">
                    <a:lumMod val="75000"/>
                    <a:lumOff val="25000"/>
                  </a:schemeClr>
                </a:solidFill>
                <a:latin typeface="Century Gothic"/>
                <a:ea typeface="Century Gothic"/>
                <a:cs typeface="Century Gothic"/>
                <a:sym typeface="Century Gothic"/>
              </a:rPr>
              <a:t> 2002</a:t>
            </a:r>
            <a:r>
              <a:rPr lang="en-US" sz="2000"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to present </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98" name="Google Shape;198;p20"/>
          <p:cNvSpPr txBox="1"/>
          <p:nvPr/>
        </p:nvSpPr>
        <p:spPr>
          <a:xfrm>
            <a:off x="4304100" y="920725"/>
            <a:ext cx="3918000" cy="21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500" b="1" i="0" u="none" strike="noStrike" cap="none" dirty="0">
                <a:solidFill>
                  <a:schemeClr val="tx1">
                    <a:lumMod val="75000"/>
                    <a:lumOff val="25000"/>
                  </a:schemeClr>
                </a:solidFill>
                <a:latin typeface="Century Gothic"/>
                <a:ea typeface="Century Gothic"/>
                <a:cs typeface="Century Gothic"/>
                <a:sym typeface="Century Gothic"/>
              </a:rPr>
              <a:t>Terra MODIS</a:t>
            </a:r>
            <a:endParaRPr sz="25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400"/>
              <a:buFont typeface="Arial"/>
              <a:buNone/>
            </a:pPr>
            <a:endParaRPr sz="4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Spatial Resolution: </a:t>
            </a:r>
            <a:r>
              <a:rPr lang="en-US" sz="2000" b="0" i="0" u="none" strike="noStrike" cap="none" dirty="0">
                <a:solidFill>
                  <a:schemeClr val="tx1">
                    <a:lumMod val="75000"/>
                    <a:lumOff val="25000"/>
                  </a:schemeClr>
                </a:solidFill>
                <a:latin typeface="Century Gothic"/>
                <a:ea typeface="Century Gothic"/>
                <a:cs typeface="Century Gothic"/>
                <a:sym typeface="Century Gothic"/>
              </a:rPr>
              <a:t>500 m</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Temporal Resolution: </a:t>
            </a:r>
            <a:r>
              <a:rPr lang="en-US" sz="2000" b="0" i="0" u="none" strike="noStrike" cap="none" dirty="0">
                <a:solidFill>
                  <a:schemeClr val="tx1">
                    <a:lumMod val="75000"/>
                    <a:lumOff val="25000"/>
                  </a:schemeClr>
                </a:solidFill>
                <a:latin typeface="Century Gothic"/>
                <a:ea typeface="Century Gothic"/>
                <a:cs typeface="Century Gothic"/>
                <a:sym typeface="Century Gothic"/>
              </a:rPr>
              <a:t>1 day</a:t>
            </a:r>
            <a:endParaRPr sz="2000" b="0" i="0" u="none" strike="noStrike" cap="none" dirty="0">
              <a:solidFill>
                <a:schemeClr val="tx1">
                  <a:lumMod val="75000"/>
                  <a:lumOff val="25000"/>
                </a:schemeClr>
              </a:solidFill>
              <a:sym typeface="Arial"/>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Available from:</a:t>
            </a:r>
            <a:r>
              <a:rPr lang="en-US" sz="2000" b="0" i="0" u="none" strike="noStrike" cap="none" dirty="0">
                <a:solidFill>
                  <a:schemeClr val="tx1">
                    <a:lumMod val="75000"/>
                    <a:lumOff val="25000"/>
                  </a:schemeClr>
                </a:solidFill>
                <a:latin typeface="Century Gothic"/>
                <a:ea typeface="Century Gothic"/>
                <a:cs typeface="Century Gothic"/>
                <a:sym typeface="Century Gothic"/>
              </a:rPr>
              <a:t> 2000 to present</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cxnSp>
        <p:nvCxnSpPr>
          <p:cNvPr id="199" name="Google Shape;199;p20"/>
          <p:cNvCxnSpPr/>
          <p:nvPr/>
        </p:nvCxnSpPr>
        <p:spPr>
          <a:xfrm>
            <a:off x="4170457" y="889576"/>
            <a:ext cx="12000" cy="5259300"/>
          </a:xfrm>
          <a:prstGeom prst="straightConnector1">
            <a:avLst/>
          </a:prstGeom>
          <a:noFill/>
          <a:ln w="19050" cap="flat" cmpd="sng">
            <a:solidFill>
              <a:schemeClr val="dk2"/>
            </a:solidFill>
            <a:prstDash val="solid"/>
            <a:round/>
            <a:headEnd type="none" w="sm" len="sm"/>
            <a:tailEnd type="none" w="sm" len="sm"/>
          </a:ln>
        </p:spPr>
      </p:cxnSp>
      <p:pic>
        <p:nvPicPr>
          <p:cNvPr id="200" name="Google Shape;200;p20"/>
          <p:cNvPicPr preferRelativeResize="0"/>
          <p:nvPr/>
        </p:nvPicPr>
        <p:blipFill rotWithShape="1">
          <a:blip r:embed="rId5">
            <a:alphaModFix/>
          </a:blip>
          <a:srcRect/>
          <a:stretch/>
        </p:blipFill>
        <p:spPr>
          <a:xfrm>
            <a:off x="8500812" y="1112925"/>
            <a:ext cx="3360575" cy="1489205"/>
          </a:xfrm>
          <a:prstGeom prst="rect">
            <a:avLst/>
          </a:prstGeom>
          <a:noFill/>
          <a:ln>
            <a:noFill/>
          </a:ln>
        </p:spPr>
      </p:pic>
      <p:cxnSp>
        <p:nvCxnSpPr>
          <p:cNvPr id="201" name="Google Shape;201;p20"/>
          <p:cNvCxnSpPr/>
          <p:nvPr/>
        </p:nvCxnSpPr>
        <p:spPr>
          <a:xfrm>
            <a:off x="8152045" y="889576"/>
            <a:ext cx="12000" cy="5259300"/>
          </a:xfrm>
          <a:prstGeom prst="straightConnector1">
            <a:avLst/>
          </a:prstGeom>
          <a:noFill/>
          <a:ln w="19050" cap="flat" cmpd="sng">
            <a:solidFill>
              <a:schemeClr val="dk2"/>
            </a:solidFill>
            <a:prstDash val="solid"/>
            <a:round/>
            <a:headEnd type="none" w="sm" len="sm"/>
            <a:tailEnd type="none" w="sm" len="sm"/>
          </a:ln>
        </p:spPr>
      </p:cxnSp>
      <p:sp>
        <p:nvSpPr>
          <p:cNvPr id="202" name="Google Shape;202;p20"/>
          <p:cNvSpPr txBox="1"/>
          <p:nvPr/>
        </p:nvSpPr>
        <p:spPr>
          <a:xfrm>
            <a:off x="8222088" y="3522850"/>
            <a:ext cx="3918000" cy="21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500" b="1" dirty="0">
                <a:solidFill>
                  <a:schemeClr val="tx1">
                    <a:lumMod val="75000"/>
                    <a:lumOff val="25000"/>
                  </a:schemeClr>
                </a:solidFill>
                <a:latin typeface="Century Gothic"/>
                <a:ea typeface="Century Gothic"/>
                <a:cs typeface="Century Gothic"/>
                <a:sym typeface="Century Gothic"/>
              </a:rPr>
              <a:t>Sentinel-3</a:t>
            </a:r>
            <a:endParaRPr sz="25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400"/>
              <a:buFont typeface="Arial"/>
              <a:buNone/>
            </a:pPr>
            <a:endParaRPr sz="4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Spatial Resolution: </a:t>
            </a:r>
            <a:r>
              <a:rPr lang="en-US" sz="2000" dirty="0">
                <a:solidFill>
                  <a:schemeClr val="tx1">
                    <a:lumMod val="75000"/>
                    <a:lumOff val="25000"/>
                  </a:schemeClr>
                </a:solidFill>
                <a:latin typeface="Century Gothic"/>
                <a:ea typeface="Century Gothic"/>
                <a:cs typeface="Century Gothic"/>
                <a:sym typeface="Century Gothic"/>
              </a:rPr>
              <a:t>3</a:t>
            </a:r>
            <a:r>
              <a:rPr lang="en-US" sz="2000" b="0" i="0" u="none" strike="noStrike" cap="none" dirty="0">
                <a:solidFill>
                  <a:schemeClr val="tx1">
                    <a:lumMod val="75000"/>
                    <a:lumOff val="25000"/>
                  </a:schemeClr>
                </a:solidFill>
                <a:latin typeface="Century Gothic"/>
                <a:ea typeface="Century Gothic"/>
                <a:cs typeface="Century Gothic"/>
                <a:sym typeface="Century Gothic"/>
              </a:rPr>
              <a:t>00 m</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Temporal Resolution: </a:t>
            </a:r>
            <a:r>
              <a:rPr lang="en-US" sz="2000" dirty="0">
                <a:solidFill>
                  <a:schemeClr val="tx1">
                    <a:lumMod val="75000"/>
                    <a:lumOff val="25000"/>
                  </a:schemeClr>
                </a:solidFill>
                <a:latin typeface="Century Gothic"/>
                <a:ea typeface="Century Gothic"/>
                <a:cs typeface="Century Gothic"/>
                <a:sym typeface="Century Gothic"/>
              </a:rPr>
              <a:t>2</a:t>
            </a:r>
            <a:r>
              <a:rPr lang="en-US" sz="2000" b="0" i="0" u="none" strike="noStrike" cap="none" dirty="0">
                <a:solidFill>
                  <a:schemeClr val="tx1">
                    <a:lumMod val="75000"/>
                    <a:lumOff val="25000"/>
                  </a:schemeClr>
                </a:solidFill>
                <a:latin typeface="Century Gothic"/>
                <a:ea typeface="Century Gothic"/>
                <a:cs typeface="Century Gothic"/>
                <a:sym typeface="Century Gothic"/>
              </a:rPr>
              <a:t> day</a:t>
            </a:r>
            <a:endParaRPr sz="2000" b="0" i="0" u="none" strike="noStrike" cap="none" dirty="0">
              <a:solidFill>
                <a:schemeClr val="tx1">
                  <a:lumMod val="75000"/>
                  <a:lumOff val="25000"/>
                </a:schemeClr>
              </a:solidFill>
              <a:sym typeface="Arial"/>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i="0" u="none" strike="noStrike" cap="none" dirty="0">
                <a:solidFill>
                  <a:schemeClr val="tx1">
                    <a:lumMod val="75000"/>
                    <a:lumOff val="25000"/>
                  </a:schemeClr>
                </a:solidFill>
                <a:latin typeface="Century Gothic"/>
                <a:ea typeface="Century Gothic"/>
                <a:cs typeface="Century Gothic"/>
                <a:sym typeface="Century Gothic"/>
              </a:rPr>
              <a:t>Available from:</a:t>
            </a:r>
            <a:r>
              <a:rPr lang="en-US" sz="2000" b="0" i="0" u="none" strike="noStrike" cap="none" dirty="0">
                <a:solidFill>
                  <a:schemeClr val="tx1">
                    <a:lumMod val="75000"/>
                    <a:lumOff val="25000"/>
                  </a:schemeClr>
                </a:solidFill>
                <a:latin typeface="Century Gothic"/>
                <a:ea typeface="Century Gothic"/>
                <a:cs typeface="Century Gothic"/>
                <a:sym typeface="Century Gothic"/>
              </a:rPr>
              <a:t> 20</a:t>
            </a:r>
            <a:r>
              <a:rPr lang="en-US" sz="2000" dirty="0">
                <a:solidFill>
                  <a:schemeClr val="tx1">
                    <a:lumMod val="75000"/>
                    <a:lumOff val="25000"/>
                  </a:schemeClr>
                </a:solidFill>
                <a:latin typeface="Century Gothic"/>
                <a:ea typeface="Century Gothic"/>
                <a:cs typeface="Century Gothic"/>
                <a:sym typeface="Century Gothic"/>
              </a:rPr>
              <a:t>16 </a:t>
            </a:r>
            <a:r>
              <a:rPr lang="en-US" sz="2000" b="0" i="0" u="none" strike="noStrike" cap="none" dirty="0">
                <a:solidFill>
                  <a:schemeClr val="tx1">
                    <a:lumMod val="75000"/>
                    <a:lumOff val="25000"/>
                  </a:schemeClr>
                </a:solidFill>
                <a:latin typeface="Century Gothic"/>
                <a:ea typeface="Century Gothic"/>
                <a:cs typeface="Century Gothic"/>
                <a:sym typeface="Century Gothic"/>
              </a:rPr>
              <a:t>to present</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p:nvPr/>
        </p:nvSpPr>
        <p:spPr>
          <a:xfrm>
            <a:off x="412172" y="356754"/>
            <a:ext cx="10233148" cy="68617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METHODOLOGY</a:t>
            </a:r>
            <a:endParaRPr sz="1400" b="0" i="0" u="none" strike="noStrike" cap="none">
              <a:solidFill>
                <a:srgbClr val="000000"/>
              </a:solidFill>
              <a:latin typeface="Arial"/>
              <a:ea typeface="Arial"/>
              <a:cs typeface="Arial"/>
              <a:sym typeface="Arial"/>
            </a:endParaRPr>
          </a:p>
        </p:txBody>
      </p:sp>
      <p:pic>
        <p:nvPicPr>
          <p:cNvPr id="208" name="Google Shape;208;p21" descr="https://lh5.googleusercontent.com/xUTHAgx-Q7rD7vfEMry5BLsHnpBp6QNBpJzCmD1O5F5M1TBTpww0qfJ3EJR5cIS79pOMX9IIqkPqdnSdsJwzMCLWuT_9igJw34r5lCuTRfQHSbGVQV7lW5YMp6NpMydT"/>
          <p:cNvPicPr preferRelativeResize="0"/>
          <p:nvPr/>
        </p:nvPicPr>
        <p:blipFill rotWithShape="1">
          <a:blip r:embed="rId3">
            <a:alphaModFix/>
          </a:blip>
          <a:srcRect/>
          <a:stretch/>
        </p:blipFill>
        <p:spPr>
          <a:xfrm rot="-432243">
            <a:off x="1318453" y="1590033"/>
            <a:ext cx="2035641" cy="2035619"/>
          </a:xfrm>
          <a:prstGeom prst="rect">
            <a:avLst/>
          </a:prstGeom>
          <a:noFill/>
          <a:ln>
            <a:noFill/>
          </a:ln>
        </p:spPr>
      </p:pic>
      <p:sp>
        <p:nvSpPr>
          <p:cNvPr id="209" name="Google Shape;209;p21"/>
          <p:cNvSpPr/>
          <p:nvPr/>
        </p:nvSpPr>
        <p:spPr>
          <a:xfrm>
            <a:off x="4565951" y="2221450"/>
            <a:ext cx="3025297" cy="1523806"/>
          </a:xfrm>
          <a:custGeom>
            <a:avLst/>
            <a:gdLst/>
            <a:ahLst/>
            <a:cxnLst/>
            <a:rect l="l" t="t" r="r" b="b"/>
            <a:pathLst>
              <a:path w="167259" h="78486" extrusionOk="0">
                <a:moveTo>
                  <a:pt x="0" y="72390"/>
                </a:moveTo>
                <a:lnTo>
                  <a:pt x="12954" y="59817"/>
                </a:lnTo>
                <a:lnTo>
                  <a:pt x="23241" y="47625"/>
                </a:lnTo>
                <a:lnTo>
                  <a:pt x="36957" y="38100"/>
                </a:lnTo>
                <a:lnTo>
                  <a:pt x="50673" y="32766"/>
                </a:lnTo>
                <a:lnTo>
                  <a:pt x="57531" y="24384"/>
                </a:lnTo>
                <a:lnTo>
                  <a:pt x="58674" y="16383"/>
                </a:lnTo>
                <a:lnTo>
                  <a:pt x="67818" y="11049"/>
                </a:lnTo>
                <a:lnTo>
                  <a:pt x="69723" y="17145"/>
                </a:lnTo>
                <a:lnTo>
                  <a:pt x="75819" y="11430"/>
                </a:lnTo>
                <a:lnTo>
                  <a:pt x="84201" y="4572"/>
                </a:lnTo>
                <a:lnTo>
                  <a:pt x="98679" y="3048"/>
                </a:lnTo>
                <a:lnTo>
                  <a:pt x="108585" y="0"/>
                </a:lnTo>
                <a:lnTo>
                  <a:pt x="116205" y="3810"/>
                </a:lnTo>
                <a:lnTo>
                  <a:pt x="122682" y="4572"/>
                </a:lnTo>
                <a:lnTo>
                  <a:pt x="125730" y="15240"/>
                </a:lnTo>
                <a:lnTo>
                  <a:pt x="132588" y="22479"/>
                </a:lnTo>
                <a:lnTo>
                  <a:pt x="140589" y="22860"/>
                </a:lnTo>
                <a:lnTo>
                  <a:pt x="150114" y="24384"/>
                </a:lnTo>
                <a:lnTo>
                  <a:pt x="152400" y="33147"/>
                </a:lnTo>
                <a:lnTo>
                  <a:pt x="160782" y="42672"/>
                </a:lnTo>
                <a:lnTo>
                  <a:pt x="158496" y="56388"/>
                </a:lnTo>
                <a:lnTo>
                  <a:pt x="167259" y="61341"/>
                </a:lnTo>
                <a:lnTo>
                  <a:pt x="163830" y="71247"/>
                </a:lnTo>
                <a:lnTo>
                  <a:pt x="155067" y="70485"/>
                </a:lnTo>
                <a:lnTo>
                  <a:pt x="154305" y="60579"/>
                </a:lnTo>
                <a:lnTo>
                  <a:pt x="144018" y="66294"/>
                </a:lnTo>
                <a:lnTo>
                  <a:pt x="132588" y="67818"/>
                </a:lnTo>
                <a:lnTo>
                  <a:pt x="120396" y="75819"/>
                </a:lnTo>
                <a:lnTo>
                  <a:pt x="111633" y="73152"/>
                </a:lnTo>
                <a:lnTo>
                  <a:pt x="102870" y="76200"/>
                </a:lnTo>
                <a:lnTo>
                  <a:pt x="88011" y="64389"/>
                </a:lnTo>
                <a:lnTo>
                  <a:pt x="78486" y="67056"/>
                </a:lnTo>
                <a:lnTo>
                  <a:pt x="81153" y="55626"/>
                </a:lnTo>
                <a:lnTo>
                  <a:pt x="93345" y="46863"/>
                </a:lnTo>
                <a:lnTo>
                  <a:pt x="87249" y="44196"/>
                </a:lnTo>
                <a:lnTo>
                  <a:pt x="74676" y="50673"/>
                </a:lnTo>
                <a:lnTo>
                  <a:pt x="66294" y="60960"/>
                </a:lnTo>
                <a:lnTo>
                  <a:pt x="57531" y="67056"/>
                </a:lnTo>
                <a:lnTo>
                  <a:pt x="45720" y="71247"/>
                </a:lnTo>
                <a:lnTo>
                  <a:pt x="35433" y="78105"/>
                </a:lnTo>
                <a:lnTo>
                  <a:pt x="28194" y="76200"/>
                </a:lnTo>
                <a:lnTo>
                  <a:pt x="22860" y="78486"/>
                </a:lnTo>
                <a:lnTo>
                  <a:pt x="25146" y="70104"/>
                </a:lnTo>
                <a:lnTo>
                  <a:pt x="23622" y="65913"/>
                </a:lnTo>
                <a:lnTo>
                  <a:pt x="12954" y="72390"/>
                </a:lnTo>
                <a:lnTo>
                  <a:pt x="0" y="76581"/>
                </a:lnTo>
                <a:close/>
              </a:path>
            </a:pathLst>
          </a:custGeom>
          <a:solidFill>
            <a:srgbClr val="006073"/>
          </a:solidFill>
          <a:ln w="114300" cap="flat" cmpd="sng">
            <a:solidFill>
              <a:srgbClr val="6AA84F"/>
            </a:solidFill>
            <a:prstDash val="solid"/>
            <a:round/>
            <a:headEnd type="none" w="sm" len="sm"/>
            <a:tailEnd type="none" w="sm" len="sm"/>
          </a:ln>
        </p:spPr>
      </p:sp>
      <p:grpSp>
        <p:nvGrpSpPr>
          <p:cNvPr id="210" name="Google Shape;210;p21"/>
          <p:cNvGrpSpPr/>
          <p:nvPr/>
        </p:nvGrpSpPr>
        <p:grpSpPr>
          <a:xfrm>
            <a:off x="8542312" y="1925421"/>
            <a:ext cx="3466225" cy="2128474"/>
            <a:chOff x="4382375" y="1894726"/>
            <a:chExt cx="3466225" cy="2128474"/>
          </a:xfrm>
        </p:grpSpPr>
        <p:sp>
          <p:nvSpPr>
            <p:cNvPr id="211" name="Google Shape;211;p21"/>
            <p:cNvSpPr/>
            <p:nvPr/>
          </p:nvSpPr>
          <p:spPr>
            <a:xfrm>
              <a:off x="4382375" y="3087361"/>
              <a:ext cx="3191700" cy="822000"/>
            </a:xfrm>
            <a:prstGeom prst="parallelogram">
              <a:avLst>
                <a:gd name="adj" fmla="val 106420"/>
              </a:avLst>
            </a:prstGeom>
            <a:solidFill>
              <a:srgbClr val="6AA84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4382375" y="2704019"/>
              <a:ext cx="3191700" cy="822000"/>
            </a:xfrm>
            <a:prstGeom prst="parallelogram">
              <a:avLst>
                <a:gd name="adj" fmla="val 106420"/>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4382375" y="2306032"/>
              <a:ext cx="3191700" cy="822000"/>
            </a:xfrm>
            <a:prstGeom prst="parallelogram">
              <a:avLst>
                <a:gd name="adj" fmla="val 106420"/>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4382375" y="1894726"/>
              <a:ext cx="3191700" cy="822000"/>
            </a:xfrm>
            <a:prstGeom prst="parallelogram">
              <a:avLst>
                <a:gd name="adj" fmla="val 106420"/>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txBox="1"/>
            <p:nvPr/>
          </p:nvSpPr>
          <p:spPr>
            <a:xfrm>
              <a:off x="6057900" y="2451200"/>
              <a:ext cx="1790700" cy="4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Index 1</a:t>
              </a:r>
              <a:endParaRPr sz="1200" b="1" i="0" u="none" strike="noStrike" cap="none">
                <a:solidFill>
                  <a:srgbClr val="3F3F3F"/>
                </a:solidFill>
                <a:latin typeface="Century Gothic"/>
                <a:ea typeface="Century Gothic"/>
                <a:cs typeface="Century Gothic"/>
                <a:sym typeface="Century Gothic"/>
              </a:endParaRPr>
            </a:p>
          </p:txBody>
        </p:sp>
        <p:sp>
          <p:nvSpPr>
            <p:cNvPr id="216" name="Google Shape;216;p21"/>
            <p:cNvSpPr txBox="1"/>
            <p:nvPr/>
          </p:nvSpPr>
          <p:spPr>
            <a:xfrm>
              <a:off x="6057900" y="2832200"/>
              <a:ext cx="1790700" cy="4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Index 2</a:t>
              </a:r>
              <a:endParaRPr sz="1200" b="1" i="0" u="none" strike="noStrike" cap="none">
                <a:solidFill>
                  <a:srgbClr val="3F3F3F"/>
                </a:solidFill>
                <a:latin typeface="Century Gothic"/>
                <a:ea typeface="Century Gothic"/>
                <a:cs typeface="Century Gothic"/>
                <a:sym typeface="Century Gothic"/>
              </a:endParaRPr>
            </a:p>
          </p:txBody>
        </p:sp>
        <p:sp>
          <p:nvSpPr>
            <p:cNvPr id="217" name="Google Shape;217;p21"/>
            <p:cNvSpPr txBox="1"/>
            <p:nvPr/>
          </p:nvSpPr>
          <p:spPr>
            <a:xfrm>
              <a:off x="6057900" y="3213200"/>
              <a:ext cx="1790700" cy="4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Index 3</a:t>
              </a:r>
              <a:endParaRPr sz="1200" b="1" i="0" u="none" strike="noStrike" cap="none">
                <a:solidFill>
                  <a:srgbClr val="3F3F3F"/>
                </a:solidFill>
                <a:latin typeface="Century Gothic"/>
                <a:ea typeface="Century Gothic"/>
                <a:cs typeface="Century Gothic"/>
                <a:sym typeface="Century Gothic"/>
              </a:endParaRPr>
            </a:p>
          </p:txBody>
        </p:sp>
        <p:sp>
          <p:nvSpPr>
            <p:cNvPr id="218" name="Google Shape;218;p21"/>
            <p:cNvSpPr txBox="1"/>
            <p:nvPr/>
          </p:nvSpPr>
          <p:spPr>
            <a:xfrm>
              <a:off x="6057900" y="3594200"/>
              <a:ext cx="1790700" cy="42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Index 4</a:t>
              </a:r>
              <a:endParaRPr sz="1200" b="1" i="0" u="none" strike="noStrike" cap="none">
                <a:solidFill>
                  <a:srgbClr val="3F3F3F"/>
                </a:solidFill>
                <a:latin typeface="Century Gothic"/>
                <a:ea typeface="Century Gothic"/>
                <a:cs typeface="Century Gothic"/>
                <a:sym typeface="Century Gothic"/>
              </a:endParaRPr>
            </a:p>
          </p:txBody>
        </p:sp>
      </p:grpSp>
      <p:sp>
        <p:nvSpPr>
          <p:cNvPr id="219" name="Google Shape;219;p21"/>
          <p:cNvSpPr/>
          <p:nvPr/>
        </p:nvSpPr>
        <p:spPr>
          <a:xfrm>
            <a:off x="307750" y="4488925"/>
            <a:ext cx="3450000" cy="2014500"/>
          </a:xfrm>
          <a:prstGeom prst="roundRect">
            <a:avLst>
              <a:gd name="adj" fmla="val 16667"/>
            </a:avLst>
          </a:prstGeom>
          <a:solidFill>
            <a:srgbClr val="379CC3">
              <a:alpha val="39215"/>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Acquire imagery from Aqua MODIS, Terra MODIS, and Sentinel-3</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20" name="Google Shape;220;p21"/>
          <p:cNvSpPr/>
          <p:nvPr/>
        </p:nvSpPr>
        <p:spPr>
          <a:xfrm>
            <a:off x="4354950" y="4488925"/>
            <a:ext cx="3447300" cy="2014500"/>
          </a:xfrm>
          <a:prstGeom prst="roundRect">
            <a:avLst>
              <a:gd name="adj" fmla="val 16667"/>
            </a:avLst>
          </a:prstGeom>
          <a:solidFill>
            <a:srgbClr val="379CC3">
              <a:alpha val="39215"/>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Cloud mask Aqua MODIS and Terra MODIS imagery</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21" name="Google Shape;221;p21"/>
          <p:cNvSpPr/>
          <p:nvPr/>
        </p:nvSpPr>
        <p:spPr>
          <a:xfrm>
            <a:off x="8384775" y="4488925"/>
            <a:ext cx="3447300" cy="2014500"/>
          </a:xfrm>
          <a:prstGeom prst="roundRect">
            <a:avLst>
              <a:gd name="adj" fmla="val 16667"/>
            </a:avLst>
          </a:prstGeom>
          <a:solidFill>
            <a:srgbClr val="379CC3">
              <a:alpha val="39215"/>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Compile and apply indices</a:t>
            </a:r>
            <a:endParaRPr sz="1400" b="0" i="0" u="none" strike="noStrike" cap="none" dirty="0">
              <a:solidFill>
                <a:schemeClr val="tx1">
                  <a:lumMod val="75000"/>
                  <a:lumOff val="25000"/>
                </a:schemeClr>
              </a:solidFil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 for chlorophyll-a and transmissivity</a:t>
            </a:r>
            <a:endParaRPr sz="1400" b="0" i="0" u="none" strike="noStrike" cap="none" dirty="0">
              <a:solidFill>
                <a:schemeClr val="tx1">
                  <a:lumMod val="75000"/>
                  <a:lumOff val="25000"/>
                </a:schemeClr>
              </a:solidFill>
              <a:sym typeface="Arial"/>
            </a:endParaRPr>
          </a:p>
        </p:txBody>
      </p:sp>
      <p:sp>
        <p:nvSpPr>
          <p:cNvPr id="222" name="Google Shape;222;p21"/>
          <p:cNvSpPr/>
          <p:nvPr/>
        </p:nvSpPr>
        <p:spPr>
          <a:xfrm>
            <a:off x="3763875" y="5230650"/>
            <a:ext cx="717000" cy="617400"/>
          </a:xfrm>
          <a:prstGeom prst="rightArrow">
            <a:avLst>
              <a:gd name="adj1" fmla="val 50000"/>
              <a:gd name="adj2" fmla="val 50000"/>
            </a:avLst>
          </a:prstGeom>
          <a:solidFill>
            <a:srgbClr val="00607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802475" y="5230650"/>
            <a:ext cx="713100" cy="617400"/>
          </a:xfrm>
          <a:prstGeom prst="rightArrow">
            <a:avLst>
              <a:gd name="adj1" fmla="val 50000"/>
              <a:gd name="adj2" fmla="val 50000"/>
            </a:avLst>
          </a:prstGeom>
          <a:solidFill>
            <a:srgbClr val="00607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METHODOLOGY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1000"/>
                                        <p:tgtEl>
                                          <p:spTgt spid="209"/>
                                        </p:tgtEl>
                                      </p:cBhvr>
                                    </p:animEffect>
                                  </p:childTnLst>
                                </p:cTn>
                              </p:par>
                              <p:par>
                                <p:cTn id="11" presetID="10" presetClass="entr" presetSubtype="0" fill="hold" nodeType="withEffect">
                                  <p:stCondLst>
                                    <p:cond delay="0"/>
                                  </p:stCondLst>
                                  <p:childTnLst>
                                    <p:set>
                                      <p:cBhvr>
                                        <p:cTn id="12" dur="1" fill="hold">
                                          <p:stCondLst>
                                            <p:cond delay="0"/>
                                          </p:stCondLst>
                                        </p:cTn>
                                        <p:tgtEl>
                                          <p:spTgt spid="223"/>
                                        </p:tgtEl>
                                        <p:attrNameLst>
                                          <p:attrName>style.visibility</p:attrName>
                                        </p:attrNameLst>
                                      </p:cBhvr>
                                      <p:to>
                                        <p:strVal val="visible"/>
                                      </p:to>
                                    </p:set>
                                    <p:animEffect transition="in" filter="fade">
                                      <p:cBhvr>
                                        <p:cTn id="13" dur="1000"/>
                                        <p:tgtEl>
                                          <p:spTgt spid="2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1"/>
                                        </p:tgtEl>
                                        <p:attrNameLst>
                                          <p:attrName>style.visibility</p:attrName>
                                        </p:attrNameLst>
                                      </p:cBhvr>
                                      <p:to>
                                        <p:strVal val="visible"/>
                                      </p:to>
                                    </p:set>
                                    <p:animEffect transition="in" filter="fade">
                                      <p:cBhvr>
                                        <p:cTn id="18" dur="1000"/>
                                        <p:tgtEl>
                                          <p:spTgt spid="221"/>
                                        </p:tgtEl>
                                      </p:cBhvr>
                                    </p:animEffect>
                                  </p:childTnLst>
                                </p:cTn>
                              </p:par>
                              <p:par>
                                <p:cTn id="19" presetID="10" presetClass="entr" presetSubtype="0" fill="hold"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2"/>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METHODOLOGY</a:t>
            </a:r>
            <a:endParaRPr dirty="0"/>
          </a:p>
        </p:txBody>
      </p:sp>
      <p:sp>
        <p:nvSpPr>
          <p:cNvPr id="231" name="Google Shape;231;p22"/>
          <p:cNvSpPr/>
          <p:nvPr/>
        </p:nvSpPr>
        <p:spPr>
          <a:xfrm>
            <a:off x="282775" y="4980775"/>
            <a:ext cx="3481200" cy="1554600"/>
          </a:xfrm>
          <a:prstGeom prst="roundRect">
            <a:avLst>
              <a:gd name="adj" fmla="val 16667"/>
            </a:avLst>
          </a:prstGeom>
          <a:solidFill>
            <a:srgbClr val="379CC3">
              <a:alpha val="39215"/>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a:solidFill>
                  <a:srgbClr val="3F3F3F"/>
                </a:solidFill>
                <a:latin typeface="Century Gothic"/>
                <a:ea typeface="Century Gothic"/>
                <a:cs typeface="Century Gothic"/>
                <a:sym typeface="Century Gothic"/>
              </a:rPr>
              <a:t>Extract raster values from field collection points  </a:t>
            </a:r>
            <a:endParaRPr sz="2000" b="0" i="0" u="none" strike="noStrike" cap="none">
              <a:solidFill>
                <a:srgbClr val="3F3F3F"/>
              </a:solidFill>
              <a:latin typeface="Century Gothic"/>
              <a:ea typeface="Century Gothic"/>
              <a:cs typeface="Century Gothic"/>
              <a:sym typeface="Century Gothic"/>
            </a:endParaRPr>
          </a:p>
        </p:txBody>
      </p:sp>
      <p:sp>
        <p:nvSpPr>
          <p:cNvPr id="232" name="Google Shape;232;p22"/>
          <p:cNvSpPr/>
          <p:nvPr/>
        </p:nvSpPr>
        <p:spPr>
          <a:xfrm>
            <a:off x="4366350" y="4980775"/>
            <a:ext cx="3483900" cy="1554600"/>
          </a:xfrm>
          <a:prstGeom prst="roundRect">
            <a:avLst>
              <a:gd name="adj" fmla="val 16667"/>
            </a:avLst>
          </a:prstGeom>
          <a:solidFill>
            <a:srgbClr val="379CC3">
              <a:alpha val="39215"/>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a:solidFill>
                  <a:srgbClr val="3F3F3F"/>
                </a:solidFill>
                <a:latin typeface="Century Gothic"/>
                <a:ea typeface="Century Gothic"/>
                <a:cs typeface="Century Gothic"/>
                <a:sym typeface="Century Gothic"/>
              </a:rPr>
              <a:t>Correlate field collected data and remotely sensed data</a:t>
            </a:r>
            <a:endParaRPr sz="2000" b="0" i="0" u="none" strike="noStrike" cap="none">
              <a:solidFill>
                <a:srgbClr val="3F3F3F"/>
              </a:solidFill>
              <a:latin typeface="Century Gothic"/>
              <a:ea typeface="Century Gothic"/>
              <a:cs typeface="Century Gothic"/>
              <a:sym typeface="Century Gothic"/>
            </a:endParaRPr>
          </a:p>
        </p:txBody>
      </p:sp>
      <p:sp>
        <p:nvSpPr>
          <p:cNvPr id="233" name="Google Shape;233;p22"/>
          <p:cNvSpPr/>
          <p:nvPr/>
        </p:nvSpPr>
        <p:spPr>
          <a:xfrm>
            <a:off x="420175" y="2471104"/>
            <a:ext cx="3093873" cy="1554023"/>
          </a:xfrm>
          <a:custGeom>
            <a:avLst/>
            <a:gdLst/>
            <a:ahLst/>
            <a:cxnLst/>
            <a:rect l="l" t="t" r="r" b="b"/>
            <a:pathLst>
              <a:path w="167259" h="78486" extrusionOk="0">
                <a:moveTo>
                  <a:pt x="0" y="72390"/>
                </a:moveTo>
                <a:lnTo>
                  <a:pt x="12954" y="59817"/>
                </a:lnTo>
                <a:lnTo>
                  <a:pt x="23241" y="47625"/>
                </a:lnTo>
                <a:lnTo>
                  <a:pt x="36957" y="38100"/>
                </a:lnTo>
                <a:lnTo>
                  <a:pt x="50673" y="32766"/>
                </a:lnTo>
                <a:lnTo>
                  <a:pt x="57531" y="24384"/>
                </a:lnTo>
                <a:lnTo>
                  <a:pt x="58674" y="16383"/>
                </a:lnTo>
                <a:lnTo>
                  <a:pt x="67818" y="11049"/>
                </a:lnTo>
                <a:lnTo>
                  <a:pt x="69723" y="17145"/>
                </a:lnTo>
                <a:lnTo>
                  <a:pt x="75819" y="11430"/>
                </a:lnTo>
                <a:lnTo>
                  <a:pt x="84201" y="4572"/>
                </a:lnTo>
                <a:lnTo>
                  <a:pt x="98679" y="3048"/>
                </a:lnTo>
                <a:lnTo>
                  <a:pt x="108585" y="0"/>
                </a:lnTo>
                <a:lnTo>
                  <a:pt x="116205" y="3810"/>
                </a:lnTo>
                <a:lnTo>
                  <a:pt x="122682" y="4572"/>
                </a:lnTo>
                <a:lnTo>
                  <a:pt x="125730" y="15240"/>
                </a:lnTo>
                <a:lnTo>
                  <a:pt x="132588" y="22479"/>
                </a:lnTo>
                <a:lnTo>
                  <a:pt x="140589" y="22860"/>
                </a:lnTo>
                <a:lnTo>
                  <a:pt x="150114" y="24384"/>
                </a:lnTo>
                <a:lnTo>
                  <a:pt x="152400" y="33147"/>
                </a:lnTo>
                <a:lnTo>
                  <a:pt x="160782" y="42672"/>
                </a:lnTo>
                <a:lnTo>
                  <a:pt x="158496" y="56388"/>
                </a:lnTo>
                <a:lnTo>
                  <a:pt x="167259" y="61341"/>
                </a:lnTo>
                <a:lnTo>
                  <a:pt x="163830" y="71247"/>
                </a:lnTo>
                <a:lnTo>
                  <a:pt x="155067" y="70485"/>
                </a:lnTo>
                <a:lnTo>
                  <a:pt x="154305" y="60579"/>
                </a:lnTo>
                <a:lnTo>
                  <a:pt x="144018" y="66294"/>
                </a:lnTo>
                <a:lnTo>
                  <a:pt x="132588" y="67818"/>
                </a:lnTo>
                <a:lnTo>
                  <a:pt x="120396" y="75819"/>
                </a:lnTo>
                <a:lnTo>
                  <a:pt x="111633" y="73152"/>
                </a:lnTo>
                <a:lnTo>
                  <a:pt x="102870" y="76200"/>
                </a:lnTo>
                <a:lnTo>
                  <a:pt x="88011" y="64389"/>
                </a:lnTo>
                <a:lnTo>
                  <a:pt x="78486" y="67056"/>
                </a:lnTo>
                <a:lnTo>
                  <a:pt x="81153" y="55626"/>
                </a:lnTo>
                <a:lnTo>
                  <a:pt x="93345" y="46863"/>
                </a:lnTo>
                <a:lnTo>
                  <a:pt x="87249" y="44196"/>
                </a:lnTo>
                <a:lnTo>
                  <a:pt x="74676" y="50673"/>
                </a:lnTo>
                <a:lnTo>
                  <a:pt x="66294" y="60960"/>
                </a:lnTo>
                <a:lnTo>
                  <a:pt x="57531" y="67056"/>
                </a:lnTo>
                <a:lnTo>
                  <a:pt x="45720" y="71247"/>
                </a:lnTo>
                <a:lnTo>
                  <a:pt x="35433" y="78105"/>
                </a:lnTo>
                <a:lnTo>
                  <a:pt x="28194" y="76200"/>
                </a:lnTo>
                <a:lnTo>
                  <a:pt x="22860" y="78486"/>
                </a:lnTo>
                <a:lnTo>
                  <a:pt x="25146" y="70104"/>
                </a:lnTo>
                <a:lnTo>
                  <a:pt x="23622" y="65913"/>
                </a:lnTo>
                <a:lnTo>
                  <a:pt x="12954" y="72390"/>
                </a:lnTo>
                <a:lnTo>
                  <a:pt x="0" y="76581"/>
                </a:lnTo>
                <a:close/>
              </a:path>
            </a:pathLst>
          </a:custGeom>
          <a:solidFill>
            <a:srgbClr val="006073"/>
          </a:solidFill>
          <a:ln w="114300" cap="flat" cmpd="sng">
            <a:solidFill>
              <a:srgbClr val="6AA84F"/>
            </a:solidFill>
            <a:prstDash val="solid"/>
            <a:round/>
            <a:headEnd type="none" w="sm" len="sm"/>
            <a:tailEnd type="none" w="sm" len="sm"/>
          </a:ln>
        </p:spPr>
      </p:sp>
      <p:sp>
        <p:nvSpPr>
          <p:cNvPr id="234" name="Google Shape;234;p22"/>
          <p:cNvSpPr/>
          <p:nvPr/>
        </p:nvSpPr>
        <p:spPr>
          <a:xfrm>
            <a:off x="1028700" y="37964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2"/>
          <p:cNvSpPr/>
          <p:nvPr/>
        </p:nvSpPr>
        <p:spPr>
          <a:xfrm>
            <a:off x="1388425" y="36533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2"/>
          <p:cNvSpPr/>
          <p:nvPr/>
        </p:nvSpPr>
        <p:spPr>
          <a:xfrm>
            <a:off x="571500" y="37202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7" name="Google Shape;237;p22"/>
          <p:cNvCxnSpPr/>
          <p:nvPr/>
        </p:nvCxnSpPr>
        <p:spPr>
          <a:xfrm flipH="1">
            <a:off x="4922988" y="1858500"/>
            <a:ext cx="30000" cy="2347800"/>
          </a:xfrm>
          <a:prstGeom prst="straightConnector1">
            <a:avLst/>
          </a:prstGeom>
          <a:noFill/>
          <a:ln w="76200" cap="flat" cmpd="sng">
            <a:solidFill>
              <a:schemeClr val="dk2"/>
            </a:solidFill>
            <a:prstDash val="solid"/>
            <a:round/>
            <a:headEnd type="none" w="sm" len="sm"/>
            <a:tailEnd type="none" w="sm" len="sm"/>
          </a:ln>
        </p:spPr>
      </p:cxnSp>
      <p:cxnSp>
        <p:nvCxnSpPr>
          <p:cNvPr id="238" name="Google Shape;238;p22"/>
          <p:cNvCxnSpPr/>
          <p:nvPr/>
        </p:nvCxnSpPr>
        <p:spPr>
          <a:xfrm rot="10800000" flipH="1">
            <a:off x="4912250" y="4146675"/>
            <a:ext cx="2199300" cy="22500"/>
          </a:xfrm>
          <a:prstGeom prst="straightConnector1">
            <a:avLst/>
          </a:prstGeom>
          <a:noFill/>
          <a:ln w="76200" cap="flat" cmpd="sng">
            <a:solidFill>
              <a:schemeClr val="dk2"/>
            </a:solidFill>
            <a:prstDash val="solid"/>
            <a:round/>
            <a:headEnd type="none" w="sm" len="sm"/>
            <a:tailEnd type="none" w="sm" len="sm"/>
          </a:ln>
        </p:spPr>
      </p:cxnSp>
      <p:sp>
        <p:nvSpPr>
          <p:cNvPr id="239" name="Google Shape;239;p22"/>
          <p:cNvSpPr/>
          <p:nvPr/>
        </p:nvSpPr>
        <p:spPr>
          <a:xfrm>
            <a:off x="5219700" y="2958225"/>
            <a:ext cx="146400" cy="143100"/>
          </a:xfrm>
          <a:prstGeom prst="ellipse">
            <a:avLst/>
          </a:prstGeom>
          <a:solidFill>
            <a:srgbClr val="00607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2"/>
          <p:cNvSpPr/>
          <p:nvPr/>
        </p:nvSpPr>
        <p:spPr>
          <a:xfrm>
            <a:off x="5600700" y="3644025"/>
            <a:ext cx="146400" cy="143100"/>
          </a:xfrm>
          <a:prstGeom prst="ellipse">
            <a:avLst/>
          </a:prstGeom>
          <a:solidFill>
            <a:srgbClr val="7EB7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2"/>
          <p:cNvSpPr/>
          <p:nvPr/>
        </p:nvSpPr>
        <p:spPr>
          <a:xfrm>
            <a:off x="5753100" y="2348625"/>
            <a:ext cx="146400" cy="143100"/>
          </a:xfrm>
          <a:prstGeom prst="ellipse">
            <a:avLst/>
          </a:prstGeom>
          <a:solidFill>
            <a:srgbClr val="7EB7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2"/>
          <p:cNvSpPr/>
          <p:nvPr/>
        </p:nvSpPr>
        <p:spPr>
          <a:xfrm>
            <a:off x="5600700" y="2805825"/>
            <a:ext cx="146400" cy="143100"/>
          </a:xfrm>
          <a:prstGeom prst="ellipse">
            <a:avLst/>
          </a:prstGeom>
          <a:solidFill>
            <a:srgbClr val="5B9BD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2"/>
          <p:cNvSpPr/>
          <p:nvPr/>
        </p:nvSpPr>
        <p:spPr>
          <a:xfrm>
            <a:off x="6057900" y="3415425"/>
            <a:ext cx="146400" cy="143100"/>
          </a:xfrm>
          <a:prstGeom prst="ellipse">
            <a:avLst/>
          </a:prstGeom>
          <a:solidFill>
            <a:srgbClr val="379CC3">
              <a:alpha val="74117"/>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22"/>
          <p:cNvSpPr/>
          <p:nvPr/>
        </p:nvSpPr>
        <p:spPr>
          <a:xfrm>
            <a:off x="6134100" y="2348625"/>
            <a:ext cx="146400" cy="143100"/>
          </a:xfrm>
          <a:prstGeom prst="ellipse">
            <a:avLst/>
          </a:prstGeom>
          <a:solidFill>
            <a:srgbClr val="379CC3">
              <a:alpha val="74117"/>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22"/>
          <p:cNvSpPr/>
          <p:nvPr/>
        </p:nvSpPr>
        <p:spPr>
          <a:xfrm>
            <a:off x="6667500" y="2958225"/>
            <a:ext cx="146400" cy="143100"/>
          </a:xfrm>
          <a:prstGeom prst="ellipse">
            <a:avLst/>
          </a:prstGeom>
          <a:solidFill>
            <a:srgbClr val="00607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2"/>
          <p:cNvSpPr/>
          <p:nvPr/>
        </p:nvSpPr>
        <p:spPr>
          <a:xfrm>
            <a:off x="6210300" y="2958225"/>
            <a:ext cx="146400" cy="143100"/>
          </a:xfrm>
          <a:prstGeom prst="ellipse">
            <a:avLst/>
          </a:prstGeom>
          <a:solidFill>
            <a:srgbClr val="7EB7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7" name="Google Shape;247;p22"/>
          <p:cNvCxnSpPr/>
          <p:nvPr/>
        </p:nvCxnSpPr>
        <p:spPr>
          <a:xfrm rot="10800000" flipH="1">
            <a:off x="5199325" y="2408325"/>
            <a:ext cx="1435500" cy="1387500"/>
          </a:xfrm>
          <a:prstGeom prst="straightConnector1">
            <a:avLst/>
          </a:prstGeom>
          <a:noFill/>
          <a:ln w="76200" cap="flat" cmpd="sng">
            <a:solidFill>
              <a:srgbClr val="FF0000"/>
            </a:solidFill>
            <a:prstDash val="solid"/>
            <a:round/>
            <a:headEnd type="none" w="sm" len="sm"/>
            <a:tailEnd type="none" w="sm" len="sm"/>
          </a:ln>
        </p:spPr>
      </p:cxnSp>
      <p:sp>
        <p:nvSpPr>
          <p:cNvPr id="248" name="Google Shape;248;p22"/>
          <p:cNvSpPr txBox="1"/>
          <p:nvPr/>
        </p:nvSpPr>
        <p:spPr>
          <a:xfrm rot="-5400000">
            <a:off x="3932688" y="3220950"/>
            <a:ext cx="1553400" cy="4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Index Value</a:t>
            </a:r>
            <a:endParaRPr sz="1800" b="1" i="0" u="none" strike="noStrike" cap="none">
              <a:solidFill>
                <a:srgbClr val="3F3F3F"/>
              </a:solidFill>
              <a:latin typeface="Century Gothic"/>
              <a:ea typeface="Century Gothic"/>
              <a:cs typeface="Century Gothic"/>
              <a:sym typeface="Century Gothic"/>
            </a:endParaRPr>
          </a:p>
        </p:txBody>
      </p:sp>
      <p:sp>
        <p:nvSpPr>
          <p:cNvPr id="249" name="Google Shape;249;p22"/>
          <p:cNvSpPr txBox="1"/>
          <p:nvPr/>
        </p:nvSpPr>
        <p:spPr>
          <a:xfrm>
            <a:off x="4836050" y="4183900"/>
            <a:ext cx="2534100" cy="4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Field Measurement</a:t>
            </a:r>
            <a:endParaRPr sz="1800" b="1" i="0" u="none" strike="noStrike" cap="none">
              <a:solidFill>
                <a:srgbClr val="3F3F3F"/>
              </a:solidFill>
              <a:latin typeface="Century Gothic"/>
              <a:ea typeface="Century Gothic"/>
              <a:cs typeface="Century Gothic"/>
              <a:sym typeface="Century Gothic"/>
            </a:endParaRPr>
          </a:p>
        </p:txBody>
      </p:sp>
      <p:sp>
        <p:nvSpPr>
          <p:cNvPr id="250" name="Google Shape;250;p22"/>
          <p:cNvSpPr/>
          <p:nvPr/>
        </p:nvSpPr>
        <p:spPr>
          <a:xfrm>
            <a:off x="8461025" y="4980775"/>
            <a:ext cx="3483900" cy="1554600"/>
          </a:xfrm>
          <a:prstGeom prst="roundRect">
            <a:avLst>
              <a:gd name="adj" fmla="val 16667"/>
            </a:avLst>
          </a:prstGeom>
          <a:solidFill>
            <a:srgbClr val="379CC3">
              <a:alpha val="39215"/>
            </a:srgbClr>
          </a:solidFill>
          <a:ln w="9525" cap="flat" cmpd="sng">
            <a:solidFill>
              <a:srgbClr val="695D4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a:solidFill>
                  <a:srgbClr val="3F3F3F"/>
                </a:solidFill>
                <a:latin typeface="Century Gothic"/>
                <a:ea typeface="Century Gothic"/>
                <a:cs typeface="Century Gothic"/>
                <a:sym typeface="Century Gothic"/>
              </a:rPr>
              <a:t>Develop and apply model to detect extent of plume</a:t>
            </a:r>
            <a:endParaRPr sz="2000" b="0" i="0" u="none" strike="noStrike" cap="none">
              <a:solidFill>
                <a:srgbClr val="3F3F3F"/>
              </a:solidFill>
              <a:latin typeface="Century Gothic"/>
              <a:ea typeface="Century Gothic"/>
              <a:cs typeface="Century Gothic"/>
              <a:sym typeface="Century Gothic"/>
            </a:endParaRPr>
          </a:p>
        </p:txBody>
      </p:sp>
      <p:sp>
        <p:nvSpPr>
          <p:cNvPr id="251" name="Google Shape;251;p22"/>
          <p:cNvSpPr/>
          <p:nvPr/>
        </p:nvSpPr>
        <p:spPr>
          <a:xfrm>
            <a:off x="855025" y="35009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2"/>
          <p:cNvSpPr/>
          <p:nvPr/>
        </p:nvSpPr>
        <p:spPr>
          <a:xfrm>
            <a:off x="1617025" y="35771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2"/>
          <p:cNvSpPr/>
          <p:nvPr/>
        </p:nvSpPr>
        <p:spPr>
          <a:xfrm>
            <a:off x="1312225" y="34247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22"/>
          <p:cNvSpPr/>
          <p:nvPr/>
        </p:nvSpPr>
        <p:spPr>
          <a:xfrm>
            <a:off x="1083625" y="35771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2"/>
          <p:cNvSpPr/>
          <p:nvPr/>
        </p:nvSpPr>
        <p:spPr>
          <a:xfrm>
            <a:off x="3763875" y="5459250"/>
            <a:ext cx="713100" cy="617400"/>
          </a:xfrm>
          <a:prstGeom prst="rightArrow">
            <a:avLst>
              <a:gd name="adj1" fmla="val 50000"/>
              <a:gd name="adj2" fmla="val 50000"/>
            </a:avLst>
          </a:prstGeom>
          <a:solidFill>
            <a:srgbClr val="00607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2"/>
          <p:cNvSpPr/>
          <p:nvPr/>
        </p:nvSpPr>
        <p:spPr>
          <a:xfrm>
            <a:off x="7850250" y="5459250"/>
            <a:ext cx="713100" cy="617400"/>
          </a:xfrm>
          <a:prstGeom prst="rightArrow">
            <a:avLst>
              <a:gd name="adj1" fmla="val 50000"/>
              <a:gd name="adj2" fmla="val 50000"/>
            </a:avLst>
          </a:prstGeom>
          <a:solidFill>
            <a:srgbClr val="00607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2"/>
          <p:cNvSpPr/>
          <p:nvPr/>
        </p:nvSpPr>
        <p:spPr>
          <a:xfrm>
            <a:off x="855025" y="38819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2"/>
          <p:cNvSpPr/>
          <p:nvPr/>
        </p:nvSpPr>
        <p:spPr>
          <a:xfrm>
            <a:off x="1236025" y="38057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2"/>
          <p:cNvSpPr/>
          <p:nvPr/>
        </p:nvSpPr>
        <p:spPr>
          <a:xfrm>
            <a:off x="778825" y="3729525"/>
            <a:ext cx="91500" cy="915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0" name="Google Shape;260;p22"/>
          <p:cNvGrpSpPr/>
          <p:nvPr/>
        </p:nvGrpSpPr>
        <p:grpSpPr>
          <a:xfrm>
            <a:off x="8351990" y="2309291"/>
            <a:ext cx="3201497" cy="1554023"/>
            <a:chOff x="8351990" y="2309291"/>
            <a:chExt cx="3201497" cy="1554023"/>
          </a:xfrm>
        </p:grpSpPr>
        <p:sp>
          <p:nvSpPr>
            <p:cNvPr id="261" name="Google Shape;261;p22"/>
            <p:cNvSpPr/>
            <p:nvPr/>
          </p:nvSpPr>
          <p:spPr>
            <a:xfrm>
              <a:off x="8438700" y="2309291"/>
              <a:ext cx="3093873" cy="1554023"/>
            </a:xfrm>
            <a:custGeom>
              <a:avLst/>
              <a:gdLst/>
              <a:ahLst/>
              <a:cxnLst/>
              <a:rect l="l" t="t" r="r" b="b"/>
              <a:pathLst>
                <a:path w="167259" h="78486" extrusionOk="0">
                  <a:moveTo>
                    <a:pt x="0" y="72390"/>
                  </a:moveTo>
                  <a:lnTo>
                    <a:pt x="12954" y="59817"/>
                  </a:lnTo>
                  <a:lnTo>
                    <a:pt x="23241" y="47625"/>
                  </a:lnTo>
                  <a:lnTo>
                    <a:pt x="36957" y="38100"/>
                  </a:lnTo>
                  <a:lnTo>
                    <a:pt x="50673" y="32766"/>
                  </a:lnTo>
                  <a:lnTo>
                    <a:pt x="57531" y="24384"/>
                  </a:lnTo>
                  <a:lnTo>
                    <a:pt x="58674" y="16383"/>
                  </a:lnTo>
                  <a:lnTo>
                    <a:pt x="67818" y="11049"/>
                  </a:lnTo>
                  <a:lnTo>
                    <a:pt x="69723" y="17145"/>
                  </a:lnTo>
                  <a:lnTo>
                    <a:pt x="75819" y="11430"/>
                  </a:lnTo>
                  <a:lnTo>
                    <a:pt x="84201" y="4572"/>
                  </a:lnTo>
                  <a:lnTo>
                    <a:pt x="98679" y="3048"/>
                  </a:lnTo>
                  <a:lnTo>
                    <a:pt x="108585" y="0"/>
                  </a:lnTo>
                  <a:lnTo>
                    <a:pt x="116205" y="3810"/>
                  </a:lnTo>
                  <a:lnTo>
                    <a:pt x="122682" y="4572"/>
                  </a:lnTo>
                  <a:lnTo>
                    <a:pt x="125730" y="15240"/>
                  </a:lnTo>
                  <a:lnTo>
                    <a:pt x="132588" y="22479"/>
                  </a:lnTo>
                  <a:lnTo>
                    <a:pt x="140589" y="22860"/>
                  </a:lnTo>
                  <a:lnTo>
                    <a:pt x="150114" y="24384"/>
                  </a:lnTo>
                  <a:lnTo>
                    <a:pt x="152400" y="33147"/>
                  </a:lnTo>
                  <a:lnTo>
                    <a:pt x="160782" y="42672"/>
                  </a:lnTo>
                  <a:lnTo>
                    <a:pt x="158496" y="56388"/>
                  </a:lnTo>
                  <a:lnTo>
                    <a:pt x="167259" y="61341"/>
                  </a:lnTo>
                  <a:lnTo>
                    <a:pt x="163830" y="71247"/>
                  </a:lnTo>
                  <a:lnTo>
                    <a:pt x="155067" y="70485"/>
                  </a:lnTo>
                  <a:lnTo>
                    <a:pt x="154305" y="60579"/>
                  </a:lnTo>
                  <a:lnTo>
                    <a:pt x="144018" y="66294"/>
                  </a:lnTo>
                  <a:lnTo>
                    <a:pt x="132588" y="67818"/>
                  </a:lnTo>
                  <a:lnTo>
                    <a:pt x="120396" y="75819"/>
                  </a:lnTo>
                  <a:lnTo>
                    <a:pt x="111633" y="73152"/>
                  </a:lnTo>
                  <a:lnTo>
                    <a:pt x="102870" y="76200"/>
                  </a:lnTo>
                  <a:lnTo>
                    <a:pt x="88011" y="64389"/>
                  </a:lnTo>
                  <a:lnTo>
                    <a:pt x="78486" y="67056"/>
                  </a:lnTo>
                  <a:lnTo>
                    <a:pt x="81153" y="55626"/>
                  </a:lnTo>
                  <a:lnTo>
                    <a:pt x="93345" y="46863"/>
                  </a:lnTo>
                  <a:lnTo>
                    <a:pt x="87249" y="44196"/>
                  </a:lnTo>
                  <a:lnTo>
                    <a:pt x="74676" y="50673"/>
                  </a:lnTo>
                  <a:lnTo>
                    <a:pt x="66294" y="60960"/>
                  </a:lnTo>
                  <a:lnTo>
                    <a:pt x="57531" y="67056"/>
                  </a:lnTo>
                  <a:lnTo>
                    <a:pt x="45720" y="71247"/>
                  </a:lnTo>
                  <a:lnTo>
                    <a:pt x="35433" y="78105"/>
                  </a:lnTo>
                  <a:lnTo>
                    <a:pt x="28194" y="76200"/>
                  </a:lnTo>
                  <a:lnTo>
                    <a:pt x="22860" y="78486"/>
                  </a:lnTo>
                  <a:lnTo>
                    <a:pt x="25146" y="70104"/>
                  </a:lnTo>
                  <a:lnTo>
                    <a:pt x="23622" y="65913"/>
                  </a:lnTo>
                  <a:lnTo>
                    <a:pt x="12954" y="72390"/>
                  </a:lnTo>
                  <a:lnTo>
                    <a:pt x="0" y="76581"/>
                  </a:lnTo>
                  <a:close/>
                </a:path>
              </a:pathLst>
            </a:custGeom>
            <a:solidFill>
              <a:srgbClr val="006073"/>
            </a:solidFill>
            <a:ln w="114300" cap="flat" cmpd="sng">
              <a:solidFill>
                <a:srgbClr val="6AA84F"/>
              </a:solidFill>
              <a:prstDash val="solid"/>
              <a:round/>
              <a:headEnd type="none" w="sm" len="sm"/>
              <a:tailEnd type="none" w="sm" len="sm"/>
            </a:ln>
          </p:spPr>
        </p:sp>
        <p:grpSp>
          <p:nvGrpSpPr>
            <p:cNvPr id="262" name="Google Shape;262;p22"/>
            <p:cNvGrpSpPr/>
            <p:nvPr/>
          </p:nvGrpSpPr>
          <p:grpSpPr>
            <a:xfrm>
              <a:off x="8351990" y="2325142"/>
              <a:ext cx="3201497" cy="1522324"/>
              <a:chOff x="12192000" y="3512925"/>
              <a:chExt cx="2679750" cy="1233150"/>
            </a:xfrm>
          </p:grpSpPr>
          <p:sp>
            <p:nvSpPr>
              <p:cNvPr id="263" name="Google Shape;263;p22"/>
              <p:cNvSpPr/>
              <p:nvPr/>
            </p:nvSpPr>
            <p:spPr>
              <a:xfrm>
                <a:off x="12409900" y="43283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2"/>
              <p:cNvSpPr/>
              <p:nvPr/>
            </p:nvSpPr>
            <p:spPr>
              <a:xfrm>
                <a:off x="12410050" y="45356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2"/>
              <p:cNvSpPr/>
              <p:nvPr/>
            </p:nvSpPr>
            <p:spPr>
              <a:xfrm>
                <a:off x="12633250" y="43283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2"/>
              <p:cNvSpPr/>
              <p:nvPr/>
            </p:nvSpPr>
            <p:spPr>
              <a:xfrm>
                <a:off x="12633250" y="45356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2"/>
              <p:cNvSpPr/>
              <p:nvPr/>
            </p:nvSpPr>
            <p:spPr>
              <a:xfrm>
                <a:off x="12851000" y="43283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2"/>
              <p:cNvSpPr/>
              <p:nvPr/>
            </p:nvSpPr>
            <p:spPr>
              <a:xfrm>
                <a:off x="12851000" y="41210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2"/>
              <p:cNvSpPr/>
              <p:nvPr/>
            </p:nvSpPr>
            <p:spPr>
              <a:xfrm>
                <a:off x="12627800" y="41210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2"/>
              <p:cNvSpPr/>
              <p:nvPr/>
            </p:nvSpPr>
            <p:spPr>
              <a:xfrm>
                <a:off x="12192000" y="45356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2"/>
              <p:cNvSpPr/>
              <p:nvPr/>
            </p:nvSpPr>
            <p:spPr>
              <a:xfrm>
                <a:off x="13074200" y="41210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2"/>
              <p:cNvSpPr/>
              <p:nvPr/>
            </p:nvSpPr>
            <p:spPr>
              <a:xfrm>
                <a:off x="12851000" y="45356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2"/>
              <p:cNvSpPr/>
              <p:nvPr/>
            </p:nvSpPr>
            <p:spPr>
              <a:xfrm>
                <a:off x="13074200" y="39222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2"/>
              <p:cNvSpPr/>
              <p:nvPr/>
            </p:nvSpPr>
            <p:spPr>
              <a:xfrm>
                <a:off x="13074200" y="43283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2"/>
              <p:cNvSpPr/>
              <p:nvPr/>
            </p:nvSpPr>
            <p:spPr>
              <a:xfrm>
                <a:off x="13297400" y="39222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a:off x="13297400" y="37149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a:off x="13074200" y="37149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a:off x="12851000" y="392220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2"/>
              <p:cNvSpPr/>
              <p:nvPr/>
            </p:nvSpPr>
            <p:spPr>
              <a:xfrm>
                <a:off x="13297400" y="3512925"/>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2"/>
              <p:cNvSpPr/>
              <p:nvPr/>
            </p:nvSpPr>
            <p:spPr>
              <a:xfrm>
                <a:off x="13510375" y="41210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2"/>
              <p:cNvSpPr/>
              <p:nvPr/>
            </p:nvSpPr>
            <p:spPr>
              <a:xfrm>
                <a:off x="13739550" y="41210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2"/>
              <p:cNvSpPr/>
              <p:nvPr/>
            </p:nvSpPr>
            <p:spPr>
              <a:xfrm>
                <a:off x="13739550" y="43283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22"/>
              <p:cNvSpPr/>
              <p:nvPr/>
            </p:nvSpPr>
            <p:spPr>
              <a:xfrm>
                <a:off x="13510375" y="3922200"/>
                <a:ext cx="223200" cy="207300"/>
              </a:xfrm>
              <a:prstGeom prst="rect">
                <a:avLst/>
              </a:prstGeom>
              <a:solidFill>
                <a:srgbClr val="00FFFF"/>
              </a:solidFill>
              <a:ln w="9525"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22"/>
              <p:cNvSpPr/>
              <p:nvPr/>
            </p:nvSpPr>
            <p:spPr>
              <a:xfrm>
                <a:off x="13739550" y="37149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2"/>
              <p:cNvSpPr/>
              <p:nvPr/>
            </p:nvSpPr>
            <p:spPr>
              <a:xfrm>
                <a:off x="13510375" y="37149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2"/>
              <p:cNvSpPr/>
              <p:nvPr/>
            </p:nvSpPr>
            <p:spPr>
              <a:xfrm>
                <a:off x="13966358" y="43283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2"/>
              <p:cNvSpPr/>
              <p:nvPr/>
            </p:nvSpPr>
            <p:spPr>
              <a:xfrm>
                <a:off x="13739550" y="39222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2"/>
              <p:cNvSpPr/>
              <p:nvPr/>
            </p:nvSpPr>
            <p:spPr>
              <a:xfrm>
                <a:off x="13510375" y="3512925"/>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2"/>
              <p:cNvSpPr/>
              <p:nvPr/>
            </p:nvSpPr>
            <p:spPr>
              <a:xfrm>
                <a:off x="13739550" y="3512925"/>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2"/>
              <p:cNvSpPr/>
              <p:nvPr/>
            </p:nvSpPr>
            <p:spPr>
              <a:xfrm>
                <a:off x="14423575" y="45356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2"/>
              <p:cNvSpPr/>
              <p:nvPr/>
            </p:nvSpPr>
            <p:spPr>
              <a:xfrm>
                <a:off x="13971092" y="4538775"/>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2"/>
              <p:cNvSpPr/>
              <p:nvPr/>
            </p:nvSpPr>
            <p:spPr>
              <a:xfrm>
                <a:off x="13740737" y="4538775"/>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2"/>
              <p:cNvSpPr/>
              <p:nvPr/>
            </p:nvSpPr>
            <p:spPr>
              <a:xfrm>
                <a:off x="13510375" y="43283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2"/>
              <p:cNvSpPr/>
              <p:nvPr/>
            </p:nvSpPr>
            <p:spPr>
              <a:xfrm>
                <a:off x="13968725" y="35160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2"/>
              <p:cNvSpPr/>
              <p:nvPr/>
            </p:nvSpPr>
            <p:spPr>
              <a:xfrm>
                <a:off x="13968713" y="3720225"/>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2"/>
              <p:cNvSpPr/>
              <p:nvPr/>
            </p:nvSpPr>
            <p:spPr>
              <a:xfrm>
                <a:off x="14197888" y="39074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2"/>
              <p:cNvSpPr/>
              <p:nvPr/>
            </p:nvSpPr>
            <p:spPr>
              <a:xfrm>
                <a:off x="14196750" y="4117875"/>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2"/>
              <p:cNvSpPr/>
              <p:nvPr/>
            </p:nvSpPr>
            <p:spPr>
              <a:xfrm>
                <a:off x="14424775" y="41210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22"/>
              <p:cNvSpPr/>
              <p:nvPr/>
            </p:nvSpPr>
            <p:spPr>
              <a:xfrm>
                <a:off x="14648550" y="411470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22"/>
              <p:cNvSpPr/>
              <p:nvPr/>
            </p:nvSpPr>
            <p:spPr>
              <a:xfrm>
                <a:off x="14197900" y="37149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2"/>
              <p:cNvSpPr/>
              <p:nvPr/>
            </p:nvSpPr>
            <p:spPr>
              <a:xfrm>
                <a:off x="13968725" y="3922188"/>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2"/>
              <p:cNvSpPr/>
              <p:nvPr/>
            </p:nvSpPr>
            <p:spPr>
              <a:xfrm>
                <a:off x="14427075" y="390740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2"/>
              <p:cNvSpPr/>
              <p:nvPr/>
            </p:nvSpPr>
            <p:spPr>
              <a:xfrm>
                <a:off x="13968150" y="412950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2"/>
              <p:cNvSpPr/>
              <p:nvPr/>
            </p:nvSpPr>
            <p:spPr>
              <a:xfrm>
                <a:off x="14193163" y="43283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2"/>
              <p:cNvSpPr/>
              <p:nvPr/>
            </p:nvSpPr>
            <p:spPr>
              <a:xfrm>
                <a:off x="14427063" y="43283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2"/>
              <p:cNvSpPr/>
              <p:nvPr/>
            </p:nvSpPr>
            <p:spPr>
              <a:xfrm>
                <a:off x="14640700" y="4328350"/>
                <a:ext cx="223200" cy="207300"/>
              </a:xfrm>
              <a:prstGeom prst="rect">
                <a:avLst/>
              </a:prstGeom>
              <a:solidFill>
                <a:srgbClr val="00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2"/>
              <p:cNvSpPr/>
              <p:nvPr/>
            </p:nvSpPr>
            <p:spPr>
              <a:xfrm>
                <a:off x="14640700" y="4535650"/>
                <a:ext cx="223200" cy="2073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08" name="Google Shape;308;p22"/>
          <p:cNvSpPr/>
          <p:nvPr/>
        </p:nvSpPr>
        <p:spPr>
          <a:xfrm>
            <a:off x="9669305" y="3087009"/>
            <a:ext cx="266700" cy="255900"/>
          </a:xfrm>
          <a:prstGeom prst="rect">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fade">
                                      <p:cBhvr>
                                        <p:cTn id="10" dur="1000"/>
                                        <p:tgtEl>
                                          <p:spTgt spid="237"/>
                                        </p:tgtEl>
                                      </p:cBhvr>
                                    </p:animEffect>
                                  </p:childTnLst>
                                </p:cTn>
                              </p:par>
                              <p:par>
                                <p:cTn id="11" presetID="10" presetClass="entr" presetSubtype="0" fill="hold" nodeType="withEffect">
                                  <p:stCondLst>
                                    <p:cond delay="0"/>
                                  </p:stCondLst>
                                  <p:childTnLst>
                                    <p:set>
                                      <p:cBhvr>
                                        <p:cTn id="12" dur="1" fill="hold">
                                          <p:stCondLst>
                                            <p:cond delay="0"/>
                                          </p:stCondLst>
                                        </p:cTn>
                                        <p:tgtEl>
                                          <p:spTgt spid="238"/>
                                        </p:tgtEl>
                                        <p:attrNameLst>
                                          <p:attrName>style.visibility</p:attrName>
                                        </p:attrNameLst>
                                      </p:cBhvr>
                                      <p:to>
                                        <p:strVal val="visible"/>
                                      </p:to>
                                    </p:set>
                                    <p:animEffect transition="in" filter="fade">
                                      <p:cBhvr>
                                        <p:cTn id="13" dur="1000"/>
                                        <p:tgtEl>
                                          <p:spTgt spid="238"/>
                                        </p:tgtEl>
                                      </p:cBhvr>
                                    </p:animEffect>
                                  </p:childTnLst>
                                </p:cTn>
                              </p:par>
                              <p:par>
                                <p:cTn id="14" presetID="10" presetClass="entr" presetSubtype="0" fill="hold" nodeType="withEffect">
                                  <p:stCondLst>
                                    <p:cond delay="0"/>
                                  </p:stCondLst>
                                  <p:childTnLst>
                                    <p:set>
                                      <p:cBhvr>
                                        <p:cTn id="15" dur="1" fill="hold">
                                          <p:stCondLst>
                                            <p:cond delay="0"/>
                                          </p:stCondLst>
                                        </p:cTn>
                                        <p:tgtEl>
                                          <p:spTgt spid="239"/>
                                        </p:tgtEl>
                                        <p:attrNameLst>
                                          <p:attrName>style.visibility</p:attrName>
                                        </p:attrNameLst>
                                      </p:cBhvr>
                                      <p:to>
                                        <p:strVal val="visible"/>
                                      </p:to>
                                    </p:set>
                                    <p:animEffect transition="in" filter="fade">
                                      <p:cBhvr>
                                        <p:cTn id="16" dur="1000"/>
                                        <p:tgtEl>
                                          <p:spTgt spid="239"/>
                                        </p:tgtEl>
                                      </p:cBhvr>
                                    </p:animEffect>
                                  </p:childTnLst>
                                </p:cTn>
                              </p:par>
                              <p:par>
                                <p:cTn id="17" presetID="10" presetClass="entr" presetSubtype="0" fill="hold" nodeType="withEffect">
                                  <p:stCondLst>
                                    <p:cond delay="0"/>
                                  </p:stCondLst>
                                  <p:childTnLst>
                                    <p:set>
                                      <p:cBhvr>
                                        <p:cTn id="18" dur="1" fill="hold">
                                          <p:stCondLst>
                                            <p:cond delay="0"/>
                                          </p:stCondLst>
                                        </p:cTn>
                                        <p:tgtEl>
                                          <p:spTgt spid="240"/>
                                        </p:tgtEl>
                                        <p:attrNameLst>
                                          <p:attrName>style.visibility</p:attrName>
                                        </p:attrNameLst>
                                      </p:cBhvr>
                                      <p:to>
                                        <p:strVal val="visible"/>
                                      </p:to>
                                    </p:set>
                                    <p:animEffect transition="in" filter="fade">
                                      <p:cBhvr>
                                        <p:cTn id="19" dur="1000"/>
                                        <p:tgtEl>
                                          <p:spTgt spid="240"/>
                                        </p:tgtEl>
                                      </p:cBhvr>
                                    </p:animEffect>
                                  </p:childTnLst>
                                </p:cTn>
                              </p:par>
                              <p:par>
                                <p:cTn id="20" presetID="10"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childTnLst>
                                </p:cTn>
                              </p:par>
                              <p:par>
                                <p:cTn id="23" presetID="10" presetClass="entr" presetSubtype="0" fill="hold" nodeType="with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par>
                                <p:cTn id="26" presetID="10" presetClass="entr" presetSubtype="0" fill="hold" nodeType="withEffect">
                                  <p:stCondLst>
                                    <p:cond delay="0"/>
                                  </p:stCondLst>
                                  <p:childTnLst>
                                    <p:set>
                                      <p:cBhvr>
                                        <p:cTn id="27" dur="1" fill="hold">
                                          <p:stCondLst>
                                            <p:cond delay="0"/>
                                          </p:stCondLst>
                                        </p:cTn>
                                        <p:tgtEl>
                                          <p:spTgt spid="243"/>
                                        </p:tgtEl>
                                        <p:attrNameLst>
                                          <p:attrName>style.visibility</p:attrName>
                                        </p:attrNameLst>
                                      </p:cBhvr>
                                      <p:to>
                                        <p:strVal val="visible"/>
                                      </p:to>
                                    </p:set>
                                    <p:animEffect transition="in" filter="fade">
                                      <p:cBhvr>
                                        <p:cTn id="28" dur="1000"/>
                                        <p:tgtEl>
                                          <p:spTgt spid="243"/>
                                        </p:tgtEl>
                                      </p:cBhvr>
                                    </p:animEffect>
                                  </p:childTnLst>
                                </p:cTn>
                              </p:par>
                              <p:par>
                                <p:cTn id="29" presetID="10" presetClass="entr" presetSubtype="0" fill="hold" nodeType="withEffect">
                                  <p:stCondLst>
                                    <p:cond delay="0"/>
                                  </p:stCondLst>
                                  <p:childTnLst>
                                    <p:set>
                                      <p:cBhvr>
                                        <p:cTn id="30" dur="1" fill="hold">
                                          <p:stCondLst>
                                            <p:cond delay="0"/>
                                          </p:stCondLst>
                                        </p:cTn>
                                        <p:tgtEl>
                                          <p:spTgt spid="244"/>
                                        </p:tgtEl>
                                        <p:attrNameLst>
                                          <p:attrName>style.visibility</p:attrName>
                                        </p:attrNameLst>
                                      </p:cBhvr>
                                      <p:to>
                                        <p:strVal val="visible"/>
                                      </p:to>
                                    </p:set>
                                    <p:animEffect transition="in" filter="fade">
                                      <p:cBhvr>
                                        <p:cTn id="31" dur="1000"/>
                                        <p:tgtEl>
                                          <p:spTgt spid="244"/>
                                        </p:tgtEl>
                                      </p:cBhvr>
                                    </p:animEffect>
                                  </p:childTnLst>
                                </p:cTn>
                              </p:par>
                              <p:par>
                                <p:cTn id="32" presetID="10" presetClass="entr" presetSubtype="0" fill="hold" nodeType="withEffect">
                                  <p:stCondLst>
                                    <p:cond delay="0"/>
                                  </p:stCondLst>
                                  <p:childTnLst>
                                    <p:set>
                                      <p:cBhvr>
                                        <p:cTn id="33" dur="1" fill="hold">
                                          <p:stCondLst>
                                            <p:cond delay="0"/>
                                          </p:stCondLst>
                                        </p:cTn>
                                        <p:tgtEl>
                                          <p:spTgt spid="245"/>
                                        </p:tgtEl>
                                        <p:attrNameLst>
                                          <p:attrName>style.visibility</p:attrName>
                                        </p:attrNameLst>
                                      </p:cBhvr>
                                      <p:to>
                                        <p:strVal val="visible"/>
                                      </p:to>
                                    </p:set>
                                    <p:animEffect transition="in" filter="fade">
                                      <p:cBhvr>
                                        <p:cTn id="34" dur="1000"/>
                                        <p:tgtEl>
                                          <p:spTgt spid="245"/>
                                        </p:tgtEl>
                                      </p:cBhvr>
                                    </p:animEffect>
                                  </p:childTnLst>
                                </p:cTn>
                              </p:par>
                              <p:par>
                                <p:cTn id="35" presetID="10" presetClass="entr" presetSubtype="0" fill="hold" nodeType="withEffect">
                                  <p:stCondLst>
                                    <p:cond delay="0"/>
                                  </p:stCondLst>
                                  <p:childTnLst>
                                    <p:set>
                                      <p:cBhvr>
                                        <p:cTn id="36" dur="1" fill="hold">
                                          <p:stCondLst>
                                            <p:cond delay="0"/>
                                          </p:stCondLst>
                                        </p:cTn>
                                        <p:tgtEl>
                                          <p:spTgt spid="246"/>
                                        </p:tgtEl>
                                        <p:attrNameLst>
                                          <p:attrName>style.visibility</p:attrName>
                                        </p:attrNameLst>
                                      </p:cBhvr>
                                      <p:to>
                                        <p:strVal val="visible"/>
                                      </p:to>
                                    </p:set>
                                    <p:animEffect transition="in" filter="fade">
                                      <p:cBhvr>
                                        <p:cTn id="37" dur="1000"/>
                                        <p:tgtEl>
                                          <p:spTgt spid="246"/>
                                        </p:tgtEl>
                                      </p:cBhvr>
                                    </p:animEffect>
                                  </p:childTnLst>
                                </p:cTn>
                              </p:par>
                              <p:par>
                                <p:cTn id="38" presetID="10" presetClass="entr" presetSubtype="0" fill="hold" nodeType="withEffect">
                                  <p:stCondLst>
                                    <p:cond delay="0"/>
                                  </p:stCondLst>
                                  <p:childTnLst>
                                    <p:set>
                                      <p:cBhvr>
                                        <p:cTn id="39" dur="1" fill="hold">
                                          <p:stCondLst>
                                            <p:cond delay="0"/>
                                          </p:stCondLst>
                                        </p:cTn>
                                        <p:tgtEl>
                                          <p:spTgt spid="247"/>
                                        </p:tgtEl>
                                        <p:attrNameLst>
                                          <p:attrName>style.visibility</p:attrName>
                                        </p:attrNameLst>
                                      </p:cBhvr>
                                      <p:to>
                                        <p:strVal val="visible"/>
                                      </p:to>
                                    </p:set>
                                    <p:animEffect transition="in" filter="fade">
                                      <p:cBhvr>
                                        <p:cTn id="40" dur="1000"/>
                                        <p:tgtEl>
                                          <p:spTgt spid="247"/>
                                        </p:tgtEl>
                                      </p:cBhvr>
                                    </p:animEffect>
                                  </p:childTnLst>
                                </p:cTn>
                              </p:par>
                              <p:par>
                                <p:cTn id="41" presetID="10" presetClass="entr" presetSubtype="0" fill="hold" nodeType="withEffect">
                                  <p:stCondLst>
                                    <p:cond delay="0"/>
                                  </p:stCondLst>
                                  <p:childTnLst>
                                    <p:set>
                                      <p:cBhvr>
                                        <p:cTn id="42" dur="1" fill="hold">
                                          <p:stCondLst>
                                            <p:cond delay="0"/>
                                          </p:stCondLst>
                                        </p:cTn>
                                        <p:tgtEl>
                                          <p:spTgt spid="248"/>
                                        </p:tgtEl>
                                        <p:attrNameLst>
                                          <p:attrName>style.visibility</p:attrName>
                                        </p:attrNameLst>
                                      </p:cBhvr>
                                      <p:to>
                                        <p:strVal val="visible"/>
                                      </p:to>
                                    </p:set>
                                    <p:animEffect transition="in" filter="fade">
                                      <p:cBhvr>
                                        <p:cTn id="43" dur="1000"/>
                                        <p:tgtEl>
                                          <p:spTgt spid="248"/>
                                        </p:tgtEl>
                                      </p:cBhvr>
                                    </p:animEffect>
                                  </p:childTnLst>
                                </p:cTn>
                              </p:par>
                              <p:par>
                                <p:cTn id="44" presetID="10" presetClass="entr" presetSubtype="0" fill="hold" nodeType="withEffect">
                                  <p:stCondLst>
                                    <p:cond delay="0"/>
                                  </p:stCondLst>
                                  <p:childTnLst>
                                    <p:set>
                                      <p:cBhvr>
                                        <p:cTn id="45" dur="1" fill="hold">
                                          <p:stCondLst>
                                            <p:cond delay="0"/>
                                          </p:stCondLst>
                                        </p:cTn>
                                        <p:tgtEl>
                                          <p:spTgt spid="249"/>
                                        </p:tgtEl>
                                        <p:attrNameLst>
                                          <p:attrName>style.visibility</p:attrName>
                                        </p:attrNameLst>
                                      </p:cBhvr>
                                      <p:to>
                                        <p:strVal val="visible"/>
                                      </p:to>
                                    </p:set>
                                    <p:animEffect transition="in" filter="fade">
                                      <p:cBhvr>
                                        <p:cTn id="46" dur="1000"/>
                                        <p:tgtEl>
                                          <p:spTgt spid="249"/>
                                        </p:tgtEl>
                                      </p:cBhvr>
                                    </p:animEffect>
                                  </p:childTnLst>
                                </p:cTn>
                              </p:par>
                              <p:par>
                                <p:cTn id="47" presetID="10" presetClass="entr" presetSubtype="0" fill="hold" nodeType="withEffect">
                                  <p:stCondLst>
                                    <p:cond delay="0"/>
                                  </p:stCondLst>
                                  <p:childTnLst>
                                    <p:set>
                                      <p:cBhvr>
                                        <p:cTn id="48" dur="1" fill="hold">
                                          <p:stCondLst>
                                            <p:cond delay="0"/>
                                          </p:stCondLst>
                                        </p:cTn>
                                        <p:tgtEl>
                                          <p:spTgt spid="256"/>
                                        </p:tgtEl>
                                        <p:attrNameLst>
                                          <p:attrName>style.visibility</p:attrName>
                                        </p:attrNameLst>
                                      </p:cBhvr>
                                      <p:to>
                                        <p:strVal val="visible"/>
                                      </p:to>
                                    </p:set>
                                    <p:animEffect transition="in" filter="fade">
                                      <p:cBhvr>
                                        <p:cTn id="49" dur="1000"/>
                                        <p:tgtEl>
                                          <p:spTgt spid="25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0"/>
                                        </p:tgtEl>
                                        <p:attrNameLst>
                                          <p:attrName>style.visibility</p:attrName>
                                        </p:attrNameLst>
                                      </p:cBhvr>
                                      <p:to>
                                        <p:strVal val="visible"/>
                                      </p:to>
                                    </p:set>
                                    <p:animEffect transition="in" filter="fade">
                                      <p:cBhvr>
                                        <p:cTn id="54" dur="1000"/>
                                        <p:tgtEl>
                                          <p:spTgt spid="250"/>
                                        </p:tgtEl>
                                      </p:cBhvr>
                                    </p:animEffect>
                                  </p:childTnLst>
                                </p:cTn>
                              </p:par>
                              <p:par>
                                <p:cTn id="55" presetID="10" presetClass="entr" presetSubtype="0" fill="hold" nodeType="withEffect">
                                  <p:stCondLst>
                                    <p:cond delay="0"/>
                                  </p:stCondLst>
                                  <p:childTnLst>
                                    <p:set>
                                      <p:cBhvr>
                                        <p:cTn id="56" dur="1" fill="hold">
                                          <p:stCondLst>
                                            <p:cond delay="0"/>
                                          </p:stCondLst>
                                        </p:cTn>
                                        <p:tgtEl>
                                          <p:spTgt spid="260"/>
                                        </p:tgtEl>
                                        <p:attrNameLst>
                                          <p:attrName>style.visibility</p:attrName>
                                        </p:attrNameLst>
                                      </p:cBhvr>
                                      <p:to>
                                        <p:strVal val="visible"/>
                                      </p:to>
                                    </p:set>
                                    <p:animEffect transition="in" filter="fade">
                                      <p:cBhvr>
                                        <p:cTn id="57"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9596-44EF-4F1B-83E4-79A65B58DFDD}"/>
              </a:ext>
            </a:extLst>
          </p:cNvPr>
          <p:cNvSpPr>
            <a:spLocks noGrp="1"/>
          </p:cNvSpPr>
          <p:nvPr>
            <p:ph type="title"/>
          </p:nvPr>
        </p:nvSpPr>
        <p:spPr/>
        <p:txBody>
          <a:bodyPr/>
          <a:lstStyle/>
          <a:p>
            <a:r>
              <a:rPr lang="en-US" dirty="0"/>
              <a:t>RANDOM FOREST</a:t>
            </a:r>
          </a:p>
        </p:txBody>
      </p:sp>
      <p:sp>
        <p:nvSpPr>
          <p:cNvPr id="6" name="Google Shape;329;p26">
            <a:extLst>
              <a:ext uri="{FF2B5EF4-FFF2-40B4-BE49-F238E27FC236}">
                <a16:creationId xmlns:a16="http://schemas.microsoft.com/office/drawing/2014/main" id="{E1C70AFF-0A40-4BA0-A601-E301C522261F}"/>
              </a:ext>
            </a:extLst>
          </p:cNvPr>
          <p:cNvSpPr/>
          <p:nvPr/>
        </p:nvSpPr>
        <p:spPr>
          <a:xfrm>
            <a:off x="2324208" y="3280919"/>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330;p26">
            <a:extLst>
              <a:ext uri="{FF2B5EF4-FFF2-40B4-BE49-F238E27FC236}">
                <a16:creationId xmlns:a16="http://schemas.microsoft.com/office/drawing/2014/main" id="{D1DF6ED7-6D95-4CFF-8763-AF55689CB46B}"/>
              </a:ext>
            </a:extLst>
          </p:cNvPr>
          <p:cNvSpPr/>
          <p:nvPr/>
        </p:nvSpPr>
        <p:spPr>
          <a:xfrm>
            <a:off x="4058569" y="1554399"/>
            <a:ext cx="4093800" cy="1358700"/>
          </a:xfrm>
          <a:prstGeom prst="arc">
            <a:avLst>
              <a:gd name="adj1" fmla="val 11141685"/>
              <a:gd name="adj2" fmla="val 15568901"/>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331;p26">
            <a:extLst>
              <a:ext uri="{FF2B5EF4-FFF2-40B4-BE49-F238E27FC236}">
                <a16:creationId xmlns:a16="http://schemas.microsoft.com/office/drawing/2014/main" id="{C78DF484-06BA-4CD8-BCD2-B1B442989047}"/>
              </a:ext>
            </a:extLst>
          </p:cNvPr>
          <p:cNvSpPr/>
          <p:nvPr/>
        </p:nvSpPr>
        <p:spPr>
          <a:xfrm>
            <a:off x="3049844" y="2311331"/>
            <a:ext cx="2017800" cy="840900"/>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332;p26">
            <a:extLst>
              <a:ext uri="{FF2B5EF4-FFF2-40B4-BE49-F238E27FC236}">
                <a16:creationId xmlns:a16="http://schemas.microsoft.com/office/drawing/2014/main" id="{69B0D8F0-5127-4015-AC55-3276741E3378}"/>
              </a:ext>
            </a:extLst>
          </p:cNvPr>
          <p:cNvSpPr/>
          <p:nvPr/>
        </p:nvSpPr>
        <p:spPr>
          <a:xfrm>
            <a:off x="2564789" y="2843917"/>
            <a:ext cx="10266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333;p26">
            <a:extLst>
              <a:ext uri="{FF2B5EF4-FFF2-40B4-BE49-F238E27FC236}">
                <a16:creationId xmlns:a16="http://schemas.microsoft.com/office/drawing/2014/main" id="{33E8292C-CC44-411A-8432-02497438F553}"/>
              </a:ext>
            </a:extLst>
          </p:cNvPr>
          <p:cNvSpPr/>
          <p:nvPr/>
        </p:nvSpPr>
        <p:spPr>
          <a:xfrm flipH="1">
            <a:off x="4060315" y="1554399"/>
            <a:ext cx="4090500" cy="1358700"/>
          </a:xfrm>
          <a:prstGeom prst="arc">
            <a:avLst>
              <a:gd name="adj1" fmla="val 11173155"/>
              <a:gd name="adj2" fmla="val 15568901"/>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334;p26">
            <a:extLst>
              <a:ext uri="{FF2B5EF4-FFF2-40B4-BE49-F238E27FC236}">
                <a16:creationId xmlns:a16="http://schemas.microsoft.com/office/drawing/2014/main" id="{DA84DF9C-C75F-42AB-9264-233A0F8EFB94}"/>
              </a:ext>
            </a:extLst>
          </p:cNvPr>
          <p:cNvSpPr/>
          <p:nvPr/>
        </p:nvSpPr>
        <p:spPr>
          <a:xfrm flipH="1">
            <a:off x="3289603" y="2318366"/>
            <a:ext cx="1830900" cy="840900"/>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335;p26">
            <a:extLst>
              <a:ext uri="{FF2B5EF4-FFF2-40B4-BE49-F238E27FC236}">
                <a16:creationId xmlns:a16="http://schemas.microsoft.com/office/drawing/2014/main" id="{59D8F25B-6F0A-4510-9F47-DB85034311A4}"/>
              </a:ext>
            </a:extLst>
          </p:cNvPr>
          <p:cNvSpPr/>
          <p:nvPr/>
        </p:nvSpPr>
        <p:spPr>
          <a:xfrm>
            <a:off x="7078864" y="2302388"/>
            <a:ext cx="2017800" cy="840900"/>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336;p26">
            <a:extLst>
              <a:ext uri="{FF2B5EF4-FFF2-40B4-BE49-F238E27FC236}">
                <a16:creationId xmlns:a16="http://schemas.microsoft.com/office/drawing/2014/main" id="{FB1CBDCB-D2A7-42C0-BD5D-5CE3FACD2E90}"/>
              </a:ext>
            </a:extLst>
          </p:cNvPr>
          <p:cNvSpPr/>
          <p:nvPr/>
        </p:nvSpPr>
        <p:spPr>
          <a:xfrm flipH="1">
            <a:off x="7318624" y="2309423"/>
            <a:ext cx="1830900" cy="840900"/>
          </a:xfrm>
          <a:prstGeom prst="arc">
            <a:avLst>
              <a:gd name="adj1" fmla="val 11156759"/>
              <a:gd name="adj2" fmla="val 155490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337;p26">
            <a:extLst>
              <a:ext uri="{FF2B5EF4-FFF2-40B4-BE49-F238E27FC236}">
                <a16:creationId xmlns:a16="http://schemas.microsoft.com/office/drawing/2014/main" id="{87929E75-C3B7-4AFD-90FF-69B07C5327B1}"/>
              </a:ext>
            </a:extLst>
          </p:cNvPr>
          <p:cNvSpPr/>
          <p:nvPr/>
        </p:nvSpPr>
        <p:spPr>
          <a:xfrm flipH="1">
            <a:off x="2565260" y="2843917"/>
            <a:ext cx="10275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338;p26">
            <a:extLst>
              <a:ext uri="{FF2B5EF4-FFF2-40B4-BE49-F238E27FC236}">
                <a16:creationId xmlns:a16="http://schemas.microsoft.com/office/drawing/2014/main" id="{5E0E351B-1C95-4108-B1E7-741420C1A2FB}"/>
              </a:ext>
            </a:extLst>
          </p:cNvPr>
          <p:cNvSpPr/>
          <p:nvPr/>
        </p:nvSpPr>
        <p:spPr>
          <a:xfrm>
            <a:off x="4586342" y="2843917"/>
            <a:ext cx="10266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339;p26">
            <a:extLst>
              <a:ext uri="{FF2B5EF4-FFF2-40B4-BE49-F238E27FC236}">
                <a16:creationId xmlns:a16="http://schemas.microsoft.com/office/drawing/2014/main" id="{605E45FE-A634-4F15-9924-2237053156DF}"/>
              </a:ext>
            </a:extLst>
          </p:cNvPr>
          <p:cNvSpPr/>
          <p:nvPr/>
        </p:nvSpPr>
        <p:spPr>
          <a:xfrm flipH="1">
            <a:off x="4586813" y="2843917"/>
            <a:ext cx="10275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340;p26">
            <a:extLst>
              <a:ext uri="{FF2B5EF4-FFF2-40B4-BE49-F238E27FC236}">
                <a16:creationId xmlns:a16="http://schemas.microsoft.com/office/drawing/2014/main" id="{CB79F06D-E000-4380-89DA-05892B389DF5}"/>
              </a:ext>
            </a:extLst>
          </p:cNvPr>
          <p:cNvSpPr/>
          <p:nvPr/>
        </p:nvSpPr>
        <p:spPr>
          <a:xfrm>
            <a:off x="6594299" y="2843903"/>
            <a:ext cx="10266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341;p26">
            <a:extLst>
              <a:ext uri="{FF2B5EF4-FFF2-40B4-BE49-F238E27FC236}">
                <a16:creationId xmlns:a16="http://schemas.microsoft.com/office/drawing/2014/main" id="{3ADEE3F2-DB1D-4342-8FC3-E5C44CEBE8C9}"/>
              </a:ext>
            </a:extLst>
          </p:cNvPr>
          <p:cNvSpPr/>
          <p:nvPr/>
        </p:nvSpPr>
        <p:spPr>
          <a:xfrm flipH="1">
            <a:off x="6594770" y="2843903"/>
            <a:ext cx="10275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342;p26">
            <a:extLst>
              <a:ext uri="{FF2B5EF4-FFF2-40B4-BE49-F238E27FC236}">
                <a16:creationId xmlns:a16="http://schemas.microsoft.com/office/drawing/2014/main" id="{A79A92E0-CE1F-4186-9478-702963343048}"/>
              </a:ext>
            </a:extLst>
          </p:cNvPr>
          <p:cNvSpPr/>
          <p:nvPr/>
        </p:nvSpPr>
        <p:spPr>
          <a:xfrm>
            <a:off x="8615852" y="2843903"/>
            <a:ext cx="10266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343;p26">
            <a:extLst>
              <a:ext uri="{FF2B5EF4-FFF2-40B4-BE49-F238E27FC236}">
                <a16:creationId xmlns:a16="http://schemas.microsoft.com/office/drawing/2014/main" id="{D424B6D2-D24D-40A1-ABBE-C5108EE7BFB8}"/>
              </a:ext>
            </a:extLst>
          </p:cNvPr>
          <p:cNvSpPr/>
          <p:nvPr/>
        </p:nvSpPr>
        <p:spPr>
          <a:xfrm flipH="1">
            <a:off x="8616322" y="2843903"/>
            <a:ext cx="1027500" cy="553200"/>
          </a:xfrm>
          <a:prstGeom prst="arc">
            <a:avLst>
              <a:gd name="adj1" fmla="val 10797902"/>
              <a:gd name="adj2" fmla="val 14369868"/>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344;p26">
            <a:extLst>
              <a:ext uri="{FF2B5EF4-FFF2-40B4-BE49-F238E27FC236}">
                <a16:creationId xmlns:a16="http://schemas.microsoft.com/office/drawing/2014/main" id="{8690E6FE-FAAA-4173-88FA-A480F4C904C2}"/>
              </a:ext>
            </a:extLst>
          </p:cNvPr>
          <p:cNvSpPr/>
          <p:nvPr/>
        </p:nvSpPr>
        <p:spPr>
          <a:xfrm flipH="1">
            <a:off x="2305864" y="3284163"/>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345;p26">
            <a:extLst>
              <a:ext uri="{FF2B5EF4-FFF2-40B4-BE49-F238E27FC236}">
                <a16:creationId xmlns:a16="http://schemas.microsoft.com/office/drawing/2014/main" id="{A2CB2457-EE44-49CF-89C4-7019B5932BF4}"/>
              </a:ext>
            </a:extLst>
          </p:cNvPr>
          <p:cNvSpPr/>
          <p:nvPr/>
        </p:nvSpPr>
        <p:spPr>
          <a:xfrm>
            <a:off x="3337514" y="3284075"/>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346;p26">
            <a:extLst>
              <a:ext uri="{FF2B5EF4-FFF2-40B4-BE49-F238E27FC236}">
                <a16:creationId xmlns:a16="http://schemas.microsoft.com/office/drawing/2014/main" id="{02A9089A-4E48-48D5-AF92-096337255F2F}"/>
              </a:ext>
            </a:extLst>
          </p:cNvPr>
          <p:cNvSpPr/>
          <p:nvPr/>
        </p:nvSpPr>
        <p:spPr>
          <a:xfrm flipH="1">
            <a:off x="3319169" y="3287319"/>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347;p26">
            <a:extLst>
              <a:ext uri="{FF2B5EF4-FFF2-40B4-BE49-F238E27FC236}">
                <a16:creationId xmlns:a16="http://schemas.microsoft.com/office/drawing/2014/main" id="{7B896C79-A8BC-486C-ABC0-8BC7EC73579B}"/>
              </a:ext>
            </a:extLst>
          </p:cNvPr>
          <p:cNvSpPr/>
          <p:nvPr/>
        </p:nvSpPr>
        <p:spPr>
          <a:xfrm>
            <a:off x="4338546" y="3284163"/>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348;p26">
            <a:extLst>
              <a:ext uri="{FF2B5EF4-FFF2-40B4-BE49-F238E27FC236}">
                <a16:creationId xmlns:a16="http://schemas.microsoft.com/office/drawing/2014/main" id="{3D431E28-1BBE-426F-9DE7-343B4F92A80F}"/>
              </a:ext>
            </a:extLst>
          </p:cNvPr>
          <p:cNvSpPr/>
          <p:nvPr/>
        </p:nvSpPr>
        <p:spPr>
          <a:xfrm flipH="1">
            <a:off x="4320202" y="3287408"/>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349;p26">
            <a:extLst>
              <a:ext uri="{FF2B5EF4-FFF2-40B4-BE49-F238E27FC236}">
                <a16:creationId xmlns:a16="http://schemas.microsoft.com/office/drawing/2014/main" id="{504A4196-86D6-4D96-85E3-9CC767FBECC5}"/>
              </a:ext>
            </a:extLst>
          </p:cNvPr>
          <p:cNvSpPr/>
          <p:nvPr/>
        </p:nvSpPr>
        <p:spPr>
          <a:xfrm>
            <a:off x="5351851" y="3287319"/>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350;p26">
            <a:extLst>
              <a:ext uri="{FF2B5EF4-FFF2-40B4-BE49-F238E27FC236}">
                <a16:creationId xmlns:a16="http://schemas.microsoft.com/office/drawing/2014/main" id="{8CE9424F-B9FB-4D57-ADEF-887BE42E9002}"/>
              </a:ext>
            </a:extLst>
          </p:cNvPr>
          <p:cNvSpPr/>
          <p:nvPr/>
        </p:nvSpPr>
        <p:spPr>
          <a:xfrm flipH="1">
            <a:off x="5333507" y="3290564"/>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351;p26">
            <a:extLst>
              <a:ext uri="{FF2B5EF4-FFF2-40B4-BE49-F238E27FC236}">
                <a16:creationId xmlns:a16="http://schemas.microsoft.com/office/drawing/2014/main" id="{957E70CF-8828-44AC-A15A-C6909E6AFED4}"/>
              </a:ext>
            </a:extLst>
          </p:cNvPr>
          <p:cNvSpPr/>
          <p:nvPr/>
        </p:nvSpPr>
        <p:spPr>
          <a:xfrm>
            <a:off x="6357603" y="3278884"/>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352;p26">
            <a:extLst>
              <a:ext uri="{FF2B5EF4-FFF2-40B4-BE49-F238E27FC236}">
                <a16:creationId xmlns:a16="http://schemas.microsoft.com/office/drawing/2014/main" id="{283D81A2-12B9-4C89-9311-FCA6B0F04AF5}"/>
              </a:ext>
            </a:extLst>
          </p:cNvPr>
          <p:cNvSpPr/>
          <p:nvPr/>
        </p:nvSpPr>
        <p:spPr>
          <a:xfrm flipH="1">
            <a:off x="6339258" y="3282128"/>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53;p26">
            <a:extLst>
              <a:ext uri="{FF2B5EF4-FFF2-40B4-BE49-F238E27FC236}">
                <a16:creationId xmlns:a16="http://schemas.microsoft.com/office/drawing/2014/main" id="{E4CCAAEC-970E-487E-929F-25288F8B6D3A}"/>
              </a:ext>
            </a:extLst>
          </p:cNvPr>
          <p:cNvSpPr/>
          <p:nvPr/>
        </p:nvSpPr>
        <p:spPr>
          <a:xfrm>
            <a:off x="7370908" y="3282040"/>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54;p26">
            <a:extLst>
              <a:ext uri="{FF2B5EF4-FFF2-40B4-BE49-F238E27FC236}">
                <a16:creationId xmlns:a16="http://schemas.microsoft.com/office/drawing/2014/main" id="{C1CF79A0-9BBF-4980-8804-68601C275978}"/>
              </a:ext>
            </a:extLst>
          </p:cNvPr>
          <p:cNvSpPr/>
          <p:nvPr/>
        </p:nvSpPr>
        <p:spPr>
          <a:xfrm flipH="1">
            <a:off x="7352563" y="3285284"/>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55;p26">
            <a:extLst>
              <a:ext uri="{FF2B5EF4-FFF2-40B4-BE49-F238E27FC236}">
                <a16:creationId xmlns:a16="http://schemas.microsoft.com/office/drawing/2014/main" id="{4B2812D5-1322-4908-9DB7-C89903EE9BF5}"/>
              </a:ext>
            </a:extLst>
          </p:cNvPr>
          <p:cNvSpPr/>
          <p:nvPr/>
        </p:nvSpPr>
        <p:spPr>
          <a:xfrm>
            <a:off x="8371941" y="3282128"/>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56;p26">
            <a:extLst>
              <a:ext uri="{FF2B5EF4-FFF2-40B4-BE49-F238E27FC236}">
                <a16:creationId xmlns:a16="http://schemas.microsoft.com/office/drawing/2014/main" id="{12604F64-805F-4E4A-96A8-22DC16E00D11}"/>
              </a:ext>
            </a:extLst>
          </p:cNvPr>
          <p:cNvSpPr/>
          <p:nvPr/>
        </p:nvSpPr>
        <p:spPr>
          <a:xfrm flipH="1">
            <a:off x="8353596" y="3285373"/>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57;p26">
            <a:extLst>
              <a:ext uri="{FF2B5EF4-FFF2-40B4-BE49-F238E27FC236}">
                <a16:creationId xmlns:a16="http://schemas.microsoft.com/office/drawing/2014/main" id="{368DFAD2-DFC2-4F43-BC72-A3FD348D4C23}"/>
              </a:ext>
            </a:extLst>
          </p:cNvPr>
          <p:cNvSpPr/>
          <p:nvPr/>
        </p:nvSpPr>
        <p:spPr>
          <a:xfrm>
            <a:off x="9385246" y="3285284"/>
            <a:ext cx="5085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358;p26">
            <a:extLst>
              <a:ext uri="{FF2B5EF4-FFF2-40B4-BE49-F238E27FC236}">
                <a16:creationId xmlns:a16="http://schemas.microsoft.com/office/drawing/2014/main" id="{665E3A0B-9D4F-40B9-BB5D-F65AFB5A91DC}"/>
              </a:ext>
            </a:extLst>
          </p:cNvPr>
          <p:cNvSpPr/>
          <p:nvPr/>
        </p:nvSpPr>
        <p:spPr>
          <a:xfrm flipH="1">
            <a:off x="9366901" y="3288529"/>
            <a:ext cx="510300" cy="405900"/>
          </a:xfrm>
          <a:prstGeom prst="arc">
            <a:avLst>
              <a:gd name="adj1" fmla="val 10797902"/>
              <a:gd name="adj2" fmla="val 14220987"/>
            </a:avLst>
          </a:prstGeom>
          <a:noFill/>
          <a:ln w="571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59;p26">
            <a:extLst>
              <a:ext uri="{FF2B5EF4-FFF2-40B4-BE49-F238E27FC236}">
                <a16:creationId xmlns:a16="http://schemas.microsoft.com/office/drawing/2014/main" id="{DA041E46-0E18-4689-A7DF-98EC0DD1BA2F}"/>
              </a:ext>
            </a:extLst>
          </p:cNvPr>
          <p:cNvSpPr/>
          <p:nvPr/>
        </p:nvSpPr>
        <p:spPr>
          <a:xfrm>
            <a:off x="7863664" y="2054991"/>
            <a:ext cx="510300" cy="4137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7" name="Google Shape;360;p26">
            <a:extLst>
              <a:ext uri="{FF2B5EF4-FFF2-40B4-BE49-F238E27FC236}">
                <a16:creationId xmlns:a16="http://schemas.microsoft.com/office/drawing/2014/main" id="{17583BEA-E2E7-4588-A070-C16F20B07670}"/>
              </a:ext>
            </a:extLst>
          </p:cNvPr>
          <p:cNvSpPr/>
          <p:nvPr/>
        </p:nvSpPr>
        <p:spPr>
          <a:xfrm>
            <a:off x="3834674" y="2054991"/>
            <a:ext cx="510300" cy="4137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8" name="Google Shape;361;p26">
            <a:extLst>
              <a:ext uri="{FF2B5EF4-FFF2-40B4-BE49-F238E27FC236}">
                <a16:creationId xmlns:a16="http://schemas.microsoft.com/office/drawing/2014/main" id="{23C420FB-E853-4990-A216-1757E354480D}"/>
              </a:ext>
            </a:extLst>
          </p:cNvPr>
          <p:cNvSpPr/>
          <p:nvPr/>
        </p:nvSpPr>
        <p:spPr>
          <a:xfrm>
            <a:off x="5805833" y="1302300"/>
            <a:ext cx="598800" cy="4854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9" name="Google Shape;362;p26">
            <a:extLst>
              <a:ext uri="{FF2B5EF4-FFF2-40B4-BE49-F238E27FC236}">
                <a16:creationId xmlns:a16="http://schemas.microsoft.com/office/drawing/2014/main" id="{127E2FD6-43DB-4A14-8C12-E092D27CF12F}"/>
              </a:ext>
            </a:extLst>
          </p:cNvPr>
          <p:cNvSpPr/>
          <p:nvPr/>
        </p:nvSpPr>
        <p:spPr>
          <a:xfrm>
            <a:off x="2868701" y="2634055"/>
            <a:ext cx="422100" cy="3417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0" name="Google Shape;363;p26">
            <a:extLst>
              <a:ext uri="{FF2B5EF4-FFF2-40B4-BE49-F238E27FC236}">
                <a16:creationId xmlns:a16="http://schemas.microsoft.com/office/drawing/2014/main" id="{D96A618D-4BFE-4A32-8E25-BB9C82DD0C6C}"/>
              </a:ext>
            </a:extLst>
          </p:cNvPr>
          <p:cNvSpPr/>
          <p:nvPr/>
        </p:nvSpPr>
        <p:spPr>
          <a:xfrm>
            <a:off x="6902018" y="2634055"/>
            <a:ext cx="422100" cy="3417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1" name="Google Shape;364;p26">
            <a:extLst>
              <a:ext uri="{FF2B5EF4-FFF2-40B4-BE49-F238E27FC236}">
                <a16:creationId xmlns:a16="http://schemas.microsoft.com/office/drawing/2014/main" id="{CFEDA330-C0C1-4879-B038-13175072BB83}"/>
              </a:ext>
            </a:extLst>
          </p:cNvPr>
          <p:cNvSpPr/>
          <p:nvPr/>
        </p:nvSpPr>
        <p:spPr>
          <a:xfrm>
            <a:off x="8921231" y="2634055"/>
            <a:ext cx="422100" cy="3417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2" name="Google Shape;365;p26">
            <a:extLst>
              <a:ext uri="{FF2B5EF4-FFF2-40B4-BE49-F238E27FC236}">
                <a16:creationId xmlns:a16="http://schemas.microsoft.com/office/drawing/2014/main" id="{E8D827DC-949A-4339-94A9-4CF86AAD8589}"/>
              </a:ext>
            </a:extLst>
          </p:cNvPr>
          <p:cNvSpPr/>
          <p:nvPr/>
        </p:nvSpPr>
        <p:spPr>
          <a:xfrm>
            <a:off x="4886629" y="2634055"/>
            <a:ext cx="422100" cy="3417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3" name="Google Shape;366;p26">
            <a:extLst>
              <a:ext uri="{FF2B5EF4-FFF2-40B4-BE49-F238E27FC236}">
                <a16:creationId xmlns:a16="http://schemas.microsoft.com/office/drawing/2014/main" id="{59F7F40D-8105-49C8-8A6F-84CA982C85B6}"/>
              </a:ext>
            </a:extLst>
          </p:cNvPr>
          <p:cNvSpPr/>
          <p:nvPr/>
        </p:nvSpPr>
        <p:spPr>
          <a:xfrm>
            <a:off x="2406963"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4" name="Google Shape;367;p26">
            <a:extLst>
              <a:ext uri="{FF2B5EF4-FFF2-40B4-BE49-F238E27FC236}">
                <a16:creationId xmlns:a16="http://schemas.microsoft.com/office/drawing/2014/main" id="{CFF45C68-A8B2-4A6C-81C7-C7C120530A01}"/>
              </a:ext>
            </a:extLst>
          </p:cNvPr>
          <p:cNvSpPr/>
          <p:nvPr/>
        </p:nvSpPr>
        <p:spPr>
          <a:xfrm>
            <a:off x="3416562"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5" name="Google Shape;368;p26">
            <a:extLst>
              <a:ext uri="{FF2B5EF4-FFF2-40B4-BE49-F238E27FC236}">
                <a16:creationId xmlns:a16="http://schemas.microsoft.com/office/drawing/2014/main" id="{287DDA9C-0A16-4A41-8ABA-EA7C6950F59E}"/>
              </a:ext>
            </a:extLst>
          </p:cNvPr>
          <p:cNvSpPr/>
          <p:nvPr/>
        </p:nvSpPr>
        <p:spPr>
          <a:xfrm>
            <a:off x="4419579"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6" name="Google Shape;369;p26">
            <a:extLst>
              <a:ext uri="{FF2B5EF4-FFF2-40B4-BE49-F238E27FC236}">
                <a16:creationId xmlns:a16="http://schemas.microsoft.com/office/drawing/2014/main" id="{86A839CD-4BB5-4B54-9A35-2A05FA930C5B}"/>
              </a:ext>
            </a:extLst>
          </p:cNvPr>
          <p:cNvSpPr/>
          <p:nvPr/>
        </p:nvSpPr>
        <p:spPr>
          <a:xfrm>
            <a:off x="5429178"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 name="Google Shape;370;p26">
            <a:extLst>
              <a:ext uri="{FF2B5EF4-FFF2-40B4-BE49-F238E27FC236}">
                <a16:creationId xmlns:a16="http://schemas.microsoft.com/office/drawing/2014/main" id="{F9B02AFD-21EF-4C0F-A7A1-8B2CFF626898}"/>
              </a:ext>
            </a:extLst>
          </p:cNvPr>
          <p:cNvSpPr/>
          <p:nvPr/>
        </p:nvSpPr>
        <p:spPr>
          <a:xfrm>
            <a:off x="6438777"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8" name="Google Shape;371;p26">
            <a:extLst>
              <a:ext uri="{FF2B5EF4-FFF2-40B4-BE49-F238E27FC236}">
                <a16:creationId xmlns:a16="http://schemas.microsoft.com/office/drawing/2014/main" id="{EEAECC16-8CFD-4A85-9E80-AB8C5667B1E9}"/>
              </a:ext>
            </a:extLst>
          </p:cNvPr>
          <p:cNvSpPr/>
          <p:nvPr/>
        </p:nvSpPr>
        <p:spPr>
          <a:xfrm>
            <a:off x="7448377"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9" name="Google Shape;372;p26">
            <a:extLst>
              <a:ext uri="{FF2B5EF4-FFF2-40B4-BE49-F238E27FC236}">
                <a16:creationId xmlns:a16="http://schemas.microsoft.com/office/drawing/2014/main" id="{9B07622D-0CDF-4DC1-AD98-5F054D52F9D7}"/>
              </a:ext>
            </a:extLst>
          </p:cNvPr>
          <p:cNvSpPr/>
          <p:nvPr/>
        </p:nvSpPr>
        <p:spPr>
          <a:xfrm>
            <a:off x="8451393"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0" name="Google Shape;373;p26">
            <a:extLst>
              <a:ext uri="{FF2B5EF4-FFF2-40B4-BE49-F238E27FC236}">
                <a16:creationId xmlns:a16="http://schemas.microsoft.com/office/drawing/2014/main" id="{289807C9-974B-42CF-8B78-D1693E71FEAC}"/>
              </a:ext>
            </a:extLst>
          </p:cNvPr>
          <p:cNvSpPr/>
          <p:nvPr/>
        </p:nvSpPr>
        <p:spPr>
          <a:xfrm>
            <a:off x="9460993" y="3107200"/>
            <a:ext cx="333900" cy="2703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1" name="Google Shape;375;p26">
            <a:extLst>
              <a:ext uri="{FF2B5EF4-FFF2-40B4-BE49-F238E27FC236}">
                <a16:creationId xmlns:a16="http://schemas.microsoft.com/office/drawing/2014/main" id="{AE6FB950-8D25-4750-95DA-A99757CF3636}"/>
              </a:ext>
            </a:extLst>
          </p:cNvPr>
          <p:cNvSpPr/>
          <p:nvPr/>
        </p:nvSpPr>
        <p:spPr>
          <a:xfrm>
            <a:off x="2702967"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2" name="Google Shape;376;p26">
            <a:extLst>
              <a:ext uri="{FF2B5EF4-FFF2-40B4-BE49-F238E27FC236}">
                <a16:creationId xmlns:a16="http://schemas.microsoft.com/office/drawing/2014/main" id="{23A8B98D-B5C9-43D7-AD41-20A5BD2E7CC9}"/>
              </a:ext>
            </a:extLst>
          </p:cNvPr>
          <p:cNvSpPr/>
          <p:nvPr/>
        </p:nvSpPr>
        <p:spPr>
          <a:xfrm>
            <a:off x="3207558"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3" name="Google Shape;377;p26">
            <a:extLst>
              <a:ext uri="{FF2B5EF4-FFF2-40B4-BE49-F238E27FC236}">
                <a16:creationId xmlns:a16="http://schemas.microsoft.com/office/drawing/2014/main" id="{6F09615D-409E-4DE3-ADEE-44AD7ECED80F}"/>
              </a:ext>
            </a:extLst>
          </p:cNvPr>
          <p:cNvSpPr/>
          <p:nvPr/>
        </p:nvSpPr>
        <p:spPr>
          <a:xfrm>
            <a:off x="3712150"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4" name="Google Shape;378;p26">
            <a:extLst>
              <a:ext uri="{FF2B5EF4-FFF2-40B4-BE49-F238E27FC236}">
                <a16:creationId xmlns:a16="http://schemas.microsoft.com/office/drawing/2014/main" id="{3AD90D22-7F7F-4175-B69F-428A96E271E4}"/>
              </a:ext>
            </a:extLst>
          </p:cNvPr>
          <p:cNvSpPr/>
          <p:nvPr/>
        </p:nvSpPr>
        <p:spPr>
          <a:xfrm>
            <a:off x="4216742"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5" name="Google Shape;379;p26">
            <a:extLst>
              <a:ext uri="{FF2B5EF4-FFF2-40B4-BE49-F238E27FC236}">
                <a16:creationId xmlns:a16="http://schemas.microsoft.com/office/drawing/2014/main" id="{923FE7A1-C363-40B8-B4EF-ED9608D2A88F}"/>
              </a:ext>
            </a:extLst>
          </p:cNvPr>
          <p:cNvSpPr/>
          <p:nvPr/>
        </p:nvSpPr>
        <p:spPr>
          <a:xfrm>
            <a:off x="4721333"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6" name="Google Shape;380;p26">
            <a:extLst>
              <a:ext uri="{FF2B5EF4-FFF2-40B4-BE49-F238E27FC236}">
                <a16:creationId xmlns:a16="http://schemas.microsoft.com/office/drawing/2014/main" id="{62DF9261-FEC4-400E-A1D3-2AD74C1DC20B}"/>
              </a:ext>
            </a:extLst>
          </p:cNvPr>
          <p:cNvSpPr/>
          <p:nvPr/>
        </p:nvSpPr>
        <p:spPr>
          <a:xfrm>
            <a:off x="5225925"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7" name="Google Shape;381;p26">
            <a:extLst>
              <a:ext uri="{FF2B5EF4-FFF2-40B4-BE49-F238E27FC236}">
                <a16:creationId xmlns:a16="http://schemas.microsoft.com/office/drawing/2014/main" id="{368C4C53-F3A5-4711-AB1B-6016293B47D9}"/>
              </a:ext>
            </a:extLst>
          </p:cNvPr>
          <p:cNvSpPr/>
          <p:nvPr/>
        </p:nvSpPr>
        <p:spPr>
          <a:xfrm>
            <a:off x="5730517"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8" name="Google Shape;382;p26">
            <a:extLst>
              <a:ext uri="{FF2B5EF4-FFF2-40B4-BE49-F238E27FC236}">
                <a16:creationId xmlns:a16="http://schemas.microsoft.com/office/drawing/2014/main" id="{BC076EDA-4D5B-4FE4-A1BE-8E424FCC3863}"/>
              </a:ext>
            </a:extLst>
          </p:cNvPr>
          <p:cNvSpPr/>
          <p:nvPr/>
        </p:nvSpPr>
        <p:spPr>
          <a:xfrm>
            <a:off x="6235108"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9" name="Google Shape;383;p26">
            <a:extLst>
              <a:ext uri="{FF2B5EF4-FFF2-40B4-BE49-F238E27FC236}">
                <a16:creationId xmlns:a16="http://schemas.microsoft.com/office/drawing/2014/main" id="{931DF9C4-9369-4CA7-A80A-93CBB035D197}"/>
              </a:ext>
            </a:extLst>
          </p:cNvPr>
          <p:cNvSpPr/>
          <p:nvPr/>
        </p:nvSpPr>
        <p:spPr>
          <a:xfrm>
            <a:off x="6739700"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0" name="Google Shape;384;p26">
            <a:extLst>
              <a:ext uri="{FF2B5EF4-FFF2-40B4-BE49-F238E27FC236}">
                <a16:creationId xmlns:a16="http://schemas.microsoft.com/office/drawing/2014/main" id="{1D221764-69BE-4BC0-883E-634D6FD44848}"/>
              </a:ext>
            </a:extLst>
          </p:cNvPr>
          <p:cNvSpPr/>
          <p:nvPr/>
        </p:nvSpPr>
        <p:spPr>
          <a:xfrm>
            <a:off x="7244291"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1" name="Google Shape;385;p26">
            <a:extLst>
              <a:ext uri="{FF2B5EF4-FFF2-40B4-BE49-F238E27FC236}">
                <a16:creationId xmlns:a16="http://schemas.microsoft.com/office/drawing/2014/main" id="{4ACCD882-29B9-416A-BD12-C9CED2A6431E}"/>
              </a:ext>
            </a:extLst>
          </p:cNvPr>
          <p:cNvSpPr/>
          <p:nvPr/>
        </p:nvSpPr>
        <p:spPr>
          <a:xfrm>
            <a:off x="7748883"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2" name="Google Shape;386;p26">
            <a:extLst>
              <a:ext uri="{FF2B5EF4-FFF2-40B4-BE49-F238E27FC236}">
                <a16:creationId xmlns:a16="http://schemas.microsoft.com/office/drawing/2014/main" id="{64EAD905-0733-485E-A684-CE19FCA30DD1}"/>
              </a:ext>
            </a:extLst>
          </p:cNvPr>
          <p:cNvSpPr/>
          <p:nvPr/>
        </p:nvSpPr>
        <p:spPr>
          <a:xfrm>
            <a:off x="8253475"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3" name="Google Shape;387;p26">
            <a:extLst>
              <a:ext uri="{FF2B5EF4-FFF2-40B4-BE49-F238E27FC236}">
                <a16:creationId xmlns:a16="http://schemas.microsoft.com/office/drawing/2014/main" id="{5BEAFFAE-E0B5-4AA6-A1DA-402D7357E824}"/>
              </a:ext>
            </a:extLst>
          </p:cNvPr>
          <p:cNvSpPr/>
          <p:nvPr/>
        </p:nvSpPr>
        <p:spPr>
          <a:xfrm>
            <a:off x="8758066"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4" name="Google Shape;388;p26">
            <a:extLst>
              <a:ext uri="{FF2B5EF4-FFF2-40B4-BE49-F238E27FC236}">
                <a16:creationId xmlns:a16="http://schemas.microsoft.com/office/drawing/2014/main" id="{E038187B-5197-41E4-8DF9-B0B461F3B6A8}"/>
              </a:ext>
            </a:extLst>
          </p:cNvPr>
          <p:cNvSpPr/>
          <p:nvPr/>
        </p:nvSpPr>
        <p:spPr>
          <a:xfrm>
            <a:off x="9262658"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5" name="Google Shape;389;p26">
            <a:extLst>
              <a:ext uri="{FF2B5EF4-FFF2-40B4-BE49-F238E27FC236}">
                <a16:creationId xmlns:a16="http://schemas.microsoft.com/office/drawing/2014/main" id="{179B2DC0-9158-4521-B638-A0F598854784}"/>
              </a:ext>
            </a:extLst>
          </p:cNvPr>
          <p:cNvSpPr/>
          <p:nvPr/>
        </p:nvSpPr>
        <p:spPr>
          <a:xfrm>
            <a:off x="9767250" y="3484034"/>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6" name="Google Shape;327;p26">
            <a:extLst>
              <a:ext uri="{FF2B5EF4-FFF2-40B4-BE49-F238E27FC236}">
                <a16:creationId xmlns:a16="http://schemas.microsoft.com/office/drawing/2014/main" id="{E5ADC51C-C9EC-42F6-B102-9B0CACDC8909}"/>
              </a:ext>
            </a:extLst>
          </p:cNvPr>
          <p:cNvSpPr txBox="1">
            <a:spLocks noGrp="1"/>
          </p:cNvSpPr>
          <p:nvPr>
            <p:ph type="body" idx="1"/>
          </p:nvPr>
        </p:nvSpPr>
        <p:spPr>
          <a:xfrm>
            <a:off x="268125" y="4190900"/>
            <a:ext cx="4698300" cy="2412968"/>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800" dirty="0">
                <a:solidFill>
                  <a:schemeClr val="tx1">
                    <a:lumMod val="75000"/>
                    <a:lumOff val="25000"/>
                  </a:schemeClr>
                </a:solidFill>
              </a:rPr>
              <a:t>What is Random Forest?</a:t>
            </a:r>
            <a:endParaRPr sz="1800" dirty="0">
              <a:solidFill>
                <a:schemeClr val="tx1">
                  <a:lumMod val="75000"/>
                  <a:lumOff val="25000"/>
                </a:schemeClr>
              </a:solidFill>
            </a:endParaRPr>
          </a:p>
          <a:p>
            <a:pPr marL="457200" lvl="0" indent="-342900" algn="l" rtl="0">
              <a:spcBef>
                <a:spcPts val="1000"/>
              </a:spcBef>
              <a:spcAft>
                <a:spcPts val="0"/>
              </a:spcAft>
              <a:buSzPts val="1800"/>
              <a:buChar char="●"/>
            </a:pPr>
            <a:r>
              <a:rPr lang="en-US" sz="1800" dirty="0">
                <a:solidFill>
                  <a:schemeClr val="tx1">
                    <a:lumMod val="75000"/>
                    <a:lumOff val="25000"/>
                  </a:schemeClr>
                </a:solidFill>
              </a:rPr>
              <a:t>Ensemble learning method for classification</a:t>
            </a:r>
            <a:endParaRPr sz="1800" dirty="0">
              <a:solidFill>
                <a:schemeClr val="tx1">
                  <a:lumMod val="75000"/>
                  <a:lumOff val="25000"/>
                </a:schemeClr>
              </a:solidFill>
            </a:endParaRPr>
          </a:p>
          <a:p>
            <a:pPr marL="457200" lvl="0" indent="-342900" algn="l" rtl="0">
              <a:spcBef>
                <a:spcPts val="0"/>
              </a:spcBef>
              <a:spcAft>
                <a:spcPts val="0"/>
              </a:spcAft>
              <a:buSzPts val="1800"/>
              <a:buChar char="●"/>
            </a:pPr>
            <a:r>
              <a:rPr lang="en-US" sz="1800" dirty="0">
                <a:solidFill>
                  <a:schemeClr val="tx1">
                    <a:lumMod val="75000"/>
                    <a:lumOff val="25000"/>
                  </a:schemeClr>
                </a:solidFill>
              </a:rPr>
              <a:t>Uses large number of decision trees</a:t>
            </a:r>
            <a:endParaRPr sz="1800" dirty="0">
              <a:solidFill>
                <a:schemeClr val="tx1">
                  <a:lumMod val="75000"/>
                  <a:lumOff val="25000"/>
                </a:schemeClr>
              </a:solidFill>
            </a:endParaRPr>
          </a:p>
        </p:txBody>
      </p:sp>
      <p:sp>
        <p:nvSpPr>
          <p:cNvPr id="67" name="Google Shape;328;p26">
            <a:extLst>
              <a:ext uri="{FF2B5EF4-FFF2-40B4-BE49-F238E27FC236}">
                <a16:creationId xmlns:a16="http://schemas.microsoft.com/office/drawing/2014/main" id="{9F9214EF-EDBD-4C32-B947-D53E062E835E}"/>
              </a:ext>
            </a:extLst>
          </p:cNvPr>
          <p:cNvSpPr txBox="1"/>
          <p:nvPr/>
        </p:nvSpPr>
        <p:spPr>
          <a:xfrm>
            <a:off x="4927600" y="4190900"/>
            <a:ext cx="7051800" cy="26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Our Model:</a:t>
            </a:r>
            <a:endParaRPr sz="1800" dirty="0">
              <a:solidFill>
                <a:schemeClr val="tx1">
                  <a:lumMod val="75000"/>
                  <a:lumOff val="25000"/>
                </a:schemeClr>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dirty="0">
                <a:solidFill>
                  <a:schemeClr val="tx1">
                    <a:lumMod val="75000"/>
                    <a:lumOff val="25000"/>
                  </a:schemeClr>
                </a:solidFill>
                <a:latin typeface="Century Gothic"/>
                <a:ea typeface="Century Gothic"/>
                <a:cs typeface="Century Gothic"/>
                <a:sym typeface="Century Gothic"/>
              </a:rPr>
              <a:t>Random Forest intakes predictors (indices)</a:t>
            </a:r>
            <a:endParaRPr sz="1800" dirty="0">
              <a:solidFill>
                <a:schemeClr val="tx1">
                  <a:lumMod val="75000"/>
                  <a:lumOff val="25000"/>
                </a:schemeClr>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dirty="0">
                <a:solidFill>
                  <a:schemeClr val="tx1">
                    <a:lumMod val="75000"/>
                    <a:lumOff val="25000"/>
                  </a:schemeClr>
                </a:solidFill>
                <a:latin typeface="Century Gothic"/>
                <a:ea typeface="Century Gothic"/>
                <a:cs typeface="Century Gothic"/>
                <a:sym typeface="Century Gothic"/>
              </a:rPr>
              <a:t>Ran VSURF (Variable Selection Using Random Forest), ordered predictors by importance</a:t>
            </a:r>
            <a:endParaRPr sz="1800" dirty="0">
              <a:solidFill>
                <a:schemeClr val="tx1">
                  <a:lumMod val="75000"/>
                  <a:lumOff val="25000"/>
                </a:schemeClr>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dirty="0">
                <a:solidFill>
                  <a:schemeClr val="tx1">
                    <a:lumMod val="75000"/>
                    <a:lumOff val="25000"/>
                  </a:schemeClr>
                </a:solidFill>
                <a:latin typeface="Century Gothic"/>
                <a:ea typeface="Century Gothic"/>
                <a:cs typeface="Century Gothic"/>
                <a:sym typeface="Century Gothic"/>
              </a:rPr>
              <a:t>Selected top 6 indices</a:t>
            </a:r>
            <a:endParaRPr sz="1800" dirty="0">
              <a:solidFill>
                <a:schemeClr val="tx1">
                  <a:lumMod val="75000"/>
                  <a:lumOff val="25000"/>
                </a:schemeClr>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Char char="●"/>
            </a:pPr>
            <a:r>
              <a:rPr lang="en-US" sz="1800" dirty="0">
                <a:solidFill>
                  <a:schemeClr val="tx1">
                    <a:lumMod val="75000"/>
                    <a:lumOff val="25000"/>
                  </a:schemeClr>
                </a:solidFill>
                <a:latin typeface="Century Gothic"/>
                <a:ea typeface="Century Gothic"/>
                <a:cs typeface="Century Gothic"/>
                <a:sym typeface="Century Gothic"/>
              </a:rPr>
              <a:t>Trained and ran our decision trees with a continuous model</a:t>
            </a:r>
            <a:endParaRPr sz="1800" dirty="0">
              <a:solidFill>
                <a:schemeClr val="tx1">
                  <a:lumMod val="75000"/>
                  <a:lumOff val="25000"/>
                </a:schemeClr>
              </a:solidFill>
              <a:latin typeface="Century Gothic"/>
              <a:ea typeface="Century Gothic"/>
              <a:cs typeface="Century Gothic"/>
              <a:sym typeface="Century Gothic"/>
            </a:endParaRPr>
          </a:p>
        </p:txBody>
      </p:sp>
      <p:sp>
        <p:nvSpPr>
          <p:cNvPr id="68" name="Google Shape;375;p26">
            <a:extLst>
              <a:ext uri="{FF2B5EF4-FFF2-40B4-BE49-F238E27FC236}">
                <a16:creationId xmlns:a16="http://schemas.microsoft.com/office/drawing/2014/main" id="{00DABBF7-8981-4EDD-BF31-A39F97115039}"/>
              </a:ext>
            </a:extLst>
          </p:cNvPr>
          <p:cNvSpPr/>
          <p:nvPr/>
        </p:nvSpPr>
        <p:spPr>
          <a:xfrm>
            <a:off x="2166594" y="3451919"/>
            <a:ext cx="245100" cy="1986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231974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6820-EC89-4034-B5C7-96E91609185C}"/>
              </a:ext>
            </a:extLst>
          </p:cNvPr>
          <p:cNvSpPr>
            <a:spLocks noGrp="1"/>
          </p:cNvSpPr>
          <p:nvPr>
            <p:ph type="title"/>
          </p:nvPr>
        </p:nvSpPr>
        <p:spPr/>
        <p:txBody>
          <a:bodyPr/>
          <a:lstStyle/>
          <a:p>
            <a:r>
              <a:rPr lang="en-US" dirty="0"/>
              <a:t>RESULTS: TOP PLUME INDICES</a:t>
            </a:r>
          </a:p>
        </p:txBody>
      </p:sp>
      <p:sp>
        <p:nvSpPr>
          <p:cNvPr id="6" name="Google Shape;396;p27">
            <a:extLst>
              <a:ext uri="{FF2B5EF4-FFF2-40B4-BE49-F238E27FC236}">
                <a16:creationId xmlns:a16="http://schemas.microsoft.com/office/drawing/2014/main" id="{619FB34F-55C6-4A15-B329-7A4B3EE0BEAD}"/>
              </a:ext>
            </a:extLst>
          </p:cNvPr>
          <p:cNvSpPr txBox="1"/>
          <p:nvPr/>
        </p:nvSpPr>
        <p:spPr>
          <a:xfrm>
            <a:off x="2691000" y="1572960"/>
            <a:ext cx="7845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entury Gothic"/>
                <a:ea typeface="Century Gothic"/>
                <a:cs typeface="Century Gothic"/>
                <a:sym typeface="Century Gothic"/>
              </a:rPr>
              <a:t>Index</a:t>
            </a:r>
            <a:endParaRPr sz="1600" b="1">
              <a:latin typeface="Century Gothic"/>
              <a:ea typeface="Century Gothic"/>
              <a:cs typeface="Century Gothic"/>
              <a:sym typeface="Century Gothic"/>
            </a:endParaRPr>
          </a:p>
        </p:txBody>
      </p:sp>
      <p:sp>
        <p:nvSpPr>
          <p:cNvPr id="7" name="Google Shape;397;p27">
            <a:extLst>
              <a:ext uri="{FF2B5EF4-FFF2-40B4-BE49-F238E27FC236}">
                <a16:creationId xmlns:a16="http://schemas.microsoft.com/office/drawing/2014/main" id="{63A944AE-7957-4089-9CF6-00915EA546D1}"/>
              </a:ext>
            </a:extLst>
          </p:cNvPr>
          <p:cNvSpPr txBox="1"/>
          <p:nvPr/>
        </p:nvSpPr>
        <p:spPr>
          <a:xfrm>
            <a:off x="8559900" y="1572950"/>
            <a:ext cx="13758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entury Gothic"/>
                <a:ea typeface="Century Gothic"/>
                <a:cs typeface="Century Gothic"/>
                <a:sym typeface="Century Gothic"/>
              </a:rPr>
              <a:t>Study Area</a:t>
            </a:r>
            <a:endParaRPr sz="1600" b="1">
              <a:latin typeface="Century Gothic"/>
              <a:ea typeface="Century Gothic"/>
              <a:cs typeface="Century Gothic"/>
              <a:sym typeface="Century Gothic"/>
            </a:endParaRPr>
          </a:p>
        </p:txBody>
      </p:sp>
      <p:graphicFrame>
        <p:nvGraphicFramePr>
          <p:cNvPr id="8" name="Google Shape;398;p27">
            <a:extLst>
              <a:ext uri="{FF2B5EF4-FFF2-40B4-BE49-F238E27FC236}">
                <a16:creationId xmlns:a16="http://schemas.microsoft.com/office/drawing/2014/main" id="{8E4FC437-08F5-41CB-886B-3BFEEF2A21BB}"/>
              </a:ext>
            </a:extLst>
          </p:cNvPr>
          <p:cNvGraphicFramePr/>
          <p:nvPr>
            <p:extLst>
              <p:ext uri="{D42A27DB-BD31-4B8C-83A1-F6EECF244321}">
                <p14:modId xmlns:p14="http://schemas.microsoft.com/office/powerpoint/2010/main" val="3531651434"/>
              </p:ext>
            </p:extLst>
          </p:nvPr>
        </p:nvGraphicFramePr>
        <p:xfrm>
          <a:off x="2117250" y="1990825"/>
          <a:ext cx="7957500" cy="3722100"/>
        </p:xfrm>
        <a:graphic>
          <a:graphicData uri="http://schemas.openxmlformats.org/drawingml/2006/table">
            <a:tbl>
              <a:tblPr>
                <a:noFill/>
              </a:tblPr>
              <a:tblGrid>
                <a:gridCol w="1989375">
                  <a:extLst>
                    <a:ext uri="{9D8B030D-6E8A-4147-A177-3AD203B41FA5}">
                      <a16:colId xmlns:a16="http://schemas.microsoft.com/office/drawing/2014/main" val="20000"/>
                    </a:ext>
                  </a:extLst>
                </a:gridCol>
                <a:gridCol w="1989375">
                  <a:extLst>
                    <a:ext uri="{9D8B030D-6E8A-4147-A177-3AD203B41FA5}">
                      <a16:colId xmlns:a16="http://schemas.microsoft.com/office/drawing/2014/main" val="20001"/>
                    </a:ext>
                  </a:extLst>
                </a:gridCol>
                <a:gridCol w="2319200">
                  <a:extLst>
                    <a:ext uri="{9D8B030D-6E8A-4147-A177-3AD203B41FA5}">
                      <a16:colId xmlns:a16="http://schemas.microsoft.com/office/drawing/2014/main" val="20002"/>
                    </a:ext>
                  </a:extLst>
                </a:gridCol>
                <a:gridCol w="1659550">
                  <a:extLst>
                    <a:ext uri="{9D8B030D-6E8A-4147-A177-3AD203B41FA5}">
                      <a16:colId xmlns:a16="http://schemas.microsoft.com/office/drawing/2014/main" val="20003"/>
                    </a:ext>
                  </a:extLst>
                </a:gridCol>
              </a:tblGrid>
              <a:tr h="1240700">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Wang 3</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Terra MODIS</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B2 + B6</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Yangtze River, China</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0"/>
                  </a:ext>
                </a:extLst>
              </a:tr>
              <a:tr h="1240700">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Wang 6</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Terra MODIS</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B2 - B6</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Yangtze River, China</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1"/>
                  </a:ext>
                </a:extLst>
              </a:tr>
              <a:tr h="1240700">
                <a:tc>
                  <a:txBody>
                    <a:bodyPr/>
                    <a:lstStyle/>
                    <a:p>
                      <a:pPr marL="0" lvl="0" indent="0" algn="l" rtl="0">
                        <a:spcBef>
                          <a:spcPts val="0"/>
                        </a:spcBef>
                        <a:spcAft>
                          <a:spcPts val="0"/>
                        </a:spcAft>
                        <a:buNone/>
                      </a:pPr>
                      <a:r>
                        <a:rPr lang="en-US" sz="2000">
                          <a:solidFill>
                            <a:schemeClr val="tx1">
                              <a:lumMod val="75000"/>
                              <a:lumOff val="25000"/>
                            </a:schemeClr>
                          </a:solidFill>
                          <a:latin typeface="Century Gothic"/>
                          <a:ea typeface="Century Gothic"/>
                          <a:cs typeface="Century Gothic"/>
                          <a:sym typeface="Century Gothic"/>
                        </a:rPr>
                        <a:t>Wang 21</a:t>
                      </a:r>
                      <a:endParaRPr sz="200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Aqua MODIS</a:t>
                      </a:r>
                      <a:endParaRPr sz="2000" dirty="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-1.91*1140.25(B1)</a:t>
                      </a:r>
                      <a:endParaRPr sz="2000" dirty="0">
                        <a:solidFill>
                          <a:schemeClr val="tx1">
                            <a:lumMod val="75000"/>
                            <a:lumOff val="25000"/>
                          </a:schemeClr>
                        </a:solidFill>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Hangzhou Bay, China</a:t>
                      </a:r>
                      <a:endParaRPr sz="2000" dirty="0">
                        <a:solidFill>
                          <a:schemeClr val="tx1">
                            <a:lumMod val="75000"/>
                            <a:lumOff val="25000"/>
                          </a:schemeClr>
                        </a:solidFill>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2"/>
                  </a:ext>
                </a:extLst>
              </a:tr>
            </a:tbl>
          </a:graphicData>
        </a:graphic>
      </p:graphicFrame>
      <p:sp>
        <p:nvSpPr>
          <p:cNvPr id="9" name="Google Shape;399;p27">
            <a:extLst>
              <a:ext uri="{FF2B5EF4-FFF2-40B4-BE49-F238E27FC236}">
                <a16:creationId xmlns:a16="http://schemas.microsoft.com/office/drawing/2014/main" id="{09D625F7-EAB8-4EF5-84A5-209010A74C0F}"/>
              </a:ext>
            </a:extLst>
          </p:cNvPr>
          <p:cNvSpPr txBox="1"/>
          <p:nvPr/>
        </p:nvSpPr>
        <p:spPr>
          <a:xfrm>
            <a:off x="4599350" y="1572950"/>
            <a:ext cx="12009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entury Gothic"/>
                <a:ea typeface="Century Gothic"/>
                <a:cs typeface="Century Gothic"/>
                <a:sym typeface="Century Gothic"/>
              </a:rPr>
              <a:t>Sensor</a:t>
            </a:r>
            <a:endParaRPr sz="1600" b="1">
              <a:latin typeface="Century Gothic"/>
              <a:ea typeface="Century Gothic"/>
              <a:cs typeface="Century Gothic"/>
              <a:sym typeface="Century Gothic"/>
            </a:endParaRPr>
          </a:p>
        </p:txBody>
      </p:sp>
      <p:sp>
        <p:nvSpPr>
          <p:cNvPr id="10" name="Google Shape;400;p27">
            <a:extLst>
              <a:ext uri="{FF2B5EF4-FFF2-40B4-BE49-F238E27FC236}">
                <a16:creationId xmlns:a16="http://schemas.microsoft.com/office/drawing/2014/main" id="{13BABEAB-90EB-4959-B521-6A265B7C133B}"/>
              </a:ext>
            </a:extLst>
          </p:cNvPr>
          <p:cNvSpPr txBox="1"/>
          <p:nvPr/>
        </p:nvSpPr>
        <p:spPr>
          <a:xfrm>
            <a:off x="6628738" y="1572950"/>
            <a:ext cx="1375800" cy="2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entury Gothic"/>
                <a:ea typeface="Century Gothic"/>
                <a:cs typeface="Century Gothic"/>
                <a:sym typeface="Century Gothic"/>
              </a:rPr>
              <a:t>Equation</a:t>
            </a:r>
            <a:endParaRPr sz="1600" b="1">
              <a:latin typeface="Century Gothic"/>
              <a:ea typeface="Century Gothic"/>
              <a:cs typeface="Century Gothic"/>
              <a:sym typeface="Century Gothic"/>
            </a:endParaRPr>
          </a:p>
        </p:txBody>
      </p:sp>
    </p:spTree>
    <p:extLst>
      <p:ext uri="{BB962C8B-B14F-4D97-AF65-F5344CB8AC3E}">
        <p14:creationId xmlns:p14="http://schemas.microsoft.com/office/powerpoint/2010/main" val="389444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3"/>
          <p:cNvSpPr txBox="1">
            <a:spLocks noGrp="1"/>
          </p:cNvSpPr>
          <p:nvPr>
            <p:ph type="title"/>
          </p:nvPr>
        </p:nvSpPr>
        <p:spPr>
          <a:xfrm>
            <a:off x="393030" y="545432"/>
            <a:ext cx="105156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RESULTS</a:t>
            </a:r>
            <a:endParaRPr dirty="0"/>
          </a:p>
        </p:txBody>
      </p:sp>
      <p:grpSp>
        <p:nvGrpSpPr>
          <p:cNvPr id="3" name="Group 2">
            <a:extLst>
              <a:ext uri="{FF2B5EF4-FFF2-40B4-BE49-F238E27FC236}">
                <a16:creationId xmlns:a16="http://schemas.microsoft.com/office/drawing/2014/main" id="{8F3B3087-3CC4-4C79-BEB5-D62F318DD3AB}"/>
              </a:ext>
            </a:extLst>
          </p:cNvPr>
          <p:cNvGrpSpPr/>
          <p:nvPr/>
        </p:nvGrpSpPr>
        <p:grpSpPr>
          <a:xfrm>
            <a:off x="1037456" y="1252221"/>
            <a:ext cx="10799789" cy="5314698"/>
            <a:chOff x="1001972" y="1179651"/>
            <a:chExt cx="10329409" cy="5181177"/>
          </a:xfrm>
        </p:grpSpPr>
        <p:pic>
          <p:nvPicPr>
            <p:cNvPr id="14" name="Google Shape;415;p28">
              <a:extLst>
                <a:ext uri="{FF2B5EF4-FFF2-40B4-BE49-F238E27FC236}">
                  <a16:creationId xmlns:a16="http://schemas.microsoft.com/office/drawing/2014/main" id="{3051E345-FDE0-4247-86C7-08908624D7EB}"/>
                </a:ext>
              </a:extLst>
            </p:cNvPr>
            <p:cNvPicPr preferRelativeResize="0"/>
            <p:nvPr/>
          </p:nvPicPr>
          <p:blipFill rotWithShape="1">
            <a:blip r:embed="rId3">
              <a:alphaModFix/>
            </a:blip>
            <a:srcRect t="-3310" r="-7434" b="3310"/>
            <a:stretch/>
          </p:blipFill>
          <p:spPr>
            <a:xfrm>
              <a:off x="1420554" y="1179651"/>
              <a:ext cx="9488076" cy="4950075"/>
            </a:xfrm>
            <a:prstGeom prst="rect">
              <a:avLst/>
            </a:prstGeom>
            <a:noFill/>
            <a:ln>
              <a:noFill/>
            </a:ln>
          </p:spPr>
        </p:pic>
        <p:sp>
          <p:nvSpPr>
            <p:cNvPr id="318" name="Google Shape;318;p23"/>
            <p:cNvSpPr txBox="1"/>
            <p:nvPr/>
          </p:nvSpPr>
          <p:spPr>
            <a:xfrm>
              <a:off x="1404245" y="5545975"/>
              <a:ext cx="9927136" cy="408736"/>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	</a:t>
              </a:r>
              <a:r>
                <a:rPr lang="en-US" dirty="0">
                  <a:solidFill>
                    <a:schemeClr val="tx1">
                      <a:lumMod val="75000"/>
                      <a:lumOff val="25000"/>
                    </a:schemeClr>
                  </a:solidFill>
                  <a:latin typeface="Century Gothic"/>
                  <a:ea typeface="Century Gothic"/>
                  <a:cs typeface="Century Gothic"/>
                  <a:sym typeface="Century Gothic"/>
                </a:rPr>
                <a:t>	 50	               60	          70		     80  	                   90</a:t>
              </a:r>
              <a:r>
                <a:rPr lang="en-US"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p:txBody>
        </p:sp>
        <p:sp>
          <p:nvSpPr>
            <p:cNvPr id="319" name="Google Shape;319;p23"/>
            <p:cNvSpPr txBox="1"/>
            <p:nvPr/>
          </p:nvSpPr>
          <p:spPr>
            <a:xfrm>
              <a:off x="1310630" y="1829990"/>
              <a:ext cx="642600" cy="4530838"/>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dirty="0">
                <a:latin typeface="Century Gothic"/>
                <a:ea typeface="Century Gothic"/>
                <a:cs typeface="Century Gothic"/>
                <a:sym typeface="Century Gothic"/>
              </a:endParaRPr>
            </a:p>
            <a:p>
              <a:pPr marL="0" lvl="0" indent="0" algn="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90</a:t>
              </a:r>
            </a:p>
            <a:p>
              <a:pPr marL="0" lvl="0" indent="0" algn="l" rtl="0">
                <a:spcBef>
                  <a:spcPts val="0"/>
                </a:spcBef>
                <a:spcAft>
                  <a:spcPts val="0"/>
                </a:spcAft>
                <a:buNone/>
              </a:pPr>
              <a:endParaRPr lang="en-US"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80</a:t>
              </a:r>
              <a:endParaRPr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endParaRPr lang="en-US"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endParaRPr sz="800"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endParaRPr sz="900"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70</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endParaRPr lang="en-US"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60</a:t>
              </a:r>
              <a:endParaRPr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endParaRPr sz="8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a:t>
              </a:r>
              <a:endParaRPr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50</a:t>
              </a:r>
              <a:endParaRPr dirty="0">
                <a:solidFill>
                  <a:schemeClr val="tx1">
                    <a:lumMod val="75000"/>
                    <a:lumOff val="25000"/>
                  </a:schemeClr>
                </a:solidFill>
                <a:latin typeface="Century Gothic"/>
                <a:ea typeface="Century Gothic"/>
                <a:cs typeface="Century Gothic"/>
                <a:sym typeface="Century Gothic"/>
              </a:endParaRPr>
            </a:p>
            <a:p>
              <a:pPr marL="0" lvl="0" indent="0" algn="r"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
          <p:nvSpPr>
            <p:cNvPr id="324" name="Google Shape;324;p23"/>
            <p:cNvSpPr txBox="1"/>
            <p:nvPr/>
          </p:nvSpPr>
          <p:spPr>
            <a:xfrm>
              <a:off x="4372046" y="5901817"/>
              <a:ext cx="2936294" cy="422100"/>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Observed Transmissivity (%)</a:t>
              </a:r>
              <a:endParaRPr sz="1600" dirty="0">
                <a:solidFill>
                  <a:schemeClr val="tx1">
                    <a:lumMod val="75000"/>
                    <a:lumOff val="25000"/>
                  </a:schemeClr>
                </a:solidFill>
                <a:latin typeface="Century Gothic"/>
                <a:ea typeface="Century Gothic"/>
                <a:cs typeface="Century Gothic"/>
                <a:sym typeface="Century Gothic"/>
              </a:endParaRPr>
            </a:p>
          </p:txBody>
        </p:sp>
        <p:sp>
          <p:nvSpPr>
            <p:cNvPr id="325" name="Google Shape;325;p23"/>
            <p:cNvSpPr txBox="1"/>
            <p:nvPr/>
          </p:nvSpPr>
          <p:spPr>
            <a:xfrm rot="16200000">
              <a:off x="-313997" y="3256684"/>
              <a:ext cx="3050521" cy="41858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Predicted Transmissivity (%)</a:t>
              </a:r>
              <a:endParaRPr sz="1600" dirty="0">
                <a:solidFill>
                  <a:schemeClr val="tx1">
                    <a:lumMod val="75000"/>
                    <a:lumOff val="25000"/>
                  </a:schemeClr>
                </a:solidFill>
                <a:latin typeface="Century Gothic"/>
                <a:ea typeface="Century Gothic"/>
                <a:cs typeface="Century Gothic"/>
                <a:sym typeface="Century Gothic"/>
              </a:endParaRPr>
            </a:p>
          </p:txBody>
        </p:sp>
      </p:grpSp>
      <p:sp>
        <p:nvSpPr>
          <p:cNvPr id="317" name="Google Shape;317;p23"/>
          <p:cNvSpPr txBox="1"/>
          <p:nvPr/>
        </p:nvSpPr>
        <p:spPr>
          <a:xfrm>
            <a:off x="2049084" y="1215239"/>
            <a:ext cx="9690283" cy="76838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tx1">
                    <a:lumMod val="75000"/>
                    <a:lumOff val="25000"/>
                  </a:schemeClr>
                </a:solidFill>
                <a:latin typeface="Century Gothic"/>
                <a:ea typeface="Century Gothic"/>
                <a:cs typeface="Century Gothic"/>
                <a:sym typeface="Century Gothic"/>
              </a:rPr>
              <a:t>Random Forest Model</a:t>
            </a:r>
            <a:endParaRPr sz="16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600" dirty="0">
                <a:solidFill>
                  <a:schemeClr val="tx1">
                    <a:lumMod val="75000"/>
                    <a:lumOff val="25000"/>
                  </a:schemeClr>
                </a:solidFill>
                <a:latin typeface="Century Gothic"/>
                <a:ea typeface="Century Gothic"/>
                <a:cs typeface="Century Gothic"/>
                <a:sym typeface="Century Gothic"/>
              </a:rPr>
              <a:t>Top Performing Plume Indices for Events on 6/19 </a:t>
            </a:r>
            <a:endParaRPr sz="1600" dirty="0">
              <a:solidFill>
                <a:schemeClr val="tx1">
                  <a:lumMod val="75000"/>
                  <a:lumOff val="25000"/>
                </a:schemeClr>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0D86E9E7-BBCF-49A4-981B-C24D7324EAD8}"/>
              </a:ext>
            </a:extLst>
          </p:cNvPr>
          <p:cNvSpPr txBox="1"/>
          <p:nvPr/>
        </p:nvSpPr>
        <p:spPr>
          <a:xfrm>
            <a:off x="2409370" y="2220686"/>
            <a:ext cx="1233715" cy="307777"/>
          </a:xfrm>
          <a:prstGeom prst="rect">
            <a:avLst/>
          </a:prstGeom>
          <a:solidFill>
            <a:schemeClr val="bg1"/>
          </a:solidFill>
        </p:spPr>
        <p:txBody>
          <a:bodyPr wrap="square" rtlCol="0">
            <a:spAutoFit/>
          </a:bodyPr>
          <a:lstStyle/>
          <a:p>
            <a:r>
              <a:rPr lang="en-US" dirty="0"/>
              <a:t>R</a:t>
            </a:r>
            <a:r>
              <a:rPr lang="en-US" baseline="30000" dirty="0"/>
              <a:t>2</a:t>
            </a:r>
            <a:r>
              <a:rPr lang="en-US" dirty="0"/>
              <a:t> = 0.827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9"/>
          <p:cNvSpPr txBox="1">
            <a:spLocks noGrp="1"/>
          </p:cNvSpPr>
          <p:nvPr>
            <p:ph type="title"/>
          </p:nvPr>
        </p:nvSpPr>
        <p:spPr>
          <a:xfrm>
            <a:off x="507332" y="442119"/>
            <a:ext cx="11189400" cy="510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PREDICTION MAP</a:t>
            </a:r>
            <a:endParaRPr dirty="0"/>
          </a:p>
        </p:txBody>
      </p:sp>
      <p:pic>
        <p:nvPicPr>
          <p:cNvPr id="424" name="Google Shape;424;p29"/>
          <p:cNvPicPr preferRelativeResize="0"/>
          <p:nvPr/>
        </p:nvPicPr>
        <p:blipFill>
          <a:blip r:embed="rId3">
            <a:alphaModFix/>
          </a:blip>
          <a:stretch>
            <a:fillRect/>
          </a:stretch>
        </p:blipFill>
        <p:spPr>
          <a:xfrm>
            <a:off x="149200" y="1204200"/>
            <a:ext cx="8023476" cy="5272800"/>
          </a:xfrm>
          <a:prstGeom prst="rect">
            <a:avLst/>
          </a:prstGeom>
          <a:noFill/>
          <a:ln>
            <a:noFill/>
          </a:ln>
          <a:effectLst>
            <a:outerShdw blurRad="50800" dist="38100" dir="2700000" algn="tl" rotWithShape="0">
              <a:prstClr val="black">
                <a:alpha val="40000"/>
              </a:prstClr>
            </a:outerShdw>
          </a:effectLst>
        </p:spPr>
      </p:pic>
      <p:sp>
        <p:nvSpPr>
          <p:cNvPr id="425" name="Google Shape;425;p29"/>
          <p:cNvSpPr txBox="1"/>
          <p:nvPr/>
        </p:nvSpPr>
        <p:spPr>
          <a:xfrm>
            <a:off x="8449750" y="782975"/>
            <a:ext cx="3304800" cy="41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dirty="0">
              <a:latin typeface="Century Gothic"/>
              <a:ea typeface="Century Gothic"/>
              <a:cs typeface="Century Gothic"/>
              <a:sym typeface="Century Gothic"/>
            </a:endParaRPr>
          </a:p>
          <a:p>
            <a:pPr marL="457200" lvl="0" indent="0" algn="l" rtl="0">
              <a:spcBef>
                <a:spcPts val="0"/>
              </a:spcBef>
              <a:spcAft>
                <a:spcPts val="0"/>
              </a:spcAft>
              <a:buNone/>
            </a:pPr>
            <a:endParaRPr sz="1800" dirty="0">
              <a:latin typeface="Century Gothic"/>
              <a:ea typeface="Century Gothic"/>
              <a:cs typeface="Century Gothic"/>
              <a:sym typeface="Century Gothic"/>
            </a:endParaRPr>
          </a:p>
          <a:p>
            <a:pPr marL="457200" indent="-381000">
              <a:buClr>
                <a:srgbClr val="379CC3"/>
              </a:buClr>
              <a:buSzPts val="24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Red indicates plume presence, blue indicates plume absence</a:t>
            </a:r>
          </a:p>
          <a:p>
            <a:pPr marL="457200" indent="-381000">
              <a:buClr>
                <a:srgbClr val="379CC3"/>
              </a:buClr>
              <a:buSzPts val="24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Complications due to noise in MODIS satellite imagery</a:t>
            </a:r>
          </a:p>
          <a:p>
            <a:pPr marL="457200" indent="-381000">
              <a:buClr>
                <a:srgbClr val="379CC3"/>
              </a:buClr>
              <a:buSzPts val="24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Future studies may want to explore Sentinel-3 OLCI for monitoring plumes from 2016-present</a:t>
            </a:r>
          </a:p>
          <a:p>
            <a:pPr marL="45720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45720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p:txBody>
      </p:sp>
      <p:sp>
        <p:nvSpPr>
          <p:cNvPr id="426" name="Google Shape;426;p29"/>
          <p:cNvSpPr txBox="1"/>
          <p:nvPr/>
        </p:nvSpPr>
        <p:spPr>
          <a:xfrm>
            <a:off x="384500" y="1398100"/>
            <a:ext cx="2864400" cy="812400"/>
          </a:xfrm>
          <a:prstGeom prst="rect">
            <a:avLst/>
          </a:prstGeom>
          <a:solidFill>
            <a:srgbClr val="D9D9D9"/>
          </a:solid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Transmissivity below 75%</a:t>
            </a:r>
            <a:endParaRPr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endParaRPr sz="600"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Transmissivity above 75%</a:t>
            </a:r>
            <a:endParaRPr dirty="0">
              <a:solidFill>
                <a:schemeClr val="tx1">
                  <a:lumMod val="75000"/>
                  <a:lumOff val="25000"/>
                </a:schemeClr>
              </a:solidFill>
              <a:latin typeface="Century Gothic"/>
              <a:ea typeface="Century Gothic"/>
              <a:cs typeface="Century Gothic"/>
              <a:sym typeface="Century Gothic"/>
            </a:endParaRPr>
          </a:p>
        </p:txBody>
      </p:sp>
      <p:sp>
        <p:nvSpPr>
          <p:cNvPr id="427" name="Google Shape;427;p29"/>
          <p:cNvSpPr/>
          <p:nvPr/>
        </p:nvSpPr>
        <p:spPr>
          <a:xfrm>
            <a:off x="495300" y="1491200"/>
            <a:ext cx="274800" cy="1899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495300" y="1788725"/>
            <a:ext cx="274800" cy="189900"/>
          </a:xfrm>
          <a:prstGeom prst="rect">
            <a:avLst/>
          </a:prstGeom>
          <a:solidFill>
            <a:srgbClr val="5DBEE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0"/>
          <p:cNvSpPr txBox="1">
            <a:spLocks noGrp="1"/>
          </p:cNvSpPr>
          <p:nvPr>
            <p:ph type="title"/>
          </p:nvPr>
        </p:nvSpPr>
        <p:spPr>
          <a:xfrm>
            <a:off x="507332" y="442119"/>
            <a:ext cx="11189400" cy="510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Visually Enhanced Prediction Map</a:t>
            </a:r>
            <a:endParaRPr dirty="0"/>
          </a:p>
        </p:txBody>
      </p:sp>
      <p:pic>
        <p:nvPicPr>
          <p:cNvPr id="435" name="Google Shape;435;p30"/>
          <p:cNvPicPr preferRelativeResize="0"/>
          <p:nvPr/>
        </p:nvPicPr>
        <p:blipFill rotWithShape="1">
          <a:blip r:embed="rId3">
            <a:alphaModFix/>
          </a:blip>
          <a:srcRect t="2884"/>
          <a:stretch/>
        </p:blipFill>
        <p:spPr>
          <a:xfrm>
            <a:off x="210375" y="1104900"/>
            <a:ext cx="8657138" cy="5372099"/>
          </a:xfrm>
          <a:prstGeom prst="rect">
            <a:avLst/>
          </a:prstGeom>
          <a:noFill/>
          <a:ln>
            <a:noFill/>
          </a:ln>
          <a:effectLst>
            <a:outerShdw blurRad="50800" dist="38100" dir="2700000" algn="tl" rotWithShape="0">
              <a:prstClr val="black">
                <a:alpha val="40000"/>
              </a:prstClr>
            </a:outerShdw>
          </a:effectLst>
        </p:spPr>
      </p:pic>
      <p:sp>
        <p:nvSpPr>
          <p:cNvPr id="436" name="Google Shape;436;p30"/>
          <p:cNvSpPr txBox="1"/>
          <p:nvPr/>
        </p:nvSpPr>
        <p:spPr>
          <a:xfrm>
            <a:off x="384500" y="1398100"/>
            <a:ext cx="2864400" cy="812400"/>
          </a:xfrm>
          <a:prstGeom prst="rect">
            <a:avLst/>
          </a:prstGeom>
          <a:solidFill>
            <a:srgbClr val="D9D9D9"/>
          </a:solid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Century Gothic"/>
                <a:ea typeface="Century Gothic"/>
                <a:cs typeface="Century Gothic"/>
                <a:sym typeface="Century Gothic"/>
              </a:rPr>
              <a:t> Transmissivity 25 – 35%</a:t>
            </a:r>
            <a:endParaRPr dirty="0">
              <a:latin typeface="Century Gothic"/>
              <a:ea typeface="Century Gothic"/>
              <a:cs typeface="Century Gothic"/>
              <a:sym typeface="Century Gothic"/>
            </a:endParaRPr>
          </a:p>
          <a:p>
            <a:pPr marL="0" lvl="0" indent="0" algn="ctr" rtl="0">
              <a:spcBef>
                <a:spcPts val="0"/>
              </a:spcBef>
              <a:spcAft>
                <a:spcPts val="0"/>
              </a:spcAft>
              <a:buNone/>
            </a:pPr>
            <a:endParaRPr sz="600" dirty="0">
              <a:latin typeface="Century Gothic"/>
              <a:ea typeface="Century Gothic"/>
              <a:cs typeface="Century Gothic"/>
              <a:sym typeface="Century Gothic"/>
            </a:endParaRPr>
          </a:p>
          <a:p>
            <a:pPr marL="0" lvl="0" indent="0" algn="ctr" rtl="0">
              <a:spcBef>
                <a:spcPts val="0"/>
              </a:spcBef>
              <a:spcAft>
                <a:spcPts val="0"/>
              </a:spcAft>
              <a:buNone/>
            </a:pPr>
            <a:r>
              <a:rPr lang="en-US" dirty="0">
                <a:latin typeface="Century Gothic"/>
                <a:ea typeface="Century Gothic"/>
                <a:cs typeface="Century Gothic"/>
                <a:sym typeface="Century Gothic"/>
              </a:rPr>
              <a:t> Transmissivity 39 – 90%</a:t>
            </a:r>
            <a:endParaRPr dirty="0">
              <a:latin typeface="Century Gothic"/>
              <a:ea typeface="Century Gothic"/>
              <a:cs typeface="Century Gothic"/>
              <a:sym typeface="Century Gothic"/>
            </a:endParaRPr>
          </a:p>
        </p:txBody>
      </p:sp>
      <p:sp>
        <p:nvSpPr>
          <p:cNvPr id="437" name="Google Shape;437;p30"/>
          <p:cNvSpPr/>
          <p:nvPr/>
        </p:nvSpPr>
        <p:spPr>
          <a:xfrm>
            <a:off x="571400" y="1510225"/>
            <a:ext cx="274800" cy="1899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p:cNvSpPr/>
          <p:nvPr/>
        </p:nvSpPr>
        <p:spPr>
          <a:xfrm>
            <a:off x="571400" y="1798250"/>
            <a:ext cx="274800" cy="189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p:cNvSpPr txBox="1"/>
          <p:nvPr/>
        </p:nvSpPr>
        <p:spPr>
          <a:xfrm>
            <a:off x="8867525" y="1700125"/>
            <a:ext cx="3304800" cy="41226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entury Gothic"/>
              <a:buChar char="●"/>
            </a:pPr>
            <a:r>
              <a:rPr lang="en-US" sz="1800" dirty="0">
                <a:solidFill>
                  <a:schemeClr val="tx1">
                    <a:lumMod val="75000"/>
                    <a:lumOff val="25000"/>
                  </a:schemeClr>
                </a:solidFill>
                <a:latin typeface="Century Gothic"/>
                <a:ea typeface="Century Gothic"/>
                <a:cs typeface="Century Gothic"/>
                <a:sym typeface="Century Gothic"/>
              </a:rPr>
              <a:t>Image visually enhanced in ENVI</a:t>
            </a:r>
            <a:endParaRPr sz="1800" dirty="0">
              <a:solidFill>
                <a:schemeClr val="tx1">
                  <a:lumMod val="75000"/>
                  <a:lumOff val="25000"/>
                </a:schemeClr>
              </a:solidFill>
              <a:latin typeface="Century Gothic"/>
              <a:ea typeface="Century Gothic"/>
              <a:cs typeface="Century Gothic"/>
              <a:sym typeface="Century Gothic"/>
            </a:endParaRPr>
          </a:p>
          <a:p>
            <a:pPr marL="45720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800" dirty="0">
                <a:solidFill>
                  <a:schemeClr val="tx1">
                    <a:lumMod val="75000"/>
                    <a:lumOff val="25000"/>
                  </a:schemeClr>
                </a:solidFill>
                <a:latin typeface="Century Gothic"/>
                <a:ea typeface="Century Gothic"/>
                <a:cs typeface="Century Gothic"/>
                <a:sym typeface="Century Gothic"/>
              </a:rPr>
              <a:t>Classes were combined &amp; map was smoothed to reduce sensor noise</a:t>
            </a:r>
            <a:endParaRPr sz="18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457200" lvl="0" indent="-330200" algn="l" rtl="0">
              <a:spcBef>
                <a:spcPts val="0"/>
              </a:spcBef>
              <a:spcAft>
                <a:spcPts val="0"/>
              </a:spcAft>
              <a:buSzPts val="1600"/>
              <a:buFont typeface="Century Gothic"/>
              <a:buChar char="●"/>
            </a:pPr>
            <a:r>
              <a:rPr lang="en-US" sz="1800" dirty="0">
                <a:solidFill>
                  <a:schemeClr val="tx1">
                    <a:lumMod val="75000"/>
                    <a:lumOff val="25000"/>
                  </a:schemeClr>
                </a:solidFill>
                <a:latin typeface="Century Gothic"/>
                <a:ea typeface="Century Gothic"/>
                <a:cs typeface="Century Gothic"/>
                <a:sym typeface="Century Gothic"/>
              </a:rPr>
              <a:t>Must interpret with caution!</a:t>
            </a:r>
            <a:endParaRPr sz="1800"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endParaRPr sz="1600" dirty="0">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31"/>
          <p:cNvPicPr preferRelativeResize="0"/>
          <p:nvPr/>
        </p:nvPicPr>
        <p:blipFill rotWithShape="1">
          <a:blip r:embed="rId3">
            <a:alphaModFix/>
          </a:blip>
          <a:srcRect t="16353" b="8492"/>
          <a:stretch/>
        </p:blipFill>
        <p:spPr>
          <a:xfrm>
            <a:off x="0" y="1084725"/>
            <a:ext cx="12192001" cy="5773275"/>
          </a:xfrm>
          <a:prstGeom prst="rect">
            <a:avLst/>
          </a:prstGeom>
          <a:noFill/>
          <a:ln>
            <a:noFill/>
          </a:ln>
        </p:spPr>
      </p:pic>
      <p:sp>
        <p:nvSpPr>
          <p:cNvPr id="446" name="Google Shape;446;p31"/>
          <p:cNvSpPr txBox="1">
            <a:spLocks noGrp="1"/>
          </p:cNvSpPr>
          <p:nvPr>
            <p:ph type="title"/>
          </p:nvPr>
        </p:nvSpPr>
        <p:spPr>
          <a:xfrm>
            <a:off x="393030" y="545432"/>
            <a:ext cx="105156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RESULTS: Before Bloom 7/07/2018</a:t>
            </a:r>
            <a:endParaRPr dirty="0"/>
          </a:p>
        </p:txBody>
      </p:sp>
      <p:sp>
        <p:nvSpPr>
          <p:cNvPr id="447" name="Google Shape;447;p31"/>
          <p:cNvSpPr txBox="1"/>
          <p:nvPr/>
        </p:nvSpPr>
        <p:spPr>
          <a:xfrm>
            <a:off x="268750" y="5866075"/>
            <a:ext cx="3663600" cy="7695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US" sz="1800">
                <a:solidFill>
                  <a:srgbClr val="FFFFFF"/>
                </a:solidFill>
                <a:latin typeface="Century Gothic"/>
                <a:ea typeface="Century Gothic"/>
                <a:cs typeface="Century Gothic"/>
                <a:sym typeface="Century Gothic"/>
              </a:rPr>
              <a:t>High chlorophyll-a values</a:t>
            </a:r>
            <a:endParaRPr sz="1800">
              <a:solidFill>
                <a:srgbClr val="FFFFFF"/>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r>
              <a:rPr lang="en-US" sz="1800">
                <a:solidFill>
                  <a:srgbClr val="FFFFFF"/>
                </a:solidFill>
                <a:latin typeface="Century Gothic"/>
                <a:ea typeface="Century Gothic"/>
                <a:cs typeface="Century Gothic"/>
                <a:sym typeface="Century Gothic"/>
              </a:rPr>
              <a:t>Low chlorophyll-a values</a:t>
            </a:r>
            <a:endParaRPr sz="1800">
              <a:solidFill>
                <a:srgbClr val="FFFFFF"/>
              </a:solidFill>
              <a:latin typeface="Century Gothic"/>
              <a:ea typeface="Century Gothic"/>
              <a:cs typeface="Century Gothic"/>
              <a:sym typeface="Century Gothic"/>
            </a:endParaRPr>
          </a:p>
        </p:txBody>
      </p:sp>
      <p:sp>
        <p:nvSpPr>
          <p:cNvPr id="448" name="Google Shape;448;p31"/>
          <p:cNvSpPr/>
          <p:nvPr/>
        </p:nvSpPr>
        <p:spPr>
          <a:xfrm>
            <a:off x="344213" y="6006025"/>
            <a:ext cx="367800" cy="204900"/>
          </a:xfrm>
          <a:prstGeom prst="rect">
            <a:avLst/>
          </a:prstGeom>
          <a:solidFill>
            <a:srgbClr val="00FF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344225" y="6299875"/>
            <a:ext cx="367800" cy="204900"/>
          </a:xfrm>
          <a:prstGeom prst="rect">
            <a:avLst/>
          </a:prstGeom>
          <a:solidFill>
            <a:srgbClr val="0000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32"/>
          <p:cNvPicPr preferRelativeResize="0"/>
          <p:nvPr/>
        </p:nvPicPr>
        <p:blipFill rotWithShape="1">
          <a:blip r:embed="rId3">
            <a:alphaModFix/>
          </a:blip>
          <a:srcRect l="980" t="23491" b="2358"/>
          <a:stretch/>
        </p:blipFill>
        <p:spPr>
          <a:xfrm>
            <a:off x="0" y="1090900"/>
            <a:ext cx="12192001" cy="5767101"/>
          </a:xfrm>
          <a:prstGeom prst="rect">
            <a:avLst/>
          </a:prstGeom>
          <a:noFill/>
          <a:ln>
            <a:noFill/>
          </a:ln>
        </p:spPr>
      </p:pic>
      <p:sp>
        <p:nvSpPr>
          <p:cNvPr id="456" name="Google Shape;456;p32"/>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During Bloom 8/11/2018</a:t>
            </a:r>
            <a:endParaRPr/>
          </a:p>
        </p:txBody>
      </p:sp>
      <p:sp>
        <p:nvSpPr>
          <p:cNvPr id="457" name="Google Shape;457;p32"/>
          <p:cNvSpPr txBox="1"/>
          <p:nvPr/>
        </p:nvSpPr>
        <p:spPr>
          <a:xfrm>
            <a:off x="787250" y="5767100"/>
            <a:ext cx="3959400" cy="7695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US" sz="1800">
                <a:solidFill>
                  <a:srgbClr val="FFFFFF"/>
                </a:solidFill>
                <a:latin typeface="Century Gothic"/>
                <a:ea typeface="Century Gothic"/>
                <a:cs typeface="Century Gothic"/>
                <a:sym typeface="Century Gothic"/>
              </a:rPr>
              <a:t>High chlorophyll-a values</a:t>
            </a:r>
            <a:endParaRPr sz="1800">
              <a:solidFill>
                <a:srgbClr val="FFFFFF"/>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r>
              <a:rPr lang="en-US" sz="1800">
                <a:solidFill>
                  <a:srgbClr val="FFFFFF"/>
                </a:solidFill>
                <a:latin typeface="Century Gothic"/>
                <a:ea typeface="Century Gothic"/>
                <a:cs typeface="Century Gothic"/>
                <a:sym typeface="Century Gothic"/>
              </a:rPr>
              <a:t>Low chlorophyll-a values</a:t>
            </a:r>
            <a:endParaRPr sz="1800">
              <a:solidFill>
                <a:srgbClr val="FFFFFF"/>
              </a:solidFill>
              <a:latin typeface="Century Gothic"/>
              <a:ea typeface="Century Gothic"/>
              <a:cs typeface="Century Gothic"/>
              <a:sym typeface="Century Gothic"/>
            </a:endParaRPr>
          </a:p>
        </p:txBody>
      </p:sp>
      <p:sp>
        <p:nvSpPr>
          <p:cNvPr id="458" name="Google Shape;458;p32"/>
          <p:cNvSpPr/>
          <p:nvPr/>
        </p:nvSpPr>
        <p:spPr>
          <a:xfrm>
            <a:off x="787238" y="5902475"/>
            <a:ext cx="367800" cy="204900"/>
          </a:xfrm>
          <a:prstGeom prst="rect">
            <a:avLst/>
          </a:prstGeom>
          <a:solidFill>
            <a:srgbClr val="00FF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787250" y="6196325"/>
            <a:ext cx="367800" cy="204900"/>
          </a:xfrm>
          <a:prstGeom prst="rect">
            <a:avLst/>
          </a:prstGeom>
          <a:solidFill>
            <a:srgbClr val="0000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5"/>
          <p:cNvSpPr txBox="1"/>
          <p:nvPr/>
        </p:nvSpPr>
        <p:spPr>
          <a:xfrm>
            <a:off x="1128461" y="284305"/>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PARTNERS</a:t>
            </a:r>
            <a:endParaRPr sz="1400" b="0" i="0" u="none" strike="noStrike" cap="none">
              <a:solidFill>
                <a:srgbClr val="000000"/>
              </a:solidFill>
              <a:latin typeface="Arial"/>
              <a:ea typeface="Arial"/>
              <a:cs typeface="Arial"/>
              <a:sym typeface="Arial"/>
            </a:endParaRPr>
          </a:p>
        </p:txBody>
      </p:sp>
      <p:pic>
        <p:nvPicPr>
          <p:cNvPr id="124" name="Google Shape;124;p15"/>
          <p:cNvPicPr preferRelativeResize="0"/>
          <p:nvPr/>
        </p:nvPicPr>
        <p:blipFill rotWithShape="1">
          <a:blip r:embed="rId3">
            <a:alphaModFix/>
          </a:blip>
          <a:srcRect/>
          <a:stretch/>
        </p:blipFill>
        <p:spPr>
          <a:xfrm>
            <a:off x="2249888" y="910936"/>
            <a:ext cx="1876425" cy="2438400"/>
          </a:xfrm>
          <a:prstGeom prst="rect">
            <a:avLst/>
          </a:prstGeom>
          <a:noFill/>
          <a:ln>
            <a:noFill/>
          </a:ln>
        </p:spPr>
      </p:pic>
      <p:sp>
        <p:nvSpPr>
          <p:cNvPr id="125" name="Google Shape;125;p15"/>
          <p:cNvSpPr txBox="1"/>
          <p:nvPr/>
        </p:nvSpPr>
        <p:spPr>
          <a:xfrm>
            <a:off x="5424300" y="937325"/>
            <a:ext cx="6767700" cy="24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lumMod val="75000"/>
                    <a:lumOff val="25000"/>
                  </a:schemeClr>
                </a:solidFill>
                <a:latin typeface="Century Gothic"/>
                <a:ea typeface="Century Gothic"/>
                <a:cs typeface="Century Gothic"/>
                <a:sym typeface="Century Gothic"/>
              </a:rPr>
              <a:t>National Park Service (NPS),</a:t>
            </a:r>
            <a:endParaRPr sz="28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lumMod val="75000"/>
                    <a:lumOff val="25000"/>
                  </a:schemeClr>
                </a:solidFill>
                <a:latin typeface="Century Gothic"/>
                <a:ea typeface="Century Gothic"/>
                <a:cs typeface="Century Gothic"/>
                <a:sym typeface="Century Gothic"/>
              </a:rPr>
              <a:t>Water Resources Division</a:t>
            </a:r>
            <a:endParaRPr sz="28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tx1">
                    <a:lumMod val="75000"/>
                    <a:lumOff val="25000"/>
                  </a:schemeClr>
                </a:solidFill>
                <a:latin typeface="Century Gothic"/>
                <a:ea typeface="Century Gothic"/>
                <a:cs typeface="Century Gothic"/>
                <a:sym typeface="Century Gothic"/>
              </a:rPr>
              <a:t>Dr. Brenda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Moraska</a:t>
            </a:r>
            <a:r>
              <a:rPr lang="en-US" sz="2400" b="0" i="0" u="none" strike="noStrike" cap="none" dirty="0">
                <a:solidFill>
                  <a:schemeClr val="tx1">
                    <a:lumMod val="75000"/>
                    <a:lumOff val="25000"/>
                  </a:schemeClr>
                </a:solidFill>
                <a:latin typeface="Century Gothic"/>
                <a:ea typeface="Century Gothic"/>
                <a:cs typeface="Century Gothic"/>
                <a:sym typeface="Century Gothic"/>
              </a:rPr>
              <a:t>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Lafrancois</a:t>
            </a:r>
            <a:r>
              <a:rPr lang="en-US" sz="2400" b="0" i="0" u="none" strike="noStrike" cap="none" dirty="0">
                <a:solidFill>
                  <a:schemeClr val="tx1">
                    <a:lumMod val="75000"/>
                    <a:lumOff val="25000"/>
                  </a:schemeClr>
                </a:solidFill>
                <a:latin typeface="Century Gothic"/>
                <a:ea typeface="Century Gothic"/>
                <a:cs typeface="Century Gothic"/>
                <a:sym typeface="Century Gothic"/>
              </a:rPr>
              <a:t> </a:t>
            </a:r>
            <a:endParaRPr sz="14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1" u="none" strike="noStrike" cap="none" dirty="0">
                <a:solidFill>
                  <a:schemeClr val="tx1">
                    <a:lumMod val="75000"/>
                    <a:lumOff val="25000"/>
                  </a:schemeClr>
                </a:solidFill>
                <a:latin typeface="Century Gothic"/>
                <a:ea typeface="Century Gothic"/>
                <a:cs typeface="Century Gothic"/>
                <a:sym typeface="Century Gothic"/>
              </a:rPr>
              <a:t>Midwest Region Aquatic Ecologist</a:t>
            </a:r>
            <a:endParaRPr sz="14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
        <p:nvSpPr>
          <p:cNvPr id="126" name="Google Shape;126;p15"/>
          <p:cNvSpPr txBox="1"/>
          <p:nvPr/>
        </p:nvSpPr>
        <p:spPr>
          <a:xfrm>
            <a:off x="1257300" y="4311250"/>
            <a:ext cx="5600700" cy="217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b="1" i="0" u="none" strike="noStrike" cap="none" dirty="0">
                <a:solidFill>
                  <a:schemeClr val="tx1">
                    <a:lumMod val="75000"/>
                    <a:lumOff val="25000"/>
                  </a:schemeClr>
                </a:solidFill>
                <a:latin typeface="Century Gothic"/>
                <a:ea typeface="Century Gothic"/>
                <a:cs typeface="Century Gothic"/>
                <a:sym typeface="Century Gothic"/>
              </a:rPr>
              <a:t>University of Minnesota- Duluth,</a:t>
            </a:r>
            <a:endParaRPr sz="28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800" b="1" i="0" u="none" strike="noStrike" cap="none" dirty="0">
                <a:solidFill>
                  <a:schemeClr val="tx1">
                    <a:lumMod val="75000"/>
                    <a:lumOff val="25000"/>
                  </a:schemeClr>
                </a:solidFill>
                <a:latin typeface="Century Gothic"/>
                <a:ea typeface="Century Gothic"/>
                <a:cs typeface="Century Gothic"/>
                <a:sym typeface="Century Gothic"/>
              </a:rPr>
              <a:t>Large Lakes Observatory</a:t>
            </a:r>
            <a:endParaRPr sz="28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dirty="0">
                <a:solidFill>
                  <a:schemeClr val="tx1">
                    <a:lumMod val="75000"/>
                    <a:lumOff val="25000"/>
                  </a:schemeClr>
                </a:solidFill>
                <a:latin typeface="Century Gothic"/>
                <a:ea typeface="Century Gothic"/>
                <a:cs typeface="Century Gothic"/>
                <a:sym typeface="Century Gothic"/>
              </a:rPr>
              <a:t>Dr. Bob Sterner </a:t>
            </a:r>
            <a:endParaRPr sz="14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1" u="none" strike="noStrike" cap="none" dirty="0">
                <a:solidFill>
                  <a:schemeClr val="tx1">
                    <a:lumMod val="75000"/>
                    <a:lumOff val="25000"/>
                  </a:schemeClr>
                </a:solidFill>
                <a:latin typeface="Century Gothic"/>
                <a:ea typeface="Century Gothic"/>
                <a:cs typeface="Century Gothic"/>
                <a:sym typeface="Century Gothic"/>
              </a:rPr>
              <a:t>Director </a:t>
            </a:r>
            <a:endParaRPr sz="14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chemeClr val="dk1"/>
              </a:buClr>
              <a:buSzPts val="1100"/>
              <a:buFont typeface="Arial"/>
              <a:buNone/>
            </a:pPr>
            <a:endParaRPr sz="2600" b="0" i="0" u="none" strike="noStrike" cap="none" dirty="0">
              <a:solidFill>
                <a:schemeClr val="dk1"/>
              </a:solidFill>
              <a:latin typeface="Century Gothic"/>
              <a:ea typeface="Century Gothic"/>
              <a:cs typeface="Century Gothic"/>
              <a:sym typeface="Century Gothic"/>
            </a:endParaRPr>
          </a:p>
        </p:txBody>
      </p:sp>
      <p:cxnSp>
        <p:nvCxnSpPr>
          <p:cNvPr id="127" name="Google Shape;127;p15"/>
          <p:cNvCxnSpPr/>
          <p:nvPr/>
        </p:nvCxnSpPr>
        <p:spPr>
          <a:xfrm>
            <a:off x="0" y="3592777"/>
            <a:ext cx="12192000" cy="0"/>
          </a:xfrm>
          <a:prstGeom prst="straightConnector1">
            <a:avLst/>
          </a:prstGeom>
          <a:noFill/>
          <a:ln w="9525" cap="flat" cmpd="sng">
            <a:solidFill>
              <a:srgbClr val="434343"/>
            </a:solidFill>
            <a:prstDash val="solid"/>
            <a:round/>
            <a:headEnd type="none" w="sm" len="sm"/>
            <a:tailEnd type="none" w="sm" len="sm"/>
          </a:ln>
        </p:spPr>
      </p:cxnSp>
      <p:cxnSp>
        <p:nvCxnSpPr>
          <p:cNvPr id="128" name="Google Shape;128;p15"/>
          <p:cNvCxnSpPr/>
          <p:nvPr/>
        </p:nvCxnSpPr>
        <p:spPr>
          <a:xfrm>
            <a:off x="0" y="3709746"/>
            <a:ext cx="12192000" cy="0"/>
          </a:xfrm>
          <a:prstGeom prst="straightConnector1">
            <a:avLst/>
          </a:prstGeom>
          <a:noFill/>
          <a:ln w="9525" cap="flat" cmpd="sng">
            <a:solidFill>
              <a:srgbClr val="434343"/>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33"/>
          <p:cNvPicPr preferRelativeResize="0"/>
          <p:nvPr/>
        </p:nvPicPr>
        <p:blipFill rotWithShape="1">
          <a:blip r:embed="rId3">
            <a:alphaModFix/>
          </a:blip>
          <a:srcRect t="23283" b="2472"/>
          <a:stretch/>
        </p:blipFill>
        <p:spPr>
          <a:xfrm>
            <a:off x="0" y="1087200"/>
            <a:ext cx="12192001" cy="5770800"/>
          </a:xfrm>
          <a:prstGeom prst="rect">
            <a:avLst/>
          </a:prstGeom>
          <a:noFill/>
          <a:ln>
            <a:noFill/>
          </a:ln>
        </p:spPr>
      </p:pic>
      <p:sp>
        <p:nvSpPr>
          <p:cNvPr id="466" name="Google Shape;466;p33"/>
          <p:cNvSpPr txBox="1">
            <a:spLocks noGrp="1"/>
          </p:cNvSpPr>
          <p:nvPr>
            <p:ph type="title"/>
          </p:nvPr>
        </p:nvSpPr>
        <p:spPr>
          <a:xfrm>
            <a:off x="393030" y="545432"/>
            <a:ext cx="105156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RESULTS: After Bloom 8/30/2018</a:t>
            </a:r>
            <a:endParaRPr/>
          </a:p>
        </p:txBody>
      </p:sp>
      <p:sp>
        <p:nvSpPr>
          <p:cNvPr id="467" name="Google Shape;467;p33"/>
          <p:cNvSpPr txBox="1"/>
          <p:nvPr/>
        </p:nvSpPr>
        <p:spPr>
          <a:xfrm>
            <a:off x="495300" y="6000750"/>
            <a:ext cx="3945900" cy="7695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US" sz="1800">
                <a:solidFill>
                  <a:srgbClr val="FFFFFF"/>
                </a:solidFill>
                <a:latin typeface="Century Gothic"/>
                <a:ea typeface="Century Gothic"/>
                <a:cs typeface="Century Gothic"/>
                <a:sym typeface="Century Gothic"/>
              </a:rPr>
              <a:t>High chlorophyll-a values</a:t>
            </a:r>
            <a:endParaRPr sz="1800">
              <a:solidFill>
                <a:srgbClr val="FFFFFF"/>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r>
              <a:rPr lang="en-US" sz="1800">
                <a:solidFill>
                  <a:srgbClr val="FFFFFF"/>
                </a:solidFill>
                <a:latin typeface="Century Gothic"/>
                <a:ea typeface="Century Gothic"/>
                <a:cs typeface="Century Gothic"/>
                <a:sym typeface="Century Gothic"/>
              </a:rPr>
              <a:t>Low chlorophyll-a values</a:t>
            </a:r>
            <a:endParaRPr sz="1800">
              <a:solidFill>
                <a:srgbClr val="FFFFFF"/>
              </a:solidFill>
              <a:latin typeface="Century Gothic"/>
              <a:ea typeface="Century Gothic"/>
              <a:cs typeface="Century Gothic"/>
              <a:sym typeface="Century Gothic"/>
            </a:endParaRPr>
          </a:p>
        </p:txBody>
      </p:sp>
      <p:sp>
        <p:nvSpPr>
          <p:cNvPr id="468" name="Google Shape;468;p33"/>
          <p:cNvSpPr/>
          <p:nvPr/>
        </p:nvSpPr>
        <p:spPr>
          <a:xfrm>
            <a:off x="570763" y="6140700"/>
            <a:ext cx="367800" cy="204900"/>
          </a:xfrm>
          <a:prstGeom prst="rect">
            <a:avLst/>
          </a:prstGeom>
          <a:solidFill>
            <a:srgbClr val="00FF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p:nvPr/>
        </p:nvSpPr>
        <p:spPr>
          <a:xfrm>
            <a:off x="570775" y="6434550"/>
            <a:ext cx="367800" cy="204900"/>
          </a:xfrm>
          <a:prstGeom prst="rect">
            <a:avLst/>
          </a:prstGeom>
          <a:solidFill>
            <a:srgbClr val="0000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4"/>
          <p:cNvSpPr txBox="1">
            <a:spLocks noGrp="1"/>
          </p:cNvSpPr>
          <p:nvPr>
            <p:ph type="title"/>
          </p:nvPr>
        </p:nvSpPr>
        <p:spPr>
          <a:xfrm>
            <a:off x="393030" y="545432"/>
            <a:ext cx="105156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RESULTS: Image Differencing </a:t>
            </a:r>
            <a:endParaRPr dirty="0"/>
          </a:p>
        </p:txBody>
      </p:sp>
      <p:pic>
        <p:nvPicPr>
          <p:cNvPr id="476" name="Google Shape;476;p34"/>
          <p:cNvPicPr preferRelativeResize="0"/>
          <p:nvPr/>
        </p:nvPicPr>
        <p:blipFill rotWithShape="1">
          <a:blip r:embed="rId3">
            <a:alphaModFix/>
          </a:blip>
          <a:srcRect l="2547" t="6367" r="3431"/>
          <a:stretch/>
        </p:blipFill>
        <p:spPr>
          <a:xfrm>
            <a:off x="0" y="1216875"/>
            <a:ext cx="12192000" cy="5671842"/>
          </a:xfrm>
          <a:prstGeom prst="rect">
            <a:avLst/>
          </a:prstGeom>
          <a:noFill/>
          <a:ln>
            <a:noFill/>
          </a:ln>
        </p:spPr>
      </p:pic>
      <p:sp>
        <p:nvSpPr>
          <p:cNvPr id="477" name="Google Shape;477;p34"/>
          <p:cNvSpPr/>
          <p:nvPr/>
        </p:nvSpPr>
        <p:spPr>
          <a:xfrm>
            <a:off x="1102550" y="6206200"/>
            <a:ext cx="354000" cy="18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4"/>
          <p:cNvSpPr txBox="1"/>
          <p:nvPr/>
        </p:nvSpPr>
        <p:spPr>
          <a:xfrm>
            <a:off x="1557699" y="6105900"/>
            <a:ext cx="2873623" cy="48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FFFFFF"/>
                </a:solidFill>
                <a:latin typeface="Century Gothic"/>
                <a:ea typeface="Century Gothic"/>
                <a:cs typeface="Century Gothic"/>
                <a:sym typeface="Century Gothic"/>
              </a:rPr>
              <a:t>Areas of Potential Change</a:t>
            </a:r>
            <a:endParaRPr sz="1600" dirty="0">
              <a:solidFill>
                <a:srgbClr val="FFFFFF"/>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LIMITATIONS &amp; FUTURE WORK</a:t>
            </a:r>
            <a:endParaRPr/>
          </a:p>
        </p:txBody>
      </p:sp>
      <p:sp>
        <p:nvSpPr>
          <p:cNvPr id="369" name="Google Shape;369;p28"/>
          <p:cNvSpPr txBox="1">
            <a:spLocks noGrp="1"/>
          </p:cNvSpPr>
          <p:nvPr>
            <p:ph type="body" idx="1"/>
          </p:nvPr>
        </p:nvSpPr>
        <p:spPr>
          <a:xfrm>
            <a:off x="342925" y="1261250"/>
            <a:ext cx="5273400" cy="152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rgbClr val="3F3F3F"/>
                </a:solidFill>
              </a:rPr>
              <a:t>Available imagery:</a:t>
            </a:r>
            <a:endParaRPr sz="1800" dirty="0">
              <a:solidFill>
                <a:srgbClr val="3F3F3F"/>
              </a:solidFill>
            </a:endParaRPr>
          </a:p>
          <a:p>
            <a:pPr marL="457200" lvl="0" indent="-355600" algn="l" rtl="0">
              <a:lnSpc>
                <a:spcPct val="90000"/>
              </a:lnSpc>
              <a:spcBef>
                <a:spcPts val="1000"/>
              </a:spcBef>
              <a:spcAft>
                <a:spcPts val="0"/>
              </a:spcAft>
              <a:buClr>
                <a:srgbClr val="379CC3"/>
              </a:buClr>
              <a:buSzPts val="2000"/>
              <a:buFont typeface="Webdings" panose="05030102010509060703" pitchFamily="18" charset="2"/>
              <a:buChar char="4"/>
            </a:pPr>
            <a:r>
              <a:rPr lang="en-US" sz="2000" dirty="0">
                <a:solidFill>
                  <a:srgbClr val="3F3F3F"/>
                </a:solidFill>
              </a:rPr>
              <a:t>Blooms change within a matter of hours</a:t>
            </a:r>
            <a:endParaRPr sz="2000" dirty="0">
              <a:solidFill>
                <a:srgbClr val="3F3F3F"/>
              </a:solidFill>
            </a:endParaRPr>
          </a:p>
          <a:p>
            <a:pPr marL="457200" lvl="0" indent="-355600" algn="l" rtl="0">
              <a:lnSpc>
                <a:spcPct val="90000"/>
              </a:lnSpc>
              <a:spcBef>
                <a:spcPts val="0"/>
              </a:spcBef>
              <a:spcAft>
                <a:spcPts val="0"/>
              </a:spcAft>
              <a:buClr>
                <a:srgbClr val="379CC3"/>
              </a:buClr>
              <a:buSzPts val="2000"/>
              <a:buFont typeface="Webdings" panose="05030102010509060703" pitchFamily="18" charset="2"/>
              <a:buChar char="4"/>
            </a:pPr>
            <a:r>
              <a:rPr lang="en-US" sz="2000" dirty="0">
                <a:solidFill>
                  <a:srgbClr val="3F3F3F"/>
                </a:solidFill>
              </a:rPr>
              <a:t>Temporal resolution vs. spatial resolution tradeoff</a:t>
            </a:r>
            <a:endParaRPr sz="2000" dirty="0">
              <a:solidFill>
                <a:srgbClr val="3F3F3F"/>
              </a:solidFill>
            </a:endParaRPr>
          </a:p>
          <a:p>
            <a:pPr marL="800100" lvl="0" algn="l" rtl="0">
              <a:lnSpc>
                <a:spcPct val="90000"/>
              </a:lnSpc>
              <a:spcBef>
                <a:spcPts val="1000"/>
              </a:spcBef>
              <a:spcAft>
                <a:spcPts val="0"/>
              </a:spcAft>
              <a:buFont typeface="Webdings" panose="05030102010509060703" pitchFamily="18" charset="2"/>
              <a:buChar char="4"/>
            </a:pPr>
            <a:endParaRPr sz="2000" dirty="0">
              <a:solidFill>
                <a:srgbClr val="3F3F3F"/>
              </a:solidFill>
            </a:endParaRPr>
          </a:p>
          <a:p>
            <a:pPr marL="0" lvl="0" indent="0" algn="l" rtl="0">
              <a:lnSpc>
                <a:spcPct val="90000"/>
              </a:lnSpc>
              <a:spcBef>
                <a:spcPts val="1000"/>
              </a:spcBef>
              <a:spcAft>
                <a:spcPts val="0"/>
              </a:spcAft>
              <a:buNone/>
            </a:pPr>
            <a:endParaRPr sz="1800" dirty="0"/>
          </a:p>
        </p:txBody>
      </p:sp>
      <p:sp>
        <p:nvSpPr>
          <p:cNvPr id="370" name="Google Shape;370;p28"/>
          <p:cNvSpPr txBox="1">
            <a:spLocks noGrp="1"/>
          </p:cNvSpPr>
          <p:nvPr>
            <p:ph type="body" idx="3"/>
          </p:nvPr>
        </p:nvSpPr>
        <p:spPr>
          <a:xfrm>
            <a:off x="393025" y="3263400"/>
            <a:ext cx="4674600" cy="180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dirty="0">
                <a:solidFill>
                  <a:srgbClr val="3F3F3F"/>
                </a:solidFill>
              </a:rPr>
              <a:t>Data compatibility:</a:t>
            </a:r>
            <a:endParaRPr dirty="0">
              <a:solidFill>
                <a:srgbClr val="3F3F3F"/>
              </a:solidFill>
            </a:endParaRPr>
          </a:p>
          <a:p>
            <a:pPr marL="457200" lvl="0" indent="-355600" algn="l" rtl="0">
              <a:lnSpc>
                <a:spcPct val="90000"/>
              </a:lnSpc>
              <a:spcBef>
                <a:spcPts val="1000"/>
              </a:spcBef>
              <a:spcAft>
                <a:spcPts val="0"/>
              </a:spcAft>
              <a:buClr>
                <a:srgbClr val="379CC3"/>
              </a:buClr>
              <a:buSzPts val="2000"/>
              <a:buFont typeface="Webdings" panose="05030102010509060703" pitchFamily="18" charset="2"/>
              <a:buChar char="4"/>
            </a:pPr>
            <a:r>
              <a:rPr lang="en-US" sz="2000" dirty="0">
                <a:solidFill>
                  <a:srgbClr val="3F3F3F"/>
                </a:solidFill>
              </a:rPr>
              <a:t>More field collection locations required</a:t>
            </a:r>
            <a:endParaRPr sz="2000" dirty="0">
              <a:solidFill>
                <a:srgbClr val="3F3F3F"/>
              </a:solidFill>
            </a:endParaRPr>
          </a:p>
          <a:p>
            <a:pPr marL="457200" lvl="0" indent="-355600" algn="l" rtl="0">
              <a:lnSpc>
                <a:spcPct val="90000"/>
              </a:lnSpc>
              <a:spcBef>
                <a:spcPts val="0"/>
              </a:spcBef>
              <a:spcAft>
                <a:spcPts val="0"/>
              </a:spcAft>
              <a:buClr>
                <a:srgbClr val="379CC3"/>
              </a:buClr>
              <a:buSzPts val="2000"/>
              <a:buFont typeface="Webdings" panose="05030102010509060703" pitchFamily="18" charset="2"/>
              <a:buChar char="4"/>
            </a:pPr>
            <a:r>
              <a:rPr lang="en-US" sz="2000" dirty="0">
                <a:solidFill>
                  <a:srgbClr val="3F3F3F"/>
                </a:solidFill>
              </a:rPr>
              <a:t>Necessary to consistently monitor </a:t>
            </a:r>
            <a:r>
              <a:rPr lang="en-US" sz="2000" dirty="0" err="1">
                <a:solidFill>
                  <a:srgbClr val="3F3F3F"/>
                </a:solidFill>
              </a:rPr>
              <a:t>chl</a:t>
            </a:r>
            <a:r>
              <a:rPr lang="en-US" sz="2000" dirty="0">
                <a:solidFill>
                  <a:srgbClr val="3F3F3F"/>
                </a:solidFill>
              </a:rPr>
              <a:t>-a concentrations and transmissivity</a:t>
            </a:r>
            <a:endParaRPr sz="2000" dirty="0">
              <a:solidFill>
                <a:srgbClr val="3F3F3F"/>
              </a:solidFill>
            </a:endParaRPr>
          </a:p>
          <a:p>
            <a:pPr marL="457200" lvl="0" indent="-355600" algn="l" rtl="0">
              <a:lnSpc>
                <a:spcPct val="90000"/>
              </a:lnSpc>
              <a:spcBef>
                <a:spcPts val="0"/>
              </a:spcBef>
              <a:spcAft>
                <a:spcPts val="0"/>
              </a:spcAft>
              <a:buClr>
                <a:srgbClr val="379CC3"/>
              </a:buClr>
              <a:buSzPts val="2000"/>
              <a:buFont typeface="Webdings" panose="05030102010509060703" pitchFamily="18" charset="2"/>
              <a:buChar char="4"/>
            </a:pPr>
            <a:r>
              <a:rPr lang="en-US" sz="2000" dirty="0">
                <a:solidFill>
                  <a:srgbClr val="3F3F3F"/>
                </a:solidFill>
              </a:rPr>
              <a:t>Important to have measurements for presence and absence of plume/ bloom events</a:t>
            </a:r>
            <a:endParaRPr sz="2000" dirty="0">
              <a:solidFill>
                <a:srgbClr val="3F3F3F"/>
              </a:solidFill>
            </a:endParaRPr>
          </a:p>
        </p:txBody>
      </p:sp>
      <p:pic>
        <p:nvPicPr>
          <p:cNvPr id="371" name="Google Shape;371;p28"/>
          <p:cNvPicPr preferRelativeResize="0"/>
          <p:nvPr/>
        </p:nvPicPr>
        <p:blipFill>
          <a:blip r:embed="rId3">
            <a:alphaModFix/>
          </a:blip>
          <a:stretch>
            <a:fillRect/>
          </a:stretch>
        </p:blipFill>
        <p:spPr>
          <a:xfrm>
            <a:off x="5439600" y="1371600"/>
            <a:ext cx="6550891" cy="4913201"/>
          </a:xfrm>
          <a:prstGeom prst="rect">
            <a:avLst/>
          </a:prstGeom>
          <a:noFill/>
          <a:ln w="9525" cap="flat" cmpd="sng">
            <a:solidFill>
              <a:srgbClr val="000000"/>
            </a:solidFill>
            <a:prstDash val="solid"/>
            <a:round/>
            <a:headEnd type="none" w="sm" len="sm"/>
            <a:tailEnd type="none" w="sm" len="sm"/>
          </a:ln>
          <a:effectLst>
            <a:outerShdw blurRad="50800" dist="38100" dir="2700000" algn="tl" rotWithShape="0">
              <a:prstClr val="black">
                <a:alpha val="40000"/>
              </a:prstClr>
            </a:outerShdw>
          </a:effectLst>
        </p:spPr>
      </p:pic>
      <p:sp>
        <p:nvSpPr>
          <p:cNvPr id="7" name="Google Shape;392;p30">
            <a:extLst>
              <a:ext uri="{FF2B5EF4-FFF2-40B4-BE49-F238E27FC236}">
                <a16:creationId xmlns:a16="http://schemas.microsoft.com/office/drawing/2014/main" id="{B532AAC7-AA1E-43FA-8067-D8D73DB4E399}"/>
              </a:ext>
            </a:extLst>
          </p:cNvPr>
          <p:cNvSpPr txBox="1"/>
          <p:nvPr/>
        </p:nvSpPr>
        <p:spPr>
          <a:xfrm>
            <a:off x="9384075" y="6267450"/>
            <a:ext cx="2535900" cy="419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Image Credit: </a:t>
            </a:r>
            <a:r>
              <a:rPr lang="en-US" b="1" dirty="0" err="1">
                <a:solidFill>
                  <a:schemeClr val="tx1">
                    <a:lumMod val="75000"/>
                    <a:lumOff val="25000"/>
                  </a:schemeClr>
                </a:solidFill>
                <a:latin typeface="Century Gothic"/>
                <a:ea typeface="Century Gothic"/>
                <a:cs typeface="Century Gothic"/>
                <a:sym typeface="Century Gothic"/>
              </a:rPr>
              <a:t>Pixabay</a:t>
            </a:r>
            <a:endParaRPr b="1"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9"/>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CONCLUSIONS</a:t>
            </a:r>
            <a:endParaRPr/>
          </a:p>
        </p:txBody>
      </p:sp>
      <p:sp>
        <p:nvSpPr>
          <p:cNvPr id="379" name="Google Shape;379;p29"/>
          <p:cNvSpPr txBox="1">
            <a:spLocks noGrp="1"/>
          </p:cNvSpPr>
          <p:nvPr>
            <p:ph type="body" idx="3"/>
          </p:nvPr>
        </p:nvSpPr>
        <p:spPr>
          <a:xfrm>
            <a:off x="6878700" y="1366500"/>
            <a:ext cx="5351400" cy="1715400"/>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1000"/>
              </a:spcBef>
              <a:spcAft>
                <a:spcPts val="0"/>
              </a:spcAft>
              <a:buClr>
                <a:srgbClr val="379CC3"/>
              </a:buClr>
              <a:buSzPct val="100000"/>
              <a:buFont typeface="Webdings" panose="05030102010509060703" pitchFamily="18" charset="2"/>
              <a:buChar char="4"/>
            </a:pPr>
            <a:r>
              <a:rPr lang="en-US" sz="2400" dirty="0">
                <a:solidFill>
                  <a:schemeClr val="tx1">
                    <a:lumMod val="75000"/>
                    <a:lumOff val="25000"/>
                  </a:schemeClr>
                </a:solidFill>
              </a:rPr>
              <a:t>High temporal resolution is necessary for water quality remote sensing</a:t>
            </a:r>
          </a:p>
          <a:p>
            <a:pPr>
              <a:buClr>
                <a:srgbClr val="379CC3"/>
              </a:buClr>
              <a:buSzPct val="100000"/>
              <a:buFont typeface="Webdings" panose="05030102010509060703" pitchFamily="18" charset="2"/>
              <a:buChar char="4"/>
            </a:pPr>
            <a:r>
              <a:rPr lang="en-US" sz="2400" dirty="0">
                <a:solidFill>
                  <a:schemeClr val="tx1">
                    <a:lumMod val="75000"/>
                    <a:lumOff val="25000"/>
                  </a:schemeClr>
                </a:solidFill>
              </a:rPr>
              <a:t>Sentinel-3 bands 8 &amp; 12 are the most promising for detecting algal blooms </a:t>
            </a:r>
          </a:p>
          <a:p>
            <a:pPr>
              <a:buClr>
                <a:srgbClr val="379CC3"/>
              </a:buClr>
              <a:buSzPct val="100000"/>
              <a:buFont typeface="Webdings" panose="05030102010509060703" pitchFamily="18" charset="2"/>
              <a:buChar char="4"/>
            </a:pPr>
            <a:r>
              <a:rPr lang="en-US" sz="2400" dirty="0">
                <a:solidFill>
                  <a:schemeClr val="tx1">
                    <a:lumMod val="75000"/>
                    <a:lumOff val="25000"/>
                  </a:schemeClr>
                </a:solidFill>
              </a:rPr>
              <a:t>The highest correlated index to field-collected transmissivity was a polynomial equation of MODIS Band 1</a:t>
            </a:r>
          </a:p>
          <a:p>
            <a:pPr>
              <a:buClr>
                <a:srgbClr val="379CC3"/>
              </a:buClr>
              <a:buSzPct val="100000"/>
              <a:buFont typeface="Webdings" panose="05030102010509060703" pitchFamily="18" charset="2"/>
              <a:buChar char="4"/>
            </a:pPr>
            <a:r>
              <a:rPr lang="en-US" sz="2400" dirty="0">
                <a:solidFill>
                  <a:schemeClr val="tx1">
                    <a:lumMod val="75000"/>
                    <a:lumOff val="25000"/>
                  </a:schemeClr>
                </a:solidFill>
              </a:rPr>
              <a:t>Random Forest approach with multiple indices forms a model with the strongest predictive power</a:t>
            </a:r>
          </a:p>
          <a:p>
            <a:pPr>
              <a:buClr>
                <a:srgbClr val="379CC3"/>
              </a:buClr>
              <a:buSzPct val="100000"/>
              <a:buFont typeface="Webdings" panose="05030102010509060703" pitchFamily="18" charset="2"/>
              <a:buChar char="4"/>
            </a:pPr>
            <a:endParaRPr lang="en-US" sz="2400" dirty="0">
              <a:solidFill>
                <a:srgbClr val="3F3F3F"/>
              </a:solidFill>
            </a:endParaRPr>
          </a:p>
          <a:p>
            <a:pPr>
              <a:buClr>
                <a:srgbClr val="379CC3"/>
              </a:buClr>
              <a:buSzPct val="100000"/>
              <a:buFont typeface="Webdings" panose="05030102010509060703" pitchFamily="18" charset="2"/>
              <a:buChar char="4"/>
            </a:pPr>
            <a:endParaRPr lang="en-US" sz="2400" dirty="0">
              <a:solidFill>
                <a:srgbClr val="3F3F3F"/>
              </a:solidFill>
            </a:endParaRPr>
          </a:p>
          <a:p>
            <a:pPr lvl="0" algn="l" rtl="0">
              <a:lnSpc>
                <a:spcPct val="90000"/>
              </a:lnSpc>
              <a:spcBef>
                <a:spcPts val="1000"/>
              </a:spcBef>
              <a:spcAft>
                <a:spcPts val="0"/>
              </a:spcAft>
              <a:buClr>
                <a:srgbClr val="379CC3"/>
              </a:buClr>
              <a:buSzPct val="100000"/>
              <a:buFont typeface="Webdings" panose="05030102010509060703" pitchFamily="18" charset="2"/>
              <a:buChar char="4"/>
            </a:pPr>
            <a:endParaRPr sz="2400" dirty="0">
              <a:solidFill>
                <a:srgbClr val="3F3F3F"/>
              </a:solidFill>
            </a:endParaRPr>
          </a:p>
        </p:txBody>
      </p:sp>
      <p:pic>
        <p:nvPicPr>
          <p:cNvPr id="382" name="Google Shape;382;p29"/>
          <p:cNvPicPr preferRelativeResize="0"/>
          <p:nvPr/>
        </p:nvPicPr>
        <p:blipFill>
          <a:blip r:embed="rId3">
            <a:alphaModFix/>
          </a:blip>
          <a:stretch>
            <a:fillRect/>
          </a:stretch>
        </p:blipFill>
        <p:spPr>
          <a:xfrm>
            <a:off x="348775" y="1366487"/>
            <a:ext cx="6568027" cy="4926024"/>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sp>
        <p:nvSpPr>
          <p:cNvPr id="383" name="Google Shape;383;p29"/>
          <p:cNvSpPr txBox="1"/>
          <p:nvPr/>
        </p:nvSpPr>
        <p:spPr>
          <a:xfrm>
            <a:off x="286375" y="6292500"/>
            <a:ext cx="2235600" cy="274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1400"/>
              <a:buFont typeface="Arial"/>
              <a:buNone/>
            </a:pPr>
            <a:r>
              <a:rPr lang="en-US" b="1" i="0" u="none" strike="noStrike" cap="none">
                <a:solidFill>
                  <a:srgbClr val="3F3F3F"/>
                </a:solidFill>
                <a:latin typeface="Century Gothic"/>
                <a:ea typeface="Century Gothic"/>
                <a:cs typeface="Century Gothic"/>
                <a:sym typeface="Century Gothic"/>
              </a:rPr>
              <a:t>Image Credit: Pixabay</a:t>
            </a:r>
            <a:endParaRPr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0"/>
          <p:cNvSpPr txBox="1">
            <a:spLocks noGrp="1"/>
          </p:cNvSpPr>
          <p:nvPr>
            <p:ph type="title"/>
          </p:nvPr>
        </p:nvSpPr>
        <p:spPr>
          <a:xfrm>
            <a:off x="393030" y="545432"/>
            <a:ext cx="105156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Lake Superior is Important!</a:t>
            </a:r>
            <a:endParaRPr/>
          </a:p>
        </p:txBody>
      </p:sp>
      <p:sp>
        <p:nvSpPr>
          <p:cNvPr id="390" name="Google Shape;390;p30"/>
          <p:cNvSpPr txBox="1">
            <a:spLocks noGrp="1"/>
          </p:cNvSpPr>
          <p:nvPr>
            <p:ph type="body" idx="1"/>
          </p:nvPr>
        </p:nvSpPr>
        <p:spPr>
          <a:xfrm>
            <a:off x="495300" y="1371600"/>
            <a:ext cx="4050000" cy="5105400"/>
          </a:xfrm>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None/>
            </a:pPr>
            <a:r>
              <a:rPr lang="en-US" sz="3600" b="1" dirty="0">
                <a:solidFill>
                  <a:schemeClr val="tx1">
                    <a:lumMod val="75000"/>
                    <a:lumOff val="25000"/>
                  </a:schemeClr>
                </a:solidFill>
              </a:rPr>
              <a:t>Water quality impacts:</a:t>
            </a:r>
            <a:endParaRPr sz="3600" b="1" dirty="0">
              <a:solidFill>
                <a:schemeClr val="tx1">
                  <a:lumMod val="75000"/>
                  <a:lumOff val="25000"/>
                </a:schemeClr>
              </a:solidFill>
            </a:endParaRPr>
          </a:p>
          <a:p>
            <a:pPr marL="495300" lvl="0" indent="-457200" algn="l" rtl="0">
              <a:spcBef>
                <a:spcPts val="1000"/>
              </a:spcBef>
              <a:spcAft>
                <a:spcPts val="0"/>
              </a:spcAft>
              <a:buClr>
                <a:srgbClr val="379CC3"/>
              </a:buClr>
              <a:buSzPts val="3000"/>
              <a:buFont typeface="Webdings" panose="05030102010509060703" pitchFamily="18" charset="2"/>
              <a:buChar char="4"/>
            </a:pPr>
            <a:r>
              <a:rPr lang="en-US" sz="3000" dirty="0">
                <a:solidFill>
                  <a:schemeClr val="tx1">
                    <a:lumMod val="75000"/>
                    <a:lumOff val="25000"/>
                  </a:schemeClr>
                </a:solidFill>
              </a:rPr>
              <a:t>Major source of drinking water</a:t>
            </a:r>
            <a:endParaRPr sz="3000" dirty="0">
              <a:solidFill>
                <a:schemeClr val="tx1">
                  <a:lumMod val="75000"/>
                  <a:lumOff val="25000"/>
                </a:schemeClr>
              </a:solidFill>
            </a:endParaRPr>
          </a:p>
          <a:p>
            <a:pPr marL="495300" lvl="0" indent="-457200" algn="l" rtl="0">
              <a:spcBef>
                <a:spcPts val="0"/>
              </a:spcBef>
              <a:spcAft>
                <a:spcPts val="0"/>
              </a:spcAft>
              <a:buClr>
                <a:srgbClr val="379CC3"/>
              </a:buClr>
              <a:buSzPts val="3000"/>
              <a:buFont typeface="Webdings" panose="05030102010509060703" pitchFamily="18" charset="2"/>
              <a:buChar char="4"/>
            </a:pPr>
            <a:r>
              <a:rPr lang="en-US" sz="3000" dirty="0">
                <a:solidFill>
                  <a:schemeClr val="tx1">
                    <a:lumMod val="75000"/>
                    <a:lumOff val="25000"/>
                  </a:schemeClr>
                </a:solidFill>
              </a:rPr>
              <a:t>Diverse aquatic ecosystems</a:t>
            </a:r>
            <a:endParaRPr sz="3000" dirty="0">
              <a:solidFill>
                <a:schemeClr val="tx1">
                  <a:lumMod val="75000"/>
                  <a:lumOff val="25000"/>
                </a:schemeClr>
              </a:solidFill>
            </a:endParaRPr>
          </a:p>
          <a:p>
            <a:pPr marL="495300" lvl="0" indent="-457200" algn="l" rtl="0">
              <a:spcBef>
                <a:spcPts val="0"/>
              </a:spcBef>
              <a:spcAft>
                <a:spcPts val="0"/>
              </a:spcAft>
              <a:buClr>
                <a:srgbClr val="379CC3"/>
              </a:buClr>
              <a:buSzPts val="3000"/>
              <a:buFont typeface="Webdings" panose="05030102010509060703" pitchFamily="18" charset="2"/>
              <a:buChar char="4"/>
            </a:pPr>
            <a:r>
              <a:rPr lang="en-US" sz="3000" dirty="0">
                <a:solidFill>
                  <a:schemeClr val="tx1">
                    <a:lumMod val="75000"/>
                    <a:lumOff val="25000"/>
                  </a:schemeClr>
                </a:solidFill>
              </a:rPr>
              <a:t>Beloved recreational areas</a:t>
            </a:r>
            <a:endParaRPr sz="3000" dirty="0">
              <a:solidFill>
                <a:schemeClr val="tx1">
                  <a:lumMod val="75000"/>
                  <a:lumOff val="25000"/>
                </a:schemeClr>
              </a:solidFill>
            </a:endParaRPr>
          </a:p>
        </p:txBody>
      </p:sp>
      <p:pic>
        <p:nvPicPr>
          <p:cNvPr id="391" name="Google Shape;391;p30"/>
          <p:cNvPicPr preferRelativeResize="0"/>
          <p:nvPr/>
        </p:nvPicPr>
        <p:blipFill>
          <a:blip r:embed="rId3">
            <a:alphaModFix/>
          </a:blip>
          <a:stretch>
            <a:fillRect/>
          </a:stretch>
        </p:blipFill>
        <p:spPr>
          <a:xfrm>
            <a:off x="4720850" y="1498775"/>
            <a:ext cx="7199126" cy="4818175"/>
          </a:xfrm>
          <a:prstGeom prst="rect">
            <a:avLst/>
          </a:prstGeom>
          <a:noFill/>
          <a:ln w="9525" cap="flat" cmpd="sng">
            <a:solidFill>
              <a:srgbClr val="000000"/>
            </a:solidFill>
            <a:prstDash val="solid"/>
            <a:round/>
            <a:headEnd type="none" w="sm" len="sm"/>
            <a:tailEnd type="none" w="sm" len="sm"/>
          </a:ln>
          <a:effectLst>
            <a:outerShdw blurRad="50800" dist="38100" dir="2700000" algn="tl" rotWithShape="0">
              <a:prstClr val="black">
                <a:alpha val="40000"/>
              </a:prstClr>
            </a:outerShdw>
          </a:effectLst>
        </p:spPr>
      </p:pic>
      <p:sp>
        <p:nvSpPr>
          <p:cNvPr id="392" name="Google Shape;392;p30"/>
          <p:cNvSpPr txBox="1"/>
          <p:nvPr/>
        </p:nvSpPr>
        <p:spPr>
          <a:xfrm>
            <a:off x="9384075" y="6267450"/>
            <a:ext cx="2535900" cy="419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Image Credit: </a:t>
            </a:r>
            <a:r>
              <a:rPr lang="en-US" b="1" dirty="0" err="1">
                <a:solidFill>
                  <a:schemeClr val="tx1">
                    <a:lumMod val="75000"/>
                    <a:lumOff val="25000"/>
                  </a:schemeClr>
                </a:solidFill>
                <a:latin typeface="Century Gothic"/>
                <a:ea typeface="Century Gothic"/>
                <a:cs typeface="Century Gothic"/>
                <a:sym typeface="Century Gothic"/>
              </a:rPr>
              <a:t>Pixabay</a:t>
            </a:r>
            <a:endParaRPr b="1"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1"/>
          <p:cNvSpPr txBox="1"/>
          <p:nvPr/>
        </p:nvSpPr>
        <p:spPr>
          <a:xfrm>
            <a:off x="175425" y="1230086"/>
            <a:ext cx="11898000" cy="441326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1" u="none" strike="noStrike" cap="none" dirty="0">
                <a:solidFill>
                  <a:schemeClr val="tx1">
                    <a:lumMod val="75000"/>
                    <a:lumOff val="25000"/>
                  </a:schemeClr>
                </a:solidFill>
                <a:latin typeface="Century Gothic"/>
                <a:ea typeface="Century Gothic"/>
                <a:cs typeface="Century Gothic"/>
                <a:sym typeface="Century Gothic"/>
              </a:rPr>
              <a:t>A special thanks to everyone at the Fort Collins node for their support and guidance in the creation of this project</a:t>
            </a:r>
            <a:endParaRPr sz="2000" b="1" i="1"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000"/>
              <a:buFont typeface="Arial"/>
              <a:buNone/>
            </a:pPr>
            <a:endParaRPr sz="1400" b="1" i="1"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Dr. Paul Evangelista </a:t>
            </a:r>
            <a:r>
              <a:rPr lang="en-US" sz="2000" b="0" i="0" u="none" strike="noStrike" cap="none"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endParaRPr sz="1400" b="0" i="0" u="none" strike="noStrike" cap="none" dirty="0">
              <a:solidFill>
                <a:schemeClr val="tx1">
                  <a:lumMod val="75000"/>
                  <a:lumOff val="25000"/>
                </a:schemeClr>
              </a:solidFill>
              <a:sym typeface="Arial"/>
            </a:endParaRPr>
          </a:p>
          <a:p>
            <a:pPr marL="0" marR="0" lvl="0" indent="0" algn="l" rtl="0">
              <a:lnSpc>
                <a:spcPct val="2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Dr. Catherine </a:t>
            </a:r>
            <a:r>
              <a:rPr lang="en-US" sz="2000" b="1" i="0" u="none" strike="noStrike" cap="none" dirty="0" err="1">
                <a:solidFill>
                  <a:schemeClr val="tx1">
                    <a:lumMod val="75000"/>
                    <a:lumOff val="25000"/>
                  </a:schemeClr>
                </a:solidFill>
                <a:latin typeface="Century Gothic"/>
                <a:ea typeface="Century Gothic"/>
                <a:cs typeface="Century Gothic"/>
                <a:sym typeface="Century Gothic"/>
              </a:rPr>
              <a:t>Jarnevich</a:t>
            </a:r>
            <a:r>
              <a:rPr lang="en-US" sz="2000" b="1"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(United States Geological Survey – Fort Collins Science Center)</a:t>
            </a:r>
            <a:endParaRPr sz="1400" b="0" i="0" u="none" strike="noStrike" cap="none" dirty="0">
              <a:solidFill>
                <a:schemeClr val="tx1">
                  <a:lumMod val="75000"/>
                  <a:lumOff val="25000"/>
                </a:schemeClr>
              </a:solidFill>
              <a:sym typeface="Arial"/>
            </a:endParaRPr>
          </a:p>
          <a:p>
            <a:pPr marL="0" marR="0" lvl="0" indent="0" algn="l" rtl="0">
              <a:lnSpc>
                <a:spcPct val="2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Tony Vorster </a:t>
            </a:r>
            <a:r>
              <a:rPr lang="en-US" sz="2000" b="0" i="0" u="none" strike="noStrike" cap="none"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endParaRPr sz="1400" b="0" i="0" u="none" strike="noStrike" cap="none" dirty="0">
              <a:solidFill>
                <a:schemeClr val="tx1">
                  <a:lumMod val="75000"/>
                  <a:lumOff val="25000"/>
                </a:schemeClr>
              </a:solidFill>
              <a:sym typeface="Arial"/>
            </a:endParaRPr>
          </a:p>
          <a:p>
            <a:pPr marL="0" marR="0" lvl="0" indent="0" algn="l" rtl="0">
              <a:lnSpc>
                <a:spcPct val="2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Nicholas Young </a:t>
            </a:r>
            <a:r>
              <a:rPr lang="en-US" sz="2000" b="0" i="0" u="none" strike="noStrike" cap="none"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000000"/>
              </a:buClr>
              <a:buSzPts val="2000"/>
              <a:buFont typeface="Arial"/>
              <a:buNone/>
            </a:pPr>
            <a:r>
              <a:rPr lang="en-US" sz="2000" b="1" i="0" u="none" strike="noStrike" cap="none" dirty="0" err="1">
                <a:solidFill>
                  <a:schemeClr val="tx1">
                    <a:lumMod val="75000"/>
                    <a:lumOff val="25000"/>
                  </a:schemeClr>
                </a:solidFill>
                <a:latin typeface="Century Gothic"/>
                <a:ea typeface="Century Gothic"/>
                <a:cs typeface="Century Gothic"/>
                <a:sym typeface="Century Gothic"/>
              </a:rPr>
              <a:t>Peder</a:t>
            </a:r>
            <a:r>
              <a:rPr lang="en-US" sz="2000" b="1" i="0" u="none" strike="noStrike" cap="none" dirty="0">
                <a:solidFill>
                  <a:schemeClr val="tx1">
                    <a:lumMod val="75000"/>
                    <a:lumOff val="25000"/>
                  </a:schemeClr>
                </a:solidFill>
                <a:latin typeface="Century Gothic"/>
                <a:ea typeface="Century Gothic"/>
                <a:cs typeface="Century Gothic"/>
                <a:sym typeface="Century Gothic"/>
              </a:rPr>
              <a:t> </a:t>
            </a:r>
            <a:r>
              <a:rPr lang="en-US" sz="2000" b="1" i="0" u="none" strike="noStrike" cap="none" dirty="0" err="1">
                <a:solidFill>
                  <a:schemeClr val="tx1">
                    <a:lumMod val="75000"/>
                    <a:lumOff val="25000"/>
                  </a:schemeClr>
                </a:solidFill>
                <a:latin typeface="Century Gothic"/>
                <a:ea typeface="Century Gothic"/>
                <a:cs typeface="Century Gothic"/>
                <a:sym typeface="Century Gothic"/>
              </a:rPr>
              <a:t>Engelstad</a:t>
            </a:r>
            <a:r>
              <a:rPr lang="en-US" sz="2000" b="1"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(Colorado State University, Natural Resource Ecology Laboratory)</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Kristen Dennis </a:t>
            </a:r>
            <a:r>
              <a:rPr lang="en-US" sz="2000" b="0" i="0" u="none" strike="noStrike" cap="none" dirty="0">
                <a:solidFill>
                  <a:schemeClr val="tx1">
                    <a:lumMod val="75000"/>
                    <a:lumOff val="25000"/>
                  </a:schemeClr>
                </a:solidFill>
                <a:latin typeface="Century Gothic"/>
                <a:ea typeface="Century Gothic"/>
                <a:cs typeface="Century Gothic"/>
                <a:sym typeface="Century Gothic"/>
              </a:rPr>
              <a:t>(NASA DEVELOP, Fellow)</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9"/>
          <p:cNvSpPr txBox="1"/>
          <p:nvPr/>
        </p:nvSpPr>
        <p:spPr>
          <a:xfrm>
            <a:off x="175425" y="1650023"/>
            <a:ext cx="8160900" cy="3669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1" u="none" strike="noStrike" cap="none" dirty="0">
                <a:solidFill>
                  <a:schemeClr val="tx1">
                    <a:lumMod val="75000"/>
                    <a:lumOff val="25000"/>
                  </a:schemeClr>
                </a:solidFill>
                <a:latin typeface="Century Gothic"/>
                <a:ea typeface="Century Gothic"/>
                <a:cs typeface="Century Gothic"/>
                <a:sym typeface="Century Gothic"/>
              </a:rPr>
              <a:t>A special thanks to our Project Partners who provided us with field data and their expertise throughout the project</a:t>
            </a:r>
            <a:endParaRPr sz="2000" b="1" i="1"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000"/>
              <a:buFont typeface="Arial"/>
              <a:buNone/>
            </a:pPr>
            <a:endParaRPr sz="2000" b="1" i="1"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Dr. Brenda </a:t>
            </a:r>
            <a:r>
              <a:rPr lang="en-US" sz="2000" b="1" i="0" u="none" strike="noStrike" cap="none" dirty="0" err="1">
                <a:solidFill>
                  <a:schemeClr val="tx1">
                    <a:lumMod val="75000"/>
                    <a:lumOff val="25000"/>
                  </a:schemeClr>
                </a:solidFill>
                <a:latin typeface="Century Gothic"/>
                <a:ea typeface="Century Gothic"/>
                <a:cs typeface="Century Gothic"/>
                <a:sym typeface="Century Gothic"/>
              </a:rPr>
              <a:t>Moraska</a:t>
            </a:r>
            <a:r>
              <a:rPr lang="en-US" sz="2000" b="1" i="0" u="none" strike="noStrike" cap="none" dirty="0">
                <a:solidFill>
                  <a:schemeClr val="tx1">
                    <a:lumMod val="75000"/>
                    <a:lumOff val="25000"/>
                  </a:schemeClr>
                </a:solidFill>
                <a:latin typeface="Century Gothic"/>
                <a:ea typeface="Century Gothic"/>
                <a:cs typeface="Century Gothic"/>
                <a:sym typeface="Century Gothic"/>
              </a:rPr>
              <a:t> </a:t>
            </a:r>
            <a:r>
              <a:rPr lang="en-US" sz="2000" b="1" i="0" u="none" strike="noStrike" cap="none" dirty="0" err="1">
                <a:solidFill>
                  <a:schemeClr val="tx1">
                    <a:lumMod val="75000"/>
                    <a:lumOff val="25000"/>
                  </a:schemeClr>
                </a:solidFill>
                <a:latin typeface="Century Gothic"/>
                <a:ea typeface="Century Gothic"/>
                <a:cs typeface="Century Gothic"/>
                <a:sym typeface="Century Gothic"/>
              </a:rPr>
              <a:t>Lafrancois</a:t>
            </a:r>
            <a:r>
              <a:rPr lang="en-US" sz="2000" b="1"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(National Park Service, Water Resources Division)</a:t>
            </a:r>
            <a:endParaRPr sz="14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Dr. Bob Sterner </a:t>
            </a:r>
            <a:r>
              <a:rPr lang="en-US" sz="2000" b="0" i="0" u="none" strike="noStrike" cap="none" dirty="0">
                <a:solidFill>
                  <a:schemeClr val="tx1">
                    <a:lumMod val="75000"/>
                    <a:lumOff val="25000"/>
                  </a:schemeClr>
                </a:solidFill>
                <a:latin typeface="Century Gothic"/>
                <a:ea typeface="Century Gothic"/>
                <a:cs typeface="Century Gothic"/>
                <a:sym typeface="Century Gothic"/>
              </a:rPr>
              <a:t>(University of Minnesota- Duluth, Large Lakes Observatory)</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r>
              <a:rPr lang="en-US" sz="2200" b="1" dirty="0">
                <a:solidFill>
                  <a:schemeClr val="tx1">
                    <a:lumMod val="75000"/>
                    <a:lumOff val="25000"/>
                  </a:schemeClr>
                </a:solidFill>
                <a:latin typeface="Century Gothic"/>
                <a:ea typeface="Century Gothic"/>
                <a:cs typeface="Century Gothic"/>
                <a:sym typeface="Century Gothic"/>
              </a:rPr>
              <a:t>Dr. Liz Minor </a:t>
            </a:r>
            <a:r>
              <a:rPr lang="en-US" sz="2000" dirty="0">
                <a:solidFill>
                  <a:schemeClr val="tx1">
                    <a:lumMod val="75000"/>
                    <a:lumOff val="25000"/>
                  </a:schemeClr>
                </a:solidFill>
                <a:latin typeface="Century Gothic"/>
                <a:ea typeface="Century Gothic"/>
                <a:cs typeface="Century Gothic"/>
                <a:sym typeface="Century Gothic"/>
              </a:rPr>
              <a:t>(University of Minnesota- Duluth, Large Lakes Observatory)</a:t>
            </a:r>
            <a:endParaRPr dirty="0">
              <a:solidFill>
                <a:schemeClr val="tx1">
                  <a:lumMod val="75000"/>
                  <a:lumOff val="25000"/>
                </a:schemeClr>
              </a:solidFill>
            </a:endParaRPr>
          </a:p>
          <a:p>
            <a:pPr marL="0" marR="0" lvl="0" indent="0" algn="l" rtl="0">
              <a:lnSpc>
                <a:spcPct val="100000"/>
              </a:lnSpc>
              <a:spcBef>
                <a:spcPts val="600"/>
              </a:spcBef>
              <a:spcAft>
                <a:spcPts val="0"/>
              </a:spcAft>
              <a:buClr>
                <a:srgbClr val="3F3F3F"/>
              </a:buClr>
              <a:buSzPts val="2200"/>
              <a:buFont typeface="Arial"/>
              <a:buNone/>
            </a:pPr>
            <a:endParaRPr sz="2200"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pic>
        <p:nvPicPr>
          <p:cNvPr id="519" name="Google Shape;519;p39"/>
          <p:cNvPicPr preferRelativeResize="0"/>
          <p:nvPr/>
        </p:nvPicPr>
        <p:blipFill rotWithShape="1">
          <a:blip r:embed="rId3">
            <a:alphaModFix/>
          </a:blip>
          <a:srcRect/>
          <a:stretch/>
        </p:blipFill>
        <p:spPr>
          <a:xfrm>
            <a:off x="8163801" y="1555669"/>
            <a:ext cx="3070257" cy="4016431"/>
          </a:xfrm>
          <a:prstGeom prst="rect">
            <a:avLst/>
          </a:prstGeom>
          <a:noFill/>
          <a:ln>
            <a:noFill/>
          </a:ln>
        </p:spPr>
      </p:pic>
      <p:sp>
        <p:nvSpPr>
          <p:cNvPr id="520" name="Google Shape;520;p39"/>
          <p:cNvSpPr txBox="1"/>
          <p:nvPr/>
        </p:nvSpPr>
        <p:spPr>
          <a:xfrm>
            <a:off x="225825" y="5319025"/>
            <a:ext cx="8060100" cy="86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This material contains modified Copernicus Sentinel data (2018), processed by ESA. </a:t>
            </a:r>
            <a:endParaRPr sz="2000"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6"/>
          <p:cNvSpPr txBox="1"/>
          <p:nvPr/>
        </p:nvSpPr>
        <p:spPr>
          <a:xfrm>
            <a:off x="1133704" y="249199"/>
            <a:ext cx="10233148" cy="6617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BACKGROUND </a:t>
            </a:r>
            <a:endParaRPr sz="1400" b="0" i="0" u="none" strike="noStrike" cap="none">
              <a:solidFill>
                <a:srgbClr val="000000"/>
              </a:solidFill>
              <a:latin typeface="Arial"/>
              <a:ea typeface="Arial"/>
              <a:cs typeface="Arial"/>
              <a:sym typeface="Arial"/>
            </a:endParaRPr>
          </a:p>
        </p:txBody>
      </p:sp>
      <p:sp>
        <p:nvSpPr>
          <p:cNvPr id="146" name="Google Shape;146;p16"/>
          <p:cNvSpPr txBox="1"/>
          <p:nvPr/>
        </p:nvSpPr>
        <p:spPr>
          <a:xfrm>
            <a:off x="8747092" y="6476998"/>
            <a:ext cx="34449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b="1" i="0" u="none" strike="noStrike" cap="none">
                <a:solidFill>
                  <a:srgbClr val="3F3F3F"/>
                </a:solidFill>
                <a:latin typeface="Century Gothic"/>
                <a:ea typeface="Century Gothic"/>
                <a:cs typeface="Century Gothic"/>
                <a:sym typeface="Century Gothic"/>
              </a:rPr>
              <a:t>Image Credits: Pixabay</a:t>
            </a:r>
            <a:endParaRPr b="0" i="0" u="none" strike="noStrike" cap="none">
              <a:solidFill>
                <a:srgbClr val="3F3F3F"/>
              </a:solidFill>
              <a:latin typeface="Arial"/>
              <a:ea typeface="Arial"/>
              <a:cs typeface="Arial"/>
              <a:sym typeface="Arial"/>
            </a:endParaRPr>
          </a:p>
        </p:txBody>
      </p:sp>
      <p:sp>
        <p:nvSpPr>
          <p:cNvPr id="147" name="Google Shape;147;p16"/>
          <p:cNvSpPr txBox="1"/>
          <p:nvPr/>
        </p:nvSpPr>
        <p:spPr>
          <a:xfrm>
            <a:off x="697100" y="1280300"/>
            <a:ext cx="9005400" cy="4161600"/>
          </a:xfrm>
          <a:prstGeom prst="rect">
            <a:avLst/>
          </a:prstGeom>
          <a:noFill/>
          <a:ln>
            <a:noFill/>
          </a:ln>
        </p:spPr>
        <p:txBody>
          <a:bodyPr spcFirstLastPara="1" wrap="square" lIns="91425" tIns="91425" rIns="91425" bIns="91425" anchor="t" anchorCtr="0">
            <a:noAutofit/>
          </a:bodyPr>
          <a:lstStyle/>
          <a:p>
            <a:pPr marR="0" lvl="0" algn="l" rtl="0">
              <a:lnSpc>
                <a:spcPct val="100000"/>
              </a:lnSpc>
              <a:spcBef>
                <a:spcPts val="0"/>
              </a:spcBef>
              <a:spcAft>
                <a:spcPts val="0"/>
              </a:spcAft>
              <a:buClr>
                <a:srgbClr val="379CC3"/>
              </a:buClr>
              <a:buSzPts val="2000"/>
            </a:pPr>
            <a:r>
              <a:rPr lang="en-US" sz="2000" b="1" i="0" u="none" strike="noStrike" cap="none" dirty="0">
                <a:solidFill>
                  <a:schemeClr val="tx1">
                    <a:lumMod val="75000"/>
                    <a:lumOff val="25000"/>
                  </a:schemeClr>
                </a:solidFill>
                <a:latin typeface="Century Gothic"/>
                <a:ea typeface="Century Gothic"/>
                <a:cs typeface="Century Gothic"/>
                <a:sym typeface="Century Gothic"/>
              </a:rPr>
              <a:t>Sediment Plumes </a:t>
            </a:r>
            <a:r>
              <a:rPr lang="en-US" sz="2000" b="0" i="0" u="none" strike="noStrike" cap="none" dirty="0">
                <a:solidFill>
                  <a:schemeClr val="tx1">
                    <a:lumMod val="75000"/>
                    <a:lumOff val="25000"/>
                  </a:schemeClr>
                </a:solidFill>
                <a:latin typeface="Century Gothic"/>
                <a:ea typeface="Century Gothic"/>
                <a:cs typeface="Century Gothic"/>
                <a:sym typeface="Century Gothic"/>
              </a:rPr>
              <a:t>and</a:t>
            </a:r>
            <a:r>
              <a:rPr lang="en-US" sz="2000" b="1" i="0" u="none" strike="noStrike" cap="none" dirty="0">
                <a:solidFill>
                  <a:schemeClr val="tx1">
                    <a:lumMod val="75000"/>
                    <a:lumOff val="25000"/>
                  </a:schemeClr>
                </a:solidFill>
                <a:latin typeface="Century Gothic"/>
                <a:ea typeface="Century Gothic"/>
                <a:cs typeface="Century Gothic"/>
                <a:sym typeface="Century Gothic"/>
              </a:rPr>
              <a:t> Algal Blooms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Changing climate, changing patterns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Perceived increase</a:t>
            </a:r>
            <a:r>
              <a:rPr lang="en-US" sz="2000" dirty="0">
                <a:solidFill>
                  <a:schemeClr val="tx1">
                    <a:lumMod val="75000"/>
                    <a:lumOff val="25000"/>
                  </a:schemeClr>
                </a:solidFill>
                <a:latin typeface="Century Gothic"/>
                <a:ea typeface="Century Gothic"/>
                <a:cs typeface="Century Gothic"/>
                <a:sym typeface="Century Gothic"/>
              </a:rPr>
              <a:t> in phenomena in </a:t>
            </a:r>
          </a:p>
          <a:p>
            <a:pPr marL="457200" marR="0" lvl="0" algn="l" rtl="0">
              <a:lnSpc>
                <a:spcPct val="100000"/>
              </a:lnSpc>
              <a:spcBef>
                <a:spcPts val="0"/>
              </a:spcBef>
              <a:spcAft>
                <a:spcPts val="0"/>
              </a:spcAft>
              <a:buClr>
                <a:srgbClr val="379CC3"/>
              </a:buClr>
            </a:pPr>
            <a:r>
              <a:rPr lang="en-US" sz="2000" dirty="0">
                <a:solidFill>
                  <a:schemeClr val="tx1">
                    <a:lumMod val="75000"/>
                    <a:lumOff val="25000"/>
                  </a:schemeClr>
                </a:solidFill>
                <a:latin typeface="Century Gothic"/>
                <a:ea typeface="Century Gothic"/>
                <a:cs typeface="Century Gothic"/>
                <a:sym typeface="Century Gothic"/>
              </a:rPr>
              <a:t>western Lake Superior</a:t>
            </a:r>
          </a:p>
          <a:p>
            <a:pPr marL="469900" marR="0" lvl="0" indent="-342900" algn="l" rtl="0">
              <a:lnSpc>
                <a:spcPct val="100000"/>
              </a:lnSpc>
              <a:spcBef>
                <a:spcPts val="0"/>
              </a:spcBef>
              <a:spcAft>
                <a:spcPts val="0"/>
              </a:spcAft>
              <a:buClr>
                <a:srgbClr val="379CC3"/>
              </a:buClr>
              <a:buSzPts val="2000"/>
              <a:buFont typeface="Webdings" panose="05030102010509060703" pitchFamily="18" charset="2"/>
              <a:buChar char="4"/>
            </a:pPr>
            <a:endParaRPr sz="2000" dirty="0">
              <a:solidFill>
                <a:srgbClr val="3F3F3F"/>
              </a:solidFill>
              <a:latin typeface="Century Gothic"/>
              <a:ea typeface="Century Gothic"/>
              <a:cs typeface="Century Gothic"/>
              <a:sym typeface="Century Gothic"/>
            </a:endParaRPr>
          </a:p>
          <a:p>
            <a:pPr marL="469900" marR="0" lvl="0" indent="-342900" algn="l" rtl="0">
              <a:lnSpc>
                <a:spcPct val="100000"/>
              </a:lnSpc>
              <a:spcBef>
                <a:spcPts val="0"/>
              </a:spcBef>
              <a:spcAft>
                <a:spcPts val="0"/>
              </a:spcAft>
              <a:buClr>
                <a:srgbClr val="379CC3"/>
              </a:buClr>
              <a:buSzPts val="2000"/>
              <a:buFont typeface="Webdings" panose="05030102010509060703" pitchFamily="18" charset="2"/>
              <a:buChar char="4"/>
            </a:pPr>
            <a:endParaRPr sz="2000" dirty="0">
              <a:solidFill>
                <a:srgbClr val="3F3F3F"/>
              </a:solidFill>
              <a:latin typeface="Century Gothic"/>
              <a:ea typeface="Century Gothic"/>
              <a:cs typeface="Century Gothic"/>
              <a:sym typeface="Century Gothic"/>
            </a:endParaRPr>
          </a:p>
          <a:p>
            <a:pPr marR="0" lvl="0" algn="l" rtl="0">
              <a:lnSpc>
                <a:spcPct val="100000"/>
              </a:lnSpc>
              <a:spcBef>
                <a:spcPts val="0"/>
              </a:spcBef>
              <a:spcAft>
                <a:spcPts val="0"/>
              </a:spcAft>
              <a:buClr>
                <a:srgbClr val="379CC3"/>
              </a:buClr>
              <a:buSzPts val="2000"/>
            </a:pPr>
            <a:r>
              <a:rPr lang="en-US" sz="2000" b="1" i="0" u="none" strike="noStrike" cap="none" dirty="0">
                <a:solidFill>
                  <a:schemeClr val="tx1">
                    <a:lumMod val="75000"/>
                    <a:lumOff val="25000"/>
                  </a:schemeClr>
                </a:solidFill>
                <a:latin typeface="Century Gothic"/>
                <a:ea typeface="Century Gothic"/>
                <a:cs typeface="Century Gothic"/>
                <a:sym typeface="Century Gothic"/>
              </a:rPr>
              <a:t>Sediment Plumes</a:t>
            </a:r>
            <a:r>
              <a:rPr lang="en-US" sz="2000" b="0" i="0" u="none" strike="noStrike" cap="none" dirty="0">
                <a:solidFill>
                  <a:schemeClr val="tx1">
                    <a:lumMod val="75000"/>
                    <a:lumOff val="25000"/>
                  </a:schemeClr>
                </a:solidFill>
                <a:latin typeface="Century Gothic"/>
                <a:ea typeface="Century Gothic"/>
                <a:cs typeface="Century Gothic"/>
                <a:sym typeface="Century Gothic"/>
              </a:rPr>
              <a:t> → carry suspended sediment, nutrients </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Decreased light penetration, Increase temperature</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69900" marR="0" lvl="0" indent="-342900" algn="l" rtl="0">
              <a:lnSpc>
                <a:spcPct val="100000"/>
              </a:lnSpc>
              <a:spcBef>
                <a:spcPts val="0"/>
              </a:spcBef>
              <a:spcAft>
                <a:spcPts val="0"/>
              </a:spcAft>
              <a:buClr>
                <a:srgbClr val="379CC3"/>
              </a:buClr>
              <a:buSzPts val="2000"/>
              <a:buFont typeface="Webdings" panose="05030102010509060703" pitchFamily="18" charset="2"/>
              <a:buChar char="4"/>
            </a:pPr>
            <a:endParaRPr sz="20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100000"/>
              </a:lnSpc>
              <a:spcBef>
                <a:spcPts val="0"/>
              </a:spcBef>
              <a:spcAft>
                <a:spcPts val="0"/>
              </a:spcAft>
              <a:buClr>
                <a:srgbClr val="379CC3"/>
              </a:buClr>
              <a:buSzPts val="2000"/>
              <a:buFont typeface="Webdings" panose="05030102010509060703" pitchFamily="18" charset="2"/>
              <a:buChar char="4"/>
            </a:pPr>
            <a:endParaRPr sz="2000" b="0" i="0" u="none" strike="noStrike" cap="none" dirty="0">
              <a:solidFill>
                <a:srgbClr val="3F3F3F"/>
              </a:solidFill>
              <a:latin typeface="Century Gothic"/>
              <a:ea typeface="Century Gothic"/>
              <a:cs typeface="Century Gothic"/>
              <a:sym typeface="Century Gothic"/>
            </a:endParaRPr>
          </a:p>
          <a:p>
            <a:pPr marR="0" lvl="0" algn="l" rtl="0">
              <a:lnSpc>
                <a:spcPct val="100000"/>
              </a:lnSpc>
              <a:spcBef>
                <a:spcPts val="0"/>
              </a:spcBef>
              <a:spcAft>
                <a:spcPts val="0"/>
              </a:spcAft>
              <a:buClr>
                <a:srgbClr val="379CC3"/>
              </a:buClr>
              <a:buSzPts val="2000"/>
            </a:pPr>
            <a:r>
              <a:rPr lang="en-US" sz="2000" b="1" i="0" u="none" strike="noStrike" cap="none" dirty="0">
                <a:solidFill>
                  <a:schemeClr val="tx1">
                    <a:lumMod val="75000"/>
                    <a:lumOff val="25000"/>
                  </a:schemeClr>
                </a:solidFill>
                <a:latin typeface="Century Gothic"/>
                <a:ea typeface="Century Gothic"/>
                <a:cs typeface="Century Gothic"/>
                <a:sym typeface="Century Gothic"/>
              </a:rPr>
              <a:t>Algal blooms</a:t>
            </a:r>
            <a:r>
              <a:rPr lang="en-US" sz="2000" b="0" i="0" u="none" strike="noStrike" cap="none" dirty="0">
                <a:solidFill>
                  <a:schemeClr val="tx1">
                    <a:lumMod val="75000"/>
                    <a:lumOff val="25000"/>
                  </a:schemeClr>
                </a:solidFill>
                <a:latin typeface="Century Gothic"/>
                <a:ea typeface="Century Gothic"/>
                <a:cs typeface="Century Gothic"/>
                <a:sym typeface="Century Gothic"/>
              </a:rPr>
              <a:t>→ require nutrient surplus, warm temperatures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Decreased oxygen</a:t>
            </a:r>
            <a:r>
              <a:rPr lang="en-US" sz="2000" b="0" i="0" u="none" strike="noStrike" cap="none" baseline="-25000"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 Cyanobacteria toxin production</a:t>
            </a:r>
          </a:p>
        </p:txBody>
      </p:sp>
      <p:pic>
        <p:nvPicPr>
          <p:cNvPr id="148" name="Google Shape;148;p16"/>
          <p:cNvPicPr preferRelativeResize="0"/>
          <p:nvPr/>
        </p:nvPicPr>
        <p:blipFill rotWithShape="1">
          <a:blip r:embed="rId3">
            <a:alphaModFix/>
          </a:blip>
          <a:srcRect/>
          <a:stretch/>
        </p:blipFill>
        <p:spPr>
          <a:xfrm>
            <a:off x="9352100" y="2884700"/>
            <a:ext cx="2597400" cy="2557200"/>
          </a:xfrm>
          <a:prstGeom prst="ellipse">
            <a:avLst/>
          </a:prstGeom>
          <a:noFill/>
          <a:ln w="9525" cap="flat" cmpd="sng">
            <a:solidFill>
              <a:srgbClr val="666666"/>
            </a:solidFill>
            <a:prstDash val="solid"/>
            <a:round/>
            <a:headEnd type="none" w="sm" len="sm"/>
            <a:tailEnd type="none" w="sm" len="sm"/>
          </a:ln>
          <a:effectLst>
            <a:outerShdw blurRad="50800" dist="38100" dir="2700000" algn="tl" rotWithShape="0">
              <a:prstClr val="black">
                <a:alpha val="40000"/>
              </a:prstClr>
            </a:outerShdw>
          </a:effectLst>
        </p:spPr>
      </p:pic>
      <p:pic>
        <p:nvPicPr>
          <p:cNvPr id="149" name="Google Shape;149;p16"/>
          <p:cNvPicPr preferRelativeResize="0"/>
          <p:nvPr/>
        </p:nvPicPr>
        <p:blipFill rotWithShape="1">
          <a:blip r:embed="rId4">
            <a:alphaModFix/>
          </a:blip>
          <a:srcRect/>
          <a:stretch/>
        </p:blipFill>
        <p:spPr>
          <a:xfrm>
            <a:off x="6520125" y="519500"/>
            <a:ext cx="2187900" cy="2205600"/>
          </a:xfrm>
          <a:prstGeom prst="ellipse">
            <a:avLst/>
          </a:prstGeom>
          <a:noFill/>
          <a:ln w="9525" cap="flat" cmpd="sng">
            <a:solidFill>
              <a:srgbClr val="666666"/>
            </a:solidFill>
            <a:prstDash val="solid"/>
            <a:round/>
            <a:headEnd type="none" w="sm" len="sm"/>
            <a:tailEnd type="none" w="sm" len="sm"/>
          </a:ln>
          <a:effectLst>
            <a:outerShdw blurRad="50800" dist="38100" dir="2700000" algn="tl" rotWithShape="0">
              <a:prstClr val="black">
                <a:alpha val="40000"/>
              </a:prstClr>
            </a:outerShdw>
          </a:effectLst>
        </p:spPr>
      </p:pic>
      <p:pic>
        <p:nvPicPr>
          <p:cNvPr id="150" name="Google Shape;150;p16"/>
          <p:cNvPicPr preferRelativeResize="0"/>
          <p:nvPr/>
        </p:nvPicPr>
        <p:blipFill rotWithShape="1">
          <a:blip r:embed="rId5">
            <a:alphaModFix/>
          </a:blip>
          <a:srcRect/>
          <a:stretch/>
        </p:blipFill>
        <p:spPr>
          <a:xfrm>
            <a:off x="8112657" y="121175"/>
            <a:ext cx="3706200" cy="3693000"/>
          </a:xfrm>
          <a:prstGeom prst="ellipse">
            <a:avLst/>
          </a:prstGeom>
          <a:noFill/>
          <a:ln w="9525" cap="flat" cmpd="sng">
            <a:solidFill>
              <a:srgbClr val="666666"/>
            </a:solidFill>
            <a:prstDash val="solid"/>
            <a:round/>
            <a:headEnd type="none" w="sm" len="sm"/>
            <a:tailEnd type="none" w="sm" len="sm"/>
          </a:ln>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7"/>
          <p:cNvSpPr txBox="1"/>
          <p:nvPr/>
        </p:nvSpPr>
        <p:spPr>
          <a:xfrm>
            <a:off x="382617" y="312135"/>
            <a:ext cx="10770227" cy="6434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COMMUNITY CONCERNS</a:t>
            </a:r>
            <a:endParaRPr sz="1400" b="0" i="0" u="none" strike="noStrike" cap="none">
              <a:solidFill>
                <a:srgbClr val="000000"/>
              </a:solidFill>
              <a:latin typeface="Arial"/>
              <a:ea typeface="Arial"/>
              <a:cs typeface="Arial"/>
              <a:sym typeface="Arial"/>
            </a:endParaRPr>
          </a:p>
        </p:txBody>
      </p:sp>
      <p:sp>
        <p:nvSpPr>
          <p:cNvPr id="156" name="Google Shape;156;p17"/>
          <p:cNvSpPr txBox="1"/>
          <p:nvPr/>
        </p:nvSpPr>
        <p:spPr>
          <a:xfrm>
            <a:off x="8747100" y="5959089"/>
            <a:ext cx="34449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b="1" i="0" u="none" strike="noStrike" cap="none" dirty="0">
                <a:solidFill>
                  <a:schemeClr val="tx1">
                    <a:lumMod val="75000"/>
                    <a:lumOff val="25000"/>
                  </a:schemeClr>
                </a:solidFill>
                <a:latin typeface="Century Gothic"/>
                <a:ea typeface="Century Gothic"/>
                <a:cs typeface="Century Gothic"/>
                <a:sym typeface="Century Gothic"/>
              </a:rPr>
              <a:t>image Credit: </a:t>
            </a:r>
            <a:r>
              <a:rPr lang="en-US" b="1" i="0" u="none" strike="noStrike" cap="none" dirty="0" err="1">
                <a:solidFill>
                  <a:schemeClr val="tx1">
                    <a:lumMod val="75000"/>
                    <a:lumOff val="25000"/>
                  </a:schemeClr>
                </a:solidFill>
                <a:latin typeface="Century Gothic"/>
                <a:ea typeface="Century Gothic"/>
                <a:cs typeface="Century Gothic"/>
                <a:sym typeface="Century Gothic"/>
              </a:rPr>
              <a:t>Pixabay</a:t>
            </a:r>
            <a:endParaRPr b="0" i="0" u="none" strike="noStrike" cap="none" dirty="0">
              <a:solidFill>
                <a:schemeClr val="tx1">
                  <a:lumMod val="75000"/>
                  <a:lumOff val="25000"/>
                </a:schemeClr>
              </a:solidFill>
              <a:sym typeface="Arial"/>
            </a:endParaRPr>
          </a:p>
        </p:txBody>
      </p:sp>
      <p:pic>
        <p:nvPicPr>
          <p:cNvPr id="157" name="Google Shape;157;p17"/>
          <p:cNvPicPr preferRelativeResize="0"/>
          <p:nvPr/>
        </p:nvPicPr>
        <p:blipFill rotWithShape="1">
          <a:blip r:embed="rId3">
            <a:alphaModFix/>
          </a:blip>
          <a:srcRect/>
          <a:stretch/>
        </p:blipFill>
        <p:spPr>
          <a:xfrm>
            <a:off x="6069725" y="1644375"/>
            <a:ext cx="5626975" cy="3763049"/>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pic>
      <p:sp>
        <p:nvSpPr>
          <p:cNvPr id="158" name="Google Shape;158;p17"/>
          <p:cNvSpPr txBox="1"/>
          <p:nvPr/>
        </p:nvSpPr>
        <p:spPr>
          <a:xfrm>
            <a:off x="495300" y="1360600"/>
            <a:ext cx="5117100" cy="32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Understand sediment plume and algal bloom dynamics</a:t>
            </a:r>
            <a:endParaRPr sz="2200" dirty="0">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379CC3"/>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Extent</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379CC3"/>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Temporal trends</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200"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200" dirty="0">
                <a:solidFill>
                  <a:schemeClr val="tx1">
                    <a:lumMod val="75000"/>
                    <a:lumOff val="25000"/>
                  </a:schemeClr>
                </a:solidFill>
                <a:latin typeface="Century Gothic"/>
                <a:ea typeface="Century Gothic"/>
                <a:cs typeface="Century Gothic"/>
                <a:sym typeface="Century Gothic"/>
              </a:rPr>
              <a:t>Impacts</a:t>
            </a:r>
            <a:endParaRPr sz="2200" dirty="0">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379CC3"/>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Water Quality</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379CC3"/>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Ecosystem Health</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379CC3"/>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Tourism</a:t>
            </a:r>
            <a:endParaRPr sz="2200" dirty="0">
              <a:solidFill>
                <a:schemeClr val="tx1">
                  <a:lumMod val="75000"/>
                  <a:lumOff val="25000"/>
                </a:schemeClr>
              </a:solidFill>
              <a:latin typeface="Century Gothic"/>
              <a:ea typeface="Century Gothic"/>
              <a:cs typeface="Century Gothic"/>
              <a:sym typeface="Century Gothic"/>
            </a:endParaRPr>
          </a:p>
          <a:p>
            <a:pPr marL="914400" marR="0" lvl="1" indent="-368300" algn="l" rtl="0">
              <a:lnSpc>
                <a:spcPct val="100000"/>
              </a:lnSpc>
              <a:spcBef>
                <a:spcPts val="0"/>
              </a:spcBef>
              <a:spcAft>
                <a:spcPts val="0"/>
              </a:spcAft>
              <a:buClr>
                <a:srgbClr val="379CC3"/>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Implications for future management practices</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p:nvPr/>
        </p:nvSpPr>
        <p:spPr>
          <a:xfrm>
            <a:off x="370608" y="429491"/>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a:solidFill>
                  <a:schemeClr val="lt1"/>
                </a:solidFill>
                <a:latin typeface="Century Gothic"/>
                <a:ea typeface="Century Gothic"/>
                <a:cs typeface="Century Gothic"/>
                <a:sym typeface="Century Gothic"/>
              </a:rPr>
              <a:t>STUDY AREA</a:t>
            </a:r>
            <a:endParaRPr sz="1400" b="0" i="0" u="none" strike="noStrike" cap="none">
              <a:solidFill>
                <a:srgbClr val="000000"/>
              </a:solidFill>
              <a:latin typeface="Arial"/>
              <a:ea typeface="Arial"/>
              <a:cs typeface="Arial"/>
              <a:sym typeface="Arial"/>
            </a:endParaRPr>
          </a:p>
        </p:txBody>
      </p:sp>
      <p:sp>
        <p:nvSpPr>
          <p:cNvPr id="165" name="Google Shape;165;p18"/>
          <p:cNvSpPr txBox="1"/>
          <p:nvPr/>
        </p:nvSpPr>
        <p:spPr>
          <a:xfrm>
            <a:off x="7889053" y="1890000"/>
            <a:ext cx="4216400" cy="30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3F3F3F"/>
                </a:solidFill>
                <a:latin typeface="Century Gothic"/>
                <a:ea typeface="Century Gothic"/>
                <a:cs typeface="Century Gothic"/>
                <a:sym typeface="Century Gothic"/>
              </a:rPr>
              <a:t>Study Period:</a:t>
            </a:r>
            <a:endParaRPr sz="1400" b="0" i="0" u="none" strike="noStrike" cap="none" dirty="0">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379CC3"/>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Years: </a:t>
            </a:r>
            <a:r>
              <a:rPr lang="en-US" sz="2400" b="0" i="0" u="none" strike="noStrike" cap="none" dirty="0">
                <a:solidFill>
                  <a:srgbClr val="3F3F3F"/>
                </a:solidFill>
                <a:latin typeface="Century Gothic"/>
                <a:ea typeface="Century Gothic"/>
                <a:cs typeface="Century Gothic"/>
                <a:sym typeface="Century Gothic"/>
              </a:rPr>
              <a:t>2011-2019</a:t>
            </a:r>
            <a:endParaRPr sz="1400" b="0" i="0" u="none" strike="noStrike" cap="none" dirty="0">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379CC3"/>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Months: </a:t>
            </a:r>
            <a:r>
              <a:rPr lang="en-US" sz="2400" dirty="0">
                <a:solidFill>
                  <a:srgbClr val="3F3F3F"/>
                </a:solidFill>
                <a:latin typeface="Century Gothic"/>
                <a:ea typeface="Century Gothic"/>
                <a:cs typeface="Century Gothic"/>
                <a:sym typeface="Century Gothic"/>
              </a:rPr>
              <a:t>June</a:t>
            </a:r>
            <a:r>
              <a:rPr lang="en-US" sz="2400" b="0" i="0" u="none" strike="noStrike" cap="none" dirty="0">
                <a:solidFill>
                  <a:srgbClr val="3F3F3F"/>
                </a:solidFill>
                <a:latin typeface="Century Gothic"/>
                <a:ea typeface="Century Gothic"/>
                <a:cs typeface="Century Gothic"/>
                <a:sym typeface="Century Gothic"/>
              </a:rPr>
              <a:t>-</a:t>
            </a:r>
            <a:r>
              <a:rPr lang="en-US" sz="2400" dirty="0">
                <a:solidFill>
                  <a:srgbClr val="3F3F3F"/>
                </a:solidFill>
                <a:latin typeface="Century Gothic"/>
                <a:ea typeface="Century Gothic"/>
                <a:cs typeface="Century Gothic"/>
                <a:sym typeface="Century Gothic"/>
              </a:rPr>
              <a:t>August</a:t>
            </a:r>
            <a:endParaRPr sz="2400" b="0" i="0" u="none" strike="noStrike" cap="none" dirty="0">
              <a:solidFill>
                <a:srgbClr val="3F3F3F"/>
              </a:solidFill>
              <a:latin typeface="Century Gothic"/>
              <a:ea typeface="Century Gothic"/>
              <a:cs typeface="Century Gothic"/>
              <a:sym typeface="Century Gothic"/>
            </a:endParaRPr>
          </a:p>
        </p:txBody>
      </p:sp>
      <p:grpSp>
        <p:nvGrpSpPr>
          <p:cNvPr id="166" name="Google Shape;166;p18"/>
          <p:cNvGrpSpPr/>
          <p:nvPr/>
        </p:nvGrpSpPr>
        <p:grpSpPr>
          <a:xfrm>
            <a:off x="199361" y="1052214"/>
            <a:ext cx="7464064" cy="5805786"/>
            <a:chOff x="199361" y="1052214"/>
            <a:chExt cx="7464064" cy="5805786"/>
          </a:xfrm>
        </p:grpSpPr>
        <p:pic>
          <p:nvPicPr>
            <p:cNvPr id="167" name="Google Shape;167;p18" descr="A close up of a map&#10;&#10;Description automatically generated"/>
            <p:cNvPicPr preferRelativeResize="0"/>
            <p:nvPr/>
          </p:nvPicPr>
          <p:blipFill rotWithShape="1">
            <a:blip r:embed="rId3">
              <a:alphaModFix/>
            </a:blip>
            <a:srcRect/>
            <a:stretch/>
          </p:blipFill>
          <p:spPr>
            <a:xfrm>
              <a:off x="199361" y="1052214"/>
              <a:ext cx="7464064" cy="5767686"/>
            </a:xfrm>
            <a:prstGeom prst="rect">
              <a:avLst/>
            </a:prstGeom>
            <a:noFill/>
            <a:ln>
              <a:noFill/>
            </a:ln>
          </p:spPr>
        </p:pic>
        <p:sp>
          <p:nvSpPr>
            <p:cNvPr id="168" name="Google Shape;168;p18"/>
            <p:cNvSpPr txBox="1"/>
            <p:nvPr/>
          </p:nvSpPr>
          <p:spPr>
            <a:xfrm>
              <a:off x="4208060" y="6082156"/>
              <a:ext cx="2968056" cy="7168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Century Gothic"/>
                  <a:ea typeface="Century Gothic"/>
                  <a:cs typeface="Century Gothic"/>
                  <a:sym typeface="Century Gothic"/>
                </a:rPr>
                <a:t> </a:t>
              </a:r>
              <a:endParaRPr sz="14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  </a:t>
              </a:r>
              <a:r>
                <a:rPr lang="en-US" sz="1400" b="0" i="0" u="none" strike="noStrike" cap="none" dirty="0">
                  <a:solidFill>
                    <a:schemeClr val="tx1">
                      <a:lumMod val="75000"/>
                      <a:lumOff val="25000"/>
                    </a:schemeClr>
                  </a:solidFill>
                  <a:latin typeface="Century Gothic"/>
                  <a:ea typeface="Century Gothic"/>
                  <a:cs typeface="Century Gothic"/>
                  <a:sym typeface="Century Gothic"/>
                </a:rPr>
                <a:t>0     300   600 Kilometers</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69" name="Google Shape;169;p18"/>
            <p:cNvSpPr txBox="1"/>
            <p:nvPr/>
          </p:nvSpPr>
          <p:spPr>
            <a:xfrm>
              <a:off x="752695" y="6172200"/>
              <a:ext cx="2968056" cy="68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    0        40        60  Kilometers</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70" name="Google Shape;170;p18"/>
            <p:cNvSpPr txBox="1"/>
            <p:nvPr/>
          </p:nvSpPr>
          <p:spPr>
            <a:xfrm>
              <a:off x="432806" y="4520774"/>
              <a:ext cx="3607834" cy="146994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tx1">
                      <a:lumMod val="75000"/>
                      <a:lumOff val="25000"/>
                    </a:schemeClr>
                  </a:solidFill>
                  <a:latin typeface="Century Gothic"/>
                  <a:ea typeface="Century Gothic"/>
                  <a:cs typeface="Century Gothic"/>
                  <a:sym typeface="Century Gothic"/>
                </a:rPr>
                <a:t>Apostle Islands National Lakeshore</a:t>
              </a:r>
              <a:endParaRPr sz="3000" b="1"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171" name="Google Shape;171;p18"/>
          <p:cNvSpPr/>
          <p:nvPr/>
        </p:nvSpPr>
        <p:spPr>
          <a:xfrm>
            <a:off x="7889054" y="4094811"/>
            <a:ext cx="4216399" cy="16927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3F3F3F"/>
                </a:solidFill>
                <a:latin typeface="Century Gothic"/>
                <a:ea typeface="Century Gothic"/>
                <a:cs typeface="Century Gothic"/>
                <a:sym typeface="Century Gothic"/>
              </a:rPr>
              <a:t>Study Area:</a:t>
            </a:r>
            <a:endParaRPr sz="1400" b="0" i="0" u="none" strike="noStrike" cap="none" dirty="0">
              <a:solidFill>
                <a:srgbClr val="000000"/>
              </a:solidFill>
              <a:latin typeface="Arial"/>
              <a:ea typeface="Arial"/>
              <a:cs typeface="Arial"/>
              <a:sym typeface="Arial"/>
            </a:endParaRPr>
          </a:p>
          <a:p>
            <a:pPr marL="457200" indent="-381000">
              <a:buClr>
                <a:srgbClr val="379CC3"/>
              </a:buClr>
              <a:buSzPts val="24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Western arm of Lake Superior including</a:t>
            </a:r>
            <a:r>
              <a:rPr lang="en-US" dirty="0">
                <a:ea typeface="Century Gothic"/>
              </a:rPr>
              <a:t> </a:t>
            </a:r>
            <a:r>
              <a:rPr lang="en-US" sz="2400" b="0" i="0" u="none" strike="noStrike" cap="none" dirty="0">
                <a:solidFill>
                  <a:srgbClr val="3F3F3F"/>
                </a:solidFill>
                <a:latin typeface="Century Gothic"/>
                <a:ea typeface="Century Gothic"/>
                <a:cs typeface="Century Gothic"/>
                <a:sym typeface="Century Gothic"/>
              </a:rPr>
              <a:t>Apostle Islands National Lakeshore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9"/>
          <p:cNvSpPr txBox="1"/>
          <p:nvPr/>
        </p:nvSpPr>
        <p:spPr>
          <a:xfrm>
            <a:off x="370608" y="532678"/>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p:txBody>
      </p:sp>
      <p:grpSp>
        <p:nvGrpSpPr>
          <p:cNvPr id="177" name="Google Shape;177;p19"/>
          <p:cNvGrpSpPr/>
          <p:nvPr/>
        </p:nvGrpSpPr>
        <p:grpSpPr>
          <a:xfrm>
            <a:off x="7509570" y="1586327"/>
            <a:ext cx="4407490" cy="4643951"/>
            <a:chOff x="5632317" y="1189775"/>
            <a:chExt cx="3305700" cy="3483050"/>
          </a:xfrm>
        </p:grpSpPr>
        <p:sp>
          <p:nvSpPr>
            <p:cNvPr id="178" name="Google Shape;178;p19"/>
            <p:cNvSpPr/>
            <p:nvPr/>
          </p:nvSpPr>
          <p:spPr>
            <a:xfrm>
              <a:off x="5632317" y="1189775"/>
              <a:ext cx="3305700" cy="669000"/>
            </a:xfrm>
            <a:prstGeom prst="chevron">
              <a:avLst>
                <a:gd name="adj" fmla="val 50000"/>
              </a:avLst>
            </a:prstGeom>
            <a:solidFill>
              <a:srgbClr val="A2C4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FFFFFF"/>
                  </a:solidFill>
                  <a:latin typeface="Century Gothic"/>
                  <a:ea typeface="Century Gothic"/>
                  <a:cs typeface="Century Gothic"/>
                  <a:sym typeface="Century Gothic"/>
                </a:rPr>
                <a:t>Apply</a:t>
              </a:r>
              <a:r>
                <a:rPr lang="en-US" sz="1900" b="0" i="0" u="none" strike="noStrike" cap="none">
                  <a:solidFill>
                    <a:srgbClr val="FFFFFF"/>
                  </a:solidFill>
                  <a:latin typeface="Century Gothic"/>
                  <a:ea typeface="Century Gothic"/>
                  <a:cs typeface="Century Gothic"/>
                  <a:sym typeface="Century Gothic"/>
                </a:rPr>
                <a:t> </a:t>
              </a:r>
              <a:endParaRPr sz="1900" b="0" i="0" u="none" strike="noStrike" cap="none">
                <a:solidFill>
                  <a:srgbClr val="FFFFFF"/>
                </a:solidFill>
                <a:latin typeface="Century Gothic"/>
                <a:ea typeface="Century Gothic"/>
                <a:cs typeface="Century Gothic"/>
                <a:sym typeface="Century Gothic"/>
              </a:endParaRPr>
            </a:p>
          </p:txBody>
        </p:sp>
        <p:sp>
          <p:nvSpPr>
            <p:cNvPr id="179" name="Google Shape;179;p19"/>
            <p:cNvSpPr txBox="1"/>
            <p:nvPr/>
          </p:nvSpPr>
          <p:spPr>
            <a:xfrm>
              <a:off x="6167063" y="2057125"/>
              <a:ext cx="2236200" cy="2615700"/>
            </a:xfrm>
            <a:prstGeom prst="rect">
              <a:avLst/>
            </a:prstGeom>
            <a:noFill/>
            <a:ln>
              <a:noFill/>
            </a:ln>
          </p:spPr>
          <p:txBody>
            <a:bodyPr spcFirstLastPara="1" wrap="square" lIns="121900" tIns="121900" rIns="121900" bIns="121900" anchor="t" anchorCtr="0">
              <a:noAutofit/>
            </a:bodyPr>
            <a:lstStyle/>
            <a:p>
              <a:pPr lvl="0" algn="ctr">
                <a:lnSpc>
                  <a:spcPct val="115000"/>
                </a:lnSpc>
                <a:buSzPts val="2000"/>
              </a:pPr>
              <a:r>
                <a:rPr lang="en-US" sz="2000" dirty="0">
                  <a:solidFill>
                    <a:schemeClr val="tx1">
                      <a:lumMod val="75000"/>
                      <a:lumOff val="25000"/>
                    </a:schemeClr>
                  </a:solidFill>
                  <a:latin typeface="Century Gothic"/>
                  <a:ea typeface="Century Gothic"/>
                  <a:cs typeface="Century Gothic"/>
                  <a:sym typeface="Century Gothic"/>
                </a:rPr>
                <a:t>Generate a model to map sediment plumes in the western arm of Lake Superior</a:t>
              </a:r>
            </a:p>
          </p:txBody>
        </p:sp>
      </p:grpSp>
      <p:grpSp>
        <p:nvGrpSpPr>
          <p:cNvPr id="180" name="Google Shape;180;p19"/>
          <p:cNvGrpSpPr/>
          <p:nvPr/>
        </p:nvGrpSpPr>
        <p:grpSpPr>
          <a:xfrm>
            <a:off x="0" y="1586463"/>
            <a:ext cx="4729082" cy="4643800"/>
            <a:chOff x="0" y="1189989"/>
            <a:chExt cx="3546900" cy="3482937"/>
          </a:xfrm>
        </p:grpSpPr>
        <p:sp>
          <p:nvSpPr>
            <p:cNvPr id="181" name="Google Shape;181;p19"/>
            <p:cNvSpPr/>
            <p:nvPr/>
          </p:nvSpPr>
          <p:spPr>
            <a:xfrm>
              <a:off x="0" y="1189989"/>
              <a:ext cx="3546900" cy="669000"/>
            </a:xfrm>
            <a:prstGeom prst="homePlate">
              <a:avLst>
                <a:gd name="adj" fmla="val 50000"/>
              </a:avLst>
            </a:prstGeom>
            <a:solidFill>
              <a:srgbClr val="45818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FFFFFF"/>
                  </a:solidFill>
                  <a:latin typeface="Century Gothic"/>
                  <a:ea typeface="Century Gothic"/>
                  <a:cs typeface="Century Gothic"/>
                  <a:sym typeface="Century Gothic"/>
                </a:rPr>
                <a:t>Assess</a:t>
              </a:r>
              <a:endParaRPr sz="3200" b="0" i="0" u="none" strike="noStrike" cap="none">
                <a:solidFill>
                  <a:srgbClr val="FFFFFF"/>
                </a:solidFill>
                <a:latin typeface="Century Gothic"/>
                <a:ea typeface="Century Gothic"/>
                <a:cs typeface="Century Gothic"/>
                <a:sym typeface="Century Gothic"/>
              </a:endParaRPr>
            </a:p>
          </p:txBody>
        </p:sp>
        <p:sp>
          <p:nvSpPr>
            <p:cNvPr id="182" name="Google Shape;182;p19"/>
            <p:cNvSpPr txBox="1"/>
            <p:nvPr/>
          </p:nvSpPr>
          <p:spPr>
            <a:xfrm>
              <a:off x="371484" y="2057226"/>
              <a:ext cx="2932200" cy="26157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Determine which NASA</a:t>
              </a:r>
              <a:r>
                <a:rPr lang="en-US" sz="2000" dirty="0">
                  <a:solidFill>
                    <a:schemeClr val="tx1">
                      <a:lumMod val="75000"/>
                      <a:lumOff val="25000"/>
                    </a:schemeClr>
                  </a:solidFill>
                  <a:latin typeface="Century Gothic"/>
                  <a:ea typeface="Century Gothic"/>
                  <a:cs typeface="Century Gothic"/>
                  <a:sym typeface="Century Gothic"/>
                </a:rPr>
                <a:t>/</a:t>
              </a:r>
              <a:r>
                <a:rPr lang="en-US" sz="2000" b="0" i="0" u="none" strike="noStrike" cap="none" dirty="0">
                  <a:solidFill>
                    <a:schemeClr val="tx1">
                      <a:lumMod val="75000"/>
                      <a:lumOff val="25000"/>
                    </a:schemeClr>
                  </a:solidFill>
                  <a:latin typeface="Century Gothic"/>
                  <a:ea typeface="Century Gothic"/>
                  <a:cs typeface="Century Gothic"/>
                  <a:sym typeface="Century Gothic"/>
                </a:rPr>
                <a:t>ESA Earth observing satellite sensors are appropriate for monitoring sediment plumes &amp; algal blooms</a:t>
              </a:r>
              <a:r>
                <a:rPr lang="en-US" sz="1600" b="0" i="0" u="none" strike="noStrike" cap="none" dirty="0">
                  <a:solidFill>
                    <a:schemeClr val="tx1">
                      <a:lumMod val="75000"/>
                      <a:lumOff val="25000"/>
                    </a:schemeClr>
                  </a:solidFill>
                  <a:latin typeface="Century Gothic"/>
                  <a:ea typeface="Century Gothic"/>
                  <a:cs typeface="Century Gothic"/>
                  <a:sym typeface="Century Gothic"/>
                </a:rPr>
                <a:t> </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183" name="Google Shape;183;p19"/>
          <p:cNvGrpSpPr/>
          <p:nvPr/>
        </p:nvGrpSpPr>
        <p:grpSpPr>
          <a:xfrm>
            <a:off x="3925507" y="1586327"/>
            <a:ext cx="4407490" cy="4643951"/>
            <a:chOff x="2944204" y="1189775"/>
            <a:chExt cx="3305700" cy="3483050"/>
          </a:xfrm>
        </p:grpSpPr>
        <p:sp>
          <p:nvSpPr>
            <p:cNvPr id="184" name="Google Shape;184;p19"/>
            <p:cNvSpPr/>
            <p:nvPr/>
          </p:nvSpPr>
          <p:spPr>
            <a:xfrm>
              <a:off x="2944204" y="1189775"/>
              <a:ext cx="3305700" cy="669000"/>
            </a:xfrm>
            <a:prstGeom prst="chevron">
              <a:avLst>
                <a:gd name="adj" fmla="val 50000"/>
              </a:avLst>
            </a:prstGeom>
            <a:solidFill>
              <a:srgbClr val="76A5A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rgbClr val="FFFFFF"/>
                  </a:solidFill>
                  <a:latin typeface="Century Gothic"/>
                  <a:ea typeface="Century Gothic"/>
                  <a:cs typeface="Century Gothic"/>
                  <a:sym typeface="Century Gothic"/>
                </a:rPr>
                <a:t>Analyze</a:t>
              </a:r>
              <a:endParaRPr sz="3200" b="0" i="0" u="none" strike="noStrike" cap="none" dirty="0">
                <a:solidFill>
                  <a:srgbClr val="FFFFFF"/>
                </a:solidFill>
                <a:latin typeface="Century Gothic"/>
                <a:ea typeface="Century Gothic"/>
                <a:cs typeface="Century Gothic"/>
                <a:sym typeface="Century Gothic"/>
              </a:endParaRPr>
            </a:p>
          </p:txBody>
        </p:sp>
        <p:sp>
          <p:nvSpPr>
            <p:cNvPr id="185" name="Google Shape;185;p19"/>
            <p:cNvSpPr txBox="1"/>
            <p:nvPr/>
          </p:nvSpPr>
          <p:spPr>
            <a:xfrm>
              <a:off x="3478949" y="2057125"/>
              <a:ext cx="2236200" cy="2615700"/>
            </a:xfrm>
            <a:prstGeom prst="rect">
              <a:avLst/>
            </a:prstGeom>
            <a:noFill/>
            <a:ln>
              <a:noFill/>
            </a:ln>
          </p:spPr>
          <p:txBody>
            <a:bodyPr spcFirstLastPara="1" wrap="square" lIns="121900" tIns="121900" rIns="121900" bIns="121900" anchor="t" anchorCtr="0">
              <a:noAutofit/>
            </a:bodyPr>
            <a:lstStyle/>
            <a:p>
              <a:pPr lvl="0" algn="ctr">
                <a:lnSpc>
                  <a:spcPct val="115000"/>
                </a:lnSpc>
                <a:buSzPts val="2000"/>
              </a:pPr>
              <a:r>
                <a:rPr lang="en-US" sz="2000" dirty="0">
                  <a:solidFill>
                    <a:schemeClr val="tx1">
                      <a:lumMod val="75000"/>
                      <a:lumOff val="25000"/>
                    </a:schemeClr>
                  </a:solidFill>
                  <a:latin typeface="Century Gothic"/>
                  <a:ea typeface="Century Gothic"/>
                  <a:cs typeface="Century Gothic"/>
                  <a:sym typeface="Century Gothic"/>
                </a:rPr>
                <a:t>Investigate which remote sensing indices are effective for sediment plume &amp; algal bloom detection</a:t>
              </a:r>
            </a:p>
          </p:txBody>
        </p:sp>
      </p:grpSp>
      <p:pic>
        <p:nvPicPr>
          <p:cNvPr id="186" name="Google Shape;186;p19"/>
          <p:cNvPicPr preferRelativeResize="0"/>
          <p:nvPr/>
        </p:nvPicPr>
        <p:blipFill rotWithShape="1">
          <a:blip r:embed="rId3">
            <a:alphaModFix/>
          </a:blip>
          <a:srcRect/>
          <a:stretch/>
        </p:blipFill>
        <p:spPr>
          <a:xfrm>
            <a:off x="0" y="5651178"/>
            <a:ext cx="12192000" cy="1587825"/>
          </a:xfrm>
          <a:prstGeom prst="rect">
            <a:avLst/>
          </a:prstGeom>
          <a:noFill/>
          <a:ln>
            <a:noFill/>
          </a:ln>
          <a:effectLst>
            <a:outerShdw blurRad="50800" dist="38100" dir="2700000" algn="tl" rotWithShape="0">
              <a:prstClr val="black">
                <a:alpha val="40000"/>
              </a:prstClr>
            </a:outerShdw>
          </a:effectLst>
        </p:spPr>
      </p:pic>
      <p:sp>
        <p:nvSpPr>
          <p:cNvPr id="187" name="Google Shape;187;p19"/>
          <p:cNvSpPr txBox="1"/>
          <p:nvPr/>
        </p:nvSpPr>
        <p:spPr>
          <a:xfrm>
            <a:off x="8747100" y="5449917"/>
            <a:ext cx="34449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b="1" i="0" u="none" strike="noStrike" cap="none" dirty="0">
                <a:solidFill>
                  <a:schemeClr val="tx1">
                    <a:lumMod val="75000"/>
                    <a:lumOff val="25000"/>
                  </a:schemeClr>
                </a:solidFill>
                <a:latin typeface="Century Gothic"/>
                <a:ea typeface="Century Gothic"/>
                <a:cs typeface="Century Gothic"/>
                <a:sym typeface="Century Gothic"/>
              </a:rPr>
              <a:t>Image Credit: </a:t>
            </a:r>
            <a:r>
              <a:rPr lang="en-US" b="1" i="0" u="none" strike="noStrike" cap="none" dirty="0" err="1">
                <a:solidFill>
                  <a:schemeClr val="tx1">
                    <a:lumMod val="75000"/>
                    <a:lumOff val="25000"/>
                  </a:schemeClr>
                </a:solidFill>
                <a:latin typeface="Century Gothic"/>
                <a:ea typeface="Century Gothic"/>
                <a:cs typeface="Century Gothic"/>
                <a:sym typeface="Century Gothic"/>
              </a:rPr>
              <a:t>Pixabay</a:t>
            </a:r>
            <a:endParaRPr b="0" i="0" u="none" strike="noStrike" cap="none" dirty="0">
              <a:solidFill>
                <a:schemeClr val="tx1">
                  <a:lumMod val="75000"/>
                  <a:lumOff val="25000"/>
                </a:schemeClr>
              </a:solidFil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FF1A64-B48E-48A3-8907-42547E3DCFEB}"/>
              </a:ext>
            </a:extLst>
          </p:cNvPr>
          <p:cNvSpPr>
            <a:spLocks noGrp="1"/>
          </p:cNvSpPr>
          <p:nvPr>
            <p:ph type="title"/>
          </p:nvPr>
        </p:nvSpPr>
        <p:spPr/>
        <p:txBody>
          <a:bodyPr/>
          <a:lstStyle/>
          <a:p>
            <a:r>
              <a:rPr lang="en-US" dirty="0"/>
              <a:t>ASSESS</a:t>
            </a:r>
          </a:p>
        </p:txBody>
      </p:sp>
      <p:graphicFrame>
        <p:nvGraphicFramePr>
          <p:cNvPr id="13" name="Google Shape;182;p20">
            <a:extLst>
              <a:ext uri="{FF2B5EF4-FFF2-40B4-BE49-F238E27FC236}">
                <a16:creationId xmlns:a16="http://schemas.microsoft.com/office/drawing/2014/main" id="{A70920FC-36E8-4A93-A002-9B9C77EEE335}"/>
              </a:ext>
            </a:extLst>
          </p:cNvPr>
          <p:cNvGraphicFramePr/>
          <p:nvPr>
            <p:extLst>
              <p:ext uri="{D42A27DB-BD31-4B8C-83A1-F6EECF244321}">
                <p14:modId xmlns:p14="http://schemas.microsoft.com/office/powerpoint/2010/main" val="1465750280"/>
              </p:ext>
            </p:extLst>
          </p:nvPr>
        </p:nvGraphicFramePr>
        <p:xfrm>
          <a:off x="620781" y="1581768"/>
          <a:ext cx="10635525" cy="4730800"/>
        </p:xfrm>
        <a:graphic>
          <a:graphicData uri="http://schemas.openxmlformats.org/drawingml/2006/table">
            <a:tbl>
              <a:tblPr bandRow="1">
                <a:noFill/>
              </a:tblPr>
              <a:tblGrid>
                <a:gridCol w="2763925">
                  <a:extLst>
                    <a:ext uri="{9D8B030D-6E8A-4147-A177-3AD203B41FA5}">
                      <a16:colId xmlns:a16="http://schemas.microsoft.com/office/drawing/2014/main" val="20000"/>
                    </a:ext>
                  </a:extLst>
                </a:gridCol>
                <a:gridCol w="2057475">
                  <a:extLst>
                    <a:ext uri="{9D8B030D-6E8A-4147-A177-3AD203B41FA5}">
                      <a16:colId xmlns:a16="http://schemas.microsoft.com/office/drawing/2014/main" val="20001"/>
                    </a:ext>
                  </a:extLst>
                </a:gridCol>
                <a:gridCol w="2057475">
                  <a:extLst>
                    <a:ext uri="{9D8B030D-6E8A-4147-A177-3AD203B41FA5}">
                      <a16:colId xmlns:a16="http://schemas.microsoft.com/office/drawing/2014/main" val="20002"/>
                    </a:ext>
                  </a:extLst>
                </a:gridCol>
                <a:gridCol w="3756650">
                  <a:extLst>
                    <a:ext uri="{9D8B030D-6E8A-4147-A177-3AD203B41FA5}">
                      <a16:colId xmlns:a16="http://schemas.microsoft.com/office/drawing/2014/main" val="20003"/>
                    </a:ext>
                  </a:extLst>
                </a:gridCol>
              </a:tblGrid>
              <a:tr h="587425">
                <a:tc>
                  <a:txBody>
                    <a:bodyPr/>
                    <a:lstStyle/>
                    <a:p>
                      <a:pPr marL="0" lvl="0" indent="0" algn="ctr" rtl="0">
                        <a:spcBef>
                          <a:spcPts val="0"/>
                        </a:spcBef>
                        <a:spcAft>
                          <a:spcPts val="0"/>
                        </a:spcAft>
                        <a:buNone/>
                      </a:pPr>
                      <a:r>
                        <a:rPr lang="en-US" sz="1800" b="1" dirty="0">
                          <a:solidFill>
                            <a:srgbClr val="FFFFFF"/>
                          </a:solidFill>
                          <a:latin typeface="Century Gothic"/>
                          <a:ea typeface="Century Gothic"/>
                          <a:cs typeface="Century Gothic"/>
                          <a:sym typeface="Century Gothic"/>
                        </a:rPr>
                        <a:t>Platform &amp; Sensor</a:t>
                      </a:r>
                      <a:endParaRPr sz="1800" b="1" dirty="0">
                        <a:solidFill>
                          <a:srgbClr val="FFFFFF"/>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tc>
                  <a:txBody>
                    <a:bodyPr/>
                    <a:lstStyle/>
                    <a:p>
                      <a:pPr marL="0" lvl="0" indent="0" algn="ctr" rtl="0">
                        <a:spcBef>
                          <a:spcPts val="0"/>
                        </a:spcBef>
                        <a:spcAft>
                          <a:spcPts val="0"/>
                        </a:spcAft>
                        <a:buNone/>
                      </a:pPr>
                      <a:r>
                        <a:rPr lang="en-US" sz="1800" b="1">
                          <a:solidFill>
                            <a:srgbClr val="FFFFFF"/>
                          </a:solidFill>
                          <a:latin typeface="Century Gothic"/>
                          <a:ea typeface="Century Gothic"/>
                          <a:cs typeface="Century Gothic"/>
                          <a:sym typeface="Century Gothic"/>
                        </a:rPr>
                        <a:t>Spatial Resolution</a:t>
                      </a:r>
                      <a:endParaRPr sz="1800" b="1">
                        <a:solidFill>
                          <a:srgbClr val="FFFFFF"/>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tc>
                  <a:txBody>
                    <a:bodyPr/>
                    <a:lstStyle/>
                    <a:p>
                      <a:pPr marL="0" lvl="0" indent="0" algn="ctr" rtl="0">
                        <a:spcBef>
                          <a:spcPts val="0"/>
                        </a:spcBef>
                        <a:spcAft>
                          <a:spcPts val="0"/>
                        </a:spcAft>
                        <a:buNone/>
                      </a:pPr>
                      <a:r>
                        <a:rPr lang="en-US" sz="1800" b="1">
                          <a:solidFill>
                            <a:srgbClr val="FFFFFF"/>
                          </a:solidFill>
                          <a:latin typeface="Century Gothic"/>
                          <a:ea typeface="Century Gothic"/>
                          <a:cs typeface="Century Gothic"/>
                          <a:sym typeface="Century Gothic"/>
                        </a:rPr>
                        <a:t>Temporal Resolution</a:t>
                      </a:r>
                      <a:endParaRPr sz="1800" b="1">
                        <a:solidFill>
                          <a:srgbClr val="FFFFFF"/>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tc>
                  <a:txBody>
                    <a:bodyPr/>
                    <a:lstStyle/>
                    <a:p>
                      <a:pPr marL="0" lvl="0" indent="0" algn="ctr" rtl="0">
                        <a:spcBef>
                          <a:spcPts val="0"/>
                        </a:spcBef>
                        <a:spcAft>
                          <a:spcPts val="0"/>
                        </a:spcAft>
                        <a:buNone/>
                      </a:pPr>
                      <a:r>
                        <a:rPr lang="en-US" sz="1800" b="1">
                          <a:solidFill>
                            <a:srgbClr val="FFFFFF"/>
                          </a:solidFill>
                          <a:latin typeface="Century Gothic"/>
                          <a:ea typeface="Century Gothic"/>
                          <a:cs typeface="Century Gothic"/>
                          <a:sym typeface="Century Gothic"/>
                        </a:rPr>
                        <a:t>Years of Coverage</a:t>
                      </a:r>
                      <a:endParaRPr sz="1800" b="1">
                        <a:solidFill>
                          <a:srgbClr val="FFFFFF"/>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extLst>
                  <a:ext uri="{0D108BD9-81ED-4DB2-BD59-A6C34878D82A}">
                    <a16:rowId xmlns:a16="http://schemas.microsoft.com/office/drawing/2014/main" val="10000"/>
                  </a:ext>
                </a:extLst>
              </a:tr>
              <a:tr h="716400">
                <a:tc>
                  <a:txBody>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Landsat 8 OLI</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30 m</a:t>
                      </a:r>
                      <a:endParaRPr sz="1800" baseline="300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16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February 11th, 2013 - Present</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5850">
                <a:tc>
                  <a:txBody>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Sentinel-2 MSI</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10-60m</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5 days</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June 23rd, 2015 - Present </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36550">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 </a:t>
                      </a:r>
                      <a:r>
                        <a:rPr lang="en-US" sz="1800" b="1">
                          <a:solidFill>
                            <a:schemeClr val="tx1">
                              <a:lumMod val="75000"/>
                              <a:lumOff val="25000"/>
                            </a:schemeClr>
                          </a:solidFill>
                          <a:latin typeface="Century Gothic"/>
                          <a:ea typeface="Century Gothic"/>
                          <a:cs typeface="Century Gothic"/>
                          <a:sym typeface="Century Gothic"/>
                        </a:rPr>
                        <a:t>Aqua MODIS</a:t>
                      </a:r>
                      <a:endParaRPr sz="1800" b="1">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500m-1km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1-2 days</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May 4th, 2002 - Present</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2275">
                <a:tc>
                  <a:txBody>
                    <a:bodyPr/>
                    <a:lstStyle/>
                    <a:p>
                      <a:pPr marL="0" lvl="0" indent="0" algn="ctr" rtl="0">
                        <a:spcBef>
                          <a:spcPts val="0"/>
                        </a:spcBef>
                        <a:spcAft>
                          <a:spcPts val="0"/>
                        </a:spcAft>
                        <a:buNone/>
                      </a:pPr>
                      <a:r>
                        <a:rPr lang="en-US" sz="1800" b="1">
                          <a:solidFill>
                            <a:schemeClr val="tx1">
                              <a:lumMod val="75000"/>
                              <a:lumOff val="25000"/>
                            </a:schemeClr>
                          </a:solidFill>
                          <a:latin typeface="Century Gothic"/>
                          <a:ea typeface="Century Gothic"/>
                          <a:cs typeface="Century Gothic"/>
                          <a:sym typeface="Century Gothic"/>
                        </a:rPr>
                        <a:t>Terra MODIS</a:t>
                      </a:r>
                      <a:endParaRPr sz="1800" b="1">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500m-1km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1-2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December 18th, 1999 - Present</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25300">
                <a:tc>
                  <a:txBody>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Sentinel-3 OLCI EFR</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300m</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2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February 16th, 2016 - Present</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87000">
                <a:tc>
                  <a:txBody>
                    <a:bodyPr/>
                    <a:lstStyle/>
                    <a:p>
                      <a:pPr marL="0" lvl="0" indent="0" algn="ctr" rtl="0">
                        <a:spcBef>
                          <a:spcPts val="0"/>
                        </a:spcBef>
                        <a:spcAft>
                          <a:spcPts val="0"/>
                        </a:spcAft>
                        <a:buNone/>
                      </a:pPr>
                      <a:r>
                        <a:rPr lang="en-US" sz="1800" b="1">
                          <a:solidFill>
                            <a:schemeClr val="tx1">
                              <a:lumMod val="75000"/>
                              <a:lumOff val="25000"/>
                            </a:schemeClr>
                          </a:solidFill>
                          <a:latin typeface="Century Gothic"/>
                          <a:ea typeface="Century Gothic"/>
                          <a:cs typeface="Century Gothic"/>
                          <a:sym typeface="Century Gothic"/>
                        </a:rPr>
                        <a:t>MERIS</a:t>
                      </a:r>
                      <a:endParaRPr sz="1800" b="1">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300m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3 days</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March 2002 - April 12, 2012</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3069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7144-F19B-47D5-937D-9F4487D81F32}"/>
              </a:ext>
            </a:extLst>
          </p:cNvPr>
          <p:cNvSpPr>
            <a:spLocks noGrp="1"/>
          </p:cNvSpPr>
          <p:nvPr>
            <p:ph type="title"/>
          </p:nvPr>
        </p:nvSpPr>
        <p:spPr/>
        <p:txBody>
          <a:bodyPr/>
          <a:lstStyle/>
          <a:p>
            <a:r>
              <a:rPr lang="en-US" dirty="0"/>
              <a:t>ASSESS</a:t>
            </a:r>
          </a:p>
        </p:txBody>
      </p:sp>
      <p:graphicFrame>
        <p:nvGraphicFramePr>
          <p:cNvPr id="6" name="Chart 5" title="Chart">
            <a:extLst>
              <a:ext uri="{FF2B5EF4-FFF2-40B4-BE49-F238E27FC236}">
                <a16:creationId xmlns:a16="http://schemas.microsoft.com/office/drawing/2014/main" id="{1F897161-8C97-4E30-9C71-AF84663DF9AA}"/>
              </a:ext>
            </a:extLst>
          </p:cNvPr>
          <p:cNvGraphicFramePr>
            <a:graphicFrameLocks/>
          </p:cNvGraphicFramePr>
          <p:nvPr>
            <p:extLst>
              <p:ext uri="{D42A27DB-BD31-4B8C-83A1-F6EECF244321}">
                <p14:modId xmlns:p14="http://schemas.microsoft.com/office/powerpoint/2010/main" val="2678421117"/>
              </p:ext>
            </p:extLst>
          </p:nvPr>
        </p:nvGraphicFramePr>
        <p:xfrm>
          <a:off x="1524001" y="1267325"/>
          <a:ext cx="8919410" cy="52938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6029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7B8E-671E-4FD7-8E05-CA0B08A7378A}"/>
              </a:ext>
            </a:extLst>
          </p:cNvPr>
          <p:cNvSpPr>
            <a:spLocks noGrp="1"/>
          </p:cNvSpPr>
          <p:nvPr>
            <p:ph type="title"/>
          </p:nvPr>
        </p:nvSpPr>
        <p:spPr/>
        <p:txBody>
          <a:bodyPr/>
          <a:lstStyle/>
          <a:p>
            <a:r>
              <a:rPr lang="en-US" dirty="0"/>
              <a:t>ASSESS</a:t>
            </a:r>
          </a:p>
        </p:txBody>
      </p:sp>
      <p:graphicFrame>
        <p:nvGraphicFramePr>
          <p:cNvPr id="6" name="Google Shape;195;p22">
            <a:extLst>
              <a:ext uri="{FF2B5EF4-FFF2-40B4-BE49-F238E27FC236}">
                <a16:creationId xmlns:a16="http://schemas.microsoft.com/office/drawing/2014/main" id="{956F00CD-C628-47A8-B947-913D2325737E}"/>
              </a:ext>
            </a:extLst>
          </p:cNvPr>
          <p:cNvGraphicFramePr/>
          <p:nvPr>
            <p:extLst>
              <p:ext uri="{D42A27DB-BD31-4B8C-83A1-F6EECF244321}">
                <p14:modId xmlns:p14="http://schemas.microsoft.com/office/powerpoint/2010/main" val="4071581714"/>
              </p:ext>
            </p:extLst>
          </p:nvPr>
        </p:nvGraphicFramePr>
        <p:xfrm>
          <a:off x="800075" y="1593825"/>
          <a:ext cx="10635525" cy="4730800"/>
        </p:xfrm>
        <a:graphic>
          <a:graphicData uri="http://schemas.openxmlformats.org/drawingml/2006/table">
            <a:tbl>
              <a:tblPr bandRow="1">
                <a:noFill/>
              </a:tblPr>
              <a:tblGrid>
                <a:gridCol w="2763925">
                  <a:extLst>
                    <a:ext uri="{9D8B030D-6E8A-4147-A177-3AD203B41FA5}">
                      <a16:colId xmlns:a16="http://schemas.microsoft.com/office/drawing/2014/main" val="20000"/>
                    </a:ext>
                  </a:extLst>
                </a:gridCol>
                <a:gridCol w="2057475">
                  <a:extLst>
                    <a:ext uri="{9D8B030D-6E8A-4147-A177-3AD203B41FA5}">
                      <a16:colId xmlns:a16="http://schemas.microsoft.com/office/drawing/2014/main" val="20001"/>
                    </a:ext>
                  </a:extLst>
                </a:gridCol>
                <a:gridCol w="2057475">
                  <a:extLst>
                    <a:ext uri="{9D8B030D-6E8A-4147-A177-3AD203B41FA5}">
                      <a16:colId xmlns:a16="http://schemas.microsoft.com/office/drawing/2014/main" val="20002"/>
                    </a:ext>
                  </a:extLst>
                </a:gridCol>
                <a:gridCol w="3756650">
                  <a:extLst>
                    <a:ext uri="{9D8B030D-6E8A-4147-A177-3AD203B41FA5}">
                      <a16:colId xmlns:a16="http://schemas.microsoft.com/office/drawing/2014/main" val="20003"/>
                    </a:ext>
                  </a:extLst>
                </a:gridCol>
              </a:tblGrid>
              <a:tr h="587425">
                <a:tc>
                  <a:txBody>
                    <a:bodyPr/>
                    <a:lstStyle/>
                    <a:p>
                      <a:pPr marL="0" lvl="0" indent="0" algn="ctr" rtl="0">
                        <a:spcBef>
                          <a:spcPts val="0"/>
                        </a:spcBef>
                        <a:spcAft>
                          <a:spcPts val="0"/>
                        </a:spcAft>
                        <a:buNone/>
                      </a:pPr>
                      <a:r>
                        <a:rPr lang="en-US" sz="1800" b="1" dirty="0">
                          <a:solidFill>
                            <a:schemeClr val="bg1"/>
                          </a:solidFill>
                          <a:latin typeface="Century Gothic"/>
                          <a:ea typeface="Century Gothic"/>
                          <a:cs typeface="Century Gothic"/>
                          <a:sym typeface="Century Gothic"/>
                        </a:rPr>
                        <a:t>Platform &amp; Sensor</a:t>
                      </a:r>
                      <a:endParaRPr sz="1800" b="1" dirty="0">
                        <a:solidFill>
                          <a:schemeClr val="bg1"/>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tc>
                  <a:txBody>
                    <a:bodyPr/>
                    <a:lstStyle/>
                    <a:p>
                      <a:pPr marL="0" lvl="0" indent="0" algn="ctr" rtl="0">
                        <a:spcBef>
                          <a:spcPts val="0"/>
                        </a:spcBef>
                        <a:spcAft>
                          <a:spcPts val="0"/>
                        </a:spcAft>
                        <a:buNone/>
                      </a:pPr>
                      <a:r>
                        <a:rPr lang="en-US" sz="1800" b="1" dirty="0">
                          <a:solidFill>
                            <a:schemeClr val="bg1"/>
                          </a:solidFill>
                          <a:latin typeface="Century Gothic"/>
                          <a:ea typeface="Century Gothic"/>
                          <a:cs typeface="Century Gothic"/>
                          <a:sym typeface="Century Gothic"/>
                        </a:rPr>
                        <a:t>Spatial Resolution</a:t>
                      </a:r>
                      <a:endParaRPr sz="1800" b="1" dirty="0">
                        <a:solidFill>
                          <a:schemeClr val="bg1"/>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tc>
                  <a:txBody>
                    <a:bodyPr/>
                    <a:lstStyle/>
                    <a:p>
                      <a:pPr marL="0" lvl="0" indent="0" algn="ctr" rtl="0">
                        <a:spcBef>
                          <a:spcPts val="0"/>
                        </a:spcBef>
                        <a:spcAft>
                          <a:spcPts val="0"/>
                        </a:spcAft>
                        <a:buNone/>
                      </a:pPr>
                      <a:r>
                        <a:rPr lang="en-US" sz="1800" b="1">
                          <a:solidFill>
                            <a:schemeClr val="bg1"/>
                          </a:solidFill>
                          <a:latin typeface="Century Gothic"/>
                          <a:ea typeface="Century Gothic"/>
                          <a:cs typeface="Century Gothic"/>
                          <a:sym typeface="Century Gothic"/>
                        </a:rPr>
                        <a:t>Temporal Resolution</a:t>
                      </a:r>
                      <a:endParaRPr sz="1800" b="1">
                        <a:solidFill>
                          <a:schemeClr val="bg1"/>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tc>
                  <a:txBody>
                    <a:bodyPr/>
                    <a:lstStyle/>
                    <a:p>
                      <a:pPr marL="0" lvl="0" indent="0" algn="ctr" rtl="0">
                        <a:spcBef>
                          <a:spcPts val="0"/>
                        </a:spcBef>
                        <a:spcAft>
                          <a:spcPts val="0"/>
                        </a:spcAft>
                        <a:buNone/>
                      </a:pPr>
                      <a:r>
                        <a:rPr lang="en-US" sz="1800" b="1" dirty="0">
                          <a:solidFill>
                            <a:schemeClr val="bg1"/>
                          </a:solidFill>
                          <a:latin typeface="Century Gothic"/>
                          <a:ea typeface="Century Gothic"/>
                          <a:cs typeface="Century Gothic"/>
                          <a:sym typeface="Century Gothic"/>
                        </a:rPr>
                        <a:t>Years of Coverage</a:t>
                      </a:r>
                      <a:endParaRPr sz="1800" b="1" dirty="0">
                        <a:solidFill>
                          <a:schemeClr val="bg1"/>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849B"/>
                    </a:solidFill>
                  </a:tcPr>
                </a:tc>
                <a:extLst>
                  <a:ext uri="{0D108BD9-81ED-4DB2-BD59-A6C34878D82A}">
                    <a16:rowId xmlns:a16="http://schemas.microsoft.com/office/drawing/2014/main" val="10000"/>
                  </a:ext>
                </a:extLst>
              </a:tr>
              <a:tr h="716400">
                <a:tc>
                  <a:txBody>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Landsat 8 OLI</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30 m</a:t>
                      </a:r>
                      <a:endParaRPr sz="1800" baseline="300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16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February 11th, 2013 - Present</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5850">
                <a:tc>
                  <a:txBody>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Sentinel-2 MSI</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10-60m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5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June 23rd, 2015 - Present </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36550">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 </a:t>
                      </a:r>
                      <a:r>
                        <a:rPr lang="en-US" sz="1800" b="1" dirty="0">
                          <a:solidFill>
                            <a:schemeClr val="tx1">
                              <a:lumMod val="75000"/>
                              <a:lumOff val="25000"/>
                            </a:schemeClr>
                          </a:solidFill>
                          <a:latin typeface="Century Gothic"/>
                          <a:ea typeface="Century Gothic"/>
                          <a:cs typeface="Century Gothic"/>
                          <a:sym typeface="Century Gothic"/>
                        </a:rPr>
                        <a:t>Aqua MODIS</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500m-1km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1-2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May 4th, 2002 - Present</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2275">
                <a:tc>
                  <a:txBody>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Terra MODIS</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500m-1km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1-2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December 18th, 1999 - Present</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25300">
                <a:tc>
                  <a:txBody>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Sentinel-3 OLCI EFR</a:t>
                      </a:r>
                      <a:endParaRPr sz="1800" b="1"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300m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2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February 16th, 2016 - Present</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87000">
                <a:tc>
                  <a:txBody>
                    <a:bodyPr/>
                    <a:lstStyle/>
                    <a:p>
                      <a:pPr marL="0" lvl="0" indent="0" algn="ctr" rtl="0">
                        <a:spcBef>
                          <a:spcPts val="0"/>
                        </a:spcBef>
                        <a:spcAft>
                          <a:spcPts val="0"/>
                        </a:spcAft>
                        <a:buNone/>
                      </a:pPr>
                      <a:r>
                        <a:rPr lang="en-US" sz="1800" b="1">
                          <a:solidFill>
                            <a:schemeClr val="tx1">
                              <a:lumMod val="75000"/>
                              <a:lumOff val="25000"/>
                            </a:schemeClr>
                          </a:solidFill>
                          <a:latin typeface="Century Gothic"/>
                          <a:ea typeface="Century Gothic"/>
                          <a:cs typeface="Century Gothic"/>
                          <a:sym typeface="Century Gothic"/>
                        </a:rPr>
                        <a:t>MERIS</a:t>
                      </a:r>
                      <a:endParaRPr sz="1800" b="1">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300m</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3 days</a:t>
                      </a:r>
                      <a:endParaRPr sz="180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March 2002 - April 12, 2012</a:t>
                      </a:r>
                      <a:endParaRPr sz="1800" dirty="0">
                        <a:solidFill>
                          <a:schemeClr val="tx1">
                            <a:lumMod val="75000"/>
                            <a:lumOff val="25000"/>
                          </a:schemeClr>
                        </a:solidFill>
                        <a:latin typeface="Century Gothic"/>
                        <a:ea typeface="Century Gothic"/>
                        <a:cs typeface="Century Gothic"/>
                        <a:sym typeface="Century Gothic"/>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cxnSp>
        <p:nvCxnSpPr>
          <p:cNvPr id="7" name="Google Shape;196;p22">
            <a:extLst>
              <a:ext uri="{FF2B5EF4-FFF2-40B4-BE49-F238E27FC236}">
                <a16:creationId xmlns:a16="http://schemas.microsoft.com/office/drawing/2014/main" id="{7E0C659F-331A-4958-B648-EF7C69B3D57B}"/>
              </a:ext>
            </a:extLst>
          </p:cNvPr>
          <p:cNvCxnSpPr/>
          <p:nvPr/>
        </p:nvCxnSpPr>
        <p:spPr>
          <a:xfrm>
            <a:off x="1328923" y="2518650"/>
            <a:ext cx="9872400" cy="0"/>
          </a:xfrm>
          <a:prstGeom prst="straightConnector1">
            <a:avLst/>
          </a:prstGeom>
          <a:noFill/>
          <a:ln w="28575" cap="flat" cmpd="sng">
            <a:solidFill>
              <a:srgbClr val="FF0000"/>
            </a:solidFill>
            <a:prstDash val="solid"/>
            <a:round/>
            <a:headEnd type="none" w="med" len="med"/>
            <a:tailEnd type="none" w="med" len="med"/>
          </a:ln>
        </p:spPr>
      </p:cxnSp>
      <p:cxnSp>
        <p:nvCxnSpPr>
          <p:cNvPr id="8" name="Google Shape;196;p22">
            <a:extLst>
              <a:ext uri="{FF2B5EF4-FFF2-40B4-BE49-F238E27FC236}">
                <a16:creationId xmlns:a16="http://schemas.microsoft.com/office/drawing/2014/main" id="{F698F843-7399-4E5E-B32E-8C361F45C7FD}"/>
              </a:ext>
            </a:extLst>
          </p:cNvPr>
          <p:cNvCxnSpPr/>
          <p:nvPr/>
        </p:nvCxnSpPr>
        <p:spPr>
          <a:xfrm>
            <a:off x="1328923" y="3247518"/>
            <a:ext cx="9872400" cy="0"/>
          </a:xfrm>
          <a:prstGeom prst="straightConnector1">
            <a:avLst/>
          </a:prstGeom>
          <a:noFill/>
          <a:ln w="28575" cap="flat" cmpd="sng">
            <a:solidFill>
              <a:srgbClr val="FF0000"/>
            </a:solidFill>
            <a:prstDash val="solid"/>
            <a:round/>
            <a:headEnd type="none" w="med" len="med"/>
            <a:tailEnd type="none" w="med" len="med"/>
          </a:ln>
        </p:spPr>
      </p:cxnSp>
      <p:cxnSp>
        <p:nvCxnSpPr>
          <p:cNvPr id="9" name="Google Shape;198;p22">
            <a:extLst>
              <a:ext uri="{FF2B5EF4-FFF2-40B4-BE49-F238E27FC236}">
                <a16:creationId xmlns:a16="http://schemas.microsoft.com/office/drawing/2014/main" id="{F9126229-B885-4318-BA9A-DFAAE6F8EB9C}"/>
              </a:ext>
            </a:extLst>
          </p:cNvPr>
          <p:cNvCxnSpPr/>
          <p:nvPr/>
        </p:nvCxnSpPr>
        <p:spPr>
          <a:xfrm>
            <a:off x="1328923" y="5979697"/>
            <a:ext cx="9872400" cy="0"/>
          </a:xfrm>
          <a:prstGeom prst="straightConnector1">
            <a:avLst/>
          </a:prstGeom>
          <a:noFill/>
          <a:ln w="28575"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927384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4200</Words>
  <Application>Microsoft Macintosh PowerPoint</Application>
  <PresentationFormat>Widescreen</PresentationFormat>
  <Paragraphs>406</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Arial</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ASSESS</vt:lpstr>
      <vt:lpstr>ASSESS</vt:lpstr>
      <vt:lpstr>ASSESS</vt:lpstr>
      <vt:lpstr>PowerPoint Presentation</vt:lpstr>
      <vt:lpstr>METHODOLOGY</vt:lpstr>
      <vt:lpstr>METHODOLOGY</vt:lpstr>
      <vt:lpstr>RANDOM FOREST</vt:lpstr>
      <vt:lpstr>RESULTS: TOP PLUME INDICES</vt:lpstr>
      <vt:lpstr>RESULTS</vt:lpstr>
      <vt:lpstr>PREDICTION MAP</vt:lpstr>
      <vt:lpstr>Visually Enhanced Prediction Map</vt:lpstr>
      <vt:lpstr>RESULTS: Before Bloom 7/07/2018</vt:lpstr>
      <vt:lpstr>RESULTS: During Bloom 8/11/2018</vt:lpstr>
      <vt:lpstr>RESULTS: After Bloom 8/30/2018</vt:lpstr>
      <vt:lpstr>RESULTS: Image Differencing </vt:lpstr>
      <vt:lpstr>LIMITATIONS &amp; FUTURE WORK</vt:lpstr>
      <vt:lpstr>CONCLUSIONS</vt:lpstr>
      <vt:lpstr>Lake Superior is Important!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Beam,Hannah (EID)</dc:creator>
  <cp:lastModifiedBy>Zachary Bengtsson</cp:lastModifiedBy>
  <cp:revision>21</cp:revision>
  <dcterms:modified xsi:type="dcterms:W3CDTF">2020-01-06T06:36:28Z</dcterms:modified>
</cp:coreProperties>
</file>