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cedes Bartkovich" initials="MB" lastIdx="1" clrIdx="0">
    <p:extLst>
      <p:ext uri="{19B8F6BF-5375-455C-9EA6-DF929625EA0E}">
        <p15:presenceInfo xmlns:p15="http://schemas.microsoft.com/office/powerpoint/2012/main" userId="Mercedes Bartkovi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861B"/>
    <a:srgbClr val="E9A14A"/>
    <a:srgbClr val="F5D4AD"/>
    <a:srgbClr val="FCF4EA"/>
    <a:srgbClr val="55B27B"/>
    <a:srgbClr val="7AC398"/>
    <a:srgbClr val="B8E0C8"/>
    <a:srgbClr val="A7CDB6"/>
    <a:srgbClr val="2E8654"/>
    <a:srgbClr val="5BA0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185" autoAdjust="0"/>
    <p:restoredTop sz="94660"/>
  </p:normalViewPr>
  <p:slideViewPr>
    <p:cSldViewPr snapToGrid="0">
      <p:cViewPr varScale="1">
        <p:scale>
          <a:sx n="21" d="100"/>
          <a:sy n="21" d="100"/>
        </p:scale>
        <p:origin x="3558" y="1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5999"/>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DF861B"/>
                </a:solidFill>
                <a:latin typeface="+mj-lt"/>
              </a:defRPr>
            </a:lvl1pPr>
          </a:lstStyle>
          <a:p>
            <a:pPr lvl="0"/>
            <a:r>
              <a:rPr lang="en-US" dirty="0"/>
              <a:t>Short Title [Title Case]</a:t>
            </a:r>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DF861B"/>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Tree>
    <p:extLst>
      <p:ext uri="{BB962C8B-B14F-4D97-AF65-F5344CB8AC3E}">
        <p14:creationId xmlns:p14="http://schemas.microsoft.com/office/powerpoint/2010/main" val="36038083"/>
      </p:ext>
    </p:extLst>
  </p:cSld>
  <p:clrMapOvr>
    <a:masterClrMapping/>
  </p:clrMapOvr>
  <p:extLst mod="1">
    <p:ext uri="{DCECCB84-F9BA-43D5-87BE-67443E8EF086}">
      <p15:sldGuideLst xmlns:p15="http://schemas.microsoft.com/office/powerpoint/2012/main">
        <p15:guide id="1" orient="horz" pos="2592" userDrawn="1">
          <p15:clr>
            <a:srgbClr val="FBAE40"/>
          </p15:clr>
        </p15:guide>
        <p15:guide id="2" orient="horz" pos="2880" userDrawn="1">
          <p15:clr>
            <a:srgbClr val="FBAE40"/>
          </p15:clr>
        </p15:guide>
        <p15:guide id="3" orient="horz" pos="22752" userDrawn="1">
          <p15:clr>
            <a:srgbClr val="FBAE40"/>
          </p15:clr>
        </p15:guide>
        <p15:guide id="4" pos="15264" userDrawn="1">
          <p15:clr>
            <a:srgbClr val="FBAE40"/>
          </p15:clr>
        </p15:guide>
        <p15:guide id="5" pos="576" userDrawn="1">
          <p15:clr>
            <a:srgbClr val="FBAE40"/>
          </p15:clr>
        </p15:guide>
        <p15:guide id="6" pos="86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eg"/><Relationship Id="rId18" Type="http://schemas.openxmlformats.org/officeDocument/2006/relationships/image" Target="../media/image17.JPG"/><Relationship Id="rId26" Type="http://schemas.openxmlformats.org/officeDocument/2006/relationships/image" Target="../media/image23.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7.jpg"/><Relationship Id="rId12" Type="http://schemas.openxmlformats.org/officeDocument/2006/relationships/image" Target="../media/image12.jpg"/><Relationship Id="rId17" Type="http://schemas.microsoft.com/office/2007/relationships/hdphoto" Target="../media/hdphoto1.wdp"/><Relationship Id="rId25"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19.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24" Type="http://schemas.microsoft.com/office/2007/relationships/hdphoto" Target="../media/hdphoto3.wdp"/><Relationship Id="rId5" Type="http://schemas.openxmlformats.org/officeDocument/2006/relationships/image" Target="../media/image5.jpg"/><Relationship Id="rId15" Type="http://schemas.openxmlformats.org/officeDocument/2006/relationships/image" Target="../media/image15.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0.jpg"/><Relationship Id="rId19"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png"/><Relationship Id="rId22" Type="http://schemas.microsoft.com/office/2007/relationships/hdphoto" Target="../media/hdphoto2.wdp"/><Relationship Id="rId27"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45">
            <a:extLst>
              <a:ext uri="{FF2B5EF4-FFF2-40B4-BE49-F238E27FC236}">
                <a16:creationId xmlns="" xmlns:a16="http://schemas.microsoft.com/office/drawing/2014/main" id="{CEC49BD6-D1C5-4500-8F0E-411E432AB5F1}"/>
              </a:ext>
            </a:extLst>
          </p:cNvPr>
          <p:cNvPicPr>
            <a:picLocks noChangeAspect="1"/>
          </p:cNvPicPr>
          <p:nvPr/>
        </p:nvPicPr>
        <p:blipFill rotWithShape="1">
          <a:blip r:embed="rId2">
            <a:extLst>
              <a:ext uri="{28A0092B-C50C-407E-A947-70E740481C1C}">
                <a14:useLocalDpi xmlns:a14="http://schemas.microsoft.com/office/drawing/2010/main" val="0"/>
              </a:ext>
            </a:extLst>
          </a:blip>
          <a:srcRect l="45613" t="92041" r="2049" b="1744"/>
          <a:stretch/>
        </p:blipFill>
        <p:spPr>
          <a:xfrm>
            <a:off x="14264151" y="27640390"/>
            <a:ext cx="1844447" cy="283431"/>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t="2512" r="835" b="10576"/>
          <a:stretch/>
        </p:blipFill>
        <p:spPr>
          <a:xfrm>
            <a:off x="13700196" y="22629245"/>
            <a:ext cx="4802917" cy="5447583"/>
          </a:xfrm>
          <a:prstGeom prst="rect">
            <a:avLst/>
          </a:prstGeom>
        </p:spPr>
      </p:pic>
      <p:sp>
        <p:nvSpPr>
          <p:cNvPr id="7" name="Text Placeholder 16"/>
          <p:cNvSpPr txBox="1">
            <a:spLocks/>
          </p:cNvSpPr>
          <p:nvPr/>
        </p:nvSpPr>
        <p:spPr>
          <a:xfrm>
            <a:off x="13603277" y="28497945"/>
            <a:ext cx="10588847" cy="282669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55600" indent="-355600">
              <a:lnSpc>
                <a:spcPct val="100000"/>
              </a:lnSpc>
              <a:buClr>
                <a:srgbClr val="E9A149"/>
              </a:buClr>
              <a:buSzPct val="100000"/>
            </a:pPr>
            <a:r>
              <a:rPr lang="en-US" dirty="0"/>
              <a:t>Higher suitability for solar development was found in southern regions of the state and areas in proximity to transmission lines. </a:t>
            </a:r>
          </a:p>
          <a:p>
            <a:pPr marL="342900" indent="-342900">
              <a:lnSpc>
                <a:spcPct val="100000"/>
              </a:lnSpc>
              <a:buClr>
                <a:srgbClr val="E9A149"/>
              </a:buClr>
              <a:buSzPct val="100000"/>
            </a:pPr>
            <a:r>
              <a:rPr lang="en-US" dirty="0" smtClean="0"/>
              <a:t>A majority </a:t>
            </a:r>
            <a:r>
              <a:rPr lang="en-US" dirty="0"/>
              <a:t>of the existing solar farms in the counties showed areas of high potential for solar development and low environmental sensitivity. </a:t>
            </a:r>
          </a:p>
          <a:p>
            <a:pPr marL="342900" indent="-342900">
              <a:lnSpc>
                <a:spcPct val="100000"/>
              </a:lnSpc>
              <a:buClr>
                <a:srgbClr val="E9A149"/>
              </a:buClr>
              <a:buSzPct val="100000"/>
            </a:pPr>
            <a:r>
              <a:rPr lang="en-US" dirty="0" smtClean="0"/>
              <a:t>According to the analysis, Decatur </a:t>
            </a:r>
            <a:r>
              <a:rPr lang="en-US" dirty="0"/>
              <a:t>county showed more suitable sites for solar farm development than Taylor </a:t>
            </a:r>
            <a:r>
              <a:rPr lang="en-US" dirty="0" smtClean="0"/>
              <a:t>county. </a:t>
            </a:r>
            <a:endParaRPr lang="en-US" dirty="0"/>
          </a:p>
        </p:txBody>
      </p:sp>
      <p:sp>
        <p:nvSpPr>
          <p:cNvPr id="13" name="TextBox 12"/>
          <p:cNvSpPr txBox="1"/>
          <p:nvPr/>
        </p:nvSpPr>
        <p:spPr>
          <a:xfrm>
            <a:off x="887514" y="4493747"/>
            <a:ext cx="11516347" cy="769441"/>
          </a:xfrm>
          <a:prstGeom prst="rect">
            <a:avLst/>
          </a:prstGeom>
          <a:noFill/>
        </p:spPr>
        <p:txBody>
          <a:bodyPr wrap="square" rtlCol="0">
            <a:spAutoFit/>
          </a:bodyPr>
          <a:lstStyle/>
          <a:p>
            <a:r>
              <a:rPr lang="en-US" sz="4400" b="1" dirty="0">
                <a:solidFill>
                  <a:srgbClr val="E9A14A"/>
                </a:solidFill>
                <a:latin typeface="Century Gothic" panose="020B0502020202020204" pitchFamily="34" charset="0"/>
              </a:rPr>
              <a:t>Abstract</a:t>
            </a:r>
          </a:p>
        </p:txBody>
      </p:sp>
      <p:sp>
        <p:nvSpPr>
          <p:cNvPr id="14" name="TextBox 13"/>
          <p:cNvSpPr txBox="1"/>
          <p:nvPr/>
        </p:nvSpPr>
        <p:spPr>
          <a:xfrm>
            <a:off x="18826665" y="4506549"/>
            <a:ext cx="4741602" cy="769441"/>
          </a:xfrm>
          <a:prstGeom prst="rect">
            <a:avLst/>
          </a:prstGeom>
          <a:noFill/>
        </p:spPr>
        <p:txBody>
          <a:bodyPr wrap="square" rtlCol="0">
            <a:spAutoFit/>
          </a:bodyPr>
          <a:lstStyle/>
          <a:p>
            <a:r>
              <a:rPr lang="en-US" sz="4400" b="1" dirty="0">
                <a:solidFill>
                  <a:srgbClr val="E9A14A"/>
                </a:solidFill>
                <a:latin typeface="Century Gothic" panose="020B0502020202020204" pitchFamily="34" charset="0"/>
              </a:rPr>
              <a:t>Objectives</a:t>
            </a:r>
          </a:p>
        </p:txBody>
      </p:sp>
      <p:sp>
        <p:nvSpPr>
          <p:cNvPr id="15" name="TextBox 14"/>
          <p:cNvSpPr txBox="1"/>
          <p:nvPr/>
        </p:nvSpPr>
        <p:spPr>
          <a:xfrm>
            <a:off x="887514" y="12854003"/>
            <a:ext cx="11407715" cy="769441"/>
          </a:xfrm>
          <a:prstGeom prst="rect">
            <a:avLst/>
          </a:prstGeom>
          <a:noFill/>
        </p:spPr>
        <p:txBody>
          <a:bodyPr wrap="square" rtlCol="0">
            <a:spAutoFit/>
          </a:bodyPr>
          <a:lstStyle/>
          <a:p>
            <a:r>
              <a:rPr lang="en-US" sz="4400" b="1" dirty="0">
                <a:solidFill>
                  <a:srgbClr val="E9A14A"/>
                </a:solidFill>
                <a:latin typeface="Century Gothic" panose="020B0502020202020204" pitchFamily="34" charset="0"/>
              </a:rPr>
              <a:t>Methodology</a:t>
            </a:r>
          </a:p>
        </p:txBody>
      </p:sp>
      <p:sp>
        <p:nvSpPr>
          <p:cNvPr id="16" name="TextBox 15"/>
          <p:cNvSpPr txBox="1"/>
          <p:nvPr/>
        </p:nvSpPr>
        <p:spPr>
          <a:xfrm>
            <a:off x="13716000" y="4506549"/>
            <a:ext cx="3565821" cy="769441"/>
          </a:xfrm>
          <a:prstGeom prst="rect">
            <a:avLst/>
          </a:prstGeom>
          <a:noFill/>
        </p:spPr>
        <p:txBody>
          <a:bodyPr wrap="square" rtlCol="0">
            <a:spAutoFit/>
          </a:bodyPr>
          <a:lstStyle/>
          <a:p>
            <a:r>
              <a:rPr lang="en-US" sz="4400" b="1" dirty="0">
                <a:solidFill>
                  <a:srgbClr val="E9A14A"/>
                </a:solidFill>
                <a:latin typeface="Century Gothic" panose="020B0502020202020204" pitchFamily="34" charset="0"/>
              </a:rPr>
              <a:t>Study Area</a:t>
            </a:r>
          </a:p>
        </p:txBody>
      </p:sp>
      <p:sp>
        <p:nvSpPr>
          <p:cNvPr id="17" name="TextBox 16"/>
          <p:cNvSpPr txBox="1"/>
          <p:nvPr/>
        </p:nvSpPr>
        <p:spPr>
          <a:xfrm>
            <a:off x="13698151" y="11248877"/>
            <a:ext cx="8229600" cy="769441"/>
          </a:xfrm>
          <a:prstGeom prst="rect">
            <a:avLst/>
          </a:prstGeom>
          <a:noFill/>
        </p:spPr>
        <p:txBody>
          <a:bodyPr wrap="square" rtlCol="0">
            <a:spAutoFit/>
          </a:bodyPr>
          <a:lstStyle/>
          <a:p>
            <a:r>
              <a:rPr lang="en-US" sz="4400" b="1" dirty="0">
                <a:solidFill>
                  <a:srgbClr val="E9A14A"/>
                </a:solidFill>
                <a:latin typeface="Century Gothic" panose="020B0502020202020204" pitchFamily="34" charset="0"/>
              </a:rPr>
              <a:t>Earth Observations</a:t>
            </a:r>
          </a:p>
        </p:txBody>
      </p:sp>
      <p:sp>
        <p:nvSpPr>
          <p:cNvPr id="18" name="TextBox 17"/>
          <p:cNvSpPr txBox="1"/>
          <p:nvPr/>
        </p:nvSpPr>
        <p:spPr>
          <a:xfrm>
            <a:off x="13716000" y="15881118"/>
            <a:ext cx="11550315" cy="769441"/>
          </a:xfrm>
          <a:prstGeom prst="rect">
            <a:avLst/>
          </a:prstGeom>
          <a:noFill/>
        </p:spPr>
        <p:txBody>
          <a:bodyPr wrap="square" rtlCol="0">
            <a:spAutoFit/>
          </a:bodyPr>
          <a:lstStyle/>
          <a:p>
            <a:r>
              <a:rPr lang="en-US" sz="4400" b="1" dirty="0">
                <a:solidFill>
                  <a:srgbClr val="E9A14A"/>
                </a:solidFill>
                <a:latin typeface="Century Gothic" panose="020B0502020202020204" pitchFamily="34" charset="0"/>
              </a:rPr>
              <a:t>Results</a:t>
            </a:r>
          </a:p>
        </p:txBody>
      </p:sp>
      <p:sp>
        <p:nvSpPr>
          <p:cNvPr id="19" name="TextBox 18"/>
          <p:cNvSpPr txBox="1"/>
          <p:nvPr/>
        </p:nvSpPr>
        <p:spPr>
          <a:xfrm>
            <a:off x="13765910" y="27770448"/>
            <a:ext cx="8229600" cy="769441"/>
          </a:xfrm>
          <a:prstGeom prst="rect">
            <a:avLst/>
          </a:prstGeom>
          <a:noFill/>
        </p:spPr>
        <p:txBody>
          <a:bodyPr wrap="square" rtlCol="0">
            <a:spAutoFit/>
          </a:bodyPr>
          <a:lstStyle/>
          <a:p>
            <a:r>
              <a:rPr lang="en-US" sz="4400" b="1" dirty="0">
                <a:solidFill>
                  <a:srgbClr val="E9A14A"/>
                </a:solidFill>
                <a:latin typeface="Century Gothic" panose="020B0502020202020204" pitchFamily="34" charset="0"/>
              </a:rPr>
              <a:t>Conclusions</a:t>
            </a:r>
          </a:p>
        </p:txBody>
      </p:sp>
      <p:sp>
        <p:nvSpPr>
          <p:cNvPr id="20" name="TextBox 19"/>
          <p:cNvSpPr txBox="1"/>
          <p:nvPr/>
        </p:nvSpPr>
        <p:spPr>
          <a:xfrm>
            <a:off x="887514" y="28331120"/>
            <a:ext cx="8229600" cy="769441"/>
          </a:xfrm>
          <a:prstGeom prst="rect">
            <a:avLst/>
          </a:prstGeom>
          <a:noFill/>
        </p:spPr>
        <p:txBody>
          <a:bodyPr wrap="square" rtlCol="0">
            <a:spAutoFit/>
          </a:bodyPr>
          <a:lstStyle/>
          <a:p>
            <a:r>
              <a:rPr lang="en-US" sz="4400" b="1" dirty="0">
                <a:solidFill>
                  <a:srgbClr val="E9A14A"/>
                </a:solidFill>
                <a:latin typeface="Century Gothic" panose="020B0502020202020204" pitchFamily="34" charset="0"/>
              </a:rPr>
              <a:t>Acknowledgements</a:t>
            </a:r>
          </a:p>
        </p:txBody>
      </p:sp>
      <p:sp>
        <p:nvSpPr>
          <p:cNvPr id="21" name="TextBox 20"/>
          <p:cNvSpPr txBox="1"/>
          <p:nvPr/>
        </p:nvSpPr>
        <p:spPr>
          <a:xfrm>
            <a:off x="887514" y="26364874"/>
            <a:ext cx="4605923" cy="769441"/>
          </a:xfrm>
          <a:prstGeom prst="rect">
            <a:avLst/>
          </a:prstGeom>
          <a:noFill/>
        </p:spPr>
        <p:txBody>
          <a:bodyPr wrap="square" rtlCol="0">
            <a:spAutoFit/>
          </a:bodyPr>
          <a:lstStyle/>
          <a:p>
            <a:r>
              <a:rPr lang="en-US" sz="4400" b="1" dirty="0">
                <a:solidFill>
                  <a:srgbClr val="E9A14A"/>
                </a:solidFill>
                <a:latin typeface="Century Gothic" panose="020B0502020202020204" pitchFamily="34" charset="0"/>
              </a:rPr>
              <a:t>Project Partners</a:t>
            </a:r>
          </a:p>
        </p:txBody>
      </p:sp>
      <p:sp>
        <p:nvSpPr>
          <p:cNvPr id="22" name="TextBox 21"/>
          <p:cNvSpPr txBox="1"/>
          <p:nvPr/>
        </p:nvSpPr>
        <p:spPr>
          <a:xfrm>
            <a:off x="11718258" y="31369507"/>
            <a:ext cx="4542503" cy="769441"/>
          </a:xfrm>
          <a:prstGeom prst="rect">
            <a:avLst/>
          </a:prstGeom>
          <a:noFill/>
        </p:spPr>
        <p:txBody>
          <a:bodyPr wrap="square" rtlCol="0">
            <a:spAutoFit/>
          </a:bodyPr>
          <a:lstStyle/>
          <a:p>
            <a:r>
              <a:rPr lang="en-US" sz="4400" b="1" dirty="0">
                <a:solidFill>
                  <a:srgbClr val="E9A14A"/>
                </a:solidFill>
                <a:latin typeface="Century Gothic" panose="020B0502020202020204" pitchFamily="34" charset="0"/>
              </a:rPr>
              <a:t>Team Members</a:t>
            </a:r>
          </a:p>
        </p:txBody>
      </p:sp>
      <p:sp>
        <p:nvSpPr>
          <p:cNvPr id="30"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indent="-85725">
              <a:buClr>
                <a:srgbClr val="55B27B"/>
              </a:buClr>
              <a:buSzPct val="25000"/>
            </a:pPr>
            <a:r>
              <a:rPr lang="en-US" dirty="0">
                <a:solidFill>
                  <a:srgbClr val="E69138"/>
                </a:solidFill>
                <a:ea typeface="Century Gothic"/>
                <a:cs typeface="Century Gothic"/>
                <a:sym typeface="Century Gothic"/>
              </a:rPr>
              <a:t>Identifying Suitable Areas for Solar Power Generating Facilities while Reducing Conflicts with Sensitive Habitats </a:t>
            </a:r>
          </a:p>
          <a:p>
            <a:pPr lvl="0" indent="-85725">
              <a:buClr>
                <a:srgbClr val="55B27B"/>
              </a:buClr>
              <a:buSzPct val="25000"/>
            </a:pPr>
            <a:r>
              <a:rPr lang="en-US" dirty="0">
                <a:solidFill>
                  <a:srgbClr val="E69138"/>
                </a:solidFill>
                <a:ea typeface="Century Gothic"/>
                <a:cs typeface="Century Gothic"/>
                <a:sym typeface="Century Gothic"/>
              </a:rPr>
              <a:t>and Wildlife Populations</a:t>
            </a:r>
          </a:p>
        </p:txBody>
      </p:sp>
      <p:sp>
        <p:nvSpPr>
          <p:cNvPr id="32" name="Text Placeholder 16"/>
          <p:cNvSpPr txBox="1">
            <a:spLocks/>
          </p:cNvSpPr>
          <p:nvPr/>
        </p:nvSpPr>
        <p:spPr>
          <a:xfrm>
            <a:off x="914400" y="5258272"/>
            <a:ext cx="12421398" cy="849490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t>Solar energy is a rapidly growing industry in the state of Georgia. The increasing popularity of solar farms has encouraged decision-makers and developers to incorporate a sustainable plan for utility-scale solar developments. However, the construction and siting of solar farms could have a threatening impact on environmentally sensitive habitats and associated species. NASA DEVELOP partnered with The Nature Conservancy and the Georgia Department of Natural Resources to conduct an analysis to inform solar site planning and to communicate with key stakeholders. The team analyzed land cover trends from Landsat 8 Operational Land Imager (OLI), in addition to solar insolation data sets from Terra’s Clouds and the Earth’s Radiant Energy Systems (CERES) sensor. These Earth observations were combined to classify and extract data layers for a solar site suitability and conflict identification model following the Land Use Conflict Identification Strategy (LUCIS). Additionally, the DEVELOP team utilized habitat layers of the endangered gopher tortoise (</a:t>
            </a:r>
            <a:r>
              <a:rPr lang="en-US" i="1" dirty="0" err="1"/>
              <a:t>Gopherus</a:t>
            </a:r>
            <a:r>
              <a:rPr lang="en-US" i="1" dirty="0"/>
              <a:t> </a:t>
            </a:r>
            <a:r>
              <a:rPr lang="en-US" i="1" dirty="0" err="1"/>
              <a:t>polyphemus</a:t>
            </a:r>
            <a:r>
              <a:rPr lang="en-US" dirty="0"/>
              <a:t>) primarily due to its role as a keystone species in these sensitive areas. These data were used to generate end products that depict potential conflicts between ideal solar energy sites and endangered species habitats, and prioritize development areas outside of these conflicts. The team examined potential conflicts in Decatur and Taylor counties with additional datasets on existing solar utility infrastructure and parcel data to provide a local-level analysis. The results of this project will be utilized by The Nature Conservancy and Georgia Department of Natural Resources to recommend suitable sites for environmentally conscious solar farm construction.</a:t>
            </a:r>
            <a:endParaRPr lang="en-US" dirty="0">
              <a:solidFill>
                <a:schemeClr val="tx1">
                  <a:lumMod val="75000"/>
                </a:schemeClr>
              </a:solidFill>
            </a:endParaRPr>
          </a:p>
        </p:txBody>
      </p:sp>
      <p:sp>
        <p:nvSpPr>
          <p:cNvPr id="47" name="Main Title"/>
          <p:cNvSpPr>
            <a:spLocks noGrp="1"/>
          </p:cNvSpPr>
          <p:nvPr>
            <p:ph type="body" sz="quarter" idx="10" hasCustomPrompt="1"/>
          </p:nvPr>
        </p:nvSpPr>
        <p:spPr>
          <a:xfrm rot="16200000">
            <a:off x="11208610" y="18004447"/>
            <a:ext cx="29345306" cy="2314074"/>
          </a:xfrm>
          <a:prstGeom prst="rect">
            <a:avLst/>
          </a:prstGeom>
          <a:ln>
            <a:noFill/>
          </a:ln>
        </p:spPr>
        <p:txBody>
          <a:bodyPr anchor="ctr"/>
          <a:lstStyle>
            <a:lvl1pPr marL="0" indent="0" algn="l">
              <a:buNone/>
              <a:defRPr sz="16000" b="0" baseline="0">
                <a:solidFill>
                  <a:srgbClr val="E97845"/>
                </a:solidFill>
                <a:latin typeface="+mj-lt"/>
              </a:defRPr>
            </a:lvl1pPr>
          </a:lstStyle>
          <a:p>
            <a:pPr lvl="0" indent="-222250">
              <a:spcBef>
                <a:spcPts val="0"/>
              </a:spcBef>
              <a:buClr>
                <a:srgbClr val="E9A14A"/>
              </a:buClr>
              <a:buSzPct val="25000"/>
            </a:pPr>
            <a:r>
              <a:rPr lang="en-US" sz="14000" b="1" dirty="0">
                <a:solidFill>
                  <a:srgbClr val="E9A14A"/>
                </a:solidFill>
                <a:ea typeface="Century Gothic"/>
                <a:cs typeface="Century Gothic"/>
                <a:sym typeface="Century Gothic"/>
              </a:rPr>
              <a:t>Georgia </a:t>
            </a:r>
            <a:r>
              <a:rPr lang="en-US" sz="14000" dirty="0">
                <a:solidFill>
                  <a:srgbClr val="E9A14A"/>
                </a:solidFill>
                <a:ea typeface="Century Gothic"/>
                <a:cs typeface="Century Gothic"/>
                <a:sym typeface="Century Gothic"/>
              </a:rPr>
              <a:t>Energy II</a:t>
            </a:r>
          </a:p>
        </p:txBody>
      </p:sp>
      <p:sp>
        <p:nvSpPr>
          <p:cNvPr id="45" name="Subtitle"/>
          <p:cNvSpPr txBox="1">
            <a:spLocks/>
          </p:cNvSpPr>
          <p:nvPr/>
        </p:nvSpPr>
        <p:spPr>
          <a:xfrm>
            <a:off x="5715000" y="35094662"/>
            <a:ext cx="15501257" cy="1034530"/>
          </a:xfrm>
          <a:prstGeom prst="rect">
            <a:avLst/>
          </a:prstGeom>
        </p:spPr>
        <p:txBody>
          <a:bodyPr anchor="ctr"/>
          <a:lstStyle>
            <a:lvl1pPr marL="0" indent="0" algn="ctr" defTabSz="2743200" rtl="0" eaLnBrk="1" latinLnBrk="0" hangingPunct="1">
              <a:lnSpc>
                <a:spcPct val="90000"/>
              </a:lnSpc>
              <a:spcBef>
                <a:spcPts val="0"/>
              </a:spcBef>
              <a:buFont typeface="Arial" panose="020B0604020202020204" pitchFamily="34" charset="0"/>
              <a:buNone/>
              <a:defRPr sz="6000" b="1" kern="1200" baseline="0">
                <a:solidFill>
                  <a:srgbClr val="EA7845"/>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indent="-76200">
              <a:buClr>
                <a:srgbClr val="E9A14A"/>
              </a:buClr>
              <a:buSzPct val="25000"/>
            </a:pPr>
            <a:r>
              <a:rPr lang="en-US" sz="4600" b="0" dirty="0">
                <a:solidFill>
                  <a:srgbClr val="E9A14A"/>
                </a:solidFill>
                <a:ea typeface="Century Gothic"/>
                <a:cs typeface="Century Gothic"/>
                <a:sym typeface="Century Gothic"/>
              </a:rPr>
              <a:t>Georgia – Athens </a:t>
            </a:r>
          </a:p>
          <a:p>
            <a:pPr lvl="0" indent="-76200">
              <a:buClr>
                <a:srgbClr val="E9A14A"/>
              </a:buClr>
              <a:buSzPct val="25000"/>
            </a:pPr>
            <a:r>
              <a:rPr lang="en-US" sz="4600" b="0" dirty="0">
                <a:solidFill>
                  <a:srgbClr val="E9A14A"/>
                </a:solidFill>
                <a:ea typeface="Century Gothic"/>
                <a:cs typeface="Century Gothic"/>
                <a:sym typeface="Century Gothic"/>
              </a:rPr>
              <a:t>Fall 2017</a:t>
            </a:r>
          </a:p>
        </p:txBody>
      </p:sp>
      <p:sp>
        <p:nvSpPr>
          <p:cNvPr id="46" name="Shape 99">
            <a:extLst>
              <a:ext uri="{FF2B5EF4-FFF2-40B4-BE49-F238E27FC236}">
                <a16:creationId xmlns="" xmlns:a16="http://schemas.microsoft.com/office/drawing/2014/main" id="{2C532B9C-761E-418C-AF14-5E382921145F}"/>
              </a:ext>
            </a:extLst>
          </p:cNvPr>
          <p:cNvSpPr txBox="1"/>
          <p:nvPr/>
        </p:nvSpPr>
        <p:spPr>
          <a:xfrm>
            <a:off x="3386849" y="34031287"/>
            <a:ext cx="4782975" cy="840049"/>
          </a:xfrm>
          <a:prstGeom prst="rect">
            <a:avLst/>
          </a:prstGeom>
          <a:noFill/>
          <a:ln>
            <a:noFill/>
          </a:ln>
        </p:spPr>
        <p:txBody>
          <a:bodyPr wrap="square" lIns="91425" tIns="45700" rIns="91425" bIns="45700" anchor="t" anchorCtr="0">
            <a:noAutofit/>
          </a:bodyPr>
          <a:lstStyle/>
          <a:p>
            <a:pPr marL="0" marR="0" lvl="0" indent="-42862" algn="ctr" rtl="0">
              <a:lnSpc>
                <a:spcPct val="100000"/>
              </a:lnSpc>
              <a:spcBef>
                <a:spcPts val="0"/>
              </a:spcBef>
              <a:spcAft>
                <a:spcPts val="0"/>
              </a:spcAft>
              <a:buClr>
                <a:schemeClr val="dk1"/>
              </a:buClr>
              <a:buSzPct val="25000"/>
              <a:buFont typeface="Arial"/>
              <a:buNone/>
            </a:pPr>
            <a:r>
              <a:rPr lang="en-US" sz="2700" b="0" i="0" u="none" strike="noStrike" cap="none" dirty="0">
                <a:solidFill>
                  <a:schemeClr val="dk1"/>
                </a:solidFill>
                <a:latin typeface="Garamond"/>
                <a:ea typeface="Garamond"/>
                <a:cs typeface="Garamond"/>
                <a:sym typeface="Garamond"/>
              </a:rPr>
              <a:t>Suravi Shrestha </a:t>
            </a:r>
          </a:p>
          <a:p>
            <a:pPr marL="0" marR="0" lvl="0" indent="-42862" algn="ctr" rtl="0">
              <a:lnSpc>
                <a:spcPct val="100000"/>
              </a:lnSpc>
              <a:spcBef>
                <a:spcPts val="0"/>
              </a:spcBef>
              <a:spcAft>
                <a:spcPts val="0"/>
              </a:spcAft>
              <a:buClr>
                <a:schemeClr val="dk1"/>
              </a:buClr>
              <a:buSzPct val="25000"/>
              <a:buFont typeface="Arial"/>
              <a:buNone/>
            </a:pPr>
            <a:r>
              <a:rPr lang="en-US" sz="2700" smtClean="0">
                <a:solidFill>
                  <a:schemeClr val="dk1"/>
                </a:solidFill>
                <a:latin typeface="Garamond"/>
                <a:ea typeface="Garamond"/>
                <a:cs typeface="Garamond"/>
                <a:sym typeface="Garamond"/>
              </a:rPr>
              <a:t>Project</a:t>
            </a:r>
            <a:r>
              <a:rPr lang="en-US" sz="2700" b="0" i="0" u="none" strike="noStrike" cap="none" smtClean="0">
                <a:solidFill>
                  <a:schemeClr val="dk1"/>
                </a:solidFill>
                <a:latin typeface="Garamond"/>
                <a:ea typeface="Garamond"/>
                <a:cs typeface="Garamond"/>
                <a:sym typeface="Garamond"/>
              </a:rPr>
              <a:t> Lead</a:t>
            </a:r>
            <a:endParaRPr lang="en-US" sz="2700" b="0" i="0" u="none" strike="noStrike" cap="none" dirty="0">
              <a:solidFill>
                <a:schemeClr val="dk1"/>
              </a:solidFill>
              <a:latin typeface="Garamond"/>
              <a:ea typeface="Garamond"/>
              <a:cs typeface="Garamond"/>
              <a:sym typeface="Garamond"/>
            </a:endParaRPr>
          </a:p>
        </p:txBody>
      </p:sp>
      <p:pic>
        <p:nvPicPr>
          <p:cNvPr id="49" name="Shape 101">
            <a:extLst>
              <a:ext uri="{FF2B5EF4-FFF2-40B4-BE49-F238E27FC236}">
                <a16:creationId xmlns="" xmlns:a16="http://schemas.microsoft.com/office/drawing/2014/main" id="{3ACD2DBC-D03C-4638-AFE4-910332CAA93C}"/>
              </a:ext>
            </a:extLst>
          </p:cNvPr>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4749998" y="32096521"/>
            <a:ext cx="2050209" cy="2039028"/>
          </a:xfrm>
          <a:prstGeom prst="rect">
            <a:avLst/>
          </a:prstGeom>
          <a:noFill/>
          <a:ln>
            <a:noFill/>
          </a:ln>
        </p:spPr>
      </p:pic>
      <p:sp>
        <p:nvSpPr>
          <p:cNvPr id="51" name="Shape 104">
            <a:extLst>
              <a:ext uri="{FF2B5EF4-FFF2-40B4-BE49-F238E27FC236}">
                <a16:creationId xmlns="" xmlns:a16="http://schemas.microsoft.com/office/drawing/2014/main" id="{B984CC3E-49AC-4A81-8E93-196B09A46FE2}"/>
              </a:ext>
            </a:extLst>
          </p:cNvPr>
          <p:cNvSpPr txBox="1"/>
          <p:nvPr/>
        </p:nvSpPr>
        <p:spPr>
          <a:xfrm>
            <a:off x="12358862" y="34031287"/>
            <a:ext cx="2769900" cy="894858"/>
          </a:xfrm>
          <a:prstGeom prst="rect">
            <a:avLst/>
          </a:prstGeom>
          <a:noFill/>
          <a:ln>
            <a:noFill/>
          </a:ln>
        </p:spPr>
        <p:txBody>
          <a:bodyPr wrap="square" lIns="91425" tIns="91425" rIns="91425" bIns="91425" anchor="t" anchorCtr="0">
            <a:noAutofit/>
          </a:bodyPr>
          <a:lstStyle/>
          <a:p>
            <a:pPr marL="0" marR="0" lvl="0" indent="-42862" algn="ctr" rtl="0">
              <a:lnSpc>
                <a:spcPct val="100000"/>
              </a:lnSpc>
              <a:spcBef>
                <a:spcPts val="0"/>
              </a:spcBef>
              <a:spcAft>
                <a:spcPts val="0"/>
              </a:spcAft>
              <a:buClr>
                <a:schemeClr val="dk1"/>
              </a:buClr>
              <a:buSzPct val="25000"/>
              <a:buFont typeface="Arial"/>
              <a:buNone/>
            </a:pPr>
            <a:r>
              <a:rPr lang="en-US" sz="2700" b="0" i="0" u="none" strike="noStrike" cap="none" dirty="0">
                <a:solidFill>
                  <a:schemeClr val="dk1"/>
                </a:solidFill>
                <a:latin typeface="Garamond"/>
                <a:ea typeface="Garamond"/>
                <a:cs typeface="Garamond"/>
                <a:sym typeface="Garamond"/>
              </a:rPr>
              <a:t>Fabiola</a:t>
            </a:r>
          </a:p>
          <a:p>
            <a:pPr marL="0" marR="0" lvl="0" indent="-42862" algn="ctr" rtl="0">
              <a:lnSpc>
                <a:spcPct val="100000"/>
              </a:lnSpc>
              <a:spcBef>
                <a:spcPts val="0"/>
              </a:spcBef>
              <a:spcAft>
                <a:spcPts val="0"/>
              </a:spcAft>
              <a:buClr>
                <a:schemeClr val="dk1"/>
              </a:buClr>
              <a:buSzPct val="25000"/>
              <a:buFont typeface="Arial"/>
              <a:buNone/>
            </a:pPr>
            <a:r>
              <a:rPr lang="en-US" sz="2700" b="0" i="0" u="none" strike="noStrike" cap="none" dirty="0">
                <a:solidFill>
                  <a:schemeClr val="dk1"/>
                </a:solidFill>
                <a:latin typeface="Garamond"/>
                <a:ea typeface="Garamond"/>
                <a:cs typeface="Garamond"/>
                <a:sym typeface="Garamond"/>
              </a:rPr>
              <a:t> Clermont</a:t>
            </a:r>
          </a:p>
        </p:txBody>
      </p:sp>
      <p:pic>
        <p:nvPicPr>
          <p:cNvPr id="53" name="Shape 106">
            <a:extLst>
              <a:ext uri="{FF2B5EF4-FFF2-40B4-BE49-F238E27FC236}">
                <a16:creationId xmlns="" xmlns:a16="http://schemas.microsoft.com/office/drawing/2014/main" id="{5E3637B8-F07D-4351-BD11-6629FC0A7937}"/>
              </a:ext>
            </a:extLst>
          </p:cNvPr>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12718946" y="32096522"/>
            <a:ext cx="2050209" cy="2039028"/>
          </a:xfrm>
          <a:prstGeom prst="rect">
            <a:avLst/>
          </a:prstGeom>
          <a:noFill/>
          <a:ln>
            <a:noFill/>
          </a:ln>
        </p:spPr>
      </p:pic>
      <p:pic>
        <p:nvPicPr>
          <p:cNvPr id="54" name="Shape 107">
            <a:extLst>
              <a:ext uri="{FF2B5EF4-FFF2-40B4-BE49-F238E27FC236}">
                <a16:creationId xmlns="" xmlns:a16="http://schemas.microsoft.com/office/drawing/2014/main" id="{FE2EDAFB-C7FD-4D44-B47B-215D8751563E}"/>
              </a:ext>
            </a:extLst>
          </p:cNvPr>
          <p:cNvPicPr preferRelativeResize="0"/>
          <p:nvPr/>
        </p:nvPicPr>
        <p:blipFill rotWithShape="1">
          <a:blip r:embed="rId5">
            <a:alphaModFix/>
          </a:blip>
          <a:srcRect l="15071" t="4156" r="14565" b="2028"/>
          <a:stretch/>
        </p:blipFill>
        <p:spPr>
          <a:xfrm>
            <a:off x="12934637" y="32306689"/>
            <a:ext cx="1621287" cy="1621287"/>
          </a:xfrm>
          <a:prstGeom prst="ellipse">
            <a:avLst/>
          </a:prstGeom>
          <a:noFill/>
          <a:ln>
            <a:noFill/>
          </a:ln>
        </p:spPr>
      </p:pic>
      <p:sp>
        <p:nvSpPr>
          <p:cNvPr id="56" name="Shape 109">
            <a:extLst>
              <a:ext uri="{FF2B5EF4-FFF2-40B4-BE49-F238E27FC236}">
                <a16:creationId xmlns="" xmlns:a16="http://schemas.microsoft.com/office/drawing/2014/main" id="{4BFC7292-8997-4A0C-8B64-8AA00EF4CB38}"/>
              </a:ext>
            </a:extLst>
          </p:cNvPr>
          <p:cNvSpPr txBox="1"/>
          <p:nvPr/>
        </p:nvSpPr>
        <p:spPr>
          <a:xfrm>
            <a:off x="10251028" y="34031287"/>
            <a:ext cx="3002100" cy="823497"/>
          </a:xfrm>
          <a:prstGeom prst="rect">
            <a:avLst/>
          </a:prstGeom>
          <a:noFill/>
          <a:ln>
            <a:noFill/>
          </a:ln>
        </p:spPr>
        <p:txBody>
          <a:bodyPr wrap="square" lIns="91425" tIns="45700" rIns="91425" bIns="45700" anchor="t" anchorCtr="0">
            <a:noAutofit/>
          </a:bodyPr>
          <a:lstStyle/>
          <a:p>
            <a:pPr marL="0" marR="0" lvl="0" indent="-42862" algn="ctr" rtl="0">
              <a:lnSpc>
                <a:spcPct val="100000"/>
              </a:lnSpc>
              <a:spcBef>
                <a:spcPts val="0"/>
              </a:spcBef>
              <a:spcAft>
                <a:spcPts val="0"/>
              </a:spcAft>
              <a:buClr>
                <a:schemeClr val="dk1"/>
              </a:buClr>
              <a:buSzPct val="25000"/>
              <a:buFont typeface="Arial"/>
              <a:buNone/>
            </a:pPr>
            <a:r>
              <a:rPr lang="en-US" sz="2700" b="0" i="0" u="none" strike="noStrike" cap="none">
                <a:solidFill>
                  <a:schemeClr val="dk1"/>
                </a:solidFill>
                <a:latin typeface="Garamond"/>
                <a:ea typeface="Garamond"/>
                <a:cs typeface="Garamond"/>
                <a:sym typeface="Garamond"/>
              </a:rPr>
              <a:t>Marie </a:t>
            </a:r>
          </a:p>
          <a:p>
            <a:pPr marL="0" marR="0" lvl="0" indent="-42862" algn="ctr" rtl="0">
              <a:lnSpc>
                <a:spcPct val="100000"/>
              </a:lnSpc>
              <a:spcBef>
                <a:spcPts val="0"/>
              </a:spcBef>
              <a:spcAft>
                <a:spcPts val="0"/>
              </a:spcAft>
              <a:buClr>
                <a:schemeClr val="dk1"/>
              </a:buClr>
              <a:buSzPct val="25000"/>
              <a:buFont typeface="Arial"/>
              <a:buNone/>
            </a:pPr>
            <a:r>
              <a:rPr lang="en-US" sz="2700" b="0" i="0" u="none" strike="noStrike" cap="none">
                <a:solidFill>
                  <a:schemeClr val="dk1"/>
                </a:solidFill>
                <a:latin typeface="Garamond"/>
                <a:ea typeface="Garamond"/>
                <a:cs typeface="Garamond"/>
                <a:sym typeface="Garamond"/>
              </a:rPr>
              <a:t>Bouffard</a:t>
            </a:r>
          </a:p>
        </p:txBody>
      </p:sp>
      <p:pic>
        <p:nvPicPr>
          <p:cNvPr id="58" name="Shape 111">
            <a:extLst>
              <a:ext uri="{FF2B5EF4-FFF2-40B4-BE49-F238E27FC236}">
                <a16:creationId xmlns="" xmlns:a16="http://schemas.microsoft.com/office/drawing/2014/main" id="{01ED2EA8-D912-4C87-8F40-CEBE80ABCE28}"/>
              </a:ext>
            </a:extLst>
          </p:cNvPr>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10726709" y="32096523"/>
            <a:ext cx="2050209" cy="2039028"/>
          </a:xfrm>
          <a:prstGeom prst="rect">
            <a:avLst/>
          </a:prstGeom>
          <a:noFill/>
          <a:ln>
            <a:noFill/>
          </a:ln>
        </p:spPr>
      </p:pic>
      <p:pic>
        <p:nvPicPr>
          <p:cNvPr id="59" name="Shape 112">
            <a:extLst>
              <a:ext uri="{FF2B5EF4-FFF2-40B4-BE49-F238E27FC236}">
                <a16:creationId xmlns="" xmlns:a16="http://schemas.microsoft.com/office/drawing/2014/main" id="{D566EEB2-D3F6-4347-9621-D94A5C409390}"/>
              </a:ext>
            </a:extLst>
          </p:cNvPr>
          <p:cNvPicPr preferRelativeResize="0"/>
          <p:nvPr/>
        </p:nvPicPr>
        <p:blipFill rotWithShape="1">
          <a:blip r:embed="rId6">
            <a:alphaModFix/>
          </a:blip>
          <a:srcRect l="19131" t="2608" r="9782" b="2608"/>
          <a:stretch/>
        </p:blipFill>
        <p:spPr>
          <a:xfrm>
            <a:off x="10945746" y="32305218"/>
            <a:ext cx="1617941" cy="1617941"/>
          </a:xfrm>
          <a:prstGeom prst="ellipse">
            <a:avLst/>
          </a:prstGeom>
          <a:noFill/>
          <a:ln>
            <a:noFill/>
          </a:ln>
        </p:spPr>
      </p:pic>
      <p:sp>
        <p:nvSpPr>
          <p:cNvPr id="61" name="Shape 114">
            <a:extLst>
              <a:ext uri="{FF2B5EF4-FFF2-40B4-BE49-F238E27FC236}">
                <a16:creationId xmlns="" xmlns:a16="http://schemas.microsoft.com/office/drawing/2014/main" id="{7093414A-658A-46C7-808A-D9CECD3B795D}"/>
              </a:ext>
            </a:extLst>
          </p:cNvPr>
          <p:cNvSpPr txBox="1"/>
          <p:nvPr/>
        </p:nvSpPr>
        <p:spPr>
          <a:xfrm>
            <a:off x="14580984" y="34031287"/>
            <a:ext cx="2314200" cy="883486"/>
          </a:xfrm>
          <a:prstGeom prst="rect">
            <a:avLst/>
          </a:prstGeom>
          <a:noFill/>
          <a:ln>
            <a:noFill/>
          </a:ln>
        </p:spPr>
        <p:txBody>
          <a:bodyPr wrap="square" lIns="91425" tIns="91425" rIns="91425" bIns="91425" anchor="t" anchorCtr="0">
            <a:noAutofit/>
          </a:bodyPr>
          <a:lstStyle/>
          <a:p>
            <a:pPr marL="0" marR="0" lvl="0" indent="-171450" algn="ctr" rtl="0">
              <a:lnSpc>
                <a:spcPct val="100000"/>
              </a:lnSpc>
              <a:spcBef>
                <a:spcPts val="0"/>
              </a:spcBef>
              <a:spcAft>
                <a:spcPts val="0"/>
              </a:spcAft>
              <a:buClr>
                <a:srgbClr val="000000"/>
              </a:buClr>
              <a:buSzPct val="100000"/>
              <a:buFont typeface="Garamond"/>
              <a:buNone/>
            </a:pPr>
            <a:r>
              <a:rPr lang="en-US" sz="2700" b="0" i="0" u="none" strike="noStrike" cap="none">
                <a:solidFill>
                  <a:srgbClr val="000000"/>
                </a:solidFill>
                <a:latin typeface="Garamond"/>
                <a:ea typeface="Garamond"/>
                <a:cs typeface="Garamond"/>
                <a:sym typeface="Garamond"/>
              </a:rPr>
              <a:t>Peter </a:t>
            </a:r>
          </a:p>
          <a:p>
            <a:pPr marL="0" marR="0" lvl="0" indent="-171450" algn="ctr" rtl="0">
              <a:lnSpc>
                <a:spcPct val="100000"/>
              </a:lnSpc>
              <a:spcBef>
                <a:spcPts val="0"/>
              </a:spcBef>
              <a:spcAft>
                <a:spcPts val="0"/>
              </a:spcAft>
              <a:buClr>
                <a:srgbClr val="000000"/>
              </a:buClr>
              <a:buSzPct val="100000"/>
              <a:buFont typeface="Garamond"/>
              <a:buNone/>
            </a:pPr>
            <a:r>
              <a:rPr lang="en-US" sz="2700" b="0" i="0" u="none" strike="noStrike" cap="none">
                <a:solidFill>
                  <a:srgbClr val="000000"/>
                </a:solidFill>
                <a:latin typeface="Garamond"/>
                <a:ea typeface="Garamond"/>
                <a:cs typeface="Garamond"/>
                <a:sym typeface="Garamond"/>
              </a:rPr>
              <a:t>Hawman</a:t>
            </a:r>
          </a:p>
        </p:txBody>
      </p:sp>
      <p:pic>
        <p:nvPicPr>
          <p:cNvPr id="63" name="Shape 116">
            <a:extLst>
              <a:ext uri="{FF2B5EF4-FFF2-40B4-BE49-F238E27FC236}">
                <a16:creationId xmlns="" xmlns:a16="http://schemas.microsoft.com/office/drawing/2014/main" id="{6DF86DA1-2C80-4E98-A321-ADB8443AF220}"/>
              </a:ext>
            </a:extLst>
          </p:cNvPr>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14711183" y="32096522"/>
            <a:ext cx="2050209" cy="2039028"/>
          </a:xfrm>
          <a:prstGeom prst="rect">
            <a:avLst/>
          </a:prstGeom>
          <a:noFill/>
          <a:ln>
            <a:noFill/>
          </a:ln>
        </p:spPr>
      </p:pic>
      <p:pic>
        <p:nvPicPr>
          <p:cNvPr id="64" name="Shape 117">
            <a:extLst>
              <a:ext uri="{FF2B5EF4-FFF2-40B4-BE49-F238E27FC236}">
                <a16:creationId xmlns="" xmlns:a16="http://schemas.microsoft.com/office/drawing/2014/main" id="{A2B5CF52-E424-46F1-86E2-E7BBF7B3B318}"/>
              </a:ext>
            </a:extLst>
          </p:cNvPr>
          <p:cNvPicPr preferRelativeResize="0"/>
          <p:nvPr/>
        </p:nvPicPr>
        <p:blipFill rotWithShape="1">
          <a:blip r:embed="rId7">
            <a:alphaModFix/>
          </a:blip>
          <a:srcRect l="14782" t="2319" r="13586" b="2174"/>
          <a:stretch/>
        </p:blipFill>
        <p:spPr>
          <a:xfrm>
            <a:off x="14926202" y="32306689"/>
            <a:ext cx="1620606" cy="1620606"/>
          </a:xfrm>
          <a:prstGeom prst="ellipse">
            <a:avLst/>
          </a:prstGeom>
          <a:noFill/>
          <a:ln>
            <a:noFill/>
          </a:ln>
        </p:spPr>
      </p:pic>
      <p:sp>
        <p:nvSpPr>
          <p:cNvPr id="66" name="Shape 119">
            <a:extLst>
              <a:ext uri="{FF2B5EF4-FFF2-40B4-BE49-F238E27FC236}">
                <a16:creationId xmlns="" xmlns:a16="http://schemas.microsoft.com/office/drawing/2014/main" id="{8AAAF3D6-D871-4A39-B3D7-13E90C95EB5D}"/>
              </a:ext>
            </a:extLst>
          </p:cNvPr>
          <p:cNvSpPr txBox="1"/>
          <p:nvPr/>
        </p:nvSpPr>
        <p:spPr>
          <a:xfrm>
            <a:off x="20552656" y="34031287"/>
            <a:ext cx="2314200" cy="965463"/>
          </a:xfrm>
          <a:prstGeom prst="rect">
            <a:avLst/>
          </a:prstGeom>
          <a:noFill/>
          <a:ln>
            <a:noFill/>
          </a:ln>
        </p:spPr>
        <p:txBody>
          <a:bodyPr wrap="square" lIns="91425" tIns="91425" rIns="91425" bIns="91425" anchor="t" anchorCtr="0">
            <a:noAutofit/>
          </a:bodyPr>
          <a:lstStyle/>
          <a:p>
            <a:pPr marL="0" marR="0" lvl="0" indent="-171450" algn="ctr" rtl="0">
              <a:lnSpc>
                <a:spcPct val="100000"/>
              </a:lnSpc>
              <a:spcBef>
                <a:spcPts val="0"/>
              </a:spcBef>
              <a:spcAft>
                <a:spcPts val="0"/>
              </a:spcAft>
              <a:buClr>
                <a:srgbClr val="000000"/>
              </a:buClr>
              <a:buSzPct val="100000"/>
              <a:buFont typeface="Garamond"/>
              <a:buNone/>
            </a:pPr>
            <a:r>
              <a:rPr lang="en-US" sz="2700" b="0" i="0" u="none" strike="noStrike" cap="none">
                <a:solidFill>
                  <a:srgbClr val="000000"/>
                </a:solidFill>
                <a:latin typeface="Garamond"/>
                <a:ea typeface="Garamond"/>
                <a:cs typeface="Garamond"/>
                <a:sym typeface="Garamond"/>
              </a:rPr>
              <a:t>Austin</a:t>
            </a:r>
          </a:p>
          <a:p>
            <a:pPr marL="0" marR="0" lvl="0" indent="-171450" algn="ctr" rtl="0">
              <a:lnSpc>
                <a:spcPct val="100000"/>
              </a:lnSpc>
              <a:spcBef>
                <a:spcPts val="0"/>
              </a:spcBef>
              <a:spcAft>
                <a:spcPts val="0"/>
              </a:spcAft>
              <a:buClr>
                <a:srgbClr val="000000"/>
              </a:buClr>
              <a:buSzPct val="100000"/>
              <a:buFont typeface="Garamond"/>
              <a:buNone/>
            </a:pPr>
            <a:r>
              <a:rPr lang="en-US" sz="2700" b="0" i="0" u="none" strike="noStrike" cap="none">
                <a:solidFill>
                  <a:srgbClr val="000000"/>
                </a:solidFill>
                <a:latin typeface="Garamond"/>
                <a:ea typeface="Garamond"/>
                <a:cs typeface="Garamond"/>
                <a:sym typeface="Garamond"/>
              </a:rPr>
              <a:t> Stone</a:t>
            </a:r>
          </a:p>
        </p:txBody>
      </p:sp>
      <p:pic>
        <p:nvPicPr>
          <p:cNvPr id="68" name="Shape 121">
            <a:extLst>
              <a:ext uri="{FF2B5EF4-FFF2-40B4-BE49-F238E27FC236}">
                <a16:creationId xmlns="" xmlns:a16="http://schemas.microsoft.com/office/drawing/2014/main" id="{A76C21B5-489B-43E0-A00A-8C2A4F2DCC05}"/>
              </a:ext>
            </a:extLst>
          </p:cNvPr>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20687893" y="32096521"/>
            <a:ext cx="2050209" cy="2039028"/>
          </a:xfrm>
          <a:prstGeom prst="rect">
            <a:avLst/>
          </a:prstGeom>
          <a:noFill/>
          <a:ln>
            <a:noFill/>
          </a:ln>
        </p:spPr>
      </p:pic>
      <p:pic>
        <p:nvPicPr>
          <p:cNvPr id="69" name="Shape 122">
            <a:extLst>
              <a:ext uri="{FF2B5EF4-FFF2-40B4-BE49-F238E27FC236}">
                <a16:creationId xmlns="" xmlns:a16="http://schemas.microsoft.com/office/drawing/2014/main" id="{897071EE-7401-4189-9332-986101F5564C}"/>
              </a:ext>
            </a:extLst>
          </p:cNvPr>
          <p:cNvPicPr preferRelativeResize="0"/>
          <p:nvPr/>
        </p:nvPicPr>
        <p:blipFill rotWithShape="1">
          <a:blip r:embed="rId8">
            <a:alphaModFix/>
          </a:blip>
          <a:srcRect l="17716" t="3478" r="13369" b="4637"/>
          <a:stretch/>
        </p:blipFill>
        <p:spPr>
          <a:xfrm>
            <a:off x="20901937" y="32305894"/>
            <a:ext cx="1615639" cy="1615639"/>
          </a:xfrm>
          <a:prstGeom prst="ellipse">
            <a:avLst/>
          </a:prstGeom>
          <a:noFill/>
          <a:ln>
            <a:noFill/>
          </a:ln>
        </p:spPr>
      </p:pic>
      <p:sp>
        <p:nvSpPr>
          <p:cNvPr id="71" name="Shape 124">
            <a:extLst>
              <a:ext uri="{FF2B5EF4-FFF2-40B4-BE49-F238E27FC236}">
                <a16:creationId xmlns="" xmlns:a16="http://schemas.microsoft.com/office/drawing/2014/main" id="{0B7EBDCF-06B0-4368-BC02-299448FFE67A}"/>
              </a:ext>
            </a:extLst>
          </p:cNvPr>
          <p:cNvSpPr txBox="1"/>
          <p:nvPr/>
        </p:nvSpPr>
        <p:spPr>
          <a:xfrm>
            <a:off x="8343028" y="34033297"/>
            <a:ext cx="2872200" cy="805939"/>
          </a:xfrm>
          <a:prstGeom prst="rect">
            <a:avLst/>
          </a:prstGeom>
          <a:noFill/>
          <a:ln>
            <a:noFill/>
          </a:ln>
        </p:spPr>
        <p:txBody>
          <a:bodyPr wrap="square" lIns="91425" tIns="45700" rIns="91425" bIns="45700" anchor="t" anchorCtr="0">
            <a:noAutofit/>
          </a:bodyPr>
          <a:lstStyle/>
          <a:p>
            <a:pPr marL="0" marR="0" lvl="0" indent="-42862" algn="ctr" rtl="0">
              <a:lnSpc>
                <a:spcPct val="100000"/>
              </a:lnSpc>
              <a:spcBef>
                <a:spcPts val="0"/>
              </a:spcBef>
              <a:spcAft>
                <a:spcPts val="0"/>
              </a:spcAft>
              <a:buClr>
                <a:schemeClr val="dk1"/>
              </a:buClr>
              <a:buSzPct val="25000"/>
              <a:buFont typeface="Arial"/>
              <a:buNone/>
            </a:pPr>
            <a:r>
              <a:rPr lang="en-US" sz="2700" b="0" i="0" u="none" strike="noStrike" cap="none">
                <a:solidFill>
                  <a:schemeClr val="dk1"/>
                </a:solidFill>
                <a:latin typeface="Garamond"/>
                <a:ea typeface="Garamond"/>
                <a:cs typeface="Garamond"/>
                <a:sym typeface="Garamond"/>
              </a:rPr>
              <a:t>Amanda </a:t>
            </a:r>
          </a:p>
          <a:p>
            <a:pPr marL="0" marR="0" lvl="0" indent="-42862" algn="ctr" rtl="0">
              <a:lnSpc>
                <a:spcPct val="100000"/>
              </a:lnSpc>
              <a:spcBef>
                <a:spcPts val="0"/>
              </a:spcBef>
              <a:spcAft>
                <a:spcPts val="0"/>
              </a:spcAft>
              <a:buClr>
                <a:schemeClr val="dk1"/>
              </a:buClr>
              <a:buSzPct val="25000"/>
              <a:buFont typeface="Arial"/>
              <a:buNone/>
            </a:pPr>
            <a:r>
              <a:rPr lang="en-US" sz="2700" b="0" i="0" u="none" strike="noStrike" cap="none">
                <a:solidFill>
                  <a:schemeClr val="dk1"/>
                </a:solidFill>
                <a:latin typeface="Garamond"/>
                <a:ea typeface="Garamond"/>
                <a:cs typeface="Garamond"/>
                <a:sym typeface="Garamond"/>
              </a:rPr>
              <a:t>Aragon</a:t>
            </a:r>
          </a:p>
        </p:txBody>
      </p:sp>
      <p:pic>
        <p:nvPicPr>
          <p:cNvPr id="73" name="Shape 126">
            <a:extLst>
              <a:ext uri="{FF2B5EF4-FFF2-40B4-BE49-F238E27FC236}">
                <a16:creationId xmlns="" xmlns:a16="http://schemas.microsoft.com/office/drawing/2014/main" id="{7E2766AD-31E2-4371-AD08-44D1EFC10550}"/>
              </a:ext>
            </a:extLst>
          </p:cNvPr>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8748656" y="32098531"/>
            <a:ext cx="2050209" cy="2039028"/>
          </a:xfrm>
          <a:prstGeom prst="rect">
            <a:avLst/>
          </a:prstGeom>
          <a:noFill/>
          <a:ln>
            <a:noFill/>
          </a:ln>
        </p:spPr>
      </p:pic>
      <p:pic>
        <p:nvPicPr>
          <p:cNvPr id="74" name="Shape 127">
            <a:extLst>
              <a:ext uri="{FF2B5EF4-FFF2-40B4-BE49-F238E27FC236}">
                <a16:creationId xmlns="" xmlns:a16="http://schemas.microsoft.com/office/drawing/2014/main" id="{DD28535A-DCA4-4145-BB44-2F0CFA31C8E9}"/>
              </a:ext>
            </a:extLst>
          </p:cNvPr>
          <p:cNvPicPr preferRelativeResize="0"/>
          <p:nvPr/>
        </p:nvPicPr>
        <p:blipFill rotWithShape="1">
          <a:blip r:embed="rId9">
            <a:alphaModFix/>
          </a:blip>
          <a:srcRect l="17138" t="6763" r="14239" b="1739"/>
          <a:stretch/>
        </p:blipFill>
        <p:spPr>
          <a:xfrm>
            <a:off x="8967356" y="32307360"/>
            <a:ext cx="1614364" cy="1614364"/>
          </a:xfrm>
          <a:prstGeom prst="ellipse">
            <a:avLst/>
          </a:prstGeom>
          <a:noFill/>
          <a:ln>
            <a:noFill/>
          </a:ln>
        </p:spPr>
      </p:pic>
      <p:sp>
        <p:nvSpPr>
          <p:cNvPr id="78" name="Shape 130">
            <a:extLst>
              <a:ext uri="{FF2B5EF4-FFF2-40B4-BE49-F238E27FC236}">
                <a16:creationId xmlns="" xmlns:a16="http://schemas.microsoft.com/office/drawing/2014/main" id="{26E955E4-DFBA-4FE5-A62C-F2E50BB38BAE}"/>
              </a:ext>
            </a:extLst>
          </p:cNvPr>
          <p:cNvSpPr txBox="1"/>
          <p:nvPr/>
        </p:nvSpPr>
        <p:spPr>
          <a:xfrm>
            <a:off x="6287849" y="34031287"/>
            <a:ext cx="3002100" cy="806481"/>
          </a:xfrm>
          <a:prstGeom prst="rect">
            <a:avLst/>
          </a:prstGeom>
          <a:noFill/>
          <a:ln>
            <a:noFill/>
          </a:ln>
        </p:spPr>
        <p:txBody>
          <a:bodyPr wrap="square" lIns="91425" tIns="45700" rIns="91425" bIns="45700" anchor="t" anchorCtr="0">
            <a:noAutofit/>
          </a:bodyPr>
          <a:lstStyle/>
          <a:p>
            <a:pPr marL="0" marR="0" lvl="0" indent="-42862" algn="ctr" rtl="0">
              <a:lnSpc>
                <a:spcPct val="100000"/>
              </a:lnSpc>
              <a:spcBef>
                <a:spcPts val="0"/>
              </a:spcBef>
              <a:spcAft>
                <a:spcPts val="0"/>
              </a:spcAft>
              <a:buClr>
                <a:schemeClr val="dk1"/>
              </a:buClr>
              <a:buSzPct val="25000"/>
              <a:buFont typeface="Arial"/>
              <a:buNone/>
            </a:pPr>
            <a:r>
              <a:rPr lang="en-US" sz="2700" b="0" i="0" u="none" strike="noStrike" cap="none">
                <a:solidFill>
                  <a:schemeClr val="dk1"/>
                </a:solidFill>
                <a:latin typeface="Garamond"/>
                <a:ea typeface="Garamond"/>
                <a:cs typeface="Garamond"/>
                <a:sym typeface="Garamond"/>
              </a:rPr>
              <a:t>Emad </a:t>
            </a:r>
          </a:p>
          <a:p>
            <a:pPr marL="0" marR="0" lvl="0" indent="-42862" algn="ctr" rtl="0">
              <a:lnSpc>
                <a:spcPct val="100000"/>
              </a:lnSpc>
              <a:spcBef>
                <a:spcPts val="0"/>
              </a:spcBef>
              <a:spcAft>
                <a:spcPts val="0"/>
              </a:spcAft>
              <a:buClr>
                <a:schemeClr val="dk1"/>
              </a:buClr>
              <a:buSzPct val="25000"/>
              <a:buFont typeface="Arial"/>
              <a:buNone/>
            </a:pPr>
            <a:r>
              <a:rPr lang="en-US" sz="2700" b="0" i="0" u="none" strike="noStrike" cap="none">
                <a:solidFill>
                  <a:schemeClr val="dk1"/>
                </a:solidFill>
                <a:latin typeface="Garamond"/>
                <a:ea typeface="Garamond"/>
                <a:cs typeface="Garamond"/>
                <a:sym typeface="Garamond"/>
              </a:rPr>
              <a:t>Ahmed</a:t>
            </a:r>
          </a:p>
        </p:txBody>
      </p:sp>
      <p:pic>
        <p:nvPicPr>
          <p:cNvPr id="79" name="Shape 131">
            <a:extLst>
              <a:ext uri="{FF2B5EF4-FFF2-40B4-BE49-F238E27FC236}">
                <a16:creationId xmlns="" xmlns:a16="http://schemas.microsoft.com/office/drawing/2014/main" id="{3B4518EA-96EC-4E29-B9E9-685D21D07B04}"/>
              </a:ext>
            </a:extLst>
          </p:cNvPr>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6761998" y="32096521"/>
            <a:ext cx="2050209" cy="2039028"/>
          </a:xfrm>
          <a:prstGeom prst="rect">
            <a:avLst/>
          </a:prstGeom>
          <a:noFill/>
          <a:ln>
            <a:noFill/>
          </a:ln>
        </p:spPr>
      </p:pic>
      <p:pic>
        <p:nvPicPr>
          <p:cNvPr id="77" name="Shape 132">
            <a:extLst>
              <a:ext uri="{FF2B5EF4-FFF2-40B4-BE49-F238E27FC236}">
                <a16:creationId xmlns="" xmlns:a16="http://schemas.microsoft.com/office/drawing/2014/main" id="{680F712D-C227-4939-8E51-5C178EC5D72E}"/>
              </a:ext>
            </a:extLst>
          </p:cNvPr>
          <p:cNvPicPr preferRelativeResize="0"/>
          <p:nvPr/>
        </p:nvPicPr>
        <p:blipFill rotWithShape="1">
          <a:blip r:embed="rId10">
            <a:alphaModFix/>
          </a:blip>
          <a:srcRect l="12500" r="12500"/>
          <a:stretch/>
        </p:blipFill>
        <p:spPr>
          <a:xfrm>
            <a:off x="6968613" y="32305218"/>
            <a:ext cx="1634906" cy="1634906"/>
          </a:xfrm>
          <a:prstGeom prst="ellipse">
            <a:avLst/>
          </a:prstGeom>
          <a:noFill/>
          <a:ln>
            <a:noFill/>
          </a:ln>
        </p:spPr>
      </p:pic>
      <p:pic>
        <p:nvPicPr>
          <p:cNvPr id="86" name="Shape 135">
            <a:extLst>
              <a:ext uri="{FF2B5EF4-FFF2-40B4-BE49-F238E27FC236}">
                <a16:creationId xmlns="" xmlns:a16="http://schemas.microsoft.com/office/drawing/2014/main" id="{740586B2-EA3B-4253-BCD1-CFB9C8A1C7E9}"/>
              </a:ext>
            </a:extLst>
          </p:cNvPr>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16703420" y="32096521"/>
            <a:ext cx="2050209" cy="2039028"/>
          </a:xfrm>
          <a:prstGeom prst="rect">
            <a:avLst/>
          </a:prstGeom>
          <a:noFill/>
          <a:ln>
            <a:noFill/>
          </a:ln>
        </p:spPr>
      </p:pic>
      <p:sp>
        <p:nvSpPr>
          <p:cNvPr id="87" name="Shape 136">
            <a:extLst>
              <a:ext uri="{FF2B5EF4-FFF2-40B4-BE49-F238E27FC236}">
                <a16:creationId xmlns="" xmlns:a16="http://schemas.microsoft.com/office/drawing/2014/main" id="{FAFADEED-A04C-4740-B829-A1B9009F65CE}"/>
              </a:ext>
            </a:extLst>
          </p:cNvPr>
          <p:cNvSpPr txBox="1"/>
          <p:nvPr/>
        </p:nvSpPr>
        <p:spPr>
          <a:xfrm>
            <a:off x="16535109" y="34031287"/>
            <a:ext cx="2314200" cy="905280"/>
          </a:xfrm>
          <a:prstGeom prst="rect">
            <a:avLst/>
          </a:prstGeom>
          <a:noFill/>
          <a:ln>
            <a:noFill/>
          </a:ln>
        </p:spPr>
        <p:txBody>
          <a:bodyPr wrap="square" lIns="91425" tIns="91425" rIns="91425" bIns="91425" anchor="t" anchorCtr="0">
            <a:noAutofit/>
          </a:bodyPr>
          <a:lstStyle/>
          <a:p>
            <a:pPr marL="0" marR="0" lvl="0" indent="-171450" algn="ctr" rtl="0">
              <a:lnSpc>
                <a:spcPct val="100000"/>
              </a:lnSpc>
              <a:spcBef>
                <a:spcPts val="0"/>
              </a:spcBef>
              <a:spcAft>
                <a:spcPts val="0"/>
              </a:spcAft>
              <a:buClr>
                <a:srgbClr val="000000"/>
              </a:buClr>
              <a:buSzPct val="100000"/>
              <a:buFont typeface="Garamond"/>
              <a:buNone/>
            </a:pPr>
            <a:r>
              <a:rPr lang="en-US" sz="2700" b="0" i="0" u="none" strike="noStrike" cap="none">
                <a:solidFill>
                  <a:srgbClr val="000000"/>
                </a:solidFill>
                <a:latin typeface="Garamond"/>
                <a:ea typeface="Garamond"/>
                <a:cs typeface="Garamond"/>
                <a:sym typeface="Garamond"/>
              </a:rPr>
              <a:t>Nick </a:t>
            </a:r>
          </a:p>
          <a:p>
            <a:pPr marL="0" marR="0" lvl="0" indent="-171450" algn="ctr" rtl="0">
              <a:lnSpc>
                <a:spcPct val="100000"/>
              </a:lnSpc>
              <a:spcBef>
                <a:spcPts val="0"/>
              </a:spcBef>
              <a:spcAft>
                <a:spcPts val="0"/>
              </a:spcAft>
              <a:buClr>
                <a:srgbClr val="000000"/>
              </a:buClr>
              <a:buSzPct val="100000"/>
              <a:buFont typeface="Garamond"/>
              <a:buNone/>
            </a:pPr>
            <a:r>
              <a:rPr lang="en-US" sz="2700" b="0" i="0" u="none" strike="noStrike" cap="none">
                <a:solidFill>
                  <a:srgbClr val="000000"/>
                </a:solidFill>
                <a:latin typeface="Garamond"/>
                <a:ea typeface="Garamond"/>
                <a:cs typeface="Garamond"/>
                <a:sym typeface="Garamond"/>
              </a:rPr>
              <a:t>Morgan</a:t>
            </a:r>
          </a:p>
        </p:txBody>
      </p:sp>
      <p:pic>
        <p:nvPicPr>
          <p:cNvPr id="82" name="Shape 137">
            <a:extLst>
              <a:ext uri="{FF2B5EF4-FFF2-40B4-BE49-F238E27FC236}">
                <a16:creationId xmlns="" xmlns:a16="http://schemas.microsoft.com/office/drawing/2014/main" id="{6FB80101-F38E-4360-9DF3-7FE1117DB3D8}"/>
              </a:ext>
            </a:extLst>
          </p:cNvPr>
          <p:cNvPicPr preferRelativeResize="0"/>
          <p:nvPr/>
        </p:nvPicPr>
        <p:blipFill rotWithShape="1">
          <a:blip r:embed="rId11">
            <a:alphaModFix/>
          </a:blip>
          <a:srcRect l="14021" t="-145" r="10978" b="144"/>
          <a:stretch/>
        </p:blipFill>
        <p:spPr>
          <a:xfrm>
            <a:off x="16910434" y="32298553"/>
            <a:ext cx="1634822" cy="1634822"/>
          </a:xfrm>
          <a:prstGeom prst="ellipse">
            <a:avLst/>
          </a:prstGeom>
          <a:noFill/>
          <a:ln>
            <a:noFill/>
          </a:ln>
        </p:spPr>
      </p:pic>
      <p:pic>
        <p:nvPicPr>
          <p:cNvPr id="92" name="Shape 140">
            <a:extLst>
              <a:ext uri="{FF2B5EF4-FFF2-40B4-BE49-F238E27FC236}">
                <a16:creationId xmlns="" xmlns:a16="http://schemas.microsoft.com/office/drawing/2014/main" id="{E44D3DD1-35ED-4AD0-A3BD-1C6AD87DD840}"/>
              </a:ext>
            </a:extLst>
          </p:cNvPr>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18695657" y="32096521"/>
            <a:ext cx="2050209" cy="2039028"/>
          </a:xfrm>
          <a:prstGeom prst="rect">
            <a:avLst/>
          </a:prstGeom>
          <a:noFill/>
          <a:ln>
            <a:noFill/>
          </a:ln>
        </p:spPr>
      </p:pic>
      <p:sp>
        <p:nvSpPr>
          <p:cNvPr id="93" name="Shape 141">
            <a:extLst>
              <a:ext uri="{FF2B5EF4-FFF2-40B4-BE49-F238E27FC236}">
                <a16:creationId xmlns="" xmlns:a16="http://schemas.microsoft.com/office/drawing/2014/main" id="{AFC63306-C76E-41D0-A54C-B42E028AA9B7}"/>
              </a:ext>
            </a:extLst>
          </p:cNvPr>
          <p:cNvSpPr txBox="1"/>
          <p:nvPr/>
        </p:nvSpPr>
        <p:spPr>
          <a:xfrm>
            <a:off x="18396918" y="34048075"/>
            <a:ext cx="2769900" cy="1018938"/>
          </a:xfrm>
          <a:prstGeom prst="rect">
            <a:avLst/>
          </a:prstGeom>
          <a:noFill/>
          <a:ln>
            <a:noFill/>
          </a:ln>
        </p:spPr>
        <p:txBody>
          <a:bodyPr wrap="square" lIns="91425" tIns="91425" rIns="91425" bIns="91425" anchor="t" anchorCtr="0">
            <a:noAutofit/>
          </a:bodyPr>
          <a:lstStyle/>
          <a:p>
            <a:pPr marL="0" marR="0" lvl="0" indent="-171450" algn="ctr" rtl="0">
              <a:lnSpc>
                <a:spcPct val="100000"/>
              </a:lnSpc>
              <a:spcBef>
                <a:spcPts val="0"/>
              </a:spcBef>
              <a:spcAft>
                <a:spcPts val="0"/>
              </a:spcAft>
              <a:buClr>
                <a:srgbClr val="000000"/>
              </a:buClr>
              <a:buSzPct val="100000"/>
              <a:buFont typeface="Garamond"/>
              <a:buNone/>
            </a:pPr>
            <a:r>
              <a:rPr lang="en-US" sz="2700" b="0" i="0" u="none" strike="noStrike" cap="none">
                <a:solidFill>
                  <a:srgbClr val="000000"/>
                </a:solidFill>
                <a:latin typeface="Garamond"/>
                <a:ea typeface="Garamond"/>
                <a:cs typeface="Garamond"/>
                <a:sym typeface="Garamond"/>
              </a:rPr>
              <a:t>Caren </a:t>
            </a:r>
          </a:p>
          <a:p>
            <a:pPr marL="0" marR="0" lvl="0" indent="-171450" algn="ctr" rtl="0">
              <a:lnSpc>
                <a:spcPct val="100000"/>
              </a:lnSpc>
              <a:spcBef>
                <a:spcPts val="0"/>
              </a:spcBef>
              <a:spcAft>
                <a:spcPts val="0"/>
              </a:spcAft>
              <a:buClr>
                <a:srgbClr val="000000"/>
              </a:buClr>
              <a:buSzPct val="100000"/>
              <a:buFont typeface="Garamond"/>
              <a:buNone/>
            </a:pPr>
            <a:r>
              <a:rPr lang="en-US" sz="2700" b="0" i="0" u="none" strike="noStrike" cap="none">
                <a:solidFill>
                  <a:srgbClr val="000000"/>
                </a:solidFill>
                <a:latin typeface="Garamond"/>
                <a:ea typeface="Garamond"/>
                <a:cs typeface="Garamond"/>
                <a:sym typeface="Garamond"/>
              </a:rPr>
              <a:t>Remillard</a:t>
            </a:r>
          </a:p>
        </p:txBody>
      </p:sp>
      <p:pic>
        <p:nvPicPr>
          <p:cNvPr id="91" name="Shape 142">
            <a:extLst>
              <a:ext uri="{FF2B5EF4-FFF2-40B4-BE49-F238E27FC236}">
                <a16:creationId xmlns="" xmlns:a16="http://schemas.microsoft.com/office/drawing/2014/main" id="{8D69C120-E7E4-4C85-835E-667394135E35}"/>
              </a:ext>
            </a:extLst>
          </p:cNvPr>
          <p:cNvPicPr preferRelativeResize="0"/>
          <p:nvPr/>
        </p:nvPicPr>
        <p:blipFill rotWithShape="1">
          <a:blip r:embed="rId12">
            <a:alphaModFix/>
          </a:blip>
          <a:srcRect l="15978" t="4929" r="15106" b="3188"/>
          <a:stretch/>
        </p:blipFill>
        <p:spPr>
          <a:xfrm>
            <a:off x="18902671" y="32305218"/>
            <a:ext cx="1624136" cy="1624136"/>
          </a:xfrm>
          <a:prstGeom prst="ellipse">
            <a:avLst/>
          </a:prstGeom>
          <a:noFill/>
          <a:ln>
            <a:noFill/>
          </a:ln>
        </p:spPr>
      </p:pic>
      <p:pic>
        <p:nvPicPr>
          <p:cNvPr id="94" name="Picture 93" descr="Suravi.jpg">
            <a:extLst>
              <a:ext uri="{FF2B5EF4-FFF2-40B4-BE49-F238E27FC236}">
                <a16:creationId xmlns="" xmlns:a16="http://schemas.microsoft.com/office/drawing/2014/main" id="{4A9F48D1-4813-4B48-8FDD-047F8E48585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2952" t="6738" r="17223" b="22"/>
          <a:stretch/>
        </p:blipFill>
        <p:spPr>
          <a:xfrm>
            <a:off x="4958633" y="32307360"/>
            <a:ext cx="1630328" cy="1632764"/>
          </a:xfrm>
          <a:prstGeom prst="ellipse">
            <a:avLst/>
          </a:prstGeom>
        </p:spPr>
      </p:pic>
      <p:grpSp>
        <p:nvGrpSpPr>
          <p:cNvPr id="95" name="Group 94">
            <a:extLst>
              <a:ext uri="{FF2B5EF4-FFF2-40B4-BE49-F238E27FC236}">
                <a16:creationId xmlns="" xmlns:a16="http://schemas.microsoft.com/office/drawing/2014/main" id="{351FAD36-28AC-4972-B040-E61A2460088D}"/>
              </a:ext>
            </a:extLst>
          </p:cNvPr>
          <p:cNvGrpSpPr/>
          <p:nvPr/>
        </p:nvGrpSpPr>
        <p:grpSpPr>
          <a:xfrm>
            <a:off x="1049271" y="13605697"/>
            <a:ext cx="12245507" cy="12553369"/>
            <a:chOff x="1124195" y="14434478"/>
            <a:chExt cx="11289652" cy="11573483"/>
          </a:xfrm>
        </p:grpSpPr>
        <p:sp>
          <p:nvSpPr>
            <p:cNvPr id="96" name="Down Arrow 151">
              <a:extLst>
                <a:ext uri="{FF2B5EF4-FFF2-40B4-BE49-F238E27FC236}">
                  <a16:creationId xmlns="" xmlns:a16="http://schemas.microsoft.com/office/drawing/2014/main" id="{73270F0A-D197-4D71-8F1F-CF8D9A338788}"/>
                </a:ext>
              </a:extLst>
            </p:cNvPr>
            <p:cNvSpPr/>
            <p:nvPr/>
          </p:nvSpPr>
          <p:spPr>
            <a:xfrm rot="19583975">
              <a:off x="6292913" y="24012155"/>
              <a:ext cx="377513" cy="631880"/>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2800" baseline="-25000" dirty="0">
                <a:solidFill>
                  <a:srgbClr val="FFFFFF"/>
                </a:solidFill>
                <a:latin typeface="Garamond"/>
                <a:ea typeface="Garamond"/>
                <a:cs typeface="Garamond"/>
              </a:endParaRPr>
            </a:p>
          </p:txBody>
        </p:sp>
        <p:sp>
          <p:nvSpPr>
            <p:cNvPr id="97" name="Down Arrow 150">
              <a:extLst>
                <a:ext uri="{FF2B5EF4-FFF2-40B4-BE49-F238E27FC236}">
                  <a16:creationId xmlns="" xmlns:a16="http://schemas.microsoft.com/office/drawing/2014/main" id="{8A2374F1-47A5-42E3-ACDB-13FA98721B28}"/>
                </a:ext>
              </a:extLst>
            </p:cNvPr>
            <p:cNvSpPr/>
            <p:nvPr/>
          </p:nvSpPr>
          <p:spPr>
            <a:xfrm rot="2051649">
              <a:off x="6891474" y="23963113"/>
              <a:ext cx="377513" cy="702673"/>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2800" baseline="-25000" dirty="0">
                <a:solidFill>
                  <a:srgbClr val="FFFFFF"/>
                </a:solidFill>
                <a:latin typeface="Garamond"/>
                <a:ea typeface="Garamond"/>
                <a:cs typeface="Garamond"/>
              </a:endParaRPr>
            </a:p>
          </p:txBody>
        </p:sp>
        <p:grpSp>
          <p:nvGrpSpPr>
            <p:cNvPr id="98" name="Shape 56">
              <a:extLst>
                <a:ext uri="{FF2B5EF4-FFF2-40B4-BE49-F238E27FC236}">
                  <a16:creationId xmlns="" xmlns:a16="http://schemas.microsoft.com/office/drawing/2014/main" id="{BA4EDA05-722B-42BC-8097-C38E41924A82}"/>
                </a:ext>
              </a:extLst>
            </p:cNvPr>
            <p:cNvGrpSpPr/>
            <p:nvPr/>
          </p:nvGrpSpPr>
          <p:grpSpPr>
            <a:xfrm>
              <a:off x="1124195" y="14434478"/>
              <a:ext cx="11289652" cy="9822435"/>
              <a:chOff x="25681436" y="2035741"/>
              <a:chExt cx="24353427" cy="22539955"/>
            </a:xfrm>
          </p:grpSpPr>
          <p:grpSp>
            <p:nvGrpSpPr>
              <p:cNvPr id="104" name="Shape 59">
                <a:extLst>
                  <a:ext uri="{FF2B5EF4-FFF2-40B4-BE49-F238E27FC236}">
                    <a16:creationId xmlns="" xmlns:a16="http://schemas.microsoft.com/office/drawing/2014/main" id="{AE9346DC-B8C7-495C-B877-FAA3BCFE9B30}"/>
                  </a:ext>
                </a:extLst>
              </p:cNvPr>
              <p:cNvGrpSpPr/>
              <p:nvPr/>
            </p:nvGrpSpPr>
            <p:grpSpPr>
              <a:xfrm>
                <a:off x="25681436" y="2035741"/>
                <a:ext cx="24353427" cy="22539955"/>
                <a:chOff x="2351768" y="9468384"/>
                <a:chExt cx="13266848" cy="13167119"/>
              </a:xfrm>
            </p:grpSpPr>
            <p:sp>
              <p:nvSpPr>
                <p:cNvPr id="119" name="Shape 60">
                  <a:extLst>
                    <a:ext uri="{FF2B5EF4-FFF2-40B4-BE49-F238E27FC236}">
                      <a16:creationId xmlns="" xmlns:a16="http://schemas.microsoft.com/office/drawing/2014/main" id="{5D557A58-710C-4FA9-B9EF-57CCF096EBE0}"/>
                    </a:ext>
                  </a:extLst>
                </p:cNvPr>
                <p:cNvSpPr/>
                <p:nvPr/>
              </p:nvSpPr>
              <p:spPr>
                <a:xfrm>
                  <a:off x="9255677" y="14051086"/>
                  <a:ext cx="6294597" cy="7032439"/>
                </a:xfrm>
                <a:prstGeom prst="rect">
                  <a:avLst/>
                </a:prstGeom>
                <a:solidFill>
                  <a:srgbClr val="FCE5CD"/>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177800" algn="ctr" rtl="0">
                    <a:lnSpc>
                      <a:spcPct val="100000"/>
                    </a:lnSpc>
                    <a:spcBef>
                      <a:spcPts val="0"/>
                    </a:spcBef>
                    <a:spcAft>
                      <a:spcPts val="0"/>
                    </a:spcAft>
                    <a:buClr>
                      <a:srgbClr val="000000"/>
                    </a:buClr>
                    <a:buFont typeface="Arial"/>
                    <a:buNone/>
                  </a:pPr>
                  <a:endParaRPr sz="2800" b="1" i="0" u="none" strike="noStrike" cap="none">
                    <a:solidFill>
                      <a:srgbClr val="000000"/>
                    </a:solidFill>
                    <a:latin typeface="Garamond"/>
                    <a:ea typeface="Garamond"/>
                    <a:cs typeface="Garamond"/>
                    <a:sym typeface="Garamond"/>
                  </a:endParaRPr>
                </a:p>
              </p:txBody>
            </p:sp>
            <p:sp>
              <p:nvSpPr>
                <p:cNvPr id="121" name="Shape 62">
                  <a:extLst>
                    <a:ext uri="{FF2B5EF4-FFF2-40B4-BE49-F238E27FC236}">
                      <a16:creationId xmlns="" xmlns:a16="http://schemas.microsoft.com/office/drawing/2014/main" id="{5B417E71-3833-4E64-80D8-82730C1FF6CE}"/>
                    </a:ext>
                  </a:extLst>
                </p:cNvPr>
                <p:cNvSpPr/>
                <p:nvPr/>
              </p:nvSpPr>
              <p:spPr>
                <a:xfrm>
                  <a:off x="2372070" y="11026814"/>
                  <a:ext cx="13232700" cy="1088100"/>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2800" b="1" i="0" u="none" strike="noStrike" cap="none" dirty="0">
                      <a:latin typeface="Garamond"/>
                      <a:ea typeface="Garamond"/>
                      <a:cs typeface="Garamond"/>
                      <a:sym typeface="Garamond"/>
                    </a:rPr>
                    <a:t>Develop Goals, Objectives, and Criteria for </a:t>
                  </a:r>
                  <a:r>
                    <a:rPr lang="en-US" sz="2800" b="1" dirty="0">
                      <a:latin typeface="Garamond"/>
                      <a:ea typeface="Garamond"/>
                      <a:cs typeface="Garamond"/>
                      <a:sym typeface="Garamond"/>
                    </a:rPr>
                    <a:t>Land-Use Conflict Identification Strategy (LUCIS) Model </a:t>
                  </a:r>
                </a:p>
              </p:txBody>
            </p:sp>
            <p:sp>
              <p:nvSpPr>
                <p:cNvPr id="122" name="Shape 63">
                  <a:extLst>
                    <a:ext uri="{FF2B5EF4-FFF2-40B4-BE49-F238E27FC236}">
                      <a16:creationId xmlns="" xmlns:a16="http://schemas.microsoft.com/office/drawing/2014/main" id="{216F387F-669B-4EBD-A508-C0E34960EA92}"/>
                    </a:ext>
                  </a:extLst>
                </p:cNvPr>
                <p:cNvSpPr/>
                <p:nvPr/>
              </p:nvSpPr>
              <p:spPr>
                <a:xfrm>
                  <a:off x="2385917" y="9468384"/>
                  <a:ext cx="13232699" cy="1088100"/>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C55A11"/>
                    </a:buClr>
                    <a:buSzPct val="25000"/>
                    <a:buFont typeface="Garamond"/>
                    <a:buNone/>
                  </a:pPr>
                  <a:r>
                    <a:rPr lang="en-US" sz="2800" b="1" i="0" u="none" strike="noStrike" cap="none" dirty="0">
                      <a:latin typeface="Garamond"/>
                      <a:ea typeface="Garamond"/>
                      <a:cs typeface="Garamond"/>
                      <a:sym typeface="Garamond"/>
                    </a:rPr>
                    <a:t>Stakeholder Needs: Environmental and Solar Developer</a:t>
                  </a:r>
                </a:p>
              </p:txBody>
            </p:sp>
            <p:sp>
              <p:nvSpPr>
                <p:cNvPr id="123" name="Shape 64">
                  <a:extLst>
                    <a:ext uri="{FF2B5EF4-FFF2-40B4-BE49-F238E27FC236}">
                      <a16:creationId xmlns="" xmlns:a16="http://schemas.microsoft.com/office/drawing/2014/main" id="{0A2BB853-66F3-472A-858D-FE1CBA3DE172}"/>
                    </a:ext>
                  </a:extLst>
                </p:cNvPr>
                <p:cNvSpPr/>
                <p:nvPr/>
              </p:nvSpPr>
              <p:spPr>
                <a:xfrm>
                  <a:off x="2371696" y="13742203"/>
                  <a:ext cx="6382849" cy="722401"/>
                </a:xfrm>
                <a:prstGeom prst="rect">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2800" b="1" i="0" u="none" strike="noStrike" cap="none" dirty="0">
                      <a:latin typeface="Garamond"/>
                      <a:ea typeface="Garamond"/>
                      <a:cs typeface="Garamond"/>
                      <a:sym typeface="Garamond"/>
                    </a:rPr>
                    <a:t>Environmental Sensitivity </a:t>
                  </a:r>
                </a:p>
              </p:txBody>
            </p:sp>
            <p:sp>
              <p:nvSpPr>
                <p:cNvPr id="124" name="Shape 65">
                  <a:extLst>
                    <a:ext uri="{FF2B5EF4-FFF2-40B4-BE49-F238E27FC236}">
                      <a16:creationId xmlns="" xmlns:a16="http://schemas.microsoft.com/office/drawing/2014/main" id="{FC51FD4C-AA68-496D-8A42-4352942D8CC4}"/>
                    </a:ext>
                  </a:extLst>
                </p:cNvPr>
                <p:cNvSpPr/>
                <p:nvPr/>
              </p:nvSpPr>
              <p:spPr>
                <a:xfrm>
                  <a:off x="2356638" y="12566290"/>
                  <a:ext cx="13232700" cy="725700"/>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2800" b="1" i="0" u="none" strike="noStrike" cap="none" dirty="0">
                      <a:latin typeface="Garamond"/>
                      <a:ea typeface="Garamond"/>
                      <a:cs typeface="Garamond"/>
                      <a:sym typeface="Garamond"/>
                    </a:rPr>
                    <a:t>Acquire and Input Data into Land-Use Scenarios</a:t>
                  </a:r>
                </a:p>
              </p:txBody>
            </p:sp>
            <p:sp>
              <p:nvSpPr>
                <p:cNvPr id="125" name="Shape 68">
                  <a:extLst>
                    <a:ext uri="{FF2B5EF4-FFF2-40B4-BE49-F238E27FC236}">
                      <a16:creationId xmlns="" xmlns:a16="http://schemas.microsoft.com/office/drawing/2014/main" id="{E4BCEEF9-8820-4D67-BA3E-58E863610988}"/>
                    </a:ext>
                  </a:extLst>
                </p:cNvPr>
                <p:cNvSpPr/>
                <p:nvPr/>
              </p:nvSpPr>
              <p:spPr>
                <a:xfrm>
                  <a:off x="9240670" y="13712320"/>
                  <a:ext cx="6309900" cy="706959"/>
                </a:xfrm>
                <a:prstGeom prst="rect">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2800" b="1" i="0" u="none" strike="noStrike" cap="none" dirty="0">
                      <a:latin typeface="Garamond"/>
                      <a:ea typeface="Garamond"/>
                      <a:cs typeface="Garamond"/>
                      <a:sym typeface="Garamond"/>
                    </a:rPr>
                    <a:t>Solar Development Potential</a:t>
                  </a:r>
                </a:p>
              </p:txBody>
            </p:sp>
            <p:sp>
              <p:nvSpPr>
                <p:cNvPr id="126" name="Shape 69">
                  <a:extLst>
                    <a:ext uri="{FF2B5EF4-FFF2-40B4-BE49-F238E27FC236}">
                      <a16:creationId xmlns="" xmlns:a16="http://schemas.microsoft.com/office/drawing/2014/main" id="{4D77819C-304F-443A-A508-4E6D208A6618}"/>
                    </a:ext>
                  </a:extLst>
                </p:cNvPr>
                <p:cNvSpPr/>
                <p:nvPr/>
              </p:nvSpPr>
              <p:spPr>
                <a:xfrm>
                  <a:off x="9194332" y="21337879"/>
                  <a:ext cx="6353615" cy="1293601"/>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2800" b="1" i="0" u="none" strike="noStrike" cap="none" dirty="0">
                      <a:latin typeface="Garamond"/>
                      <a:ea typeface="Garamond"/>
                      <a:cs typeface="Garamond"/>
                      <a:sym typeface="Garamond"/>
                    </a:rPr>
                    <a:t>Product: Suitability Map for Solar Development Potential </a:t>
                  </a:r>
                </a:p>
              </p:txBody>
            </p:sp>
            <p:sp>
              <p:nvSpPr>
                <p:cNvPr id="127" name="Shape 70">
                  <a:extLst>
                    <a:ext uri="{FF2B5EF4-FFF2-40B4-BE49-F238E27FC236}">
                      <a16:creationId xmlns="" xmlns:a16="http://schemas.microsoft.com/office/drawing/2014/main" id="{A1E520D4-C717-4B75-A40C-F1A1813DD1F4}"/>
                    </a:ext>
                  </a:extLst>
                </p:cNvPr>
                <p:cNvSpPr/>
                <p:nvPr/>
              </p:nvSpPr>
              <p:spPr>
                <a:xfrm>
                  <a:off x="2351768" y="21344902"/>
                  <a:ext cx="6427545" cy="1290601"/>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2800" b="1" i="0" u="none" strike="noStrike" cap="none" dirty="0">
                      <a:latin typeface="Garamond"/>
                      <a:ea typeface="Garamond"/>
                      <a:cs typeface="Garamond"/>
                      <a:sym typeface="Garamond"/>
                    </a:rPr>
                    <a:t>Product: Map Indicating Environmentally Sensitive Areas</a:t>
                  </a:r>
                </a:p>
              </p:txBody>
            </p:sp>
            <p:sp>
              <p:nvSpPr>
                <p:cNvPr id="120" name="Shape 61">
                  <a:extLst>
                    <a:ext uri="{FF2B5EF4-FFF2-40B4-BE49-F238E27FC236}">
                      <a16:creationId xmlns="" xmlns:a16="http://schemas.microsoft.com/office/drawing/2014/main" id="{2D8B05F3-99AD-4AE0-88E3-068F1444BAB0}"/>
                    </a:ext>
                  </a:extLst>
                </p:cNvPr>
                <p:cNvSpPr/>
                <p:nvPr/>
              </p:nvSpPr>
              <p:spPr>
                <a:xfrm>
                  <a:off x="2357847" y="13742203"/>
                  <a:ext cx="6396699" cy="7333930"/>
                </a:xfrm>
                <a:prstGeom prst="rect">
                  <a:avLst/>
                </a:prstGeom>
                <a:solidFill>
                  <a:srgbClr val="FCE5CD"/>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177800" algn="ctr" rtl="0">
                    <a:lnSpc>
                      <a:spcPct val="100000"/>
                    </a:lnSpc>
                    <a:spcBef>
                      <a:spcPts val="0"/>
                    </a:spcBef>
                    <a:spcAft>
                      <a:spcPts val="0"/>
                    </a:spcAft>
                    <a:buClr>
                      <a:srgbClr val="000000"/>
                    </a:buClr>
                    <a:buFont typeface="Arial"/>
                    <a:buNone/>
                  </a:pPr>
                  <a:endParaRPr sz="2800" b="1" i="0" u="none" strike="noStrike" cap="none">
                    <a:solidFill>
                      <a:srgbClr val="000000"/>
                    </a:solidFill>
                    <a:latin typeface="Garamond"/>
                    <a:ea typeface="Garamond"/>
                    <a:cs typeface="Garamond"/>
                    <a:sym typeface="Garamond"/>
                  </a:endParaRPr>
                </a:p>
              </p:txBody>
            </p:sp>
          </p:grpSp>
          <p:sp>
            <p:nvSpPr>
              <p:cNvPr id="105" name="Shape 78">
                <a:extLst>
                  <a:ext uri="{FF2B5EF4-FFF2-40B4-BE49-F238E27FC236}">
                    <a16:creationId xmlns="" xmlns:a16="http://schemas.microsoft.com/office/drawing/2014/main" id="{B00C3657-347A-4CCC-BAD9-3A5644A96373}"/>
                  </a:ext>
                </a:extLst>
              </p:cNvPr>
              <p:cNvSpPr/>
              <p:nvPr/>
            </p:nvSpPr>
            <p:spPr>
              <a:xfrm>
                <a:off x="38595234" y="19372392"/>
                <a:ext cx="5208528" cy="2175577"/>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Transmission Lines (TNC)</a:t>
                </a:r>
              </a:p>
            </p:txBody>
          </p:sp>
          <p:sp>
            <p:nvSpPr>
              <p:cNvPr id="106" name="Shape 79">
                <a:extLst>
                  <a:ext uri="{FF2B5EF4-FFF2-40B4-BE49-F238E27FC236}">
                    <a16:creationId xmlns="" xmlns:a16="http://schemas.microsoft.com/office/drawing/2014/main" id="{1E54D25D-4A7E-43B1-96A2-2CC2438D4909}"/>
                  </a:ext>
                </a:extLst>
              </p:cNvPr>
              <p:cNvSpPr/>
              <p:nvPr/>
            </p:nvSpPr>
            <p:spPr>
              <a:xfrm>
                <a:off x="44211457" y="10746028"/>
                <a:ext cx="5480460" cy="2559763"/>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Slope</a:t>
                </a:r>
              </a:p>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(DEM)</a:t>
                </a:r>
              </a:p>
            </p:txBody>
          </p:sp>
          <p:sp>
            <p:nvSpPr>
              <p:cNvPr id="107" name="Shape 80">
                <a:extLst>
                  <a:ext uri="{FF2B5EF4-FFF2-40B4-BE49-F238E27FC236}">
                    <a16:creationId xmlns="" xmlns:a16="http://schemas.microsoft.com/office/drawing/2014/main" id="{20B9AD8B-1A74-42E6-B03F-C97E1E5BFB9F}"/>
                  </a:ext>
                </a:extLst>
              </p:cNvPr>
              <p:cNvSpPr/>
              <p:nvPr/>
            </p:nvSpPr>
            <p:spPr>
              <a:xfrm>
                <a:off x="38639490" y="10752593"/>
                <a:ext cx="5185072" cy="2525081"/>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Solar Insolation (CERES)</a:t>
                </a:r>
              </a:p>
            </p:txBody>
          </p:sp>
          <p:sp>
            <p:nvSpPr>
              <p:cNvPr id="108" name="Shape 81">
                <a:extLst>
                  <a:ext uri="{FF2B5EF4-FFF2-40B4-BE49-F238E27FC236}">
                    <a16:creationId xmlns="" xmlns:a16="http://schemas.microsoft.com/office/drawing/2014/main" id="{A7A8A214-FC7F-4744-B6C9-CC2475FE3C04}"/>
                  </a:ext>
                </a:extLst>
              </p:cNvPr>
              <p:cNvSpPr/>
              <p:nvPr/>
            </p:nvSpPr>
            <p:spPr>
              <a:xfrm>
                <a:off x="44211457" y="13634420"/>
                <a:ext cx="5480462" cy="2519291"/>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Aspect</a:t>
                </a:r>
              </a:p>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(DEM)</a:t>
                </a:r>
              </a:p>
            </p:txBody>
          </p:sp>
          <p:sp>
            <p:nvSpPr>
              <p:cNvPr id="109" name="Shape 82">
                <a:extLst>
                  <a:ext uri="{FF2B5EF4-FFF2-40B4-BE49-F238E27FC236}">
                    <a16:creationId xmlns="" xmlns:a16="http://schemas.microsoft.com/office/drawing/2014/main" id="{825D217E-67B1-42CC-8700-7DAE5E1B92B0}"/>
                  </a:ext>
                </a:extLst>
              </p:cNvPr>
              <p:cNvSpPr/>
              <p:nvPr/>
            </p:nvSpPr>
            <p:spPr>
              <a:xfrm>
                <a:off x="38610605" y="13564402"/>
                <a:ext cx="5193157" cy="2594031"/>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Land-Use (</a:t>
                </a:r>
                <a:r>
                  <a:rPr lang="en-US" sz="2400" b="1" i="0" u="none" strike="noStrike" cap="none" dirty="0" err="1">
                    <a:solidFill>
                      <a:srgbClr val="000000"/>
                    </a:solidFill>
                    <a:latin typeface="Garamond"/>
                    <a:ea typeface="Garamond"/>
                    <a:cs typeface="Garamond"/>
                    <a:sym typeface="Garamond"/>
                  </a:rPr>
                  <a:t>CropScape</a:t>
                </a:r>
                <a:r>
                  <a:rPr lang="en-US" sz="2400" b="1" i="0" u="none" strike="noStrike" cap="none" dirty="0">
                    <a:solidFill>
                      <a:srgbClr val="000000"/>
                    </a:solidFill>
                    <a:latin typeface="Garamond"/>
                    <a:ea typeface="Garamond"/>
                    <a:cs typeface="Garamond"/>
                    <a:sym typeface="Garamond"/>
                  </a:rPr>
                  <a:t>)</a:t>
                </a:r>
              </a:p>
            </p:txBody>
          </p:sp>
          <p:sp>
            <p:nvSpPr>
              <p:cNvPr id="110" name="Shape 83">
                <a:extLst>
                  <a:ext uri="{FF2B5EF4-FFF2-40B4-BE49-F238E27FC236}">
                    <a16:creationId xmlns="" xmlns:a16="http://schemas.microsoft.com/office/drawing/2014/main" id="{6745DABA-5B2B-4936-A80B-F2159811627F}"/>
                  </a:ext>
                </a:extLst>
              </p:cNvPr>
              <p:cNvSpPr/>
              <p:nvPr/>
            </p:nvSpPr>
            <p:spPr>
              <a:xfrm>
                <a:off x="38595234" y="16400162"/>
                <a:ext cx="5229330" cy="2664598"/>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Roads</a:t>
                </a:r>
              </a:p>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(GA)</a:t>
                </a:r>
              </a:p>
            </p:txBody>
          </p:sp>
          <p:sp>
            <p:nvSpPr>
              <p:cNvPr id="111" name="Shape 84">
                <a:extLst>
                  <a:ext uri="{FF2B5EF4-FFF2-40B4-BE49-F238E27FC236}">
                    <a16:creationId xmlns="" xmlns:a16="http://schemas.microsoft.com/office/drawing/2014/main" id="{282737EA-4FE2-4AC7-817A-F4FE47633541}"/>
                  </a:ext>
                </a:extLst>
              </p:cNvPr>
              <p:cNvSpPr/>
              <p:nvPr/>
            </p:nvSpPr>
            <p:spPr>
              <a:xfrm>
                <a:off x="44179278" y="16393612"/>
                <a:ext cx="5512638" cy="2671153"/>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Parcels</a:t>
                </a:r>
              </a:p>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(GA)</a:t>
                </a:r>
              </a:p>
            </p:txBody>
          </p:sp>
          <p:sp>
            <p:nvSpPr>
              <p:cNvPr id="112" name="Shape 85">
                <a:extLst>
                  <a:ext uri="{FF2B5EF4-FFF2-40B4-BE49-F238E27FC236}">
                    <a16:creationId xmlns="" xmlns:a16="http://schemas.microsoft.com/office/drawing/2014/main" id="{9F92EE7C-41C2-48E6-B39A-E18533C00386}"/>
                  </a:ext>
                </a:extLst>
              </p:cNvPr>
              <p:cNvSpPr/>
              <p:nvPr/>
            </p:nvSpPr>
            <p:spPr>
              <a:xfrm>
                <a:off x="25933691" y="11762458"/>
                <a:ext cx="5339192" cy="2561153"/>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Gopher Tortoise Habitat (UGA)</a:t>
                </a:r>
              </a:p>
            </p:txBody>
          </p:sp>
          <p:sp>
            <p:nvSpPr>
              <p:cNvPr id="113" name="Shape 86">
                <a:extLst>
                  <a:ext uri="{FF2B5EF4-FFF2-40B4-BE49-F238E27FC236}">
                    <a16:creationId xmlns="" xmlns:a16="http://schemas.microsoft.com/office/drawing/2014/main" id="{119D83E7-617E-4717-A955-90B30D6CE811}"/>
                  </a:ext>
                </a:extLst>
              </p:cNvPr>
              <p:cNvSpPr/>
              <p:nvPr/>
            </p:nvSpPr>
            <p:spPr>
              <a:xfrm>
                <a:off x="31629715" y="11762458"/>
                <a:ext cx="5590969" cy="2591262"/>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Protected Lands (GADNR)</a:t>
                </a:r>
              </a:p>
            </p:txBody>
          </p:sp>
          <p:sp>
            <p:nvSpPr>
              <p:cNvPr id="114" name="Shape 87">
                <a:extLst>
                  <a:ext uri="{FF2B5EF4-FFF2-40B4-BE49-F238E27FC236}">
                    <a16:creationId xmlns="" xmlns:a16="http://schemas.microsoft.com/office/drawing/2014/main" id="{A49692A7-E3F9-40AA-B1CA-982955444D05}"/>
                  </a:ext>
                </a:extLst>
              </p:cNvPr>
              <p:cNvSpPr/>
              <p:nvPr/>
            </p:nvSpPr>
            <p:spPr>
              <a:xfrm>
                <a:off x="25933689" y="14630245"/>
                <a:ext cx="5339194" cy="2580140"/>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Granite Rock Outcrops (NRCS)</a:t>
                </a:r>
              </a:p>
            </p:txBody>
          </p:sp>
          <p:sp>
            <p:nvSpPr>
              <p:cNvPr id="115" name="Shape 88">
                <a:extLst>
                  <a:ext uri="{FF2B5EF4-FFF2-40B4-BE49-F238E27FC236}">
                    <a16:creationId xmlns="" xmlns:a16="http://schemas.microsoft.com/office/drawing/2014/main" id="{222E6396-9BA2-4EDE-AAC1-7E6EF61E5EF6}"/>
                  </a:ext>
                </a:extLst>
              </p:cNvPr>
              <p:cNvSpPr/>
              <p:nvPr/>
            </p:nvSpPr>
            <p:spPr>
              <a:xfrm>
                <a:off x="44179279" y="19320803"/>
                <a:ext cx="5512638" cy="2285233"/>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Floodplains</a:t>
                </a:r>
              </a:p>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(FEMA)</a:t>
                </a:r>
              </a:p>
            </p:txBody>
          </p:sp>
          <p:sp>
            <p:nvSpPr>
              <p:cNvPr id="116" name="Shape 89">
                <a:extLst>
                  <a:ext uri="{FF2B5EF4-FFF2-40B4-BE49-F238E27FC236}">
                    <a16:creationId xmlns="" xmlns:a16="http://schemas.microsoft.com/office/drawing/2014/main" id="{FCC03B7B-DB61-4449-B0DC-43A60A78BE5D}"/>
                  </a:ext>
                </a:extLst>
              </p:cNvPr>
              <p:cNvSpPr/>
              <p:nvPr/>
            </p:nvSpPr>
            <p:spPr>
              <a:xfrm>
                <a:off x="25933691" y="17491583"/>
                <a:ext cx="5306367" cy="2416977"/>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Prime Farmland</a:t>
                </a:r>
              </a:p>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(NRCS)</a:t>
                </a:r>
              </a:p>
            </p:txBody>
          </p:sp>
          <p:sp>
            <p:nvSpPr>
              <p:cNvPr id="117" name="Shape 90">
                <a:extLst>
                  <a:ext uri="{FF2B5EF4-FFF2-40B4-BE49-F238E27FC236}">
                    <a16:creationId xmlns="" xmlns:a16="http://schemas.microsoft.com/office/drawing/2014/main" id="{471859ED-1EC9-4046-9C6B-7C0155DB7F03}"/>
                  </a:ext>
                </a:extLst>
              </p:cNvPr>
              <p:cNvSpPr/>
              <p:nvPr/>
            </p:nvSpPr>
            <p:spPr>
              <a:xfrm>
                <a:off x="31629715" y="17516528"/>
                <a:ext cx="5590969" cy="2382459"/>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Streams</a:t>
                </a:r>
              </a:p>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(NWI)</a:t>
                </a:r>
              </a:p>
            </p:txBody>
          </p:sp>
          <p:sp>
            <p:nvSpPr>
              <p:cNvPr id="118" name="Shape 91">
                <a:extLst>
                  <a:ext uri="{FF2B5EF4-FFF2-40B4-BE49-F238E27FC236}">
                    <a16:creationId xmlns="" xmlns:a16="http://schemas.microsoft.com/office/drawing/2014/main" id="{76917C89-3F99-4DDF-B4B2-36A1B5C39203}"/>
                  </a:ext>
                </a:extLst>
              </p:cNvPr>
              <p:cNvSpPr/>
              <p:nvPr/>
            </p:nvSpPr>
            <p:spPr>
              <a:xfrm>
                <a:off x="31627599" y="14646008"/>
                <a:ext cx="5593085" cy="2564377"/>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2400" b="1" i="0" u="none" strike="noStrike" cap="none" dirty="0">
                    <a:solidFill>
                      <a:srgbClr val="000000"/>
                    </a:solidFill>
                    <a:latin typeface="Garamond"/>
                    <a:ea typeface="Garamond"/>
                    <a:cs typeface="Garamond"/>
                    <a:sym typeface="Garamond"/>
                  </a:rPr>
                  <a:t>Land-Use (</a:t>
                </a:r>
                <a:r>
                  <a:rPr lang="en-US" sz="2400" b="1" i="0" u="none" strike="noStrike" cap="none" dirty="0" err="1">
                    <a:solidFill>
                      <a:srgbClr val="000000"/>
                    </a:solidFill>
                    <a:latin typeface="Garamond"/>
                    <a:ea typeface="Garamond"/>
                    <a:cs typeface="Garamond"/>
                    <a:sym typeface="Garamond"/>
                  </a:rPr>
                  <a:t>CropScape</a:t>
                </a:r>
                <a:r>
                  <a:rPr lang="en-US" sz="2400" b="1" i="0" u="none" strike="noStrike" cap="none" dirty="0">
                    <a:solidFill>
                      <a:srgbClr val="000000"/>
                    </a:solidFill>
                    <a:latin typeface="Garamond"/>
                    <a:ea typeface="Garamond"/>
                    <a:cs typeface="Garamond"/>
                    <a:sym typeface="Garamond"/>
                  </a:rPr>
                  <a:t>)</a:t>
                </a:r>
              </a:p>
            </p:txBody>
          </p:sp>
        </p:grpSp>
        <p:sp>
          <p:nvSpPr>
            <p:cNvPr id="99" name="Shape 70">
              <a:extLst>
                <a:ext uri="{FF2B5EF4-FFF2-40B4-BE49-F238E27FC236}">
                  <a16:creationId xmlns="" xmlns:a16="http://schemas.microsoft.com/office/drawing/2014/main" id="{EFC3029D-3F95-4470-B544-00C5A7D2546E}"/>
                </a:ext>
              </a:extLst>
            </p:cNvPr>
            <p:cNvSpPr/>
            <p:nvPr/>
          </p:nvSpPr>
          <p:spPr>
            <a:xfrm>
              <a:off x="4125701" y="24623446"/>
              <a:ext cx="5315701" cy="571893"/>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2800" b="1" dirty="0">
                  <a:latin typeface="Garamond"/>
                  <a:ea typeface="Garamond"/>
                  <a:cs typeface="Garamond"/>
                  <a:sym typeface="Garamond"/>
                </a:rPr>
                <a:t>Product: Bivariate Map </a:t>
              </a:r>
              <a:endParaRPr lang="en-US" sz="2800" b="1" i="0" u="none" strike="noStrike" cap="none" dirty="0">
                <a:latin typeface="Garamond"/>
                <a:ea typeface="Garamond"/>
                <a:cs typeface="Garamond"/>
                <a:sym typeface="Garamond"/>
              </a:endParaRPr>
            </a:p>
          </p:txBody>
        </p:sp>
        <p:sp>
          <p:nvSpPr>
            <p:cNvPr id="100" name="Shape 70">
              <a:extLst>
                <a:ext uri="{FF2B5EF4-FFF2-40B4-BE49-F238E27FC236}">
                  <a16:creationId xmlns="" xmlns:a16="http://schemas.microsoft.com/office/drawing/2014/main" id="{942B2FFE-B220-42BC-9DE0-0667893E321B}"/>
                </a:ext>
              </a:extLst>
            </p:cNvPr>
            <p:cNvSpPr/>
            <p:nvPr/>
          </p:nvSpPr>
          <p:spPr>
            <a:xfrm>
              <a:off x="4125701" y="25436068"/>
              <a:ext cx="5315701" cy="571893"/>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2800" b="1" dirty="0">
                  <a:latin typeface="Garamond"/>
                  <a:ea typeface="Garamond"/>
                  <a:cs typeface="Garamond"/>
                  <a:sym typeface="Garamond"/>
                </a:rPr>
                <a:t>Product: Suitability Map </a:t>
              </a:r>
              <a:endParaRPr lang="en-US" sz="2800" b="1" i="0" u="none" strike="noStrike" cap="none" dirty="0">
                <a:latin typeface="Garamond"/>
                <a:ea typeface="Garamond"/>
                <a:cs typeface="Garamond"/>
                <a:sym typeface="Garamond"/>
              </a:endParaRPr>
            </a:p>
          </p:txBody>
        </p:sp>
        <p:sp>
          <p:nvSpPr>
            <p:cNvPr id="101" name="Down Arrow 154">
              <a:extLst>
                <a:ext uri="{FF2B5EF4-FFF2-40B4-BE49-F238E27FC236}">
                  <a16:creationId xmlns="" xmlns:a16="http://schemas.microsoft.com/office/drawing/2014/main" id="{B86B8A69-FC1C-4CB2-9967-0A7DA3DBAF63}"/>
                </a:ext>
              </a:extLst>
            </p:cNvPr>
            <p:cNvSpPr/>
            <p:nvPr/>
          </p:nvSpPr>
          <p:spPr>
            <a:xfrm>
              <a:off x="6670475" y="25176563"/>
              <a:ext cx="315950" cy="334530"/>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2800" baseline="-25000" dirty="0">
                <a:solidFill>
                  <a:srgbClr val="FFFFFF"/>
                </a:solidFill>
                <a:latin typeface="Garamond"/>
                <a:ea typeface="Garamond"/>
                <a:cs typeface="Garamond"/>
              </a:endParaRPr>
            </a:p>
          </p:txBody>
        </p:sp>
      </p:grpSp>
      <p:grpSp>
        <p:nvGrpSpPr>
          <p:cNvPr id="132" name="Group 131">
            <a:extLst>
              <a:ext uri="{FF2B5EF4-FFF2-40B4-BE49-F238E27FC236}">
                <a16:creationId xmlns="" xmlns:a16="http://schemas.microsoft.com/office/drawing/2014/main" id="{E74D3FDE-71CB-4F6C-BEF6-F3252FEE2232}"/>
              </a:ext>
            </a:extLst>
          </p:cNvPr>
          <p:cNvGrpSpPr/>
          <p:nvPr/>
        </p:nvGrpSpPr>
        <p:grpSpPr>
          <a:xfrm>
            <a:off x="13715999" y="11957362"/>
            <a:ext cx="10476125" cy="3880000"/>
            <a:chOff x="12912470" y="11696071"/>
            <a:chExt cx="15134506" cy="3869663"/>
          </a:xfrm>
        </p:grpSpPr>
        <p:grpSp>
          <p:nvGrpSpPr>
            <p:cNvPr id="133" name="Group 132">
              <a:extLst>
                <a:ext uri="{FF2B5EF4-FFF2-40B4-BE49-F238E27FC236}">
                  <a16:creationId xmlns="" xmlns:a16="http://schemas.microsoft.com/office/drawing/2014/main" id="{111E6061-9C2D-458C-B3DF-506BF72F39F9}"/>
                </a:ext>
              </a:extLst>
            </p:cNvPr>
            <p:cNvGrpSpPr/>
            <p:nvPr/>
          </p:nvGrpSpPr>
          <p:grpSpPr>
            <a:xfrm>
              <a:off x="12912470" y="11696071"/>
              <a:ext cx="15134506" cy="3869663"/>
              <a:chOff x="12912470" y="11696071"/>
              <a:chExt cx="15134506" cy="3869663"/>
            </a:xfrm>
          </p:grpSpPr>
          <p:graphicFrame>
            <p:nvGraphicFramePr>
              <p:cNvPr id="135" name="Shape 34">
                <a:extLst>
                  <a:ext uri="{FF2B5EF4-FFF2-40B4-BE49-F238E27FC236}">
                    <a16:creationId xmlns="" xmlns:a16="http://schemas.microsoft.com/office/drawing/2014/main" id="{2CB7944F-942E-4C02-8E50-25BC2DFAEE90}"/>
                  </a:ext>
                </a:extLst>
              </p:cNvPr>
              <p:cNvGraphicFramePr/>
              <p:nvPr>
                <p:extLst>
                  <p:ext uri="{D42A27DB-BD31-4B8C-83A1-F6EECF244321}">
                    <p14:modId xmlns:p14="http://schemas.microsoft.com/office/powerpoint/2010/main" val="1838861762"/>
                  </p:ext>
                </p:extLst>
              </p:nvPr>
            </p:nvGraphicFramePr>
            <p:xfrm>
              <a:off x="12912470" y="11696071"/>
              <a:ext cx="15134506" cy="3869663"/>
            </p:xfrm>
            <a:graphic>
              <a:graphicData uri="http://schemas.openxmlformats.org/drawingml/2006/table">
                <a:tbl>
                  <a:tblPr firstRow="1" bandRow="1">
                    <a:noFill/>
                  </a:tblPr>
                  <a:tblGrid>
                    <a:gridCol w="1978959">
                      <a:extLst>
                        <a:ext uri="{9D8B030D-6E8A-4147-A177-3AD203B41FA5}">
                          <a16:colId xmlns="" xmlns:a16="http://schemas.microsoft.com/office/drawing/2014/main" val="20000"/>
                        </a:ext>
                      </a:extLst>
                    </a:gridCol>
                    <a:gridCol w="6322831">
                      <a:extLst>
                        <a:ext uri="{9D8B030D-6E8A-4147-A177-3AD203B41FA5}">
                          <a16:colId xmlns="" xmlns:a16="http://schemas.microsoft.com/office/drawing/2014/main" val="20001"/>
                        </a:ext>
                      </a:extLst>
                    </a:gridCol>
                    <a:gridCol w="2174335">
                      <a:extLst>
                        <a:ext uri="{9D8B030D-6E8A-4147-A177-3AD203B41FA5}">
                          <a16:colId xmlns="" xmlns:a16="http://schemas.microsoft.com/office/drawing/2014/main" val="20002"/>
                        </a:ext>
                      </a:extLst>
                    </a:gridCol>
                  </a:tblGrid>
                  <a:tr h="974925">
                    <a:tc>
                      <a:txBody>
                        <a:bodyPr/>
                        <a:lstStyle/>
                        <a:p>
                          <a:pPr marL="0" marR="0" lvl="0" indent="-50800" algn="ctr" rtl="0">
                            <a:lnSpc>
                              <a:spcPct val="100000"/>
                            </a:lnSpc>
                            <a:spcBef>
                              <a:spcPts val="0"/>
                            </a:spcBef>
                            <a:spcAft>
                              <a:spcPts val="0"/>
                            </a:spcAft>
                            <a:buClr>
                              <a:srgbClr val="000000"/>
                            </a:buClr>
                            <a:buSzPct val="25000"/>
                            <a:buFont typeface="Arial"/>
                            <a:buNone/>
                          </a:pPr>
                          <a:r>
                            <a:rPr lang="en-US" sz="3200" b="1" u="none" strike="noStrike" cap="none" dirty="0">
                              <a:solidFill>
                                <a:srgbClr val="000000"/>
                              </a:solidFill>
                            </a:rPr>
                            <a:t>Platform</a:t>
                          </a:r>
                        </a:p>
                      </a:txBody>
                      <a:tcPr marL="55450" marR="55450" marT="27725" marB="27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E69138"/>
                        </a:solidFill>
                      </a:tcPr>
                    </a:tc>
                    <a:tc gridSpan="2">
                      <a:txBody>
                        <a:bodyPr/>
                        <a:lstStyle/>
                        <a:p>
                          <a:pPr marL="0" marR="0" lvl="0" indent="-57150" algn="l" rtl="0">
                            <a:lnSpc>
                              <a:spcPct val="100000"/>
                            </a:lnSpc>
                            <a:spcBef>
                              <a:spcPts val="0"/>
                            </a:spcBef>
                            <a:spcAft>
                              <a:spcPts val="0"/>
                            </a:spcAft>
                            <a:buClr>
                              <a:srgbClr val="000000"/>
                            </a:buClr>
                            <a:buSzPct val="28125"/>
                            <a:buFont typeface="Arial"/>
                            <a:buNone/>
                          </a:pPr>
                          <a:r>
                            <a:rPr lang="en-US" sz="3200" b="1" u="none" strike="noStrike" cap="none" dirty="0"/>
                            <a:t>        </a:t>
                          </a:r>
                          <a:r>
                            <a:rPr lang="en-US" sz="3600" b="1" u="none" strike="noStrike" cap="none" dirty="0"/>
                            <a:t>              </a:t>
                          </a:r>
                          <a:r>
                            <a:rPr lang="en-US" sz="3600" b="1" u="none" strike="noStrike" cap="none" dirty="0">
                              <a:solidFill>
                                <a:srgbClr val="000000"/>
                              </a:solidFill>
                            </a:rPr>
                            <a:t>Instrument</a:t>
                          </a:r>
                        </a:p>
                      </a:txBody>
                      <a:tcPr marL="55450" marR="55450" marT="27725" marB="27725"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69138"/>
                        </a:solidFill>
                      </a:tcPr>
                    </a:tc>
                    <a:tc hMerge="1">
                      <a:txBody>
                        <a:bodyPr/>
                        <a:lstStyle/>
                        <a:p>
                          <a:endParaRPr lang="en-US"/>
                        </a:p>
                      </a:txBody>
                      <a:tcPr/>
                    </a:tc>
                    <a:extLst>
                      <a:ext uri="{0D108BD9-81ED-4DB2-BD59-A6C34878D82A}">
                        <a16:rowId xmlns="" xmlns:a16="http://schemas.microsoft.com/office/drawing/2014/main" val="10000"/>
                      </a:ext>
                    </a:extLst>
                  </a:tr>
                  <a:tr h="1490925">
                    <a:tc>
                      <a:txBody>
                        <a:bodyPr/>
                        <a:lstStyle/>
                        <a:p>
                          <a:pPr marL="0" marR="0" lvl="0" indent="-44450" algn="ctr" rtl="0">
                            <a:lnSpc>
                              <a:spcPct val="100000"/>
                            </a:lnSpc>
                            <a:spcBef>
                              <a:spcPts val="0"/>
                            </a:spcBef>
                            <a:spcAft>
                              <a:spcPts val="0"/>
                            </a:spcAft>
                            <a:buClr>
                              <a:srgbClr val="000000"/>
                            </a:buClr>
                            <a:buSzPct val="25000"/>
                            <a:buFont typeface="Arial"/>
                            <a:buNone/>
                          </a:pPr>
                          <a:r>
                            <a:rPr lang="en-US" sz="2800" b="1" u="none" strike="noStrike" cap="none" dirty="0"/>
                            <a:t>Terra </a:t>
                          </a:r>
                        </a:p>
                        <a:p>
                          <a:pPr marL="0" marR="0" lvl="0" indent="-44450" algn="ctr" rtl="0">
                            <a:lnSpc>
                              <a:spcPct val="100000"/>
                            </a:lnSpc>
                            <a:spcBef>
                              <a:spcPts val="0"/>
                            </a:spcBef>
                            <a:spcAft>
                              <a:spcPts val="0"/>
                            </a:spcAft>
                            <a:buClr>
                              <a:srgbClr val="000000"/>
                            </a:buClr>
                            <a:buSzPct val="25000"/>
                            <a:buFont typeface="Arial"/>
                            <a:buNone/>
                          </a:pPr>
                          <a:r>
                            <a:rPr lang="en-US" sz="2800" b="1" u="none" strike="noStrike" cap="none" dirty="0"/>
                            <a:t>(1999)</a:t>
                          </a:r>
                        </a:p>
                      </a:txBody>
                      <a:tcPr marL="55450" marR="55450" marT="27725" marB="27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F9CB9C"/>
                        </a:solidFill>
                      </a:tcPr>
                    </a:tc>
                    <a:tc>
                      <a:txBody>
                        <a:bodyPr/>
                        <a:lstStyle/>
                        <a:p>
                          <a:pPr marL="0" marR="0" lvl="0" indent="-44450" algn="ctr" rtl="0">
                            <a:lnSpc>
                              <a:spcPct val="100000"/>
                            </a:lnSpc>
                            <a:spcBef>
                              <a:spcPts val="0"/>
                            </a:spcBef>
                            <a:spcAft>
                              <a:spcPts val="0"/>
                            </a:spcAft>
                            <a:buClr>
                              <a:srgbClr val="000000"/>
                            </a:buClr>
                            <a:buSzPct val="25000"/>
                            <a:buFont typeface="Arial"/>
                            <a:buNone/>
                          </a:pPr>
                          <a:r>
                            <a:rPr lang="en-US" sz="2800" b="1" u="none" strike="noStrike" cap="none" dirty="0"/>
                            <a:t>Clouds and the Earth’s Radiant Energy System (CERES)</a:t>
                          </a:r>
                        </a:p>
                      </a:txBody>
                      <a:tcPr marL="55450" marR="55450" marT="27725" marB="27725"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9CB9C"/>
                        </a:solidFill>
                      </a:tcPr>
                    </a:tc>
                    <a:tc>
                      <a:txBody>
                        <a:bodyPr/>
                        <a:lstStyle/>
                        <a:p>
                          <a:pPr marL="0" marR="0" lvl="0" indent="-44450" algn="ctr" rtl="0">
                            <a:lnSpc>
                              <a:spcPct val="100000"/>
                            </a:lnSpc>
                            <a:spcBef>
                              <a:spcPts val="0"/>
                            </a:spcBef>
                            <a:spcAft>
                              <a:spcPts val="0"/>
                            </a:spcAft>
                            <a:buClr>
                              <a:srgbClr val="000000"/>
                            </a:buClr>
                            <a:buSzPct val="25000"/>
                            <a:buFont typeface="Arial"/>
                            <a:buNone/>
                          </a:pPr>
                          <a:endParaRPr lang="en-US" sz="2800" b="1" u="none" strike="noStrike" cap="none" dirty="0"/>
                        </a:p>
                      </a:txBody>
                      <a:tcPr marL="55450" marR="55450" marT="27725" marB="27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9CB9C"/>
                        </a:solidFill>
                      </a:tcPr>
                    </a:tc>
                    <a:extLst>
                      <a:ext uri="{0D108BD9-81ED-4DB2-BD59-A6C34878D82A}">
                        <a16:rowId xmlns="" xmlns:a16="http://schemas.microsoft.com/office/drawing/2014/main" val="10001"/>
                      </a:ext>
                    </a:extLst>
                  </a:tr>
                  <a:tr h="1414150">
                    <a:tc>
                      <a:txBody>
                        <a:bodyPr/>
                        <a:lstStyle/>
                        <a:p>
                          <a:pPr marL="0" marR="0" lvl="0" indent="-44450" algn="ctr" rtl="0">
                            <a:lnSpc>
                              <a:spcPct val="100000"/>
                            </a:lnSpc>
                            <a:spcBef>
                              <a:spcPts val="0"/>
                            </a:spcBef>
                            <a:spcAft>
                              <a:spcPts val="0"/>
                            </a:spcAft>
                            <a:buClr>
                              <a:srgbClr val="000000"/>
                            </a:buClr>
                            <a:buSzPct val="25000"/>
                            <a:buFont typeface="Garamond"/>
                            <a:buNone/>
                          </a:pPr>
                          <a:r>
                            <a:rPr lang="en-US" sz="2800" b="1" u="none" strike="noStrike" cap="none" dirty="0"/>
                            <a:t>Landsat 8 (2013)</a:t>
                          </a:r>
                        </a:p>
                      </a:txBody>
                      <a:tcPr marL="55450" marR="55450" marT="27725" marB="27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F6B26B"/>
                        </a:solidFill>
                      </a:tcPr>
                    </a:tc>
                    <a:tc>
                      <a:txBody>
                        <a:bodyPr/>
                        <a:lstStyle/>
                        <a:p>
                          <a:pPr marL="0" marR="0" lvl="0" indent="-44450" algn="ctr" rtl="0">
                            <a:lnSpc>
                              <a:spcPct val="100000"/>
                            </a:lnSpc>
                            <a:spcBef>
                              <a:spcPts val="0"/>
                            </a:spcBef>
                            <a:spcAft>
                              <a:spcPts val="0"/>
                            </a:spcAft>
                            <a:buClr>
                              <a:srgbClr val="000000"/>
                            </a:buClr>
                            <a:buSzPct val="25000"/>
                            <a:buFont typeface="Arial"/>
                            <a:buNone/>
                          </a:pPr>
                          <a:r>
                            <a:rPr lang="en-US" sz="2800" b="1" u="none" strike="noStrike" cap="none" dirty="0"/>
                            <a:t>Operational Land Imager/Thermal Infrared Sensor (OLI/TRIS)</a:t>
                          </a:r>
                        </a:p>
                      </a:txBody>
                      <a:tcPr marL="55450" marR="55450" marT="27725" marB="27725"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6B26B"/>
                        </a:solidFill>
                      </a:tcPr>
                    </a:tc>
                    <a:tc>
                      <a:txBody>
                        <a:bodyPr/>
                        <a:lstStyle/>
                        <a:p>
                          <a:pPr marL="0" marR="0" lvl="0" indent="-44450" algn="ctr" rtl="0">
                            <a:lnSpc>
                              <a:spcPct val="100000"/>
                            </a:lnSpc>
                            <a:spcBef>
                              <a:spcPts val="0"/>
                            </a:spcBef>
                            <a:spcAft>
                              <a:spcPts val="0"/>
                            </a:spcAft>
                            <a:buClr>
                              <a:srgbClr val="000000"/>
                            </a:buClr>
                            <a:buSzPct val="25000"/>
                            <a:buFont typeface="Arial"/>
                            <a:buNone/>
                          </a:pPr>
                          <a:endParaRPr lang="en-US" sz="2800" b="1" u="none" strike="noStrike" cap="none" dirty="0"/>
                        </a:p>
                      </a:txBody>
                      <a:tcPr marL="55450" marR="55450" marT="27725" marB="27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6B26B"/>
                        </a:solidFill>
                      </a:tcPr>
                    </a:tc>
                    <a:extLst>
                      <a:ext uri="{0D108BD9-81ED-4DB2-BD59-A6C34878D82A}">
                        <a16:rowId xmlns="" xmlns:a16="http://schemas.microsoft.com/office/drawing/2014/main" val="10002"/>
                      </a:ext>
                    </a:extLst>
                  </a:tr>
                </a:tbl>
              </a:graphicData>
            </a:graphic>
          </p:graphicFrame>
          <p:pic>
            <p:nvPicPr>
              <p:cNvPr id="136" name="Picture 135" descr="Terra.png">
                <a:extLst>
                  <a:ext uri="{FF2B5EF4-FFF2-40B4-BE49-F238E27FC236}">
                    <a16:creationId xmlns="" xmlns:a16="http://schemas.microsoft.com/office/drawing/2014/main" id="{C715AB61-5A20-40B6-83F1-ACFB53CA014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946399" y="12830218"/>
                <a:ext cx="1564296" cy="1177566"/>
              </a:xfrm>
              <a:prstGeom prst="rect">
                <a:avLst/>
              </a:prstGeom>
              <a:ln>
                <a:noFill/>
              </a:ln>
            </p:spPr>
          </p:pic>
        </p:grpSp>
        <p:pic>
          <p:nvPicPr>
            <p:cNvPr id="134" name="Picture 133" descr="03_Landsat8.png">
              <a:extLst>
                <a:ext uri="{FF2B5EF4-FFF2-40B4-BE49-F238E27FC236}">
                  <a16:creationId xmlns="" xmlns:a16="http://schemas.microsoft.com/office/drawing/2014/main" id="{CACC2A64-B781-407B-BF64-5C32DBD1DF8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137555" y="14391466"/>
              <a:ext cx="1181987" cy="966036"/>
            </a:xfrm>
            <a:prstGeom prst="rect">
              <a:avLst/>
            </a:prstGeom>
            <a:ln>
              <a:noFill/>
            </a:ln>
          </p:spPr>
        </p:pic>
      </p:grpSp>
      <p:sp>
        <p:nvSpPr>
          <p:cNvPr id="138" name="Text Placeholder 16">
            <a:extLst>
              <a:ext uri="{FF2B5EF4-FFF2-40B4-BE49-F238E27FC236}">
                <a16:creationId xmlns="" xmlns:a16="http://schemas.microsoft.com/office/drawing/2014/main" id="{A42F84E8-F2CE-49BE-8D00-BAC327DEE4EA}"/>
              </a:ext>
            </a:extLst>
          </p:cNvPr>
          <p:cNvSpPr txBox="1">
            <a:spLocks/>
          </p:cNvSpPr>
          <p:nvPr/>
        </p:nvSpPr>
        <p:spPr>
          <a:xfrm>
            <a:off x="887514" y="27110652"/>
            <a:ext cx="11786667" cy="123670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nSpc>
                <a:spcPct val="100000"/>
              </a:lnSpc>
              <a:buClr>
                <a:srgbClr val="E9A14A"/>
              </a:buClr>
            </a:pPr>
            <a:r>
              <a:rPr lang="en-US" dirty="0">
                <a:solidFill>
                  <a:schemeClr val="tx1">
                    <a:lumMod val="75000"/>
                  </a:schemeClr>
                </a:solidFill>
              </a:rPr>
              <a:t>The Nature Conservancy </a:t>
            </a:r>
          </a:p>
          <a:p>
            <a:pPr marL="347663" indent="-347663">
              <a:lnSpc>
                <a:spcPct val="100000"/>
              </a:lnSpc>
              <a:buClr>
                <a:srgbClr val="E9A14A"/>
              </a:buClr>
            </a:pPr>
            <a:r>
              <a:rPr lang="en-US" dirty="0">
                <a:solidFill>
                  <a:schemeClr val="tx1">
                    <a:lumMod val="75000"/>
                  </a:schemeClr>
                </a:solidFill>
              </a:rPr>
              <a:t>Georgia Department of Natural Resources </a:t>
            </a:r>
          </a:p>
        </p:txBody>
      </p:sp>
      <p:grpSp>
        <p:nvGrpSpPr>
          <p:cNvPr id="10" name="Group 9"/>
          <p:cNvGrpSpPr/>
          <p:nvPr/>
        </p:nvGrpSpPr>
        <p:grpSpPr>
          <a:xfrm>
            <a:off x="14139904" y="16805770"/>
            <a:ext cx="4394615" cy="5380659"/>
            <a:chOff x="13810976" y="16503381"/>
            <a:chExt cx="4709922" cy="5554277"/>
          </a:xfrm>
        </p:grpSpPr>
        <p:pic>
          <p:nvPicPr>
            <p:cNvPr id="4" name="Picture 3">
              <a:extLst>
                <a:ext uri="{FF2B5EF4-FFF2-40B4-BE49-F238E27FC236}">
                  <a16:creationId xmlns="" xmlns:a16="http://schemas.microsoft.com/office/drawing/2014/main" id="{ECA60E4A-B73A-4323-943E-C7A8CF379B39}"/>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5114" b="80208" l="3554" r="85907">
                          <a14:foregroundMark x1="14461" y1="8144" x2="14461" y2="8144"/>
                          <a14:foregroundMark x1="23039" y1="5587" x2="23039" y2="5587"/>
                          <a14:foregroundMark x1="3676" y1="5114" x2="3676" y2="5114"/>
                          <a14:foregroundMark x1="84314" y1="53883" x2="84314" y2="53883"/>
                          <a14:foregroundMark x1="85539" y1="56913" x2="85539" y2="56913"/>
                          <a14:foregroundMark x1="86029" y1="54261" x2="86029" y2="54261"/>
                          <a14:foregroundMark x1="39461" y1="76231" x2="39461" y2="76231"/>
                          <a14:foregroundMark x1="67279" y1="80208" x2="67279" y2="80208"/>
                          <a14:foregroundMark x1="65564" y1="80208" x2="65564" y2="80208"/>
                        </a14:backgroundRemoval>
                      </a14:imgEffect>
                    </a14:imgLayer>
                  </a14:imgProps>
                </a:ext>
                <a:ext uri="{28A0092B-C50C-407E-A947-70E740481C1C}">
                  <a14:useLocalDpi xmlns:a14="http://schemas.microsoft.com/office/drawing/2010/main" val="0"/>
                </a:ext>
              </a:extLst>
            </a:blip>
            <a:srcRect l="865" t="1461" r="10704" b="18003"/>
            <a:stretch/>
          </p:blipFill>
          <p:spPr>
            <a:xfrm>
              <a:off x="13810976" y="16503381"/>
              <a:ext cx="4709922" cy="5550929"/>
            </a:xfrm>
            <a:prstGeom prst="rect">
              <a:avLst/>
            </a:prstGeom>
          </p:spPr>
        </p:pic>
        <p:pic>
          <p:nvPicPr>
            <p:cNvPr id="8" name="Picture 7">
              <a:extLst>
                <a:ext uri="{FF2B5EF4-FFF2-40B4-BE49-F238E27FC236}">
                  <a16:creationId xmlns="" xmlns:a16="http://schemas.microsoft.com/office/drawing/2014/main" id="{CEC49BD6-D1C5-4500-8F0E-411E432AB5F1}"/>
                </a:ext>
              </a:extLst>
            </p:cNvPr>
            <p:cNvPicPr>
              <a:picLocks noChangeAspect="1"/>
            </p:cNvPicPr>
            <p:nvPr/>
          </p:nvPicPr>
          <p:blipFill rotWithShape="1">
            <a:blip r:embed="rId2">
              <a:extLst>
                <a:ext uri="{28A0092B-C50C-407E-A947-70E740481C1C}">
                  <a14:useLocalDpi xmlns:a14="http://schemas.microsoft.com/office/drawing/2010/main" val="0"/>
                </a:ext>
              </a:extLst>
            </a:blip>
            <a:srcRect l="45613" t="92041" r="2049" b="1744"/>
            <a:stretch/>
          </p:blipFill>
          <p:spPr>
            <a:xfrm>
              <a:off x="14423660" y="21751834"/>
              <a:ext cx="1935793" cy="305824"/>
            </a:xfrm>
            <a:prstGeom prst="rect">
              <a:avLst/>
            </a:prstGeom>
          </p:spPr>
        </p:pic>
      </p:grpSp>
      <p:grpSp>
        <p:nvGrpSpPr>
          <p:cNvPr id="6" name="Group 5"/>
          <p:cNvGrpSpPr/>
          <p:nvPr/>
        </p:nvGrpSpPr>
        <p:grpSpPr>
          <a:xfrm>
            <a:off x="17874233" y="16033985"/>
            <a:ext cx="5305148" cy="3303429"/>
            <a:chOff x="13517624" y="23835023"/>
            <a:chExt cx="4260365" cy="2652859"/>
          </a:xfrm>
        </p:grpSpPr>
        <p:pic>
          <p:nvPicPr>
            <p:cNvPr id="25" name="Picture 24">
              <a:extLst>
                <a:ext uri="{FF2B5EF4-FFF2-40B4-BE49-F238E27FC236}">
                  <a16:creationId xmlns="" xmlns:a16="http://schemas.microsoft.com/office/drawing/2014/main" id="{0BDAC4EA-3E7F-47FD-B9F2-84219E2801E7}"/>
                </a:ext>
              </a:extLst>
            </p:cNvPr>
            <p:cNvPicPr>
              <a:picLocks noChangeAspect="1"/>
            </p:cNvPicPr>
            <p:nvPr/>
          </p:nvPicPr>
          <p:blipFill rotWithShape="1">
            <a:blip r:embed="rId18">
              <a:extLst>
                <a:ext uri="{28A0092B-C50C-407E-A947-70E740481C1C}">
                  <a14:useLocalDpi xmlns:a14="http://schemas.microsoft.com/office/drawing/2010/main" val="0"/>
                </a:ext>
              </a:extLst>
            </a:blip>
            <a:srcRect l="19772" t="4472" r="7046" b="21738"/>
            <a:stretch/>
          </p:blipFill>
          <p:spPr>
            <a:xfrm>
              <a:off x="14650755" y="23835023"/>
              <a:ext cx="2254108" cy="2242465"/>
            </a:xfrm>
            <a:prstGeom prst="rect">
              <a:avLst/>
            </a:prstGeom>
          </p:spPr>
        </p:pic>
        <p:grpSp>
          <p:nvGrpSpPr>
            <p:cNvPr id="26" name="Group 25">
              <a:extLst>
                <a:ext uri="{FF2B5EF4-FFF2-40B4-BE49-F238E27FC236}">
                  <a16:creationId xmlns="" xmlns:a16="http://schemas.microsoft.com/office/drawing/2014/main" id="{EA66ABF9-7DA9-4C4E-ACD2-DBC3A7749D90}"/>
                </a:ext>
              </a:extLst>
            </p:cNvPr>
            <p:cNvGrpSpPr/>
            <p:nvPr/>
          </p:nvGrpSpPr>
          <p:grpSpPr>
            <a:xfrm>
              <a:off x="13517624" y="26278927"/>
              <a:ext cx="4260365" cy="208955"/>
              <a:chOff x="12177442" y="6786541"/>
              <a:chExt cx="5534219" cy="524653"/>
            </a:xfrm>
          </p:grpSpPr>
          <p:cxnSp>
            <p:nvCxnSpPr>
              <p:cNvPr id="144" name="Straight Arrow Connector 143">
                <a:extLst>
                  <a:ext uri="{FF2B5EF4-FFF2-40B4-BE49-F238E27FC236}">
                    <a16:creationId xmlns="" xmlns:a16="http://schemas.microsoft.com/office/drawing/2014/main" id="{E16C8662-D740-4886-A48F-DFB7BD34590E}"/>
                  </a:ext>
                </a:extLst>
              </p:cNvPr>
              <p:cNvCxnSpPr>
                <a:cxnSpLocks/>
              </p:cNvCxnSpPr>
              <p:nvPr/>
            </p:nvCxnSpPr>
            <p:spPr>
              <a:xfrm>
                <a:off x="14221991" y="6786541"/>
                <a:ext cx="13609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5" name="TextBox 144">
                <a:extLst>
                  <a:ext uri="{FF2B5EF4-FFF2-40B4-BE49-F238E27FC236}">
                    <a16:creationId xmlns="" xmlns:a16="http://schemas.microsoft.com/office/drawing/2014/main" id="{8BFF4EF4-A1F8-4559-8263-6C67F27A2364}"/>
                  </a:ext>
                </a:extLst>
              </p:cNvPr>
              <p:cNvSpPr txBox="1"/>
              <p:nvPr/>
            </p:nvSpPr>
            <p:spPr>
              <a:xfrm>
                <a:off x="12177442" y="6786541"/>
                <a:ext cx="5534219" cy="524653"/>
              </a:xfrm>
              <a:prstGeom prst="rect">
                <a:avLst/>
              </a:prstGeom>
              <a:noFill/>
            </p:spPr>
            <p:txBody>
              <a:bodyPr wrap="square" rtlCol="0">
                <a:spAutoFit/>
              </a:bodyPr>
              <a:lstStyle/>
              <a:p>
                <a:pPr algn="ctr"/>
                <a:r>
                  <a:rPr lang="en-US" sz="1800" dirty="0"/>
                  <a:t>Solar Farm </a:t>
                </a:r>
              </a:p>
              <a:p>
                <a:pPr algn="ctr"/>
                <a:r>
                  <a:rPr lang="en-US" sz="1800" dirty="0"/>
                  <a:t>Development Potential</a:t>
                </a:r>
              </a:p>
            </p:txBody>
          </p:sp>
        </p:grpSp>
        <p:cxnSp>
          <p:nvCxnSpPr>
            <p:cNvPr id="147" name="Straight Arrow Connector 146">
              <a:extLst>
                <a:ext uri="{FF2B5EF4-FFF2-40B4-BE49-F238E27FC236}">
                  <a16:creationId xmlns="" xmlns:a16="http://schemas.microsoft.com/office/drawing/2014/main" id="{A23B21E5-AE61-4698-9C52-4188A9E91095}"/>
                </a:ext>
              </a:extLst>
            </p:cNvPr>
            <p:cNvCxnSpPr>
              <a:cxnSpLocks/>
            </p:cNvCxnSpPr>
            <p:nvPr/>
          </p:nvCxnSpPr>
          <p:spPr>
            <a:xfrm flipV="1">
              <a:off x="14570691" y="24378145"/>
              <a:ext cx="0" cy="9014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8" name="TextBox 147">
              <a:extLst>
                <a:ext uri="{FF2B5EF4-FFF2-40B4-BE49-F238E27FC236}">
                  <a16:creationId xmlns="" xmlns:a16="http://schemas.microsoft.com/office/drawing/2014/main" id="{2FA2E6FA-1969-4BB4-8E21-44B300881345}"/>
                </a:ext>
              </a:extLst>
            </p:cNvPr>
            <p:cNvSpPr txBox="1"/>
            <p:nvPr/>
          </p:nvSpPr>
          <p:spPr>
            <a:xfrm rot="16200000">
              <a:off x="13504374" y="24641000"/>
              <a:ext cx="2095938" cy="646331"/>
            </a:xfrm>
            <a:prstGeom prst="rect">
              <a:avLst/>
            </a:prstGeom>
            <a:noFill/>
          </p:spPr>
          <p:txBody>
            <a:bodyPr wrap="square" rtlCol="0">
              <a:spAutoFit/>
            </a:bodyPr>
            <a:lstStyle/>
            <a:p>
              <a:pPr algn="ctr"/>
              <a:r>
                <a:rPr lang="en-US" sz="1800" dirty="0"/>
                <a:t>Environmental Sensitivity</a:t>
              </a:r>
            </a:p>
          </p:txBody>
        </p:sp>
      </p:grpSp>
      <p:pic>
        <p:nvPicPr>
          <p:cNvPr id="172" name="Picture 171">
            <a:extLst>
              <a:ext uri="{FF2B5EF4-FFF2-40B4-BE49-F238E27FC236}">
                <a16:creationId xmlns="" xmlns:a16="http://schemas.microsoft.com/office/drawing/2014/main" id="{8F685306-D27E-4857-B1A8-3D34BD62430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4806" t="93092" r="3833" b="1749"/>
          <a:stretch/>
        </p:blipFill>
        <p:spPr>
          <a:xfrm>
            <a:off x="20719274" y="22951003"/>
            <a:ext cx="1403244" cy="182410"/>
          </a:xfrm>
          <a:prstGeom prst="rect">
            <a:avLst/>
          </a:prstGeom>
        </p:spPr>
      </p:pic>
      <p:sp>
        <p:nvSpPr>
          <p:cNvPr id="181" name="Down Arrow 154">
            <a:extLst>
              <a:ext uri="{FF2B5EF4-FFF2-40B4-BE49-F238E27FC236}">
                <a16:creationId xmlns="" xmlns:a16="http://schemas.microsoft.com/office/drawing/2014/main" id="{6F9A9D35-61B0-4EF3-A9A4-227EAE2D21DE}"/>
              </a:ext>
            </a:extLst>
          </p:cNvPr>
          <p:cNvSpPr/>
          <p:nvPr/>
        </p:nvSpPr>
        <p:spPr>
          <a:xfrm>
            <a:off x="6940562" y="14484618"/>
            <a:ext cx="315950" cy="376364"/>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2800" baseline="-25000" dirty="0">
              <a:solidFill>
                <a:srgbClr val="FFFFFF"/>
              </a:solidFill>
              <a:latin typeface="Garamond"/>
              <a:ea typeface="Garamond"/>
              <a:cs typeface="Garamond"/>
            </a:endParaRPr>
          </a:p>
        </p:txBody>
      </p:sp>
      <p:sp>
        <p:nvSpPr>
          <p:cNvPr id="182" name="Down Arrow 154">
            <a:extLst>
              <a:ext uri="{FF2B5EF4-FFF2-40B4-BE49-F238E27FC236}">
                <a16:creationId xmlns="" xmlns:a16="http://schemas.microsoft.com/office/drawing/2014/main" id="{A86B1BE6-97CD-46DE-B41F-6B7DC7033B03}"/>
              </a:ext>
            </a:extLst>
          </p:cNvPr>
          <p:cNvSpPr/>
          <p:nvPr/>
        </p:nvSpPr>
        <p:spPr>
          <a:xfrm>
            <a:off x="6940562" y="15739363"/>
            <a:ext cx="315950" cy="353548"/>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2800" baseline="-25000" dirty="0">
              <a:solidFill>
                <a:srgbClr val="FFFFFF"/>
              </a:solidFill>
              <a:latin typeface="Garamond"/>
              <a:ea typeface="Garamond"/>
              <a:cs typeface="Garamond"/>
            </a:endParaRPr>
          </a:p>
        </p:txBody>
      </p:sp>
      <p:sp>
        <p:nvSpPr>
          <p:cNvPr id="183" name="Down Arrow 154">
            <a:extLst>
              <a:ext uri="{FF2B5EF4-FFF2-40B4-BE49-F238E27FC236}">
                <a16:creationId xmlns="" xmlns:a16="http://schemas.microsoft.com/office/drawing/2014/main" id="{366FB63D-17E3-4DF7-92EA-637E477E1F14}"/>
              </a:ext>
            </a:extLst>
          </p:cNvPr>
          <p:cNvSpPr/>
          <p:nvPr/>
        </p:nvSpPr>
        <p:spPr>
          <a:xfrm>
            <a:off x="3745880" y="16698796"/>
            <a:ext cx="315950" cy="334530"/>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2800" baseline="-25000" dirty="0">
              <a:solidFill>
                <a:srgbClr val="FFFFFF"/>
              </a:solidFill>
              <a:latin typeface="Garamond"/>
              <a:ea typeface="Garamond"/>
              <a:cs typeface="Garamond"/>
            </a:endParaRPr>
          </a:p>
        </p:txBody>
      </p:sp>
      <p:sp>
        <p:nvSpPr>
          <p:cNvPr id="184" name="Down Arrow 154">
            <a:extLst>
              <a:ext uri="{FF2B5EF4-FFF2-40B4-BE49-F238E27FC236}">
                <a16:creationId xmlns="" xmlns:a16="http://schemas.microsoft.com/office/drawing/2014/main" id="{56D92762-5CF3-476A-BD73-A3B85FDEBF13}"/>
              </a:ext>
            </a:extLst>
          </p:cNvPr>
          <p:cNvSpPr/>
          <p:nvPr/>
        </p:nvSpPr>
        <p:spPr>
          <a:xfrm>
            <a:off x="10073656" y="16650559"/>
            <a:ext cx="392150" cy="397309"/>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2800" baseline="-25000" dirty="0">
              <a:solidFill>
                <a:srgbClr val="FFFFFF"/>
              </a:solidFill>
              <a:latin typeface="Garamond"/>
              <a:ea typeface="Garamond"/>
              <a:cs typeface="Garamond"/>
            </a:endParaRPr>
          </a:p>
        </p:txBody>
      </p:sp>
      <p:sp>
        <p:nvSpPr>
          <p:cNvPr id="186" name="Down Arrow 154">
            <a:extLst>
              <a:ext uri="{FF2B5EF4-FFF2-40B4-BE49-F238E27FC236}">
                <a16:creationId xmlns="" xmlns:a16="http://schemas.microsoft.com/office/drawing/2014/main" id="{C76CF1EC-8DFB-4298-B9BE-7DB51407C690}"/>
              </a:ext>
            </a:extLst>
          </p:cNvPr>
          <p:cNvSpPr/>
          <p:nvPr/>
        </p:nvSpPr>
        <p:spPr>
          <a:xfrm>
            <a:off x="10123614" y="22998010"/>
            <a:ext cx="342192" cy="256651"/>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2800" baseline="-25000" dirty="0">
              <a:solidFill>
                <a:srgbClr val="FFFFFF"/>
              </a:solidFill>
              <a:latin typeface="Garamond"/>
              <a:ea typeface="Garamond"/>
              <a:cs typeface="Garamond"/>
            </a:endParaRPr>
          </a:p>
        </p:txBody>
      </p:sp>
      <p:pic>
        <p:nvPicPr>
          <p:cNvPr id="174" name="Picture 173">
            <a:extLst>
              <a:ext uri="{FF2B5EF4-FFF2-40B4-BE49-F238E27FC236}">
                <a16:creationId xmlns="" xmlns:a16="http://schemas.microsoft.com/office/drawing/2014/main" id="{95FFC01B-933E-4813-836E-65818EC18582}"/>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9643" t="92325" r="2249" b="1858"/>
          <a:stretch/>
        </p:blipFill>
        <p:spPr>
          <a:xfrm>
            <a:off x="20848320" y="26569797"/>
            <a:ext cx="1265346" cy="197994"/>
          </a:xfrm>
          <a:prstGeom prst="rect">
            <a:avLst/>
          </a:prstGeom>
        </p:spPr>
      </p:pic>
      <p:sp>
        <p:nvSpPr>
          <p:cNvPr id="163" name="Shape 55">
            <a:extLst>
              <a:ext uri="{FF2B5EF4-FFF2-40B4-BE49-F238E27FC236}">
                <a16:creationId xmlns="" xmlns:a16="http://schemas.microsoft.com/office/drawing/2014/main" id="{04666054-9580-48F3-B4EC-10FB83F53C49}"/>
              </a:ext>
            </a:extLst>
          </p:cNvPr>
          <p:cNvSpPr/>
          <p:nvPr/>
        </p:nvSpPr>
        <p:spPr>
          <a:xfrm rot="14534854" flipH="1">
            <a:off x="16754302" y="23396206"/>
            <a:ext cx="1859540" cy="5695774"/>
          </a:xfrm>
          <a:prstGeom prst="triangle">
            <a:avLst>
              <a:gd name="adj" fmla="val 33865"/>
            </a:avLst>
          </a:prstGeom>
          <a:solidFill>
            <a:schemeClr val="bg1">
              <a:lumMod val="50000"/>
              <a:alpha val="29803"/>
            </a:schemeClr>
          </a:solidFill>
          <a:ln>
            <a:solidFill>
              <a:schemeClr val="tx1"/>
            </a:solidFill>
            <a:prstDash val="sysDot"/>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64" name="Shape 93">
            <a:extLst>
              <a:ext uri="{FF2B5EF4-FFF2-40B4-BE49-F238E27FC236}">
                <a16:creationId xmlns="" xmlns:a16="http://schemas.microsoft.com/office/drawing/2014/main" id="{F4B752A5-030C-49EB-BEA8-0A6F8CF3F4D4}"/>
              </a:ext>
            </a:extLst>
          </p:cNvPr>
          <p:cNvSpPr/>
          <p:nvPr/>
        </p:nvSpPr>
        <p:spPr>
          <a:xfrm rot="14162292" flipH="1">
            <a:off x="16758988" y="20134531"/>
            <a:ext cx="1895664" cy="6405965"/>
          </a:xfrm>
          <a:prstGeom prst="triangle">
            <a:avLst>
              <a:gd name="adj" fmla="val 76725"/>
            </a:avLst>
          </a:prstGeom>
          <a:solidFill>
            <a:schemeClr val="bg1">
              <a:lumMod val="50000"/>
              <a:alpha val="29803"/>
            </a:schemeClr>
          </a:solidFill>
          <a:ln>
            <a:solidFill>
              <a:schemeClr val="tx1"/>
            </a:solidFill>
            <a:prstDash val="sysDot"/>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166" name="Picture 165">
            <a:extLst>
              <a:ext uri="{FF2B5EF4-FFF2-40B4-BE49-F238E27FC236}">
                <a16:creationId xmlns="" xmlns:a16="http://schemas.microsoft.com/office/drawing/2014/main" id="{A27A9A5E-E6C0-465E-8003-BAED90B5E17C}"/>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13542" b="75000" l="4902" r="90564">
                        <a14:foregroundMark x1="4902" y1="65436" x2="4902" y2="65436"/>
                        <a14:foregroundMark x1="7843" y1="62879" x2="7843" y2="62879"/>
                        <a14:foregroundMark x1="58456" y1="71686" x2="58456" y2="71686"/>
                        <a14:foregroundMark x1="48039" y1="72443" x2="48039" y2="72443"/>
                        <a14:foregroundMark x1="83333" y1="73011" x2="83333" y2="73011"/>
                        <a14:foregroundMark x1="86887" y1="75000" x2="86887" y2="75000"/>
                        <a14:foregroundMark x1="86887" y1="29545" x2="86887" y2="29545"/>
                        <a14:foregroundMark x1="88235" y1="15909" x2="88235" y2="15909"/>
                        <a14:foregroundMark x1="46446" y1="13636" x2="46446" y2="13636"/>
                        <a14:foregroundMark x1="90564" y1="14678" x2="90564" y2="14678"/>
                      </a14:backgroundRemoval>
                    </a14:imgEffect>
                  </a14:imgLayer>
                </a14:imgProps>
              </a:ext>
              <a:ext uri="{28A0092B-C50C-407E-A947-70E740481C1C}">
                <a14:useLocalDpi xmlns:a14="http://schemas.microsoft.com/office/drawing/2010/main" val="0"/>
              </a:ext>
            </a:extLst>
          </a:blip>
          <a:srcRect l="1633" t="11101" r="5596" b="23436"/>
          <a:stretch/>
        </p:blipFill>
        <p:spPr>
          <a:xfrm>
            <a:off x="18860713" y="23398187"/>
            <a:ext cx="3519092" cy="3188661"/>
          </a:xfrm>
          <a:prstGeom prst="rect">
            <a:avLst/>
          </a:prstGeom>
        </p:spPr>
      </p:pic>
      <p:pic>
        <p:nvPicPr>
          <p:cNvPr id="170" name="Picture 169">
            <a:extLst>
              <a:ext uri="{FF2B5EF4-FFF2-40B4-BE49-F238E27FC236}">
                <a16:creationId xmlns="" xmlns:a16="http://schemas.microsoft.com/office/drawing/2014/main" id="{2063CAC2-9D10-4349-9F56-A51948963D95}"/>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7576" b="66951" l="7475" r="87255">
                        <a14:foregroundMark x1="35539" y1="7576" x2="35539" y2="7576"/>
                        <a14:foregroundMark x1="37868" y1="9564" x2="37868" y2="9564"/>
                        <a14:foregroundMark x1="81618" y1="41667" x2="81618" y2="41667"/>
                        <a14:foregroundMark x1="87255" y1="43182" x2="87255" y2="43182"/>
                        <a14:foregroundMark x1="35539" y1="66951" x2="35539" y2="66951"/>
                        <a14:foregroundMark x1="18873" y1="65436" x2="18873" y2="65436"/>
                        <a14:foregroundMark x1="7475" y1="44413" x2="7475" y2="44413"/>
                      </a14:backgroundRemoval>
                    </a14:imgEffect>
                  </a14:imgLayer>
                </a14:imgProps>
              </a:ext>
              <a:ext uri="{28A0092B-C50C-407E-A947-70E740481C1C}">
                <a14:useLocalDpi xmlns:a14="http://schemas.microsoft.com/office/drawing/2010/main" val="0"/>
              </a:ext>
            </a:extLst>
          </a:blip>
          <a:srcRect l="2409" t="4358" r="11782" b="28892"/>
          <a:stretch/>
        </p:blipFill>
        <p:spPr>
          <a:xfrm>
            <a:off x="19016692" y="19967623"/>
            <a:ext cx="3332730" cy="3355013"/>
          </a:xfrm>
          <a:prstGeom prst="rect">
            <a:avLst/>
          </a:prstGeom>
        </p:spPr>
      </p:pic>
      <p:grpSp>
        <p:nvGrpSpPr>
          <p:cNvPr id="178" name="Group 177">
            <a:extLst>
              <a:ext uri="{FF2B5EF4-FFF2-40B4-BE49-F238E27FC236}">
                <a16:creationId xmlns="" xmlns:a16="http://schemas.microsoft.com/office/drawing/2014/main" id="{F4470748-1095-4937-B92E-97E34E0B3FE5}"/>
              </a:ext>
            </a:extLst>
          </p:cNvPr>
          <p:cNvGrpSpPr/>
          <p:nvPr/>
        </p:nvGrpSpPr>
        <p:grpSpPr>
          <a:xfrm>
            <a:off x="18702768" y="26843085"/>
            <a:ext cx="6544055" cy="1301631"/>
            <a:chOff x="24212631" y="22699676"/>
            <a:chExt cx="6544055" cy="1301631"/>
          </a:xfrm>
        </p:grpSpPr>
        <p:grpSp>
          <p:nvGrpSpPr>
            <p:cNvPr id="162" name="Group 161">
              <a:extLst>
                <a:ext uri="{FF2B5EF4-FFF2-40B4-BE49-F238E27FC236}">
                  <a16:creationId xmlns="" xmlns:a16="http://schemas.microsoft.com/office/drawing/2014/main" id="{195011F8-F746-4B44-951A-EF1D64DD9E37}"/>
                </a:ext>
              </a:extLst>
            </p:cNvPr>
            <p:cNvGrpSpPr/>
            <p:nvPr/>
          </p:nvGrpSpPr>
          <p:grpSpPr>
            <a:xfrm>
              <a:off x="24212631" y="22699676"/>
              <a:ext cx="6544055" cy="1301631"/>
              <a:chOff x="26193564" y="19376083"/>
              <a:chExt cx="6544055" cy="1301631"/>
            </a:xfrm>
          </p:grpSpPr>
          <p:pic>
            <p:nvPicPr>
              <p:cNvPr id="28" name="Picture 27">
                <a:extLst>
                  <a:ext uri="{FF2B5EF4-FFF2-40B4-BE49-F238E27FC236}">
                    <a16:creationId xmlns="" xmlns:a16="http://schemas.microsoft.com/office/drawing/2014/main" id="{F75ABAE2-46AF-44BE-9EC5-B1BDC210697F}"/>
                  </a:ext>
                </a:extLst>
              </p:cNvPr>
              <p:cNvPicPr>
                <a:picLocks noChangeAspect="1"/>
              </p:cNvPicPr>
              <p:nvPr/>
            </p:nvPicPr>
            <p:blipFill rotWithShape="1">
              <a:blip r:embed="rId25">
                <a:extLst>
                  <a:ext uri="{28A0092B-C50C-407E-A947-70E740481C1C}">
                    <a14:useLocalDpi xmlns:a14="http://schemas.microsoft.com/office/drawing/2010/main" val="0"/>
                  </a:ext>
                </a:extLst>
              </a:blip>
              <a:srcRect l="3105" t="84389" r="88338" b="5085"/>
              <a:stretch/>
            </p:blipFill>
            <p:spPr>
              <a:xfrm>
                <a:off x="26193564" y="19387905"/>
                <a:ext cx="799999" cy="1273541"/>
              </a:xfrm>
              <a:prstGeom prst="rect">
                <a:avLst/>
              </a:prstGeom>
            </p:spPr>
          </p:pic>
          <p:sp>
            <p:nvSpPr>
              <p:cNvPr id="152" name="TextBox 151">
                <a:extLst>
                  <a:ext uri="{FF2B5EF4-FFF2-40B4-BE49-F238E27FC236}">
                    <a16:creationId xmlns="" xmlns:a16="http://schemas.microsoft.com/office/drawing/2014/main" id="{B1E40477-387D-4188-A0BC-ED048B3DEC6E}"/>
                  </a:ext>
                </a:extLst>
              </p:cNvPr>
              <p:cNvSpPr txBox="1"/>
              <p:nvPr/>
            </p:nvSpPr>
            <p:spPr>
              <a:xfrm>
                <a:off x="29649125" y="19376083"/>
                <a:ext cx="2033795" cy="369332"/>
              </a:xfrm>
              <a:prstGeom prst="rect">
                <a:avLst/>
              </a:prstGeom>
              <a:noFill/>
            </p:spPr>
            <p:txBody>
              <a:bodyPr wrap="square" rtlCol="0">
                <a:spAutoFit/>
              </a:bodyPr>
              <a:lstStyle/>
              <a:p>
                <a:r>
                  <a:rPr lang="en-US" sz="1800" dirty="0"/>
                  <a:t>Protected Areas</a:t>
                </a:r>
              </a:p>
            </p:txBody>
          </p:sp>
          <p:sp>
            <p:nvSpPr>
              <p:cNvPr id="153" name="TextBox 152">
                <a:extLst>
                  <a:ext uri="{FF2B5EF4-FFF2-40B4-BE49-F238E27FC236}">
                    <a16:creationId xmlns="" xmlns:a16="http://schemas.microsoft.com/office/drawing/2014/main" id="{3C7052A7-2456-4D98-BBCB-A58623482BE9}"/>
                  </a:ext>
                </a:extLst>
              </p:cNvPr>
              <p:cNvSpPr txBox="1"/>
              <p:nvPr/>
            </p:nvSpPr>
            <p:spPr>
              <a:xfrm>
                <a:off x="26886902" y="19450390"/>
                <a:ext cx="3086203" cy="369332"/>
              </a:xfrm>
              <a:prstGeom prst="rect">
                <a:avLst/>
              </a:prstGeom>
              <a:noFill/>
            </p:spPr>
            <p:txBody>
              <a:bodyPr wrap="square" rtlCol="0">
                <a:spAutoFit/>
              </a:bodyPr>
              <a:lstStyle/>
              <a:p>
                <a:r>
                  <a:rPr lang="en-US" sz="1800" dirty="0"/>
                  <a:t>Low Suitability</a:t>
                </a:r>
              </a:p>
            </p:txBody>
          </p:sp>
          <p:sp>
            <p:nvSpPr>
              <p:cNvPr id="154" name="TextBox 153">
                <a:extLst>
                  <a:ext uri="{FF2B5EF4-FFF2-40B4-BE49-F238E27FC236}">
                    <a16:creationId xmlns="" xmlns:a16="http://schemas.microsoft.com/office/drawing/2014/main" id="{988185FB-1380-4E28-9C60-9410DE68410A}"/>
                  </a:ext>
                </a:extLst>
              </p:cNvPr>
              <p:cNvSpPr txBox="1"/>
              <p:nvPr/>
            </p:nvSpPr>
            <p:spPr>
              <a:xfrm>
                <a:off x="26908763" y="19892468"/>
                <a:ext cx="2070923" cy="369332"/>
              </a:xfrm>
              <a:prstGeom prst="rect">
                <a:avLst/>
              </a:prstGeom>
              <a:noFill/>
            </p:spPr>
            <p:txBody>
              <a:bodyPr wrap="square" rtlCol="0">
                <a:spAutoFit/>
              </a:bodyPr>
              <a:lstStyle/>
              <a:p>
                <a:r>
                  <a:rPr lang="en-US" sz="1800" dirty="0"/>
                  <a:t>Moderate Suitability</a:t>
                </a:r>
              </a:p>
            </p:txBody>
          </p:sp>
          <p:sp>
            <p:nvSpPr>
              <p:cNvPr id="155" name="TextBox 154">
                <a:extLst>
                  <a:ext uri="{FF2B5EF4-FFF2-40B4-BE49-F238E27FC236}">
                    <a16:creationId xmlns="" xmlns:a16="http://schemas.microsoft.com/office/drawing/2014/main" id="{764A2115-DFD0-4339-8E79-3B88263E55B0}"/>
                  </a:ext>
                </a:extLst>
              </p:cNvPr>
              <p:cNvSpPr txBox="1"/>
              <p:nvPr/>
            </p:nvSpPr>
            <p:spPr>
              <a:xfrm>
                <a:off x="26928367" y="20308382"/>
                <a:ext cx="3086203" cy="369332"/>
              </a:xfrm>
              <a:prstGeom prst="rect">
                <a:avLst/>
              </a:prstGeom>
              <a:noFill/>
            </p:spPr>
            <p:txBody>
              <a:bodyPr wrap="square" rtlCol="0">
                <a:spAutoFit/>
              </a:bodyPr>
              <a:lstStyle/>
              <a:p>
                <a:r>
                  <a:rPr lang="en-US" sz="1800" dirty="0"/>
                  <a:t>High Suitability</a:t>
                </a:r>
              </a:p>
            </p:txBody>
          </p:sp>
          <p:sp>
            <p:nvSpPr>
              <p:cNvPr id="156" name="TextBox 155">
                <a:extLst>
                  <a:ext uri="{FF2B5EF4-FFF2-40B4-BE49-F238E27FC236}">
                    <a16:creationId xmlns="" xmlns:a16="http://schemas.microsoft.com/office/drawing/2014/main" id="{201A9E60-1C1D-434B-98EC-1AFBEAADDEC6}"/>
                  </a:ext>
                </a:extLst>
              </p:cNvPr>
              <p:cNvSpPr txBox="1"/>
              <p:nvPr/>
            </p:nvSpPr>
            <p:spPr>
              <a:xfrm>
                <a:off x="29651416" y="19865319"/>
                <a:ext cx="3086203" cy="369332"/>
              </a:xfrm>
              <a:prstGeom prst="rect">
                <a:avLst/>
              </a:prstGeom>
              <a:noFill/>
            </p:spPr>
            <p:txBody>
              <a:bodyPr wrap="square" rtlCol="0">
                <a:spAutoFit/>
              </a:bodyPr>
              <a:lstStyle/>
              <a:p>
                <a:r>
                  <a:rPr lang="en-US" sz="1800" dirty="0"/>
                  <a:t>Counties</a:t>
                </a:r>
              </a:p>
            </p:txBody>
          </p:sp>
        </p:grpSp>
        <p:pic>
          <p:nvPicPr>
            <p:cNvPr id="176" name="Picture 175">
              <a:extLst>
                <a:ext uri="{FF2B5EF4-FFF2-40B4-BE49-F238E27FC236}">
                  <a16:creationId xmlns="" xmlns:a16="http://schemas.microsoft.com/office/drawing/2014/main" id="{86303EBF-014B-4BB8-8A4E-248F5676C833}"/>
                </a:ext>
              </a:extLst>
            </p:cNvPr>
            <p:cNvPicPr>
              <a:picLocks noChangeAspect="1"/>
            </p:cNvPicPr>
            <p:nvPr/>
          </p:nvPicPr>
          <p:blipFill rotWithShape="1">
            <a:blip r:embed="rId25">
              <a:extLst>
                <a:ext uri="{28A0092B-C50C-407E-A947-70E740481C1C}">
                  <a14:useLocalDpi xmlns:a14="http://schemas.microsoft.com/office/drawing/2010/main" val="0"/>
                </a:ext>
              </a:extLst>
            </a:blip>
            <a:srcRect l="3094" t="81033" r="88110" b="15315"/>
            <a:stretch/>
          </p:blipFill>
          <p:spPr>
            <a:xfrm>
              <a:off x="26905149" y="22711326"/>
              <a:ext cx="822374" cy="441828"/>
            </a:xfrm>
            <a:prstGeom prst="rect">
              <a:avLst/>
            </a:prstGeom>
          </p:spPr>
        </p:pic>
      </p:grpSp>
      <p:sp>
        <p:nvSpPr>
          <p:cNvPr id="149" name="Shape 68">
            <a:extLst>
              <a:ext uri="{FF2B5EF4-FFF2-40B4-BE49-F238E27FC236}">
                <a16:creationId xmlns="" xmlns:a16="http://schemas.microsoft.com/office/drawing/2014/main" id="{E4BCEEF9-8820-4D67-BA3E-58E863610988}"/>
              </a:ext>
            </a:extLst>
          </p:cNvPr>
          <p:cNvSpPr/>
          <p:nvPr/>
        </p:nvSpPr>
        <p:spPr>
          <a:xfrm>
            <a:off x="1066993" y="17020911"/>
            <a:ext cx="5892811" cy="527379"/>
          </a:xfrm>
          <a:prstGeom prst="rect">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2800" b="1" i="0" u="none" strike="noStrike" cap="none" dirty="0">
                <a:latin typeface="Garamond"/>
                <a:ea typeface="Garamond"/>
                <a:cs typeface="Garamond"/>
                <a:sym typeface="Garamond"/>
              </a:rPr>
              <a:t>Environmental Sensitivity</a:t>
            </a:r>
          </a:p>
        </p:txBody>
      </p:sp>
      <p:sp>
        <p:nvSpPr>
          <p:cNvPr id="150" name="Text Placeholder 16"/>
          <p:cNvSpPr txBox="1">
            <a:spLocks/>
          </p:cNvSpPr>
          <p:nvPr/>
        </p:nvSpPr>
        <p:spPr>
          <a:xfrm>
            <a:off x="13716000" y="22363009"/>
            <a:ext cx="5945823" cy="106175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E9A14A"/>
              </a:buClr>
              <a:buNone/>
            </a:pPr>
            <a:r>
              <a:rPr lang="en-US" b="1" dirty="0">
                <a:solidFill>
                  <a:schemeClr val="tx1">
                    <a:lumMod val="75000"/>
                  </a:schemeClr>
                </a:solidFill>
              </a:rPr>
              <a:t>Solar Suitability Map </a:t>
            </a:r>
          </a:p>
        </p:txBody>
      </p:sp>
      <p:sp>
        <p:nvSpPr>
          <p:cNvPr id="151" name="Text Placeholder 16"/>
          <p:cNvSpPr txBox="1">
            <a:spLocks/>
          </p:cNvSpPr>
          <p:nvPr/>
        </p:nvSpPr>
        <p:spPr>
          <a:xfrm>
            <a:off x="13716000" y="16508896"/>
            <a:ext cx="2336825" cy="7130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buClr>
                <a:srgbClr val="E9A14A"/>
              </a:buClr>
              <a:buNone/>
            </a:pPr>
            <a:r>
              <a:rPr lang="en-US" b="1" dirty="0">
                <a:solidFill>
                  <a:schemeClr val="tx1">
                    <a:lumMod val="75000"/>
                  </a:schemeClr>
                </a:solidFill>
              </a:rPr>
              <a:t>Bivariate Map </a:t>
            </a:r>
          </a:p>
        </p:txBody>
      </p:sp>
      <p:sp>
        <p:nvSpPr>
          <p:cNvPr id="158" name="Text Placeholder 16"/>
          <p:cNvSpPr txBox="1">
            <a:spLocks/>
          </p:cNvSpPr>
          <p:nvPr/>
        </p:nvSpPr>
        <p:spPr>
          <a:xfrm>
            <a:off x="21344542" y="21327702"/>
            <a:ext cx="3539290" cy="79152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lnSpc>
                <a:spcPct val="100000"/>
              </a:lnSpc>
              <a:spcBef>
                <a:spcPts val="0"/>
              </a:spcBef>
              <a:buClr>
                <a:srgbClr val="E9A14A"/>
              </a:buClr>
              <a:buNone/>
            </a:pPr>
            <a:r>
              <a:rPr lang="en-US" b="1" dirty="0" smtClean="0">
                <a:solidFill>
                  <a:schemeClr val="tx1">
                    <a:lumMod val="75000"/>
                  </a:schemeClr>
                </a:solidFill>
              </a:rPr>
              <a:t>Taylor</a:t>
            </a:r>
          </a:p>
          <a:p>
            <a:pPr marL="0" indent="0" algn="ctr">
              <a:lnSpc>
                <a:spcPct val="100000"/>
              </a:lnSpc>
              <a:spcBef>
                <a:spcPts val="0"/>
              </a:spcBef>
              <a:buClr>
                <a:srgbClr val="E9A14A"/>
              </a:buClr>
              <a:buNone/>
            </a:pPr>
            <a:r>
              <a:rPr lang="en-US" b="1" dirty="0" smtClean="0">
                <a:solidFill>
                  <a:schemeClr val="tx1">
                    <a:lumMod val="75000"/>
                  </a:schemeClr>
                </a:solidFill>
              </a:rPr>
              <a:t>County </a:t>
            </a:r>
            <a:endParaRPr lang="en-US" b="1" dirty="0">
              <a:solidFill>
                <a:schemeClr val="tx1">
                  <a:lumMod val="75000"/>
                </a:schemeClr>
              </a:solidFill>
            </a:endParaRPr>
          </a:p>
        </p:txBody>
      </p:sp>
      <p:sp>
        <p:nvSpPr>
          <p:cNvPr id="165" name="Text Placeholder 16"/>
          <p:cNvSpPr txBox="1">
            <a:spLocks/>
          </p:cNvSpPr>
          <p:nvPr/>
        </p:nvSpPr>
        <p:spPr>
          <a:xfrm>
            <a:off x="21824910" y="24725626"/>
            <a:ext cx="2727792" cy="68091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lnSpc>
                <a:spcPct val="100000"/>
              </a:lnSpc>
              <a:spcBef>
                <a:spcPts val="0"/>
              </a:spcBef>
              <a:buClr>
                <a:srgbClr val="E9A14A"/>
              </a:buClr>
              <a:buNone/>
            </a:pPr>
            <a:r>
              <a:rPr lang="en-US" b="1" dirty="0">
                <a:solidFill>
                  <a:schemeClr val="tx1">
                    <a:lumMod val="75000"/>
                  </a:schemeClr>
                </a:solidFill>
              </a:rPr>
              <a:t>Decatur </a:t>
            </a:r>
          </a:p>
          <a:p>
            <a:pPr marL="0" indent="0" algn="ctr">
              <a:lnSpc>
                <a:spcPct val="100000"/>
              </a:lnSpc>
              <a:spcBef>
                <a:spcPts val="0"/>
              </a:spcBef>
              <a:buClr>
                <a:srgbClr val="E9A14A"/>
              </a:buClr>
              <a:buNone/>
            </a:pPr>
            <a:r>
              <a:rPr lang="en-US" b="1" dirty="0" smtClean="0">
                <a:solidFill>
                  <a:schemeClr val="tx1">
                    <a:lumMod val="75000"/>
                  </a:schemeClr>
                </a:solidFill>
              </a:rPr>
              <a:t>County </a:t>
            </a:r>
            <a:endParaRPr lang="en-US" b="1" dirty="0">
              <a:solidFill>
                <a:schemeClr val="tx1">
                  <a:lumMod val="75000"/>
                </a:schemeClr>
              </a:solidFill>
            </a:endParaRPr>
          </a:p>
        </p:txBody>
      </p:sp>
      <p:pic>
        <p:nvPicPr>
          <p:cNvPr id="31" name="Picture 30"/>
          <p:cNvPicPr>
            <a:picLocks noChangeAspect="1"/>
          </p:cNvPicPr>
          <p:nvPr/>
        </p:nvPicPr>
        <p:blipFill>
          <a:blip r:embed="rId26"/>
          <a:stretch>
            <a:fillRect/>
          </a:stretch>
        </p:blipFill>
        <p:spPr>
          <a:xfrm>
            <a:off x="21404938" y="27324608"/>
            <a:ext cx="801582" cy="489856"/>
          </a:xfrm>
          <a:prstGeom prst="rect">
            <a:avLst/>
          </a:prstGeom>
        </p:spPr>
      </p:pic>
      <p:pic>
        <p:nvPicPr>
          <p:cNvPr id="36" name="Picture 35"/>
          <p:cNvPicPr>
            <a:picLocks noChangeAspect="1"/>
          </p:cNvPicPr>
          <p:nvPr/>
        </p:nvPicPr>
        <p:blipFill rotWithShape="1">
          <a:blip r:embed="rId27" cstate="print">
            <a:extLst>
              <a:ext uri="{28A0092B-C50C-407E-A947-70E740481C1C}">
                <a14:useLocalDpi xmlns:a14="http://schemas.microsoft.com/office/drawing/2010/main" val="0"/>
              </a:ext>
            </a:extLst>
          </a:blip>
          <a:srcRect l="18132" t="28783" r="16181" b="11937"/>
          <a:stretch/>
        </p:blipFill>
        <p:spPr>
          <a:xfrm>
            <a:off x="13828423" y="5412232"/>
            <a:ext cx="4869471" cy="5687105"/>
          </a:xfrm>
          <a:prstGeom prst="rect">
            <a:avLst/>
          </a:prstGeom>
          <a:effectLst>
            <a:softEdge rad="127000"/>
          </a:effectLst>
        </p:spPr>
      </p:pic>
      <p:sp>
        <p:nvSpPr>
          <p:cNvPr id="167" name="Text Placeholder 16"/>
          <p:cNvSpPr txBox="1">
            <a:spLocks/>
          </p:cNvSpPr>
          <p:nvPr/>
        </p:nvSpPr>
        <p:spPr>
          <a:xfrm>
            <a:off x="15584749" y="7307996"/>
            <a:ext cx="1635547" cy="7864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E9A14A"/>
              </a:buClr>
              <a:buNone/>
            </a:pPr>
            <a:r>
              <a:rPr lang="en-US" sz="2400" b="1" dirty="0">
                <a:solidFill>
                  <a:schemeClr val="tx1">
                    <a:lumMod val="75000"/>
                  </a:schemeClr>
                </a:solidFill>
              </a:rPr>
              <a:t>Georgia</a:t>
            </a:r>
            <a:endParaRPr lang="en-US" b="1" dirty="0">
              <a:solidFill>
                <a:schemeClr val="tx1">
                  <a:lumMod val="75000"/>
                </a:schemeClr>
              </a:solidFill>
            </a:endParaRPr>
          </a:p>
        </p:txBody>
      </p:sp>
      <p:pic>
        <p:nvPicPr>
          <p:cNvPr id="37" name="Picture 3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8243544" y="5634810"/>
            <a:ext cx="400106" cy="619211"/>
          </a:xfrm>
          <a:prstGeom prst="rect">
            <a:avLst/>
          </a:prstGeom>
          <a:effectLst>
            <a:softEdge rad="127000"/>
          </a:effectLst>
        </p:spPr>
      </p:pic>
      <p:pic>
        <p:nvPicPr>
          <p:cNvPr id="38" name="Picture 3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069535" y="10672520"/>
            <a:ext cx="1981477" cy="419158"/>
          </a:xfrm>
          <a:prstGeom prst="rect">
            <a:avLst/>
          </a:prstGeom>
          <a:effectLst>
            <a:softEdge rad="127000"/>
          </a:effectLst>
        </p:spPr>
      </p:pic>
      <p:sp>
        <p:nvSpPr>
          <p:cNvPr id="157" name="Down Arrow 154">
            <a:extLst>
              <a:ext uri="{FF2B5EF4-FFF2-40B4-BE49-F238E27FC236}">
                <a16:creationId xmlns="" xmlns:a16="http://schemas.microsoft.com/office/drawing/2014/main" id="{EDECE89E-A3B5-429A-84BA-41DE5AC09FDF}"/>
              </a:ext>
            </a:extLst>
          </p:cNvPr>
          <p:cNvSpPr/>
          <p:nvPr/>
        </p:nvSpPr>
        <p:spPr>
          <a:xfrm>
            <a:off x="3739531" y="22986633"/>
            <a:ext cx="342192" cy="256651"/>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2800" baseline="-25000" dirty="0">
              <a:solidFill>
                <a:srgbClr val="FFFFFF"/>
              </a:solidFill>
              <a:latin typeface="Garamond"/>
              <a:ea typeface="Garamond"/>
              <a:cs typeface="Garamond"/>
            </a:endParaRPr>
          </a:p>
        </p:txBody>
      </p:sp>
      <p:sp>
        <p:nvSpPr>
          <p:cNvPr id="159" name="Text Placeholder 16">
            <a:extLst>
              <a:ext uri="{FF2B5EF4-FFF2-40B4-BE49-F238E27FC236}">
                <a16:creationId xmlns="" xmlns:a16="http://schemas.microsoft.com/office/drawing/2014/main" id="{79AE66EC-8311-4B2E-BBA7-B444CB74907D}"/>
              </a:ext>
            </a:extLst>
          </p:cNvPr>
          <p:cNvSpPr txBox="1">
            <a:spLocks/>
          </p:cNvSpPr>
          <p:nvPr/>
        </p:nvSpPr>
        <p:spPr>
          <a:xfrm>
            <a:off x="18706091" y="5325519"/>
            <a:ext cx="5486033" cy="582544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nSpc>
                <a:spcPct val="100000"/>
              </a:lnSpc>
              <a:spcBef>
                <a:spcPts val="600"/>
              </a:spcBef>
              <a:buClr>
                <a:srgbClr val="E9A14A"/>
              </a:buClr>
            </a:pPr>
            <a:r>
              <a:rPr lang="en-US" b="1" dirty="0">
                <a:solidFill>
                  <a:srgbClr val="E69138"/>
                </a:solidFill>
                <a:sym typeface="Garamond"/>
              </a:rPr>
              <a:t>Conduct </a:t>
            </a:r>
            <a:r>
              <a:rPr lang="en-US" dirty="0">
                <a:solidFill>
                  <a:schemeClr val="dk1"/>
                </a:solidFill>
                <a:sym typeface="Garamond"/>
              </a:rPr>
              <a:t>in-depth solar site suitability analysis on Decatur and Taylor </a:t>
            </a:r>
            <a:r>
              <a:rPr lang="en-US" dirty="0" smtClean="0">
                <a:solidFill>
                  <a:schemeClr val="dk1"/>
                </a:solidFill>
                <a:sym typeface="Garamond"/>
              </a:rPr>
              <a:t>counties</a:t>
            </a:r>
            <a:endParaRPr lang="en-US" dirty="0">
              <a:solidFill>
                <a:schemeClr val="dk1"/>
              </a:solidFill>
              <a:sym typeface="Garamond"/>
            </a:endParaRPr>
          </a:p>
          <a:p>
            <a:pPr marL="347663" indent="-347663">
              <a:lnSpc>
                <a:spcPct val="100000"/>
              </a:lnSpc>
              <a:spcBef>
                <a:spcPts val="600"/>
              </a:spcBef>
              <a:buClr>
                <a:srgbClr val="E9A14A"/>
              </a:buClr>
            </a:pPr>
            <a:r>
              <a:rPr lang="en-US" b="1" dirty="0">
                <a:solidFill>
                  <a:srgbClr val="E69138"/>
                </a:solidFill>
                <a:sym typeface="Garamond"/>
              </a:rPr>
              <a:t>Analyze </a:t>
            </a:r>
            <a:r>
              <a:rPr lang="en-US" dirty="0">
                <a:solidFill>
                  <a:schemeClr val="dk1"/>
                </a:solidFill>
                <a:sym typeface="Garamond"/>
              </a:rPr>
              <a:t>land cover change in selected counties with regards to solar </a:t>
            </a:r>
            <a:r>
              <a:rPr lang="en-US" dirty="0" smtClean="0">
                <a:solidFill>
                  <a:schemeClr val="dk1"/>
                </a:solidFill>
                <a:sym typeface="Garamond"/>
              </a:rPr>
              <a:t>development</a:t>
            </a:r>
            <a:endParaRPr lang="en-US" dirty="0">
              <a:solidFill>
                <a:schemeClr val="dk1"/>
              </a:solidFill>
              <a:sym typeface="Garamond"/>
            </a:endParaRPr>
          </a:p>
          <a:p>
            <a:pPr marL="347663" indent="-347663">
              <a:lnSpc>
                <a:spcPct val="100000"/>
              </a:lnSpc>
              <a:spcBef>
                <a:spcPts val="600"/>
              </a:spcBef>
              <a:buClr>
                <a:srgbClr val="E9A14A"/>
              </a:buClr>
            </a:pPr>
            <a:r>
              <a:rPr lang="en-US" b="1" dirty="0">
                <a:solidFill>
                  <a:srgbClr val="E69138"/>
                </a:solidFill>
                <a:ea typeface="Garamond"/>
                <a:cs typeface="Garamond"/>
                <a:sym typeface="Garamond"/>
              </a:rPr>
              <a:t>Integrate</a:t>
            </a:r>
            <a:r>
              <a:rPr lang="en-US" dirty="0">
                <a:solidFill>
                  <a:schemeClr val="dk1"/>
                </a:solidFill>
                <a:ea typeface="Garamond"/>
                <a:cs typeface="Garamond"/>
                <a:sym typeface="Garamond"/>
              </a:rPr>
              <a:t> data on environmental sensitivity and infrastructural site suitability to map ideal locations for utility-scale solar development within </a:t>
            </a:r>
            <a:r>
              <a:rPr lang="en-US" dirty="0" smtClean="0">
                <a:solidFill>
                  <a:schemeClr val="dk1"/>
                </a:solidFill>
                <a:ea typeface="Garamond"/>
                <a:cs typeface="Garamond"/>
                <a:sym typeface="Garamond"/>
              </a:rPr>
              <a:t>Georgia</a:t>
            </a:r>
            <a:endParaRPr lang="en-US" dirty="0">
              <a:solidFill>
                <a:schemeClr val="dk1"/>
              </a:solidFill>
              <a:ea typeface="Garamond"/>
              <a:cs typeface="Garamond"/>
              <a:sym typeface="Garamond"/>
            </a:endParaRPr>
          </a:p>
          <a:p>
            <a:pPr marL="347663" lvl="0" indent="-347663">
              <a:lnSpc>
                <a:spcPct val="100000"/>
              </a:lnSpc>
              <a:spcBef>
                <a:spcPts val="600"/>
              </a:spcBef>
              <a:buClr>
                <a:srgbClr val="E9A14A"/>
              </a:buClr>
            </a:pPr>
            <a:r>
              <a:rPr lang="en-US" b="1" dirty="0">
                <a:solidFill>
                  <a:srgbClr val="E69138"/>
                </a:solidFill>
                <a:ea typeface="Garamond"/>
                <a:cs typeface="Garamond"/>
                <a:sym typeface="Garamond"/>
              </a:rPr>
              <a:t>Provide </a:t>
            </a:r>
            <a:r>
              <a:rPr lang="en-US" dirty="0">
                <a:solidFill>
                  <a:schemeClr val="dk1"/>
                </a:solidFill>
                <a:ea typeface="Garamond"/>
                <a:cs typeface="Garamond"/>
                <a:sym typeface="Garamond"/>
              </a:rPr>
              <a:t>decision-makers with tools to assist in selecting solar development </a:t>
            </a:r>
            <a:r>
              <a:rPr lang="en-US" dirty="0" smtClean="0">
                <a:solidFill>
                  <a:schemeClr val="dk1"/>
                </a:solidFill>
                <a:ea typeface="Garamond"/>
                <a:cs typeface="Garamond"/>
                <a:sym typeface="Garamond"/>
              </a:rPr>
              <a:t>sites</a:t>
            </a:r>
            <a:endParaRPr lang="en-US" dirty="0">
              <a:solidFill>
                <a:schemeClr val="dk1"/>
              </a:solidFill>
              <a:ea typeface="Garamond"/>
              <a:cs typeface="Garamond"/>
              <a:sym typeface="Garamond"/>
            </a:endParaRPr>
          </a:p>
        </p:txBody>
      </p:sp>
      <p:sp>
        <p:nvSpPr>
          <p:cNvPr id="160" name="Text Placeholder 16"/>
          <p:cNvSpPr txBox="1">
            <a:spLocks/>
          </p:cNvSpPr>
          <p:nvPr/>
        </p:nvSpPr>
        <p:spPr>
          <a:xfrm>
            <a:off x="887514" y="29167782"/>
            <a:ext cx="11894442" cy="27006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t>We would like to thank our science advisor, Dr. Marguerite Madden, for her advice and guidance throughout this project, as well as our past contributors  Lynn </a:t>
            </a:r>
            <a:r>
              <a:rPr lang="en-US" dirty="0" err="1"/>
              <a:t>Abdouni</a:t>
            </a:r>
            <a:r>
              <a:rPr lang="en-US" dirty="0"/>
              <a:t>, Natalia </a:t>
            </a:r>
            <a:r>
              <a:rPr lang="en-US" dirty="0" err="1"/>
              <a:t>Bhattacharjee</a:t>
            </a:r>
            <a:r>
              <a:rPr lang="en-US" dirty="0"/>
              <a:t>, Roger Bledsoe, Christopher Cameron. </a:t>
            </a:r>
            <a:endParaRPr lang="en-US" dirty="0">
              <a:solidFill>
                <a:schemeClr val="tx1">
                  <a:lumMod val="75000"/>
                </a:schemeClr>
              </a:solidFill>
            </a:endParaRPr>
          </a:p>
          <a:p>
            <a:r>
              <a:rPr lang="en-US" dirty="0">
                <a:solidFill>
                  <a:schemeClr val="tx1">
                    <a:lumMod val="75000"/>
                  </a:schemeClr>
                </a:solidFill>
              </a:rPr>
              <a:t>We would also like to thank our partners Cassidy Jordan and Mat Elliot for their support and involvement throughout the project as well as Sara Gottlieb, Dr. Paul Stackhouse, and Dr. </a:t>
            </a:r>
            <a:r>
              <a:rPr lang="en-US" dirty="0">
                <a:solidFill>
                  <a:schemeClr val="dk1"/>
                </a:solidFill>
                <a:ea typeface="Garamond"/>
                <a:cs typeface="Garamond"/>
                <a:sym typeface="Garamond"/>
              </a:rPr>
              <a:t>Jeff </a:t>
            </a:r>
            <a:r>
              <a:rPr lang="en-US" dirty="0" err="1">
                <a:solidFill>
                  <a:schemeClr val="dk1"/>
                </a:solidFill>
                <a:ea typeface="Garamond"/>
                <a:cs typeface="Garamond"/>
                <a:sym typeface="Garamond"/>
              </a:rPr>
              <a:t>Hepinstall-Cymerman</a:t>
            </a:r>
            <a:r>
              <a:rPr lang="en-US" dirty="0">
                <a:solidFill>
                  <a:schemeClr val="dk1"/>
                </a:solidFill>
                <a:ea typeface="Garamond"/>
                <a:cs typeface="Garamond"/>
                <a:sym typeface="Garamond"/>
              </a:rPr>
              <a:t> for their assistance. </a:t>
            </a:r>
            <a:endParaRPr lang="en-US" dirty="0">
              <a:solidFill>
                <a:schemeClr val="tx1">
                  <a:lumMod val="75000"/>
                </a:schemeClr>
              </a:solidFill>
            </a:endParaRPr>
          </a:p>
          <a:p>
            <a:endParaRPr lang="en-US" dirty="0">
              <a:solidFill>
                <a:schemeClr val="tx1">
                  <a:lumMod val="75000"/>
                </a:schemeClr>
              </a:solidFill>
            </a:endParaRPr>
          </a:p>
        </p:txBody>
      </p:sp>
    </p:spTree>
    <p:extLst>
      <p:ext uri="{BB962C8B-B14F-4D97-AF65-F5344CB8AC3E}">
        <p14:creationId xmlns:p14="http://schemas.microsoft.com/office/powerpoint/2010/main" val="22037666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1526</TotalTime>
  <Words>716</Words>
  <Application>Microsoft Office PowerPoint</Application>
  <PresentationFormat>Custom</PresentationFormat>
  <Paragraphs>98</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122</cp:revision>
  <dcterms:created xsi:type="dcterms:W3CDTF">2017-06-02T16:06:25Z</dcterms:created>
  <dcterms:modified xsi:type="dcterms:W3CDTF">2017-11-13T20:01:48Z</dcterms:modified>
</cp:coreProperties>
</file>