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78" r:id="rId3"/>
    <p:sldId id="285" r:id="rId4"/>
    <p:sldId id="286" r:id="rId5"/>
    <p:sldId id="293" r:id="rId6"/>
    <p:sldId id="287" r:id="rId7"/>
    <p:sldId id="288" r:id="rId8"/>
    <p:sldId id="289" r:id="rId9"/>
    <p:sldId id="290" r:id="rId10"/>
    <p:sldId id="291" r:id="rId11"/>
    <p:sldId id="292"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3" clrIdx="1">
    <p:extLst>
      <p:ext uri="{19B8F6BF-5375-455C-9EA6-DF929625EA0E}">
        <p15:presenceInfo xmlns:p15="http://schemas.microsoft.com/office/powerpoint/2012/main" userId="S-1-5-21-330711430-3775241029-4075259233-653906" providerId="AD"/>
      </p:ext>
    </p:extLst>
  </p:cmAuthor>
  <p:cmAuthor id="3" name="peter hawman" initials="ph" lastIdx="7" clrIdx="2">
    <p:extLst>
      <p:ext uri="{19B8F6BF-5375-455C-9EA6-DF929625EA0E}">
        <p15:presenceInfo xmlns:p15="http://schemas.microsoft.com/office/powerpoint/2012/main" userId="52dc934910af067e" providerId="Windows Live"/>
      </p:ext>
    </p:extLst>
  </p:cmAuthor>
  <p:cmAuthor id="4" name="Orne, Tiffani N. (LARC-E3)[SSAI DEVELOP]" initials="OTN(D" lastIdx="8"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8" autoAdjust="0"/>
    <p:restoredTop sz="89335" autoAdjust="0"/>
  </p:normalViewPr>
  <p:slideViewPr>
    <p:cSldViewPr snapToGrid="0">
      <p:cViewPr varScale="1">
        <p:scale>
          <a:sx n="100" d="100"/>
          <a:sy n="100" d="100"/>
        </p:scale>
        <p:origin x="978"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7-08T19:46:15.248" idx="1">
    <p:pos x="866" y="1183"/>
    <p:text>This is really nice! Can you make it larger?</p:text>
    <p:extLst>
      <p:ext uri="{C676402C-5697-4E1C-873F-D02D1690AC5C}">
        <p15:threadingInfo xmlns:p15="http://schemas.microsoft.com/office/powerpoint/2012/main" timeZoneBias="240"/>
      </p:ext>
    </p:extLst>
  </p:cm>
  <p:cm authorId="3" dt="2015-07-08T19:46:36.919" idx="2">
    <p:pos x="945" y="3366"/>
    <p:text>Text should be no smaller than 20 point font</p:text>
    <p:extLst>
      <p:ext uri="{C676402C-5697-4E1C-873F-D02D1690AC5C}">
        <p15:threadingInfo xmlns:p15="http://schemas.microsoft.com/office/powerpoint/2012/main" timeZoneBias="240"/>
      </p:ext>
    </p:extLst>
  </p:cm>
  <p:cm authorId="4" dt="2015-07-15T12:10:42.270" idx="1">
    <p:pos x="945" y="3462"/>
    <p:text>~16 or so is probably fine for the source</p:text>
    <p:extLst>
      <p:ext uri="{C676402C-5697-4E1C-873F-D02D1690AC5C}">
        <p15:threadingInfo xmlns:p15="http://schemas.microsoft.com/office/powerpoint/2012/main" timeZoneBias="240">
          <p15:parentCm authorId="3" idx="2"/>
        </p15:threadingInfo>
      </p:ext>
    </p:extLst>
  </p:cm>
  <p:cm authorId="3" dt="2015-07-08T19:46:43.876" idx="3">
    <p:pos x="597" y="3334"/>
    <p:text>To keep the formatting consistent across projects, we’ve adopted the NASA standard for attributing materials, “Credit: XXX”</p:text>
    <p:extLst>
      <p:ext uri="{C676402C-5697-4E1C-873F-D02D1690AC5C}">
        <p15:threadingInfo xmlns:p15="http://schemas.microsoft.com/office/powerpoint/2012/main" timeZoneBias="240"/>
      </p:ext>
    </p:extLst>
  </p:cm>
  <p:cm authorId="3" dt="2015-07-08T19:49:23.428" idx="7">
    <p:pos x="597" y="3430"/>
    <p:text>please use this format for all images</p:text>
    <p:extLst>
      <p:ext uri="{C676402C-5697-4E1C-873F-D02D1690AC5C}">
        <p15:threadingInfo xmlns:p15="http://schemas.microsoft.com/office/powerpoint/2012/main" timeZoneBias="240">
          <p15:parentCm authorId="3" idx="3"/>
        </p15:threadingInfo>
      </p:ext>
    </p:extLst>
  </p:cm>
  <p:cm authorId="4" dt="2015-07-15T12:11:33.197" idx="2">
    <p:pos x="4104" y="1734"/>
    <p:text>please remove periods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5-07-15T12:11:54.858" idx="3">
    <p:pos x="930" y="1914"/>
    <p:text>added period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07-08T19:47:34.082" idx="4">
    <p:pos x="4547" y="3406"/>
    <p:text>see earlier comment about text size</p:text>
    <p:extLst>
      <p:ext uri="{C676402C-5697-4E1C-873F-D02D1690AC5C}">
        <p15:threadingInfo xmlns:p15="http://schemas.microsoft.com/office/powerpoint/2012/main" timeZoneBias="240"/>
      </p:ext>
    </p:extLst>
  </p:cm>
  <p:cm authorId="4" dt="2015-07-15T12:13:20.562" idx="4">
    <p:pos x="2863" y="883"/>
    <p:text>This image can be larger to fill the entire right side of the slide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5-07-15T12:14:09.230" idx="5">
    <p:pos x="10" y="10"/>
    <p:text>LOVE this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5-07-08T19:48:00.766" idx="5">
    <p:pos x="1854" y="1104"/>
    <p:text>text should century gothic</p:text>
    <p:extLst>
      <p:ext uri="{C676402C-5697-4E1C-873F-D02D1690AC5C}">
        <p15:threadingInfo xmlns:p15="http://schemas.microsoft.com/office/powerpoint/2012/main" timeZoneBias="240"/>
      </p:ext>
    </p:extLst>
  </p:cm>
  <p:cm authorId="3" dt="2015-07-08T19:48:19.227" idx="6">
    <p:pos x="1437" y="1358"/>
    <p:text>Text should be no smaller than 20 point font</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5-07-15T12:15:42.307" idx="7">
    <p:pos x="5491" y="912"/>
    <p:text>Image sources?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5-07-15T12:16:12.592" idx="8">
    <p:pos x="652" y="3184"/>
    <p:text>Double check the spacing between names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6E258-9FD7-46D8-8143-5FEC3750437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4E62C241-ADFF-4944-A750-B537F1907148}">
      <dgm:prSet phldrT="[Text]"/>
      <dgm:spPr/>
      <dgm:t>
        <a:bodyPr/>
        <a:lstStyle/>
        <a:p>
          <a:r>
            <a:rPr lang="en-US" dirty="0" smtClean="0"/>
            <a:t>Expand</a:t>
          </a:r>
          <a:endParaRPr lang="en-US" dirty="0"/>
        </a:p>
      </dgm:t>
    </dgm:pt>
    <dgm:pt modelId="{D5484FA0-3347-408B-8848-228DA60D2B52}" type="parTrans" cxnId="{882AED0D-2805-4359-89BB-0EA67FB1985B}">
      <dgm:prSet/>
      <dgm:spPr/>
      <dgm:t>
        <a:bodyPr/>
        <a:lstStyle/>
        <a:p>
          <a:endParaRPr lang="en-US"/>
        </a:p>
      </dgm:t>
    </dgm:pt>
    <dgm:pt modelId="{46AA6B24-C974-4725-B14E-11F2BC7FA430}" type="sibTrans" cxnId="{882AED0D-2805-4359-89BB-0EA67FB1985B}">
      <dgm:prSet/>
      <dgm:spPr/>
      <dgm:t>
        <a:bodyPr/>
        <a:lstStyle/>
        <a:p>
          <a:endParaRPr lang="en-US"/>
        </a:p>
      </dgm:t>
    </dgm:pt>
    <dgm:pt modelId="{1532D174-3CE3-46C7-BB5F-E91674DE388B}">
      <dgm:prSet phldrT="[Text]"/>
      <dgm:spPr/>
      <dgm:t>
        <a:bodyPr/>
        <a:lstStyle/>
        <a:p>
          <a:r>
            <a:rPr lang="en-US" dirty="0" smtClean="0"/>
            <a:t>Design</a:t>
          </a:r>
          <a:endParaRPr lang="en-US" dirty="0"/>
        </a:p>
      </dgm:t>
    </dgm:pt>
    <dgm:pt modelId="{84AD9D0A-B9F4-4391-9A8F-59FD0616EBA6}" type="parTrans" cxnId="{6E2C14E3-F47D-49D3-A131-20F424F41252}">
      <dgm:prSet/>
      <dgm:spPr/>
      <dgm:t>
        <a:bodyPr/>
        <a:lstStyle/>
        <a:p>
          <a:endParaRPr lang="en-US"/>
        </a:p>
      </dgm:t>
    </dgm:pt>
    <dgm:pt modelId="{F9D0E1F8-2DEF-4162-9A05-5BA7D1F71D4A}" type="sibTrans" cxnId="{6E2C14E3-F47D-49D3-A131-20F424F41252}">
      <dgm:prSet/>
      <dgm:spPr/>
      <dgm:t>
        <a:bodyPr/>
        <a:lstStyle/>
        <a:p>
          <a:endParaRPr lang="en-US"/>
        </a:p>
      </dgm:t>
    </dgm:pt>
    <dgm:pt modelId="{4D7827CC-2295-458C-A11C-A1DD2045BCEC}">
      <dgm:prSet phldrT="[Text]"/>
      <dgm:spPr/>
      <dgm:t>
        <a:bodyPr/>
        <a:lstStyle/>
        <a:p>
          <a:r>
            <a:rPr lang="en-US" dirty="0" smtClean="0"/>
            <a:t>Correlate</a:t>
          </a:r>
          <a:endParaRPr lang="en-US" dirty="0"/>
        </a:p>
      </dgm:t>
    </dgm:pt>
    <dgm:pt modelId="{91418628-4538-46EC-87D2-6122BE71FE06}" type="parTrans" cxnId="{21F8FBCB-69FA-4588-8A62-0B4FBB7699D5}">
      <dgm:prSet/>
      <dgm:spPr/>
      <dgm:t>
        <a:bodyPr/>
        <a:lstStyle/>
        <a:p>
          <a:endParaRPr lang="en-US"/>
        </a:p>
      </dgm:t>
    </dgm:pt>
    <dgm:pt modelId="{2B6481E8-34B4-45B4-9A0B-213D8918E92C}" type="sibTrans" cxnId="{21F8FBCB-69FA-4588-8A62-0B4FBB7699D5}">
      <dgm:prSet/>
      <dgm:spPr/>
      <dgm:t>
        <a:bodyPr/>
        <a:lstStyle/>
        <a:p>
          <a:endParaRPr lang="en-US"/>
        </a:p>
      </dgm:t>
    </dgm:pt>
    <dgm:pt modelId="{89E9CF4B-0F6B-4C54-94F9-0EAC6F1BAE34}">
      <dgm:prSet phldrT="[Text]"/>
      <dgm:spPr/>
      <dgm:t>
        <a:bodyPr/>
        <a:lstStyle/>
        <a:p>
          <a:r>
            <a:rPr lang="en-US" dirty="0" smtClean="0"/>
            <a:t>End Product</a:t>
          </a:r>
          <a:endParaRPr lang="en-US" dirty="0"/>
        </a:p>
      </dgm:t>
    </dgm:pt>
    <dgm:pt modelId="{C2D7D7F6-776C-44B3-9008-3E73CBE2DCDA}" type="parTrans" cxnId="{5F31A2B5-249C-499D-B957-1E6DA65A7EFB}">
      <dgm:prSet/>
      <dgm:spPr/>
      <dgm:t>
        <a:bodyPr/>
        <a:lstStyle/>
        <a:p>
          <a:endParaRPr lang="en-US"/>
        </a:p>
      </dgm:t>
    </dgm:pt>
    <dgm:pt modelId="{D8C6C90C-960C-4D0E-BD64-0CF62E9EF784}" type="sibTrans" cxnId="{5F31A2B5-249C-499D-B957-1E6DA65A7EFB}">
      <dgm:prSet/>
      <dgm:spPr/>
      <dgm:t>
        <a:bodyPr/>
        <a:lstStyle/>
        <a:p>
          <a:endParaRPr lang="en-US"/>
        </a:p>
      </dgm:t>
    </dgm:pt>
    <dgm:pt modelId="{5BE88C86-548D-4DF9-886E-7016CD336FED}" type="pres">
      <dgm:prSet presAssocID="{5416E258-9FD7-46D8-8143-5FEC3750437B}" presName="Name0" presStyleCnt="0">
        <dgm:presLayoutVars>
          <dgm:chMax val="4"/>
          <dgm:resizeHandles val="exact"/>
        </dgm:presLayoutVars>
      </dgm:prSet>
      <dgm:spPr/>
      <dgm:t>
        <a:bodyPr/>
        <a:lstStyle/>
        <a:p>
          <a:endParaRPr lang="en-US"/>
        </a:p>
      </dgm:t>
    </dgm:pt>
    <dgm:pt modelId="{1EB024F4-F652-4B85-902E-46C1FE884B2B}" type="pres">
      <dgm:prSet presAssocID="{5416E258-9FD7-46D8-8143-5FEC3750437B}" presName="ellipse" presStyleLbl="trBgShp" presStyleIdx="0" presStyleCnt="1"/>
      <dgm:spPr/>
    </dgm:pt>
    <dgm:pt modelId="{924A8CD1-0A2A-4684-9DAB-D367D5ED6BC5}" type="pres">
      <dgm:prSet presAssocID="{5416E258-9FD7-46D8-8143-5FEC3750437B}" presName="arrow1" presStyleLbl="fgShp" presStyleIdx="0" presStyleCnt="1"/>
      <dgm:spPr/>
    </dgm:pt>
    <dgm:pt modelId="{20A7F4FC-AF5E-4D6B-A884-D807C8191E4B}" type="pres">
      <dgm:prSet presAssocID="{5416E258-9FD7-46D8-8143-5FEC3750437B}" presName="rectangle" presStyleLbl="revTx" presStyleIdx="0" presStyleCnt="1">
        <dgm:presLayoutVars>
          <dgm:bulletEnabled val="1"/>
        </dgm:presLayoutVars>
      </dgm:prSet>
      <dgm:spPr/>
      <dgm:t>
        <a:bodyPr/>
        <a:lstStyle/>
        <a:p>
          <a:endParaRPr lang="en-US"/>
        </a:p>
      </dgm:t>
    </dgm:pt>
    <dgm:pt modelId="{22BA425C-3E11-440F-9B61-3F9B44EE2436}" type="pres">
      <dgm:prSet presAssocID="{1532D174-3CE3-46C7-BB5F-E91674DE388B}" presName="item1" presStyleLbl="node1" presStyleIdx="0" presStyleCnt="3">
        <dgm:presLayoutVars>
          <dgm:bulletEnabled val="1"/>
        </dgm:presLayoutVars>
      </dgm:prSet>
      <dgm:spPr/>
      <dgm:t>
        <a:bodyPr/>
        <a:lstStyle/>
        <a:p>
          <a:endParaRPr lang="en-US"/>
        </a:p>
      </dgm:t>
    </dgm:pt>
    <dgm:pt modelId="{BC921361-B26F-4C28-8FAC-107405067A35}" type="pres">
      <dgm:prSet presAssocID="{4D7827CC-2295-458C-A11C-A1DD2045BCEC}" presName="item2" presStyleLbl="node1" presStyleIdx="1" presStyleCnt="3">
        <dgm:presLayoutVars>
          <dgm:bulletEnabled val="1"/>
        </dgm:presLayoutVars>
      </dgm:prSet>
      <dgm:spPr/>
      <dgm:t>
        <a:bodyPr/>
        <a:lstStyle/>
        <a:p>
          <a:endParaRPr lang="en-US"/>
        </a:p>
      </dgm:t>
    </dgm:pt>
    <dgm:pt modelId="{0B78C488-E8B6-4186-AA94-C4CD9B00E90D}" type="pres">
      <dgm:prSet presAssocID="{89E9CF4B-0F6B-4C54-94F9-0EAC6F1BAE34}" presName="item3" presStyleLbl="node1" presStyleIdx="2" presStyleCnt="3">
        <dgm:presLayoutVars>
          <dgm:bulletEnabled val="1"/>
        </dgm:presLayoutVars>
      </dgm:prSet>
      <dgm:spPr/>
      <dgm:t>
        <a:bodyPr/>
        <a:lstStyle/>
        <a:p>
          <a:endParaRPr lang="en-US"/>
        </a:p>
      </dgm:t>
    </dgm:pt>
    <dgm:pt modelId="{0778B37B-04CF-4990-A7B2-C236EAF2823C}" type="pres">
      <dgm:prSet presAssocID="{5416E258-9FD7-46D8-8143-5FEC3750437B}" presName="funnel" presStyleLbl="trAlignAcc1" presStyleIdx="0" presStyleCnt="1"/>
      <dgm:spPr/>
    </dgm:pt>
  </dgm:ptLst>
  <dgm:cxnLst>
    <dgm:cxn modelId="{965A4A31-8B52-431E-A445-A619C4592400}" type="presOf" srcId="{5416E258-9FD7-46D8-8143-5FEC3750437B}" destId="{5BE88C86-548D-4DF9-886E-7016CD336FED}" srcOrd="0" destOrd="0" presId="urn:microsoft.com/office/officeart/2005/8/layout/funnel1"/>
    <dgm:cxn modelId="{814F68FC-9175-4A80-898A-9938D622B6A5}" type="presOf" srcId="{4D7827CC-2295-458C-A11C-A1DD2045BCEC}" destId="{22BA425C-3E11-440F-9B61-3F9B44EE2436}" srcOrd="0" destOrd="0" presId="urn:microsoft.com/office/officeart/2005/8/layout/funnel1"/>
    <dgm:cxn modelId="{91CD3755-DF33-4B8F-82A9-AE01B784F247}" type="presOf" srcId="{89E9CF4B-0F6B-4C54-94F9-0EAC6F1BAE34}" destId="{20A7F4FC-AF5E-4D6B-A884-D807C8191E4B}" srcOrd="0" destOrd="0" presId="urn:microsoft.com/office/officeart/2005/8/layout/funnel1"/>
    <dgm:cxn modelId="{5F31A2B5-249C-499D-B957-1E6DA65A7EFB}" srcId="{5416E258-9FD7-46D8-8143-5FEC3750437B}" destId="{89E9CF4B-0F6B-4C54-94F9-0EAC6F1BAE34}" srcOrd="3" destOrd="0" parTransId="{C2D7D7F6-776C-44B3-9008-3E73CBE2DCDA}" sibTransId="{D8C6C90C-960C-4D0E-BD64-0CF62E9EF784}"/>
    <dgm:cxn modelId="{882AED0D-2805-4359-89BB-0EA67FB1985B}" srcId="{5416E258-9FD7-46D8-8143-5FEC3750437B}" destId="{4E62C241-ADFF-4944-A750-B537F1907148}" srcOrd="0" destOrd="0" parTransId="{D5484FA0-3347-408B-8848-228DA60D2B52}" sibTransId="{46AA6B24-C974-4725-B14E-11F2BC7FA430}"/>
    <dgm:cxn modelId="{FD4F3BE8-7248-4D10-BBEB-568DAFEDA6BD}" type="presOf" srcId="{1532D174-3CE3-46C7-BB5F-E91674DE388B}" destId="{BC921361-B26F-4C28-8FAC-107405067A35}" srcOrd="0" destOrd="0" presId="urn:microsoft.com/office/officeart/2005/8/layout/funnel1"/>
    <dgm:cxn modelId="{BEF0EE01-1A78-4832-BB58-C724BEB14455}" type="presOf" srcId="{4E62C241-ADFF-4944-A750-B537F1907148}" destId="{0B78C488-E8B6-4186-AA94-C4CD9B00E90D}" srcOrd="0" destOrd="0" presId="urn:microsoft.com/office/officeart/2005/8/layout/funnel1"/>
    <dgm:cxn modelId="{6E2C14E3-F47D-49D3-A131-20F424F41252}" srcId="{5416E258-9FD7-46D8-8143-5FEC3750437B}" destId="{1532D174-3CE3-46C7-BB5F-E91674DE388B}" srcOrd="1" destOrd="0" parTransId="{84AD9D0A-B9F4-4391-9A8F-59FD0616EBA6}" sibTransId="{F9D0E1F8-2DEF-4162-9A05-5BA7D1F71D4A}"/>
    <dgm:cxn modelId="{21F8FBCB-69FA-4588-8A62-0B4FBB7699D5}" srcId="{5416E258-9FD7-46D8-8143-5FEC3750437B}" destId="{4D7827CC-2295-458C-A11C-A1DD2045BCEC}" srcOrd="2" destOrd="0" parTransId="{91418628-4538-46EC-87D2-6122BE71FE06}" sibTransId="{2B6481E8-34B4-45B4-9A0B-213D8918E92C}"/>
    <dgm:cxn modelId="{B98BEE9E-C184-434E-87C5-93259A710823}" type="presParOf" srcId="{5BE88C86-548D-4DF9-886E-7016CD336FED}" destId="{1EB024F4-F652-4B85-902E-46C1FE884B2B}" srcOrd="0" destOrd="0" presId="urn:microsoft.com/office/officeart/2005/8/layout/funnel1"/>
    <dgm:cxn modelId="{7AFE67DA-1C88-4DC0-B43F-14033F0C613A}" type="presParOf" srcId="{5BE88C86-548D-4DF9-886E-7016CD336FED}" destId="{924A8CD1-0A2A-4684-9DAB-D367D5ED6BC5}" srcOrd="1" destOrd="0" presId="urn:microsoft.com/office/officeart/2005/8/layout/funnel1"/>
    <dgm:cxn modelId="{0EC6561F-E91A-42AB-8888-7256696F987C}" type="presParOf" srcId="{5BE88C86-548D-4DF9-886E-7016CD336FED}" destId="{20A7F4FC-AF5E-4D6B-A884-D807C8191E4B}" srcOrd="2" destOrd="0" presId="urn:microsoft.com/office/officeart/2005/8/layout/funnel1"/>
    <dgm:cxn modelId="{EB973206-8C07-4AD6-82A4-9CFDE2B4E928}" type="presParOf" srcId="{5BE88C86-548D-4DF9-886E-7016CD336FED}" destId="{22BA425C-3E11-440F-9B61-3F9B44EE2436}" srcOrd="3" destOrd="0" presId="urn:microsoft.com/office/officeart/2005/8/layout/funnel1"/>
    <dgm:cxn modelId="{4FE073DA-0BC4-448D-A362-0CC8C2A40C42}" type="presParOf" srcId="{5BE88C86-548D-4DF9-886E-7016CD336FED}" destId="{BC921361-B26F-4C28-8FAC-107405067A35}" srcOrd="4" destOrd="0" presId="urn:microsoft.com/office/officeart/2005/8/layout/funnel1"/>
    <dgm:cxn modelId="{F9B11661-2F8D-4693-A5B2-78CC9B521B14}" type="presParOf" srcId="{5BE88C86-548D-4DF9-886E-7016CD336FED}" destId="{0B78C488-E8B6-4186-AA94-C4CD9B00E90D}" srcOrd="5" destOrd="0" presId="urn:microsoft.com/office/officeart/2005/8/layout/funnel1"/>
    <dgm:cxn modelId="{F8805577-8CC2-4E6C-A87F-D2640C67162B}" type="presParOf" srcId="{5BE88C86-548D-4DF9-886E-7016CD336FED}" destId="{0778B37B-04CF-4990-A7B2-C236EAF282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24F4-F652-4B85-902E-46C1FE884B2B}">
      <dsp:nvSpPr>
        <dsp:cNvPr id="0" name=""/>
        <dsp:cNvSpPr/>
      </dsp:nvSpPr>
      <dsp:spPr>
        <a:xfrm>
          <a:off x="1565778" y="212044"/>
          <a:ext cx="4208267" cy="1461475"/>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24A8CD1-0A2A-4684-9DAB-D367D5ED6BC5}">
      <dsp:nvSpPr>
        <dsp:cNvPr id="0" name=""/>
        <dsp:cNvSpPr/>
      </dsp:nvSpPr>
      <dsp:spPr>
        <a:xfrm>
          <a:off x="3268658" y="3790703"/>
          <a:ext cx="815555" cy="521955"/>
        </a:xfrm>
        <a:prstGeom prst="down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0A7F4FC-AF5E-4D6B-A884-D807C8191E4B}">
      <dsp:nvSpPr>
        <dsp:cNvPr id="0" name=""/>
        <dsp:cNvSpPr/>
      </dsp:nvSpPr>
      <dsp:spPr>
        <a:xfrm>
          <a:off x="1719102" y="4208267"/>
          <a:ext cx="3914667" cy="97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End Product</a:t>
          </a:r>
          <a:endParaRPr lang="en-US" sz="3400" kern="1200" dirty="0"/>
        </a:p>
      </dsp:txBody>
      <dsp:txXfrm>
        <a:off x="1719102" y="4208267"/>
        <a:ext cx="3914667" cy="978666"/>
      </dsp:txXfrm>
    </dsp:sp>
    <dsp:sp modelId="{22BA425C-3E11-440F-9B61-3F9B44EE2436}">
      <dsp:nvSpPr>
        <dsp:cNvPr id="0" name=""/>
        <dsp:cNvSpPr/>
      </dsp:nvSpPr>
      <dsp:spPr>
        <a:xfrm>
          <a:off x="3095760" y="1786393"/>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Correlate</a:t>
          </a:r>
          <a:endParaRPr lang="en-US" sz="1700" kern="1200" dirty="0"/>
        </a:p>
      </dsp:txBody>
      <dsp:txXfrm>
        <a:off x="3310744" y="2001377"/>
        <a:ext cx="1038032" cy="1038032"/>
      </dsp:txXfrm>
    </dsp:sp>
    <dsp:sp modelId="{BC921361-B26F-4C28-8FAC-107405067A35}">
      <dsp:nvSpPr>
        <dsp:cNvPr id="0" name=""/>
        <dsp:cNvSpPr/>
      </dsp:nvSpPr>
      <dsp:spPr>
        <a:xfrm>
          <a:off x="2045324" y="68506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Design</a:t>
          </a:r>
          <a:endParaRPr lang="en-US" sz="1700" kern="1200" dirty="0"/>
        </a:p>
      </dsp:txBody>
      <dsp:txXfrm>
        <a:off x="2260308" y="900050"/>
        <a:ext cx="1038032" cy="1038032"/>
      </dsp:txXfrm>
    </dsp:sp>
    <dsp:sp modelId="{0B78C488-E8B6-4186-AA94-C4CD9B00E90D}">
      <dsp:nvSpPr>
        <dsp:cNvPr id="0" name=""/>
        <dsp:cNvSpPr/>
      </dsp:nvSpPr>
      <dsp:spPr>
        <a:xfrm>
          <a:off x="3545947" y="33013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Expand</a:t>
          </a:r>
          <a:endParaRPr lang="en-US" sz="1700" kern="1200" dirty="0"/>
        </a:p>
      </dsp:txBody>
      <dsp:txXfrm>
        <a:off x="3760931" y="545120"/>
        <a:ext cx="1038032" cy="1038032"/>
      </dsp:txXfrm>
    </dsp:sp>
    <dsp:sp modelId="{0778B37B-04CF-4990-A7B2-C236EAF2823C}">
      <dsp:nvSpPr>
        <dsp:cNvPr id="0" name=""/>
        <dsp:cNvSpPr/>
      </dsp:nvSpPr>
      <dsp:spPr>
        <a:xfrm>
          <a:off x="1392880" y="32622"/>
          <a:ext cx="4567112" cy="365368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chemeClr val="accent1"/>
              </a:buClr>
              <a:buFont typeface="Webdings" panose="05030102010509060703" pitchFamily="18" charset="2"/>
              <a:buChar char="4"/>
            </a:pPr>
            <a:r>
              <a:rPr lang="en-US" dirty="0" smtClean="0"/>
              <a:t>Encompasses 268,820 mi</a:t>
            </a:r>
            <a:r>
              <a:rPr lang="en-US" baseline="30000" dirty="0" smtClean="0"/>
              <a:t>2</a:t>
            </a:r>
            <a:r>
              <a:rPr lang="en-US" dirty="0" smtClean="0"/>
              <a:t> in total sum.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the </a:t>
            </a:r>
            <a:r>
              <a:rPr lang="en-US" dirty="0" err="1" smtClean="0"/>
              <a:t>Chihuahuan</a:t>
            </a:r>
            <a:r>
              <a:rPr lang="en-US" dirty="0" smtClean="0"/>
              <a:t> Deserts in the west, to the Gulf Coastal Plains and Cross Timbers in the east, the factors contributing to drought will affect each of these regions differently.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1</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7840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This period was selected because of the extreme drought conditions that began in the state in 2010, and brought about widespread wildfires to various regions the following year as the vegetation became stressed and the fuel load increased dramatically.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The latter years were included in this study as they offer the most current timeline available for research.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chemeClr val="accent1">
                  <a:lumMod val="75000"/>
                </a:schemeClr>
              </a:buClr>
              <a:buFont typeface="Century Gothic" panose="020B0502020202020204" pitchFamily="34" charset="0"/>
              <a:buChar char="►"/>
            </a:pPr>
            <a:r>
              <a:rPr lang="en-US" dirty="0" smtClean="0"/>
              <a:t>Wildfires pose a constant risk for many regions across the state</a:t>
            </a:r>
          </a:p>
          <a:p>
            <a:pPr marL="342900" lvl="0" indent="-342900">
              <a:buClr>
                <a:schemeClr val="accent1">
                  <a:lumMod val="75000"/>
                </a:schemeClr>
              </a:buClr>
              <a:buFont typeface="Century Gothic" panose="020B0502020202020204" pitchFamily="34" charset="0"/>
              <a:buChar char="►"/>
            </a:pPr>
            <a:r>
              <a:rPr lang="en-US" dirty="0" smtClean="0"/>
              <a:t>The ability to accurately monitor drought conditions</a:t>
            </a:r>
          </a:p>
          <a:p>
            <a:pPr marL="342900" lvl="0" indent="-342900">
              <a:buClr>
                <a:schemeClr val="accent1">
                  <a:lumMod val="75000"/>
                </a:schemeClr>
              </a:buClr>
              <a:buFont typeface="Century Gothic" panose="020B0502020202020204" pitchFamily="34" charset="0"/>
              <a:buChar char="►"/>
            </a:pPr>
            <a:r>
              <a:rPr lang="en-US" dirty="0" smtClean="0"/>
              <a:t>Allow decision makers at TFS to better allocate water resources to mitigate the spread of wildfires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a:t>
            </a:r>
            <a:r>
              <a:rPr lang="en-US" smtClean="0"/>
              <a:t>wildfire disasters</a:t>
            </a:r>
          </a:p>
          <a:p>
            <a:pPr marL="342900" indent="-342900">
              <a:buClr>
                <a:schemeClr val="accent1">
                  <a:lumMod val="75000"/>
                </a:schemeClr>
              </a:buClr>
              <a:buFont typeface="Century Gothic" panose="020B0502020202020204" pitchFamily="34" charset="0"/>
              <a:buChar char="►"/>
            </a:pPr>
            <a:r>
              <a:rPr lang="en-US" sz="1200" smtClean="0"/>
              <a:t>Correlate </a:t>
            </a:r>
            <a:r>
              <a:rPr lang="en-US" sz="1200" dirty="0" smtClean="0"/>
              <a:t>the Drought Severity Index with the measurements of live fuel moisture content (FMC) obtained from the National Fuel Moisture Database in order to determine its accuracy.</a:t>
            </a:r>
            <a:endParaRPr lang="en-US" sz="1200"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710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00419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SDCI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Future studies should include the proximity of easily ignitable vegetation to residential and urban areas where populations are threatened should a wildfire occur.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Forthcoming DEVELOP teams who become responsible for the continuation of this project will have access to NASA’s first Earth-observing satellite designed to obtain soil moisture data. In light of this, the Soil Moisture Active Passive (SMAP) could very well replace the NLDAS component of the DSI.  </a:t>
            </a:r>
          </a:p>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19540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comments" Target="../comments/comment5.xml"/><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a:xfrm>
            <a:off x="1409075" y="5358384"/>
            <a:ext cx="4022461" cy="369332"/>
          </a:xfrm>
        </p:spPr>
        <p:txBody>
          <a:bodyPr>
            <a:normAutofit/>
          </a:bodyPr>
          <a:lstStyle/>
          <a:p>
            <a:r>
              <a:rPr lang="en-US" dirty="0" smtClean="0"/>
              <a:t>Megan </a:t>
            </a:r>
            <a:r>
              <a:rPr lang="en-US" dirty="0" err="1" smtClean="0"/>
              <a:t>Buzanowicz</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Zacary Richards</a:t>
            </a:r>
            <a:endParaRPr lang="en-US" dirty="0"/>
          </a:p>
        </p:txBody>
      </p:sp>
      <p:sp>
        <p:nvSpPr>
          <p:cNvPr id="6" name="Text Placeholder 5"/>
          <p:cNvSpPr>
            <a:spLocks noGrp="1"/>
          </p:cNvSpPr>
          <p:nvPr>
            <p:ph type="body" sz="quarter" idx="14"/>
          </p:nvPr>
        </p:nvSpPr>
        <p:spPr/>
        <p:txBody>
          <a:bodyPr/>
          <a:lstStyle/>
          <a:p>
            <a:r>
              <a:rPr lang="en-US" dirty="0" smtClean="0"/>
              <a:t>Jeff Close</a:t>
            </a:r>
            <a:endParaRPr lang="en-US" dirty="0"/>
          </a:p>
        </p:txBody>
      </p:sp>
      <p:sp>
        <p:nvSpPr>
          <p:cNvPr id="7" name="Text Placeholder 6"/>
          <p:cNvSpPr>
            <a:spLocks noGrp="1"/>
          </p:cNvSpPr>
          <p:nvPr>
            <p:ph type="body" sz="quarter" idx="15"/>
          </p:nvPr>
        </p:nvSpPr>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8"/>
            <a:ext cx="7654911"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MPE</a:t>
            </a:r>
          </a:p>
          <a:p>
            <a:pPr marL="1028700" lvl="1" indent="-342900">
              <a:buClr>
                <a:schemeClr val="accent1">
                  <a:lumMod val="75000"/>
                </a:schemeClr>
              </a:buClr>
              <a:buFont typeface="Wingdings" panose="05000000000000000000" pitchFamily="2" charset="2"/>
              <a:buChar char="Ø"/>
            </a:pPr>
            <a:r>
              <a:rPr lang="en-US" dirty="0" smtClean="0"/>
              <a:t>250m</a:t>
            </a:r>
            <a:r>
              <a:rPr lang="en-US" baseline="30000" dirty="0" smtClean="0"/>
              <a:t>2</a:t>
            </a:r>
            <a:r>
              <a:rPr lang="en-US" dirty="0" smtClean="0"/>
              <a:t> - 1km</a:t>
            </a:r>
            <a:r>
              <a:rPr lang="en-US" baseline="30000" dirty="0" smtClean="0"/>
              <a:t>2</a:t>
            </a:r>
            <a:r>
              <a:rPr lang="en-US" dirty="0"/>
              <a:t> </a:t>
            </a:r>
            <a:r>
              <a:rPr lang="en-US" dirty="0" smtClean="0"/>
              <a:t>vs. 4km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of SDCI values to the many eco-regions that exist within Texas</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320636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a:p>
          <a:p>
            <a:pPr marL="342900" indent="-342900">
              <a:buClr>
                <a:schemeClr val="accent1">
                  <a:lumMod val="75000"/>
                </a:schemeClr>
              </a:buClr>
              <a:buFont typeface="Century Gothic" panose="020B0502020202020204" pitchFamily="34" charset="0"/>
              <a:buChar char="►"/>
            </a:pPr>
            <a:r>
              <a:rPr lang="en-US" dirty="0" smtClean="0"/>
              <a:t>The </a:t>
            </a:r>
            <a:r>
              <a:rPr lang="en-US" dirty="0"/>
              <a:t>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a:bodyPr>
          <a:lstStyle/>
          <a:p>
            <a:pPr>
              <a:lnSpc>
                <a:spcPct val="11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1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10000"/>
              </a:lnSpc>
            </a:pPr>
            <a:r>
              <a:rPr lang="en-US" b="1" dirty="0"/>
              <a:t>Tom </a:t>
            </a:r>
            <a:r>
              <a:rPr lang="en-US" b="1" dirty="0" smtClean="0"/>
              <a:t>Spencer: </a:t>
            </a:r>
            <a:r>
              <a:rPr lang="en-US" dirty="0" smtClean="0"/>
              <a:t>Texas </a:t>
            </a:r>
            <a:r>
              <a:rPr lang="en-US" dirty="0"/>
              <a:t>Forest Service, Department 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750857"/>
            <a:ext cx="5406282" cy="2908661"/>
          </a:xfrm>
        </p:spPr>
        <p:txBody>
          <a:bodyPr>
            <a:normAutofit lnSpcReduction="10000"/>
          </a:bodyPr>
          <a:lstStyle/>
          <a:p>
            <a:r>
              <a:rPr lang="en-US" b="1" dirty="0"/>
              <a:t>Lance </a:t>
            </a:r>
            <a:r>
              <a:rPr lang="en-US" b="1" dirty="0" smtClean="0"/>
              <a:t>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r>
              <a:rPr lang="en-US" b="1" dirty="0"/>
              <a:t>Grant </a:t>
            </a:r>
            <a:r>
              <a:rPr lang="en-US" b="1" dirty="0" smtClean="0"/>
              <a:t>Mercer: </a:t>
            </a:r>
            <a:r>
              <a:rPr lang="en-US" dirty="0" smtClean="0"/>
              <a:t>University </a:t>
            </a:r>
            <a:r>
              <a:rPr lang="en-US" dirty="0"/>
              <a:t>of Nevada – Las </a:t>
            </a:r>
            <a:r>
              <a:rPr lang="en-US" dirty="0" smtClean="0"/>
              <a:t>Vegas</a:t>
            </a:r>
            <a:endParaRPr lang="en-US" dirty="0"/>
          </a:p>
          <a:p>
            <a:r>
              <a:rPr lang="en-US" b="1" dirty="0"/>
              <a:t>Rocky </a:t>
            </a:r>
            <a:r>
              <a:rPr lang="en-US" b="1" dirty="0" smtClean="0"/>
              <a:t>Garcia: </a:t>
            </a:r>
            <a:r>
              <a:rPr lang="en-US" dirty="0" smtClean="0"/>
              <a:t>City </a:t>
            </a:r>
            <a:r>
              <a:rPr lang="en-US" dirty="0"/>
              <a:t>University of New </a:t>
            </a:r>
            <a:r>
              <a:rPr lang="en-US" dirty="0" smtClean="0"/>
              <a:t>York</a:t>
            </a:r>
            <a:endParaRPr lang="en-US" dirty="0"/>
          </a:p>
          <a:p>
            <a:r>
              <a:rPr lang="en-US" b="1" dirty="0"/>
              <a:t>Tiffani </a:t>
            </a:r>
            <a:r>
              <a:rPr lang="en-US" b="1" dirty="0" smtClean="0"/>
              <a:t>Miller: </a:t>
            </a:r>
            <a:r>
              <a:rPr lang="en-US" dirty="0" smtClean="0"/>
              <a:t>NASA </a:t>
            </a:r>
            <a:r>
              <a:rPr lang="en-US" dirty="0"/>
              <a:t>DEVELOP, Project Coordinator Senior </a:t>
            </a:r>
            <a:r>
              <a:rPr lang="en-US" dirty="0" smtClean="0"/>
              <a:t>Fellow</a:t>
            </a:r>
          </a:p>
          <a:p>
            <a:r>
              <a:rPr lang="en-US" b="1" dirty="0" smtClean="0"/>
              <a:t>Texas Disaster Team Summer 2015</a:t>
            </a:r>
            <a:r>
              <a:rPr lang="en-US" dirty="0" smtClean="0"/>
              <a:t>: John C. </a:t>
            </a:r>
            <a:r>
              <a:rPr lang="en-US" dirty="0" err="1" smtClean="0"/>
              <a:t>Stennis</a:t>
            </a:r>
            <a:r>
              <a:rPr lang="en-US" dirty="0" smtClean="0"/>
              <a:t> Space Center </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571046"/>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93" y="2145084"/>
            <a:ext cx="3139014" cy="285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22" y="2108188"/>
            <a:ext cx="1305170" cy="82933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92" y="4164886"/>
            <a:ext cx="1358596" cy="839761"/>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413792" y="3706629"/>
            <a:ext cx="1339024" cy="458257"/>
            <a:chOff x="3636444" y="3756454"/>
            <a:chExt cx="2123714" cy="766349"/>
          </a:xfrm>
          <a:noFill/>
        </p:grpSpPr>
        <p:sp>
          <p:nvSpPr>
            <p:cNvPr id="13" name="Rectangle 12"/>
            <p:cNvSpPr/>
            <p:nvPr/>
          </p:nvSpPr>
          <p:spPr>
            <a:xfrm>
              <a:off x="5198076" y="3756454"/>
              <a:ext cx="271848" cy="189470"/>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636444" y="3756454"/>
              <a:ext cx="1574289"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69924" y="3756454"/>
              <a:ext cx="290234"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a:endCxn id="11" idx="0"/>
            </p:cNvCxnSpPr>
            <p:nvPr/>
          </p:nvCxnSpPr>
          <p:spPr>
            <a:xfrm flipH="1">
              <a:off x="4713822" y="3945924"/>
              <a:ext cx="484254"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469924" y="3945924"/>
              <a:ext cx="72130"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309824" y="3831639"/>
            <a:ext cx="176491" cy="12274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03917" y="2916607"/>
            <a:ext cx="1300153" cy="1032201"/>
          </a:xfrm>
          <a:custGeom>
            <a:avLst/>
            <a:gdLst>
              <a:gd name="connsiteX0" fmla="*/ 2062065 w 2062065"/>
              <a:gd name="connsiteY0" fmla="*/ 0 h 1726164"/>
              <a:gd name="connsiteX1" fmla="*/ 615821 w 2062065"/>
              <a:gd name="connsiteY1" fmla="*/ 1716833 h 1726164"/>
              <a:gd name="connsiteX2" fmla="*/ 597159 w 2062065"/>
              <a:gd name="connsiteY2" fmla="*/ 1530221 h 1726164"/>
              <a:gd name="connsiteX3" fmla="*/ 1483568 w 2062065"/>
              <a:gd name="connsiteY3" fmla="*/ 37323 h 1726164"/>
              <a:gd name="connsiteX4" fmla="*/ 93306 w 2062065"/>
              <a:gd name="connsiteY4" fmla="*/ 37323 h 1726164"/>
              <a:gd name="connsiteX5" fmla="*/ 335902 w 2062065"/>
              <a:gd name="connsiteY5" fmla="*/ 1520890 h 1726164"/>
              <a:gd name="connsiteX6" fmla="*/ 326572 w 2062065"/>
              <a:gd name="connsiteY6" fmla="*/ 1520890 h 1726164"/>
              <a:gd name="connsiteX7" fmla="*/ 326572 w 2062065"/>
              <a:gd name="connsiteY7" fmla="*/ 1726164 h 1726164"/>
              <a:gd name="connsiteX8" fmla="*/ 9331 w 2062065"/>
              <a:gd name="connsiteY8" fmla="*/ 27992 h 1726164"/>
              <a:gd name="connsiteX9" fmla="*/ 0 w 2062065"/>
              <a:gd name="connsiteY9" fmla="*/ 27992 h 172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065" h="1726164">
                <a:moveTo>
                  <a:pt x="2062065" y="0"/>
                </a:moveTo>
                <a:lnTo>
                  <a:pt x="615821" y="1716833"/>
                </a:lnTo>
                <a:lnTo>
                  <a:pt x="597159" y="1530221"/>
                </a:lnTo>
                <a:lnTo>
                  <a:pt x="1483568" y="37323"/>
                </a:lnTo>
                <a:lnTo>
                  <a:pt x="93306" y="37323"/>
                </a:lnTo>
                <a:lnTo>
                  <a:pt x="335902" y="1520890"/>
                </a:lnTo>
                <a:lnTo>
                  <a:pt x="326572" y="1520890"/>
                </a:lnTo>
                <a:lnTo>
                  <a:pt x="326572" y="1726164"/>
                </a:lnTo>
                <a:lnTo>
                  <a:pt x="9331" y="27992"/>
                </a:lnTo>
                <a:lnTo>
                  <a:pt x="0" y="27992"/>
                </a:lnTo>
              </a:path>
            </a:pathLst>
          </a:custGeom>
          <a:noFill/>
          <a:ln w="19050">
            <a:solidFill>
              <a:srgbClr val="0808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76" y="2188998"/>
            <a:ext cx="491636" cy="50773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268,820 mi</a:t>
            </a:r>
            <a:r>
              <a:rPr lang="en-US" baseline="30000" dirty="0" smtClean="0"/>
              <a:t>2</a:t>
            </a:r>
            <a:r>
              <a:rPr lang="en-US" dirty="0" smtClean="0"/>
              <a:t> </a:t>
            </a:r>
            <a:r>
              <a:rPr lang="en-US" dirty="0"/>
              <a:t>in total sum. </a:t>
            </a: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T</a:t>
            </a:r>
            <a:r>
              <a:rPr lang="en-US" dirty="0" smtClean="0"/>
              <a:t>he </a:t>
            </a:r>
            <a:r>
              <a:rPr lang="en-US" dirty="0"/>
              <a:t>factors contributing to drought will affect each of </a:t>
            </a:r>
            <a:r>
              <a:rPr lang="en-US" dirty="0" smtClean="0"/>
              <a:t>the 12 eco-regions of Texas differently</a:t>
            </a:r>
            <a:r>
              <a:rPr lang="en-US" dirty="0"/>
              <a:t>.  </a:t>
            </a:r>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833435" y="5175622"/>
            <a:ext cx="2812869" cy="345607"/>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539" y="114300"/>
            <a:ext cx="3566160" cy="929048"/>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234612" y="1574150"/>
            <a:ext cx="4203495" cy="4442023"/>
          </a:xfrm>
        </p:spPr>
        <p:txBody>
          <a:bodyPr>
            <a:normAutofit fontScale="92500"/>
          </a:bodyPr>
          <a:lstStyle/>
          <a:p>
            <a:r>
              <a:rPr lang="en-US" sz="2400" dirty="0" smtClean="0">
                <a:solidFill>
                  <a:schemeClr val="tx2">
                    <a:lumMod val="60000"/>
                    <a:lumOff val="40000"/>
                  </a:schemeClr>
                </a:solidFill>
              </a:rPr>
              <a:t>Summer 2010 - Summer 2011</a:t>
            </a:r>
          </a:p>
          <a:p>
            <a:r>
              <a:rPr lang="en-US" sz="2400" dirty="0"/>
              <a:t>This period was selected because of the extreme drought conditions that brought about widespread </a:t>
            </a:r>
            <a:r>
              <a:rPr lang="en-US" sz="2400" dirty="0" smtClean="0"/>
              <a:t>wildfires.</a:t>
            </a:r>
            <a:endParaRPr lang="en-US" sz="2400" dirty="0"/>
          </a:p>
          <a:p>
            <a:endParaRPr lang="en-US" sz="2400" dirty="0" smtClean="0">
              <a:solidFill>
                <a:schemeClr val="tx2">
                  <a:lumMod val="60000"/>
                  <a:lumOff val="40000"/>
                </a:schemeClr>
              </a:solidFill>
            </a:endParaRPr>
          </a:p>
          <a:p>
            <a:r>
              <a:rPr lang="en-US" sz="2400" dirty="0" smtClean="0">
                <a:solidFill>
                  <a:schemeClr val="tx2">
                    <a:lumMod val="60000"/>
                    <a:lumOff val="40000"/>
                  </a:schemeClr>
                </a:solidFill>
              </a:rPr>
              <a:t>Summer 2014 – Summer 2015</a:t>
            </a:r>
          </a:p>
          <a:p>
            <a:r>
              <a:rPr lang="en-US" sz="2400" dirty="0"/>
              <a:t>The latter years were included in this study as they offer the most current timeline.</a:t>
            </a:r>
          </a:p>
          <a:p>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Source: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ource: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931155" y="547943"/>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931155" y="2249091"/>
            <a:ext cx="3389190" cy="4384434"/>
          </a:xfrm>
        </p:spPr>
        <p:txBody>
          <a:bodyPr>
            <a:noAutofit/>
          </a:bodyPr>
          <a:lstStyle/>
          <a:p>
            <a:pPr marL="342900" indent="-342900">
              <a:buClr>
                <a:schemeClr val="accent1">
                  <a:lumMod val="75000"/>
                </a:schemeClr>
              </a:buClr>
              <a:buFont typeface="Century Gothic" panose="020B0502020202020204" pitchFamily="34" charset="0"/>
              <a:buChar char="►"/>
            </a:pPr>
            <a:r>
              <a:rPr lang="en-US" sz="2400" b="1" dirty="0" smtClean="0"/>
              <a:t>Risk</a:t>
            </a:r>
          </a:p>
          <a:p>
            <a:pPr marL="342900" indent="-342900">
              <a:buClr>
                <a:schemeClr val="accent1">
                  <a:lumMod val="75000"/>
                </a:schemeClr>
              </a:buClr>
              <a:buFont typeface="Century Gothic" panose="020B0502020202020204" pitchFamily="34" charset="0"/>
              <a:buChar char="►"/>
            </a:pPr>
            <a:r>
              <a:rPr lang="en-US" sz="2400" b="1" dirty="0" smtClean="0"/>
              <a:t>Monitoring</a:t>
            </a:r>
          </a:p>
          <a:p>
            <a:pPr marL="342900" indent="-342900">
              <a:buClr>
                <a:schemeClr val="accent1">
                  <a:lumMod val="75000"/>
                </a:schemeClr>
              </a:buClr>
              <a:buFont typeface="Century Gothic" panose="020B0502020202020204" pitchFamily="34" charset="0"/>
              <a:buChar char="►"/>
            </a:pPr>
            <a:r>
              <a:rPr lang="en-US" sz="2400" b="1" dirty="0" smtClean="0"/>
              <a:t>Decision Making</a:t>
            </a:r>
            <a:r>
              <a:rPr lang="en-US" sz="2400" b="1" dirty="0"/>
              <a:t> </a:t>
            </a:r>
            <a:endParaRPr lang="en-US" sz="2400" dirty="0"/>
          </a:p>
          <a:p>
            <a:pPr marL="342900" indent="-342900">
              <a:buClr>
                <a:schemeClr val="accent1">
                  <a:lumMod val="75000"/>
                </a:schemeClr>
              </a:buClr>
              <a:buFont typeface="Century Gothic" panose="020B0502020202020204" pitchFamily="34" charset="0"/>
              <a:buChar char="►"/>
            </a:pPr>
            <a:endParaRPr lang="en-US" dirty="0" smtClean="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234" y="1411634"/>
            <a:ext cx="2459520" cy="370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844" y="4629143"/>
            <a:ext cx="528918" cy="362309"/>
          </a:xfrm>
          <a:prstGeom prst="rect">
            <a:avLst/>
          </a:prstGeom>
        </p:spPr>
      </p:pic>
      <p:sp>
        <p:nvSpPr>
          <p:cNvPr id="11" name="TextBox 10"/>
          <p:cNvSpPr txBox="1"/>
          <p:nvPr/>
        </p:nvSpPr>
        <p:spPr>
          <a:xfrm>
            <a:off x="4571998" y="5224139"/>
            <a:ext cx="3048006" cy="461665"/>
          </a:xfrm>
          <a:prstGeom prst="rect">
            <a:avLst/>
          </a:prstGeom>
          <a:noFill/>
        </p:spPr>
        <p:txBody>
          <a:bodyPr wrap="square" rtlCol="0">
            <a:spAutoFit/>
          </a:bodyPr>
          <a:lstStyle/>
          <a:p>
            <a:pPr algn="ctr">
              <a:defRPr/>
            </a:pPr>
            <a:r>
              <a:rPr lang="en-US" sz="800" dirty="0"/>
              <a:t>United States Department of Agriculture</a:t>
            </a:r>
          </a:p>
          <a:p>
            <a:pPr algn="ctr">
              <a:defRPr/>
            </a:pPr>
            <a:r>
              <a:rPr lang="en-US" sz="800" dirty="0"/>
              <a:t>Soybean field in Navasota, TX </a:t>
            </a:r>
            <a:endParaRPr lang="en-US" sz="800" dirty="0" smtClean="0"/>
          </a:p>
          <a:p>
            <a:pPr algn="ctr">
              <a:defRPr/>
            </a:pPr>
            <a:r>
              <a:rPr lang="en-US" sz="800" dirty="0" smtClean="0"/>
              <a:t>August 23, 2013</a:t>
            </a:r>
            <a:endParaRPr lang="en-US" sz="800" dirty="0"/>
          </a:p>
        </p:txBody>
      </p:sp>
    </p:spTree>
    <p:extLst>
      <p:ext uri="{BB962C8B-B14F-4D97-AF65-F5344CB8AC3E}">
        <p14:creationId xmlns:p14="http://schemas.microsoft.com/office/powerpoint/2010/main" val="155523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55147" y="0"/>
            <a:ext cx="3566160" cy="1325880"/>
          </a:xfrm>
        </p:spPr>
        <p:txBody>
          <a:bodyPr/>
          <a:lstStyle/>
          <a:p>
            <a:r>
              <a:rPr lang="en-US" dirty="0" smtClean="0"/>
              <a:t>Objectives</a:t>
            </a:r>
            <a:endParaRPr lang="en-US" dirty="0"/>
          </a:p>
        </p:txBody>
      </p:sp>
      <p:graphicFrame>
        <p:nvGraphicFramePr>
          <p:cNvPr id="9" name="Diagram 8"/>
          <p:cNvGraphicFramePr/>
          <p:nvPr>
            <p:extLst>
              <p:ext uri="{D42A27DB-BD31-4B8C-83A1-F6EECF244321}">
                <p14:modId xmlns:p14="http://schemas.microsoft.com/office/powerpoint/2010/main" val="1887464934"/>
              </p:ext>
            </p:extLst>
          </p:nvPr>
        </p:nvGraphicFramePr>
        <p:xfrm>
          <a:off x="794534" y="1438096"/>
          <a:ext cx="7352873" cy="521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7113185" y="1383560"/>
            <a:ext cx="1750421" cy="505967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5115590" y="1904230"/>
            <a:ext cx="2382245" cy="4339502"/>
            <a:chOff x="5115590" y="1904230"/>
            <a:chExt cx="2382245" cy="4339502"/>
          </a:xfrm>
        </p:grpSpPr>
        <p:sp>
          <p:nvSpPr>
            <p:cNvPr id="50" name="Right Arrow 49"/>
            <p:cNvSpPr/>
            <p:nvPr/>
          </p:nvSpPr>
          <p:spPr>
            <a:xfrm flipV="1">
              <a:off x="5481555" y="3030002"/>
              <a:ext cx="1712074"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ight Arrow 51"/>
            <p:cNvSpPr/>
            <p:nvPr/>
          </p:nvSpPr>
          <p:spPr>
            <a:xfrm flipV="1">
              <a:off x="5442427" y="1904230"/>
              <a:ext cx="1755479"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ight Arrow 47"/>
            <p:cNvSpPr/>
            <p:nvPr/>
          </p:nvSpPr>
          <p:spPr>
            <a:xfrm flipV="1">
              <a:off x="5473071" y="5284709"/>
              <a:ext cx="1724835"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ight Arrow 45"/>
            <p:cNvSpPr/>
            <p:nvPr/>
          </p:nvSpPr>
          <p:spPr>
            <a:xfrm flipV="1">
              <a:off x="5436140" y="4189578"/>
              <a:ext cx="1753829"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p:cNvSpPr txBox="1"/>
            <p:nvPr/>
          </p:nvSpPr>
          <p:spPr>
            <a:xfrm>
              <a:off x="5124181" y="4347538"/>
              <a:ext cx="2354862" cy="784830"/>
            </a:xfrm>
            <a:prstGeom prst="rect">
              <a:avLst/>
            </a:prstGeom>
            <a:noFill/>
          </p:spPr>
          <p:txBody>
            <a:bodyPr wrap="square" rtlCol="0">
              <a:spAutoFit/>
            </a:bodyPr>
            <a:lstStyle/>
            <a:p>
              <a:pPr lvl="0" algn="ctr"/>
              <a:r>
                <a:rPr lang="en-US" sz="1100" dirty="0">
                  <a:solidFill>
                    <a:schemeClr val="accent4">
                      <a:lumMod val="40000"/>
                      <a:lumOff val="60000"/>
                    </a:schemeClr>
                  </a:solidFill>
                </a:rPr>
                <a:t>(NLDAS – </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smtClean="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sp>
          <p:nvSpPr>
            <p:cNvPr id="53" name="TextBox 52"/>
            <p:cNvSpPr txBox="1"/>
            <p:nvPr/>
          </p:nvSpPr>
          <p:spPr>
            <a:xfrm>
              <a:off x="5135732" y="2076963"/>
              <a:ext cx="2354862" cy="761747"/>
            </a:xfrm>
            <a:prstGeom prst="rect">
              <a:avLst/>
            </a:prstGeom>
            <a:noFill/>
          </p:spPr>
          <p:txBody>
            <a:bodyPr wrap="square" rtlCol="0">
              <a:spAutoFit/>
            </a:bodyPr>
            <a:lstStyle/>
            <a:p>
              <a:pPr lvl="0" algn="ctr"/>
              <a:r>
                <a:rPr lang="en-US" sz="1050" dirty="0">
                  <a:solidFill>
                    <a:schemeClr val="accent4">
                      <a:lumMod val="40000"/>
                      <a:lumOff val="60000"/>
                    </a:schemeClr>
                  </a:solidFill>
                </a:rPr>
                <a:t>(</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max</a:t>
              </a:r>
              <a:r>
                <a:rPr lang="en-US" sz="1050" dirty="0">
                  <a:solidFill>
                    <a:schemeClr val="accent4">
                      <a:lumMod val="40000"/>
                      <a:lumOff val="60000"/>
                    </a:schemeClr>
                  </a:solidFill>
                </a:rPr>
                <a:t> – LST</a:t>
              </a:r>
              <a:r>
                <a:rPr lang="en-US" sz="1050" dirty="0" smtClean="0">
                  <a:solidFill>
                    <a:schemeClr val="accent4">
                      <a:lumMod val="40000"/>
                      <a:lumOff val="60000"/>
                    </a:schemeClr>
                  </a:solidFill>
                </a:rPr>
                <a:t>)</a:t>
              </a:r>
            </a:p>
            <a:p>
              <a:pPr lvl="0" algn="ctr"/>
              <a:endParaRPr lang="en-US" sz="1050" dirty="0" smtClean="0">
                <a:solidFill>
                  <a:schemeClr val="accent4">
                    <a:lumMod val="40000"/>
                    <a:lumOff val="60000"/>
                  </a:schemeClr>
                </a:solidFill>
              </a:endParaRPr>
            </a:p>
            <a:p>
              <a:pPr lvl="0" algn="ctr"/>
              <a:r>
                <a:rPr lang="en-US" sz="1050" dirty="0" smtClean="0">
                  <a:solidFill>
                    <a:schemeClr val="accent4">
                      <a:lumMod val="40000"/>
                      <a:lumOff val="60000"/>
                    </a:schemeClr>
                  </a:solidFill>
                </a:rPr>
                <a:t>(</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max</a:t>
              </a:r>
              <a:r>
                <a:rPr lang="en-US" sz="1050" dirty="0">
                  <a:solidFill>
                    <a:schemeClr val="accent4">
                      <a:lumMod val="40000"/>
                      <a:lumOff val="60000"/>
                    </a:schemeClr>
                  </a:solidFill>
                </a:rPr>
                <a:t> – </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min</a:t>
              </a:r>
              <a:r>
                <a:rPr lang="en-US" sz="105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cxnSp>
          <p:nvCxnSpPr>
            <p:cNvPr id="14" name="Straight Connector 13"/>
            <p:cNvCxnSpPr/>
            <p:nvPr/>
          </p:nvCxnSpPr>
          <p:spPr>
            <a:xfrm>
              <a:off x="5910345" y="2380094"/>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7" name="Group 16"/>
            <p:cNvGrpSpPr/>
            <p:nvPr/>
          </p:nvGrpSpPr>
          <p:grpSpPr>
            <a:xfrm>
              <a:off x="5115590" y="5453919"/>
              <a:ext cx="2354862" cy="769441"/>
              <a:chOff x="8819156" y="3771561"/>
              <a:chExt cx="2354862" cy="769441"/>
            </a:xfrm>
          </p:grpSpPr>
          <p:sp>
            <p:nvSpPr>
              <p:cNvPr id="51" name="TextBox 50"/>
              <p:cNvSpPr txBox="1"/>
              <p:nvPr/>
            </p:nvSpPr>
            <p:spPr>
              <a:xfrm>
                <a:off x="8819156" y="3771561"/>
                <a:ext cx="2354862" cy="769441"/>
              </a:xfrm>
              <a:prstGeom prst="rect">
                <a:avLst/>
              </a:prstGeom>
              <a:noFill/>
            </p:spPr>
            <p:txBody>
              <a:bodyPr wrap="square" rtlCol="0">
                <a:spAutoFit/>
              </a:bodyPr>
              <a:lstStyle/>
              <a:p>
                <a:pPr lvl="0" algn="ctr"/>
                <a:r>
                  <a:rPr lang="en-US" sz="1100" dirty="0">
                    <a:solidFill>
                      <a:schemeClr val="accent4">
                        <a:lumMod val="40000"/>
                        <a:lumOff val="60000"/>
                      </a:schemeClr>
                    </a:solidFill>
                  </a:rPr>
                  <a:t>(MPE – </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100" dirty="0">
                  <a:solidFill>
                    <a:schemeClr val="accent4">
                      <a:lumMod val="40000"/>
                      <a:lumOff val="60000"/>
                    </a:schemeClr>
                  </a:solidFill>
                  <a:latin typeface="Garamond" panose="02020404030301010803" pitchFamily="18" charset="0"/>
                </a:endParaRPr>
              </a:p>
            </p:txBody>
          </p:sp>
          <p:cxnSp>
            <p:nvCxnSpPr>
              <p:cNvPr id="60" name="Straight Connector 59"/>
              <p:cNvCxnSpPr/>
              <p:nvPr/>
            </p:nvCxnSpPr>
            <p:spPr>
              <a:xfrm>
                <a:off x="9549102" y="4084282"/>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8" name="Group 17"/>
            <p:cNvGrpSpPr/>
            <p:nvPr/>
          </p:nvGrpSpPr>
          <p:grpSpPr>
            <a:xfrm>
              <a:off x="5142973" y="3195027"/>
              <a:ext cx="2354862" cy="784830"/>
              <a:chOff x="5112244" y="3171104"/>
              <a:chExt cx="2354862" cy="784830"/>
            </a:xfrm>
          </p:grpSpPr>
          <p:sp>
            <p:nvSpPr>
              <p:cNvPr id="49" name="TextBox 48"/>
              <p:cNvSpPr txBox="1"/>
              <p:nvPr/>
            </p:nvSpPr>
            <p:spPr>
              <a:xfrm>
                <a:off x="5112244" y="3171104"/>
                <a:ext cx="2354862" cy="784830"/>
              </a:xfrm>
              <a:prstGeom prst="rect">
                <a:avLst/>
              </a:prstGeom>
              <a:noFill/>
            </p:spPr>
            <p:txBody>
              <a:bodyPr wrap="square" rtlCol="0">
                <a:spAutoFit/>
              </a:bodyPr>
              <a:lstStyle/>
              <a:p>
                <a:pPr lvl="0" algn="ctr"/>
                <a:r>
                  <a:rPr lang="en-US" sz="1100" dirty="0">
                    <a:solidFill>
                      <a:schemeClr val="accent4">
                        <a:lumMod val="40000"/>
                        <a:lumOff val="60000"/>
                      </a:schemeClr>
                    </a:solidFill>
                  </a:rPr>
                  <a:t>(NDVI - </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smtClean="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cxnSp>
            <p:nvCxnSpPr>
              <p:cNvPr id="61" name="Straight Connector 60"/>
              <p:cNvCxnSpPr/>
              <p:nvPr/>
            </p:nvCxnSpPr>
            <p:spPr>
              <a:xfrm>
                <a:off x="5852768" y="3488240"/>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64" name="Straight Connector 63"/>
            <p:cNvCxnSpPr/>
            <p:nvPr/>
          </p:nvCxnSpPr>
          <p:spPr>
            <a:xfrm>
              <a:off x="5771893" y="4669089"/>
              <a:ext cx="1078879"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5" name="Rounded Rectangle 34"/>
          <p:cNvSpPr/>
          <p:nvPr/>
        </p:nvSpPr>
        <p:spPr>
          <a:xfrm>
            <a:off x="3343184" y="1402080"/>
            <a:ext cx="2129887" cy="5059680"/>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8" name="Right Arrow 77"/>
          <p:cNvSpPr/>
          <p:nvPr/>
        </p:nvSpPr>
        <p:spPr>
          <a:xfrm flipV="1">
            <a:off x="2208471" y="4240233"/>
            <a:ext cx="1334370"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ight Arrow 79"/>
          <p:cNvSpPr/>
          <p:nvPr/>
        </p:nvSpPr>
        <p:spPr>
          <a:xfrm flipV="1">
            <a:off x="2220657" y="3096261"/>
            <a:ext cx="1323977" cy="894089"/>
          </a:xfrm>
          <a:prstGeom prst="rightArrow">
            <a:avLst>
              <a:gd name="adj1" fmla="val 88531"/>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Right Arrow 80"/>
          <p:cNvSpPr/>
          <p:nvPr/>
        </p:nvSpPr>
        <p:spPr>
          <a:xfrm flipV="1">
            <a:off x="2190750" y="1898012"/>
            <a:ext cx="1356111" cy="96416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Right Arrow 83"/>
          <p:cNvSpPr/>
          <p:nvPr/>
        </p:nvSpPr>
        <p:spPr>
          <a:xfrm flipV="1">
            <a:off x="2107081" y="5332147"/>
            <a:ext cx="1463457" cy="878616"/>
          </a:xfrm>
          <a:prstGeom prst="rightArrow">
            <a:avLst>
              <a:gd name="adj1" fmla="val 59285"/>
              <a:gd name="adj2" fmla="val 252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 Placeholder 2"/>
          <p:cNvSpPr>
            <a:spLocks noGrp="1"/>
          </p:cNvSpPr>
          <p:nvPr>
            <p:ph type="body" sz="quarter" idx="10"/>
          </p:nvPr>
        </p:nvSpPr>
        <p:spPr>
          <a:xfrm>
            <a:off x="424286" y="385864"/>
            <a:ext cx="8480777" cy="909148"/>
          </a:xfrm>
        </p:spPr>
        <p:txBody>
          <a:bodyPr>
            <a:normAutofit/>
          </a:bodyPr>
          <a:lstStyle/>
          <a:p>
            <a:r>
              <a:rPr lang="en-US" dirty="0" smtClean="0"/>
              <a:t>Methodology Flowchart</a:t>
            </a:r>
            <a:endParaRPr lang="en-US" dirty="0"/>
          </a:p>
        </p:txBody>
      </p:sp>
      <p:sp>
        <p:nvSpPr>
          <p:cNvPr id="31" name="Rounded Rectangle 30"/>
          <p:cNvSpPr/>
          <p:nvPr/>
        </p:nvSpPr>
        <p:spPr>
          <a:xfrm>
            <a:off x="424286" y="1402080"/>
            <a:ext cx="1766464" cy="5059680"/>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Rounded Rectangle 31"/>
          <p:cNvSpPr/>
          <p:nvPr/>
        </p:nvSpPr>
        <p:spPr>
          <a:xfrm>
            <a:off x="530806" y="4186105"/>
            <a:ext cx="1571145" cy="1068595"/>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3" name="TextBox 32"/>
          <p:cNvSpPr txBox="1"/>
          <p:nvPr/>
        </p:nvSpPr>
        <p:spPr>
          <a:xfrm>
            <a:off x="457565" y="4222883"/>
            <a:ext cx="1213867" cy="1015663"/>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North American Land Data Assimilation System (NLDAS)</a:t>
            </a:r>
            <a:endParaRPr lang="en-US" sz="1200" dirty="0">
              <a:solidFill>
                <a:schemeClr val="accent4">
                  <a:lumMod val="40000"/>
                  <a:lumOff val="60000"/>
                </a:schemeClr>
              </a:solidFill>
              <a:latin typeface="Garamond" panose="02020404030301010803" pitchFamily="18" charset="0"/>
            </a:endParaRPr>
          </a:p>
        </p:txBody>
      </p:sp>
      <p:sp>
        <p:nvSpPr>
          <p:cNvPr id="34" name="TextBox 33"/>
          <p:cNvSpPr txBox="1"/>
          <p:nvPr/>
        </p:nvSpPr>
        <p:spPr>
          <a:xfrm>
            <a:off x="439345" y="1465380"/>
            <a:ext cx="1727654"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Acquisition</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38" name="TextBox 37"/>
          <p:cNvSpPr txBox="1"/>
          <p:nvPr/>
        </p:nvSpPr>
        <p:spPr>
          <a:xfrm>
            <a:off x="2701407" y="1383560"/>
            <a:ext cx="3557542"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Processing</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5" name="TextBox 64"/>
          <p:cNvSpPr txBox="1"/>
          <p:nvPr/>
        </p:nvSpPr>
        <p:spPr>
          <a:xfrm>
            <a:off x="6293021" y="1402080"/>
            <a:ext cx="3430375"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Analysis</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6" name="Rounded Rectangle 65"/>
          <p:cNvSpPr/>
          <p:nvPr/>
        </p:nvSpPr>
        <p:spPr>
          <a:xfrm>
            <a:off x="530806" y="5345668"/>
            <a:ext cx="1559937" cy="938438"/>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7" name="Rounded Rectangle 66"/>
          <p:cNvSpPr/>
          <p:nvPr/>
        </p:nvSpPr>
        <p:spPr>
          <a:xfrm>
            <a:off x="519001" y="1881845"/>
            <a:ext cx="1588080" cy="107079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8" name="Rounded Rectangle 67"/>
          <p:cNvSpPr/>
          <p:nvPr/>
        </p:nvSpPr>
        <p:spPr>
          <a:xfrm>
            <a:off x="7224095" y="3427828"/>
            <a:ext cx="1579928" cy="28477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9" name="Rounded Rectangle 68"/>
          <p:cNvSpPr/>
          <p:nvPr/>
        </p:nvSpPr>
        <p:spPr>
          <a:xfrm>
            <a:off x="7361195" y="2705046"/>
            <a:ext cx="1268795" cy="58807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0" name="Rounded Rectangle 69"/>
          <p:cNvSpPr/>
          <p:nvPr/>
        </p:nvSpPr>
        <p:spPr>
          <a:xfrm>
            <a:off x="7369603" y="1931627"/>
            <a:ext cx="1273004" cy="64804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1" name="TextBox 70"/>
          <p:cNvSpPr txBox="1"/>
          <p:nvPr/>
        </p:nvSpPr>
        <p:spPr>
          <a:xfrm>
            <a:off x="396536" y="1889315"/>
            <a:ext cx="1142802"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Aqua MODIS</a:t>
            </a:r>
            <a:endParaRPr lang="en-US" sz="1400" dirty="0">
              <a:solidFill>
                <a:schemeClr val="accent4">
                  <a:lumMod val="40000"/>
                  <a:lumOff val="60000"/>
                </a:schemeClr>
              </a:solidFill>
              <a:latin typeface="Garamond" panose="02020404030301010803" pitchFamily="18" charset="0"/>
            </a:endParaRPr>
          </a:p>
        </p:txBody>
      </p:sp>
      <p:sp>
        <p:nvSpPr>
          <p:cNvPr id="72" name="TextBox 71"/>
          <p:cNvSpPr txBox="1"/>
          <p:nvPr/>
        </p:nvSpPr>
        <p:spPr>
          <a:xfrm>
            <a:off x="494698" y="5465291"/>
            <a:ext cx="990393" cy="646331"/>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Multi-sensor Precipitation Data (MPE)</a:t>
            </a:r>
            <a:endParaRPr lang="en-US" sz="1200" dirty="0">
              <a:solidFill>
                <a:schemeClr val="accent4">
                  <a:lumMod val="40000"/>
                  <a:lumOff val="60000"/>
                </a:schemeClr>
              </a:solidFill>
              <a:latin typeface="Garamond" panose="02020404030301010803" pitchFamily="18" charset="0"/>
            </a:endParaRPr>
          </a:p>
        </p:txBody>
      </p:sp>
      <p:sp>
        <p:nvSpPr>
          <p:cNvPr id="73" name="TextBox 72"/>
          <p:cNvSpPr txBox="1"/>
          <p:nvPr/>
        </p:nvSpPr>
        <p:spPr>
          <a:xfrm>
            <a:off x="7344293" y="1956876"/>
            <a:ext cx="1288204"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ArcMap</a:t>
            </a:r>
          </a:p>
          <a:p>
            <a:pPr algn="ctr"/>
            <a:r>
              <a:rPr lang="en-US" sz="1600" dirty="0" smtClean="0">
                <a:solidFill>
                  <a:schemeClr val="accent4">
                    <a:lumMod val="40000"/>
                    <a:lumOff val="60000"/>
                  </a:schemeClr>
                </a:solidFill>
                <a:latin typeface="Garamond" panose="02020404030301010803" pitchFamily="18" charset="0"/>
              </a:rPr>
              <a:t>10.3</a:t>
            </a:r>
            <a:endParaRPr lang="en-US" sz="1600" dirty="0">
              <a:solidFill>
                <a:schemeClr val="accent4">
                  <a:lumMod val="40000"/>
                  <a:lumOff val="60000"/>
                </a:schemeClr>
              </a:solidFill>
              <a:latin typeface="Garamond" panose="02020404030301010803" pitchFamily="18" charset="0"/>
            </a:endParaRPr>
          </a:p>
        </p:txBody>
      </p:sp>
      <p:sp>
        <p:nvSpPr>
          <p:cNvPr id="74" name="TextBox 73"/>
          <p:cNvSpPr txBox="1"/>
          <p:nvPr/>
        </p:nvSpPr>
        <p:spPr>
          <a:xfrm>
            <a:off x="7344293" y="2714384"/>
            <a:ext cx="1288204"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Python</a:t>
            </a:r>
          </a:p>
          <a:p>
            <a:pPr algn="ctr"/>
            <a:r>
              <a:rPr lang="en-US" sz="1600" dirty="0" smtClean="0">
                <a:solidFill>
                  <a:schemeClr val="accent4">
                    <a:lumMod val="40000"/>
                    <a:lumOff val="60000"/>
                  </a:schemeClr>
                </a:solidFill>
                <a:latin typeface="Garamond" panose="02020404030301010803" pitchFamily="18" charset="0"/>
              </a:rPr>
              <a:t>2.7</a:t>
            </a:r>
            <a:endParaRPr lang="en-US" sz="1600" dirty="0">
              <a:solidFill>
                <a:schemeClr val="accent4">
                  <a:lumMod val="40000"/>
                  <a:lumOff val="60000"/>
                </a:schemeClr>
              </a:solidFill>
              <a:latin typeface="Garamond" panose="02020404030301010803" pitchFamily="18" charset="0"/>
            </a:endParaRPr>
          </a:p>
        </p:txBody>
      </p:sp>
      <p:sp>
        <p:nvSpPr>
          <p:cNvPr id="75" name="TextBox 74"/>
          <p:cNvSpPr txBox="1"/>
          <p:nvPr/>
        </p:nvSpPr>
        <p:spPr>
          <a:xfrm>
            <a:off x="7121669" y="3580394"/>
            <a:ext cx="1733452" cy="2631490"/>
          </a:xfrm>
          <a:prstGeom prst="rect">
            <a:avLst/>
          </a:prstGeom>
          <a:noFill/>
        </p:spPr>
        <p:txBody>
          <a:bodyPr wrap="square" rtlCol="0">
            <a:spAutoFit/>
          </a:bodyPr>
          <a:lstStyle/>
          <a:p>
            <a:pPr algn="ctr">
              <a:lnSpc>
                <a:spcPct val="50000"/>
              </a:lnSpc>
            </a:pPr>
            <a:r>
              <a:rPr lang="en-US" sz="1600" dirty="0" smtClean="0">
                <a:solidFill>
                  <a:schemeClr val="accent4">
                    <a:lumMod val="40000"/>
                    <a:lumOff val="60000"/>
                  </a:schemeClr>
                </a:solidFill>
                <a:latin typeface="Garamond" panose="02020404030301010803" pitchFamily="18" charset="0"/>
              </a:rPr>
              <a:t>Modified</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Drought </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Severity Index</a:t>
            </a:r>
          </a:p>
          <a:p>
            <a:pPr algn="ctr">
              <a:lnSpc>
                <a:spcPct val="50000"/>
              </a:lnSpc>
            </a:pPr>
            <a:endParaRPr lang="en-US" dirty="0" smtClean="0">
              <a:solidFill>
                <a:schemeClr val="accent4">
                  <a:lumMod val="40000"/>
                  <a:lumOff val="60000"/>
                </a:schemeClr>
              </a:solidFill>
              <a:latin typeface="Garamond" panose="02020404030301010803" pitchFamily="18" charset="0"/>
            </a:endParaRPr>
          </a:p>
          <a:p>
            <a:pPr algn="ctr">
              <a:lnSpc>
                <a:spcPct val="50000"/>
              </a:lnSpc>
            </a:pPr>
            <a:endParaRPr lang="en-US"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scaled LST </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NDVI</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endParaRPr lang="en-US" sz="1600" dirty="0">
              <a:solidFill>
                <a:schemeClr val="accent4">
                  <a:lumMod val="40000"/>
                  <a:lumOff val="60000"/>
                </a:schemeClr>
              </a:solidFill>
              <a:latin typeface="Garamond" panose="02020404030301010803" pitchFamily="18" charset="0"/>
            </a:endParaRP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MPE </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NLDAS</a:t>
            </a:r>
            <a:endParaRPr lang="en-US" sz="1600" dirty="0">
              <a:solidFill>
                <a:schemeClr val="accent4">
                  <a:lumMod val="40000"/>
                  <a:lumOff val="60000"/>
                </a:schemeClr>
              </a:solidFill>
              <a:latin typeface="Garamond" panose="02020404030301010803" pitchFamily="18" charset="0"/>
            </a:endParaRPr>
          </a:p>
        </p:txBody>
      </p:sp>
      <p:sp>
        <p:nvSpPr>
          <p:cNvPr id="79" name="TextBox 78"/>
          <p:cNvSpPr txBox="1"/>
          <p:nvPr/>
        </p:nvSpPr>
        <p:spPr>
          <a:xfrm>
            <a:off x="1657618" y="4450493"/>
            <a:ext cx="2354862"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Noah-2.8 Model</a:t>
            </a:r>
          </a:p>
          <a:p>
            <a:pPr algn="ctr"/>
            <a:r>
              <a:rPr lang="en-US" sz="1200" dirty="0" smtClean="0">
                <a:solidFill>
                  <a:schemeClr val="accent4">
                    <a:lumMod val="40000"/>
                    <a:lumOff val="60000"/>
                  </a:schemeClr>
                </a:solidFill>
                <a:latin typeface="Garamond" panose="02020404030301010803" pitchFamily="18" charset="0"/>
              </a:rPr>
              <a:t>Soil Moisture</a:t>
            </a:r>
            <a:endParaRPr lang="en-US" sz="1200" dirty="0">
              <a:solidFill>
                <a:schemeClr val="accent4">
                  <a:lumMod val="40000"/>
                  <a:lumOff val="60000"/>
                </a:schemeClr>
              </a:solidFill>
              <a:latin typeface="Garamond" panose="02020404030301010803" pitchFamily="18" charset="0"/>
            </a:endParaRPr>
          </a:p>
        </p:txBody>
      </p:sp>
      <p:sp>
        <p:nvSpPr>
          <p:cNvPr id="82" name="TextBox 81"/>
          <p:cNvSpPr txBox="1"/>
          <p:nvPr/>
        </p:nvSpPr>
        <p:spPr>
          <a:xfrm>
            <a:off x="2126740" y="2120109"/>
            <a:ext cx="1462392"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Land Surface Temperature (LST)</a:t>
            </a:r>
            <a:endParaRPr lang="en-US" sz="1100" dirty="0">
              <a:solidFill>
                <a:schemeClr val="accent4">
                  <a:lumMod val="40000"/>
                  <a:lumOff val="60000"/>
                </a:schemeClr>
              </a:solidFill>
              <a:latin typeface="Garamond" panose="02020404030301010803" pitchFamily="18" charset="0"/>
            </a:endParaRPr>
          </a:p>
        </p:txBody>
      </p:sp>
      <p:sp>
        <p:nvSpPr>
          <p:cNvPr id="83" name="TextBox 82"/>
          <p:cNvSpPr txBox="1"/>
          <p:nvPr/>
        </p:nvSpPr>
        <p:spPr>
          <a:xfrm>
            <a:off x="2088646" y="3130720"/>
            <a:ext cx="1460107" cy="830997"/>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Normalized Difference Vegetation Index (NDVI)</a:t>
            </a:r>
            <a:endParaRPr lang="en-US" sz="1100" dirty="0">
              <a:solidFill>
                <a:schemeClr val="accent4">
                  <a:lumMod val="40000"/>
                  <a:lumOff val="60000"/>
                </a:schemeClr>
              </a:solidFill>
              <a:latin typeface="Garamond" panose="02020404030301010803" pitchFamily="18" charset="0"/>
            </a:endParaRPr>
          </a:p>
        </p:txBody>
      </p:sp>
      <p:sp>
        <p:nvSpPr>
          <p:cNvPr id="85" name="TextBox 84"/>
          <p:cNvSpPr txBox="1"/>
          <p:nvPr/>
        </p:nvSpPr>
        <p:spPr>
          <a:xfrm>
            <a:off x="1996682" y="5527067"/>
            <a:ext cx="1769861"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Daily Observed Precipitation</a:t>
            </a:r>
            <a:endParaRPr lang="en-US" sz="1200" dirty="0">
              <a:solidFill>
                <a:schemeClr val="accent4">
                  <a:lumMod val="40000"/>
                  <a:lumOff val="60000"/>
                </a:schemeClr>
              </a:solidFill>
              <a:latin typeface="Garamond" panose="02020404030301010803" pitchFamily="18" charset="0"/>
            </a:endParaRPr>
          </a:p>
        </p:txBody>
      </p:sp>
      <p:sp>
        <p:nvSpPr>
          <p:cNvPr id="42" name="Shape 103"/>
          <p:cNvSpPr>
            <a:spLocks noChangeArrowheads="1"/>
          </p:cNvSpPr>
          <p:nvPr/>
        </p:nvSpPr>
        <p:spPr bwMode="auto">
          <a:xfrm>
            <a:off x="979192" y="2232208"/>
            <a:ext cx="1046136" cy="66992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a:t> </a:t>
            </a:r>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052" y="4435374"/>
            <a:ext cx="603753" cy="7161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811" y="5509792"/>
            <a:ext cx="835813" cy="597010"/>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3704284" y="2922827"/>
            <a:ext cx="1454685" cy="1142486"/>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l="3688" t="10931" r="15743" b="8141"/>
          <a:stretch/>
        </p:blipFill>
        <p:spPr>
          <a:xfrm>
            <a:off x="3712767" y="5190080"/>
            <a:ext cx="1443763" cy="1138562"/>
          </a:xfrm>
          <a:prstGeom prst="rect">
            <a:avLst/>
          </a:prstGeom>
        </p:spPr>
      </p:pic>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5042" t="8179" r="16582" b="10170"/>
          <a:stretch/>
        </p:blipFill>
        <p:spPr>
          <a:xfrm>
            <a:off x="3712769" y="1779055"/>
            <a:ext cx="1433651" cy="1143772"/>
          </a:xfrm>
          <a:prstGeom prst="rect">
            <a:avLst/>
          </a:prstGeom>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10761" t="11503" r="19405" b="10636"/>
          <a:stretch/>
        </p:blipFill>
        <p:spPr>
          <a:xfrm>
            <a:off x="3704445" y="4065313"/>
            <a:ext cx="1452086" cy="1134747"/>
          </a:xfrm>
          <a:prstGeom prst="rect">
            <a:avLst/>
          </a:prstGeom>
        </p:spPr>
      </p:pic>
      <p:sp>
        <p:nvSpPr>
          <p:cNvPr id="40" name="Rounded Rectangle 39"/>
          <p:cNvSpPr/>
          <p:nvPr/>
        </p:nvSpPr>
        <p:spPr>
          <a:xfrm>
            <a:off x="520070" y="3028590"/>
            <a:ext cx="1588080" cy="107079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3" name="TextBox 42"/>
          <p:cNvSpPr txBox="1"/>
          <p:nvPr/>
        </p:nvSpPr>
        <p:spPr>
          <a:xfrm>
            <a:off x="354869" y="3045213"/>
            <a:ext cx="1142802"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Terra MODIS</a:t>
            </a:r>
            <a:endParaRPr lang="en-US" sz="1400" dirty="0">
              <a:solidFill>
                <a:schemeClr val="accent4">
                  <a:lumMod val="40000"/>
                  <a:lumOff val="60000"/>
                </a:schemeClr>
              </a:solidFill>
              <a:latin typeface="Garamond" panose="02020404030301010803" pitchFamily="18"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1578" y="3323729"/>
            <a:ext cx="929519" cy="699721"/>
          </a:xfrm>
          <a:prstGeom prst="rect">
            <a:avLst/>
          </a:prstGeom>
        </p:spPr>
      </p:pic>
    </p:spTree>
    <p:extLst>
      <p:ext uri="{BB962C8B-B14F-4D97-AF65-F5344CB8AC3E}">
        <p14:creationId xmlns:p14="http://schemas.microsoft.com/office/powerpoint/2010/main" val="26538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left)">
                                      <p:cBhvr>
                                        <p:cTn id="61" dur="500"/>
                                        <p:tgtEl>
                                          <p:spTgt spid="78"/>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left)">
                                      <p:cBhvr>
                                        <p:cTn id="81" dur="500"/>
                                        <p:tgtEl>
                                          <p:spTgt spid="84"/>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par>
                          <p:cTn id="95" fill="hold">
                            <p:stCondLst>
                              <p:cond delay="1500"/>
                            </p:stCondLst>
                            <p:childTnLst>
                              <p:par>
                                <p:cTn id="96" presetID="10" presetClass="entr" presetSubtype="0"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par>
                                <p:cTn id="99" presetID="10"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par>
                                <p:cTn id="105" presetID="10" presetClass="entr" presetSubtype="0"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wipe(left)">
                                      <p:cBhvr>
                                        <p:cTn id="112" dur="500"/>
                                        <p:tgtEl>
                                          <p:spTgt spid="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500"/>
                                        <p:tgtEl>
                                          <p:spTgt spid="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fade">
                                      <p:cBhvr>
                                        <p:cTn id="124" dur="500"/>
                                        <p:tgtEl>
                                          <p:spTgt spid="7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fade">
                                      <p:cBhvr>
                                        <p:cTn id="136" dur="500"/>
                                        <p:tgtEl>
                                          <p:spTgt spid="7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78" grpId="0" animBg="1"/>
      <p:bldP spid="80" grpId="0" animBg="1"/>
      <p:bldP spid="81" grpId="0" animBg="1"/>
      <p:bldP spid="84" grpId="0" animBg="1"/>
      <p:bldP spid="31" grpId="0" animBg="1"/>
      <p:bldP spid="32" grpId="0" animBg="1"/>
      <p:bldP spid="33" grpId="0"/>
      <p:bldP spid="34" grpId="0"/>
      <p:bldP spid="38" grpId="0"/>
      <p:bldP spid="65" grpId="0"/>
      <p:bldP spid="66" grpId="0" animBg="1"/>
      <p:bldP spid="67" grpId="0" animBg="1"/>
      <p:bldP spid="68" grpId="0" animBg="1"/>
      <p:bldP spid="69" grpId="0" animBg="1"/>
      <p:bldP spid="70" grpId="0" animBg="1"/>
      <p:bldP spid="71" grpId="0"/>
      <p:bldP spid="72" grpId="0"/>
      <p:bldP spid="73" grpId="0"/>
      <p:bldP spid="74" grpId="0"/>
      <p:bldP spid="75" grpId="0"/>
      <p:bldP spid="79" grpId="0"/>
      <p:bldP spid="82" grpId="0"/>
      <p:bldP spid="83" grpId="0"/>
      <p:bldP spid="85" grpId="0"/>
      <p:bldP spid="42" grpId="0" animBg="1"/>
      <p:bldP spid="40"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85724"/>
            <a:ext cx="6733142" cy="762685"/>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9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Results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7" name="Picture 6"/>
          <p:cNvPicPr>
            <a:picLocks noChangeAspect="1"/>
          </p:cNvPicPr>
          <p:nvPr/>
        </p:nvPicPr>
        <p:blipFill>
          <a:blip r:embed="rId3"/>
          <a:stretch>
            <a:fillRect/>
          </a:stretch>
        </p:blipFill>
        <p:spPr>
          <a:xfrm>
            <a:off x="1753228" y="4281946"/>
            <a:ext cx="5602710" cy="1359526"/>
          </a:xfrm>
          <a:prstGeom prst="rect">
            <a:avLst/>
          </a:prstGeom>
        </p:spPr>
      </p:pic>
    </p:spTree>
    <p:extLst>
      <p:ext uri="{BB962C8B-B14F-4D97-AF65-F5344CB8AC3E}">
        <p14:creationId xmlns:p14="http://schemas.microsoft.com/office/powerpoint/2010/main" val="175605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4017596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3771</TotalTime>
  <Words>2126</Words>
  <Application>Microsoft Office PowerPoint</Application>
  <PresentationFormat>On-screen Show (4:3)</PresentationFormat>
  <Paragraphs>184</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208</cp:revision>
  <dcterms:created xsi:type="dcterms:W3CDTF">2015-05-18T13:26:09Z</dcterms:created>
  <dcterms:modified xsi:type="dcterms:W3CDTF">2015-07-15T16:17:17Z</dcterms:modified>
</cp:coreProperties>
</file>