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6" r:id="rId2"/>
    <p:sldId id="257"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3" pos="864" userDrawn="1">
          <p15:clr>
            <a:srgbClr val="A4A3A4"/>
          </p15:clr>
        </p15:guide>
        <p15:guide id="4" orient="horz" pos="2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5831"/>
    <a:srgbClr val="848484"/>
    <a:srgbClr val="75B552"/>
    <a:srgbClr val="397916"/>
    <a:srgbClr val="4D8D2A"/>
    <a:srgbClr val="61A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244" autoAdjust="0"/>
  </p:normalViewPr>
  <p:slideViewPr>
    <p:cSldViewPr snapToGrid="0">
      <p:cViewPr varScale="1">
        <p:scale>
          <a:sx n="116" d="100"/>
          <a:sy n="116" d="100"/>
        </p:scale>
        <p:origin x="1464" y="108"/>
      </p:cViewPr>
      <p:guideLst>
        <p:guide orient="horz" pos="3744"/>
        <p:guide pos="864"/>
        <p:guide orient="horz" pos="240"/>
      </p:guideLst>
    </p:cSldViewPr>
  </p:slideViewPr>
  <p:notesTextViewPr>
    <p:cViewPr>
      <p:scale>
        <a:sx n="100" d="100"/>
        <a:sy n="100" d="100"/>
      </p:scale>
      <p:origin x="0" y="0"/>
    </p:cViewPr>
  </p:notesTextViewPr>
  <p:notesViewPr>
    <p:cSldViewPr snapToGrid="0" showGuide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3BCED3-F0F2-4045-B844-068734CDB218}" type="datetimeFigureOut">
              <a:rPr lang="en-US" smtClean="0"/>
              <a:t>8/4/2015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22D02E3-2122-4F73-AE31-C4321BC79DA6}" type="slidenum">
              <a:rPr lang="en-US" smtClean="0"/>
              <a:t>‹#›</a:t>
            </a:fld>
            <a:endParaRPr lang="en-US"/>
          </a:p>
        </p:txBody>
      </p:sp>
    </p:spTree>
    <p:extLst>
      <p:ext uri="{BB962C8B-B14F-4D97-AF65-F5344CB8AC3E}">
        <p14:creationId xmlns:p14="http://schemas.microsoft.com/office/powerpoint/2010/main" val="1063979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09D98BE-55AE-4A7D-A675-54A373C2E182}" type="datetimeFigureOut">
              <a:rPr lang="en-US" smtClean="0"/>
              <a:pPr/>
              <a:t>8/4/2015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8AE8ED-86F5-4F6D-A549-4F3CBCC92EF9}" type="slidenum">
              <a:rPr lang="en-US" smtClean="0"/>
              <a:pPr/>
              <a:t>‹#›</a:t>
            </a:fld>
            <a:endParaRPr lang="en-US" dirty="0"/>
          </a:p>
        </p:txBody>
      </p:sp>
    </p:spTree>
    <p:extLst>
      <p:ext uri="{BB962C8B-B14F-4D97-AF65-F5344CB8AC3E}">
        <p14:creationId xmlns:p14="http://schemas.microsoft.com/office/powerpoint/2010/main" val="971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8AE8ED-86F5-4F6D-A549-4F3CBCC92EF9}" type="slidenum">
              <a:rPr lang="en-US" smtClean="0"/>
              <a:pPr/>
              <a:t>1</a:t>
            </a:fld>
            <a:endParaRPr lang="en-US" dirty="0"/>
          </a:p>
        </p:txBody>
      </p:sp>
    </p:spTree>
    <p:extLst>
      <p:ext uri="{BB962C8B-B14F-4D97-AF65-F5344CB8AC3E}">
        <p14:creationId xmlns:p14="http://schemas.microsoft.com/office/powerpoint/2010/main" val="3452620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6372225" y="1022350"/>
            <a:ext cx="2771775"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pic>
        <p:nvPicPr>
          <p:cNvPr id="8" name="Picture 2"/>
          <p:cNvPicPr>
            <a:picLocks noChangeAspect="1" noChangeArrowheads="1"/>
          </p:cNvPicPr>
          <p:nvPr userDrawn="1"/>
        </p:nvPicPr>
        <p:blipFill>
          <a:blip r:embed="rId2" cstate="print"/>
          <a:srcRect/>
          <a:stretch>
            <a:fillRect/>
          </a:stretch>
        </p:blipFill>
        <p:spPr bwMode="auto">
          <a:xfrm>
            <a:off x="6416571" y="1187877"/>
            <a:ext cx="2689330" cy="5662503"/>
          </a:xfrm>
          <a:prstGeom prst="rect">
            <a:avLst/>
          </a:prstGeom>
          <a:noFill/>
          <a:ln w="9525">
            <a:noFill/>
            <a:miter lim="800000"/>
            <a:headEnd/>
            <a:tailEnd/>
          </a:ln>
        </p:spPr>
      </p:pic>
      <p:sp>
        <p:nvSpPr>
          <p:cNvPr id="9" name="Rectangle 8"/>
          <p:cNvSpPr/>
          <p:nvPr userDrawn="1"/>
        </p:nvSpPr>
        <p:spPr>
          <a:xfrm>
            <a:off x="2940050" y="1022350"/>
            <a:ext cx="3206750"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10" name="Rectangle 9"/>
          <p:cNvSpPr/>
          <p:nvPr userDrawn="1"/>
        </p:nvSpPr>
        <p:spPr>
          <a:xfrm>
            <a:off x="0" y="1022350"/>
            <a:ext cx="2717799"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11" name="Rectangle 10"/>
          <p:cNvSpPr/>
          <p:nvPr userDrawn="1"/>
        </p:nvSpPr>
        <p:spPr>
          <a:xfrm>
            <a:off x="6385560" y="5913120"/>
            <a:ext cx="2758440" cy="94488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12" name="Rectangle 11"/>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13" name="TextBox 12"/>
          <p:cNvSpPr txBox="1"/>
          <p:nvPr userDrawn="1"/>
        </p:nvSpPr>
        <p:spPr>
          <a:xfrm>
            <a:off x="6324600" y="6553165"/>
            <a:ext cx="2057400" cy="200055"/>
          </a:xfrm>
          <a:prstGeom prst="rect">
            <a:avLst/>
          </a:prstGeom>
          <a:noFill/>
        </p:spPr>
        <p:txBody>
          <a:bodyPr wrap="square" rtlCol="0">
            <a:spAutoFit/>
          </a:bodyPr>
          <a:lstStyle/>
          <a:p>
            <a:r>
              <a:rPr lang="en-US" sz="700" b="1" dirty="0" smtClean="0">
                <a:latin typeface="Century Gothic" pitchFamily="34" charset="0"/>
                <a:cs typeface="Arial" pitchFamily="34" charset="0"/>
              </a:rPr>
              <a:t>www.nasa.gov</a:t>
            </a:r>
            <a:endParaRPr lang="en-US" sz="700" b="1" dirty="0">
              <a:latin typeface="Century Gothic" pitchFamily="34" charset="0"/>
              <a:cs typeface="Arial" pitchFamily="34" charset="0"/>
            </a:endParaRPr>
          </a:p>
        </p:txBody>
      </p:sp>
      <p:cxnSp>
        <p:nvCxnSpPr>
          <p:cNvPr id="17" name="Straight Connector 16"/>
          <p:cNvCxnSpPr/>
          <p:nvPr userDrawn="1"/>
        </p:nvCxnSpPr>
        <p:spPr>
          <a:xfrm flipV="1">
            <a:off x="61507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149636" y="6457950"/>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9376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2936536" y="6457949"/>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3067049" y="5815069"/>
            <a:ext cx="2238375" cy="954107"/>
          </a:xfrm>
          <a:prstGeom prst="rect">
            <a:avLst/>
          </a:prstGeom>
          <a:noFill/>
        </p:spPr>
        <p:txBody>
          <a:bodyPr wrap="square" rtlCol="0">
            <a:spAutoFit/>
          </a:bodyPr>
          <a:lstStyle/>
          <a:p>
            <a:r>
              <a:rPr lang="en-US" sz="700" b="1" dirty="0" smtClean="0">
                <a:solidFill>
                  <a:schemeClr val="bg1"/>
                </a:solidFill>
                <a:latin typeface="Century Gothic" pitchFamily="34" charset="0"/>
                <a:cs typeface="Arial" pitchFamily="34" charset="0"/>
              </a:rPr>
              <a:t>The DEVELOP</a:t>
            </a:r>
          </a:p>
          <a:p>
            <a:r>
              <a:rPr lang="en-US" sz="700" b="1" dirty="0" smtClean="0">
                <a:solidFill>
                  <a:schemeClr val="bg1"/>
                </a:solidFill>
                <a:latin typeface="Century Gothic" pitchFamily="34" charset="0"/>
                <a:cs typeface="Arial" pitchFamily="34" charset="0"/>
              </a:rPr>
              <a:t>National Program</a:t>
            </a:r>
          </a:p>
          <a:p>
            <a:endParaRPr lang="en-US" sz="700" b="1" dirty="0" smtClean="0">
              <a:solidFill>
                <a:schemeClr val="bg1"/>
              </a:solidFill>
              <a:latin typeface="Century Gothic" pitchFamily="34" charset="0"/>
              <a:cs typeface="Arial" pitchFamily="34" charset="0"/>
            </a:endParaRPr>
          </a:p>
          <a:p>
            <a:r>
              <a:rPr lang="en-US" sz="700" b="1" dirty="0" smtClean="0">
                <a:solidFill>
                  <a:schemeClr val="bg1"/>
                </a:solidFill>
                <a:latin typeface="Century Gothic" pitchFamily="34" charset="0"/>
                <a:cs typeface="Arial" pitchFamily="34" charset="0"/>
              </a:rPr>
              <a:t>National Aeronautics and</a:t>
            </a:r>
          </a:p>
          <a:p>
            <a:r>
              <a:rPr lang="en-US" sz="700" b="1" dirty="0" smtClean="0">
                <a:solidFill>
                  <a:schemeClr val="bg1"/>
                </a:solidFill>
                <a:latin typeface="Century Gothic" pitchFamily="34" charset="0"/>
                <a:cs typeface="Arial" pitchFamily="34" charset="0"/>
              </a:rPr>
              <a:t>Space Administration</a:t>
            </a:r>
          </a:p>
          <a:p>
            <a:endParaRPr lang="en-US" sz="700" b="1" dirty="0" smtClean="0">
              <a:solidFill>
                <a:schemeClr val="bg1"/>
              </a:solidFill>
              <a:latin typeface="Century Gothic" pitchFamily="34" charset="0"/>
              <a:cs typeface="Arial" pitchFamily="34" charset="0"/>
            </a:endParaRPr>
          </a:p>
          <a:p>
            <a:endParaRPr lang="en-US" sz="700" b="1" dirty="0" smtClean="0">
              <a:solidFill>
                <a:schemeClr val="bg1"/>
              </a:solidFill>
              <a:latin typeface="Century Gothic" pitchFamily="34" charset="0"/>
              <a:cs typeface="Arial" pitchFamily="34" charset="0"/>
            </a:endParaRPr>
          </a:p>
          <a:p>
            <a:r>
              <a:rPr lang="en-US" sz="700" b="1" dirty="0" smtClean="0">
                <a:latin typeface="Century Gothic" pitchFamily="34" charset="0"/>
                <a:cs typeface="Arial" pitchFamily="34" charset="0"/>
              </a:rPr>
              <a:t>http://develop.larc.nasa.gov</a:t>
            </a:r>
            <a:endParaRPr lang="en-US" sz="700" b="1" dirty="0">
              <a:latin typeface="Century Gothic" pitchFamily="34" charset="0"/>
              <a:cs typeface="Arial" pitchFamily="34" charset="0"/>
            </a:endParaRPr>
          </a:p>
        </p:txBody>
      </p:sp>
      <p:sp>
        <p:nvSpPr>
          <p:cNvPr id="22" name="TextBox 21"/>
          <p:cNvSpPr txBox="1"/>
          <p:nvPr userDrawn="1"/>
        </p:nvSpPr>
        <p:spPr>
          <a:xfrm>
            <a:off x="6202680" y="5791200"/>
            <a:ext cx="3093720" cy="784830"/>
          </a:xfrm>
          <a:prstGeom prst="rect">
            <a:avLst/>
          </a:prstGeom>
          <a:noFill/>
        </p:spPr>
        <p:txBody>
          <a:bodyPr wrap="square" rtlCol="0">
            <a:spAutoFit/>
          </a:bodyPr>
          <a:lstStyle/>
          <a:p>
            <a:pPr algn="ctr"/>
            <a:r>
              <a:rPr lang="en-US" sz="4500" b="1" dirty="0" smtClean="0">
                <a:solidFill>
                  <a:schemeClr val="bg1"/>
                </a:solidFill>
                <a:latin typeface="Century Gothic" pitchFamily="34" charset="0"/>
                <a:cs typeface="Arial" pitchFamily="34" charset="0"/>
              </a:rPr>
              <a:t>DEVELOP</a:t>
            </a:r>
            <a:endParaRPr lang="en-US" sz="4500" b="1" dirty="0">
              <a:solidFill>
                <a:schemeClr val="bg1"/>
              </a:solidFill>
              <a:latin typeface="Century Gothic" pitchFamily="34" charset="0"/>
              <a:cs typeface="Arial" pitchFamily="34" charset="0"/>
            </a:endParaRPr>
          </a:p>
        </p:txBody>
      </p:sp>
      <p:grpSp>
        <p:nvGrpSpPr>
          <p:cNvPr id="23" name="Group 22"/>
          <p:cNvGrpSpPr/>
          <p:nvPr userDrawn="1"/>
        </p:nvGrpSpPr>
        <p:grpSpPr>
          <a:xfrm>
            <a:off x="-30956" y="1079420"/>
            <a:ext cx="9203531" cy="76280"/>
            <a:chOff x="-30956" y="1079420"/>
            <a:chExt cx="9203531" cy="76280"/>
          </a:xfrm>
        </p:grpSpPr>
        <p:sp>
          <p:nvSpPr>
            <p:cNvPr id="24" name="Rectangle 23"/>
            <p:cNvSpPr/>
            <p:nvPr/>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25" name="Chevron 24"/>
            <p:cNvSpPr/>
            <p:nvPr/>
          </p:nvSpPr>
          <p:spPr>
            <a:xfrm>
              <a:off x="6705600" y="107950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26" name="Chevron 25"/>
            <p:cNvSpPr/>
            <p:nvPr/>
          </p:nvSpPr>
          <p:spPr>
            <a:xfrm>
              <a:off x="8721897" y="107950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27" name="Chevron 26"/>
            <p:cNvSpPr/>
            <p:nvPr/>
          </p:nvSpPr>
          <p:spPr>
            <a:xfrm>
              <a:off x="8493257" y="1079484"/>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28" name="Chevron 27"/>
            <p:cNvSpPr/>
            <p:nvPr/>
          </p:nvSpPr>
          <p:spPr>
            <a:xfrm>
              <a:off x="6938971" y="1079484"/>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29" name="Chevron 28"/>
            <p:cNvSpPr/>
            <p:nvPr/>
          </p:nvSpPr>
          <p:spPr>
            <a:xfrm>
              <a:off x="7053267" y="1079468"/>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0" name="Chevron 29"/>
            <p:cNvSpPr/>
            <p:nvPr/>
          </p:nvSpPr>
          <p:spPr>
            <a:xfrm>
              <a:off x="8369403" y="1079468"/>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1" name="Chevron 30"/>
            <p:cNvSpPr/>
            <p:nvPr/>
          </p:nvSpPr>
          <p:spPr>
            <a:xfrm>
              <a:off x="7138985" y="1079452"/>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2" name="Chevron 31"/>
            <p:cNvSpPr/>
            <p:nvPr/>
          </p:nvSpPr>
          <p:spPr>
            <a:xfrm>
              <a:off x="8283653" y="1079452"/>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3" name="Chevron 32"/>
            <p:cNvSpPr/>
            <p:nvPr/>
          </p:nvSpPr>
          <p:spPr>
            <a:xfrm>
              <a:off x="7253281"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4" name="Chevron 33"/>
            <p:cNvSpPr/>
            <p:nvPr/>
          </p:nvSpPr>
          <p:spPr>
            <a:xfrm>
              <a:off x="7491431"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5" name="Chevron 34"/>
            <p:cNvSpPr/>
            <p:nvPr/>
          </p:nvSpPr>
          <p:spPr>
            <a:xfrm>
              <a:off x="8159799"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6" name="Chevron 35"/>
            <p:cNvSpPr/>
            <p:nvPr/>
          </p:nvSpPr>
          <p:spPr>
            <a:xfrm>
              <a:off x="7921633" y="107942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grpSp>
      <p:sp>
        <p:nvSpPr>
          <p:cNvPr id="37" name="TextBox 36"/>
          <p:cNvSpPr txBox="1"/>
          <p:nvPr userDrawn="1"/>
        </p:nvSpPr>
        <p:spPr>
          <a:xfrm>
            <a:off x="3467100" y="2076450"/>
            <a:ext cx="2152650" cy="2246769"/>
          </a:xfrm>
          <a:prstGeom prst="rect">
            <a:avLst/>
          </a:prstGeom>
          <a:noFill/>
        </p:spPr>
        <p:txBody>
          <a:bodyPr wrap="square" rtlCol="0">
            <a:spAutoFit/>
          </a:bodyPr>
          <a:lstStyle/>
          <a:p>
            <a:pPr algn="ctr"/>
            <a:r>
              <a:rPr lang="en-US" sz="2800" b="1" dirty="0" smtClean="0">
                <a:solidFill>
                  <a:schemeClr val="bg1"/>
                </a:solidFill>
                <a:latin typeface="Century Gothic" pitchFamily="34" charset="0"/>
                <a:cs typeface="Arial" pitchFamily="34" charset="0"/>
              </a:rPr>
              <a:t>Dream.</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Discover.</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DEVELOP.</a:t>
            </a:r>
            <a:endParaRPr lang="en-US" sz="2800" b="1" dirty="0">
              <a:solidFill>
                <a:schemeClr val="bg1"/>
              </a:solidFill>
              <a:latin typeface="Century Gothic" pitchFamily="34" charset="0"/>
              <a:cs typeface="Arial" pitchFamily="34" charset="0"/>
            </a:endParaRPr>
          </a:p>
        </p:txBody>
      </p:sp>
      <p:grpSp>
        <p:nvGrpSpPr>
          <p:cNvPr id="38" name="Group 37"/>
          <p:cNvGrpSpPr/>
          <p:nvPr userDrawn="1"/>
        </p:nvGrpSpPr>
        <p:grpSpPr>
          <a:xfrm>
            <a:off x="-213360" y="3956774"/>
            <a:ext cx="2923222" cy="277308"/>
            <a:chOff x="-213360" y="3956774"/>
            <a:chExt cx="2923222" cy="277308"/>
          </a:xfrm>
        </p:grpSpPr>
        <p:sp>
          <p:nvSpPr>
            <p:cNvPr id="39" name="Chevron 38"/>
            <p:cNvSpPr/>
            <p:nvPr/>
          </p:nvSpPr>
          <p:spPr>
            <a:xfrm>
              <a:off x="266700" y="3956774"/>
              <a:ext cx="2176923"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40" name="Pentagon 39"/>
            <p:cNvSpPr/>
            <p:nvPr/>
          </p:nvSpPr>
          <p:spPr>
            <a:xfrm>
              <a:off x="-213360" y="3959844"/>
              <a:ext cx="522765"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p:nvPr/>
          </p:nvSpPr>
          <p:spPr>
            <a:xfrm>
              <a:off x="2412026" y="3958223"/>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42" name="TextBox 41"/>
            <p:cNvSpPr txBox="1"/>
            <p:nvPr/>
          </p:nvSpPr>
          <p:spPr>
            <a:xfrm>
              <a:off x="-1" y="395708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Earth Observations</a:t>
              </a:r>
              <a:endParaRPr lang="en-US" sz="1200" b="1" dirty="0">
                <a:solidFill>
                  <a:sysClr val="windowText" lastClr="000000"/>
                </a:solidFill>
                <a:latin typeface="Century Gothic" pitchFamily="34" charset="0"/>
                <a:cs typeface="Arial" pitchFamily="34" charset="0"/>
              </a:endParaRPr>
            </a:p>
          </p:txBody>
        </p:sp>
      </p:grpSp>
      <p:grpSp>
        <p:nvGrpSpPr>
          <p:cNvPr id="43" name="Group 42"/>
          <p:cNvGrpSpPr/>
          <p:nvPr userDrawn="1"/>
        </p:nvGrpSpPr>
        <p:grpSpPr>
          <a:xfrm>
            <a:off x="-219075" y="1200335"/>
            <a:ext cx="2928937" cy="280802"/>
            <a:chOff x="-219075" y="1200335"/>
            <a:chExt cx="2928937" cy="280802"/>
          </a:xfrm>
        </p:grpSpPr>
        <p:sp>
          <p:nvSpPr>
            <p:cNvPr id="44" name="Pentagon 43"/>
            <p:cNvSpPr/>
            <p:nvPr/>
          </p:nvSpPr>
          <p:spPr>
            <a:xfrm>
              <a:off x="-219075" y="1207859"/>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hevron 44"/>
            <p:cNvSpPr/>
            <p:nvPr/>
          </p:nvSpPr>
          <p:spPr>
            <a:xfrm>
              <a:off x="2410527" y="120623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46" name="Chevron 45"/>
            <p:cNvSpPr/>
            <p:nvPr/>
          </p:nvSpPr>
          <p:spPr>
            <a:xfrm>
              <a:off x="2017466" y="120623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47" name="Chevron 46"/>
            <p:cNvSpPr/>
            <p:nvPr/>
          </p:nvSpPr>
          <p:spPr>
            <a:xfrm>
              <a:off x="671513" y="1206238"/>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48" name="TextBox 47"/>
            <p:cNvSpPr txBox="1"/>
            <p:nvPr/>
          </p:nvSpPr>
          <p:spPr>
            <a:xfrm>
              <a:off x="-1" y="1200335"/>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Authors</a:t>
              </a:r>
              <a:endParaRPr lang="en-US" sz="1200" b="1" dirty="0">
                <a:solidFill>
                  <a:sysClr val="windowText" lastClr="000000"/>
                </a:solidFill>
                <a:latin typeface="Century Gothic" pitchFamily="34" charset="0"/>
                <a:cs typeface="Arial" pitchFamily="34" charset="0"/>
              </a:endParaRPr>
            </a:p>
          </p:txBody>
        </p:sp>
        <p:sp>
          <p:nvSpPr>
            <p:cNvPr id="49" name="Chevron 48"/>
            <p:cNvSpPr/>
            <p:nvPr/>
          </p:nvSpPr>
          <p:spPr>
            <a:xfrm>
              <a:off x="278955" y="12062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grpSp>
      <p:grpSp>
        <p:nvGrpSpPr>
          <p:cNvPr id="50" name="Group 49"/>
          <p:cNvGrpSpPr/>
          <p:nvPr userDrawn="1"/>
        </p:nvGrpSpPr>
        <p:grpSpPr>
          <a:xfrm>
            <a:off x="-214328" y="2585225"/>
            <a:ext cx="2928952" cy="280918"/>
            <a:chOff x="-214328" y="2585225"/>
            <a:chExt cx="2928952" cy="280918"/>
          </a:xfrm>
        </p:grpSpPr>
        <p:sp>
          <p:nvSpPr>
            <p:cNvPr id="51" name="Chevron 50"/>
            <p:cNvSpPr/>
            <p:nvPr/>
          </p:nvSpPr>
          <p:spPr>
            <a:xfrm>
              <a:off x="676260" y="259124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52" name="TextBox 51"/>
            <p:cNvSpPr txBox="1"/>
            <p:nvPr/>
          </p:nvSpPr>
          <p:spPr>
            <a:xfrm>
              <a:off x="-1" y="2585225"/>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Advisors</a:t>
              </a:r>
              <a:endParaRPr lang="en-US" sz="1200" b="1" dirty="0">
                <a:solidFill>
                  <a:sysClr val="windowText" lastClr="000000"/>
                </a:solidFill>
                <a:latin typeface="Century Gothic" pitchFamily="34" charset="0"/>
                <a:cs typeface="Arial" pitchFamily="34" charset="0"/>
              </a:endParaRPr>
            </a:p>
          </p:txBody>
        </p:sp>
        <p:sp>
          <p:nvSpPr>
            <p:cNvPr id="53" name="Pentagon 52"/>
            <p:cNvSpPr/>
            <p:nvPr/>
          </p:nvSpPr>
          <p:spPr>
            <a:xfrm>
              <a:off x="-214328" y="259286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hevron 53"/>
            <p:cNvSpPr/>
            <p:nvPr/>
          </p:nvSpPr>
          <p:spPr>
            <a:xfrm>
              <a:off x="2415274" y="259124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55" name="Chevron 54"/>
            <p:cNvSpPr/>
            <p:nvPr/>
          </p:nvSpPr>
          <p:spPr>
            <a:xfrm>
              <a:off x="2022213" y="259124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56" name="Chevron 55"/>
            <p:cNvSpPr/>
            <p:nvPr/>
          </p:nvSpPr>
          <p:spPr>
            <a:xfrm>
              <a:off x="283702" y="259122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grpSp>
      <p:pic>
        <p:nvPicPr>
          <p:cNvPr id="57" name="Content Placeholder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2050" y="191404"/>
            <a:ext cx="628557" cy="645823"/>
          </a:xfrm>
          <a:prstGeom prst="rect">
            <a:avLst/>
          </a:prstGeom>
        </p:spPr>
      </p:pic>
      <p:sp>
        <p:nvSpPr>
          <p:cNvPr id="58" name="TextBox 57"/>
          <p:cNvSpPr txBox="1"/>
          <p:nvPr userDrawn="1"/>
        </p:nvSpPr>
        <p:spPr>
          <a:xfrm>
            <a:off x="6414710" y="388893"/>
            <a:ext cx="1643399" cy="200055"/>
          </a:xfrm>
          <a:prstGeom prst="rect">
            <a:avLst/>
          </a:prstGeom>
          <a:noFill/>
        </p:spPr>
        <p:txBody>
          <a:bodyPr wrap="none" rtlCol="0">
            <a:spAutoFit/>
          </a:bodyPr>
          <a:lstStyle/>
          <a:p>
            <a:r>
              <a:rPr lang="en-US" sz="700" dirty="0" smtClean="0">
                <a:latin typeface="Century Gothic" panose="020B0502020202020204" pitchFamily="34" charset="0"/>
              </a:rPr>
              <a:t>NAS</a:t>
            </a:r>
            <a:r>
              <a:rPr lang="en-US" sz="700" baseline="0" dirty="0" smtClean="0">
                <a:latin typeface="Century Gothic" panose="020B0502020202020204" pitchFamily="34" charset="0"/>
              </a:rPr>
              <a:t>A DEVELOP National Program</a:t>
            </a:r>
            <a:endParaRPr lang="en-US" sz="700" dirty="0">
              <a:latin typeface="Century Gothic" panose="020B0502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479324"/>
            <a:ext cx="2771775" cy="3346704"/>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8" name="Rectangle 7"/>
          <p:cNvSpPr/>
          <p:nvPr userDrawn="1"/>
        </p:nvSpPr>
        <p:spPr>
          <a:xfrm>
            <a:off x="2982580" y="479323"/>
            <a:ext cx="6161420" cy="6378677"/>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9" name="Rectangle 8"/>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10" name="Rectangle 9"/>
          <p:cNvSpPr/>
          <p:nvPr userDrawn="1"/>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grpSp>
        <p:nvGrpSpPr>
          <p:cNvPr id="11" name="Group 10"/>
          <p:cNvGrpSpPr/>
          <p:nvPr userDrawn="1"/>
        </p:nvGrpSpPr>
        <p:grpSpPr>
          <a:xfrm>
            <a:off x="-219075" y="639911"/>
            <a:ext cx="2928937" cy="280802"/>
            <a:chOff x="-219075" y="639911"/>
            <a:chExt cx="2928937" cy="280802"/>
          </a:xfrm>
        </p:grpSpPr>
        <p:sp>
          <p:nvSpPr>
            <p:cNvPr id="12" name="Pentagon 11"/>
            <p:cNvSpPr/>
            <p:nvPr/>
          </p:nvSpPr>
          <p:spPr>
            <a:xfrm>
              <a:off x="-219075" y="64743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13" name="Chevron 12"/>
            <p:cNvSpPr/>
            <p:nvPr/>
          </p:nvSpPr>
          <p:spPr>
            <a:xfrm>
              <a:off x="2410527" y="64581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14" name="Chevron 13"/>
            <p:cNvSpPr/>
            <p:nvPr/>
          </p:nvSpPr>
          <p:spPr>
            <a:xfrm>
              <a:off x="2017466" y="64581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15" name="Chevron 14"/>
            <p:cNvSpPr/>
            <p:nvPr/>
          </p:nvSpPr>
          <p:spPr>
            <a:xfrm>
              <a:off x="671513" y="64581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16" name="TextBox 15"/>
            <p:cNvSpPr txBox="1"/>
            <p:nvPr/>
          </p:nvSpPr>
          <p:spPr>
            <a:xfrm>
              <a:off x="-1" y="63991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DEVELOP</a:t>
              </a:r>
              <a:endParaRPr lang="en-US" sz="1200" b="1" dirty="0">
                <a:solidFill>
                  <a:sysClr val="windowText" lastClr="000000"/>
                </a:solidFill>
                <a:latin typeface="Century Gothic" pitchFamily="34" charset="0"/>
                <a:cs typeface="Arial" pitchFamily="34" charset="0"/>
              </a:endParaRPr>
            </a:p>
          </p:txBody>
        </p:sp>
        <p:sp>
          <p:nvSpPr>
            <p:cNvPr id="17" name="Chevron 16"/>
            <p:cNvSpPr/>
            <p:nvPr/>
          </p:nvSpPr>
          <p:spPr>
            <a:xfrm>
              <a:off x="278955" y="64579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grpSp>
      <p:sp>
        <p:nvSpPr>
          <p:cNvPr id="18" name="Rectangle 17"/>
          <p:cNvSpPr/>
          <p:nvPr userDrawn="1"/>
        </p:nvSpPr>
        <p:spPr>
          <a:xfrm>
            <a:off x="-114300" y="1215990"/>
            <a:ext cx="2943225" cy="12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grpSp>
        <p:nvGrpSpPr>
          <p:cNvPr id="20" name="Group 19"/>
          <p:cNvGrpSpPr/>
          <p:nvPr userDrawn="1"/>
        </p:nvGrpSpPr>
        <p:grpSpPr>
          <a:xfrm>
            <a:off x="-214328" y="2558891"/>
            <a:ext cx="2928952" cy="280918"/>
            <a:chOff x="-214328" y="2558891"/>
            <a:chExt cx="2928952" cy="280918"/>
          </a:xfrm>
        </p:grpSpPr>
        <p:sp>
          <p:nvSpPr>
            <p:cNvPr id="21" name="Chevron 20"/>
            <p:cNvSpPr/>
            <p:nvPr/>
          </p:nvSpPr>
          <p:spPr>
            <a:xfrm>
              <a:off x="676260" y="2564910"/>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22" name="TextBox 21"/>
            <p:cNvSpPr txBox="1"/>
            <p:nvPr/>
          </p:nvSpPr>
          <p:spPr>
            <a:xfrm>
              <a:off x="-1" y="2558891"/>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Partners</a:t>
              </a:r>
            </a:p>
          </p:txBody>
        </p:sp>
        <p:sp>
          <p:nvSpPr>
            <p:cNvPr id="23" name="Pentagon 22"/>
            <p:cNvSpPr/>
            <p:nvPr/>
          </p:nvSpPr>
          <p:spPr>
            <a:xfrm>
              <a:off x="-214328" y="2566531"/>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24" name="Chevron 23"/>
            <p:cNvSpPr/>
            <p:nvPr/>
          </p:nvSpPr>
          <p:spPr>
            <a:xfrm>
              <a:off x="2415274" y="2564910"/>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25" name="Chevron 24"/>
            <p:cNvSpPr/>
            <p:nvPr/>
          </p:nvSpPr>
          <p:spPr>
            <a:xfrm>
              <a:off x="2022213" y="256491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26" name="Chevron 25"/>
            <p:cNvSpPr/>
            <p:nvPr/>
          </p:nvSpPr>
          <p:spPr>
            <a:xfrm>
              <a:off x="283702" y="256489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grpSp>
      <p:grpSp>
        <p:nvGrpSpPr>
          <p:cNvPr id="30" name="Group 29"/>
          <p:cNvGrpSpPr/>
          <p:nvPr userDrawn="1"/>
        </p:nvGrpSpPr>
        <p:grpSpPr>
          <a:xfrm>
            <a:off x="2844804" y="3955331"/>
            <a:ext cx="6342836" cy="286244"/>
            <a:chOff x="2844804" y="3955331"/>
            <a:chExt cx="6342836" cy="286244"/>
          </a:xfrm>
        </p:grpSpPr>
        <p:sp>
          <p:nvSpPr>
            <p:cNvPr id="31" name="Pentagon 30"/>
            <p:cNvSpPr/>
            <p:nvPr/>
          </p:nvSpPr>
          <p:spPr>
            <a:xfrm>
              <a:off x="2844804" y="3968297"/>
              <a:ext cx="414496"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32" name="Chevron 31"/>
            <p:cNvSpPr/>
            <p:nvPr/>
          </p:nvSpPr>
          <p:spPr>
            <a:xfrm>
              <a:off x="5372464" y="3966676"/>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3" name="Chevron 32"/>
            <p:cNvSpPr/>
            <p:nvPr/>
          </p:nvSpPr>
          <p:spPr>
            <a:xfrm>
              <a:off x="4967498" y="396667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4" name="Chevron 33"/>
            <p:cNvSpPr/>
            <p:nvPr/>
          </p:nvSpPr>
          <p:spPr>
            <a:xfrm>
              <a:off x="3621545" y="3966676"/>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5" name="TextBox 34"/>
            <p:cNvSpPr txBox="1"/>
            <p:nvPr/>
          </p:nvSpPr>
          <p:spPr>
            <a:xfrm>
              <a:off x="2950031" y="396077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Concern</a:t>
              </a:r>
              <a:endParaRPr lang="en-US" sz="1200" b="1" dirty="0">
                <a:solidFill>
                  <a:sysClr val="windowText" lastClr="000000"/>
                </a:solidFill>
                <a:latin typeface="Century Gothic" pitchFamily="34" charset="0"/>
                <a:cs typeface="Arial" pitchFamily="34" charset="0"/>
              </a:endParaRPr>
            </a:p>
          </p:txBody>
        </p:sp>
        <p:sp>
          <p:nvSpPr>
            <p:cNvPr id="36" name="Chevron 35"/>
            <p:cNvSpPr/>
            <p:nvPr/>
          </p:nvSpPr>
          <p:spPr>
            <a:xfrm>
              <a:off x="3228987" y="396666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7" name="Chevron 36"/>
            <p:cNvSpPr/>
            <p:nvPr/>
          </p:nvSpPr>
          <p:spPr>
            <a:xfrm>
              <a:off x="8903734" y="395942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8" name="Chevron 37"/>
            <p:cNvSpPr/>
            <p:nvPr/>
          </p:nvSpPr>
          <p:spPr>
            <a:xfrm>
              <a:off x="8510673" y="39594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39" name="Chevron 38"/>
            <p:cNvSpPr/>
            <p:nvPr/>
          </p:nvSpPr>
          <p:spPr>
            <a:xfrm>
              <a:off x="6789345" y="3959422"/>
              <a:ext cx="1767514"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40" name="TextBox 39"/>
            <p:cNvSpPr txBox="1"/>
            <p:nvPr/>
          </p:nvSpPr>
          <p:spPr>
            <a:xfrm>
              <a:off x="6368081" y="395533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Decision</a:t>
              </a:r>
              <a:r>
                <a:rPr lang="en-US" sz="1200" b="1" dirty="0" smtClean="0">
                  <a:solidFill>
                    <a:srgbClr val="397916"/>
                  </a:solidFill>
                  <a:latin typeface="Century Gothic" pitchFamily="34" charset="0"/>
                  <a:cs typeface="Arial" pitchFamily="34" charset="0"/>
                </a:rPr>
                <a:t> </a:t>
              </a:r>
              <a:r>
                <a:rPr lang="en-US" sz="1200" b="1" dirty="0" smtClean="0">
                  <a:solidFill>
                    <a:sysClr val="windowText" lastClr="000000"/>
                  </a:solidFill>
                  <a:latin typeface="Century Gothic" pitchFamily="34" charset="0"/>
                  <a:cs typeface="Arial" pitchFamily="34" charset="0"/>
                </a:rPr>
                <a:t>Support</a:t>
              </a:r>
              <a:endParaRPr lang="en-US" sz="1200" b="1" dirty="0">
                <a:solidFill>
                  <a:sysClr val="windowText" lastClr="000000"/>
                </a:solidFill>
                <a:latin typeface="Century Gothic" pitchFamily="34" charset="0"/>
                <a:cs typeface="Arial" pitchFamily="34" charset="0"/>
              </a:endParaRPr>
            </a:p>
          </p:txBody>
        </p:sp>
        <p:sp>
          <p:nvSpPr>
            <p:cNvPr id="41" name="Chevron 40"/>
            <p:cNvSpPr/>
            <p:nvPr/>
          </p:nvSpPr>
          <p:spPr>
            <a:xfrm>
              <a:off x="6406412" y="395940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42" name="Chevron 41"/>
            <p:cNvSpPr/>
            <p:nvPr/>
          </p:nvSpPr>
          <p:spPr>
            <a:xfrm>
              <a:off x="5629628" y="396669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43" name="Chevron 42"/>
            <p:cNvSpPr/>
            <p:nvPr/>
          </p:nvSpPr>
          <p:spPr>
            <a:xfrm>
              <a:off x="5889173" y="396670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44" name="Chevron 43"/>
            <p:cNvSpPr/>
            <p:nvPr/>
          </p:nvSpPr>
          <p:spPr>
            <a:xfrm>
              <a:off x="6146337" y="396672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grpSp>
      <p:sp>
        <p:nvSpPr>
          <p:cNvPr id="48" name="Rectangle 47"/>
          <p:cNvSpPr/>
          <p:nvPr userDrawn="1"/>
        </p:nvSpPr>
        <p:spPr>
          <a:xfrm>
            <a:off x="2950369" y="3836829"/>
            <a:ext cx="6212046"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grpSp>
        <p:nvGrpSpPr>
          <p:cNvPr id="49" name="Group 48"/>
          <p:cNvGrpSpPr/>
          <p:nvPr userDrawn="1"/>
        </p:nvGrpSpPr>
        <p:grpSpPr>
          <a:xfrm>
            <a:off x="-206303" y="3951441"/>
            <a:ext cx="2928952" cy="280918"/>
            <a:chOff x="-206303" y="3951441"/>
            <a:chExt cx="2928952" cy="280918"/>
          </a:xfrm>
        </p:grpSpPr>
        <p:sp>
          <p:nvSpPr>
            <p:cNvPr id="50" name="Chevron 49"/>
            <p:cNvSpPr/>
            <p:nvPr/>
          </p:nvSpPr>
          <p:spPr>
            <a:xfrm>
              <a:off x="684285" y="3957460"/>
              <a:ext cx="1386295"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51" name="TextBox 50"/>
            <p:cNvSpPr txBox="1"/>
            <p:nvPr/>
          </p:nvSpPr>
          <p:spPr>
            <a:xfrm>
              <a:off x="8024" y="3951441"/>
              <a:ext cx="2714625" cy="276999"/>
            </a:xfrm>
            <a:prstGeom prst="rect">
              <a:avLst/>
            </a:prstGeom>
            <a:noFill/>
          </p:spPr>
          <p:txBody>
            <a:bodyPr wrap="square" rtlCol="0">
              <a:spAutoFit/>
            </a:bodyPr>
            <a:lstStyle/>
            <a:p>
              <a:pPr algn="ctr"/>
              <a:r>
                <a:rPr lang="en-US" sz="1200" b="1" dirty="0" smtClean="0">
                  <a:solidFill>
                    <a:schemeClr val="bg1"/>
                  </a:solidFill>
                  <a:latin typeface="Century Gothic" pitchFamily="34" charset="0"/>
                  <a:cs typeface="Arial" pitchFamily="34" charset="0"/>
                </a:rPr>
                <a:t>Case Study</a:t>
              </a:r>
            </a:p>
          </p:txBody>
        </p:sp>
        <p:sp>
          <p:nvSpPr>
            <p:cNvPr id="52" name="Pentagon 51"/>
            <p:cNvSpPr/>
            <p:nvPr/>
          </p:nvSpPr>
          <p:spPr>
            <a:xfrm>
              <a:off x="-206303" y="3959081"/>
              <a:ext cx="542857" cy="273278"/>
            </a:xfrm>
            <a:prstGeom prst="homePlate">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itchFamily="34" charset="0"/>
              </a:endParaRPr>
            </a:p>
          </p:txBody>
        </p:sp>
        <p:sp>
          <p:nvSpPr>
            <p:cNvPr id="53" name="Chevron 52"/>
            <p:cNvSpPr/>
            <p:nvPr/>
          </p:nvSpPr>
          <p:spPr>
            <a:xfrm>
              <a:off x="2423299" y="3957460"/>
              <a:ext cx="283906" cy="274777"/>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54" name="Chevron 53"/>
            <p:cNvSpPr/>
            <p:nvPr/>
          </p:nvSpPr>
          <p:spPr>
            <a:xfrm>
              <a:off x="2030238" y="3957461"/>
              <a:ext cx="430867"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sp>
          <p:nvSpPr>
            <p:cNvPr id="55" name="Chevron 54"/>
            <p:cNvSpPr/>
            <p:nvPr/>
          </p:nvSpPr>
          <p:spPr>
            <a:xfrm>
              <a:off x="291727" y="3957445"/>
              <a:ext cx="430867"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itchFamily="34" charset="0"/>
              </a:endParaRPr>
            </a:p>
          </p:txBody>
        </p:sp>
      </p:grpSp>
      <p:sp>
        <p:nvSpPr>
          <p:cNvPr id="45" name="TextBox 44"/>
          <p:cNvSpPr txBox="1"/>
          <p:nvPr userDrawn="1"/>
        </p:nvSpPr>
        <p:spPr>
          <a:xfrm>
            <a:off x="0" y="1240990"/>
            <a:ext cx="2820202" cy="1246495"/>
          </a:xfrm>
          <a:prstGeom prst="rect">
            <a:avLst/>
          </a:prstGeom>
          <a:noFill/>
        </p:spPr>
        <p:txBody>
          <a:bodyPr wrap="square" rtlCol="0">
            <a:spAutoFit/>
          </a:bodyPr>
          <a:lstStyle/>
          <a:p>
            <a:pPr algn="ctr"/>
            <a:r>
              <a:rPr lang="en-US" sz="1250" baseline="30000" dirty="0" smtClean="0">
                <a:latin typeface="Century Gothic" pitchFamily="34" charset="0"/>
                <a:cs typeface="Arial" pitchFamily="34" charset="0"/>
              </a:rPr>
              <a:t>The Applied Sciences’ DEVELOP National Program addresses environmental and policy issues through interdisciplinary research projects that apply NASA Earth observations to community concerns around the globe. DEVELOP bridges the gap between NASA Earth Science and society, building capacity in both its interns and partner organizations to better prepare them to handle the challenges that face our society along with future generations.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0022A-4CEF-4E73-9589-F2192E57DA9A}"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0022A-4CEF-4E73-9589-F2192E57DA9A}" type="datetimeFigureOut">
              <a:rPr lang="en-US" smtClean="0"/>
              <a:pPr/>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0022A-4CEF-4E73-9589-F2192E57DA9A}" type="datetimeFigureOut">
              <a:rPr lang="en-US" smtClean="0"/>
              <a:pPr/>
              <a:t>8/4/2015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B99BF1-C56F-4D9B-9172-AC57FA328E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0022A-4CEF-4E73-9589-F2192E57DA9A}" type="datetimeFigureOut">
              <a:rPr lang="en-US" smtClean="0"/>
              <a:pPr/>
              <a:t>8/4/2015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B99BF1-C56F-4D9B-9172-AC57FA328E6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0022A-4CEF-4E73-9589-F2192E57DA9A}" type="datetimeFigureOut">
              <a:rPr lang="en-US" smtClean="0"/>
              <a:pPr/>
              <a:t>8/4/2015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B99BF1-C56F-4D9B-9172-AC57FA328E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0022A-4CEF-4E73-9589-F2192E57DA9A}" type="datetimeFigureOut">
              <a:rPr lang="en-US" smtClean="0"/>
              <a:pPr/>
              <a:t>8/4/2015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99BF1-C56F-4D9B-9172-AC57FA328E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0" y="1713985"/>
            <a:ext cx="2705100" cy="646331"/>
          </a:xfrm>
          <a:prstGeom prst="rect">
            <a:avLst/>
          </a:prstGeom>
          <a:noFill/>
        </p:spPr>
        <p:txBody>
          <a:bodyPr wrap="square" rtlCol="0">
            <a:spAutoFit/>
          </a:bodyPr>
          <a:lstStyle/>
          <a:p>
            <a:pPr algn="ctr"/>
            <a:r>
              <a:rPr lang="en-US" sz="1200" dirty="0" smtClean="0">
                <a:solidFill>
                  <a:schemeClr val="bg1"/>
                </a:solidFill>
                <a:latin typeface="Century Gothic" pitchFamily="34" charset="0"/>
                <a:cs typeface="Arial" pitchFamily="34" charset="0"/>
              </a:rPr>
              <a:t>Heather Nicholson (Team Lead)</a:t>
            </a:r>
          </a:p>
          <a:p>
            <a:pPr algn="ctr"/>
            <a:r>
              <a:rPr lang="en-US" sz="1200" dirty="0" smtClean="0">
                <a:solidFill>
                  <a:schemeClr val="bg1"/>
                </a:solidFill>
                <a:latin typeface="Century Gothic" pitchFamily="34" charset="0"/>
                <a:cs typeface="Arial" pitchFamily="34" charset="0"/>
              </a:rPr>
              <a:t>Amber Todoroff</a:t>
            </a:r>
          </a:p>
          <a:p>
            <a:pPr algn="ctr"/>
            <a:r>
              <a:rPr lang="en-US" sz="1200" dirty="0" smtClean="0">
                <a:solidFill>
                  <a:schemeClr val="bg1"/>
                </a:solidFill>
                <a:latin typeface="Century Gothic" pitchFamily="34" charset="0"/>
                <a:cs typeface="Arial" pitchFamily="34" charset="0"/>
              </a:rPr>
              <a:t>Madeline LeBoeuf</a:t>
            </a:r>
          </a:p>
        </p:txBody>
      </p:sp>
      <p:sp>
        <p:nvSpPr>
          <p:cNvPr id="60" name="TextBox 59"/>
          <p:cNvSpPr txBox="1"/>
          <p:nvPr/>
        </p:nvSpPr>
        <p:spPr>
          <a:xfrm>
            <a:off x="0" y="3032637"/>
            <a:ext cx="2705100" cy="600164"/>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Joseph Spruce</a:t>
            </a:r>
          </a:p>
          <a:p>
            <a:pPr algn="ctr"/>
            <a:r>
              <a:rPr lang="en-US" sz="1100" dirty="0" smtClean="0">
                <a:solidFill>
                  <a:schemeClr val="bg1"/>
                </a:solidFill>
                <a:latin typeface="Century Gothic" pitchFamily="34" charset="0"/>
                <a:cs typeface="Arial" pitchFamily="34" charset="0"/>
              </a:rPr>
              <a:t>James “Doc” Smoot</a:t>
            </a:r>
          </a:p>
          <a:p>
            <a:pPr algn="ctr"/>
            <a:r>
              <a:rPr lang="en-US" sz="1100" dirty="0" smtClean="0">
                <a:solidFill>
                  <a:schemeClr val="bg1"/>
                </a:solidFill>
                <a:latin typeface="Century Gothic" pitchFamily="34" charset="0"/>
                <a:cs typeface="Arial" pitchFamily="34" charset="0"/>
              </a:rPr>
              <a:t>Dr. Kenton Ross</a:t>
            </a:r>
          </a:p>
        </p:txBody>
      </p:sp>
      <p:sp>
        <p:nvSpPr>
          <p:cNvPr id="81" name="TextBox 80"/>
          <p:cNvSpPr txBox="1"/>
          <p:nvPr/>
        </p:nvSpPr>
        <p:spPr>
          <a:xfrm>
            <a:off x="1358472" y="5313850"/>
            <a:ext cx="1208902" cy="938719"/>
          </a:xfrm>
          <a:prstGeom prst="rect">
            <a:avLst/>
          </a:prstGeom>
          <a:noFill/>
        </p:spPr>
        <p:txBody>
          <a:bodyPr wrap="square" rtlCol="0">
            <a:spAutoFit/>
          </a:bodyPr>
          <a:lstStyle/>
          <a:p>
            <a:pPr algn="ctr"/>
            <a:r>
              <a:rPr lang="en-US" sz="1100" dirty="0">
                <a:solidFill>
                  <a:schemeClr val="bg1"/>
                </a:solidFill>
                <a:latin typeface="Century Gothic" pitchFamily="34" charset="0"/>
                <a:cs typeface="Arial" pitchFamily="34" charset="0"/>
              </a:rPr>
              <a:t>Simulated HyspIRI</a:t>
            </a:r>
            <a:br>
              <a:rPr lang="en-US" sz="1100" dirty="0">
                <a:solidFill>
                  <a:schemeClr val="bg1"/>
                </a:solidFill>
                <a:latin typeface="Century Gothic" pitchFamily="34" charset="0"/>
                <a:cs typeface="Arial" pitchFamily="34" charset="0"/>
              </a:rPr>
            </a:br>
            <a:r>
              <a:rPr lang="en-US" sz="1100" dirty="0">
                <a:solidFill>
                  <a:schemeClr val="bg1"/>
                </a:solidFill>
                <a:latin typeface="Century Gothic" pitchFamily="34" charset="0"/>
                <a:cs typeface="Arial" pitchFamily="34" charset="0"/>
              </a:rPr>
              <a:t>Onboard a NASA ER-2 Aircraft</a:t>
            </a:r>
          </a:p>
        </p:txBody>
      </p:sp>
      <p:sp>
        <p:nvSpPr>
          <p:cNvPr id="82" name="TextBox 81"/>
          <p:cNvSpPr txBox="1"/>
          <p:nvPr/>
        </p:nvSpPr>
        <p:spPr>
          <a:xfrm>
            <a:off x="1496198" y="4534185"/>
            <a:ext cx="933450" cy="430887"/>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Landsat 8 OLI</a:t>
            </a:r>
          </a:p>
        </p:txBody>
      </p:sp>
      <p:pic>
        <p:nvPicPr>
          <p:cNvPr id="2" name="Picture 1"/>
          <p:cNvPicPr>
            <a:picLocks noChangeAspect="1"/>
          </p:cNvPicPr>
          <p:nvPr/>
        </p:nvPicPr>
        <p:blipFill>
          <a:blip r:embed="rId3"/>
          <a:stretch>
            <a:fillRect/>
          </a:stretch>
        </p:blipFill>
        <p:spPr>
          <a:xfrm>
            <a:off x="200024" y="4383504"/>
            <a:ext cx="1052127" cy="858499"/>
          </a:xfrm>
          <a:prstGeom prst="rect">
            <a:avLst/>
          </a:prstGeom>
        </p:spPr>
      </p:pic>
      <p:pic>
        <p:nvPicPr>
          <p:cNvPr id="4" name="Picture 3"/>
          <p:cNvPicPr>
            <a:picLocks noChangeAspect="1"/>
          </p:cNvPicPr>
          <p:nvPr/>
        </p:nvPicPr>
        <p:blipFill>
          <a:blip r:embed="rId4"/>
          <a:stretch>
            <a:fillRect/>
          </a:stretch>
        </p:blipFill>
        <p:spPr>
          <a:xfrm>
            <a:off x="200024" y="5421652"/>
            <a:ext cx="1062019" cy="72311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3279817"/>
            <a:ext cx="1371600" cy="577081"/>
          </a:xfrm>
          <a:prstGeom prst="rect">
            <a:avLst/>
          </a:prstGeom>
          <a:noFill/>
        </p:spPr>
        <p:txBody>
          <a:bodyPr wrap="square" rtlCol="0">
            <a:spAutoFit/>
          </a:bodyPr>
          <a:lstStyle/>
          <a:p>
            <a:pPr algn="ctr"/>
            <a:r>
              <a:rPr lang="en-US" sz="1050" dirty="0" smtClean="0">
                <a:solidFill>
                  <a:schemeClr val="bg1"/>
                </a:solidFill>
                <a:latin typeface="Century Gothic" pitchFamily="34" charset="0"/>
                <a:cs typeface="Arial" pitchFamily="34" charset="0"/>
              </a:rPr>
              <a:t>Brad Quayle </a:t>
            </a:r>
          </a:p>
          <a:p>
            <a:pPr algn="ctr"/>
            <a:r>
              <a:rPr lang="en-US" sz="1050" dirty="0" smtClean="0">
                <a:solidFill>
                  <a:schemeClr val="bg1"/>
                </a:solidFill>
                <a:latin typeface="Century Gothic" pitchFamily="34" charset="0"/>
                <a:cs typeface="Arial" pitchFamily="34" charset="0"/>
              </a:rPr>
              <a:t>Steve Norman</a:t>
            </a:r>
          </a:p>
          <a:p>
            <a:pPr algn="ctr"/>
            <a:r>
              <a:rPr lang="en-US" sz="1050" dirty="0" smtClean="0">
                <a:solidFill>
                  <a:schemeClr val="bg1"/>
                </a:solidFill>
                <a:latin typeface="Century Gothic" pitchFamily="34" charset="0"/>
                <a:cs typeface="Arial" pitchFamily="34" charset="0"/>
              </a:rPr>
              <a:t>Robert Keane</a:t>
            </a:r>
          </a:p>
        </p:txBody>
      </p:sp>
      <p:sp>
        <p:nvSpPr>
          <p:cNvPr id="6" name="TextBox 5"/>
          <p:cNvSpPr txBox="1"/>
          <p:nvPr/>
        </p:nvSpPr>
        <p:spPr>
          <a:xfrm>
            <a:off x="2984953" y="4254032"/>
            <a:ext cx="2891971" cy="2031325"/>
          </a:xfrm>
          <a:prstGeom prst="rect">
            <a:avLst/>
          </a:prstGeom>
          <a:noFill/>
        </p:spPr>
        <p:txBody>
          <a:bodyPr wrap="square" rtlCol="0">
            <a:spAutoFit/>
          </a:bodyPr>
          <a:lstStyle/>
          <a:p>
            <a:pPr algn="just"/>
            <a:r>
              <a:rPr lang="en-US" sz="1050" dirty="0">
                <a:solidFill>
                  <a:schemeClr val="bg1"/>
                </a:solidFill>
                <a:latin typeface="Century Gothic" pitchFamily="34" charset="0"/>
                <a:cs typeface="Arial" pitchFamily="34" charset="0"/>
              </a:rPr>
              <a:t>The increase of wildfires in California is causing soil erosion, </a:t>
            </a:r>
            <a:r>
              <a:rPr lang="en-US" sz="1050" dirty="0" smtClean="0">
                <a:solidFill>
                  <a:schemeClr val="bg1"/>
                </a:solidFill>
                <a:latin typeface="Century Gothic" pitchFamily="34" charset="0"/>
                <a:cs typeface="Arial" pitchFamily="34" charset="0"/>
              </a:rPr>
              <a:t>increase </a:t>
            </a:r>
            <a:r>
              <a:rPr lang="en-US" sz="1050" dirty="0">
                <a:solidFill>
                  <a:schemeClr val="bg1"/>
                </a:solidFill>
                <a:latin typeface="Century Gothic" pitchFamily="34" charset="0"/>
                <a:cs typeface="Arial" pitchFamily="34" charset="0"/>
              </a:rPr>
              <a:t>of invasive plant species, and loss of property and life. </a:t>
            </a:r>
            <a:r>
              <a:rPr lang="en-US" sz="1050" dirty="0" smtClean="0">
                <a:solidFill>
                  <a:schemeClr val="bg1"/>
                </a:solidFill>
                <a:latin typeface="Century Gothic" pitchFamily="34" charset="0"/>
                <a:cs typeface="Arial" pitchFamily="34" charset="0"/>
              </a:rPr>
              <a:t>In </a:t>
            </a:r>
            <a:r>
              <a:rPr lang="en-US" sz="1050" dirty="0">
                <a:solidFill>
                  <a:schemeClr val="bg1"/>
                </a:solidFill>
                <a:latin typeface="Century Gothic" pitchFamily="34" charset="0"/>
                <a:cs typeface="Arial" pitchFamily="34" charset="0"/>
              </a:rPr>
              <a:t>2022, NASA’s Hyperspectral Infrared Imager </a:t>
            </a:r>
            <a:r>
              <a:rPr lang="en-US" sz="1050" dirty="0" smtClean="0">
                <a:solidFill>
                  <a:schemeClr val="bg1"/>
                </a:solidFill>
                <a:latin typeface="Century Gothic" pitchFamily="34" charset="0"/>
                <a:cs typeface="Arial" pitchFamily="34" charset="0"/>
              </a:rPr>
              <a:t>Satellite (HyspIRI) </a:t>
            </a:r>
            <a:r>
              <a:rPr lang="en-US" sz="1050" dirty="0">
                <a:solidFill>
                  <a:schemeClr val="bg1"/>
                </a:solidFill>
                <a:latin typeface="Century Gothic" pitchFamily="34" charset="0"/>
                <a:cs typeface="Arial" pitchFamily="34" charset="0"/>
              </a:rPr>
              <a:t>will be launched. </a:t>
            </a:r>
            <a:r>
              <a:rPr lang="en-US" sz="1050" dirty="0" smtClean="0">
                <a:solidFill>
                  <a:schemeClr val="bg1"/>
                </a:solidFill>
                <a:latin typeface="Century Gothic" pitchFamily="34" charset="0"/>
                <a:cs typeface="Arial" pitchFamily="34" charset="0"/>
              </a:rPr>
              <a:t>HyspIRI’s </a:t>
            </a:r>
            <a:r>
              <a:rPr lang="en-US" sz="1050" dirty="0">
                <a:solidFill>
                  <a:schemeClr val="bg1"/>
                </a:solidFill>
                <a:latin typeface="Century Gothic" pitchFamily="34" charset="0"/>
                <a:cs typeface="Arial" pitchFamily="34" charset="0"/>
              </a:rPr>
              <a:t>sensors will offer an unprecedented </a:t>
            </a:r>
            <a:r>
              <a:rPr lang="en-US" sz="1050" dirty="0" smtClean="0">
                <a:solidFill>
                  <a:schemeClr val="bg1"/>
                </a:solidFill>
                <a:latin typeface="Century Gothic" pitchFamily="34" charset="0"/>
                <a:cs typeface="Arial" pitchFamily="34" charset="0"/>
              </a:rPr>
              <a:t>mix of </a:t>
            </a:r>
            <a:r>
              <a:rPr lang="en-US" sz="1050" dirty="0">
                <a:solidFill>
                  <a:schemeClr val="bg1"/>
                </a:solidFill>
                <a:latin typeface="Century Gothic" pitchFamily="34" charset="0"/>
                <a:cs typeface="Arial" pitchFamily="34" charset="0"/>
              </a:rPr>
              <a:t>spectral, temporal, and spatial </a:t>
            </a:r>
            <a:r>
              <a:rPr lang="en-US" sz="1050" dirty="0" smtClean="0">
                <a:solidFill>
                  <a:schemeClr val="bg1"/>
                </a:solidFill>
                <a:latin typeface="Century Gothic" pitchFamily="34" charset="0"/>
                <a:cs typeface="Arial" pitchFamily="34" charset="0"/>
              </a:rPr>
              <a:t>resolution. It is necessary to evaluate the simulated HyspIRI products before the mission is launched to maximize the benefits of </a:t>
            </a:r>
            <a:r>
              <a:rPr lang="en-US" sz="1050" dirty="0" err="1" smtClean="0">
                <a:solidFill>
                  <a:schemeClr val="bg1"/>
                </a:solidFill>
                <a:latin typeface="Century Gothic" pitchFamily="34" charset="0"/>
                <a:cs typeface="Arial" pitchFamily="34" charset="0"/>
              </a:rPr>
              <a:t>HyspIRI’s</a:t>
            </a:r>
            <a:r>
              <a:rPr lang="en-US" sz="1050" dirty="0" smtClean="0">
                <a:solidFill>
                  <a:schemeClr val="bg1"/>
                </a:solidFill>
                <a:latin typeface="Century Gothic" pitchFamily="34" charset="0"/>
                <a:cs typeface="Arial" pitchFamily="34" charset="0"/>
              </a:rPr>
              <a:t> future capabilities.</a:t>
            </a:r>
          </a:p>
        </p:txBody>
      </p:sp>
      <p:sp>
        <p:nvSpPr>
          <p:cNvPr id="7" name="TextBox 6"/>
          <p:cNvSpPr txBox="1"/>
          <p:nvPr/>
        </p:nvSpPr>
        <p:spPr>
          <a:xfrm>
            <a:off x="6248400" y="4254032"/>
            <a:ext cx="2823029" cy="2362185"/>
          </a:xfrm>
          <a:prstGeom prst="rect">
            <a:avLst/>
          </a:prstGeom>
          <a:noFill/>
        </p:spPr>
        <p:txBody>
          <a:bodyPr wrap="square" rtlCol="0">
            <a:spAutoFit/>
          </a:bodyPr>
          <a:lstStyle/>
          <a:p>
            <a:pPr algn="just"/>
            <a:r>
              <a:rPr lang="en-US" sz="1050" dirty="0" smtClean="0">
                <a:solidFill>
                  <a:schemeClr val="bg1"/>
                </a:solidFill>
                <a:latin typeface="Century Gothic" pitchFamily="34" charset="0"/>
                <a:cs typeface="Arial" pitchFamily="34" charset="0"/>
              </a:rPr>
              <a:t>Simulated HyspIRI data was used to calculate burn severity products. Visual </a:t>
            </a:r>
            <a:r>
              <a:rPr lang="en-US" sz="1050" dirty="0">
                <a:solidFill>
                  <a:schemeClr val="bg1"/>
                </a:solidFill>
                <a:latin typeface="Century Gothic" pitchFamily="34" charset="0"/>
                <a:cs typeface="Arial" pitchFamily="34" charset="0"/>
              </a:rPr>
              <a:t>comparison suggests </a:t>
            </a:r>
            <a:r>
              <a:rPr lang="en-US" sz="1050" dirty="0" smtClean="0">
                <a:solidFill>
                  <a:schemeClr val="bg1"/>
                </a:solidFill>
                <a:latin typeface="Century Gothic" pitchFamily="34" charset="0"/>
                <a:cs typeface="Arial" pitchFamily="34" charset="0"/>
              </a:rPr>
              <a:t>that simulated HyspIRI imagery differs </a:t>
            </a:r>
            <a:r>
              <a:rPr lang="en-US" sz="1050" dirty="0">
                <a:solidFill>
                  <a:schemeClr val="bg1"/>
                </a:solidFill>
                <a:latin typeface="Century Gothic" pitchFamily="34" charset="0"/>
                <a:cs typeface="Arial" pitchFamily="34" charset="0"/>
              </a:rPr>
              <a:t>considerably from </a:t>
            </a:r>
            <a:r>
              <a:rPr lang="en-US" sz="1050" dirty="0" smtClean="0">
                <a:solidFill>
                  <a:schemeClr val="bg1"/>
                </a:solidFill>
                <a:latin typeface="Century Gothic" pitchFamily="34" charset="0"/>
                <a:cs typeface="Arial" pitchFamily="34" charset="0"/>
              </a:rPr>
              <a:t>current Landsat produced imagery. </a:t>
            </a:r>
            <a:r>
              <a:rPr lang="en-US" sz="1050" dirty="0">
                <a:solidFill>
                  <a:schemeClr val="bg1"/>
                </a:solidFill>
                <a:latin typeface="Century Gothic" pitchFamily="34" charset="0"/>
                <a:cs typeface="Arial" pitchFamily="34" charset="0"/>
              </a:rPr>
              <a:t>Statistical analyses </a:t>
            </a:r>
            <a:r>
              <a:rPr lang="en-US" sz="1050" dirty="0" smtClean="0">
                <a:solidFill>
                  <a:schemeClr val="bg1"/>
                </a:solidFill>
                <a:latin typeface="Century Gothic" pitchFamily="34" charset="0"/>
                <a:cs typeface="Arial" pitchFamily="34" charset="0"/>
              </a:rPr>
              <a:t>supports </a:t>
            </a:r>
            <a:r>
              <a:rPr lang="en-US" sz="1050" dirty="0">
                <a:solidFill>
                  <a:schemeClr val="bg1"/>
                </a:solidFill>
                <a:latin typeface="Century Gothic" pitchFamily="34" charset="0"/>
                <a:cs typeface="Arial" pitchFamily="34" charset="0"/>
              </a:rPr>
              <a:t>this visual observation</a:t>
            </a:r>
            <a:r>
              <a:rPr lang="en-US" sz="1050" dirty="0" smtClean="0">
                <a:solidFill>
                  <a:schemeClr val="bg1"/>
                </a:solidFill>
                <a:latin typeface="Century Gothic" pitchFamily="34" charset="0"/>
                <a:cs typeface="Arial" pitchFamily="34" charset="0"/>
              </a:rPr>
              <a:t>. The burn severity indices used for each sensor also highly </a:t>
            </a:r>
            <a:r>
              <a:rPr lang="en-US" sz="1050" dirty="0" smtClean="0">
                <a:solidFill>
                  <a:schemeClr val="bg1"/>
                </a:solidFill>
                <a:latin typeface="Century Gothic" pitchFamily="34" charset="0"/>
                <a:cs typeface="Arial" pitchFamily="34" charset="0"/>
              </a:rPr>
              <a:t>correlated </a:t>
            </a:r>
            <a:r>
              <a:rPr lang="en-US" sz="1050" dirty="0" smtClean="0">
                <a:solidFill>
                  <a:schemeClr val="bg1"/>
                </a:solidFill>
                <a:latin typeface="Century Gothic" pitchFamily="34" charset="0"/>
                <a:cs typeface="Arial" pitchFamily="34" charset="0"/>
              </a:rPr>
              <a:t>with </a:t>
            </a:r>
            <a:r>
              <a:rPr lang="en-US" sz="1050" dirty="0" smtClean="0">
                <a:solidFill>
                  <a:schemeClr val="bg1"/>
                </a:solidFill>
                <a:latin typeface="Century Gothic" pitchFamily="34" charset="0"/>
                <a:cs typeface="Arial" pitchFamily="34" charset="0"/>
              </a:rPr>
              <a:t>ground </a:t>
            </a:r>
            <a:r>
              <a:rPr lang="en-US" sz="1050" smtClean="0">
                <a:solidFill>
                  <a:schemeClr val="bg1"/>
                </a:solidFill>
                <a:latin typeface="Century Gothic" pitchFamily="34" charset="0"/>
                <a:cs typeface="Arial" pitchFamily="34" charset="0"/>
              </a:rPr>
              <a:t>truth data </a:t>
            </a:r>
            <a:r>
              <a:rPr lang="en-US" sz="1050" smtClean="0">
                <a:solidFill>
                  <a:schemeClr val="bg1"/>
                </a:solidFill>
                <a:latin typeface="Century Gothic" pitchFamily="34" charset="0"/>
                <a:cs typeface="Arial" pitchFamily="34" charset="0"/>
              </a:rPr>
              <a:t>obtained </a:t>
            </a:r>
            <a:r>
              <a:rPr lang="en-US" sz="1050" dirty="0" smtClean="0">
                <a:solidFill>
                  <a:schemeClr val="bg1"/>
                </a:solidFill>
                <a:latin typeface="Century Gothic" pitchFamily="34" charset="0"/>
                <a:cs typeface="Arial" pitchFamily="34" charset="0"/>
              </a:rPr>
              <a:t>for the King Fire. The </a:t>
            </a:r>
            <a:r>
              <a:rPr lang="en-US" sz="1050" dirty="0">
                <a:solidFill>
                  <a:schemeClr val="bg1"/>
                </a:solidFill>
                <a:latin typeface="Century Gothic" pitchFamily="34" charset="0"/>
                <a:cs typeface="Arial" pitchFamily="34" charset="0"/>
              </a:rPr>
              <a:t>results from this project suggest that future HyspIRI data will be valuable for forest service post-fire decision support. </a:t>
            </a:r>
          </a:p>
          <a:p>
            <a:pPr algn="just"/>
            <a:endParaRPr lang="en-US" sz="1100" dirty="0" smtClean="0">
              <a:solidFill>
                <a:schemeClr val="bg1"/>
              </a:solidFill>
              <a:latin typeface="Century Gothic" pitchFamily="34" charset="0"/>
              <a:cs typeface="Arial" pitchFamily="34" charset="0"/>
            </a:endParaRPr>
          </a:p>
        </p:txBody>
      </p:sp>
      <p:sp>
        <p:nvSpPr>
          <p:cNvPr id="9" name="TextBox 8"/>
          <p:cNvSpPr txBox="1"/>
          <p:nvPr/>
        </p:nvSpPr>
        <p:spPr>
          <a:xfrm>
            <a:off x="0" y="4241706"/>
            <a:ext cx="2723949" cy="2354491"/>
          </a:xfrm>
          <a:prstGeom prst="rect">
            <a:avLst/>
          </a:prstGeom>
          <a:noFill/>
        </p:spPr>
        <p:txBody>
          <a:bodyPr wrap="square" rtlCol="0">
            <a:spAutoFit/>
          </a:bodyPr>
          <a:lstStyle/>
          <a:p>
            <a:pPr algn="just"/>
            <a:r>
              <a:rPr lang="en-US" sz="1050" dirty="0" smtClean="0">
                <a:latin typeface="Century Gothic" pitchFamily="34" charset="0"/>
                <a:cs typeface="Arial" pitchFamily="34" charset="0"/>
              </a:rPr>
              <a:t>The </a:t>
            </a:r>
            <a:r>
              <a:rPr lang="en-US" sz="1050" dirty="0">
                <a:latin typeface="Century Gothic" pitchFamily="34" charset="0"/>
                <a:cs typeface="Arial" pitchFamily="34" charset="0"/>
              </a:rPr>
              <a:t>study </a:t>
            </a:r>
            <a:r>
              <a:rPr lang="en-US" sz="1050" dirty="0" smtClean="0">
                <a:latin typeface="Century Gothic" pitchFamily="34" charset="0"/>
                <a:cs typeface="Arial" pitchFamily="34" charset="0"/>
              </a:rPr>
              <a:t>area includes three California fires: the </a:t>
            </a:r>
            <a:r>
              <a:rPr lang="en-US" sz="1050" dirty="0">
                <a:latin typeface="Century Gothic" pitchFamily="34" charset="0"/>
                <a:cs typeface="Arial" pitchFamily="34" charset="0"/>
              </a:rPr>
              <a:t>Aspen </a:t>
            </a:r>
            <a:r>
              <a:rPr lang="en-US" sz="1050" dirty="0" smtClean="0">
                <a:latin typeface="Century Gothic" pitchFamily="34" charset="0"/>
                <a:cs typeface="Arial" pitchFamily="34" charset="0"/>
              </a:rPr>
              <a:t>Fire(2013), </a:t>
            </a:r>
            <a:r>
              <a:rPr lang="en-US" sz="1050" dirty="0">
                <a:latin typeface="Century Gothic" pitchFamily="34" charset="0"/>
                <a:cs typeface="Arial" pitchFamily="34" charset="0"/>
              </a:rPr>
              <a:t>the French </a:t>
            </a:r>
            <a:r>
              <a:rPr lang="en-US" sz="1050" dirty="0" smtClean="0">
                <a:latin typeface="Century Gothic" pitchFamily="34" charset="0"/>
                <a:cs typeface="Arial" pitchFamily="34" charset="0"/>
              </a:rPr>
              <a:t>Fire (2014), </a:t>
            </a:r>
            <a:r>
              <a:rPr lang="en-US" sz="1050" dirty="0">
                <a:latin typeface="Century Gothic" pitchFamily="34" charset="0"/>
                <a:cs typeface="Arial" pitchFamily="34" charset="0"/>
              </a:rPr>
              <a:t>and the King </a:t>
            </a:r>
            <a:r>
              <a:rPr lang="en-US" sz="1050" dirty="0" smtClean="0">
                <a:latin typeface="Century Gothic" pitchFamily="34" charset="0"/>
                <a:cs typeface="Arial" pitchFamily="34" charset="0"/>
              </a:rPr>
              <a:t>Fire (2014). Simulated </a:t>
            </a:r>
            <a:r>
              <a:rPr lang="en-US" sz="1050" dirty="0">
                <a:latin typeface="Century Gothic" pitchFamily="34" charset="0"/>
                <a:cs typeface="Arial" pitchFamily="34" charset="0"/>
              </a:rPr>
              <a:t>HyspIRI data </a:t>
            </a:r>
            <a:r>
              <a:rPr lang="en-US" sz="1050" dirty="0" smtClean="0">
                <a:latin typeface="Century Gothic" pitchFamily="34" charset="0"/>
                <a:cs typeface="Arial" pitchFamily="34" charset="0"/>
              </a:rPr>
              <a:t>was collected to </a:t>
            </a:r>
            <a:r>
              <a:rPr lang="en-US" sz="1050" dirty="0">
                <a:latin typeface="Century Gothic" pitchFamily="34" charset="0"/>
                <a:cs typeface="Arial" pitchFamily="34" charset="0"/>
              </a:rPr>
              <a:t>produce wildfire burn severity and vegetation assessment products which are used to aid post wildfire </a:t>
            </a:r>
            <a:r>
              <a:rPr lang="en-US" sz="1050" dirty="0" smtClean="0">
                <a:latin typeface="Century Gothic" pitchFamily="34" charset="0"/>
                <a:cs typeface="Arial" pitchFamily="34" charset="0"/>
              </a:rPr>
              <a:t>remission.  The resulting simulated HyspIRI products were quantitatively compared to similar Landsat-based products to </a:t>
            </a:r>
            <a:r>
              <a:rPr lang="en-US" sz="1050" dirty="0">
                <a:latin typeface="Century Gothic" pitchFamily="34" charset="0"/>
                <a:cs typeface="Arial" pitchFamily="34" charset="0"/>
              </a:rPr>
              <a:t>assess and show how hyperspectral satellite data </a:t>
            </a:r>
            <a:r>
              <a:rPr lang="en-US" sz="1050" dirty="0" smtClean="0">
                <a:latin typeface="Century Gothic" pitchFamily="34" charset="0"/>
                <a:cs typeface="Arial" pitchFamily="34" charset="0"/>
              </a:rPr>
              <a:t>can improve </a:t>
            </a:r>
            <a:r>
              <a:rPr lang="en-US" sz="1050" dirty="0">
                <a:latin typeface="Century Gothic" pitchFamily="34" charset="0"/>
                <a:cs typeface="Arial" pitchFamily="34" charset="0"/>
              </a:rPr>
              <a:t>current </a:t>
            </a:r>
            <a:r>
              <a:rPr lang="en-US" sz="1050" dirty="0" smtClean="0">
                <a:latin typeface="Century Gothic" pitchFamily="34" charset="0"/>
                <a:cs typeface="Arial" pitchFamily="34" charset="0"/>
              </a:rPr>
              <a:t>wildfire assessment products’ capabilities</a:t>
            </a:r>
            <a:r>
              <a:rPr lang="en-US" sz="1050" dirty="0">
                <a:latin typeface="Century Gothic" pitchFamily="34" charset="0"/>
                <a:cs typeface="Arial" pitchFamily="34" charset="0"/>
              </a:rPr>
              <a:t>.</a:t>
            </a:r>
          </a:p>
        </p:txBody>
      </p:sp>
      <p:sp>
        <p:nvSpPr>
          <p:cNvPr id="10" name="TextBox 9"/>
          <p:cNvSpPr txBox="1"/>
          <p:nvPr/>
        </p:nvSpPr>
        <p:spPr>
          <a:xfrm>
            <a:off x="3122600" y="512858"/>
            <a:ext cx="5873912" cy="461665"/>
          </a:xfrm>
          <a:prstGeom prst="rect">
            <a:avLst/>
          </a:prstGeom>
          <a:noFill/>
        </p:spPr>
        <p:txBody>
          <a:bodyPr wrap="square" rtlCol="0">
            <a:spAutoFit/>
          </a:bodyPr>
          <a:lstStyle/>
          <a:p>
            <a:pPr algn="ctr"/>
            <a:r>
              <a:rPr lang="en-US" sz="1200" i="1" dirty="0">
                <a:solidFill>
                  <a:schemeClr val="bg1"/>
                </a:solidFill>
                <a:latin typeface="Century Gothic" pitchFamily="34" charset="0"/>
                <a:cs typeface="Arial" pitchFamily="34" charset="0"/>
              </a:rPr>
              <a:t>Assessing the Effectiveness of Simulated HyspIRI Data for Use in USDA Forest Service Post-Fire Vegetation Assessment and Decision Support.</a:t>
            </a:r>
            <a:endParaRPr lang="en-US" sz="1200" i="1" dirty="0" smtClean="0">
              <a:solidFill>
                <a:schemeClr val="bg1"/>
              </a:solidFill>
              <a:latin typeface="Century Gothic" pitchFamily="34" charset="0"/>
              <a:cs typeface="Arial" pitchFamily="34" charset="0"/>
            </a:endParaRPr>
          </a:p>
        </p:txBody>
      </p:sp>
      <p:sp>
        <p:nvSpPr>
          <p:cNvPr id="12" name="TextBox 11"/>
          <p:cNvSpPr txBox="1"/>
          <p:nvPr/>
        </p:nvSpPr>
        <p:spPr>
          <a:xfrm>
            <a:off x="1371600" y="3586490"/>
            <a:ext cx="1397726" cy="261610"/>
          </a:xfrm>
          <a:prstGeom prst="rect">
            <a:avLst/>
          </a:prstGeom>
          <a:noFill/>
        </p:spPr>
        <p:txBody>
          <a:bodyPr wrap="square" rtlCol="0">
            <a:spAutoFit/>
          </a:bodyPr>
          <a:lstStyle/>
          <a:p>
            <a:pPr algn="ctr"/>
            <a:r>
              <a:rPr lang="en-US" sz="1050" dirty="0" smtClean="0">
                <a:solidFill>
                  <a:schemeClr val="bg1"/>
                </a:solidFill>
                <a:latin typeface="Century Gothic" pitchFamily="34" charset="0"/>
                <a:cs typeface="Arial" pitchFamily="34" charset="0"/>
              </a:rPr>
              <a:t>Robert</a:t>
            </a:r>
            <a:r>
              <a:rPr lang="en-US" sz="1100" dirty="0" smtClean="0">
                <a:solidFill>
                  <a:schemeClr val="bg1"/>
                </a:solidFill>
                <a:latin typeface="Century Gothic" pitchFamily="34" charset="0"/>
                <a:cs typeface="Arial" pitchFamily="34" charset="0"/>
              </a:rPr>
              <a:t> Green</a:t>
            </a:r>
          </a:p>
        </p:txBody>
      </p:sp>
      <p:pic>
        <p:nvPicPr>
          <p:cNvPr id="14" name="Picture 13"/>
          <p:cNvPicPr>
            <a:picLocks noChangeAspect="1"/>
          </p:cNvPicPr>
          <p:nvPr/>
        </p:nvPicPr>
        <p:blipFill>
          <a:blip r:embed="rId2"/>
          <a:stretch>
            <a:fillRect/>
          </a:stretch>
        </p:blipFill>
        <p:spPr>
          <a:xfrm>
            <a:off x="374467" y="2909956"/>
            <a:ext cx="644410" cy="44544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009" y="2895600"/>
            <a:ext cx="1137064" cy="724722"/>
          </a:xfrm>
          <a:prstGeom prst="rect">
            <a:avLst/>
          </a:prstGeom>
        </p:spPr>
      </p:pic>
      <p:pic>
        <p:nvPicPr>
          <p:cNvPr id="4" name="Picture 3"/>
          <p:cNvPicPr>
            <a:picLocks noChangeAspect="1"/>
          </p:cNvPicPr>
          <p:nvPr/>
        </p:nvPicPr>
        <p:blipFill>
          <a:blip r:embed="rId4"/>
          <a:stretch>
            <a:fillRect/>
          </a:stretch>
        </p:blipFill>
        <p:spPr>
          <a:xfrm>
            <a:off x="6649723" y="1528362"/>
            <a:ext cx="1892239" cy="2286000"/>
          </a:xfrm>
          <a:prstGeom prst="rect">
            <a:avLst/>
          </a:prstGeom>
        </p:spPr>
      </p:pic>
      <p:sp>
        <p:nvSpPr>
          <p:cNvPr id="11" name="TextBox 10"/>
          <p:cNvSpPr txBox="1"/>
          <p:nvPr/>
        </p:nvSpPr>
        <p:spPr>
          <a:xfrm>
            <a:off x="5898297" y="1170222"/>
            <a:ext cx="3336323" cy="421269"/>
          </a:xfrm>
          <a:prstGeom prst="rect">
            <a:avLst/>
          </a:prstGeom>
          <a:noFill/>
        </p:spPr>
        <p:txBody>
          <a:bodyPr wrap="square" rtlCol="0">
            <a:spAutoFit/>
          </a:bodyPr>
          <a:lstStyle/>
          <a:p>
            <a:pPr algn="ctr">
              <a:lnSpc>
                <a:spcPct val="75000"/>
              </a:lnSpc>
            </a:pPr>
            <a:r>
              <a:rPr lang="en-US" dirty="0" smtClean="0">
                <a:solidFill>
                  <a:schemeClr val="bg1"/>
                </a:solidFill>
              </a:rPr>
              <a:t>King Fire dNBR, Simulated HyspIRI</a:t>
            </a:r>
          </a:p>
          <a:p>
            <a:pPr algn="ctr">
              <a:lnSpc>
                <a:spcPct val="75000"/>
              </a:lnSpc>
            </a:pPr>
            <a:r>
              <a:rPr lang="en-US" sz="1050" dirty="0" smtClean="0">
                <a:solidFill>
                  <a:schemeClr val="bg1"/>
                </a:solidFill>
              </a:rPr>
              <a:t>(from AVIRIS sensor)</a:t>
            </a:r>
            <a:endParaRPr lang="en-US" sz="1050" dirty="0">
              <a:solidFill>
                <a:schemeClr val="bg1"/>
              </a:solidFill>
            </a:endParaRPr>
          </a:p>
        </p:txBody>
      </p:sp>
      <p:pic>
        <p:nvPicPr>
          <p:cNvPr id="13" name="Picture 12"/>
          <p:cNvPicPr>
            <a:picLocks noChangeAspect="1"/>
          </p:cNvPicPr>
          <p:nvPr/>
        </p:nvPicPr>
        <p:blipFill>
          <a:blip r:embed="rId5"/>
          <a:stretch>
            <a:fillRect/>
          </a:stretch>
        </p:blipFill>
        <p:spPr>
          <a:xfrm>
            <a:off x="3562533" y="1528362"/>
            <a:ext cx="1892239" cy="2286000"/>
          </a:xfrm>
          <a:prstGeom prst="rect">
            <a:avLst/>
          </a:prstGeom>
        </p:spPr>
      </p:pic>
      <p:sp>
        <p:nvSpPr>
          <p:cNvPr id="16" name="TextBox 15"/>
          <p:cNvSpPr txBox="1"/>
          <p:nvPr/>
        </p:nvSpPr>
        <p:spPr>
          <a:xfrm>
            <a:off x="2971800" y="1115483"/>
            <a:ext cx="3086100" cy="369332"/>
          </a:xfrm>
          <a:prstGeom prst="rect">
            <a:avLst/>
          </a:prstGeom>
          <a:noFill/>
        </p:spPr>
        <p:txBody>
          <a:bodyPr wrap="square" rtlCol="0">
            <a:spAutoFit/>
          </a:bodyPr>
          <a:lstStyle/>
          <a:p>
            <a:pPr algn="ctr"/>
            <a:r>
              <a:rPr lang="en-US" dirty="0" smtClean="0">
                <a:solidFill>
                  <a:schemeClr val="bg1"/>
                </a:solidFill>
              </a:rPr>
              <a:t>King Fire, Landsat 8</a:t>
            </a:r>
            <a:endParaRPr lang="en-US" dirty="0">
              <a:solidFill>
                <a:schemeClr val="bg1"/>
              </a:solidFill>
            </a:endParaRPr>
          </a:p>
        </p:txBody>
      </p:sp>
    </p:spTree>
    <p:extLst>
      <p:ext uri="{BB962C8B-B14F-4D97-AF65-F5344CB8AC3E}">
        <p14:creationId xmlns:p14="http://schemas.microsoft.com/office/powerpoint/2010/main" val="2676001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TotalTime>
  <Words>300</Words>
  <Application>Microsoft Office PowerPoint</Application>
  <PresentationFormat>On-screen Show (4:3)</PresentationFormat>
  <Paragraphs>20</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REAHARD, ROSS R. (SSC-NASA)[SSAI DEVELOP]</cp:lastModifiedBy>
  <cp:revision>76</cp:revision>
  <cp:lastPrinted>2015-08-04T21:32:57Z</cp:lastPrinted>
  <dcterms:created xsi:type="dcterms:W3CDTF">2012-09-07T15:01:58Z</dcterms:created>
  <dcterms:modified xsi:type="dcterms:W3CDTF">2015-08-04T21:45:38Z</dcterms:modified>
</cp:coreProperties>
</file>