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embeddedFontLst>
    <p:embeddedFont>
      <p:font typeface="Century Gothic" panose="020B0502020202020204" pitchFamily="34" charset="0"/>
      <p:regular r:id="rId14"/>
      <p:bold r:id="rId15"/>
      <p:italic r:id="rId16"/>
      <p:boldItalic r:id="rId17"/>
    </p:embeddedFont>
    <p:embeddedFont>
      <p:font typeface="Helvetica Neue" panose="020B0604020202020204" charset="0"/>
      <p:regular r:id="rId18"/>
      <p:bold r:id="rId19"/>
      <p:italic r:id="rId20"/>
      <p:boldItalic r:id="rId21"/>
    </p:embeddedFont>
    <p:embeddedFont>
      <p:font typeface="Questrial" panose="020B0604020202020204" charset="0"/>
      <p:regular r:id="rId22"/>
    </p:embeddedFont>
    <p:embeddedFont>
      <p:font typeface="Calibri" panose="020F0502020204030204" pitchFamily="34" charset="0"/>
      <p:regular r:id="rId23"/>
      <p:bold r:id="rId24"/>
      <p:italic r:id="rId25"/>
      <p:boldItalic r:id="rId26"/>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708" autoAdjust="0"/>
  </p:normalViewPr>
  <p:slideViewPr>
    <p:cSldViewPr snapToGrid="0">
      <p:cViewPr varScale="1">
        <p:scale>
          <a:sx n="76" d="100"/>
          <a:sy n="76" d="100"/>
        </p:scale>
        <p:origin x="26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466216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16" name="Shape 1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419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202" name="Shape 20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1367097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214" name="Shape 21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36050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r>
              <a:rPr lang="en-US" dirty="0" smtClean="0"/>
              <a:t>Notes:</a:t>
            </a:r>
          </a:p>
          <a:p>
            <a:pPr>
              <a:spcBef>
                <a:spcPts val="0"/>
              </a:spcBef>
              <a:buNone/>
            </a:pPr>
            <a:endParaRPr lang="en-US" dirty="0" smtClean="0"/>
          </a:p>
          <a:p>
            <a:pPr>
              <a:spcBef>
                <a:spcPts val="0"/>
              </a:spcBef>
              <a:buNone/>
            </a:pPr>
            <a:r>
              <a:rPr lang="en-US" dirty="0" smtClean="0"/>
              <a:t>The</a:t>
            </a:r>
            <a:r>
              <a:rPr lang="en-US" baseline="0" dirty="0" smtClean="0"/>
              <a:t> study area </a:t>
            </a:r>
          </a:p>
          <a:p>
            <a:pPr marL="228600" indent="-228600">
              <a:spcBef>
                <a:spcPts val="0"/>
              </a:spcBef>
              <a:buAutoNum type="arabicParenR"/>
            </a:pPr>
            <a:r>
              <a:rPr lang="en-US" baseline="0" dirty="0" smtClean="0"/>
              <a:t>based on DEVELOP’s collaboration with the Earth Institute at Columbia University, Agroforestry for Biodiversity and Ecosystem Services (ABES) project.</a:t>
            </a:r>
          </a:p>
          <a:p>
            <a:pPr marL="228600" indent="-228600">
              <a:spcBef>
                <a:spcPts val="0"/>
              </a:spcBef>
              <a:buAutoNum type="arabicParenR"/>
            </a:pPr>
            <a:r>
              <a:rPr lang="es-ES" baseline="0" dirty="0" smtClean="0"/>
              <a:t>Ministerio de Medio Ambiente y Recursos Naturales (MARN), El </a:t>
            </a:r>
            <a:r>
              <a:rPr lang="es-ES" baseline="0" dirty="0" err="1" smtClean="0"/>
              <a:t>Salvador’s</a:t>
            </a:r>
            <a:r>
              <a:rPr lang="es-ES" baseline="0" dirty="0" smtClean="0"/>
              <a:t> </a:t>
            </a:r>
            <a:r>
              <a:rPr lang="es-ES" baseline="0" dirty="0" err="1" smtClean="0"/>
              <a:t>agricultrual</a:t>
            </a:r>
            <a:r>
              <a:rPr lang="es-ES" baseline="0" dirty="0" smtClean="0"/>
              <a:t> </a:t>
            </a:r>
            <a:r>
              <a:rPr lang="es-ES" baseline="0" dirty="0" err="1" smtClean="0"/>
              <a:t>minstry</a:t>
            </a:r>
            <a:r>
              <a:rPr lang="es-ES" baseline="0" dirty="0" smtClean="0"/>
              <a:t> </a:t>
            </a:r>
            <a:r>
              <a:rPr lang="es-ES" baseline="0" dirty="0" err="1" smtClean="0"/>
              <a:t>is</a:t>
            </a:r>
            <a:r>
              <a:rPr lang="es-ES" baseline="0" dirty="0" smtClean="0"/>
              <a:t> </a:t>
            </a:r>
            <a:r>
              <a:rPr lang="es-ES" baseline="0" dirty="0" err="1" smtClean="0"/>
              <a:t>concerned</a:t>
            </a:r>
            <a:r>
              <a:rPr lang="es-ES" baseline="0" dirty="0" smtClean="0"/>
              <a:t> </a:t>
            </a:r>
            <a:r>
              <a:rPr lang="es-ES" baseline="0" dirty="0" err="1" smtClean="0"/>
              <a:t>about</a:t>
            </a:r>
            <a:r>
              <a:rPr lang="es-ES" baseline="0" dirty="0" smtClean="0"/>
              <a:t> </a:t>
            </a:r>
            <a:r>
              <a:rPr lang="es-ES" baseline="0" dirty="0" err="1" smtClean="0"/>
              <a:t>deforestation</a:t>
            </a:r>
            <a:r>
              <a:rPr lang="es-ES" baseline="0" dirty="0" smtClean="0"/>
              <a:t> and </a:t>
            </a:r>
            <a:r>
              <a:rPr lang="es-ES" baseline="0" dirty="0" err="1" smtClean="0"/>
              <a:t>forest</a:t>
            </a:r>
            <a:r>
              <a:rPr lang="es-ES" baseline="0" dirty="0" smtClean="0"/>
              <a:t> </a:t>
            </a:r>
            <a:r>
              <a:rPr lang="es-ES" baseline="0" dirty="0" err="1" smtClean="0"/>
              <a:t>degradation</a:t>
            </a:r>
            <a:r>
              <a:rPr lang="es-ES" baseline="0" dirty="0" smtClean="0"/>
              <a:t> in </a:t>
            </a:r>
            <a:r>
              <a:rPr lang="es-ES" baseline="0" dirty="0" err="1" smtClean="0"/>
              <a:t>their</a:t>
            </a:r>
            <a:r>
              <a:rPr lang="es-ES" baseline="0" dirty="0" smtClean="0"/>
              <a:t> </a:t>
            </a:r>
            <a:r>
              <a:rPr lang="es-ES" baseline="0" dirty="0" err="1" smtClean="0"/>
              <a:t>densely</a:t>
            </a:r>
            <a:r>
              <a:rPr lang="es-ES" baseline="0" dirty="0" smtClean="0"/>
              <a:t> </a:t>
            </a:r>
            <a:r>
              <a:rPr lang="es-ES" baseline="0" dirty="0" err="1" smtClean="0"/>
              <a:t>populated</a:t>
            </a:r>
            <a:r>
              <a:rPr lang="es-ES" baseline="0" dirty="0" smtClean="0"/>
              <a:t> country (300 </a:t>
            </a:r>
            <a:r>
              <a:rPr lang="es-ES" baseline="0" dirty="0" err="1" smtClean="0"/>
              <a:t>people</a:t>
            </a:r>
            <a:r>
              <a:rPr lang="es-ES" baseline="0" dirty="0" smtClean="0"/>
              <a:t>/km2) </a:t>
            </a:r>
            <a:r>
              <a:rPr lang="es-ES" baseline="0" dirty="0" err="1" smtClean="0"/>
              <a:t>given</a:t>
            </a:r>
            <a:r>
              <a:rPr lang="es-ES" baseline="0" dirty="0" smtClean="0"/>
              <a:t> </a:t>
            </a:r>
            <a:r>
              <a:rPr lang="es-ES" baseline="0" dirty="0" err="1" smtClean="0"/>
              <a:t>the</a:t>
            </a:r>
            <a:r>
              <a:rPr lang="es-ES" baseline="0" dirty="0" smtClean="0"/>
              <a:t> </a:t>
            </a:r>
            <a:r>
              <a:rPr lang="es-ES" baseline="0" dirty="0" err="1" smtClean="0"/>
              <a:t>prevelance</a:t>
            </a:r>
            <a:r>
              <a:rPr lang="es-ES" baseline="0" dirty="0" smtClean="0"/>
              <a:t> of </a:t>
            </a:r>
            <a:r>
              <a:rPr lang="es-ES" baseline="0" dirty="0" err="1" smtClean="0"/>
              <a:t>slash</a:t>
            </a:r>
            <a:r>
              <a:rPr lang="es-ES" baseline="0" dirty="0" smtClean="0"/>
              <a:t> and </a:t>
            </a:r>
            <a:r>
              <a:rPr lang="es-ES" baseline="0" dirty="0" err="1" smtClean="0"/>
              <a:t>burn</a:t>
            </a:r>
            <a:r>
              <a:rPr lang="es-ES" baseline="0" dirty="0" smtClean="0"/>
              <a:t> </a:t>
            </a:r>
            <a:r>
              <a:rPr lang="es-ES" baseline="0" dirty="0" err="1" smtClean="0"/>
              <a:t>agriculture</a:t>
            </a:r>
            <a:r>
              <a:rPr lang="es-ES" baseline="0" dirty="0" smtClean="0"/>
              <a:t> and </a:t>
            </a:r>
            <a:r>
              <a:rPr lang="es-ES" baseline="0" dirty="0" err="1" smtClean="0"/>
              <a:t>the</a:t>
            </a:r>
            <a:r>
              <a:rPr lang="es-ES" baseline="0" dirty="0" smtClean="0"/>
              <a:t> </a:t>
            </a:r>
            <a:r>
              <a:rPr lang="es-ES" baseline="0" dirty="0" err="1" smtClean="0"/>
              <a:t>limited</a:t>
            </a:r>
            <a:r>
              <a:rPr lang="es-ES" baseline="0" dirty="0" smtClean="0"/>
              <a:t> </a:t>
            </a:r>
            <a:r>
              <a:rPr lang="es-ES" baseline="0" dirty="0" err="1" smtClean="0"/>
              <a:t>forest</a:t>
            </a:r>
            <a:r>
              <a:rPr lang="es-ES" baseline="0" dirty="0" smtClean="0"/>
              <a:t> </a:t>
            </a:r>
            <a:r>
              <a:rPr lang="es-ES" baseline="0" dirty="0" err="1" smtClean="0"/>
              <a:t>cover</a:t>
            </a:r>
            <a:r>
              <a:rPr lang="es-ES" baseline="0" dirty="0" smtClean="0"/>
              <a:t> (121,000 </a:t>
            </a:r>
            <a:r>
              <a:rPr lang="es-ES" baseline="0" dirty="0" err="1" smtClean="0"/>
              <a:t>hectares</a:t>
            </a:r>
            <a:r>
              <a:rPr lang="es-ES" baseline="0" dirty="0" smtClean="0"/>
              <a:t> </a:t>
            </a:r>
            <a:r>
              <a:rPr lang="es-ES" baseline="0" dirty="0" err="1" smtClean="0"/>
              <a:t>the</a:t>
            </a:r>
            <a:r>
              <a:rPr lang="es-ES" baseline="0" dirty="0" smtClean="0"/>
              <a:t> </a:t>
            </a:r>
            <a:r>
              <a:rPr lang="es-ES" baseline="0" dirty="0" err="1" smtClean="0"/>
              <a:t>lowest</a:t>
            </a:r>
            <a:r>
              <a:rPr lang="es-ES" baseline="0" dirty="0" smtClean="0"/>
              <a:t> in Central </a:t>
            </a:r>
            <a:r>
              <a:rPr lang="es-ES" baseline="0" dirty="0" err="1" smtClean="0"/>
              <a:t>America</a:t>
            </a:r>
            <a:r>
              <a:rPr lang="es-ES" baseline="0" dirty="0" smtClean="0"/>
              <a:t>).</a:t>
            </a:r>
          </a:p>
          <a:p>
            <a:pPr marL="228600" indent="-228600">
              <a:spcBef>
                <a:spcPts val="0"/>
              </a:spcBef>
              <a:buAutoNum type="arabicParenR"/>
            </a:pPr>
            <a:r>
              <a:rPr lang="es-ES" baseline="0" dirty="0" smtClean="0"/>
              <a:t>MARN, ABES, and DEVELOP are </a:t>
            </a:r>
            <a:r>
              <a:rPr lang="es-ES" baseline="0" dirty="0" err="1" smtClean="0"/>
              <a:t>working</a:t>
            </a:r>
            <a:r>
              <a:rPr lang="es-ES" baseline="0" dirty="0" smtClean="0"/>
              <a:t> </a:t>
            </a:r>
            <a:r>
              <a:rPr lang="es-ES" baseline="0" dirty="0" err="1" smtClean="0"/>
              <a:t>on</a:t>
            </a:r>
            <a:r>
              <a:rPr lang="es-ES" baseline="0" dirty="0" smtClean="0"/>
              <a:t> </a:t>
            </a:r>
            <a:r>
              <a:rPr lang="es-ES" baseline="0" dirty="0" err="1" smtClean="0"/>
              <a:t>this</a:t>
            </a:r>
            <a:r>
              <a:rPr lang="es-ES" baseline="0" dirty="0" smtClean="0"/>
              <a:t> </a:t>
            </a:r>
            <a:r>
              <a:rPr lang="es-ES" baseline="0" dirty="0" err="1" smtClean="0"/>
              <a:t>scale</a:t>
            </a:r>
            <a:r>
              <a:rPr lang="es-ES" baseline="0" dirty="0" smtClean="0"/>
              <a:t> to </a:t>
            </a:r>
            <a:r>
              <a:rPr lang="es-ES" baseline="0" dirty="0" err="1" smtClean="0"/>
              <a:t>develop</a:t>
            </a:r>
            <a:r>
              <a:rPr lang="es-ES" baseline="0" dirty="0" smtClean="0"/>
              <a:t> a </a:t>
            </a:r>
            <a:r>
              <a:rPr lang="es-ES" baseline="0" dirty="0" err="1" smtClean="0"/>
              <a:t>methodology</a:t>
            </a:r>
            <a:r>
              <a:rPr lang="es-ES" baseline="0" dirty="0" smtClean="0"/>
              <a:t> </a:t>
            </a:r>
            <a:r>
              <a:rPr lang="es-ES" baseline="0" dirty="0" err="1" smtClean="0"/>
              <a:t>which</a:t>
            </a:r>
            <a:r>
              <a:rPr lang="es-ES" baseline="0" dirty="0" smtClean="0"/>
              <a:t> can be </a:t>
            </a:r>
            <a:r>
              <a:rPr lang="es-ES" baseline="0" dirty="0" err="1" smtClean="0"/>
              <a:t>applied</a:t>
            </a:r>
            <a:r>
              <a:rPr lang="es-ES" baseline="0" dirty="0" smtClean="0"/>
              <a:t> </a:t>
            </a:r>
            <a:r>
              <a:rPr lang="es-ES" baseline="0" dirty="0" err="1" smtClean="0"/>
              <a:t>nationally</a:t>
            </a:r>
            <a:r>
              <a:rPr lang="es-ES" baseline="0" dirty="0" smtClean="0"/>
              <a:t>.</a:t>
            </a:r>
          </a:p>
          <a:p>
            <a:pPr>
              <a:spcBef>
                <a:spcPts val="0"/>
              </a:spcBef>
              <a:buNone/>
            </a:pPr>
            <a:endParaRPr lang="es-ES" baseline="0" dirty="0" smtClean="0"/>
          </a:p>
          <a:p>
            <a:pPr>
              <a:spcBef>
                <a:spcPts val="0"/>
              </a:spcBef>
              <a:buNone/>
            </a:pPr>
            <a:r>
              <a:rPr lang="es-ES" baseline="0" dirty="0" err="1" smtClean="0"/>
              <a:t>The</a:t>
            </a:r>
            <a:r>
              <a:rPr lang="es-ES" baseline="0" dirty="0" smtClean="0"/>
              <a:t> </a:t>
            </a:r>
            <a:r>
              <a:rPr lang="es-ES" baseline="0" dirty="0" err="1" smtClean="0"/>
              <a:t>study</a:t>
            </a:r>
            <a:r>
              <a:rPr lang="es-ES" baseline="0" dirty="0" smtClean="0"/>
              <a:t> </a:t>
            </a:r>
            <a:r>
              <a:rPr lang="es-ES" baseline="0" dirty="0" err="1" smtClean="0"/>
              <a:t>period</a:t>
            </a:r>
            <a:endParaRPr lang="es-ES" baseline="0" dirty="0" smtClean="0"/>
          </a:p>
          <a:p>
            <a:pPr marL="228600" indent="-228600">
              <a:spcBef>
                <a:spcPts val="0"/>
              </a:spcBef>
              <a:buAutoNum type="arabicParenR"/>
            </a:pPr>
            <a:r>
              <a:rPr lang="es-ES" baseline="0" dirty="0" err="1" smtClean="0"/>
              <a:t>The</a:t>
            </a:r>
            <a:r>
              <a:rPr lang="es-ES" baseline="0" dirty="0" smtClean="0"/>
              <a:t> </a:t>
            </a:r>
            <a:r>
              <a:rPr lang="es-ES" baseline="0" dirty="0" err="1" smtClean="0"/>
              <a:t>earliest</a:t>
            </a:r>
            <a:r>
              <a:rPr lang="es-ES" baseline="0" dirty="0" smtClean="0"/>
              <a:t> </a:t>
            </a:r>
            <a:r>
              <a:rPr lang="es-ES" baseline="0" dirty="0" err="1" smtClean="0"/>
              <a:t>landsat</a:t>
            </a:r>
            <a:r>
              <a:rPr lang="es-ES" baseline="0" dirty="0" smtClean="0"/>
              <a:t> data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region</a:t>
            </a:r>
            <a:r>
              <a:rPr lang="es-ES" baseline="0" dirty="0" smtClean="0"/>
              <a:t> </a:t>
            </a:r>
          </a:p>
          <a:p>
            <a:pPr marL="228600" indent="-228600">
              <a:spcBef>
                <a:spcPts val="0"/>
              </a:spcBef>
              <a:buAutoNum type="arabicParenR"/>
            </a:pPr>
            <a:r>
              <a:rPr lang="es-ES" baseline="0" dirty="0" err="1" smtClean="0"/>
              <a:t>Creating</a:t>
            </a:r>
            <a:r>
              <a:rPr lang="es-ES" baseline="0" dirty="0" smtClean="0"/>
              <a:t> a </a:t>
            </a:r>
            <a:r>
              <a:rPr lang="es-ES" baseline="0" dirty="0" err="1" smtClean="0"/>
              <a:t>historical</a:t>
            </a:r>
            <a:r>
              <a:rPr lang="es-ES" baseline="0" dirty="0" smtClean="0"/>
              <a:t> </a:t>
            </a:r>
            <a:r>
              <a:rPr lang="es-ES" baseline="0" dirty="0" err="1" smtClean="0"/>
              <a:t>trajectory</a:t>
            </a:r>
            <a:r>
              <a:rPr lang="es-ES" baseline="0" dirty="0" smtClean="0"/>
              <a:t> </a:t>
            </a:r>
            <a:r>
              <a:rPr lang="es-ES" baseline="0" dirty="0" err="1" smtClean="0"/>
              <a:t>from</a:t>
            </a:r>
            <a:r>
              <a:rPr lang="es-ES" baseline="0" dirty="0" smtClean="0"/>
              <a:t> </a:t>
            </a:r>
            <a:r>
              <a:rPr lang="es-ES" baseline="0" dirty="0" err="1" smtClean="0"/>
              <a:t>all</a:t>
            </a:r>
            <a:r>
              <a:rPr lang="es-ES" baseline="0" dirty="0" smtClean="0"/>
              <a:t> </a:t>
            </a:r>
            <a:r>
              <a:rPr lang="es-ES" baseline="0" dirty="0" err="1" smtClean="0"/>
              <a:t>the</a:t>
            </a:r>
            <a:r>
              <a:rPr lang="es-ES" baseline="0" dirty="0" smtClean="0"/>
              <a:t> </a:t>
            </a:r>
            <a:r>
              <a:rPr lang="es-ES" baseline="0" dirty="0" err="1" smtClean="0"/>
              <a:t>avaialble</a:t>
            </a:r>
            <a:r>
              <a:rPr lang="es-ES" baseline="0" dirty="0" smtClean="0"/>
              <a:t> </a:t>
            </a:r>
            <a:r>
              <a:rPr lang="es-ES" baseline="0" dirty="0" err="1" smtClean="0"/>
              <a:t>information</a:t>
            </a:r>
            <a:endParaRPr lang="es-ES" baseline="0" dirty="0" smtClean="0"/>
          </a:p>
          <a:p>
            <a:pPr marL="228600" indent="-228600">
              <a:spcBef>
                <a:spcPts val="0"/>
              </a:spcBef>
              <a:buAutoNum type="arabicParenR"/>
            </a:pPr>
            <a:r>
              <a:rPr lang="es-ES" baseline="0" dirty="0" err="1" smtClean="0"/>
              <a:t>Forecasting</a:t>
            </a:r>
            <a:r>
              <a:rPr lang="es-ES" baseline="0" dirty="0" smtClean="0"/>
              <a:t> </a:t>
            </a:r>
            <a:r>
              <a:rPr lang="es-ES" baseline="0" dirty="0" err="1" smtClean="0"/>
              <a:t>future</a:t>
            </a:r>
            <a:r>
              <a:rPr lang="es-ES" baseline="0" dirty="0" smtClean="0"/>
              <a:t> </a:t>
            </a:r>
            <a:r>
              <a:rPr lang="es-ES" baseline="0" dirty="0" err="1" smtClean="0"/>
              <a:t>change</a:t>
            </a:r>
            <a:endParaRPr dirty="0"/>
          </a:p>
        </p:txBody>
      </p:sp>
      <p:sp>
        <p:nvSpPr>
          <p:cNvPr id="126" name="Shape 126"/>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extLst>
      <p:ext uri="{BB962C8B-B14F-4D97-AF65-F5344CB8AC3E}">
        <p14:creationId xmlns:p14="http://schemas.microsoft.com/office/powerpoint/2010/main" val="320088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r>
              <a:rPr lang="en-US" dirty="0" smtClean="0"/>
              <a:t>Land use Land Cover (LULC)</a:t>
            </a:r>
          </a:p>
          <a:p>
            <a:pPr marL="228600" indent="-228600">
              <a:spcBef>
                <a:spcPts val="0"/>
              </a:spcBef>
              <a:buAutoNum type="arabicParenR"/>
            </a:pPr>
            <a:r>
              <a:rPr lang="en-US" dirty="0" smtClean="0"/>
              <a:t>The first</a:t>
            </a:r>
            <a:r>
              <a:rPr lang="en-US" baseline="0" dirty="0" smtClean="0"/>
              <a:t> objective is to use the information gathered by ABES to create a LULC map with the available Landsat imagery and ground truth from high resolution data (</a:t>
            </a:r>
            <a:r>
              <a:rPr lang="en-US" baseline="0" dirty="0" err="1" smtClean="0"/>
              <a:t>Quickbird</a:t>
            </a:r>
            <a:r>
              <a:rPr lang="en-US" baseline="0" dirty="0" smtClean="0"/>
              <a:t> and </a:t>
            </a:r>
            <a:r>
              <a:rPr lang="en-US" baseline="0" dirty="0" err="1" smtClean="0"/>
              <a:t>Rapideye</a:t>
            </a:r>
            <a:r>
              <a:rPr lang="en-US" baseline="0" dirty="0" smtClean="0"/>
              <a:t>) that can serve as a baseline for the Regional Forest Inventory and the Forecasting Model</a:t>
            </a:r>
            <a:endParaRPr lang="en-US" baseline="0" dirty="0"/>
          </a:p>
          <a:p>
            <a:pPr marL="228600" indent="-228600">
              <a:spcBef>
                <a:spcPts val="0"/>
              </a:spcBef>
              <a:buAutoNum type="arabicParenR"/>
            </a:pPr>
            <a:endParaRPr lang="en-US" baseline="0" dirty="0"/>
          </a:p>
          <a:p>
            <a:pPr marL="0" indent="0">
              <a:spcBef>
                <a:spcPts val="0"/>
              </a:spcBef>
              <a:buNone/>
            </a:pPr>
            <a:r>
              <a:rPr lang="en-US" baseline="0" dirty="0" smtClean="0"/>
              <a:t>Regional Forest Inventory</a:t>
            </a:r>
          </a:p>
          <a:p>
            <a:pPr marL="228600" indent="-228600">
              <a:spcBef>
                <a:spcPts val="0"/>
              </a:spcBef>
              <a:buAutoNum type="arabicParenR"/>
            </a:pPr>
            <a:r>
              <a:rPr lang="en-US" baseline="0" dirty="0" smtClean="0"/>
              <a:t>The LULC classification was applied to the region to break down the forest into a more detailed classification scheme </a:t>
            </a:r>
          </a:p>
          <a:p>
            <a:pPr marL="228600" indent="-228600">
              <a:spcBef>
                <a:spcPts val="0"/>
              </a:spcBef>
              <a:buAutoNum type="arabicParenR"/>
            </a:pPr>
            <a:r>
              <a:rPr lang="en-US" baseline="0" dirty="0" smtClean="0"/>
              <a:t>This RFI methodology is designed to be easily replicable, allowing MARN to easily compare this baseline year and observe changes in forest cover</a:t>
            </a:r>
          </a:p>
          <a:p>
            <a:pPr marL="228600" indent="-228600">
              <a:spcBef>
                <a:spcPts val="0"/>
              </a:spcBef>
              <a:buAutoNum type="arabicParenR"/>
            </a:pPr>
            <a:endParaRPr lang="en-US" baseline="0" dirty="0" smtClean="0"/>
          </a:p>
          <a:p>
            <a:pPr marL="0" indent="0">
              <a:spcBef>
                <a:spcPts val="0"/>
              </a:spcBef>
              <a:buNone/>
            </a:pPr>
            <a:r>
              <a:rPr lang="en-US" baseline="0" dirty="0" smtClean="0"/>
              <a:t>Forecasting Model</a:t>
            </a:r>
          </a:p>
          <a:p>
            <a:pPr marL="228600" indent="-228600">
              <a:spcBef>
                <a:spcPts val="0"/>
              </a:spcBef>
              <a:buAutoNum type="arabicParenR"/>
            </a:pPr>
            <a:r>
              <a:rPr lang="en-US" baseline="0" dirty="0" smtClean="0"/>
              <a:t>The historical trajectory of forest cover change was used to forecast deforestation</a:t>
            </a:r>
          </a:p>
          <a:p>
            <a:pPr marL="228600" indent="-228600">
              <a:spcBef>
                <a:spcPts val="0"/>
              </a:spcBef>
              <a:buAutoNum type="arabicParenR"/>
            </a:pPr>
            <a:r>
              <a:rPr lang="en-US" baseline="0" dirty="0" smtClean="0"/>
              <a:t>The model will allow MARN to assess areas that are at a high risk of degradation and deforestation</a:t>
            </a:r>
          </a:p>
        </p:txBody>
      </p:sp>
      <p:sp>
        <p:nvSpPr>
          <p:cNvPr id="135" name="Shape 13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355799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r>
              <a:rPr lang="en-US" sz="1200" b="0" i="0" u="none" strike="noStrike" kern="1200" cap="none" baseline="0" dirty="0" smtClean="0">
                <a:solidFill>
                  <a:schemeClr val="dk1"/>
                </a:solidFill>
                <a:effectLst/>
                <a:latin typeface="Calibri"/>
                <a:ea typeface="Calibri"/>
                <a:cs typeface="Calibri"/>
                <a:sym typeface="Calibri"/>
              </a:rPr>
              <a:t>Notes: </a:t>
            </a:r>
          </a:p>
          <a:p>
            <a:pPr rtl="0"/>
            <a:r>
              <a:rPr lang="en-US" sz="1200" b="0" i="0" u="none" strike="noStrike" kern="1200" cap="none" baseline="0" dirty="0" smtClean="0">
                <a:solidFill>
                  <a:schemeClr val="dk1"/>
                </a:solidFill>
                <a:effectLst/>
                <a:latin typeface="Calibri"/>
                <a:ea typeface="Calibri"/>
                <a:cs typeface="Calibri"/>
                <a:sym typeface="Calibri"/>
              </a:rPr>
              <a:t>1) The pine oak forests are an important part of the ecosystem in La </a:t>
            </a:r>
            <a:r>
              <a:rPr lang="en-US" sz="1200" b="0" i="0" u="none" strike="noStrike" kern="1200" cap="none" baseline="0" dirty="0" err="1" smtClean="0">
                <a:solidFill>
                  <a:schemeClr val="dk1"/>
                </a:solidFill>
                <a:effectLst/>
                <a:latin typeface="Calibri"/>
                <a:ea typeface="Calibri"/>
                <a:cs typeface="Calibri"/>
                <a:sym typeface="Calibri"/>
              </a:rPr>
              <a:t>Mancomunidad</a:t>
            </a:r>
            <a:r>
              <a:rPr lang="en-US" sz="1200" b="0" i="0" u="none" strike="noStrike" kern="1200" cap="none" baseline="0" dirty="0" smtClean="0">
                <a:solidFill>
                  <a:schemeClr val="dk1"/>
                </a:solidFill>
                <a:effectLst/>
                <a:latin typeface="Calibri"/>
                <a:ea typeface="Calibri"/>
                <a:cs typeface="Calibri"/>
                <a:sym typeface="Calibri"/>
              </a:rPr>
              <a:t> La </a:t>
            </a:r>
            <a:r>
              <a:rPr lang="en-US" sz="1200" b="0" i="0" u="none" strike="noStrike" kern="1200" cap="none" baseline="0" dirty="0" err="1" smtClean="0">
                <a:solidFill>
                  <a:schemeClr val="dk1"/>
                </a:solidFill>
                <a:effectLst/>
                <a:latin typeface="Calibri"/>
                <a:ea typeface="Calibri"/>
                <a:cs typeface="Calibri"/>
                <a:sym typeface="Calibri"/>
              </a:rPr>
              <a:t>Montañona</a:t>
            </a:r>
            <a:r>
              <a:rPr lang="en-US" sz="1200" b="0" i="0" u="none" strike="noStrike" kern="1200" cap="none" baseline="0" dirty="0" smtClean="0">
                <a:solidFill>
                  <a:schemeClr val="dk1"/>
                </a:solidFill>
                <a:effectLst/>
                <a:latin typeface="Calibri"/>
                <a:ea typeface="Calibri"/>
                <a:cs typeface="Calibri"/>
                <a:sym typeface="Calibri"/>
              </a:rPr>
              <a:t>, surrounding regions, and are relevant to maintaining the global carbon budget.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baseline="0" dirty="0" smtClean="0">
              <a:solidFill>
                <a:schemeClr val="dk1"/>
              </a:solidFill>
              <a:effectLst/>
              <a:latin typeface="Calibri"/>
              <a:ea typeface="Calibri"/>
              <a:cs typeface="Calibri"/>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smtClean="0">
                <a:solidFill>
                  <a:schemeClr val="dk1"/>
                </a:solidFill>
                <a:effectLst/>
                <a:latin typeface="Calibri"/>
                <a:ea typeface="Calibri"/>
                <a:cs typeface="Calibri"/>
                <a:sym typeface="Calibri"/>
              </a:rPr>
              <a:t>3) Forests can remove carbon dioxide from the atmosphere which is emitted by human activity. The forests in El Salvador, and especially in this region specifically are being destroyed at an alarming rate through “slash and burn” agriculture. This agricultural method is unsustainable with large populations or for intensive farming in tropical regions. El Salvador has one of the highest population density in Central America with one of the lowest forest canopy covers.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baseline="0" dirty="0" smtClean="0">
              <a:solidFill>
                <a:schemeClr val="dk1"/>
              </a:solidFill>
              <a:effectLst/>
              <a:latin typeface="Calibri"/>
              <a:ea typeface="Calibri"/>
              <a:cs typeface="Calibri"/>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smtClean="0">
                <a:solidFill>
                  <a:schemeClr val="dk1"/>
                </a:solidFill>
                <a:effectLst/>
                <a:latin typeface="Calibri"/>
                <a:ea typeface="Calibri"/>
                <a:cs typeface="Calibri"/>
                <a:sym typeface="Calibri"/>
              </a:rPr>
              <a:t>2)  Locals are reliant on healthy forests to maintain the water quality for a major national watershed and provide soil stability to prevent landslides and add nutrients for more agriculture.</a:t>
            </a:r>
            <a:r>
              <a:rPr lang="en-US" dirty="0" smtClean="0"/>
              <a:t/>
            </a:r>
            <a:br>
              <a:rPr lang="en-US" dirty="0" smtClean="0"/>
            </a:br>
            <a:endParaRPr dirty="0"/>
          </a:p>
        </p:txBody>
      </p:sp>
      <p:sp>
        <p:nvSpPr>
          <p:cNvPr id="145" name="Shape 14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extLst>
      <p:ext uri="{BB962C8B-B14F-4D97-AF65-F5344CB8AC3E}">
        <p14:creationId xmlns:p14="http://schemas.microsoft.com/office/powerpoint/2010/main" val="452101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r>
              <a:rPr lang="en-US" sz="1200" b="0" i="0" u="none" strike="noStrike" kern="1200" cap="none" baseline="0" dirty="0" smtClean="0">
                <a:solidFill>
                  <a:schemeClr val="dk1"/>
                </a:solidFill>
                <a:effectLst/>
                <a:latin typeface="Calibri"/>
                <a:ea typeface="Calibri"/>
                <a:cs typeface="Calibri"/>
                <a:sym typeface="Calibri"/>
              </a:rPr>
              <a:t>Notes: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i="0" u="none" strike="noStrike" kern="1200" cap="none" baseline="0" dirty="0" smtClean="0">
                <a:solidFill>
                  <a:schemeClr val="dk1"/>
                </a:solidFill>
                <a:effectLst/>
                <a:latin typeface="Calibri"/>
                <a:ea typeface="Calibri"/>
                <a:cs typeface="Calibri"/>
                <a:sym typeface="Calibri"/>
              </a:rPr>
              <a:t>Using Landsat 4, 5, and 8 scenes from path 19, row 50, historical data was collected for analysis between 1986 to 2015.</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i="0" u="none" strike="noStrike" kern="1200" cap="none" baseline="0" dirty="0" smtClean="0">
                <a:solidFill>
                  <a:schemeClr val="dk1"/>
                </a:solidFill>
                <a:effectLst/>
                <a:latin typeface="Calibri"/>
                <a:ea typeface="Calibri"/>
                <a:cs typeface="Calibri"/>
                <a:sym typeface="Calibri"/>
              </a:rPr>
              <a:t>USGS Earth Explorer was used to download the climate data record, which accounts for top of atmosphere reflectance and radiometric variation, for a more accurate and standardized analysis.</a:t>
            </a:r>
          </a:p>
          <a:p>
            <a:pPr marL="228600" indent="-228600" rtl="0">
              <a:buAutoNum type="arabicParenR"/>
            </a:pPr>
            <a:r>
              <a:rPr lang="en-US" sz="1200" b="0" i="0" u="none" strike="noStrike" kern="1200" cap="none" baseline="0" dirty="0" smtClean="0">
                <a:solidFill>
                  <a:schemeClr val="dk1"/>
                </a:solidFill>
                <a:effectLst/>
                <a:latin typeface="Calibri"/>
                <a:ea typeface="Calibri"/>
                <a:cs typeface="Calibri"/>
                <a:sym typeface="Calibri"/>
              </a:rPr>
              <a:t>Landsat 7 was not used because the study region is relatively small and the outcome would be affected by the data gaps.</a:t>
            </a:r>
          </a:p>
          <a:p>
            <a:pPr marL="228600" indent="-228600" rtl="0">
              <a:buAutoNum type="arabicParenR"/>
            </a:pPr>
            <a:r>
              <a:rPr lang="en-US" sz="1200" b="0" i="0" u="none" strike="noStrike" kern="1200" cap="none" baseline="0" dirty="0" smtClean="0">
                <a:solidFill>
                  <a:schemeClr val="dk1"/>
                </a:solidFill>
                <a:effectLst/>
                <a:latin typeface="Calibri"/>
                <a:ea typeface="Calibri"/>
                <a:cs typeface="Calibri"/>
                <a:sym typeface="Calibri"/>
              </a:rPr>
              <a:t>The ABES Project were able to provide </a:t>
            </a:r>
            <a:r>
              <a:rPr lang="en-US" sz="1200" b="0" i="0" u="none" strike="noStrike" kern="1200" cap="none" baseline="0" dirty="0" err="1" smtClean="0">
                <a:solidFill>
                  <a:schemeClr val="dk1"/>
                </a:solidFill>
                <a:effectLst/>
                <a:latin typeface="Calibri"/>
                <a:ea typeface="Calibri"/>
                <a:cs typeface="Calibri"/>
                <a:sym typeface="Calibri"/>
              </a:rPr>
              <a:t>RapidEye</a:t>
            </a:r>
            <a:r>
              <a:rPr lang="en-US" sz="1200" b="0" i="0" u="none" strike="noStrike" kern="1200" cap="none" baseline="0" dirty="0" smtClean="0">
                <a:solidFill>
                  <a:schemeClr val="dk1"/>
                </a:solidFill>
                <a:effectLst/>
                <a:latin typeface="Calibri"/>
                <a:ea typeface="Calibri"/>
                <a:cs typeface="Calibri"/>
                <a:sym typeface="Calibri"/>
              </a:rPr>
              <a:t> and </a:t>
            </a:r>
            <a:r>
              <a:rPr lang="en-US" sz="1200" b="0" i="0" u="none" strike="noStrike" kern="1200" cap="none" baseline="0" dirty="0" err="1" smtClean="0">
                <a:solidFill>
                  <a:schemeClr val="dk1"/>
                </a:solidFill>
                <a:effectLst/>
                <a:latin typeface="Calibri"/>
                <a:ea typeface="Calibri"/>
                <a:cs typeface="Calibri"/>
                <a:sym typeface="Calibri"/>
              </a:rPr>
              <a:t>QuickBird</a:t>
            </a:r>
            <a:r>
              <a:rPr lang="en-US" sz="1200" b="0" i="0" u="none" strike="noStrike" kern="1200" cap="none" baseline="0" dirty="0" smtClean="0">
                <a:solidFill>
                  <a:schemeClr val="dk1"/>
                </a:solidFill>
                <a:effectLst/>
                <a:latin typeface="Calibri"/>
                <a:ea typeface="Calibri"/>
                <a:cs typeface="Calibri"/>
                <a:sym typeface="Calibri"/>
              </a:rPr>
              <a:t> imagery from 2012, which proved useful in developing ground truth and satellite calibration data. </a:t>
            </a:r>
            <a:r>
              <a:rPr lang="en-US" dirty="0" smtClean="0"/>
              <a:t/>
            </a:r>
            <a:br>
              <a:rPr lang="en-US" dirty="0" smtClean="0"/>
            </a:br>
            <a:endParaRPr dirty="0"/>
          </a:p>
        </p:txBody>
      </p:sp>
      <p:sp>
        <p:nvSpPr>
          <p:cNvPr id="155" name="Shape 15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1504286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r>
              <a:rPr lang="en-US" sz="1200" b="0" i="0" u="none" strike="noStrike" kern="1200" cap="none" baseline="0" dirty="0" smtClean="0">
                <a:solidFill>
                  <a:schemeClr val="dk1"/>
                </a:solidFill>
                <a:effectLst/>
                <a:latin typeface="Calibri"/>
                <a:ea typeface="Calibri"/>
                <a:cs typeface="Calibri"/>
                <a:sym typeface="Calibri"/>
              </a:rPr>
              <a:t>Notes: </a:t>
            </a:r>
            <a:endParaRPr lang="en-US" b="0" dirty="0" smtClean="0">
              <a:effectLst/>
            </a:endParaRPr>
          </a:p>
          <a:p>
            <a:pPr rtl="0"/>
            <a:r>
              <a:rPr lang="en-US" b="0" dirty="0" smtClean="0">
                <a:effectLst/>
              </a:rPr>
              <a:t/>
            </a:r>
            <a:br>
              <a:rPr lang="en-US" b="0" dirty="0" smtClean="0">
                <a:effectLst/>
              </a:rPr>
            </a:br>
            <a:r>
              <a:rPr lang="en-US" b="0" dirty="0" smtClean="0">
                <a:effectLst/>
              </a:rPr>
              <a:t>Data Acquisition:</a:t>
            </a:r>
          </a:p>
          <a:p>
            <a:pPr rtl="0" fontAlgn="base"/>
            <a:r>
              <a:rPr lang="en-US" sz="1200" b="0" i="0" u="none" strike="noStrike" kern="1200" cap="none" baseline="0" dirty="0" smtClean="0">
                <a:solidFill>
                  <a:schemeClr val="dk1"/>
                </a:solidFill>
                <a:effectLst/>
                <a:latin typeface="Calibri"/>
                <a:ea typeface="Calibri"/>
                <a:cs typeface="Calibri"/>
                <a:sym typeface="Calibri"/>
              </a:rPr>
              <a:t>1) The project collaborators at the Earth Institute of Columbia University ABES project provided the El Salvador Ecological Forecasting team with 0.1 ha and 1.0 ha survey plots, 2.4 meter regional </a:t>
            </a:r>
            <a:r>
              <a:rPr lang="en-US" sz="1200" b="0" i="0" u="none" strike="noStrike" kern="1200" cap="none" baseline="0" dirty="0" err="1" smtClean="0">
                <a:solidFill>
                  <a:schemeClr val="dk1"/>
                </a:solidFill>
                <a:effectLst/>
                <a:latin typeface="Calibri"/>
                <a:ea typeface="Calibri"/>
                <a:cs typeface="Calibri"/>
                <a:sym typeface="Calibri"/>
              </a:rPr>
              <a:t>QuickBird</a:t>
            </a:r>
            <a:r>
              <a:rPr lang="en-US" sz="1200" b="0" i="0" u="none" strike="noStrike" kern="1200" cap="none" baseline="0" dirty="0" smtClean="0">
                <a:solidFill>
                  <a:schemeClr val="dk1"/>
                </a:solidFill>
                <a:effectLst/>
                <a:latin typeface="Calibri"/>
                <a:ea typeface="Calibri"/>
                <a:cs typeface="Calibri"/>
                <a:sym typeface="Calibri"/>
              </a:rPr>
              <a:t> imagery for 2012, and 5 meter national </a:t>
            </a:r>
            <a:r>
              <a:rPr lang="en-US" sz="1200" b="0" i="0" u="none" strike="noStrike" kern="1200" cap="none" baseline="0" dirty="0" err="1" smtClean="0">
                <a:solidFill>
                  <a:schemeClr val="dk1"/>
                </a:solidFill>
                <a:effectLst/>
                <a:latin typeface="Calibri"/>
                <a:ea typeface="Calibri"/>
                <a:cs typeface="Calibri"/>
                <a:sym typeface="Calibri"/>
              </a:rPr>
              <a:t>RapidEye</a:t>
            </a:r>
            <a:r>
              <a:rPr lang="en-US" sz="1200" b="0" i="0" u="none" strike="noStrike" kern="1200" cap="none" baseline="0" dirty="0" smtClean="0">
                <a:solidFill>
                  <a:schemeClr val="dk1"/>
                </a:solidFill>
                <a:effectLst/>
                <a:latin typeface="Calibri"/>
                <a:ea typeface="Calibri"/>
                <a:cs typeface="Calibri"/>
                <a:sym typeface="Calibri"/>
              </a:rPr>
              <a:t> imagery for 2012. This data is used as ground truth for our classification.</a:t>
            </a:r>
          </a:p>
          <a:p>
            <a:pPr rtl="0" fontAlgn="base"/>
            <a:r>
              <a:rPr lang="en-US" sz="1200" b="0" i="0" u="none" strike="noStrike" kern="1200" cap="none" baseline="0" dirty="0" smtClean="0">
                <a:solidFill>
                  <a:schemeClr val="dk1"/>
                </a:solidFill>
                <a:effectLst/>
                <a:latin typeface="Calibri"/>
                <a:ea typeface="Calibri"/>
                <a:cs typeface="Calibri"/>
                <a:sym typeface="Calibri"/>
              </a:rPr>
              <a:t>2) MARN has yet to give us any data, we’re waiting to hear back from them</a:t>
            </a:r>
          </a:p>
          <a:p>
            <a:pPr rtl="0" fontAlgn="base"/>
            <a:r>
              <a:rPr lang="en-US" sz="1200" b="0" i="0" u="none" strike="noStrike" kern="1200" cap="none" baseline="0" dirty="0" smtClean="0">
                <a:solidFill>
                  <a:schemeClr val="dk1"/>
                </a:solidFill>
                <a:effectLst/>
                <a:latin typeface="Calibri"/>
                <a:ea typeface="Calibri"/>
                <a:cs typeface="Calibri"/>
                <a:sym typeface="Calibri"/>
              </a:rPr>
              <a:t>3) Landsat Climate Data Record (CDR) 4/5TM and 8 OLI images during the dry season (~December, winter) for each year of the study period, this imagery was used to run our supervised and unsupervised classifications</a:t>
            </a:r>
          </a:p>
          <a:p>
            <a:pPr rtl="0" fontAlgn="base"/>
            <a:r>
              <a:rPr lang="en-US" sz="1200" b="0" i="0" u="none" strike="noStrike" kern="1200" cap="none" baseline="0" dirty="0" smtClean="0">
                <a:solidFill>
                  <a:schemeClr val="dk1"/>
                </a:solidFill>
                <a:effectLst/>
                <a:latin typeface="Calibri"/>
                <a:ea typeface="Calibri"/>
                <a:cs typeface="Calibri"/>
                <a:sym typeface="Calibri"/>
              </a:rPr>
              <a:t>4) An additional global forest data set from Hansen et al. (University of Maryland) was downloaded for our region, the purpose of this data set is to have a global forest cover which can be used to validate a Regional Forest Inventory across the nation</a:t>
            </a:r>
          </a:p>
          <a:p>
            <a:pPr rtl="0"/>
            <a:r>
              <a:rPr lang="en-US" b="0" dirty="0" smtClean="0">
                <a:effectLst/>
              </a:rPr>
              <a:t/>
            </a:r>
            <a:br>
              <a:rPr lang="en-US" b="0" dirty="0" smtClean="0">
                <a:effectLst/>
              </a:rPr>
            </a:br>
            <a:r>
              <a:rPr lang="en-US" sz="1200" b="0" i="0" u="none" strike="noStrike" kern="1200" cap="none" baseline="0" dirty="0" smtClean="0">
                <a:solidFill>
                  <a:schemeClr val="dk1"/>
                </a:solidFill>
                <a:effectLst/>
                <a:latin typeface="Calibri"/>
                <a:ea typeface="Calibri"/>
                <a:cs typeface="Calibri"/>
                <a:sym typeface="Calibri"/>
              </a:rPr>
              <a:t>Data Processing:</a:t>
            </a:r>
            <a:endParaRPr lang="en-US" b="0" dirty="0" smtClean="0">
              <a:effectLst/>
            </a:endParaRPr>
          </a:p>
          <a:p>
            <a:pPr rtl="0" fontAlgn="base"/>
            <a:r>
              <a:rPr lang="en-US" sz="1200" b="0" i="0" u="none" strike="noStrike" kern="1200" cap="none" baseline="0" dirty="0" smtClean="0">
                <a:solidFill>
                  <a:schemeClr val="dk1"/>
                </a:solidFill>
                <a:effectLst/>
                <a:latin typeface="Calibri"/>
                <a:ea typeface="Calibri"/>
                <a:cs typeface="Calibri"/>
                <a:sym typeface="Calibri"/>
              </a:rPr>
              <a:t>1) Landsat CDR imagery was projected to the proper coordinate system and projection, then the imagery was clipped to the extent of our study area in ArcGIS.</a:t>
            </a:r>
          </a:p>
          <a:p>
            <a:pPr lvl="1" rtl="0" fontAlgn="base"/>
            <a:r>
              <a:rPr lang="en-US" sz="1200" b="0" i="0" u="none" strike="noStrike" kern="1200" cap="none" baseline="0" dirty="0" smtClean="0">
                <a:solidFill>
                  <a:schemeClr val="dk1"/>
                </a:solidFill>
                <a:effectLst/>
                <a:latin typeface="Calibri"/>
                <a:ea typeface="Calibri"/>
                <a:cs typeface="Calibri"/>
                <a:sym typeface="Calibri"/>
              </a:rPr>
              <a:t>Band rations [TBD]</a:t>
            </a:r>
          </a:p>
          <a:p>
            <a:pPr lvl="1" rtl="0" fontAlgn="base"/>
            <a:r>
              <a:rPr lang="en-US" sz="1200" b="0" i="0" u="none" strike="noStrike" kern="1200" cap="none" baseline="0" dirty="0" smtClean="0">
                <a:solidFill>
                  <a:schemeClr val="dk1"/>
                </a:solidFill>
                <a:effectLst/>
                <a:latin typeface="Calibri"/>
                <a:ea typeface="Calibri"/>
                <a:cs typeface="Calibri"/>
                <a:sym typeface="Calibri"/>
              </a:rPr>
              <a:t>Band combinations [TBD]</a:t>
            </a:r>
          </a:p>
          <a:p>
            <a:pPr lvl="1" rtl="0" fontAlgn="base"/>
            <a:r>
              <a:rPr lang="en-US" sz="1200" b="0" i="0" u="none" strike="noStrike" kern="1200" cap="none" baseline="0" dirty="0" smtClean="0">
                <a:solidFill>
                  <a:schemeClr val="dk1"/>
                </a:solidFill>
                <a:effectLst/>
                <a:latin typeface="Calibri"/>
                <a:ea typeface="Calibri"/>
                <a:cs typeface="Calibri"/>
                <a:sym typeface="Calibri"/>
              </a:rPr>
              <a:t>Band indices [TDB]</a:t>
            </a:r>
          </a:p>
          <a:p>
            <a:pPr rtl="0" fontAlgn="base"/>
            <a:r>
              <a:rPr lang="en-US" sz="1200" b="0" i="0" u="none" strike="noStrike" kern="1200" cap="none" baseline="0" dirty="0" smtClean="0">
                <a:solidFill>
                  <a:schemeClr val="dk1"/>
                </a:solidFill>
                <a:effectLst/>
                <a:latin typeface="Calibri"/>
                <a:ea typeface="Calibri"/>
                <a:cs typeface="Calibri"/>
                <a:sym typeface="Calibri"/>
              </a:rPr>
              <a:t>2) </a:t>
            </a:r>
            <a:r>
              <a:rPr lang="en-US" sz="1200" b="0" i="0" u="none" strike="noStrike" kern="1200" cap="none" baseline="0" dirty="0" err="1" smtClean="0">
                <a:solidFill>
                  <a:schemeClr val="dk1"/>
                </a:solidFill>
                <a:effectLst/>
                <a:latin typeface="Calibri"/>
                <a:ea typeface="Calibri"/>
                <a:cs typeface="Calibri"/>
                <a:sym typeface="Calibri"/>
              </a:rPr>
              <a:t>QuickBird</a:t>
            </a:r>
            <a:r>
              <a:rPr lang="en-US" sz="1200" b="0" i="0" u="none" strike="noStrike" kern="1200" cap="none" baseline="0" dirty="0" smtClean="0">
                <a:solidFill>
                  <a:schemeClr val="dk1"/>
                </a:solidFill>
                <a:effectLst/>
                <a:latin typeface="Calibri"/>
                <a:ea typeface="Calibri"/>
                <a:cs typeface="Calibri"/>
                <a:sym typeface="Calibri"/>
              </a:rPr>
              <a:t> data was resampled to fit the Hansen data set in preparation to validate Hansen data</a:t>
            </a:r>
          </a:p>
          <a:p>
            <a:pPr rtl="0" fontAlgn="base"/>
            <a:r>
              <a:rPr lang="en-US" sz="1200" b="0" i="0" u="none" strike="noStrike" kern="1200" cap="none" baseline="0" dirty="0" smtClean="0">
                <a:solidFill>
                  <a:schemeClr val="dk1"/>
                </a:solidFill>
                <a:effectLst/>
                <a:latin typeface="Calibri"/>
                <a:ea typeface="Calibri"/>
                <a:cs typeface="Calibri"/>
                <a:sym typeface="Calibri"/>
              </a:rPr>
              <a:t>3) Hansen data is projected to the proper coordinate system and projection, then the data is clipped to the extent of the </a:t>
            </a:r>
            <a:r>
              <a:rPr lang="en-US" sz="1200" b="0" i="0" u="none" strike="noStrike" kern="1200" cap="none" baseline="0" dirty="0" err="1" smtClean="0">
                <a:solidFill>
                  <a:schemeClr val="dk1"/>
                </a:solidFill>
                <a:effectLst/>
                <a:latin typeface="Calibri"/>
                <a:ea typeface="Calibri"/>
                <a:cs typeface="Calibri"/>
                <a:sym typeface="Calibri"/>
              </a:rPr>
              <a:t>QuickBird</a:t>
            </a:r>
            <a:r>
              <a:rPr lang="en-US" sz="1200" b="0" i="0" u="none" strike="noStrike" kern="1200" cap="none" baseline="0" dirty="0" smtClean="0">
                <a:solidFill>
                  <a:schemeClr val="dk1"/>
                </a:solidFill>
                <a:effectLst/>
                <a:latin typeface="Calibri"/>
                <a:ea typeface="Calibri"/>
                <a:cs typeface="Calibri"/>
                <a:sym typeface="Calibri"/>
              </a:rPr>
              <a:t> imagery for validation</a:t>
            </a:r>
          </a:p>
          <a:p>
            <a:pPr rtl="0"/>
            <a:r>
              <a:rPr lang="en-US" b="0" dirty="0" smtClean="0">
                <a:effectLst/>
              </a:rPr>
              <a:t/>
            </a:r>
            <a:br>
              <a:rPr lang="en-US" b="0" dirty="0" smtClean="0">
                <a:effectLst/>
              </a:rPr>
            </a:br>
            <a:r>
              <a:rPr lang="en-US" sz="1200" b="0" i="0" u="none" strike="noStrike" kern="1200" cap="none" baseline="0" dirty="0" smtClean="0">
                <a:solidFill>
                  <a:schemeClr val="dk1"/>
                </a:solidFill>
                <a:effectLst/>
                <a:latin typeface="Calibri"/>
                <a:ea typeface="Calibri"/>
                <a:cs typeface="Calibri"/>
                <a:sym typeface="Calibri"/>
              </a:rPr>
              <a:t>Data Analysis:</a:t>
            </a:r>
            <a:endParaRPr lang="en-US" b="0" dirty="0" smtClean="0">
              <a:effectLst/>
            </a:endParaRPr>
          </a:p>
          <a:p>
            <a:pPr rtl="0" fontAlgn="base"/>
            <a:r>
              <a:rPr lang="en-US" sz="1200" b="0" i="0" u="none" strike="noStrike" kern="1200" cap="none" baseline="0" dirty="0" smtClean="0">
                <a:solidFill>
                  <a:schemeClr val="dk1"/>
                </a:solidFill>
                <a:effectLst/>
                <a:latin typeface="Calibri"/>
                <a:ea typeface="Calibri"/>
                <a:cs typeface="Calibri"/>
                <a:sym typeface="Calibri"/>
              </a:rPr>
              <a:t>We haven’t gotten there yet</a:t>
            </a:r>
          </a:p>
          <a:p>
            <a:pPr rtl="0"/>
            <a:r>
              <a:rPr lang="en-US" b="0" dirty="0" smtClean="0">
                <a:effectLst/>
              </a:rPr>
              <a:t/>
            </a:r>
            <a:br>
              <a:rPr lang="en-US" b="0" dirty="0" smtClean="0">
                <a:effectLst/>
              </a:rPr>
            </a:br>
            <a:r>
              <a:rPr lang="en-US" sz="1200" b="0" i="0" u="none" strike="noStrike" kern="1200" cap="none" baseline="0" dirty="0" smtClean="0">
                <a:solidFill>
                  <a:schemeClr val="dk1"/>
                </a:solidFill>
                <a:effectLst/>
                <a:latin typeface="Calibri"/>
                <a:ea typeface="Calibri"/>
                <a:cs typeface="Calibri"/>
                <a:sym typeface="Calibri"/>
              </a:rPr>
              <a:t>End Product:</a:t>
            </a:r>
            <a:endParaRPr lang="en-US" b="0" dirty="0" smtClean="0">
              <a:effectLst/>
            </a:endParaRPr>
          </a:p>
          <a:p>
            <a:pPr rtl="0" fontAlgn="base"/>
            <a:r>
              <a:rPr lang="en-US" sz="1200" b="0" i="0" u="none" strike="noStrike" kern="1200" cap="none" baseline="0" dirty="0" smtClean="0">
                <a:solidFill>
                  <a:schemeClr val="dk1"/>
                </a:solidFill>
                <a:effectLst/>
                <a:latin typeface="Calibri"/>
                <a:ea typeface="Calibri"/>
                <a:cs typeface="Calibri"/>
                <a:sym typeface="Calibri"/>
              </a:rPr>
              <a:t>No end product to discuss at this moment in time</a:t>
            </a:r>
          </a:p>
          <a:p>
            <a:r>
              <a:rPr lang="en-US" b="0" dirty="0" smtClean="0">
                <a:effectLst/>
              </a:rPr>
              <a:t/>
            </a:r>
            <a:br>
              <a:rPr lang="en-US" b="0" dirty="0" smtClean="0">
                <a:effectLst/>
              </a:rPr>
            </a:br>
            <a:endParaRPr dirty="0"/>
          </a:p>
        </p:txBody>
      </p:sp>
      <p:sp>
        <p:nvSpPr>
          <p:cNvPr id="166" name="Shape 166"/>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3086727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175" name="Shape 17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2707678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184" name="Shape 184"/>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3973694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193" name="Shape 193"/>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extLst>
      <p:ext uri="{BB962C8B-B14F-4D97-AF65-F5344CB8AC3E}">
        <p14:creationId xmlns:p14="http://schemas.microsoft.com/office/powerpoint/2010/main" val="1804307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p:nvPr/>
        </p:nvSpPr>
        <p:spPr>
          <a:xfrm>
            <a:off x="0" y="6784847"/>
            <a:ext cx="9144000" cy="73151"/>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pic>
        <p:nvPicPr>
          <p:cNvPr id="16" name="Shape 16"/>
          <p:cNvPicPr preferRelativeResize="0"/>
          <p:nvPr/>
        </p:nvPicPr>
        <p:blipFill rotWithShape="1">
          <a:blip r:embed="rId2">
            <a:alphaModFix/>
          </a:blip>
          <a:srcRect/>
          <a:stretch/>
        </p:blipFill>
        <p:spPr>
          <a:xfrm>
            <a:off x="363095" y="5467376"/>
            <a:ext cx="1010529" cy="1010529"/>
          </a:xfrm>
          <a:prstGeom prst="rect">
            <a:avLst/>
          </a:prstGeom>
          <a:noFill/>
          <a:ln>
            <a:noFill/>
          </a:ln>
        </p:spPr>
      </p:pic>
      <p:sp>
        <p:nvSpPr>
          <p:cNvPr id="17" name="Shape 17"/>
          <p:cNvSpPr txBox="1">
            <a:spLocks noGrp="1"/>
          </p:cNvSpPr>
          <p:nvPr>
            <p:ph type="body" idx="1"/>
          </p:nvPr>
        </p:nvSpPr>
        <p:spPr>
          <a:xfrm>
            <a:off x="5660135"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18" name="Shape 18"/>
          <p:cNvSpPr txBox="1">
            <a:spLocks noGrp="1"/>
          </p:cNvSpPr>
          <p:nvPr>
            <p:ph type="body" idx="2"/>
          </p:nvPr>
        </p:nvSpPr>
        <p:spPr>
          <a:xfrm>
            <a:off x="5660135"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19" name="Shape 19"/>
          <p:cNvSpPr txBox="1">
            <a:spLocks noGrp="1"/>
          </p:cNvSpPr>
          <p:nvPr>
            <p:ph type="body" idx="3"/>
          </p:nvPr>
        </p:nvSpPr>
        <p:spPr>
          <a:xfrm>
            <a:off x="5663183"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0" name="Shape 20"/>
          <p:cNvSpPr txBox="1">
            <a:spLocks noGrp="1"/>
          </p:cNvSpPr>
          <p:nvPr>
            <p:ph type="body" idx="4"/>
          </p:nvPr>
        </p:nvSpPr>
        <p:spPr>
          <a:xfrm>
            <a:off x="2249424"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1" name="Shape 21"/>
          <p:cNvSpPr txBox="1">
            <a:spLocks noGrp="1"/>
          </p:cNvSpPr>
          <p:nvPr>
            <p:ph type="body" idx="5"/>
          </p:nvPr>
        </p:nvSpPr>
        <p:spPr>
          <a:xfrm>
            <a:off x="2249424"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2" name="Shape 22"/>
          <p:cNvSpPr txBox="1">
            <a:spLocks noGrp="1"/>
          </p:cNvSpPr>
          <p:nvPr>
            <p:ph type="body" idx="6"/>
          </p:nvPr>
        </p:nvSpPr>
        <p:spPr>
          <a:xfrm>
            <a:off x="2249424"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cxnSp>
        <p:nvCxnSpPr>
          <p:cNvPr id="23" name="Shape 23"/>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4" name="Shape 24"/>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Questrial"/>
              <a:buNone/>
              <a:defRPr sz="2800" i="1"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5" name="Shape 25"/>
          <p:cNvSpPr txBox="1">
            <a:spLocks noGrp="1"/>
          </p:cNvSpPr>
          <p:nvPr>
            <p:ph type="body" idx="8"/>
          </p:nvPr>
        </p:nvSpPr>
        <p:spPr>
          <a:xfrm>
            <a:off x="685800" y="1426463"/>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Questrial"/>
              <a:buNone/>
              <a:defRPr sz="80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dirty="0"/>
          </a:p>
        </p:txBody>
      </p:sp>
      <p:grpSp>
        <p:nvGrpSpPr>
          <p:cNvPr id="26" name="Shape 26"/>
          <p:cNvGrpSpPr/>
          <p:nvPr/>
        </p:nvGrpSpPr>
        <p:grpSpPr>
          <a:xfrm>
            <a:off x="0" y="-44450"/>
            <a:ext cx="9144000" cy="1077912"/>
            <a:chOff x="0" y="-44450"/>
            <a:chExt cx="9144000" cy="1077912"/>
          </a:xfrm>
        </p:grpSpPr>
        <p:sp>
          <p:nvSpPr>
            <p:cNvPr id="27" name="Shape 27"/>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baseline="0">
                <a:solidFill>
                  <a:schemeClr val="dk1"/>
                </a:solidFill>
                <a:latin typeface="Questrial"/>
                <a:ea typeface="Questrial"/>
                <a:cs typeface="Questrial"/>
                <a:sym typeface="Questrial"/>
              </a:endParaRPr>
            </a:p>
          </p:txBody>
        </p:sp>
        <p:sp>
          <p:nvSpPr>
            <p:cNvPr id="28" name="Shape 28"/>
            <p:cNvSpPr txBox="1"/>
            <p:nvPr/>
          </p:nvSpPr>
          <p:spPr>
            <a:xfrm>
              <a:off x="153985"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a:solidFill>
                    <a:schemeClr val="lt1"/>
                  </a:solidFill>
                  <a:latin typeface="Helvetica Neue"/>
                  <a:ea typeface="Helvetica Neue"/>
                  <a:cs typeface="Helvetica Neue"/>
                  <a:sym typeface="Helvetica Neue"/>
                </a:rPr>
                <a:t>National Aeronautics and Space Administration</a:t>
              </a:r>
            </a:p>
          </p:txBody>
        </p:sp>
        <p:pic>
          <p:nvPicPr>
            <p:cNvPr id="29" name="Shape 29"/>
            <p:cNvPicPr preferRelativeResize="0"/>
            <p:nvPr/>
          </p:nvPicPr>
          <p:blipFill rotWithShape="1">
            <a:blip r:embed="rId3">
              <a:alphaModFix/>
            </a:blip>
            <a:srcRect/>
            <a:stretch/>
          </p:blipFill>
          <p:spPr>
            <a:xfrm>
              <a:off x="8124825" y="-44450"/>
              <a:ext cx="935037" cy="107791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93"/>
        <p:cNvGrpSpPr/>
        <p:nvPr/>
      </p:nvGrpSpPr>
      <p:grpSpPr>
        <a:xfrm>
          <a:off x="0" y="0"/>
          <a:ext cx="0" cy="0"/>
          <a:chOff x="0" y="0"/>
          <a:chExt cx="0" cy="0"/>
        </a:xfrm>
      </p:grpSpPr>
      <p:sp>
        <p:nvSpPr>
          <p:cNvPr id="94" name="Shape 9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5" name="Shape 95"/>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6" name="Shape 96"/>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7" name="Shape 97"/>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6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8" name="Shape 98"/>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99" name="Shape 99"/>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100"/>
        <p:cNvGrpSpPr/>
        <p:nvPr/>
      </p:nvGrpSpPr>
      <p:grpSpPr>
        <a:xfrm>
          <a:off x="0" y="0"/>
          <a:ext cx="0" cy="0"/>
          <a:chOff x="0" y="0"/>
          <a:chExt cx="0" cy="0"/>
        </a:xfrm>
      </p:grpSpPr>
      <p:sp>
        <p:nvSpPr>
          <p:cNvPr id="101" name="Shape 10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02" name="Shape 10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03" name="Shape 103"/>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indent="0" algn="ctr" rtl="0">
              <a:spcBef>
                <a:spcPts val="0"/>
              </a:spcBef>
              <a:buFont typeface="Questrial"/>
              <a:buNone/>
              <a:defRPr sz="6000" b="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104" name="Shape 104"/>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sz="96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30"/>
        <p:cNvGrpSpPr/>
        <p:nvPr/>
      </p:nvGrpSpPr>
      <p:grpSpPr>
        <a:xfrm>
          <a:off x="0" y="0"/>
          <a:ext cx="0" cy="0"/>
          <a:chOff x="0" y="0"/>
          <a:chExt cx="0" cy="0"/>
        </a:xfrm>
      </p:grpSpPr>
      <p:sp>
        <p:nvSpPr>
          <p:cNvPr id="31" name="Shape 3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2" name="Shape 3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3" name="Shape 33"/>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34" name="Shape 34"/>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sz="40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35" name="Shape 35"/>
          <p:cNvSpPr>
            <a:spLocks noGrp="1"/>
          </p:cNvSpPr>
          <p:nvPr>
            <p:ph type="pic" idx="3"/>
          </p:nvPr>
        </p:nvSpPr>
        <p:spPr>
          <a:xfrm>
            <a:off x="4572000" y="0"/>
            <a:ext cx="4572000" cy="6858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36" name="Shape 36"/>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indent="0" rtl="0">
              <a:spcBef>
                <a:spcPts val="0"/>
              </a:spcBef>
              <a:buFont typeface="Questrial"/>
              <a:buNone/>
              <a:defRPr sz="12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37"/>
        <p:cNvGrpSpPr/>
        <p:nvPr/>
      </p:nvGrpSpPr>
      <p:grpSpPr>
        <a:xfrm>
          <a:off x="0" y="0"/>
          <a:ext cx="0" cy="0"/>
          <a:chOff x="0" y="0"/>
          <a:chExt cx="0" cy="0"/>
        </a:xfrm>
      </p:grpSpPr>
      <p:sp>
        <p:nvSpPr>
          <p:cNvPr id="38" name="Shape 3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9" name="Shape 3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0" name="Shape 40"/>
          <p:cNvSpPr txBox="1">
            <a:spLocks noGrp="1"/>
          </p:cNvSpPr>
          <p:nvPr>
            <p:ph type="body" idx="1"/>
          </p:nvPr>
        </p:nvSpPr>
        <p:spPr>
          <a:xfrm>
            <a:off x="5102351" y="2130551"/>
            <a:ext cx="3593592" cy="3374135"/>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1" name="Shape 41"/>
          <p:cNvSpPr txBox="1">
            <a:spLocks noGrp="1"/>
          </p:cNvSpPr>
          <p:nvPr>
            <p:ph type="body" idx="2"/>
          </p:nvPr>
        </p:nvSpPr>
        <p:spPr>
          <a:xfrm>
            <a:off x="5102351"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sz="40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2" name="Shape 42"/>
          <p:cNvSpPr>
            <a:spLocks noGrp="1"/>
          </p:cNvSpPr>
          <p:nvPr>
            <p:ph type="pic" idx="3"/>
          </p:nvPr>
        </p:nvSpPr>
        <p:spPr>
          <a:xfrm>
            <a:off x="0" y="0"/>
            <a:ext cx="4572000" cy="6858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43" name="Shape 43"/>
          <p:cNvSpPr txBox="1">
            <a:spLocks noGrp="1"/>
          </p:cNvSpPr>
          <p:nvPr>
            <p:ph type="body" idx="4"/>
          </p:nvPr>
        </p:nvSpPr>
        <p:spPr>
          <a:xfrm>
            <a:off x="2578608" y="6583679"/>
            <a:ext cx="1993391" cy="274319"/>
          </a:xfrm>
          <a:prstGeom prst="rect">
            <a:avLst/>
          </a:prstGeom>
          <a:noFill/>
          <a:ln>
            <a:noFill/>
          </a:ln>
        </p:spPr>
        <p:txBody>
          <a:bodyPr lIns="91425" tIns="91425" rIns="91425" bIns="91425" anchor="t" anchorCtr="0"/>
          <a:lstStyle>
            <a:lvl1pPr marL="0" indent="0" algn="r" rtl="0">
              <a:spcBef>
                <a:spcPts val="0"/>
              </a:spcBef>
              <a:buFont typeface="Questrial"/>
              <a:buNone/>
              <a:defRPr sz="12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44"/>
        <p:cNvGrpSpPr/>
        <p:nvPr/>
      </p:nvGrpSpPr>
      <p:grpSpPr>
        <a:xfrm>
          <a:off x="0" y="0"/>
          <a:ext cx="0" cy="0"/>
          <a:chOff x="0" y="0"/>
          <a:chExt cx="0" cy="0"/>
        </a:xfrm>
      </p:grpSpPr>
      <p:sp>
        <p:nvSpPr>
          <p:cNvPr id="45" name="Shape 4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6" name="Shape 4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7" name="Shape 47"/>
          <p:cNvSpPr txBox="1">
            <a:spLocks noGrp="1"/>
          </p:cNvSpPr>
          <p:nvPr>
            <p:ph type="body" idx="1"/>
          </p:nvPr>
        </p:nvSpPr>
        <p:spPr>
          <a:xfrm>
            <a:off x="576072" y="4814316"/>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8" name="Shape 48"/>
          <p:cNvSpPr txBox="1">
            <a:spLocks noGrp="1"/>
          </p:cNvSpPr>
          <p:nvPr>
            <p:ph type="body" idx="2"/>
          </p:nvPr>
        </p:nvSpPr>
        <p:spPr>
          <a:xfrm>
            <a:off x="576072" y="395478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sz="4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9" name="Shape 49"/>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50" name="Shape 50"/>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51"/>
        <p:cNvGrpSpPr/>
        <p:nvPr/>
      </p:nvGrpSpPr>
      <p:grpSpPr>
        <a:xfrm>
          <a:off x="0" y="0"/>
          <a:ext cx="0" cy="0"/>
          <a:chOff x="0" y="0"/>
          <a:chExt cx="0" cy="0"/>
        </a:xfrm>
      </p:grpSpPr>
      <p:sp>
        <p:nvSpPr>
          <p:cNvPr id="52" name="Shape 5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53" name="Shape 5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54" name="Shape 54"/>
          <p:cNvSpPr txBox="1">
            <a:spLocks noGrp="1"/>
          </p:cNvSpPr>
          <p:nvPr>
            <p:ph type="body" idx="1"/>
          </p:nvPr>
        </p:nvSpPr>
        <p:spPr>
          <a:xfrm>
            <a:off x="4572000" y="4709160"/>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5" name="Shape 55"/>
          <p:cNvSpPr txBox="1">
            <a:spLocks noGrp="1"/>
          </p:cNvSpPr>
          <p:nvPr>
            <p:ph type="body" idx="2"/>
          </p:nvPr>
        </p:nvSpPr>
        <p:spPr>
          <a:xfrm>
            <a:off x="320039" y="548639"/>
            <a:ext cx="8503920" cy="923544"/>
          </a:xfrm>
          <a:prstGeom prst="rect">
            <a:avLst/>
          </a:prstGeom>
          <a:noFill/>
          <a:ln>
            <a:noFill/>
          </a:ln>
        </p:spPr>
        <p:txBody>
          <a:bodyPr lIns="91425" tIns="91425" rIns="91425" bIns="91425" anchor="b" anchorCtr="0"/>
          <a:lstStyle>
            <a:lvl1pPr marL="0" indent="0" algn="ctr" rtl="0">
              <a:spcBef>
                <a:spcPts val="0"/>
              </a:spcBef>
              <a:buClr>
                <a:srgbClr val="BFBFBF"/>
              </a:buClr>
              <a:buFont typeface="Questrial"/>
              <a:buNone/>
              <a:defRPr sz="5400" b="1" baseline="0">
                <a:solidFill>
                  <a:srgbClr val="BFBFBF"/>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6" name="Shape 56"/>
          <p:cNvSpPr txBox="1">
            <a:spLocks noGrp="1"/>
          </p:cNvSpPr>
          <p:nvPr>
            <p:ph type="body" idx="3"/>
          </p:nvPr>
        </p:nvSpPr>
        <p:spPr>
          <a:xfrm>
            <a:off x="594360" y="211531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7" name="Shape 57"/>
          <p:cNvSpPr txBox="1">
            <a:spLocks noGrp="1"/>
          </p:cNvSpPr>
          <p:nvPr>
            <p:ph type="body" idx="4"/>
          </p:nvPr>
        </p:nvSpPr>
        <p:spPr>
          <a:xfrm>
            <a:off x="4572000" y="2103119"/>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8" name="Shape 58"/>
          <p:cNvSpPr txBox="1">
            <a:spLocks noGrp="1"/>
          </p:cNvSpPr>
          <p:nvPr>
            <p:ph type="body" idx="5"/>
          </p:nvPr>
        </p:nvSpPr>
        <p:spPr>
          <a:xfrm>
            <a:off x="594360" y="472135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9" name="Shape 59"/>
          <p:cNvSpPr txBox="1">
            <a:spLocks noGrp="1"/>
          </p:cNvSpPr>
          <p:nvPr>
            <p:ph type="body" idx="6"/>
          </p:nvPr>
        </p:nvSpPr>
        <p:spPr>
          <a:xfrm>
            <a:off x="594360" y="3418332"/>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60" name="Shape 60"/>
          <p:cNvSpPr txBox="1">
            <a:spLocks noGrp="1"/>
          </p:cNvSpPr>
          <p:nvPr>
            <p:ph type="body" idx="7"/>
          </p:nvPr>
        </p:nvSpPr>
        <p:spPr>
          <a:xfrm>
            <a:off x="4572000" y="3406139"/>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61"/>
        <p:cNvGrpSpPr/>
        <p:nvPr/>
      </p:nvGrpSpPr>
      <p:grpSpPr>
        <a:xfrm>
          <a:off x="0" y="0"/>
          <a:ext cx="0" cy="0"/>
          <a:chOff x="0" y="0"/>
          <a:chExt cx="0" cy="0"/>
        </a:xfrm>
      </p:grpSpPr>
      <p:sp>
        <p:nvSpPr>
          <p:cNvPr id="62" name="Shape 6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3" name="Shape 6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4" name="Shape 64"/>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65" name="Shape 65"/>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sz="4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66" name="Shape 66"/>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67" name="Shape 67"/>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68"/>
        <p:cNvGrpSpPr/>
        <p:nvPr/>
      </p:nvGrpSpPr>
      <p:grpSpPr>
        <a:xfrm>
          <a:off x="0" y="0"/>
          <a:ext cx="0" cy="0"/>
          <a:chOff x="0" y="0"/>
          <a:chExt cx="0" cy="0"/>
        </a:xfrm>
      </p:grpSpPr>
      <p:sp>
        <p:nvSpPr>
          <p:cNvPr id="69" name="Shape 6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0" name="Shape 7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1" name="Shape 71"/>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72" name="Shape 72"/>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Pr>
              <a:t>Acknowledgements</a:t>
            </a:r>
          </a:p>
        </p:txBody>
      </p:sp>
      <p:sp>
        <p:nvSpPr>
          <p:cNvPr id="73" name="Shape 73"/>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74" name="Shape 74"/>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75" name="Shape 75"/>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76" name="Shape 76"/>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baseline="0">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7"/>
        <p:cNvGrpSpPr/>
        <p:nvPr/>
      </p:nvGrpSpPr>
      <p:grpSpPr>
        <a:xfrm>
          <a:off x="0" y="0"/>
          <a:ext cx="0" cy="0"/>
          <a:chOff x="0" y="0"/>
          <a:chExt cx="0" cy="0"/>
        </a:xfrm>
      </p:grpSpPr>
      <p:sp>
        <p:nvSpPr>
          <p:cNvPr id="78" name="Shape 7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9" name="Shape 7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0" name="Shape 80"/>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Pr>
              <a:t>Acknowledgements</a:t>
            </a:r>
          </a:p>
        </p:txBody>
      </p:sp>
      <p:sp>
        <p:nvSpPr>
          <p:cNvPr id="81" name="Shape 81"/>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82" name="Shape 82"/>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83" name="Shape 83"/>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84" name="Shape 84"/>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85" name="Shape 85"/>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baseline="0">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6"/>
        <p:cNvGrpSpPr/>
        <p:nvPr/>
      </p:nvGrpSpPr>
      <p:grpSpPr>
        <a:xfrm>
          <a:off x="0" y="0"/>
          <a:ext cx="0" cy="0"/>
          <a:chOff x="0" y="0"/>
          <a:chExt cx="0" cy="0"/>
        </a:xfrm>
      </p:grpSpPr>
      <p:sp>
        <p:nvSpPr>
          <p:cNvPr id="87" name="Shape 8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8" name="Shape 8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9" name="Shape 89"/>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0" name="Shape 90"/>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6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1" name="Shape 91"/>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92" name="Shape 92"/>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Questrial"/>
              <a:buNone/>
              <a:defRPr sz="4400" b="0" i="0" u="none" strike="noStrike" cap="none" baseline="0">
                <a:solidFill>
                  <a:schemeClr val="dk1"/>
                </a:solidFill>
                <a:latin typeface="Questrial"/>
                <a:ea typeface="Questrial"/>
                <a:cs typeface="Questrial"/>
                <a:sym typeface="Questrial"/>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sz="2800" b="0" i="0" u="none" strike="noStrike" cap="none" baseline="0">
                <a:solidFill>
                  <a:schemeClr val="dk1"/>
                </a:solidFill>
                <a:latin typeface="Questrial"/>
                <a:ea typeface="Questrial"/>
                <a:cs typeface="Questrial"/>
                <a:sym typeface="Questrial"/>
              </a:defRPr>
            </a:lvl1pPr>
            <a:lvl2pPr marL="685800" marR="0" indent="-76200" algn="l" rtl="0">
              <a:lnSpc>
                <a:spcPct val="90000"/>
              </a:lnSpc>
              <a:spcBef>
                <a:spcPts val="500"/>
              </a:spcBef>
              <a:buClr>
                <a:schemeClr val="dk1"/>
              </a:buClr>
              <a:buFont typeface="Arial"/>
              <a:buChar char="•"/>
              <a:defRPr sz="2400" b="0" i="0" u="none" strike="noStrike" cap="none" baseline="0">
                <a:solidFill>
                  <a:schemeClr val="dk1"/>
                </a:solidFill>
                <a:latin typeface="Questrial"/>
                <a:ea typeface="Questrial"/>
                <a:cs typeface="Questrial"/>
                <a:sym typeface="Questrial"/>
              </a:defRPr>
            </a:lvl2pPr>
            <a:lvl3pPr marL="1143000" marR="0" indent="-101600" algn="l" rtl="0">
              <a:lnSpc>
                <a:spcPct val="90000"/>
              </a:lnSpc>
              <a:spcBef>
                <a:spcPts val="500"/>
              </a:spcBef>
              <a:buClr>
                <a:schemeClr val="dk1"/>
              </a:buClr>
              <a:buFont typeface="Arial"/>
              <a:buChar char="•"/>
              <a:defRPr sz="2000" b="0" i="0" u="none" strike="noStrike" cap="none" baseline="0">
                <a:solidFill>
                  <a:schemeClr val="dk1"/>
                </a:solidFill>
                <a:latin typeface="Questrial"/>
                <a:ea typeface="Questrial"/>
                <a:cs typeface="Questrial"/>
                <a:sym typeface="Questrial"/>
              </a:defRPr>
            </a:lvl3pPr>
            <a:lvl4pPr marL="16002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4pPr>
            <a:lvl5pPr marL="20574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5pPr>
            <a:lvl6pPr marL="25146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6pPr>
            <a:lvl7pPr marL="29718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7pPr>
            <a:lvl8pPr marL="34290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8pPr>
            <a:lvl9pPr marL="38862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9pPr>
          </a:lstStyle>
          <a:p>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A6A3A3"/>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A6A3A3"/>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A6A3A3"/>
                </a:solidFill>
                <a:latin typeface="Questrial"/>
                <a:ea typeface="Questrial"/>
                <a:cs typeface="Questrial"/>
                <a:sym typeface="Questrial"/>
              </a:rPr>
              <a:t>‹#›</a:t>
            </a:fld>
            <a:endParaRPr lang="en-US" sz="1200" b="0" i="0" u="none" strike="noStrike" cap="none" baseline="0">
              <a:solidFill>
                <a:srgbClr val="A6A3A3"/>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355600" y="1426463"/>
            <a:ext cx="8382000" cy="2432304"/>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accent1"/>
              </a:buClr>
              <a:buSzPct val="25000"/>
              <a:buFont typeface="Arial"/>
              <a:buNone/>
            </a:pPr>
            <a:r>
              <a:rPr lang="en-US" sz="6000" b="1" dirty="0">
                <a:solidFill>
                  <a:schemeClr val="accent1"/>
                </a:solidFill>
                <a:latin typeface="+mj-lt"/>
              </a:rPr>
              <a:t>El Salvador Ecological Forecasting</a:t>
            </a:r>
          </a:p>
        </p:txBody>
      </p:sp>
      <p:sp>
        <p:nvSpPr>
          <p:cNvPr id="107" name="Shape 107"/>
          <p:cNvSpPr txBox="1">
            <a:spLocks noGrp="1"/>
          </p:cNvSpPr>
          <p:nvPr>
            <p:ph type="body" idx="2"/>
          </p:nvPr>
        </p:nvSpPr>
        <p:spPr>
          <a:xfrm>
            <a:off x="2249423" y="5365742"/>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dirty="0">
                <a:latin typeface="+mn-lt"/>
              </a:rPr>
              <a:t>Jordan </a:t>
            </a:r>
            <a:r>
              <a:rPr lang="en-US" dirty="0" err="1">
                <a:latin typeface="+mn-lt"/>
              </a:rPr>
              <a:t>Ped</a:t>
            </a:r>
            <a:r>
              <a:rPr lang="en-US" dirty="0">
                <a:latin typeface="+mn-lt"/>
              </a:rPr>
              <a:t> (Team Lead)</a:t>
            </a:r>
          </a:p>
        </p:txBody>
      </p:sp>
      <p:sp>
        <p:nvSpPr>
          <p:cNvPr id="108" name="Shape 108"/>
          <p:cNvSpPr txBox="1">
            <a:spLocks noGrp="1"/>
          </p:cNvSpPr>
          <p:nvPr>
            <p:ph type="body" idx="3"/>
          </p:nvPr>
        </p:nvSpPr>
        <p:spPr>
          <a:xfrm>
            <a:off x="2249424" y="5751576"/>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a:latin typeface="+mn-lt"/>
              </a:rPr>
              <a:t>Stephen Zimmerman </a:t>
            </a:r>
          </a:p>
        </p:txBody>
      </p:sp>
      <p:sp>
        <p:nvSpPr>
          <p:cNvPr id="109" name="Shape 109"/>
          <p:cNvSpPr txBox="1">
            <a:spLocks noGrp="1"/>
          </p:cNvSpPr>
          <p:nvPr>
            <p:ph type="body" idx="4"/>
          </p:nvPr>
        </p:nvSpPr>
        <p:spPr>
          <a:xfrm>
            <a:off x="2249424" y="6153912"/>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a:latin typeface="+mn-lt"/>
              </a:rPr>
              <a:t>Courtney Duquette</a:t>
            </a:r>
          </a:p>
        </p:txBody>
      </p:sp>
      <p:sp>
        <p:nvSpPr>
          <p:cNvPr id="110" name="Shape 110"/>
          <p:cNvSpPr txBox="1">
            <a:spLocks noGrp="1"/>
          </p:cNvSpPr>
          <p:nvPr>
            <p:ph type="body" idx="5"/>
          </p:nvPr>
        </p:nvSpPr>
        <p:spPr>
          <a:xfrm>
            <a:off x="5663183" y="5358383"/>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a:latin typeface="+mn-lt"/>
              </a:rPr>
              <a:t>Susannah Miller</a:t>
            </a:r>
          </a:p>
        </p:txBody>
      </p:sp>
      <p:sp>
        <p:nvSpPr>
          <p:cNvPr id="112" name="Shape 112"/>
          <p:cNvSpPr txBox="1">
            <a:spLocks noGrp="1"/>
          </p:cNvSpPr>
          <p:nvPr>
            <p:ph type="body" idx="7"/>
          </p:nvPr>
        </p:nvSpPr>
        <p:spPr>
          <a:xfrm>
            <a:off x="5663183" y="5778992"/>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i="0" dirty="0">
                <a:solidFill>
                  <a:srgbClr val="A5A5A5"/>
                </a:solidFill>
                <a:latin typeface="+mn-lt"/>
              </a:rPr>
              <a:t>Clarence </a:t>
            </a:r>
            <a:r>
              <a:rPr lang="en-US" sz="1800" i="0" dirty="0" smtClean="0">
                <a:solidFill>
                  <a:srgbClr val="A5A5A5"/>
                </a:solidFill>
                <a:latin typeface="+mn-lt"/>
              </a:rPr>
              <a:t>Kimbrell</a:t>
            </a:r>
            <a:endParaRPr lang="en-US" sz="1800" i="0" dirty="0">
              <a:solidFill>
                <a:srgbClr val="A5A5A5"/>
              </a:solidFill>
              <a:latin typeface="+mn-lt"/>
            </a:endParaRPr>
          </a:p>
        </p:txBody>
      </p:sp>
      <p:sp>
        <p:nvSpPr>
          <p:cNvPr id="113" name="Shape 113"/>
          <p:cNvSpPr txBox="1">
            <a:spLocks noGrp="1"/>
          </p:cNvSpPr>
          <p:nvPr>
            <p:ph type="body" idx="8"/>
          </p:nvPr>
        </p:nvSpPr>
        <p:spPr>
          <a:xfrm>
            <a:off x="685850" y="4032500"/>
            <a:ext cx="7772400" cy="1110899"/>
          </a:xfrm>
          <a:prstGeom prst="rect">
            <a:avLst/>
          </a:prstGeom>
          <a:noFill/>
          <a:ln>
            <a:noFill/>
          </a:ln>
        </p:spPr>
        <p:txBody>
          <a:bodyPr lIns="91425" tIns="45700" rIns="91425" bIns="45700" anchor="t" anchorCtr="0">
            <a:noAutofit/>
          </a:bodyPr>
          <a:lstStyle/>
          <a:p>
            <a:pPr lvl="0" rtl="0">
              <a:lnSpc>
                <a:spcPct val="100000"/>
              </a:lnSpc>
              <a:spcBef>
                <a:spcPts val="0"/>
              </a:spcBef>
              <a:spcAft>
                <a:spcPts val="600"/>
              </a:spcAft>
              <a:buClr>
                <a:srgbClr val="000000"/>
              </a:buClr>
              <a:buSzPct val="55000"/>
              <a:buFont typeface="Arial"/>
              <a:buNone/>
            </a:pPr>
            <a:r>
              <a:rPr lang="en-US" sz="2000" b="0" i="1" dirty="0">
                <a:solidFill>
                  <a:srgbClr val="A5A5A5"/>
                </a:solidFill>
                <a:latin typeface="+mn-lt"/>
              </a:rPr>
              <a:t>Utilizing NASA Earth Observations to Develop a Historically Based Trajectory of Deforestation and Degradation in El Salvador</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576072" y="4814316"/>
            <a:ext cx="7982700" cy="1444799"/>
          </a:xfrm>
          <a:prstGeom prst="rect">
            <a:avLst/>
          </a:prstGeom>
        </p:spPr>
        <p:txBody>
          <a:bodyPr lIns="91425" tIns="91425" rIns="91425" bIns="91425" anchor="t" anchorCtr="0">
            <a:noAutofit/>
          </a:bodyPr>
          <a:lstStyle/>
          <a:p>
            <a:pPr>
              <a:spcBef>
                <a:spcPts val="0"/>
              </a:spcBef>
              <a:buNone/>
            </a:pPr>
            <a:endParaRPr/>
          </a:p>
        </p:txBody>
      </p:sp>
      <p:sp>
        <p:nvSpPr>
          <p:cNvPr id="196" name="Shape 196"/>
          <p:cNvSpPr txBox="1">
            <a:spLocks noGrp="1"/>
          </p:cNvSpPr>
          <p:nvPr>
            <p:ph type="body" idx="2"/>
          </p:nvPr>
        </p:nvSpPr>
        <p:spPr>
          <a:xfrm>
            <a:off x="576072" y="3954780"/>
            <a:ext cx="7982700" cy="704099"/>
          </a:xfrm>
          <a:prstGeom prst="rect">
            <a:avLst/>
          </a:prstGeom>
        </p:spPr>
        <p:txBody>
          <a:bodyPr lIns="91425" tIns="91425" rIns="91425" bIns="91425" anchor="t" anchorCtr="0">
            <a:noAutofit/>
          </a:bodyPr>
          <a:lstStyle/>
          <a:p>
            <a:pPr>
              <a:spcBef>
                <a:spcPts val="0"/>
              </a:spcBef>
              <a:buNone/>
            </a:pPr>
            <a:r>
              <a:rPr lang="en-US"/>
              <a:t>Future Work</a:t>
            </a:r>
          </a:p>
        </p:txBody>
      </p:sp>
      <p:sp>
        <p:nvSpPr>
          <p:cNvPr id="197" name="Shape 197"/>
          <p:cNvSpPr>
            <a:spLocks noGrp="1"/>
          </p:cNvSpPr>
          <p:nvPr>
            <p:ph type="pic" idx="4294967295"/>
          </p:nvPr>
        </p:nvSpPr>
        <p:spPr>
          <a:xfrm>
            <a:off x="0" y="0"/>
            <a:ext cx="9144000" cy="34290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8" name="Shape 198"/>
          <p:cNvSpPr txBox="1">
            <a:spLocks noGrp="1"/>
          </p:cNvSpPr>
          <p:nvPr>
            <p:ph type="body" idx="3"/>
          </p:nvPr>
        </p:nvSpPr>
        <p:spPr>
          <a:xfrm>
            <a:off x="6190487" y="3429000"/>
            <a:ext cx="2294999" cy="2741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571200" y="1268727"/>
            <a:ext cx="8051700" cy="523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b="1"/>
              <a:t>Dr. Kenton Ross</a:t>
            </a:r>
            <a:r>
              <a:rPr lang="en-US"/>
              <a:t>, NASA DEVELOP National Program</a:t>
            </a:r>
          </a:p>
        </p:txBody>
      </p:sp>
      <p:sp>
        <p:nvSpPr>
          <p:cNvPr id="205" name="Shape 205"/>
          <p:cNvSpPr txBox="1">
            <a:spLocks noGrp="1"/>
          </p:cNvSpPr>
          <p:nvPr>
            <p:ph type="body" idx="2"/>
          </p:nvPr>
        </p:nvSpPr>
        <p:spPr>
          <a:xfrm>
            <a:off x="594356" y="2304761"/>
            <a:ext cx="8051700" cy="704099"/>
          </a:xfrm>
          <a:prstGeom prst="rect">
            <a:avLst/>
          </a:prstGeom>
          <a:noFill/>
          <a:ln>
            <a:noFill/>
          </a:ln>
        </p:spPr>
        <p:txBody>
          <a:bodyPr lIns="91425" tIns="45700" rIns="91425" bIns="45700" anchor="t" anchorCtr="0">
            <a:noAutofit/>
          </a:bodyPr>
          <a:lstStyle/>
          <a:p>
            <a:pPr lvl="0" rtl="0">
              <a:lnSpc>
                <a:spcPct val="115000"/>
              </a:lnSpc>
              <a:spcBef>
                <a:spcPts val="0"/>
              </a:spcBef>
              <a:buClr>
                <a:srgbClr val="000000"/>
              </a:buClr>
              <a:buSzPct val="55000"/>
              <a:buFont typeface="Arial"/>
              <a:buNone/>
            </a:pPr>
            <a:r>
              <a:rPr lang="en-US" b="1"/>
              <a:t>The Earth Institute, Columbia University (ABES Project)</a:t>
            </a:r>
          </a:p>
          <a:p>
            <a:pPr lvl="0" rtl="0">
              <a:lnSpc>
                <a:spcPct val="115000"/>
              </a:lnSpc>
              <a:spcBef>
                <a:spcPts val="0"/>
              </a:spcBef>
              <a:buClr>
                <a:srgbClr val="000000"/>
              </a:buClr>
              <a:buSzPct val="55000"/>
              <a:buFont typeface="Arial"/>
              <a:buNone/>
            </a:pPr>
            <a:r>
              <a:rPr lang="en-US"/>
              <a:t>POC: Dr. Sean Smukler &amp; Sean Kearney</a:t>
            </a:r>
          </a:p>
          <a:p>
            <a:pPr marL="0" marR="0" lvl="0" indent="0" algn="l" rtl="0">
              <a:lnSpc>
                <a:spcPct val="90000"/>
              </a:lnSpc>
              <a:spcBef>
                <a:spcPts val="0"/>
              </a:spcBef>
              <a:buClr>
                <a:schemeClr val="dk1"/>
              </a:buClr>
              <a:buFont typeface="Arial"/>
              <a:buNone/>
            </a:pPr>
            <a:endParaRPr/>
          </a:p>
        </p:txBody>
      </p:sp>
      <p:sp>
        <p:nvSpPr>
          <p:cNvPr id="206" name="Shape 206"/>
          <p:cNvSpPr txBox="1">
            <a:spLocks noGrp="1"/>
          </p:cNvSpPr>
          <p:nvPr>
            <p:ph type="body" idx="3"/>
          </p:nvPr>
        </p:nvSpPr>
        <p:spPr>
          <a:xfrm>
            <a:off x="622400" y="5585799"/>
            <a:ext cx="8051700" cy="5858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b="1"/>
              <a:t>Colorado Agriculture</a:t>
            </a:r>
            <a:r>
              <a:rPr lang="en-US"/>
              <a:t>, NASA DEVELOP, Fort Collins, Summer 2105</a:t>
            </a:r>
          </a:p>
        </p:txBody>
      </p:sp>
      <p:sp>
        <p:nvSpPr>
          <p:cNvPr id="207" name="Shape 207"/>
          <p:cNvSpPr txBox="1"/>
          <p:nvPr/>
        </p:nvSpPr>
        <p:spPr>
          <a:xfrm>
            <a:off x="594371" y="866287"/>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accent1"/>
                </a:solidFill>
                <a:latin typeface="Questrial"/>
                <a:ea typeface="Questrial"/>
                <a:cs typeface="Questrial"/>
                <a:sym typeface="Questrial"/>
              </a:rPr>
              <a:t>Advisors</a:t>
            </a:r>
          </a:p>
        </p:txBody>
      </p:sp>
      <p:sp>
        <p:nvSpPr>
          <p:cNvPr id="208" name="Shape 208"/>
          <p:cNvSpPr txBox="1"/>
          <p:nvPr/>
        </p:nvSpPr>
        <p:spPr>
          <a:xfrm>
            <a:off x="571208" y="1823538"/>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a:solidFill>
                  <a:schemeClr val="accent1"/>
                </a:solidFill>
                <a:latin typeface="Questrial"/>
                <a:ea typeface="Questrial"/>
                <a:cs typeface="Questrial"/>
                <a:sym typeface="Questrial"/>
              </a:rPr>
              <a:t>Collaborator:</a:t>
            </a:r>
          </a:p>
        </p:txBody>
      </p:sp>
      <p:sp>
        <p:nvSpPr>
          <p:cNvPr id="209" name="Shape 209"/>
          <p:cNvSpPr txBox="1"/>
          <p:nvPr/>
        </p:nvSpPr>
        <p:spPr>
          <a:xfrm>
            <a:off x="571196" y="5108987"/>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accent1"/>
                </a:solidFill>
                <a:latin typeface="Questrial"/>
                <a:ea typeface="Questrial"/>
                <a:cs typeface="Questrial"/>
                <a:sym typeface="Questrial"/>
              </a:rPr>
              <a:t>Others</a:t>
            </a:r>
          </a:p>
        </p:txBody>
      </p:sp>
      <p:sp>
        <p:nvSpPr>
          <p:cNvPr id="210" name="Shape 210"/>
          <p:cNvSpPr txBox="1"/>
          <p:nvPr/>
        </p:nvSpPr>
        <p:spPr>
          <a:xfrm>
            <a:off x="594321" y="3149850"/>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a:solidFill>
                  <a:schemeClr val="accent1"/>
                </a:solidFill>
                <a:latin typeface="Questrial"/>
                <a:ea typeface="Questrial"/>
                <a:cs typeface="Questrial"/>
                <a:sym typeface="Questrial"/>
              </a:rPr>
              <a:t>End Users:</a:t>
            </a:r>
          </a:p>
        </p:txBody>
      </p:sp>
      <p:sp>
        <p:nvSpPr>
          <p:cNvPr id="211" name="Shape 211"/>
          <p:cNvSpPr txBox="1">
            <a:spLocks noGrp="1"/>
          </p:cNvSpPr>
          <p:nvPr>
            <p:ph type="body" idx="4"/>
          </p:nvPr>
        </p:nvSpPr>
        <p:spPr>
          <a:xfrm>
            <a:off x="594358" y="3630667"/>
            <a:ext cx="8051700" cy="704099"/>
          </a:xfrm>
          <a:prstGeom prst="rect">
            <a:avLst/>
          </a:prstGeom>
          <a:noFill/>
          <a:ln>
            <a:noFill/>
          </a:ln>
        </p:spPr>
        <p:txBody>
          <a:bodyPr lIns="91425" tIns="45700" rIns="91425" bIns="45700" anchor="t" anchorCtr="0">
            <a:noAutofit/>
          </a:bodyPr>
          <a:lstStyle/>
          <a:p>
            <a:pPr lvl="0" rtl="0">
              <a:lnSpc>
                <a:spcPct val="115000"/>
              </a:lnSpc>
              <a:spcBef>
                <a:spcPts val="0"/>
              </a:spcBef>
              <a:buClr>
                <a:srgbClr val="000000"/>
              </a:buClr>
              <a:buSzPct val="55000"/>
              <a:buFont typeface="Arial"/>
              <a:buNone/>
            </a:pPr>
            <a:r>
              <a:rPr lang="en-US" b="1"/>
              <a:t>La Mancomunidad La Montañona, Chalatenango</a:t>
            </a:r>
          </a:p>
          <a:p>
            <a:pPr lvl="0" rtl="0">
              <a:lnSpc>
                <a:spcPct val="115000"/>
              </a:lnSpc>
              <a:spcBef>
                <a:spcPts val="0"/>
              </a:spcBef>
              <a:buClr>
                <a:srgbClr val="000000"/>
              </a:buClr>
              <a:buSzPct val="55000"/>
              <a:buFont typeface="Arial"/>
              <a:buNone/>
            </a:pPr>
            <a:r>
              <a:rPr lang="en-US"/>
              <a:t>POC: Arnulfo Alberto</a:t>
            </a:r>
          </a:p>
          <a:p>
            <a:pPr lvl="0" rtl="0">
              <a:lnSpc>
                <a:spcPct val="115000"/>
              </a:lnSpc>
              <a:spcBef>
                <a:spcPts val="0"/>
              </a:spcBef>
              <a:buClr>
                <a:srgbClr val="000000"/>
              </a:buClr>
              <a:buSzPct val="55000"/>
              <a:buFont typeface="Arial"/>
              <a:buNone/>
            </a:pPr>
            <a:r>
              <a:rPr lang="en-US" b="1"/>
              <a:t>Ministerio de Medio Ambiente y Recursos Naturales (MARN)</a:t>
            </a:r>
          </a:p>
          <a:p>
            <a:pPr lvl="0" rtl="0">
              <a:lnSpc>
                <a:spcPct val="115000"/>
              </a:lnSpc>
              <a:spcBef>
                <a:spcPts val="0"/>
              </a:spcBef>
              <a:buClr>
                <a:srgbClr val="000000"/>
              </a:buClr>
              <a:buSzPct val="55000"/>
              <a:buFont typeface="Arial"/>
              <a:buNone/>
            </a:pPr>
            <a:r>
              <a:rPr lang="en-US"/>
              <a:t>POC: Giovanni Molina</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521100" y="2615925"/>
            <a:ext cx="3793800" cy="1680724"/>
          </a:xfrm>
          <a:prstGeom prst="rect">
            <a:avLst/>
          </a:prstGeom>
        </p:spPr>
        <p:txBody>
          <a:bodyPr lIns="91425" tIns="91425" rIns="91425" bIns="91425" anchor="t" anchorCtr="0">
            <a:noAutofit/>
          </a:bodyPr>
          <a:lstStyle/>
          <a:p>
            <a:pPr rtl="0">
              <a:spcBef>
                <a:spcPts val="0"/>
              </a:spcBef>
              <a:buNone/>
            </a:pPr>
            <a:r>
              <a:rPr lang="en-US" b="1" dirty="0">
                <a:latin typeface="+mj-lt"/>
              </a:rPr>
              <a:t>Study Area:</a:t>
            </a:r>
            <a:r>
              <a:rPr lang="en-US" dirty="0">
                <a:latin typeface="+mj-lt"/>
              </a:rPr>
              <a:t> La </a:t>
            </a:r>
            <a:r>
              <a:rPr lang="en-US" dirty="0" err="1">
                <a:latin typeface="+mj-lt"/>
              </a:rPr>
              <a:t>Mancomunidad</a:t>
            </a:r>
            <a:r>
              <a:rPr lang="en-US" dirty="0">
                <a:latin typeface="+mj-lt"/>
              </a:rPr>
              <a:t> La </a:t>
            </a:r>
            <a:r>
              <a:rPr lang="en-US" dirty="0" err="1">
                <a:latin typeface="+mj-lt"/>
              </a:rPr>
              <a:t>Montañona</a:t>
            </a:r>
            <a:r>
              <a:rPr lang="en-US" dirty="0">
                <a:latin typeface="+mj-lt"/>
              </a:rPr>
              <a:t>, Chalatenango, El Salvador</a:t>
            </a:r>
          </a:p>
          <a:p>
            <a:pPr rtl="0">
              <a:spcBef>
                <a:spcPts val="0"/>
              </a:spcBef>
              <a:buNone/>
            </a:pPr>
            <a:endParaRPr dirty="0">
              <a:latin typeface="+mj-lt"/>
            </a:endParaRPr>
          </a:p>
          <a:p>
            <a:pPr>
              <a:spcBef>
                <a:spcPts val="0"/>
              </a:spcBef>
              <a:buNone/>
            </a:pPr>
            <a:r>
              <a:rPr lang="en-US" b="1" dirty="0">
                <a:latin typeface="+mj-lt"/>
              </a:rPr>
              <a:t>Study Period: </a:t>
            </a:r>
            <a:r>
              <a:rPr lang="en-US" dirty="0">
                <a:latin typeface="+mj-lt"/>
              </a:rPr>
              <a:t>1986-2015</a:t>
            </a:r>
          </a:p>
        </p:txBody>
      </p:sp>
      <p:sp>
        <p:nvSpPr>
          <p:cNvPr id="119" name="Shape 119"/>
          <p:cNvSpPr txBox="1">
            <a:spLocks noGrp="1"/>
          </p:cNvSpPr>
          <p:nvPr>
            <p:ph type="body" idx="2"/>
          </p:nvPr>
        </p:nvSpPr>
        <p:spPr>
          <a:xfrm>
            <a:off x="304800" y="945275"/>
            <a:ext cx="4010100" cy="1326000"/>
          </a:xfrm>
          <a:prstGeom prst="rect">
            <a:avLst/>
          </a:prstGeom>
        </p:spPr>
        <p:txBody>
          <a:bodyPr lIns="91425" tIns="91425" rIns="91425" bIns="91425" anchor="b" anchorCtr="0">
            <a:noAutofit/>
          </a:bodyPr>
          <a:lstStyle/>
          <a:p>
            <a:pPr>
              <a:spcBef>
                <a:spcPts val="0"/>
              </a:spcBef>
              <a:buNone/>
            </a:pPr>
            <a:r>
              <a:rPr lang="en-US" sz="5400" dirty="0">
                <a:latin typeface="+mj-lt"/>
              </a:rPr>
              <a:t>Study Area and Period</a:t>
            </a:r>
          </a:p>
        </p:txBody>
      </p:sp>
      <p:pic>
        <p:nvPicPr>
          <p:cNvPr id="122" name="Shape 122"/>
          <p:cNvPicPr preferRelativeResize="0"/>
          <p:nvPr/>
        </p:nvPicPr>
        <p:blipFill>
          <a:blip r:embed="rId3">
            <a:alphaModFix/>
          </a:blip>
          <a:stretch>
            <a:fillRect/>
          </a:stretch>
        </p:blipFill>
        <p:spPr>
          <a:xfrm>
            <a:off x="4314899" y="433397"/>
            <a:ext cx="4602677" cy="604578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4589625" y="4498750"/>
            <a:ext cx="4294499" cy="1627500"/>
          </a:xfrm>
          <a:prstGeom prst="rect">
            <a:avLst/>
          </a:prstGeom>
        </p:spPr>
        <p:txBody>
          <a:bodyPr lIns="91425" tIns="91425" rIns="91425" bIns="91425" anchor="t" anchorCtr="0">
            <a:noAutofit/>
          </a:bodyPr>
          <a:lstStyle/>
          <a:p>
            <a:pPr marL="457200" lvl="0" indent="-342900" rtl="0">
              <a:spcBef>
                <a:spcPts val="0"/>
              </a:spcBef>
              <a:buSzPct val="90000"/>
              <a:buChar char="●"/>
            </a:pPr>
            <a:r>
              <a:rPr lang="en-US" dirty="0">
                <a:latin typeface="+mj-lt"/>
              </a:rPr>
              <a:t>Land Use/Land </a:t>
            </a:r>
            <a:r>
              <a:rPr lang="en-US" dirty="0" smtClean="0">
                <a:latin typeface="+mj-lt"/>
              </a:rPr>
              <a:t>Cover</a:t>
            </a:r>
            <a:endParaRPr sz="800" dirty="0">
              <a:latin typeface="+mj-lt"/>
            </a:endParaRPr>
          </a:p>
          <a:p>
            <a:pPr marL="457200" lvl="0" indent="-342900" rtl="0">
              <a:spcBef>
                <a:spcPts val="1000"/>
              </a:spcBef>
              <a:buSzPct val="90000"/>
              <a:buChar char="●"/>
            </a:pPr>
            <a:r>
              <a:rPr lang="en-US" dirty="0">
                <a:latin typeface="+mj-lt"/>
              </a:rPr>
              <a:t>Regional Forest Inventory</a:t>
            </a:r>
          </a:p>
          <a:p>
            <a:pPr lvl="0" rtl="0">
              <a:spcBef>
                <a:spcPts val="0"/>
              </a:spcBef>
              <a:buNone/>
            </a:pPr>
            <a:endParaRPr sz="800" dirty="0">
              <a:latin typeface="+mj-lt"/>
            </a:endParaRPr>
          </a:p>
          <a:p>
            <a:pPr marL="457200" lvl="0" indent="-342900">
              <a:spcBef>
                <a:spcPts val="0"/>
              </a:spcBef>
              <a:buSzPct val="90000"/>
              <a:buChar char="●"/>
            </a:pPr>
            <a:r>
              <a:rPr lang="en-US" dirty="0">
                <a:latin typeface="+mj-lt"/>
              </a:rPr>
              <a:t>Forecasting Model</a:t>
            </a:r>
          </a:p>
        </p:txBody>
      </p:sp>
      <p:sp>
        <p:nvSpPr>
          <p:cNvPr id="129" name="Shape 129"/>
          <p:cNvSpPr txBox="1">
            <a:spLocks noGrp="1"/>
          </p:cNvSpPr>
          <p:nvPr>
            <p:ph type="body" idx="2"/>
          </p:nvPr>
        </p:nvSpPr>
        <p:spPr>
          <a:xfrm>
            <a:off x="373000" y="4498750"/>
            <a:ext cx="3814800" cy="1830000"/>
          </a:xfrm>
          <a:prstGeom prst="rect">
            <a:avLst/>
          </a:prstGeom>
        </p:spPr>
        <p:txBody>
          <a:bodyPr lIns="91425" tIns="91425" rIns="91425" bIns="91425" anchor="t" anchorCtr="0">
            <a:noAutofit/>
          </a:bodyPr>
          <a:lstStyle/>
          <a:p>
            <a:pPr>
              <a:spcBef>
                <a:spcPts val="0"/>
              </a:spcBef>
              <a:buNone/>
            </a:pPr>
            <a:r>
              <a:rPr lang="en-US" sz="5400" dirty="0">
                <a:latin typeface="+mj-lt"/>
              </a:rPr>
              <a:t>Objectives</a:t>
            </a:r>
          </a:p>
        </p:txBody>
      </p:sp>
      <p:sp>
        <p:nvSpPr>
          <p:cNvPr id="130" name="Shape 130"/>
          <p:cNvSpPr>
            <a:spLocks noGrp="1"/>
          </p:cNvSpPr>
          <p:nvPr>
            <p:ph type="pic" idx="4294967295"/>
          </p:nvPr>
        </p:nvSpPr>
        <p:spPr>
          <a:xfrm>
            <a:off x="0" y="0"/>
            <a:ext cx="9144000" cy="37382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r>
              <a:rPr lang="en-US" dirty="0">
                <a:latin typeface="+mj-lt"/>
              </a:rPr>
              <a:t>Some Kind of Picture </a:t>
            </a:r>
            <a:r>
              <a:rPr lang="en-US" dirty="0" smtClean="0">
                <a:latin typeface="+mj-lt"/>
              </a:rPr>
              <a:t>Here… Picture of LULC and RFI??</a:t>
            </a:r>
            <a:endParaRPr lang="en-US" dirty="0">
              <a:latin typeface="+mj-lt"/>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576075" y="3762458"/>
            <a:ext cx="7982700" cy="2886599"/>
          </a:xfrm>
          <a:prstGeom prst="rect">
            <a:avLst/>
          </a:prstGeom>
        </p:spPr>
        <p:txBody>
          <a:bodyPr lIns="91425" tIns="91425" rIns="91425" bIns="91425" anchor="t" anchorCtr="0">
            <a:noAutofit/>
          </a:bodyPr>
          <a:lstStyle/>
          <a:p>
            <a:pPr marL="457200" lvl="0" indent="-228600" rtl="0">
              <a:spcBef>
                <a:spcPts val="0"/>
              </a:spcBef>
              <a:buChar char="●"/>
            </a:pPr>
            <a:r>
              <a:rPr lang="en-US" dirty="0">
                <a:latin typeface="+mj-lt"/>
              </a:rPr>
              <a:t>Forests remove carbon dioxide from the atmosphere</a:t>
            </a:r>
          </a:p>
          <a:p>
            <a:pPr lvl="0" rtl="0">
              <a:spcBef>
                <a:spcPts val="0"/>
              </a:spcBef>
              <a:buNone/>
            </a:pPr>
            <a:endParaRPr dirty="0">
              <a:latin typeface="+mj-lt"/>
            </a:endParaRPr>
          </a:p>
          <a:p>
            <a:pPr marL="457200" lvl="0" indent="-228600" rtl="0">
              <a:spcBef>
                <a:spcPts val="0"/>
              </a:spcBef>
              <a:buChar char="●"/>
            </a:pPr>
            <a:r>
              <a:rPr lang="en-US" dirty="0">
                <a:latin typeface="+mj-lt"/>
              </a:rPr>
              <a:t>High population density in El Salvador and low forest canopy cover</a:t>
            </a:r>
          </a:p>
          <a:p>
            <a:pPr lvl="0" rtl="0">
              <a:spcBef>
                <a:spcPts val="0"/>
              </a:spcBef>
              <a:buNone/>
            </a:pPr>
            <a:endParaRPr dirty="0">
              <a:latin typeface="+mj-lt"/>
            </a:endParaRPr>
          </a:p>
          <a:p>
            <a:pPr marL="457200" lvl="0" indent="-228600" rtl="0">
              <a:spcBef>
                <a:spcPts val="0"/>
              </a:spcBef>
              <a:buChar char="●"/>
            </a:pPr>
            <a:r>
              <a:rPr lang="en-US" dirty="0">
                <a:latin typeface="+mj-lt"/>
              </a:rPr>
              <a:t>Critical to maintaining healthy springs and rivers</a:t>
            </a:r>
          </a:p>
          <a:p>
            <a:pPr lvl="0" rtl="0">
              <a:spcBef>
                <a:spcPts val="0"/>
              </a:spcBef>
              <a:buNone/>
            </a:pPr>
            <a:endParaRPr dirty="0">
              <a:latin typeface="+mj-lt"/>
            </a:endParaRPr>
          </a:p>
          <a:p>
            <a:pPr marL="457200" lvl="0" indent="-228600">
              <a:spcBef>
                <a:spcPts val="0"/>
              </a:spcBef>
              <a:buChar char="●"/>
            </a:pPr>
            <a:r>
              <a:rPr lang="en-US" dirty="0">
                <a:latin typeface="+mj-lt"/>
              </a:rPr>
              <a:t>Forests provide soil </a:t>
            </a:r>
            <a:r>
              <a:rPr lang="en-US" dirty="0" smtClean="0">
                <a:latin typeface="+mj-lt"/>
              </a:rPr>
              <a:t>stability</a:t>
            </a:r>
            <a:endParaRPr lang="en-US" dirty="0">
              <a:latin typeface="+mj-lt"/>
            </a:endParaRPr>
          </a:p>
        </p:txBody>
      </p:sp>
      <p:sp>
        <p:nvSpPr>
          <p:cNvPr id="138" name="Shape 138"/>
          <p:cNvSpPr txBox="1">
            <a:spLocks noGrp="1"/>
          </p:cNvSpPr>
          <p:nvPr>
            <p:ph type="body" idx="2"/>
          </p:nvPr>
        </p:nvSpPr>
        <p:spPr>
          <a:xfrm>
            <a:off x="576072" y="3076955"/>
            <a:ext cx="7982700" cy="704099"/>
          </a:xfrm>
          <a:prstGeom prst="rect">
            <a:avLst/>
          </a:prstGeom>
        </p:spPr>
        <p:txBody>
          <a:bodyPr lIns="91425" tIns="91425" rIns="91425" bIns="91425" anchor="t" anchorCtr="0">
            <a:noAutofit/>
          </a:bodyPr>
          <a:lstStyle/>
          <a:p>
            <a:pPr>
              <a:spcBef>
                <a:spcPts val="0"/>
              </a:spcBef>
              <a:buNone/>
            </a:pPr>
            <a:r>
              <a:rPr lang="en-US" dirty="0">
                <a:latin typeface="+mj-lt"/>
              </a:rPr>
              <a:t>Community Concerns</a:t>
            </a:r>
          </a:p>
        </p:txBody>
      </p:sp>
      <p:sp>
        <p:nvSpPr>
          <p:cNvPr id="139" name="Shape 139"/>
          <p:cNvSpPr>
            <a:spLocks noGrp="1"/>
          </p:cNvSpPr>
          <p:nvPr>
            <p:ph type="pic" idx="4294967295"/>
          </p:nvPr>
        </p:nvSpPr>
        <p:spPr>
          <a:xfrm>
            <a:off x="0" y="0"/>
            <a:ext cx="9144000" cy="27210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r>
              <a:rPr lang="en-US"/>
              <a:t>Insert Pictures of Trees</a:t>
            </a:r>
          </a:p>
        </p:txBody>
      </p:sp>
      <p:sp>
        <p:nvSpPr>
          <p:cNvPr id="140" name="Shape 140"/>
          <p:cNvSpPr txBox="1">
            <a:spLocks noGrp="1"/>
          </p:cNvSpPr>
          <p:nvPr>
            <p:ph type="body" idx="3"/>
          </p:nvPr>
        </p:nvSpPr>
        <p:spPr>
          <a:xfrm>
            <a:off x="36" y="2924550"/>
            <a:ext cx="9144000" cy="274199"/>
          </a:xfrm>
          <a:prstGeom prst="rect">
            <a:avLst/>
          </a:prstGeom>
        </p:spPr>
        <p:txBody>
          <a:bodyPr lIns="91425" tIns="91425" rIns="91425" bIns="91425" anchor="t" anchorCtr="0">
            <a:noAutofit/>
          </a:bodyPr>
          <a:lstStyle/>
          <a:p>
            <a:pPr>
              <a:spcBef>
                <a:spcPts val="0"/>
              </a:spcBef>
              <a:buNone/>
            </a:pPr>
            <a:r>
              <a:rPr lang="en-US" sz="800" dirty="0">
                <a:latin typeface="+mn-lt"/>
              </a:rPr>
              <a:t>https</a:t>
            </a:r>
            <a:r>
              <a:rPr lang="en-US" sz="800" dirty="0"/>
              <a:t>://commons.wikimedia.org/wiki/File:2013-05-10_08_55_25_View_east_down_the_Batona_Trail_through_mixed_White_Pine_and_oak_forest_in_Brendan_T._Byrne_State_Forest.jpg</a:t>
            </a:r>
          </a:p>
        </p:txBody>
      </p:sp>
      <p:pic>
        <p:nvPicPr>
          <p:cNvPr id="141" name="Shape 141"/>
          <p:cNvPicPr preferRelativeResize="0"/>
          <p:nvPr/>
        </p:nvPicPr>
        <p:blipFill rotWithShape="1">
          <a:blip r:embed="rId3">
            <a:alphaModFix/>
          </a:blip>
          <a:srcRect t="22867" b="27934"/>
          <a:stretch/>
        </p:blipFill>
        <p:spPr>
          <a:xfrm>
            <a:off x="0" y="0"/>
            <a:ext cx="9144000" cy="30348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320039" y="548639"/>
            <a:ext cx="8503799" cy="923399"/>
          </a:xfrm>
          <a:prstGeom prst="rect">
            <a:avLst/>
          </a:prstGeom>
        </p:spPr>
        <p:txBody>
          <a:bodyPr lIns="91425" tIns="91425" rIns="91425" bIns="91425" anchor="b" anchorCtr="0">
            <a:noAutofit/>
          </a:bodyPr>
          <a:lstStyle/>
          <a:p>
            <a:pPr>
              <a:spcBef>
                <a:spcPts val="0"/>
              </a:spcBef>
              <a:buNone/>
            </a:pPr>
            <a:r>
              <a:rPr lang="en-US" sz="5400" b="1" dirty="0">
                <a:solidFill>
                  <a:schemeClr val="accent1"/>
                </a:solidFill>
                <a:latin typeface="+mj-lt"/>
              </a:rPr>
              <a:t>NASA Satellites &amp; Sensors</a:t>
            </a:r>
          </a:p>
        </p:txBody>
      </p:sp>
      <p:sp>
        <p:nvSpPr>
          <p:cNvPr id="148" name="Shape 148"/>
          <p:cNvSpPr txBox="1">
            <a:spLocks noGrp="1"/>
          </p:cNvSpPr>
          <p:nvPr>
            <p:ph type="body" idx="2"/>
          </p:nvPr>
        </p:nvSpPr>
        <p:spPr>
          <a:xfrm>
            <a:off x="594360" y="2115311"/>
            <a:ext cx="3566099" cy="768000"/>
          </a:xfrm>
          <a:prstGeom prst="rect">
            <a:avLst/>
          </a:prstGeom>
        </p:spPr>
        <p:txBody>
          <a:bodyPr lIns="91425" tIns="91425" rIns="91425" bIns="91425" anchor="t" anchorCtr="0">
            <a:noAutofit/>
          </a:bodyPr>
          <a:lstStyle/>
          <a:p>
            <a:pPr>
              <a:spcBef>
                <a:spcPts val="0"/>
              </a:spcBef>
              <a:buNone/>
            </a:pPr>
            <a:r>
              <a:rPr lang="en-US" sz="3600">
                <a:solidFill>
                  <a:schemeClr val="dk1"/>
                </a:solidFill>
                <a:latin typeface="+mj-lt"/>
              </a:rPr>
              <a:t>Landsat 4/5 TM</a:t>
            </a:r>
          </a:p>
        </p:txBody>
      </p:sp>
      <p:sp>
        <p:nvSpPr>
          <p:cNvPr id="149" name="Shape 149"/>
          <p:cNvSpPr txBox="1">
            <a:spLocks noGrp="1"/>
          </p:cNvSpPr>
          <p:nvPr>
            <p:ph type="body" idx="3"/>
          </p:nvPr>
        </p:nvSpPr>
        <p:spPr>
          <a:xfrm>
            <a:off x="4965810" y="2115301"/>
            <a:ext cx="3566099" cy="768000"/>
          </a:xfrm>
          <a:prstGeom prst="rect">
            <a:avLst/>
          </a:prstGeom>
        </p:spPr>
        <p:txBody>
          <a:bodyPr lIns="91425" tIns="91425" rIns="91425" bIns="91425" anchor="t" anchorCtr="0">
            <a:noAutofit/>
          </a:bodyPr>
          <a:lstStyle/>
          <a:p>
            <a:pPr>
              <a:spcBef>
                <a:spcPts val="0"/>
              </a:spcBef>
              <a:buNone/>
            </a:pPr>
            <a:r>
              <a:rPr lang="en-US" sz="3600">
                <a:solidFill>
                  <a:schemeClr val="dk1"/>
                </a:solidFill>
                <a:latin typeface="+mj-lt"/>
              </a:rPr>
              <a:t>Landsat 8 OLI</a:t>
            </a:r>
          </a:p>
        </p:txBody>
      </p:sp>
      <p:pic>
        <p:nvPicPr>
          <p:cNvPr id="150" name="Shape 150"/>
          <p:cNvPicPr preferRelativeResize="0"/>
          <p:nvPr/>
        </p:nvPicPr>
        <p:blipFill>
          <a:blip r:embed="rId3">
            <a:alphaModFix/>
          </a:blip>
          <a:stretch>
            <a:fillRect/>
          </a:stretch>
        </p:blipFill>
        <p:spPr>
          <a:xfrm>
            <a:off x="5547625" y="3333600"/>
            <a:ext cx="3065800" cy="2617350"/>
          </a:xfrm>
          <a:prstGeom prst="rect">
            <a:avLst/>
          </a:prstGeom>
          <a:noFill/>
          <a:ln>
            <a:noFill/>
          </a:ln>
        </p:spPr>
      </p:pic>
      <p:pic>
        <p:nvPicPr>
          <p:cNvPr id="151" name="Shape 151"/>
          <p:cNvPicPr preferRelativeResize="0"/>
          <p:nvPr/>
        </p:nvPicPr>
        <p:blipFill>
          <a:blip r:embed="rId4">
            <a:alphaModFix/>
          </a:blip>
          <a:stretch>
            <a:fillRect/>
          </a:stretch>
        </p:blipFill>
        <p:spPr>
          <a:xfrm>
            <a:off x="909975" y="3333600"/>
            <a:ext cx="3065800" cy="26173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320039" y="320039"/>
            <a:ext cx="8503799" cy="923399"/>
          </a:xfrm>
          <a:prstGeom prst="rect">
            <a:avLst/>
          </a:prstGeom>
        </p:spPr>
        <p:txBody>
          <a:bodyPr lIns="91425" tIns="91425" rIns="91425" bIns="91425" anchor="b" anchorCtr="0">
            <a:noAutofit/>
          </a:bodyPr>
          <a:lstStyle/>
          <a:p>
            <a:pPr>
              <a:spcBef>
                <a:spcPts val="0"/>
              </a:spcBef>
              <a:buNone/>
            </a:pPr>
            <a:r>
              <a:rPr lang="en-US" dirty="0">
                <a:solidFill>
                  <a:schemeClr val="accent1"/>
                </a:solidFill>
                <a:latin typeface="+mj-lt"/>
              </a:rPr>
              <a:t>Methodology</a:t>
            </a:r>
          </a:p>
        </p:txBody>
      </p:sp>
      <p:pic>
        <p:nvPicPr>
          <p:cNvPr id="158" name="Shape 158"/>
          <p:cNvPicPr preferRelativeResize="0"/>
          <p:nvPr/>
        </p:nvPicPr>
        <p:blipFill>
          <a:blip r:embed="rId3">
            <a:alphaModFix/>
          </a:blip>
          <a:stretch>
            <a:fillRect/>
          </a:stretch>
        </p:blipFill>
        <p:spPr>
          <a:xfrm>
            <a:off x="1341575" y="1382500"/>
            <a:ext cx="6460875" cy="5212699"/>
          </a:xfrm>
          <a:prstGeom prst="rect">
            <a:avLst/>
          </a:prstGeom>
          <a:noFill/>
          <a:ln>
            <a:noFill/>
          </a:ln>
        </p:spPr>
      </p:pic>
      <p:sp>
        <p:nvSpPr>
          <p:cNvPr id="159" name="Shape 159"/>
          <p:cNvSpPr txBox="1"/>
          <p:nvPr/>
        </p:nvSpPr>
        <p:spPr>
          <a:xfrm>
            <a:off x="1341575" y="1051900"/>
            <a:ext cx="1865099" cy="330600"/>
          </a:xfrm>
          <a:prstGeom prst="rect">
            <a:avLst/>
          </a:prstGeom>
          <a:noFill/>
          <a:ln>
            <a:noFill/>
          </a:ln>
        </p:spPr>
        <p:txBody>
          <a:bodyPr lIns="91425" tIns="91425" rIns="91425" bIns="91425" anchor="t" anchorCtr="0">
            <a:noAutofit/>
          </a:bodyPr>
          <a:lstStyle/>
          <a:p>
            <a:pPr algn="ctr">
              <a:spcBef>
                <a:spcPts val="0"/>
              </a:spcBef>
              <a:buNone/>
            </a:pPr>
            <a:r>
              <a:rPr lang="en-US" sz="1800">
                <a:solidFill>
                  <a:schemeClr val="dk1"/>
                </a:solidFill>
                <a:latin typeface="+mj-lt"/>
              </a:rPr>
              <a:t>DATA ACQUISITION</a:t>
            </a:r>
          </a:p>
        </p:txBody>
      </p:sp>
      <p:sp>
        <p:nvSpPr>
          <p:cNvPr id="160" name="Shape 160"/>
          <p:cNvSpPr txBox="1"/>
          <p:nvPr/>
        </p:nvSpPr>
        <p:spPr>
          <a:xfrm>
            <a:off x="3045600" y="1712950"/>
            <a:ext cx="1865099" cy="330600"/>
          </a:xfrm>
          <a:prstGeom prst="rect">
            <a:avLst/>
          </a:prstGeom>
          <a:noFill/>
          <a:ln>
            <a:noFill/>
          </a:ln>
        </p:spPr>
        <p:txBody>
          <a:bodyPr lIns="91425" tIns="91425" rIns="91425" bIns="91425" anchor="t" anchorCtr="0">
            <a:noAutofit/>
          </a:bodyPr>
          <a:lstStyle/>
          <a:p>
            <a:pPr lvl="0" algn="ctr" rtl="0">
              <a:spcBef>
                <a:spcPts val="0"/>
              </a:spcBef>
              <a:buNone/>
            </a:pPr>
            <a:r>
              <a:rPr lang="en-US" sz="1800">
                <a:solidFill>
                  <a:schemeClr val="dk1"/>
                </a:solidFill>
                <a:latin typeface="+mj-lt"/>
              </a:rPr>
              <a:t>DATA PROCESSING</a:t>
            </a:r>
          </a:p>
        </p:txBody>
      </p:sp>
      <p:sp>
        <p:nvSpPr>
          <p:cNvPr id="161" name="Shape 161"/>
          <p:cNvSpPr txBox="1"/>
          <p:nvPr/>
        </p:nvSpPr>
        <p:spPr>
          <a:xfrm>
            <a:off x="4418725" y="2297675"/>
            <a:ext cx="1865099" cy="330600"/>
          </a:xfrm>
          <a:prstGeom prst="rect">
            <a:avLst/>
          </a:prstGeom>
          <a:noFill/>
          <a:ln>
            <a:noFill/>
          </a:ln>
        </p:spPr>
        <p:txBody>
          <a:bodyPr lIns="91425" tIns="91425" rIns="91425" bIns="91425" anchor="t" anchorCtr="0">
            <a:noAutofit/>
          </a:bodyPr>
          <a:lstStyle/>
          <a:p>
            <a:pPr lvl="0" algn="ctr" rtl="0">
              <a:spcBef>
                <a:spcPts val="0"/>
              </a:spcBef>
              <a:buNone/>
            </a:pPr>
            <a:r>
              <a:rPr lang="en-US" sz="1800">
                <a:solidFill>
                  <a:schemeClr val="dk1"/>
                </a:solidFill>
                <a:latin typeface="+mj-lt"/>
              </a:rPr>
              <a:t>DATA ANALYSIS</a:t>
            </a:r>
          </a:p>
        </p:txBody>
      </p:sp>
      <p:sp>
        <p:nvSpPr>
          <p:cNvPr id="162" name="Shape 162"/>
          <p:cNvSpPr txBox="1"/>
          <p:nvPr/>
        </p:nvSpPr>
        <p:spPr>
          <a:xfrm>
            <a:off x="6063150" y="1712950"/>
            <a:ext cx="1574700" cy="330600"/>
          </a:xfrm>
          <a:prstGeom prst="rect">
            <a:avLst/>
          </a:prstGeom>
          <a:noFill/>
          <a:ln>
            <a:noFill/>
          </a:ln>
        </p:spPr>
        <p:txBody>
          <a:bodyPr lIns="91425" tIns="91425" rIns="91425" bIns="91425" anchor="t" anchorCtr="0">
            <a:noAutofit/>
          </a:bodyPr>
          <a:lstStyle/>
          <a:p>
            <a:pPr lvl="0" algn="ctr" rtl="0">
              <a:spcBef>
                <a:spcPts val="0"/>
              </a:spcBef>
              <a:buNone/>
            </a:pPr>
            <a:r>
              <a:rPr lang="en-US" sz="1800">
                <a:solidFill>
                  <a:schemeClr val="dk1"/>
                </a:solidFill>
                <a:latin typeface="+mj-lt"/>
              </a:rPr>
              <a:t>END PRODUCT</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576072" y="4814316"/>
            <a:ext cx="7982700" cy="1444799"/>
          </a:xfrm>
          <a:prstGeom prst="rect">
            <a:avLst/>
          </a:prstGeom>
        </p:spPr>
        <p:txBody>
          <a:bodyPr lIns="91425" tIns="91425" rIns="91425" bIns="91425" anchor="t" anchorCtr="0">
            <a:noAutofit/>
          </a:bodyPr>
          <a:lstStyle/>
          <a:p>
            <a:pPr>
              <a:spcBef>
                <a:spcPts val="0"/>
              </a:spcBef>
              <a:buNone/>
            </a:pPr>
            <a:endParaRPr/>
          </a:p>
        </p:txBody>
      </p:sp>
      <p:sp>
        <p:nvSpPr>
          <p:cNvPr id="169" name="Shape 169"/>
          <p:cNvSpPr txBox="1">
            <a:spLocks noGrp="1"/>
          </p:cNvSpPr>
          <p:nvPr>
            <p:ph type="body" idx="2"/>
          </p:nvPr>
        </p:nvSpPr>
        <p:spPr>
          <a:xfrm>
            <a:off x="576072" y="3954780"/>
            <a:ext cx="7982700" cy="704099"/>
          </a:xfrm>
          <a:prstGeom prst="rect">
            <a:avLst/>
          </a:prstGeom>
        </p:spPr>
        <p:txBody>
          <a:bodyPr lIns="91425" tIns="91425" rIns="91425" bIns="91425" anchor="t" anchorCtr="0">
            <a:noAutofit/>
          </a:bodyPr>
          <a:lstStyle/>
          <a:p>
            <a:pPr>
              <a:spcBef>
                <a:spcPts val="0"/>
              </a:spcBef>
              <a:buNone/>
            </a:pPr>
            <a:r>
              <a:rPr lang="en-US"/>
              <a:t>Results</a:t>
            </a:r>
          </a:p>
        </p:txBody>
      </p:sp>
      <p:sp>
        <p:nvSpPr>
          <p:cNvPr id="170" name="Shape 170"/>
          <p:cNvSpPr>
            <a:spLocks noGrp="1"/>
          </p:cNvSpPr>
          <p:nvPr>
            <p:ph type="pic" idx="4294967295"/>
          </p:nvPr>
        </p:nvSpPr>
        <p:spPr>
          <a:xfrm>
            <a:off x="0" y="0"/>
            <a:ext cx="9144000" cy="34290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71" name="Shape 171"/>
          <p:cNvSpPr txBox="1">
            <a:spLocks noGrp="1"/>
          </p:cNvSpPr>
          <p:nvPr>
            <p:ph type="body" idx="3"/>
          </p:nvPr>
        </p:nvSpPr>
        <p:spPr>
          <a:xfrm>
            <a:off x="6190487" y="3429000"/>
            <a:ext cx="2294999" cy="274199"/>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576072" y="4814316"/>
            <a:ext cx="7982700" cy="1444799"/>
          </a:xfrm>
          <a:prstGeom prst="rect">
            <a:avLst/>
          </a:prstGeom>
        </p:spPr>
        <p:txBody>
          <a:bodyPr lIns="91425" tIns="91425" rIns="91425" bIns="91425" anchor="t" anchorCtr="0">
            <a:noAutofit/>
          </a:bodyPr>
          <a:lstStyle/>
          <a:p>
            <a:pPr>
              <a:spcBef>
                <a:spcPts val="0"/>
              </a:spcBef>
              <a:buNone/>
            </a:pPr>
            <a:endParaRPr/>
          </a:p>
        </p:txBody>
      </p:sp>
      <p:sp>
        <p:nvSpPr>
          <p:cNvPr id="178" name="Shape 178"/>
          <p:cNvSpPr txBox="1">
            <a:spLocks noGrp="1"/>
          </p:cNvSpPr>
          <p:nvPr>
            <p:ph type="body" idx="2"/>
          </p:nvPr>
        </p:nvSpPr>
        <p:spPr>
          <a:xfrm>
            <a:off x="576072" y="3954780"/>
            <a:ext cx="7982700" cy="704099"/>
          </a:xfrm>
          <a:prstGeom prst="rect">
            <a:avLst/>
          </a:prstGeom>
        </p:spPr>
        <p:txBody>
          <a:bodyPr lIns="91425" tIns="91425" rIns="91425" bIns="91425" anchor="t" anchorCtr="0">
            <a:noAutofit/>
          </a:bodyPr>
          <a:lstStyle/>
          <a:p>
            <a:pPr>
              <a:spcBef>
                <a:spcPts val="0"/>
              </a:spcBef>
              <a:buNone/>
            </a:pPr>
            <a:r>
              <a:rPr lang="en-US"/>
              <a:t>Conclusions</a:t>
            </a:r>
          </a:p>
        </p:txBody>
      </p:sp>
      <p:sp>
        <p:nvSpPr>
          <p:cNvPr id="179" name="Shape 179"/>
          <p:cNvSpPr>
            <a:spLocks noGrp="1"/>
          </p:cNvSpPr>
          <p:nvPr>
            <p:ph type="pic" idx="4294967295"/>
          </p:nvPr>
        </p:nvSpPr>
        <p:spPr>
          <a:xfrm>
            <a:off x="0" y="0"/>
            <a:ext cx="9144000" cy="34290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0" name="Shape 180"/>
          <p:cNvSpPr txBox="1">
            <a:spLocks noGrp="1"/>
          </p:cNvSpPr>
          <p:nvPr>
            <p:ph type="body" idx="3"/>
          </p:nvPr>
        </p:nvSpPr>
        <p:spPr>
          <a:xfrm>
            <a:off x="6190487" y="3429000"/>
            <a:ext cx="2294999" cy="2741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576072" y="4814316"/>
            <a:ext cx="7982700" cy="1444799"/>
          </a:xfrm>
          <a:prstGeom prst="rect">
            <a:avLst/>
          </a:prstGeom>
        </p:spPr>
        <p:txBody>
          <a:bodyPr lIns="91425" tIns="91425" rIns="91425" bIns="91425" anchor="t" anchorCtr="0">
            <a:noAutofit/>
          </a:bodyPr>
          <a:lstStyle/>
          <a:p>
            <a:pPr>
              <a:spcBef>
                <a:spcPts val="0"/>
              </a:spcBef>
              <a:buNone/>
            </a:pPr>
            <a:endParaRPr/>
          </a:p>
        </p:txBody>
      </p:sp>
      <p:sp>
        <p:nvSpPr>
          <p:cNvPr id="187" name="Shape 187"/>
          <p:cNvSpPr txBox="1">
            <a:spLocks noGrp="1"/>
          </p:cNvSpPr>
          <p:nvPr>
            <p:ph type="body" idx="2"/>
          </p:nvPr>
        </p:nvSpPr>
        <p:spPr>
          <a:xfrm>
            <a:off x="576072" y="3954780"/>
            <a:ext cx="7982700" cy="704099"/>
          </a:xfrm>
          <a:prstGeom prst="rect">
            <a:avLst/>
          </a:prstGeom>
        </p:spPr>
        <p:txBody>
          <a:bodyPr lIns="91425" tIns="91425" rIns="91425" bIns="91425" anchor="t" anchorCtr="0">
            <a:noAutofit/>
          </a:bodyPr>
          <a:lstStyle/>
          <a:p>
            <a:pPr>
              <a:spcBef>
                <a:spcPts val="0"/>
              </a:spcBef>
              <a:buNone/>
            </a:pPr>
            <a:r>
              <a:rPr lang="en-US"/>
              <a:t>Errors and Uncertainties</a:t>
            </a:r>
          </a:p>
        </p:txBody>
      </p:sp>
      <p:sp>
        <p:nvSpPr>
          <p:cNvPr id="188" name="Shape 188"/>
          <p:cNvSpPr>
            <a:spLocks noGrp="1"/>
          </p:cNvSpPr>
          <p:nvPr>
            <p:ph type="pic" idx="4294967295"/>
          </p:nvPr>
        </p:nvSpPr>
        <p:spPr>
          <a:xfrm>
            <a:off x="0" y="0"/>
            <a:ext cx="9144000" cy="34290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9" name="Shape 189"/>
          <p:cNvSpPr txBox="1">
            <a:spLocks noGrp="1"/>
          </p:cNvSpPr>
          <p:nvPr>
            <p:ph type="body" idx="3"/>
          </p:nvPr>
        </p:nvSpPr>
        <p:spPr>
          <a:xfrm>
            <a:off x="6190487" y="3429000"/>
            <a:ext cx="2294999" cy="2741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639</Words>
  <Application>Microsoft Office PowerPoint</Application>
  <PresentationFormat>On-screen Show (4:3)</PresentationFormat>
  <Paragraphs>110</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Century Gothic</vt:lpstr>
      <vt:lpstr>Helvetica Neue</vt:lpstr>
      <vt:lpstr>Arial</vt:lpstr>
      <vt:lpstr>Questrial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Ped, Jordan W. (LARC-E3)[SSAI DEVELOP]</cp:lastModifiedBy>
  <cp:revision>11</cp:revision>
  <dcterms:modified xsi:type="dcterms:W3CDTF">2015-10-16T19:26:42Z</dcterms:modified>
</cp:coreProperties>
</file>