
<file path=[Content_Types].xml><?xml version="1.0" encoding="utf-8"?>
<Types xmlns="http://schemas.openxmlformats.org/package/2006/content-types">
  <Default Extension="xml" ContentType="application/xml"/>
  <Default Extension="jpeg" ContentType="image/jpeg"/>
  <Default Extension="jpg" ContentType="image/jpeg"/>
  <Default Extension="mp4" ContentType="video/unknown"/>
  <Default Extension="xlsx" ContentType="application/vnd.openxmlformats-officedocument.spreadsheetml.sheet"/>
  <Default Extension="rels" ContentType="application/vnd.openxmlformats-package.relationships+xml"/>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rts/style1.xml" ContentType="application/vnd.ms-office.chartstyle+xml"/>
  <Override PartName="/ppt/charts/colors1.xml" ContentType="application/vnd.ms-office.chartcolorstyle+xml"/>
  <Override PartName="/ppt/charts/style2.xml" ContentType="application/vnd.ms-office.chartstyle+xml"/>
  <Override PartName="/ppt/charts/colors2.xml" ContentType="application/vnd.ms-office.chartcolorstyle+xml"/>
  <Override PartName="/ppt/charts/style3.xml" ContentType="application/vnd.ms-office.chartstyle+xml"/>
  <Override PartName="/ppt/charts/colors3.xml" ContentType="application/vnd.ms-office.chartcolorstyl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3"/>
  </p:notesMasterIdLst>
  <p:sldIdLst>
    <p:sldId id="275" r:id="rId2"/>
    <p:sldId id="286" r:id="rId3"/>
    <p:sldId id="287" r:id="rId4"/>
    <p:sldId id="289" r:id="rId5"/>
    <p:sldId id="310" r:id="rId6"/>
    <p:sldId id="288" r:id="rId7"/>
    <p:sldId id="290" r:id="rId8"/>
    <p:sldId id="295" r:id="rId9"/>
    <p:sldId id="299" r:id="rId10"/>
    <p:sldId id="294" r:id="rId11"/>
    <p:sldId id="291" r:id="rId12"/>
    <p:sldId id="307" r:id="rId13"/>
    <p:sldId id="293" r:id="rId14"/>
    <p:sldId id="302" r:id="rId15"/>
    <p:sldId id="298" r:id="rId16"/>
    <p:sldId id="311" r:id="rId17"/>
    <p:sldId id="308" r:id="rId18"/>
    <p:sldId id="301" r:id="rId19"/>
    <p:sldId id="300" r:id="rId20"/>
    <p:sldId id="312" r:id="rId21"/>
    <p:sldId id="277" r:id="rId2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xmlns=""/>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Vishal Arya" initials="" lastIdx="15" clrIdx="0"/>
  <p:cmAuthor id="1" name="Fenn, Teresa E. (LARC-E3)[SSAI DEVELOP]" initials="FTE(D" lastIdx="2" clrIdx="1">
    <p:extLst/>
  </p:cmAuthor>
  <p:cmAuthor id="2" name="Childs, Lauren M. (LARC-E3)[DEVELOP - Wise County (LaRC)]" initials="CLM(-WC(" lastIdx="4" clrIdx="2">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243"/>
    <a:srgbClr val="F4901A"/>
    <a:srgbClr val="060606"/>
    <a:srgbClr val="DC7D0A"/>
    <a:srgbClr val="00CC00"/>
    <a:srgbClr val="333333"/>
    <a:srgbClr val="FFFFFF"/>
    <a:srgbClr val="E9A149"/>
    <a:srgbClr val="FFFFF5"/>
    <a:srgbClr val="FFFFF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45" autoAdjust="0"/>
    <p:restoredTop sz="80898" autoAdjust="0"/>
  </p:normalViewPr>
  <p:slideViewPr>
    <p:cSldViewPr snapToGrid="0">
      <p:cViewPr>
        <p:scale>
          <a:sx n="94" d="100"/>
          <a:sy n="94" d="100"/>
        </p:scale>
        <p:origin x="-864" y="528"/>
      </p:cViewPr>
      <p:guideLst>
        <p:guide orient="horz" pos="2160"/>
        <p:guide pos="2880"/>
      </p:guideLst>
    </p:cSldViewPr>
  </p:slideViewPr>
  <p:notesTextViewPr>
    <p:cViewPr>
      <p:scale>
        <a:sx n="100" d="100"/>
        <a:sy n="100" d="100"/>
      </p:scale>
      <p:origin x="0" y="0"/>
    </p:cViewPr>
  </p:notesTextViewPr>
  <p:notesViewPr>
    <p:cSldViewPr snapToGrid="0">
      <p:cViewPr varScale="1">
        <p:scale>
          <a:sx n="74" d="100"/>
          <a:sy n="74" d="100"/>
        </p:scale>
        <p:origin x="768" y="91"/>
      </p:cViewPr>
      <p:guideLst/>
    </p:cSldViewPr>
  </p:notes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notesMaster" Target="notesMasters/notesMaster1.xml"/><Relationship Id="rId24" Type="http://schemas.openxmlformats.org/officeDocument/2006/relationships/printerSettings" Target="printerSettings/printerSettings1.bin"/><Relationship Id="rId25" Type="http://schemas.openxmlformats.org/officeDocument/2006/relationships/commentAuthors" Target="commentAuthors.xml"/><Relationship Id="rId26" Type="http://schemas.openxmlformats.org/officeDocument/2006/relationships/presProps" Target="presProps.xml"/><Relationship Id="rId27" Type="http://schemas.openxmlformats.org/officeDocument/2006/relationships/viewProps" Target="viewProps.xml"/><Relationship Id="rId28" Type="http://schemas.openxmlformats.org/officeDocument/2006/relationships/theme" Target="theme/theme1.xml"/><Relationship Id="rId29"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Sheet1.xlsx"/><Relationship Id="rId2" Type="http://schemas.microsoft.com/office/2011/relationships/chartStyle" Target="style1.xml"/><Relationship Id="rId3" Type="http://schemas.microsoft.com/office/2011/relationships/chartColorStyle" Target="colors1.xm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Sheet2.xlsx"/><Relationship Id="rId2" Type="http://schemas.microsoft.com/office/2011/relationships/chartStyle" Target="style2.xml"/><Relationship Id="rId3" Type="http://schemas.microsoft.com/office/2011/relationships/chartColorStyle" Target="colors2.xml"/></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Sheet3.xlsx"/><Relationship Id="rId2" Type="http://schemas.microsoft.com/office/2011/relationships/chartStyle" Target="style3.xml"/><Relationship Id="rId3" Type="http://schemas.microsoft.com/office/2011/relationships/chartColorStyle" Target="colors3.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Current</c:v>
                </c:pt>
              </c:strCache>
            </c:strRef>
          </c:tx>
          <c:spPr>
            <a:ln w="28575" cap="rnd">
              <a:solidFill>
                <a:srgbClr val="00B050"/>
              </a:solidFill>
              <a:round/>
            </a:ln>
            <a:effectLst/>
          </c:spPr>
          <c:marker>
            <c:symbol val="none"/>
          </c:marker>
          <c:dPt>
            <c:idx val="4"/>
            <c:bubble3D val="0"/>
          </c:dPt>
          <c:cat>
            <c:strRef>
              <c:f>Sheet1!$A$2:$A$6</c:f>
              <c:strCache>
                <c:ptCount val="5"/>
                <c:pt idx="0">
                  <c:v>Feb</c:v>
                </c:pt>
                <c:pt idx="1">
                  <c:v>Mar</c:v>
                </c:pt>
                <c:pt idx="2">
                  <c:v>Apr</c:v>
                </c:pt>
                <c:pt idx="3">
                  <c:v>May</c:v>
                </c:pt>
                <c:pt idx="4">
                  <c:v>Jun</c:v>
                </c:pt>
              </c:strCache>
            </c:strRef>
          </c:cat>
          <c:val>
            <c:numRef>
              <c:f>Sheet1!$B$2:$B$6</c:f>
              <c:numCache>
                <c:formatCode>General</c:formatCode>
                <c:ptCount val="5"/>
                <c:pt idx="0">
                  <c:v>72.39</c:v>
                </c:pt>
                <c:pt idx="1">
                  <c:v>68.15</c:v>
                </c:pt>
                <c:pt idx="2">
                  <c:v>66.88</c:v>
                </c:pt>
                <c:pt idx="3">
                  <c:v>110.06</c:v>
                </c:pt>
                <c:pt idx="4">
                  <c:v>103.29</c:v>
                </c:pt>
              </c:numCache>
            </c:numRef>
          </c:val>
          <c:smooth val="0"/>
        </c:ser>
        <c:ser>
          <c:idx val="1"/>
          <c:order val="1"/>
          <c:tx>
            <c:strRef>
              <c:f>Sheet1!$C$1</c:f>
              <c:strCache>
                <c:ptCount val="1"/>
                <c:pt idx="0">
                  <c:v>RCP 2.6</c:v>
                </c:pt>
              </c:strCache>
            </c:strRef>
          </c:tx>
          <c:spPr>
            <a:ln w="28575" cap="rnd">
              <a:solidFill>
                <a:srgbClr val="FFD243"/>
              </a:solidFill>
              <a:round/>
            </a:ln>
            <a:effectLst/>
          </c:spPr>
          <c:marker>
            <c:symbol val="none"/>
          </c:marker>
          <c:cat>
            <c:strRef>
              <c:f>Sheet1!$A$2:$A$6</c:f>
              <c:strCache>
                <c:ptCount val="5"/>
                <c:pt idx="0">
                  <c:v>Feb</c:v>
                </c:pt>
                <c:pt idx="1">
                  <c:v>Mar</c:v>
                </c:pt>
                <c:pt idx="2">
                  <c:v>Apr</c:v>
                </c:pt>
                <c:pt idx="3">
                  <c:v>May</c:v>
                </c:pt>
                <c:pt idx="4">
                  <c:v>Jun</c:v>
                </c:pt>
              </c:strCache>
            </c:strRef>
          </c:cat>
          <c:val>
            <c:numRef>
              <c:f>Sheet1!$C$2:$C$6</c:f>
              <c:numCache>
                <c:formatCode>General</c:formatCode>
                <c:ptCount val="5"/>
                <c:pt idx="0">
                  <c:v>24.613</c:v>
                </c:pt>
                <c:pt idx="1">
                  <c:v>39.29216</c:v>
                </c:pt>
                <c:pt idx="2">
                  <c:v>47.90696000000001</c:v>
                </c:pt>
                <c:pt idx="3">
                  <c:v>86.9647</c:v>
                </c:pt>
                <c:pt idx="4">
                  <c:v>80.05937999999999</c:v>
                </c:pt>
              </c:numCache>
            </c:numRef>
          </c:val>
          <c:smooth val="0"/>
        </c:ser>
        <c:ser>
          <c:idx val="2"/>
          <c:order val="2"/>
          <c:tx>
            <c:strRef>
              <c:f>Sheet1!$D$1</c:f>
              <c:strCache>
                <c:ptCount val="1"/>
                <c:pt idx="0">
                  <c:v>RCP 4.5</c:v>
                </c:pt>
              </c:strCache>
            </c:strRef>
          </c:tx>
          <c:spPr>
            <a:ln w="28575" cap="rnd">
              <a:solidFill>
                <a:srgbClr val="F4901A"/>
              </a:solidFill>
              <a:round/>
            </a:ln>
            <a:effectLst/>
          </c:spPr>
          <c:marker>
            <c:symbol val="none"/>
          </c:marker>
          <c:cat>
            <c:strRef>
              <c:f>Sheet1!$A$2:$A$6</c:f>
              <c:strCache>
                <c:ptCount val="5"/>
                <c:pt idx="0">
                  <c:v>Feb</c:v>
                </c:pt>
                <c:pt idx="1">
                  <c:v>Mar</c:v>
                </c:pt>
                <c:pt idx="2">
                  <c:v>Apr</c:v>
                </c:pt>
                <c:pt idx="3">
                  <c:v>May</c:v>
                </c:pt>
                <c:pt idx="4">
                  <c:v>Jun</c:v>
                </c:pt>
              </c:strCache>
            </c:strRef>
          </c:cat>
          <c:val>
            <c:numRef>
              <c:f>Sheet1!$D$2:$D$6</c:f>
              <c:numCache>
                <c:formatCode>General</c:formatCode>
                <c:ptCount val="5"/>
                <c:pt idx="0">
                  <c:v>24.36486</c:v>
                </c:pt>
                <c:pt idx="1">
                  <c:v>43.5076</c:v>
                </c:pt>
                <c:pt idx="2">
                  <c:v>50.46058</c:v>
                </c:pt>
                <c:pt idx="3">
                  <c:v>96.95368</c:v>
                </c:pt>
                <c:pt idx="4">
                  <c:v>83.35955</c:v>
                </c:pt>
              </c:numCache>
            </c:numRef>
          </c:val>
          <c:smooth val="0"/>
        </c:ser>
        <c:ser>
          <c:idx val="3"/>
          <c:order val="3"/>
          <c:tx>
            <c:strRef>
              <c:f>Sheet1!$E$1</c:f>
              <c:strCache>
                <c:ptCount val="1"/>
                <c:pt idx="0">
                  <c:v>RCP 8.5</c:v>
                </c:pt>
              </c:strCache>
            </c:strRef>
          </c:tx>
          <c:spPr>
            <a:ln w="28575" cap="rnd">
              <a:solidFill>
                <a:srgbClr val="FF0000"/>
              </a:solidFill>
              <a:round/>
            </a:ln>
            <a:effectLst/>
          </c:spPr>
          <c:marker>
            <c:symbol val="none"/>
          </c:marker>
          <c:cat>
            <c:strRef>
              <c:f>Sheet1!$A$2:$A$6</c:f>
              <c:strCache>
                <c:ptCount val="5"/>
                <c:pt idx="0">
                  <c:v>Feb</c:v>
                </c:pt>
                <c:pt idx="1">
                  <c:v>Mar</c:v>
                </c:pt>
                <c:pt idx="2">
                  <c:v>Apr</c:v>
                </c:pt>
                <c:pt idx="3">
                  <c:v>May</c:v>
                </c:pt>
                <c:pt idx="4">
                  <c:v>Jun</c:v>
                </c:pt>
              </c:strCache>
            </c:strRef>
          </c:cat>
          <c:val>
            <c:numRef>
              <c:f>Sheet1!$E$2:$E$6</c:f>
              <c:numCache>
                <c:formatCode>General</c:formatCode>
                <c:ptCount val="5"/>
                <c:pt idx="0">
                  <c:v>26.64443</c:v>
                </c:pt>
                <c:pt idx="1">
                  <c:v>42.91217</c:v>
                </c:pt>
                <c:pt idx="2">
                  <c:v>46.70889</c:v>
                </c:pt>
                <c:pt idx="3">
                  <c:v>99.47237</c:v>
                </c:pt>
                <c:pt idx="4">
                  <c:v>70.42592</c:v>
                </c:pt>
              </c:numCache>
            </c:numRef>
          </c:val>
          <c:smooth val="0"/>
        </c:ser>
        <c:dLbls>
          <c:showLegendKey val="0"/>
          <c:showVal val="0"/>
          <c:showCatName val="0"/>
          <c:showSerName val="0"/>
          <c:showPercent val="0"/>
          <c:showBubbleSize val="0"/>
        </c:dLbls>
        <c:marker val="1"/>
        <c:smooth val="0"/>
        <c:axId val="-2134016008"/>
        <c:axId val="-2134070360"/>
      </c:lineChart>
      <c:catAx>
        <c:axId val="-2134016008"/>
        <c:scaling>
          <c:orientation val="minMax"/>
        </c:scaling>
        <c:delete val="0"/>
        <c:axPos val="b"/>
        <c:title>
          <c:tx>
            <c:rich>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b="1" dirty="0" smtClean="0">
                    <a:solidFill>
                      <a:srgbClr val="060606"/>
                    </a:solidFill>
                  </a:rPr>
                  <a:t>Month</a:t>
                </a:r>
                <a:endParaRPr lang="en-US" b="1" dirty="0">
                  <a:solidFill>
                    <a:srgbClr val="060606"/>
                  </a:solidFill>
                </a:endParaRPr>
              </a:p>
            </c:rich>
          </c:tx>
          <c:layout/>
          <c:overlay val="0"/>
          <c:spPr>
            <a:noFill/>
            <a:ln>
              <a:noFill/>
            </a:ln>
            <a:effectLst/>
          </c:sp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rgbClr val="060606"/>
                </a:solidFill>
                <a:latin typeface="+mn-lt"/>
                <a:ea typeface="+mn-ea"/>
                <a:cs typeface="+mn-cs"/>
              </a:defRPr>
            </a:pPr>
            <a:endParaRPr lang="en-US"/>
          </a:p>
        </c:txPr>
        <c:crossAx val="-2134070360"/>
        <c:crosses val="autoZero"/>
        <c:auto val="1"/>
        <c:lblAlgn val="ctr"/>
        <c:lblOffset val="100"/>
        <c:noMultiLvlLbl val="0"/>
      </c:catAx>
      <c:valAx>
        <c:axId val="-213407036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rgbClr val="060606"/>
                    </a:solidFill>
                    <a:latin typeface="+mn-lt"/>
                    <a:ea typeface="+mn-ea"/>
                    <a:cs typeface="+mn-cs"/>
                  </a:defRPr>
                </a:pPr>
                <a:r>
                  <a:rPr lang="en-US" b="1" dirty="0" smtClean="0">
                    <a:solidFill>
                      <a:srgbClr val="060606"/>
                    </a:solidFill>
                  </a:rPr>
                  <a:t>Average Monthly Precipitation (mm)</a:t>
                </a:r>
                <a:endParaRPr lang="en-US" b="1" dirty="0">
                  <a:solidFill>
                    <a:srgbClr val="060606"/>
                  </a:solidFill>
                </a:endParaRPr>
              </a:p>
            </c:rich>
          </c:tx>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rgbClr val="060606"/>
                </a:solidFill>
                <a:latin typeface="+mn-lt"/>
                <a:ea typeface="+mn-ea"/>
                <a:cs typeface="+mn-cs"/>
              </a:defRPr>
            </a:pPr>
            <a:endParaRPr lang="en-US"/>
          </a:p>
        </c:txPr>
        <c:crossAx val="-213401600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4972291381694"/>
          <c:y val="0.0316562483255071"/>
          <c:w val="0.807772072227067"/>
          <c:h val="0.785773622047244"/>
        </c:manualLayout>
      </c:layout>
      <c:lineChart>
        <c:grouping val="standard"/>
        <c:varyColors val="0"/>
        <c:ser>
          <c:idx val="0"/>
          <c:order val="0"/>
          <c:tx>
            <c:strRef>
              <c:f>Sheet1!$B$1</c:f>
              <c:strCache>
                <c:ptCount val="1"/>
                <c:pt idx="0">
                  <c:v>Current</c:v>
                </c:pt>
              </c:strCache>
            </c:strRef>
          </c:tx>
          <c:spPr>
            <a:ln w="28575" cap="rnd">
              <a:solidFill>
                <a:srgbClr val="00B050"/>
              </a:solidFill>
              <a:round/>
            </a:ln>
            <a:effectLst/>
          </c:spPr>
          <c:marker>
            <c:symbol val="none"/>
          </c:marker>
          <c:cat>
            <c:strRef>
              <c:f>Sheet1!$A$2:$A$6</c:f>
              <c:strCache>
                <c:ptCount val="5"/>
                <c:pt idx="0">
                  <c:v>Feb</c:v>
                </c:pt>
                <c:pt idx="1">
                  <c:v>Mar</c:v>
                </c:pt>
                <c:pt idx="2">
                  <c:v>Apr</c:v>
                </c:pt>
                <c:pt idx="3">
                  <c:v>May</c:v>
                </c:pt>
                <c:pt idx="4">
                  <c:v>June</c:v>
                </c:pt>
              </c:strCache>
            </c:strRef>
          </c:cat>
          <c:val>
            <c:numRef>
              <c:f>Sheet1!$B$2:$B$6</c:f>
              <c:numCache>
                <c:formatCode>General</c:formatCode>
                <c:ptCount val="5"/>
                <c:pt idx="0">
                  <c:v>-24.03</c:v>
                </c:pt>
                <c:pt idx="1">
                  <c:v>-19.66</c:v>
                </c:pt>
                <c:pt idx="2">
                  <c:v>-11.98</c:v>
                </c:pt>
                <c:pt idx="3">
                  <c:v>-8.0</c:v>
                </c:pt>
                <c:pt idx="4">
                  <c:v>-0.35</c:v>
                </c:pt>
              </c:numCache>
            </c:numRef>
          </c:val>
          <c:smooth val="0"/>
        </c:ser>
        <c:ser>
          <c:idx val="1"/>
          <c:order val="1"/>
          <c:tx>
            <c:strRef>
              <c:f>Sheet1!$C$1</c:f>
              <c:strCache>
                <c:ptCount val="1"/>
                <c:pt idx="0">
                  <c:v>RCP 2.6 </c:v>
                </c:pt>
              </c:strCache>
            </c:strRef>
          </c:tx>
          <c:spPr>
            <a:ln w="28575" cap="rnd">
              <a:solidFill>
                <a:srgbClr val="FFD243"/>
              </a:solidFill>
              <a:round/>
            </a:ln>
            <a:effectLst/>
          </c:spPr>
          <c:marker>
            <c:symbol val="none"/>
          </c:marker>
          <c:cat>
            <c:strRef>
              <c:f>Sheet1!$A$2:$A$6</c:f>
              <c:strCache>
                <c:ptCount val="5"/>
                <c:pt idx="0">
                  <c:v>Feb</c:v>
                </c:pt>
                <c:pt idx="1">
                  <c:v>Mar</c:v>
                </c:pt>
                <c:pt idx="2">
                  <c:v>Apr</c:v>
                </c:pt>
                <c:pt idx="3">
                  <c:v>May</c:v>
                </c:pt>
                <c:pt idx="4">
                  <c:v>June</c:v>
                </c:pt>
              </c:strCache>
            </c:strRef>
          </c:cat>
          <c:val>
            <c:numRef>
              <c:f>Sheet1!$C$2:$C$6</c:f>
              <c:numCache>
                <c:formatCode>General</c:formatCode>
                <c:ptCount val="5"/>
                <c:pt idx="0">
                  <c:v>-10.8343115</c:v>
                </c:pt>
                <c:pt idx="1">
                  <c:v>-8.823114100000001</c:v>
                </c:pt>
                <c:pt idx="2">
                  <c:v>-4.325988899999998</c:v>
                </c:pt>
                <c:pt idx="3">
                  <c:v>0.2442492</c:v>
                </c:pt>
                <c:pt idx="4">
                  <c:v>4.159815299999999</c:v>
                </c:pt>
              </c:numCache>
            </c:numRef>
          </c:val>
          <c:smooth val="0"/>
        </c:ser>
        <c:ser>
          <c:idx val="2"/>
          <c:order val="2"/>
          <c:tx>
            <c:strRef>
              <c:f>Sheet1!$D$1</c:f>
              <c:strCache>
                <c:ptCount val="1"/>
                <c:pt idx="0">
                  <c:v>RCP 4.5</c:v>
                </c:pt>
              </c:strCache>
            </c:strRef>
          </c:tx>
          <c:spPr>
            <a:ln w="28575" cap="rnd">
              <a:solidFill>
                <a:srgbClr val="F4901A"/>
              </a:solidFill>
              <a:round/>
            </a:ln>
            <a:effectLst/>
          </c:spPr>
          <c:marker>
            <c:symbol val="none"/>
          </c:marker>
          <c:cat>
            <c:strRef>
              <c:f>Sheet1!$A$2:$A$6</c:f>
              <c:strCache>
                <c:ptCount val="5"/>
                <c:pt idx="0">
                  <c:v>Feb</c:v>
                </c:pt>
                <c:pt idx="1">
                  <c:v>Mar</c:v>
                </c:pt>
                <c:pt idx="2">
                  <c:v>Apr</c:v>
                </c:pt>
                <c:pt idx="3">
                  <c:v>May</c:v>
                </c:pt>
                <c:pt idx="4">
                  <c:v>June</c:v>
                </c:pt>
              </c:strCache>
            </c:strRef>
          </c:cat>
          <c:val>
            <c:numRef>
              <c:f>Sheet1!$D$2:$D$6</c:f>
              <c:numCache>
                <c:formatCode>General</c:formatCode>
                <c:ptCount val="5"/>
                <c:pt idx="0">
                  <c:v>-9.85078</c:v>
                </c:pt>
                <c:pt idx="1">
                  <c:v>-7.93397</c:v>
                </c:pt>
                <c:pt idx="2">
                  <c:v>-3.632249999999999</c:v>
                </c:pt>
                <c:pt idx="3">
                  <c:v>0.812861</c:v>
                </c:pt>
                <c:pt idx="4">
                  <c:v>4.841642</c:v>
                </c:pt>
              </c:numCache>
            </c:numRef>
          </c:val>
          <c:smooth val="0"/>
        </c:ser>
        <c:ser>
          <c:idx val="3"/>
          <c:order val="3"/>
          <c:tx>
            <c:strRef>
              <c:f>Sheet1!$E$1</c:f>
              <c:strCache>
                <c:ptCount val="1"/>
                <c:pt idx="0">
                  <c:v>RCP 8.5</c:v>
                </c:pt>
              </c:strCache>
            </c:strRef>
          </c:tx>
          <c:spPr>
            <a:ln w="28575" cap="rnd">
              <a:solidFill>
                <a:srgbClr val="FF0000"/>
              </a:solidFill>
              <a:round/>
            </a:ln>
            <a:effectLst/>
          </c:spPr>
          <c:marker>
            <c:symbol val="none"/>
          </c:marker>
          <c:cat>
            <c:strRef>
              <c:f>Sheet1!$A$2:$A$6</c:f>
              <c:strCache>
                <c:ptCount val="5"/>
                <c:pt idx="0">
                  <c:v>Feb</c:v>
                </c:pt>
                <c:pt idx="1">
                  <c:v>Mar</c:v>
                </c:pt>
                <c:pt idx="2">
                  <c:v>Apr</c:v>
                </c:pt>
                <c:pt idx="3">
                  <c:v>May</c:v>
                </c:pt>
                <c:pt idx="4">
                  <c:v>June</c:v>
                </c:pt>
              </c:strCache>
            </c:strRef>
          </c:cat>
          <c:val>
            <c:numRef>
              <c:f>Sheet1!$E$2:$E$6</c:f>
              <c:numCache>
                <c:formatCode>General</c:formatCode>
                <c:ptCount val="5"/>
                <c:pt idx="0">
                  <c:v>-9.231750000000002</c:v>
                </c:pt>
                <c:pt idx="1">
                  <c:v>-7.534549999999999</c:v>
                </c:pt>
                <c:pt idx="2">
                  <c:v>-3.4929</c:v>
                </c:pt>
                <c:pt idx="3">
                  <c:v>1.003314</c:v>
                </c:pt>
                <c:pt idx="4">
                  <c:v>4.865332999999999</c:v>
                </c:pt>
              </c:numCache>
            </c:numRef>
          </c:val>
          <c:smooth val="0"/>
        </c:ser>
        <c:dLbls>
          <c:showLegendKey val="0"/>
          <c:showVal val="0"/>
          <c:showCatName val="0"/>
          <c:showSerName val="0"/>
          <c:showPercent val="0"/>
          <c:showBubbleSize val="0"/>
        </c:dLbls>
        <c:marker val="1"/>
        <c:smooth val="0"/>
        <c:axId val="2056729224"/>
        <c:axId val="-2133493160"/>
      </c:lineChart>
      <c:catAx>
        <c:axId val="2056729224"/>
        <c:scaling>
          <c:orientation val="minMax"/>
        </c:scaling>
        <c:delete val="0"/>
        <c:axPos val="b"/>
        <c:title>
          <c:tx>
            <c:rich>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b="1" dirty="0" smtClean="0">
                    <a:solidFill>
                      <a:srgbClr val="060606"/>
                    </a:solidFill>
                  </a:rPr>
                  <a:t>Month</a:t>
                </a:r>
                <a:endParaRPr lang="en-US" b="1" dirty="0">
                  <a:solidFill>
                    <a:srgbClr val="060606"/>
                  </a:solidFill>
                </a:endParaRPr>
              </a:p>
            </c:rich>
          </c:tx>
          <c:layout>
            <c:manualLayout>
              <c:xMode val="edge"/>
              <c:yMode val="edge"/>
              <c:x val="0.530256758482074"/>
              <c:y val="0.917017357222113"/>
            </c:manualLayout>
          </c:layout>
          <c:overlay val="0"/>
          <c:spPr>
            <a:noFill/>
            <a:ln>
              <a:noFill/>
            </a:ln>
            <a:effectLst/>
          </c:spPr>
        </c:title>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0" spcFirstLastPara="1" vertOverflow="ellipsis" wrap="square" anchor="b" anchorCtr="1"/>
          <a:lstStyle/>
          <a:p>
            <a:pPr>
              <a:defRPr sz="1197" b="0" i="0" u="none" strike="noStrike" kern="1200" baseline="0">
                <a:solidFill>
                  <a:srgbClr val="060606"/>
                </a:solidFill>
                <a:latin typeface="+mn-lt"/>
                <a:ea typeface="+mn-ea"/>
                <a:cs typeface="+mn-cs"/>
              </a:defRPr>
            </a:pPr>
            <a:endParaRPr lang="en-US"/>
          </a:p>
        </c:txPr>
        <c:crossAx val="-2133493160"/>
        <c:crosses val="autoZero"/>
        <c:auto val="1"/>
        <c:lblAlgn val="ctr"/>
        <c:lblOffset val="100"/>
        <c:noMultiLvlLbl val="0"/>
      </c:catAx>
      <c:valAx>
        <c:axId val="-213349316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b="1" dirty="0" smtClean="0">
                    <a:solidFill>
                      <a:srgbClr val="060606"/>
                    </a:solidFill>
                    <a:latin typeface="+mn-lt"/>
                  </a:rPr>
                  <a:t>Average Minimum Temperature</a:t>
                </a:r>
                <a:r>
                  <a:rPr lang="en-US" b="1" baseline="0" dirty="0" smtClean="0">
                    <a:solidFill>
                      <a:srgbClr val="060606"/>
                    </a:solidFill>
                    <a:latin typeface="+mn-lt"/>
                  </a:rPr>
                  <a:t> (</a:t>
                </a:r>
                <a:r>
                  <a:rPr lang="en-US" b="1" baseline="0" dirty="0" smtClean="0">
                    <a:solidFill>
                      <a:srgbClr val="060606"/>
                    </a:solidFill>
                    <a:latin typeface="+mn-lt"/>
                    <a:cs typeface="Times New Roman" panose="02020603050405020304" pitchFamily="18" charset="0"/>
                  </a:rPr>
                  <a:t>°C)</a:t>
                </a:r>
                <a:endParaRPr lang="en-US" b="1" dirty="0">
                  <a:solidFill>
                    <a:srgbClr val="060606"/>
                  </a:solidFill>
                  <a:latin typeface="+mn-lt"/>
                </a:endParaRPr>
              </a:p>
            </c:rich>
          </c:tx>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rgbClr val="060606"/>
                </a:solidFill>
                <a:latin typeface="+mn-lt"/>
                <a:ea typeface="+mn-ea"/>
                <a:cs typeface="+mn-cs"/>
              </a:defRPr>
            </a:pPr>
            <a:endParaRPr lang="en-US"/>
          </a:p>
        </c:txPr>
        <c:crossAx val="2056729224"/>
        <c:crossesAt val="1.0"/>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RCP 2.6</c:v>
                </c:pt>
              </c:strCache>
            </c:strRef>
          </c:tx>
          <c:spPr>
            <a:ln w="28575" cap="rnd">
              <a:solidFill>
                <a:srgbClr val="FFD243"/>
              </a:solidFill>
              <a:round/>
            </a:ln>
            <a:effectLst/>
          </c:spPr>
          <c:marker>
            <c:symbol val="none"/>
          </c:marker>
          <c:cat>
            <c:numRef>
              <c:f>Sheet1!$A$2:$A$5</c:f>
              <c:numCache>
                <c:formatCode>General</c:formatCode>
                <c:ptCount val="4"/>
              </c:numCache>
            </c:numRef>
          </c:cat>
          <c:val>
            <c:numRef>
              <c:f>Sheet1!$B$2:$B$5</c:f>
              <c:numCache>
                <c:formatCode>General</c:formatCode>
                <c:ptCount val="4"/>
              </c:numCache>
            </c:numRef>
          </c:val>
          <c:smooth val="0"/>
        </c:ser>
        <c:ser>
          <c:idx val="1"/>
          <c:order val="1"/>
          <c:tx>
            <c:strRef>
              <c:f>Sheet1!$C$1</c:f>
              <c:strCache>
                <c:ptCount val="1"/>
                <c:pt idx="0">
                  <c:v>RCP 4.5</c:v>
                </c:pt>
              </c:strCache>
            </c:strRef>
          </c:tx>
          <c:spPr>
            <a:ln w="28575" cap="rnd">
              <a:solidFill>
                <a:srgbClr val="F4901A"/>
              </a:solidFill>
              <a:round/>
            </a:ln>
            <a:effectLst/>
          </c:spPr>
          <c:marker>
            <c:symbol val="none"/>
          </c:marker>
          <c:cat>
            <c:numRef>
              <c:f>Sheet1!$A$2:$A$5</c:f>
              <c:numCache>
                <c:formatCode>General</c:formatCode>
                <c:ptCount val="4"/>
              </c:numCache>
            </c:numRef>
          </c:cat>
          <c:val>
            <c:numRef>
              <c:f>Sheet1!$C$2:$C$5</c:f>
              <c:numCache>
                <c:formatCode>General</c:formatCode>
                <c:ptCount val="4"/>
              </c:numCache>
            </c:numRef>
          </c:val>
          <c:smooth val="0"/>
        </c:ser>
        <c:ser>
          <c:idx val="2"/>
          <c:order val="2"/>
          <c:tx>
            <c:strRef>
              <c:f>Sheet1!$D$1</c:f>
              <c:strCache>
                <c:ptCount val="1"/>
                <c:pt idx="0">
                  <c:v>RCP 8.5</c:v>
                </c:pt>
              </c:strCache>
            </c:strRef>
          </c:tx>
          <c:spPr>
            <a:ln w="28575" cap="rnd">
              <a:solidFill>
                <a:srgbClr val="FF0000"/>
              </a:solidFill>
              <a:round/>
            </a:ln>
            <a:effectLst/>
          </c:spPr>
          <c:marker>
            <c:symbol val="none"/>
          </c:marker>
          <c:cat>
            <c:numRef>
              <c:f>Sheet1!$A$2:$A$5</c:f>
              <c:numCache>
                <c:formatCode>General</c:formatCode>
                <c:ptCount val="4"/>
              </c:numCache>
            </c:numRef>
          </c:cat>
          <c:val>
            <c:numRef>
              <c:f>Sheet1!$D$2:$D$5</c:f>
              <c:numCache>
                <c:formatCode>General</c:formatCode>
                <c:ptCount val="4"/>
              </c:numCache>
            </c:numRef>
          </c:val>
          <c:smooth val="0"/>
        </c:ser>
        <c:ser>
          <c:idx val="3"/>
          <c:order val="3"/>
          <c:tx>
            <c:strRef>
              <c:f>Sheet1!$E$1</c:f>
              <c:strCache>
                <c:ptCount val="1"/>
                <c:pt idx="0">
                  <c:v>Current</c:v>
                </c:pt>
              </c:strCache>
            </c:strRef>
          </c:tx>
          <c:spPr>
            <a:ln w="28575" cap="rnd">
              <a:solidFill>
                <a:srgbClr val="00B050"/>
              </a:solidFill>
              <a:round/>
            </a:ln>
            <a:effectLst/>
          </c:spPr>
          <c:marker>
            <c:symbol val="none"/>
          </c:marker>
          <c:cat>
            <c:numRef>
              <c:f>Sheet1!$A$2:$A$5</c:f>
              <c:numCache>
                <c:formatCode>General</c:formatCode>
                <c:ptCount val="4"/>
              </c:numCache>
            </c:numRef>
          </c:cat>
          <c:val>
            <c:numRef>
              <c:f>Sheet1!$E$2:$E$5</c:f>
              <c:numCache>
                <c:formatCode>General</c:formatCode>
                <c:ptCount val="4"/>
              </c:numCache>
            </c:numRef>
          </c:val>
          <c:smooth val="0"/>
        </c:ser>
        <c:dLbls>
          <c:showLegendKey val="0"/>
          <c:showVal val="0"/>
          <c:showCatName val="0"/>
          <c:showSerName val="0"/>
          <c:showPercent val="0"/>
          <c:showBubbleSize val="0"/>
        </c:dLbls>
        <c:marker val="1"/>
        <c:smooth val="0"/>
        <c:axId val="2054485176"/>
        <c:axId val="2054488296"/>
      </c:lineChart>
      <c:catAx>
        <c:axId val="2054485176"/>
        <c:scaling>
          <c:orientation val="minMax"/>
        </c:scaling>
        <c:delete val="1"/>
        <c:axPos val="b"/>
        <c:numFmt formatCode="General" sourceLinked="1"/>
        <c:majorTickMark val="none"/>
        <c:minorTickMark val="none"/>
        <c:tickLblPos val="nextTo"/>
        <c:crossAx val="2054488296"/>
        <c:crosses val="autoZero"/>
        <c:auto val="1"/>
        <c:lblAlgn val="ctr"/>
        <c:lblOffset val="100"/>
        <c:noMultiLvlLbl val="0"/>
      </c:catAx>
      <c:valAx>
        <c:axId val="2054488296"/>
        <c:scaling>
          <c:orientation val="minMax"/>
        </c:scaling>
        <c:delete val="1"/>
        <c:axPos val="l"/>
        <c:numFmt formatCode="General" sourceLinked="1"/>
        <c:majorTickMark val="none"/>
        <c:minorTickMark val="none"/>
        <c:tickLblPos val="nextTo"/>
        <c:crossAx val="2054485176"/>
        <c:crosses val="autoZero"/>
        <c:crossBetween val="between"/>
      </c:valAx>
      <c:spPr>
        <a:noFill/>
        <a:ln w="25400">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rgbClr val="060606"/>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CB7D24-6C88-410E-ACB5-D95ED598E96E}" type="datetimeFigureOut">
              <a:rPr lang="en-US" smtClean="0"/>
              <a:t>11/18/15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FCE636-EDCB-4E8F-A496-90D3D4BBB61E}" type="slidenum">
              <a:rPr lang="en-US" smtClean="0"/>
              <a:t>‹#›</a:t>
            </a:fld>
            <a:endParaRPr lang="en-US"/>
          </a:p>
        </p:txBody>
      </p:sp>
    </p:spTree>
    <p:extLst>
      <p:ext uri="{BB962C8B-B14F-4D97-AF65-F5344CB8AC3E}">
        <p14:creationId xmlns:p14="http://schemas.microsoft.com/office/powerpoint/2010/main" val="24078862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Welcome to the</a:t>
            </a:r>
            <a:r>
              <a:rPr lang="en-US" baseline="0" dirty="0" smtClean="0"/>
              <a:t> DEVELOP program’s fall 2015 closeout! </a:t>
            </a:r>
            <a:r>
              <a:rPr lang="en-US" dirty="0" smtClean="0"/>
              <a:t>We are the Montana</a:t>
            </a:r>
            <a:r>
              <a:rPr lang="en-US" baseline="0" dirty="0" smtClean="0"/>
              <a:t> Ecological Forecasting team: Erika, Sean and Amanda! The focus of our project was to model nesting habitat for the northern goshawk using NASA Earth observations, and to forecast the effects of climate change on nesting habitat by the year 2050.</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a:t>
            </a:fld>
            <a:endParaRPr lang="en-US"/>
          </a:p>
        </p:txBody>
      </p:sp>
    </p:spTree>
    <p:extLst>
      <p:ext uri="{BB962C8B-B14F-4D97-AF65-F5344CB8AC3E}">
        <p14:creationId xmlns:p14="http://schemas.microsoft.com/office/powerpoint/2010/main" val="2141716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developed three separate habitat</a:t>
            </a:r>
            <a:r>
              <a:rPr lang="en-US" baseline="0" dirty="0" smtClean="0"/>
              <a:t> suitability models</a:t>
            </a:r>
            <a:r>
              <a:rPr lang="en-US" dirty="0" smtClean="0"/>
              <a:t> to determine</a:t>
            </a:r>
            <a:r>
              <a:rPr lang="en-US" baseline="0" dirty="0" smtClean="0"/>
              <a:t> the habitat needs of the northern goshawk in the LCNF. We chose the variables to run each model b</a:t>
            </a:r>
            <a:r>
              <a:rPr lang="en-US" dirty="0" smtClean="0"/>
              <a:t>ased on literature review</a:t>
            </a:r>
            <a:r>
              <a:rPr lang="en-US" baseline="0" dirty="0" smtClean="0"/>
              <a:t> and consultation with project partners. The results of these models prioritize areas to be searched for occupancy by nesting goshawks. </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10</a:t>
            </a:fld>
            <a:endParaRPr lang="en-US"/>
          </a:p>
        </p:txBody>
      </p:sp>
    </p:spTree>
    <p:extLst>
      <p:ext uri="{BB962C8B-B14F-4D97-AF65-F5344CB8AC3E}">
        <p14:creationId xmlns:p14="http://schemas.microsoft.com/office/powerpoint/2010/main" val="7649441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Five</a:t>
            </a:r>
            <a:r>
              <a:rPr lang="en-US" baseline="0" dirty="0" smtClean="0"/>
              <a:t> e</a:t>
            </a:r>
            <a:r>
              <a:rPr lang="en-US" dirty="0" smtClean="0"/>
              <a:t>nvironmental</a:t>
            </a:r>
            <a:r>
              <a:rPr lang="en-US" baseline="0" dirty="0" smtClean="0"/>
              <a:t> variables were derived from NASA Earth observations, and three ancillary variables were created using data from the US Forest Service (USDA Forest Service). These eight variables, along with the 190 nest site locations, were input into three habitat suitability modeling software – </a:t>
            </a:r>
            <a:r>
              <a:rPr lang="en-US" baseline="0" dirty="0" err="1" smtClean="0"/>
              <a:t>BioMapper</a:t>
            </a:r>
            <a:r>
              <a:rPr lang="en-US" baseline="0" dirty="0" smtClean="0"/>
              <a:t>, </a:t>
            </a:r>
            <a:r>
              <a:rPr lang="en-US" baseline="0" dirty="0" err="1" smtClean="0"/>
              <a:t>Maxent</a:t>
            </a:r>
            <a:r>
              <a:rPr lang="en-US" baseline="0" dirty="0" smtClean="0"/>
              <a:t>, and </a:t>
            </a:r>
            <a:r>
              <a:rPr lang="en-US" baseline="0" dirty="0" err="1" smtClean="0"/>
              <a:t>Mahalanobis</a:t>
            </a:r>
            <a:r>
              <a:rPr lang="en-US" baseline="0" dirty="0" smtClean="0"/>
              <a:t> Typicality– to create three suitability maps showing the probability for nesting sites based on presence only data and our bioclimatic variables.</a:t>
            </a:r>
          </a:p>
        </p:txBody>
      </p:sp>
      <p:sp>
        <p:nvSpPr>
          <p:cNvPr id="4" name="Slide Number Placeholder 3"/>
          <p:cNvSpPr>
            <a:spLocks noGrp="1"/>
          </p:cNvSpPr>
          <p:nvPr>
            <p:ph type="sldNum" sz="quarter" idx="10"/>
          </p:nvPr>
        </p:nvSpPr>
        <p:spPr/>
        <p:txBody>
          <a:bodyPr/>
          <a:lstStyle/>
          <a:p>
            <a:fld id="{DFFCE636-EDCB-4E8F-A496-90D3D4BBB61E}" type="slidenum">
              <a:rPr lang="en-US" smtClean="0"/>
              <a:t>11</a:t>
            </a:fld>
            <a:endParaRPr lang="en-US"/>
          </a:p>
        </p:txBody>
      </p:sp>
    </p:spTree>
    <p:extLst>
      <p:ext uri="{BB962C8B-B14F-4D97-AF65-F5344CB8AC3E}">
        <p14:creationId xmlns:p14="http://schemas.microsoft.com/office/powerpoint/2010/main" val="28884454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results from the three habitat suitability maps </a:t>
            </a:r>
            <a:r>
              <a:rPr lang="en-US" baseline="0" dirty="0" smtClean="0"/>
              <a:t>were then combined creating a consensus map showing the mean probability of suitable areas for nesting sites. This map can improve search efficiency for nesting sites during the nesting season and help manage goshawk habitat in the LCNF.</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12</a:t>
            </a:fld>
            <a:endParaRPr lang="en-US"/>
          </a:p>
        </p:txBody>
      </p:sp>
    </p:spTree>
    <p:extLst>
      <p:ext uri="{BB962C8B-B14F-4D97-AF65-F5344CB8AC3E}">
        <p14:creationId xmlns:p14="http://schemas.microsoft.com/office/powerpoint/2010/main" val="8550505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consensus map was then reclassified to identify areas of optimal, marginal, and unsuitable habitat using an equal interval classification. Approximately 7% of the study area, or 350 square kilometers, was modeled as optimal nesting habitat for the northern goshawk.</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13</a:t>
            </a:fld>
            <a:endParaRPr lang="en-US"/>
          </a:p>
        </p:txBody>
      </p:sp>
    </p:spTree>
    <p:extLst>
      <p:ext uri="{BB962C8B-B14F-4D97-AF65-F5344CB8AC3E}">
        <p14:creationId xmlns:p14="http://schemas.microsoft.com/office/powerpoint/2010/main" val="42736064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second part of the project focused on forecasting the impact of climate change, mountain pine beetle, and fires on the goshawk nesting habitat. </a:t>
            </a:r>
            <a:r>
              <a:rPr lang="en-US" baseline="0" dirty="0" smtClean="0"/>
              <a:t>Our goal was to see how climate change and these disturbances might affect available goshawk nesting habitat in the future. </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14</a:t>
            </a:fld>
            <a:endParaRPr lang="en-US"/>
          </a:p>
        </p:txBody>
      </p:sp>
    </p:spTree>
    <p:extLst>
      <p:ext uri="{BB962C8B-B14F-4D97-AF65-F5344CB8AC3E}">
        <p14:creationId xmlns:p14="http://schemas.microsoft.com/office/powerpoint/2010/main" val="25124710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investigate how climate change will impact the nesting habitat, we used the NASA Goddard</a:t>
            </a:r>
            <a:r>
              <a:rPr lang="en-US" baseline="0" dirty="0" smtClean="0"/>
              <a:t> Institute for Space Studies E2-R climate model to project climate trends to 2050 for three representative concentration pathways (RCPs) scenarios with varying emissions projections. The RCP 2.6 scenario assumes that global annual greenhouse gas emissions peak between the years 2010 to 2020 and declines thereafter. The RCP 4.5 scenario assumes greenhouse gas emissions to peak in 2040 and then decline thereafter, while emissions continue to rise throughout the 21</a:t>
            </a:r>
            <a:r>
              <a:rPr lang="en-US" baseline="30000" dirty="0" smtClean="0"/>
              <a:t>st</a:t>
            </a:r>
            <a:r>
              <a:rPr lang="en-US" baseline="0" dirty="0" smtClean="0"/>
              <a:t> century in the RCP 8.5 scenario.</a:t>
            </a:r>
          </a:p>
          <a:p>
            <a:endParaRPr lang="en-US" baseline="0" dirty="0" smtClean="0"/>
          </a:p>
          <a:p>
            <a:r>
              <a:rPr lang="en-US" baseline="0" dirty="0" smtClean="0"/>
              <a:t>We observed the projected climate trends using the GISS E2-R climate model for both the </a:t>
            </a:r>
            <a:r>
              <a:rPr lang="en-US" baseline="0" dirty="0" smtClean="0"/>
              <a:t>average monthly minimum </a:t>
            </a:r>
            <a:r>
              <a:rPr lang="en-US" baseline="0" dirty="0" smtClean="0"/>
              <a:t>temperature </a:t>
            </a:r>
            <a:r>
              <a:rPr lang="en-US" baseline="0" dirty="0" smtClean="0"/>
              <a:t>and average monthly </a:t>
            </a:r>
            <a:r>
              <a:rPr lang="en-US" baseline="0" dirty="0" smtClean="0"/>
              <a:t>precipitation. </a:t>
            </a:r>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15</a:t>
            </a:fld>
            <a:endParaRPr lang="en-US"/>
          </a:p>
        </p:txBody>
      </p:sp>
    </p:spTree>
    <p:extLst>
      <p:ext uri="{BB962C8B-B14F-4D97-AF65-F5344CB8AC3E}">
        <p14:creationId xmlns:p14="http://schemas.microsoft.com/office/powerpoint/2010/main" val="18232469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smtClean="0">
                <a:solidFill>
                  <a:schemeClr val="tx1"/>
                </a:solidFill>
                <a:effectLst/>
                <a:latin typeface="+mn-lt"/>
                <a:ea typeface="+mn-ea"/>
                <a:cs typeface="+mn-cs"/>
              </a:rPr>
              <a:t>Using in situ data from Tenderfoot Creek Experimental Forest,</a:t>
            </a:r>
            <a:r>
              <a:rPr lang="en-US" sz="1200" b="0" i="0" u="none" strike="noStrike" kern="1200" baseline="0" dirty="0" smtClean="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rPr>
              <a:t>a weather station within our study area, the minimum </a:t>
            </a:r>
            <a:r>
              <a:rPr lang="en-US" sz="1200" b="0" i="0" u="none" strike="noStrike" kern="1200" dirty="0" smtClean="0">
                <a:solidFill>
                  <a:schemeClr val="tx1"/>
                </a:solidFill>
                <a:effectLst/>
                <a:latin typeface="+mn-lt"/>
                <a:ea typeface="+mn-ea"/>
                <a:cs typeface="+mn-cs"/>
              </a:rPr>
              <a:t>temperature </a:t>
            </a:r>
            <a:r>
              <a:rPr lang="en-US" sz="1200" b="0" i="0" u="none" strike="noStrike" kern="1200" dirty="0" smtClean="0">
                <a:solidFill>
                  <a:schemeClr val="tx1"/>
                </a:solidFill>
                <a:effectLst/>
                <a:latin typeface="+mn-lt"/>
                <a:ea typeface="+mn-ea"/>
                <a:cs typeface="+mn-cs"/>
              </a:rPr>
              <a:t>and precipitation were averaged from recent goshawk nesting seasons, which runs</a:t>
            </a:r>
            <a:r>
              <a:rPr lang="en-US" sz="1200" b="0" i="0" u="none" strike="noStrike" kern="1200" baseline="0" dirty="0" smtClean="0">
                <a:solidFill>
                  <a:schemeClr val="tx1"/>
                </a:solidFill>
                <a:effectLst/>
                <a:latin typeface="+mn-lt"/>
                <a:ea typeface="+mn-ea"/>
                <a:cs typeface="+mn-cs"/>
              </a:rPr>
              <a:t> from February to June, </a:t>
            </a:r>
            <a:r>
              <a:rPr lang="en-US" sz="1200" b="0" i="0" u="none" strike="noStrike" kern="1200" dirty="0" smtClean="0">
                <a:solidFill>
                  <a:schemeClr val="tx1"/>
                </a:solidFill>
                <a:effectLst/>
                <a:latin typeface="+mn-lt"/>
                <a:ea typeface="+mn-ea"/>
                <a:cs typeface="+mn-cs"/>
              </a:rPr>
              <a:t>and compared to the modeled climate in 2050. In all scenarios, the trend showed increased temperature and decreased precipitation. </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16</a:t>
            </a:fld>
            <a:endParaRPr lang="en-US"/>
          </a:p>
        </p:txBody>
      </p:sp>
    </p:spTree>
    <p:extLst>
      <p:ext uri="{BB962C8B-B14F-4D97-AF65-F5344CB8AC3E}">
        <p14:creationId xmlns:p14="http://schemas.microsoft.com/office/powerpoint/2010/main" val="26456046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a:t>
            </a:r>
            <a:r>
              <a:rPr lang="en-US" baseline="0" dirty="0" smtClean="0"/>
              <a:t> looked at a 2027 projected mountain pine beetle risk map from the USDA Forest Service National Insect and Disease Risk Data, and we took a look at the total projected basal area loss in square feet per acre. We also looked at the mean fire interval data from the USGS LANDFIRE program that displays historical fire regimes by categories of varying temporal length (in years). We reclassified the fire interval data so that areas that have a fire return interval between 11 to 35 years as higher risk areas. </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17</a:t>
            </a:fld>
            <a:endParaRPr lang="en-US"/>
          </a:p>
        </p:txBody>
      </p:sp>
    </p:spTree>
    <p:extLst>
      <p:ext uri="{BB962C8B-B14F-4D97-AF65-F5344CB8AC3E}">
        <p14:creationId xmlns:p14="http://schemas.microsoft.com/office/powerpoint/2010/main" val="33209188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a:t>
            </a:r>
            <a:r>
              <a:rPr lang="en-US" baseline="0" dirty="0" smtClean="0"/>
              <a:t> overlaid the classified habitat suitability map with the mountain pine beetle risk map and found that 52% of modeled optimal habitat may be at risk for mountain pine beetle blight based on the 2027 projected beetle risk map. We assume that by 2050, there may be more than 52% of modeled habitat at risk since the pine beetles increase their geographic extent in warmer and drier conditions.</a:t>
            </a:r>
          </a:p>
          <a:p>
            <a:endParaRPr lang="en-US" baseline="0" dirty="0" smtClean="0"/>
          </a:p>
          <a:p>
            <a:r>
              <a:rPr lang="en-US" baseline="0" dirty="0" smtClean="0"/>
              <a:t>Furthermore,  we overlaid the fire frequency map with the habitat suitability map and found that 66% of optimal habitat may be at risk for frequent wildfires. With the impact of climate change, we assume that the changing climate will increase the chances of fire to occur more frequently in our study area and this can adversely reduce the extent of available nesting habitat.  </a:t>
            </a:r>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18</a:t>
            </a:fld>
            <a:endParaRPr lang="en-US"/>
          </a:p>
        </p:txBody>
      </p:sp>
    </p:spTree>
    <p:extLst>
      <p:ext uri="{BB962C8B-B14F-4D97-AF65-F5344CB8AC3E}">
        <p14:creationId xmlns:p14="http://schemas.microsoft.com/office/powerpoint/2010/main" val="25532063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In</a:t>
            </a:r>
            <a:r>
              <a:rPr lang="en-US" baseline="0" dirty="0" smtClean="0"/>
              <a:t> conclusion, </a:t>
            </a:r>
            <a:r>
              <a:rPr lang="en-US" dirty="0" smtClean="0"/>
              <a:t>Earth observations with ancillary data are effective in modeling nesting sites for the northern goshawk. </a:t>
            </a:r>
            <a:r>
              <a:rPr lang="en-US" sz="1200" b="0" i="0" u="none" strike="noStrike" kern="1200" dirty="0" smtClean="0">
                <a:solidFill>
                  <a:schemeClr val="tx1"/>
                </a:solidFill>
                <a:effectLst/>
                <a:latin typeface="+mn-lt"/>
                <a:ea typeface="+mn-ea"/>
                <a:cs typeface="+mn-cs"/>
              </a:rPr>
              <a:t>This methodology is important for</a:t>
            </a:r>
            <a:r>
              <a:rPr lang="en-US" sz="1200" b="0" i="0" u="none" strike="noStrike" kern="1200" baseline="0" dirty="0" smtClean="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rPr>
              <a:t>improving the efficacy of field teams searching for goshawk nests during the nesting season, and</a:t>
            </a:r>
            <a:r>
              <a:rPr lang="en-US" sz="1200" b="0" i="0" u="none" strike="noStrike" kern="1200" baseline="0" dirty="0" smtClean="0">
                <a:solidFill>
                  <a:schemeClr val="tx1"/>
                </a:solidFill>
                <a:effectLst/>
                <a:latin typeface="+mn-lt"/>
                <a:ea typeface="+mn-ea"/>
                <a:cs typeface="+mn-cs"/>
              </a:rPr>
              <a:t> can</a:t>
            </a:r>
            <a:r>
              <a:rPr lang="en-US" sz="1200" b="0" i="0" u="none" strike="noStrike" kern="1200" dirty="0" smtClean="0">
                <a:solidFill>
                  <a:schemeClr val="tx1"/>
                </a:solidFill>
                <a:effectLst/>
                <a:latin typeface="+mn-lt"/>
                <a:ea typeface="+mn-ea"/>
                <a:cs typeface="+mn-cs"/>
              </a:rPr>
              <a:t> lead to better planning and management of the LCNF for conservation efforts for this indicator species.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r>
              <a:rPr lang="en-US" baseline="0" dirty="0" smtClean="0"/>
              <a:t>Climate change is expected to decrease nesting habitat by 2050. The climate projections based on the GISS-E2-R model show there will be warmer and drier conditions in the future for all RCP scenarios. This means the geographic extent of the mountain pine beetle and its populations will increase, thus limiting the available nesting habitat for goshawks. In addition, the warmer and drier conditions may lead to an increased frequency of wildfires, further reducing the extent of optimal goshawk nesting habitat.  </a:t>
            </a:r>
          </a:p>
          <a:p>
            <a:endParaRPr lang="en-US" baseline="0" dirty="0" smtClean="0"/>
          </a:p>
          <a:p>
            <a:r>
              <a:rPr lang="en-US" sz="1200" b="0" i="0" u="none" strike="noStrike" kern="1200" dirty="0" smtClean="0">
                <a:solidFill>
                  <a:schemeClr val="tx1"/>
                </a:solidFill>
                <a:effectLst/>
                <a:latin typeface="+mn-lt"/>
                <a:ea typeface="+mn-ea"/>
                <a:cs typeface="+mn-cs"/>
              </a:rPr>
              <a:t>The importance of this study is realizing how freely-available Earth observing data, along with ancillary data, can be used as variables with open</a:t>
            </a:r>
            <a:r>
              <a:rPr lang="en-US" sz="1200" b="0" i="0" u="none" strike="noStrike" kern="1200" baseline="0" dirty="0" smtClean="0">
                <a:solidFill>
                  <a:schemeClr val="tx1"/>
                </a:solidFill>
                <a:effectLst/>
                <a:latin typeface="+mn-lt"/>
                <a:ea typeface="+mn-ea"/>
                <a:cs typeface="+mn-cs"/>
              </a:rPr>
              <a:t> source </a:t>
            </a:r>
            <a:r>
              <a:rPr lang="en-US" sz="1200" b="0" i="0" u="none" strike="noStrike" kern="1200" dirty="0" smtClean="0">
                <a:solidFill>
                  <a:schemeClr val="tx1"/>
                </a:solidFill>
                <a:effectLst/>
                <a:latin typeface="+mn-lt"/>
                <a:ea typeface="+mn-ea"/>
                <a:cs typeface="+mn-cs"/>
              </a:rPr>
              <a:t>software to replicate this methodology in other regions of the Holarctic. This will benefit both our project</a:t>
            </a:r>
            <a:r>
              <a:rPr lang="en-US" sz="1200" b="0" i="0" u="none" strike="noStrike" kern="1200" baseline="0" dirty="0" smtClean="0">
                <a:solidFill>
                  <a:schemeClr val="tx1"/>
                </a:solidFill>
                <a:effectLst/>
                <a:latin typeface="+mn-lt"/>
                <a:ea typeface="+mn-ea"/>
                <a:cs typeface="+mn-cs"/>
              </a:rPr>
              <a:t> partners in the US as well as our partners working overseas in Finland.</a:t>
            </a:r>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19</a:t>
            </a:fld>
            <a:endParaRPr lang="en-US"/>
          </a:p>
        </p:txBody>
      </p:sp>
    </p:spTree>
    <p:extLst>
      <p:ext uri="{BB962C8B-B14F-4D97-AF65-F5344CB8AC3E}">
        <p14:creationId xmlns:p14="http://schemas.microsoft.com/office/powerpoint/2010/main" val="3449461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northern goshawk, </a:t>
            </a:r>
            <a:r>
              <a:rPr lang="en-US" i="1" baseline="0" dirty="0" smtClean="0"/>
              <a:t>Accipiter </a:t>
            </a:r>
            <a:r>
              <a:rPr lang="en-US" i="1" baseline="0" dirty="0" err="1" smtClean="0"/>
              <a:t>gentilis</a:t>
            </a:r>
            <a:r>
              <a:rPr lang="en-US" baseline="0" dirty="0" smtClean="0"/>
              <a:t>, is the largest species in the accipiter family. It is a generalist predator occupying boreal and temperate forests of the Holarctic. Goshawks often nest in mature forests with dense canopy cover and open understory. Currently, mountain pine beetle outbreaks are one of the biggest threats to northern goshawk habitats in the western US. </a:t>
            </a:r>
            <a:endParaRPr lang="en-US" dirty="0" smtClean="0"/>
          </a:p>
          <a:p>
            <a:endParaRPr lang="en-US" dirty="0" smtClean="0"/>
          </a:p>
          <a:p>
            <a:endParaRPr lang="en-US" dirty="0" smtClean="0"/>
          </a:p>
          <a:p>
            <a:r>
              <a:rPr lang="en-US" dirty="0" smtClean="0"/>
              <a:t>Image source:</a:t>
            </a:r>
            <a:r>
              <a:rPr lang="en-US" baseline="0" dirty="0" smtClean="0"/>
              <a:t> https://commons.wikimedia.org/wiki/File:Accipiter_gentilis_-owned_by_a_falconer_in_Scotland_-upper_body-8a.jpg</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2</a:t>
            </a:fld>
            <a:endParaRPr lang="en-US"/>
          </a:p>
        </p:txBody>
      </p:sp>
    </p:spTree>
    <p:extLst>
      <p:ext uri="{BB962C8B-B14F-4D97-AF65-F5344CB8AC3E}">
        <p14:creationId xmlns:p14="http://schemas.microsoft.com/office/powerpoint/2010/main" val="42651531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If given the opportunity to expand on what our team has accomplished this term we would incorporate </a:t>
            </a:r>
            <a:r>
              <a:rPr lang="en-US" baseline="0" dirty="0" err="1" smtClean="0"/>
              <a:t>LiDAR</a:t>
            </a:r>
            <a:r>
              <a:rPr lang="en-US" baseline="0" dirty="0" smtClean="0"/>
              <a:t> remote sensing to develop vegetation modeling variables to capture additional, necessary vegetation metrics such as understory and canopy structure, to validate the consensus map though field surveys, and to shift to quantitative, rather than qualitative, forecasting.</a:t>
            </a:r>
            <a:endParaRPr lang="en-US" baseline="0" dirty="0" smtClean="0"/>
          </a:p>
          <a:p>
            <a:r>
              <a:rPr lang="en-US" dirty="0" smtClean="0"/>
              <a:t> </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20</a:t>
            </a:fld>
            <a:endParaRPr lang="en-US"/>
          </a:p>
        </p:txBody>
      </p:sp>
    </p:spTree>
    <p:extLst>
      <p:ext uri="{BB962C8B-B14F-4D97-AF65-F5344CB8AC3E}">
        <p14:creationId xmlns:p14="http://schemas.microsoft.com/office/powerpoint/2010/main" val="3449461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a:t>
            </a:r>
            <a:r>
              <a:rPr lang="en-US" baseline="0" dirty="0" smtClean="0"/>
              <a:t> would like to thank our science advisors, Dr. Ross Nelson and Dr. John Bolten, for their guidance and support; our partner Dr. Nate Bickford for answering many of our questions and providing goshawk nest data. We would also like to thank Laura Conway for providing additional nest site data, as well as Dr. Lee </a:t>
            </a:r>
            <a:r>
              <a:rPr lang="en-US" baseline="0" dirty="0" err="1" smtClean="0"/>
              <a:t>Vierling</a:t>
            </a:r>
            <a:r>
              <a:rPr lang="en-US" baseline="0" dirty="0" smtClean="0"/>
              <a:t> and Dr. Jeff </a:t>
            </a:r>
            <a:r>
              <a:rPr lang="en-US" baseline="0" dirty="0" err="1" smtClean="0"/>
              <a:t>Hicke</a:t>
            </a:r>
            <a:r>
              <a:rPr lang="en-US" baseline="0" dirty="0" smtClean="0"/>
              <a:t> for their insight on the mountain pine beetle. Thank you and we would now like to open the floor to </a:t>
            </a:r>
            <a:r>
              <a:rPr lang="en-US" baseline="0" smtClean="0"/>
              <a:t>any questions you may have.</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21</a:t>
            </a:fld>
            <a:endParaRPr lang="en-US"/>
          </a:p>
        </p:txBody>
      </p:sp>
    </p:spTree>
    <p:extLst>
      <p:ext uri="{BB962C8B-B14F-4D97-AF65-F5344CB8AC3E}">
        <p14:creationId xmlns:p14="http://schemas.microsoft.com/office/powerpoint/2010/main" val="24503168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study area for this project</a:t>
            </a:r>
            <a:r>
              <a:rPr lang="en-US" baseline="0" dirty="0" smtClean="0"/>
              <a:t> is the Jefferson division of the Lewis and Clark National Forest in Montana. The Jefferson division is approximately 4,900 square kilometers in area with elevations ranging from 1,200 to 2,800 meters. Dominant land cover includes mixed grassland and conifer forests. For modeling nesting habitat we used 190 goshawk nest sites that were provided by our project collaborator, Dr. Nate Bickford, and </a:t>
            </a:r>
            <a:r>
              <a:rPr lang="en-US" dirty="0" smtClean="0"/>
              <a:t>Laura Conway</a:t>
            </a:r>
            <a:r>
              <a:rPr lang="en-US" baseline="0" dirty="0" smtClean="0"/>
              <a:t> from the US Forest Service.</a:t>
            </a:r>
            <a:r>
              <a:rPr lang="en-US" dirty="0" smtClean="0"/>
              <a:t> These</a:t>
            </a:r>
            <a:r>
              <a:rPr lang="en-US" baseline="0" dirty="0" smtClean="0"/>
              <a:t> nest sites were collected from 1985 to 2013.</a:t>
            </a:r>
            <a:endParaRPr lang="en-US" dirty="0" smtClean="0"/>
          </a:p>
          <a:p>
            <a:endParaRPr lang="en-US" dirty="0" smtClean="0"/>
          </a:p>
          <a:p>
            <a:endParaRPr lang="en-US" dirty="0" smtClean="0"/>
          </a:p>
          <a:p>
            <a:endParaRPr lang="en-US" dirty="0" smtClean="0"/>
          </a:p>
          <a:p>
            <a:endParaRPr lang="en-US" dirty="0" smtClean="0"/>
          </a:p>
          <a:p>
            <a:r>
              <a:rPr lang="en-US" dirty="0" smtClean="0"/>
              <a:t>Base layer sources: </a:t>
            </a:r>
            <a:r>
              <a:rPr lang="en-US" dirty="0" err="1" smtClean="0"/>
              <a:t>Esri</a:t>
            </a:r>
            <a:r>
              <a:rPr lang="en-US" dirty="0" smtClean="0"/>
              <a:t>, </a:t>
            </a:r>
            <a:r>
              <a:rPr lang="en-US" dirty="0" err="1" smtClean="0"/>
              <a:t>DeLorme</a:t>
            </a:r>
            <a:r>
              <a:rPr lang="en-US" dirty="0" smtClean="0"/>
              <a:t>, USGS, NPS, HERE, </a:t>
            </a:r>
            <a:r>
              <a:rPr lang="en-US" dirty="0" err="1" smtClean="0"/>
              <a:t>MapmyIndia</a:t>
            </a:r>
            <a:r>
              <a:rPr lang="en-US" dirty="0" smtClean="0"/>
              <a:t>, Open Street Map, UNEP-WCMC, USGS, NASA, ESA, METI,</a:t>
            </a:r>
            <a:r>
              <a:rPr lang="en-US" baseline="0" dirty="0" smtClean="0"/>
              <a:t> NRCAN, GEBCO, NOAA, and increment P Corp.</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3</a:t>
            </a:fld>
            <a:endParaRPr lang="en-US"/>
          </a:p>
        </p:txBody>
      </p:sp>
    </p:spTree>
    <p:extLst>
      <p:ext uri="{BB962C8B-B14F-4D97-AF65-F5344CB8AC3E}">
        <p14:creationId xmlns:p14="http://schemas.microsoft.com/office/powerpoint/2010/main" val="3463257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a:t>
            </a:r>
            <a:r>
              <a:rPr lang="en-US" baseline="0" dirty="0" smtClean="0"/>
              <a:t> Montana, the northern goshawk is designated as a Management Indicator Species in the Lewis and Clark National Forest and is protected under the Migratory Bird Treaty Act of 1918. Fire, insect blight, and disease are prevalent throughout the region, causing widespread changes in the landscape. Projected climate change will affect egg and nestling survival and the availability of </a:t>
            </a:r>
            <a:r>
              <a:rPr lang="en-US" baseline="0" dirty="0" smtClean="0"/>
              <a:t>suitable </a:t>
            </a:r>
            <a:r>
              <a:rPr lang="en-US" baseline="0" dirty="0" smtClean="0"/>
              <a:t>habitat for goshawks.</a:t>
            </a:r>
            <a:endParaRPr lang="en-US" dirty="0" smtClean="0"/>
          </a:p>
          <a:p>
            <a:endParaRPr lang="en-US" dirty="0" smtClean="0"/>
          </a:p>
          <a:p>
            <a:endParaRPr lang="en-US" dirty="0" smtClean="0"/>
          </a:p>
          <a:p>
            <a:r>
              <a:rPr lang="en-US" dirty="0" smtClean="0"/>
              <a:t>Image source: https://www.flickr.com/photos/usgeologicalsurvey/16612752984</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4</a:t>
            </a:fld>
            <a:endParaRPr lang="en-US"/>
          </a:p>
        </p:txBody>
      </p:sp>
    </p:spTree>
    <p:extLst>
      <p:ext uri="{BB962C8B-B14F-4D97-AF65-F5344CB8AC3E}">
        <p14:creationId xmlns:p14="http://schemas.microsoft.com/office/powerpoint/2010/main" val="19881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Bef>
                <a:spcPts val="200"/>
              </a:spcBef>
              <a:buClr>
                <a:schemeClr val="accent1"/>
              </a:buClr>
              <a:buFont typeface="Webdings" panose="05030102010509060703" pitchFamily="18" charset="2"/>
              <a:buNone/>
            </a:pPr>
            <a:r>
              <a:rPr lang="en-US" sz="1200" dirty="0" smtClean="0"/>
              <a:t>Project partner Dr. Nate Bickford at the U. of Nebraska</a:t>
            </a:r>
            <a:r>
              <a:rPr lang="en-US" sz="1200" baseline="0" dirty="0" smtClean="0"/>
              <a:t> at</a:t>
            </a:r>
            <a:r>
              <a:rPr lang="en-US" sz="1200" dirty="0" smtClean="0"/>
              <a:t> Kearney</a:t>
            </a:r>
            <a:r>
              <a:rPr lang="en-US" sz="1200" baseline="0" dirty="0" smtClean="0"/>
              <a:t>, </a:t>
            </a:r>
            <a:r>
              <a:rPr lang="en-US" sz="1200" dirty="0" smtClean="0"/>
              <a:t>and his colleagues at the US</a:t>
            </a:r>
            <a:r>
              <a:rPr lang="en-US" sz="1200" baseline="0" dirty="0" smtClean="0"/>
              <a:t> Forest Service</a:t>
            </a:r>
            <a:r>
              <a:rPr lang="en-US" sz="1200" dirty="0" smtClean="0"/>
              <a:t> and the</a:t>
            </a:r>
            <a:r>
              <a:rPr lang="en-US" sz="1200" baseline="0" dirty="0" smtClean="0"/>
              <a:t> University of Oulu in</a:t>
            </a:r>
            <a:r>
              <a:rPr lang="en-US" sz="1200" dirty="0" smtClean="0"/>
              <a:t> Finland, partnered with the DEVELOP program to address the feasibility of using NASA Earth observations to model nesting habitat in the LCNF. </a:t>
            </a:r>
          </a:p>
          <a:p>
            <a:pPr marL="0" indent="0">
              <a:spcBef>
                <a:spcPts val="200"/>
              </a:spcBef>
              <a:buClr>
                <a:schemeClr val="accent1"/>
              </a:buClr>
              <a:buFont typeface="Webdings" panose="05030102010509060703" pitchFamily="18" charset="2"/>
              <a:buNone/>
            </a:pPr>
            <a:endParaRPr lang="en-US" sz="1200" dirty="0" smtClean="0"/>
          </a:p>
          <a:p>
            <a:pPr marL="0" indent="0">
              <a:spcBef>
                <a:spcPts val="200"/>
              </a:spcBef>
              <a:buClr>
                <a:schemeClr val="accent1"/>
              </a:buClr>
              <a:buFont typeface="Webdings" panose="05030102010509060703" pitchFamily="18" charset="2"/>
              <a:buNone/>
            </a:pPr>
            <a:r>
              <a:rPr lang="en-US" sz="1200" dirty="0" smtClean="0"/>
              <a:t>This</a:t>
            </a:r>
            <a:r>
              <a:rPr lang="en-US" sz="1200" baseline="0" dirty="0" smtClean="0"/>
              <a:t> was the group’s first attempt at using Earth observations to identify nesting </a:t>
            </a:r>
            <a:r>
              <a:rPr lang="en-US" sz="1200" baseline="0" dirty="0" smtClean="0"/>
              <a:t>habitat and hope to use suitability maps direct </a:t>
            </a:r>
            <a:r>
              <a:rPr lang="en-US" sz="1200" baseline="0" dirty="0" smtClean="0"/>
              <a:t>field teams to areas with a higher probability of nesting sites. </a:t>
            </a:r>
            <a:endParaRPr lang="en-US" sz="1200" baseline="0" dirty="0" smtClean="0"/>
          </a:p>
          <a:p>
            <a:pPr marL="0" indent="0">
              <a:spcBef>
                <a:spcPts val="200"/>
              </a:spcBef>
              <a:buClr>
                <a:schemeClr val="accent1"/>
              </a:buClr>
              <a:buFont typeface="Webdings" panose="05030102010509060703" pitchFamily="18" charset="2"/>
              <a:buNone/>
            </a:pPr>
            <a:endParaRPr lang="en-US" dirty="0" smtClean="0"/>
          </a:p>
          <a:p>
            <a:r>
              <a:rPr lang="en-US" dirty="0" smtClean="0"/>
              <a:t>Video </a:t>
            </a:r>
            <a:r>
              <a:rPr lang="en-US" baseline="0" dirty="0" smtClean="0"/>
              <a:t>source: https://svs.gsfc.nasa.gov/cgi-bin/details.cgi?aid=4274</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5</a:t>
            </a:fld>
            <a:endParaRPr lang="en-US"/>
          </a:p>
        </p:txBody>
      </p:sp>
    </p:spTree>
    <p:extLst>
      <p:ext uri="{BB962C8B-B14F-4D97-AF65-F5344CB8AC3E}">
        <p14:creationId xmlns:p14="http://schemas.microsoft.com/office/powerpoint/2010/main" val="11936911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 three objectives</a:t>
            </a:r>
            <a:r>
              <a:rPr lang="en-US" baseline="0" dirty="0" smtClean="0"/>
              <a:t> for the project were to asses the use of NASA Earth observations, along with ancillary data, in creating environmental variables as inputs for habitat suitability models, to analyze three different habitat suitability models to form a consensus map for northern goshawk nesting habitat in the Lewis and Clark National Forest, and lastly, to forecast the impacts of climate change on nesting habitat until the year 2050.</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6</a:t>
            </a:fld>
            <a:endParaRPr lang="en-US"/>
          </a:p>
        </p:txBody>
      </p:sp>
    </p:spTree>
    <p:extLst>
      <p:ext uri="{BB962C8B-B14F-4D97-AF65-F5344CB8AC3E}">
        <p14:creationId xmlns:p14="http://schemas.microsoft.com/office/powerpoint/2010/main" val="6634839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Data</a:t>
            </a:r>
            <a:r>
              <a:rPr lang="en-US" baseline="0" dirty="0" smtClean="0"/>
              <a:t> acquired from f</a:t>
            </a:r>
            <a:r>
              <a:rPr lang="en-US" dirty="0" smtClean="0"/>
              <a:t>our</a:t>
            </a:r>
            <a:r>
              <a:rPr lang="en-US" baseline="0" dirty="0" smtClean="0"/>
              <a:t> NASA Earth observations were used in this study. </a:t>
            </a:r>
          </a:p>
          <a:p>
            <a:endParaRPr lang="en-US" baseline="0" dirty="0" smtClean="0"/>
          </a:p>
          <a:p>
            <a:r>
              <a:rPr lang="en-US" dirty="0" smtClean="0"/>
              <a:t>Landsat 8</a:t>
            </a:r>
            <a:r>
              <a:rPr lang="en-US" baseline="0" dirty="0" smtClean="0"/>
              <a:t> – Operational Land Imager data were acquired as three scenes, atmospherically corrected, then mosaicked together. An object-based classification was used in creating a forest/non-forest land cover map. The overall accuracy for the classification was 88% (with an overall kappa value of 0.71).</a:t>
            </a:r>
            <a:endParaRPr lang="en-US" dirty="0" smtClean="0"/>
          </a:p>
          <a:p>
            <a:endParaRPr lang="en-US" dirty="0" smtClean="0"/>
          </a:p>
          <a:p>
            <a:r>
              <a:rPr lang="en-US" dirty="0" smtClean="0"/>
              <a:t>Image source: https://commons.wikimedia.org/wiki/File:Landsat_8_%28LDCM%29_Satellite.jpg</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7</a:t>
            </a:fld>
            <a:endParaRPr lang="en-US"/>
          </a:p>
        </p:txBody>
      </p:sp>
    </p:spTree>
    <p:extLst>
      <p:ext uri="{BB962C8B-B14F-4D97-AF65-F5344CB8AC3E}">
        <p14:creationId xmlns:p14="http://schemas.microsoft.com/office/powerpoint/2010/main" val="27542652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Five Shuttle</a:t>
            </a:r>
            <a:r>
              <a:rPr lang="en-US" baseline="0" dirty="0" smtClean="0"/>
              <a:t> Radar Topography Mission (SRTM) tiles were downloaded and mosaicked to create layers of topographic features, including a digital elevation model, slope, and aspect.</a:t>
            </a:r>
            <a:endParaRPr lang="en-US" dirty="0" smtClean="0"/>
          </a:p>
          <a:p>
            <a:endParaRPr lang="en-US" dirty="0" smtClean="0"/>
          </a:p>
          <a:p>
            <a:r>
              <a:rPr lang="en-US" dirty="0" smtClean="0"/>
              <a:t>Image</a:t>
            </a:r>
            <a:r>
              <a:rPr lang="en-US" baseline="0" dirty="0" smtClean="0"/>
              <a:t> source: https://commons.wikimedia.org/wiki/File:STS-118_approaching_ISS.jpg</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8</a:t>
            </a:fld>
            <a:endParaRPr lang="en-US"/>
          </a:p>
        </p:txBody>
      </p:sp>
    </p:spTree>
    <p:extLst>
      <p:ext uri="{BB962C8B-B14F-4D97-AF65-F5344CB8AC3E}">
        <p14:creationId xmlns:p14="http://schemas.microsoft.com/office/powerpoint/2010/main" val="36112773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obtained precipitation data from</a:t>
            </a:r>
            <a:r>
              <a:rPr lang="en-US" baseline="0" dirty="0" smtClean="0"/>
              <a:t> the Tropical Rainfall Measurement Mission (TRMM) and Global Precipitation Measurement (GPM) constellation of satellites, creating a dataset of average precipitation from 2010-2015. Combining monthly precipitation from TRMM for the years 2010-2014 and GPM for 2015, we created an average monthly precipitation for the goshawk nesting months from February to June.</a:t>
            </a:r>
            <a:endParaRPr lang="en-US" dirty="0" smtClean="0"/>
          </a:p>
          <a:p>
            <a:endParaRPr lang="en-US" dirty="0" smtClean="0"/>
          </a:p>
          <a:p>
            <a:r>
              <a:rPr lang="en-US" dirty="0" smtClean="0"/>
              <a:t>Image source: https://en.wikipedia.org/wiki/Global_Precipitation_Measurement</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Image source: https://commons.wikimedia.org/wiki/File:TRMM_in_Space_Large.jpg</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9</a:t>
            </a:fld>
            <a:endParaRPr lang="en-US"/>
          </a:p>
        </p:txBody>
      </p:sp>
    </p:spTree>
    <p:extLst>
      <p:ext uri="{BB962C8B-B14F-4D97-AF65-F5344CB8AC3E}">
        <p14:creationId xmlns:p14="http://schemas.microsoft.com/office/powerpoint/2010/main" val="22609348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5" name="bottom grey"/>
          <p:cNvSpPr/>
          <p:nvPr userDrawn="1"/>
        </p:nvSpPr>
        <p:spPr>
          <a:xfrm>
            <a:off x="0" y="6784848"/>
            <a:ext cx="9144000" cy="731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app area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63096" y="5467376"/>
            <a:ext cx="1010529" cy="1010529"/>
          </a:xfrm>
          <a:prstGeom prst="rect">
            <a:avLst/>
          </a:prstGeom>
        </p:spPr>
      </p:pic>
      <p:sp>
        <p:nvSpPr>
          <p:cNvPr id="23" name="author 6"/>
          <p:cNvSpPr>
            <a:spLocks noGrp="1"/>
          </p:cNvSpPr>
          <p:nvPr>
            <p:ph type="body" sz="quarter" idx="16" hasCustomPrompt="1"/>
          </p:nvPr>
        </p:nvSpPr>
        <p:spPr>
          <a:xfrm>
            <a:off x="5660136" y="6153912"/>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22" name="author 5"/>
          <p:cNvSpPr>
            <a:spLocks noGrp="1"/>
          </p:cNvSpPr>
          <p:nvPr>
            <p:ph type="body" sz="quarter" idx="15" hasCustomPrompt="1"/>
          </p:nvPr>
        </p:nvSpPr>
        <p:spPr>
          <a:xfrm>
            <a:off x="5660136" y="5751576"/>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21" name="author 4"/>
          <p:cNvSpPr>
            <a:spLocks noGrp="1"/>
          </p:cNvSpPr>
          <p:nvPr>
            <p:ph type="body" sz="quarter" idx="14" hasCustomPrompt="1"/>
          </p:nvPr>
        </p:nvSpPr>
        <p:spPr>
          <a:xfrm>
            <a:off x="5663184" y="5358384"/>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20" name="author 3"/>
          <p:cNvSpPr>
            <a:spLocks noGrp="1"/>
          </p:cNvSpPr>
          <p:nvPr>
            <p:ph type="body" sz="quarter" idx="13" hasCustomPrompt="1"/>
          </p:nvPr>
        </p:nvSpPr>
        <p:spPr>
          <a:xfrm>
            <a:off x="2249424" y="6153912"/>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19" name="author 2"/>
          <p:cNvSpPr>
            <a:spLocks noGrp="1"/>
          </p:cNvSpPr>
          <p:nvPr>
            <p:ph type="body" sz="quarter" idx="12" hasCustomPrompt="1"/>
          </p:nvPr>
        </p:nvSpPr>
        <p:spPr>
          <a:xfrm>
            <a:off x="2249424" y="5751576"/>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17" name="author project lead"/>
          <p:cNvSpPr>
            <a:spLocks noGrp="1"/>
          </p:cNvSpPr>
          <p:nvPr>
            <p:ph type="body" sz="quarter" idx="11" hasCustomPrompt="1"/>
          </p:nvPr>
        </p:nvSpPr>
        <p:spPr>
          <a:xfrm>
            <a:off x="2249424" y="5358384"/>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 (Project Lead)</a:t>
            </a:r>
            <a:endParaRPr lang="en-US" dirty="0"/>
          </a:p>
        </p:txBody>
      </p:sp>
      <p:cxnSp>
        <p:nvCxnSpPr>
          <p:cNvPr id="13" name="author rule"/>
          <p:cNvCxnSpPr/>
          <p:nvPr userDrawn="1"/>
        </p:nvCxnSpPr>
        <p:spPr>
          <a:xfrm>
            <a:off x="228600" y="5168336"/>
            <a:ext cx="8686800" cy="0"/>
          </a:xfrm>
          <a:prstGeom prst="line">
            <a:avLst/>
          </a:prstGeom>
          <a:ln w="31750"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25" name="Subtitle"/>
          <p:cNvSpPr>
            <a:spLocks noGrp="1"/>
          </p:cNvSpPr>
          <p:nvPr>
            <p:ph type="body" sz="quarter" idx="17" hasCustomPrompt="1"/>
          </p:nvPr>
        </p:nvSpPr>
        <p:spPr>
          <a:xfrm>
            <a:off x="1143000" y="4032504"/>
            <a:ext cx="6858000" cy="740664"/>
          </a:xfrm>
        </p:spPr>
        <p:txBody>
          <a:bodyPr>
            <a:normAutofit/>
          </a:bodyPr>
          <a:lstStyle>
            <a:lvl1pPr marL="0" indent="0" algn="ctr">
              <a:buNone/>
              <a:defRPr sz="2800" i="1" baseline="0"/>
            </a:lvl1pPr>
          </a:lstStyle>
          <a:p>
            <a:pPr lvl="0"/>
            <a:r>
              <a:rPr lang="en-US" dirty="0" smtClean="0"/>
              <a:t>Subtitle Here</a:t>
            </a:r>
            <a:endParaRPr lang="en-US" dirty="0"/>
          </a:p>
        </p:txBody>
      </p:sp>
      <p:sp>
        <p:nvSpPr>
          <p:cNvPr id="12" name="Project Title"/>
          <p:cNvSpPr>
            <a:spLocks noGrp="1"/>
          </p:cNvSpPr>
          <p:nvPr>
            <p:ph type="body" sz="quarter" idx="10" hasCustomPrompt="1"/>
          </p:nvPr>
        </p:nvSpPr>
        <p:spPr>
          <a:xfrm>
            <a:off x="685800" y="1426464"/>
            <a:ext cx="7772400" cy="2432304"/>
          </a:xfrm>
        </p:spPr>
        <p:txBody>
          <a:bodyPr anchor="b">
            <a:normAutofit/>
          </a:bodyPr>
          <a:lstStyle>
            <a:lvl1pPr marL="0" indent="0" algn="ctr">
              <a:buNone/>
              <a:defRPr sz="8000" b="1" baseline="0">
                <a:solidFill>
                  <a:schemeClr val="accent1"/>
                </a:solidFill>
              </a:defRPr>
            </a:lvl1pPr>
          </a:lstStyle>
          <a:p>
            <a:pPr lvl="0"/>
            <a:r>
              <a:rPr lang="en-US" dirty="0" smtClean="0"/>
              <a:t>Main Project Title Here</a:t>
            </a:r>
            <a:endParaRPr lang="en-US" dirty="0"/>
          </a:p>
        </p:txBody>
      </p:sp>
      <p:grpSp>
        <p:nvGrpSpPr>
          <p:cNvPr id="10" name="NASA logo configuration"/>
          <p:cNvGrpSpPr/>
          <p:nvPr userDrawn="1"/>
        </p:nvGrpSpPr>
        <p:grpSpPr>
          <a:xfrm>
            <a:off x="0" y="-44450"/>
            <a:ext cx="9144000" cy="1077912"/>
            <a:chOff x="0" y="-44450"/>
            <a:chExt cx="9144000" cy="1077912"/>
          </a:xfrm>
        </p:grpSpPr>
        <p:sp>
          <p:nvSpPr>
            <p:cNvPr id="7" name="top background"/>
            <p:cNvSpPr txBox="1"/>
            <p:nvPr userDrawn="1"/>
          </p:nvSpPr>
          <p:spPr>
            <a:xfrm>
              <a:off x="0" y="0"/>
              <a:ext cx="9144000" cy="977899"/>
            </a:xfrm>
            <a:prstGeom prst="rect">
              <a:avLst/>
            </a:prstGeom>
            <a:solidFill>
              <a:schemeClr val="tx1"/>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1800" b="0" i="0" u="none" strike="noStrike" cap="none" baseline="0">
                <a:solidFill>
                  <a:schemeClr val="dk1"/>
                </a:solidFill>
                <a:latin typeface="Questrial"/>
                <a:ea typeface="Questrial"/>
                <a:cs typeface="Questrial"/>
                <a:sym typeface="Questrial"/>
              </a:endParaRPr>
            </a:p>
          </p:txBody>
        </p:sp>
        <p:sp>
          <p:nvSpPr>
            <p:cNvPr id="8" name="NASA text"/>
            <p:cNvSpPr txBox="1"/>
            <p:nvPr userDrawn="1"/>
          </p:nvSpPr>
          <p:spPr>
            <a:xfrm>
              <a:off x="153986" y="260350"/>
              <a:ext cx="2332036" cy="338136"/>
            </a:xfrm>
            <a:prstGeom prst="rect">
              <a:avLst/>
            </a:prstGeom>
            <a:noFill/>
            <a:ln>
              <a:noFill/>
            </a:ln>
          </p:spPr>
          <p:txBody>
            <a:bodyPr lIns="91375" tIns="45675" rIns="91375" bIns="45675" anchor="t" anchorCtr="0">
              <a:noAutofit/>
            </a:bodyPr>
            <a:lstStyle/>
            <a:p>
              <a:pPr marL="0" marR="0" lvl="0" indent="0" algn="ctr" rtl="0">
                <a:lnSpc>
                  <a:spcPct val="100000"/>
                </a:lnSpc>
                <a:spcBef>
                  <a:spcPts val="0"/>
                </a:spcBef>
                <a:spcAft>
                  <a:spcPts val="0"/>
                </a:spcAft>
                <a:buClr>
                  <a:schemeClr val="dk1"/>
                </a:buClr>
                <a:buFont typeface="Questrial"/>
                <a:buNone/>
              </a:pPr>
              <a:endParaRPr sz="800" b="1" i="0" u="none" strike="noStrike" cap="none" baseline="0" dirty="0">
                <a:solidFill>
                  <a:schemeClr val="lt1"/>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chemeClr val="lt1"/>
                </a:buClr>
                <a:buSzPct val="25000"/>
                <a:buFont typeface="Helvetica Neue"/>
                <a:buNone/>
              </a:pPr>
              <a:r>
                <a:rPr lang="en-US" sz="800" b="0" i="0" u="none" strike="noStrike" cap="none" baseline="0" dirty="0">
                  <a:solidFill>
                    <a:schemeClr val="lt1"/>
                  </a:solidFill>
                  <a:latin typeface="Helvetica Neue"/>
                  <a:ea typeface="Helvetica Neue"/>
                  <a:cs typeface="Helvetica Neue"/>
                  <a:sym typeface="Helvetica Neue"/>
                </a:rPr>
                <a:t>National Aeronautics and Space Administration</a:t>
              </a:r>
            </a:p>
          </p:txBody>
        </p:sp>
        <p:pic>
          <p:nvPicPr>
            <p:cNvPr id="9" name="NASA logo"/>
            <p:cNvPicPr preferRelativeResize="0"/>
            <p:nvPr userDrawn="1"/>
          </p:nvPicPr>
          <p:blipFill rotWithShape="1">
            <a:blip r:embed="rId3">
              <a:alphaModFix/>
            </a:blip>
            <a:srcRect/>
            <a:stretch/>
          </p:blipFill>
          <p:spPr>
            <a:xfrm>
              <a:off x="8124825" y="-44450"/>
              <a:ext cx="935037" cy="1077912"/>
            </a:xfrm>
            <a:prstGeom prst="rect">
              <a:avLst/>
            </a:prstGeom>
            <a:noFill/>
            <a:ln>
              <a:noFill/>
            </a:ln>
          </p:spPr>
        </p:pic>
      </p:grpSp>
    </p:spTree>
    <p:extLst>
      <p:ext uri="{BB962C8B-B14F-4D97-AF65-F5344CB8AC3E}">
        <p14:creationId xmlns:p14="http://schemas.microsoft.com/office/powerpoint/2010/main" val="5596936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cknowledgements A">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ontract info"/>
          <p:cNvSpPr/>
          <p:nvPr userDrawn="1"/>
        </p:nvSpPr>
        <p:spPr>
          <a:xfrm>
            <a:off x="0" y="6579440"/>
            <a:ext cx="9144000" cy="246221"/>
          </a:xfrm>
          <a:prstGeom prst="rect">
            <a:avLst/>
          </a:prstGeom>
        </p:spPr>
        <p:txBody>
          <a:bodyPr wrap="square">
            <a:spAutoFit/>
          </a:bodyPr>
          <a:lstStyle/>
          <a:p>
            <a:pPr lvl="0" algn="ctr">
              <a:buClr>
                <a:schemeClr val="dk1"/>
              </a:buClr>
              <a:buSzPct val="25000"/>
            </a:pPr>
            <a:r>
              <a:rPr lang="en-US" sz="10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This material is based upon work supported by NASA </a:t>
            </a:r>
            <a:r>
              <a:rPr lang="en-US" sz="1000" i="1" baseline="0" dirty="0" smtClean="0">
                <a:solidFill>
                  <a:schemeClr val="bg2">
                    <a:lumMod val="50000"/>
                  </a:schemeClr>
                </a:solidFill>
                <a:latin typeface="Arial" panose="020B0604020202020204" pitchFamily="34" charset="0"/>
                <a:ea typeface="Questrial"/>
                <a:cs typeface="Arial" panose="020B0604020202020204" pitchFamily="34" charset="0"/>
                <a:sym typeface="Questrial"/>
              </a:rPr>
              <a:t>through contract </a:t>
            </a:r>
            <a:r>
              <a:rPr lang="en-US" sz="10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NNL11AA00B and cooperative agreement NNX14AB60A.</a:t>
            </a:r>
          </a:p>
        </p:txBody>
      </p:sp>
      <p:sp>
        <p:nvSpPr>
          <p:cNvPr id="15" name="Acknowledgements Head"/>
          <p:cNvSpPr txBox="1"/>
          <p:nvPr userDrawn="1"/>
        </p:nvSpPr>
        <p:spPr>
          <a:xfrm>
            <a:off x="320041" y="242134"/>
            <a:ext cx="8503920" cy="707886"/>
          </a:xfrm>
          <a:prstGeom prst="rect">
            <a:avLst/>
          </a:prstGeom>
          <a:noFill/>
        </p:spPr>
        <p:txBody>
          <a:bodyPr wrap="square" rtlCol="0" anchor="b">
            <a:spAutoFit/>
          </a:bodyPr>
          <a:lstStyle/>
          <a:p>
            <a:pPr algn="ctr"/>
            <a:r>
              <a:rPr lang="en-US" sz="4000" b="1" dirty="0" smtClean="0">
                <a:solidFill>
                  <a:schemeClr val="bg2">
                    <a:lumMod val="75000"/>
                  </a:schemeClr>
                </a:solidFill>
                <a:latin typeface="Century Gothic" panose="020B0502020202020204" pitchFamily="34" charset="0"/>
              </a:rPr>
              <a:t>Acknowledgements</a:t>
            </a:r>
            <a:endParaRPr lang="en-US" sz="4000" b="1" dirty="0">
              <a:solidFill>
                <a:schemeClr val="bg2">
                  <a:lumMod val="75000"/>
                </a:schemeClr>
              </a:solidFill>
              <a:latin typeface="Century Gothic" panose="020B0502020202020204" pitchFamily="34" charset="0"/>
            </a:endParaRPr>
          </a:p>
        </p:txBody>
      </p:sp>
      <p:sp>
        <p:nvSpPr>
          <p:cNvPr id="5" name="Text Placeholder 4"/>
          <p:cNvSpPr>
            <a:spLocks noGrp="1"/>
          </p:cNvSpPr>
          <p:nvPr>
            <p:ph type="body" sz="quarter" idx="10" hasCustomPrompt="1"/>
          </p:nvPr>
        </p:nvSpPr>
        <p:spPr>
          <a:xfrm>
            <a:off x="3511296" y="1220919"/>
            <a:ext cx="5111496" cy="704088"/>
          </a:xfrm>
        </p:spPr>
        <p:txBody>
          <a:bodyPr>
            <a:normAutofit/>
          </a:bodyPr>
          <a:lstStyle>
            <a:lvl1pPr marL="0" indent="0">
              <a:buNone/>
              <a:defRPr sz="2000" baseline="0"/>
            </a:lvl1pPr>
          </a:lstStyle>
          <a:p>
            <a:pPr lvl="0"/>
            <a:r>
              <a:rPr lang="en-US" dirty="0" smtClean="0"/>
              <a:t>Name, Affiliation</a:t>
            </a:r>
          </a:p>
        </p:txBody>
      </p:sp>
      <p:sp>
        <p:nvSpPr>
          <p:cNvPr id="29" name="Text Placeholder 4"/>
          <p:cNvSpPr>
            <a:spLocks noGrp="1"/>
          </p:cNvSpPr>
          <p:nvPr>
            <p:ph type="body" sz="quarter" idx="11" hasCustomPrompt="1"/>
          </p:nvPr>
        </p:nvSpPr>
        <p:spPr>
          <a:xfrm>
            <a:off x="3511296" y="2369945"/>
            <a:ext cx="5111496" cy="704088"/>
          </a:xfrm>
        </p:spPr>
        <p:txBody>
          <a:bodyPr>
            <a:normAutofit/>
          </a:bodyPr>
          <a:lstStyle>
            <a:lvl1pPr marL="0" indent="0">
              <a:buNone/>
              <a:defRPr sz="2000" baseline="0"/>
            </a:lvl1pPr>
          </a:lstStyle>
          <a:p>
            <a:pPr lvl="0"/>
            <a:r>
              <a:rPr lang="en-US" dirty="0" smtClean="0"/>
              <a:t>Name, Affiliation</a:t>
            </a:r>
          </a:p>
        </p:txBody>
      </p:sp>
      <p:sp>
        <p:nvSpPr>
          <p:cNvPr id="30" name="Text Placeholder 4"/>
          <p:cNvSpPr>
            <a:spLocks noGrp="1"/>
          </p:cNvSpPr>
          <p:nvPr>
            <p:ph type="body" sz="quarter" idx="12" hasCustomPrompt="1"/>
          </p:nvPr>
        </p:nvSpPr>
        <p:spPr>
          <a:xfrm>
            <a:off x="3511296" y="4118716"/>
            <a:ext cx="5111496" cy="704088"/>
          </a:xfrm>
        </p:spPr>
        <p:txBody>
          <a:bodyPr>
            <a:normAutofit/>
          </a:bodyPr>
          <a:lstStyle>
            <a:lvl1pPr marL="0" indent="0">
              <a:buNone/>
              <a:defRPr sz="2000" baseline="0"/>
            </a:lvl1pPr>
          </a:lstStyle>
          <a:p>
            <a:pPr lvl="0"/>
            <a:r>
              <a:rPr lang="en-US" dirty="0" smtClean="0"/>
              <a:t>Name, Affiliation</a:t>
            </a:r>
          </a:p>
        </p:txBody>
      </p:sp>
      <p:sp>
        <p:nvSpPr>
          <p:cNvPr id="9" name="Rectangle 8"/>
          <p:cNvSpPr/>
          <p:nvPr userDrawn="1"/>
        </p:nvSpPr>
        <p:spPr>
          <a:xfrm>
            <a:off x="369281" y="6087110"/>
            <a:ext cx="8273561" cy="461665"/>
          </a:xfrm>
          <a:prstGeom prst="rect">
            <a:avLst/>
          </a:prstGeom>
        </p:spPr>
        <p:txBody>
          <a:bodyPr wrap="square">
            <a:spAutoFit/>
          </a:bodyPr>
          <a:lstStyle/>
          <a:p>
            <a:pPr marL="274320" lvl="1" indent="0" algn="ctr">
              <a:buNone/>
            </a:pPr>
            <a:r>
              <a:rPr lang="en-US" sz="1200" b="1" dirty="0"/>
              <a:t>Any opinions, findings, and conclusions or recommendations expressed in this material are those of the author(s) and do not necessarily reflect the views of the National Aeronautics and Space Administration.</a:t>
            </a:r>
          </a:p>
        </p:txBody>
      </p:sp>
    </p:spTree>
    <p:extLst>
      <p:ext uri="{BB962C8B-B14F-4D97-AF65-F5344CB8AC3E}">
        <p14:creationId xmlns:p14="http://schemas.microsoft.com/office/powerpoint/2010/main" val="33518128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cknowledgements B">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cknowledgements Head"/>
          <p:cNvSpPr txBox="1"/>
          <p:nvPr userDrawn="1"/>
        </p:nvSpPr>
        <p:spPr>
          <a:xfrm>
            <a:off x="320041" y="242134"/>
            <a:ext cx="8503920" cy="707886"/>
          </a:xfrm>
          <a:prstGeom prst="rect">
            <a:avLst/>
          </a:prstGeom>
          <a:noFill/>
        </p:spPr>
        <p:txBody>
          <a:bodyPr wrap="square" rtlCol="0" anchor="b">
            <a:spAutoFit/>
          </a:bodyPr>
          <a:lstStyle/>
          <a:p>
            <a:pPr algn="ctr"/>
            <a:r>
              <a:rPr lang="en-US" sz="4000" b="1" dirty="0" smtClean="0">
                <a:solidFill>
                  <a:schemeClr val="bg2">
                    <a:lumMod val="75000"/>
                  </a:schemeClr>
                </a:solidFill>
                <a:latin typeface="Century Gothic" panose="020B0502020202020204" pitchFamily="34" charset="0"/>
              </a:rPr>
              <a:t>Acknowledgements</a:t>
            </a:r>
            <a:endParaRPr lang="en-US" sz="4000" b="1" dirty="0">
              <a:solidFill>
                <a:schemeClr val="bg2">
                  <a:lumMod val="75000"/>
                </a:schemeClr>
              </a:solidFill>
              <a:latin typeface="Century Gothic" panose="020B0502020202020204" pitchFamily="34" charset="0"/>
            </a:endParaRPr>
          </a:p>
        </p:txBody>
      </p:sp>
      <p:sp>
        <p:nvSpPr>
          <p:cNvPr id="5" name="Text Placeholder 4"/>
          <p:cNvSpPr>
            <a:spLocks noGrp="1"/>
          </p:cNvSpPr>
          <p:nvPr>
            <p:ph type="body" sz="quarter" idx="10" hasCustomPrompt="1"/>
          </p:nvPr>
        </p:nvSpPr>
        <p:spPr>
          <a:xfrm>
            <a:off x="571208" y="1421134"/>
            <a:ext cx="8051583" cy="704088"/>
          </a:xfrm>
        </p:spPr>
        <p:txBody>
          <a:bodyPr>
            <a:normAutofit/>
          </a:bodyPr>
          <a:lstStyle>
            <a:lvl1pPr marL="0" indent="0">
              <a:buNone/>
              <a:defRPr sz="2000" baseline="0"/>
            </a:lvl1pPr>
          </a:lstStyle>
          <a:p>
            <a:pPr lvl="0"/>
            <a:r>
              <a:rPr lang="en-US" dirty="0" smtClean="0"/>
              <a:t>Name, Affiliation</a:t>
            </a:r>
          </a:p>
        </p:txBody>
      </p:sp>
      <p:sp>
        <p:nvSpPr>
          <p:cNvPr id="29" name="Text Placeholder 4"/>
          <p:cNvSpPr>
            <a:spLocks noGrp="1"/>
          </p:cNvSpPr>
          <p:nvPr>
            <p:ph type="body" sz="quarter" idx="11" hasCustomPrompt="1"/>
          </p:nvPr>
        </p:nvSpPr>
        <p:spPr>
          <a:xfrm>
            <a:off x="571207" y="3011687"/>
            <a:ext cx="8051583" cy="704088"/>
          </a:xfrm>
        </p:spPr>
        <p:txBody>
          <a:bodyPr>
            <a:normAutofit/>
          </a:bodyPr>
          <a:lstStyle>
            <a:lvl1pPr marL="0" indent="0">
              <a:buNone/>
              <a:defRPr sz="2000" baseline="0"/>
            </a:lvl1pPr>
          </a:lstStyle>
          <a:p>
            <a:pPr lvl="0"/>
            <a:r>
              <a:rPr lang="en-US" dirty="0" smtClean="0"/>
              <a:t>Name, Affiliation</a:t>
            </a:r>
          </a:p>
        </p:txBody>
      </p:sp>
      <p:sp>
        <p:nvSpPr>
          <p:cNvPr id="30" name="Text Placeholder 4"/>
          <p:cNvSpPr>
            <a:spLocks noGrp="1"/>
          </p:cNvSpPr>
          <p:nvPr>
            <p:ph type="body" sz="quarter" idx="12" hasCustomPrompt="1"/>
          </p:nvPr>
        </p:nvSpPr>
        <p:spPr>
          <a:xfrm>
            <a:off x="571208" y="4628567"/>
            <a:ext cx="8051582" cy="704088"/>
          </a:xfrm>
        </p:spPr>
        <p:txBody>
          <a:bodyPr>
            <a:normAutofit/>
          </a:bodyPr>
          <a:lstStyle>
            <a:lvl1pPr marL="0" indent="0">
              <a:buNone/>
              <a:defRPr sz="2000" baseline="0"/>
            </a:lvl1pPr>
          </a:lstStyle>
          <a:p>
            <a:pPr lvl="0"/>
            <a:r>
              <a:rPr lang="en-US" dirty="0" smtClean="0"/>
              <a:t>Name, Affiliation</a:t>
            </a:r>
          </a:p>
        </p:txBody>
      </p:sp>
      <p:sp>
        <p:nvSpPr>
          <p:cNvPr id="9" name="contract info"/>
          <p:cNvSpPr/>
          <p:nvPr userDrawn="1"/>
        </p:nvSpPr>
        <p:spPr>
          <a:xfrm>
            <a:off x="0" y="6579440"/>
            <a:ext cx="9144000" cy="246221"/>
          </a:xfrm>
          <a:prstGeom prst="rect">
            <a:avLst/>
          </a:prstGeom>
        </p:spPr>
        <p:txBody>
          <a:bodyPr wrap="square">
            <a:spAutoFit/>
          </a:bodyPr>
          <a:lstStyle/>
          <a:p>
            <a:pPr lvl="0" algn="ctr">
              <a:buClr>
                <a:schemeClr val="dk1"/>
              </a:buClr>
              <a:buSzPct val="25000"/>
            </a:pPr>
            <a:r>
              <a:rPr lang="en-US" sz="10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This material is based upon work supported by NASA </a:t>
            </a:r>
            <a:r>
              <a:rPr lang="en-US" sz="1000" i="1" baseline="0" dirty="0" smtClean="0">
                <a:solidFill>
                  <a:schemeClr val="bg2">
                    <a:lumMod val="50000"/>
                  </a:schemeClr>
                </a:solidFill>
                <a:latin typeface="Arial" panose="020B0604020202020204" pitchFamily="34" charset="0"/>
                <a:ea typeface="Questrial"/>
                <a:cs typeface="Arial" panose="020B0604020202020204" pitchFamily="34" charset="0"/>
                <a:sym typeface="Questrial"/>
              </a:rPr>
              <a:t>through contract </a:t>
            </a:r>
            <a:r>
              <a:rPr lang="en-US" sz="10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NNL11AA00B and cooperative agreement NNX14AB60A.</a:t>
            </a:r>
          </a:p>
        </p:txBody>
      </p:sp>
      <p:sp>
        <p:nvSpPr>
          <p:cNvPr id="10" name="Rectangle 9"/>
          <p:cNvSpPr/>
          <p:nvPr userDrawn="1"/>
        </p:nvSpPr>
        <p:spPr>
          <a:xfrm>
            <a:off x="369281" y="6087110"/>
            <a:ext cx="8273561" cy="461665"/>
          </a:xfrm>
          <a:prstGeom prst="rect">
            <a:avLst/>
          </a:prstGeom>
        </p:spPr>
        <p:txBody>
          <a:bodyPr wrap="square">
            <a:spAutoFit/>
          </a:bodyPr>
          <a:lstStyle/>
          <a:p>
            <a:pPr marL="274320" lvl="1" indent="0" algn="ctr">
              <a:buNone/>
            </a:pPr>
            <a:r>
              <a:rPr lang="en-US" sz="1200" b="1" dirty="0"/>
              <a:t>Any opinions, findings, and conclusions or recommendations expressed in this material are those of the author(s) and do not necessarily reflect the views of the National Aeronautics and Space Administration.</a:t>
            </a:r>
          </a:p>
        </p:txBody>
      </p:sp>
    </p:spTree>
    <p:extLst>
      <p:ext uri="{BB962C8B-B14F-4D97-AF65-F5344CB8AC3E}">
        <p14:creationId xmlns:p14="http://schemas.microsoft.com/office/powerpoint/2010/main" val="4773409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eft text, Right image">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521208" y="2130552"/>
            <a:ext cx="3593592" cy="3374136"/>
          </a:xfrm>
        </p:spPr>
        <p:txBody>
          <a:bodyPr>
            <a:normAutofit/>
          </a:bodyPr>
          <a:lstStyle>
            <a:lvl1pPr marL="0" indent="0">
              <a:buNone/>
              <a:defRPr sz="2000" baseline="0"/>
            </a:lvl1pPr>
          </a:lstStyle>
          <a:p>
            <a:pPr lvl="0"/>
            <a:r>
              <a:rPr lang="en-US" dirty="0" smtClean="0"/>
              <a:t>Body Text Here</a:t>
            </a:r>
            <a:endParaRPr lang="en-US" dirty="0"/>
          </a:p>
        </p:txBody>
      </p:sp>
      <p:sp>
        <p:nvSpPr>
          <p:cNvPr id="10" name="Section Head"/>
          <p:cNvSpPr>
            <a:spLocks noGrp="1"/>
          </p:cNvSpPr>
          <p:nvPr>
            <p:ph type="body" sz="quarter" idx="10" hasCustomPrompt="1"/>
          </p:nvPr>
        </p:nvSpPr>
        <p:spPr>
          <a:xfrm>
            <a:off x="548640" y="640080"/>
            <a:ext cx="3566160" cy="1325880"/>
          </a:xfrm>
        </p:spPr>
        <p:txBody>
          <a:bodyPr anchor="b">
            <a:normAutofit/>
          </a:bodyPr>
          <a:lstStyle>
            <a:lvl1pPr marL="0" indent="0">
              <a:buNone/>
              <a:defRPr sz="4000" b="1" baseline="0">
                <a:solidFill>
                  <a:schemeClr val="accent1"/>
                </a:solidFill>
              </a:defRPr>
            </a:lvl1pPr>
          </a:lstStyle>
          <a:p>
            <a:pPr lvl="0"/>
            <a:r>
              <a:rPr lang="en-US" sz="4000" b="1" dirty="0" smtClean="0"/>
              <a:t>Section Header Here</a:t>
            </a:r>
            <a:endParaRPr lang="en-US" dirty="0"/>
          </a:p>
        </p:txBody>
      </p:sp>
      <p:sp>
        <p:nvSpPr>
          <p:cNvPr id="15" name="Imagery"/>
          <p:cNvSpPr>
            <a:spLocks noGrp="1"/>
          </p:cNvSpPr>
          <p:nvPr>
            <p:ph type="pic" sz="quarter" idx="12" hasCustomPrompt="1"/>
          </p:nvPr>
        </p:nvSpPr>
        <p:spPr>
          <a:xfrm>
            <a:off x="4572000" y="0"/>
            <a:ext cx="4572000" cy="6858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4572000" y="6583680"/>
            <a:ext cx="1993392" cy="274320"/>
          </a:xfrm>
        </p:spPr>
        <p:txBody>
          <a:bodyPr>
            <a:normAutofit/>
          </a:bodyPr>
          <a:lstStyle>
            <a:lvl1pPr marL="0" indent="0">
              <a:buNone/>
              <a:defRPr sz="1200" baseline="0"/>
            </a:lvl1pPr>
          </a:lstStyle>
          <a:p>
            <a:pPr lvl="0"/>
            <a:r>
              <a:rPr lang="en-US" sz="1200" dirty="0" smtClean="0"/>
              <a:t>Image Credit: Source</a:t>
            </a:r>
            <a:endParaRPr lang="en-US" dirty="0"/>
          </a:p>
        </p:txBody>
      </p:sp>
    </p:spTree>
    <p:extLst>
      <p:ext uri="{BB962C8B-B14F-4D97-AF65-F5344CB8AC3E}">
        <p14:creationId xmlns:p14="http://schemas.microsoft.com/office/powerpoint/2010/main" val="26553286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Right text, Left image">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5102352" y="2130552"/>
            <a:ext cx="3593592" cy="3374136"/>
          </a:xfrm>
        </p:spPr>
        <p:txBody>
          <a:bodyPr>
            <a:normAutofit/>
          </a:bodyPr>
          <a:lstStyle>
            <a:lvl1pPr marL="0" indent="0">
              <a:buNone/>
              <a:defRPr sz="2000" baseline="0"/>
            </a:lvl1pPr>
          </a:lstStyle>
          <a:p>
            <a:pPr lvl="0"/>
            <a:r>
              <a:rPr lang="en-US" dirty="0" smtClean="0"/>
              <a:t>Body Text Here</a:t>
            </a:r>
            <a:endParaRPr lang="en-US" dirty="0"/>
          </a:p>
        </p:txBody>
      </p:sp>
      <p:sp>
        <p:nvSpPr>
          <p:cNvPr id="10" name="Section Head"/>
          <p:cNvSpPr>
            <a:spLocks noGrp="1"/>
          </p:cNvSpPr>
          <p:nvPr>
            <p:ph type="body" sz="quarter" idx="10" hasCustomPrompt="1"/>
          </p:nvPr>
        </p:nvSpPr>
        <p:spPr>
          <a:xfrm>
            <a:off x="5102352" y="640080"/>
            <a:ext cx="3566160" cy="1325880"/>
          </a:xfrm>
        </p:spPr>
        <p:txBody>
          <a:bodyPr anchor="b">
            <a:normAutofit/>
          </a:bodyPr>
          <a:lstStyle>
            <a:lvl1pPr marL="0" indent="0">
              <a:buNone/>
              <a:defRPr sz="4000" b="1" baseline="0">
                <a:solidFill>
                  <a:schemeClr val="accent1"/>
                </a:solidFill>
              </a:defRPr>
            </a:lvl1pPr>
          </a:lstStyle>
          <a:p>
            <a:pPr lvl="0"/>
            <a:r>
              <a:rPr lang="en-US" sz="4000" b="1" dirty="0" smtClean="0"/>
              <a:t>Section Header Here</a:t>
            </a:r>
            <a:endParaRPr lang="en-US" dirty="0"/>
          </a:p>
        </p:txBody>
      </p:sp>
      <p:sp>
        <p:nvSpPr>
          <p:cNvPr id="15" name="Imagery"/>
          <p:cNvSpPr>
            <a:spLocks noGrp="1"/>
          </p:cNvSpPr>
          <p:nvPr>
            <p:ph type="pic" sz="quarter" idx="12" hasCustomPrompt="1"/>
          </p:nvPr>
        </p:nvSpPr>
        <p:spPr>
          <a:xfrm>
            <a:off x="0" y="0"/>
            <a:ext cx="4572000" cy="6858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2578608" y="6583680"/>
            <a:ext cx="1993392" cy="274320"/>
          </a:xfrm>
        </p:spPr>
        <p:txBody>
          <a:bodyPr>
            <a:normAutofit/>
          </a:bodyPr>
          <a:lstStyle>
            <a:lvl1pPr marL="0" indent="0" algn="r">
              <a:buNone/>
              <a:defRPr sz="1200" baseline="0"/>
            </a:lvl1pPr>
          </a:lstStyle>
          <a:p>
            <a:pPr lvl="0"/>
            <a:r>
              <a:rPr lang="en-US" sz="1200" dirty="0" smtClean="0"/>
              <a:t>Image Credit: Source</a:t>
            </a:r>
            <a:endParaRPr lang="en-US" dirty="0"/>
          </a:p>
        </p:txBody>
      </p:sp>
    </p:spTree>
    <p:extLst>
      <p:ext uri="{BB962C8B-B14F-4D97-AF65-F5344CB8AC3E}">
        <p14:creationId xmlns:p14="http://schemas.microsoft.com/office/powerpoint/2010/main" val="31152396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ottom text, Top image A">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4581144" y="4123944"/>
            <a:ext cx="3977640" cy="162763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740664" y="4049486"/>
            <a:ext cx="3108960" cy="1830106"/>
          </a:xfrm>
        </p:spPr>
        <p:txBody>
          <a:bodyPr>
            <a:noAutofit/>
          </a:bodyPr>
          <a:lstStyle>
            <a:lvl1pPr marL="0" indent="0" algn="r">
              <a:buNone/>
              <a:defRPr sz="6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190488" y="342900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42061700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ottom text, Top image B">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576072" y="4814316"/>
            <a:ext cx="7982712" cy="144475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576072" y="3954780"/>
            <a:ext cx="7982712" cy="704088"/>
          </a:xfrm>
        </p:spPr>
        <p:txBody>
          <a:bodyPr>
            <a:noAutofit/>
          </a:bodyPr>
          <a:lstStyle>
            <a:lvl1pPr marL="0" indent="0" algn="l">
              <a:buNone/>
              <a:defRPr sz="4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9" name="Image Credit"/>
          <p:cNvSpPr>
            <a:spLocks noGrp="1"/>
          </p:cNvSpPr>
          <p:nvPr>
            <p:ph type="body" sz="quarter" idx="13" hasCustomPrompt="1"/>
          </p:nvPr>
        </p:nvSpPr>
        <p:spPr>
          <a:xfrm>
            <a:off x="6190488" y="342900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6414337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op text, Bottom image A">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4581144" y="750018"/>
            <a:ext cx="3977640" cy="162763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740664" y="675560"/>
            <a:ext cx="3108960" cy="1830106"/>
          </a:xfrm>
        </p:spPr>
        <p:txBody>
          <a:bodyPr>
            <a:noAutofit/>
          </a:bodyPr>
          <a:lstStyle>
            <a:lvl1pPr marL="0" indent="0" algn="r">
              <a:buNone/>
              <a:defRPr sz="6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342900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190488" y="315468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12354813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op text, Bottom image B">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576072" y="1438656"/>
            <a:ext cx="7982712" cy="144475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576072" y="579120"/>
            <a:ext cx="7982712" cy="704088"/>
          </a:xfrm>
        </p:spPr>
        <p:txBody>
          <a:bodyPr>
            <a:noAutofit/>
          </a:bodyPr>
          <a:lstStyle>
            <a:lvl1pPr marL="0" indent="0" algn="l">
              <a:buNone/>
              <a:defRPr sz="4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342900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190488" y="315468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37749307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Emphasize acronym">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749808" y="2255520"/>
            <a:ext cx="7653528" cy="3706368"/>
          </a:xfrm>
        </p:spPr>
        <p:txBody>
          <a:bodyPr>
            <a:normAutofit/>
          </a:bodyPr>
          <a:lstStyle>
            <a:lvl1pPr marL="0" indent="0" algn="ctr">
              <a:buNone/>
              <a:defRPr sz="6000" b="0" baseline="0"/>
            </a:lvl1pPr>
          </a:lstStyle>
          <a:p>
            <a:pPr lvl="0"/>
            <a:r>
              <a:rPr lang="en-US" dirty="0" smtClean="0"/>
              <a:t>Spell out the components</a:t>
            </a:r>
            <a:endParaRPr lang="en-US" dirty="0"/>
          </a:p>
        </p:txBody>
      </p:sp>
      <p:sp>
        <p:nvSpPr>
          <p:cNvPr id="3" name="Section Head"/>
          <p:cNvSpPr>
            <a:spLocks noGrp="1"/>
          </p:cNvSpPr>
          <p:nvPr>
            <p:ph type="body" sz="quarter" idx="14" hasCustomPrompt="1"/>
          </p:nvPr>
        </p:nvSpPr>
        <p:spPr>
          <a:xfrm>
            <a:off x="749808" y="779403"/>
            <a:ext cx="7653528" cy="1289304"/>
          </a:xfrm>
        </p:spPr>
        <p:txBody>
          <a:bodyPr>
            <a:noAutofit/>
          </a:bodyPr>
          <a:lstStyle>
            <a:lvl1pPr marL="0" indent="0" algn="ctr">
              <a:buNone/>
              <a:defRPr sz="9600" b="1" baseline="0">
                <a:solidFill>
                  <a:schemeClr val="accent1"/>
                </a:solidFill>
              </a:defRPr>
            </a:lvl1pPr>
            <a:lvl2pPr>
              <a:defRPr sz="6000"/>
            </a:lvl2pPr>
            <a:lvl3pPr>
              <a:defRPr sz="6000"/>
            </a:lvl3pPr>
            <a:lvl4pPr>
              <a:defRPr sz="6000"/>
            </a:lvl4pPr>
            <a:lvl5pPr>
              <a:defRPr sz="6000"/>
            </a:lvl5pPr>
          </a:lstStyle>
          <a:p>
            <a:pPr lvl="0"/>
            <a:r>
              <a:rPr lang="en-US" dirty="0" smtClean="0"/>
              <a:t>ACRONYM</a:t>
            </a:r>
            <a:endParaRPr lang="en-US" dirty="0"/>
          </a:p>
        </p:txBody>
      </p:sp>
    </p:spTree>
    <p:extLst>
      <p:ext uri="{BB962C8B-B14F-4D97-AF65-F5344CB8AC3E}">
        <p14:creationId xmlns:p14="http://schemas.microsoft.com/office/powerpoint/2010/main" val="13826518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mphasize key points">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4572000" y="4709160"/>
            <a:ext cx="3950208" cy="704088"/>
          </a:xfrm>
        </p:spPr>
        <p:txBody>
          <a:bodyPr>
            <a:normAutofit/>
          </a:bodyPr>
          <a:lstStyle>
            <a:lvl1pPr marL="0" indent="0">
              <a:buNone/>
              <a:defRPr sz="2000" baseline="0"/>
            </a:lvl1pPr>
          </a:lstStyle>
          <a:p>
            <a:pPr lvl="0"/>
            <a:r>
              <a:rPr lang="en-US" dirty="0" smtClean="0"/>
              <a:t>Point elaboration</a:t>
            </a:r>
            <a:endParaRPr lang="en-US" dirty="0"/>
          </a:p>
        </p:txBody>
      </p:sp>
      <p:sp>
        <p:nvSpPr>
          <p:cNvPr id="3" name="Section Head"/>
          <p:cNvSpPr>
            <a:spLocks noGrp="1"/>
          </p:cNvSpPr>
          <p:nvPr>
            <p:ph type="body" sz="quarter" idx="14" hasCustomPrompt="1"/>
          </p:nvPr>
        </p:nvSpPr>
        <p:spPr>
          <a:xfrm>
            <a:off x="320040" y="548640"/>
            <a:ext cx="8503920" cy="923544"/>
          </a:xfrm>
        </p:spPr>
        <p:txBody>
          <a:bodyPr anchor="b">
            <a:noAutofit/>
          </a:bodyPr>
          <a:lstStyle>
            <a:lvl1pPr marL="0" indent="0" algn="ctr">
              <a:buNone/>
              <a:defRPr sz="5400" b="1" baseline="0">
                <a:solidFill>
                  <a:schemeClr val="bg2">
                    <a:lumMod val="75000"/>
                  </a:schemeClr>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4" name="Text Placeholder 3"/>
          <p:cNvSpPr>
            <a:spLocks noGrp="1"/>
          </p:cNvSpPr>
          <p:nvPr>
            <p:ph type="body" sz="quarter" idx="15" hasCustomPrompt="1"/>
          </p:nvPr>
        </p:nvSpPr>
        <p:spPr>
          <a:xfrm>
            <a:off x="594360" y="2115312"/>
            <a:ext cx="3566160" cy="768096"/>
          </a:xfrm>
        </p:spPr>
        <p:txBody>
          <a:bodyPr>
            <a:normAutofit/>
          </a:bodyPr>
          <a:lstStyle>
            <a:lvl1pPr marL="0" indent="0" algn="r">
              <a:buNone/>
              <a:defRPr sz="4400" b="1" baseline="0">
                <a:solidFill>
                  <a:schemeClr val="accent1"/>
                </a:solidFill>
              </a:defRPr>
            </a:lvl1pPr>
          </a:lstStyle>
          <a:p>
            <a:pPr lvl="0"/>
            <a:r>
              <a:rPr lang="en-US" sz="4400" dirty="0" smtClean="0"/>
              <a:t>Key Point 1</a:t>
            </a:r>
            <a:endParaRPr lang="en-US" dirty="0"/>
          </a:p>
        </p:txBody>
      </p:sp>
      <p:sp>
        <p:nvSpPr>
          <p:cNvPr id="10" name="Section Body Text"/>
          <p:cNvSpPr>
            <a:spLocks noGrp="1"/>
          </p:cNvSpPr>
          <p:nvPr>
            <p:ph type="body" sz="quarter" idx="16" hasCustomPrompt="1"/>
          </p:nvPr>
        </p:nvSpPr>
        <p:spPr>
          <a:xfrm>
            <a:off x="4572000" y="2103120"/>
            <a:ext cx="3950208" cy="704088"/>
          </a:xfrm>
        </p:spPr>
        <p:txBody>
          <a:bodyPr>
            <a:normAutofit/>
          </a:bodyPr>
          <a:lstStyle>
            <a:lvl1pPr marL="0" indent="0">
              <a:buNone/>
              <a:defRPr sz="2000" baseline="0"/>
            </a:lvl1pPr>
          </a:lstStyle>
          <a:p>
            <a:pPr lvl="0"/>
            <a:r>
              <a:rPr lang="en-US" dirty="0" smtClean="0"/>
              <a:t>Point elaboration</a:t>
            </a:r>
            <a:endParaRPr lang="en-US" dirty="0"/>
          </a:p>
        </p:txBody>
      </p:sp>
      <p:sp>
        <p:nvSpPr>
          <p:cNvPr id="11" name="Text Placeholder 3"/>
          <p:cNvSpPr>
            <a:spLocks noGrp="1"/>
          </p:cNvSpPr>
          <p:nvPr>
            <p:ph type="body" sz="quarter" idx="17" hasCustomPrompt="1"/>
          </p:nvPr>
        </p:nvSpPr>
        <p:spPr>
          <a:xfrm>
            <a:off x="594360" y="4721352"/>
            <a:ext cx="3566160" cy="768096"/>
          </a:xfrm>
        </p:spPr>
        <p:txBody>
          <a:bodyPr>
            <a:normAutofit/>
          </a:bodyPr>
          <a:lstStyle>
            <a:lvl1pPr marL="0" indent="0" algn="r">
              <a:buNone/>
              <a:defRPr sz="4400" b="1" baseline="0">
                <a:solidFill>
                  <a:schemeClr val="accent1"/>
                </a:solidFill>
              </a:defRPr>
            </a:lvl1pPr>
          </a:lstStyle>
          <a:p>
            <a:pPr lvl="0"/>
            <a:r>
              <a:rPr lang="en-US" sz="4400" dirty="0" smtClean="0"/>
              <a:t>Key Point 3</a:t>
            </a:r>
            <a:endParaRPr lang="en-US" dirty="0"/>
          </a:p>
        </p:txBody>
      </p:sp>
      <p:sp>
        <p:nvSpPr>
          <p:cNvPr id="13" name="Text Placeholder 3"/>
          <p:cNvSpPr>
            <a:spLocks noGrp="1"/>
          </p:cNvSpPr>
          <p:nvPr>
            <p:ph type="body" sz="quarter" idx="18" hasCustomPrompt="1"/>
          </p:nvPr>
        </p:nvSpPr>
        <p:spPr>
          <a:xfrm>
            <a:off x="594360" y="3418332"/>
            <a:ext cx="3566160" cy="768096"/>
          </a:xfrm>
        </p:spPr>
        <p:txBody>
          <a:bodyPr>
            <a:normAutofit/>
          </a:bodyPr>
          <a:lstStyle>
            <a:lvl1pPr marL="0" indent="0" algn="r">
              <a:buNone/>
              <a:defRPr sz="4400" b="1" baseline="0">
                <a:solidFill>
                  <a:schemeClr val="accent1"/>
                </a:solidFill>
              </a:defRPr>
            </a:lvl1pPr>
          </a:lstStyle>
          <a:p>
            <a:pPr lvl="0"/>
            <a:r>
              <a:rPr lang="en-US" sz="4400" dirty="0" smtClean="0"/>
              <a:t>Key Point 2</a:t>
            </a:r>
            <a:endParaRPr lang="en-US" dirty="0"/>
          </a:p>
        </p:txBody>
      </p:sp>
      <p:sp>
        <p:nvSpPr>
          <p:cNvPr id="14" name="Section Body Text"/>
          <p:cNvSpPr>
            <a:spLocks noGrp="1"/>
          </p:cNvSpPr>
          <p:nvPr>
            <p:ph type="body" sz="quarter" idx="19" hasCustomPrompt="1"/>
          </p:nvPr>
        </p:nvSpPr>
        <p:spPr>
          <a:xfrm>
            <a:off x="4572000" y="3406140"/>
            <a:ext cx="3950208" cy="704088"/>
          </a:xfrm>
        </p:spPr>
        <p:txBody>
          <a:bodyPr>
            <a:normAutofit/>
          </a:bodyPr>
          <a:lstStyle>
            <a:lvl1pPr marL="0" indent="0">
              <a:buNone/>
              <a:defRPr sz="2000" baseline="0"/>
            </a:lvl1pPr>
          </a:lstStyle>
          <a:p>
            <a:pPr lvl="0"/>
            <a:r>
              <a:rPr lang="en-US" dirty="0" smtClean="0"/>
              <a:t>Point elaboration</a:t>
            </a:r>
            <a:endParaRPr lang="en-US" dirty="0"/>
          </a:p>
        </p:txBody>
      </p:sp>
    </p:spTree>
    <p:extLst>
      <p:ext uri="{BB962C8B-B14F-4D97-AF65-F5344CB8AC3E}">
        <p14:creationId xmlns:p14="http://schemas.microsoft.com/office/powerpoint/2010/main" val="313524956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86C5E3-BCDC-405F-8F3C-092E69121BD4}" type="datetimeFigureOut">
              <a:rPr lang="en-US" smtClean="0"/>
              <a:t>11/18/15</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9C0BE9-6F9F-4714-AB34-61ADAC46375C}" type="slidenum">
              <a:rPr lang="en-US" smtClean="0"/>
              <a:t>‹#›</a:t>
            </a:fld>
            <a:endParaRPr lang="en-US"/>
          </a:p>
        </p:txBody>
      </p:sp>
    </p:spTree>
    <p:extLst>
      <p:ext uri="{BB962C8B-B14F-4D97-AF65-F5344CB8AC3E}">
        <p14:creationId xmlns:p14="http://schemas.microsoft.com/office/powerpoint/2010/main" val="356054418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7" r:id="rId5"/>
    <p:sldLayoutId id="2147483665" r:id="rId6"/>
    <p:sldLayoutId id="2147483666"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9.JP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4" Type="http://schemas.microsoft.com/office/2007/relationships/hdphoto" Target="../media/hdphoto1.wdp"/><Relationship Id="rId5" Type="http://schemas.openxmlformats.org/officeDocument/2006/relationships/image" Target="../media/image21.png"/><Relationship Id="rId6" Type="http://schemas.microsoft.com/office/2007/relationships/hdphoto" Target="../media/hdphoto2.wdp"/><Relationship Id="rId7" Type="http://schemas.openxmlformats.org/officeDocument/2006/relationships/image" Target="../media/image22.png"/><Relationship Id="rId8" Type="http://schemas.microsoft.com/office/2007/relationships/hdphoto" Target="../media/hdphoto3.wdp"/><Relationship Id="rId9" Type="http://schemas.openxmlformats.org/officeDocument/2006/relationships/image" Target="../media/image23.png"/><Relationship Id="rId10" Type="http://schemas.openxmlformats.org/officeDocument/2006/relationships/image" Target="../media/image24.pn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5.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4" Type="http://schemas.openxmlformats.org/officeDocument/2006/relationships/image" Target="../media/image27.JPG"/><Relationship Id="rId5" Type="http://schemas.openxmlformats.org/officeDocument/2006/relationships/image" Target="../media/image28.JPG"/><Relationship Id="rId6" Type="http://schemas.openxmlformats.org/officeDocument/2006/relationships/image" Target="../media/image29.JPG"/><Relationship Id="rId7" Type="http://schemas.openxmlformats.org/officeDocument/2006/relationships/image" Target="../media/image30.pn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chart" Target="../charts/chart1.xml"/><Relationship Id="rId4" Type="http://schemas.openxmlformats.org/officeDocument/2006/relationships/chart" Target="../charts/chart2.xml"/><Relationship Id="rId5" Type="http://schemas.openxmlformats.org/officeDocument/2006/relationships/chart" Target="../charts/chart3.xml"/><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4" Type="http://schemas.openxmlformats.org/officeDocument/2006/relationships/image" Target="../media/image31.jpg"/><Relationship Id="rId5" Type="http://schemas.openxmlformats.org/officeDocument/2006/relationships/image" Target="../media/image32.jp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33.jpeg"/><Relationship Id="rId4" Type="http://schemas.openxmlformats.org/officeDocument/2006/relationships/image" Target="../media/image34.jpeg"/><Relationship Id="rId5" Type="http://schemas.openxmlformats.org/officeDocument/2006/relationships/image" Target="../media/image35.JP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3.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3.xml"/><Relationship Id="rId5" Type="http://schemas.openxmlformats.org/officeDocument/2006/relationships/image" Target="../media/image4.jpg"/><Relationship Id="rId6" Type="http://schemas.openxmlformats.org/officeDocument/2006/relationships/image" Target="../media/image5.png"/><Relationship Id="rId7" Type="http://schemas.openxmlformats.org/officeDocument/2006/relationships/image" Target="../media/image6.png"/><Relationship Id="rId1" Type="http://schemas.openxmlformats.org/officeDocument/2006/relationships/video" Target="NULL" TargetMode="External"/><Relationship Id="rId2" Type="http://schemas.microsoft.com/office/2007/relationships/media" Target="../media/media1.mp4"/></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5.xml"/><Relationship Id="rId5" Type="http://schemas.openxmlformats.org/officeDocument/2006/relationships/image" Target="../media/image8.png"/><Relationship Id="rId1" Type="http://schemas.microsoft.com/office/2007/relationships/media" Target="../media/media2.mp4"/><Relationship Id="rId2" Type="http://schemas.openxmlformats.org/officeDocument/2006/relationships/video" Target="../media/media2.mp4"/></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4" Type="http://schemas.openxmlformats.org/officeDocument/2006/relationships/image" Target="../media/image10.PNG"/><Relationship Id="rId5" Type="http://schemas.openxmlformats.org/officeDocument/2006/relationships/image" Target="../media/image11.JP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jpg"/><Relationship Id="rId5" Type="http://schemas.openxmlformats.org/officeDocument/2006/relationships/image" Target="../media/image14.jpeg"/><Relationship Id="rId6" Type="http://schemas.openxmlformats.org/officeDocument/2006/relationships/image" Target="../media/image15.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jpg"/><Relationship Id="rId5" Type="http://schemas.openxmlformats.org/officeDocument/2006/relationships/image" Target="../media/image18.jp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fontScale="85000" lnSpcReduction="20000"/>
          </a:bodyPr>
          <a:lstStyle/>
          <a:p>
            <a:r>
              <a:rPr lang="en-US" dirty="0" smtClean="0"/>
              <a:t>Montana Ecological Forecasting</a:t>
            </a:r>
            <a:endParaRPr lang="en-US" dirty="0"/>
          </a:p>
        </p:txBody>
      </p:sp>
      <p:sp>
        <p:nvSpPr>
          <p:cNvPr id="3" name="Text Placeholder 2"/>
          <p:cNvSpPr>
            <a:spLocks noGrp="1"/>
          </p:cNvSpPr>
          <p:nvPr>
            <p:ph type="body" sz="quarter" idx="11"/>
          </p:nvPr>
        </p:nvSpPr>
        <p:spPr>
          <a:xfrm>
            <a:off x="2840807" y="5402022"/>
            <a:ext cx="3462386" cy="369332"/>
          </a:xfrm>
        </p:spPr>
        <p:txBody>
          <a:bodyPr>
            <a:noAutofit/>
          </a:bodyPr>
          <a:lstStyle/>
          <a:p>
            <a:pPr algn="ctr"/>
            <a:r>
              <a:rPr lang="en-US" sz="2000" dirty="0" smtClean="0"/>
              <a:t>Erika </a:t>
            </a:r>
            <a:r>
              <a:rPr lang="en-US" sz="2000" dirty="0" err="1" smtClean="0"/>
              <a:t>Higa</a:t>
            </a:r>
            <a:r>
              <a:rPr lang="en-US" sz="2000" dirty="0" smtClean="0"/>
              <a:t> (Project Lead)</a:t>
            </a:r>
            <a:endParaRPr lang="en-US" sz="2000" dirty="0"/>
          </a:p>
        </p:txBody>
      </p:sp>
      <p:sp>
        <p:nvSpPr>
          <p:cNvPr id="4" name="Text Placeholder 3"/>
          <p:cNvSpPr>
            <a:spLocks noGrp="1"/>
          </p:cNvSpPr>
          <p:nvPr>
            <p:ph type="body" sz="quarter" idx="12"/>
          </p:nvPr>
        </p:nvSpPr>
        <p:spPr>
          <a:xfrm>
            <a:off x="2840807" y="5795214"/>
            <a:ext cx="3462386" cy="369332"/>
          </a:xfrm>
        </p:spPr>
        <p:txBody>
          <a:bodyPr/>
          <a:lstStyle/>
          <a:p>
            <a:pPr algn="ctr"/>
            <a:r>
              <a:rPr lang="en-US" sz="2000" dirty="0" smtClean="0"/>
              <a:t>Sean McCartney</a:t>
            </a:r>
            <a:endParaRPr lang="en-US" sz="2000" dirty="0"/>
          </a:p>
        </p:txBody>
      </p:sp>
      <p:sp>
        <p:nvSpPr>
          <p:cNvPr id="5" name="Text Placeholder 4"/>
          <p:cNvSpPr>
            <a:spLocks noGrp="1"/>
          </p:cNvSpPr>
          <p:nvPr>
            <p:ph type="body" sz="quarter" idx="13"/>
          </p:nvPr>
        </p:nvSpPr>
        <p:spPr>
          <a:xfrm>
            <a:off x="2840807" y="6197550"/>
            <a:ext cx="3462386" cy="369332"/>
          </a:xfrm>
        </p:spPr>
        <p:txBody>
          <a:bodyPr/>
          <a:lstStyle/>
          <a:p>
            <a:pPr algn="ctr"/>
            <a:r>
              <a:rPr lang="en-US" sz="2000" dirty="0" smtClean="0"/>
              <a:t>Amanda Clayton</a:t>
            </a:r>
            <a:endParaRPr lang="en-US" sz="2000" dirty="0"/>
          </a:p>
        </p:txBody>
      </p:sp>
      <p:sp>
        <p:nvSpPr>
          <p:cNvPr id="9" name="Text Placeholder 8"/>
          <p:cNvSpPr>
            <a:spLocks noGrp="1"/>
          </p:cNvSpPr>
          <p:nvPr>
            <p:ph type="body" sz="quarter" idx="17"/>
          </p:nvPr>
        </p:nvSpPr>
        <p:spPr>
          <a:xfrm>
            <a:off x="1143000" y="3956363"/>
            <a:ext cx="6858000" cy="1068309"/>
          </a:xfrm>
        </p:spPr>
        <p:txBody>
          <a:bodyPr>
            <a:noAutofit/>
          </a:bodyPr>
          <a:lstStyle/>
          <a:p>
            <a:pPr>
              <a:spcBef>
                <a:spcPts val="0"/>
              </a:spcBef>
              <a:spcAft>
                <a:spcPts val="600"/>
              </a:spcAft>
            </a:pPr>
            <a:r>
              <a:rPr lang="en-US" sz="2400" dirty="0"/>
              <a:t>Utilizing NASA Earth </a:t>
            </a:r>
            <a:r>
              <a:rPr lang="en-US" sz="2400" dirty="0" smtClean="0"/>
              <a:t>observations </a:t>
            </a:r>
            <a:r>
              <a:rPr lang="en-US" sz="2400" dirty="0"/>
              <a:t>to f</a:t>
            </a:r>
            <a:r>
              <a:rPr lang="en-US" sz="2400" dirty="0" smtClean="0"/>
              <a:t>orecast </a:t>
            </a:r>
            <a:r>
              <a:rPr lang="en-US" sz="2400" dirty="0"/>
              <a:t>the </a:t>
            </a:r>
            <a:r>
              <a:rPr lang="en-US" sz="2400" dirty="0" smtClean="0"/>
              <a:t>effects </a:t>
            </a:r>
            <a:r>
              <a:rPr lang="en-US" sz="2400" dirty="0"/>
              <a:t>of </a:t>
            </a:r>
            <a:r>
              <a:rPr lang="en-US" sz="2400" dirty="0" smtClean="0"/>
              <a:t>climate </a:t>
            </a:r>
            <a:r>
              <a:rPr lang="en-US" sz="2400" dirty="0"/>
              <a:t>c</a:t>
            </a:r>
            <a:r>
              <a:rPr lang="en-US" sz="2400" dirty="0" smtClean="0"/>
              <a:t>hange </a:t>
            </a:r>
            <a:r>
              <a:rPr lang="en-US" sz="2400" dirty="0"/>
              <a:t>on n</a:t>
            </a:r>
            <a:r>
              <a:rPr lang="en-US" sz="2400" dirty="0" smtClean="0"/>
              <a:t>orthern </a:t>
            </a:r>
            <a:r>
              <a:rPr lang="en-US" sz="2400" dirty="0"/>
              <a:t>g</a:t>
            </a:r>
            <a:r>
              <a:rPr lang="en-US" sz="2400" dirty="0" smtClean="0"/>
              <a:t>oshawk </a:t>
            </a:r>
            <a:r>
              <a:rPr lang="en-US" sz="2400" dirty="0"/>
              <a:t>n</a:t>
            </a:r>
            <a:r>
              <a:rPr lang="en-US" sz="2400" dirty="0" smtClean="0"/>
              <a:t>esting </a:t>
            </a:r>
            <a:r>
              <a:rPr lang="en-US" sz="2400" dirty="0"/>
              <a:t>h</a:t>
            </a:r>
            <a:r>
              <a:rPr lang="en-US" sz="2400" dirty="0" smtClean="0"/>
              <a:t>abitat</a:t>
            </a:r>
          </a:p>
        </p:txBody>
      </p:sp>
      <p:cxnSp>
        <p:nvCxnSpPr>
          <p:cNvPr id="12" name="Straight Connector 11"/>
          <p:cNvCxnSpPr/>
          <p:nvPr/>
        </p:nvCxnSpPr>
        <p:spPr>
          <a:xfrm>
            <a:off x="4572000" y="0"/>
            <a:ext cx="914400" cy="914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39712816"/>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3206931" y="1158837"/>
            <a:ext cx="2793501" cy="1167897"/>
          </a:xfrm>
        </p:spPr>
        <p:txBody>
          <a:bodyPr>
            <a:noAutofit/>
          </a:bodyPr>
          <a:lstStyle/>
          <a:p>
            <a:r>
              <a:rPr lang="en-US" sz="9600" dirty="0" smtClean="0"/>
              <a:t>HSM</a:t>
            </a:r>
            <a:endParaRPr lang="en-US" sz="9600" dirty="0"/>
          </a:p>
        </p:txBody>
      </p:sp>
      <p:sp>
        <p:nvSpPr>
          <p:cNvPr id="7" name="TextBox 6"/>
          <p:cNvSpPr txBox="1"/>
          <p:nvPr/>
        </p:nvSpPr>
        <p:spPr>
          <a:xfrm>
            <a:off x="479827" y="2605726"/>
            <a:ext cx="8247707" cy="2862322"/>
          </a:xfrm>
          <a:prstGeom prst="rect">
            <a:avLst/>
          </a:prstGeom>
          <a:noFill/>
        </p:spPr>
        <p:txBody>
          <a:bodyPr wrap="square" rtlCol="0">
            <a:spAutoFit/>
          </a:bodyPr>
          <a:lstStyle/>
          <a:p>
            <a:pPr algn="ctr"/>
            <a:r>
              <a:rPr lang="en-US" sz="6000" b="1" dirty="0" smtClean="0"/>
              <a:t>H</a:t>
            </a:r>
            <a:r>
              <a:rPr lang="en-US" sz="6000" dirty="0" smtClean="0"/>
              <a:t>abitat</a:t>
            </a:r>
          </a:p>
          <a:p>
            <a:pPr algn="ctr"/>
            <a:r>
              <a:rPr lang="en-US" sz="6000" b="1" dirty="0" smtClean="0"/>
              <a:t>S</a:t>
            </a:r>
            <a:r>
              <a:rPr lang="en-US" sz="6000" dirty="0" smtClean="0"/>
              <a:t>uitability</a:t>
            </a:r>
          </a:p>
          <a:p>
            <a:pPr algn="ctr"/>
            <a:r>
              <a:rPr lang="en-US" sz="6000" b="1" dirty="0" smtClean="0"/>
              <a:t>M</a:t>
            </a:r>
            <a:r>
              <a:rPr lang="en-US" sz="6000" dirty="0" smtClean="0"/>
              <a:t>odeling</a:t>
            </a:r>
            <a:endParaRPr lang="en-US" sz="6000" dirty="0"/>
          </a:p>
        </p:txBody>
      </p:sp>
    </p:spTree>
    <p:extLst>
      <p:ext uri="{BB962C8B-B14F-4D97-AF65-F5344CB8AC3E}">
        <p14:creationId xmlns:p14="http://schemas.microsoft.com/office/powerpoint/2010/main" val="25919699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521208" y="1575073"/>
            <a:ext cx="3476633" cy="3374136"/>
          </a:xfrm>
        </p:spPr>
        <p:txBody>
          <a:bodyPr>
            <a:normAutofit fontScale="62500" lnSpcReduction="20000"/>
          </a:bodyPr>
          <a:lstStyle/>
          <a:p>
            <a:r>
              <a:rPr lang="en-US" sz="3600" dirty="0"/>
              <a:t>Land Cover</a:t>
            </a:r>
          </a:p>
          <a:p>
            <a:r>
              <a:rPr lang="en-US" sz="3600" dirty="0"/>
              <a:t>Tree Canopy Cover</a:t>
            </a:r>
          </a:p>
          <a:p>
            <a:r>
              <a:rPr lang="en-US" sz="3600" dirty="0" smtClean="0"/>
              <a:t>Basal </a:t>
            </a:r>
            <a:r>
              <a:rPr lang="en-US" sz="3600" dirty="0"/>
              <a:t>Area</a:t>
            </a:r>
          </a:p>
          <a:p>
            <a:r>
              <a:rPr lang="en-US" sz="3600" dirty="0"/>
              <a:t>Vegetation Height</a:t>
            </a:r>
          </a:p>
          <a:p>
            <a:r>
              <a:rPr lang="en-US" sz="3600" dirty="0"/>
              <a:t>Aspect</a:t>
            </a:r>
          </a:p>
          <a:p>
            <a:r>
              <a:rPr lang="en-US" sz="3600" dirty="0"/>
              <a:t>Slope</a:t>
            </a:r>
          </a:p>
          <a:p>
            <a:r>
              <a:rPr lang="en-US" sz="3600" dirty="0" smtClean="0"/>
              <a:t>Digital Elevation Model</a:t>
            </a:r>
            <a:endParaRPr lang="en-US" sz="3600" dirty="0"/>
          </a:p>
          <a:p>
            <a:r>
              <a:rPr lang="en-US" sz="3600" dirty="0" smtClean="0"/>
              <a:t>Precipitation</a:t>
            </a:r>
          </a:p>
          <a:p>
            <a:endParaRPr lang="en-US" dirty="0" smtClean="0"/>
          </a:p>
        </p:txBody>
      </p:sp>
      <p:sp>
        <p:nvSpPr>
          <p:cNvPr id="3" name="Text Placeholder 2"/>
          <p:cNvSpPr>
            <a:spLocks noGrp="1"/>
          </p:cNvSpPr>
          <p:nvPr>
            <p:ph type="body" sz="quarter" idx="10"/>
          </p:nvPr>
        </p:nvSpPr>
        <p:spPr>
          <a:xfrm>
            <a:off x="344784" y="406869"/>
            <a:ext cx="8384546" cy="610678"/>
          </a:xfrm>
        </p:spPr>
        <p:txBody>
          <a:bodyPr>
            <a:noAutofit/>
          </a:bodyPr>
          <a:lstStyle/>
          <a:p>
            <a:pPr algn="ctr"/>
            <a:r>
              <a:rPr lang="en-US" dirty="0" smtClean="0"/>
              <a:t>Habitat Suitability Modeling</a:t>
            </a:r>
            <a:endParaRPr lang="en-US" dirty="0"/>
          </a:p>
        </p:txBody>
      </p:sp>
      <p:sp>
        <p:nvSpPr>
          <p:cNvPr id="18" name="Text Placeholder 1"/>
          <p:cNvSpPr>
            <a:spLocks noGrp="1"/>
          </p:cNvSpPr>
          <p:nvPr>
            <p:ph type="body" sz="quarter" idx="11"/>
          </p:nvPr>
        </p:nvSpPr>
        <p:spPr>
          <a:xfrm>
            <a:off x="521208" y="5799680"/>
            <a:ext cx="8306598" cy="566937"/>
          </a:xfrm>
        </p:spPr>
        <p:txBody>
          <a:bodyPr>
            <a:noAutofit/>
          </a:bodyPr>
          <a:lstStyle/>
          <a:p>
            <a:pPr>
              <a:spcBef>
                <a:spcPts val="200"/>
              </a:spcBef>
              <a:buClr>
                <a:schemeClr val="accent1"/>
              </a:buClr>
            </a:pPr>
            <a:r>
              <a:rPr lang="en-US" sz="2800" b="1" dirty="0" err="1" smtClean="0"/>
              <a:t>BioMapper</a:t>
            </a:r>
            <a:r>
              <a:rPr lang="en-US" sz="2800" b="1" dirty="0"/>
              <a:t> ·</a:t>
            </a:r>
            <a:r>
              <a:rPr lang="en-US" sz="2800" b="1" dirty="0" smtClean="0"/>
              <a:t>  </a:t>
            </a:r>
            <a:r>
              <a:rPr lang="en-US" sz="2800" b="1" dirty="0" err="1" smtClean="0"/>
              <a:t>Maxent</a:t>
            </a:r>
            <a:r>
              <a:rPr lang="en-US" sz="2800" b="1" dirty="0"/>
              <a:t> ·</a:t>
            </a:r>
            <a:r>
              <a:rPr lang="en-US" sz="2800" b="1" dirty="0" smtClean="0"/>
              <a:t>  </a:t>
            </a:r>
            <a:r>
              <a:rPr lang="en-US" sz="2800" b="1" dirty="0" err="1" smtClean="0"/>
              <a:t>Mahalanobis</a:t>
            </a:r>
            <a:r>
              <a:rPr lang="en-US" sz="2800" b="1" dirty="0" smtClean="0"/>
              <a:t> Typicality </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31760" y="1078214"/>
            <a:ext cx="4100184" cy="4389120"/>
          </a:xfrm>
          <a:prstGeom prst="rect">
            <a:avLst/>
          </a:prstGeom>
        </p:spPr>
      </p:pic>
    </p:spTree>
    <p:extLst>
      <p:ext uri="{BB962C8B-B14F-4D97-AF65-F5344CB8AC3E}">
        <p14:creationId xmlns:p14="http://schemas.microsoft.com/office/powerpoint/2010/main" val="28370893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1951209" y="173973"/>
            <a:ext cx="7110658" cy="777781"/>
          </a:xfrm>
        </p:spPr>
        <p:txBody>
          <a:bodyPr>
            <a:noAutofit/>
          </a:bodyPr>
          <a:lstStyle/>
          <a:p>
            <a:r>
              <a:rPr lang="en-US" sz="3400" dirty="0" smtClean="0"/>
              <a:t>Results: Habitat Suitability Maps</a:t>
            </a:r>
            <a:endParaRPr lang="en-US" sz="3400" dirty="0"/>
          </a:p>
        </p:txBody>
      </p:sp>
      <p:pic>
        <p:nvPicPr>
          <p:cNvPr id="24" name="Picture 23"/>
          <p:cNvPicPr>
            <a:picLocks noChangeAspect="1"/>
          </p:cNvPicPr>
          <p:nvPr/>
        </p:nvPicPr>
        <p:blipFill>
          <a:blip r:embed="rId3" cstate="print">
            <a:extLst>
              <a:ext uri="{BEBA8EAE-BF5A-486C-A8C5-ECC9F3942E4B}">
                <a14:imgProps xmlns:a14="http://schemas.microsoft.com/office/drawing/2010/main">
                  <a14:imgLayer r:embed="rId4">
                    <a14:imgEffect>
                      <a14:backgroundRemoval t="1399" b="98427" l="2077" r="98665">
                        <a14:foregroundMark x1="32047" y1="6818" x2="32047" y2="6818"/>
                        <a14:foregroundMark x1="41691" y1="32168" x2="41691" y2="32168"/>
                        <a14:foregroundMark x1="84718" y1="51399" x2="84718" y2="51399"/>
                        <a14:foregroundMark x1="95697" y1="51224" x2="95697" y2="51224"/>
                        <a14:foregroundMark x1="27448" y1="70804" x2="27448" y2="70804"/>
                        <a14:foregroundMark x1="45104" y1="89510" x2="45104" y2="89510"/>
                      </a14:backgroundRemoval>
                    </a14:imgEffect>
                  </a14:imgLayer>
                </a14:imgProps>
              </a:ext>
              <a:ext uri="{28A0092B-C50C-407E-A947-70E740481C1C}">
                <a14:useLocalDpi xmlns:a14="http://schemas.microsoft.com/office/drawing/2010/main" val="0"/>
              </a:ext>
            </a:extLst>
          </a:blip>
          <a:stretch>
            <a:fillRect/>
          </a:stretch>
        </p:blipFill>
        <p:spPr>
          <a:xfrm>
            <a:off x="469054" y="4507992"/>
            <a:ext cx="2845188" cy="2350008"/>
          </a:xfrm>
          <a:prstGeom prst="rect">
            <a:avLst/>
          </a:prstGeom>
        </p:spPr>
      </p:pic>
      <p:pic>
        <p:nvPicPr>
          <p:cNvPr id="25" name="Picture 24"/>
          <p:cNvPicPr>
            <a:picLocks noChangeAspect="1"/>
          </p:cNvPicPr>
          <p:nvPr/>
        </p:nvPicPr>
        <p:blipFill>
          <a:blip r:embed="rId5" cstate="print">
            <a:extLst>
              <a:ext uri="{BEBA8EAE-BF5A-486C-A8C5-ECC9F3942E4B}">
                <a14:imgProps xmlns:a14="http://schemas.microsoft.com/office/drawing/2010/main">
                  <a14:imgLayer r:embed="rId6">
                    <a14:imgEffect>
                      <a14:backgroundRemoval t="3049" b="93293" l="8076" r="96735">
                        <a14:foregroundMark x1="35223" y1="6098" x2="35223" y2="6098"/>
                        <a14:foregroundMark x1="37285" y1="3252" x2="37285" y2="3252"/>
                        <a14:foregroundMark x1="8247" y1="36585" x2="8247" y2="36585"/>
                        <a14:foregroundMark x1="27663" y1="73780" x2="27663" y2="73780"/>
                        <a14:foregroundMark x1="37285" y1="85366" x2="37285" y2="85366"/>
                        <a14:foregroundMark x1="46392" y1="93293" x2="46392" y2="93293"/>
                        <a14:foregroundMark x1="81271" y1="54065" x2="81271" y2="54065"/>
                        <a14:foregroundMark x1="41581" y1="30691" x2="41581" y2="30691"/>
                        <a14:foregroundMark x1="41237" y1="31911" x2="41237" y2="31911"/>
                        <a14:foregroundMark x1="96735" y1="52846" x2="96735" y2="52846"/>
                      </a14:backgroundRemoval>
                    </a14:imgEffect>
                  </a14:imgLayer>
                </a14:imgProps>
              </a:ext>
              <a:ext uri="{28A0092B-C50C-407E-A947-70E740481C1C}">
                <a14:useLocalDpi xmlns:a14="http://schemas.microsoft.com/office/drawing/2010/main" val="0"/>
              </a:ext>
            </a:extLst>
          </a:blip>
          <a:stretch>
            <a:fillRect/>
          </a:stretch>
        </p:blipFill>
        <p:spPr>
          <a:xfrm>
            <a:off x="469064" y="2223595"/>
            <a:ext cx="2839011" cy="2350008"/>
          </a:xfrm>
          <a:prstGeom prst="rect">
            <a:avLst/>
          </a:prstGeom>
        </p:spPr>
      </p:pic>
      <p:pic>
        <p:nvPicPr>
          <p:cNvPr id="26" name="Picture 25"/>
          <p:cNvPicPr>
            <a:picLocks noChangeAspect="1"/>
          </p:cNvPicPr>
          <p:nvPr/>
        </p:nvPicPr>
        <p:blipFill>
          <a:blip r:embed="rId7" cstate="print">
            <a:extLst>
              <a:ext uri="{BEBA8EAE-BF5A-486C-A8C5-ECC9F3942E4B}">
                <a14:imgProps xmlns:a14="http://schemas.microsoft.com/office/drawing/2010/main">
                  <a14:imgLayer r:embed="rId8">
                    <a14:imgEffect>
                      <a14:backgroundRemoval t="197" b="97835" l="0" r="98472">
                        <a14:foregroundMark x1="35314" y1="4724" x2="35314" y2="4724"/>
                        <a14:foregroundMark x1="81154" y1="50000" x2="81154" y2="50000"/>
                        <a14:foregroundMark x1="94567" y1="52559" x2="94567" y2="52559"/>
                        <a14:foregroundMark x1="41766" y1="32283" x2="41766" y2="32283"/>
                        <a14:foregroundMark x1="29542" y1="70276" x2="29542" y2="70276"/>
                        <a14:foregroundMark x1="38370" y1="88189" x2="38370" y2="88189"/>
                        <a14:foregroundMark x1="38710" y1="70866" x2="38710" y2="70866"/>
                        <a14:foregroundMark x1="35314" y1="82087" x2="35314" y2="82087"/>
                      </a14:backgroundRemoval>
                    </a14:imgEffect>
                  </a14:imgLayer>
                </a14:imgProps>
              </a:ext>
              <a:ext uri="{28A0092B-C50C-407E-A947-70E740481C1C}">
                <a14:useLocalDpi xmlns:a14="http://schemas.microsoft.com/office/drawing/2010/main" val="0"/>
              </a:ext>
            </a:extLst>
          </a:blip>
          <a:stretch>
            <a:fillRect/>
          </a:stretch>
        </p:blipFill>
        <p:spPr>
          <a:xfrm>
            <a:off x="471877" y="36105"/>
            <a:ext cx="2836197" cy="2345371"/>
          </a:xfrm>
          <a:prstGeom prst="rect">
            <a:avLst/>
          </a:prstGeom>
        </p:spPr>
      </p:pic>
      <p:pic>
        <p:nvPicPr>
          <p:cNvPr id="27" name="Picture 2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544595" y="1067814"/>
            <a:ext cx="5726493" cy="4724217"/>
          </a:xfrm>
          <a:prstGeom prst="rect">
            <a:avLst/>
          </a:prstGeom>
        </p:spPr>
      </p:pic>
      <p:sp>
        <p:nvSpPr>
          <p:cNvPr id="28" name="TextBox 27"/>
          <p:cNvSpPr txBox="1"/>
          <p:nvPr/>
        </p:nvSpPr>
        <p:spPr>
          <a:xfrm>
            <a:off x="2205103" y="1803751"/>
            <a:ext cx="1476375" cy="461665"/>
          </a:xfrm>
          <a:prstGeom prst="rect">
            <a:avLst/>
          </a:prstGeom>
          <a:noFill/>
        </p:spPr>
        <p:txBody>
          <a:bodyPr wrap="square" rtlCol="0">
            <a:spAutoFit/>
          </a:bodyPr>
          <a:lstStyle/>
          <a:p>
            <a:r>
              <a:rPr lang="en-US" sz="2400" dirty="0" err="1"/>
              <a:t>Maxent</a:t>
            </a:r>
            <a:endParaRPr lang="en-US" sz="2400" dirty="0"/>
          </a:p>
        </p:txBody>
      </p:sp>
      <p:sp>
        <p:nvSpPr>
          <p:cNvPr id="29" name="TextBox 28"/>
          <p:cNvSpPr txBox="1"/>
          <p:nvPr/>
        </p:nvSpPr>
        <p:spPr>
          <a:xfrm>
            <a:off x="2205102" y="3814834"/>
            <a:ext cx="2186424" cy="830997"/>
          </a:xfrm>
          <a:prstGeom prst="rect">
            <a:avLst/>
          </a:prstGeom>
          <a:noFill/>
        </p:spPr>
        <p:txBody>
          <a:bodyPr wrap="square" rtlCol="0">
            <a:spAutoFit/>
          </a:bodyPr>
          <a:lstStyle/>
          <a:p>
            <a:r>
              <a:rPr lang="en-US" sz="2400" dirty="0" err="1"/>
              <a:t>Mahalanobis</a:t>
            </a:r>
            <a:r>
              <a:rPr lang="en-US" sz="2400" dirty="0"/>
              <a:t> Typicality</a:t>
            </a:r>
          </a:p>
        </p:txBody>
      </p:sp>
      <p:sp>
        <p:nvSpPr>
          <p:cNvPr id="30" name="TextBox 29"/>
          <p:cNvSpPr txBox="1"/>
          <p:nvPr/>
        </p:nvSpPr>
        <p:spPr>
          <a:xfrm>
            <a:off x="2205102" y="6083892"/>
            <a:ext cx="2042045" cy="461665"/>
          </a:xfrm>
          <a:prstGeom prst="rect">
            <a:avLst/>
          </a:prstGeom>
          <a:noFill/>
        </p:spPr>
        <p:txBody>
          <a:bodyPr wrap="square" rtlCol="0">
            <a:spAutoFit/>
          </a:bodyPr>
          <a:lstStyle/>
          <a:p>
            <a:r>
              <a:rPr lang="en-US" sz="2400" dirty="0" err="1"/>
              <a:t>BioMapper</a:t>
            </a:r>
            <a:endParaRPr lang="en-US" sz="2400" dirty="0"/>
          </a:p>
        </p:txBody>
      </p:sp>
      <p:sp>
        <p:nvSpPr>
          <p:cNvPr id="31" name="TextBox 30"/>
          <p:cNvSpPr txBox="1"/>
          <p:nvPr/>
        </p:nvSpPr>
        <p:spPr>
          <a:xfrm>
            <a:off x="5624434" y="1788362"/>
            <a:ext cx="2916148" cy="954107"/>
          </a:xfrm>
          <a:prstGeom prst="rect">
            <a:avLst/>
          </a:prstGeom>
          <a:noFill/>
        </p:spPr>
        <p:txBody>
          <a:bodyPr wrap="square" rtlCol="0">
            <a:spAutoFit/>
          </a:bodyPr>
          <a:lstStyle/>
          <a:p>
            <a:pPr algn="ctr"/>
            <a:r>
              <a:rPr lang="en-US" sz="2800" dirty="0"/>
              <a:t>Consensus Suitability Map</a:t>
            </a:r>
          </a:p>
        </p:txBody>
      </p:sp>
      <p:pic>
        <p:nvPicPr>
          <p:cNvPr id="32" name="Picture 3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786244" y="4645831"/>
            <a:ext cx="1669927" cy="1407407"/>
          </a:xfrm>
          <a:prstGeom prst="rect">
            <a:avLst/>
          </a:prstGeom>
        </p:spPr>
      </p:pic>
    </p:spTree>
    <p:extLst>
      <p:ext uri="{BB962C8B-B14F-4D97-AF65-F5344CB8AC3E}">
        <p14:creationId xmlns:p14="http://schemas.microsoft.com/office/powerpoint/2010/main" val="30479315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1000"/>
                                        <p:tgtEl>
                                          <p:spTgt spid="2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1000"/>
                                        <p:tgtEl>
                                          <p:spTgt spid="25"/>
                                        </p:tgtEl>
                                      </p:cBhvr>
                                    </p:animEffect>
                                  </p:childTnLst>
                                </p:cTn>
                              </p:par>
                              <p:par>
                                <p:cTn id="16" presetID="10" presetClass="entr" presetSubtype="0" fill="hold" grpId="1" nodeType="with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fade">
                                      <p:cBhvr>
                                        <p:cTn id="18" dur="1000"/>
                                        <p:tgtEl>
                                          <p:spTgt spid="2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fade">
                                      <p:cBhvr>
                                        <p:cTn id="23" dur="1000"/>
                                        <p:tgtEl>
                                          <p:spTgt spid="24"/>
                                        </p:tgtEl>
                                      </p:cBhvr>
                                    </p:animEffect>
                                  </p:childTnLst>
                                </p:cTn>
                              </p:par>
                              <p:par>
                                <p:cTn id="24" presetID="10" presetClass="entr" presetSubtype="0" fill="hold" grpId="1" nodeType="withEffect">
                                  <p:stCondLst>
                                    <p:cond delay="0"/>
                                  </p:stCondLst>
                                  <p:childTnLst>
                                    <p:set>
                                      <p:cBhvr>
                                        <p:cTn id="25" dur="1" fill="hold">
                                          <p:stCondLst>
                                            <p:cond delay="0"/>
                                          </p:stCondLst>
                                        </p:cTn>
                                        <p:tgtEl>
                                          <p:spTgt spid="30"/>
                                        </p:tgtEl>
                                        <p:attrNameLst>
                                          <p:attrName>style.visibility</p:attrName>
                                        </p:attrNameLst>
                                      </p:cBhvr>
                                      <p:to>
                                        <p:strVal val="visible"/>
                                      </p:to>
                                    </p:set>
                                    <p:animEffect transition="in" filter="fade">
                                      <p:cBhvr>
                                        <p:cTn id="26" dur="1000"/>
                                        <p:tgtEl>
                                          <p:spTgt spid="30"/>
                                        </p:tgtEl>
                                      </p:cBhvr>
                                    </p:animEffect>
                                  </p:childTnLst>
                                </p:cTn>
                              </p:par>
                            </p:childTnLst>
                          </p:cTn>
                        </p:par>
                        <p:par>
                          <p:cTn id="27" fill="hold">
                            <p:stCondLst>
                              <p:cond delay="1000"/>
                            </p:stCondLst>
                            <p:childTnLst>
                              <p:par>
                                <p:cTn id="28" presetID="42" presetClass="path" presetSubtype="0" accel="50000" decel="50000" fill="hold" nodeType="afterEffect">
                                  <p:stCondLst>
                                    <p:cond delay="0"/>
                                  </p:stCondLst>
                                  <p:childTnLst>
                                    <p:animMotion origin="layout" path="M 2.77778E-6 2.59259E-6 L 0.44288 0.32639 " pathEditMode="relative" rAng="0" ptsTypes="AA">
                                      <p:cBhvr>
                                        <p:cTn id="29" dur="2500" fill="hold"/>
                                        <p:tgtEl>
                                          <p:spTgt spid="26"/>
                                        </p:tgtEl>
                                        <p:attrNameLst>
                                          <p:attrName>ppt_x</p:attrName>
                                          <p:attrName>ppt_y</p:attrName>
                                        </p:attrNameLst>
                                      </p:cBhvr>
                                      <p:rCtr x="22135" y="16319"/>
                                    </p:animMotion>
                                  </p:childTnLst>
                                </p:cTn>
                              </p:par>
                              <p:par>
                                <p:cTn id="30" presetID="42" presetClass="path" presetSubtype="0" accel="50000" decel="50000" fill="hold" nodeType="withEffect">
                                  <p:stCondLst>
                                    <p:cond delay="0"/>
                                  </p:stCondLst>
                                  <p:childTnLst>
                                    <p:animMotion origin="layout" path="M -3.61111E-6 -1.85185E-6 L 0.44532 0.00162 " pathEditMode="relative" rAng="0" ptsTypes="AA">
                                      <p:cBhvr>
                                        <p:cTn id="31" dur="2500" fill="hold"/>
                                        <p:tgtEl>
                                          <p:spTgt spid="25"/>
                                        </p:tgtEl>
                                        <p:attrNameLst>
                                          <p:attrName>ppt_x</p:attrName>
                                          <p:attrName>ppt_y</p:attrName>
                                        </p:attrNameLst>
                                      </p:cBhvr>
                                      <p:rCtr x="22257" y="69"/>
                                    </p:animMotion>
                                  </p:childTnLst>
                                </p:cTn>
                              </p:par>
                              <p:par>
                                <p:cTn id="32" presetID="42" presetClass="path" presetSubtype="0" accel="50000" decel="50000" fill="hold" nodeType="withEffect">
                                  <p:stCondLst>
                                    <p:cond delay="0"/>
                                  </p:stCondLst>
                                  <p:childTnLst>
                                    <p:animMotion origin="layout" path="M -8.33333E-7 -3.7037E-6 L 0.44271 -0.32986 " pathEditMode="relative" rAng="0" ptsTypes="AA">
                                      <p:cBhvr>
                                        <p:cTn id="33" dur="2500" fill="hold"/>
                                        <p:tgtEl>
                                          <p:spTgt spid="24"/>
                                        </p:tgtEl>
                                        <p:attrNameLst>
                                          <p:attrName>ppt_x</p:attrName>
                                          <p:attrName>ppt_y</p:attrName>
                                        </p:attrNameLst>
                                      </p:cBhvr>
                                      <p:rCtr x="22135" y="-16505"/>
                                    </p:animMotion>
                                  </p:childTnLst>
                                </p:cTn>
                              </p:par>
                              <p:par>
                                <p:cTn id="34" presetID="1" presetClass="exit" presetSubtype="0" fill="hold" grpId="0" nodeType="withEffect">
                                  <p:stCondLst>
                                    <p:cond delay="0"/>
                                  </p:stCondLst>
                                  <p:childTnLst>
                                    <p:set>
                                      <p:cBhvr>
                                        <p:cTn id="35" dur="1" fill="hold">
                                          <p:stCondLst>
                                            <p:cond delay="999"/>
                                          </p:stCondLst>
                                        </p:cTn>
                                        <p:tgtEl>
                                          <p:spTgt spid="28"/>
                                        </p:tgtEl>
                                        <p:attrNameLst>
                                          <p:attrName>style.visibility</p:attrName>
                                        </p:attrNameLst>
                                      </p:cBhvr>
                                      <p:to>
                                        <p:strVal val="hidden"/>
                                      </p:to>
                                    </p:set>
                                  </p:childTnLst>
                                </p:cTn>
                              </p:par>
                              <p:par>
                                <p:cTn id="36" presetID="1" presetClass="exit" presetSubtype="0" fill="hold" grpId="0" nodeType="withEffect">
                                  <p:stCondLst>
                                    <p:cond delay="0"/>
                                  </p:stCondLst>
                                  <p:childTnLst>
                                    <p:set>
                                      <p:cBhvr>
                                        <p:cTn id="37" dur="1" fill="hold">
                                          <p:stCondLst>
                                            <p:cond delay="999"/>
                                          </p:stCondLst>
                                        </p:cTn>
                                        <p:tgtEl>
                                          <p:spTgt spid="29"/>
                                        </p:tgtEl>
                                        <p:attrNameLst>
                                          <p:attrName>style.visibility</p:attrName>
                                        </p:attrNameLst>
                                      </p:cBhvr>
                                      <p:to>
                                        <p:strVal val="hidden"/>
                                      </p:to>
                                    </p:set>
                                  </p:childTnLst>
                                </p:cTn>
                              </p:par>
                              <p:par>
                                <p:cTn id="38" presetID="1" presetClass="exit" presetSubtype="0" fill="hold" grpId="0" nodeType="withEffect">
                                  <p:stCondLst>
                                    <p:cond delay="0"/>
                                  </p:stCondLst>
                                  <p:childTnLst>
                                    <p:set>
                                      <p:cBhvr>
                                        <p:cTn id="39" dur="1" fill="hold">
                                          <p:stCondLst>
                                            <p:cond delay="999"/>
                                          </p:stCondLst>
                                        </p:cTn>
                                        <p:tgtEl>
                                          <p:spTgt spid="30"/>
                                        </p:tgtEl>
                                        <p:attrNameLst>
                                          <p:attrName>style.visibility</p:attrName>
                                        </p:attrNameLst>
                                      </p:cBhvr>
                                      <p:to>
                                        <p:strVal val="hidden"/>
                                      </p:to>
                                    </p:set>
                                  </p:childTnLst>
                                </p:cTn>
                              </p:par>
                            </p:childTnLst>
                          </p:cTn>
                        </p:par>
                        <p:par>
                          <p:cTn id="40" fill="hold">
                            <p:stCondLst>
                              <p:cond delay="3500"/>
                            </p:stCondLst>
                            <p:childTnLst>
                              <p:par>
                                <p:cTn id="41" presetID="10" presetClass="entr" presetSubtype="0" fill="hold" nodeType="after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fade">
                                      <p:cBhvr>
                                        <p:cTn id="43" dur="1000"/>
                                        <p:tgtEl>
                                          <p:spTgt spid="27"/>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31"/>
                                        </p:tgtEl>
                                        <p:attrNameLst>
                                          <p:attrName>style.visibility</p:attrName>
                                        </p:attrNameLst>
                                      </p:cBhvr>
                                      <p:to>
                                        <p:strVal val="visible"/>
                                      </p:to>
                                    </p:set>
                                    <p:animEffect transition="in" filter="fade">
                                      <p:cBhvr>
                                        <p:cTn id="46" dur="1000"/>
                                        <p:tgtEl>
                                          <p:spTgt spid="31"/>
                                        </p:tgtEl>
                                      </p:cBhvr>
                                    </p:animEffect>
                                  </p:childTnLst>
                                </p:cTn>
                              </p:par>
                              <p:par>
                                <p:cTn id="47" presetID="1" presetClass="exit" presetSubtype="0" fill="hold" nodeType="withEffect">
                                  <p:stCondLst>
                                    <p:cond delay="0"/>
                                  </p:stCondLst>
                                  <p:childTnLst>
                                    <p:set>
                                      <p:cBhvr>
                                        <p:cTn id="48" dur="1" fill="hold">
                                          <p:stCondLst>
                                            <p:cond delay="0"/>
                                          </p:stCondLst>
                                        </p:cTn>
                                        <p:tgtEl>
                                          <p:spTgt spid="26"/>
                                        </p:tgtEl>
                                        <p:attrNameLst>
                                          <p:attrName>style.visibility</p:attrName>
                                        </p:attrNameLst>
                                      </p:cBhvr>
                                      <p:to>
                                        <p:strVal val="hidden"/>
                                      </p:to>
                                    </p:set>
                                  </p:childTnLst>
                                </p:cTn>
                              </p:par>
                              <p:par>
                                <p:cTn id="49" presetID="1" presetClass="exit" presetSubtype="0" fill="hold" nodeType="withEffect">
                                  <p:stCondLst>
                                    <p:cond delay="0"/>
                                  </p:stCondLst>
                                  <p:childTnLst>
                                    <p:set>
                                      <p:cBhvr>
                                        <p:cTn id="50" dur="1" fill="hold">
                                          <p:stCondLst>
                                            <p:cond delay="0"/>
                                          </p:stCondLst>
                                        </p:cTn>
                                        <p:tgtEl>
                                          <p:spTgt spid="25"/>
                                        </p:tgtEl>
                                        <p:attrNameLst>
                                          <p:attrName>style.visibility</p:attrName>
                                        </p:attrNameLst>
                                      </p:cBhvr>
                                      <p:to>
                                        <p:strVal val="hidden"/>
                                      </p:to>
                                    </p:set>
                                  </p:childTnLst>
                                </p:cTn>
                              </p:par>
                              <p:par>
                                <p:cTn id="51" presetID="1" presetClass="exit" presetSubtype="0" fill="hold" nodeType="withEffect">
                                  <p:stCondLst>
                                    <p:cond delay="0"/>
                                  </p:stCondLst>
                                  <p:childTnLst>
                                    <p:set>
                                      <p:cBhvr>
                                        <p:cTn id="52" dur="1" fill="hold">
                                          <p:stCondLst>
                                            <p:cond delay="0"/>
                                          </p:stCondLst>
                                        </p:cTn>
                                        <p:tgtEl>
                                          <p:spTgt spid="24"/>
                                        </p:tgtEl>
                                        <p:attrNameLst>
                                          <p:attrName>style.visibility</p:attrName>
                                        </p:attrNameLst>
                                      </p:cBhvr>
                                      <p:to>
                                        <p:strVal val="hidden"/>
                                      </p:to>
                                    </p:set>
                                  </p:childTnLst>
                                </p:cTn>
                              </p:par>
                            </p:childTnLst>
                          </p:cTn>
                        </p:par>
                        <p:par>
                          <p:cTn id="53" fill="hold">
                            <p:stCondLst>
                              <p:cond delay="4500"/>
                            </p:stCondLst>
                            <p:childTnLst>
                              <p:par>
                                <p:cTn id="54" presetID="6" presetClass="emph" presetSubtype="0" fill="hold" nodeType="afterEffect">
                                  <p:stCondLst>
                                    <p:cond delay="0"/>
                                  </p:stCondLst>
                                  <p:childTnLst>
                                    <p:animScale>
                                      <p:cBhvr>
                                        <p:cTn id="55" dur="2000" fill="hold"/>
                                        <p:tgtEl>
                                          <p:spTgt spid="27"/>
                                        </p:tgtEl>
                                      </p:cBhvr>
                                      <p:by x="140000" y="140000"/>
                                    </p:animScale>
                                  </p:childTnLst>
                                </p:cTn>
                              </p:par>
                              <p:par>
                                <p:cTn id="56" presetID="10" presetClass="exit" presetSubtype="0" fill="hold" grpId="0" nodeType="withEffect">
                                  <p:stCondLst>
                                    <p:cond delay="0"/>
                                  </p:stCondLst>
                                  <p:childTnLst>
                                    <p:animEffect transition="out" filter="fade">
                                      <p:cBhvr>
                                        <p:cTn id="57" dur="500"/>
                                        <p:tgtEl>
                                          <p:spTgt spid="3">
                                            <p:txEl>
                                              <p:pRg st="0" end="0"/>
                                            </p:txEl>
                                          </p:spTgt>
                                        </p:tgtEl>
                                      </p:cBhvr>
                                    </p:animEffect>
                                    <p:set>
                                      <p:cBhvr>
                                        <p:cTn id="58" dur="1" fill="hold">
                                          <p:stCondLst>
                                            <p:cond delay="499"/>
                                          </p:stCondLst>
                                        </p:cTn>
                                        <p:tgtEl>
                                          <p:spTgt spid="3">
                                            <p:txEl>
                                              <p:pRg st="0" end="0"/>
                                            </p:txEl>
                                          </p:spTgt>
                                        </p:tgtEl>
                                        <p:attrNameLst>
                                          <p:attrName>style.visibility</p:attrName>
                                        </p:attrNameLst>
                                      </p:cBhvr>
                                      <p:to>
                                        <p:strVal val="hidden"/>
                                      </p:to>
                                    </p:set>
                                  </p:childTnLst>
                                </p:cTn>
                              </p:par>
                              <p:par>
                                <p:cTn id="59" presetID="42" presetClass="path" presetSubtype="0" accel="50000" decel="50000" fill="hold" nodeType="withEffect">
                                  <p:stCondLst>
                                    <p:cond delay="0"/>
                                  </p:stCondLst>
                                  <p:childTnLst>
                                    <p:animMotion origin="layout" path="M -4.44444E-6 -1.48148E-6 L -0.22048 0.00139 " pathEditMode="relative" rAng="0" ptsTypes="AA">
                                      <p:cBhvr>
                                        <p:cTn id="60" dur="2000" fill="hold"/>
                                        <p:tgtEl>
                                          <p:spTgt spid="27"/>
                                        </p:tgtEl>
                                        <p:attrNameLst>
                                          <p:attrName>ppt_x</p:attrName>
                                          <p:attrName>ppt_y</p:attrName>
                                        </p:attrNameLst>
                                      </p:cBhvr>
                                      <p:rCtr x="-11024" y="69"/>
                                    </p:animMotion>
                                  </p:childTnLst>
                                </p:cTn>
                              </p:par>
                              <p:par>
                                <p:cTn id="61" presetID="10" presetClass="entr" presetSubtype="0" fill="hold" nodeType="withEffect">
                                  <p:stCondLst>
                                    <p:cond delay="0"/>
                                  </p:stCondLst>
                                  <p:childTnLst>
                                    <p:set>
                                      <p:cBhvr>
                                        <p:cTn id="62" dur="1" fill="hold">
                                          <p:stCondLst>
                                            <p:cond delay="0"/>
                                          </p:stCondLst>
                                        </p:cTn>
                                        <p:tgtEl>
                                          <p:spTgt spid="32"/>
                                        </p:tgtEl>
                                        <p:attrNameLst>
                                          <p:attrName>style.visibility</p:attrName>
                                        </p:attrNameLst>
                                      </p:cBhvr>
                                      <p:to>
                                        <p:strVal val="visible"/>
                                      </p:to>
                                    </p:set>
                                    <p:animEffect transition="in" filter="fade">
                                      <p:cBhvr>
                                        <p:cTn id="63"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8" grpId="0"/>
      <p:bldP spid="28" grpId="1"/>
      <p:bldP spid="29" grpId="0"/>
      <p:bldP spid="29" grpId="1"/>
      <p:bldP spid="30" grpId="0"/>
      <p:bldP spid="30" grpId="1"/>
      <p:bldP spid="3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3526" y="281776"/>
            <a:ext cx="8283389" cy="6400800"/>
          </a:xfrm>
          <a:prstGeom prst="rect">
            <a:avLst/>
          </a:prstGeom>
        </p:spPr>
      </p:pic>
    </p:spTree>
    <p:extLst>
      <p:ext uri="{BB962C8B-B14F-4D97-AF65-F5344CB8AC3E}">
        <p14:creationId xmlns:p14="http://schemas.microsoft.com/office/powerpoint/2010/main" val="20576271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819620" y="918582"/>
            <a:ext cx="7568119" cy="1167897"/>
          </a:xfrm>
        </p:spPr>
        <p:txBody>
          <a:bodyPr>
            <a:noAutofit/>
          </a:bodyPr>
          <a:lstStyle/>
          <a:p>
            <a:pPr algn="ctr"/>
            <a:r>
              <a:rPr lang="en-US" sz="9600" dirty="0" smtClean="0"/>
              <a:t>Forecasting</a:t>
            </a:r>
            <a:endParaRPr lang="en-US" sz="9600" dirty="0"/>
          </a:p>
        </p:txBody>
      </p:sp>
      <p:sp>
        <p:nvSpPr>
          <p:cNvPr id="7" name="TextBox 6"/>
          <p:cNvSpPr txBox="1"/>
          <p:nvPr/>
        </p:nvSpPr>
        <p:spPr>
          <a:xfrm>
            <a:off x="0" y="1840177"/>
            <a:ext cx="9143999" cy="3785652"/>
          </a:xfrm>
          <a:prstGeom prst="rect">
            <a:avLst/>
          </a:prstGeom>
          <a:noFill/>
        </p:spPr>
        <p:txBody>
          <a:bodyPr wrap="square" rtlCol="0">
            <a:spAutoFit/>
          </a:bodyPr>
          <a:lstStyle/>
          <a:p>
            <a:pPr algn="ctr"/>
            <a:endParaRPr lang="en-US" sz="6000" dirty="0" smtClean="0"/>
          </a:p>
          <a:p>
            <a:pPr algn="ctr"/>
            <a:r>
              <a:rPr lang="en-US" sz="6000" dirty="0" smtClean="0"/>
              <a:t>Effects of Climate Change and </a:t>
            </a:r>
          </a:p>
          <a:p>
            <a:pPr algn="ctr"/>
            <a:r>
              <a:rPr lang="en-US" sz="6000" dirty="0" smtClean="0"/>
              <a:t>Stochastic Variables</a:t>
            </a:r>
          </a:p>
        </p:txBody>
      </p:sp>
    </p:spTree>
    <p:extLst>
      <p:ext uri="{BB962C8B-B14F-4D97-AF65-F5344CB8AC3E}">
        <p14:creationId xmlns:p14="http://schemas.microsoft.com/office/powerpoint/2010/main" val="10445696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35907" y="1854289"/>
            <a:ext cx="85916" cy="74390"/>
          </a:xfrm>
          <a:prstGeom prst="rect">
            <a:avLst/>
          </a:prstGeom>
        </p:spPr>
      </p:pic>
      <p:sp>
        <p:nvSpPr>
          <p:cNvPr id="2" name="Text Placeholder 1"/>
          <p:cNvSpPr>
            <a:spLocks noGrp="1"/>
          </p:cNvSpPr>
          <p:nvPr>
            <p:ph type="body" sz="quarter" idx="11"/>
          </p:nvPr>
        </p:nvSpPr>
        <p:spPr>
          <a:xfrm>
            <a:off x="350288" y="1238816"/>
            <a:ext cx="8353272" cy="2322531"/>
          </a:xfrm>
        </p:spPr>
        <p:txBody>
          <a:bodyPr>
            <a:normAutofit/>
          </a:bodyPr>
          <a:lstStyle/>
          <a:p>
            <a:r>
              <a:rPr lang="en-US" sz="2300" dirty="0" smtClean="0"/>
              <a:t>Goddard </a:t>
            </a:r>
            <a:r>
              <a:rPr lang="en-US" sz="2300" dirty="0"/>
              <a:t>Institute for Space Studies </a:t>
            </a:r>
            <a:r>
              <a:rPr lang="en-US" sz="2300" dirty="0" err="1"/>
              <a:t>ModelE</a:t>
            </a:r>
            <a:r>
              <a:rPr lang="en-US" sz="2300" dirty="0"/>
              <a:t>/Russell Model (GISS-E2-R</a:t>
            </a:r>
            <a:r>
              <a:rPr lang="en-US" sz="2300" dirty="0" smtClean="0"/>
              <a:t>)</a:t>
            </a:r>
          </a:p>
          <a:p>
            <a:endParaRPr lang="en-US" sz="2300" dirty="0"/>
          </a:p>
          <a:p>
            <a:endParaRPr lang="en-US" sz="2300" dirty="0"/>
          </a:p>
        </p:txBody>
      </p:sp>
      <p:sp>
        <p:nvSpPr>
          <p:cNvPr id="3" name="Text Placeholder 2"/>
          <p:cNvSpPr>
            <a:spLocks noGrp="1"/>
          </p:cNvSpPr>
          <p:nvPr>
            <p:ph type="body" sz="quarter" idx="10"/>
          </p:nvPr>
        </p:nvSpPr>
        <p:spPr>
          <a:xfrm>
            <a:off x="350288" y="414091"/>
            <a:ext cx="8353272" cy="610678"/>
          </a:xfrm>
        </p:spPr>
        <p:txBody>
          <a:bodyPr>
            <a:normAutofit lnSpcReduction="10000"/>
          </a:bodyPr>
          <a:lstStyle/>
          <a:p>
            <a:r>
              <a:rPr lang="en-US" dirty="0" smtClean="0"/>
              <a:t>Forecasting: Climate Change</a:t>
            </a:r>
            <a:endParaRPr lang="en-US" dirty="0"/>
          </a:p>
        </p:txBody>
      </p:sp>
      <p:sp>
        <p:nvSpPr>
          <p:cNvPr id="4" name="TextBox 3"/>
          <p:cNvSpPr txBox="1"/>
          <p:nvPr/>
        </p:nvSpPr>
        <p:spPr>
          <a:xfrm>
            <a:off x="116585" y="2546249"/>
            <a:ext cx="4570628" cy="2554545"/>
          </a:xfrm>
          <a:prstGeom prst="rect">
            <a:avLst/>
          </a:prstGeom>
          <a:noFill/>
        </p:spPr>
        <p:txBody>
          <a:bodyPr wrap="square" rtlCol="0">
            <a:spAutoFit/>
          </a:bodyPr>
          <a:lstStyle/>
          <a:p>
            <a:pPr marL="457200" indent="-457200">
              <a:buClr>
                <a:schemeClr val="accent1"/>
              </a:buClr>
              <a:buFont typeface="Webdings" panose="05030102010509060703" pitchFamily="18" charset="2"/>
              <a:buChar char="4"/>
            </a:pPr>
            <a:r>
              <a:rPr lang="en-US" sz="2000" b="1" dirty="0"/>
              <a:t>RCP 2.6</a:t>
            </a:r>
            <a:r>
              <a:rPr lang="en-US" sz="2000" dirty="0"/>
              <a:t>: greenhouse gas emissions peak 2010 – 2020, then </a:t>
            </a:r>
            <a:r>
              <a:rPr lang="en-US" sz="2000" dirty="0" smtClean="0"/>
              <a:t>decline</a:t>
            </a:r>
          </a:p>
          <a:p>
            <a:pPr marL="457200" indent="-457200">
              <a:buClr>
                <a:schemeClr val="accent1"/>
              </a:buClr>
              <a:buFont typeface="Webdings" panose="05030102010509060703" pitchFamily="18" charset="2"/>
              <a:buChar char="4"/>
            </a:pPr>
            <a:endParaRPr lang="en-US" sz="2000" dirty="0" smtClean="0"/>
          </a:p>
          <a:p>
            <a:pPr marL="457200" indent="-457200">
              <a:buClr>
                <a:schemeClr val="accent1"/>
              </a:buClr>
              <a:buFont typeface="Webdings" panose="05030102010509060703" pitchFamily="18" charset="2"/>
              <a:buChar char="4"/>
            </a:pPr>
            <a:r>
              <a:rPr lang="en-US" sz="2000" b="1" dirty="0" smtClean="0"/>
              <a:t>RCP </a:t>
            </a:r>
            <a:r>
              <a:rPr lang="en-US" sz="2000" b="1" dirty="0"/>
              <a:t>4.5</a:t>
            </a:r>
            <a:r>
              <a:rPr lang="en-US" sz="2000" dirty="0"/>
              <a:t>: emissions peak in 2040, then </a:t>
            </a:r>
            <a:r>
              <a:rPr lang="en-US" sz="2000" dirty="0" smtClean="0"/>
              <a:t>decline</a:t>
            </a:r>
          </a:p>
          <a:p>
            <a:pPr marL="457200" indent="-457200">
              <a:buClr>
                <a:schemeClr val="accent1"/>
              </a:buClr>
              <a:buFont typeface="Webdings" panose="05030102010509060703" pitchFamily="18" charset="2"/>
              <a:buChar char="4"/>
            </a:pPr>
            <a:endParaRPr lang="en-US" sz="2000" dirty="0"/>
          </a:p>
          <a:p>
            <a:pPr marL="457200" indent="-457200">
              <a:buClr>
                <a:schemeClr val="accent1"/>
              </a:buClr>
              <a:buFont typeface="Webdings" panose="05030102010509060703" pitchFamily="18" charset="2"/>
              <a:buChar char="4"/>
            </a:pPr>
            <a:r>
              <a:rPr lang="en-US" sz="2000" b="1" dirty="0"/>
              <a:t>RCP</a:t>
            </a:r>
            <a:r>
              <a:rPr lang="en-US" sz="2000" dirty="0"/>
              <a:t> </a:t>
            </a:r>
            <a:r>
              <a:rPr lang="en-US" sz="2000" b="1" dirty="0"/>
              <a:t>8.5</a:t>
            </a:r>
            <a:r>
              <a:rPr lang="en-US" sz="2000" dirty="0"/>
              <a:t>: emissions are constant</a:t>
            </a:r>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8865" y="1854289"/>
            <a:ext cx="4443065" cy="3847045"/>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7375" y="1850582"/>
            <a:ext cx="4446044" cy="3849624"/>
          </a:xfrm>
          <a:prstGeom prst="rect">
            <a:avLst/>
          </a:prstGeom>
        </p:spPr>
      </p:pic>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76631" y="1850582"/>
            <a:ext cx="4446044" cy="3849624"/>
          </a:xfrm>
          <a:prstGeom prst="rect">
            <a:avLst/>
          </a:prstGeom>
        </p:spPr>
      </p:pic>
      <p:pic>
        <p:nvPicPr>
          <p:cNvPr id="15" name="Picture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13006" y="2344655"/>
            <a:ext cx="4400550" cy="2524125"/>
          </a:xfrm>
          <a:prstGeom prst="rect">
            <a:avLst/>
          </a:prstGeom>
        </p:spPr>
      </p:pic>
    </p:spTree>
    <p:extLst>
      <p:ext uri="{BB962C8B-B14F-4D97-AF65-F5344CB8AC3E}">
        <p14:creationId xmlns:p14="http://schemas.microsoft.com/office/powerpoint/2010/main" val="16419927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fade">
                                      <p:cBhvr>
                                        <p:cTn id="15" dur="500"/>
                                        <p:tgtEl>
                                          <p:spTgt spid="4">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animEffect transition="in" filter="fade">
                                      <p:cBhvr>
                                        <p:cTn id="23" dur="500"/>
                                        <p:tgtEl>
                                          <p:spTgt spid="4">
                                            <p:txEl>
                                              <p:pRg st="4" end="4"/>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13"/>
                                        </p:tgtEl>
                                      </p:cBhvr>
                                    </p:animEffect>
                                    <p:set>
                                      <p:cBhvr>
                                        <p:cTn id="31" dur="1" fill="hold">
                                          <p:stCondLst>
                                            <p:cond delay="499"/>
                                          </p:stCondLst>
                                        </p:cTn>
                                        <p:tgtEl>
                                          <p:spTgt spid="13"/>
                                        </p:tgtEl>
                                        <p:attrNameLst>
                                          <p:attrName>style.visibility</p:attrName>
                                        </p:attrNameLst>
                                      </p:cBhvr>
                                      <p:to>
                                        <p:strVal val="hidden"/>
                                      </p:to>
                                    </p:set>
                                  </p:childTnLst>
                                </p:cTn>
                              </p:par>
                              <p:par>
                                <p:cTn id="32" presetID="10" presetClass="exit" presetSubtype="0" fill="hold" nodeType="withEffect">
                                  <p:stCondLst>
                                    <p:cond delay="0"/>
                                  </p:stCondLst>
                                  <p:childTnLst>
                                    <p:animEffect transition="out" filter="fade">
                                      <p:cBhvr>
                                        <p:cTn id="33" dur="500"/>
                                        <p:tgtEl>
                                          <p:spTgt spid="12"/>
                                        </p:tgtEl>
                                      </p:cBhvr>
                                    </p:animEffect>
                                    <p:set>
                                      <p:cBhvr>
                                        <p:cTn id="34" dur="1" fill="hold">
                                          <p:stCondLst>
                                            <p:cond delay="499"/>
                                          </p:stCondLst>
                                        </p:cTn>
                                        <p:tgtEl>
                                          <p:spTgt spid="12"/>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500"/>
                                        <p:tgtEl>
                                          <p:spTgt spid="14"/>
                                        </p:tgtEl>
                                      </p:cBhvr>
                                    </p:animEffect>
                                    <p:set>
                                      <p:cBhvr>
                                        <p:cTn id="37" dur="1" fill="hold">
                                          <p:stCondLst>
                                            <p:cond delay="499"/>
                                          </p:stCondLst>
                                        </p:cTn>
                                        <p:tgtEl>
                                          <p:spTgt spid="14"/>
                                        </p:tgtEl>
                                        <p:attrNameLst>
                                          <p:attrName>style.visibility</p:attrName>
                                        </p:attrNameLst>
                                      </p:cBhvr>
                                      <p:to>
                                        <p:strVal val="hidden"/>
                                      </p:to>
                                    </p:set>
                                  </p:childTnLst>
                                </p:cTn>
                              </p:par>
                            </p:childTnLst>
                          </p:cTn>
                        </p:par>
                        <p:par>
                          <p:cTn id="38" fill="hold">
                            <p:stCondLst>
                              <p:cond delay="500"/>
                            </p:stCondLst>
                            <p:childTnLst>
                              <p:par>
                                <p:cTn id="39" presetID="10" presetClass="entr" presetSubtype="0" fill="hold" nodeType="after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fade">
                                      <p:cBhvr>
                                        <p:cTn id="4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350288" y="414091"/>
            <a:ext cx="7973441" cy="610678"/>
          </a:xfrm>
        </p:spPr>
        <p:txBody>
          <a:bodyPr>
            <a:noAutofit/>
          </a:bodyPr>
          <a:lstStyle/>
          <a:p>
            <a:r>
              <a:rPr lang="en-US" dirty="0" smtClean="0"/>
              <a:t>Climate Change: Results</a:t>
            </a:r>
            <a:endParaRPr lang="en-US" dirty="0"/>
          </a:p>
        </p:txBody>
      </p:sp>
      <p:graphicFrame>
        <p:nvGraphicFramePr>
          <p:cNvPr id="21" name="Chart 20"/>
          <p:cNvGraphicFramePr/>
          <p:nvPr>
            <p:extLst>
              <p:ext uri="{D42A27DB-BD31-4B8C-83A1-F6EECF244321}">
                <p14:modId xmlns:p14="http://schemas.microsoft.com/office/powerpoint/2010/main" val="339929797"/>
              </p:ext>
            </p:extLst>
          </p:nvPr>
        </p:nvGraphicFramePr>
        <p:xfrm>
          <a:off x="0" y="1835538"/>
          <a:ext cx="4520933" cy="306062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5" name="Chart 24"/>
          <p:cNvGraphicFramePr/>
          <p:nvPr>
            <p:extLst>
              <p:ext uri="{D42A27DB-BD31-4B8C-83A1-F6EECF244321}">
                <p14:modId xmlns:p14="http://schemas.microsoft.com/office/powerpoint/2010/main" val="2531036200"/>
              </p:ext>
            </p:extLst>
          </p:nvPr>
        </p:nvGraphicFramePr>
        <p:xfrm>
          <a:off x="4338320" y="1835537"/>
          <a:ext cx="4597667" cy="306062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3" name="Chart 32"/>
          <p:cNvGraphicFramePr/>
          <p:nvPr>
            <p:extLst>
              <p:ext uri="{D42A27DB-BD31-4B8C-83A1-F6EECF244321}">
                <p14:modId xmlns:p14="http://schemas.microsoft.com/office/powerpoint/2010/main" val="1986053500"/>
              </p:ext>
            </p:extLst>
          </p:nvPr>
        </p:nvGraphicFramePr>
        <p:xfrm>
          <a:off x="2265413" y="5096004"/>
          <a:ext cx="4511040" cy="391094"/>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0782446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1">
                                            <p:graphicEl>
                                              <a:chart seriesIdx="-3" categoryIdx="-3" bldStep="gridLegend"/>
                                            </p:graphicEl>
                                          </p:spTgt>
                                        </p:tgtEl>
                                        <p:attrNameLst>
                                          <p:attrName>style.visibility</p:attrName>
                                        </p:attrNameLst>
                                      </p:cBhvr>
                                      <p:to>
                                        <p:strVal val="visible"/>
                                      </p:to>
                                    </p:set>
                                    <p:animEffect transition="in" filter="wipe(left)">
                                      <p:cBhvr>
                                        <p:cTn id="7" dur="500"/>
                                        <p:tgtEl>
                                          <p:spTgt spid="21">
                                            <p:graphicEl>
                                              <a:chart seriesIdx="-3" categoryIdx="-3" bldStep="gridLegend"/>
                                            </p:graphic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1">
                                            <p:graphicEl>
                                              <a:chart seriesIdx="0" categoryIdx="-4" bldStep="series"/>
                                            </p:graphicEl>
                                          </p:spTgt>
                                        </p:tgtEl>
                                        <p:attrNameLst>
                                          <p:attrName>style.visibility</p:attrName>
                                        </p:attrNameLst>
                                      </p:cBhvr>
                                      <p:to>
                                        <p:strVal val="visible"/>
                                      </p:to>
                                    </p:set>
                                    <p:animEffect transition="in" filter="wipe(left)">
                                      <p:cBhvr>
                                        <p:cTn id="11" dur="1250"/>
                                        <p:tgtEl>
                                          <p:spTgt spid="21">
                                            <p:graphicEl>
                                              <a:chart seriesIdx="0" categoryIdx="-4" bldStep="series"/>
                                            </p:graphicEl>
                                          </p:spTgt>
                                        </p:tgtEl>
                                      </p:cBhvr>
                                    </p:animEffect>
                                  </p:childTnLst>
                                </p:cTn>
                              </p:par>
                            </p:childTnLst>
                          </p:cTn>
                        </p:par>
                        <p:par>
                          <p:cTn id="12" fill="hold">
                            <p:stCondLst>
                              <p:cond delay="1750"/>
                            </p:stCondLst>
                            <p:childTnLst>
                              <p:par>
                                <p:cTn id="13" presetID="22" presetClass="entr" presetSubtype="8" fill="hold" grpId="0" nodeType="afterEffect">
                                  <p:stCondLst>
                                    <p:cond delay="0"/>
                                  </p:stCondLst>
                                  <p:childTnLst>
                                    <p:set>
                                      <p:cBhvr>
                                        <p:cTn id="14" dur="1" fill="hold">
                                          <p:stCondLst>
                                            <p:cond delay="0"/>
                                          </p:stCondLst>
                                        </p:cTn>
                                        <p:tgtEl>
                                          <p:spTgt spid="21">
                                            <p:graphicEl>
                                              <a:chart seriesIdx="1" categoryIdx="-4" bldStep="series"/>
                                            </p:graphicEl>
                                          </p:spTgt>
                                        </p:tgtEl>
                                        <p:attrNameLst>
                                          <p:attrName>style.visibility</p:attrName>
                                        </p:attrNameLst>
                                      </p:cBhvr>
                                      <p:to>
                                        <p:strVal val="visible"/>
                                      </p:to>
                                    </p:set>
                                    <p:animEffect transition="in" filter="wipe(left)">
                                      <p:cBhvr>
                                        <p:cTn id="15" dur="1250"/>
                                        <p:tgtEl>
                                          <p:spTgt spid="21">
                                            <p:graphicEl>
                                              <a:chart seriesIdx="1" categoryIdx="-4" bldStep="series"/>
                                            </p:graphicEl>
                                          </p:spTgt>
                                        </p:tgtEl>
                                      </p:cBhvr>
                                    </p:animEffect>
                                  </p:childTnLst>
                                </p:cTn>
                              </p:par>
                            </p:childTnLst>
                          </p:cTn>
                        </p:par>
                        <p:par>
                          <p:cTn id="16" fill="hold">
                            <p:stCondLst>
                              <p:cond delay="3000"/>
                            </p:stCondLst>
                            <p:childTnLst>
                              <p:par>
                                <p:cTn id="17" presetID="22" presetClass="entr" presetSubtype="8" fill="hold" grpId="0" nodeType="afterEffect">
                                  <p:stCondLst>
                                    <p:cond delay="0"/>
                                  </p:stCondLst>
                                  <p:childTnLst>
                                    <p:set>
                                      <p:cBhvr>
                                        <p:cTn id="18" dur="1" fill="hold">
                                          <p:stCondLst>
                                            <p:cond delay="0"/>
                                          </p:stCondLst>
                                        </p:cTn>
                                        <p:tgtEl>
                                          <p:spTgt spid="21">
                                            <p:graphicEl>
                                              <a:chart seriesIdx="2" categoryIdx="-4" bldStep="series"/>
                                            </p:graphicEl>
                                          </p:spTgt>
                                        </p:tgtEl>
                                        <p:attrNameLst>
                                          <p:attrName>style.visibility</p:attrName>
                                        </p:attrNameLst>
                                      </p:cBhvr>
                                      <p:to>
                                        <p:strVal val="visible"/>
                                      </p:to>
                                    </p:set>
                                    <p:animEffect transition="in" filter="wipe(left)">
                                      <p:cBhvr>
                                        <p:cTn id="19" dur="1250"/>
                                        <p:tgtEl>
                                          <p:spTgt spid="21">
                                            <p:graphicEl>
                                              <a:chart seriesIdx="2" categoryIdx="-4" bldStep="series"/>
                                            </p:graphicEl>
                                          </p:spTgt>
                                        </p:tgtEl>
                                      </p:cBhvr>
                                    </p:animEffect>
                                  </p:childTnLst>
                                </p:cTn>
                              </p:par>
                            </p:childTnLst>
                          </p:cTn>
                        </p:par>
                        <p:par>
                          <p:cTn id="20" fill="hold">
                            <p:stCondLst>
                              <p:cond delay="4250"/>
                            </p:stCondLst>
                            <p:childTnLst>
                              <p:par>
                                <p:cTn id="21" presetID="22" presetClass="entr" presetSubtype="8" fill="hold" grpId="0" nodeType="afterEffect">
                                  <p:stCondLst>
                                    <p:cond delay="0"/>
                                  </p:stCondLst>
                                  <p:childTnLst>
                                    <p:set>
                                      <p:cBhvr>
                                        <p:cTn id="22" dur="1" fill="hold">
                                          <p:stCondLst>
                                            <p:cond delay="0"/>
                                          </p:stCondLst>
                                        </p:cTn>
                                        <p:tgtEl>
                                          <p:spTgt spid="21">
                                            <p:graphicEl>
                                              <a:chart seriesIdx="3" categoryIdx="-4" bldStep="series"/>
                                            </p:graphicEl>
                                          </p:spTgt>
                                        </p:tgtEl>
                                        <p:attrNameLst>
                                          <p:attrName>style.visibility</p:attrName>
                                        </p:attrNameLst>
                                      </p:cBhvr>
                                      <p:to>
                                        <p:strVal val="visible"/>
                                      </p:to>
                                    </p:set>
                                    <p:animEffect transition="in" filter="wipe(left)">
                                      <p:cBhvr>
                                        <p:cTn id="23" dur="1250"/>
                                        <p:tgtEl>
                                          <p:spTgt spid="21">
                                            <p:graphicEl>
                                              <a:chart seriesIdx="3" categoryIdx="-4" bldStep="series"/>
                                            </p:graphic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25">
                                            <p:graphicEl>
                                              <a:chart seriesIdx="-3" categoryIdx="-3" bldStep="gridLegend"/>
                                            </p:graphicEl>
                                          </p:spTgt>
                                        </p:tgtEl>
                                        <p:attrNameLst>
                                          <p:attrName>style.visibility</p:attrName>
                                        </p:attrNameLst>
                                      </p:cBhvr>
                                      <p:to>
                                        <p:strVal val="visible"/>
                                      </p:to>
                                    </p:set>
                                    <p:animEffect transition="in" filter="wipe(left)">
                                      <p:cBhvr>
                                        <p:cTn id="28" dur="500"/>
                                        <p:tgtEl>
                                          <p:spTgt spid="25">
                                            <p:graphicEl>
                                              <a:chart seriesIdx="-3" categoryIdx="-3" bldStep="gridLegend"/>
                                            </p:graphicEl>
                                          </p:spTgt>
                                        </p:tgtEl>
                                      </p:cBhvr>
                                    </p:animEffect>
                                  </p:childTnLst>
                                </p:cTn>
                              </p:par>
                            </p:childTnLst>
                          </p:cTn>
                        </p:par>
                        <p:par>
                          <p:cTn id="29" fill="hold">
                            <p:stCondLst>
                              <p:cond delay="500"/>
                            </p:stCondLst>
                            <p:childTnLst>
                              <p:par>
                                <p:cTn id="30" presetID="22" presetClass="entr" presetSubtype="8" fill="hold" grpId="0" nodeType="afterEffect">
                                  <p:stCondLst>
                                    <p:cond delay="0"/>
                                  </p:stCondLst>
                                  <p:childTnLst>
                                    <p:set>
                                      <p:cBhvr>
                                        <p:cTn id="31" dur="1" fill="hold">
                                          <p:stCondLst>
                                            <p:cond delay="0"/>
                                          </p:stCondLst>
                                        </p:cTn>
                                        <p:tgtEl>
                                          <p:spTgt spid="25">
                                            <p:graphicEl>
                                              <a:chart seriesIdx="0" categoryIdx="-4" bldStep="series"/>
                                            </p:graphicEl>
                                          </p:spTgt>
                                        </p:tgtEl>
                                        <p:attrNameLst>
                                          <p:attrName>style.visibility</p:attrName>
                                        </p:attrNameLst>
                                      </p:cBhvr>
                                      <p:to>
                                        <p:strVal val="visible"/>
                                      </p:to>
                                    </p:set>
                                    <p:animEffect transition="in" filter="wipe(left)">
                                      <p:cBhvr>
                                        <p:cTn id="32" dur="1250"/>
                                        <p:tgtEl>
                                          <p:spTgt spid="25">
                                            <p:graphicEl>
                                              <a:chart seriesIdx="0" categoryIdx="-4" bldStep="series"/>
                                            </p:graphicEl>
                                          </p:spTgt>
                                        </p:tgtEl>
                                      </p:cBhvr>
                                    </p:animEffect>
                                  </p:childTnLst>
                                </p:cTn>
                              </p:par>
                            </p:childTnLst>
                          </p:cTn>
                        </p:par>
                        <p:par>
                          <p:cTn id="33" fill="hold">
                            <p:stCondLst>
                              <p:cond delay="1750"/>
                            </p:stCondLst>
                            <p:childTnLst>
                              <p:par>
                                <p:cTn id="34" presetID="22" presetClass="entr" presetSubtype="8" fill="hold" grpId="0" nodeType="afterEffect">
                                  <p:stCondLst>
                                    <p:cond delay="0"/>
                                  </p:stCondLst>
                                  <p:childTnLst>
                                    <p:set>
                                      <p:cBhvr>
                                        <p:cTn id="35" dur="1" fill="hold">
                                          <p:stCondLst>
                                            <p:cond delay="0"/>
                                          </p:stCondLst>
                                        </p:cTn>
                                        <p:tgtEl>
                                          <p:spTgt spid="25">
                                            <p:graphicEl>
                                              <a:chart seriesIdx="1" categoryIdx="-4" bldStep="series"/>
                                            </p:graphicEl>
                                          </p:spTgt>
                                        </p:tgtEl>
                                        <p:attrNameLst>
                                          <p:attrName>style.visibility</p:attrName>
                                        </p:attrNameLst>
                                      </p:cBhvr>
                                      <p:to>
                                        <p:strVal val="visible"/>
                                      </p:to>
                                    </p:set>
                                    <p:animEffect transition="in" filter="wipe(left)">
                                      <p:cBhvr>
                                        <p:cTn id="36" dur="1250"/>
                                        <p:tgtEl>
                                          <p:spTgt spid="25">
                                            <p:graphicEl>
                                              <a:chart seriesIdx="1" categoryIdx="-4" bldStep="series"/>
                                            </p:graphicEl>
                                          </p:spTgt>
                                        </p:tgtEl>
                                      </p:cBhvr>
                                    </p:animEffect>
                                  </p:childTnLst>
                                </p:cTn>
                              </p:par>
                            </p:childTnLst>
                          </p:cTn>
                        </p:par>
                        <p:par>
                          <p:cTn id="37" fill="hold">
                            <p:stCondLst>
                              <p:cond delay="3000"/>
                            </p:stCondLst>
                            <p:childTnLst>
                              <p:par>
                                <p:cTn id="38" presetID="22" presetClass="entr" presetSubtype="8" fill="hold" grpId="0" nodeType="afterEffect">
                                  <p:stCondLst>
                                    <p:cond delay="0"/>
                                  </p:stCondLst>
                                  <p:childTnLst>
                                    <p:set>
                                      <p:cBhvr>
                                        <p:cTn id="39" dur="1" fill="hold">
                                          <p:stCondLst>
                                            <p:cond delay="0"/>
                                          </p:stCondLst>
                                        </p:cTn>
                                        <p:tgtEl>
                                          <p:spTgt spid="25">
                                            <p:graphicEl>
                                              <a:chart seriesIdx="2" categoryIdx="-4" bldStep="series"/>
                                            </p:graphicEl>
                                          </p:spTgt>
                                        </p:tgtEl>
                                        <p:attrNameLst>
                                          <p:attrName>style.visibility</p:attrName>
                                        </p:attrNameLst>
                                      </p:cBhvr>
                                      <p:to>
                                        <p:strVal val="visible"/>
                                      </p:to>
                                    </p:set>
                                    <p:animEffect transition="in" filter="wipe(left)">
                                      <p:cBhvr>
                                        <p:cTn id="40" dur="1250"/>
                                        <p:tgtEl>
                                          <p:spTgt spid="25">
                                            <p:graphicEl>
                                              <a:chart seriesIdx="2" categoryIdx="-4" bldStep="series"/>
                                            </p:graphicEl>
                                          </p:spTgt>
                                        </p:tgtEl>
                                      </p:cBhvr>
                                    </p:animEffect>
                                  </p:childTnLst>
                                </p:cTn>
                              </p:par>
                            </p:childTnLst>
                          </p:cTn>
                        </p:par>
                        <p:par>
                          <p:cTn id="41" fill="hold">
                            <p:stCondLst>
                              <p:cond delay="4250"/>
                            </p:stCondLst>
                            <p:childTnLst>
                              <p:par>
                                <p:cTn id="42" presetID="22" presetClass="entr" presetSubtype="8" fill="hold" grpId="0" nodeType="afterEffect">
                                  <p:stCondLst>
                                    <p:cond delay="0"/>
                                  </p:stCondLst>
                                  <p:childTnLst>
                                    <p:set>
                                      <p:cBhvr>
                                        <p:cTn id="43" dur="1" fill="hold">
                                          <p:stCondLst>
                                            <p:cond delay="0"/>
                                          </p:stCondLst>
                                        </p:cTn>
                                        <p:tgtEl>
                                          <p:spTgt spid="25">
                                            <p:graphicEl>
                                              <a:chart seriesIdx="3" categoryIdx="-4" bldStep="series"/>
                                            </p:graphicEl>
                                          </p:spTgt>
                                        </p:tgtEl>
                                        <p:attrNameLst>
                                          <p:attrName>style.visibility</p:attrName>
                                        </p:attrNameLst>
                                      </p:cBhvr>
                                      <p:to>
                                        <p:strVal val="visible"/>
                                      </p:to>
                                    </p:set>
                                    <p:animEffect transition="in" filter="wipe(left)">
                                      <p:cBhvr>
                                        <p:cTn id="44" dur="1250"/>
                                        <p:tgtEl>
                                          <p:spTgt spid="25">
                                            <p:graphicEl>
                                              <a:chart seriesIdx="3" categoryIdx="-4" bldStep="series"/>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1" grpId="0">
        <p:bldSub>
          <a:bldChart bld="series"/>
        </p:bldSub>
      </p:bldGraphic>
      <p:bldGraphic spid="25" grpId="0" uiExpand="1">
        <p:bldSub>
          <a:bldChart bld="series"/>
        </p:bldSub>
      </p:bldGraphic>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35907" y="1854289"/>
            <a:ext cx="85916" cy="74390"/>
          </a:xfrm>
          <a:prstGeom prst="rect">
            <a:avLst/>
          </a:prstGeom>
        </p:spPr>
      </p:pic>
      <p:sp>
        <p:nvSpPr>
          <p:cNvPr id="2" name="Text Placeholder 1"/>
          <p:cNvSpPr>
            <a:spLocks noGrp="1"/>
          </p:cNvSpPr>
          <p:nvPr>
            <p:ph type="body" sz="quarter" idx="11"/>
          </p:nvPr>
        </p:nvSpPr>
        <p:spPr>
          <a:xfrm>
            <a:off x="350288" y="1238816"/>
            <a:ext cx="8353272" cy="2322531"/>
          </a:xfrm>
        </p:spPr>
        <p:txBody>
          <a:bodyPr>
            <a:normAutofit/>
          </a:bodyPr>
          <a:lstStyle/>
          <a:p>
            <a:endParaRPr lang="en-US" sz="2300" dirty="0"/>
          </a:p>
          <a:p>
            <a:endParaRPr lang="en-US" sz="2300" dirty="0"/>
          </a:p>
        </p:txBody>
      </p:sp>
      <p:sp>
        <p:nvSpPr>
          <p:cNvPr id="3" name="Text Placeholder 2"/>
          <p:cNvSpPr>
            <a:spLocks noGrp="1"/>
          </p:cNvSpPr>
          <p:nvPr>
            <p:ph type="body" sz="quarter" idx="10"/>
          </p:nvPr>
        </p:nvSpPr>
        <p:spPr>
          <a:xfrm>
            <a:off x="350288" y="414091"/>
            <a:ext cx="8353272" cy="610678"/>
          </a:xfrm>
        </p:spPr>
        <p:txBody>
          <a:bodyPr>
            <a:noAutofit/>
          </a:bodyPr>
          <a:lstStyle/>
          <a:p>
            <a:r>
              <a:rPr lang="en-US" dirty="0" smtClean="0"/>
              <a:t>Forecasting: Beetle and Fire Risk</a:t>
            </a:r>
            <a:endParaRPr lang="en-US" dirty="0"/>
          </a:p>
        </p:txBody>
      </p:sp>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11874" r="2810" b="1858"/>
          <a:stretch/>
        </p:blipFill>
        <p:spPr>
          <a:xfrm>
            <a:off x="4620127" y="1596097"/>
            <a:ext cx="4403558" cy="3914366"/>
          </a:xfrm>
          <a:prstGeom prst="rect">
            <a:avLst/>
          </a:prstGeom>
        </p:spPr>
      </p:pic>
      <p:pic>
        <p:nvPicPr>
          <p:cNvPr id="5" name="Picture 4"/>
          <p:cNvPicPr>
            <a:picLocks noChangeAspect="1"/>
          </p:cNvPicPr>
          <p:nvPr/>
        </p:nvPicPr>
        <p:blipFill rotWithShape="1">
          <a:blip r:embed="rId5">
            <a:extLst>
              <a:ext uri="{28A0092B-C50C-407E-A947-70E740481C1C}">
                <a14:useLocalDpi xmlns:a14="http://schemas.microsoft.com/office/drawing/2010/main" val="0"/>
              </a:ext>
            </a:extLst>
          </a:blip>
          <a:srcRect l="11840" r="2000" b="939"/>
          <a:stretch/>
        </p:blipFill>
        <p:spPr>
          <a:xfrm>
            <a:off x="108285" y="1549064"/>
            <a:ext cx="4511842" cy="4008431"/>
          </a:xfrm>
          <a:prstGeom prst="rect">
            <a:avLst/>
          </a:prstGeom>
        </p:spPr>
      </p:pic>
    </p:spTree>
    <p:extLst>
      <p:ext uri="{BB962C8B-B14F-4D97-AF65-F5344CB8AC3E}">
        <p14:creationId xmlns:p14="http://schemas.microsoft.com/office/powerpoint/2010/main" val="33332401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343978" y="407735"/>
            <a:ext cx="7790345" cy="610678"/>
          </a:xfrm>
        </p:spPr>
        <p:txBody>
          <a:bodyPr>
            <a:noAutofit/>
          </a:bodyPr>
          <a:lstStyle/>
          <a:p>
            <a:r>
              <a:rPr lang="en-US" dirty="0" smtClean="0"/>
              <a:t>Beetle and Fire Risk: Results</a:t>
            </a:r>
            <a:endParaRPr lang="en-US"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806" y="1350380"/>
            <a:ext cx="4437535" cy="3429000"/>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18208" y="1350380"/>
            <a:ext cx="4437535" cy="3429000"/>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19404" y="5157067"/>
            <a:ext cx="3197609" cy="1050643"/>
          </a:xfrm>
          <a:prstGeom prst="rect">
            <a:avLst/>
          </a:prstGeom>
        </p:spPr>
      </p:pic>
      <p:sp>
        <p:nvSpPr>
          <p:cNvPr id="2" name="TextBox 1"/>
          <p:cNvSpPr txBox="1"/>
          <p:nvPr/>
        </p:nvSpPr>
        <p:spPr>
          <a:xfrm>
            <a:off x="3696788" y="1409163"/>
            <a:ext cx="798364" cy="461665"/>
          </a:xfrm>
          <a:prstGeom prst="rect">
            <a:avLst/>
          </a:prstGeom>
          <a:solidFill>
            <a:schemeClr val="bg1"/>
          </a:solidFill>
        </p:spPr>
        <p:txBody>
          <a:bodyPr wrap="square" rtlCol="0">
            <a:spAutoFit/>
          </a:bodyPr>
          <a:lstStyle/>
          <a:p>
            <a:r>
              <a:rPr lang="en-US" sz="2400" b="1" dirty="0" smtClean="0"/>
              <a:t>52%</a:t>
            </a:r>
            <a:endParaRPr lang="en-US" sz="2400" b="1" dirty="0"/>
          </a:p>
        </p:txBody>
      </p:sp>
      <p:sp>
        <p:nvSpPr>
          <p:cNvPr id="12" name="TextBox 11"/>
          <p:cNvSpPr txBox="1"/>
          <p:nvPr/>
        </p:nvSpPr>
        <p:spPr>
          <a:xfrm>
            <a:off x="8134323" y="1409163"/>
            <a:ext cx="798364" cy="461665"/>
          </a:xfrm>
          <a:prstGeom prst="rect">
            <a:avLst/>
          </a:prstGeom>
          <a:solidFill>
            <a:schemeClr val="bg1"/>
          </a:solidFill>
        </p:spPr>
        <p:txBody>
          <a:bodyPr wrap="square" rtlCol="0">
            <a:spAutoFit/>
          </a:bodyPr>
          <a:lstStyle/>
          <a:p>
            <a:r>
              <a:rPr lang="en-US" sz="2400" b="1" dirty="0" smtClean="0"/>
              <a:t>66%</a:t>
            </a:r>
            <a:endParaRPr lang="en-US" sz="2400" b="1" dirty="0"/>
          </a:p>
        </p:txBody>
      </p:sp>
    </p:spTree>
    <p:extLst>
      <p:ext uri="{BB962C8B-B14F-4D97-AF65-F5344CB8AC3E}">
        <p14:creationId xmlns:p14="http://schemas.microsoft.com/office/powerpoint/2010/main" val="7157529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521207" y="1341119"/>
            <a:ext cx="8367611" cy="5006517"/>
          </a:xfrm>
        </p:spPr>
        <p:txBody>
          <a:bodyPr/>
          <a:lstStyle/>
          <a:p>
            <a:pPr marL="457200" indent="-457200">
              <a:buFont typeface="+mj-lt"/>
              <a:buAutoNum type="arabicPeriod"/>
            </a:pPr>
            <a:r>
              <a:rPr lang="en-US" sz="2800" dirty="0" smtClean="0"/>
              <a:t>Earth observations with ancillary data are effective in modeling nesting sites for the northern goshawk</a:t>
            </a:r>
          </a:p>
          <a:p>
            <a:pPr marL="457200" indent="-457200">
              <a:buFont typeface="+mj-lt"/>
              <a:buAutoNum type="arabicPeriod"/>
            </a:pPr>
            <a:endParaRPr lang="en-US" sz="2800" dirty="0"/>
          </a:p>
          <a:p>
            <a:pPr marL="457200" indent="-457200">
              <a:buFont typeface="+mj-lt"/>
              <a:buAutoNum type="arabicPeriod"/>
            </a:pPr>
            <a:r>
              <a:rPr lang="en-US" sz="2800" dirty="0" smtClean="0"/>
              <a:t>Climate change is expected to decrease nesting habitat by 2050 </a:t>
            </a:r>
          </a:p>
          <a:p>
            <a:pPr marL="457200" indent="-457200">
              <a:buFont typeface="+mj-lt"/>
              <a:buAutoNum type="arabicPeriod"/>
            </a:pPr>
            <a:endParaRPr lang="en-US" sz="2800" dirty="0" smtClean="0"/>
          </a:p>
          <a:p>
            <a:pPr marL="457200" indent="-457200">
              <a:buFont typeface="+mj-lt"/>
              <a:buAutoNum type="arabicPeriod"/>
            </a:pPr>
            <a:r>
              <a:rPr lang="en-US" sz="2800" dirty="0" smtClean="0"/>
              <a:t>Methodology can be applied to model nesting sites in the Holarctic </a:t>
            </a:r>
            <a:endParaRPr lang="en-US" sz="2800" dirty="0"/>
          </a:p>
          <a:p>
            <a:pPr marL="457200" indent="-457200">
              <a:buFont typeface="+mj-lt"/>
              <a:buAutoNum type="arabicPeriod"/>
            </a:pPr>
            <a:endParaRPr lang="en-US" dirty="0" smtClean="0"/>
          </a:p>
        </p:txBody>
      </p:sp>
      <p:sp>
        <p:nvSpPr>
          <p:cNvPr id="3" name="Text Placeholder 2"/>
          <p:cNvSpPr>
            <a:spLocks noGrp="1"/>
          </p:cNvSpPr>
          <p:nvPr>
            <p:ph type="body" sz="quarter" idx="10"/>
          </p:nvPr>
        </p:nvSpPr>
        <p:spPr>
          <a:xfrm>
            <a:off x="363486" y="399311"/>
            <a:ext cx="3566160" cy="610678"/>
          </a:xfrm>
        </p:spPr>
        <p:txBody>
          <a:bodyPr>
            <a:normAutofit lnSpcReduction="10000"/>
          </a:bodyPr>
          <a:lstStyle/>
          <a:p>
            <a:r>
              <a:rPr lang="en-US" dirty="0" smtClean="0"/>
              <a:t>Conclusions</a:t>
            </a:r>
            <a:endParaRPr lang="en-US" dirty="0"/>
          </a:p>
        </p:txBody>
      </p:sp>
    </p:spTree>
    <p:extLst>
      <p:ext uri="{BB962C8B-B14F-4D97-AF65-F5344CB8AC3E}">
        <p14:creationId xmlns:p14="http://schemas.microsoft.com/office/powerpoint/2010/main" val="29178669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animEffect transition="in" filter="fade">
                                      <p:cBhvr>
                                        <p:cTn id="17"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1" y="169826"/>
            <a:ext cx="5069940" cy="5539859"/>
          </a:xfrm>
        </p:spPr>
        <p:txBody>
          <a:bodyPr>
            <a:noAutofit/>
          </a:bodyPr>
          <a:lstStyle/>
          <a:p>
            <a:pPr marL="342900" indent="-342900">
              <a:lnSpc>
                <a:spcPct val="100000"/>
              </a:lnSpc>
              <a:spcBef>
                <a:spcPts val="200"/>
              </a:spcBef>
              <a:buClr>
                <a:schemeClr val="accent1"/>
              </a:buClr>
              <a:buFont typeface="Webdings" panose="05030102010509060703" pitchFamily="18" charset="2"/>
              <a:buChar char="4"/>
            </a:pPr>
            <a:endParaRPr lang="en-US" dirty="0" smtClean="0"/>
          </a:p>
          <a:p>
            <a:pPr marL="342900" indent="-342900">
              <a:lnSpc>
                <a:spcPct val="100000"/>
              </a:lnSpc>
              <a:spcBef>
                <a:spcPts val="200"/>
              </a:spcBef>
              <a:buClr>
                <a:schemeClr val="accent1"/>
              </a:buClr>
              <a:buFont typeface="Webdings" panose="05030102010509060703" pitchFamily="18" charset="2"/>
              <a:buChar char="4"/>
            </a:pPr>
            <a:endParaRPr lang="en-US" dirty="0" smtClean="0"/>
          </a:p>
          <a:p>
            <a:pPr marL="342900" indent="-342900">
              <a:lnSpc>
                <a:spcPct val="100000"/>
              </a:lnSpc>
              <a:spcBef>
                <a:spcPts val="200"/>
              </a:spcBef>
              <a:buClr>
                <a:schemeClr val="accent1"/>
              </a:buClr>
              <a:buFont typeface="Webdings" panose="05030102010509060703" pitchFamily="18" charset="2"/>
              <a:buChar char="4"/>
            </a:pPr>
            <a:endParaRPr lang="en-US" dirty="0"/>
          </a:p>
          <a:p>
            <a:pPr marL="342900" indent="-342900">
              <a:lnSpc>
                <a:spcPct val="100000"/>
              </a:lnSpc>
              <a:spcBef>
                <a:spcPts val="200"/>
              </a:spcBef>
              <a:buClr>
                <a:schemeClr val="accent1"/>
              </a:buClr>
              <a:buFont typeface="Webdings" panose="05030102010509060703" pitchFamily="18" charset="2"/>
              <a:buChar char="4"/>
            </a:pPr>
            <a:endParaRPr lang="en-US" dirty="0" smtClean="0"/>
          </a:p>
          <a:p>
            <a:pPr marL="342900" indent="-342900">
              <a:lnSpc>
                <a:spcPct val="100000"/>
              </a:lnSpc>
              <a:spcBef>
                <a:spcPts val="200"/>
              </a:spcBef>
              <a:buClr>
                <a:schemeClr val="accent1"/>
              </a:buClr>
              <a:buFont typeface="Webdings" panose="05030102010509060703" pitchFamily="18" charset="2"/>
              <a:buChar char="4"/>
            </a:pPr>
            <a:endParaRPr lang="en-US" dirty="0"/>
          </a:p>
          <a:p>
            <a:pPr marL="342900" indent="-342900">
              <a:lnSpc>
                <a:spcPct val="100000"/>
              </a:lnSpc>
              <a:spcBef>
                <a:spcPts val="200"/>
              </a:spcBef>
              <a:buClr>
                <a:schemeClr val="accent1"/>
              </a:buClr>
              <a:buFont typeface="Webdings" panose="05030102010509060703" pitchFamily="18" charset="2"/>
              <a:buChar char="4"/>
            </a:pPr>
            <a:r>
              <a:rPr lang="en-US" dirty="0" smtClean="0"/>
              <a:t>Scientific name: </a:t>
            </a:r>
            <a:r>
              <a:rPr lang="en-US" b="1" i="1" dirty="0" smtClean="0"/>
              <a:t>Accipiter </a:t>
            </a:r>
            <a:r>
              <a:rPr lang="en-US" b="1" i="1" dirty="0" err="1" smtClean="0"/>
              <a:t>gentilis</a:t>
            </a:r>
            <a:endParaRPr lang="en-US" b="1" i="1" dirty="0" smtClean="0"/>
          </a:p>
          <a:p>
            <a:pPr>
              <a:lnSpc>
                <a:spcPct val="100000"/>
              </a:lnSpc>
              <a:spcBef>
                <a:spcPts val="200"/>
              </a:spcBef>
              <a:buClr>
                <a:schemeClr val="accent1"/>
              </a:buClr>
            </a:pPr>
            <a:endParaRPr lang="en-US" dirty="0"/>
          </a:p>
          <a:p>
            <a:pPr marL="342900" indent="-342900">
              <a:lnSpc>
                <a:spcPct val="100000"/>
              </a:lnSpc>
              <a:spcBef>
                <a:spcPts val="200"/>
              </a:spcBef>
              <a:buClr>
                <a:schemeClr val="accent1"/>
              </a:buClr>
              <a:buFont typeface="Webdings" panose="05030102010509060703" pitchFamily="18" charset="2"/>
              <a:buChar char="4"/>
            </a:pPr>
            <a:r>
              <a:rPr lang="en-US" dirty="0" smtClean="0"/>
              <a:t>Generalist predator</a:t>
            </a:r>
          </a:p>
          <a:p>
            <a:pPr>
              <a:lnSpc>
                <a:spcPct val="100000"/>
              </a:lnSpc>
              <a:spcBef>
                <a:spcPts val="200"/>
              </a:spcBef>
              <a:buClr>
                <a:schemeClr val="accent1"/>
              </a:buClr>
            </a:pPr>
            <a:endParaRPr lang="en-US" dirty="0" smtClean="0"/>
          </a:p>
          <a:p>
            <a:pPr marL="342900" indent="-342900">
              <a:lnSpc>
                <a:spcPct val="100000"/>
              </a:lnSpc>
              <a:spcBef>
                <a:spcPts val="200"/>
              </a:spcBef>
              <a:buClr>
                <a:schemeClr val="accent1"/>
              </a:buClr>
              <a:buFont typeface="Webdings" panose="05030102010509060703" pitchFamily="18" charset="2"/>
              <a:buChar char="4"/>
            </a:pPr>
            <a:r>
              <a:rPr lang="en-US" dirty="0"/>
              <a:t>O</a:t>
            </a:r>
            <a:r>
              <a:rPr lang="en-US" dirty="0" smtClean="0"/>
              <a:t>ccupies </a:t>
            </a:r>
            <a:r>
              <a:rPr lang="en-US" b="1" dirty="0"/>
              <a:t>boreal</a:t>
            </a:r>
            <a:r>
              <a:rPr lang="en-US" dirty="0"/>
              <a:t> and </a:t>
            </a:r>
            <a:r>
              <a:rPr lang="en-US" b="1" dirty="0"/>
              <a:t>temperate forests</a:t>
            </a:r>
            <a:r>
              <a:rPr lang="en-US" dirty="0"/>
              <a:t> </a:t>
            </a:r>
            <a:r>
              <a:rPr lang="en-US" dirty="0" smtClean="0"/>
              <a:t>of the Holarctic </a:t>
            </a:r>
          </a:p>
          <a:p>
            <a:pPr>
              <a:lnSpc>
                <a:spcPct val="100000"/>
              </a:lnSpc>
              <a:spcBef>
                <a:spcPts val="200"/>
              </a:spcBef>
              <a:buClr>
                <a:schemeClr val="accent1"/>
              </a:buClr>
            </a:pPr>
            <a:endParaRPr lang="en-US" dirty="0" smtClean="0"/>
          </a:p>
          <a:p>
            <a:pPr marL="342900" indent="-342900">
              <a:lnSpc>
                <a:spcPct val="100000"/>
              </a:lnSpc>
              <a:spcBef>
                <a:spcPts val="200"/>
              </a:spcBef>
              <a:buClr>
                <a:schemeClr val="accent1"/>
              </a:buClr>
              <a:buFont typeface="Webdings" panose="05030102010509060703" pitchFamily="18" charset="2"/>
              <a:buChar char="4"/>
            </a:pPr>
            <a:r>
              <a:rPr lang="en-US" dirty="0"/>
              <a:t>Nests in mature forests with </a:t>
            </a:r>
            <a:r>
              <a:rPr lang="en-US" b="1" dirty="0" smtClean="0"/>
              <a:t>dense canopy </a:t>
            </a:r>
            <a:r>
              <a:rPr lang="en-US" b="1" dirty="0"/>
              <a:t>cover </a:t>
            </a:r>
            <a:r>
              <a:rPr lang="en-US" dirty="0"/>
              <a:t>and</a:t>
            </a:r>
            <a:r>
              <a:rPr lang="en-US" b="1" dirty="0"/>
              <a:t> open </a:t>
            </a:r>
            <a:r>
              <a:rPr lang="en-US" b="1" dirty="0" smtClean="0"/>
              <a:t>understory</a:t>
            </a:r>
          </a:p>
          <a:p>
            <a:pPr>
              <a:lnSpc>
                <a:spcPct val="100000"/>
              </a:lnSpc>
              <a:spcBef>
                <a:spcPts val="200"/>
              </a:spcBef>
              <a:buClr>
                <a:schemeClr val="accent1"/>
              </a:buClr>
            </a:pPr>
            <a:r>
              <a:rPr lang="en-US" dirty="0" smtClean="0"/>
              <a:t> </a:t>
            </a:r>
            <a:endParaRPr lang="en-US" dirty="0"/>
          </a:p>
          <a:p>
            <a:pPr marL="342900" indent="-342900">
              <a:lnSpc>
                <a:spcPct val="100000"/>
              </a:lnSpc>
              <a:spcBef>
                <a:spcPts val="200"/>
              </a:spcBef>
              <a:buClr>
                <a:schemeClr val="accent1"/>
              </a:buClr>
              <a:buFont typeface="Webdings" panose="05030102010509060703" pitchFamily="18" charset="2"/>
              <a:buChar char="4"/>
            </a:pPr>
            <a:r>
              <a:rPr lang="en-US" dirty="0" smtClean="0"/>
              <a:t>Mountain pine beetle threat</a:t>
            </a:r>
          </a:p>
          <a:p>
            <a:pPr>
              <a:lnSpc>
                <a:spcPct val="100000"/>
              </a:lnSpc>
              <a:spcBef>
                <a:spcPts val="200"/>
              </a:spcBef>
              <a:buClr>
                <a:schemeClr val="accent1"/>
              </a:buClr>
            </a:pPr>
            <a:endParaRPr lang="en-US" dirty="0" smtClean="0"/>
          </a:p>
        </p:txBody>
      </p:sp>
      <p:sp>
        <p:nvSpPr>
          <p:cNvPr id="4" name="Text Placeholder 3"/>
          <p:cNvSpPr>
            <a:spLocks noGrp="1"/>
          </p:cNvSpPr>
          <p:nvPr>
            <p:ph type="body" sz="quarter" idx="10"/>
          </p:nvPr>
        </p:nvSpPr>
        <p:spPr>
          <a:xfrm>
            <a:off x="331449" y="169826"/>
            <a:ext cx="4853093" cy="872752"/>
          </a:xfrm>
        </p:spPr>
        <p:txBody>
          <a:bodyPr/>
          <a:lstStyle/>
          <a:p>
            <a:r>
              <a:rPr lang="en-US" dirty="0" smtClean="0"/>
              <a:t>Northern Goshawk</a:t>
            </a:r>
            <a:endParaRPr lang="en-US"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69941" y="1973665"/>
            <a:ext cx="4037708" cy="2695170"/>
          </a:xfrm>
          <a:prstGeom prst="rect">
            <a:avLst/>
          </a:prstGeom>
        </p:spPr>
      </p:pic>
      <p:sp>
        <p:nvSpPr>
          <p:cNvPr id="5" name="Text Placeholder 1"/>
          <p:cNvSpPr>
            <a:spLocks noGrp="1"/>
          </p:cNvSpPr>
          <p:nvPr>
            <p:ph type="body" sz="quarter" idx="11"/>
          </p:nvPr>
        </p:nvSpPr>
        <p:spPr>
          <a:xfrm>
            <a:off x="5069941" y="4668835"/>
            <a:ext cx="2181885" cy="301528"/>
          </a:xfrm>
        </p:spPr>
        <p:txBody>
          <a:bodyPr>
            <a:normAutofit/>
          </a:bodyPr>
          <a:lstStyle/>
          <a:p>
            <a:pPr>
              <a:spcBef>
                <a:spcPts val="200"/>
              </a:spcBef>
              <a:buClr>
                <a:schemeClr val="accent1"/>
              </a:buClr>
            </a:pPr>
            <a:r>
              <a:rPr lang="en-US" sz="1200" dirty="0"/>
              <a:t>Photo credit: </a:t>
            </a:r>
            <a:r>
              <a:rPr lang="en-US" sz="1200" dirty="0" smtClean="0"/>
              <a:t>Steve </a:t>
            </a:r>
            <a:r>
              <a:rPr lang="en-US" sz="1200" dirty="0" err="1" smtClean="0"/>
              <a:t>Garvie</a:t>
            </a:r>
            <a:endParaRPr lang="en-US" sz="1200" dirty="0" smtClean="0"/>
          </a:p>
        </p:txBody>
      </p:sp>
    </p:spTree>
    <p:extLst>
      <p:ext uri="{BB962C8B-B14F-4D97-AF65-F5344CB8AC3E}">
        <p14:creationId xmlns:p14="http://schemas.microsoft.com/office/powerpoint/2010/main" val="16590431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521207" y="1341119"/>
            <a:ext cx="8367611" cy="5006517"/>
          </a:xfrm>
        </p:spPr>
        <p:txBody>
          <a:bodyPr/>
          <a:lstStyle/>
          <a:p>
            <a:pPr marL="457200" indent="-457200">
              <a:buFont typeface="+mj-lt"/>
              <a:buAutoNum type="arabicPeriod"/>
            </a:pPr>
            <a:r>
              <a:rPr lang="en-US" sz="2800" dirty="0" smtClean="0"/>
              <a:t>Incorporate </a:t>
            </a:r>
            <a:r>
              <a:rPr lang="en-US" sz="2800" dirty="0" err="1" smtClean="0"/>
              <a:t>LiDAR</a:t>
            </a:r>
            <a:r>
              <a:rPr lang="en-US" sz="2800" dirty="0" smtClean="0"/>
              <a:t> remote sensing to develop </a:t>
            </a:r>
            <a:r>
              <a:rPr lang="en-US" sz="2800" dirty="0" smtClean="0"/>
              <a:t>vegetation modeling variables</a:t>
            </a:r>
          </a:p>
          <a:p>
            <a:pPr marL="457200" indent="-457200">
              <a:buFont typeface="+mj-lt"/>
              <a:buAutoNum type="arabicPeriod"/>
            </a:pPr>
            <a:endParaRPr lang="en-US" sz="2800" dirty="0"/>
          </a:p>
          <a:p>
            <a:pPr marL="457200" indent="-457200">
              <a:buFont typeface="+mj-lt"/>
              <a:buAutoNum type="arabicPeriod"/>
            </a:pPr>
            <a:r>
              <a:rPr lang="en-US" sz="2800" dirty="0" smtClean="0"/>
              <a:t>Validate habitat suitability model through field surveys</a:t>
            </a:r>
          </a:p>
          <a:p>
            <a:pPr marL="457200" indent="-457200">
              <a:buFont typeface="+mj-lt"/>
              <a:buAutoNum type="arabicPeriod"/>
            </a:pPr>
            <a:endParaRPr lang="en-US" sz="2800" dirty="0"/>
          </a:p>
          <a:p>
            <a:pPr marL="457200" indent="-457200">
              <a:buFont typeface="+mj-lt"/>
              <a:buAutoNum type="arabicPeriod"/>
            </a:pPr>
            <a:r>
              <a:rPr lang="en-US" sz="2800" dirty="0" smtClean="0"/>
              <a:t>Shift to quantitative forecasting</a:t>
            </a:r>
          </a:p>
          <a:p>
            <a:pPr marL="457200" indent="-457200">
              <a:buFont typeface="+mj-lt"/>
              <a:buAutoNum type="arabicPeriod"/>
            </a:pPr>
            <a:endParaRPr lang="en-US" sz="2800" dirty="0"/>
          </a:p>
          <a:p>
            <a:pPr marL="457200" indent="-457200">
              <a:buFont typeface="+mj-lt"/>
              <a:buAutoNum type="arabicPeriod"/>
            </a:pPr>
            <a:endParaRPr lang="en-US" sz="2800" dirty="0" smtClean="0"/>
          </a:p>
          <a:p>
            <a:pPr marL="457200" indent="-457200">
              <a:buFont typeface="+mj-lt"/>
              <a:buAutoNum type="arabicPeriod"/>
            </a:pPr>
            <a:endParaRPr lang="en-US" sz="2800" dirty="0" smtClean="0"/>
          </a:p>
          <a:p>
            <a:pPr marL="457200" indent="-457200">
              <a:buFont typeface="+mj-lt"/>
              <a:buAutoNum type="arabicPeriod"/>
            </a:pPr>
            <a:endParaRPr lang="en-US" sz="2800" dirty="0"/>
          </a:p>
          <a:p>
            <a:endParaRPr lang="en-US" dirty="0" smtClean="0"/>
          </a:p>
        </p:txBody>
      </p:sp>
      <p:sp>
        <p:nvSpPr>
          <p:cNvPr id="3" name="Text Placeholder 2"/>
          <p:cNvSpPr>
            <a:spLocks noGrp="1"/>
          </p:cNvSpPr>
          <p:nvPr>
            <p:ph type="body" sz="quarter" idx="10"/>
          </p:nvPr>
        </p:nvSpPr>
        <p:spPr>
          <a:xfrm>
            <a:off x="363486" y="399311"/>
            <a:ext cx="3566160" cy="610678"/>
          </a:xfrm>
        </p:spPr>
        <p:txBody>
          <a:bodyPr>
            <a:normAutofit lnSpcReduction="10000"/>
          </a:bodyPr>
          <a:lstStyle/>
          <a:p>
            <a:r>
              <a:rPr lang="en-US" dirty="0" smtClean="0"/>
              <a:t>Future Work</a:t>
            </a:r>
            <a:endParaRPr lang="en-US" dirty="0"/>
          </a:p>
        </p:txBody>
      </p:sp>
    </p:spTree>
    <p:extLst>
      <p:ext uri="{BB962C8B-B14F-4D97-AF65-F5344CB8AC3E}">
        <p14:creationId xmlns:p14="http://schemas.microsoft.com/office/powerpoint/2010/main" val="20834052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animEffect transition="in" filter="fade">
                                      <p:cBhvr>
                                        <p:cTn id="17"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562460" y="1677830"/>
            <a:ext cx="8051583" cy="704088"/>
          </a:xfrm>
        </p:spPr>
        <p:txBody>
          <a:bodyPr>
            <a:normAutofit/>
          </a:bodyPr>
          <a:lstStyle/>
          <a:p>
            <a:pPr>
              <a:spcBef>
                <a:spcPts val="600"/>
              </a:spcBef>
            </a:pPr>
            <a:r>
              <a:rPr lang="en-US" sz="1900" dirty="0"/>
              <a:t>Dr. Ross Nelson, NASA Goddard Space Flight </a:t>
            </a:r>
            <a:r>
              <a:rPr lang="en-US" sz="1900" dirty="0" smtClean="0"/>
              <a:t>Center</a:t>
            </a:r>
          </a:p>
          <a:p>
            <a:pPr>
              <a:spcBef>
                <a:spcPts val="600"/>
              </a:spcBef>
            </a:pPr>
            <a:r>
              <a:rPr lang="en-US" sz="1900" dirty="0" smtClean="0"/>
              <a:t>Dr. John Bolten, </a:t>
            </a:r>
            <a:r>
              <a:rPr lang="en-US" sz="1900" dirty="0"/>
              <a:t>NASA Goddard Space Flight Center</a:t>
            </a:r>
          </a:p>
          <a:p>
            <a:pPr>
              <a:spcBef>
                <a:spcPts val="600"/>
              </a:spcBef>
            </a:pPr>
            <a:endParaRPr lang="en-US" sz="1900" dirty="0"/>
          </a:p>
          <a:p>
            <a:pPr>
              <a:spcBef>
                <a:spcPts val="600"/>
              </a:spcBef>
            </a:pPr>
            <a:endParaRPr lang="en-US" sz="1900" dirty="0"/>
          </a:p>
        </p:txBody>
      </p:sp>
      <p:sp>
        <p:nvSpPr>
          <p:cNvPr id="3" name="Text Placeholder 2"/>
          <p:cNvSpPr>
            <a:spLocks noGrp="1"/>
          </p:cNvSpPr>
          <p:nvPr>
            <p:ph type="body" sz="quarter" idx="11"/>
          </p:nvPr>
        </p:nvSpPr>
        <p:spPr>
          <a:xfrm>
            <a:off x="562460" y="2860886"/>
            <a:ext cx="8051583" cy="1143277"/>
          </a:xfrm>
        </p:spPr>
        <p:txBody>
          <a:bodyPr>
            <a:normAutofit/>
          </a:bodyPr>
          <a:lstStyle/>
          <a:p>
            <a:r>
              <a:rPr lang="en-US" sz="1900" dirty="0" smtClean="0"/>
              <a:t>Dr. Nate Bickford, University of Nebraska at Kearney</a:t>
            </a:r>
          </a:p>
          <a:p>
            <a:pPr>
              <a:spcBef>
                <a:spcPts val="600"/>
              </a:spcBef>
            </a:pPr>
            <a:r>
              <a:rPr lang="en-US" sz="1900" dirty="0"/>
              <a:t>Dr. </a:t>
            </a:r>
            <a:r>
              <a:rPr lang="en-US" sz="1900" dirty="0" err="1"/>
              <a:t>Risto</a:t>
            </a:r>
            <a:r>
              <a:rPr lang="en-US" sz="1900" dirty="0"/>
              <a:t> </a:t>
            </a:r>
            <a:r>
              <a:rPr lang="en-US" sz="1900" dirty="0" err="1"/>
              <a:t>Tornberg</a:t>
            </a:r>
            <a:r>
              <a:rPr lang="en-US" sz="1900" dirty="0"/>
              <a:t>, Oulu University, Finland</a:t>
            </a:r>
          </a:p>
          <a:p>
            <a:pPr>
              <a:spcBef>
                <a:spcPts val="600"/>
              </a:spcBef>
            </a:pPr>
            <a:r>
              <a:rPr lang="en-US" sz="1900" dirty="0" smtClean="0"/>
              <a:t>Victor Murphy, USDA Forest Service</a:t>
            </a:r>
          </a:p>
          <a:p>
            <a:endParaRPr lang="en-US" sz="1900" dirty="0"/>
          </a:p>
        </p:txBody>
      </p:sp>
      <p:sp>
        <p:nvSpPr>
          <p:cNvPr id="4" name="Text Placeholder 3"/>
          <p:cNvSpPr>
            <a:spLocks noGrp="1"/>
          </p:cNvSpPr>
          <p:nvPr>
            <p:ph type="body" sz="quarter" idx="12"/>
          </p:nvPr>
        </p:nvSpPr>
        <p:spPr>
          <a:xfrm>
            <a:off x="562461" y="4575569"/>
            <a:ext cx="8051582" cy="1609273"/>
          </a:xfrm>
        </p:spPr>
        <p:txBody>
          <a:bodyPr>
            <a:normAutofit/>
          </a:bodyPr>
          <a:lstStyle/>
          <a:p>
            <a:pPr>
              <a:spcBef>
                <a:spcPts val="600"/>
              </a:spcBef>
            </a:pPr>
            <a:r>
              <a:rPr lang="en-US" sz="1900" dirty="0" smtClean="0"/>
              <a:t>Laura Conway</a:t>
            </a:r>
            <a:r>
              <a:rPr lang="en-US" sz="1900" dirty="0"/>
              <a:t>, USDA Forest </a:t>
            </a:r>
            <a:r>
              <a:rPr lang="en-US" sz="1900" dirty="0" smtClean="0"/>
              <a:t>Service</a:t>
            </a:r>
          </a:p>
          <a:p>
            <a:pPr>
              <a:spcBef>
                <a:spcPts val="600"/>
              </a:spcBef>
            </a:pPr>
            <a:r>
              <a:rPr lang="en-US" sz="1900" dirty="0" smtClean="0"/>
              <a:t>Dr. Lee </a:t>
            </a:r>
            <a:r>
              <a:rPr lang="en-US" sz="1900" dirty="0" err="1" smtClean="0"/>
              <a:t>Vierling</a:t>
            </a:r>
            <a:r>
              <a:rPr lang="en-US" sz="1900" dirty="0" smtClean="0"/>
              <a:t>, University of Idaho</a:t>
            </a:r>
          </a:p>
          <a:p>
            <a:pPr>
              <a:spcBef>
                <a:spcPts val="600"/>
              </a:spcBef>
            </a:pPr>
            <a:r>
              <a:rPr lang="en-US" sz="1900" dirty="0" smtClean="0"/>
              <a:t>Dr. Jeff </a:t>
            </a:r>
            <a:r>
              <a:rPr lang="en-US" sz="1900" dirty="0" err="1" smtClean="0"/>
              <a:t>Hicke</a:t>
            </a:r>
            <a:r>
              <a:rPr lang="en-US" sz="1900" dirty="0" smtClean="0"/>
              <a:t>, University of Idaho</a:t>
            </a:r>
          </a:p>
          <a:p>
            <a:endParaRPr lang="en-US" sz="1900" dirty="0" smtClean="0"/>
          </a:p>
          <a:p>
            <a:endParaRPr lang="en-US" sz="1900" dirty="0"/>
          </a:p>
        </p:txBody>
      </p:sp>
      <p:sp>
        <p:nvSpPr>
          <p:cNvPr id="5" name="TextBox 4"/>
          <p:cNvSpPr txBox="1"/>
          <p:nvPr/>
        </p:nvSpPr>
        <p:spPr>
          <a:xfrm>
            <a:off x="562460" y="1241394"/>
            <a:ext cx="2577819" cy="400110"/>
          </a:xfrm>
          <a:prstGeom prst="rect">
            <a:avLst/>
          </a:prstGeom>
          <a:noFill/>
        </p:spPr>
        <p:txBody>
          <a:bodyPr wrap="square" rtlCol="0">
            <a:spAutoFit/>
          </a:bodyPr>
          <a:lstStyle/>
          <a:p>
            <a:pPr algn="l"/>
            <a:r>
              <a:rPr lang="en-US" sz="2000" b="1" dirty="0">
                <a:solidFill>
                  <a:schemeClr val="accent1"/>
                </a:solidFill>
                <a:latin typeface="Century Gothic" panose="020B0502020202020204" pitchFamily="34" charset="0"/>
              </a:rPr>
              <a:t>A</a:t>
            </a:r>
            <a:r>
              <a:rPr lang="en-US" sz="2000" b="1" dirty="0" smtClean="0">
                <a:solidFill>
                  <a:schemeClr val="accent1"/>
                </a:solidFill>
                <a:latin typeface="Century Gothic" panose="020B0502020202020204" pitchFamily="34" charset="0"/>
              </a:rPr>
              <a:t>dvisors</a:t>
            </a:r>
            <a:endParaRPr lang="en-US" sz="2000" dirty="0" smtClean="0">
              <a:solidFill>
                <a:schemeClr val="accent1"/>
              </a:solidFill>
              <a:latin typeface="Century Gothic" panose="020B0502020202020204" pitchFamily="34" charset="0"/>
            </a:endParaRPr>
          </a:p>
        </p:txBody>
      </p:sp>
      <p:sp>
        <p:nvSpPr>
          <p:cNvPr id="6" name="TextBox 5"/>
          <p:cNvSpPr txBox="1"/>
          <p:nvPr/>
        </p:nvSpPr>
        <p:spPr>
          <a:xfrm>
            <a:off x="562460" y="2422729"/>
            <a:ext cx="2577819" cy="400110"/>
          </a:xfrm>
          <a:prstGeom prst="rect">
            <a:avLst/>
          </a:prstGeom>
          <a:noFill/>
        </p:spPr>
        <p:txBody>
          <a:bodyPr wrap="square" rtlCol="0">
            <a:spAutoFit/>
          </a:bodyPr>
          <a:lstStyle/>
          <a:p>
            <a:pPr algn="l"/>
            <a:r>
              <a:rPr lang="en-US" sz="2000" b="1" dirty="0" smtClean="0">
                <a:solidFill>
                  <a:schemeClr val="accent1"/>
                </a:solidFill>
                <a:latin typeface="Century Gothic" panose="020B0502020202020204" pitchFamily="34" charset="0"/>
              </a:rPr>
              <a:t>Partners</a:t>
            </a:r>
            <a:endParaRPr lang="en-US" sz="2000" dirty="0" smtClean="0">
              <a:solidFill>
                <a:schemeClr val="accent1"/>
              </a:solidFill>
              <a:latin typeface="Century Gothic" panose="020B0502020202020204" pitchFamily="34" charset="0"/>
            </a:endParaRPr>
          </a:p>
        </p:txBody>
      </p:sp>
      <p:sp>
        <p:nvSpPr>
          <p:cNvPr id="7" name="TextBox 6"/>
          <p:cNvSpPr txBox="1"/>
          <p:nvPr/>
        </p:nvSpPr>
        <p:spPr>
          <a:xfrm>
            <a:off x="562460" y="4158676"/>
            <a:ext cx="2577819" cy="400110"/>
          </a:xfrm>
          <a:prstGeom prst="rect">
            <a:avLst/>
          </a:prstGeom>
          <a:noFill/>
        </p:spPr>
        <p:txBody>
          <a:bodyPr wrap="square" rtlCol="0">
            <a:spAutoFit/>
          </a:bodyPr>
          <a:lstStyle/>
          <a:p>
            <a:pPr algn="l"/>
            <a:r>
              <a:rPr lang="en-US" sz="2000" b="1" dirty="0" smtClean="0">
                <a:solidFill>
                  <a:schemeClr val="accent1"/>
                </a:solidFill>
                <a:latin typeface="Century Gothic" panose="020B0502020202020204" pitchFamily="34" charset="0"/>
              </a:rPr>
              <a:t>Other Contributors </a:t>
            </a:r>
            <a:endParaRPr lang="en-US" sz="2000" dirty="0" smtClean="0">
              <a:solidFill>
                <a:schemeClr val="accent1"/>
              </a:solidFill>
              <a:latin typeface="Century Gothic" panose="020B0502020202020204" pitchFamily="34" charset="0"/>
            </a:endParaRPr>
          </a:p>
        </p:txBody>
      </p:sp>
    </p:spTree>
    <p:extLst>
      <p:ext uri="{BB962C8B-B14F-4D97-AF65-F5344CB8AC3E}">
        <p14:creationId xmlns:p14="http://schemas.microsoft.com/office/powerpoint/2010/main" val="351407966"/>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127579" y="170116"/>
            <a:ext cx="8590911" cy="961201"/>
          </a:xfrm>
        </p:spPr>
        <p:txBody>
          <a:bodyPr>
            <a:noAutofit/>
          </a:bodyPr>
          <a:lstStyle/>
          <a:p>
            <a:pPr algn="ctr"/>
            <a:r>
              <a:rPr lang="en-US" sz="3200" dirty="0" smtClean="0"/>
              <a:t>Study </a:t>
            </a:r>
            <a:r>
              <a:rPr lang="en-US" sz="3200" dirty="0"/>
              <a:t>Area - Lewis and Clark </a:t>
            </a:r>
            <a:r>
              <a:rPr lang="en-US" sz="3200" dirty="0" smtClean="0"/>
              <a:t>National Forest </a:t>
            </a:r>
            <a:r>
              <a:rPr lang="en-US" sz="3200" dirty="0"/>
              <a:t>(</a:t>
            </a:r>
            <a:r>
              <a:rPr lang="en-US" sz="3200" dirty="0" smtClean="0"/>
              <a:t>LCNF), Jefferson Division</a:t>
            </a:r>
            <a:endParaRPr lang="en-US" sz="3200" dirty="0"/>
          </a:p>
        </p:txBody>
      </p:sp>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l="1118" r="1010"/>
          <a:stretch/>
        </p:blipFill>
        <p:spPr>
          <a:xfrm>
            <a:off x="3639890" y="1318477"/>
            <a:ext cx="5355058" cy="4227968"/>
          </a:xfrm>
          <a:prstGeom prst="rect">
            <a:avLst/>
          </a:prstGeom>
        </p:spPr>
      </p:pic>
      <p:sp>
        <p:nvSpPr>
          <p:cNvPr id="7" name="Text Placeholder 6"/>
          <p:cNvSpPr>
            <a:spLocks noGrp="1"/>
          </p:cNvSpPr>
          <p:nvPr>
            <p:ph type="body" sz="quarter" idx="11"/>
          </p:nvPr>
        </p:nvSpPr>
        <p:spPr>
          <a:xfrm>
            <a:off x="-9782" y="1878605"/>
            <a:ext cx="3644087" cy="4825497"/>
          </a:xfrm>
        </p:spPr>
        <p:txBody>
          <a:bodyPr>
            <a:normAutofit/>
          </a:bodyPr>
          <a:lstStyle/>
          <a:p>
            <a:pPr>
              <a:spcBef>
                <a:spcPts val="200"/>
              </a:spcBef>
              <a:buClr>
                <a:schemeClr val="accent1"/>
              </a:buClr>
            </a:pPr>
            <a:endParaRPr lang="en-US" b="1" dirty="0"/>
          </a:p>
          <a:p>
            <a:pPr marL="342900" indent="-342900">
              <a:spcBef>
                <a:spcPts val="200"/>
              </a:spcBef>
              <a:buClr>
                <a:schemeClr val="accent1"/>
              </a:buClr>
              <a:buFont typeface="Webdings" panose="05030102010509060703" pitchFamily="18" charset="2"/>
              <a:buChar char="4"/>
            </a:pPr>
            <a:r>
              <a:rPr lang="en-US" b="1" dirty="0" smtClean="0"/>
              <a:t>4,900 km</a:t>
            </a:r>
            <a:r>
              <a:rPr lang="en-US" b="1" baseline="30000" dirty="0" smtClean="0"/>
              <a:t>2</a:t>
            </a:r>
            <a:r>
              <a:rPr lang="en-US" b="1" dirty="0" smtClean="0"/>
              <a:t> </a:t>
            </a:r>
            <a:r>
              <a:rPr lang="en-US" dirty="0" smtClean="0"/>
              <a:t>area located in central Montana</a:t>
            </a:r>
            <a:endParaRPr lang="en-US" baseline="30000" dirty="0" smtClean="0"/>
          </a:p>
          <a:p>
            <a:pPr>
              <a:spcBef>
                <a:spcPts val="200"/>
              </a:spcBef>
              <a:buClr>
                <a:schemeClr val="accent1"/>
              </a:buClr>
            </a:pPr>
            <a:endParaRPr lang="en-US" dirty="0"/>
          </a:p>
          <a:p>
            <a:pPr marL="342900" indent="-342900">
              <a:spcBef>
                <a:spcPts val="200"/>
              </a:spcBef>
              <a:buClr>
                <a:schemeClr val="accent1"/>
              </a:buClr>
              <a:buFont typeface="Webdings" panose="05030102010509060703" pitchFamily="18" charset="2"/>
              <a:buChar char="4"/>
            </a:pPr>
            <a:r>
              <a:rPr lang="en-US" dirty="0" smtClean="0"/>
              <a:t>Elevation: 1,200 - 2,800 m</a:t>
            </a:r>
          </a:p>
          <a:p>
            <a:pPr marL="342900" indent="-342900">
              <a:spcBef>
                <a:spcPts val="200"/>
              </a:spcBef>
              <a:buClr>
                <a:schemeClr val="accent1"/>
              </a:buClr>
              <a:buFont typeface="Webdings" panose="05030102010509060703" pitchFamily="18" charset="2"/>
              <a:buChar char="4"/>
            </a:pPr>
            <a:endParaRPr lang="en-US" dirty="0"/>
          </a:p>
          <a:p>
            <a:pPr marL="342900" indent="-342900">
              <a:spcBef>
                <a:spcPts val="200"/>
              </a:spcBef>
              <a:buClr>
                <a:schemeClr val="accent1"/>
              </a:buClr>
              <a:buFont typeface="Webdings" panose="05030102010509060703" pitchFamily="18" charset="2"/>
              <a:buChar char="4"/>
            </a:pPr>
            <a:r>
              <a:rPr lang="en-US" dirty="0"/>
              <a:t>Mixed </a:t>
            </a:r>
            <a:r>
              <a:rPr lang="en-US" b="1" dirty="0"/>
              <a:t>grassland</a:t>
            </a:r>
            <a:r>
              <a:rPr lang="en-US" dirty="0"/>
              <a:t> and </a:t>
            </a:r>
            <a:r>
              <a:rPr lang="en-US" b="1" dirty="0"/>
              <a:t>conifer </a:t>
            </a:r>
            <a:r>
              <a:rPr lang="en-US" b="1" dirty="0" smtClean="0"/>
              <a:t>forest</a:t>
            </a:r>
          </a:p>
          <a:p>
            <a:pPr marL="342900" indent="-342900">
              <a:spcBef>
                <a:spcPts val="200"/>
              </a:spcBef>
              <a:buClr>
                <a:schemeClr val="accent1"/>
              </a:buClr>
              <a:buFont typeface="Webdings" panose="05030102010509060703" pitchFamily="18" charset="2"/>
              <a:buChar char="4"/>
            </a:pPr>
            <a:endParaRPr lang="en-US" dirty="0"/>
          </a:p>
          <a:p>
            <a:pPr marL="342900" indent="-342900">
              <a:spcBef>
                <a:spcPts val="200"/>
              </a:spcBef>
              <a:buClr>
                <a:schemeClr val="accent1"/>
              </a:buClr>
              <a:buFont typeface="Webdings" panose="05030102010509060703" pitchFamily="18" charset="2"/>
              <a:buChar char="4"/>
            </a:pPr>
            <a:r>
              <a:rPr lang="en-US" b="1" dirty="0" smtClean="0"/>
              <a:t>190 nest sites </a:t>
            </a:r>
            <a:r>
              <a:rPr lang="en-US" dirty="0" smtClean="0"/>
              <a:t>collected from 1985 – 2013</a:t>
            </a:r>
            <a:endParaRPr lang="en-US" dirty="0"/>
          </a:p>
          <a:p>
            <a:pPr>
              <a:spcBef>
                <a:spcPts val="200"/>
              </a:spcBef>
              <a:buClr>
                <a:schemeClr val="accent1"/>
              </a:buClr>
            </a:pPr>
            <a:endParaRPr lang="en-US" dirty="0" smtClean="0"/>
          </a:p>
          <a:p>
            <a:pPr>
              <a:spcBef>
                <a:spcPts val="200"/>
              </a:spcBef>
              <a:buClr>
                <a:schemeClr val="accent1"/>
              </a:buClr>
            </a:pPr>
            <a:r>
              <a:rPr lang="en-US" dirty="0" smtClean="0"/>
              <a:t> </a:t>
            </a:r>
          </a:p>
          <a:p>
            <a:pPr marL="342900" indent="-342900">
              <a:spcBef>
                <a:spcPts val="200"/>
              </a:spcBef>
              <a:buClr>
                <a:schemeClr val="accent1"/>
              </a:buClr>
              <a:buFont typeface="Webdings" panose="05030102010509060703" pitchFamily="18" charset="2"/>
              <a:buChar char="4"/>
            </a:pPr>
            <a:endParaRPr lang="en-US" dirty="0" smtClean="0"/>
          </a:p>
          <a:p>
            <a:pPr marL="342900" indent="-342900">
              <a:spcBef>
                <a:spcPts val="200"/>
              </a:spcBef>
              <a:buClr>
                <a:schemeClr val="accent1"/>
              </a:buClr>
              <a:buFont typeface="Webdings" panose="05030102010509060703" pitchFamily="18" charset="2"/>
              <a:buChar char="4"/>
            </a:pPr>
            <a:endParaRPr lang="en-US" baseline="30000" dirty="0" smtClean="0"/>
          </a:p>
          <a:p>
            <a:pPr marL="342900" indent="-342900">
              <a:spcBef>
                <a:spcPts val="200"/>
              </a:spcBef>
              <a:buClr>
                <a:schemeClr val="accent1"/>
              </a:buClr>
              <a:buFont typeface="Webdings" panose="05030102010509060703" pitchFamily="18" charset="2"/>
              <a:buChar char="4"/>
            </a:pPr>
            <a:endParaRPr lang="en-US" baseline="30000" dirty="0"/>
          </a:p>
          <a:p>
            <a:pPr marL="342900" indent="-342900">
              <a:spcBef>
                <a:spcPts val="200"/>
              </a:spcBef>
              <a:buClr>
                <a:schemeClr val="accent1"/>
              </a:buClr>
              <a:buFont typeface="Webdings" panose="05030102010509060703" pitchFamily="18" charset="2"/>
              <a:buChar char="4"/>
            </a:pPr>
            <a:endParaRPr lang="en-US" baseline="30000" dirty="0" smtClean="0"/>
          </a:p>
          <a:p>
            <a:pPr marL="342900" indent="-342900">
              <a:spcBef>
                <a:spcPts val="200"/>
              </a:spcBef>
              <a:buClr>
                <a:schemeClr val="accent1"/>
              </a:buClr>
              <a:buFont typeface="Webdings" panose="05030102010509060703" pitchFamily="18" charset="2"/>
              <a:buChar char="4"/>
            </a:pPr>
            <a:endParaRPr lang="en-US" baseline="30000" dirty="0"/>
          </a:p>
          <a:p>
            <a:pPr marL="342900" indent="-342900">
              <a:spcBef>
                <a:spcPts val="200"/>
              </a:spcBef>
              <a:buClr>
                <a:schemeClr val="accent1"/>
              </a:buClr>
              <a:buFont typeface="Webdings" panose="05030102010509060703" pitchFamily="18" charset="2"/>
              <a:buChar char="4"/>
            </a:pPr>
            <a:endParaRPr lang="en-US" baseline="30000" dirty="0" smtClean="0"/>
          </a:p>
          <a:p>
            <a:pPr marL="342900" indent="-342900">
              <a:spcBef>
                <a:spcPts val="200"/>
              </a:spcBef>
              <a:buClr>
                <a:schemeClr val="accent1"/>
              </a:buClr>
              <a:buFont typeface="Webdings" panose="05030102010509060703" pitchFamily="18" charset="2"/>
              <a:buChar char="4"/>
            </a:pPr>
            <a:endParaRPr lang="en-US" baseline="30000" dirty="0"/>
          </a:p>
          <a:p>
            <a:pPr marL="342900" indent="-342900">
              <a:spcBef>
                <a:spcPts val="200"/>
              </a:spcBef>
              <a:buClr>
                <a:schemeClr val="accent1"/>
              </a:buClr>
              <a:buFont typeface="Webdings" panose="05030102010509060703" pitchFamily="18" charset="2"/>
              <a:buChar char="4"/>
            </a:pPr>
            <a:endParaRPr lang="en-US" dirty="0"/>
          </a:p>
          <a:p>
            <a:endParaRPr lang="en-US" dirty="0"/>
          </a:p>
        </p:txBody>
      </p:sp>
      <p:pic>
        <p:nvPicPr>
          <p:cNvPr id="27" name="Picture 26"/>
          <p:cNvPicPr>
            <a:picLocks noChangeAspect="1"/>
          </p:cNvPicPr>
          <p:nvPr/>
        </p:nvPicPr>
        <p:blipFill>
          <a:blip r:embed="rId6"/>
          <a:stretch>
            <a:fillRect/>
          </a:stretch>
        </p:blipFill>
        <p:spPr>
          <a:xfrm>
            <a:off x="7417309" y="4862682"/>
            <a:ext cx="1498161" cy="409791"/>
          </a:xfrm>
          <a:prstGeom prst="rect">
            <a:avLst/>
          </a:prstGeom>
          <a:ln>
            <a:noFill/>
          </a:ln>
        </p:spPr>
      </p:pic>
      <p:sp>
        <p:nvSpPr>
          <p:cNvPr id="28" name="Text Placeholder 1"/>
          <p:cNvSpPr>
            <a:spLocks noGrp="1"/>
          </p:cNvSpPr>
          <p:nvPr>
            <p:ph type="body" sz="quarter" idx="11"/>
          </p:nvPr>
        </p:nvSpPr>
        <p:spPr>
          <a:xfrm>
            <a:off x="3788943" y="5576943"/>
            <a:ext cx="4974812" cy="321712"/>
          </a:xfrm>
        </p:spPr>
        <p:txBody>
          <a:bodyPr>
            <a:normAutofit/>
          </a:bodyPr>
          <a:lstStyle/>
          <a:p>
            <a:pPr>
              <a:spcBef>
                <a:spcPts val="200"/>
              </a:spcBef>
              <a:buClr>
                <a:schemeClr val="accent1"/>
              </a:buClr>
            </a:pPr>
            <a:r>
              <a:rPr lang="en-US" sz="1200" dirty="0" smtClean="0"/>
              <a:t>LCNF Jefferson Division with nesting sites included</a:t>
            </a:r>
          </a:p>
        </p:txBody>
      </p:sp>
      <p:pic>
        <p:nvPicPr>
          <p:cNvPr id="8" name="LCNF_studyarea2">
            <a:hlinkClick r:id="" action="ppaction://media"/>
          </p:cNvPr>
          <p:cNvPicPr>
            <a:picLocks noChangeAspect="1"/>
          </p:cNvPicPr>
          <p:nvPr>
            <a:videoFile r:link="rId1"/>
            <p:extLst>
              <p:ext uri="{DAA4B4D4-6D71-4841-9C94-3DE7FCFB9230}">
                <p14:media xmlns:p14="http://schemas.microsoft.com/office/powerpoint/2010/main" r:embed="rId2">
                  <p14:trim st="2772" end="847"/>
                </p14:media>
              </p:ext>
            </p:extLst>
          </p:nvPr>
        </p:nvPicPr>
        <p:blipFill>
          <a:blip r:embed="rId7"/>
          <a:stretch>
            <a:fillRect/>
          </a:stretch>
        </p:blipFill>
        <p:spPr>
          <a:xfrm>
            <a:off x="3639890" y="1786270"/>
            <a:ext cx="5424631" cy="3299043"/>
          </a:xfrm>
          <a:prstGeom prst="rect">
            <a:avLst/>
          </a:prstGeom>
        </p:spPr>
      </p:pic>
    </p:spTree>
    <p:extLst>
      <p:ext uri="{BB962C8B-B14F-4D97-AF65-F5344CB8AC3E}">
        <p14:creationId xmlns:p14="http://schemas.microsoft.com/office/powerpoint/2010/main" val="30664678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 presetClass="mediacall" presetSubtype="0" fill="hold" nodeType="withEffect">
                                  <p:stCondLst>
                                    <p:cond delay="0"/>
                                  </p:stCondLst>
                                  <p:childTnLst>
                                    <p:cmd type="call" cmd="playFrom(0.0)">
                                      <p:cBhvr>
                                        <p:cTn id="9" dur="9415" fill="hold"/>
                                        <p:tgtEl>
                                          <p:spTgt spid="8"/>
                                        </p:tgtEl>
                                      </p:cBhvr>
                                    </p:cmd>
                                  </p:childTnLst>
                                </p:cTn>
                              </p:par>
                            </p:childTnLst>
                          </p:cTn>
                        </p:par>
                        <p:par>
                          <p:cTn id="10" fill="hold">
                            <p:stCondLst>
                              <p:cond delay="9415"/>
                            </p:stCondLst>
                            <p:childTnLst>
                              <p:par>
                                <p:cTn id="11" presetID="10"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fade">
                                      <p:cBhvr>
                                        <p:cTn id="16" dur="500"/>
                                        <p:tgtEl>
                                          <p:spTgt spid="27"/>
                                        </p:tgtEl>
                                      </p:cBhvr>
                                    </p:animEffect>
                                  </p:childTnLst>
                                </p:cTn>
                              </p:par>
                              <p:par>
                                <p:cTn id="17" presetID="10" presetClass="exit" presetSubtype="0" fill="hold" nodeType="withEffect">
                                  <p:stCondLst>
                                    <p:cond delay="0"/>
                                  </p:stCondLst>
                                  <p:childTnLst>
                                    <p:animEffect transition="out" filter="fade">
                                      <p:cBhvr>
                                        <p:cTn id="18" dur="500"/>
                                        <p:tgtEl>
                                          <p:spTgt spid="8"/>
                                        </p:tgtEl>
                                      </p:cBhvr>
                                    </p:animEffect>
                                    <p:set>
                                      <p:cBhvr>
                                        <p:cTn id="19" dur="1" fill="hold">
                                          <p:stCondLst>
                                            <p:cond delay="499"/>
                                          </p:stCondLst>
                                        </p:cTn>
                                        <p:tgtEl>
                                          <p:spTgt spid="8"/>
                                        </p:tgtEl>
                                        <p:attrNameLst>
                                          <p:attrName>style.visibility</p:attrName>
                                        </p:attrNameLst>
                                      </p:cBhvr>
                                      <p:to>
                                        <p:strVal val="hidden"/>
                                      </p:to>
                                    </p:set>
                                    <p:cmd type="call" cmd="stop">
                                      <p:cBhvr>
                                        <p:cTn id="20" dur="1">
                                          <p:stCondLst>
                                            <p:cond delay="499"/>
                                          </p:stCondLst>
                                        </p:cTn>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1" fill="hold" display="0">
                  <p:stCondLst>
                    <p:cond delay="indefinite"/>
                  </p:stCondLst>
                </p:cTn>
                <p:tgtEl>
                  <p:spTgt spid="8"/>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36064" y="1648047"/>
            <a:ext cx="4884507" cy="4625167"/>
          </a:xfrm>
        </p:spPr>
        <p:txBody>
          <a:bodyPr>
            <a:noAutofit/>
          </a:bodyPr>
          <a:lstStyle/>
          <a:p>
            <a:endParaRPr lang="en-US" dirty="0" smtClean="0"/>
          </a:p>
          <a:p>
            <a:pPr marL="342900" indent="-342900">
              <a:spcBef>
                <a:spcPts val="200"/>
              </a:spcBef>
              <a:buClr>
                <a:schemeClr val="accent1"/>
              </a:buClr>
              <a:buFont typeface="Webdings" panose="05030102010509060703" pitchFamily="18" charset="2"/>
              <a:buChar char="4"/>
            </a:pPr>
            <a:r>
              <a:rPr lang="en-US" dirty="0" smtClean="0"/>
              <a:t>Northern </a:t>
            </a:r>
            <a:r>
              <a:rPr lang="en-US" dirty="0"/>
              <a:t>goshawk is designated as a Management Indicator Species in the </a:t>
            </a:r>
            <a:r>
              <a:rPr lang="en-US" dirty="0" smtClean="0"/>
              <a:t>LCNF</a:t>
            </a:r>
          </a:p>
          <a:p>
            <a:pPr>
              <a:spcBef>
                <a:spcPts val="200"/>
              </a:spcBef>
              <a:buClr>
                <a:schemeClr val="accent1"/>
              </a:buClr>
            </a:pPr>
            <a:endParaRPr lang="en-US" dirty="0"/>
          </a:p>
          <a:p>
            <a:pPr marL="342900" indent="-342900">
              <a:spcBef>
                <a:spcPts val="200"/>
              </a:spcBef>
              <a:buClr>
                <a:schemeClr val="accent1"/>
              </a:buClr>
              <a:buFont typeface="Webdings" panose="05030102010509060703" pitchFamily="18" charset="2"/>
              <a:buChar char="4"/>
            </a:pPr>
            <a:r>
              <a:rPr lang="en-US" dirty="0" smtClean="0"/>
              <a:t>Fire, insect blight, and disease, are prevalent causing widespread changes in the landscape</a:t>
            </a:r>
            <a:endParaRPr lang="en-US" dirty="0"/>
          </a:p>
          <a:p>
            <a:pPr marL="342900" indent="-342900">
              <a:spcBef>
                <a:spcPts val="200"/>
              </a:spcBef>
              <a:buClr>
                <a:schemeClr val="accent1"/>
              </a:buClr>
              <a:buFont typeface="Webdings" panose="05030102010509060703" pitchFamily="18" charset="2"/>
              <a:buChar char="4"/>
            </a:pPr>
            <a:endParaRPr lang="en-US" dirty="0" smtClean="0"/>
          </a:p>
          <a:p>
            <a:pPr marL="342900" indent="-342900">
              <a:spcBef>
                <a:spcPts val="200"/>
              </a:spcBef>
              <a:buClr>
                <a:schemeClr val="accent1"/>
              </a:buClr>
              <a:buFont typeface="Webdings" panose="05030102010509060703" pitchFamily="18" charset="2"/>
              <a:buChar char="4"/>
            </a:pPr>
            <a:r>
              <a:rPr lang="en-US" dirty="0" smtClean="0"/>
              <a:t>Projected climate change will </a:t>
            </a:r>
            <a:r>
              <a:rPr lang="en-US" dirty="0"/>
              <a:t>affect egg and nestling </a:t>
            </a:r>
            <a:r>
              <a:rPr lang="en-US" dirty="0" smtClean="0"/>
              <a:t>survival and the availability of suitable habitat</a:t>
            </a:r>
            <a:endParaRPr lang="en-US" dirty="0"/>
          </a:p>
          <a:p>
            <a:pPr>
              <a:spcBef>
                <a:spcPts val="200"/>
              </a:spcBef>
              <a:buClr>
                <a:schemeClr val="accent1"/>
              </a:buClr>
            </a:pPr>
            <a:endParaRPr lang="en-US" dirty="0" smtClean="0"/>
          </a:p>
        </p:txBody>
      </p:sp>
      <p:sp>
        <p:nvSpPr>
          <p:cNvPr id="3" name="Text Placeholder 2"/>
          <p:cNvSpPr>
            <a:spLocks noGrp="1"/>
          </p:cNvSpPr>
          <p:nvPr>
            <p:ph type="body" sz="quarter" idx="10"/>
          </p:nvPr>
        </p:nvSpPr>
        <p:spPr>
          <a:xfrm>
            <a:off x="364921" y="416440"/>
            <a:ext cx="5943902" cy="610678"/>
          </a:xfrm>
        </p:spPr>
        <p:txBody>
          <a:bodyPr>
            <a:normAutofit lnSpcReduction="10000"/>
          </a:bodyPr>
          <a:lstStyle/>
          <a:p>
            <a:r>
              <a:rPr lang="en-US" dirty="0" smtClean="0"/>
              <a:t>Community Concerns</a:t>
            </a:r>
            <a:endParaRPr lang="en-US" dirty="0"/>
          </a:p>
        </p:txBody>
      </p:sp>
      <p:sp>
        <p:nvSpPr>
          <p:cNvPr id="18" name="Text Placeholder 1"/>
          <p:cNvSpPr>
            <a:spLocks noGrp="1"/>
          </p:cNvSpPr>
          <p:nvPr>
            <p:ph type="body" sz="quarter" idx="11"/>
          </p:nvPr>
        </p:nvSpPr>
        <p:spPr>
          <a:xfrm>
            <a:off x="4847887" y="4943185"/>
            <a:ext cx="2512337" cy="268406"/>
          </a:xfrm>
        </p:spPr>
        <p:txBody>
          <a:bodyPr>
            <a:normAutofit/>
          </a:bodyPr>
          <a:lstStyle/>
          <a:p>
            <a:pPr>
              <a:spcBef>
                <a:spcPts val="200"/>
              </a:spcBef>
              <a:buClr>
                <a:schemeClr val="accent1"/>
              </a:buClr>
            </a:pPr>
            <a:r>
              <a:rPr lang="en-US" sz="1200" dirty="0"/>
              <a:t>Photo credit: Don Becker, USGS</a:t>
            </a:r>
            <a:endParaRPr lang="en-US" sz="1200" dirty="0" smtClean="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47887" y="2105247"/>
            <a:ext cx="4242406" cy="2837938"/>
          </a:xfrm>
          <a:prstGeom prst="rect">
            <a:avLst/>
          </a:prstGeom>
        </p:spPr>
      </p:pic>
    </p:spTree>
    <p:extLst>
      <p:ext uri="{BB962C8B-B14F-4D97-AF65-F5344CB8AC3E}">
        <p14:creationId xmlns:p14="http://schemas.microsoft.com/office/powerpoint/2010/main" val="723506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269224" y="1186613"/>
            <a:ext cx="8268718" cy="2335770"/>
          </a:xfrm>
        </p:spPr>
        <p:txBody>
          <a:bodyPr>
            <a:normAutofit/>
          </a:bodyPr>
          <a:lstStyle/>
          <a:p>
            <a:pPr marL="342900" indent="-342900">
              <a:spcBef>
                <a:spcPts val="200"/>
              </a:spcBef>
              <a:buClr>
                <a:schemeClr val="accent1"/>
              </a:buClr>
              <a:buFont typeface="Webdings" panose="05030102010509060703" pitchFamily="18" charset="2"/>
              <a:buChar char="4"/>
            </a:pPr>
            <a:r>
              <a:rPr lang="en-US" dirty="0" smtClean="0"/>
              <a:t>Project partner Dr. Nate Bickford and his colleagues partnered with the DEVELOP program to address the feasibility of using Earth observations to model nesting habitat in the LCNF</a:t>
            </a:r>
          </a:p>
          <a:p>
            <a:pPr marL="342900" indent="-342900">
              <a:spcBef>
                <a:spcPts val="200"/>
              </a:spcBef>
              <a:buClr>
                <a:schemeClr val="accent1"/>
              </a:buClr>
              <a:buFont typeface="Webdings" panose="05030102010509060703" pitchFamily="18" charset="2"/>
              <a:buChar char="4"/>
            </a:pPr>
            <a:endParaRPr lang="en-US" dirty="0" smtClean="0"/>
          </a:p>
          <a:p>
            <a:pPr marL="342900" indent="-342900">
              <a:spcBef>
                <a:spcPts val="200"/>
              </a:spcBef>
              <a:buClr>
                <a:schemeClr val="accent1"/>
              </a:buClr>
              <a:buFont typeface="Webdings" panose="05030102010509060703" pitchFamily="18" charset="2"/>
              <a:buChar char="4"/>
            </a:pPr>
            <a:r>
              <a:rPr lang="en-US" dirty="0" smtClean="0"/>
              <a:t>Prior to this research no Earth observations were incorporated in their work</a:t>
            </a:r>
            <a:endParaRPr lang="en-US" dirty="0"/>
          </a:p>
        </p:txBody>
      </p:sp>
      <p:sp>
        <p:nvSpPr>
          <p:cNvPr id="3" name="Text Placeholder 2"/>
          <p:cNvSpPr>
            <a:spLocks noGrp="1"/>
          </p:cNvSpPr>
          <p:nvPr>
            <p:ph type="body" sz="quarter" idx="10"/>
          </p:nvPr>
        </p:nvSpPr>
        <p:spPr>
          <a:xfrm>
            <a:off x="364921" y="416440"/>
            <a:ext cx="5943902" cy="610678"/>
          </a:xfrm>
        </p:spPr>
        <p:txBody>
          <a:bodyPr>
            <a:normAutofit lnSpcReduction="10000"/>
          </a:bodyPr>
          <a:lstStyle/>
          <a:p>
            <a:r>
              <a:rPr lang="en-US" dirty="0" smtClean="0"/>
              <a:t>Background</a:t>
            </a:r>
            <a:endParaRPr lang="en-US" dirty="0"/>
          </a:p>
        </p:txBody>
      </p:sp>
      <p:sp>
        <p:nvSpPr>
          <p:cNvPr id="18" name="Text Placeholder 1"/>
          <p:cNvSpPr>
            <a:spLocks noGrp="1"/>
          </p:cNvSpPr>
          <p:nvPr>
            <p:ph type="body" sz="quarter" idx="11"/>
          </p:nvPr>
        </p:nvSpPr>
        <p:spPr>
          <a:xfrm>
            <a:off x="4847887" y="4943185"/>
            <a:ext cx="2512337" cy="268406"/>
          </a:xfrm>
        </p:spPr>
        <p:txBody>
          <a:bodyPr>
            <a:normAutofit/>
          </a:bodyPr>
          <a:lstStyle/>
          <a:p>
            <a:pPr>
              <a:spcBef>
                <a:spcPts val="200"/>
              </a:spcBef>
              <a:buClr>
                <a:schemeClr val="accent1"/>
              </a:buClr>
            </a:pPr>
            <a:r>
              <a:rPr lang="en-US" sz="1200" dirty="0"/>
              <a:t>Photo credit: Don Becker, USGS</a:t>
            </a:r>
            <a:endParaRPr lang="en-US" sz="1200" dirty="0" smtClean="0"/>
          </a:p>
        </p:txBody>
      </p:sp>
      <p:pic>
        <p:nvPicPr>
          <p:cNvPr id="4" name="573fff06-2044-4446-bd5b-43a63afcff23">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799887" y="3362888"/>
            <a:ext cx="6096000" cy="3429000"/>
          </a:xfrm>
          <a:prstGeom prst="rect">
            <a:avLst/>
          </a:prstGeom>
        </p:spPr>
      </p:pic>
      <p:sp>
        <p:nvSpPr>
          <p:cNvPr id="7" name="TextBox 6"/>
          <p:cNvSpPr txBox="1"/>
          <p:nvPr/>
        </p:nvSpPr>
        <p:spPr>
          <a:xfrm>
            <a:off x="7937202" y="6330223"/>
            <a:ext cx="1201479" cy="461665"/>
          </a:xfrm>
          <a:prstGeom prst="rect">
            <a:avLst/>
          </a:prstGeom>
          <a:noFill/>
        </p:spPr>
        <p:txBody>
          <a:bodyPr wrap="square" rtlCol="0">
            <a:spAutoFit/>
          </a:bodyPr>
          <a:lstStyle/>
          <a:p>
            <a:r>
              <a:rPr lang="en-US" sz="1200" dirty="0" smtClean="0"/>
              <a:t>Video credit: NASA/GSFC</a:t>
            </a:r>
            <a:endParaRPr lang="en-US" sz="1200" dirty="0"/>
          </a:p>
        </p:txBody>
      </p:sp>
    </p:spTree>
    <p:extLst>
      <p:ext uri="{BB962C8B-B14F-4D97-AF65-F5344CB8AC3E}">
        <p14:creationId xmlns:p14="http://schemas.microsoft.com/office/powerpoint/2010/main" val="10801803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388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366159" y="422903"/>
            <a:ext cx="3566160" cy="610678"/>
          </a:xfrm>
        </p:spPr>
        <p:txBody>
          <a:bodyPr>
            <a:normAutofit lnSpcReduction="10000"/>
          </a:bodyPr>
          <a:lstStyle/>
          <a:p>
            <a:r>
              <a:rPr lang="en-US" dirty="0" smtClean="0"/>
              <a:t>Objectives</a:t>
            </a:r>
            <a:endParaRPr lang="en-US" dirty="0"/>
          </a:p>
        </p:txBody>
      </p:sp>
      <p:sp>
        <p:nvSpPr>
          <p:cNvPr id="16" name="TextBox 15"/>
          <p:cNvSpPr txBox="1"/>
          <p:nvPr/>
        </p:nvSpPr>
        <p:spPr>
          <a:xfrm>
            <a:off x="302785" y="1664466"/>
            <a:ext cx="8676241" cy="5016758"/>
          </a:xfrm>
          <a:prstGeom prst="rect">
            <a:avLst/>
          </a:prstGeom>
          <a:noFill/>
        </p:spPr>
        <p:txBody>
          <a:bodyPr wrap="square" rtlCol="0">
            <a:spAutoFit/>
          </a:bodyPr>
          <a:lstStyle/>
          <a:p>
            <a:r>
              <a:rPr lang="en-US" sz="2000" b="1" dirty="0" smtClean="0"/>
              <a:t>Assess</a:t>
            </a:r>
            <a:r>
              <a:rPr lang="en-US" sz="2000" dirty="0" smtClean="0"/>
              <a:t> the use of </a:t>
            </a:r>
            <a:r>
              <a:rPr lang="en-US" sz="2000" dirty="0"/>
              <a:t>NASA Earth o</a:t>
            </a:r>
            <a:r>
              <a:rPr lang="en-US" sz="2000" dirty="0" smtClean="0"/>
              <a:t>bservations, along with ancillary data, in creating environmental variables as inputs for habitat </a:t>
            </a:r>
            <a:r>
              <a:rPr lang="en-US" sz="2000" dirty="0"/>
              <a:t>s</a:t>
            </a:r>
            <a:r>
              <a:rPr lang="en-US" sz="2000" dirty="0" smtClean="0"/>
              <a:t>uitability modeling</a:t>
            </a:r>
          </a:p>
          <a:p>
            <a:endParaRPr lang="en-US" sz="2000" dirty="0" smtClean="0"/>
          </a:p>
          <a:p>
            <a:endParaRPr lang="en-US" sz="2000" dirty="0"/>
          </a:p>
          <a:p>
            <a:r>
              <a:rPr lang="en-US" sz="2000" b="1" dirty="0" smtClean="0"/>
              <a:t>Analyze </a:t>
            </a:r>
            <a:r>
              <a:rPr lang="en-US" sz="2000" dirty="0" smtClean="0"/>
              <a:t>three different habitat suitability models to form a consensus map for northern goshawk nesting habitat in the LCNF</a:t>
            </a:r>
          </a:p>
          <a:p>
            <a:endParaRPr lang="en-US" sz="2000" dirty="0" smtClean="0"/>
          </a:p>
          <a:p>
            <a:endParaRPr lang="en-US" sz="2000" dirty="0"/>
          </a:p>
          <a:p>
            <a:r>
              <a:rPr lang="en-US" sz="2000" b="1" dirty="0"/>
              <a:t>Forecast</a:t>
            </a:r>
            <a:r>
              <a:rPr lang="en-US" sz="2000" dirty="0"/>
              <a:t> the impacts </a:t>
            </a:r>
            <a:r>
              <a:rPr lang="en-US" sz="2000" dirty="0" smtClean="0"/>
              <a:t>of climate change on </a:t>
            </a:r>
            <a:r>
              <a:rPr lang="en-US" sz="2000" dirty="0"/>
              <a:t>nesting habitat </a:t>
            </a:r>
            <a:r>
              <a:rPr lang="en-US" sz="2000" dirty="0" smtClean="0"/>
              <a:t>through the year 2050 by incorporating mountain pine beetle disturbance and fire risk</a:t>
            </a:r>
            <a:endParaRPr lang="en-US" sz="2000" dirty="0"/>
          </a:p>
          <a:p>
            <a:endParaRPr lang="en-US" sz="2000" dirty="0"/>
          </a:p>
          <a:p>
            <a:endParaRPr lang="en-US" sz="2000" dirty="0" smtClean="0"/>
          </a:p>
          <a:p>
            <a:endParaRPr lang="en-US" sz="2000" dirty="0"/>
          </a:p>
          <a:p>
            <a:endParaRPr lang="en-US" sz="2000" dirty="0"/>
          </a:p>
        </p:txBody>
      </p:sp>
    </p:spTree>
    <p:extLst>
      <p:ext uri="{BB962C8B-B14F-4D97-AF65-F5344CB8AC3E}">
        <p14:creationId xmlns:p14="http://schemas.microsoft.com/office/powerpoint/2010/main" val="23015953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xEl>
                                              <p:pRg st="3" end="3"/>
                                            </p:txEl>
                                          </p:spTgt>
                                        </p:tgtEl>
                                        <p:attrNameLst>
                                          <p:attrName>style.visibility</p:attrName>
                                        </p:attrNameLst>
                                      </p:cBhvr>
                                      <p:to>
                                        <p:strVal val="visible"/>
                                      </p:to>
                                    </p:set>
                                    <p:animEffect transition="in" filter="fade">
                                      <p:cBhvr>
                                        <p:cTn id="7" dur="500"/>
                                        <p:tgtEl>
                                          <p:spTgt spid="16">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xEl>
                                              <p:pRg st="6" end="6"/>
                                            </p:txEl>
                                          </p:spTgt>
                                        </p:tgtEl>
                                        <p:attrNameLst>
                                          <p:attrName>style.visibility</p:attrName>
                                        </p:attrNameLst>
                                      </p:cBhvr>
                                      <p:to>
                                        <p:strVal val="visible"/>
                                      </p:to>
                                    </p:set>
                                    <p:animEffect transition="in" filter="fade">
                                      <p:cBhvr>
                                        <p:cTn id="12" dur="500"/>
                                        <p:tgtEl>
                                          <p:spTgt spid="1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noChangeAspect="1"/>
          </p:cNvSpPr>
          <p:nvPr>
            <p:ph type="body" sz="quarter" idx="11"/>
          </p:nvPr>
        </p:nvSpPr>
        <p:spPr>
          <a:xfrm>
            <a:off x="338208" y="1145807"/>
            <a:ext cx="4103164" cy="1494629"/>
          </a:xfrm>
        </p:spPr>
        <p:txBody>
          <a:bodyPr>
            <a:normAutofit/>
          </a:bodyPr>
          <a:lstStyle/>
          <a:p>
            <a:r>
              <a:rPr lang="en-US" sz="3000" dirty="0" smtClean="0">
                <a:solidFill>
                  <a:schemeClr val="accent1"/>
                </a:solidFill>
              </a:rPr>
              <a:t>Landsat 8 – OLI</a:t>
            </a:r>
          </a:p>
          <a:p>
            <a:r>
              <a:rPr lang="en-US" sz="3000" dirty="0" smtClean="0"/>
              <a:t>Land cover classification</a:t>
            </a:r>
          </a:p>
          <a:p>
            <a:endParaRPr lang="en-US" sz="3000" dirty="0" smtClean="0"/>
          </a:p>
          <a:p>
            <a:endParaRPr lang="en-US" sz="3000" dirty="0" smtClean="0"/>
          </a:p>
        </p:txBody>
      </p:sp>
      <p:sp>
        <p:nvSpPr>
          <p:cNvPr id="3" name="Text Placeholder 2"/>
          <p:cNvSpPr>
            <a:spLocks noGrp="1"/>
          </p:cNvSpPr>
          <p:nvPr>
            <p:ph type="body" sz="quarter" idx="10"/>
          </p:nvPr>
        </p:nvSpPr>
        <p:spPr>
          <a:xfrm>
            <a:off x="338206" y="416459"/>
            <a:ext cx="7057676" cy="610678"/>
          </a:xfrm>
        </p:spPr>
        <p:txBody>
          <a:bodyPr>
            <a:noAutofit/>
          </a:bodyPr>
          <a:lstStyle/>
          <a:p>
            <a:r>
              <a:rPr lang="en-US" dirty="0"/>
              <a:t>NASA Earth Observations</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25317" y="1271694"/>
            <a:ext cx="4329566" cy="2435381"/>
          </a:xfrm>
          <a:prstGeom prst="rect">
            <a:avLst/>
          </a:prstGeom>
        </p:spPr>
      </p:pic>
      <p:sp>
        <p:nvSpPr>
          <p:cNvPr id="6" name="Text Placeholder 1"/>
          <p:cNvSpPr>
            <a:spLocks noGrp="1"/>
          </p:cNvSpPr>
          <p:nvPr>
            <p:ph type="body" sz="quarter" idx="11"/>
          </p:nvPr>
        </p:nvSpPr>
        <p:spPr>
          <a:xfrm>
            <a:off x="4625317" y="3725182"/>
            <a:ext cx="2512337" cy="268406"/>
          </a:xfrm>
        </p:spPr>
        <p:txBody>
          <a:bodyPr>
            <a:normAutofit/>
          </a:bodyPr>
          <a:lstStyle/>
          <a:p>
            <a:pPr>
              <a:spcBef>
                <a:spcPts val="200"/>
              </a:spcBef>
              <a:buClr>
                <a:schemeClr val="accent1"/>
              </a:buClr>
            </a:pPr>
            <a:r>
              <a:rPr lang="en-US" sz="1200" dirty="0" smtClean="0"/>
              <a:t>Image credit</a:t>
            </a:r>
            <a:r>
              <a:rPr lang="en-US" sz="1200" dirty="0"/>
              <a:t>: </a:t>
            </a:r>
            <a:r>
              <a:rPr lang="en-US" sz="1200" dirty="0" smtClean="0"/>
              <a:t>NASA GSFC</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4394" y="2862334"/>
            <a:ext cx="4379438" cy="3511532"/>
          </a:xfrm>
          <a:prstGeom prst="rect">
            <a:avLst/>
          </a:prstGeom>
        </p:spPr>
      </p:pic>
      <p:grpSp>
        <p:nvGrpSpPr>
          <p:cNvPr id="11" name="Group 10"/>
          <p:cNvGrpSpPr/>
          <p:nvPr/>
        </p:nvGrpSpPr>
        <p:grpSpPr>
          <a:xfrm>
            <a:off x="2781526" y="5423416"/>
            <a:ext cx="1973654" cy="590488"/>
            <a:chOff x="4738357" y="4820843"/>
            <a:chExt cx="2069849" cy="846170"/>
          </a:xfrm>
        </p:grpSpPr>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38357" y="4820843"/>
              <a:ext cx="548867" cy="846170"/>
            </a:xfrm>
            <a:prstGeom prst="rect">
              <a:avLst/>
            </a:prstGeom>
          </p:spPr>
        </p:pic>
        <p:sp>
          <p:nvSpPr>
            <p:cNvPr id="10" name="TextBox 9"/>
            <p:cNvSpPr txBox="1"/>
            <p:nvPr/>
          </p:nvSpPr>
          <p:spPr>
            <a:xfrm>
              <a:off x="5359651" y="4820843"/>
              <a:ext cx="1448555" cy="369332"/>
            </a:xfrm>
            <a:prstGeom prst="rect">
              <a:avLst/>
            </a:prstGeom>
            <a:noFill/>
          </p:spPr>
          <p:txBody>
            <a:bodyPr wrap="square" rtlCol="0">
              <a:spAutoFit/>
            </a:bodyPr>
            <a:lstStyle/>
            <a:p>
              <a:r>
                <a:rPr lang="en-US" dirty="0" smtClean="0"/>
                <a:t>Forest</a:t>
              </a:r>
              <a:endParaRPr lang="en-US" dirty="0"/>
            </a:p>
          </p:txBody>
        </p:sp>
        <p:sp>
          <p:nvSpPr>
            <p:cNvPr id="12" name="TextBox 11"/>
            <p:cNvSpPr txBox="1"/>
            <p:nvPr/>
          </p:nvSpPr>
          <p:spPr>
            <a:xfrm>
              <a:off x="5359650" y="5243928"/>
              <a:ext cx="1448555" cy="369332"/>
            </a:xfrm>
            <a:prstGeom prst="rect">
              <a:avLst/>
            </a:prstGeom>
            <a:noFill/>
          </p:spPr>
          <p:txBody>
            <a:bodyPr wrap="square" rtlCol="0">
              <a:spAutoFit/>
            </a:bodyPr>
            <a:lstStyle/>
            <a:p>
              <a:r>
                <a:rPr lang="en-US" dirty="0" smtClean="0"/>
                <a:t>Non-forest</a:t>
              </a:r>
              <a:endParaRPr lang="en-US" dirty="0"/>
            </a:p>
          </p:txBody>
        </p:sp>
      </p:grpSp>
      <p:sp>
        <p:nvSpPr>
          <p:cNvPr id="13" name="TextBox 12"/>
          <p:cNvSpPr txBox="1"/>
          <p:nvPr/>
        </p:nvSpPr>
        <p:spPr>
          <a:xfrm>
            <a:off x="4845505" y="4956482"/>
            <a:ext cx="4130644" cy="892552"/>
          </a:xfrm>
          <a:prstGeom prst="rect">
            <a:avLst/>
          </a:prstGeom>
          <a:noFill/>
        </p:spPr>
        <p:txBody>
          <a:bodyPr wrap="square" rtlCol="0">
            <a:spAutoFit/>
          </a:bodyPr>
          <a:lstStyle/>
          <a:p>
            <a:r>
              <a:rPr lang="en-US" sz="2600" dirty="0" smtClean="0"/>
              <a:t>Overall Accuracy = 88%</a:t>
            </a:r>
          </a:p>
          <a:p>
            <a:endParaRPr lang="en-US" sz="2600" dirty="0" smtClean="0"/>
          </a:p>
        </p:txBody>
      </p:sp>
    </p:spTree>
    <p:extLst>
      <p:ext uri="{BB962C8B-B14F-4D97-AF65-F5344CB8AC3E}">
        <p14:creationId xmlns:p14="http://schemas.microsoft.com/office/powerpoint/2010/main" val="33660227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7687" y="3974617"/>
            <a:ext cx="2854535" cy="2468880"/>
          </a:xfrm>
          <a:prstGeom prst="rect">
            <a:avLst/>
          </a:prstGeom>
        </p:spPr>
      </p:pic>
      <p:sp>
        <p:nvSpPr>
          <p:cNvPr id="3" name="Text Placeholder 2"/>
          <p:cNvSpPr>
            <a:spLocks noGrp="1"/>
          </p:cNvSpPr>
          <p:nvPr>
            <p:ph type="body" sz="quarter" idx="10"/>
          </p:nvPr>
        </p:nvSpPr>
        <p:spPr>
          <a:xfrm>
            <a:off x="342841" y="415264"/>
            <a:ext cx="7039594" cy="610678"/>
          </a:xfrm>
        </p:spPr>
        <p:txBody>
          <a:bodyPr>
            <a:noAutofit/>
          </a:bodyPr>
          <a:lstStyle/>
          <a:p>
            <a:r>
              <a:rPr lang="en-US" dirty="0" smtClean="0"/>
              <a:t>NASA Earth Observations</a:t>
            </a:r>
            <a:endParaRPr lang="en-US" dirty="0"/>
          </a:p>
        </p:txBody>
      </p:sp>
      <p:sp>
        <p:nvSpPr>
          <p:cNvPr id="6" name="Text Placeholder 1"/>
          <p:cNvSpPr>
            <a:spLocks noGrp="1"/>
          </p:cNvSpPr>
          <p:nvPr>
            <p:ph type="body" sz="quarter" idx="11"/>
          </p:nvPr>
        </p:nvSpPr>
        <p:spPr>
          <a:xfrm>
            <a:off x="5468621" y="3557164"/>
            <a:ext cx="2512337" cy="268406"/>
          </a:xfrm>
        </p:spPr>
        <p:txBody>
          <a:bodyPr>
            <a:normAutofit/>
          </a:bodyPr>
          <a:lstStyle/>
          <a:p>
            <a:pPr>
              <a:spcBef>
                <a:spcPts val="200"/>
              </a:spcBef>
              <a:buClr>
                <a:schemeClr val="accent1"/>
              </a:buClr>
            </a:pPr>
            <a:r>
              <a:rPr lang="en-US" sz="1200" dirty="0" smtClean="0"/>
              <a:t>Image credit</a:t>
            </a:r>
            <a:r>
              <a:rPr lang="en-US" sz="1200" dirty="0"/>
              <a:t>: </a:t>
            </a:r>
            <a:r>
              <a:rPr lang="en-US" sz="1200" dirty="0" smtClean="0"/>
              <a:t>NASA</a:t>
            </a:r>
          </a:p>
        </p:txBody>
      </p:sp>
      <p:sp>
        <p:nvSpPr>
          <p:cNvPr id="5" name="Text Placeholder 4"/>
          <p:cNvSpPr>
            <a:spLocks noGrp="1"/>
          </p:cNvSpPr>
          <p:nvPr>
            <p:ph type="body" sz="quarter" idx="11"/>
          </p:nvPr>
        </p:nvSpPr>
        <p:spPr>
          <a:xfrm>
            <a:off x="342841" y="1154068"/>
            <a:ext cx="5024674" cy="1756088"/>
          </a:xfrm>
        </p:spPr>
        <p:txBody>
          <a:bodyPr>
            <a:normAutofit/>
          </a:bodyPr>
          <a:lstStyle/>
          <a:p>
            <a:r>
              <a:rPr lang="en-US" sz="3000" dirty="0" smtClean="0">
                <a:solidFill>
                  <a:schemeClr val="accent1"/>
                </a:solidFill>
              </a:rPr>
              <a:t>Shuttle Radar Topography Mission (SRTM)</a:t>
            </a:r>
          </a:p>
          <a:p>
            <a:r>
              <a:rPr lang="en-US" sz="3000" dirty="0" smtClean="0"/>
              <a:t>Topographic features</a:t>
            </a:r>
            <a:endParaRPr lang="en-US" sz="3000" dirty="0"/>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86378" y="1174989"/>
            <a:ext cx="3543462" cy="2387407"/>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94088" y="3974617"/>
            <a:ext cx="3249912" cy="2468880"/>
          </a:xfrm>
          <a:prstGeom prst="rect">
            <a:avLst/>
          </a:prstGeom>
        </p:spPr>
      </p:pic>
      <p:sp>
        <p:nvSpPr>
          <p:cNvPr id="12" name="TextBox 11"/>
          <p:cNvSpPr txBox="1"/>
          <p:nvPr/>
        </p:nvSpPr>
        <p:spPr>
          <a:xfrm>
            <a:off x="1624955" y="4064068"/>
            <a:ext cx="769544" cy="400110"/>
          </a:xfrm>
          <a:prstGeom prst="rect">
            <a:avLst/>
          </a:prstGeom>
          <a:noFill/>
        </p:spPr>
        <p:txBody>
          <a:bodyPr wrap="square" rtlCol="0">
            <a:spAutoFit/>
          </a:bodyPr>
          <a:lstStyle/>
          <a:p>
            <a:r>
              <a:rPr lang="en-US" sz="2000" dirty="0" smtClean="0"/>
              <a:t>DEM</a:t>
            </a:r>
            <a:endParaRPr lang="en-US" sz="2000" dirty="0"/>
          </a:p>
        </p:txBody>
      </p:sp>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65863" y="3974617"/>
            <a:ext cx="2917451" cy="2468880"/>
          </a:xfrm>
          <a:prstGeom prst="rect">
            <a:avLst/>
          </a:prstGeom>
        </p:spPr>
      </p:pic>
      <p:sp>
        <p:nvSpPr>
          <p:cNvPr id="13" name="TextBox 12"/>
          <p:cNvSpPr txBox="1"/>
          <p:nvPr/>
        </p:nvSpPr>
        <p:spPr>
          <a:xfrm>
            <a:off x="4571999" y="4064068"/>
            <a:ext cx="945946" cy="400110"/>
          </a:xfrm>
          <a:prstGeom prst="rect">
            <a:avLst/>
          </a:prstGeom>
          <a:noFill/>
        </p:spPr>
        <p:txBody>
          <a:bodyPr wrap="square" rtlCol="0">
            <a:spAutoFit/>
          </a:bodyPr>
          <a:lstStyle/>
          <a:p>
            <a:r>
              <a:rPr lang="en-US" sz="2000" dirty="0" smtClean="0"/>
              <a:t>Slope</a:t>
            </a:r>
            <a:endParaRPr lang="en-US" sz="2000" dirty="0"/>
          </a:p>
        </p:txBody>
      </p:sp>
      <p:sp>
        <p:nvSpPr>
          <p:cNvPr id="14" name="TextBox 13"/>
          <p:cNvSpPr txBox="1"/>
          <p:nvPr/>
        </p:nvSpPr>
        <p:spPr>
          <a:xfrm>
            <a:off x="7489450" y="4064068"/>
            <a:ext cx="1172423" cy="400110"/>
          </a:xfrm>
          <a:prstGeom prst="rect">
            <a:avLst/>
          </a:prstGeom>
          <a:noFill/>
        </p:spPr>
        <p:txBody>
          <a:bodyPr wrap="square" rtlCol="0">
            <a:spAutoFit/>
          </a:bodyPr>
          <a:lstStyle/>
          <a:p>
            <a:r>
              <a:rPr lang="en-US" sz="2000" dirty="0" smtClean="0"/>
              <a:t>Aspect</a:t>
            </a:r>
            <a:endParaRPr lang="en-US" sz="2000" dirty="0"/>
          </a:p>
        </p:txBody>
      </p:sp>
    </p:spTree>
    <p:extLst>
      <p:ext uri="{BB962C8B-B14F-4D97-AF65-F5344CB8AC3E}">
        <p14:creationId xmlns:p14="http://schemas.microsoft.com/office/powerpoint/2010/main" val="29567532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85299" y="995742"/>
            <a:ext cx="3634690" cy="3088852"/>
          </a:xfrm>
          <a:prstGeom prst="rect">
            <a:avLst/>
          </a:prstGeom>
        </p:spPr>
      </p:pic>
      <p:sp>
        <p:nvSpPr>
          <p:cNvPr id="3" name="Text Placeholder 2"/>
          <p:cNvSpPr>
            <a:spLocks noGrp="1"/>
          </p:cNvSpPr>
          <p:nvPr>
            <p:ph type="body" sz="quarter" idx="10"/>
          </p:nvPr>
        </p:nvSpPr>
        <p:spPr>
          <a:xfrm>
            <a:off x="348256" y="416459"/>
            <a:ext cx="6974868" cy="610678"/>
          </a:xfrm>
        </p:spPr>
        <p:txBody>
          <a:bodyPr>
            <a:noAutofit/>
          </a:bodyPr>
          <a:lstStyle/>
          <a:p>
            <a:r>
              <a:rPr lang="en-US" dirty="0"/>
              <a:t>NASA Earth Observations</a:t>
            </a:r>
          </a:p>
        </p:txBody>
      </p:sp>
      <p:sp>
        <p:nvSpPr>
          <p:cNvPr id="5" name="Text Placeholder 4"/>
          <p:cNvSpPr>
            <a:spLocks noGrp="1"/>
          </p:cNvSpPr>
          <p:nvPr>
            <p:ph type="body" sz="quarter" idx="11"/>
          </p:nvPr>
        </p:nvSpPr>
        <p:spPr>
          <a:xfrm>
            <a:off x="348256" y="1093023"/>
            <a:ext cx="5821809" cy="2965345"/>
          </a:xfrm>
        </p:spPr>
        <p:txBody>
          <a:bodyPr>
            <a:noAutofit/>
          </a:bodyPr>
          <a:lstStyle/>
          <a:p>
            <a:pPr>
              <a:lnSpc>
                <a:spcPct val="100000"/>
              </a:lnSpc>
              <a:spcBef>
                <a:spcPts val="0"/>
              </a:spcBef>
            </a:pPr>
            <a:r>
              <a:rPr lang="en-US" sz="3000" dirty="0" smtClean="0">
                <a:solidFill>
                  <a:schemeClr val="accent1"/>
                </a:solidFill>
              </a:rPr>
              <a:t>Tropical </a:t>
            </a:r>
            <a:r>
              <a:rPr lang="en-US" sz="3000" dirty="0">
                <a:solidFill>
                  <a:schemeClr val="accent1"/>
                </a:solidFill>
              </a:rPr>
              <a:t>Rainfall Measurement Mission (TRMM</a:t>
            </a:r>
            <a:r>
              <a:rPr lang="en-US" sz="3000" dirty="0" smtClean="0">
                <a:solidFill>
                  <a:schemeClr val="accent1"/>
                </a:solidFill>
              </a:rPr>
              <a:t>)</a:t>
            </a:r>
          </a:p>
          <a:p>
            <a:pPr>
              <a:lnSpc>
                <a:spcPct val="100000"/>
              </a:lnSpc>
              <a:spcBef>
                <a:spcPts val="0"/>
              </a:spcBef>
            </a:pPr>
            <a:endParaRPr lang="en-US" sz="1800" dirty="0">
              <a:solidFill>
                <a:schemeClr val="accent1"/>
              </a:solidFill>
            </a:endParaRPr>
          </a:p>
          <a:p>
            <a:pPr>
              <a:lnSpc>
                <a:spcPct val="100000"/>
              </a:lnSpc>
              <a:spcBef>
                <a:spcPts val="0"/>
              </a:spcBef>
            </a:pPr>
            <a:r>
              <a:rPr lang="en-US" sz="3000" dirty="0">
                <a:solidFill>
                  <a:schemeClr val="accent1"/>
                </a:solidFill>
              </a:rPr>
              <a:t>Global Precipitation Measurement (</a:t>
            </a:r>
            <a:r>
              <a:rPr lang="en-US" sz="3000" dirty="0" smtClean="0">
                <a:solidFill>
                  <a:schemeClr val="accent1"/>
                </a:solidFill>
              </a:rPr>
              <a:t>GPM)</a:t>
            </a:r>
            <a:endParaRPr lang="en-US" sz="1800" dirty="0" smtClean="0"/>
          </a:p>
          <a:p>
            <a:pPr>
              <a:lnSpc>
                <a:spcPct val="100000"/>
              </a:lnSpc>
              <a:spcBef>
                <a:spcPts val="0"/>
              </a:spcBef>
            </a:pPr>
            <a:endParaRPr lang="en-US" sz="1800" dirty="0" smtClean="0"/>
          </a:p>
          <a:p>
            <a:pPr>
              <a:lnSpc>
                <a:spcPct val="100000"/>
              </a:lnSpc>
              <a:spcBef>
                <a:spcPts val="0"/>
              </a:spcBef>
            </a:pPr>
            <a:r>
              <a:rPr lang="en-US" sz="3000" dirty="0" smtClean="0"/>
              <a:t>Precipitation 2010 </a:t>
            </a:r>
            <a:r>
              <a:rPr lang="en-US" sz="3000" dirty="0"/>
              <a:t>- </a:t>
            </a:r>
            <a:r>
              <a:rPr lang="en-US" sz="3000" dirty="0" smtClean="0"/>
              <a:t>2015</a:t>
            </a:r>
            <a:endParaRPr lang="en-US" sz="3000" dirty="0"/>
          </a:p>
        </p:txBody>
      </p:sp>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b="4147"/>
          <a:stretch/>
        </p:blipFill>
        <p:spPr>
          <a:xfrm>
            <a:off x="954497" y="4399497"/>
            <a:ext cx="2889504" cy="2079842"/>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14796" y="4417444"/>
            <a:ext cx="2981098" cy="2075590"/>
          </a:xfrm>
          <a:prstGeom prst="rect">
            <a:avLst/>
          </a:prstGeom>
        </p:spPr>
      </p:pic>
      <p:sp>
        <p:nvSpPr>
          <p:cNvPr id="11" name="Text Placeholder 1"/>
          <p:cNvSpPr>
            <a:spLocks noGrp="1"/>
          </p:cNvSpPr>
          <p:nvPr>
            <p:ph type="body" sz="quarter" idx="11"/>
          </p:nvPr>
        </p:nvSpPr>
        <p:spPr>
          <a:xfrm>
            <a:off x="954497" y="6493034"/>
            <a:ext cx="2512337" cy="268406"/>
          </a:xfrm>
        </p:spPr>
        <p:txBody>
          <a:bodyPr>
            <a:normAutofit/>
          </a:bodyPr>
          <a:lstStyle/>
          <a:p>
            <a:pPr>
              <a:spcBef>
                <a:spcPts val="200"/>
              </a:spcBef>
              <a:buClr>
                <a:schemeClr val="accent1"/>
              </a:buClr>
            </a:pPr>
            <a:r>
              <a:rPr lang="en-US" sz="1200" dirty="0" smtClean="0"/>
              <a:t>Image credit</a:t>
            </a:r>
            <a:r>
              <a:rPr lang="en-US" sz="1200" dirty="0"/>
              <a:t>: </a:t>
            </a:r>
            <a:r>
              <a:rPr lang="en-US" sz="1200" dirty="0" smtClean="0"/>
              <a:t>NASA</a:t>
            </a:r>
          </a:p>
        </p:txBody>
      </p:sp>
      <p:sp>
        <p:nvSpPr>
          <p:cNvPr id="12" name="Text Placeholder 1"/>
          <p:cNvSpPr>
            <a:spLocks noGrp="1"/>
          </p:cNvSpPr>
          <p:nvPr>
            <p:ph type="body" sz="quarter" idx="11"/>
          </p:nvPr>
        </p:nvSpPr>
        <p:spPr>
          <a:xfrm>
            <a:off x="5214796" y="6499134"/>
            <a:ext cx="2512337" cy="268406"/>
          </a:xfrm>
        </p:spPr>
        <p:txBody>
          <a:bodyPr>
            <a:normAutofit/>
          </a:bodyPr>
          <a:lstStyle/>
          <a:p>
            <a:pPr>
              <a:spcBef>
                <a:spcPts val="200"/>
              </a:spcBef>
              <a:buClr>
                <a:schemeClr val="accent1"/>
              </a:buClr>
            </a:pPr>
            <a:r>
              <a:rPr lang="en-US" sz="1200" dirty="0" smtClean="0"/>
              <a:t>Image credit</a:t>
            </a:r>
            <a:r>
              <a:rPr lang="en-US" sz="1200" dirty="0"/>
              <a:t>: </a:t>
            </a:r>
            <a:r>
              <a:rPr lang="en-US" sz="1200" dirty="0" smtClean="0"/>
              <a:t>NASA</a:t>
            </a:r>
          </a:p>
        </p:txBody>
      </p:sp>
      <p:sp>
        <p:nvSpPr>
          <p:cNvPr id="6" name="TextBox 5"/>
          <p:cNvSpPr txBox="1"/>
          <p:nvPr/>
        </p:nvSpPr>
        <p:spPr>
          <a:xfrm>
            <a:off x="7323124" y="3124995"/>
            <a:ext cx="1640838" cy="646331"/>
          </a:xfrm>
          <a:prstGeom prst="rect">
            <a:avLst/>
          </a:prstGeom>
          <a:noFill/>
        </p:spPr>
        <p:txBody>
          <a:bodyPr wrap="square" rtlCol="0">
            <a:spAutoFit/>
          </a:bodyPr>
          <a:lstStyle/>
          <a:p>
            <a:r>
              <a:rPr lang="en-US" dirty="0" smtClean="0">
                <a:solidFill>
                  <a:srgbClr val="333333"/>
                </a:solidFill>
              </a:rPr>
              <a:t>Precipitation mm/month</a:t>
            </a:r>
            <a:endParaRPr lang="en-US" dirty="0">
              <a:solidFill>
                <a:srgbClr val="333333"/>
              </a:solidFill>
            </a:endParaRPr>
          </a:p>
        </p:txBody>
      </p:sp>
      <p:sp>
        <p:nvSpPr>
          <p:cNvPr id="8" name="TextBox 7"/>
          <p:cNvSpPr txBox="1"/>
          <p:nvPr/>
        </p:nvSpPr>
        <p:spPr>
          <a:xfrm>
            <a:off x="7483966" y="4385802"/>
            <a:ext cx="809429" cy="369332"/>
          </a:xfrm>
          <a:prstGeom prst="rect">
            <a:avLst/>
          </a:prstGeom>
          <a:noFill/>
        </p:spPr>
        <p:txBody>
          <a:bodyPr wrap="square" rtlCol="0">
            <a:spAutoFit/>
          </a:bodyPr>
          <a:lstStyle/>
          <a:p>
            <a:r>
              <a:rPr lang="en-US" dirty="0" smtClean="0">
                <a:solidFill>
                  <a:schemeClr val="bg1"/>
                </a:solidFill>
              </a:rPr>
              <a:t>GPM</a:t>
            </a:r>
            <a:endParaRPr lang="en-US" dirty="0">
              <a:solidFill>
                <a:schemeClr val="bg1"/>
              </a:solidFill>
            </a:endParaRPr>
          </a:p>
        </p:txBody>
      </p:sp>
      <p:sp>
        <p:nvSpPr>
          <p:cNvPr id="13" name="TextBox 12"/>
          <p:cNvSpPr txBox="1"/>
          <p:nvPr/>
        </p:nvSpPr>
        <p:spPr>
          <a:xfrm>
            <a:off x="954497" y="4385802"/>
            <a:ext cx="966551" cy="369332"/>
          </a:xfrm>
          <a:prstGeom prst="rect">
            <a:avLst/>
          </a:prstGeom>
          <a:noFill/>
        </p:spPr>
        <p:txBody>
          <a:bodyPr wrap="square" rtlCol="0">
            <a:spAutoFit/>
          </a:bodyPr>
          <a:lstStyle/>
          <a:p>
            <a:r>
              <a:rPr lang="en-US" dirty="0" smtClean="0">
                <a:solidFill>
                  <a:schemeClr val="bg1"/>
                </a:solidFill>
              </a:rPr>
              <a:t>TRMM</a:t>
            </a:r>
            <a:endParaRPr lang="en-US" dirty="0">
              <a:solidFill>
                <a:schemeClr val="bg1"/>
              </a:solidFill>
            </a:endParaRPr>
          </a:p>
        </p:txBody>
      </p:sp>
    </p:spTree>
    <p:extLst>
      <p:ext uri="{BB962C8B-B14F-4D97-AF65-F5344CB8AC3E}">
        <p14:creationId xmlns:p14="http://schemas.microsoft.com/office/powerpoint/2010/main" val="25395178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Eco Forecasting 15">
      <a:dk1>
        <a:srgbClr val="767171"/>
      </a:dk1>
      <a:lt1>
        <a:srgbClr val="FFFFFF"/>
      </a:lt1>
      <a:dk2>
        <a:srgbClr val="767171"/>
      </a:dk2>
      <a:lt2>
        <a:srgbClr val="FFFFFF"/>
      </a:lt2>
      <a:accent1>
        <a:srgbClr val="2E8652"/>
      </a:accent1>
      <a:accent2>
        <a:srgbClr val="44757B"/>
      </a:accent2>
      <a:accent3>
        <a:srgbClr val="56619C"/>
      </a:accent3>
      <a:accent4>
        <a:srgbClr val="E2C16E"/>
      </a:accent4>
      <a:accent5>
        <a:srgbClr val="CB8954"/>
      </a:accent5>
      <a:accent6>
        <a:srgbClr val="BB5740"/>
      </a:accent6>
      <a:hlink>
        <a:srgbClr val="2E8652"/>
      </a:hlink>
      <a:folHlink>
        <a:srgbClr val="2E8652"/>
      </a:folHlink>
    </a:clrScheme>
    <a:fontScheme name="DEVELOP">
      <a:majorFont>
        <a:latin typeface="Century Gothic"/>
        <a:ea typeface=""/>
        <a:cs typeface=""/>
      </a:majorFont>
      <a:minorFont>
        <a:latin typeface="Century Gothic"/>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5026</TotalTime>
  <Words>2473</Words>
  <Application>Microsoft Macintosh PowerPoint</Application>
  <PresentationFormat>On-screen Show (4:3)</PresentationFormat>
  <Paragraphs>229</Paragraphs>
  <Slides>21</Slides>
  <Notes>21</Notes>
  <HiddenSlides>0</HiddenSlides>
  <MMClips>2</MMClip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McKeel, Christopher A. (LARC-E3)[SSAI DEVELOP]</dc:creator>
  <cp:lastModifiedBy>Amanda</cp:lastModifiedBy>
  <cp:revision>329</cp:revision>
  <dcterms:created xsi:type="dcterms:W3CDTF">2015-05-18T13:26:09Z</dcterms:created>
  <dcterms:modified xsi:type="dcterms:W3CDTF">2015-11-19T13:17:53Z</dcterms:modified>
</cp:coreProperties>
</file>