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
  </p:notesMasterIdLst>
  <p:sldIdLst>
    <p:sldId id="256" r:id="rId2"/>
    <p:sldId id="257" r:id="rId3"/>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slik, Emily A. (ARC-SGE)[SCIENCE SYSTEMS AND APPLICATIONS, INC]" initials="KEA(SAAI" lastIdx="6" clrIdx="0">
    <p:extLst>
      <p:ext uri="{19B8F6BF-5375-455C-9EA6-DF929625EA0E}">
        <p15:presenceInfo xmlns:p15="http://schemas.microsoft.com/office/powerpoint/2012/main" userId="S-1-5-21-330711430-3775241029-4075259233-612632" providerId="AD"/>
      </p:ext>
    </p:extLst>
  </p:cmAuthor>
  <p:cmAuthor id="2" name="Ly, Victoria H. (ARC-SGE)[SSAI DEVELOP]" initials="LVH(D" lastIdx="3" clrIdx="1">
    <p:extLst>
      <p:ext uri="{19B8F6BF-5375-455C-9EA6-DF929625EA0E}">
        <p15:presenceInfo xmlns:p15="http://schemas.microsoft.com/office/powerpoint/2012/main" userId="S-1-5-21-330711430-3775241029-4075259233-6536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C8"/>
    <a:srgbClr val="0070C0"/>
    <a:srgbClr val="435BC1"/>
    <a:srgbClr val="393AA6"/>
    <a:srgbClr val="5E73CA"/>
    <a:srgbClr val="4B4B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21250" autoAdjust="0"/>
    <p:restoredTop sz="94714" autoAdjust="0"/>
  </p:normalViewPr>
  <p:slideViewPr>
    <p:cSldViewPr snapToGrid="0">
      <p:cViewPr varScale="1">
        <p:scale>
          <a:sx n="94" d="100"/>
          <a:sy n="94" d="100"/>
        </p:scale>
        <p:origin x="780" y="9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1" y="0"/>
            <a:ext cx="3037839" cy="464820"/>
          </a:xfrm>
          <a:prstGeom prst="rect">
            <a:avLst/>
          </a:prstGeom>
          <a:noFill/>
          <a:ln>
            <a:noFill/>
          </a:ln>
        </p:spPr>
        <p:txBody>
          <a:bodyPr lIns="93156" tIns="93156" rIns="93156" bIns="93156" anchor="t" anchorCtr="0"/>
          <a:lstStyle>
            <a:lvl1pPr marL="0" marR="0" indent="0" algn="l"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3" name="Shape 3"/>
          <p:cNvSpPr txBox="1">
            <a:spLocks noGrp="1"/>
          </p:cNvSpPr>
          <p:nvPr>
            <p:ph type="dt" idx="10"/>
          </p:nvPr>
        </p:nvSpPr>
        <p:spPr>
          <a:xfrm>
            <a:off x="3970938" y="0"/>
            <a:ext cx="3037839" cy="464820"/>
          </a:xfrm>
          <a:prstGeom prst="rect">
            <a:avLst/>
          </a:prstGeom>
          <a:noFill/>
          <a:ln>
            <a:noFill/>
          </a:ln>
        </p:spPr>
        <p:txBody>
          <a:bodyPr lIns="93156" tIns="93156" rIns="93156" bIns="93156" anchor="t" anchorCtr="0"/>
          <a:lstStyle>
            <a:lvl1pPr marL="0" marR="0" indent="0" algn="r"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4" name="Shape 4"/>
          <p:cNvSpPr>
            <a:spLocks noGrp="1" noRot="1" noChangeAspect="1"/>
          </p:cNvSpPr>
          <p:nvPr>
            <p:ph type="sldImg" idx="3"/>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701041" y="4415790"/>
            <a:ext cx="5608319" cy="4183380"/>
          </a:xfrm>
          <a:prstGeom prst="rect">
            <a:avLst/>
          </a:prstGeom>
          <a:noFill/>
          <a:ln>
            <a:noFill/>
          </a:ln>
        </p:spPr>
        <p:txBody>
          <a:bodyPr lIns="93156" tIns="93156" rIns="93156" bIns="93156"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1" y="8829967"/>
            <a:ext cx="3037839" cy="464820"/>
          </a:xfrm>
          <a:prstGeom prst="rect">
            <a:avLst/>
          </a:prstGeom>
          <a:noFill/>
          <a:ln>
            <a:noFill/>
          </a:ln>
        </p:spPr>
        <p:txBody>
          <a:bodyPr lIns="93156" tIns="93156" rIns="93156" bIns="93156" anchor="b" anchorCtr="0"/>
          <a:lstStyle>
            <a:lvl1pPr marL="0" marR="0" indent="0" algn="l" rtl="0">
              <a:lnSpc>
                <a:spcPct val="100000"/>
              </a:lnSpc>
              <a:spcBef>
                <a:spcPts val="0"/>
              </a:spcBef>
              <a:spcAft>
                <a:spcPts val="0"/>
              </a:spcAft>
              <a:buClr>
                <a:srgbClr val="000000"/>
              </a:buClr>
              <a:buFont typeface="Arial"/>
              <a:buNone/>
              <a:defRPr/>
            </a:lvl1pPr>
            <a:lvl2pPr marL="465859" marR="0" indent="0" algn="l" rtl="0">
              <a:lnSpc>
                <a:spcPct val="100000"/>
              </a:lnSpc>
              <a:spcBef>
                <a:spcPts val="0"/>
              </a:spcBef>
              <a:spcAft>
                <a:spcPts val="0"/>
              </a:spcAft>
              <a:buClr>
                <a:srgbClr val="000000"/>
              </a:buClr>
              <a:buFont typeface="Arial"/>
              <a:buNone/>
              <a:defRPr/>
            </a:lvl2pPr>
            <a:lvl3pPr marL="931717" marR="0" indent="0" algn="l" rtl="0">
              <a:lnSpc>
                <a:spcPct val="100000"/>
              </a:lnSpc>
              <a:spcBef>
                <a:spcPts val="0"/>
              </a:spcBef>
              <a:spcAft>
                <a:spcPts val="0"/>
              </a:spcAft>
              <a:buClr>
                <a:srgbClr val="000000"/>
              </a:buClr>
              <a:buFont typeface="Arial"/>
              <a:buNone/>
              <a:defRPr/>
            </a:lvl3pPr>
            <a:lvl4pPr marL="1397576" marR="0" indent="0" algn="l" rtl="0">
              <a:lnSpc>
                <a:spcPct val="100000"/>
              </a:lnSpc>
              <a:spcBef>
                <a:spcPts val="0"/>
              </a:spcBef>
              <a:spcAft>
                <a:spcPts val="0"/>
              </a:spcAft>
              <a:buClr>
                <a:srgbClr val="000000"/>
              </a:buClr>
              <a:buFont typeface="Arial"/>
              <a:buNone/>
              <a:defRPr/>
            </a:lvl4pPr>
            <a:lvl5pPr marL="1863435" marR="0" indent="0" algn="l" rtl="0">
              <a:lnSpc>
                <a:spcPct val="100000"/>
              </a:lnSpc>
              <a:spcBef>
                <a:spcPts val="0"/>
              </a:spcBef>
              <a:spcAft>
                <a:spcPts val="0"/>
              </a:spcAft>
              <a:buClr>
                <a:srgbClr val="000000"/>
              </a:buClr>
              <a:buFont typeface="Arial"/>
              <a:buNone/>
              <a:defRPr/>
            </a:lvl5pPr>
            <a:lvl6pPr marL="2329294" marR="0" indent="0" algn="l" rtl="0">
              <a:lnSpc>
                <a:spcPct val="100000"/>
              </a:lnSpc>
              <a:spcBef>
                <a:spcPts val="0"/>
              </a:spcBef>
              <a:spcAft>
                <a:spcPts val="0"/>
              </a:spcAft>
              <a:buClr>
                <a:srgbClr val="000000"/>
              </a:buClr>
              <a:buFont typeface="Arial"/>
              <a:buNone/>
              <a:defRPr/>
            </a:lvl6pPr>
            <a:lvl7pPr marL="2795153" marR="0" indent="0" algn="l" rtl="0">
              <a:lnSpc>
                <a:spcPct val="100000"/>
              </a:lnSpc>
              <a:spcBef>
                <a:spcPts val="0"/>
              </a:spcBef>
              <a:spcAft>
                <a:spcPts val="0"/>
              </a:spcAft>
              <a:buClr>
                <a:srgbClr val="000000"/>
              </a:buClr>
              <a:buFont typeface="Arial"/>
              <a:buNone/>
              <a:defRPr/>
            </a:lvl7pPr>
            <a:lvl8pPr marL="3261012" marR="0" indent="0" algn="l" rtl="0">
              <a:lnSpc>
                <a:spcPct val="100000"/>
              </a:lnSpc>
              <a:spcBef>
                <a:spcPts val="0"/>
              </a:spcBef>
              <a:spcAft>
                <a:spcPts val="0"/>
              </a:spcAft>
              <a:buClr>
                <a:srgbClr val="000000"/>
              </a:buClr>
              <a:buFont typeface="Arial"/>
              <a:buNone/>
              <a:defRPr/>
            </a:lvl8pPr>
            <a:lvl9pPr marL="3726870" marR="0" indent="0" algn="l" rtl="0">
              <a:lnSpc>
                <a:spcPct val="100000"/>
              </a:lnSpc>
              <a:spcBef>
                <a:spcPts val="0"/>
              </a:spcBef>
              <a:spcAft>
                <a:spcPts val="0"/>
              </a:spcAft>
              <a:buClr>
                <a:srgbClr val="000000"/>
              </a:buClr>
              <a:buFont typeface="Arial"/>
              <a:buNone/>
              <a:defRPr/>
            </a:lvl9pPr>
          </a:lstStyle>
          <a:p>
            <a:endParaRPr/>
          </a:p>
        </p:txBody>
      </p:sp>
      <p:sp>
        <p:nvSpPr>
          <p:cNvPr id="7" name="Shape 7"/>
          <p:cNvSpPr txBox="1">
            <a:spLocks noGrp="1"/>
          </p:cNvSpPr>
          <p:nvPr>
            <p:ph type="sldNum" idx="12"/>
          </p:nvPr>
        </p:nvSpPr>
        <p:spPr>
          <a:xfrm>
            <a:off x="3970938" y="8829967"/>
            <a:ext cx="3037839" cy="464820"/>
          </a:xfrm>
          <a:prstGeom prst="rect">
            <a:avLst/>
          </a:prstGeom>
          <a:noFill/>
          <a:ln>
            <a:noFill/>
          </a:ln>
        </p:spPr>
        <p:txBody>
          <a:bodyPr lIns="93156" tIns="46565" rIns="93156" bIns="46565" anchor="b" anchorCtr="0">
            <a:noAutofit/>
          </a:bodyPr>
          <a:lstStyle>
            <a:lvl1pPr marL="0" marR="0" indent="0" algn="r" rtl="0">
              <a:lnSpc>
                <a:spcPct val="100000"/>
              </a:lnSpc>
              <a:spcBef>
                <a:spcPts val="0"/>
              </a:spcBef>
              <a:spcAft>
                <a:spcPts val="0"/>
              </a:spcAft>
              <a:buNone/>
              <a:defRPr sz="1300" b="0" i="0" u="none" strike="noStrike" cap="none" baseline="0">
                <a:solidFill>
                  <a:schemeClr val="dk1"/>
                </a:solidFill>
                <a:latin typeface="Calibri"/>
                <a:ea typeface="Calibri"/>
                <a:cs typeface="Calibri"/>
                <a:sym typeface="Calibri"/>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extLst>
      <p:ext uri="{BB962C8B-B14F-4D97-AF65-F5344CB8AC3E}">
        <p14:creationId xmlns:p14="http://schemas.microsoft.com/office/powerpoint/2010/main" val="271020206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701041" y="4415790"/>
            <a:ext cx="5608319" cy="4183380"/>
          </a:xfrm>
          <a:prstGeom prst="rect">
            <a:avLst/>
          </a:prstGeom>
          <a:noFill/>
          <a:ln>
            <a:noFill/>
          </a:ln>
        </p:spPr>
        <p:txBody>
          <a:bodyPr lIns="93156" tIns="46565" rIns="93156" bIns="46565" anchor="t" anchorCtr="0">
            <a:noAutofit/>
          </a:bodyPr>
          <a:lstStyle/>
          <a:p>
            <a:pPr>
              <a:buClr>
                <a:schemeClr val="dk1"/>
              </a:buClr>
            </a:pPr>
            <a:endParaRPr sz="1300"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970938" y="8829967"/>
            <a:ext cx="3037839" cy="464820"/>
          </a:xfrm>
          <a:prstGeom prst="rect">
            <a:avLst/>
          </a:prstGeom>
          <a:noFill/>
          <a:ln>
            <a:noFill/>
          </a:ln>
        </p:spPr>
        <p:txBody>
          <a:bodyPr lIns="93156" tIns="46565" rIns="93156" bIns="46565" anchor="b" anchorCtr="0">
            <a:noAutofit/>
          </a:bodyPr>
          <a:lstStyle/>
          <a:p>
            <a:pPr>
              <a:buClr>
                <a:schemeClr val="dk1"/>
              </a:buClr>
              <a:buSzPct val="25000"/>
            </a:pPr>
            <a:fld id="{00000000-1234-1234-1234-123412341234}" type="slidenum">
              <a:rPr lang="en-US"/>
              <a:pPr>
                <a:buClr>
                  <a:schemeClr val="dk1"/>
                </a:buClr>
                <a:buSzPct val="25000"/>
              </a:pPr>
              <a:t>1</a:t>
            </a:fld>
            <a:endParaRPr lang="en-US"/>
          </a:p>
        </p:txBody>
      </p:sp>
    </p:spTree>
    <p:extLst>
      <p:ext uri="{BB962C8B-B14F-4D97-AF65-F5344CB8AC3E}">
        <p14:creationId xmlns:p14="http://schemas.microsoft.com/office/powerpoint/2010/main" val="312939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701041" y="4415790"/>
            <a:ext cx="5608319" cy="4183380"/>
          </a:xfrm>
          <a:prstGeom prst="rect">
            <a:avLst/>
          </a:prstGeom>
          <a:noFill/>
          <a:ln>
            <a:noFill/>
          </a:ln>
        </p:spPr>
        <p:txBody>
          <a:bodyPr lIns="93156" tIns="93156" rIns="93156" bIns="93156" anchor="t" anchorCtr="0">
            <a:noAutofit/>
          </a:bodyPr>
          <a:lstStyle/>
          <a:p>
            <a:pPr>
              <a:buClr>
                <a:schemeClr val="dk1"/>
              </a:buClr>
            </a:pPr>
            <a:endParaRPr sz="1300" dirty="0">
              <a:solidFill>
                <a:schemeClr val="dk1"/>
              </a:solidFill>
              <a:latin typeface="Arial"/>
              <a:ea typeface="Arial"/>
              <a:cs typeface="Arial"/>
              <a:sym typeface="Arial"/>
            </a:endParaRPr>
          </a:p>
        </p:txBody>
      </p:sp>
      <p:sp>
        <p:nvSpPr>
          <p:cNvPr id="196" name="Shape 196"/>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0587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8" name="Shape 18"/>
          <p:cNvSpPr/>
          <p:nvPr/>
        </p:nvSpPr>
        <p:spPr>
          <a:xfrm>
            <a:off x="-8891" y="6553164"/>
            <a:ext cx="9152890" cy="333408"/>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4" name="Shape 154"/>
          <p:cNvSpPr txBox="1">
            <a:spLocks noGrp="1"/>
          </p:cNvSpPr>
          <p:nvPr>
            <p:ph type="body" idx="1"/>
          </p:nvPr>
        </p:nvSpPr>
        <p:spPr>
          <a:xfrm rot="5400000">
            <a:off x="2309017" y="-251618"/>
            <a:ext cx="4525963" cy="8229600"/>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55" name="Shape 15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6" name="Shape 1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7" name="Shape 15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rot="5400000">
            <a:off x="4732336"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60" name="Shape 160"/>
          <p:cNvSpPr txBox="1">
            <a:spLocks noGrp="1"/>
          </p:cNvSpPr>
          <p:nvPr>
            <p:ph type="body" idx="1"/>
          </p:nvPr>
        </p:nvSpPr>
        <p:spPr>
          <a:xfrm rot="5400000">
            <a:off x="541336" y="190500"/>
            <a:ext cx="5851525" cy="6019798"/>
          </a:xfrm>
          <a:prstGeom prst="rect">
            <a:avLst/>
          </a:prstGeom>
          <a:noFill/>
          <a:ln>
            <a:noFill/>
          </a:ln>
        </p:spPr>
        <p:txBody>
          <a:bodyPr lIns="91425" tIns="91425" rIns="91425" bIns="91425" anchor="t" anchorCtr="0"/>
          <a:lstStyle>
            <a:lvl1pPr marL="342900" indent="-50800" algn="l" rtl="0">
              <a:spcBef>
                <a:spcPts val="640"/>
              </a:spcBef>
              <a:buClr>
                <a:schemeClr val="dk1"/>
              </a:buClr>
              <a:buFont typeface="Arial"/>
              <a:buChar char="•"/>
              <a:defRPr/>
            </a:lvl1pPr>
            <a:lvl2pPr marL="742950" indent="-19050" algn="l" rtl="0">
              <a:spcBef>
                <a:spcPts val="560"/>
              </a:spcBef>
              <a:buClr>
                <a:schemeClr val="dk1"/>
              </a:buClr>
              <a:buFont typeface="Arial"/>
              <a:buChar char="–"/>
              <a:defRPr/>
            </a:lvl2pPr>
            <a:lvl3pPr marL="1143000" indent="12700" algn="l" rtl="0">
              <a:spcBef>
                <a:spcPts val="480"/>
              </a:spcBef>
              <a:buClr>
                <a:schemeClr val="dk1"/>
              </a:buClr>
              <a:buFont typeface="Arial"/>
              <a:buChar char="•"/>
              <a:defRPr/>
            </a:lvl3pPr>
            <a:lvl4pPr marL="1600200" indent="-12700" algn="l" rtl="0">
              <a:spcBef>
                <a:spcPts val="400"/>
              </a:spcBef>
              <a:buClr>
                <a:schemeClr val="dk1"/>
              </a:buClr>
              <a:buFont typeface="Arial"/>
              <a:buChar char="–"/>
              <a:defRPr/>
            </a:lvl4pPr>
            <a:lvl5pPr marL="2057400" indent="-12700" algn="l" rtl="0">
              <a:spcBef>
                <a:spcPts val="400"/>
              </a:spcBef>
              <a:buClr>
                <a:schemeClr val="dk1"/>
              </a:buClr>
              <a:buFont typeface="Arial"/>
              <a:buChar char="»"/>
              <a:defRPr/>
            </a:lvl5pPr>
            <a:lvl6pPr marL="2514600" indent="-12700" algn="l" rtl="0">
              <a:spcBef>
                <a:spcPts val="400"/>
              </a:spcBef>
              <a:buClr>
                <a:schemeClr val="dk1"/>
              </a:buClr>
              <a:buFont typeface="Arial"/>
              <a:buChar char="•"/>
              <a:defRPr/>
            </a:lvl6pPr>
            <a:lvl7pPr marL="2971800" indent="-12700" algn="l" rtl="0">
              <a:spcBef>
                <a:spcPts val="400"/>
              </a:spcBef>
              <a:buClr>
                <a:schemeClr val="dk1"/>
              </a:buClr>
              <a:buFont typeface="Arial"/>
              <a:buChar char="•"/>
              <a:defRPr/>
            </a:lvl7pPr>
            <a:lvl8pPr marL="3429000" indent="-12700" algn="l" rtl="0">
              <a:spcBef>
                <a:spcPts val="400"/>
              </a:spcBef>
              <a:buClr>
                <a:schemeClr val="dk1"/>
              </a:buClr>
              <a:buFont typeface="Arial"/>
              <a:buChar char="•"/>
              <a:defRPr/>
            </a:lvl8pPr>
            <a:lvl9pPr marL="3886200" indent="-12700" algn="l" rtl="0">
              <a:spcBef>
                <a:spcPts val="400"/>
              </a:spcBef>
              <a:buClr>
                <a:schemeClr val="dk1"/>
              </a:buClr>
              <a:buFont typeface="Arial"/>
              <a:buChar char="•"/>
              <a:defRPr/>
            </a:lvl9pPr>
          </a:lstStyle>
          <a:p>
            <a:endParaRPr/>
          </a:p>
        </p:txBody>
      </p:sp>
      <p:sp>
        <p:nvSpPr>
          <p:cNvPr id="161" name="Shape 16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62" name="Shape 1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63" name="Shape 16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64"/>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7"/>
        <p:cNvGrpSpPr/>
        <p:nvPr/>
      </p:nvGrpSpPr>
      <p:grpSpPr>
        <a:xfrm>
          <a:off x="0" y="0"/>
          <a:ext cx="0" cy="0"/>
          <a:chOff x="0" y="0"/>
          <a:chExt cx="0" cy="0"/>
        </a:xfrm>
      </p:grpSpPr>
      <p:sp>
        <p:nvSpPr>
          <p:cNvPr id="108" name="Shape 108"/>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9" name="Shape 109"/>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110" name="Shape 110"/>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1" name="Shape 11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2" name="Shape 112"/>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body" idx="1"/>
          </p:nvPr>
        </p:nvSpPr>
        <p:spPr>
          <a:xfrm>
            <a:off x="457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6" name="Shape 116"/>
          <p:cNvSpPr txBox="1">
            <a:spLocks noGrp="1"/>
          </p:cNvSpPr>
          <p:nvPr>
            <p:ph type="body" idx="2"/>
          </p:nvPr>
        </p:nvSpPr>
        <p:spPr>
          <a:xfrm>
            <a:off x="4648200" y="1600200"/>
            <a:ext cx="4038598"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7" name="Shape 117"/>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8" name="Shape 1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19" name="Shape 119"/>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23" name="Shape 123"/>
          <p:cNvSpPr txBox="1">
            <a:spLocks noGrp="1"/>
          </p:cNvSpPr>
          <p:nvPr>
            <p:ph type="body" idx="2"/>
          </p:nvPr>
        </p:nvSpPr>
        <p:spPr>
          <a:xfrm>
            <a:off x="457200" y="2174875"/>
            <a:ext cx="4040187"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4" name="Shape 124"/>
          <p:cNvSpPr txBox="1">
            <a:spLocks noGrp="1"/>
          </p:cNvSpPr>
          <p:nvPr>
            <p:ph type="body" idx="3"/>
          </p:nvPr>
        </p:nvSpPr>
        <p:spPr>
          <a:xfrm>
            <a:off x="4645025" y="1535112"/>
            <a:ext cx="4041773"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25" name="Shape 125"/>
          <p:cNvSpPr txBox="1">
            <a:spLocks noGrp="1"/>
          </p:cNvSpPr>
          <p:nvPr>
            <p:ph type="body" idx="4"/>
          </p:nvPr>
        </p:nvSpPr>
        <p:spPr>
          <a:xfrm>
            <a:off x="4645025" y="2174875"/>
            <a:ext cx="4041773" cy="3951286"/>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6" name="Shape 126"/>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7" name="Shape 1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8" name="Shape 128"/>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1" name="Shape 13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2" name="Shape 13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3" name="Shape 13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34"/>
        <p:cNvGrpSpPr/>
        <p:nvPr/>
      </p:nvGrpSpPr>
      <p:grpSpPr>
        <a:xfrm>
          <a:off x="0" y="0"/>
          <a:ext cx="0" cy="0"/>
          <a:chOff x="0" y="0"/>
          <a:chExt cx="0" cy="0"/>
        </a:xfrm>
      </p:grpSpPr>
      <p:sp>
        <p:nvSpPr>
          <p:cNvPr id="135" name="Shape 135"/>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6" name="Shape 13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7" name="Shape 137"/>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457200" y="273050"/>
            <a:ext cx="3008313" cy="1162048"/>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0" name="Shape 140"/>
          <p:cNvSpPr txBox="1">
            <a:spLocks noGrp="1"/>
          </p:cNvSpPr>
          <p:nvPr>
            <p:ph type="body" idx="1"/>
          </p:nvPr>
        </p:nvSpPr>
        <p:spPr>
          <a:xfrm>
            <a:off x="3575050" y="273050"/>
            <a:ext cx="5111750" cy="5853111"/>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1" name="Shape 14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42" name="Shape 142"/>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3" name="Shape 14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44" name="Shape 144"/>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792288" y="4800600"/>
            <a:ext cx="5486399" cy="566736"/>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7" name="Shape 147"/>
          <p:cNvSpPr>
            <a:spLocks noGrp="1"/>
          </p:cNvSpPr>
          <p:nvPr>
            <p:ph type="pic" idx="2"/>
          </p:nvPr>
        </p:nvSpPr>
        <p:spPr>
          <a:xfrm>
            <a:off x="1792288" y="612775"/>
            <a:ext cx="5486399" cy="4114800"/>
          </a:xfrm>
          <a:prstGeom prst="rect">
            <a:avLst/>
          </a:prstGeom>
          <a:noFill/>
          <a:ln>
            <a:noFill/>
          </a:ln>
        </p:spPr>
      </p:sp>
      <p:sp>
        <p:nvSpPr>
          <p:cNvPr id="148" name="Shape 148"/>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149" name="Shape 149"/>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0" name="Shape 15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51" name="Shape 15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chemeClr val="dk1"/>
              </a:buClr>
              <a:buFont typeface="Calibri"/>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50800" algn="l" rtl="0">
              <a:lnSpc>
                <a:spcPct val="100000"/>
              </a:lnSpc>
              <a:spcBef>
                <a:spcPts val="640"/>
              </a:spcBef>
              <a:spcAft>
                <a:spcPts val="0"/>
              </a:spcAft>
              <a:buClr>
                <a:schemeClr val="dk1"/>
              </a:buClr>
              <a:buFont typeface="Arial"/>
              <a:buChar char="•"/>
              <a:defRPr/>
            </a:lvl1pPr>
            <a:lvl2pPr marL="742950" marR="0" indent="-19050" algn="l" rtl="0">
              <a:lnSpc>
                <a:spcPct val="100000"/>
              </a:lnSpc>
              <a:spcBef>
                <a:spcPts val="560"/>
              </a:spcBef>
              <a:spcAft>
                <a:spcPts val="0"/>
              </a:spcAft>
              <a:buClr>
                <a:schemeClr val="dk1"/>
              </a:buClr>
              <a:buFont typeface="Arial"/>
              <a:buChar char="–"/>
              <a:defRPr/>
            </a:lvl2pPr>
            <a:lvl3pPr marL="1143000" marR="0" indent="12700" algn="l" rtl="0">
              <a:lnSpc>
                <a:spcPct val="100000"/>
              </a:lnSpc>
              <a:spcBef>
                <a:spcPts val="480"/>
              </a:spcBef>
              <a:spcAft>
                <a:spcPts val="0"/>
              </a:spcAft>
              <a:buClr>
                <a:schemeClr val="dk1"/>
              </a:buClr>
              <a:buFont typeface="Arial"/>
              <a:buChar char="•"/>
              <a:defRPr/>
            </a:lvl3pPr>
            <a:lvl4pPr marL="1600200" marR="0" indent="-12700" algn="l" rtl="0">
              <a:lnSpc>
                <a:spcPct val="100000"/>
              </a:lnSpc>
              <a:spcBef>
                <a:spcPts val="400"/>
              </a:spcBef>
              <a:spcAft>
                <a:spcPts val="0"/>
              </a:spcAft>
              <a:buClr>
                <a:schemeClr val="dk1"/>
              </a:buClr>
              <a:buFont typeface="Arial"/>
              <a:buChar char="–"/>
              <a:defRPr/>
            </a:lvl4pPr>
            <a:lvl5pPr marL="2057400" marR="0" indent="-12700" algn="l" rtl="0">
              <a:lnSpc>
                <a:spcPct val="100000"/>
              </a:lnSpc>
              <a:spcBef>
                <a:spcPts val="400"/>
              </a:spcBef>
              <a:spcAft>
                <a:spcPts val="0"/>
              </a:spcAft>
              <a:buClr>
                <a:schemeClr val="dk1"/>
              </a:buClr>
              <a:buFont typeface="Arial"/>
              <a:buChar char="»"/>
              <a:defRPr/>
            </a:lvl5pPr>
            <a:lvl6pPr marL="2514600" marR="0" indent="-12700" algn="l" rtl="0">
              <a:lnSpc>
                <a:spcPct val="100000"/>
              </a:lnSpc>
              <a:spcBef>
                <a:spcPts val="400"/>
              </a:spcBef>
              <a:spcAft>
                <a:spcPts val="0"/>
              </a:spcAft>
              <a:buClr>
                <a:schemeClr val="dk1"/>
              </a:buClr>
              <a:buFont typeface="Arial"/>
              <a:buChar char="•"/>
              <a:defRPr/>
            </a:lvl6pPr>
            <a:lvl7pPr marL="2971800" marR="0" indent="-12700" algn="l" rtl="0">
              <a:lnSpc>
                <a:spcPct val="100000"/>
              </a:lnSpc>
              <a:spcBef>
                <a:spcPts val="400"/>
              </a:spcBef>
              <a:spcAft>
                <a:spcPts val="0"/>
              </a:spcAft>
              <a:buClr>
                <a:schemeClr val="dk1"/>
              </a:buClr>
              <a:buFont typeface="Arial"/>
              <a:buChar char="•"/>
              <a:defRPr/>
            </a:lvl7pPr>
            <a:lvl8pPr marL="3429000" marR="0" indent="-12700" algn="l" rtl="0">
              <a:lnSpc>
                <a:spcPct val="100000"/>
              </a:lnSpc>
              <a:spcBef>
                <a:spcPts val="400"/>
              </a:spcBef>
              <a:spcAft>
                <a:spcPts val="0"/>
              </a:spcAft>
              <a:buClr>
                <a:schemeClr val="dk1"/>
              </a:buClr>
              <a:buFont typeface="Arial"/>
              <a:buChar char="•"/>
              <a:defRPr/>
            </a:lvl8pPr>
            <a:lvl9pPr marL="3886200" marR="0" indent="-12700" algn="l" rtl="0">
              <a:lnSpc>
                <a:spcPct val="100000"/>
              </a:lnSpc>
              <a:spcBef>
                <a:spcPts val="400"/>
              </a:spcBef>
              <a:spcAft>
                <a:spcPts val="0"/>
              </a:spcAft>
              <a:buClr>
                <a:schemeClr val="dk1"/>
              </a:buClr>
              <a:buFont typeface="Arial"/>
              <a:buChar char="•"/>
              <a:defRPr/>
            </a:lvl9pPr>
          </a:lstStyle>
          <a:p>
            <a:endParaRPr/>
          </a:p>
        </p:txBody>
      </p:sp>
      <p:sp>
        <p:nvSpPr>
          <p:cNvPr id="11" name="Shape 11"/>
          <p:cNvSpPr txBox="1">
            <a:spLocks noGrp="1"/>
          </p:cNvSpPr>
          <p:nvPr>
            <p:ph type="dt" idx="10"/>
          </p:nvPr>
        </p:nvSpPr>
        <p:spPr>
          <a:xfrm>
            <a:off x="457200" y="6356350"/>
            <a:ext cx="2133598"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457200" marR="0" indent="0" algn="l" rtl="0">
              <a:lnSpc>
                <a:spcPct val="100000"/>
              </a:lnSpc>
              <a:spcBef>
                <a:spcPts val="0"/>
              </a:spcBef>
              <a:spcAft>
                <a:spcPts val="0"/>
              </a:spcAft>
              <a:buClr>
                <a:srgbClr val="000000"/>
              </a:buClr>
              <a:buFont typeface="Arial"/>
              <a:buNone/>
              <a:defRPr/>
            </a:lvl2pPr>
            <a:lvl3pPr marL="914400" marR="0" indent="0" algn="l" rtl="0">
              <a:lnSpc>
                <a:spcPct val="100000"/>
              </a:lnSpc>
              <a:spcBef>
                <a:spcPts val="0"/>
              </a:spcBef>
              <a:spcAft>
                <a:spcPts val="0"/>
              </a:spcAft>
              <a:buClr>
                <a:srgbClr val="000000"/>
              </a:buClr>
              <a:buFont typeface="Arial"/>
              <a:buNone/>
              <a:defRPr/>
            </a:lvl3pPr>
            <a:lvl4pPr marL="1371600" marR="0" indent="0" algn="l" rtl="0">
              <a:lnSpc>
                <a:spcPct val="100000"/>
              </a:lnSpc>
              <a:spcBef>
                <a:spcPts val="0"/>
              </a:spcBef>
              <a:spcAft>
                <a:spcPts val="0"/>
              </a:spcAft>
              <a:buClr>
                <a:srgbClr val="000000"/>
              </a:buClr>
              <a:buFont typeface="Arial"/>
              <a:buNone/>
              <a:defRPr/>
            </a:lvl4pPr>
            <a:lvl5pPr marL="1828800" marR="0" indent="0" algn="l" rtl="0">
              <a:lnSpc>
                <a:spcPct val="100000"/>
              </a:lnSpc>
              <a:spcBef>
                <a:spcPts val="0"/>
              </a:spcBef>
              <a:spcAft>
                <a:spcPts val="0"/>
              </a:spcAft>
              <a:buClr>
                <a:srgbClr val="000000"/>
              </a:buClr>
              <a:buFont typeface="Arial"/>
              <a:buNone/>
              <a:defRPr/>
            </a:lvl5pPr>
            <a:lvl6pPr marL="2286000" marR="0" indent="0" algn="l" rtl="0">
              <a:lnSpc>
                <a:spcPct val="100000"/>
              </a:lnSpc>
              <a:spcBef>
                <a:spcPts val="0"/>
              </a:spcBef>
              <a:spcAft>
                <a:spcPts val="0"/>
              </a:spcAft>
              <a:buClr>
                <a:srgbClr val="000000"/>
              </a:buClr>
              <a:buFont typeface="Arial"/>
              <a:buNone/>
              <a:defRPr/>
            </a:lvl6pPr>
            <a:lvl7pPr marL="2743200" marR="0" indent="0" algn="l" rtl="0">
              <a:lnSpc>
                <a:spcPct val="100000"/>
              </a:lnSpc>
              <a:spcBef>
                <a:spcPts val="0"/>
              </a:spcBef>
              <a:spcAft>
                <a:spcPts val="0"/>
              </a:spcAft>
              <a:buClr>
                <a:srgbClr val="000000"/>
              </a:buClr>
              <a:buFont typeface="Arial"/>
              <a:buNone/>
              <a:defRPr/>
            </a:lvl7pPr>
            <a:lvl8pPr marL="3200400" marR="0" indent="0" algn="l" rtl="0">
              <a:lnSpc>
                <a:spcPct val="100000"/>
              </a:lnSpc>
              <a:spcBef>
                <a:spcPts val="0"/>
              </a:spcBef>
              <a:spcAft>
                <a:spcPts val="0"/>
              </a:spcAft>
              <a:buClr>
                <a:srgbClr val="000000"/>
              </a:buClr>
              <a:buFont typeface="Arial"/>
              <a:buNone/>
              <a:defRPr/>
            </a:lvl8pPr>
            <a:lvl9pPr marL="3657600"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88888"/>
                </a:solidFill>
                <a:latin typeface="Calibri"/>
                <a:ea typeface="Calibri"/>
                <a:cs typeface="Calibri"/>
                <a:sym typeface="Calibri"/>
                <a:rtl val="0"/>
              </a:defRPr>
            </a:lvl1pPr>
          </a:lstStyle>
          <a:p>
            <a:pPr marL="0" lvl="0" indent="0">
              <a:spcBef>
                <a:spcPts val="0"/>
              </a:spcBef>
              <a:buClr>
                <a:srgbClr val="888888"/>
              </a:buClr>
              <a:buSzPct val="25000"/>
              <a:buFont typeface="Calibri"/>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36" name="Shape 15"/>
          <p:cNvSpPr/>
          <p:nvPr/>
        </p:nvSpPr>
        <p:spPr>
          <a:xfrm>
            <a:off x="6328048" y="1022350"/>
            <a:ext cx="2815950" cy="5530814"/>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0714" t="27245" r="35919" b="39487"/>
          <a:stretch/>
        </p:blipFill>
        <p:spPr>
          <a:xfrm>
            <a:off x="6325675" y="1147032"/>
            <a:ext cx="2810933" cy="5406016"/>
          </a:xfrm>
          <a:prstGeom prst="rect">
            <a:avLst/>
          </a:prstGeom>
        </p:spPr>
      </p:pic>
      <p:sp>
        <p:nvSpPr>
          <p:cNvPr id="37" name="Shape 16"/>
          <p:cNvSpPr/>
          <p:nvPr/>
        </p:nvSpPr>
        <p:spPr>
          <a:xfrm>
            <a:off x="3190142" y="226243"/>
            <a:ext cx="2820269" cy="6326922"/>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40" name="Shape 27"/>
          <p:cNvSpPr txBox="1"/>
          <p:nvPr/>
        </p:nvSpPr>
        <p:spPr>
          <a:xfrm>
            <a:off x="6328047" y="6559545"/>
            <a:ext cx="2237131" cy="2437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700" b="1" i="0" u="none" strike="noStrike" cap="none" baseline="0" dirty="0" smtClean="0">
                <a:solidFill>
                  <a:schemeClr val="dk1"/>
                </a:solidFill>
                <a:latin typeface="Questrial"/>
                <a:ea typeface="Questrial"/>
                <a:cs typeface="Questrial"/>
                <a:sym typeface="Questrial"/>
                <a:rtl val="0"/>
              </a:rPr>
              <a:t>http</a:t>
            </a:r>
            <a:r>
              <a:rPr lang="en-US" sz="700" b="1" i="0" u="none" strike="noStrike" cap="none" baseline="0" dirty="0">
                <a:solidFill>
                  <a:schemeClr val="dk1"/>
                </a:solidFill>
                <a:latin typeface="Questrial"/>
                <a:ea typeface="Questrial"/>
                <a:cs typeface="Questrial"/>
                <a:sym typeface="Questrial"/>
                <a:rtl val="0"/>
              </a:rPr>
              <a:t>://develop.larc.nasa.gov</a:t>
            </a:r>
          </a:p>
        </p:txBody>
      </p:sp>
      <p:sp>
        <p:nvSpPr>
          <p:cNvPr id="41" name="Shape 17"/>
          <p:cNvSpPr/>
          <p:nvPr/>
        </p:nvSpPr>
        <p:spPr>
          <a:xfrm>
            <a:off x="63" y="1014411"/>
            <a:ext cx="2936471" cy="5538753"/>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nvGrpSpPr>
          <p:cNvPr id="43" name="Shape 49"/>
          <p:cNvGrpSpPr/>
          <p:nvPr/>
        </p:nvGrpSpPr>
        <p:grpSpPr>
          <a:xfrm>
            <a:off x="63" y="1881986"/>
            <a:ext cx="2900076" cy="276884"/>
            <a:chOff x="-219075" y="1200333"/>
            <a:chExt cx="2928937" cy="280802"/>
          </a:xfrm>
        </p:grpSpPr>
        <p:sp>
          <p:nvSpPr>
            <p:cNvPr id="51" name="Shape 50"/>
            <p:cNvSpPr/>
            <p:nvPr/>
          </p:nvSpPr>
          <p:spPr>
            <a:xfrm>
              <a:off x="-219075" y="1207858"/>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52" name="Shape 51"/>
            <p:cNvSpPr/>
            <p:nvPr/>
          </p:nvSpPr>
          <p:spPr>
            <a:xfrm>
              <a:off x="2410525" y="1206237"/>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3" name="Shape 52"/>
            <p:cNvSpPr/>
            <p:nvPr/>
          </p:nvSpPr>
          <p:spPr>
            <a:xfrm>
              <a:off x="2017466" y="1206237"/>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4" name="Shape 53"/>
            <p:cNvSpPr/>
            <p:nvPr/>
          </p:nvSpPr>
          <p:spPr>
            <a:xfrm>
              <a:off x="671512" y="1206237"/>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5" name="Shape 54"/>
            <p:cNvSpPr txBox="1"/>
            <p:nvPr/>
          </p:nvSpPr>
          <p:spPr>
            <a:xfrm>
              <a:off x="0" y="1200333"/>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a:solidFill>
                    <a:srgbClr val="000000"/>
                  </a:solidFill>
                  <a:latin typeface="Questrial"/>
                  <a:ea typeface="Questrial"/>
                  <a:cs typeface="Questrial"/>
                  <a:sym typeface="Questrial"/>
                  <a:rtl val="0"/>
                </a:rPr>
                <a:t>Authors</a:t>
              </a:r>
            </a:p>
          </p:txBody>
        </p:sp>
        <p:sp>
          <p:nvSpPr>
            <p:cNvPr id="57" name="Shape 55"/>
            <p:cNvSpPr/>
            <p:nvPr/>
          </p:nvSpPr>
          <p:spPr>
            <a:xfrm>
              <a:off x="278955" y="1206223"/>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44" name="Shape 56"/>
          <p:cNvGrpSpPr/>
          <p:nvPr/>
        </p:nvGrpSpPr>
        <p:grpSpPr>
          <a:xfrm>
            <a:off x="312" y="5212902"/>
            <a:ext cx="2889854" cy="277018"/>
            <a:chOff x="-214328" y="2972996"/>
            <a:chExt cx="2913507" cy="280917"/>
          </a:xfrm>
        </p:grpSpPr>
        <p:sp>
          <p:nvSpPr>
            <p:cNvPr id="45" name="Shape 57"/>
            <p:cNvSpPr/>
            <p:nvPr/>
          </p:nvSpPr>
          <p:spPr>
            <a:xfrm>
              <a:off x="676260" y="2979005"/>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6" name="Shape 58"/>
            <p:cNvSpPr txBox="1"/>
            <p:nvPr/>
          </p:nvSpPr>
          <p:spPr>
            <a:xfrm>
              <a:off x="921890" y="2972996"/>
              <a:ext cx="816191"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Advisor</a:t>
              </a:r>
              <a:endParaRPr lang="en-US" sz="1200" b="1" i="0" u="none" strike="noStrike" cap="none" baseline="0" dirty="0">
                <a:solidFill>
                  <a:srgbClr val="000000"/>
                </a:solidFill>
                <a:latin typeface="Questrial"/>
                <a:ea typeface="Questrial"/>
                <a:cs typeface="Questrial"/>
                <a:sym typeface="Questrial"/>
                <a:rtl val="0"/>
              </a:endParaRPr>
            </a:p>
          </p:txBody>
        </p:sp>
        <p:sp>
          <p:nvSpPr>
            <p:cNvPr id="47" name="Shape 59"/>
            <p:cNvSpPr/>
            <p:nvPr/>
          </p:nvSpPr>
          <p:spPr>
            <a:xfrm>
              <a:off x="-214328" y="2980630"/>
              <a:ext cx="542857" cy="273283"/>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48" name="Shape 60"/>
            <p:cNvSpPr/>
            <p:nvPr/>
          </p:nvSpPr>
          <p:spPr>
            <a:xfrm>
              <a:off x="2415274" y="2979011"/>
              <a:ext cx="283905" cy="274778"/>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9" name="Shape 61"/>
            <p:cNvSpPr/>
            <p:nvPr/>
          </p:nvSpPr>
          <p:spPr>
            <a:xfrm>
              <a:off x="2022213" y="2979011"/>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0" name="Shape 62"/>
            <p:cNvSpPr/>
            <p:nvPr/>
          </p:nvSpPr>
          <p:spPr>
            <a:xfrm>
              <a:off x="283702" y="297897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65" name="Shape 44"/>
          <p:cNvGrpSpPr/>
          <p:nvPr/>
        </p:nvGrpSpPr>
        <p:grpSpPr>
          <a:xfrm>
            <a:off x="3090703" y="2577719"/>
            <a:ext cx="2919708" cy="282481"/>
            <a:chOff x="-213360" y="3958223"/>
            <a:chExt cx="2941374" cy="286479"/>
          </a:xfrm>
        </p:grpSpPr>
        <p:sp>
          <p:nvSpPr>
            <p:cNvPr id="66" name="Shape 45"/>
            <p:cNvSpPr/>
            <p:nvPr/>
          </p:nvSpPr>
          <p:spPr>
            <a:xfrm>
              <a:off x="276585" y="3959844"/>
              <a:ext cx="2176923"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7" name="Shape 46"/>
            <p:cNvSpPr/>
            <p:nvPr/>
          </p:nvSpPr>
          <p:spPr>
            <a:xfrm>
              <a:off x="-213360" y="3959845"/>
              <a:ext cx="522764"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68" name="Shape 47"/>
            <p:cNvSpPr/>
            <p:nvPr/>
          </p:nvSpPr>
          <p:spPr>
            <a:xfrm>
              <a:off x="2412025" y="3958223"/>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9" name="Shape 48"/>
            <p:cNvSpPr txBox="1"/>
            <p:nvPr/>
          </p:nvSpPr>
          <p:spPr>
            <a:xfrm>
              <a:off x="18152" y="3967705"/>
              <a:ext cx="2709862" cy="276997"/>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Moving Forward</a:t>
              </a:r>
              <a:endParaRPr lang="en-US" sz="1200" b="1" i="0" u="none" strike="noStrike" cap="none" baseline="0" dirty="0">
                <a:solidFill>
                  <a:srgbClr val="000000"/>
                </a:solidFill>
                <a:latin typeface="Questrial"/>
                <a:ea typeface="Questrial"/>
                <a:cs typeface="Questrial"/>
                <a:sym typeface="Questrial"/>
                <a:rtl val="0"/>
              </a:endParaRPr>
            </a:p>
          </p:txBody>
        </p:sp>
      </p:grpSp>
      <p:sp>
        <p:nvSpPr>
          <p:cNvPr id="70" name="Shape 27"/>
          <p:cNvSpPr txBox="1"/>
          <p:nvPr/>
        </p:nvSpPr>
        <p:spPr>
          <a:xfrm>
            <a:off x="3184314" y="6457949"/>
            <a:ext cx="2238374" cy="42160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700" b="1" i="0" u="none" strike="noStrike" cap="none" baseline="0" dirty="0">
              <a:solidFill>
                <a:schemeClr val="lt1"/>
              </a:solidFill>
              <a:latin typeface="Questrial"/>
              <a:ea typeface="Questrial"/>
              <a:cs typeface="Questrial"/>
              <a:sym typeface="Questrial"/>
              <a:rtl val="0"/>
            </a:endParaRPr>
          </a:p>
          <a:p>
            <a:pPr marL="0" marR="0" lvl="0" indent="0" algn="l" rtl="0">
              <a:lnSpc>
                <a:spcPct val="100000"/>
              </a:lnSpc>
              <a:spcBef>
                <a:spcPts val="0"/>
              </a:spcBef>
              <a:spcAft>
                <a:spcPts val="0"/>
              </a:spcAft>
              <a:buClr>
                <a:schemeClr val="dk1"/>
              </a:buClr>
              <a:buSzPct val="25000"/>
              <a:buFont typeface="Questrial"/>
              <a:buNone/>
            </a:pPr>
            <a:r>
              <a:rPr lang="en-US" sz="700" b="1" i="0" u="none" strike="noStrike" cap="none" baseline="0" dirty="0" smtClean="0">
                <a:solidFill>
                  <a:schemeClr val="dk1"/>
                </a:solidFill>
                <a:latin typeface="Questrial"/>
                <a:ea typeface="Questrial"/>
                <a:cs typeface="Questrial"/>
                <a:sym typeface="Questrial"/>
                <a:rtl val="0"/>
              </a:rPr>
              <a:t>NASA-DL-DEVELOP@mail.nasa.gov</a:t>
            </a:r>
            <a:endParaRPr lang="en-US" sz="700" b="1" i="0" u="none" strike="noStrike" cap="none" baseline="0" dirty="0">
              <a:solidFill>
                <a:schemeClr val="dk1"/>
              </a:solidFill>
              <a:latin typeface="Questrial"/>
              <a:ea typeface="Questrial"/>
              <a:cs typeface="Questrial"/>
              <a:sym typeface="Questrial"/>
              <a:rtl val="0"/>
            </a:endParaRPr>
          </a:p>
        </p:txBody>
      </p:sp>
      <p:grpSp>
        <p:nvGrpSpPr>
          <p:cNvPr id="71" name="Shape 68"/>
          <p:cNvGrpSpPr/>
          <p:nvPr/>
        </p:nvGrpSpPr>
        <p:grpSpPr>
          <a:xfrm>
            <a:off x="3188540" y="354422"/>
            <a:ext cx="2790024" cy="274914"/>
            <a:chOff x="-227782" y="645799"/>
            <a:chExt cx="2922212" cy="274914"/>
          </a:xfrm>
        </p:grpSpPr>
        <p:sp>
          <p:nvSpPr>
            <p:cNvPr id="72" name="Shape 69"/>
            <p:cNvSpPr/>
            <p:nvPr/>
          </p:nvSpPr>
          <p:spPr>
            <a:xfrm>
              <a:off x="-227782" y="647435"/>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3" name="Shape 70"/>
            <p:cNvSpPr/>
            <p:nvPr/>
          </p:nvSpPr>
          <p:spPr>
            <a:xfrm>
              <a:off x="2410525" y="645814"/>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4" name="Shape 71"/>
            <p:cNvSpPr/>
            <p:nvPr/>
          </p:nvSpPr>
          <p:spPr>
            <a:xfrm>
              <a:off x="2017466" y="645814"/>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5" name="Shape 72"/>
            <p:cNvSpPr/>
            <p:nvPr/>
          </p:nvSpPr>
          <p:spPr>
            <a:xfrm>
              <a:off x="671512" y="645814"/>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6" name="Shape 74"/>
            <p:cNvSpPr/>
            <p:nvPr/>
          </p:nvSpPr>
          <p:spPr>
            <a:xfrm>
              <a:off x="278955" y="645799"/>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77" name="Shape 66"/>
          <p:cNvSpPr/>
          <p:nvPr/>
        </p:nvSpPr>
        <p:spPr>
          <a:xfrm>
            <a:off x="0" y="226243"/>
            <a:ext cx="2934630" cy="12817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66"/>
          <p:cNvSpPr/>
          <p:nvPr/>
        </p:nvSpPr>
        <p:spPr>
          <a:xfrm>
            <a:off x="6328047" y="226243"/>
            <a:ext cx="2834246" cy="12817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169" name="Shape 169"/>
          <p:cNvSpPr txBox="1"/>
          <p:nvPr/>
        </p:nvSpPr>
        <p:spPr>
          <a:xfrm>
            <a:off x="124690" y="2170132"/>
            <a:ext cx="2705100" cy="74541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FFFFFF"/>
              </a:buClr>
              <a:buFont typeface="Questrial"/>
              <a:buNone/>
            </a:pPr>
            <a:endParaRPr sz="8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SzPct val="25000"/>
              <a:buFont typeface="Questrial"/>
              <a:buNone/>
            </a:pPr>
            <a:r>
              <a:rPr lang="en-US" sz="1200" b="0" i="0" u="none" strike="noStrike" cap="none" baseline="0" dirty="0" smtClean="0">
                <a:solidFill>
                  <a:srgbClr val="FFFFFF"/>
                </a:solidFill>
                <a:latin typeface="Questrial"/>
                <a:ea typeface="Questrial"/>
                <a:cs typeface="Questrial"/>
                <a:sym typeface="Questrial"/>
              </a:rPr>
              <a:t>Andrew Nguyen (Project Lead)</a:t>
            </a:r>
            <a:endParaRPr lang="en-US" sz="1200" dirty="0">
              <a:solidFill>
                <a:srgbClr val="FFFFFF"/>
              </a:solidFill>
              <a:latin typeface="Questrial"/>
              <a:ea typeface="Questrial"/>
              <a:cs typeface="Questrial"/>
              <a:sym typeface="Questrial"/>
            </a:endParaRPr>
          </a:p>
          <a:p>
            <a:pPr algn="ctr">
              <a:buClr>
                <a:srgbClr val="FFFFFF"/>
              </a:buClr>
              <a:buSzPct val="25000"/>
            </a:pPr>
            <a:r>
              <a:rPr lang="en-US" sz="1200" dirty="0">
                <a:solidFill>
                  <a:srgbClr val="FFFFFF"/>
                </a:solidFill>
                <a:latin typeface="Questrial"/>
                <a:ea typeface="Questrial"/>
                <a:cs typeface="Questrial"/>
                <a:sym typeface="Questrial"/>
              </a:rPr>
              <a:t>Alannah </a:t>
            </a:r>
            <a:r>
              <a:rPr lang="en-US" sz="1200" dirty="0" smtClean="0">
                <a:solidFill>
                  <a:srgbClr val="FFFFFF"/>
                </a:solidFill>
                <a:latin typeface="Questrial"/>
                <a:ea typeface="Questrial"/>
                <a:cs typeface="Questrial"/>
                <a:sym typeface="Questrial"/>
              </a:rPr>
              <a:t>Johansen</a:t>
            </a:r>
            <a:endParaRPr lang="en-US" sz="12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SzPct val="25000"/>
              <a:buFont typeface="Questrial"/>
              <a:buNone/>
            </a:pPr>
            <a:r>
              <a:rPr lang="en-US" sz="1200" dirty="0" smtClean="0">
                <a:solidFill>
                  <a:srgbClr val="FFFFFF"/>
                </a:solidFill>
                <a:latin typeface="Questrial"/>
                <a:ea typeface="Questrial"/>
                <a:cs typeface="Questrial"/>
                <a:sym typeface="Questrial"/>
              </a:rPr>
              <a:t>Martha Sayre </a:t>
            </a:r>
            <a:endParaRPr lang="en-US" sz="1200" dirty="0">
              <a:solidFill>
                <a:srgbClr val="FFFFFF"/>
              </a:solidFill>
              <a:latin typeface="Questrial"/>
              <a:ea typeface="Questrial"/>
              <a:cs typeface="Questrial"/>
              <a:sym typeface="Questrial"/>
            </a:endParaRPr>
          </a:p>
        </p:txBody>
      </p:sp>
      <p:sp>
        <p:nvSpPr>
          <p:cNvPr id="170" name="Shape 170"/>
          <p:cNvSpPr txBox="1"/>
          <p:nvPr/>
        </p:nvSpPr>
        <p:spPr>
          <a:xfrm>
            <a:off x="141316" y="5517813"/>
            <a:ext cx="2705100" cy="1172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600" b="0" i="0" u="none" strike="noStrike" cap="none" baseline="0" dirty="0">
              <a:solidFill>
                <a:srgbClr val="FFFFFF"/>
              </a:solidFill>
              <a:latin typeface="Questrial"/>
              <a:ea typeface="Questrial"/>
              <a:cs typeface="Questrial"/>
              <a:sym typeface="Questrial"/>
            </a:endParaRPr>
          </a:p>
          <a:p>
            <a:pPr lvl="0" algn="ctr">
              <a:buClr>
                <a:srgbClr val="FFFFFF"/>
              </a:buClr>
              <a:buSzPct val="25000"/>
            </a:pPr>
            <a:r>
              <a:rPr lang="en-US" sz="1200" b="0" i="0" u="none" strike="noStrike" cap="none" baseline="0" dirty="0">
                <a:solidFill>
                  <a:srgbClr val="FFFFFF"/>
                </a:solidFill>
                <a:latin typeface="Questrial"/>
                <a:ea typeface="Questrial"/>
                <a:cs typeface="Questrial"/>
                <a:sym typeface="Questrial"/>
              </a:rPr>
              <a:t>Dr. Juan L. </a:t>
            </a:r>
            <a:r>
              <a:rPr lang="en-US" sz="1200" dirty="0">
                <a:solidFill>
                  <a:srgbClr val="FFFFFF"/>
                </a:solidFill>
                <a:latin typeface="Questrial"/>
                <a:ea typeface="Questrial"/>
                <a:cs typeface="Questrial"/>
                <a:sym typeface="Questrial"/>
              </a:rPr>
              <a:t>Torres-Pérez</a:t>
            </a:r>
            <a:r>
              <a:rPr lang="en-US" sz="1000" baseline="30000" dirty="0" smtClean="0">
                <a:solidFill>
                  <a:srgbClr val="FFFFFF"/>
                </a:solidFill>
              </a:rPr>
              <a:t>1</a:t>
            </a:r>
            <a:r>
              <a:rPr lang="en-US" sz="1000" baseline="30000" dirty="0">
                <a:solidFill>
                  <a:srgbClr val="FFFFFF"/>
                </a:solidFill>
              </a:rPr>
              <a:t>, </a:t>
            </a:r>
            <a:r>
              <a:rPr lang="en-US" sz="1000" baseline="30000" dirty="0" smtClean="0">
                <a:solidFill>
                  <a:srgbClr val="FFFFFF"/>
                </a:solidFill>
              </a:rPr>
              <a:t>2</a:t>
            </a:r>
            <a:endParaRPr sz="800" dirty="0">
              <a:solidFill>
                <a:srgbClr val="FFFFFF"/>
              </a:solidFill>
              <a:latin typeface="Questrial"/>
              <a:ea typeface="Questrial"/>
              <a:cs typeface="Questrial"/>
              <a:sym typeface="Questrial"/>
            </a:endParaRPr>
          </a:p>
          <a:p>
            <a:pPr marL="0" marR="0" lvl="0" indent="0" algn="ctr" rtl="0">
              <a:lnSpc>
                <a:spcPct val="100000"/>
              </a:lnSpc>
              <a:spcBef>
                <a:spcPts val="0"/>
              </a:spcBef>
              <a:spcAft>
                <a:spcPts val="0"/>
              </a:spcAft>
              <a:buClr>
                <a:srgbClr val="FFFFFF"/>
              </a:buClr>
              <a:buFont typeface="Questrial"/>
              <a:buNone/>
            </a:pPr>
            <a:endParaRPr sz="900" dirty="0">
              <a:solidFill>
                <a:srgbClr val="FFFFFF"/>
              </a:solidFill>
              <a:latin typeface="Questrial"/>
              <a:ea typeface="Questrial"/>
              <a:cs typeface="Questrial"/>
              <a:sym typeface="Questrial"/>
            </a:endParaRPr>
          </a:p>
          <a:p>
            <a:pPr marL="228600" indent="-228600">
              <a:buFont typeface="+mj-lt"/>
              <a:buAutoNum type="arabicPeriod"/>
            </a:pPr>
            <a:r>
              <a:rPr lang="en-US" sz="900" dirty="0" smtClean="0">
                <a:solidFill>
                  <a:srgbClr val="FFFFFF"/>
                </a:solidFill>
                <a:ea typeface="Questrial"/>
                <a:cs typeface="Questrial"/>
                <a:sym typeface="Questrial"/>
              </a:rPr>
              <a:t>DEVELOP National Program</a:t>
            </a:r>
            <a:endParaRPr lang="en-US" sz="900" dirty="0">
              <a:solidFill>
                <a:srgbClr val="FFFFFF"/>
              </a:solidFill>
              <a:ea typeface="Questrial"/>
              <a:cs typeface="Questrial"/>
              <a:sym typeface="Questrial"/>
            </a:endParaRPr>
          </a:p>
          <a:p>
            <a:pPr marL="228600" indent="-228600">
              <a:buFont typeface="+mj-lt"/>
              <a:buAutoNum type="arabicPeriod"/>
            </a:pPr>
            <a:r>
              <a:rPr lang="en-US" sz="900" dirty="0" smtClean="0">
                <a:solidFill>
                  <a:srgbClr val="FFFFFF"/>
                </a:solidFill>
                <a:ea typeface="Questrial"/>
                <a:cs typeface="Questrial"/>
                <a:sym typeface="Questrial"/>
              </a:rPr>
              <a:t>Bay Area Environmental Research Institute</a:t>
            </a:r>
            <a:endParaRPr lang="en-US" sz="900" dirty="0">
              <a:solidFill>
                <a:srgbClr val="FFFFFF"/>
              </a:solidFill>
              <a:ea typeface="Questrial"/>
              <a:cs typeface="Questrial"/>
              <a:sym typeface="Questrial"/>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Arial"/>
              <a:ea typeface="Arial"/>
              <a:cs typeface="Arial"/>
              <a:sym typeface="Arial"/>
            </a:endParaRPr>
          </a:p>
        </p:txBody>
      </p:sp>
      <p:grpSp>
        <p:nvGrpSpPr>
          <p:cNvPr id="14" name="Shape 29"/>
          <p:cNvGrpSpPr/>
          <p:nvPr/>
        </p:nvGrpSpPr>
        <p:grpSpPr>
          <a:xfrm>
            <a:off x="0" y="1079420"/>
            <a:ext cx="9143998" cy="68341"/>
            <a:chOff x="-30954" y="1079420"/>
            <a:chExt cx="9203531" cy="76278"/>
          </a:xfrm>
        </p:grpSpPr>
        <p:sp>
          <p:nvSpPr>
            <p:cNvPr id="15" name="Shape 30"/>
            <p:cNvSpPr/>
            <p:nvPr/>
          </p:nvSpPr>
          <p:spPr>
            <a:xfrm>
              <a:off x="-30954" y="1083469"/>
              <a:ext cx="9203531" cy="64293"/>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6" name="Shape 31"/>
            <p:cNvSpPr/>
            <p:nvPr/>
          </p:nvSpPr>
          <p:spPr>
            <a:xfrm>
              <a:off x="6705600" y="107950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7" name="Shape 32"/>
            <p:cNvSpPr/>
            <p:nvPr/>
          </p:nvSpPr>
          <p:spPr>
            <a:xfrm>
              <a:off x="8721896" y="107950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8" name="Shape 33"/>
            <p:cNvSpPr/>
            <p:nvPr/>
          </p:nvSpPr>
          <p:spPr>
            <a:xfrm>
              <a:off x="8493257" y="1079483"/>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9" name="Shape 34"/>
            <p:cNvSpPr/>
            <p:nvPr/>
          </p:nvSpPr>
          <p:spPr>
            <a:xfrm>
              <a:off x="6938971" y="1079483"/>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0" name="Shape 35"/>
            <p:cNvSpPr/>
            <p:nvPr/>
          </p:nvSpPr>
          <p:spPr>
            <a:xfrm>
              <a:off x="7053267" y="107946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1" name="Shape 36"/>
            <p:cNvSpPr/>
            <p:nvPr/>
          </p:nvSpPr>
          <p:spPr>
            <a:xfrm>
              <a:off x="8369403" y="107946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2" name="Shape 37"/>
            <p:cNvSpPr/>
            <p:nvPr/>
          </p:nvSpPr>
          <p:spPr>
            <a:xfrm>
              <a:off x="7138985" y="107945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3" name="Shape 38"/>
            <p:cNvSpPr/>
            <p:nvPr/>
          </p:nvSpPr>
          <p:spPr>
            <a:xfrm>
              <a:off x="8283653" y="107945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4" name="Shape 39"/>
            <p:cNvSpPr/>
            <p:nvPr/>
          </p:nvSpPr>
          <p:spPr>
            <a:xfrm>
              <a:off x="7253281"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5" name="Shape 40"/>
            <p:cNvSpPr/>
            <p:nvPr/>
          </p:nvSpPr>
          <p:spPr>
            <a:xfrm>
              <a:off x="7491431"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6" name="Shape 41"/>
            <p:cNvSpPr/>
            <p:nvPr/>
          </p:nvSpPr>
          <p:spPr>
            <a:xfrm>
              <a:off x="8159799" y="1079436"/>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27" name="Shape 42"/>
            <p:cNvSpPr/>
            <p:nvPr/>
          </p:nvSpPr>
          <p:spPr>
            <a:xfrm>
              <a:off x="7921632" y="1079420"/>
              <a:ext cx="76198" cy="76198"/>
            </a:xfrm>
            <a:prstGeom prst="chevron">
              <a:avLst>
                <a:gd name="adj" fmla="val 50000"/>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grpSp>
      <p:sp>
        <p:nvSpPr>
          <p:cNvPr id="56" name="Shape 180"/>
          <p:cNvSpPr txBox="1"/>
          <p:nvPr/>
        </p:nvSpPr>
        <p:spPr>
          <a:xfrm>
            <a:off x="3206312" y="2867737"/>
            <a:ext cx="2813950" cy="2653987"/>
          </a:xfrm>
          <a:prstGeom prst="rect">
            <a:avLst/>
          </a:prstGeom>
          <a:noFill/>
          <a:ln>
            <a:noFill/>
          </a:ln>
        </p:spPr>
        <p:txBody>
          <a:bodyPr lIns="91425" tIns="45700" rIns="91425" bIns="45700" anchor="t" anchorCtr="0">
            <a:noAutofit/>
          </a:bodyPr>
          <a:lstStyle/>
          <a:p>
            <a:pPr lvl="0">
              <a:buClr>
                <a:schemeClr val="dk1"/>
              </a:buClr>
              <a:buSzPct val="25000"/>
            </a:pPr>
            <a:r>
              <a:rPr lang="en-US" sz="1000" dirty="0">
                <a:solidFill>
                  <a:schemeClr val="lt1"/>
                </a:solidFill>
                <a:latin typeface="Questrial"/>
                <a:ea typeface="Questrial"/>
                <a:cs typeface="Questrial"/>
                <a:sym typeface="Questrial"/>
              </a:rPr>
              <a:t>Supplementing </a:t>
            </a:r>
            <a:r>
              <a:rPr lang="en-US" sz="1000" dirty="0" smtClean="0">
                <a:solidFill>
                  <a:schemeClr val="lt1"/>
                </a:solidFill>
                <a:latin typeface="Questrial"/>
                <a:ea typeface="Questrial"/>
                <a:cs typeface="Questrial"/>
                <a:sym typeface="Questrial"/>
              </a:rPr>
              <a:t>infectious disease control </a:t>
            </a:r>
            <a:r>
              <a:rPr lang="en-US" sz="1000" dirty="0">
                <a:solidFill>
                  <a:schemeClr val="lt1"/>
                </a:solidFill>
                <a:latin typeface="Questrial"/>
                <a:ea typeface="Questrial"/>
                <a:cs typeface="Questrial"/>
                <a:sym typeface="Questrial"/>
              </a:rPr>
              <a:t>efforts with analyses of Earth </a:t>
            </a:r>
            <a:r>
              <a:rPr lang="en-US" sz="1000" dirty="0" smtClean="0">
                <a:solidFill>
                  <a:schemeClr val="lt1"/>
                </a:solidFill>
                <a:latin typeface="Questrial"/>
                <a:ea typeface="Questrial"/>
                <a:cs typeface="Questrial"/>
                <a:sym typeface="Questrial"/>
              </a:rPr>
              <a:t>observations will help to increase our understanding of how these diseases are spread, and what we can do to prevent them. By applying remote sensing and geospatial modeling techniques to the field of disease ecology, we are able to learn how changes in the environment can contribute to outbreaks, and predict where</a:t>
            </a:r>
            <a:r>
              <a:rPr lang="en-US" sz="1000" dirty="0">
                <a:solidFill>
                  <a:schemeClr val="lt1"/>
                </a:solidFill>
                <a:latin typeface="Questrial"/>
                <a:ea typeface="Questrial"/>
                <a:cs typeface="Questrial"/>
                <a:sym typeface="Questrial"/>
              </a:rPr>
              <a:t> </a:t>
            </a:r>
            <a:r>
              <a:rPr lang="en-US" sz="1000" dirty="0" smtClean="0">
                <a:solidFill>
                  <a:schemeClr val="lt1"/>
                </a:solidFill>
                <a:latin typeface="Questrial"/>
                <a:ea typeface="Questrial"/>
                <a:cs typeface="Questrial"/>
                <a:sym typeface="Questrial"/>
              </a:rPr>
              <a:t>epidemics are most likely to occur. This will allow public health authorities to allocate resources, educational efforts, and medical support to the communities that are most at risk.</a:t>
            </a:r>
            <a:endParaRPr sz="1100" b="0" i="0" u="none" strike="noStrike" cap="none" baseline="0" dirty="0">
              <a:solidFill>
                <a:schemeClr val="lt1"/>
              </a:solidFill>
              <a:latin typeface="Questrial"/>
              <a:ea typeface="Questrial"/>
              <a:cs typeface="Questrial"/>
              <a:sym typeface="Questrial"/>
              <a:rtl val="0"/>
            </a:endParaRPr>
          </a:p>
        </p:txBody>
      </p:sp>
      <p:sp>
        <p:nvSpPr>
          <p:cNvPr id="34" name="Shape 173"/>
          <p:cNvSpPr txBox="1"/>
          <p:nvPr/>
        </p:nvSpPr>
        <p:spPr>
          <a:xfrm>
            <a:off x="6175204" y="407998"/>
            <a:ext cx="3111874" cy="588527"/>
          </a:xfrm>
          <a:prstGeom prst="rect">
            <a:avLst/>
          </a:prstGeom>
          <a:noFill/>
          <a:ln>
            <a:noFill/>
          </a:ln>
        </p:spPr>
        <p:txBody>
          <a:bodyPr lIns="91425" tIns="91425" rIns="91425" bIns="91425" anchor="t" anchorCtr="0">
            <a:noAutofit/>
          </a:bodyPr>
          <a:lstStyle/>
          <a:p>
            <a:pPr algn="ctr">
              <a:spcBef>
                <a:spcPts val="0"/>
              </a:spcBef>
              <a:buNone/>
            </a:pPr>
            <a:r>
              <a:rPr lang="en-US" sz="1450" b="1" dirty="0" smtClean="0">
                <a:solidFill>
                  <a:srgbClr val="393AA6"/>
                </a:solidFill>
                <a:latin typeface="Questrial"/>
                <a:ea typeface="Questrial"/>
                <a:cs typeface="Questrial"/>
                <a:sym typeface="Questrial"/>
              </a:rPr>
              <a:t>DEVELOP National Program</a:t>
            </a:r>
          </a:p>
          <a:p>
            <a:pPr>
              <a:spcBef>
                <a:spcPts val="0"/>
              </a:spcBef>
              <a:buNone/>
            </a:pPr>
            <a:r>
              <a:rPr lang="en-US" sz="1100" i="1" dirty="0" smtClean="0">
                <a:solidFill>
                  <a:srgbClr val="393AA6"/>
                </a:solidFill>
                <a:latin typeface="Questrial"/>
                <a:ea typeface="Questrial"/>
                <a:cs typeface="Questrial"/>
                <a:sym typeface="Questrial"/>
              </a:rPr>
              <a:t>   NASA Applied Sciences’ Capacity Building</a:t>
            </a:r>
            <a:endParaRPr lang="en-US" sz="1100" i="1" dirty="0">
              <a:solidFill>
                <a:srgbClr val="393AA6"/>
              </a:solidFill>
              <a:latin typeface="Questrial"/>
              <a:ea typeface="Questrial"/>
              <a:cs typeface="Questrial"/>
              <a:sym typeface="Questrial"/>
            </a:endParaRPr>
          </a:p>
        </p:txBody>
      </p:sp>
      <p:sp>
        <p:nvSpPr>
          <p:cNvPr id="91" name="Shape 189"/>
          <p:cNvSpPr txBox="1"/>
          <p:nvPr/>
        </p:nvSpPr>
        <p:spPr>
          <a:xfrm>
            <a:off x="124691" y="3479140"/>
            <a:ext cx="2721726" cy="1582394"/>
          </a:xfrm>
          <a:prstGeom prst="rect">
            <a:avLst/>
          </a:prstGeom>
          <a:noFill/>
          <a:ln>
            <a:noFill/>
          </a:ln>
        </p:spPr>
        <p:txBody>
          <a:bodyPr lIns="91425" tIns="91425" rIns="91425" bIns="91425" anchor="t" anchorCtr="0">
            <a:noAutofit/>
          </a:bodyPr>
          <a:lstStyle/>
          <a:p>
            <a:pPr algn="ctr"/>
            <a:r>
              <a:rPr lang="en-US" sz="1200" dirty="0" smtClean="0">
                <a:solidFill>
                  <a:srgbClr val="FFFFFF"/>
                </a:solidFill>
                <a:latin typeface="Questrial"/>
                <a:ea typeface="Questrial"/>
                <a:cs typeface="Questrial"/>
                <a:sym typeface="Questrial"/>
              </a:rPr>
              <a:t>Dr. Pablo Méndez-Lázaro</a:t>
            </a:r>
            <a:r>
              <a:rPr lang="en-US" sz="1000" baseline="30000" dirty="0" smtClean="0">
                <a:solidFill>
                  <a:srgbClr val="FFFFFF"/>
                </a:solidFill>
                <a:latin typeface="+mj-lt"/>
                <a:ea typeface="Questrial"/>
                <a:cs typeface="Questrial"/>
                <a:sym typeface="Questrial"/>
              </a:rPr>
              <a:t>1</a:t>
            </a:r>
            <a:endParaRPr lang="en-US" sz="1200" dirty="0" smtClean="0">
              <a:solidFill>
                <a:srgbClr val="FFFFFF"/>
              </a:solidFill>
              <a:latin typeface="Questrial"/>
              <a:ea typeface="Questrial"/>
              <a:cs typeface="Questrial"/>
              <a:sym typeface="Questrial"/>
            </a:endParaRPr>
          </a:p>
          <a:p>
            <a:pPr algn="ctr"/>
            <a:r>
              <a:rPr lang="en-US" sz="1200" dirty="0" smtClean="0">
                <a:solidFill>
                  <a:srgbClr val="FFFFFF"/>
                </a:solidFill>
                <a:latin typeface="Questrial"/>
                <a:ea typeface="Questrial"/>
                <a:cs typeface="Questrial"/>
                <a:sym typeface="Questrial"/>
              </a:rPr>
              <a:t>Dr. Roberto Barrera</a:t>
            </a:r>
            <a:r>
              <a:rPr lang="en-US" sz="1000" baseline="30000" dirty="0" smtClean="0">
                <a:solidFill>
                  <a:srgbClr val="FFFFFF"/>
                </a:solidFill>
                <a:latin typeface="+mj-lt"/>
                <a:ea typeface="Questrial"/>
                <a:cs typeface="Questrial"/>
                <a:sym typeface="Questrial"/>
              </a:rPr>
              <a:t>2</a:t>
            </a:r>
            <a:endParaRPr lang="en-US" sz="1200" dirty="0" smtClean="0">
              <a:solidFill>
                <a:srgbClr val="FFFFFF"/>
              </a:solidFill>
              <a:latin typeface="Questrial"/>
              <a:ea typeface="Questrial"/>
              <a:cs typeface="Questrial"/>
              <a:sym typeface="Questrial"/>
            </a:endParaRPr>
          </a:p>
          <a:p>
            <a:pPr algn="ctr"/>
            <a:r>
              <a:rPr lang="en-US" sz="1200" dirty="0" smtClean="0">
                <a:solidFill>
                  <a:srgbClr val="FFFFFF"/>
                </a:solidFill>
                <a:latin typeface="Questrial"/>
                <a:ea typeface="Questrial"/>
                <a:cs typeface="Questrial"/>
                <a:sym typeface="Questrial"/>
              </a:rPr>
              <a:t>Jessica Cabrera</a:t>
            </a:r>
            <a:r>
              <a:rPr lang="en-US" sz="1000" baseline="30000" dirty="0" smtClean="0">
                <a:solidFill>
                  <a:srgbClr val="FFFFFF"/>
                </a:solidFill>
                <a:latin typeface="+mj-lt"/>
                <a:ea typeface="Questrial"/>
                <a:cs typeface="Questrial"/>
                <a:sym typeface="Questrial"/>
              </a:rPr>
              <a:t>3</a:t>
            </a:r>
            <a:endParaRPr lang="en-US" sz="1200" dirty="0">
              <a:solidFill>
                <a:srgbClr val="FFFFFF"/>
              </a:solidFill>
              <a:latin typeface="Questrial"/>
              <a:ea typeface="Questrial"/>
              <a:cs typeface="Questrial"/>
              <a:sym typeface="Questrial"/>
            </a:endParaRPr>
          </a:p>
          <a:p>
            <a:endParaRPr lang="en-US" sz="1000" dirty="0">
              <a:solidFill>
                <a:srgbClr val="FFFFFF"/>
              </a:solidFill>
              <a:latin typeface="Questrial"/>
              <a:ea typeface="Questrial"/>
              <a:cs typeface="Questrial"/>
              <a:sym typeface="Questrial"/>
            </a:endParaRPr>
          </a:p>
          <a:p>
            <a:pPr marL="228600" indent="-228600">
              <a:buFont typeface="+mj-lt"/>
              <a:buAutoNum type="arabicPeriod"/>
            </a:pPr>
            <a:r>
              <a:rPr lang="en-US" sz="900" dirty="0" smtClean="0">
                <a:solidFill>
                  <a:srgbClr val="FFFFFF"/>
                </a:solidFill>
                <a:latin typeface="+mj-lt"/>
                <a:ea typeface="Questrial"/>
                <a:cs typeface="Questrial"/>
                <a:sym typeface="Questrial"/>
              </a:rPr>
              <a:t>Medical </a:t>
            </a:r>
            <a:r>
              <a:rPr lang="en-US" sz="900" dirty="0">
                <a:solidFill>
                  <a:srgbClr val="FFFFFF"/>
                </a:solidFill>
                <a:latin typeface="+mj-lt"/>
                <a:ea typeface="Questrial"/>
                <a:cs typeface="Questrial"/>
                <a:sym typeface="Questrial"/>
              </a:rPr>
              <a:t>Sciences Campus of the University of Puerto Rico </a:t>
            </a:r>
            <a:endParaRPr lang="en-US" sz="900" dirty="0" smtClean="0">
              <a:solidFill>
                <a:srgbClr val="FFFFFF"/>
              </a:solidFill>
              <a:latin typeface="+mj-lt"/>
              <a:ea typeface="Questrial"/>
              <a:cs typeface="Questrial"/>
              <a:sym typeface="Questrial"/>
            </a:endParaRPr>
          </a:p>
          <a:p>
            <a:pPr marL="228600" indent="-228600">
              <a:buFont typeface="+mj-lt"/>
              <a:buAutoNum type="arabicPeriod"/>
            </a:pPr>
            <a:r>
              <a:rPr lang="en-US" sz="900" dirty="0" smtClean="0">
                <a:solidFill>
                  <a:srgbClr val="FFFFFF"/>
                </a:solidFill>
                <a:latin typeface="+mj-lt"/>
                <a:ea typeface="Questrial"/>
                <a:cs typeface="Questrial"/>
                <a:sym typeface="Questrial"/>
              </a:rPr>
              <a:t>U.S</a:t>
            </a:r>
            <a:r>
              <a:rPr lang="en-US" sz="900" dirty="0">
                <a:solidFill>
                  <a:srgbClr val="FFFFFF"/>
                </a:solidFill>
                <a:latin typeface="+mj-lt"/>
                <a:ea typeface="Questrial"/>
                <a:cs typeface="Questrial"/>
                <a:sym typeface="Questrial"/>
              </a:rPr>
              <a:t>. Centers for Disease Control and Prevention (CDC) Dengue Branch </a:t>
            </a:r>
            <a:endParaRPr lang="en-US" sz="900" dirty="0" smtClean="0">
              <a:solidFill>
                <a:srgbClr val="FFFFFF"/>
              </a:solidFill>
              <a:latin typeface="+mj-lt"/>
              <a:ea typeface="Questrial"/>
              <a:cs typeface="Questrial"/>
              <a:sym typeface="Questrial"/>
            </a:endParaRPr>
          </a:p>
          <a:p>
            <a:pPr marL="228600" indent="-228600">
              <a:buFont typeface="+mj-lt"/>
              <a:buAutoNum type="arabicPeriod"/>
            </a:pPr>
            <a:r>
              <a:rPr lang="en-US" sz="900" dirty="0" smtClean="0">
                <a:solidFill>
                  <a:srgbClr val="FFFFFF"/>
                </a:solidFill>
                <a:latin typeface="+mj-lt"/>
                <a:ea typeface="Questrial"/>
                <a:cs typeface="Questrial"/>
                <a:sym typeface="Questrial"/>
              </a:rPr>
              <a:t>Puerto Rico Department of Health</a:t>
            </a:r>
            <a:endParaRPr sz="900" dirty="0">
              <a:solidFill>
                <a:srgbClr val="FFFFFF"/>
              </a:solidFill>
              <a:latin typeface="+mj-lt"/>
              <a:ea typeface="Questrial"/>
              <a:cs typeface="Questrial"/>
              <a:sym typeface="Questrial"/>
            </a:endParaRPr>
          </a:p>
        </p:txBody>
      </p:sp>
      <p:grpSp>
        <p:nvGrpSpPr>
          <p:cNvPr id="92" name="Shape 56"/>
          <p:cNvGrpSpPr/>
          <p:nvPr/>
        </p:nvGrpSpPr>
        <p:grpSpPr>
          <a:xfrm>
            <a:off x="1870" y="3120863"/>
            <a:ext cx="2889854" cy="277018"/>
            <a:chOff x="-214328" y="2972996"/>
            <a:chExt cx="2913507" cy="280917"/>
          </a:xfrm>
        </p:grpSpPr>
        <p:sp>
          <p:nvSpPr>
            <p:cNvPr id="93" name="Shape 57"/>
            <p:cNvSpPr/>
            <p:nvPr/>
          </p:nvSpPr>
          <p:spPr>
            <a:xfrm>
              <a:off x="676260" y="2979005"/>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94" name="Shape 58"/>
            <p:cNvSpPr txBox="1"/>
            <p:nvPr/>
          </p:nvSpPr>
          <p:spPr>
            <a:xfrm>
              <a:off x="921890" y="2972996"/>
              <a:ext cx="816191"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dirty="0" smtClean="0">
                  <a:latin typeface="Questrial"/>
                  <a:ea typeface="Questrial"/>
                  <a:cs typeface="Questrial"/>
                  <a:sym typeface="Questrial"/>
                </a:rPr>
                <a:t>Partners</a:t>
              </a:r>
              <a:endParaRPr lang="en-US" sz="1200" b="1" i="0" u="none" strike="noStrike" cap="none" baseline="0" dirty="0">
                <a:solidFill>
                  <a:srgbClr val="000000"/>
                </a:solidFill>
                <a:latin typeface="Questrial"/>
                <a:ea typeface="Questrial"/>
                <a:cs typeface="Questrial"/>
                <a:sym typeface="Questrial"/>
                <a:rtl val="0"/>
              </a:endParaRPr>
            </a:p>
          </p:txBody>
        </p:sp>
        <p:sp>
          <p:nvSpPr>
            <p:cNvPr id="95" name="Shape 59"/>
            <p:cNvSpPr/>
            <p:nvPr/>
          </p:nvSpPr>
          <p:spPr>
            <a:xfrm>
              <a:off x="-214328" y="2980630"/>
              <a:ext cx="542857" cy="273283"/>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Calibri"/>
                <a:ea typeface="Calibri"/>
                <a:cs typeface="Calibri"/>
                <a:sym typeface="Calibri"/>
                <a:rtl val="0"/>
              </a:endParaRPr>
            </a:p>
          </p:txBody>
        </p:sp>
        <p:sp>
          <p:nvSpPr>
            <p:cNvPr id="96" name="Shape 60"/>
            <p:cNvSpPr/>
            <p:nvPr/>
          </p:nvSpPr>
          <p:spPr>
            <a:xfrm>
              <a:off x="2415274" y="2979011"/>
              <a:ext cx="283905" cy="274778"/>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97" name="Shape 61"/>
            <p:cNvSpPr/>
            <p:nvPr/>
          </p:nvSpPr>
          <p:spPr>
            <a:xfrm>
              <a:off x="2022213" y="2979011"/>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98" name="Shape 62"/>
            <p:cNvSpPr/>
            <p:nvPr/>
          </p:nvSpPr>
          <p:spPr>
            <a:xfrm>
              <a:off x="283702" y="297897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091" t="33" b="38163"/>
          <a:stretch/>
        </p:blipFill>
        <p:spPr>
          <a:xfrm>
            <a:off x="3184004" y="5111982"/>
            <a:ext cx="2826099" cy="1442997"/>
          </a:xfrm>
          <a:prstGeom prst="rect">
            <a:avLst/>
          </a:prstGeom>
        </p:spPr>
      </p:pic>
      <p:pic>
        <p:nvPicPr>
          <p:cNvPr id="99" name="Picture 98"/>
          <p:cNvPicPr>
            <a:picLocks noChangeAspect="1"/>
          </p:cNvPicPr>
          <p:nvPr/>
        </p:nvPicPr>
        <p:blipFill rotWithShape="1">
          <a:blip r:embed="rId5">
            <a:extLst>
              <a:ext uri="{28A0092B-C50C-407E-A947-70E740481C1C}">
                <a14:useLocalDpi xmlns:a14="http://schemas.microsoft.com/office/drawing/2010/main" val="0"/>
              </a:ext>
            </a:extLst>
          </a:blip>
          <a:srcRect l="6423" t="-2" r="-2" b="-563"/>
          <a:stretch/>
        </p:blipFill>
        <p:spPr>
          <a:xfrm>
            <a:off x="3180652" y="629704"/>
            <a:ext cx="2829154" cy="1959599"/>
          </a:xfrm>
          <a:prstGeom prst="rect">
            <a:avLst/>
          </a:prstGeom>
        </p:spPr>
      </p:pic>
      <p:pic>
        <p:nvPicPr>
          <p:cNvPr id="101" name="Picture 100"/>
          <p:cNvPicPr>
            <a:picLocks noChangeAspect="1"/>
          </p:cNvPicPr>
          <p:nvPr/>
        </p:nvPicPr>
        <p:blipFill rotWithShape="1">
          <a:blip r:embed="rId6" cstate="print">
            <a:extLst>
              <a:ext uri="{28A0092B-C50C-407E-A947-70E740481C1C}">
                <a14:useLocalDpi xmlns:a14="http://schemas.microsoft.com/office/drawing/2010/main" val="0"/>
              </a:ext>
            </a:extLst>
          </a:blip>
          <a:srcRect t="9225" b="17122"/>
          <a:stretch/>
        </p:blipFill>
        <p:spPr>
          <a:xfrm>
            <a:off x="177" y="452473"/>
            <a:ext cx="2938039" cy="1438101"/>
          </a:xfrm>
          <a:prstGeom prst="rect">
            <a:avLst/>
          </a:prstGeom>
        </p:spPr>
      </p:pic>
      <p:sp>
        <p:nvSpPr>
          <p:cNvPr id="102" name="Shape 123"/>
          <p:cNvSpPr txBox="1"/>
          <p:nvPr/>
        </p:nvSpPr>
        <p:spPr>
          <a:xfrm>
            <a:off x="0" y="1593995"/>
            <a:ext cx="2930685"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a:solidFill>
                  <a:srgbClr val="FFFFFF"/>
                </a:solidFill>
                <a:latin typeface="Questrial"/>
                <a:ea typeface="Century Gothic"/>
                <a:cs typeface="Century Gothic"/>
                <a:sym typeface="Century Gothic"/>
              </a:rPr>
              <a:t>Photo Credit: </a:t>
            </a:r>
            <a:r>
              <a:rPr lang="en-US" sz="800" dirty="0" smtClean="0">
                <a:solidFill>
                  <a:srgbClr val="FFFFFF"/>
                </a:solidFill>
                <a:latin typeface="Questrial"/>
                <a:ea typeface="Century Gothic"/>
                <a:cs typeface="Century Gothic"/>
                <a:sym typeface="Questrial"/>
              </a:rPr>
              <a:t>Mark Yokoyama</a:t>
            </a:r>
            <a:endParaRPr lang="en-US" sz="800" dirty="0">
              <a:solidFill>
                <a:srgbClr val="FFFFFF"/>
              </a:solidFill>
              <a:latin typeface="Questrial"/>
              <a:ea typeface="Century Gothic"/>
              <a:cs typeface="Century Gothic"/>
              <a:sym typeface="Century Gothic"/>
            </a:endParaRPr>
          </a:p>
        </p:txBody>
      </p:sp>
      <p:sp>
        <p:nvSpPr>
          <p:cNvPr id="32" name="Shape 172"/>
          <p:cNvSpPr txBox="1"/>
          <p:nvPr/>
        </p:nvSpPr>
        <p:spPr>
          <a:xfrm>
            <a:off x="6334898" y="4009850"/>
            <a:ext cx="2809102" cy="2543313"/>
          </a:xfrm>
          <a:prstGeom prst="rect">
            <a:avLst/>
          </a:prstGeom>
          <a:gradFill>
            <a:gsLst>
              <a:gs pos="0">
                <a:schemeClr val="accent1">
                  <a:lumMod val="5000"/>
                  <a:lumOff val="95000"/>
                  <a:alpha val="0"/>
                </a:schemeClr>
              </a:gs>
              <a:gs pos="70000">
                <a:schemeClr val="tx1">
                  <a:lumMod val="100000"/>
                  <a:alpha val="40000"/>
                </a:schemeClr>
              </a:gs>
            </a:gsLst>
            <a:lin ang="5400000" scaled="1"/>
          </a:gradFill>
          <a:ln>
            <a:noFill/>
          </a:ln>
        </p:spPr>
        <p:txBody>
          <a:bodyPr lIns="91425" tIns="1554480" rIns="91425" bIns="91425" anchor="t" anchorCtr="0">
            <a:noAutofit/>
          </a:bodyPr>
          <a:lstStyle/>
          <a:p>
            <a:pPr algn="ctr">
              <a:spcBef>
                <a:spcPts val="0"/>
              </a:spcBef>
              <a:buNone/>
            </a:pPr>
            <a:r>
              <a:rPr lang="en-US" dirty="0" smtClean="0">
                <a:solidFill>
                  <a:schemeClr val="bg1"/>
                </a:solidFill>
                <a:latin typeface="Questrial"/>
                <a:ea typeface="Questrial"/>
                <a:cs typeface="Questrial"/>
                <a:sym typeface="Questrial"/>
              </a:rPr>
              <a:t>A Geospatial Assessment of Environmental Variability in Puerto Rico and its Relation to Confirmed Dengue Fever Cases</a:t>
            </a:r>
            <a:endParaRPr lang="en-US" dirty="0">
              <a:solidFill>
                <a:schemeClr val="bg1"/>
              </a:solidFill>
              <a:latin typeface="Questrial"/>
              <a:ea typeface="Questrial"/>
              <a:cs typeface="Questrial"/>
              <a:sym typeface="Questrial"/>
            </a:endParaRPr>
          </a:p>
        </p:txBody>
      </p:sp>
      <p:sp>
        <p:nvSpPr>
          <p:cNvPr id="33" name="Shape 173"/>
          <p:cNvSpPr txBox="1"/>
          <p:nvPr/>
        </p:nvSpPr>
        <p:spPr>
          <a:xfrm>
            <a:off x="6594670" y="1077936"/>
            <a:ext cx="2301000" cy="789568"/>
          </a:xfrm>
          <a:prstGeom prst="rect">
            <a:avLst/>
          </a:prstGeom>
          <a:noFill/>
          <a:ln>
            <a:noFill/>
          </a:ln>
        </p:spPr>
        <p:txBody>
          <a:bodyPr lIns="91425" tIns="91425" rIns="91425" bIns="91425" anchor="t" anchorCtr="0">
            <a:noAutofit/>
          </a:bodyPr>
          <a:lstStyle/>
          <a:p>
            <a:pPr algn="ctr">
              <a:spcBef>
                <a:spcPts val="0"/>
              </a:spcBef>
              <a:buNone/>
            </a:pPr>
            <a:r>
              <a:rPr lang="en-US" sz="2200" b="1" dirty="0" smtClean="0">
                <a:solidFill>
                  <a:schemeClr val="lt1"/>
                </a:solidFill>
                <a:latin typeface="Questrial"/>
                <a:ea typeface="Questrial"/>
                <a:cs typeface="Questrial"/>
                <a:sym typeface="Questrial"/>
              </a:rPr>
              <a:t>Puerto Rico Health</a:t>
            </a:r>
            <a:endParaRPr lang="en-US" sz="2200" b="1" dirty="0">
              <a:solidFill>
                <a:schemeClr val="lt1"/>
              </a:solidFill>
              <a:latin typeface="Questrial"/>
              <a:ea typeface="Questrial"/>
              <a:cs typeface="Questrial"/>
              <a:sym typeface="Questrial"/>
            </a:endParaRPr>
          </a:p>
        </p:txBody>
      </p:sp>
      <p:sp>
        <p:nvSpPr>
          <p:cNvPr id="79" name="Shape 123"/>
          <p:cNvSpPr txBox="1"/>
          <p:nvPr/>
        </p:nvSpPr>
        <p:spPr>
          <a:xfrm>
            <a:off x="3184005" y="6261151"/>
            <a:ext cx="2831925"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a:solidFill>
                  <a:srgbClr val="FFFFFF"/>
                </a:solidFill>
                <a:latin typeface="Questrial"/>
                <a:ea typeface="Century Gothic"/>
                <a:cs typeface="Century Gothic"/>
                <a:sym typeface="Century Gothic"/>
              </a:rPr>
              <a:t>Photo Credit: </a:t>
            </a:r>
            <a:r>
              <a:rPr lang="en-US" sz="800" dirty="0">
                <a:solidFill>
                  <a:srgbClr val="FFFFFF"/>
                </a:solidFill>
                <a:latin typeface="Questrial"/>
                <a:ea typeface="Questrial"/>
                <a:cs typeface="Questrial"/>
                <a:sym typeface="Questrial"/>
              </a:rPr>
              <a:t>Dr. Juan L. Torres-Pérez</a:t>
            </a:r>
            <a:endParaRPr lang="en-US" sz="800" dirty="0">
              <a:solidFill>
                <a:srgbClr val="FFFFFF"/>
              </a:solidFill>
              <a:latin typeface="Questrial"/>
              <a:ea typeface="Century Gothic"/>
              <a:cs typeface="Century Gothic"/>
              <a:sym typeface="Century Gothic"/>
            </a:endParaRPr>
          </a:p>
        </p:txBody>
      </p:sp>
      <p:sp>
        <p:nvSpPr>
          <p:cNvPr id="80" name="Shape 123"/>
          <p:cNvSpPr txBox="1"/>
          <p:nvPr/>
        </p:nvSpPr>
        <p:spPr>
          <a:xfrm>
            <a:off x="3188756" y="2275713"/>
            <a:ext cx="2820686" cy="298178"/>
          </a:xfrm>
          <a:prstGeom prst="rect">
            <a:avLst/>
          </a:prstGeom>
          <a:gradFill>
            <a:gsLst>
              <a:gs pos="0">
                <a:schemeClr val="accent1">
                  <a:lumMod val="5000"/>
                  <a:lumOff val="95000"/>
                  <a:alpha val="5000"/>
                </a:schemeClr>
              </a:gs>
              <a:gs pos="100000">
                <a:schemeClr val="tx1">
                  <a:lumMod val="65000"/>
                  <a:lumOff val="35000"/>
                </a:schemeClr>
              </a:gs>
              <a:gs pos="100000">
                <a:schemeClr val="accent1">
                  <a:lumMod val="45000"/>
                  <a:lumOff val="55000"/>
                </a:schemeClr>
              </a:gs>
              <a:gs pos="100000">
                <a:schemeClr val="accent1">
                  <a:lumMod val="30000"/>
                  <a:lumOff val="70000"/>
                </a:schemeClr>
              </a:gs>
            </a:gsLst>
            <a:lin ang="5400000" scaled="0"/>
          </a:gradFill>
          <a:ln>
            <a:noFill/>
          </a:ln>
        </p:spPr>
        <p:txBody>
          <a:bodyPr lIns="91425" tIns="91425" rIns="91425" bIns="91425" anchor="t" anchorCtr="0">
            <a:noAutofit/>
          </a:bodyPr>
          <a:lstStyle/>
          <a:p>
            <a:pPr algn="r"/>
            <a:r>
              <a:rPr lang="en-US" sz="800" dirty="0">
                <a:solidFill>
                  <a:srgbClr val="FFFFFF"/>
                </a:solidFill>
                <a:latin typeface="Questrial"/>
                <a:ea typeface="Century Gothic"/>
                <a:cs typeface="Century Gothic"/>
                <a:sym typeface="Century Gothic"/>
              </a:rPr>
              <a:t>Photo Credit: </a:t>
            </a:r>
            <a:r>
              <a:rPr lang="en-US" sz="800" dirty="0" smtClean="0">
                <a:solidFill>
                  <a:srgbClr val="FFFFFF"/>
                </a:solidFill>
                <a:latin typeface="Questrial"/>
                <a:ea typeface="Century Gothic"/>
                <a:cs typeface="Century Gothic"/>
                <a:sym typeface="Questrial"/>
              </a:rPr>
              <a:t>Ron </a:t>
            </a:r>
            <a:r>
              <a:rPr lang="en-US" sz="800" dirty="0" err="1" smtClean="0">
                <a:solidFill>
                  <a:srgbClr val="FFFFFF"/>
                </a:solidFill>
                <a:latin typeface="Questrial"/>
                <a:ea typeface="Century Gothic"/>
                <a:cs typeface="Century Gothic"/>
                <a:sym typeface="Questrial"/>
              </a:rPr>
              <a:t>Reiring</a:t>
            </a:r>
            <a:endParaRPr lang="en-US" sz="800" dirty="0">
              <a:solidFill>
                <a:srgbClr val="FFFFFF"/>
              </a:solidFill>
              <a:latin typeface="Questrial"/>
              <a:ea typeface="Century Gothic"/>
              <a:cs typeface="Century Gothic"/>
              <a:sym typeface="Century Gothic"/>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 name="Shape 65"/>
          <p:cNvSpPr/>
          <p:nvPr/>
        </p:nvSpPr>
        <p:spPr>
          <a:xfrm>
            <a:off x="0" y="304798"/>
            <a:ext cx="2786749" cy="6248399"/>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393AA6"/>
              </a:solidFill>
              <a:latin typeface="Questrial"/>
              <a:ea typeface="Questrial"/>
              <a:cs typeface="Questrial"/>
              <a:sym typeface="Questrial"/>
              <a:rtl val="0"/>
            </a:endParaRPr>
          </a:p>
        </p:txBody>
      </p:sp>
      <p:sp>
        <p:nvSpPr>
          <p:cNvPr id="18" name="Shape 66"/>
          <p:cNvSpPr/>
          <p:nvPr/>
        </p:nvSpPr>
        <p:spPr>
          <a:xfrm>
            <a:off x="2997553" y="304798"/>
            <a:ext cx="6146445" cy="6248401"/>
          </a:xfrm>
          <a:prstGeom prst="rect">
            <a:avLst/>
          </a:prstGeom>
          <a:solidFill>
            <a:srgbClr val="435BC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20" name="Shape 67"/>
          <p:cNvSpPr/>
          <p:nvPr/>
        </p:nvSpPr>
        <p:spPr>
          <a:xfrm>
            <a:off x="0" y="685800"/>
            <a:ext cx="9144000" cy="45718"/>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nvGrpSpPr>
          <p:cNvPr id="21" name="Shape 68"/>
          <p:cNvGrpSpPr/>
          <p:nvPr/>
        </p:nvGrpSpPr>
        <p:grpSpPr>
          <a:xfrm>
            <a:off x="-1095" y="366926"/>
            <a:ext cx="2709861" cy="280803"/>
            <a:chOff x="-219075" y="639910"/>
            <a:chExt cx="2928937" cy="280803"/>
          </a:xfrm>
        </p:grpSpPr>
        <p:sp>
          <p:nvSpPr>
            <p:cNvPr id="22" name="Shape 69"/>
            <p:cNvSpPr/>
            <p:nvPr/>
          </p:nvSpPr>
          <p:spPr>
            <a:xfrm>
              <a:off x="-219075" y="647435"/>
              <a:ext cx="54285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23" name="Shape 70"/>
            <p:cNvSpPr/>
            <p:nvPr/>
          </p:nvSpPr>
          <p:spPr>
            <a:xfrm>
              <a:off x="2410525" y="645814"/>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4" name="Shape 71"/>
            <p:cNvSpPr/>
            <p:nvPr/>
          </p:nvSpPr>
          <p:spPr>
            <a:xfrm>
              <a:off x="2017466" y="645814"/>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5" name="Shape 72"/>
            <p:cNvSpPr/>
            <p:nvPr/>
          </p:nvSpPr>
          <p:spPr>
            <a:xfrm>
              <a:off x="671512" y="645814"/>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26" name="Shape 73"/>
            <p:cNvSpPr txBox="1"/>
            <p:nvPr/>
          </p:nvSpPr>
          <p:spPr>
            <a:xfrm>
              <a:off x="0" y="639910"/>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a:solidFill>
                    <a:srgbClr val="000000"/>
                  </a:solidFill>
                  <a:latin typeface="Questrial"/>
                  <a:ea typeface="Questrial"/>
                  <a:cs typeface="Questrial"/>
                  <a:sym typeface="Questrial"/>
                  <a:rtl val="0"/>
                </a:rPr>
                <a:t>DEVELOP</a:t>
              </a:r>
            </a:p>
          </p:txBody>
        </p:sp>
        <p:sp>
          <p:nvSpPr>
            <p:cNvPr id="27" name="Shape 74"/>
            <p:cNvSpPr/>
            <p:nvPr/>
          </p:nvSpPr>
          <p:spPr>
            <a:xfrm>
              <a:off x="278955" y="645799"/>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28" name="Shape 75"/>
          <p:cNvSpPr/>
          <p:nvPr/>
        </p:nvSpPr>
        <p:spPr>
          <a:xfrm>
            <a:off x="0" y="641634"/>
            <a:ext cx="2786749" cy="1348138"/>
          </a:xfrm>
          <a:prstGeom prst="rect">
            <a:avLst/>
          </a:prstGeom>
          <a:solidFill>
            <a:schemeClr val="lt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900" b="0" i="0" u="none" strike="noStrike" cap="none" baseline="0" dirty="0">
                <a:solidFill>
                  <a:schemeClr val="dk1"/>
                </a:solidFill>
                <a:latin typeface="Questrial"/>
                <a:ea typeface="Questrial"/>
                <a:cs typeface="Questrial"/>
                <a:sym typeface="Questrial"/>
                <a:rtl val="0"/>
              </a:rPr>
              <a:t>The Applied </a:t>
            </a:r>
            <a:r>
              <a:rPr lang="en-US" sz="900" b="0" i="0" u="none" strike="noStrike" cap="none" baseline="0" dirty="0" smtClean="0">
                <a:solidFill>
                  <a:schemeClr val="dk1"/>
                </a:solidFill>
                <a:latin typeface="Questrial"/>
                <a:ea typeface="Questrial"/>
                <a:cs typeface="Questrial"/>
                <a:sym typeface="Questrial"/>
                <a:rtl val="0"/>
              </a:rPr>
              <a:t>Sciences’ </a:t>
            </a:r>
            <a:r>
              <a:rPr lang="en-US" sz="900" b="0" i="0" u="none" strike="noStrike" cap="none" baseline="0" dirty="0">
                <a:solidFill>
                  <a:schemeClr val="dk1"/>
                </a:solidFill>
                <a:latin typeface="Questrial"/>
                <a:ea typeface="Questrial"/>
                <a:cs typeface="Questrial"/>
                <a:sym typeface="Questrial"/>
                <a:rtl val="0"/>
              </a:rPr>
              <a:t>DEVELOP National Program addresses environmental and policy issues through interdisciplinary research projects that apply NASA Earth Observations to community concerns around the globe. DEVELOP bridges the gap between NASA Earth Science and society, building capacity in both its </a:t>
            </a:r>
            <a:r>
              <a:rPr lang="en-US" sz="900" dirty="0" smtClean="0">
                <a:solidFill>
                  <a:schemeClr val="dk1"/>
                </a:solidFill>
                <a:latin typeface="Questrial"/>
                <a:ea typeface="Questrial"/>
                <a:cs typeface="Questrial"/>
                <a:sym typeface="Questrial"/>
              </a:rPr>
              <a:t>participants</a:t>
            </a:r>
            <a:r>
              <a:rPr lang="en-US" sz="900" b="0" i="0" u="none" strike="noStrike" cap="none" baseline="0" dirty="0" smtClean="0">
                <a:solidFill>
                  <a:schemeClr val="dk1"/>
                </a:solidFill>
                <a:latin typeface="Questrial"/>
                <a:ea typeface="Questrial"/>
                <a:cs typeface="Questrial"/>
                <a:sym typeface="Questrial"/>
                <a:rtl val="0"/>
              </a:rPr>
              <a:t> </a:t>
            </a:r>
            <a:r>
              <a:rPr lang="en-US" sz="900" b="0" i="0" u="none" strike="noStrike" cap="none" baseline="0" dirty="0">
                <a:solidFill>
                  <a:schemeClr val="dk1"/>
                </a:solidFill>
                <a:latin typeface="Questrial"/>
                <a:ea typeface="Questrial"/>
                <a:cs typeface="Questrial"/>
                <a:sym typeface="Questrial"/>
                <a:rtl val="0"/>
              </a:rPr>
              <a:t>and partner organizations to better prepare them to handle the challenges that face our </a:t>
            </a:r>
            <a:r>
              <a:rPr lang="en-US" sz="900" b="0" i="0" u="none" strike="noStrike" cap="none" baseline="0" dirty="0" smtClean="0">
                <a:solidFill>
                  <a:schemeClr val="dk1"/>
                </a:solidFill>
                <a:latin typeface="Questrial"/>
                <a:ea typeface="Questrial"/>
                <a:cs typeface="Questrial"/>
                <a:sym typeface="Questrial"/>
                <a:rtl val="0"/>
              </a:rPr>
              <a:t>society. </a:t>
            </a:r>
            <a:endParaRPr lang="en-US" sz="900" b="0" i="0" u="none" strike="noStrike" cap="none" baseline="0" dirty="0">
              <a:solidFill>
                <a:schemeClr val="dk1"/>
              </a:solidFill>
              <a:latin typeface="Questrial"/>
              <a:ea typeface="Questrial"/>
              <a:cs typeface="Questrial"/>
              <a:sym typeface="Questrial"/>
              <a:rtl val="0"/>
            </a:endParaRPr>
          </a:p>
        </p:txBody>
      </p:sp>
      <p:grpSp>
        <p:nvGrpSpPr>
          <p:cNvPr id="37" name="Shape 84"/>
          <p:cNvGrpSpPr/>
          <p:nvPr/>
        </p:nvGrpSpPr>
        <p:grpSpPr>
          <a:xfrm>
            <a:off x="2844802" y="3836828"/>
            <a:ext cx="6299198" cy="404746"/>
            <a:chOff x="2844802" y="3836828"/>
            <a:chExt cx="6342837" cy="404746"/>
          </a:xfrm>
        </p:grpSpPr>
        <p:sp>
          <p:nvSpPr>
            <p:cNvPr id="38" name="Shape 85"/>
            <p:cNvSpPr/>
            <p:nvPr/>
          </p:nvSpPr>
          <p:spPr>
            <a:xfrm>
              <a:off x="2844802" y="3968296"/>
              <a:ext cx="414496"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39" name="Shape 86"/>
            <p:cNvSpPr/>
            <p:nvPr/>
          </p:nvSpPr>
          <p:spPr>
            <a:xfrm>
              <a:off x="5372464" y="3966676"/>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0" name="Shape 87"/>
            <p:cNvSpPr/>
            <p:nvPr/>
          </p:nvSpPr>
          <p:spPr>
            <a:xfrm>
              <a:off x="4967498" y="3966676"/>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1" name="Shape 88"/>
            <p:cNvSpPr/>
            <p:nvPr/>
          </p:nvSpPr>
          <p:spPr>
            <a:xfrm>
              <a:off x="3621544" y="3966676"/>
              <a:ext cx="138629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2" name="Shape 89"/>
            <p:cNvSpPr txBox="1"/>
            <p:nvPr/>
          </p:nvSpPr>
          <p:spPr>
            <a:xfrm>
              <a:off x="2950031" y="3960773"/>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Concerns</a:t>
              </a:r>
              <a:endParaRPr lang="en-US" sz="1200" b="1" i="0" u="none" strike="noStrike" cap="none" baseline="0" dirty="0">
                <a:solidFill>
                  <a:srgbClr val="000000"/>
                </a:solidFill>
                <a:latin typeface="Questrial"/>
                <a:ea typeface="Questrial"/>
                <a:cs typeface="Questrial"/>
                <a:sym typeface="Questrial"/>
                <a:rtl val="0"/>
              </a:endParaRPr>
            </a:p>
          </p:txBody>
        </p:sp>
        <p:sp>
          <p:nvSpPr>
            <p:cNvPr id="43" name="Shape 90"/>
            <p:cNvSpPr/>
            <p:nvPr/>
          </p:nvSpPr>
          <p:spPr>
            <a:xfrm>
              <a:off x="3228985" y="3966660"/>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4" name="Shape 91"/>
            <p:cNvSpPr/>
            <p:nvPr/>
          </p:nvSpPr>
          <p:spPr>
            <a:xfrm>
              <a:off x="8903734" y="3959421"/>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5" name="Shape 92"/>
            <p:cNvSpPr/>
            <p:nvPr/>
          </p:nvSpPr>
          <p:spPr>
            <a:xfrm>
              <a:off x="8510671" y="3959423"/>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6" name="Shape 93"/>
            <p:cNvSpPr/>
            <p:nvPr/>
          </p:nvSpPr>
          <p:spPr>
            <a:xfrm>
              <a:off x="6789345" y="3959421"/>
              <a:ext cx="17675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7" name="Shape 94"/>
            <p:cNvSpPr txBox="1"/>
            <p:nvPr/>
          </p:nvSpPr>
          <p:spPr>
            <a:xfrm>
              <a:off x="6368080" y="3955330"/>
              <a:ext cx="2709862"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a:solidFill>
                    <a:srgbClr val="000000"/>
                  </a:solidFill>
                  <a:latin typeface="Questrial"/>
                  <a:ea typeface="Questrial"/>
                  <a:cs typeface="Questrial"/>
                  <a:sym typeface="Questrial"/>
                  <a:rtl val="0"/>
                </a:rPr>
                <a:t>Decision</a:t>
              </a:r>
              <a:r>
                <a:rPr lang="en-US" sz="1200" b="1" i="0" u="none" strike="noStrike" cap="none" baseline="0">
                  <a:solidFill>
                    <a:srgbClr val="397916"/>
                  </a:solidFill>
                  <a:latin typeface="Questrial"/>
                  <a:ea typeface="Questrial"/>
                  <a:cs typeface="Questrial"/>
                  <a:sym typeface="Questrial"/>
                  <a:rtl val="0"/>
                </a:rPr>
                <a:t> </a:t>
              </a:r>
              <a:r>
                <a:rPr lang="en-US" sz="1200" b="1" i="0" u="none" strike="noStrike" cap="none" baseline="0">
                  <a:solidFill>
                    <a:srgbClr val="000000"/>
                  </a:solidFill>
                  <a:latin typeface="Questrial"/>
                  <a:ea typeface="Questrial"/>
                  <a:cs typeface="Questrial"/>
                  <a:sym typeface="Questrial"/>
                  <a:rtl val="0"/>
                </a:rPr>
                <a:t>Support</a:t>
              </a:r>
            </a:p>
          </p:txBody>
        </p:sp>
        <p:sp>
          <p:nvSpPr>
            <p:cNvPr id="48" name="Shape 95"/>
            <p:cNvSpPr/>
            <p:nvPr/>
          </p:nvSpPr>
          <p:spPr>
            <a:xfrm>
              <a:off x="6406412" y="3959407"/>
              <a:ext cx="43086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49" name="Shape 96"/>
            <p:cNvSpPr/>
            <p:nvPr/>
          </p:nvSpPr>
          <p:spPr>
            <a:xfrm>
              <a:off x="5629628" y="3966692"/>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0" name="Shape 97"/>
            <p:cNvSpPr/>
            <p:nvPr/>
          </p:nvSpPr>
          <p:spPr>
            <a:xfrm>
              <a:off x="5889173" y="3966707"/>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1" name="Shape 98"/>
            <p:cNvSpPr/>
            <p:nvPr/>
          </p:nvSpPr>
          <p:spPr>
            <a:xfrm>
              <a:off x="6146337" y="3966723"/>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2" name="Shape 99"/>
            <p:cNvSpPr/>
            <p:nvPr/>
          </p:nvSpPr>
          <p:spPr>
            <a:xfrm>
              <a:off x="2950367" y="3836828"/>
              <a:ext cx="6237272" cy="45719"/>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grpSp>
      <p:grpSp>
        <p:nvGrpSpPr>
          <p:cNvPr id="53" name="Shape 100"/>
          <p:cNvGrpSpPr/>
          <p:nvPr/>
        </p:nvGrpSpPr>
        <p:grpSpPr>
          <a:xfrm>
            <a:off x="755" y="1973150"/>
            <a:ext cx="2692329" cy="288010"/>
            <a:chOff x="-214328" y="2551799"/>
            <a:chExt cx="2913507" cy="288010"/>
          </a:xfrm>
        </p:grpSpPr>
        <p:sp>
          <p:nvSpPr>
            <p:cNvPr id="54" name="Shape 101"/>
            <p:cNvSpPr/>
            <p:nvPr/>
          </p:nvSpPr>
          <p:spPr>
            <a:xfrm>
              <a:off x="268098" y="2564908"/>
              <a:ext cx="195630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5" name="Shape 102"/>
            <p:cNvSpPr txBox="1"/>
            <p:nvPr/>
          </p:nvSpPr>
          <p:spPr>
            <a:xfrm>
              <a:off x="-115101" y="2551799"/>
              <a:ext cx="2725817"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Study Area</a:t>
              </a:r>
              <a:endParaRPr lang="en-US" sz="1200" b="1" i="0" u="none" strike="noStrike" cap="none" baseline="0" dirty="0">
                <a:solidFill>
                  <a:srgbClr val="000000"/>
                </a:solidFill>
                <a:latin typeface="Questrial"/>
                <a:ea typeface="Questrial"/>
                <a:cs typeface="Questrial"/>
                <a:sym typeface="Questrial"/>
                <a:rtl val="0"/>
              </a:endParaRPr>
            </a:p>
          </p:txBody>
        </p:sp>
        <p:sp>
          <p:nvSpPr>
            <p:cNvPr id="56" name="Shape 103"/>
            <p:cNvSpPr/>
            <p:nvPr/>
          </p:nvSpPr>
          <p:spPr>
            <a:xfrm>
              <a:off x="-214328" y="2566531"/>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57"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8" name="Shape 105"/>
            <p:cNvSpPr/>
            <p:nvPr/>
          </p:nvSpPr>
          <p:spPr>
            <a:xfrm>
              <a:off x="2160803" y="2564909"/>
              <a:ext cx="292276"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59" name="Shape 106"/>
            <p:cNvSpPr/>
            <p:nvPr/>
          </p:nvSpPr>
          <p:spPr>
            <a:xfrm>
              <a:off x="26563" y="2557255"/>
              <a:ext cx="2496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grpSp>
        <p:nvGrpSpPr>
          <p:cNvPr id="60" name="Shape 100"/>
          <p:cNvGrpSpPr/>
          <p:nvPr/>
        </p:nvGrpSpPr>
        <p:grpSpPr>
          <a:xfrm>
            <a:off x="-1057" y="3153203"/>
            <a:ext cx="2692329" cy="287886"/>
            <a:chOff x="-214328" y="2551799"/>
            <a:chExt cx="2913507" cy="287886"/>
          </a:xfrm>
        </p:grpSpPr>
        <p:sp>
          <p:nvSpPr>
            <p:cNvPr id="61" name="Shape 101"/>
            <p:cNvSpPr/>
            <p:nvPr/>
          </p:nvSpPr>
          <p:spPr>
            <a:xfrm>
              <a:off x="268098" y="2564908"/>
              <a:ext cx="195630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2" name="Shape 102"/>
            <p:cNvSpPr txBox="1"/>
            <p:nvPr/>
          </p:nvSpPr>
          <p:spPr>
            <a:xfrm>
              <a:off x="-115101" y="2551799"/>
              <a:ext cx="2725817" cy="27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smtClean="0">
                  <a:solidFill>
                    <a:srgbClr val="000000"/>
                  </a:solidFill>
                  <a:latin typeface="Questrial"/>
                  <a:ea typeface="Questrial"/>
                  <a:cs typeface="Questrial"/>
                  <a:sym typeface="Questrial"/>
                  <a:rtl val="0"/>
                </a:rPr>
                <a:t>Objective</a:t>
              </a:r>
              <a:endParaRPr lang="en-US" sz="1200" b="1" i="0" u="none" strike="noStrike" cap="none" baseline="0" dirty="0">
                <a:solidFill>
                  <a:srgbClr val="000000"/>
                </a:solidFill>
                <a:latin typeface="Questrial"/>
                <a:ea typeface="Questrial"/>
                <a:cs typeface="Questrial"/>
                <a:sym typeface="Questrial"/>
                <a:rtl val="0"/>
              </a:endParaRPr>
            </a:p>
          </p:txBody>
        </p:sp>
        <p:sp>
          <p:nvSpPr>
            <p:cNvPr id="63" name="Shape 103"/>
            <p:cNvSpPr/>
            <p:nvPr/>
          </p:nvSpPr>
          <p:spPr>
            <a:xfrm>
              <a:off x="-214328" y="2558218"/>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64"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5" name="Shape 105"/>
            <p:cNvSpPr/>
            <p:nvPr/>
          </p:nvSpPr>
          <p:spPr>
            <a:xfrm>
              <a:off x="2160803" y="2564909"/>
              <a:ext cx="292276"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66" name="Shape 106"/>
            <p:cNvSpPr/>
            <p:nvPr/>
          </p:nvSpPr>
          <p:spPr>
            <a:xfrm>
              <a:off x="26563" y="2557255"/>
              <a:ext cx="2496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180" name="Shape 180"/>
          <p:cNvSpPr txBox="1"/>
          <p:nvPr/>
        </p:nvSpPr>
        <p:spPr>
          <a:xfrm>
            <a:off x="3062511" y="4284499"/>
            <a:ext cx="2891999" cy="2238221"/>
          </a:xfrm>
          <a:prstGeom prst="rect">
            <a:avLst/>
          </a:prstGeom>
          <a:noFill/>
          <a:ln>
            <a:noFill/>
          </a:ln>
        </p:spPr>
        <p:txBody>
          <a:bodyPr lIns="91425" tIns="45700" rIns="91425" bIns="45700" anchor="t" anchorCtr="0">
            <a:noAutofit/>
          </a:bodyPr>
          <a:lstStyle/>
          <a:p>
            <a:pPr>
              <a:buClr>
                <a:srgbClr val="000000"/>
              </a:buClr>
            </a:pPr>
            <a:r>
              <a:rPr lang="en-US" sz="1000" dirty="0">
                <a:solidFill>
                  <a:schemeClr val="lt1"/>
                </a:solidFill>
                <a:latin typeface="Questrial"/>
                <a:ea typeface="Questrial"/>
                <a:cs typeface="Questrial"/>
                <a:sym typeface="Questrial"/>
              </a:rPr>
              <a:t>Dengue fever </a:t>
            </a:r>
            <a:r>
              <a:rPr lang="en-US" sz="1000" dirty="0" smtClean="0">
                <a:solidFill>
                  <a:schemeClr val="lt1"/>
                </a:solidFill>
                <a:latin typeface="Questrial"/>
                <a:ea typeface="Questrial"/>
                <a:cs typeface="Questrial"/>
                <a:sym typeface="Questrial"/>
              </a:rPr>
              <a:t>is </a:t>
            </a:r>
            <a:r>
              <a:rPr lang="en-US" sz="1000" dirty="0">
                <a:solidFill>
                  <a:schemeClr val="lt1"/>
                </a:solidFill>
                <a:latin typeface="Questrial"/>
                <a:ea typeface="Questrial"/>
                <a:cs typeface="Questrial"/>
                <a:sym typeface="Questrial"/>
              </a:rPr>
              <a:t>a debilitating and potentially fatal mosquito-borne illness that is endemic in tropical regions. The Centers for Disease Control and Prevention (CDC) estimate that over 400 million people are infected globally each </a:t>
            </a:r>
            <a:r>
              <a:rPr lang="en-US" sz="1000" dirty="0" smtClean="0">
                <a:solidFill>
                  <a:schemeClr val="lt1"/>
                </a:solidFill>
                <a:latin typeface="Questrial"/>
                <a:ea typeface="Questrial"/>
                <a:cs typeface="Questrial"/>
                <a:sym typeface="Questrial"/>
              </a:rPr>
              <a:t>year. However, this </a:t>
            </a:r>
            <a:r>
              <a:rPr lang="en-US" sz="1000" dirty="0">
                <a:solidFill>
                  <a:schemeClr val="lt1"/>
                </a:solidFill>
                <a:latin typeface="Questrial"/>
                <a:ea typeface="Questrial"/>
                <a:cs typeface="Questrial"/>
                <a:sym typeface="Questrial"/>
              </a:rPr>
              <a:t>disease has been particularly devastating in Puerto Rico due to several recent </a:t>
            </a:r>
            <a:r>
              <a:rPr lang="en-US" sz="1000" dirty="0" smtClean="0">
                <a:solidFill>
                  <a:schemeClr val="lt1"/>
                </a:solidFill>
                <a:latin typeface="Questrial"/>
                <a:ea typeface="Questrial"/>
                <a:cs typeface="Questrial"/>
                <a:sym typeface="Questrial"/>
              </a:rPr>
              <a:t>epidemics. </a:t>
            </a:r>
            <a:r>
              <a:rPr lang="en-US" sz="1000" dirty="0">
                <a:solidFill>
                  <a:schemeClr val="lt1"/>
                </a:solidFill>
                <a:latin typeface="Questrial"/>
                <a:ea typeface="Questrial"/>
                <a:cs typeface="Questrial"/>
                <a:sym typeface="Questrial"/>
              </a:rPr>
              <a:t>Symptoms appear </a:t>
            </a:r>
            <a:r>
              <a:rPr lang="en-US" sz="1000" dirty="0" smtClean="0">
                <a:solidFill>
                  <a:schemeClr val="lt1"/>
                </a:solidFill>
                <a:latin typeface="Questrial"/>
                <a:ea typeface="Questrial"/>
                <a:cs typeface="Questrial"/>
                <a:sym typeface="Questrial"/>
              </a:rPr>
              <a:t>3-7 days after being bitten by an infected mosquito and include </a:t>
            </a:r>
            <a:r>
              <a:rPr lang="en-US" sz="1000" dirty="0">
                <a:solidFill>
                  <a:schemeClr val="lt1"/>
                </a:solidFill>
                <a:latin typeface="Questrial"/>
                <a:ea typeface="Questrial"/>
                <a:cs typeface="Questrial"/>
                <a:sym typeface="Questrial"/>
              </a:rPr>
              <a:t>fever, chills, </a:t>
            </a:r>
            <a:r>
              <a:rPr lang="en-US" sz="1000" dirty="0" smtClean="0">
                <a:solidFill>
                  <a:schemeClr val="lt1"/>
                </a:solidFill>
                <a:latin typeface="Questrial"/>
                <a:ea typeface="Questrial"/>
                <a:cs typeface="Questrial"/>
                <a:sym typeface="Questrial"/>
              </a:rPr>
              <a:t>rashes, </a:t>
            </a:r>
            <a:r>
              <a:rPr lang="en-US" sz="1000" dirty="0">
                <a:solidFill>
                  <a:schemeClr val="lt1"/>
                </a:solidFill>
                <a:latin typeface="Questrial"/>
                <a:ea typeface="Questrial"/>
                <a:cs typeface="Questrial"/>
                <a:sym typeface="Questrial"/>
              </a:rPr>
              <a:t>vomiting</a:t>
            </a:r>
            <a:r>
              <a:rPr lang="en-US" sz="1000" dirty="0" smtClean="0">
                <a:solidFill>
                  <a:schemeClr val="lt1"/>
                </a:solidFill>
                <a:latin typeface="Questrial"/>
                <a:ea typeface="Questrial"/>
                <a:cs typeface="Questrial"/>
                <a:sym typeface="Questrial"/>
              </a:rPr>
              <a:t>, and </a:t>
            </a:r>
            <a:r>
              <a:rPr lang="en-US" sz="1000" dirty="0">
                <a:solidFill>
                  <a:schemeClr val="lt1"/>
                </a:solidFill>
                <a:latin typeface="Questrial"/>
                <a:ea typeface="Questrial"/>
                <a:cs typeface="Questrial"/>
                <a:sym typeface="Questrial"/>
              </a:rPr>
              <a:t>joint </a:t>
            </a:r>
            <a:r>
              <a:rPr lang="en-US" sz="1000" dirty="0" smtClean="0">
                <a:solidFill>
                  <a:schemeClr val="lt1"/>
                </a:solidFill>
                <a:latin typeface="Questrial"/>
                <a:ea typeface="Questrial"/>
                <a:cs typeface="Questrial"/>
                <a:sym typeface="Questrial"/>
              </a:rPr>
              <a:t>pain. In addition, dengue fever can progress </a:t>
            </a:r>
            <a:r>
              <a:rPr lang="en-US" sz="1000" dirty="0">
                <a:solidFill>
                  <a:schemeClr val="lt1"/>
                </a:solidFill>
                <a:latin typeface="Questrial"/>
                <a:ea typeface="Questrial"/>
                <a:cs typeface="Questrial"/>
                <a:sym typeface="Questrial"/>
              </a:rPr>
              <a:t>into advanced disease stages </a:t>
            </a:r>
            <a:r>
              <a:rPr lang="en-US" sz="1000" dirty="0" smtClean="0">
                <a:solidFill>
                  <a:schemeClr val="lt1"/>
                </a:solidFill>
                <a:latin typeface="Questrial"/>
                <a:ea typeface="Questrial"/>
                <a:cs typeface="Questrial"/>
                <a:sym typeface="Questrial"/>
              </a:rPr>
              <a:t>that include shock and severe bleeding in people </a:t>
            </a:r>
            <a:r>
              <a:rPr lang="en-US" sz="1000" dirty="0">
                <a:solidFill>
                  <a:schemeClr val="lt1"/>
                </a:solidFill>
                <a:latin typeface="Questrial"/>
                <a:ea typeface="Questrial"/>
                <a:cs typeface="Questrial"/>
                <a:sym typeface="Questrial"/>
              </a:rPr>
              <a:t>with weakened immune </a:t>
            </a:r>
            <a:r>
              <a:rPr lang="en-US" sz="1000" dirty="0" smtClean="0">
                <a:solidFill>
                  <a:schemeClr val="lt1"/>
                </a:solidFill>
                <a:latin typeface="Questrial"/>
                <a:ea typeface="Questrial"/>
                <a:cs typeface="Questrial"/>
                <a:sym typeface="Questrial"/>
              </a:rPr>
              <a:t>systems</a:t>
            </a:r>
            <a:r>
              <a:rPr lang="en-US" sz="1000" dirty="0">
                <a:solidFill>
                  <a:schemeClr val="lt1"/>
                </a:solidFill>
                <a:latin typeface="Questrial"/>
                <a:ea typeface="Questrial"/>
                <a:cs typeface="Questrial"/>
                <a:sym typeface="Questrial"/>
              </a:rPr>
              <a:t>.</a:t>
            </a:r>
            <a:endParaRPr sz="1000" b="0" i="0" u="none" strike="noStrike" cap="none" baseline="0" dirty="0">
              <a:solidFill>
                <a:schemeClr val="lt1"/>
              </a:solidFill>
              <a:latin typeface="Questrial"/>
              <a:ea typeface="Questrial"/>
              <a:cs typeface="Questrial"/>
              <a:sym typeface="Questrial"/>
              <a:rtl val="0"/>
            </a:endParaRPr>
          </a:p>
        </p:txBody>
      </p:sp>
      <p:sp>
        <p:nvSpPr>
          <p:cNvPr id="181" name="Shape 181"/>
          <p:cNvSpPr txBox="1"/>
          <p:nvPr/>
        </p:nvSpPr>
        <p:spPr>
          <a:xfrm>
            <a:off x="6258560" y="4284512"/>
            <a:ext cx="2823028" cy="2238208"/>
          </a:xfrm>
          <a:prstGeom prst="rect">
            <a:avLst/>
          </a:prstGeom>
          <a:noFill/>
          <a:ln>
            <a:noFill/>
          </a:ln>
        </p:spPr>
        <p:txBody>
          <a:bodyPr lIns="91425" tIns="45700" rIns="91425" bIns="45700" anchor="t" anchorCtr="0">
            <a:noAutofit/>
          </a:bodyPr>
          <a:lstStyle/>
          <a:p>
            <a:pPr lvl="0">
              <a:buClr>
                <a:schemeClr val="lt1"/>
              </a:buClr>
              <a:buSzPct val="25000"/>
            </a:pPr>
            <a:r>
              <a:rPr lang="en-US" sz="1000" dirty="0" smtClean="0">
                <a:solidFill>
                  <a:schemeClr val="lt1"/>
                </a:solidFill>
                <a:latin typeface="Questrial"/>
                <a:ea typeface="Questrial"/>
                <a:cs typeface="Questrial"/>
                <a:sym typeface="Questrial"/>
              </a:rPr>
              <a:t>In order to explore how environmental conditions affect the spread of the dengue virus in Puerto Rico, a Maximum Entropy Model was used to produce monthly dengue fever risk assessment maps that can be helpful in predicting where people are most at risk of contracting the disease. In addition, the model provides information about which environmental variables, such as rainfall, temperature, and humidity, contribute most to outbreaks. The methods used </a:t>
            </a:r>
            <a:r>
              <a:rPr lang="en-US" sz="1000" dirty="0">
                <a:solidFill>
                  <a:schemeClr val="lt1"/>
                </a:solidFill>
                <a:latin typeface="Questrial"/>
                <a:ea typeface="Questrial"/>
                <a:cs typeface="Questrial"/>
                <a:sym typeface="Questrial"/>
              </a:rPr>
              <a:t>in this project will be beneficial </a:t>
            </a:r>
            <a:r>
              <a:rPr lang="en-US" sz="1000" dirty="0" smtClean="0">
                <a:solidFill>
                  <a:schemeClr val="lt1"/>
                </a:solidFill>
                <a:latin typeface="Questrial"/>
                <a:ea typeface="Questrial"/>
                <a:cs typeface="Questrial"/>
                <a:sym typeface="Questrial"/>
              </a:rPr>
              <a:t>for local health agencies and partner organizations to mitigate </a:t>
            </a:r>
            <a:r>
              <a:rPr lang="en-US" sz="1000" dirty="0">
                <a:solidFill>
                  <a:schemeClr val="lt1"/>
                </a:solidFill>
                <a:latin typeface="Questrial"/>
                <a:ea typeface="Questrial"/>
                <a:cs typeface="Questrial"/>
                <a:sym typeface="Questrial"/>
              </a:rPr>
              <a:t>the impacts </a:t>
            </a:r>
            <a:r>
              <a:rPr lang="en-US" sz="1000" dirty="0" smtClean="0">
                <a:solidFill>
                  <a:schemeClr val="lt1"/>
                </a:solidFill>
                <a:latin typeface="Questrial"/>
                <a:ea typeface="Questrial"/>
                <a:cs typeface="Questrial"/>
                <a:sym typeface="Questrial"/>
              </a:rPr>
              <a:t>dengue fever epidemics in Puerto Rico. </a:t>
            </a:r>
            <a:endParaRPr lang="en-US" sz="1000" dirty="0">
              <a:solidFill>
                <a:schemeClr val="lt1"/>
              </a:solidFill>
              <a:latin typeface="Questrial"/>
              <a:ea typeface="Questrial"/>
              <a:cs typeface="Questrial"/>
              <a:sym typeface="Questrial"/>
            </a:endParaRPr>
          </a:p>
        </p:txBody>
      </p:sp>
      <p:sp>
        <p:nvSpPr>
          <p:cNvPr id="182" name="Shape 182"/>
          <p:cNvSpPr txBox="1"/>
          <p:nvPr/>
        </p:nvSpPr>
        <p:spPr>
          <a:xfrm>
            <a:off x="17972" y="2173347"/>
            <a:ext cx="2723999" cy="95456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700" b="0" i="0" u="none" strike="noStrike" cap="none" baseline="0" dirty="0">
              <a:solidFill>
                <a:schemeClr val="dk1"/>
              </a:solidFill>
              <a:latin typeface="Questrial"/>
              <a:ea typeface="Questrial"/>
              <a:cs typeface="Questrial"/>
              <a:sym typeface="Questrial"/>
              <a:rtl val="0"/>
            </a:endParaRPr>
          </a:p>
          <a:p>
            <a:pPr lvl="0">
              <a:buClr>
                <a:schemeClr val="dk1"/>
              </a:buClr>
              <a:buSzPct val="25000"/>
            </a:pPr>
            <a:r>
              <a:rPr lang="en-US" sz="1000" dirty="0">
                <a:solidFill>
                  <a:schemeClr val="bg1"/>
                </a:solidFill>
                <a:latin typeface="Questrial"/>
              </a:rPr>
              <a:t>Analyses were performed within the political boundaries of the Commonwealth of Puerto </a:t>
            </a:r>
            <a:r>
              <a:rPr lang="en-US" sz="1000" dirty="0" smtClean="0">
                <a:solidFill>
                  <a:schemeClr val="bg1"/>
                </a:solidFill>
                <a:latin typeface="Questrial"/>
              </a:rPr>
              <a:t>Rico. Puerto Rico is </a:t>
            </a:r>
            <a:r>
              <a:rPr lang="en-US" sz="1000" dirty="0">
                <a:solidFill>
                  <a:schemeClr val="bg1"/>
                </a:solidFill>
                <a:latin typeface="Questrial"/>
              </a:rPr>
              <a:t>a small, densely-populated island with a total area of 9,104 km</a:t>
            </a:r>
            <a:r>
              <a:rPr lang="en-US" sz="1000" baseline="30000" dirty="0">
                <a:solidFill>
                  <a:schemeClr val="bg1"/>
                </a:solidFill>
                <a:latin typeface="Questrial"/>
              </a:rPr>
              <a:t>2</a:t>
            </a:r>
            <a:r>
              <a:rPr lang="en-US" sz="1000" dirty="0">
                <a:solidFill>
                  <a:schemeClr val="bg1"/>
                </a:solidFill>
                <a:latin typeface="Questrial"/>
              </a:rPr>
              <a:t> and a population of over 3.5 million.</a:t>
            </a:r>
            <a:endParaRPr sz="1000" b="0" i="0" u="none" strike="noStrike" cap="none" baseline="0" dirty="0">
              <a:solidFill>
                <a:schemeClr val="bg1"/>
              </a:solidFill>
              <a:latin typeface="Questrial"/>
              <a:ea typeface="Questrial"/>
              <a:cs typeface="Questrial"/>
              <a:sym typeface="Questrial"/>
              <a:rtl val="0"/>
            </a:endParaRPr>
          </a:p>
        </p:txBody>
      </p:sp>
      <p:sp>
        <p:nvSpPr>
          <p:cNvPr id="183" name="Shape 183"/>
          <p:cNvSpPr txBox="1"/>
          <p:nvPr/>
        </p:nvSpPr>
        <p:spPr>
          <a:xfrm>
            <a:off x="3001550" y="310983"/>
            <a:ext cx="6117398" cy="4616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900" b="0" i="1" u="none" strike="noStrike" cap="none" baseline="0" dirty="0">
                <a:solidFill>
                  <a:schemeClr val="lt1"/>
                </a:solidFill>
                <a:latin typeface="Questrial"/>
                <a:ea typeface="Questrial"/>
                <a:cs typeface="Questrial"/>
                <a:sym typeface="Questrial"/>
                <a:rtl val="0"/>
              </a:rPr>
              <a:t>1. </a:t>
            </a:r>
            <a:r>
              <a:rPr lang="en-US" sz="900" i="1" dirty="0" smtClean="0">
                <a:solidFill>
                  <a:schemeClr val="lt1"/>
                </a:solidFill>
                <a:latin typeface="Questrial"/>
                <a:ea typeface="Questrial"/>
                <a:cs typeface="Questrial"/>
                <a:sym typeface="Questrial"/>
              </a:rPr>
              <a:t>Confirmed Dengue Fever Cases (CDFC) in Puerto Rico for August 2010     </a:t>
            </a:r>
            <a:r>
              <a:rPr lang="en-US" sz="900" b="0" i="1" u="none" strike="noStrike" cap="none" baseline="0" dirty="0" smtClean="0">
                <a:solidFill>
                  <a:schemeClr val="lt1"/>
                </a:solidFill>
                <a:latin typeface="Questrial"/>
                <a:ea typeface="Questrial"/>
                <a:cs typeface="Questrial"/>
                <a:sym typeface="Questrial"/>
                <a:rtl val="0"/>
              </a:rPr>
              <a:t>2</a:t>
            </a:r>
            <a:r>
              <a:rPr lang="en-US" sz="900" b="0" i="1" u="none" strike="noStrike" cap="none" baseline="0" dirty="0">
                <a:solidFill>
                  <a:schemeClr val="lt1"/>
                </a:solidFill>
                <a:latin typeface="Questrial"/>
                <a:ea typeface="Questrial"/>
                <a:cs typeface="Questrial"/>
                <a:sym typeface="Questrial"/>
                <a:rtl val="0"/>
              </a:rPr>
              <a:t>.  </a:t>
            </a:r>
            <a:r>
              <a:rPr lang="en-US" sz="900" b="0" i="1" u="none" strike="noStrike" cap="none" baseline="0" dirty="0" smtClean="0">
                <a:solidFill>
                  <a:schemeClr val="lt1"/>
                </a:solidFill>
                <a:latin typeface="Questrial"/>
                <a:ea typeface="Questrial"/>
                <a:cs typeface="Questrial"/>
                <a:sym typeface="Questrial"/>
                <a:rtl val="0"/>
              </a:rPr>
              <a:t>Augus</a:t>
            </a:r>
            <a:r>
              <a:rPr lang="en-US" sz="900" i="1" dirty="0" smtClean="0">
                <a:solidFill>
                  <a:schemeClr val="lt1"/>
                </a:solidFill>
                <a:latin typeface="Questrial"/>
                <a:ea typeface="Questrial"/>
                <a:cs typeface="Questrial"/>
                <a:sym typeface="Questrial"/>
              </a:rPr>
              <a:t>t 2010 Dengue fever risk assessment map (Warmer colors represent higher risk areas)     </a:t>
            </a:r>
            <a:r>
              <a:rPr lang="en-US" sz="900" b="0" i="1" u="none" strike="noStrike" cap="none" baseline="0" dirty="0" smtClean="0">
                <a:solidFill>
                  <a:schemeClr val="lt1"/>
                </a:solidFill>
                <a:latin typeface="Questrial"/>
                <a:ea typeface="Questrial"/>
                <a:cs typeface="Questrial"/>
                <a:sym typeface="Questrial"/>
                <a:rtl val="0"/>
              </a:rPr>
              <a:t>3</a:t>
            </a:r>
            <a:r>
              <a:rPr lang="en-US" sz="900" b="0" i="1" u="none" strike="noStrike" cap="none" baseline="0" dirty="0">
                <a:solidFill>
                  <a:schemeClr val="lt1"/>
                </a:solidFill>
                <a:latin typeface="Questrial"/>
                <a:ea typeface="Questrial"/>
                <a:cs typeface="Questrial"/>
                <a:sym typeface="Questrial"/>
                <a:rtl val="0"/>
              </a:rPr>
              <a:t>. </a:t>
            </a:r>
            <a:r>
              <a:rPr lang="en-US" sz="900" i="1" dirty="0" smtClean="0">
                <a:solidFill>
                  <a:schemeClr val="lt1"/>
                </a:solidFill>
                <a:latin typeface="Questrial"/>
                <a:ea typeface="Questrial"/>
                <a:cs typeface="Questrial"/>
                <a:sym typeface="Questrial"/>
                <a:rtl val="0"/>
              </a:rPr>
              <a:t>Close-up of the San Juan Metropolitan Area</a:t>
            </a:r>
            <a:endParaRPr lang="en-US" sz="900" b="0" i="1" u="none" strike="noStrike" cap="none" baseline="0" dirty="0">
              <a:solidFill>
                <a:schemeClr val="lt1"/>
              </a:solidFill>
              <a:latin typeface="Questrial"/>
              <a:ea typeface="Questrial"/>
              <a:cs typeface="Questrial"/>
              <a:sym typeface="Questrial"/>
              <a:rtl val="0"/>
            </a:endParaRPr>
          </a:p>
        </p:txBody>
      </p:sp>
      <p:sp>
        <p:nvSpPr>
          <p:cNvPr id="19" name="Shape 182"/>
          <p:cNvSpPr txBox="1"/>
          <p:nvPr/>
        </p:nvSpPr>
        <p:spPr>
          <a:xfrm>
            <a:off x="22165" y="3419229"/>
            <a:ext cx="2723999" cy="1356800"/>
          </a:xfrm>
          <a:prstGeom prst="rect">
            <a:avLst/>
          </a:prstGeom>
          <a:noFill/>
          <a:ln>
            <a:noFill/>
          </a:ln>
        </p:spPr>
        <p:txBody>
          <a:bodyPr lIns="91425" tIns="45700" rIns="91425" bIns="45700" anchor="t" anchorCtr="0">
            <a:noAutofit/>
          </a:bodyPr>
          <a:lstStyle/>
          <a:p>
            <a:pPr lvl="0">
              <a:buClr>
                <a:srgbClr val="000000"/>
              </a:buClr>
            </a:pPr>
            <a:r>
              <a:rPr lang="en-US" sz="1000" dirty="0" smtClean="0">
                <a:solidFill>
                  <a:schemeClr val="lt1"/>
                </a:solidFill>
                <a:latin typeface="Questrial"/>
                <a:ea typeface="Questrial"/>
                <a:cs typeface="Questrial"/>
                <a:sym typeface="Questrial"/>
              </a:rPr>
              <a:t>The objective of this project was to better understand how climate and environmental conditions contribute to dengue fever epidemics in Puerto Rico.</a:t>
            </a:r>
            <a:endParaRPr lang="en-US" sz="1000" dirty="0">
              <a:solidFill>
                <a:schemeClr val="lt1"/>
              </a:solidFill>
              <a:latin typeface="Questrial"/>
              <a:ea typeface="Questrial"/>
              <a:cs typeface="Questrial"/>
              <a:sym typeface="Questrial"/>
            </a:endParaRPr>
          </a:p>
          <a:p>
            <a:pPr marL="0" marR="0" lvl="0" indent="0" algn="just" rtl="0">
              <a:lnSpc>
                <a:spcPct val="100000"/>
              </a:lnSpc>
              <a:spcBef>
                <a:spcPts val="0"/>
              </a:spcBef>
              <a:spcAft>
                <a:spcPts val="0"/>
              </a:spcAft>
              <a:buClr>
                <a:srgbClr val="000000"/>
              </a:buClr>
              <a:buFont typeface="Arial"/>
              <a:buNone/>
            </a:pPr>
            <a:endParaRPr sz="1000" b="0" i="0" u="none" strike="noStrike" cap="none" baseline="0" dirty="0">
              <a:solidFill>
                <a:schemeClr val="dk1"/>
              </a:solidFill>
              <a:latin typeface="Questrial"/>
              <a:ea typeface="Questrial"/>
              <a:cs typeface="Questrial"/>
              <a:sym typeface="Questrial"/>
              <a:rtl val="0"/>
            </a:endParaRPr>
          </a:p>
        </p:txBody>
      </p:sp>
      <p:pic>
        <p:nvPicPr>
          <p:cNvPr id="68" name="Shape 167"/>
          <p:cNvPicPr preferRelativeResize="0"/>
          <p:nvPr/>
        </p:nvPicPr>
        <p:blipFill rotWithShape="1">
          <a:blip r:embed="rId3">
            <a:alphaModFix/>
          </a:blip>
          <a:srcRect/>
          <a:stretch/>
        </p:blipFill>
        <p:spPr>
          <a:xfrm>
            <a:off x="599125" y="4500650"/>
            <a:ext cx="1121699" cy="586500"/>
          </a:xfrm>
          <a:prstGeom prst="rect">
            <a:avLst/>
          </a:prstGeom>
          <a:noFill/>
          <a:ln>
            <a:noFill/>
          </a:ln>
        </p:spPr>
      </p:pic>
      <p:pic>
        <p:nvPicPr>
          <p:cNvPr id="69" name="Picture 6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676" y="5180514"/>
            <a:ext cx="1576990" cy="1344383"/>
          </a:xfrm>
          <a:prstGeom prst="rect">
            <a:avLst/>
          </a:prstGeom>
        </p:spPr>
      </p:pic>
      <p:sp>
        <p:nvSpPr>
          <p:cNvPr id="70" name="TextBox 69"/>
          <p:cNvSpPr txBox="1"/>
          <p:nvPr/>
        </p:nvSpPr>
        <p:spPr>
          <a:xfrm>
            <a:off x="83672" y="6186010"/>
            <a:ext cx="1531124" cy="276999"/>
          </a:xfrm>
          <a:prstGeom prst="rect">
            <a:avLst/>
          </a:prstGeom>
          <a:noFill/>
        </p:spPr>
        <p:txBody>
          <a:bodyPr wrap="square" rtlCol="0">
            <a:spAutoFit/>
          </a:bodyPr>
          <a:lstStyle/>
          <a:p>
            <a:r>
              <a:rPr lang="en-US" sz="1200" dirty="0" smtClean="0">
                <a:solidFill>
                  <a:schemeClr val="bg1"/>
                </a:solidFill>
                <a:latin typeface="Questrial"/>
              </a:rPr>
              <a:t>TRMM-PR</a:t>
            </a:r>
            <a:endParaRPr lang="en-US" sz="1200" dirty="0">
              <a:solidFill>
                <a:schemeClr val="bg1"/>
              </a:solidFill>
              <a:latin typeface="Questrial"/>
            </a:endParaRPr>
          </a:p>
        </p:txBody>
      </p:sp>
      <p:sp>
        <p:nvSpPr>
          <p:cNvPr id="71" name="TextBox 70"/>
          <p:cNvSpPr txBox="1"/>
          <p:nvPr/>
        </p:nvSpPr>
        <p:spPr>
          <a:xfrm>
            <a:off x="535675" y="5083408"/>
            <a:ext cx="1098378" cy="276999"/>
          </a:xfrm>
          <a:prstGeom prst="rect">
            <a:avLst/>
          </a:prstGeom>
          <a:noFill/>
        </p:spPr>
        <p:txBody>
          <a:bodyPr wrap="none" rtlCol="0">
            <a:spAutoFit/>
          </a:bodyPr>
          <a:lstStyle/>
          <a:p>
            <a:r>
              <a:rPr lang="en-US" sz="1200" dirty="0" smtClean="0">
                <a:solidFill>
                  <a:schemeClr val="bg1"/>
                </a:solidFill>
                <a:latin typeface="Questrial"/>
              </a:rPr>
              <a:t>Aqua-MODIS</a:t>
            </a:r>
            <a:endParaRPr lang="en-US" sz="1200" dirty="0">
              <a:solidFill>
                <a:schemeClr val="bg1"/>
              </a:solidFill>
              <a:latin typeface="Questrial"/>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025" y="5053694"/>
            <a:ext cx="1123107" cy="845449"/>
          </a:xfrm>
          <a:prstGeom prst="rect">
            <a:avLst/>
          </a:prstGeom>
        </p:spPr>
      </p:pic>
      <p:sp>
        <p:nvSpPr>
          <p:cNvPr id="73" name="TextBox 72"/>
          <p:cNvSpPr txBox="1"/>
          <p:nvPr/>
        </p:nvSpPr>
        <p:spPr>
          <a:xfrm>
            <a:off x="1546483" y="5866140"/>
            <a:ext cx="1806511" cy="276999"/>
          </a:xfrm>
          <a:prstGeom prst="rect">
            <a:avLst/>
          </a:prstGeom>
          <a:noFill/>
        </p:spPr>
        <p:txBody>
          <a:bodyPr wrap="square" rtlCol="0">
            <a:spAutoFit/>
          </a:bodyPr>
          <a:lstStyle/>
          <a:p>
            <a:r>
              <a:rPr lang="en-US" sz="1200" dirty="0" smtClean="0">
                <a:solidFill>
                  <a:schemeClr val="bg1"/>
                </a:solidFill>
                <a:latin typeface="Questrial"/>
              </a:rPr>
              <a:t>Terra-MODIS</a:t>
            </a:r>
            <a:endParaRPr lang="en-US" sz="1200" dirty="0">
              <a:solidFill>
                <a:schemeClr val="bg1"/>
              </a:solidFill>
              <a:latin typeface="Questrial"/>
            </a:endParaRPr>
          </a:p>
        </p:txBody>
      </p:sp>
      <p:grpSp>
        <p:nvGrpSpPr>
          <p:cNvPr id="74" name="Shape 100"/>
          <p:cNvGrpSpPr/>
          <p:nvPr/>
        </p:nvGrpSpPr>
        <p:grpSpPr>
          <a:xfrm>
            <a:off x="1637" y="4113034"/>
            <a:ext cx="2692329" cy="282430"/>
            <a:chOff x="-214328" y="2557255"/>
            <a:chExt cx="2913507" cy="282430"/>
          </a:xfrm>
        </p:grpSpPr>
        <p:sp>
          <p:nvSpPr>
            <p:cNvPr id="75" name="Shape 101"/>
            <p:cNvSpPr/>
            <p:nvPr/>
          </p:nvSpPr>
          <p:spPr>
            <a:xfrm>
              <a:off x="268098" y="2564908"/>
              <a:ext cx="1956307"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7" name="Shape 103"/>
            <p:cNvSpPr/>
            <p:nvPr/>
          </p:nvSpPr>
          <p:spPr>
            <a:xfrm>
              <a:off x="-214328" y="2558218"/>
              <a:ext cx="271427" cy="273278"/>
            </a:xfrm>
            <a:prstGeom prst="homePlate">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lt1"/>
                </a:solidFill>
                <a:latin typeface="Questrial"/>
                <a:ea typeface="Questrial"/>
                <a:cs typeface="Questrial"/>
                <a:sym typeface="Questrial"/>
                <a:rtl val="0"/>
              </a:endParaRPr>
            </a:p>
          </p:txBody>
        </p:sp>
        <p:sp>
          <p:nvSpPr>
            <p:cNvPr id="78" name="Shape 104"/>
            <p:cNvSpPr/>
            <p:nvPr/>
          </p:nvSpPr>
          <p:spPr>
            <a:xfrm>
              <a:off x="2415274" y="2564908"/>
              <a:ext cx="283905" cy="274777"/>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79" name="Shape 105"/>
            <p:cNvSpPr/>
            <p:nvPr/>
          </p:nvSpPr>
          <p:spPr>
            <a:xfrm>
              <a:off x="2160803" y="2564909"/>
              <a:ext cx="292276"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sp>
          <p:nvSpPr>
            <p:cNvPr id="80" name="Shape 106"/>
            <p:cNvSpPr/>
            <p:nvPr/>
          </p:nvSpPr>
          <p:spPr>
            <a:xfrm>
              <a:off x="26563" y="2557255"/>
              <a:ext cx="249614" cy="274774"/>
            </a:xfrm>
            <a:prstGeom prst="chevron">
              <a:avLst>
                <a:gd name="adj" fmla="val 50000"/>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chemeClr val="dk1"/>
                </a:solidFill>
                <a:latin typeface="Questrial"/>
                <a:ea typeface="Questrial"/>
                <a:cs typeface="Questrial"/>
                <a:sym typeface="Questrial"/>
                <a:rtl val="0"/>
              </a:endParaRPr>
            </a:p>
          </p:txBody>
        </p:sp>
      </p:grpSp>
      <p:sp>
        <p:nvSpPr>
          <p:cNvPr id="67" name="Shape 48"/>
          <p:cNvSpPr txBox="1"/>
          <p:nvPr/>
        </p:nvSpPr>
        <p:spPr>
          <a:xfrm>
            <a:off x="63793" y="4095882"/>
            <a:ext cx="2688408" cy="27313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200" b="1" i="0" u="none" strike="noStrike" cap="none" baseline="0" dirty="0">
                <a:solidFill>
                  <a:srgbClr val="000000"/>
                </a:solidFill>
                <a:latin typeface="Questrial"/>
                <a:ea typeface="Questrial"/>
                <a:cs typeface="Questrial"/>
                <a:sym typeface="Questrial"/>
                <a:rtl val="0"/>
              </a:rPr>
              <a:t>Earth Observations</a:t>
            </a:r>
          </a:p>
        </p:txBody>
      </p:sp>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134" t="32917" r="19724" b="27777"/>
          <a:stretch/>
        </p:blipFill>
        <p:spPr>
          <a:xfrm>
            <a:off x="3003827" y="730320"/>
            <a:ext cx="4072382" cy="1582858"/>
          </a:xfrm>
          <a:prstGeom prst="rect">
            <a:avLst/>
          </a:prstGeom>
          <a:ln>
            <a:solidFill>
              <a:schemeClr val="bg1">
                <a:lumMod val="95000"/>
              </a:schemeClr>
            </a:solidFill>
          </a:ln>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2134" t="27500" r="20245" b="34722"/>
          <a:stretch/>
        </p:blipFill>
        <p:spPr>
          <a:xfrm>
            <a:off x="2999954" y="2305698"/>
            <a:ext cx="4078122" cy="1533706"/>
          </a:xfrm>
          <a:prstGeom prst="rect">
            <a:avLst/>
          </a:prstGeom>
          <a:ln w="28575">
            <a:solidFill>
              <a:schemeClr val="bg1"/>
            </a:solidFill>
          </a:ln>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48253" t="23091" r="34267" b="42901"/>
          <a:stretch/>
        </p:blipFill>
        <p:spPr>
          <a:xfrm>
            <a:off x="7078132" y="731518"/>
            <a:ext cx="2065865" cy="3105695"/>
          </a:xfrm>
          <a:prstGeom prst="rect">
            <a:avLst/>
          </a:prstGeom>
          <a:ln w="28575">
            <a:solidFill>
              <a:schemeClr val="bg1"/>
            </a:solidFill>
          </a:ln>
        </p:spPr>
      </p:pic>
      <p:sp>
        <p:nvSpPr>
          <p:cNvPr id="188" name="Shape 188"/>
          <p:cNvSpPr txBox="1"/>
          <p:nvPr/>
        </p:nvSpPr>
        <p:spPr>
          <a:xfrm>
            <a:off x="8835078" y="821717"/>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u="none" strike="noStrike" cap="none" baseline="0" dirty="0">
                <a:solidFill>
                  <a:schemeClr val="lt1"/>
                </a:solidFill>
                <a:latin typeface="Questrial"/>
                <a:ea typeface="Questrial"/>
                <a:cs typeface="Questrial"/>
                <a:sym typeface="Questrial"/>
                <a:rtl val="0"/>
              </a:rPr>
              <a:t>3</a:t>
            </a:r>
          </a:p>
        </p:txBody>
      </p:sp>
      <p:sp>
        <p:nvSpPr>
          <p:cNvPr id="191" name="Shape 191"/>
          <p:cNvSpPr txBox="1"/>
          <p:nvPr/>
        </p:nvSpPr>
        <p:spPr>
          <a:xfrm>
            <a:off x="6704881" y="844334"/>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dirty="0">
                <a:solidFill>
                  <a:schemeClr val="lt1"/>
                </a:solidFill>
                <a:latin typeface="Questrial"/>
                <a:ea typeface="Questrial"/>
                <a:cs typeface="Questrial"/>
                <a:sym typeface="Questrial"/>
              </a:rPr>
              <a:t>1</a:t>
            </a:r>
          </a:p>
        </p:txBody>
      </p:sp>
      <p:sp>
        <p:nvSpPr>
          <p:cNvPr id="187" name="Shape 187"/>
          <p:cNvSpPr txBox="1"/>
          <p:nvPr/>
        </p:nvSpPr>
        <p:spPr>
          <a:xfrm>
            <a:off x="6750892" y="2404507"/>
            <a:ext cx="300599" cy="261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1000" b="1" i="1" u="none" strike="noStrike" cap="none" baseline="0" dirty="0">
                <a:solidFill>
                  <a:schemeClr val="lt1"/>
                </a:solidFill>
                <a:latin typeface="Questrial"/>
                <a:ea typeface="Questrial"/>
                <a:cs typeface="Questrial"/>
                <a:sym typeface="Questrial"/>
                <a:rtl val="0"/>
              </a:rPr>
              <a:t>2</a:t>
            </a:r>
          </a:p>
        </p:txBody>
      </p:sp>
      <p:cxnSp>
        <p:nvCxnSpPr>
          <p:cNvPr id="3" name="Straight Arrow Connector 2"/>
          <p:cNvCxnSpPr/>
          <p:nvPr/>
        </p:nvCxnSpPr>
        <p:spPr>
          <a:xfrm flipV="1">
            <a:off x="6381908" y="2757436"/>
            <a:ext cx="669583" cy="2"/>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1388</TotalTime>
  <Words>603</Words>
  <Application>Microsoft Office PowerPoint</Application>
  <PresentationFormat>On-screen Show (4:3)</PresentationFormat>
  <Paragraphs>51</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Century Gothic</vt:lpstr>
      <vt:lpstr>Questrial</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Kislik, Emily (ARC-SGE)[SCIENCE SYSTEMS AND APPLICATIONS, INC]</dc:creator>
  <cp:lastModifiedBy>Kislik, Emily A. (ARC-SGE)[SCIENCE SYSTEMS AND APPLICATIONS, INC]</cp:lastModifiedBy>
  <cp:revision>89</cp:revision>
  <cp:lastPrinted>2015-07-24T21:15:33Z</cp:lastPrinted>
  <dcterms:modified xsi:type="dcterms:W3CDTF">2015-11-18T16:22:38Z</dcterms:modified>
</cp:coreProperties>
</file>