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719" r:id="rId5"/>
  </p:sldMasterIdLst>
  <p:notesMasterIdLst>
    <p:notesMasterId r:id="rId37"/>
  </p:notesMasterIdLst>
  <p:sldIdLst>
    <p:sldId id="321" r:id="rId6"/>
    <p:sldId id="282" r:id="rId7"/>
    <p:sldId id="355" r:id="rId8"/>
    <p:sldId id="323" r:id="rId9"/>
    <p:sldId id="325" r:id="rId10"/>
    <p:sldId id="335" r:id="rId11"/>
    <p:sldId id="344" r:id="rId12"/>
    <p:sldId id="345" r:id="rId13"/>
    <p:sldId id="324" r:id="rId14"/>
    <p:sldId id="328" r:id="rId15"/>
    <p:sldId id="356" r:id="rId16"/>
    <p:sldId id="353" r:id="rId17"/>
    <p:sldId id="348" r:id="rId18"/>
    <p:sldId id="349" r:id="rId19"/>
    <p:sldId id="350" r:id="rId20"/>
    <p:sldId id="352" r:id="rId21"/>
    <p:sldId id="371" r:id="rId22"/>
    <p:sldId id="370" r:id="rId23"/>
    <p:sldId id="374" r:id="rId24"/>
    <p:sldId id="364" r:id="rId25"/>
    <p:sldId id="363" r:id="rId26"/>
    <p:sldId id="362" r:id="rId27"/>
    <p:sldId id="342" r:id="rId28"/>
    <p:sldId id="367" r:id="rId29"/>
    <p:sldId id="368" r:id="rId30"/>
    <p:sldId id="369" r:id="rId31"/>
    <p:sldId id="365" r:id="rId32"/>
    <p:sldId id="333" r:id="rId33"/>
    <p:sldId id="308" r:id="rId34"/>
    <p:sldId id="372" r:id="rId35"/>
    <p:sldId id="37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4C7435-D865-DAC6-DC36-A990B1298178}" name="James Kitchens" initials="JK" userId="S::james.kitchens@ssaihq.com::85ee9eec-4e0c-4b2a-9198-10a80df46557" providerId="AD"/>
  <p188:author id="{B84FC43E-7690-6EC3-E03B-6A1F24163309}" name="Kathleen Lange" initials="KL" userId="S::kathleen.lange@ssaihq.com::80466473-9d23-4b3f-8aa0-ca31785b19c0" providerId="AD"/>
  <p188:author id="{1860896B-4C53-E6F8-E376-B7CD9C35915F}" name="Adriana Le Compte" initials="ALC" userId="S::adriana.lecompte@ssaihq.com::9ca78715-16ca-42c8-8801-8544539c8678" providerId="AD"/>
  <p188:author id="{D2C80F92-FFE2-9462-3047-AD1642C15EC4}" name="Elizabeth Perez" initials="EP" userId="S::elizabeth.perez@ssaihq.com::ccc79bb4-15c7-4a0e-bba7-9116d66ba1e6" providerId="AD"/>
  <p188:author id="{C3E00CD3-E8F9-8265-0B4F-06B474C9FCAD}" name="Robert Byles" initials="RB" userId="S::robert.byles@ssaihq.com::c798ae76-1ca0-48cd-999b-80a00bd13fc4" providerId="AD"/>
  <p188:author id="{3C59C1F5-55A0-AA7F-972B-D0BB9D9E411E}" name="Erica Carcelen" initials="EC" userId="S::erica.carcelen@ssaihq.com::689eb818-d3c0-4002-8cbb-11fcc823a76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izabeth Perez" initials="EP" lastIdx="7" clrIdx="0">
    <p:extLst>
      <p:ext uri="{19B8F6BF-5375-455C-9EA6-DF929625EA0E}">
        <p15:presenceInfo xmlns:p15="http://schemas.microsoft.com/office/powerpoint/2012/main" userId="S::elizabeth.perez@ssaihq.com::ccc79bb4-15c7-4a0e-bba7-9116d66ba1e6" providerId="AD"/>
      </p:ext>
    </p:extLst>
  </p:cmAuthor>
  <p:cmAuthor id="2" name="Kathleen Lange" initials="KL" lastIdx="15" clrIdx="1">
    <p:extLst>
      <p:ext uri="{19B8F6BF-5375-455C-9EA6-DF929625EA0E}">
        <p15:presenceInfo xmlns:p15="http://schemas.microsoft.com/office/powerpoint/2012/main" userId="S::kathleen.lange@ssaihq.com::80466473-9d23-4b3f-8aa0-ca31785b19c0" providerId="AD"/>
      </p:ext>
    </p:extLst>
  </p:cmAuthor>
  <p:cmAuthor id="3" name="Erica Carcelen" initials="EC" lastIdx="20" clrIdx="2">
    <p:extLst>
      <p:ext uri="{19B8F6BF-5375-455C-9EA6-DF929625EA0E}">
        <p15:presenceInfo xmlns:p15="http://schemas.microsoft.com/office/powerpoint/2012/main" userId="S::erica.carcelen@ssaihq.com::689eb818-d3c0-4002-8cbb-11fcc823a76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B1B5"/>
    <a:srgbClr val="6ED4E1"/>
    <a:srgbClr val="A1E0E1"/>
    <a:srgbClr val="96D7E1"/>
    <a:srgbClr val="C00BB3"/>
    <a:srgbClr val="7EB761"/>
    <a:srgbClr val="379CC4"/>
    <a:srgbClr val="A1DAE1"/>
    <a:srgbClr val="2ADCE1"/>
    <a:srgbClr val="F7C8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764" autoAdjust="0"/>
  </p:normalViewPr>
  <p:slideViewPr>
    <p:cSldViewPr snapToGrid="0">
      <p:cViewPr varScale="1">
        <p:scale>
          <a:sx n="65" d="100"/>
          <a:sy n="65" d="100"/>
        </p:scale>
        <p:origin x="1258" y="43"/>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12/28/2020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For this presentation we are going to first step through some background information, including; groundwater storage in the Central Valley, the community concerns surrounding this issue, the current monitoring techniques, as well as details about this project's partners and objectives, as well as the study area and study period. We are then going to discuss the methodology established in this project, including; what satellites and sensors were used, as well as how the data was processed and analyzed. Finally we are going to show our results, including; our conclusions, the limitations and possible errors of this project, and how this project can be expanded upon in the future.​</a:t>
            </a:r>
            <a:endParaRPr lang="en-US" dirty="0"/>
          </a:p>
          <a:p>
            <a:endParaRPr lang="en-US" dirty="0"/>
          </a:p>
          <a:p>
            <a:r>
              <a:rPr lang="en-US" dirty="0"/>
              <a:t>Image Credit: Time </a:t>
            </a:r>
            <a:r>
              <a:rPr lang="en-US" dirty="0" err="1"/>
              <a:t>Mossholder</a:t>
            </a:r>
            <a:r>
              <a:rPr lang="en-US" dirty="0"/>
              <a:t>, </a:t>
            </a:r>
            <a:r>
              <a:rPr lang="en-US" dirty="0" err="1"/>
              <a:t>Pexels</a:t>
            </a:r>
            <a:r>
              <a:rPr lang="en-US" dirty="0"/>
              <a:t> (2018)</a:t>
            </a:r>
          </a:p>
          <a:p>
            <a:r>
              <a:rPr lang="en-US" dirty="0"/>
              <a:t>Image License: </a:t>
            </a:r>
            <a:r>
              <a:rPr lang="en-US" dirty="0" err="1"/>
              <a:t>Pexels</a:t>
            </a:r>
            <a:r>
              <a:rPr lang="en-US" dirty="0"/>
              <a:t> Creative Commons License </a:t>
            </a:r>
          </a:p>
          <a:p>
            <a:r>
              <a:rPr lang="en-US" dirty="0"/>
              <a:t>Image Source: https://www.pexels.com/photo/photo-of-green-field-near-mountains-974314/</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3886786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team developed data processing scripts in Python to aggregate datasets both spatially and temporally. Users may input a shapefile containing regions of interest, in this case subbasins within California’s Central Valley, and the program grounds the datasets into their respective region based on location. Daily, monthly, and yearly averages are calculated to generate time series across various temporal scales. We visualized these time series through both static and interactive plotting methods to elucidate overall trends of the different datasets within subbasins. </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896298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first grouping of datasets that we are working with are the in situ datasets, including wells and GPS. These datasets consist of stations distributed throughout the Central Valley. As we described on the data acquisition slides, we are pulling well data from DWR Periodic and Continuous Groundwater Measurements as well as USGS National Water Inventory System Groundwater Field Measurements. To deal with the inconsistencies within well datasets provided by different governing agencies, we first score all wells based on the density of available measurements and quality of those measurements. We created a grid across the entire Central Valley consisting of 1km by 1km cells. Within each cell, we selected only the highest scoring well station to be included within what we refer to as the Master Well Dataset, used further on for analysis. The GPS workflow is simpler as we are only pulling from one data source, Nevada Geodetic Laboratory. For this we simply combined all of the station measurements from the dataset into a single file to be used as the input for the further processing.</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2305198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grouping of datasets that we are looking at is the remotely sensed datasets. These include GRACE/GRACE-FO and the two </a:t>
            </a:r>
            <a:r>
              <a:rPr lang="en-US" dirty="0" err="1"/>
              <a:t>InSAR</a:t>
            </a:r>
            <a:r>
              <a:rPr lang="en-US" dirty="0"/>
              <a:t> datasets from the Sentinel-1 and ALOS-2 satellites. From GRACE, we are particularly interested in the downscaled products for measuring groundwater thickness. </a:t>
            </a:r>
            <a:r>
              <a:rPr lang="en-US" dirty="0" err="1"/>
              <a:t>EarthData</a:t>
            </a:r>
            <a:r>
              <a:rPr lang="en-US" dirty="0"/>
              <a:t> provides a public version of the GRACE dataset at a downscaled resolution of 0.25 degrees. This dataset is provided as </a:t>
            </a:r>
            <a:r>
              <a:rPr lang="en-US" dirty="0" err="1"/>
              <a:t>NetCDF</a:t>
            </a:r>
            <a:r>
              <a:rPr lang="en-US" dirty="0"/>
              <a:t> files per date, which we convert to TIFs to allow for a more consistent workflow across datasets. To speed up our processing, we first clipped these TIFs to the extent of the Central Valley and then normalized the measurements over time. </a:t>
            </a:r>
            <a:r>
              <a:rPr lang="en-US" dirty="0" err="1"/>
              <a:t>InSAR</a:t>
            </a:r>
            <a:r>
              <a:rPr lang="en-US" dirty="0"/>
              <a:t> datasets were provided by Dr. Zhen Liu as TIFS, including two datasets, one for each satellite. Similarly to the GRACE TIFs, we clipped and then normalized these TIFs.</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736130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order to allow for easy replication of this project’s data acquisition, processing, and analysis, the team created an executable tool with a user-friendly graphical interface (GUI) and an interactive web-based visualization tool. The executable tool compiles the backend Python scripts that run the web scrapers, data cleaning and normalization processes, and statistical analysis into a downloadable application with a GUI (Figure 2). Users can then easily click through the backend processes without having to interact with the code directly. The executable tool’s final output files feed into the web-based visualization tool for users to update with more recently acquired data.  </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152290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web-based visualization tool, or the Visualization of In-situ and Remotely Sensed Observations (VIRGO) tool, is an interactive application that allows users to visualize trends at the subbasin level. Users can specify time periods, data type, and subbasin selection to customize their visualization output.  The executable tool and web-based visualization tool allow decision makers with varying levels of remote sensing and coding experience to map and visualize groundwater and land subsidence trends into the future.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Tool demo</a:t>
            </a:r>
            <a:r>
              <a:rPr lang="en-US" sz="1200" b="0" i="0" u="none" strike="noStrike" kern="1200" baseline="0" dirty="0">
                <a:solidFill>
                  <a:schemeClr val="tx1"/>
                </a:solidFill>
                <a:effectLst/>
                <a:latin typeface="+mn-lt"/>
                <a:ea typeface="+mn-ea"/>
                <a:cs typeface="+mn-cs"/>
              </a:rPr>
              <a:t> included on slide</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1739541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rPr>
              <a:t>The team conducted a zonal </a:t>
            </a:r>
            <a:r>
              <a:rPr lang="en-US" sz="1200" b="0" i="0" u="none" strike="noStrike" kern="1200" dirty="0" err="1" smtClean="0">
                <a:solidFill>
                  <a:schemeClr val="tx1"/>
                </a:solidFill>
                <a:effectLst/>
                <a:latin typeface="+mn-lt"/>
                <a:ea typeface="+mn-ea"/>
                <a:cs typeface="+mn-cs"/>
              </a:rPr>
              <a:t>subbasin</a:t>
            </a:r>
            <a:r>
              <a:rPr lang="en-US" sz="1200" b="0" i="0" u="none" strike="noStrike" kern="1200" dirty="0" smtClean="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analysis, both seasonally and through drought periods of 2007-2009 and 2011-2017.​ Each time series represents the average value spatially across the </a:t>
            </a:r>
            <a:r>
              <a:rPr lang="en-US" sz="1200" b="0" i="0" u="none" strike="noStrike" kern="1200" dirty="0" err="1" smtClean="0">
                <a:solidFill>
                  <a:schemeClr val="tx1"/>
                </a:solidFill>
                <a:effectLst/>
                <a:latin typeface="+mn-lt"/>
                <a:ea typeface="+mn-ea"/>
                <a:cs typeface="+mn-cs"/>
              </a:rPr>
              <a:t>subbasin</a:t>
            </a:r>
            <a:r>
              <a:rPr lang="en-US" sz="1200" b="0" i="0" u="none" strike="noStrike" kern="1200" dirty="0" smtClean="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and temporally over the study period.</a:t>
            </a:r>
            <a:r>
              <a:rPr lang="en-US" dirty="0"/>
              <a:t> </a:t>
            </a:r>
            <a:r>
              <a:rPr lang="en-US" sz="1200" b="0" i="0" u="none" strike="noStrike" kern="1200" dirty="0">
                <a:solidFill>
                  <a:schemeClr val="tx1"/>
                </a:solidFill>
                <a:effectLst/>
                <a:latin typeface="+mn-lt"/>
                <a:ea typeface="+mn-ea"/>
                <a:cs typeface="+mn-cs"/>
              </a:rPr>
              <a:t> In order to compare data trends from different measurement units, all data was normalized by taking the mean value of the time series for each </a:t>
            </a:r>
            <a:r>
              <a:rPr lang="en-US" dirty="0"/>
              <a:t>station </a:t>
            </a:r>
            <a:r>
              <a:rPr lang="en-US" sz="1200" b="0" i="0" u="none" strike="noStrike" kern="1200" dirty="0">
                <a:solidFill>
                  <a:schemeClr val="tx1"/>
                </a:solidFill>
                <a:effectLst/>
                <a:latin typeface="+mn-lt"/>
                <a:ea typeface="+mn-ea"/>
                <a:cs typeface="+mn-cs"/>
              </a:rPr>
              <a:t>and subtracted this mean value from each </a:t>
            </a:r>
            <a:r>
              <a:rPr lang="en-US" sz="1200" b="0" i="0" u="none" strike="noStrike" kern="1200" dirty="0" err="1">
                <a:solidFill>
                  <a:schemeClr val="tx1"/>
                </a:solidFill>
                <a:effectLst/>
                <a:latin typeface="+mn-lt"/>
                <a:ea typeface="+mn-ea"/>
                <a:cs typeface="+mn-cs"/>
              </a:rPr>
              <a:t>timestep</a:t>
            </a:r>
            <a:r>
              <a:rPr lang="en-US" sz="1200" b="0" i="0" u="none" strike="noStrike" kern="1200" dirty="0">
                <a:solidFill>
                  <a:schemeClr val="tx1"/>
                </a:solidFill>
                <a:effectLst/>
                <a:latin typeface="+mn-lt"/>
                <a:ea typeface="+mn-ea"/>
                <a:cs typeface="+mn-cs"/>
              </a:rPr>
              <a:t> entry which was then divided by the standard deviation </a:t>
            </a:r>
            <a:r>
              <a:rPr lang="en-US" dirty="0"/>
              <a:t>of the station of</a:t>
            </a:r>
            <a:r>
              <a:rPr lang="en-US" sz="1200" b="0" i="0" u="none" strike="noStrike" kern="1200" dirty="0">
                <a:solidFill>
                  <a:schemeClr val="tx1"/>
                </a:solidFill>
                <a:effectLst/>
                <a:latin typeface="+mn-lt"/>
                <a:ea typeface="+mn-ea"/>
                <a:cs typeface="+mn-cs"/>
              </a:rPr>
              <a:t> the time series to convert the values to a Z score. This method converted all data to a common Z-score, making the various data sources comparable. Pearson’s Correlation was performed within </a:t>
            </a:r>
            <a:r>
              <a:rPr lang="en-US" sz="1200" b="0" i="0" u="none" strike="noStrike" kern="1200" dirty="0" err="1" smtClean="0">
                <a:solidFill>
                  <a:schemeClr val="tx1"/>
                </a:solidFill>
                <a:effectLst/>
                <a:latin typeface="+mn-lt"/>
                <a:ea typeface="+mn-ea"/>
                <a:cs typeface="+mn-cs"/>
              </a:rPr>
              <a:t>subbasins</a:t>
            </a:r>
            <a:r>
              <a:rPr lang="en-US" sz="1200" b="0" i="0" u="none" strike="noStrike" kern="1200" dirty="0" smtClean="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and across the Central Valley to quantify datasets relationships.</a:t>
            </a:r>
            <a:r>
              <a:rPr lang="en-US" dirty="0"/>
              <a:t> </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2966751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conducted our time series analysis on the Central Valley as a whole and on the subbasin level. The next few slides focus on the time series of the entire Central Valley. In this slide, Sentinel-1 and GPS normalized measurements are shown from 2001-2020 with the 2012-2017 drought highlighted in yellow. The Sentinel-1 mission launched in 2015 and we have GPS measurements back to 2001. From this graph, a downward trend is observed after the 2012-2017 drought in both the GPS and Sentinel-1 data. It appears the GPS and Sentinel-1 measurements do not rebound after the drought had ended, indicating an inelastic response. An </a:t>
            </a:r>
            <a:r>
              <a:rPr lang="en-US" dirty="0">
                <a:solidFill>
                  <a:schemeClr val="tx1">
                    <a:lumMod val="75000"/>
                    <a:lumOff val="25000"/>
                  </a:schemeClr>
                </a:solidFill>
                <a:latin typeface="Century Gothic" panose="020F0302020204030204"/>
              </a:rPr>
              <a:t>inelastic response is where a subbasin permanently loses groundwater storage and the land surface elevation does not fully recover. From 2015-2020, the period where we have both Sentinel-1 and GPS data, the overall trend appears to correlate quite well. </a:t>
            </a:r>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3532293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slide, GRACE (shown in dark blue) and well (shown in light blue) normalized measurements are shown from 2001-2020 with the 2012-2017 drought highlighted in yellow. From this graph, a downward trend is observed after the 2012-2017 drought in both the GRACE and well data. It appears the GRACE and well measurements do slightly rebound after the drought had ended, however not to the same level before the drought period. Additionally, seasonality trends are clearly visible in both the well and GRACE data. The two datasets appear to correlate well both seasonally and in long term trends.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3175005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graph displays the previous two graphs combined in order to highlight the response time of land subsidence with respect to groundwater storage loss. In the years 2012-2017, both well and GRACE measurements show low Z-score values, in comparison Sentinel-1 and GPS remain above mean. It is not until the end of the drought in 2017 that we see Sentinel-1 and GPS measurements lowering. This indicates there is an offset period, where land subsidence does not occur until after groundwater storage has remained low for some time. Additionally, when groundwater storage does rebound, it appears the land surface elevation does not rebound simultaneously and potentially not to the same level it was before the drought.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910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understand groundwater and land subsidence conditions at a local level. The team created timeseries graphs at the subbasin level for all subbasins in the Central Valley. One of the subbasins our partners specified they were interested in, in shown in this slide as a case study. The Merced subbasin is located  in the south central eastern portion of the Central Valley. The time series graph here shows GRACE and well normalized values from 2001-2020. The data was normalized, as mentioned in previous slides, in order too compare between datasets and look at overall trends. The drought period from 2012 to 2017 is highlighted. From this graph, it appears all datasets show a downward trend, most notably after the during and after the drought period. Additionally, it appears the well and GRACE data do not rebound to their original levels before the drought and reflects less seasonal variation during the drought period.</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3007352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California's Central Valley is home to over 6 million people as well as the area where over 250 crops are cultivated. It has an economy valued at $17 billion per year and supplies 40% of the nation's fruits and nuts. The Central Valley, as implied, sits with the center of California and expands 20,000 square miles. </a:t>
            </a:r>
          </a:p>
          <a:p>
            <a:endParaRPr lang="en-US" dirty="0">
              <a:cs typeface="Calibri"/>
            </a:endParaRPr>
          </a:p>
          <a:p>
            <a:r>
              <a:rPr lang="en-US" dirty="0" err="1">
                <a:cs typeface="Calibri"/>
              </a:rPr>
              <a:t>Basemap</a:t>
            </a:r>
            <a:r>
              <a:rPr lang="en-US" dirty="0">
                <a:cs typeface="Calibri"/>
              </a:rPr>
              <a:t> credit: Esri Topographic, Esri Light Gray Base</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4117016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slide, Sentinel-1 and GPS normalized measurements are shown from 2010-2020 with the 2012-2017 drought highlighted in yellow. From this graph, a downward trend is observed after the 2012-2017 drought in both the GPS and Sentinel-1 data. It appears the GPS and Sentinel-1 measurements do not rebound after the drought had ended, indicating an inelastic response. An </a:t>
            </a:r>
            <a:r>
              <a:rPr lang="en-US" dirty="0">
                <a:solidFill>
                  <a:schemeClr val="tx1">
                    <a:lumMod val="75000"/>
                    <a:lumOff val="25000"/>
                  </a:schemeClr>
                </a:solidFill>
                <a:latin typeface="Century Gothic" panose="020F0302020204030204"/>
              </a:rPr>
              <a:t>inelastic response is where a subbasin permanently loses groundwater storage and the land surface elevation does not fully recover. From 2015-2020, the period where we have both Sentinel-1 and GPS data, the overall trend appears to correlate quite well. Additionally, seasonal variation is less apparent in these datasets.</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1618131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graph displays the previous two graphs combined in order to highlight the response time of land subsidence with respect to groundwater storage loss. In the years 2012-2017, both well and GRACE measurements show low Z-score values, in comparison Sentinel-1 and GPS remain above mean. It is not until the end of the drought in 2017 that we see Sentinel-1 and GPS measurements lowering. This indicates there is an offset period, where land subsidence does not occur until after groundwater storage has remained low for some time. Additionally, when groundwater storage does rebound, it appears the land surface elevation does not rebound simultaneously and potentially not to the same level it was before the drought.</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759125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gif, we have GRACE groundwater storage maps from 2003 to 2020. The values shown here are groundwater thickness, represented in mm in the legend to the right of each plot, which ranges from 0 to 1400 mm. We have one GRACE image for each day of the entire year, which we then averaged for each month, and for each pixel to create each monthly plot. We can clearly see in these maps how water storage steeply drops in the 2007-2009 drought, recovers in 2010 and continues for 2011, before dropping again beginning in 2012 for the second drought. This drought starts in 2012, deepens, and reaches it’s worst point in 2014, before recovering into 2017, 2018, and 2019.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2757712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Here we have groundwater storage change from 2004 to 2014. The maps show the difference in groundwater storage from 2004 to 2014, highlighting the severity of the drought period, especially 2014 as one of the driest years in California’s history in comparison to a pre-drought year. Large differences for most of the valley, especially in January, February, and March, with many parts of the valley experiencing -200 to -300, even -400 and -500 in the far north, mm of groundwater thickness loss. While the entire valley, for every month except small parts of the north in December, show between 0 and -100 loss in groundwater compared to 2004.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423895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these maps we’re highlighting how groundwater storage fares recently in 2019 compared to pre-drought levels in 2004. Although the winter months show deficits in groundwater compared to 2004, in the north and central area of the valley, the summer months actually show an increase in groundwater thickness.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1931895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these maps, we explore how groundwater has recovered since the drought. The overall positive gains in groundwater throughout most of the valley, barring November which sees some decrease in the southern and northern area of the valley, tells us that the entire Central Valley has seen an increase in groundwater thickness since the driest year of the drought in 2014. This supports that there has been some recovery of groundwater thickness in 2019 after ending the drought in 2018. </a:t>
            </a: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2855372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chemeClr val="tx1">
                    <a:lumMod val="75000"/>
                    <a:lumOff val="25000"/>
                  </a:schemeClr>
                </a:solidFill>
                <a:latin typeface="Century Gothic" panose="020F0302020204030204"/>
              </a:rPr>
              <a:t>The projects comparisons across GRACE, </a:t>
            </a:r>
            <a:r>
              <a:rPr lang="en-US" dirty="0" err="1">
                <a:solidFill>
                  <a:schemeClr val="tx1">
                    <a:lumMod val="75000"/>
                    <a:lumOff val="25000"/>
                  </a:schemeClr>
                </a:solidFill>
                <a:latin typeface="Century Gothic" panose="020F0302020204030204"/>
              </a:rPr>
              <a:t>InSAR</a:t>
            </a:r>
            <a:r>
              <a:rPr lang="en-US" dirty="0">
                <a:solidFill>
                  <a:schemeClr val="tx1">
                    <a:lumMod val="75000"/>
                    <a:lumOff val="25000"/>
                  </a:schemeClr>
                </a:solidFill>
                <a:latin typeface="Century Gothic" panose="020F0302020204030204"/>
              </a:rPr>
              <a:t>, GPS, and well data concluded the following. Remotely sensed GRACE and </a:t>
            </a:r>
            <a:r>
              <a:rPr lang="en-US" dirty="0" err="1">
                <a:solidFill>
                  <a:schemeClr val="tx1">
                    <a:lumMod val="75000"/>
                    <a:lumOff val="25000"/>
                  </a:schemeClr>
                </a:solidFill>
                <a:latin typeface="Century Gothic" panose="020F0302020204030204"/>
              </a:rPr>
              <a:t>InSAR</a:t>
            </a:r>
            <a:r>
              <a:rPr lang="en-US" dirty="0">
                <a:solidFill>
                  <a:schemeClr val="tx1">
                    <a:lumMod val="75000"/>
                    <a:lumOff val="25000"/>
                  </a:schemeClr>
                </a:solidFill>
                <a:latin typeface="Century Gothic" panose="020F0302020204030204"/>
              </a:rPr>
              <a:t> are capable of detecting groundwater storage change and subsidence in the absence of in situ data and can be used by decision makers, such as the California Department of Water Resources, to aid in groundwater management. Additionally, GRACE and InSAR can provide insight to subbasin elastic and inelastic response to drought meaning that an inelastic response is where a subbasin permanently loses groundwater storage or it is elastic where water storage capacity can be recovered. This information can help our partners to monitor both groundwater levels and land subsidence response in times of drought. From our GRACE groundwater storage maps, we observed the greatest amount of groundwater storage loss in the south western portion of the Central Valley. Altogether, cross platform comparisons of remotely sensed and in situ data at the subbasin scale provide decision makers with  groundwater management tools in the context of SGMA.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lumMod val="75000"/>
                  <a:lumOff val="25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lumMod val="75000"/>
                  <a:lumOff val="25000"/>
                </a:schemeClr>
              </a:solidFill>
              <a:latin typeface="Century Gothic" panose="020F0302020204030204"/>
            </a:endParaRPr>
          </a:p>
          <a:p>
            <a:endParaRPr lang="en-US" dirty="0"/>
          </a:p>
          <a:p>
            <a:endParaRPr lang="en-US" dirty="0"/>
          </a:p>
          <a:p>
            <a:r>
              <a:rPr lang="en-US" dirty="0"/>
              <a:t>Image Credit: California Department of Water Resources</a:t>
            </a:r>
            <a:endParaRPr lang="en-US" dirty="0">
              <a:cs typeface="Calibri"/>
            </a:endParaRPr>
          </a:p>
          <a:p>
            <a:r>
              <a:rPr lang="en-US" dirty="0"/>
              <a:t>Image Description: </a:t>
            </a:r>
            <a:r>
              <a:rPr lang="en-US" sz="1200" b="0" i="0" u="none" strike="noStrike" kern="1200" dirty="0">
                <a:solidFill>
                  <a:schemeClr val="tx1"/>
                </a:solidFill>
                <a:effectLst/>
                <a:latin typeface="+mn-lt"/>
                <a:ea typeface="+mn-ea"/>
                <a:cs typeface="+mn-cs"/>
              </a:rPr>
              <a:t>Low water drought conditions at Folsom Dam and Lake located in Sacramento and El Dorado counties. Photo taken January 26, 2014.</a:t>
            </a:r>
            <a:r>
              <a:rPr lang="en-US" dirty="0"/>
              <a:t> </a:t>
            </a:r>
            <a:endParaRPr lang="en-US" sz="1200" b="0" i="0" u="none" strike="noStrike" kern="1200" dirty="0">
              <a:solidFill>
                <a:schemeClr val="tx1"/>
              </a:solidFill>
              <a:effectLst/>
              <a:latin typeface="+mn-lt"/>
              <a:cs typeface="Calibri"/>
            </a:endParaRPr>
          </a:p>
          <a:p>
            <a:r>
              <a:rPr lang="en-US" dirty="0"/>
              <a:t>Image License: Public Domain</a:t>
            </a:r>
            <a:endParaRPr lang="en-US" dirty="0">
              <a:cs typeface="Calibri"/>
            </a:endParaRPr>
          </a:p>
          <a:p>
            <a:r>
              <a:rPr lang="en-US" dirty="0"/>
              <a:t>Image Source: https://pixel-ca-dwr.photoshelter.com/galleries/C0000V_CtRs0xlAI/G00008Vrl5SJ89HI/I0000nGV5TagTX6M/JRC-Folsom-Lake-drought-20-jpg</a:t>
            </a:r>
          </a:p>
          <a:p>
            <a:endParaRPr lang="en-US" dirty="0">
              <a:cs typeface="Calibri"/>
            </a:endParaRPr>
          </a:p>
          <a:p>
            <a:r>
              <a:rPr lang="en-US" dirty="0"/>
              <a:t>Image Credit: California Department of Water Resources</a:t>
            </a:r>
            <a:endParaRPr lang="en-US" dirty="0">
              <a:cs typeface="Calibri"/>
            </a:endParaRPr>
          </a:p>
          <a:p>
            <a:r>
              <a:rPr lang="en-US" dirty="0"/>
              <a:t>Image Description: </a:t>
            </a:r>
            <a:r>
              <a:rPr lang="en-US" sz="1200" b="0" i="0" u="none" strike="noStrike" kern="1200" dirty="0">
                <a:solidFill>
                  <a:schemeClr val="tx1"/>
                </a:solidFill>
                <a:effectLst/>
                <a:latin typeface="+mn-lt"/>
                <a:ea typeface="+mn-ea"/>
                <a:cs typeface="+mn-cs"/>
              </a:rPr>
              <a:t>An aerial overview of Lake Oroville and the reconstructed Lake Oroville main spillway and emergency spillway at the Butte County, California site. Photo taken June 7, 2019.</a:t>
            </a:r>
            <a:endParaRPr lang="en-US" sz="1200" b="0" i="0" u="none" strike="noStrike" kern="1200" dirty="0">
              <a:solidFill>
                <a:schemeClr val="tx1"/>
              </a:solidFill>
              <a:effectLst/>
              <a:latin typeface="+mn-lt"/>
              <a:cs typeface="Calibri"/>
            </a:endParaRPr>
          </a:p>
          <a:p>
            <a:r>
              <a:rPr lang="en-US" dirty="0"/>
              <a:t>Image License: Public Domain</a:t>
            </a:r>
            <a:endParaRPr lang="en-US" dirty="0">
              <a:cs typeface="Calibri"/>
            </a:endParaRPr>
          </a:p>
          <a:p>
            <a:r>
              <a:rPr lang="en-US" dirty="0"/>
              <a:t>Image Source: https://pixel-ca-dwr.photoshelter.com/galleries/C0000SrIiRvXKjiw/G0000sRgW1VVVTvU/I0000ZZnNfBFM1W4/FL-Oroville-0577-06-07-2019-jpg</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776185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err="1">
                <a:cs typeface="Calibri"/>
              </a:rPr>
              <a:t>InSAR</a:t>
            </a:r>
            <a:r>
              <a:rPr lang="en-US" dirty="0">
                <a:cs typeface="Calibri"/>
              </a:rPr>
              <a:t> coverage was limited to one portion of the Central Valley. Expansion of the data analysis would include an increased coverage of </a:t>
            </a:r>
            <a:r>
              <a:rPr lang="en-US" dirty="0" err="1">
                <a:cs typeface="Calibri"/>
              </a:rPr>
              <a:t>InSAR</a:t>
            </a:r>
            <a:r>
              <a:rPr lang="en-US" dirty="0">
                <a:cs typeface="Calibri"/>
              </a:rPr>
              <a:t> across the Central Valley in order to obtain land subsidence results across the whole region. Additionally, for this term, we did not consider the geology of the area which differs across the valley. In the future, geology should be studied to see how the classification of the soil affects groundwater storage and land subsidence. As the western region of the United States continue to go through drought conditions, areas in most of the western states are going through the same effects of loss of groundwater storage and land subsidence. The VIRGO tool may be edited to allow use of this tool in other states. </a:t>
            </a:r>
            <a:endParaRPr lang="en-US" dirty="0"/>
          </a:p>
          <a:p>
            <a:endParaRPr lang="en-US" dirty="0"/>
          </a:p>
          <a:p>
            <a:endParaRPr lang="en-US" dirty="0"/>
          </a:p>
          <a:p>
            <a:r>
              <a:rPr lang="en-US" dirty="0"/>
              <a:t>Image Credit: California Department of Water Resources</a:t>
            </a:r>
            <a:endParaRPr lang="en-US" dirty="0">
              <a:cs typeface="Calibri"/>
            </a:endParaRPr>
          </a:p>
          <a:p>
            <a:r>
              <a:rPr lang="en-US" dirty="0"/>
              <a:t>Image Description: </a:t>
            </a:r>
            <a:r>
              <a:rPr lang="en-US" sz="1200" b="0" i="0" u="none" strike="noStrike" kern="1200" dirty="0">
                <a:solidFill>
                  <a:schemeClr val="tx1"/>
                </a:solidFill>
                <a:effectLst/>
                <a:latin typeface="+mn-lt"/>
                <a:ea typeface="+mn-ea"/>
                <a:cs typeface="+mn-cs"/>
              </a:rPr>
              <a:t>A drone provides a view of a section of the California Aqueduct within the California State Water Project, located near John R. </a:t>
            </a:r>
            <a:r>
              <a:rPr lang="en-US" sz="1200" b="0" i="0" u="none" strike="noStrike" kern="1200" dirty="0" err="1">
                <a:solidFill>
                  <a:schemeClr val="tx1"/>
                </a:solidFill>
                <a:effectLst/>
                <a:latin typeface="+mn-lt"/>
                <a:ea typeface="+mn-ea"/>
                <a:cs typeface="+mn-cs"/>
              </a:rPr>
              <a:t>Teerink</a:t>
            </a:r>
            <a:r>
              <a:rPr lang="en-US" sz="1200" b="0" i="0" u="none" strike="noStrike" kern="1200" dirty="0">
                <a:solidFill>
                  <a:schemeClr val="tx1"/>
                </a:solidFill>
                <a:effectLst/>
                <a:latin typeface="+mn-lt"/>
                <a:ea typeface="+mn-ea"/>
                <a:cs typeface="+mn-cs"/>
              </a:rPr>
              <a:t> Pumping Plant, which convey California Aqueduct water between Buena Vista and John R. </a:t>
            </a:r>
            <a:r>
              <a:rPr lang="en-US" sz="1200" b="0" i="0" u="none" strike="noStrike" kern="1200" dirty="0" err="1">
                <a:solidFill>
                  <a:schemeClr val="tx1"/>
                </a:solidFill>
                <a:effectLst/>
                <a:latin typeface="+mn-lt"/>
                <a:ea typeface="+mn-ea"/>
                <a:cs typeface="+mn-cs"/>
              </a:rPr>
              <a:t>Teerink</a:t>
            </a:r>
            <a:r>
              <a:rPr lang="en-US" sz="1200" b="0" i="0" u="none" strike="noStrike" kern="1200" dirty="0">
                <a:solidFill>
                  <a:schemeClr val="tx1"/>
                </a:solidFill>
                <a:effectLst/>
                <a:latin typeface="+mn-lt"/>
                <a:ea typeface="+mn-ea"/>
                <a:cs typeface="+mn-cs"/>
              </a:rPr>
              <a:t> Pumping Plants within Kern County. Photo taken March 28, 2019.</a:t>
            </a:r>
            <a:r>
              <a:rPr lang="en-US" dirty="0"/>
              <a:t> </a:t>
            </a:r>
            <a:endParaRPr lang="en-US" dirty="0">
              <a:cs typeface="Calibri"/>
            </a:endParaRPr>
          </a:p>
          <a:p>
            <a:r>
              <a:rPr lang="en-US" dirty="0"/>
              <a:t>Image License: Public Domain</a:t>
            </a:r>
            <a:endParaRPr lang="en-US" dirty="0">
              <a:cs typeface="Calibri"/>
            </a:endParaRPr>
          </a:p>
          <a:p>
            <a:r>
              <a:rPr lang="en-US" dirty="0"/>
              <a:t>Image Source: https://pixel-ca-dwr.photoshelter.com/galleries/C0000knJL28McpOA/G0000gJKyl5gbEQU/I0000OxM6VxsLdqI/KJ-Aqueduct-0002-03-28-19-JPG</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a:p>
        </p:txBody>
      </p:sp>
    </p:spTree>
    <p:extLst>
      <p:ext uri="{BB962C8B-B14F-4D97-AF65-F5344CB8AC3E}">
        <p14:creationId xmlns:p14="http://schemas.microsoft.com/office/powerpoint/2010/main" val="1700913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200" b="0" i="0" u="none" strike="noStrike" kern="1200" dirty="0">
                <a:solidFill>
                  <a:schemeClr val="tx1"/>
                </a:solidFill>
                <a:effectLst/>
                <a:latin typeface="+mn-lt"/>
                <a:ea typeface="+mn-ea"/>
                <a:cs typeface="+mn-cs"/>
              </a:rPr>
              <a:t>We would like thank our science advisors at the NASA Jet Propulsion Laboratory (JPL) for their guidance during this term and for providing the Earth observation data required for this study. Additionally, a special thank you goes project partners at the California Department of Water Resources and Cal State LA for their support and guidance during this term. We also thank JPL’s Benjamin Holt and NASA DEVELOP Fellow Erica Carcelen for their support throughout this study.​</a:t>
            </a:r>
            <a:r>
              <a:rPr lang="en-US" dirty="0"/>
              <a:t> Finally, thank you to the previous contributors who were the Water Resources I team who started this project. </a:t>
            </a:r>
            <a:endParaRPr lang="en-US" b="1" dirty="0">
              <a:cs typeface="Calibri"/>
            </a:endParaRPr>
          </a:p>
          <a:p>
            <a:pPr>
              <a:spcAft>
                <a:spcPts val="600"/>
              </a:spcAft>
            </a:pPr>
            <a:endParaRPr lang="en-US" i="1"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29</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communicate</a:t>
            </a:r>
            <a:r>
              <a:rPr lang="en-US" baseline="0" dirty="0" smtClean="0"/>
              <a:t> the results of this project, the team produced</a:t>
            </a:r>
            <a:r>
              <a:rPr lang="en-US" dirty="0" smtClean="0"/>
              <a:t> a creative communication tool via the public facing </a:t>
            </a:r>
            <a:r>
              <a:rPr lang="en-US" dirty="0" err="1" smtClean="0"/>
              <a:t>StoryMap</a:t>
            </a:r>
            <a:r>
              <a:rPr lang="en-US" baseline="0" dirty="0" smtClean="0"/>
              <a:t> in ArcGIS Online, “Groundwater Sustainability Management Support in California’s Central Valley using GRACE and </a:t>
            </a:r>
            <a:r>
              <a:rPr lang="en-US" baseline="0" dirty="0" err="1" smtClean="0"/>
              <a:t>InSAR</a:t>
            </a:r>
            <a:r>
              <a:rPr lang="en-US" baseline="0" dirty="0" smtClean="0"/>
              <a:t> Datasets”</a:t>
            </a:r>
            <a:endParaRPr lang="en-US" dirty="0" smtClean="0"/>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31</a:t>
            </a:fld>
            <a:endParaRPr lang="en-US"/>
          </a:p>
        </p:txBody>
      </p:sp>
    </p:spTree>
    <p:extLst>
      <p:ext uri="{BB962C8B-B14F-4D97-AF65-F5344CB8AC3E}">
        <p14:creationId xmlns:p14="http://schemas.microsoft.com/office/powerpoint/2010/main" val="881048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Central Valley aquifer is classified as one heterogeneous aquifer. The first hundred feet of the area is considered to be unconfined meaning groundwater is in direct contact with the atmosphere through pores in the soil. Underneath this area, confined conditions exist where an impermeable layer limits groundwater movement. Silt and Clay make up a large portion of this area making it hard for groundwater recharge. </a:t>
            </a:r>
          </a:p>
          <a:p>
            <a:endParaRPr lang="en-US">
              <a:cs typeface="Calibri"/>
            </a:endParaRPr>
          </a:p>
          <a:p>
            <a:r>
              <a:rPr lang="en-US">
                <a:cs typeface="Calibri"/>
              </a:rPr>
              <a:t>Image Credit: USGS, C.C </a:t>
            </a:r>
            <a:r>
              <a:rPr lang="en-US" err="1">
                <a:cs typeface="Calibri"/>
              </a:rPr>
              <a:t>Faunt</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License: Public Domain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Image Source: </a:t>
            </a:r>
            <a:r>
              <a:rPr lang="en-US" err="1"/>
              <a:t>Faunt</a:t>
            </a:r>
            <a:r>
              <a:rPr lang="en-US"/>
              <a:t>, C.C., ed., 2009, Groundwater Availability of the Central Valley Aquifer, California: U.S. Geological Survey Professional Paper 1766, 225 p.</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442327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Due to the high area of clay and human impact, the central valley aquifer has been over pumped faster than the rate of recharge. Over the years, droughts, or lack of water,  has led to several negative impacts to the topography of the area including the loss of surface elevation. California has been hit with intense drought conditions in the past such as the longest drought period in the history of California that last from December 2011 to March 2019. The graph shows how drought has changed over a 20 year period from 2000 to 2020 with the years from 2014 to 2017 being categorized as exceptional drought conditions. Groundwater storage has been decreasing slowly with the decrease in groundwater recharge. </a:t>
            </a:r>
          </a:p>
          <a:p>
            <a:endParaRPr lang="en-US" dirty="0">
              <a:cs typeface="Calibri"/>
            </a:endParaRPr>
          </a:p>
          <a:p>
            <a:r>
              <a:rPr lang="en-US" dirty="0">
                <a:cs typeface="Calibri"/>
              </a:rPr>
              <a:t>Image Credit: National Integrated Drought Information System</a:t>
            </a:r>
            <a:endParaRPr lang="en-US" dirty="0"/>
          </a:p>
          <a:p>
            <a:r>
              <a:rPr lang="en-US" dirty="0">
                <a:cs typeface="Calibri"/>
              </a:rPr>
              <a:t>Image Source: National Integrated Drought Information System, National Drought Mitigation Center, USDA Federal Drought Assistance</a:t>
            </a:r>
          </a:p>
          <a:p>
            <a:r>
              <a:rPr lang="en-US" dirty="0">
                <a:cs typeface="Calibri"/>
              </a:rPr>
              <a:t>Image License: Public Domain</a:t>
            </a:r>
          </a:p>
          <a:p>
            <a:r>
              <a:rPr lang="en-US" dirty="0">
                <a:cs typeface="Calibri"/>
              </a:rPr>
              <a:t>Image URL: </a:t>
            </a:r>
            <a:r>
              <a:rPr lang="en-US" dirty="0"/>
              <a:t>https://www.drought.gov/drought/states/california</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747062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response to the negative impacts of droughts and over pumping, Governor Jerry Brown passed the Sustainable Groundwater Management Act in 2014. Since then, The Department Water of Resource has been working with local </a:t>
            </a:r>
            <a:r>
              <a:rPr lang="en-US" dirty="0" err="1" smtClean="0"/>
              <a:t>subbasin</a:t>
            </a:r>
            <a:r>
              <a:rPr lang="en-US" dirty="0" smtClean="0"/>
              <a:t> </a:t>
            </a:r>
            <a:r>
              <a:rPr lang="en-US" dirty="0"/>
              <a:t>Groundwater Sustainability Agencies to improve groundwater conditions in high and medium priority basins where data is sparse, unreliable, sometimes nonexistent. Through this act, the goal is to achieve sustainability within the basins by 2040.</a:t>
            </a:r>
          </a:p>
          <a:p>
            <a:endParaRPr lang="en-US" dirty="0">
              <a:cs typeface="Calibri"/>
            </a:endParaRPr>
          </a:p>
          <a:p>
            <a:r>
              <a:rPr lang="en-US" dirty="0" err="1">
                <a:cs typeface="Calibri"/>
              </a:rPr>
              <a:t>Basemap</a:t>
            </a:r>
            <a:r>
              <a:rPr lang="en-US" dirty="0">
                <a:cs typeface="Calibri"/>
              </a:rPr>
              <a:t> credit: </a:t>
            </a:r>
            <a:r>
              <a:rPr lang="en-US" dirty="0" err="1">
                <a:cs typeface="Calibri"/>
              </a:rPr>
              <a:t>Esri</a:t>
            </a:r>
            <a:r>
              <a:rPr lang="en-US" dirty="0">
                <a:cs typeface="Calibri"/>
              </a:rPr>
              <a:t> Oceans</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4053665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main objectives of this research project were to quantify groundwater storage and land subsidence in the Central Valley using remote sensing and geospatial datasets. We also aimed to create an executable tool to handle backend data processing, as well as updating datasets in the future as more data becomes available. Finally, we developed an interactive web visualization tool to interpret results generated by the executable tool for ease of interpretation and understanding of results by water resource managers and researchers. </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444318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conduct this research we partnered with the California Department of Water Resources, working with scientists in the North Central, South Central, and Southern regions. These individuals are water resource scientists and managers who will receive our tool and final results. We also partnered with Dr. Charles Hayes, a professor of Physics and Astronomy at Cal State Los Angeles. </a:t>
            </a:r>
          </a:p>
          <a:p>
            <a:endParaRPr lang="en-US" dirty="0"/>
          </a:p>
          <a:p>
            <a:r>
              <a:rPr lang="en-US" dirty="0"/>
              <a:t>Image Credit: California Department of Water Resources</a:t>
            </a:r>
          </a:p>
          <a:p>
            <a:r>
              <a:rPr lang="en-US" dirty="0"/>
              <a:t>Image License: Public Domain</a:t>
            </a:r>
          </a:p>
          <a:p>
            <a:r>
              <a:rPr lang="en-US" dirty="0"/>
              <a:t>Image Source: https://pixel-ca-dwr.photoshelter.com/galleries/C0000vw4EWNXOIr0/G0000kmHcChJeKiQ/I0000VTQrCmn2lxI/FL-Folsom-Lake-0678-jpg</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929796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study we incorporated several datasets to cover a time period from approximately 2003 to August 2020. GRACE and the accompanying GRACE-Follow on provide us with data starting in 2002 and stretching to the present, while </a:t>
            </a:r>
            <a:r>
              <a:rPr lang="en-US" dirty="0" err="1"/>
              <a:t>inSAR</a:t>
            </a:r>
            <a:r>
              <a:rPr lang="en-US" dirty="0"/>
              <a:t>, a product created using Sentinel-1 and ALOS PALSAR-2 satellites, we only have from 2015-present. Well and GPS data is thorough into the early 2000’s before becoming much more sporadic beyond that. We have also noted the significant droughts in California, with the initial drought in 2007-2010, and second, much worse and long-lasting drought from 2011 to 2017, which represents one of the most intense droughts in California’s history. </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4013268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for the geospatial and in-situ data included in this study, GRACE &amp; GRACE-FO data were utilized for groundwater thickness, and obtained through the NASA </a:t>
            </a:r>
            <a:r>
              <a:rPr lang="en-US" dirty="0" err="1"/>
              <a:t>Earthdata</a:t>
            </a:r>
            <a:r>
              <a:rPr lang="en-US" dirty="0"/>
              <a:t> Portal. Sentinel-1 and ALOS PALSAR-2 are used for </a:t>
            </a:r>
            <a:r>
              <a:rPr lang="en-US" dirty="0" err="1"/>
              <a:t>InSAR</a:t>
            </a:r>
            <a:r>
              <a:rPr lang="en-US" dirty="0"/>
              <a:t>, to measure land surface subsidence. </a:t>
            </a:r>
            <a:r>
              <a:rPr lang="en-US" dirty="0" err="1"/>
              <a:t>InSAR</a:t>
            </a:r>
            <a:r>
              <a:rPr lang="en-US" dirty="0"/>
              <a:t>, otherwise known as Interferometric Synthetic Aperture data, is data processing technique where differences in phase waves are measured over time to generate maps of surface deformation. The InSAR data used was sourced from the Japanese Aerospace </a:t>
            </a:r>
            <a:r>
              <a:rPr lang="en-US" dirty="0" err="1"/>
              <a:t>eXploration</a:t>
            </a:r>
            <a:r>
              <a:rPr lang="en-US" dirty="0"/>
              <a:t> Agency, the European Space Agency, and processed by JPL. Both Sentinel-1 and ALOS PALSAR-2 were used to provide more temporal and spatial data coverage. GPS data was utilized to measure ground surface elevation and was downloaded from the University of Nevada – Reno (UNR) Geodetic Lab, while well data was used for water level measurements and sourced from the California DWR and the USGS. </a:t>
            </a:r>
          </a:p>
          <a:p>
            <a:endParaRPr lang="en-US" dirty="0"/>
          </a:p>
          <a:p>
            <a:r>
              <a:rPr lang="en-US" dirty="0"/>
              <a:t>Image: Satellites Images</a:t>
            </a:r>
          </a:p>
          <a:p>
            <a:r>
              <a:rPr lang="en-US" dirty="0">
                <a:cs typeface="Calibri"/>
              </a:rPr>
              <a:t>Image Credit: DEVELOP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License: Public Domain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Source: </a:t>
            </a:r>
            <a:r>
              <a:rPr lang="en-US" dirty="0" err="1"/>
              <a:t>Faunt</a:t>
            </a:r>
            <a:r>
              <a:rPr lang="en-US" dirty="0"/>
              <a:t>, C.C., ed., 2009, Groundwater Availability of the Central Valley Aquifer, California: U.S. Geological Survey Professional Paper 1766, 225 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GRACE/GRACE-FO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NASA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License: Public Domain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Sentinel-1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ESA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License</a:t>
            </a:r>
            <a:r>
              <a:rPr lang="en-US" b="0" dirty="0"/>
              <a:t>: Attribution-</a:t>
            </a:r>
            <a:r>
              <a:rPr lang="en-US" b="0" dirty="0" err="1"/>
              <a:t>ShareAlike</a:t>
            </a:r>
            <a:r>
              <a:rPr lang="en-US" b="0" dirty="0"/>
              <a:t> 2.0 France (CC BY-SA 2.0 FR)</a:t>
            </a:r>
            <a:r>
              <a:rPr lang="en-US" b="1" dirty="0"/>
              <a:t> </a:t>
            </a:r>
            <a:r>
              <a:rPr lang="en-US" dirty="0"/>
              <a:t>https://creativecommons.org/licenses/by-sa/2.0/fr/deed.en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ALOS PALSAR-2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JAXA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License: Public Domain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Image: GPS Icon</a:t>
            </a:r>
          </a:p>
          <a:p>
            <a:r>
              <a:rPr lang="en-US" dirty="0">
                <a:cs typeface="Calibri"/>
              </a:rPr>
              <a:t>Image Credit: </a:t>
            </a:r>
            <a:r>
              <a:rPr lang="en-US" dirty="0" err="1">
                <a:cs typeface="Calibri"/>
              </a:rPr>
              <a:t>Pixabay</a:t>
            </a:r>
            <a:r>
              <a:rPr lang="en-US" dirty="0">
                <a:cs typeface="Calibri"/>
              </a:rPr>
              <a:t> (</a:t>
            </a:r>
            <a:r>
              <a:rPr lang="en-US" dirty="0" err="1">
                <a:cs typeface="Calibri"/>
              </a:rPr>
              <a:t>User:DoomSlayer</a:t>
            </a:r>
            <a:r>
              <a:rPr lang="en-US" dirty="0">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License: </a:t>
            </a:r>
            <a:r>
              <a:rPr lang="en-US" dirty="0" err="1"/>
              <a:t>Pixabay</a:t>
            </a:r>
            <a:r>
              <a:rPr lang="en-US" dirty="0"/>
              <a:t> Creative Commons License</a:t>
            </a:r>
          </a:p>
          <a:p>
            <a:r>
              <a:rPr lang="en-US" dirty="0">
                <a:cs typeface="Calibri"/>
              </a:rPr>
              <a:t>Image Source:</a:t>
            </a:r>
            <a:r>
              <a:rPr lang="en-US" dirty="0"/>
              <a:t> https://pixabay.com/vectors/navigation-pin-pointer-gps-marker-5109665/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Image: Well Icon</a:t>
            </a:r>
          </a:p>
          <a:p>
            <a:r>
              <a:rPr lang="en-US" dirty="0">
                <a:cs typeface="Calibri"/>
              </a:rPr>
              <a:t>Image Credit: </a:t>
            </a:r>
            <a:r>
              <a:rPr lang="en-US" dirty="0" err="1">
                <a:cs typeface="Calibri"/>
              </a:rPr>
              <a:t>Pixabay</a:t>
            </a:r>
            <a:r>
              <a:rPr lang="en-US" dirty="0">
                <a:cs typeface="Calibri"/>
              </a:rPr>
              <a:t> (User: </a:t>
            </a:r>
            <a:r>
              <a:rPr lang="en-US" dirty="0" err="1">
                <a:cs typeface="Calibri"/>
              </a:rPr>
              <a:t>LucMahler</a:t>
            </a:r>
            <a:r>
              <a:rPr lang="en-US" dirty="0">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License: </a:t>
            </a:r>
            <a:r>
              <a:rPr lang="en-US" dirty="0" err="1"/>
              <a:t>Pixabay</a:t>
            </a:r>
            <a:r>
              <a:rPr lang="en-US" dirty="0"/>
              <a:t> Creative Commons License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Source: </a:t>
            </a:r>
            <a:r>
              <a:rPr lang="en-US" dirty="0"/>
              <a:t>https://pixabay.com/illustrations/well-water-water-well-orange-water-3262842/</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20996980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w="127000">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a:solidFill>
                      <a:srgbClr val="24B1B5"/>
                    </a:solidFill>
                    <a:latin typeface="Century Gothic" panose="020B0502020202020204" pitchFamily="34" charset="0"/>
                  </a:rPr>
                  <a:t>| </a:t>
                </a:r>
                <a:r>
                  <a:rPr lang="en-US" sz="1600" spc="100" baseline="0">
                    <a:solidFill>
                      <a:srgbClr val="24B1B5"/>
                    </a:solidFill>
                    <a:latin typeface="Century Gothic" panose="020B0502020202020204" pitchFamily="34" charset="0"/>
                  </a:rPr>
                  <a:t>Fall 2020</a:t>
                </a: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715686" y="6345025"/>
              <a:ext cx="385933"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173812"/>
      </p:ext>
    </p:extLst>
  </p:cSld>
  <p:clrMapOvr>
    <a:masterClrMapping/>
  </p:clrMapOvr>
  <p:extLst mod="1">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6621C-2D3F-EE49-AE62-FE882415D1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1B70D7-1990-AA4F-A364-1F35F90521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F1FB2-F5A1-454C-8526-79CB63E09BE0}"/>
              </a:ext>
            </a:extLst>
          </p:cNvPr>
          <p:cNvSpPr>
            <a:spLocks noGrp="1"/>
          </p:cNvSpPr>
          <p:nvPr>
            <p:ph type="dt" sz="half" idx="10"/>
          </p:nvPr>
        </p:nvSpPr>
        <p:spPr/>
        <p:txBody>
          <a:bodyPr/>
          <a:lstStyle/>
          <a:p>
            <a:fld id="{625AB871-6583-9343-A440-4C9D5F47F403}" type="datetimeFigureOut">
              <a:rPr lang="en-US" smtClean="0"/>
              <a:t>12/28/2020</a:t>
            </a:fld>
            <a:endParaRPr lang="en-US"/>
          </a:p>
        </p:txBody>
      </p:sp>
      <p:sp>
        <p:nvSpPr>
          <p:cNvPr id="5" name="Footer Placeholder 4">
            <a:extLst>
              <a:ext uri="{FF2B5EF4-FFF2-40B4-BE49-F238E27FC236}">
                <a16:creationId xmlns:a16="http://schemas.microsoft.com/office/drawing/2014/main" id="{4CB29EAD-3A24-4648-A813-9A829F46B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3A2303-FD93-E044-96B5-ABE4C8D39274}"/>
              </a:ext>
            </a:extLst>
          </p:cNvPr>
          <p:cNvSpPr>
            <a:spLocks noGrp="1"/>
          </p:cNvSpPr>
          <p:nvPr>
            <p:ph type="sldNum" sz="quarter" idx="12"/>
          </p:nvPr>
        </p:nvSpPr>
        <p:spPr/>
        <p:txBody>
          <a:bodyPr/>
          <a:lstStyle/>
          <a:p>
            <a:fld id="{D19D1649-E402-DD4C-A48A-29E8772524CB}" type="slidenum">
              <a:rPr lang="en-US" smtClean="0"/>
              <a:t>‹#›</a:t>
            </a:fld>
            <a:endParaRPr lang="en-US"/>
          </a:p>
        </p:txBody>
      </p:sp>
    </p:spTree>
    <p:extLst>
      <p:ext uri="{BB962C8B-B14F-4D97-AF65-F5344CB8AC3E}">
        <p14:creationId xmlns:p14="http://schemas.microsoft.com/office/powerpoint/2010/main" val="4031206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B4986-DA83-C247-9E18-F08FBAFBD2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81A7EB-0037-7B4A-B81D-1C8ED147F2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7588D1-1346-4842-A1B3-3C06A145FE30}"/>
              </a:ext>
            </a:extLst>
          </p:cNvPr>
          <p:cNvSpPr>
            <a:spLocks noGrp="1"/>
          </p:cNvSpPr>
          <p:nvPr>
            <p:ph type="dt" sz="half" idx="10"/>
          </p:nvPr>
        </p:nvSpPr>
        <p:spPr/>
        <p:txBody>
          <a:bodyPr/>
          <a:lstStyle/>
          <a:p>
            <a:fld id="{625AB871-6583-9343-A440-4C9D5F47F403}" type="datetimeFigureOut">
              <a:rPr lang="en-US" smtClean="0"/>
              <a:t>12/28/2020</a:t>
            </a:fld>
            <a:endParaRPr lang="en-US"/>
          </a:p>
        </p:txBody>
      </p:sp>
      <p:sp>
        <p:nvSpPr>
          <p:cNvPr id="5" name="Footer Placeholder 4">
            <a:extLst>
              <a:ext uri="{FF2B5EF4-FFF2-40B4-BE49-F238E27FC236}">
                <a16:creationId xmlns:a16="http://schemas.microsoft.com/office/drawing/2014/main" id="{77158E44-E764-544C-83CE-65BD38AD3A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E06CB3-FAAC-0C49-AA4B-69CC8CA1F2DE}"/>
              </a:ext>
            </a:extLst>
          </p:cNvPr>
          <p:cNvSpPr>
            <a:spLocks noGrp="1"/>
          </p:cNvSpPr>
          <p:nvPr>
            <p:ph type="sldNum" sz="quarter" idx="12"/>
          </p:nvPr>
        </p:nvSpPr>
        <p:spPr/>
        <p:txBody>
          <a:bodyPr/>
          <a:lstStyle/>
          <a:p>
            <a:fld id="{D19D1649-E402-DD4C-A48A-29E8772524CB}" type="slidenum">
              <a:rPr lang="en-US" smtClean="0"/>
              <a:t>‹#›</a:t>
            </a:fld>
            <a:endParaRPr lang="en-US"/>
          </a:p>
        </p:txBody>
      </p:sp>
    </p:spTree>
    <p:extLst>
      <p:ext uri="{BB962C8B-B14F-4D97-AF65-F5344CB8AC3E}">
        <p14:creationId xmlns:p14="http://schemas.microsoft.com/office/powerpoint/2010/main" val="3299948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CCBF5-26A8-9944-872E-6816566083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3E0E37-0A70-AB43-8ADD-C372D036C3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F3F93A-E72C-4446-9E8E-C310E8D902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AEFFC5-1971-6D46-8C82-8577BBB4E248}"/>
              </a:ext>
            </a:extLst>
          </p:cNvPr>
          <p:cNvSpPr>
            <a:spLocks noGrp="1"/>
          </p:cNvSpPr>
          <p:nvPr>
            <p:ph type="dt" sz="half" idx="10"/>
          </p:nvPr>
        </p:nvSpPr>
        <p:spPr/>
        <p:txBody>
          <a:bodyPr/>
          <a:lstStyle/>
          <a:p>
            <a:fld id="{625AB871-6583-9343-A440-4C9D5F47F403}" type="datetimeFigureOut">
              <a:rPr lang="en-US" smtClean="0"/>
              <a:t>12/28/2020</a:t>
            </a:fld>
            <a:endParaRPr lang="en-US"/>
          </a:p>
        </p:txBody>
      </p:sp>
      <p:sp>
        <p:nvSpPr>
          <p:cNvPr id="6" name="Footer Placeholder 5">
            <a:extLst>
              <a:ext uri="{FF2B5EF4-FFF2-40B4-BE49-F238E27FC236}">
                <a16:creationId xmlns:a16="http://schemas.microsoft.com/office/drawing/2014/main" id="{98D51BE0-8729-324F-822E-BA451267A3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E43035-0862-DE43-9077-48965B1C61CD}"/>
              </a:ext>
            </a:extLst>
          </p:cNvPr>
          <p:cNvSpPr>
            <a:spLocks noGrp="1"/>
          </p:cNvSpPr>
          <p:nvPr>
            <p:ph type="sldNum" sz="quarter" idx="12"/>
          </p:nvPr>
        </p:nvSpPr>
        <p:spPr/>
        <p:txBody>
          <a:bodyPr/>
          <a:lstStyle/>
          <a:p>
            <a:fld id="{D19D1649-E402-DD4C-A48A-29E8772524CB}" type="slidenum">
              <a:rPr lang="en-US" smtClean="0"/>
              <a:t>‹#›</a:t>
            </a:fld>
            <a:endParaRPr lang="en-US"/>
          </a:p>
        </p:txBody>
      </p:sp>
    </p:spTree>
    <p:extLst>
      <p:ext uri="{BB962C8B-B14F-4D97-AF65-F5344CB8AC3E}">
        <p14:creationId xmlns:p14="http://schemas.microsoft.com/office/powerpoint/2010/main" val="1086186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80734-382B-1849-BD0C-C5F408138A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79B417-939E-784D-9330-B43674C742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36D5DD-FA72-9B4E-9469-532A1FAA90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83FC76-5A3D-9442-B5B5-0790061EF3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189504-0951-7B46-90C2-66F05BD9A1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6D3E9F-1FE6-8543-93CB-61FEC159E5FA}"/>
              </a:ext>
            </a:extLst>
          </p:cNvPr>
          <p:cNvSpPr>
            <a:spLocks noGrp="1"/>
          </p:cNvSpPr>
          <p:nvPr>
            <p:ph type="dt" sz="half" idx="10"/>
          </p:nvPr>
        </p:nvSpPr>
        <p:spPr/>
        <p:txBody>
          <a:bodyPr/>
          <a:lstStyle/>
          <a:p>
            <a:fld id="{625AB871-6583-9343-A440-4C9D5F47F403}" type="datetimeFigureOut">
              <a:rPr lang="en-US" smtClean="0"/>
              <a:t>12/28/2020</a:t>
            </a:fld>
            <a:endParaRPr lang="en-US"/>
          </a:p>
        </p:txBody>
      </p:sp>
      <p:sp>
        <p:nvSpPr>
          <p:cNvPr id="8" name="Footer Placeholder 7">
            <a:extLst>
              <a:ext uri="{FF2B5EF4-FFF2-40B4-BE49-F238E27FC236}">
                <a16:creationId xmlns:a16="http://schemas.microsoft.com/office/drawing/2014/main" id="{5AD424AC-049A-894D-8259-2B8E0B8020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BFCE30-41F6-864A-A6A3-8C1C45EE0EF2}"/>
              </a:ext>
            </a:extLst>
          </p:cNvPr>
          <p:cNvSpPr>
            <a:spLocks noGrp="1"/>
          </p:cNvSpPr>
          <p:nvPr>
            <p:ph type="sldNum" sz="quarter" idx="12"/>
          </p:nvPr>
        </p:nvSpPr>
        <p:spPr/>
        <p:txBody>
          <a:bodyPr/>
          <a:lstStyle/>
          <a:p>
            <a:fld id="{D19D1649-E402-DD4C-A48A-29E8772524CB}" type="slidenum">
              <a:rPr lang="en-US" smtClean="0"/>
              <a:t>‹#›</a:t>
            </a:fld>
            <a:endParaRPr lang="en-US"/>
          </a:p>
        </p:txBody>
      </p:sp>
    </p:spTree>
    <p:extLst>
      <p:ext uri="{BB962C8B-B14F-4D97-AF65-F5344CB8AC3E}">
        <p14:creationId xmlns:p14="http://schemas.microsoft.com/office/powerpoint/2010/main" val="2767804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6275C-5B8F-654B-B8F0-567F83AF3C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984396-BC9D-194F-B6F4-C23D9F4A26C6}"/>
              </a:ext>
            </a:extLst>
          </p:cNvPr>
          <p:cNvSpPr>
            <a:spLocks noGrp="1"/>
          </p:cNvSpPr>
          <p:nvPr>
            <p:ph type="dt" sz="half" idx="10"/>
          </p:nvPr>
        </p:nvSpPr>
        <p:spPr/>
        <p:txBody>
          <a:bodyPr/>
          <a:lstStyle/>
          <a:p>
            <a:fld id="{625AB871-6583-9343-A440-4C9D5F47F403}" type="datetimeFigureOut">
              <a:rPr lang="en-US" smtClean="0"/>
              <a:t>12/28/2020</a:t>
            </a:fld>
            <a:endParaRPr lang="en-US"/>
          </a:p>
        </p:txBody>
      </p:sp>
      <p:sp>
        <p:nvSpPr>
          <p:cNvPr id="4" name="Footer Placeholder 3">
            <a:extLst>
              <a:ext uri="{FF2B5EF4-FFF2-40B4-BE49-F238E27FC236}">
                <a16:creationId xmlns:a16="http://schemas.microsoft.com/office/drawing/2014/main" id="{F5457C5A-35B7-9E4B-84FE-3ECF93F7E7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D43DAF-E1B8-754D-A18F-C63FA0324399}"/>
              </a:ext>
            </a:extLst>
          </p:cNvPr>
          <p:cNvSpPr>
            <a:spLocks noGrp="1"/>
          </p:cNvSpPr>
          <p:nvPr>
            <p:ph type="sldNum" sz="quarter" idx="12"/>
          </p:nvPr>
        </p:nvSpPr>
        <p:spPr/>
        <p:txBody>
          <a:bodyPr/>
          <a:lstStyle/>
          <a:p>
            <a:fld id="{D19D1649-E402-DD4C-A48A-29E8772524CB}" type="slidenum">
              <a:rPr lang="en-US" smtClean="0"/>
              <a:t>‹#›</a:t>
            </a:fld>
            <a:endParaRPr lang="en-US"/>
          </a:p>
        </p:txBody>
      </p:sp>
    </p:spTree>
    <p:extLst>
      <p:ext uri="{BB962C8B-B14F-4D97-AF65-F5344CB8AC3E}">
        <p14:creationId xmlns:p14="http://schemas.microsoft.com/office/powerpoint/2010/main" val="717005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7A5E03-7D74-5F41-ADC2-576A36A2FBC5}"/>
              </a:ext>
            </a:extLst>
          </p:cNvPr>
          <p:cNvSpPr>
            <a:spLocks noGrp="1"/>
          </p:cNvSpPr>
          <p:nvPr>
            <p:ph type="dt" sz="half" idx="10"/>
          </p:nvPr>
        </p:nvSpPr>
        <p:spPr/>
        <p:txBody>
          <a:bodyPr/>
          <a:lstStyle/>
          <a:p>
            <a:fld id="{625AB871-6583-9343-A440-4C9D5F47F403}" type="datetimeFigureOut">
              <a:rPr lang="en-US" smtClean="0"/>
              <a:t>12/28/2020</a:t>
            </a:fld>
            <a:endParaRPr lang="en-US"/>
          </a:p>
        </p:txBody>
      </p:sp>
      <p:sp>
        <p:nvSpPr>
          <p:cNvPr id="3" name="Footer Placeholder 2">
            <a:extLst>
              <a:ext uri="{FF2B5EF4-FFF2-40B4-BE49-F238E27FC236}">
                <a16:creationId xmlns:a16="http://schemas.microsoft.com/office/drawing/2014/main" id="{E7554989-8978-2B4F-96DF-17D865AD58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53820C-5D4A-344F-89D7-D0CFFCDBFF60}"/>
              </a:ext>
            </a:extLst>
          </p:cNvPr>
          <p:cNvSpPr>
            <a:spLocks noGrp="1"/>
          </p:cNvSpPr>
          <p:nvPr>
            <p:ph type="sldNum" sz="quarter" idx="12"/>
          </p:nvPr>
        </p:nvSpPr>
        <p:spPr/>
        <p:txBody>
          <a:bodyPr/>
          <a:lstStyle/>
          <a:p>
            <a:fld id="{D19D1649-E402-DD4C-A48A-29E8772524CB}" type="slidenum">
              <a:rPr lang="en-US" smtClean="0"/>
              <a:t>‹#›</a:t>
            </a:fld>
            <a:endParaRPr lang="en-US"/>
          </a:p>
        </p:txBody>
      </p:sp>
    </p:spTree>
    <p:extLst>
      <p:ext uri="{BB962C8B-B14F-4D97-AF65-F5344CB8AC3E}">
        <p14:creationId xmlns:p14="http://schemas.microsoft.com/office/powerpoint/2010/main" val="3126032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1AAEC-9F02-FD4E-9554-E8DE51403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ECBCDF-8E13-4740-B37D-52654F326A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46903D-9D13-CD4F-8093-9E9E1BF6B7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2F8260-AEFE-2345-8062-6EEB8819E793}"/>
              </a:ext>
            </a:extLst>
          </p:cNvPr>
          <p:cNvSpPr>
            <a:spLocks noGrp="1"/>
          </p:cNvSpPr>
          <p:nvPr>
            <p:ph type="dt" sz="half" idx="10"/>
          </p:nvPr>
        </p:nvSpPr>
        <p:spPr/>
        <p:txBody>
          <a:bodyPr/>
          <a:lstStyle/>
          <a:p>
            <a:fld id="{625AB871-6583-9343-A440-4C9D5F47F403}" type="datetimeFigureOut">
              <a:rPr lang="en-US" smtClean="0"/>
              <a:t>12/28/2020</a:t>
            </a:fld>
            <a:endParaRPr lang="en-US"/>
          </a:p>
        </p:txBody>
      </p:sp>
      <p:sp>
        <p:nvSpPr>
          <p:cNvPr id="6" name="Footer Placeholder 5">
            <a:extLst>
              <a:ext uri="{FF2B5EF4-FFF2-40B4-BE49-F238E27FC236}">
                <a16:creationId xmlns:a16="http://schemas.microsoft.com/office/drawing/2014/main" id="{06730361-82B5-7B43-9C03-C858D9737B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E9F04-2F65-6941-92D2-3949E8ECDB50}"/>
              </a:ext>
            </a:extLst>
          </p:cNvPr>
          <p:cNvSpPr>
            <a:spLocks noGrp="1"/>
          </p:cNvSpPr>
          <p:nvPr>
            <p:ph type="sldNum" sz="quarter" idx="12"/>
          </p:nvPr>
        </p:nvSpPr>
        <p:spPr/>
        <p:txBody>
          <a:bodyPr/>
          <a:lstStyle/>
          <a:p>
            <a:fld id="{D19D1649-E402-DD4C-A48A-29E8772524CB}" type="slidenum">
              <a:rPr lang="en-US" smtClean="0"/>
              <a:t>‹#›</a:t>
            </a:fld>
            <a:endParaRPr lang="en-US"/>
          </a:p>
        </p:txBody>
      </p:sp>
    </p:spTree>
    <p:extLst>
      <p:ext uri="{BB962C8B-B14F-4D97-AF65-F5344CB8AC3E}">
        <p14:creationId xmlns:p14="http://schemas.microsoft.com/office/powerpoint/2010/main" val="3498139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E612B-D332-764A-9642-15F31BCE1D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594924-F6D5-4E40-B032-A5D2C1116A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837D90-B58E-9C46-B955-BC5403E76F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AEFFDF-6AEF-DF40-98A2-7F1446063BB3}"/>
              </a:ext>
            </a:extLst>
          </p:cNvPr>
          <p:cNvSpPr>
            <a:spLocks noGrp="1"/>
          </p:cNvSpPr>
          <p:nvPr>
            <p:ph type="dt" sz="half" idx="10"/>
          </p:nvPr>
        </p:nvSpPr>
        <p:spPr/>
        <p:txBody>
          <a:bodyPr/>
          <a:lstStyle/>
          <a:p>
            <a:fld id="{625AB871-6583-9343-A440-4C9D5F47F403}" type="datetimeFigureOut">
              <a:rPr lang="en-US" smtClean="0"/>
              <a:t>12/28/2020</a:t>
            </a:fld>
            <a:endParaRPr lang="en-US"/>
          </a:p>
        </p:txBody>
      </p:sp>
      <p:sp>
        <p:nvSpPr>
          <p:cNvPr id="6" name="Footer Placeholder 5">
            <a:extLst>
              <a:ext uri="{FF2B5EF4-FFF2-40B4-BE49-F238E27FC236}">
                <a16:creationId xmlns:a16="http://schemas.microsoft.com/office/drawing/2014/main" id="{9CAC8E3F-90B1-2F4A-A64E-993C603B6D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354999-C0AB-544B-BC05-52D1FA536C71}"/>
              </a:ext>
            </a:extLst>
          </p:cNvPr>
          <p:cNvSpPr>
            <a:spLocks noGrp="1"/>
          </p:cNvSpPr>
          <p:nvPr>
            <p:ph type="sldNum" sz="quarter" idx="12"/>
          </p:nvPr>
        </p:nvSpPr>
        <p:spPr/>
        <p:txBody>
          <a:bodyPr/>
          <a:lstStyle/>
          <a:p>
            <a:fld id="{D19D1649-E402-DD4C-A48A-29E8772524CB}" type="slidenum">
              <a:rPr lang="en-US" smtClean="0"/>
              <a:t>‹#›</a:t>
            </a:fld>
            <a:endParaRPr lang="en-US"/>
          </a:p>
        </p:txBody>
      </p:sp>
    </p:spTree>
    <p:extLst>
      <p:ext uri="{BB962C8B-B14F-4D97-AF65-F5344CB8AC3E}">
        <p14:creationId xmlns:p14="http://schemas.microsoft.com/office/powerpoint/2010/main" val="4166458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48B1F-43B1-434D-A742-F39C2D9BC8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B8C80C-66E3-7647-B1C2-A96B07B41F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6190B-12FC-AE4B-AD14-D8803D8B9D52}"/>
              </a:ext>
            </a:extLst>
          </p:cNvPr>
          <p:cNvSpPr>
            <a:spLocks noGrp="1"/>
          </p:cNvSpPr>
          <p:nvPr>
            <p:ph type="dt" sz="half" idx="10"/>
          </p:nvPr>
        </p:nvSpPr>
        <p:spPr/>
        <p:txBody>
          <a:bodyPr/>
          <a:lstStyle/>
          <a:p>
            <a:fld id="{625AB871-6583-9343-A440-4C9D5F47F403}" type="datetimeFigureOut">
              <a:rPr lang="en-US" smtClean="0"/>
              <a:t>12/28/2020</a:t>
            </a:fld>
            <a:endParaRPr lang="en-US"/>
          </a:p>
        </p:txBody>
      </p:sp>
      <p:sp>
        <p:nvSpPr>
          <p:cNvPr id="5" name="Footer Placeholder 4">
            <a:extLst>
              <a:ext uri="{FF2B5EF4-FFF2-40B4-BE49-F238E27FC236}">
                <a16:creationId xmlns:a16="http://schemas.microsoft.com/office/drawing/2014/main" id="{7FEBB32E-11AD-6049-A499-1A81B947F6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DDC562-44E1-7240-9C3B-70D4F9F1FB98}"/>
              </a:ext>
            </a:extLst>
          </p:cNvPr>
          <p:cNvSpPr>
            <a:spLocks noGrp="1"/>
          </p:cNvSpPr>
          <p:nvPr>
            <p:ph type="sldNum" sz="quarter" idx="12"/>
          </p:nvPr>
        </p:nvSpPr>
        <p:spPr/>
        <p:txBody>
          <a:bodyPr/>
          <a:lstStyle/>
          <a:p>
            <a:fld id="{D19D1649-E402-DD4C-A48A-29E8772524CB}" type="slidenum">
              <a:rPr lang="en-US" smtClean="0"/>
              <a:t>‹#›</a:t>
            </a:fld>
            <a:endParaRPr lang="en-US"/>
          </a:p>
        </p:txBody>
      </p:sp>
    </p:spTree>
    <p:extLst>
      <p:ext uri="{BB962C8B-B14F-4D97-AF65-F5344CB8AC3E}">
        <p14:creationId xmlns:p14="http://schemas.microsoft.com/office/powerpoint/2010/main" val="3764091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EEF56B-8F24-5A47-87AB-6ED9817CEE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85D074-7120-A642-9B68-0FBF29B3AC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9ABFC9-B5F0-0B40-A21D-FF28D9D8BB32}"/>
              </a:ext>
            </a:extLst>
          </p:cNvPr>
          <p:cNvSpPr>
            <a:spLocks noGrp="1"/>
          </p:cNvSpPr>
          <p:nvPr>
            <p:ph type="dt" sz="half" idx="10"/>
          </p:nvPr>
        </p:nvSpPr>
        <p:spPr/>
        <p:txBody>
          <a:bodyPr/>
          <a:lstStyle/>
          <a:p>
            <a:fld id="{625AB871-6583-9343-A440-4C9D5F47F403}" type="datetimeFigureOut">
              <a:rPr lang="en-US" smtClean="0"/>
              <a:t>12/28/2020</a:t>
            </a:fld>
            <a:endParaRPr lang="en-US"/>
          </a:p>
        </p:txBody>
      </p:sp>
      <p:sp>
        <p:nvSpPr>
          <p:cNvPr id="5" name="Footer Placeholder 4">
            <a:extLst>
              <a:ext uri="{FF2B5EF4-FFF2-40B4-BE49-F238E27FC236}">
                <a16:creationId xmlns:a16="http://schemas.microsoft.com/office/drawing/2014/main" id="{2556D7F5-B3A7-E648-B35D-6C961C3D7D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EA0A96-9CA1-7F4B-912C-1BB1057A293E}"/>
              </a:ext>
            </a:extLst>
          </p:cNvPr>
          <p:cNvSpPr>
            <a:spLocks noGrp="1"/>
          </p:cNvSpPr>
          <p:nvPr>
            <p:ph type="sldNum" sz="quarter" idx="12"/>
          </p:nvPr>
        </p:nvSpPr>
        <p:spPr/>
        <p:txBody>
          <a:bodyPr/>
          <a:lstStyle/>
          <a:p>
            <a:fld id="{D19D1649-E402-DD4C-A48A-29E8772524CB}" type="slidenum">
              <a:rPr lang="en-US" smtClean="0"/>
              <a:t>‹#›</a:t>
            </a:fld>
            <a:endParaRPr lang="en-US"/>
          </a:p>
        </p:txBody>
      </p:sp>
    </p:spTree>
    <p:extLst>
      <p:ext uri="{BB962C8B-B14F-4D97-AF65-F5344CB8AC3E}">
        <p14:creationId xmlns:p14="http://schemas.microsoft.com/office/powerpoint/2010/main" val="4236782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698303022"/>
      </p:ext>
    </p:extLst>
  </p:cSld>
  <p:clrMapOvr>
    <a:masterClrMapping/>
  </p:clrMapOvr>
  <p:extLst>
    <p:ext uri="{DCECCB84-F9BA-43D5-87BE-67443E8EF086}">
      <p15:sldGuideLst xmlns:p15="http://schemas.microsoft.com/office/powerpoint/2012/main">
        <p15:guide id="1" orient="horz" pos="1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24B1B5"/>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5422" y="6303158"/>
              <a:ext cx="430809"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4B1B5"/>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6B9DE-F545-1748-85C7-F3FED1E865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4F95E1-1059-9743-A43C-788CFA904A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1C7F91-CD50-7A47-A173-CB4DDA7D4228}"/>
              </a:ext>
            </a:extLst>
          </p:cNvPr>
          <p:cNvSpPr>
            <a:spLocks noGrp="1"/>
          </p:cNvSpPr>
          <p:nvPr>
            <p:ph type="dt" sz="half" idx="10"/>
          </p:nvPr>
        </p:nvSpPr>
        <p:spPr/>
        <p:txBody>
          <a:bodyPr/>
          <a:lstStyle/>
          <a:p>
            <a:fld id="{625AB871-6583-9343-A440-4C9D5F47F403}" type="datetimeFigureOut">
              <a:rPr lang="en-US" smtClean="0"/>
              <a:t>12/28/2020</a:t>
            </a:fld>
            <a:endParaRPr lang="en-US"/>
          </a:p>
        </p:txBody>
      </p:sp>
      <p:sp>
        <p:nvSpPr>
          <p:cNvPr id="5" name="Footer Placeholder 4">
            <a:extLst>
              <a:ext uri="{FF2B5EF4-FFF2-40B4-BE49-F238E27FC236}">
                <a16:creationId xmlns:a16="http://schemas.microsoft.com/office/drawing/2014/main" id="{42D63946-6904-7A41-A458-8F8380961F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099ED-449B-164C-8766-200E994D5DD0}"/>
              </a:ext>
            </a:extLst>
          </p:cNvPr>
          <p:cNvSpPr>
            <a:spLocks noGrp="1"/>
          </p:cNvSpPr>
          <p:nvPr>
            <p:ph type="sldNum" sz="quarter" idx="12"/>
          </p:nvPr>
        </p:nvSpPr>
        <p:spPr/>
        <p:txBody>
          <a:bodyPr/>
          <a:lstStyle/>
          <a:p>
            <a:fld id="{D19D1649-E402-DD4C-A48A-29E8772524CB}" type="slidenum">
              <a:rPr lang="en-US" smtClean="0"/>
              <a:t>‹#›</a:t>
            </a:fld>
            <a:endParaRPr lang="en-US"/>
          </a:p>
        </p:txBody>
      </p:sp>
    </p:spTree>
    <p:extLst>
      <p:ext uri="{BB962C8B-B14F-4D97-AF65-F5344CB8AC3E}">
        <p14:creationId xmlns:p14="http://schemas.microsoft.com/office/powerpoint/2010/main" val="941820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380555-FA6F-F341-B926-53808F963D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E632E7-A516-A64A-8C9F-C93EAB72D6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7A21D7-E7C4-A846-B8A9-478BCE4BE3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5AB871-6583-9343-A440-4C9D5F47F403}" type="datetimeFigureOut">
              <a:rPr lang="en-US" smtClean="0"/>
              <a:t>12/28/2020</a:t>
            </a:fld>
            <a:endParaRPr lang="en-US"/>
          </a:p>
        </p:txBody>
      </p:sp>
      <p:sp>
        <p:nvSpPr>
          <p:cNvPr id="5" name="Footer Placeholder 4">
            <a:extLst>
              <a:ext uri="{FF2B5EF4-FFF2-40B4-BE49-F238E27FC236}">
                <a16:creationId xmlns:a16="http://schemas.microsoft.com/office/drawing/2014/main" id="{29FD2013-FCF8-1942-B9DD-D83163AC59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BE63A7-61F6-E74C-884B-E3198A7012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D1649-E402-DD4C-A48A-29E8772524CB}" type="slidenum">
              <a:rPr lang="en-US" smtClean="0"/>
              <a:t>‹#›</a:t>
            </a:fld>
            <a:endParaRPr lang="en-US"/>
          </a:p>
        </p:txBody>
      </p:sp>
    </p:spTree>
    <p:extLst>
      <p:ext uri="{BB962C8B-B14F-4D97-AF65-F5344CB8AC3E}">
        <p14:creationId xmlns:p14="http://schemas.microsoft.com/office/powerpoint/2010/main" val="60856407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5.svg"/><Relationship Id="rId5" Type="http://schemas.openxmlformats.org/officeDocument/2006/relationships/image" Target="../media/image23.pn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49.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49.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70812" y="6267721"/>
            <a:ext cx="1728358" cy="338554"/>
          </a:xfrm>
          <a:prstGeom prst="rect">
            <a:avLst/>
          </a:prstGeom>
        </p:spPr>
        <p:txBody>
          <a:bodyPr wrap="none" lIns="91440" tIns="45720" rIns="91440" bIns="45720" anchor="t">
            <a:spAutoFit/>
          </a:bodyPr>
          <a:lstStyle/>
          <a:p>
            <a:r>
              <a:rPr lang="en-US" sz="1600">
                <a:solidFill>
                  <a:srgbClr val="24B1B5"/>
                </a:solidFill>
                <a:latin typeface="Century Gothic"/>
                <a:cs typeface="Calibri"/>
              </a:rPr>
              <a:t>California – JPL </a:t>
            </a:r>
          </a:p>
        </p:txBody>
      </p:sp>
      <p:sp>
        <p:nvSpPr>
          <p:cNvPr id="3" name="Title 1"/>
          <p:cNvSpPr txBox="1">
            <a:spLocks/>
          </p:cNvSpPr>
          <p:nvPr/>
        </p:nvSpPr>
        <p:spPr>
          <a:xfrm>
            <a:off x="6066816" y="1837942"/>
            <a:ext cx="539496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24B1B5"/>
                </a:solidFill>
                <a:latin typeface="Century Gothic"/>
              </a:rPr>
              <a:t>Central Valley </a:t>
            </a:r>
          </a:p>
          <a:p>
            <a:pPr algn="l"/>
            <a:r>
              <a:rPr lang="en-US" sz="2800" b="0" spc="0" baseline="0" dirty="0">
                <a:solidFill>
                  <a:srgbClr val="24B1B5"/>
                </a:solidFill>
              </a:rPr>
              <a:t>Water Resources II</a:t>
            </a:r>
            <a:endParaRPr lang="en-US" dirty="0"/>
          </a:p>
        </p:txBody>
      </p:sp>
      <p:sp>
        <p:nvSpPr>
          <p:cNvPr id="4" name="Subtitle 2"/>
          <p:cNvSpPr txBox="1">
            <a:spLocks/>
          </p:cNvSpPr>
          <p:nvPr/>
        </p:nvSpPr>
        <p:spPr>
          <a:xfrm>
            <a:off x="6066815" y="3092179"/>
            <a:ext cx="5394960"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rPr>
              <a:t>Groundwater Sustainability Management Support in the California Central Valley using GRACE and </a:t>
            </a:r>
            <a:r>
              <a:rPr lang="en-US" sz="1800" dirty="0" err="1">
                <a:solidFill>
                  <a:schemeClr val="tx1">
                    <a:lumMod val="75000"/>
                    <a:lumOff val="25000"/>
                  </a:schemeClr>
                </a:solidFill>
              </a:rPr>
              <a:t>InSAR</a:t>
            </a:r>
            <a:r>
              <a:rPr lang="en-US" sz="1800" dirty="0">
                <a:solidFill>
                  <a:schemeClr val="tx1">
                    <a:lumMod val="75000"/>
                    <a:lumOff val="25000"/>
                  </a:schemeClr>
                </a:solidFill>
              </a:rPr>
              <a:t> Datasets</a:t>
            </a:r>
            <a:r>
              <a:rPr lang="en-US" sz="1600" dirty="0">
                <a:solidFill>
                  <a:srgbClr val="24B1B5"/>
                </a:solidFill>
              </a:rPr>
              <a:t> </a:t>
            </a:r>
          </a:p>
        </p:txBody>
      </p:sp>
      <p:sp>
        <p:nvSpPr>
          <p:cNvPr id="5" name="TextBox 4"/>
          <p:cNvSpPr txBox="1"/>
          <p:nvPr/>
        </p:nvSpPr>
        <p:spPr>
          <a:xfrm>
            <a:off x="6066814" y="4960968"/>
            <a:ext cx="5394960" cy="523220"/>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Kathleen Lange, James Kitchens, Vanessa Valenti,                &amp; Elizabeth Perez</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567AB82-C67D-814A-980E-088BB8566B82}"/>
              </a:ext>
            </a:extLst>
          </p:cNvPr>
          <p:cNvSpPr/>
          <p:nvPr/>
        </p:nvSpPr>
        <p:spPr>
          <a:xfrm>
            <a:off x="3416364" y="2548115"/>
            <a:ext cx="2105336" cy="648480"/>
          </a:xfrm>
          <a:prstGeom prst="rect">
            <a:avLst/>
          </a:prstGeom>
          <a:solidFill>
            <a:srgbClr val="A1E0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1C82D7F-C6FF-9D4A-A006-40B204B52B15}"/>
              </a:ext>
            </a:extLst>
          </p:cNvPr>
          <p:cNvSpPr/>
          <p:nvPr/>
        </p:nvSpPr>
        <p:spPr>
          <a:xfrm>
            <a:off x="586465" y="2548115"/>
            <a:ext cx="2651825" cy="648481"/>
          </a:xfrm>
          <a:prstGeom prst="rect">
            <a:avLst/>
          </a:prstGeom>
          <a:solidFill>
            <a:srgbClr val="A1E0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11A4369-B139-415D-BED5-2758775703BA}"/>
              </a:ext>
            </a:extLst>
          </p:cNvPr>
          <p:cNvSpPr txBox="1"/>
          <p:nvPr/>
        </p:nvSpPr>
        <p:spPr>
          <a:xfrm>
            <a:off x="267093" y="102897"/>
            <a:ext cx="591242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4B1B5"/>
                </a:solidFill>
                <a:latin typeface="Century Gothic" panose="020F0302020204030204"/>
                <a:ea typeface="+mj-ea"/>
                <a:cs typeface="+mj-cs"/>
              </a:rPr>
              <a:t>Data Acquisition</a:t>
            </a:r>
          </a:p>
        </p:txBody>
      </p:sp>
      <p:pic>
        <p:nvPicPr>
          <p:cNvPr id="6" name="Picture 5">
            <a:extLst>
              <a:ext uri="{FF2B5EF4-FFF2-40B4-BE49-F238E27FC236}">
                <a16:creationId xmlns:a16="http://schemas.microsoft.com/office/drawing/2014/main" id="{1615588D-05BD-CD4D-8990-DBAD933E71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191681">
            <a:off x="5429105" y="1043725"/>
            <a:ext cx="2868117" cy="2032266"/>
          </a:xfrm>
          <a:prstGeom prst="rect">
            <a:avLst/>
          </a:prstGeom>
        </p:spPr>
      </p:pic>
      <p:pic>
        <p:nvPicPr>
          <p:cNvPr id="8" name="Picture 7">
            <a:extLst>
              <a:ext uri="{FF2B5EF4-FFF2-40B4-BE49-F238E27FC236}">
                <a16:creationId xmlns:a16="http://schemas.microsoft.com/office/drawing/2014/main" id="{7C9A23C4-3AE1-C74A-9912-6E5B26A124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361563">
            <a:off x="3472524" y="1233708"/>
            <a:ext cx="2017734" cy="1652300"/>
          </a:xfrm>
          <a:prstGeom prst="rect">
            <a:avLst/>
          </a:prstGeom>
        </p:spPr>
      </p:pic>
      <p:pic>
        <p:nvPicPr>
          <p:cNvPr id="10" name="Picture 9">
            <a:extLst>
              <a:ext uri="{FF2B5EF4-FFF2-40B4-BE49-F238E27FC236}">
                <a16:creationId xmlns:a16="http://schemas.microsoft.com/office/drawing/2014/main" id="{F9DD317D-2337-CB4C-9910-1CE879A65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3505" y="1264648"/>
            <a:ext cx="1925574" cy="1260182"/>
          </a:xfrm>
          <a:prstGeom prst="rect">
            <a:avLst/>
          </a:prstGeom>
        </p:spPr>
      </p:pic>
      <p:sp>
        <p:nvSpPr>
          <p:cNvPr id="11" name="TextBox 10">
            <a:extLst>
              <a:ext uri="{FF2B5EF4-FFF2-40B4-BE49-F238E27FC236}">
                <a16:creationId xmlns:a16="http://schemas.microsoft.com/office/drawing/2014/main" id="{2AC3480B-A779-2D45-BA2C-6E3FA53AFE7D}"/>
              </a:ext>
            </a:extLst>
          </p:cNvPr>
          <p:cNvSpPr txBox="1"/>
          <p:nvPr/>
        </p:nvSpPr>
        <p:spPr>
          <a:xfrm>
            <a:off x="471494" y="2672300"/>
            <a:ext cx="2881766" cy="400110"/>
          </a:xfrm>
          <a:prstGeom prst="rect">
            <a:avLst/>
          </a:prstGeom>
          <a:noFill/>
        </p:spPr>
        <p:txBody>
          <a:bodyPr wrap="square" rtlCol="0">
            <a:spAutoFit/>
          </a:bodyPr>
          <a:lstStyle/>
          <a:p>
            <a:pPr algn="ctr"/>
            <a:r>
              <a:rPr lang="en-US" sz="2000" dirty="0">
                <a:solidFill>
                  <a:schemeClr val="tx1">
                    <a:lumMod val="75000"/>
                    <a:lumOff val="25000"/>
                  </a:schemeClr>
                </a:solidFill>
                <a:latin typeface="Century Gothic" panose="020B0502020202020204" pitchFamily="34" charset="0"/>
              </a:rPr>
              <a:t>GRACE &amp; GRACE-FO</a:t>
            </a:r>
          </a:p>
        </p:txBody>
      </p:sp>
      <p:sp>
        <p:nvSpPr>
          <p:cNvPr id="17" name="TextBox 16">
            <a:extLst>
              <a:ext uri="{FF2B5EF4-FFF2-40B4-BE49-F238E27FC236}">
                <a16:creationId xmlns:a16="http://schemas.microsoft.com/office/drawing/2014/main" id="{75345E03-2DE8-9146-A3C7-E54E39B3C254}"/>
              </a:ext>
            </a:extLst>
          </p:cNvPr>
          <p:cNvSpPr txBox="1"/>
          <p:nvPr/>
        </p:nvSpPr>
        <p:spPr>
          <a:xfrm>
            <a:off x="3742494" y="2672300"/>
            <a:ext cx="1857504" cy="400110"/>
          </a:xfrm>
          <a:prstGeom prst="rect">
            <a:avLst/>
          </a:prstGeom>
          <a:noFill/>
        </p:spPr>
        <p:txBody>
          <a:bodyPr wrap="square" rtlCol="0">
            <a:spAutoFit/>
          </a:bodyPr>
          <a:lstStyle/>
          <a:p>
            <a:r>
              <a:rPr lang="en-US" sz="2000">
                <a:solidFill>
                  <a:schemeClr val="tx1">
                    <a:lumMod val="75000"/>
                    <a:lumOff val="25000"/>
                  </a:schemeClr>
                </a:solidFill>
                <a:latin typeface="Century Gothic" panose="020B0502020202020204" pitchFamily="34" charset="0"/>
              </a:rPr>
              <a:t>Sentinel-1 </a:t>
            </a:r>
          </a:p>
        </p:txBody>
      </p:sp>
      <p:sp>
        <p:nvSpPr>
          <p:cNvPr id="19" name="Rectangle 18">
            <a:extLst>
              <a:ext uri="{FF2B5EF4-FFF2-40B4-BE49-F238E27FC236}">
                <a16:creationId xmlns:a16="http://schemas.microsoft.com/office/drawing/2014/main" id="{B092D95F-5416-C74C-ACD5-9262DDC61FBF}"/>
              </a:ext>
            </a:extLst>
          </p:cNvPr>
          <p:cNvSpPr/>
          <p:nvPr/>
        </p:nvSpPr>
        <p:spPr>
          <a:xfrm>
            <a:off x="5832608" y="2548115"/>
            <a:ext cx="2442029" cy="648481"/>
          </a:xfrm>
          <a:prstGeom prst="rect">
            <a:avLst/>
          </a:prstGeom>
          <a:solidFill>
            <a:srgbClr val="A1E0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5233EAC-E661-5547-9E8A-B0AE003DD469}"/>
              </a:ext>
            </a:extLst>
          </p:cNvPr>
          <p:cNvSpPr txBox="1"/>
          <p:nvPr/>
        </p:nvSpPr>
        <p:spPr>
          <a:xfrm>
            <a:off x="5863905" y="2672300"/>
            <a:ext cx="2350093"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ALOS-2 PALSAR-2</a:t>
            </a:r>
          </a:p>
        </p:txBody>
      </p:sp>
      <p:pic>
        <p:nvPicPr>
          <p:cNvPr id="22" name="Picture 21">
            <a:extLst>
              <a:ext uri="{FF2B5EF4-FFF2-40B4-BE49-F238E27FC236}">
                <a16:creationId xmlns:a16="http://schemas.microsoft.com/office/drawing/2014/main" id="{97809753-2D72-9A4F-86C1-19E4E16587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5961" y="1563330"/>
            <a:ext cx="609834" cy="771331"/>
          </a:xfrm>
          <a:prstGeom prst="rect">
            <a:avLst/>
          </a:prstGeom>
        </p:spPr>
      </p:pic>
      <p:sp>
        <p:nvSpPr>
          <p:cNvPr id="23" name="Rectangle 22">
            <a:extLst>
              <a:ext uri="{FF2B5EF4-FFF2-40B4-BE49-F238E27FC236}">
                <a16:creationId xmlns:a16="http://schemas.microsoft.com/office/drawing/2014/main" id="{EF470099-D4C3-9A46-A3AA-93133DD18558}"/>
              </a:ext>
            </a:extLst>
          </p:cNvPr>
          <p:cNvSpPr/>
          <p:nvPr/>
        </p:nvSpPr>
        <p:spPr>
          <a:xfrm>
            <a:off x="8421179" y="2548115"/>
            <a:ext cx="1579399" cy="648481"/>
          </a:xfrm>
          <a:prstGeom prst="rect">
            <a:avLst/>
          </a:prstGeom>
          <a:solidFill>
            <a:srgbClr val="A1E0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4" name="Rectangle 23">
            <a:extLst>
              <a:ext uri="{FF2B5EF4-FFF2-40B4-BE49-F238E27FC236}">
                <a16:creationId xmlns:a16="http://schemas.microsoft.com/office/drawing/2014/main" id="{80AF0864-B3C9-8241-8D5C-EDA38DD3801C}"/>
              </a:ext>
            </a:extLst>
          </p:cNvPr>
          <p:cNvSpPr/>
          <p:nvPr/>
        </p:nvSpPr>
        <p:spPr>
          <a:xfrm>
            <a:off x="10277405" y="2548115"/>
            <a:ext cx="1786252" cy="648481"/>
          </a:xfrm>
          <a:prstGeom prst="rect">
            <a:avLst/>
          </a:prstGeom>
          <a:solidFill>
            <a:srgbClr val="A1E0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DE7D5FE-BEA1-F24D-A90C-A07137246917}"/>
              </a:ext>
            </a:extLst>
          </p:cNvPr>
          <p:cNvSpPr txBox="1"/>
          <p:nvPr/>
        </p:nvSpPr>
        <p:spPr>
          <a:xfrm>
            <a:off x="8635691" y="2672300"/>
            <a:ext cx="1150374" cy="400110"/>
          </a:xfrm>
          <a:prstGeom prst="rect">
            <a:avLst/>
          </a:prstGeom>
          <a:noFill/>
        </p:spPr>
        <p:txBody>
          <a:bodyPr wrap="square" rtlCol="0">
            <a:spAutoFit/>
          </a:bodyPr>
          <a:lstStyle/>
          <a:p>
            <a:pPr algn="ctr"/>
            <a:r>
              <a:rPr lang="en-US" sz="2000">
                <a:solidFill>
                  <a:schemeClr val="tx1">
                    <a:lumMod val="75000"/>
                    <a:lumOff val="25000"/>
                  </a:schemeClr>
                </a:solidFill>
                <a:latin typeface="Century Gothic" panose="020B0502020202020204" pitchFamily="34" charset="0"/>
              </a:rPr>
              <a:t>GPS</a:t>
            </a:r>
          </a:p>
        </p:txBody>
      </p:sp>
      <p:pic>
        <p:nvPicPr>
          <p:cNvPr id="27" name="Picture 26">
            <a:extLst>
              <a:ext uri="{FF2B5EF4-FFF2-40B4-BE49-F238E27FC236}">
                <a16:creationId xmlns:a16="http://schemas.microsoft.com/office/drawing/2014/main" id="{94AD2E91-CE9E-7D45-8AF3-1C549BFFAC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00105" y="1563330"/>
            <a:ext cx="494498" cy="771899"/>
          </a:xfrm>
          <a:prstGeom prst="rect">
            <a:avLst/>
          </a:prstGeom>
        </p:spPr>
      </p:pic>
      <p:sp>
        <p:nvSpPr>
          <p:cNvPr id="28" name="TextBox 27">
            <a:extLst>
              <a:ext uri="{FF2B5EF4-FFF2-40B4-BE49-F238E27FC236}">
                <a16:creationId xmlns:a16="http://schemas.microsoft.com/office/drawing/2014/main" id="{26695E75-2DBB-D546-B88C-C6377A510146}"/>
              </a:ext>
            </a:extLst>
          </p:cNvPr>
          <p:cNvSpPr txBox="1"/>
          <p:nvPr/>
        </p:nvSpPr>
        <p:spPr>
          <a:xfrm>
            <a:off x="10453656" y="2672300"/>
            <a:ext cx="1582077" cy="400110"/>
          </a:xfrm>
          <a:prstGeom prst="rect">
            <a:avLst/>
          </a:prstGeom>
          <a:noFill/>
        </p:spPr>
        <p:txBody>
          <a:bodyPr wrap="square" rtlCol="0">
            <a:spAutoFit/>
          </a:bodyPr>
          <a:lstStyle/>
          <a:p>
            <a:pPr algn="ctr"/>
            <a:r>
              <a:rPr lang="en-US" sz="2000">
                <a:solidFill>
                  <a:schemeClr val="tx1">
                    <a:lumMod val="75000"/>
                    <a:lumOff val="25000"/>
                  </a:schemeClr>
                </a:solidFill>
                <a:latin typeface="Century Gothic" panose="020B0502020202020204" pitchFamily="34" charset="0"/>
              </a:rPr>
              <a:t>Well data</a:t>
            </a:r>
          </a:p>
        </p:txBody>
      </p:sp>
      <p:cxnSp>
        <p:nvCxnSpPr>
          <p:cNvPr id="30" name="Straight Connector 29">
            <a:extLst>
              <a:ext uri="{FF2B5EF4-FFF2-40B4-BE49-F238E27FC236}">
                <a16:creationId xmlns:a16="http://schemas.microsoft.com/office/drawing/2014/main" id="{1DA5528B-B467-6148-ADF7-1D493023F38D}"/>
              </a:ext>
            </a:extLst>
          </p:cNvPr>
          <p:cNvCxnSpPr>
            <a:cxnSpLocks/>
          </p:cNvCxnSpPr>
          <p:nvPr/>
        </p:nvCxnSpPr>
        <p:spPr>
          <a:xfrm>
            <a:off x="1912377" y="3184774"/>
            <a:ext cx="0" cy="615280"/>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050AFCFC-F902-0D43-AAAB-A1A600F05E09}"/>
              </a:ext>
            </a:extLst>
          </p:cNvPr>
          <p:cNvCxnSpPr>
            <a:cxnSpLocks/>
          </p:cNvCxnSpPr>
          <p:nvPr/>
        </p:nvCxnSpPr>
        <p:spPr>
          <a:xfrm>
            <a:off x="11207622" y="3184774"/>
            <a:ext cx="0" cy="61528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A372865D-B124-2D46-A594-5994120F45EE}"/>
              </a:ext>
            </a:extLst>
          </p:cNvPr>
          <p:cNvCxnSpPr>
            <a:cxnSpLocks/>
          </p:cNvCxnSpPr>
          <p:nvPr/>
        </p:nvCxnSpPr>
        <p:spPr>
          <a:xfrm>
            <a:off x="9210878" y="3184774"/>
            <a:ext cx="0" cy="615280"/>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DBA5C0BB-16AF-CB4A-8103-4532FEA772E8}"/>
              </a:ext>
            </a:extLst>
          </p:cNvPr>
          <p:cNvCxnSpPr>
            <a:cxnSpLocks/>
          </p:cNvCxnSpPr>
          <p:nvPr/>
        </p:nvCxnSpPr>
        <p:spPr>
          <a:xfrm flipH="1">
            <a:off x="6093527" y="3184774"/>
            <a:ext cx="960095" cy="61528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9CB3B0CC-1952-9A48-B0C0-BA24F6171C73}"/>
              </a:ext>
            </a:extLst>
          </p:cNvPr>
          <p:cNvCxnSpPr>
            <a:cxnSpLocks/>
          </p:cNvCxnSpPr>
          <p:nvPr/>
        </p:nvCxnSpPr>
        <p:spPr>
          <a:xfrm>
            <a:off x="4469032" y="3184774"/>
            <a:ext cx="877693" cy="615280"/>
          </a:xfrm>
          <a:prstGeom prst="line">
            <a:avLst/>
          </a:prstGeom>
        </p:spPr>
        <p:style>
          <a:lnRef idx="1">
            <a:schemeClr val="dk1"/>
          </a:lnRef>
          <a:fillRef idx="0">
            <a:schemeClr val="dk1"/>
          </a:fillRef>
          <a:effectRef idx="0">
            <a:schemeClr val="dk1"/>
          </a:effectRef>
          <a:fontRef idx="minor">
            <a:schemeClr val="tx1"/>
          </a:fontRef>
        </p:style>
      </p:cxnSp>
      <p:sp>
        <p:nvSpPr>
          <p:cNvPr id="38" name="Rectangle 37">
            <a:extLst>
              <a:ext uri="{FF2B5EF4-FFF2-40B4-BE49-F238E27FC236}">
                <a16:creationId xmlns:a16="http://schemas.microsoft.com/office/drawing/2014/main" id="{D6A1EC57-D2F5-FA4C-8BC7-B7720DA4CEB2}"/>
              </a:ext>
            </a:extLst>
          </p:cNvPr>
          <p:cNvSpPr/>
          <p:nvPr/>
        </p:nvSpPr>
        <p:spPr>
          <a:xfrm>
            <a:off x="4611593" y="3800054"/>
            <a:ext cx="2442029" cy="648481"/>
          </a:xfrm>
          <a:prstGeom prst="rect">
            <a:avLst/>
          </a:prstGeom>
          <a:solidFill>
            <a:srgbClr val="A1E0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7E53205-0612-E444-875D-85737F9D269D}"/>
              </a:ext>
            </a:extLst>
          </p:cNvPr>
          <p:cNvSpPr txBox="1"/>
          <p:nvPr/>
        </p:nvSpPr>
        <p:spPr>
          <a:xfrm>
            <a:off x="4683475" y="3927099"/>
            <a:ext cx="2254805" cy="400110"/>
          </a:xfrm>
          <a:prstGeom prst="rect">
            <a:avLst/>
          </a:prstGeom>
          <a:noFill/>
        </p:spPr>
        <p:txBody>
          <a:bodyPr wrap="square" rtlCol="0">
            <a:spAutoFit/>
          </a:bodyPr>
          <a:lstStyle/>
          <a:p>
            <a:pPr algn="ctr"/>
            <a:r>
              <a:rPr lang="en-US" sz="2000">
                <a:solidFill>
                  <a:schemeClr val="tx1">
                    <a:lumMod val="75000"/>
                    <a:lumOff val="25000"/>
                  </a:schemeClr>
                </a:solidFill>
                <a:latin typeface="Century Gothic" panose="020B0502020202020204" pitchFamily="34" charset="0"/>
              </a:rPr>
              <a:t>InSAR</a:t>
            </a:r>
          </a:p>
        </p:txBody>
      </p:sp>
      <p:sp>
        <p:nvSpPr>
          <p:cNvPr id="40" name="Rectangle 39">
            <a:extLst>
              <a:ext uri="{FF2B5EF4-FFF2-40B4-BE49-F238E27FC236}">
                <a16:creationId xmlns:a16="http://schemas.microsoft.com/office/drawing/2014/main" id="{3F246DD0-1B9A-804E-A62C-575680F47F4B}"/>
              </a:ext>
            </a:extLst>
          </p:cNvPr>
          <p:cNvSpPr/>
          <p:nvPr/>
        </p:nvSpPr>
        <p:spPr>
          <a:xfrm>
            <a:off x="450252" y="3800054"/>
            <a:ext cx="2924250" cy="635633"/>
          </a:xfrm>
          <a:prstGeom prst="rect">
            <a:avLst/>
          </a:prstGeom>
          <a:solidFill>
            <a:srgbClr val="A1E0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E2A9B5EC-D069-414A-8F9D-CD8699FE062C}"/>
              </a:ext>
            </a:extLst>
          </p:cNvPr>
          <p:cNvSpPr txBox="1"/>
          <p:nvPr/>
        </p:nvSpPr>
        <p:spPr>
          <a:xfrm>
            <a:off x="267093" y="3939628"/>
            <a:ext cx="3290568" cy="400110"/>
          </a:xfrm>
          <a:prstGeom prst="rect">
            <a:avLst/>
          </a:prstGeom>
          <a:noFill/>
        </p:spPr>
        <p:txBody>
          <a:bodyPr wrap="square" rtlCol="0">
            <a:spAutoFit/>
          </a:bodyPr>
          <a:lstStyle/>
          <a:p>
            <a:pPr algn="ctr"/>
            <a:r>
              <a:rPr lang="en-US" sz="2000" dirty="0">
                <a:solidFill>
                  <a:schemeClr val="tx1">
                    <a:lumMod val="75000"/>
                    <a:lumOff val="25000"/>
                  </a:schemeClr>
                </a:solidFill>
                <a:latin typeface="Century Gothic" panose="020B0502020202020204" pitchFamily="34" charset="0"/>
              </a:rPr>
              <a:t>Groundwater thickness</a:t>
            </a:r>
          </a:p>
        </p:txBody>
      </p:sp>
      <p:sp>
        <p:nvSpPr>
          <p:cNvPr id="42" name="Rectangle 41">
            <a:extLst>
              <a:ext uri="{FF2B5EF4-FFF2-40B4-BE49-F238E27FC236}">
                <a16:creationId xmlns:a16="http://schemas.microsoft.com/office/drawing/2014/main" id="{BF1A09A0-8C11-EA42-956D-E1EDB3E0BAF7}"/>
              </a:ext>
            </a:extLst>
          </p:cNvPr>
          <p:cNvSpPr/>
          <p:nvPr/>
        </p:nvSpPr>
        <p:spPr>
          <a:xfrm>
            <a:off x="8090941" y="3800054"/>
            <a:ext cx="2239874" cy="648481"/>
          </a:xfrm>
          <a:prstGeom prst="rect">
            <a:avLst/>
          </a:prstGeom>
          <a:solidFill>
            <a:srgbClr val="A1E0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7ED85C7-4719-9747-9B94-E50549FF140D}"/>
              </a:ext>
            </a:extLst>
          </p:cNvPr>
          <p:cNvSpPr/>
          <p:nvPr/>
        </p:nvSpPr>
        <p:spPr>
          <a:xfrm>
            <a:off x="10393832" y="3800054"/>
            <a:ext cx="1778759" cy="648481"/>
          </a:xfrm>
          <a:prstGeom prst="rect">
            <a:avLst/>
          </a:prstGeom>
          <a:solidFill>
            <a:srgbClr val="A1E0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2739F848-4F6C-FB4C-97DA-2986149B2DFA}"/>
              </a:ext>
            </a:extLst>
          </p:cNvPr>
          <p:cNvSpPr txBox="1"/>
          <p:nvPr/>
        </p:nvSpPr>
        <p:spPr>
          <a:xfrm>
            <a:off x="8032728" y="3939628"/>
            <a:ext cx="2356301" cy="400110"/>
          </a:xfrm>
          <a:prstGeom prst="rect">
            <a:avLst/>
          </a:prstGeom>
          <a:noFill/>
        </p:spPr>
        <p:txBody>
          <a:bodyPr wrap="square" rtlCol="0">
            <a:spAutoFit/>
          </a:bodyPr>
          <a:lstStyle/>
          <a:p>
            <a:pPr algn="ctr"/>
            <a:r>
              <a:rPr lang="en-US" sz="2000">
                <a:solidFill>
                  <a:schemeClr val="tx1">
                    <a:lumMod val="75000"/>
                    <a:lumOff val="25000"/>
                  </a:schemeClr>
                </a:solidFill>
                <a:latin typeface="Century Gothic" panose="020B0502020202020204" pitchFamily="34" charset="0"/>
              </a:rPr>
              <a:t>Surface elevation</a:t>
            </a:r>
          </a:p>
        </p:txBody>
      </p:sp>
      <p:sp>
        <p:nvSpPr>
          <p:cNvPr id="45" name="TextBox 44">
            <a:extLst>
              <a:ext uri="{FF2B5EF4-FFF2-40B4-BE49-F238E27FC236}">
                <a16:creationId xmlns:a16="http://schemas.microsoft.com/office/drawing/2014/main" id="{10A0586E-F661-CA46-81E7-C3AB34EA7A18}"/>
              </a:ext>
            </a:extLst>
          </p:cNvPr>
          <p:cNvSpPr txBox="1"/>
          <p:nvPr/>
        </p:nvSpPr>
        <p:spPr>
          <a:xfrm>
            <a:off x="10385226" y="3924239"/>
            <a:ext cx="1718935" cy="400110"/>
          </a:xfrm>
          <a:prstGeom prst="rect">
            <a:avLst/>
          </a:prstGeom>
          <a:noFill/>
        </p:spPr>
        <p:txBody>
          <a:bodyPr wrap="square" rtlCol="0">
            <a:spAutoFit/>
          </a:bodyPr>
          <a:lstStyle/>
          <a:p>
            <a:pPr algn="ctr"/>
            <a:r>
              <a:rPr lang="en-US" sz="2000">
                <a:solidFill>
                  <a:schemeClr val="tx1">
                    <a:lumMod val="75000"/>
                    <a:lumOff val="25000"/>
                  </a:schemeClr>
                </a:solidFill>
                <a:latin typeface="Century Gothic" panose="020B0502020202020204" pitchFamily="34" charset="0"/>
              </a:rPr>
              <a:t>Water level</a:t>
            </a:r>
          </a:p>
        </p:txBody>
      </p:sp>
      <p:sp>
        <p:nvSpPr>
          <p:cNvPr id="46" name="TextBox 45">
            <a:extLst>
              <a:ext uri="{FF2B5EF4-FFF2-40B4-BE49-F238E27FC236}">
                <a16:creationId xmlns:a16="http://schemas.microsoft.com/office/drawing/2014/main" id="{87976FFE-AD9A-AF47-A1C2-67F4B8745F67}"/>
              </a:ext>
            </a:extLst>
          </p:cNvPr>
          <p:cNvSpPr txBox="1"/>
          <p:nvPr/>
        </p:nvSpPr>
        <p:spPr>
          <a:xfrm rot="16200000">
            <a:off x="-338000" y="2629179"/>
            <a:ext cx="1237904" cy="400110"/>
          </a:xfrm>
          <a:prstGeom prst="rect">
            <a:avLst/>
          </a:prstGeom>
          <a:noFill/>
        </p:spPr>
        <p:txBody>
          <a:bodyPr wrap="square" rtlCol="0">
            <a:spAutoFit/>
          </a:bodyPr>
          <a:lstStyle/>
          <a:p>
            <a:pPr algn="ctr"/>
            <a:r>
              <a:rPr lang="en-US" sz="2000" dirty="0">
                <a:solidFill>
                  <a:schemeClr val="tx1">
                    <a:lumMod val="75000"/>
                    <a:lumOff val="25000"/>
                  </a:schemeClr>
                </a:solidFill>
                <a:latin typeface="Century Gothic" panose="020B0502020202020204" pitchFamily="34" charset="0"/>
              </a:rPr>
              <a:t>Dataset</a:t>
            </a:r>
          </a:p>
        </p:txBody>
      </p:sp>
      <p:sp>
        <p:nvSpPr>
          <p:cNvPr id="47" name="TextBox 46">
            <a:extLst>
              <a:ext uri="{FF2B5EF4-FFF2-40B4-BE49-F238E27FC236}">
                <a16:creationId xmlns:a16="http://schemas.microsoft.com/office/drawing/2014/main" id="{ED258121-4293-004C-BCEA-81C52170DBA4}"/>
              </a:ext>
            </a:extLst>
          </p:cNvPr>
          <p:cNvSpPr txBox="1"/>
          <p:nvPr/>
        </p:nvSpPr>
        <p:spPr>
          <a:xfrm rot="16200000">
            <a:off x="-346661" y="3932311"/>
            <a:ext cx="1185259" cy="400110"/>
          </a:xfrm>
          <a:prstGeom prst="rect">
            <a:avLst/>
          </a:prstGeom>
          <a:noFill/>
        </p:spPr>
        <p:txBody>
          <a:bodyPr wrap="square" rtlCol="0">
            <a:spAutoFit/>
          </a:bodyPr>
          <a:lstStyle/>
          <a:p>
            <a:pPr algn="ctr"/>
            <a:r>
              <a:rPr lang="en-US" sz="2000" dirty="0">
                <a:solidFill>
                  <a:schemeClr val="tx1">
                    <a:lumMod val="75000"/>
                    <a:lumOff val="25000"/>
                  </a:schemeClr>
                </a:solidFill>
                <a:latin typeface="Century Gothic" panose="020B0502020202020204" pitchFamily="34" charset="0"/>
              </a:rPr>
              <a:t>Input</a:t>
            </a:r>
          </a:p>
        </p:txBody>
      </p:sp>
      <p:sp>
        <p:nvSpPr>
          <p:cNvPr id="48" name="TextBox 47">
            <a:extLst>
              <a:ext uri="{FF2B5EF4-FFF2-40B4-BE49-F238E27FC236}">
                <a16:creationId xmlns:a16="http://schemas.microsoft.com/office/drawing/2014/main" id="{21298699-3FB7-EA42-BAA8-1FD36B1C1151}"/>
              </a:ext>
            </a:extLst>
          </p:cNvPr>
          <p:cNvSpPr txBox="1"/>
          <p:nvPr/>
        </p:nvSpPr>
        <p:spPr>
          <a:xfrm rot="16200000">
            <a:off x="-263424" y="5269302"/>
            <a:ext cx="1088753" cy="400110"/>
          </a:xfrm>
          <a:prstGeom prst="rect">
            <a:avLst/>
          </a:prstGeom>
          <a:noFill/>
        </p:spPr>
        <p:txBody>
          <a:bodyPr wrap="square" rtlCol="0">
            <a:spAutoFit/>
          </a:bodyPr>
          <a:lstStyle/>
          <a:p>
            <a:pPr algn="ctr"/>
            <a:r>
              <a:rPr lang="en-US" sz="2000" dirty="0">
                <a:solidFill>
                  <a:schemeClr val="tx1">
                    <a:lumMod val="75000"/>
                    <a:lumOff val="25000"/>
                  </a:schemeClr>
                </a:solidFill>
                <a:latin typeface="Century Gothic" panose="020B0502020202020204" pitchFamily="34" charset="0"/>
              </a:rPr>
              <a:t>Source</a:t>
            </a:r>
          </a:p>
        </p:txBody>
      </p:sp>
      <p:cxnSp>
        <p:nvCxnSpPr>
          <p:cNvPr id="49" name="Straight Connector 48">
            <a:extLst>
              <a:ext uri="{FF2B5EF4-FFF2-40B4-BE49-F238E27FC236}">
                <a16:creationId xmlns:a16="http://schemas.microsoft.com/office/drawing/2014/main" id="{FC0577E9-B211-1B4F-B83F-CB2A91785C39}"/>
              </a:ext>
            </a:extLst>
          </p:cNvPr>
          <p:cNvCxnSpPr>
            <a:cxnSpLocks/>
          </p:cNvCxnSpPr>
          <p:nvPr/>
        </p:nvCxnSpPr>
        <p:spPr>
          <a:xfrm>
            <a:off x="1912377" y="4448535"/>
            <a:ext cx="0" cy="615280"/>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DE690EB4-EC88-4245-AC80-12C95A1F5DD9}"/>
              </a:ext>
            </a:extLst>
          </p:cNvPr>
          <p:cNvCxnSpPr>
            <a:cxnSpLocks/>
          </p:cNvCxnSpPr>
          <p:nvPr/>
        </p:nvCxnSpPr>
        <p:spPr>
          <a:xfrm>
            <a:off x="5718307" y="4448535"/>
            <a:ext cx="0" cy="615280"/>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D6E959CC-D899-7B4E-A181-5B20216CCA68}"/>
              </a:ext>
            </a:extLst>
          </p:cNvPr>
          <p:cNvCxnSpPr>
            <a:cxnSpLocks/>
          </p:cNvCxnSpPr>
          <p:nvPr/>
        </p:nvCxnSpPr>
        <p:spPr>
          <a:xfrm>
            <a:off x="9210878" y="4435687"/>
            <a:ext cx="0" cy="615280"/>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2AB7EA12-8A17-CC4E-8F77-499177DD9A36}"/>
              </a:ext>
            </a:extLst>
          </p:cNvPr>
          <p:cNvCxnSpPr>
            <a:cxnSpLocks/>
          </p:cNvCxnSpPr>
          <p:nvPr/>
        </p:nvCxnSpPr>
        <p:spPr>
          <a:xfrm>
            <a:off x="11222639" y="4448535"/>
            <a:ext cx="0" cy="615280"/>
          </a:xfrm>
          <a:prstGeom prst="line">
            <a:avLst/>
          </a:prstGeom>
        </p:spPr>
        <p:style>
          <a:lnRef idx="1">
            <a:schemeClr val="dk1"/>
          </a:lnRef>
          <a:fillRef idx="0">
            <a:schemeClr val="dk1"/>
          </a:fillRef>
          <a:effectRef idx="0">
            <a:schemeClr val="dk1"/>
          </a:effectRef>
          <a:fontRef idx="minor">
            <a:schemeClr val="tx1"/>
          </a:fontRef>
        </p:style>
      </p:cxnSp>
      <p:sp>
        <p:nvSpPr>
          <p:cNvPr id="53" name="Rectangle 52">
            <a:extLst>
              <a:ext uri="{FF2B5EF4-FFF2-40B4-BE49-F238E27FC236}">
                <a16:creationId xmlns:a16="http://schemas.microsoft.com/office/drawing/2014/main" id="{D68BEAEA-0D88-CE4B-A741-8C03E37D9DF8}"/>
              </a:ext>
            </a:extLst>
          </p:cNvPr>
          <p:cNvSpPr/>
          <p:nvPr/>
        </p:nvSpPr>
        <p:spPr>
          <a:xfrm>
            <a:off x="4589862" y="5097865"/>
            <a:ext cx="2442029" cy="648481"/>
          </a:xfrm>
          <a:prstGeom prst="rect">
            <a:avLst/>
          </a:prstGeom>
          <a:solidFill>
            <a:srgbClr val="A1E0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2EB9F7B4-D74E-F640-84C6-178DB9AD23FB}"/>
              </a:ext>
            </a:extLst>
          </p:cNvPr>
          <p:cNvSpPr/>
          <p:nvPr/>
        </p:nvSpPr>
        <p:spPr>
          <a:xfrm>
            <a:off x="10602181" y="5047388"/>
            <a:ext cx="1231275" cy="648481"/>
          </a:xfrm>
          <a:prstGeom prst="rect">
            <a:avLst/>
          </a:prstGeom>
          <a:solidFill>
            <a:srgbClr val="A1E0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D8795BD9-3514-904F-96E4-A98FA4EFB517}"/>
              </a:ext>
            </a:extLst>
          </p:cNvPr>
          <p:cNvSpPr/>
          <p:nvPr/>
        </p:nvSpPr>
        <p:spPr>
          <a:xfrm>
            <a:off x="8318090" y="5047389"/>
            <a:ext cx="1968601" cy="648481"/>
          </a:xfrm>
          <a:prstGeom prst="rect">
            <a:avLst/>
          </a:prstGeom>
          <a:solidFill>
            <a:srgbClr val="A1E0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89A1C374-4573-734B-B2EA-93F816E68D62}"/>
              </a:ext>
            </a:extLst>
          </p:cNvPr>
          <p:cNvSpPr/>
          <p:nvPr/>
        </p:nvSpPr>
        <p:spPr>
          <a:xfrm>
            <a:off x="691363" y="5076663"/>
            <a:ext cx="2442029" cy="648481"/>
          </a:xfrm>
          <a:prstGeom prst="rect">
            <a:avLst/>
          </a:prstGeom>
          <a:solidFill>
            <a:srgbClr val="A1E0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CEE6F57-D073-3249-B1EA-3DEDE35A811B}"/>
              </a:ext>
            </a:extLst>
          </p:cNvPr>
          <p:cNvSpPr txBox="1"/>
          <p:nvPr/>
        </p:nvSpPr>
        <p:spPr>
          <a:xfrm>
            <a:off x="4799985" y="5235677"/>
            <a:ext cx="1976284" cy="400110"/>
          </a:xfrm>
          <a:prstGeom prst="rect">
            <a:avLst/>
          </a:prstGeom>
          <a:noFill/>
        </p:spPr>
        <p:txBody>
          <a:bodyPr wrap="square" rtlCol="0">
            <a:spAutoFit/>
          </a:bodyPr>
          <a:lstStyle/>
          <a:p>
            <a:pPr algn="ctr"/>
            <a:r>
              <a:rPr lang="en-US" sz="2000" dirty="0">
                <a:solidFill>
                  <a:schemeClr val="tx1">
                    <a:lumMod val="75000"/>
                    <a:lumOff val="25000"/>
                  </a:schemeClr>
                </a:solidFill>
                <a:latin typeface="Century Gothic" panose="020B0502020202020204" pitchFamily="34" charset="0"/>
              </a:rPr>
              <a:t>ESA, JAXA, JPL</a:t>
            </a:r>
          </a:p>
        </p:txBody>
      </p:sp>
      <p:sp>
        <p:nvSpPr>
          <p:cNvPr id="58" name="TextBox 57">
            <a:extLst>
              <a:ext uri="{FF2B5EF4-FFF2-40B4-BE49-F238E27FC236}">
                <a16:creationId xmlns:a16="http://schemas.microsoft.com/office/drawing/2014/main" id="{2FBC12DF-4570-324E-B6C6-E7E947F3D567}"/>
              </a:ext>
            </a:extLst>
          </p:cNvPr>
          <p:cNvSpPr txBox="1"/>
          <p:nvPr/>
        </p:nvSpPr>
        <p:spPr>
          <a:xfrm>
            <a:off x="697156" y="5224020"/>
            <a:ext cx="2430442" cy="400110"/>
          </a:xfrm>
          <a:prstGeom prst="rect">
            <a:avLst/>
          </a:prstGeom>
          <a:noFill/>
        </p:spPr>
        <p:txBody>
          <a:bodyPr wrap="square" rtlCol="0">
            <a:spAutoFit/>
          </a:bodyPr>
          <a:lstStyle/>
          <a:p>
            <a:pPr algn="ctr"/>
            <a:r>
              <a:rPr lang="en-US" sz="2000" err="1">
                <a:solidFill>
                  <a:schemeClr val="tx1">
                    <a:lumMod val="75000"/>
                    <a:lumOff val="25000"/>
                  </a:schemeClr>
                </a:solidFill>
                <a:latin typeface="Century Gothic" panose="020B0502020202020204" pitchFamily="34" charset="0"/>
              </a:rPr>
              <a:t>Earthdata</a:t>
            </a:r>
            <a:r>
              <a:rPr lang="en-US" sz="2000">
                <a:solidFill>
                  <a:schemeClr val="tx1">
                    <a:lumMod val="75000"/>
                    <a:lumOff val="25000"/>
                  </a:schemeClr>
                </a:solidFill>
                <a:latin typeface="Century Gothic" panose="020B0502020202020204" pitchFamily="34" charset="0"/>
              </a:rPr>
              <a:t> Portal</a:t>
            </a:r>
          </a:p>
        </p:txBody>
      </p:sp>
      <p:sp>
        <p:nvSpPr>
          <p:cNvPr id="59" name="TextBox 58">
            <a:extLst>
              <a:ext uri="{FF2B5EF4-FFF2-40B4-BE49-F238E27FC236}">
                <a16:creationId xmlns:a16="http://schemas.microsoft.com/office/drawing/2014/main" id="{638A6219-D2CC-794F-B9AF-802893261486}"/>
              </a:ext>
            </a:extLst>
          </p:cNvPr>
          <p:cNvSpPr txBox="1"/>
          <p:nvPr/>
        </p:nvSpPr>
        <p:spPr>
          <a:xfrm>
            <a:off x="8107539" y="5046960"/>
            <a:ext cx="2356299" cy="707886"/>
          </a:xfrm>
          <a:prstGeom prst="rect">
            <a:avLst/>
          </a:prstGeom>
          <a:noFill/>
        </p:spPr>
        <p:txBody>
          <a:bodyPr wrap="square" rtlCol="0">
            <a:spAutoFit/>
          </a:bodyPr>
          <a:lstStyle/>
          <a:p>
            <a:pPr algn="ctr"/>
            <a:r>
              <a:rPr lang="en-US" sz="2000">
                <a:solidFill>
                  <a:schemeClr val="tx1">
                    <a:lumMod val="75000"/>
                    <a:lumOff val="25000"/>
                  </a:schemeClr>
                </a:solidFill>
                <a:latin typeface="Century Gothic" panose="020B0502020202020204" pitchFamily="34" charset="0"/>
              </a:rPr>
              <a:t>UNR Geodetic Lab</a:t>
            </a:r>
          </a:p>
        </p:txBody>
      </p:sp>
      <p:sp>
        <p:nvSpPr>
          <p:cNvPr id="60" name="TextBox 59">
            <a:extLst>
              <a:ext uri="{FF2B5EF4-FFF2-40B4-BE49-F238E27FC236}">
                <a16:creationId xmlns:a16="http://schemas.microsoft.com/office/drawing/2014/main" id="{87B76733-6222-C144-9989-AAA39B44B8F1}"/>
              </a:ext>
            </a:extLst>
          </p:cNvPr>
          <p:cNvSpPr txBox="1"/>
          <p:nvPr/>
        </p:nvSpPr>
        <p:spPr>
          <a:xfrm>
            <a:off x="10591984" y="5017685"/>
            <a:ext cx="1231275" cy="707886"/>
          </a:xfrm>
          <a:prstGeom prst="rect">
            <a:avLst/>
          </a:prstGeom>
          <a:noFill/>
        </p:spPr>
        <p:txBody>
          <a:bodyPr wrap="square" rtlCol="0">
            <a:spAutoFit/>
          </a:bodyPr>
          <a:lstStyle/>
          <a:p>
            <a:pPr algn="ctr"/>
            <a:r>
              <a:rPr lang="en-US" sz="2000">
                <a:solidFill>
                  <a:schemeClr val="tx1">
                    <a:lumMod val="75000"/>
                    <a:lumOff val="25000"/>
                  </a:schemeClr>
                </a:solidFill>
                <a:latin typeface="Century Gothic" panose="020B0502020202020204" pitchFamily="34" charset="0"/>
              </a:rPr>
              <a:t>CADWR USGS</a:t>
            </a:r>
          </a:p>
        </p:txBody>
      </p:sp>
      <p:sp>
        <p:nvSpPr>
          <p:cNvPr id="3" name="TextBox 2">
            <a:extLst>
              <a:ext uri="{FF2B5EF4-FFF2-40B4-BE49-F238E27FC236}">
                <a16:creationId xmlns:a16="http://schemas.microsoft.com/office/drawing/2014/main" id="{FE714936-745F-B441-A5A5-F892AD8787C0}"/>
              </a:ext>
            </a:extLst>
          </p:cNvPr>
          <p:cNvSpPr txBox="1"/>
          <p:nvPr/>
        </p:nvSpPr>
        <p:spPr>
          <a:xfrm>
            <a:off x="8905961" y="6544624"/>
            <a:ext cx="4021323" cy="246221"/>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Image Credit: NASA, ESA, JAXA and </a:t>
            </a:r>
            <a:r>
              <a:rPr lang="en-US" sz="1000" dirty="0" err="1">
                <a:solidFill>
                  <a:schemeClr val="tx1">
                    <a:lumMod val="75000"/>
                    <a:lumOff val="25000"/>
                  </a:schemeClr>
                </a:solidFill>
                <a:latin typeface="Century Gothic" panose="020B0502020202020204" pitchFamily="34" charset="0"/>
              </a:rPr>
              <a:t>Pixabay</a:t>
            </a:r>
            <a:r>
              <a:rPr lang="en-US" sz="1000" dirty="0">
                <a:solidFill>
                  <a:schemeClr val="tx1">
                    <a:lumMod val="75000"/>
                    <a:lumOff val="25000"/>
                  </a:schemeClr>
                </a:solidFill>
                <a:latin typeface="Century Gothic" panose="020B0502020202020204" pitchFamily="34" charset="0"/>
              </a:rPr>
              <a:t> </a:t>
            </a:r>
          </a:p>
        </p:txBody>
      </p:sp>
    </p:spTree>
    <p:extLst>
      <p:ext uri="{BB962C8B-B14F-4D97-AF65-F5344CB8AC3E}">
        <p14:creationId xmlns:p14="http://schemas.microsoft.com/office/powerpoint/2010/main" val="1156723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604C77-0903-644F-8AAA-5F9C32BDD52C}"/>
              </a:ext>
            </a:extLst>
          </p:cNvPr>
          <p:cNvSpPr txBox="1"/>
          <p:nvPr/>
        </p:nvSpPr>
        <p:spPr>
          <a:xfrm>
            <a:off x="235009" y="439781"/>
            <a:ext cx="698393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4B1B5"/>
                </a:solidFill>
                <a:latin typeface="Century Gothic" panose="020F0302020204030204"/>
                <a:ea typeface="+mj-ea"/>
                <a:cs typeface="+mj-cs"/>
              </a:rPr>
              <a:t>Methodology </a:t>
            </a:r>
          </a:p>
        </p:txBody>
      </p:sp>
      <p:sp>
        <p:nvSpPr>
          <p:cNvPr id="5" name="TextBox 4">
            <a:extLst>
              <a:ext uri="{FF2B5EF4-FFF2-40B4-BE49-F238E27FC236}">
                <a16:creationId xmlns:a16="http://schemas.microsoft.com/office/drawing/2014/main" id="{AFC356AD-2119-624F-A3D6-C9CB03CBA574}"/>
              </a:ext>
            </a:extLst>
          </p:cNvPr>
          <p:cNvSpPr txBox="1"/>
          <p:nvPr/>
        </p:nvSpPr>
        <p:spPr>
          <a:xfrm>
            <a:off x="235009" y="1147667"/>
            <a:ext cx="698393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i="1">
                <a:solidFill>
                  <a:srgbClr val="24B1B5"/>
                </a:solidFill>
                <a:latin typeface="Century Gothic" panose="020F0302020204030204"/>
                <a:ea typeface="+mj-ea"/>
                <a:cs typeface="+mj-cs"/>
              </a:rPr>
              <a:t>Overview </a:t>
            </a:r>
          </a:p>
        </p:txBody>
      </p:sp>
      <p:sp>
        <p:nvSpPr>
          <p:cNvPr id="13" name="Google Shape;317;p11">
            <a:extLst>
              <a:ext uri="{FF2B5EF4-FFF2-40B4-BE49-F238E27FC236}">
                <a16:creationId xmlns:a16="http://schemas.microsoft.com/office/drawing/2014/main" id="{8BB4939C-11F8-584C-8153-03FF6F04F9E7}"/>
              </a:ext>
            </a:extLst>
          </p:cNvPr>
          <p:cNvSpPr>
            <a:spLocks/>
          </p:cNvSpPr>
          <p:nvPr/>
        </p:nvSpPr>
        <p:spPr>
          <a:xfrm>
            <a:off x="73224" y="3574474"/>
            <a:ext cx="2453638" cy="1464204"/>
          </a:xfrm>
          <a:prstGeom prst="flowChartAlternateProcess">
            <a:avLst/>
          </a:prstGeom>
          <a:solidFill>
            <a:srgbClr val="24B1B5">
              <a:alpha val="50000"/>
            </a:srgbClr>
          </a:solidFill>
          <a:ln w="12700" cap="flat" cmpd="sng">
            <a:solidFill>
              <a:srgbClr val="6ED4E1"/>
            </a:solidFill>
            <a:prstDash val="solid"/>
            <a:miter lim="800000"/>
            <a:headEnd type="none" w="sm" len="sm"/>
            <a:tailEnd type="none" w="sm" len="sm"/>
          </a:ln>
        </p:spPr>
        <p:txBody>
          <a:bodyPr spcFirstLastPara="1" wrap="square" lIns="91425" tIns="45700" rIns="91425" bIns="45700" anchor="t" anchorCtr="0">
            <a:noAutofit/>
          </a:bodyPr>
          <a:lstStyle/>
          <a:p>
            <a:pPr algn="ctr">
              <a:buClr>
                <a:srgbClr val="3F3F3F"/>
              </a:buClr>
              <a:buSzPts val="2200"/>
            </a:pPr>
            <a:r>
              <a:rPr lang="en-US" sz="2000" b="1" i="0" u="none" strike="noStrike" cap="none">
                <a:solidFill>
                  <a:schemeClr val="tx1">
                    <a:lumMod val="75000"/>
                    <a:lumOff val="25000"/>
                  </a:schemeClr>
                </a:solidFill>
                <a:uFillTx/>
                <a:latin typeface="Century Gothic"/>
                <a:ea typeface="Calibri"/>
                <a:cs typeface="Calibri"/>
                <a:sym typeface="Century Gothic"/>
              </a:rPr>
              <a:t>Acquire and Filter</a:t>
            </a:r>
            <a:r>
              <a:rPr lang="en-US" sz="2000" b="1">
                <a:solidFill>
                  <a:schemeClr val="tx1">
                    <a:lumMod val="75000"/>
                    <a:lumOff val="25000"/>
                  </a:schemeClr>
                </a:solidFill>
                <a:latin typeface="Century Gothic"/>
                <a:ea typeface="Calibri"/>
                <a:cs typeface="Calibri"/>
                <a:sym typeface="Century Gothic"/>
              </a:rPr>
              <a:t> </a:t>
            </a:r>
            <a:endParaRPr lang="en-US" sz="2000" b="0" i="0" u="none" strike="noStrike" cap="none">
              <a:solidFill>
                <a:schemeClr val="tx1">
                  <a:lumMod val="75000"/>
                  <a:lumOff val="25000"/>
                </a:schemeClr>
              </a:solidFill>
              <a:uFillTx/>
              <a:latin typeface="Century Gothic"/>
              <a:ea typeface="Calibri"/>
              <a:cs typeface="Calibri"/>
            </a:endParaRPr>
          </a:p>
        </p:txBody>
      </p:sp>
      <p:sp>
        <p:nvSpPr>
          <p:cNvPr id="14" name="Google Shape;318;p11">
            <a:extLst>
              <a:ext uri="{FF2B5EF4-FFF2-40B4-BE49-F238E27FC236}">
                <a16:creationId xmlns:a16="http://schemas.microsoft.com/office/drawing/2014/main" id="{76CBB9D7-EB5E-2C44-BD8E-6EFCE80B52D9}"/>
              </a:ext>
            </a:extLst>
          </p:cNvPr>
          <p:cNvSpPr>
            <a:spLocks/>
          </p:cNvSpPr>
          <p:nvPr/>
        </p:nvSpPr>
        <p:spPr>
          <a:xfrm>
            <a:off x="3455185" y="2920261"/>
            <a:ext cx="2247383" cy="1464204"/>
          </a:xfrm>
          <a:prstGeom prst="flowChartAlternateProcess">
            <a:avLst/>
          </a:prstGeom>
          <a:solidFill>
            <a:srgbClr val="24B1B5">
              <a:alpha val="50000"/>
            </a:srgbClr>
          </a:solidFill>
          <a:ln w="12700" cap="flat" cmpd="sng">
            <a:solidFill>
              <a:srgbClr val="6ED4E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200"/>
              <a:buFont typeface="Century Gothic"/>
              <a:buNone/>
            </a:pPr>
            <a:endParaRPr lang="en-US" sz="2200" b="1">
              <a:solidFill>
                <a:schemeClr val="tx1">
                  <a:lumMod val="75000"/>
                  <a:lumOff val="25000"/>
                </a:schemeClr>
              </a:solidFill>
              <a:latin typeface="Century Gothic"/>
              <a:ea typeface="Calibri"/>
              <a:cs typeface="Calibri"/>
              <a:sym typeface="Century Gothic"/>
            </a:endParaRPr>
          </a:p>
          <a:p>
            <a:pPr marL="0" marR="0" lvl="0" indent="0" algn="ctr" rtl="0">
              <a:lnSpc>
                <a:spcPct val="100000"/>
              </a:lnSpc>
              <a:spcBef>
                <a:spcPts val="0"/>
              </a:spcBef>
              <a:spcAft>
                <a:spcPts val="0"/>
              </a:spcAft>
              <a:buClr>
                <a:srgbClr val="3F3F3F"/>
              </a:buClr>
              <a:buSzPts val="2200"/>
              <a:buFont typeface="Century Gothic"/>
              <a:buNone/>
            </a:pPr>
            <a:r>
              <a:rPr lang="en-US" sz="2000" b="1">
                <a:solidFill>
                  <a:schemeClr val="tx1">
                    <a:lumMod val="75000"/>
                    <a:lumOff val="25000"/>
                  </a:schemeClr>
                </a:solidFill>
                <a:latin typeface="Century Gothic"/>
                <a:ea typeface="Calibri"/>
                <a:cs typeface="Calibri"/>
                <a:sym typeface="Century Gothic"/>
              </a:rPr>
              <a:t>Aggregate</a:t>
            </a:r>
            <a:endParaRPr lang="en-US" sz="2000" b="0" i="0" u="none" strike="noStrike" cap="none">
              <a:solidFill>
                <a:schemeClr val="tx1">
                  <a:lumMod val="75000"/>
                  <a:lumOff val="25000"/>
                </a:schemeClr>
              </a:solidFill>
              <a:uFillTx/>
              <a:latin typeface="Century Gothic"/>
              <a:ea typeface="Calibri"/>
              <a:cs typeface="Calibri"/>
            </a:endParaRPr>
          </a:p>
        </p:txBody>
      </p:sp>
      <p:sp>
        <p:nvSpPr>
          <p:cNvPr id="15" name="Google Shape;319;p11">
            <a:extLst>
              <a:ext uri="{FF2B5EF4-FFF2-40B4-BE49-F238E27FC236}">
                <a16:creationId xmlns:a16="http://schemas.microsoft.com/office/drawing/2014/main" id="{CC56C884-3D00-8C42-B122-D2D7C962CFFE}"/>
              </a:ext>
            </a:extLst>
          </p:cNvPr>
          <p:cNvSpPr>
            <a:spLocks/>
          </p:cNvSpPr>
          <p:nvPr/>
        </p:nvSpPr>
        <p:spPr>
          <a:xfrm>
            <a:off x="6630891" y="2188159"/>
            <a:ext cx="2247383" cy="1464204"/>
          </a:xfrm>
          <a:prstGeom prst="flowChartAlternateProcess">
            <a:avLst/>
          </a:prstGeom>
          <a:solidFill>
            <a:srgbClr val="24B1B5">
              <a:alpha val="50000"/>
            </a:srgbClr>
          </a:solidFill>
          <a:ln w="12700" cap="flat" cmpd="sng">
            <a:solidFill>
              <a:srgbClr val="6ED4E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200"/>
              <a:buFont typeface="Calibri"/>
              <a:buNone/>
            </a:pPr>
            <a:endParaRPr sz="2200" b="1" i="0" u="none" strike="noStrike" cap="none">
              <a:solidFill>
                <a:srgbClr val="3F3F3F"/>
              </a:solidFill>
              <a:uFillTx/>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200"/>
              <a:buFont typeface="Century Gothic"/>
              <a:buNone/>
            </a:pPr>
            <a:r>
              <a:rPr lang="en-US" sz="2000" b="1">
                <a:solidFill>
                  <a:schemeClr val="tx1">
                    <a:lumMod val="75000"/>
                    <a:lumOff val="25000"/>
                  </a:schemeClr>
                </a:solidFill>
                <a:latin typeface="Century Gothic"/>
                <a:ea typeface="Calibri"/>
                <a:cs typeface="Calibri"/>
                <a:sym typeface="Century Gothic"/>
              </a:rPr>
              <a:t>Zonal Mean</a:t>
            </a:r>
            <a:endParaRPr lang="en-US" sz="2000" b="0" i="0" u="none" strike="noStrike" cap="none">
              <a:solidFill>
                <a:schemeClr val="tx1">
                  <a:lumMod val="75000"/>
                  <a:lumOff val="25000"/>
                </a:schemeClr>
              </a:solidFill>
              <a:uFillTx/>
              <a:latin typeface="Century Gothic"/>
              <a:ea typeface="Calibri"/>
              <a:cs typeface="Calibri"/>
            </a:endParaRPr>
          </a:p>
        </p:txBody>
      </p:sp>
      <p:sp>
        <p:nvSpPr>
          <p:cNvPr id="16" name="Google Shape;320;p11">
            <a:extLst>
              <a:ext uri="{FF2B5EF4-FFF2-40B4-BE49-F238E27FC236}">
                <a16:creationId xmlns:a16="http://schemas.microsoft.com/office/drawing/2014/main" id="{61519789-236F-9942-B590-8BAB4F51B198}"/>
              </a:ext>
            </a:extLst>
          </p:cNvPr>
          <p:cNvSpPr>
            <a:spLocks/>
          </p:cNvSpPr>
          <p:nvPr/>
        </p:nvSpPr>
        <p:spPr>
          <a:xfrm>
            <a:off x="531045" y="4502728"/>
            <a:ext cx="2985198" cy="2191186"/>
          </a:xfrm>
          <a:prstGeom prst="flowChartAlternateProcess">
            <a:avLst/>
          </a:prstGeom>
          <a:solidFill>
            <a:schemeClr val="lt1"/>
          </a:solidFill>
          <a:ln w="12700" cap="flat" cmpd="sng">
            <a:solidFill>
              <a:srgbClr val="24B1B5"/>
            </a:solidFill>
            <a:prstDash val="solid"/>
            <a:miter lim="800000"/>
            <a:headEnd type="none" w="sm" len="sm"/>
            <a:tailEnd type="none" w="sm" len="sm"/>
          </a:ln>
        </p:spPr>
        <p:txBody>
          <a:bodyPr spcFirstLastPara="1" wrap="square" lIns="91425" tIns="45700" rIns="91425" bIns="45700" anchor="t" anchorCtr="0">
            <a:noAutofit/>
          </a:bodyPr>
          <a:lstStyle/>
          <a:p>
            <a:pPr marL="342900" indent="-342900">
              <a:lnSpc>
                <a:spcPct val="10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Remotely sensed and </a:t>
            </a:r>
            <a:r>
              <a:rPr lang="en-US" sz="2000" i="1" dirty="0">
                <a:solidFill>
                  <a:schemeClr val="tx1">
                    <a:lumMod val="75000"/>
                    <a:lumOff val="25000"/>
                  </a:schemeClr>
                </a:solidFill>
                <a:latin typeface="Century Gothic" panose="020F0302020204030204"/>
              </a:rPr>
              <a:t>in situ </a:t>
            </a:r>
            <a:r>
              <a:rPr lang="en-US" sz="2000" dirty="0">
                <a:solidFill>
                  <a:schemeClr val="tx1">
                    <a:lumMod val="75000"/>
                    <a:lumOff val="25000"/>
                  </a:schemeClr>
                </a:solidFill>
                <a:latin typeface="Century Gothic" panose="020F0302020204030204"/>
              </a:rPr>
              <a:t>datasets are downloaded and cleaned by date and quality</a:t>
            </a:r>
          </a:p>
        </p:txBody>
      </p:sp>
      <p:sp>
        <p:nvSpPr>
          <p:cNvPr id="17" name="Google Shape;321;p11">
            <a:extLst>
              <a:ext uri="{FF2B5EF4-FFF2-40B4-BE49-F238E27FC236}">
                <a16:creationId xmlns:a16="http://schemas.microsoft.com/office/drawing/2014/main" id="{6487AFFF-2E1F-3A42-A617-CD70394FAFEE}"/>
              </a:ext>
            </a:extLst>
          </p:cNvPr>
          <p:cNvSpPr>
            <a:spLocks/>
          </p:cNvSpPr>
          <p:nvPr/>
        </p:nvSpPr>
        <p:spPr>
          <a:xfrm>
            <a:off x="3845998" y="3844505"/>
            <a:ext cx="3265337" cy="2093308"/>
          </a:xfrm>
          <a:prstGeom prst="flowChartAlternateProcess">
            <a:avLst/>
          </a:prstGeom>
          <a:solidFill>
            <a:schemeClr val="lt1"/>
          </a:solidFill>
          <a:ln w="12700" cap="flat" cmpd="sng">
            <a:solidFill>
              <a:srgbClr val="24B1B5"/>
            </a:solidFill>
            <a:prstDash val="solid"/>
            <a:miter lim="800000"/>
            <a:headEnd type="none" w="sm" len="sm"/>
            <a:tailEnd type="none" w="sm" len="sm"/>
          </a:ln>
        </p:spPr>
        <p:txBody>
          <a:bodyPr spcFirstLastPara="1" wrap="square" lIns="91425" tIns="45700" rIns="91425" bIns="45700" anchor="t" anchorCtr="0">
            <a:noAutofit/>
          </a:bodyPr>
          <a:lstStyle/>
          <a:p>
            <a:pPr marL="342900" indent="-342900">
              <a:lnSpc>
                <a:spcPct val="10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Data are clipped to subbasin boundaries and aggregated temporally(monthly)</a:t>
            </a:r>
          </a:p>
        </p:txBody>
      </p:sp>
      <p:sp>
        <p:nvSpPr>
          <p:cNvPr id="18" name="Google Shape;322;p11">
            <a:extLst>
              <a:ext uri="{FF2B5EF4-FFF2-40B4-BE49-F238E27FC236}">
                <a16:creationId xmlns:a16="http://schemas.microsoft.com/office/drawing/2014/main" id="{16A40FB1-61A2-0647-B00C-D0F342B571F3}"/>
              </a:ext>
            </a:extLst>
          </p:cNvPr>
          <p:cNvSpPr>
            <a:spLocks/>
          </p:cNvSpPr>
          <p:nvPr/>
        </p:nvSpPr>
        <p:spPr>
          <a:xfrm>
            <a:off x="7356682" y="3157075"/>
            <a:ext cx="3362144" cy="1881603"/>
          </a:xfrm>
          <a:prstGeom prst="flowChartAlternateProcess">
            <a:avLst/>
          </a:prstGeom>
          <a:solidFill>
            <a:schemeClr val="lt1"/>
          </a:solidFill>
          <a:ln w="12700" cap="flat" cmpd="sng">
            <a:solidFill>
              <a:srgbClr val="24B1B5"/>
            </a:solidFill>
            <a:prstDash val="solid"/>
            <a:miter lim="800000"/>
            <a:headEnd type="none" w="sm" len="sm"/>
            <a:tailEnd type="none" w="sm" len="sm"/>
          </a:ln>
        </p:spPr>
        <p:txBody>
          <a:bodyPr spcFirstLastPara="1" wrap="square" lIns="91425" tIns="45700" rIns="91425" bIns="45700" anchor="t" anchorCtr="0">
            <a:noAutofit/>
          </a:bodyPr>
          <a:lstStyle/>
          <a:p>
            <a:pPr marL="342900" indent="-342900">
              <a:lnSpc>
                <a:spcPct val="10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Calculate monthly averages for each dataset </a:t>
            </a:r>
          </a:p>
          <a:p>
            <a:pPr marL="342900" marR="0" lvl="0" indent="-215900" algn="l" rtl="0">
              <a:lnSpc>
                <a:spcPct val="100000"/>
              </a:lnSpc>
              <a:spcBef>
                <a:spcPts val="0"/>
              </a:spcBef>
              <a:spcAft>
                <a:spcPts val="0"/>
              </a:spcAft>
              <a:buClr>
                <a:srgbClr val="7EB761"/>
              </a:buClr>
              <a:buSzPts val="2000"/>
              <a:buFont typeface="Arimo"/>
              <a:buNone/>
            </a:pPr>
            <a:endParaRPr sz="1800" b="0" i="0" u="none" strike="noStrike" cap="none" dirty="0">
              <a:solidFill>
                <a:schemeClr val="dk1"/>
              </a:solidFill>
              <a:uFillTx/>
              <a:latin typeface="Calibri"/>
              <a:ea typeface="Calibri"/>
              <a:cs typeface="Calibri"/>
              <a:sym typeface="Calibri"/>
            </a:endParaRPr>
          </a:p>
        </p:txBody>
      </p:sp>
      <p:sp>
        <p:nvSpPr>
          <p:cNvPr id="19" name="Google Shape;323;p11">
            <a:extLst>
              <a:ext uri="{FF2B5EF4-FFF2-40B4-BE49-F238E27FC236}">
                <a16:creationId xmlns:a16="http://schemas.microsoft.com/office/drawing/2014/main" id="{ADDCC337-5E3F-EC45-8B90-A72A833713B6}"/>
              </a:ext>
            </a:extLst>
          </p:cNvPr>
          <p:cNvSpPr>
            <a:spLocks/>
          </p:cNvSpPr>
          <p:nvPr/>
        </p:nvSpPr>
        <p:spPr>
          <a:xfrm rot="-1686940">
            <a:off x="2746910" y="3951497"/>
            <a:ext cx="529389" cy="300789"/>
          </a:xfrm>
          <a:prstGeom prst="rightArrow">
            <a:avLst>
              <a:gd name="adj1" fmla="val 50000"/>
              <a:gd name="adj2" fmla="val 50000"/>
            </a:avLst>
          </a:prstGeom>
          <a:solidFill>
            <a:srgbClr val="379CC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uFillTx/>
              <a:latin typeface="Calibri"/>
              <a:ea typeface="Calibri"/>
              <a:cs typeface="Calibri"/>
              <a:sym typeface="Calibri"/>
            </a:endParaRPr>
          </a:p>
        </p:txBody>
      </p:sp>
      <p:sp>
        <p:nvSpPr>
          <p:cNvPr id="20" name="Google Shape;324;p11">
            <a:extLst>
              <a:ext uri="{FF2B5EF4-FFF2-40B4-BE49-F238E27FC236}">
                <a16:creationId xmlns:a16="http://schemas.microsoft.com/office/drawing/2014/main" id="{82EB7B9E-6BC6-0947-BD49-AD59D77ABAA3}"/>
              </a:ext>
            </a:extLst>
          </p:cNvPr>
          <p:cNvSpPr>
            <a:spLocks/>
          </p:cNvSpPr>
          <p:nvPr/>
        </p:nvSpPr>
        <p:spPr>
          <a:xfrm rot="-1840481">
            <a:off x="5945587" y="3069264"/>
            <a:ext cx="529389" cy="300789"/>
          </a:xfrm>
          <a:prstGeom prst="rightArrow">
            <a:avLst>
              <a:gd name="adj1" fmla="val 50000"/>
              <a:gd name="adj2" fmla="val 50000"/>
            </a:avLst>
          </a:prstGeom>
          <a:solidFill>
            <a:srgbClr val="379CC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uFillTx/>
              <a:latin typeface="Calibri"/>
              <a:ea typeface="Calibri"/>
              <a:cs typeface="Calibri"/>
              <a:sym typeface="Calibri"/>
            </a:endParaRPr>
          </a:p>
        </p:txBody>
      </p:sp>
      <p:sp>
        <p:nvSpPr>
          <p:cNvPr id="21" name="Google Shape;325;p11">
            <a:extLst>
              <a:ext uri="{FF2B5EF4-FFF2-40B4-BE49-F238E27FC236}">
                <a16:creationId xmlns:a16="http://schemas.microsoft.com/office/drawing/2014/main" id="{850B2974-B640-274B-9788-E81068DDFE2D}"/>
              </a:ext>
            </a:extLst>
          </p:cNvPr>
          <p:cNvSpPr>
            <a:spLocks/>
          </p:cNvSpPr>
          <p:nvPr/>
        </p:nvSpPr>
        <p:spPr>
          <a:xfrm rot="-1840481">
            <a:off x="9012648" y="2053542"/>
            <a:ext cx="529389" cy="300789"/>
          </a:xfrm>
          <a:prstGeom prst="rightArrow">
            <a:avLst>
              <a:gd name="adj1" fmla="val 50000"/>
              <a:gd name="adj2" fmla="val 50000"/>
            </a:avLst>
          </a:prstGeom>
          <a:solidFill>
            <a:srgbClr val="379CC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uFillTx/>
              <a:latin typeface="Calibri"/>
              <a:ea typeface="Calibri"/>
              <a:cs typeface="Calibri"/>
              <a:sym typeface="Calibri"/>
            </a:endParaRPr>
          </a:p>
        </p:txBody>
      </p:sp>
      <p:pic>
        <p:nvPicPr>
          <p:cNvPr id="23" name="Picture 22" descr="Chart&#10;&#10;Description automatically generated">
            <a:extLst>
              <a:ext uri="{FF2B5EF4-FFF2-40B4-BE49-F238E27FC236}">
                <a16:creationId xmlns:a16="http://schemas.microsoft.com/office/drawing/2014/main" id="{6379FA3E-B309-9647-8822-996D4F884643}"/>
              </a:ext>
            </a:extLst>
          </p:cNvPr>
          <p:cNvPicPr>
            <a:picLocks/>
          </p:cNvPicPr>
          <p:nvPr/>
        </p:nvPicPr>
        <p:blipFill rotWithShape="1">
          <a:blip r:embed="rId3">
            <a:extLst>
              <a:ext uri="{28A0092B-C50C-407E-A947-70E740481C1C}">
                <a14:useLocalDpi xmlns:a14="http://schemas.microsoft.com/office/drawing/2010/main" val="0"/>
              </a:ext>
            </a:extLst>
          </a:blip>
          <a:srcRect l="6274" t="7376" b="23216"/>
          <a:stretch/>
        </p:blipFill>
        <p:spPr>
          <a:xfrm>
            <a:off x="9676411" y="970824"/>
            <a:ext cx="2084831" cy="1645920"/>
          </a:xfrm>
          <a:prstGeom prst="rect">
            <a:avLst/>
          </a:prstGeom>
          <a:ln w="25400">
            <a:solidFill>
              <a:srgbClr val="379CC4">
                <a:alpha val="50000"/>
              </a:srgbClr>
            </a:solidFill>
          </a:ln>
        </p:spPr>
      </p:pic>
      <p:sp>
        <p:nvSpPr>
          <p:cNvPr id="12" name="Google Shape;316;p11">
            <a:extLst>
              <a:ext uri="{FF2B5EF4-FFF2-40B4-BE49-F238E27FC236}">
                <a16:creationId xmlns:a16="http://schemas.microsoft.com/office/drawing/2014/main" id="{188A072C-42BB-2545-8CA7-73FA9C226299}"/>
              </a:ext>
            </a:extLst>
          </p:cNvPr>
          <p:cNvSpPr txBox="1">
            <a:spLocks/>
          </p:cNvSpPr>
          <p:nvPr/>
        </p:nvSpPr>
        <p:spPr>
          <a:xfrm>
            <a:off x="9770799" y="985684"/>
            <a:ext cx="1896054" cy="707846"/>
          </a:xfrm>
          <a:prstGeom prst="rect">
            <a:avLst/>
          </a:prstGeom>
          <a:solidFill>
            <a:srgbClr val="8D8780">
              <a:alpha val="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2000"/>
              <a:buFont typeface="Century Gothic"/>
              <a:buNone/>
            </a:pPr>
            <a:r>
              <a:rPr lang="en-US" sz="2000" b="1">
                <a:solidFill>
                  <a:srgbClr val="3F3F3F"/>
                </a:solidFill>
                <a:latin typeface="Century Gothic"/>
                <a:ea typeface="Century Gothic"/>
                <a:cs typeface="Century Gothic"/>
                <a:sym typeface="Century Gothic"/>
              </a:rPr>
              <a:t>Time Series Analysis</a:t>
            </a:r>
            <a:r>
              <a:rPr lang="en-US" sz="2000" b="1" i="0" u="none" strike="noStrike" cap="none">
                <a:solidFill>
                  <a:srgbClr val="3F3F3F"/>
                </a:solidFill>
                <a:uFillTx/>
                <a:latin typeface="Century Gothic"/>
                <a:ea typeface="Century Gothic"/>
                <a:cs typeface="Century Gothic"/>
                <a:sym typeface="Century Gothic"/>
              </a:rPr>
              <a:t> </a:t>
            </a:r>
            <a:endParaRPr sz="1800" b="0" i="0" u="none" strike="noStrike" cap="none">
              <a:solidFill>
                <a:schemeClr val="dk1"/>
              </a:solidFill>
              <a:uFillTx/>
              <a:latin typeface="Calibri"/>
              <a:ea typeface="Calibri"/>
              <a:cs typeface="Calibri"/>
              <a:sym typeface="Calibri"/>
            </a:endParaRPr>
          </a:p>
        </p:txBody>
      </p:sp>
    </p:spTree>
    <p:extLst>
      <p:ext uri="{BB962C8B-B14F-4D97-AF65-F5344CB8AC3E}">
        <p14:creationId xmlns:p14="http://schemas.microsoft.com/office/powerpoint/2010/main" val="2300199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2CDA5763-2135-4235-A573-791D9C62CD89}"/>
              </a:ext>
            </a:extLst>
          </p:cNvPr>
          <p:cNvSpPr/>
          <p:nvPr/>
        </p:nvSpPr>
        <p:spPr>
          <a:xfrm>
            <a:off x="7168687" y="1796159"/>
            <a:ext cx="3595202" cy="1403538"/>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3D3E071-4CC2-4FCA-8557-DC023018D966}"/>
              </a:ext>
            </a:extLst>
          </p:cNvPr>
          <p:cNvSpPr/>
          <p:nvPr/>
        </p:nvSpPr>
        <p:spPr>
          <a:xfrm>
            <a:off x="1637766" y="1804721"/>
            <a:ext cx="3595202" cy="1403538"/>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F604C77-0903-644F-8AAA-5F9C32BDD52C}"/>
              </a:ext>
            </a:extLst>
          </p:cNvPr>
          <p:cNvSpPr txBox="1"/>
          <p:nvPr/>
        </p:nvSpPr>
        <p:spPr>
          <a:xfrm>
            <a:off x="235009" y="439781"/>
            <a:ext cx="698393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4B1B5"/>
                </a:solidFill>
                <a:latin typeface="Century Gothic" panose="020F0302020204030204"/>
                <a:ea typeface="+mj-ea"/>
                <a:cs typeface="+mj-cs"/>
              </a:rPr>
              <a:t>Methodology </a:t>
            </a:r>
          </a:p>
        </p:txBody>
      </p:sp>
      <p:sp>
        <p:nvSpPr>
          <p:cNvPr id="5" name="TextBox 4">
            <a:extLst>
              <a:ext uri="{FF2B5EF4-FFF2-40B4-BE49-F238E27FC236}">
                <a16:creationId xmlns:a16="http://schemas.microsoft.com/office/drawing/2014/main" id="{AFC356AD-2119-624F-A3D6-C9CB03CBA574}"/>
              </a:ext>
            </a:extLst>
          </p:cNvPr>
          <p:cNvSpPr txBox="1"/>
          <p:nvPr/>
        </p:nvSpPr>
        <p:spPr>
          <a:xfrm>
            <a:off x="235009" y="1147667"/>
            <a:ext cx="698393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i="1">
                <a:solidFill>
                  <a:srgbClr val="24B1B5"/>
                </a:solidFill>
                <a:latin typeface="Century Gothic" panose="020F0302020204030204"/>
                <a:ea typeface="+mj-ea"/>
                <a:cs typeface="+mj-cs"/>
              </a:rPr>
              <a:t>In Situ</a:t>
            </a:r>
            <a:endParaRPr lang="en-US" sz="3200"/>
          </a:p>
        </p:txBody>
      </p:sp>
      <p:sp>
        <p:nvSpPr>
          <p:cNvPr id="7" name="Rectangle: Rounded Corners 6">
            <a:extLst>
              <a:ext uri="{FF2B5EF4-FFF2-40B4-BE49-F238E27FC236}">
                <a16:creationId xmlns:a16="http://schemas.microsoft.com/office/drawing/2014/main" id="{EF5B8574-04DD-4695-A7C5-10B5532A8221}"/>
              </a:ext>
            </a:extLst>
          </p:cNvPr>
          <p:cNvSpPr/>
          <p:nvPr/>
        </p:nvSpPr>
        <p:spPr>
          <a:xfrm>
            <a:off x="6411243" y="3596593"/>
            <a:ext cx="2636743" cy="1149669"/>
          </a:xfrm>
          <a:prstGeom prst="roundRect">
            <a:avLst/>
          </a:prstGeom>
          <a:solidFill>
            <a:schemeClr val="bg1">
              <a:lumMod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Create a 1 x 1km grid across the study area</a:t>
            </a:r>
          </a:p>
        </p:txBody>
      </p:sp>
      <p:sp>
        <p:nvSpPr>
          <p:cNvPr id="8" name="Rectangle: Rounded Corners 7">
            <a:extLst>
              <a:ext uri="{FF2B5EF4-FFF2-40B4-BE49-F238E27FC236}">
                <a16:creationId xmlns:a16="http://schemas.microsoft.com/office/drawing/2014/main" id="{AE975FBA-1BD5-4FD7-B22E-FB5CCA498203}"/>
              </a:ext>
            </a:extLst>
          </p:cNvPr>
          <p:cNvSpPr/>
          <p:nvPr/>
        </p:nvSpPr>
        <p:spPr>
          <a:xfrm>
            <a:off x="3521138" y="3599577"/>
            <a:ext cx="2646152" cy="1149668"/>
          </a:xfrm>
          <a:prstGeom prst="roundRect">
            <a:avLst/>
          </a:prstGeom>
          <a:solidFill>
            <a:schemeClr val="bg1">
              <a:lumMod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Stations are scored based on quality and quantity</a:t>
            </a:r>
          </a:p>
        </p:txBody>
      </p:sp>
      <p:sp>
        <p:nvSpPr>
          <p:cNvPr id="9" name="Rectangle: Rounded Corners 8">
            <a:extLst>
              <a:ext uri="{FF2B5EF4-FFF2-40B4-BE49-F238E27FC236}">
                <a16:creationId xmlns:a16="http://schemas.microsoft.com/office/drawing/2014/main" id="{5FE33506-2909-40AB-81EB-0AACDFAFBEAE}"/>
              </a:ext>
            </a:extLst>
          </p:cNvPr>
          <p:cNvSpPr/>
          <p:nvPr/>
        </p:nvSpPr>
        <p:spPr>
          <a:xfrm>
            <a:off x="9382168" y="3596593"/>
            <a:ext cx="2553789" cy="1149669"/>
          </a:xfrm>
          <a:prstGeom prst="roundRect">
            <a:avLst/>
          </a:prstGeom>
          <a:solidFill>
            <a:schemeClr val="bg1">
              <a:lumMod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Master Well Dataset</a:t>
            </a:r>
          </a:p>
        </p:txBody>
      </p:sp>
      <p:sp>
        <p:nvSpPr>
          <p:cNvPr id="10" name="Rectangle: Rounded Corners 9">
            <a:extLst>
              <a:ext uri="{FF2B5EF4-FFF2-40B4-BE49-F238E27FC236}">
                <a16:creationId xmlns:a16="http://schemas.microsoft.com/office/drawing/2014/main" id="{E64BEC91-D6F8-43E7-BA8B-8967EF35CEA0}"/>
              </a:ext>
            </a:extLst>
          </p:cNvPr>
          <p:cNvSpPr/>
          <p:nvPr/>
        </p:nvSpPr>
        <p:spPr>
          <a:xfrm>
            <a:off x="584849" y="3593848"/>
            <a:ext cx="2608852" cy="1142767"/>
          </a:xfrm>
          <a:prstGeom prst="roundRect">
            <a:avLst/>
          </a:prstGeom>
          <a:solidFill>
            <a:schemeClr val="bg1">
              <a:lumMod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Web scrapers for DWR and USGS</a:t>
            </a:r>
          </a:p>
        </p:txBody>
      </p:sp>
      <p:sp>
        <p:nvSpPr>
          <p:cNvPr id="12" name="Google Shape;323;p11">
            <a:extLst>
              <a:ext uri="{FF2B5EF4-FFF2-40B4-BE49-F238E27FC236}">
                <a16:creationId xmlns:a16="http://schemas.microsoft.com/office/drawing/2014/main" id="{1D4426E5-215D-4DED-BD53-740DD2E7DAC8}"/>
              </a:ext>
            </a:extLst>
          </p:cNvPr>
          <p:cNvSpPr>
            <a:spLocks/>
          </p:cNvSpPr>
          <p:nvPr/>
        </p:nvSpPr>
        <p:spPr>
          <a:xfrm>
            <a:off x="3158540" y="3996848"/>
            <a:ext cx="365760" cy="300789"/>
          </a:xfrm>
          <a:prstGeom prst="rightArrow">
            <a:avLst>
              <a:gd name="adj1" fmla="val 50000"/>
              <a:gd name="adj2" fmla="val 50000"/>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uFillTx/>
              <a:latin typeface="Calibri"/>
              <a:ea typeface="Calibri"/>
              <a:cs typeface="Calibri"/>
              <a:sym typeface="Calibri"/>
            </a:endParaRPr>
          </a:p>
        </p:txBody>
      </p:sp>
      <p:sp>
        <p:nvSpPr>
          <p:cNvPr id="15" name="Google Shape;323;p11">
            <a:extLst>
              <a:ext uri="{FF2B5EF4-FFF2-40B4-BE49-F238E27FC236}">
                <a16:creationId xmlns:a16="http://schemas.microsoft.com/office/drawing/2014/main" id="{44F3F330-6658-4DDC-9C7D-6A6357BEBF65}"/>
              </a:ext>
            </a:extLst>
          </p:cNvPr>
          <p:cNvSpPr>
            <a:spLocks/>
          </p:cNvSpPr>
          <p:nvPr/>
        </p:nvSpPr>
        <p:spPr>
          <a:xfrm>
            <a:off x="6083283" y="3994100"/>
            <a:ext cx="365760" cy="300789"/>
          </a:xfrm>
          <a:prstGeom prst="rightArrow">
            <a:avLst>
              <a:gd name="adj1" fmla="val 50000"/>
              <a:gd name="adj2" fmla="val 50000"/>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uFillTx/>
              <a:latin typeface="Calibri"/>
              <a:ea typeface="Calibri"/>
              <a:cs typeface="Calibri"/>
              <a:sym typeface="Calibri"/>
            </a:endParaRPr>
          </a:p>
        </p:txBody>
      </p:sp>
      <p:sp>
        <p:nvSpPr>
          <p:cNvPr id="17" name="Google Shape;323;p11">
            <a:extLst>
              <a:ext uri="{FF2B5EF4-FFF2-40B4-BE49-F238E27FC236}">
                <a16:creationId xmlns:a16="http://schemas.microsoft.com/office/drawing/2014/main" id="{61522E32-C27A-4B1A-B29F-D55DDEE4AF86}"/>
              </a:ext>
            </a:extLst>
          </p:cNvPr>
          <p:cNvSpPr>
            <a:spLocks/>
          </p:cNvSpPr>
          <p:nvPr/>
        </p:nvSpPr>
        <p:spPr>
          <a:xfrm>
            <a:off x="9008026" y="3996847"/>
            <a:ext cx="365760" cy="300789"/>
          </a:xfrm>
          <a:prstGeom prst="rightArrow">
            <a:avLst>
              <a:gd name="adj1" fmla="val 50000"/>
              <a:gd name="adj2" fmla="val 50000"/>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uFillTx/>
              <a:latin typeface="Calibri"/>
              <a:ea typeface="Calibri"/>
              <a:cs typeface="Calibri"/>
              <a:sym typeface="Calibri"/>
            </a:endParaRPr>
          </a:p>
        </p:txBody>
      </p:sp>
      <p:sp>
        <p:nvSpPr>
          <p:cNvPr id="19" name="Rectangle: Rounded Corners 18">
            <a:extLst>
              <a:ext uri="{FF2B5EF4-FFF2-40B4-BE49-F238E27FC236}">
                <a16:creationId xmlns:a16="http://schemas.microsoft.com/office/drawing/2014/main" id="{74239D79-B85A-4FD6-A1EB-9C961119CEA0}"/>
              </a:ext>
            </a:extLst>
          </p:cNvPr>
          <p:cNvSpPr/>
          <p:nvPr/>
        </p:nvSpPr>
        <p:spPr>
          <a:xfrm>
            <a:off x="3522188" y="5017682"/>
            <a:ext cx="2643488" cy="1116419"/>
          </a:xfrm>
          <a:prstGeom prst="roundRect">
            <a:avLst/>
          </a:prstGeom>
          <a:solidFill>
            <a:schemeClr val="bg1">
              <a:lumMod val="8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Combine all stations measurements</a:t>
            </a:r>
          </a:p>
        </p:txBody>
      </p:sp>
      <p:sp>
        <p:nvSpPr>
          <p:cNvPr id="21" name="Rectangle: Rounded Corners 20">
            <a:extLst>
              <a:ext uri="{FF2B5EF4-FFF2-40B4-BE49-F238E27FC236}">
                <a16:creationId xmlns:a16="http://schemas.microsoft.com/office/drawing/2014/main" id="{5ACB24FF-D5F3-437B-8028-BE9F60F5EB70}"/>
              </a:ext>
            </a:extLst>
          </p:cNvPr>
          <p:cNvSpPr/>
          <p:nvPr/>
        </p:nvSpPr>
        <p:spPr>
          <a:xfrm>
            <a:off x="619485" y="5017681"/>
            <a:ext cx="2574216" cy="1116418"/>
          </a:xfrm>
          <a:prstGeom prst="roundRect">
            <a:avLst/>
          </a:prstGeom>
          <a:solidFill>
            <a:schemeClr val="bg1">
              <a:lumMod val="8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Web scraper for Nevada Geodetic Laboratory</a:t>
            </a:r>
          </a:p>
        </p:txBody>
      </p:sp>
      <p:sp>
        <p:nvSpPr>
          <p:cNvPr id="22" name="Google Shape;323;p11">
            <a:extLst>
              <a:ext uri="{FF2B5EF4-FFF2-40B4-BE49-F238E27FC236}">
                <a16:creationId xmlns:a16="http://schemas.microsoft.com/office/drawing/2014/main" id="{82248093-52C1-40B7-8A64-12A24B89E415}"/>
              </a:ext>
            </a:extLst>
          </p:cNvPr>
          <p:cNvSpPr>
            <a:spLocks/>
          </p:cNvSpPr>
          <p:nvPr/>
        </p:nvSpPr>
        <p:spPr>
          <a:xfrm>
            <a:off x="3159065" y="5409544"/>
            <a:ext cx="365760" cy="300789"/>
          </a:xfrm>
          <a:prstGeom prst="rightArrow">
            <a:avLst>
              <a:gd name="adj1" fmla="val 50000"/>
              <a:gd name="adj2" fmla="val 50000"/>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uFillTx/>
              <a:latin typeface="Calibri"/>
              <a:ea typeface="Calibri"/>
              <a:cs typeface="Calibri"/>
              <a:sym typeface="Calibri"/>
            </a:endParaRPr>
          </a:p>
        </p:txBody>
      </p:sp>
      <p:sp>
        <p:nvSpPr>
          <p:cNvPr id="23" name="Google Shape;323;p11">
            <a:extLst>
              <a:ext uri="{FF2B5EF4-FFF2-40B4-BE49-F238E27FC236}">
                <a16:creationId xmlns:a16="http://schemas.microsoft.com/office/drawing/2014/main" id="{C1C368B6-15C5-4602-990D-20044D43F963}"/>
              </a:ext>
            </a:extLst>
          </p:cNvPr>
          <p:cNvSpPr>
            <a:spLocks/>
          </p:cNvSpPr>
          <p:nvPr/>
        </p:nvSpPr>
        <p:spPr>
          <a:xfrm>
            <a:off x="6084858" y="5409543"/>
            <a:ext cx="365760" cy="300789"/>
          </a:xfrm>
          <a:prstGeom prst="rightArrow">
            <a:avLst>
              <a:gd name="adj1" fmla="val 50000"/>
              <a:gd name="adj2" fmla="val 50000"/>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uFillTx/>
              <a:latin typeface="Calibri"/>
              <a:ea typeface="Calibri"/>
              <a:cs typeface="Calibri"/>
              <a:sym typeface="Calibri"/>
            </a:endParaRPr>
          </a:p>
        </p:txBody>
      </p:sp>
      <p:sp>
        <p:nvSpPr>
          <p:cNvPr id="24" name="Rectangle: Rounded Corners 23">
            <a:extLst>
              <a:ext uri="{FF2B5EF4-FFF2-40B4-BE49-F238E27FC236}">
                <a16:creationId xmlns:a16="http://schemas.microsoft.com/office/drawing/2014/main" id="{76BB5A22-7F74-453C-8E27-C4F814386C80}"/>
              </a:ext>
            </a:extLst>
          </p:cNvPr>
          <p:cNvSpPr/>
          <p:nvPr/>
        </p:nvSpPr>
        <p:spPr>
          <a:xfrm>
            <a:off x="6447980" y="4983045"/>
            <a:ext cx="2562670" cy="1151055"/>
          </a:xfrm>
          <a:prstGeom prst="roundRect">
            <a:avLst/>
          </a:prstGeom>
          <a:solidFill>
            <a:schemeClr val="bg1">
              <a:lumMod val="8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GPS Dataset</a:t>
            </a:r>
          </a:p>
        </p:txBody>
      </p:sp>
      <p:pic>
        <p:nvPicPr>
          <p:cNvPr id="3" name="Graphic 3" descr="Water">
            <a:extLst>
              <a:ext uri="{FF2B5EF4-FFF2-40B4-BE49-F238E27FC236}">
                <a16:creationId xmlns:a16="http://schemas.microsoft.com/office/drawing/2014/main" id="{4B00131D-9523-4812-8B55-8086A522CA3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243227" y="1910136"/>
            <a:ext cx="914400" cy="914400"/>
          </a:xfrm>
          <a:prstGeom prst="rect">
            <a:avLst/>
          </a:prstGeom>
        </p:spPr>
      </p:pic>
      <p:pic>
        <p:nvPicPr>
          <p:cNvPr id="4" name="Graphic 5" descr="Target">
            <a:extLst>
              <a:ext uri="{FF2B5EF4-FFF2-40B4-BE49-F238E27FC236}">
                <a16:creationId xmlns:a16="http://schemas.microsoft.com/office/drawing/2014/main" id="{D3A95F29-B74E-4AD4-8494-5371B01E2A6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171362" y="1910136"/>
            <a:ext cx="914400" cy="914400"/>
          </a:xfrm>
          <a:prstGeom prst="rect">
            <a:avLst/>
          </a:prstGeom>
        </p:spPr>
      </p:pic>
      <p:sp>
        <p:nvSpPr>
          <p:cNvPr id="6" name="TextBox 5">
            <a:extLst>
              <a:ext uri="{FF2B5EF4-FFF2-40B4-BE49-F238E27FC236}">
                <a16:creationId xmlns:a16="http://schemas.microsoft.com/office/drawing/2014/main" id="{5698DCE2-C321-4634-90F1-096AA5BD1477}"/>
              </a:ext>
            </a:extLst>
          </p:cNvPr>
          <p:cNvSpPr txBox="1"/>
          <p:nvPr/>
        </p:nvSpPr>
        <p:spPr>
          <a:xfrm>
            <a:off x="1633590" y="1864759"/>
            <a:ext cx="2743199"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800">
                <a:solidFill>
                  <a:schemeClr val="bg1"/>
                </a:solidFill>
                <a:latin typeface="Century Gothic" panose="020B0502020202020204" pitchFamily="34" charset="0"/>
              </a:rPr>
              <a:t>Wells</a:t>
            </a:r>
            <a:endParaRPr lang="en-US" sz="2800">
              <a:solidFill>
                <a:schemeClr val="bg1"/>
              </a:solidFill>
              <a:latin typeface="Century Gothic" panose="020B0502020202020204" pitchFamily="34" charset="0"/>
              <a:cs typeface="Calibri"/>
            </a:endParaRPr>
          </a:p>
          <a:p>
            <a:pPr algn="r"/>
            <a:r>
              <a:rPr lang="en-US" sz="1600">
                <a:solidFill>
                  <a:schemeClr val="bg1"/>
                </a:solidFill>
                <a:latin typeface="Century Gothic" panose="020B0502020202020204" pitchFamily="34" charset="0"/>
                <a:cs typeface="Calibri"/>
              </a:rPr>
              <a:t>DWR Periodic and Continuous</a:t>
            </a:r>
          </a:p>
          <a:p>
            <a:pPr algn="r"/>
            <a:r>
              <a:rPr lang="en-US" sz="1600">
                <a:solidFill>
                  <a:schemeClr val="bg1"/>
                </a:solidFill>
                <a:latin typeface="Century Gothic" panose="020B0502020202020204" pitchFamily="34" charset="0"/>
                <a:cs typeface="Calibri"/>
              </a:rPr>
              <a:t>USGS NWIS Groundwater</a:t>
            </a:r>
          </a:p>
        </p:txBody>
      </p:sp>
      <p:sp>
        <p:nvSpPr>
          <p:cNvPr id="20" name="TextBox 19">
            <a:extLst>
              <a:ext uri="{FF2B5EF4-FFF2-40B4-BE49-F238E27FC236}">
                <a16:creationId xmlns:a16="http://schemas.microsoft.com/office/drawing/2014/main" id="{422B3697-9A6D-43AB-971E-39E19C55387D}"/>
              </a:ext>
            </a:extLst>
          </p:cNvPr>
          <p:cNvSpPr txBox="1"/>
          <p:nvPr/>
        </p:nvSpPr>
        <p:spPr>
          <a:xfrm>
            <a:off x="8020690" y="1984624"/>
            <a:ext cx="274319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latin typeface="Century Gothic" panose="020B0502020202020204" pitchFamily="34" charset="0"/>
              </a:rPr>
              <a:t>GPS</a:t>
            </a:r>
            <a:endParaRPr lang="en-US" sz="2800">
              <a:solidFill>
                <a:schemeClr val="bg1"/>
              </a:solidFill>
              <a:latin typeface="Century Gothic" panose="020B0502020202020204" pitchFamily="34" charset="0"/>
              <a:cs typeface="Calibri"/>
            </a:endParaRPr>
          </a:p>
          <a:p>
            <a:r>
              <a:rPr lang="en-US" sz="1600">
                <a:solidFill>
                  <a:schemeClr val="bg1"/>
                </a:solidFill>
                <a:latin typeface="Century Gothic" panose="020B0502020202020204" pitchFamily="34" charset="0"/>
                <a:cs typeface="Calibri"/>
              </a:rPr>
              <a:t>Nevada Geodetic Laboratory</a:t>
            </a:r>
            <a:endParaRPr lang="en-US" sz="2800">
              <a:solidFill>
                <a:schemeClr val="bg1"/>
              </a:solidFill>
              <a:latin typeface="Century Gothic" panose="020B0502020202020204" pitchFamily="34" charset="0"/>
              <a:cs typeface="Calibri"/>
            </a:endParaRPr>
          </a:p>
        </p:txBody>
      </p:sp>
    </p:spTree>
    <p:extLst>
      <p:ext uri="{BB962C8B-B14F-4D97-AF65-F5344CB8AC3E}">
        <p14:creationId xmlns:p14="http://schemas.microsoft.com/office/powerpoint/2010/main" val="3947950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604C77-0903-644F-8AAA-5F9C32BDD52C}"/>
              </a:ext>
            </a:extLst>
          </p:cNvPr>
          <p:cNvSpPr txBox="1"/>
          <p:nvPr/>
        </p:nvSpPr>
        <p:spPr>
          <a:xfrm>
            <a:off x="235009" y="439781"/>
            <a:ext cx="698393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4B1B5"/>
                </a:solidFill>
                <a:latin typeface="Century Gothic" panose="020F0302020204030204"/>
                <a:ea typeface="+mj-ea"/>
                <a:cs typeface="+mj-cs"/>
              </a:rPr>
              <a:t>Methodology </a:t>
            </a:r>
          </a:p>
        </p:txBody>
      </p:sp>
      <p:sp>
        <p:nvSpPr>
          <p:cNvPr id="5" name="TextBox 4">
            <a:extLst>
              <a:ext uri="{FF2B5EF4-FFF2-40B4-BE49-F238E27FC236}">
                <a16:creationId xmlns:a16="http://schemas.microsoft.com/office/drawing/2014/main" id="{AFC356AD-2119-624F-A3D6-C9CB03CBA574}"/>
              </a:ext>
            </a:extLst>
          </p:cNvPr>
          <p:cNvSpPr txBox="1"/>
          <p:nvPr/>
        </p:nvSpPr>
        <p:spPr>
          <a:xfrm>
            <a:off x="235009" y="1147667"/>
            <a:ext cx="698393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i="1">
                <a:solidFill>
                  <a:srgbClr val="24B1B5"/>
                </a:solidFill>
                <a:latin typeface="Century Gothic" panose="020F0302020204030204"/>
                <a:ea typeface="+mj-ea"/>
                <a:cs typeface="+mj-cs"/>
              </a:rPr>
              <a:t>Remotely Sensed </a:t>
            </a:r>
          </a:p>
        </p:txBody>
      </p:sp>
      <p:sp>
        <p:nvSpPr>
          <p:cNvPr id="3" name="Rectangle: Rounded Corners 2">
            <a:extLst>
              <a:ext uri="{FF2B5EF4-FFF2-40B4-BE49-F238E27FC236}">
                <a16:creationId xmlns:a16="http://schemas.microsoft.com/office/drawing/2014/main" id="{82FCEACF-C124-429C-87FD-8FC3D8001810}"/>
              </a:ext>
            </a:extLst>
          </p:cNvPr>
          <p:cNvSpPr/>
          <p:nvPr/>
        </p:nvSpPr>
        <p:spPr>
          <a:xfrm>
            <a:off x="7168687" y="1796159"/>
            <a:ext cx="3467527" cy="1138716"/>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A7E3455-A3D8-4883-A016-2389E8E07F6F}"/>
              </a:ext>
            </a:extLst>
          </p:cNvPr>
          <p:cNvSpPr/>
          <p:nvPr/>
        </p:nvSpPr>
        <p:spPr>
          <a:xfrm>
            <a:off x="1637766" y="1804721"/>
            <a:ext cx="3467527" cy="113871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4438093-C585-43CA-AB49-FE27205A2BEB}"/>
              </a:ext>
            </a:extLst>
          </p:cNvPr>
          <p:cNvSpPr txBox="1"/>
          <p:nvPr/>
        </p:nvSpPr>
        <p:spPr>
          <a:xfrm>
            <a:off x="1633590" y="1979059"/>
            <a:ext cx="252412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800">
                <a:solidFill>
                  <a:schemeClr val="bg1"/>
                </a:solidFill>
                <a:latin typeface="Century Gothic" panose="020B0502020202020204" pitchFamily="34" charset="0"/>
              </a:rPr>
              <a:t>GRACE-DA</a:t>
            </a:r>
          </a:p>
          <a:p>
            <a:pPr algn="r"/>
            <a:r>
              <a:rPr lang="en-US" sz="1600">
                <a:solidFill>
                  <a:schemeClr val="bg1"/>
                </a:solidFill>
                <a:latin typeface="Century Gothic" panose="020B0502020202020204" pitchFamily="34" charset="0"/>
                <a:cs typeface="Calibri"/>
              </a:rPr>
              <a:t>Groundwater Thickness</a:t>
            </a:r>
            <a:endParaRPr lang="en-US" sz="2800">
              <a:solidFill>
                <a:schemeClr val="bg1"/>
              </a:solidFill>
              <a:latin typeface="Century Gothic" panose="020B0502020202020204" pitchFamily="34" charset="0"/>
              <a:cs typeface="Calibri"/>
            </a:endParaRPr>
          </a:p>
        </p:txBody>
      </p:sp>
      <p:sp>
        <p:nvSpPr>
          <p:cNvPr id="15" name="TextBox 14">
            <a:extLst>
              <a:ext uri="{FF2B5EF4-FFF2-40B4-BE49-F238E27FC236}">
                <a16:creationId xmlns:a16="http://schemas.microsoft.com/office/drawing/2014/main" id="{E14CAC24-D250-465F-BA24-A5B5479ADE74}"/>
              </a:ext>
            </a:extLst>
          </p:cNvPr>
          <p:cNvSpPr txBox="1"/>
          <p:nvPr/>
        </p:nvSpPr>
        <p:spPr>
          <a:xfrm>
            <a:off x="8182615" y="1841749"/>
            <a:ext cx="2371724"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latin typeface="Century Gothic" panose="020B0502020202020204" pitchFamily="34" charset="0"/>
              </a:rPr>
              <a:t>InSAR</a:t>
            </a:r>
            <a:endParaRPr lang="en-US" sz="2800">
              <a:solidFill>
                <a:schemeClr val="bg1"/>
              </a:solidFill>
              <a:latin typeface="Century Gothic" panose="020B0502020202020204" pitchFamily="34" charset="0"/>
              <a:cs typeface="Calibri"/>
            </a:endParaRPr>
          </a:p>
          <a:p>
            <a:r>
              <a:rPr lang="en-US" sz="1600">
                <a:solidFill>
                  <a:schemeClr val="bg1"/>
                </a:solidFill>
                <a:latin typeface="Century Gothic" panose="020B0502020202020204" pitchFamily="34" charset="0"/>
                <a:cs typeface="Calibri"/>
              </a:rPr>
              <a:t>Sentinel-1</a:t>
            </a:r>
            <a:endParaRPr lang="en-US" sz="2800">
              <a:solidFill>
                <a:schemeClr val="bg1"/>
              </a:solidFill>
              <a:latin typeface="Century Gothic" panose="020B0502020202020204" pitchFamily="34" charset="0"/>
              <a:cs typeface="Calibri"/>
            </a:endParaRPr>
          </a:p>
          <a:p>
            <a:r>
              <a:rPr lang="en-US" sz="1600">
                <a:solidFill>
                  <a:schemeClr val="bg1"/>
                </a:solidFill>
                <a:latin typeface="Century Gothic" panose="020B0502020202020204" pitchFamily="34" charset="0"/>
                <a:cs typeface="Calibri"/>
              </a:rPr>
              <a:t>PALSAR-2 ALOS-2</a:t>
            </a:r>
          </a:p>
          <a:p>
            <a:endParaRPr lang="en-US" sz="1600">
              <a:solidFill>
                <a:schemeClr val="bg1"/>
              </a:solidFill>
              <a:latin typeface="Century Gothic" panose="020B0502020202020204" pitchFamily="34" charset="0"/>
              <a:cs typeface="Calibri"/>
            </a:endParaRPr>
          </a:p>
        </p:txBody>
      </p:sp>
      <p:pic>
        <p:nvPicPr>
          <p:cNvPr id="16" name="Graphic 16" descr="Satellite">
            <a:extLst>
              <a:ext uri="{FF2B5EF4-FFF2-40B4-BE49-F238E27FC236}">
                <a16:creationId xmlns:a16="http://schemas.microsoft.com/office/drawing/2014/main" id="{9081C8AA-55C2-4EB1-BF6E-4E8DC22BFFD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162425" y="1905000"/>
            <a:ext cx="914400" cy="914400"/>
          </a:xfrm>
          <a:prstGeom prst="rect">
            <a:avLst/>
          </a:prstGeom>
        </p:spPr>
      </p:pic>
      <p:pic>
        <p:nvPicPr>
          <p:cNvPr id="17" name="Graphic 16" descr="Satellite">
            <a:extLst>
              <a:ext uri="{FF2B5EF4-FFF2-40B4-BE49-F238E27FC236}">
                <a16:creationId xmlns:a16="http://schemas.microsoft.com/office/drawing/2014/main" id="{F13D3E1E-382C-48F8-ADA7-3DA322DE717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219950" y="1905000"/>
            <a:ext cx="914400" cy="914400"/>
          </a:xfrm>
          <a:prstGeom prst="rect">
            <a:avLst/>
          </a:prstGeom>
        </p:spPr>
      </p:pic>
      <p:sp>
        <p:nvSpPr>
          <p:cNvPr id="21" name="Rectangle: Rounded Corners 20">
            <a:extLst>
              <a:ext uri="{FF2B5EF4-FFF2-40B4-BE49-F238E27FC236}">
                <a16:creationId xmlns:a16="http://schemas.microsoft.com/office/drawing/2014/main" id="{FEE5CC60-DDB5-48C0-A4F5-78DCC1E0A5CB}"/>
              </a:ext>
            </a:extLst>
          </p:cNvPr>
          <p:cNvSpPr/>
          <p:nvPr/>
        </p:nvSpPr>
        <p:spPr>
          <a:xfrm>
            <a:off x="6468970" y="3654320"/>
            <a:ext cx="2304739" cy="920150"/>
          </a:xfrm>
          <a:prstGeom prst="roundRect">
            <a:avLst/>
          </a:prstGeom>
          <a:solidFill>
            <a:schemeClr val="bg1">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Clipped and Normalized</a:t>
            </a:r>
          </a:p>
        </p:txBody>
      </p:sp>
      <p:sp>
        <p:nvSpPr>
          <p:cNvPr id="23" name="Rectangle: Rounded Corners 22">
            <a:extLst>
              <a:ext uri="{FF2B5EF4-FFF2-40B4-BE49-F238E27FC236}">
                <a16:creationId xmlns:a16="http://schemas.microsoft.com/office/drawing/2014/main" id="{AC602C0A-5912-49A4-AD53-82AF109D72B9}"/>
              </a:ext>
            </a:extLst>
          </p:cNvPr>
          <p:cNvSpPr/>
          <p:nvPr/>
        </p:nvSpPr>
        <p:spPr>
          <a:xfrm>
            <a:off x="3544228" y="3645758"/>
            <a:ext cx="2313301" cy="920150"/>
          </a:xfrm>
          <a:prstGeom prst="roundRect">
            <a:avLst/>
          </a:prstGeom>
          <a:solidFill>
            <a:schemeClr val="bg1">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Converted from </a:t>
            </a:r>
            <a:r>
              <a:rPr lang="en-US" sz="2000" err="1">
                <a:solidFill>
                  <a:schemeClr val="tx1">
                    <a:lumMod val="75000"/>
                    <a:lumOff val="25000"/>
                  </a:schemeClr>
                </a:solidFill>
                <a:latin typeface="Century Gothic"/>
                <a:cs typeface="Calibri"/>
              </a:rPr>
              <a:t>NetCDF</a:t>
            </a:r>
            <a:r>
              <a:rPr lang="en-US" sz="2000">
                <a:solidFill>
                  <a:schemeClr val="tx1">
                    <a:lumMod val="75000"/>
                    <a:lumOff val="25000"/>
                  </a:schemeClr>
                </a:solidFill>
                <a:latin typeface="Century Gothic"/>
                <a:cs typeface="Calibri"/>
              </a:rPr>
              <a:t> to TIF from "</a:t>
            </a:r>
            <a:r>
              <a:rPr lang="en-US" sz="2000" err="1">
                <a:solidFill>
                  <a:schemeClr val="tx1">
                    <a:lumMod val="75000"/>
                    <a:lumOff val="25000"/>
                  </a:schemeClr>
                </a:solidFill>
                <a:latin typeface="Century Gothic"/>
                <a:cs typeface="Calibri"/>
              </a:rPr>
              <a:t>gws</a:t>
            </a:r>
            <a:r>
              <a:rPr lang="en-US" sz="2000">
                <a:solidFill>
                  <a:schemeClr val="tx1">
                    <a:lumMod val="75000"/>
                    <a:lumOff val="25000"/>
                  </a:schemeClr>
                </a:solidFill>
                <a:latin typeface="Century Gothic"/>
                <a:cs typeface="Calibri"/>
              </a:rPr>
              <a:t>" array</a:t>
            </a:r>
          </a:p>
        </p:txBody>
      </p:sp>
      <p:sp>
        <p:nvSpPr>
          <p:cNvPr id="25" name="Rectangle: Rounded Corners 24">
            <a:extLst>
              <a:ext uri="{FF2B5EF4-FFF2-40B4-BE49-F238E27FC236}">
                <a16:creationId xmlns:a16="http://schemas.microsoft.com/office/drawing/2014/main" id="{CF9B5D4A-4AE5-4258-913D-A0BB405DA8CC}"/>
              </a:ext>
            </a:extLst>
          </p:cNvPr>
          <p:cNvSpPr/>
          <p:nvPr/>
        </p:nvSpPr>
        <p:spPr>
          <a:xfrm>
            <a:off x="9393713" y="3654320"/>
            <a:ext cx="2313301" cy="920150"/>
          </a:xfrm>
          <a:prstGeom prst="roundRect">
            <a:avLst/>
          </a:prstGeom>
          <a:solidFill>
            <a:schemeClr val="bg1">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GRACE Dataset</a:t>
            </a:r>
          </a:p>
        </p:txBody>
      </p:sp>
      <p:sp>
        <p:nvSpPr>
          <p:cNvPr id="27" name="Rectangle: Rounded Corners 26">
            <a:extLst>
              <a:ext uri="{FF2B5EF4-FFF2-40B4-BE49-F238E27FC236}">
                <a16:creationId xmlns:a16="http://schemas.microsoft.com/office/drawing/2014/main" id="{D3E69FFE-1023-415B-A23F-B4B04F81E7BA}"/>
              </a:ext>
            </a:extLst>
          </p:cNvPr>
          <p:cNvSpPr/>
          <p:nvPr/>
        </p:nvSpPr>
        <p:spPr>
          <a:xfrm>
            <a:off x="619485" y="3651575"/>
            <a:ext cx="2310877" cy="914334"/>
          </a:xfrm>
          <a:prstGeom prst="roundRect">
            <a:avLst/>
          </a:prstGeom>
          <a:solidFill>
            <a:schemeClr val="bg1">
              <a:lumMod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Web scraper for </a:t>
            </a:r>
            <a:r>
              <a:rPr lang="en-US" sz="2000" err="1">
                <a:solidFill>
                  <a:schemeClr val="tx1">
                    <a:lumMod val="75000"/>
                    <a:lumOff val="25000"/>
                  </a:schemeClr>
                </a:solidFill>
                <a:latin typeface="Century Gothic"/>
                <a:cs typeface="Calibri"/>
              </a:rPr>
              <a:t>EarthData</a:t>
            </a:r>
            <a:endParaRPr lang="en-US" sz="2000">
              <a:solidFill>
                <a:schemeClr val="tx1">
                  <a:lumMod val="75000"/>
                  <a:lumOff val="25000"/>
                </a:schemeClr>
              </a:solidFill>
              <a:latin typeface="Century Gothic"/>
              <a:cs typeface="Calibri"/>
            </a:endParaRPr>
          </a:p>
        </p:txBody>
      </p:sp>
      <p:sp>
        <p:nvSpPr>
          <p:cNvPr id="29" name="Google Shape;323;p11">
            <a:extLst>
              <a:ext uri="{FF2B5EF4-FFF2-40B4-BE49-F238E27FC236}">
                <a16:creationId xmlns:a16="http://schemas.microsoft.com/office/drawing/2014/main" id="{928B6455-C010-4990-9A58-ED79A6C56D3E}"/>
              </a:ext>
            </a:extLst>
          </p:cNvPr>
          <p:cNvSpPr>
            <a:spLocks/>
          </p:cNvSpPr>
          <p:nvPr/>
        </p:nvSpPr>
        <p:spPr>
          <a:xfrm>
            <a:off x="2972283" y="3949722"/>
            <a:ext cx="529389" cy="300789"/>
          </a:xfrm>
          <a:prstGeom prst="rightArrow">
            <a:avLst>
              <a:gd name="adj1" fmla="val 50000"/>
              <a:gd name="adj2" fmla="val 50000"/>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uFillTx/>
              <a:latin typeface="Calibri"/>
              <a:ea typeface="Calibri"/>
              <a:cs typeface="Calibri"/>
              <a:sym typeface="Calibri"/>
            </a:endParaRPr>
          </a:p>
        </p:txBody>
      </p:sp>
      <p:sp>
        <p:nvSpPr>
          <p:cNvPr id="31" name="Google Shape;323;p11">
            <a:extLst>
              <a:ext uri="{FF2B5EF4-FFF2-40B4-BE49-F238E27FC236}">
                <a16:creationId xmlns:a16="http://schemas.microsoft.com/office/drawing/2014/main" id="{CDB23E6A-EC8B-42CA-B0C9-9CEC0370538D}"/>
              </a:ext>
            </a:extLst>
          </p:cNvPr>
          <p:cNvSpPr>
            <a:spLocks/>
          </p:cNvSpPr>
          <p:nvPr/>
        </p:nvSpPr>
        <p:spPr>
          <a:xfrm>
            <a:off x="5897026" y="3946974"/>
            <a:ext cx="529389" cy="300789"/>
          </a:xfrm>
          <a:prstGeom prst="rightArrow">
            <a:avLst>
              <a:gd name="adj1" fmla="val 50000"/>
              <a:gd name="adj2" fmla="val 50000"/>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uFillTx/>
              <a:latin typeface="Calibri"/>
              <a:ea typeface="Calibri"/>
              <a:cs typeface="Calibri"/>
              <a:sym typeface="Calibri"/>
            </a:endParaRPr>
          </a:p>
        </p:txBody>
      </p:sp>
      <p:sp>
        <p:nvSpPr>
          <p:cNvPr id="33" name="Google Shape;323;p11">
            <a:extLst>
              <a:ext uri="{FF2B5EF4-FFF2-40B4-BE49-F238E27FC236}">
                <a16:creationId xmlns:a16="http://schemas.microsoft.com/office/drawing/2014/main" id="{7E7704A5-26E1-4BC1-9377-25FD21A80DF6}"/>
              </a:ext>
            </a:extLst>
          </p:cNvPr>
          <p:cNvSpPr>
            <a:spLocks/>
          </p:cNvSpPr>
          <p:nvPr/>
        </p:nvSpPr>
        <p:spPr>
          <a:xfrm>
            <a:off x="8821769" y="3949721"/>
            <a:ext cx="529389" cy="300789"/>
          </a:xfrm>
          <a:prstGeom prst="rightArrow">
            <a:avLst>
              <a:gd name="adj1" fmla="val 50000"/>
              <a:gd name="adj2" fmla="val 50000"/>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uFillTx/>
              <a:latin typeface="Calibri"/>
              <a:ea typeface="Calibri"/>
              <a:cs typeface="Calibri"/>
              <a:sym typeface="Calibri"/>
            </a:endParaRPr>
          </a:p>
        </p:txBody>
      </p:sp>
      <p:sp>
        <p:nvSpPr>
          <p:cNvPr id="35" name="Rectangle: Rounded Corners 34">
            <a:extLst>
              <a:ext uri="{FF2B5EF4-FFF2-40B4-BE49-F238E27FC236}">
                <a16:creationId xmlns:a16="http://schemas.microsoft.com/office/drawing/2014/main" id="{B4EBF99E-2C2A-45DB-BCC5-7FF781B95AFC}"/>
              </a:ext>
            </a:extLst>
          </p:cNvPr>
          <p:cNvSpPr/>
          <p:nvPr/>
        </p:nvSpPr>
        <p:spPr>
          <a:xfrm>
            <a:off x="3545278" y="5052318"/>
            <a:ext cx="2310877" cy="911589"/>
          </a:xfrm>
          <a:prstGeom prst="roundRect">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Clipped and Normalized</a:t>
            </a:r>
          </a:p>
        </p:txBody>
      </p:sp>
      <p:sp>
        <p:nvSpPr>
          <p:cNvPr id="37" name="Rectangle: Rounded Corners 36">
            <a:extLst>
              <a:ext uri="{FF2B5EF4-FFF2-40B4-BE49-F238E27FC236}">
                <a16:creationId xmlns:a16="http://schemas.microsoft.com/office/drawing/2014/main" id="{7E856674-F41C-4C46-B6AB-9AD5814D5A40}"/>
              </a:ext>
            </a:extLst>
          </p:cNvPr>
          <p:cNvSpPr/>
          <p:nvPr/>
        </p:nvSpPr>
        <p:spPr>
          <a:xfrm>
            <a:off x="619485" y="5052317"/>
            <a:ext cx="2310877" cy="911588"/>
          </a:xfrm>
          <a:prstGeom prst="roundRect">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Provided by JPL as TIFs</a:t>
            </a:r>
          </a:p>
        </p:txBody>
      </p:sp>
      <p:sp>
        <p:nvSpPr>
          <p:cNvPr id="39" name="Google Shape;323;p11">
            <a:extLst>
              <a:ext uri="{FF2B5EF4-FFF2-40B4-BE49-F238E27FC236}">
                <a16:creationId xmlns:a16="http://schemas.microsoft.com/office/drawing/2014/main" id="{CA9055D4-973D-4B2D-A8A7-C64507C24444}"/>
              </a:ext>
            </a:extLst>
          </p:cNvPr>
          <p:cNvSpPr>
            <a:spLocks/>
          </p:cNvSpPr>
          <p:nvPr/>
        </p:nvSpPr>
        <p:spPr>
          <a:xfrm>
            <a:off x="2972808" y="5362418"/>
            <a:ext cx="529389" cy="300789"/>
          </a:xfrm>
          <a:prstGeom prst="rightArrow">
            <a:avLst>
              <a:gd name="adj1" fmla="val 50000"/>
              <a:gd name="adj2" fmla="val 50000"/>
            </a:avLst>
          </a:prstGeom>
          <a:solidFill>
            <a:schemeClr val="tx1">
              <a:lumMod val="75000"/>
              <a:lumOff val="25000"/>
            </a:schemeClr>
          </a:solidFill>
          <a:ln w="12700" cap="flat" cmpd="sng">
            <a:solidFill>
              <a:schemeClr val="tx1">
                <a:lumMod val="75000"/>
                <a:lumOff val="2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uFillTx/>
              <a:latin typeface="Calibri"/>
              <a:ea typeface="Calibri"/>
              <a:cs typeface="Calibri"/>
              <a:sym typeface="Calibri"/>
            </a:endParaRPr>
          </a:p>
        </p:txBody>
      </p:sp>
      <p:sp>
        <p:nvSpPr>
          <p:cNvPr id="41" name="Google Shape;323;p11">
            <a:extLst>
              <a:ext uri="{FF2B5EF4-FFF2-40B4-BE49-F238E27FC236}">
                <a16:creationId xmlns:a16="http://schemas.microsoft.com/office/drawing/2014/main" id="{CCA796C0-E562-465B-9352-A0001FA5EEE0}"/>
              </a:ext>
            </a:extLst>
          </p:cNvPr>
          <p:cNvSpPr>
            <a:spLocks/>
          </p:cNvSpPr>
          <p:nvPr/>
        </p:nvSpPr>
        <p:spPr>
          <a:xfrm>
            <a:off x="5898601" y="5362417"/>
            <a:ext cx="529389" cy="300789"/>
          </a:xfrm>
          <a:prstGeom prst="rightArrow">
            <a:avLst>
              <a:gd name="adj1" fmla="val 50000"/>
              <a:gd name="adj2" fmla="val 50000"/>
            </a:avLst>
          </a:prstGeom>
          <a:solidFill>
            <a:schemeClr val="tx1">
              <a:lumMod val="75000"/>
              <a:lumOff val="25000"/>
            </a:schemeClr>
          </a:solidFill>
          <a:ln w="12700" cap="flat" cmpd="sng">
            <a:solidFill>
              <a:schemeClr val="tx1">
                <a:lumMod val="75000"/>
                <a:lumOff val="2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uFillTx/>
              <a:latin typeface="Calibri"/>
              <a:ea typeface="Calibri"/>
              <a:cs typeface="Calibri"/>
              <a:sym typeface="Calibri"/>
            </a:endParaRPr>
          </a:p>
        </p:txBody>
      </p:sp>
      <p:sp>
        <p:nvSpPr>
          <p:cNvPr id="43" name="Rectangle: Rounded Corners 42">
            <a:extLst>
              <a:ext uri="{FF2B5EF4-FFF2-40B4-BE49-F238E27FC236}">
                <a16:creationId xmlns:a16="http://schemas.microsoft.com/office/drawing/2014/main" id="{986772F0-B79A-48DC-95BD-340CF9715A91}"/>
              </a:ext>
            </a:extLst>
          </p:cNvPr>
          <p:cNvSpPr/>
          <p:nvPr/>
        </p:nvSpPr>
        <p:spPr>
          <a:xfrm>
            <a:off x="6471070" y="5052317"/>
            <a:ext cx="2310877" cy="911589"/>
          </a:xfrm>
          <a:prstGeom prst="roundRect">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err="1">
                <a:solidFill>
                  <a:schemeClr val="tx1">
                    <a:lumMod val="75000"/>
                    <a:lumOff val="25000"/>
                  </a:schemeClr>
                </a:solidFill>
                <a:latin typeface="Century Gothic"/>
                <a:cs typeface="Calibri"/>
              </a:rPr>
              <a:t>InSAR</a:t>
            </a:r>
            <a:r>
              <a:rPr lang="en-US" sz="2000" dirty="0">
                <a:solidFill>
                  <a:schemeClr val="tx1">
                    <a:lumMod val="75000"/>
                    <a:lumOff val="25000"/>
                  </a:schemeClr>
                </a:solidFill>
                <a:latin typeface="Century Gothic"/>
                <a:cs typeface="Calibri"/>
              </a:rPr>
              <a:t> Datasets (Sentinel-1 and </a:t>
            </a:r>
            <a:endParaRPr lang="en-US" sz="2000" dirty="0">
              <a:solidFill>
                <a:schemeClr val="tx1">
                  <a:lumMod val="75000"/>
                  <a:lumOff val="25000"/>
                </a:schemeClr>
              </a:solidFill>
              <a:latin typeface="Century Gothic" panose="020B0502020202020204" pitchFamily="34" charset="0"/>
            </a:endParaRPr>
          </a:p>
          <a:p>
            <a:pPr algn="ctr"/>
            <a:r>
              <a:rPr lang="en-US" sz="2000" dirty="0">
                <a:solidFill>
                  <a:schemeClr val="tx1">
                    <a:lumMod val="75000"/>
                    <a:lumOff val="25000"/>
                  </a:schemeClr>
                </a:solidFill>
                <a:latin typeface="Century Gothic"/>
                <a:cs typeface="Calibri"/>
              </a:rPr>
              <a:t>ALOS-2)</a:t>
            </a:r>
            <a:endParaRPr lang="en-US" sz="20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1182055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B29A5DA2-4CE5-FA4B-A78C-38FA9164E8B0}"/>
              </a:ext>
            </a:extLst>
          </p:cNvPr>
          <p:cNvSpPr/>
          <p:nvPr/>
        </p:nvSpPr>
        <p:spPr>
          <a:xfrm>
            <a:off x="437423" y="1650754"/>
            <a:ext cx="3315863" cy="3623415"/>
          </a:xfrm>
          <a:prstGeom prst="roundRect">
            <a:avLst/>
          </a:prstGeom>
          <a:solidFill>
            <a:srgbClr val="24B1B5">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2400">
              <a:solidFill>
                <a:schemeClr val="tx1">
                  <a:lumMod val="75000"/>
                  <a:lumOff val="25000"/>
                </a:schemeClr>
              </a:solidFill>
              <a:latin typeface="Century Gothic" panose="020B0502020202020204" pitchFamily="34" charset="0"/>
            </a:endParaRPr>
          </a:p>
        </p:txBody>
      </p:sp>
      <p:sp>
        <p:nvSpPr>
          <p:cNvPr id="2" name="TextBox 1">
            <a:extLst>
              <a:ext uri="{FF2B5EF4-FFF2-40B4-BE49-F238E27FC236}">
                <a16:creationId xmlns:a16="http://schemas.microsoft.com/office/drawing/2014/main" id="{AF604C77-0903-644F-8AAA-5F9C32BDD52C}"/>
              </a:ext>
            </a:extLst>
          </p:cNvPr>
          <p:cNvSpPr txBox="1"/>
          <p:nvPr/>
        </p:nvSpPr>
        <p:spPr>
          <a:xfrm>
            <a:off x="235009" y="439781"/>
            <a:ext cx="698393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4B1B5"/>
                </a:solidFill>
                <a:latin typeface="Century Gothic" panose="020F0302020204030204"/>
                <a:ea typeface="+mj-ea"/>
                <a:cs typeface="+mj-cs"/>
              </a:rPr>
              <a:t>Methodology </a:t>
            </a:r>
          </a:p>
        </p:txBody>
      </p:sp>
      <p:sp>
        <p:nvSpPr>
          <p:cNvPr id="5" name="TextBox 4">
            <a:extLst>
              <a:ext uri="{FF2B5EF4-FFF2-40B4-BE49-F238E27FC236}">
                <a16:creationId xmlns:a16="http://schemas.microsoft.com/office/drawing/2014/main" id="{AFC356AD-2119-624F-A3D6-C9CB03CBA574}"/>
              </a:ext>
            </a:extLst>
          </p:cNvPr>
          <p:cNvSpPr txBox="1"/>
          <p:nvPr/>
        </p:nvSpPr>
        <p:spPr>
          <a:xfrm>
            <a:off x="258100" y="1066849"/>
            <a:ext cx="698393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i="1">
                <a:solidFill>
                  <a:srgbClr val="24B1B5"/>
                </a:solidFill>
                <a:latin typeface="Century Gothic" panose="020F0302020204030204"/>
                <a:ea typeface="+mj-ea"/>
                <a:cs typeface="+mj-cs"/>
              </a:rPr>
              <a:t>Executable Tool </a:t>
            </a:r>
          </a:p>
        </p:txBody>
      </p:sp>
      <p:sp>
        <p:nvSpPr>
          <p:cNvPr id="7" name="Rectangle 6">
            <a:extLst>
              <a:ext uri="{FF2B5EF4-FFF2-40B4-BE49-F238E27FC236}">
                <a16:creationId xmlns:a16="http://schemas.microsoft.com/office/drawing/2014/main" id="{15A22ACF-62EA-7342-865D-7C56C63360A9}"/>
              </a:ext>
            </a:extLst>
          </p:cNvPr>
          <p:cNvSpPr/>
          <p:nvPr/>
        </p:nvSpPr>
        <p:spPr>
          <a:xfrm>
            <a:off x="6996398" y="4416283"/>
            <a:ext cx="3064042" cy="113898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Century Gothic" panose="020B0502020202020204" pitchFamily="34" charset="0"/>
              </a:rPr>
              <a:t>GUI PLACEHOLDER IMAGE </a:t>
            </a:r>
          </a:p>
        </p:txBody>
      </p:sp>
      <p:sp>
        <p:nvSpPr>
          <p:cNvPr id="13" name="Google Shape;323;p11">
            <a:extLst>
              <a:ext uri="{FF2B5EF4-FFF2-40B4-BE49-F238E27FC236}">
                <a16:creationId xmlns:a16="http://schemas.microsoft.com/office/drawing/2014/main" id="{D9D014CB-BA2E-E54F-AB11-2EBAB74F577F}"/>
              </a:ext>
            </a:extLst>
          </p:cNvPr>
          <p:cNvSpPr>
            <a:spLocks/>
          </p:cNvSpPr>
          <p:nvPr/>
        </p:nvSpPr>
        <p:spPr>
          <a:xfrm rot="5400000">
            <a:off x="1959686" y="3973134"/>
            <a:ext cx="274320" cy="274320"/>
          </a:xfrm>
          <a:prstGeom prst="rightArrow">
            <a:avLst>
              <a:gd name="adj1" fmla="val 50000"/>
              <a:gd name="adj2" fmla="val 50000"/>
            </a:avLst>
          </a:prstGeom>
          <a:solidFill>
            <a:srgbClr val="24B1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uFillTx/>
              <a:latin typeface="Calibri"/>
              <a:ea typeface="Calibri"/>
              <a:cs typeface="Calibri"/>
              <a:sym typeface="Calibri"/>
            </a:endParaRPr>
          </a:p>
        </p:txBody>
      </p:sp>
      <p:sp>
        <p:nvSpPr>
          <p:cNvPr id="12" name="Google Shape;323;p11">
            <a:extLst>
              <a:ext uri="{FF2B5EF4-FFF2-40B4-BE49-F238E27FC236}">
                <a16:creationId xmlns:a16="http://schemas.microsoft.com/office/drawing/2014/main" id="{FD19FC18-E34D-CC4F-B697-69F91BB3914B}"/>
              </a:ext>
            </a:extLst>
          </p:cNvPr>
          <p:cNvSpPr>
            <a:spLocks/>
          </p:cNvSpPr>
          <p:nvPr/>
        </p:nvSpPr>
        <p:spPr>
          <a:xfrm rot="5400000">
            <a:off x="1954609" y="2698684"/>
            <a:ext cx="274320" cy="274320"/>
          </a:xfrm>
          <a:prstGeom prst="rightArrow">
            <a:avLst>
              <a:gd name="adj1" fmla="val 50000"/>
              <a:gd name="adj2" fmla="val 50000"/>
            </a:avLst>
          </a:prstGeom>
          <a:solidFill>
            <a:srgbClr val="24B1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uFillTx/>
              <a:latin typeface="Calibri"/>
              <a:ea typeface="Calibri"/>
              <a:cs typeface="Calibri"/>
              <a:sym typeface="Calibri"/>
            </a:endParaRPr>
          </a:p>
        </p:txBody>
      </p:sp>
      <p:sp>
        <p:nvSpPr>
          <p:cNvPr id="10" name="Rounded Rectangle 9">
            <a:extLst>
              <a:ext uri="{FF2B5EF4-FFF2-40B4-BE49-F238E27FC236}">
                <a16:creationId xmlns:a16="http://schemas.microsoft.com/office/drawing/2014/main" id="{FB593F11-257E-0E41-AE73-81650E53AE01}"/>
              </a:ext>
            </a:extLst>
          </p:cNvPr>
          <p:cNvSpPr/>
          <p:nvPr/>
        </p:nvSpPr>
        <p:spPr>
          <a:xfrm>
            <a:off x="857939" y="4344396"/>
            <a:ext cx="2486792" cy="771508"/>
          </a:xfrm>
          <a:prstGeom prst="roundRect">
            <a:avLst/>
          </a:prstGeom>
          <a:solidFill>
            <a:srgbClr val="379CC4">
              <a:alpha val="66000"/>
            </a:srgbClr>
          </a:solidFill>
          <a:ln>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rPr>
              <a:t>Statistical</a:t>
            </a:r>
          </a:p>
        </p:txBody>
      </p:sp>
      <p:sp>
        <p:nvSpPr>
          <p:cNvPr id="19" name="Rounded Rectangle 18">
            <a:extLst>
              <a:ext uri="{FF2B5EF4-FFF2-40B4-BE49-F238E27FC236}">
                <a16:creationId xmlns:a16="http://schemas.microsoft.com/office/drawing/2014/main" id="{E086780E-C799-5345-8965-0ADEDC44B28D}"/>
              </a:ext>
            </a:extLst>
          </p:cNvPr>
          <p:cNvSpPr/>
          <p:nvPr/>
        </p:nvSpPr>
        <p:spPr>
          <a:xfrm>
            <a:off x="510049" y="5706701"/>
            <a:ext cx="3183790" cy="1024142"/>
          </a:xfrm>
          <a:prstGeom prst="roundRect">
            <a:avLst/>
          </a:prstGeom>
          <a:solidFill>
            <a:srgbClr val="7EB761">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75000"/>
                    <a:lumOff val="25000"/>
                  </a:schemeClr>
                </a:solidFill>
                <a:latin typeface="Century Gothic" panose="020B0502020202020204" pitchFamily="34" charset="0"/>
              </a:rPr>
              <a:t>  Files for Visualization</a:t>
            </a:r>
          </a:p>
        </p:txBody>
      </p:sp>
      <p:sp>
        <p:nvSpPr>
          <p:cNvPr id="4" name="Rounded Rectangle 3">
            <a:extLst>
              <a:ext uri="{FF2B5EF4-FFF2-40B4-BE49-F238E27FC236}">
                <a16:creationId xmlns:a16="http://schemas.microsoft.com/office/drawing/2014/main" id="{B8EABEAC-9FEC-9C44-974B-B3B3086A7CB8}"/>
              </a:ext>
            </a:extLst>
          </p:cNvPr>
          <p:cNvSpPr/>
          <p:nvPr/>
        </p:nvSpPr>
        <p:spPr>
          <a:xfrm>
            <a:off x="857939" y="1803515"/>
            <a:ext cx="2486792" cy="771508"/>
          </a:xfrm>
          <a:prstGeom prst="roundRect">
            <a:avLst/>
          </a:prstGeom>
          <a:solidFill>
            <a:srgbClr val="379CC4">
              <a:alpha val="66000"/>
            </a:srgbClr>
          </a:solidFill>
          <a:ln>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rPr>
              <a:t>Web Scrapers</a:t>
            </a:r>
          </a:p>
        </p:txBody>
      </p:sp>
      <p:sp>
        <p:nvSpPr>
          <p:cNvPr id="9" name="Rounded Rectangle 8">
            <a:extLst>
              <a:ext uri="{FF2B5EF4-FFF2-40B4-BE49-F238E27FC236}">
                <a16:creationId xmlns:a16="http://schemas.microsoft.com/office/drawing/2014/main" id="{EF4A7360-4602-9443-8134-EFDE8A858A5F}"/>
              </a:ext>
            </a:extLst>
          </p:cNvPr>
          <p:cNvSpPr/>
          <p:nvPr/>
        </p:nvSpPr>
        <p:spPr>
          <a:xfrm>
            <a:off x="857939" y="3076494"/>
            <a:ext cx="2486792" cy="771508"/>
          </a:xfrm>
          <a:prstGeom prst="roundRect">
            <a:avLst/>
          </a:prstGeom>
          <a:solidFill>
            <a:srgbClr val="379CC4">
              <a:alpha val="66000"/>
            </a:srgbClr>
          </a:solidFill>
          <a:ln>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rPr>
              <a:t>Preprocessing</a:t>
            </a:r>
          </a:p>
        </p:txBody>
      </p:sp>
      <p:pic>
        <p:nvPicPr>
          <p:cNvPr id="3" name="Picture 7" descr="Graphical user interface&#10;&#10;Description automatically generated">
            <a:extLst>
              <a:ext uri="{FF2B5EF4-FFF2-40B4-BE49-F238E27FC236}">
                <a16:creationId xmlns:a16="http://schemas.microsoft.com/office/drawing/2014/main" id="{4D581526-8E43-4806-AA11-E0888CFF9B96}"/>
              </a:ext>
            </a:extLst>
          </p:cNvPr>
          <p:cNvPicPr>
            <a:picLocks noChangeAspect="1"/>
          </p:cNvPicPr>
          <p:nvPr/>
        </p:nvPicPr>
        <p:blipFill>
          <a:blip r:embed="rId3"/>
          <a:stretch>
            <a:fillRect/>
          </a:stretch>
        </p:blipFill>
        <p:spPr>
          <a:xfrm>
            <a:off x="3995681" y="1403066"/>
            <a:ext cx="7588369" cy="4911316"/>
          </a:xfrm>
          <a:prstGeom prst="rect">
            <a:avLst/>
          </a:prstGeom>
          <a:ln>
            <a:solidFill>
              <a:srgbClr val="4472C4"/>
            </a:solidFill>
          </a:ln>
        </p:spPr>
      </p:pic>
      <p:sp>
        <p:nvSpPr>
          <p:cNvPr id="16" name="Google Shape;323;p11">
            <a:extLst>
              <a:ext uri="{FF2B5EF4-FFF2-40B4-BE49-F238E27FC236}">
                <a16:creationId xmlns:a16="http://schemas.microsoft.com/office/drawing/2014/main" id="{79D3FF82-C485-46D7-9905-B4A9C492365D}"/>
              </a:ext>
            </a:extLst>
          </p:cNvPr>
          <p:cNvSpPr>
            <a:spLocks/>
          </p:cNvSpPr>
          <p:nvPr/>
        </p:nvSpPr>
        <p:spPr>
          <a:xfrm rot="5400000">
            <a:off x="1959686" y="5370135"/>
            <a:ext cx="274320" cy="274320"/>
          </a:xfrm>
          <a:prstGeom prst="rightArrow">
            <a:avLst>
              <a:gd name="adj1" fmla="val 50000"/>
              <a:gd name="adj2" fmla="val 50000"/>
            </a:avLst>
          </a:prstGeom>
          <a:solidFill>
            <a:schemeClr val="accent6">
              <a:lumMod val="60000"/>
              <a:lumOff val="40000"/>
            </a:schemeClr>
          </a:solidFill>
          <a:ln w="12700" cap="flat" cmpd="sng">
            <a:solidFill>
              <a:schemeClr val="accent1">
                <a:lumMod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uFillTx/>
              <a:latin typeface="Calibri"/>
              <a:ea typeface="Calibri"/>
              <a:cs typeface="Calibri"/>
              <a:sym typeface="Calibri"/>
            </a:endParaRPr>
          </a:p>
        </p:txBody>
      </p:sp>
    </p:spTree>
    <p:extLst>
      <p:ext uri="{BB962C8B-B14F-4D97-AF65-F5344CB8AC3E}">
        <p14:creationId xmlns:p14="http://schemas.microsoft.com/office/powerpoint/2010/main" val="964526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604C77-0903-644F-8AAA-5F9C32BDD52C}"/>
              </a:ext>
            </a:extLst>
          </p:cNvPr>
          <p:cNvSpPr txBox="1"/>
          <p:nvPr/>
        </p:nvSpPr>
        <p:spPr>
          <a:xfrm>
            <a:off x="235009" y="439781"/>
            <a:ext cx="698393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4B1B5"/>
                </a:solidFill>
                <a:latin typeface="Century Gothic" panose="020F0302020204030204"/>
                <a:ea typeface="+mj-ea"/>
                <a:cs typeface="+mj-cs"/>
              </a:rPr>
              <a:t>Methodology </a:t>
            </a:r>
          </a:p>
        </p:txBody>
      </p:sp>
      <p:sp>
        <p:nvSpPr>
          <p:cNvPr id="5" name="TextBox 4">
            <a:extLst>
              <a:ext uri="{FF2B5EF4-FFF2-40B4-BE49-F238E27FC236}">
                <a16:creationId xmlns:a16="http://schemas.microsoft.com/office/drawing/2014/main" id="{AFC356AD-2119-624F-A3D6-C9CB03CBA574}"/>
              </a:ext>
            </a:extLst>
          </p:cNvPr>
          <p:cNvSpPr txBox="1"/>
          <p:nvPr/>
        </p:nvSpPr>
        <p:spPr>
          <a:xfrm>
            <a:off x="235009" y="1147667"/>
            <a:ext cx="698393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i="1">
                <a:solidFill>
                  <a:srgbClr val="24B1B5"/>
                </a:solidFill>
                <a:latin typeface="Century Gothic" panose="020F0302020204030204"/>
                <a:ea typeface="+mj-ea"/>
                <a:cs typeface="+mj-cs"/>
              </a:rPr>
              <a:t>Visualization Tool</a:t>
            </a:r>
          </a:p>
        </p:txBody>
      </p:sp>
      <p:sp>
        <p:nvSpPr>
          <p:cNvPr id="7" name="Rounded Rectangle 6">
            <a:extLst>
              <a:ext uri="{FF2B5EF4-FFF2-40B4-BE49-F238E27FC236}">
                <a16:creationId xmlns:a16="http://schemas.microsoft.com/office/drawing/2014/main" id="{3C48B127-F0D0-3249-B379-146A77408E57}"/>
              </a:ext>
            </a:extLst>
          </p:cNvPr>
          <p:cNvSpPr/>
          <p:nvPr/>
        </p:nvSpPr>
        <p:spPr>
          <a:xfrm>
            <a:off x="142240" y="2099145"/>
            <a:ext cx="3898654" cy="3657462"/>
          </a:xfrm>
          <a:prstGeom prst="roundRect">
            <a:avLst/>
          </a:prstGeom>
          <a:solidFill>
            <a:srgbClr val="24B1B5">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a:solidFill>
                  <a:schemeClr val="tx1">
                    <a:lumMod val="75000"/>
                    <a:lumOff val="25000"/>
                  </a:schemeClr>
                </a:solidFill>
                <a:latin typeface="Century Gothic" panose="020B0502020202020204" pitchFamily="34" charset="0"/>
              </a:rPr>
              <a:t> User Specifications</a:t>
            </a:r>
          </a:p>
        </p:txBody>
      </p:sp>
      <p:sp>
        <p:nvSpPr>
          <p:cNvPr id="8" name="Rounded Rectangle 7">
            <a:extLst>
              <a:ext uri="{FF2B5EF4-FFF2-40B4-BE49-F238E27FC236}">
                <a16:creationId xmlns:a16="http://schemas.microsoft.com/office/drawing/2014/main" id="{A224B57A-722E-ED4A-9C0C-145D291E385D}"/>
              </a:ext>
            </a:extLst>
          </p:cNvPr>
          <p:cNvSpPr/>
          <p:nvPr/>
        </p:nvSpPr>
        <p:spPr>
          <a:xfrm>
            <a:off x="910413" y="2788791"/>
            <a:ext cx="2486792" cy="771508"/>
          </a:xfrm>
          <a:prstGeom prst="roundRect">
            <a:avLst/>
          </a:prstGeom>
          <a:solidFill>
            <a:srgbClr val="379CC4">
              <a:alpha val="66000"/>
            </a:srgbClr>
          </a:solidFill>
          <a:ln>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rPr>
              <a:t>Subbasin</a:t>
            </a:r>
          </a:p>
        </p:txBody>
      </p:sp>
      <p:sp>
        <p:nvSpPr>
          <p:cNvPr id="9" name="Rounded Rectangle 8">
            <a:extLst>
              <a:ext uri="{FF2B5EF4-FFF2-40B4-BE49-F238E27FC236}">
                <a16:creationId xmlns:a16="http://schemas.microsoft.com/office/drawing/2014/main" id="{F567660F-C484-C046-A10D-AF2EB8E566CD}"/>
              </a:ext>
            </a:extLst>
          </p:cNvPr>
          <p:cNvSpPr/>
          <p:nvPr/>
        </p:nvSpPr>
        <p:spPr>
          <a:xfrm>
            <a:off x="910413" y="3846110"/>
            <a:ext cx="2486792" cy="771508"/>
          </a:xfrm>
          <a:prstGeom prst="roundRect">
            <a:avLst/>
          </a:prstGeom>
          <a:solidFill>
            <a:srgbClr val="379CC4">
              <a:alpha val="66000"/>
            </a:srgbClr>
          </a:solidFill>
          <a:ln>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rPr>
              <a:t>Time Period</a:t>
            </a:r>
          </a:p>
        </p:txBody>
      </p:sp>
      <p:sp>
        <p:nvSpPr>
          <p:cNvPr id="10" name="Rounded Rectangle 9">
            <a:extLst>
              <a:ext uri="{FF2B5EF4-FFF2-40B4-BE49-F238E27FC236}">
                <a16:creationId xmlns:a16="http://schemas.microsoft.com/office/drawing/2014/main" id="{875EBD3D-0707-FF4D-B7A3-D63CCEA4BD3C}"/>
              </a:ext>
            </a:extLst>
          </p:cNvPr>
          <p:cNvSpPr/>
          <p:nvPr/>
        </p:nvSpPr>
        <p:spPr>
          <a:xfrm>
            <a:off x="910413" y="4883974"/>
            <a:ext cx="2486792" cy="771508"/>
          </a:xfrm>
          <a:prstGeom prst="roundRect">
            <a:avLst/>
          </a:prstGeom>
          <a:solidFill>
            <a:srgbClr val="379CC4">
              <a:alpha val="66000"/>
            </a:srgbClr>
          </a:solidFill>
          <a:ln>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rPr>
              <a:t>Data Type</a:t>
            </a:r>
          </a:p>
        </p:txBody>
      </p:sp>
      <p:pic>
        <p:nvPicPr>
          <p:cNvPr id="3" name="Screen Recording 2020-11-04 at 8.50.15 AM" descr="Screen Recording 2020-11-04 at 8.50.15 AM">
            <a:hlinkClick r:id="" action="ppaction://media"/>
            <a:extLst>
              <a:ext uri="{FF2B5EF4-FFF2-40B4-BE49-F238E27FC236}">
                <a16:creationId xmlns:a16="http://schemas.microsoft.com/office/drawing/2014/main" id="{6E95473A-6DA2-D646-B014-54692CE7925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8916" r="1536" b="6483"/>
          <a:stretch/>
        </p:blipFill>
        <p:spPr>
          <a:xfrm>
            <a:off x="4165378" y="1780000"/>
            <a:ext cx="7694860" cy="4132220"/>
          </a:xfrm>
          <a:prstGeom prst="rect">
            <a:avLst/>
          </a:prstGeom>
        </p:spPr>
      </p:pic>
    </p:spTree>
    <p:extLst>
      <p:ext uri="{BB962C8B-B14F-4D97-AF65-F5344CB8AC3E}">
        <p14:creationId xmlns:p14="http://schemas.microsoft.com/office/powerpoint/2010/main" val="88788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EAC088-9AC9-F945-9CF3-62E55DA0D2B5}"/>
              </a:ext>
            </a:extLst>
          </p:cNvPr>
          <p:cNvSpPr txBox="1"/>
          <p:nvPr/>
        </p:nvSpPr>
        <p:spPr>
          <a:xfrm>
            <a:off x="267093" y="102897"/>
            <a:ext cx="591242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Century Gothic" panose="020F0302020204030204"/>
                <a:ea typeface="+mj-ea"/>
                <a:cs typeface="+mj-cs"/>
              </a:rPr>
              <a:t>Data Analysis</a:t>
            </a:r>
          </a:p>
        </p:txBody>
      </p:sp>
      <p:sp>
        <p:nvSpPr>
          <p:cNvPr id="11" name="Rounded Rectangle 10">
            <a:extLst>
              <a:ext uri="{FF2B5EF4-FFF2-40B4-BE49-F238E27FC236}">
                <a16:creationId xmlns:a16="http://schemas.microsoft.com/office/drawing/2014/main" id="{109CBC78-ED93-B54D-97E3-230E71A7847A}"/>
              </a:ext>
            </a:extLst>
          </p:cNvPr>
          <p:cNvSpPr/>
          <p:nvPr/>
        </p:nvSpPr>
        <p:spPr>
          <a:xfrm>
            <a:off x="3803638" y="3071309"/>
            <a:ext cx="4219229" cy="3623415"/>
          </a:xfrm>
          <a:prstGeom prst="roundRect">
            <a:avLst/>
          </a:prstGeom>
          <a:solidFill>
            <a:srgbClr val="24B1B5">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a:solidFill>
                  <a:schemeClr val="tx1">
                    <a:lumMod val="75000"/>
                    <a:lumOff val="25000"/>
                  </a:schemeClr>
                </a:solidFill>
                <a:latin typeface="Century Gothic" panose="020B0502020202020204" pitchFamily="34" charset="0"/>
              </a:rPr>
              <a:t> Zonal </a:t>
            </a:r>
            <a:r>
              <a:rPr lang="en-US" sz="2400" dirty="0" err="1" smtClean="0">
                <a:solidFill>
                  <a:schemeClr val="tx1">
                    <a:lumMod val="75000"/>
                    <a:lumOff val="25000"/>
                  </a:schemeClr>
                </a:solidFill>
                <a:latin typeface="Century Gothic" panose="020B0502020202020204" pitchFamily="34" charset="0"/>
              </a:rPr>
              <a:t>Subbasin</a:t>
            </a:r>
            <a:r>
              <a:rPr lang="en-US" sz="2400" dirty="0" smtClean="0">
                <a:solidFill>
                  <a:schemeClr val="tx1">
                    <a:lumMod val="75000"/>
                    <a:lumOff val="25000"/>
                  </a:schemeClr>
                </a:solidFill>
                <a:latin typeface="Century Gothic" panose="020B0502020202020204" pitchFamily="34" charset="0"/>
              </a:rPr>
              <a:t> </a:t>
            </a:r>
            <a:r>
              <a:rPr lang="en-US" sz="2400" dirty="0">
                <a:solidFill>
                  <a:schemeClr val="tx1">
                    <a:lumMod val="75000"/>
                    <a:lumOff val="25000"/>
                  </a:schemeClr>
                </a:solidFill>
                <a:latin typeface="Century Gothic" panose="020B0502020202020204" pitchFamily="34" charset="0"/>
              </a:rPr>
              <a:t>Analysis</a:t>
            </a:r>
          </a:p>
        </p:txBody>
      </p:sp>
      <p:sp>
        <p:nvSpPr>
          <p:cNvPr id="13" name="Google Shape;323;p11">
            <a:extLst>
              <a:ext uri="{FF2B5EF4-FFF2-40B4-BE49-F238E27FC236}">
                <a16:creationId xmlns:a16="http://schemas.microsoft.com/office/drawing/2014/main" id="{0DEB0849-2326-4C48-9BDF-D63767370F81}"/>
              </a:ext>
            </a:extLst>
          </p:cNvPr>
          <p:cNvSpPr>
            <a:spLocks/>
          </p:cNvSpPr>
          <p:nvPr/>
        </p:nvSpPr>
        <p:spPr>
          <a:xfrm rot="5400000">
            <a:off x="5704972" y="2692796"/>
            <a:ext cx="274320" cy="274320"/>
          </a:xfrm>
          <a:prstGeom prst="rightArrow">
            <a:avLst>
              <a:gd name="adj1" fmla="val 50000"/>
              <a:gd name="adj2" fmla="val 50000"/>
            </a:avLst>
          </a:prstGeom>
          <a:solidFill>
            <a:srgbClr val="7EB76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uFillTx/>
              <a:latin typeface="Calibri"/>
              <a:ea typeface="Calibri"/>
              <a:cs typeface="Calibri"/>
              <a:sym typeface="Calibri"/>
            </a:endParaRPr>
          </a:p>
        </p:txBody>
      </p:sp>
      <p:sp>
        <p:nvSpPr>
          <p:cNvPr id="4" name="Rounded Rectangle 3">
            <a:extLst>
              <a:ext uri="{FF2B5EF4-FFF2-40B4-BE49-F238E27FC236}">
                <a16:creationId xmlns:a16="http://schemas.microsoft.com/office/drawing/2014/main" id="{E602B427-3460-C242-AE22-FC71760F6A10}"/>
              </a:ext>
            </a:extLst>
          </p:cNvPr>
          <p:cNvSpPr/>
          <p:nvPr/>
        </p:nvSpPr>
        <p:spPr>
          <a:xfrm>
            <a:off x="5915467" y="1396846"/>
            <a:ext cx="2309407" cy="954437"/>
          </a:xfrm>
          <a:prstGeom prst="roundRect">
            <a:avLst/>
          </a:prstGeom>
          <a:solidFill>
            <a:srgbClr val="7EB761">
              <a:alpha val="6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lumMod val="75000"/>
                    <a:lumOff val="25000"/>
                  </a:schemeClr>
                </a:solidFill>
                <a:latin typeface="Century Gothic" panose="020B0502020202020204" pitchFamily="34" charset="0"/>
              </a:rPr>
              <a:t>Drought Periods</a:t>
            </a:r>
          </a:p>
        </p:txBody>
      </p:sp>
      <p:sp>
        <p:nvSpPr>
          <p:cNvPr id="5" name="Rounded Rectangle 4">
            <a:extLst>
              <a:ext uri="{FF2B5EF4-FFF2-40B4-BE49-F238E27FC236}">
                <a16:creationId xmlns:a16="http://schemas.microsoft.com/office/drawing/2014/main" id="{E19300CB-74AB-A249-BA87-58CDFE1557C8}"/>
              </a:ext>
            </a:extLst>
          </p:cNvPr>
          <p:cNvSpPr/>
          <p:nvPr/>
        </p:nvSpPr>
        <p:spPr>
          <a:xfrm>
            <a:off x="3464151" y="1383580"/>
            <a:ext cx="2309407" cy="954437"/>
          </a:xfrm>
          <a:prstGeom prst="roundRect">
            <a:avLst/>
          </a:prstGeom>
          <a:solidFill>
            <a:srgbClr val="7EB761">
              <a:alpha val="6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lumMod val="75000"/>
                    <a:lumOff val="25000"/>
                  </a:schemeClr>
                </a:solidFill>
                <a:latin typeface="Century Gothic" panose="020B0502020202020204" pitchFamily="34" charset="0"/>
              </a:rPr>
              <a:t>Seasonality</a:t>
            </a:r>
          </a:p>
        </p:txBody>
      </p:sp>
      <p:sp>
        <p:nvSpPr>
          <p:cNvPr id="6" name="Rounded Rectangle 5">
            <a:extLst>
              <a:ext uri="{FF2B5EF4-FFF2-40B4-BE49-F238E27FC236}">
                <a16:creationId xmlns:a16="http://schemas.microsoft.com/office/drawing/2014/main" id="{1AD5E21C-891E-C046-AD20-E2B36E3EC77C}"/>
              </a:ext>
            </a:extLst>
          </p:cNvPr>
          <p:cNvSpPr/>
          <p:nvPr/>
        </p:nvSpPr>
        <p:spPr>
          <a:xfrm>
            <a:off x="4013247" y="4767179"/>
            <a:ext cx="3800010" cy="838200"/>
          </a:xfrm>
          <a:prstGeom prst="roundRect">
            <a:avLst/>
          </a:prstGeom>
          <a:solidFill>
            <a:srgbClr val="379CC4">
              <a:alpha val="6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Normalization</a:t>
            </a:r>
          </a:p>
        </p:txBody>
      </p:sp>
      <p:sp>
        <p:nvSpPr>
          <p:cNvPr id="7" name="Rounded Rectangle 6">
            <a:extLst>
              <a:ext uri="{FF2B5EF4-FFF2-40B4-BE49-F238E27FC236}">
                <a16:creationId xmlns:a16="http://schemas.microsoft.com/office/drawing/2014/main" id="{5F585872-CAFD-F34A-AB75-4B778066EDDB}"/>
              </a:ext>
            </a:extLst>
          </p:cNvPr>
          <p:cNvSpPr/>
          <p:nvPr/>
        </p:nvSpPr>
        <p:spPr>
          <a:xfrm>
            <a:off x="4013247" y="3785845"/>
            <a:ext cx="3800010" cy="838200"/>
          </a:xfrm>
          <a:prstGeom prst="roundRect">
            <a:avLst/>
          </a:prstGeom>
          <a:solidFill>
            <a:srgbClr val="379CC4">
              <a:alpha val="6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Spatial and Temporal Mean Value </a:t>
            </a:r>
          </a:p>
        </p:txBody>
      </p:sp>
      <p:sp>
        <p:nvSpPr>
          <p:cNvPr id="8" name="Rounded Rectangle 7">
            <a:extLst>
              <a:ext uri="{FF2B5EF4-FFF2-40B4-BE49-F238E27FC236}">
                <a16:creationId xmlns:a16="http://schemas.microsoft.com/office/drawing/2014/main" id="{34A458AB-6D93-F24F-89BB-95BF5C0ACDFF}"/>
              </a:ext>
            </a:extLst>
          </p:cNvPr>
          <p:cNvSpPr/>
          <p:nvPr/>
        </p:nvSpPr>
        <p:spPr>
          <a:xfrm>
            <a:off x="4013247" y="5744255"/>
            <a:ext cx="3800010" cy="838200"/>
          </a:xfrm>
          <a:prstGeom prst="roundRect">
            <a:avLst/>
          </a:prstGeom>
          <a:solidFill>
            <a:srgbClr val="379CC4">
              <a:alpha val="6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Century Gothic" panose="020B0502020202020204" pitchFamily="34" charset="0"/>
              </a:rPr>
              <a:t>Pearson Correlation</a:t>
            </a:r>
          </a:p>
        </p:txBody>
      </p:sp>
      <p:cxnSp>
        <p:nvCxnSpPr>
          <p:cNvPr id="15" name="Elbow Connector 14">
            <a:extLst>
              <a:ext uri="{FF2B5EF4-FFF2-40B4-BE49-F238E27FC236}">
                <a16:creationId xmlns:a16="http://schemas.microsoft.com/office/drawing/2014/main" id="{10825A05-7342-6747-A597-FD311C2005BE}"/>
              </a:ext>
            </a:extLst>
          </p:cNvPr>
          <p:cNvCxnSpPr>
            <a:cxnSpLocks/>
            <a:stCxn id="5" idx="2"/>
          </p:cNvCxnSpPr>
          <p:nvPr/>
        </p:nvCxnSpPr>
        <p:spPr>
          <a:xfrm rot="16200000" flipH="1">
            <a:off x="5667982" y="1288890"/>
            <a:ext cx="353063" cy="2451316"/>
          </a:xfrm>
          <a:prstGeom prst="bentConnector2">
            <a:avLst/>
          </a:prstGeom>
          <a:ln w="25400">
            <a:solidFill>
              <a:srgbClr val="7EB761">
                <a:alpha val="69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1F7B8F7-4C98-984B-A64A-1F435757CAC9}"/>
              </a:ext>
            </a:extLst>
          </p:cNvPr>
          <p:cNvCxnSpPr>
            <a:cxnSpLocks/>
            <a:stCxn id="4" idx="2"/>
          </p:cNvCxnSpPr>
          <p:nvPr/>
        </p:nvCxnSpPr>
        <p:spPr>
          <a:xfrm>
            <a:off x="7070171" y="2351283"/>
            <a:ext cx="0" cy="331933"/>
          </a:xfrm>
          <a:prstGeom prst="line">
            <a:avLst/>
          </a:prstGeom>
          <a:ln w="25400">
            <a:solidFill>
              <a:srgbClr val="7EB761">
                <a:alpha val="69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46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 line chart&#10;&#10;Description automatically generated">
            <a:extLst>
              <a:ext uri="{FF2B5EF4-FFF2-40B4-BE49-F238E27FC236}">
                <a16:creationId xmlns:a16="http://schemas.microsoft.com/office/drawing/2014/main" id="{A3AFDCDD-7175-9142-9F27-CCC9AC44ED22}"/>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3538482" y="2381028"/>
            <a:ext cx="7863840" cy="3474720"/>
          </a:xfrm>
          <a:prstGeom prst="rect">
            <a:avLst/>
          </a:prstGeom>
        </p:spPr>
      </p:pic>
      <p:pic>
        <p:nvPicPr>
          <p:cNvPr id="6" name="Picture 5" descr="Icon&#10;&#10;Description automatically generated">
            <a:extLst>
              <a:ext uri="{FF2B5EF4-FFF2-40B4-BE49-F238E27FC236}">
                <a16:creationId xmlns:a16="http://schemas.microsoft.com/office/drawing/2014/main" id="{73927F7D-9656-9F49-8755-5B4B08492B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125" y="2931663"/>
            <a:ext cx="2871198" cy="2358484"/>
          </a:xfrm>
          <a:prstGeom prst="rect">
            <a:avLst/>
          </a:prstGeom>
        </p:spPr>
      </p:pic>
      <p:sp>
        <p:nvSpPr>
          <p:cNvPr id="2" name="TextBox 1">
            <a:extLst>
              <a:ext uri="{FF2B5EF4-FFF2-40B4-BE49-F238E27FC236}">
                <a16:creationId xmlns:a16="http://schemas.microsoft.com/office/drawing/2014/main" id="{A8EB0760-9FBB-7A4D-B334-8A1DA53B0063}"/>
              </a:ext>
            </a:extLst>
          </p:cNvPr>
          <p:cNvSpPr txBox="1"/>
          <p:nvPr/>
        </p:nvSpPr>
        <p:spPr>
          <a:xfrm>
            <a:off x="459598" y="600203"/>
            <a:ext cx="591242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4B1B5"/>
                </a:solidFill>
                <a:latin typeface="Century Gothic" panose="020F0302020204030204"/>
                <a:ea typeface="+mj-ea"/>
                <a:cs typeface="+mj-cs"/>
              </a:rPr>
              <a:t>Results</a:t>
            </a:r>
          </a:p>
        </p:txBody>
      </p:sp>
      <p:sp>
        <p:nvSpPr>
          <p:cNvPr id="4" name="TextBox 3">
            <a:extLst>
              <a:ext uri="{FF2B5EF4-FFF2-40B4-BE49-F238E27FC236}">
                <a16:creationId xmlns:a16="http://schemas.microsoft.com/office/drawing/2014/main" id="{B9ADA31D-48AC-5D4B-9E50-8781EC1967CC}"/>
              </a:ext>
            </a:extLst>
          </p:cNvPr>
          <p:cNvSpPr txBox="1"/>
          <p:nvPr/>
        </p:nvSpPr>
        <p:spPr>
          <a:xfrm>
            <a:off x="459597" y="1235116"/>
            <a:ext cx="61577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i="1">
                <a:solidFill>
                  <a:srgbClr val="24B1B5"/>
                </a:solidFill>
                <a:latin typeface="Century Gothic" panose="020F0302020204030204"/>
                <a:ea typeface="+mj-ea"/>
                <a:cs typeface="+mj-cs"/>
              </a:rPr>
              <a:t>Time Series Analysis </a:t>
            </a:r>
          </a:p>
        </p:txBody>
      </p:sp>
      <p:cxnSp>
        <p:nvCxnSpPr>
          <p:cNvPr id="42" name="Straight Connector 41">
            <a:extLst>
              <a:ext uri="{FF2B5EF4-FFF2-40B4-BE49-F238E27FC236}">
                <a16:creationId xmlns:a16="http://schemas.microsoft.com/office/drawing/2014/main" id="{D3026A34-59F7-E444-86BB-61ED70F44540}"/>
              </a:ext>
            </a:extLst>
          </p:cNvPr>
          <p:cNvCxnSpPr>
            <a:cxnSpLocks/>
          </p:cNvCxnSpPr>
          <p:nvPr/>
        </p:nvCxnSpPr>
        <p:spPr>
          <a:xfrm flipH="1">
            <a:off x="837062" y="4252618"/>
            <a:ext cx="528320" cy="5413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5ACBBE4-95C9-E14D-A793-922B28B03CC0}"/>
              </a:ext>
            </a:extLst>
          </p:cNvPr>
          <p:cNvSpPr txBox="1"/>
          <p:nvPr/>
        </p:nvSpPr>
        <p:spPr>
          <a:xfrm>
            <a:off x="154373" y="4793981"/>
            <a:ext cx="1164199" cy="646331"/>
          </a:xfrm>
          <a:prstGeom prst="rect">
            <a:avLst/>
          </a:prstGeom>
          <a:noFill/>
          <a:ln>
            <a:solidFill>
              <a:schemeClr val="tx1"/>
            </a:solid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Central Valley</a:t>
            </a:r>
          </a:p>
        </p:txBody>
      </p:sp>
      <p:grpSp>
        <p:nvGrpSpPr>
          <p:cNvPr id="8" name="Group 7">
            <a:extLst>
              <a:ext uri="{FF2B5EF4-FFF2-40B4-BE49-F238E27FC236}">
                <a16:creationId xmlns:a16="http://schemas.microsoft.com/office/drawing/2014/main" id="{65E84D2A-C1F9-E545-BCE4-E0EB6189D749}"/>
              </a:ext>
            </a:extLst>
          </p:cNvPr>
          <p:cNvGrpSpPr/>
          <p:nvPr/>
        </p:nvGrpSpPr>
        <p:grpSpPr>
          <a:xfrm>
            <a:off x="3019319" y="5906676"/>
            <a:ext cx="8159613" cy="374031"/>
            <a:chOff x="3019319" y="5965291"/>
            <a:chExt cx="8159613" cy="374031"/>
          </a:xfrm>
        </p:grpSpPr>
        <p:sp>
          <p:nvSpPr>
            <p:cNvPr id="18" name="TextBox 17">
              <a:extLst>
                <a:ext uri="{FF2B5EF4-FFF2-40B4-BE49-F238E27FC236}">
                  <a16:creationId xmlns:a16="http://schemas.microsoft.com/office/drawing/2014/main" id="{667997B4-2745-D041-893E-10AFFC8CC376}"/>
                </a:ext>
              </a:extLst>
            </p:cNvPr>
            <p:cNvSpPr txBox="1"/>
            <p:nvPr/>
          </p:nvSpPr>
          <p:spPr>
            <a:xfrm rot="19194609">
              <a:off x="10398078" y="5966116"/>
              <a:ext cx="78085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2020</a:t>
              </a:r>
            </a:p>
          </p:txBody>
        </p:sp>
        <p:sp>
          <p:nvSpPr>
            <p:cNvPr id="19" name="TextBox 18">
              <a:extLst>
                <a:ext uri="{FF2B5EF4-FFF2-40B4-BE49-F238E27FC236}">
                  <a16:creationId xmlns:a16="http://schemas.microsoft.com/office/drawing/2014/main" id="{8AC27D00-C387-AD43-BB57-75C4F8495E50}"/>
                </a:ext>
              </a:extLst>
            </p:cNvPr>
            <p:cNvSpPr txBox="1"/>
            <p:nvPr/>
          </p:nvSpPr>
          <p:spPr>
            <a:xfrm rot="19194609">
              <a:off x="8469864" y="5969990"/>
              <a:ext cx="78085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2015</a:t>
              </a:r>
            </a:p>
          </p:txBody>
        </p:sp>
        <p:sp>
          <p:nvSpPr>
            <p:cNvPr id="20" name="TextBox 19">
              <a:extLst>
                <a:ext uri="{FF2B5EF4-FFF2-40B4-BE49-F238E27FC236}">
                  <a16:creationId xmlns:a16="http://schemas.microsoft.com/office/drawing/2014/main" id="{0A39C235-8EE1-3449-B052-F04920A2A06E}"/>
                </a:ext>
              </a:extLst>
            </p:cNvPr>
            <p:cNvSpPr txBox="1"/>
            <p:nvPr/>
          </p:nvSpPr>
          <p:spPr>
            <a:xfrm rot="19194609">
              <a:off x="6675120" y="5965294"/>
              <a:ext cx="78085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2010</a:t>
              </a:r>
            </a:p>
          </p:txBody>
        </p:sp>
        <p:sp>
          <p:nvSpPr>
            <p:cNvPr id="21" name="TextBox 20">
              <a:extLst>
                <a:ext uri="{FF2B5EF4-FFF2-40B4-BE49-F238E27FC236}">
                  <a16:creationId xmlns:a16="http://schemas.microsoft.com/office/drawing/2014/main" id="{A6200CEA-B079-3146-B38F-EF2521B143EB}"/>
                </a:ext>
              </a:extLst>
            </p:cNvPr>
            <p:cNvSpPr txBox="1"/>
            <p:nvPr/>
          </p:nvSpPr>
          <p:spPr>
            <a:xfrm rot="19194609">
              <a:off x="3019319" y="5965291"/>
              <a:ext cx="78085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2001</a:t>
              </a:r>
            </a:p>
          </p:txBody>
        </p:sp>
        <p:sp>
          <p:nvSpPr>
            <p:cNvPr id="22" name="TextBox 21">
              <a:extLst>
                <a:ext uri="{FF2B5EF4-FFF2-40B4-BE49-F238E27FC236}">
                  <a16:creationId xmlns:a16="http://schemas.microsoft.com/office/drawing/2014/main" id="{3D63E291-C988-044E-8F90-064855DCEC5E}"/>
                </a:ext>
              </a:extLst>
            </p:cNvPr>
            <p:cNvSpPr txBox="1"/>
            <p:nvPr/>
          </p:nvSpPr>
          <p:spPr>
            <a:xfrm rot="19194609">
              <a:off x="4846320" y="5965292"/>
              <a:ext cx="78085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2005</a:t>
              </a:r>
            </a:p>
          </p:txBody>
        </p:sp>
      </p:grpSp>
      <p:sp>
        <p:nvSpPr>
          <p:cNvPr id="23" name="TextBox 22">
            <a:extLst>
              <a:ext uri="{FF2B5EF4-FFF2-40B4-BE49-F238E27FC236}">
                <a16:creationId xmlns:a16="http://schemas.microsoft.com/office/drawing/2014/main" id="{71347A97-68CA-454C-827C-96A3AD63F53F}"/>
              </a:ext>
            </a:extLst>
          </p:cNvPr>
          <p:cNvSpPr txBox="1"/>
          <p:nvPr/>
        </p:nvSpPr>
        <p:spPr>
          <a:xfrm>
            <a:off x="7038139" y="6450980"/>
            <a:ext cx="1142428"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Year</a:t>
            </a:r>
          </a:p>
        </p:txBody>
      </p:sp>
      <p:sp>
        <p:nvSpPr>
          <p:cNvPr id="24" name="TextBox 23">
            <a:extLst>
              <a:ext uri="{FF2B5EF4-FFF2-40B4-BE49-F238E27FC236}">
                <a16:creationId xmlns:a16="http://schemas.microsoft.com/office/drawing/2014/main" id="{0C39E886-A22C-2F41-AEC4-FDA47F985D25}"/>
              </a:ext>
            </a:extLst>
          </p:cNvPr>
          <p:cNvSpPr txBox="1"/>
          <p:nvPr/>
        </p:nvSpPr>
        <p:spPr>
          <a:xfrm rot="16200000">
            <a:off x="2334948" y="3987151"/>
            <a:ext cx="1142428"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Z-Score</a:t>
            </a:r>
          </a:p>
        </p:txBody>
      </p:sp>
      <p:grpSp>
        <p:nvGrpSpPr>
          <p:cNvPr id="7" name="Group 6">
            <a:extLst>
              <a:ext uri="{FF2B5EF4-FFF2-40B4-BE49-F238E27FC236}">
                <a16:creationId xmlns:a16="http://schemas.microsoft.com/office/drawing/2014/main" id="{2B6629FD-97DD-0546-9506-DDFD9D3143AB}"/>
              </a:ext>
            </a:extLst>
          </p:cNvPr>
          <p:cNvGrpSpPr/>
          <p:nvPr/>
        </p:nvGrpSpPr>
        <p:grpSpPr>
          <a:xfrm>
            <a:off x="3195412" y="3031312"/>
            <a:ext cx="432545" cy="2443501"/>
            <a:chOff x="3195412" y="3089927"/>
            <a:chExt cx="432545" cy="2443501"/>
          </a:xfrm>
        </p:grpSpPr>
        <p:sp>
          <p:nvSpPr>
            <p:cNvPr id="28" name="TextBox 27">
              <a:extLst>
                <a:ext uri="{FF2B5EF4-FFF2-40B4-BE49-F238E27FC236}">
                  <a16:creationId xmlns:a16="http://schemas.microsoft.com/office/drawing/2014/main" id="{D74F97D0-E18F-654F-8DC3-A31DCA7719D2}"/>
                </a:ext>
              </a:extLst>
            </p:cNvPr>
            <p:cNvSpPr txBox="1"/>
            <p:nvPr/>
          </p:nvSpPr>
          <p:spPr>
            <a:xfrm>
              <a:off x="3252233" y="3089927"/>
              <a:ext cx="375724" cy="371758"/>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1</a:t>
              </a:r>
            </a:p>
          </p:txBody>
        </p:sp>
        <p:sp>
          <p:nvSpPr>
            <p:cNvPr id="29" name="TextBox 28">
              <a:extLst>
                <a:ext uri="{FF2B5EF4-FFF2-40B4-BE49-F238E27FC236}">
                  <a16:creationId xmlns:a16="http://schemas.microsoft.com/office/drawing/2014/main" id="{EA642A49-F293-4C42-8EA3-374955804C40}"/>
                </a:ext>
              </a:extLst>
            </p:cNvPr>
            <p:cNvSpPr txBox="1"/>
            <p:nvPr/>
          </p:nvSpPr>
          <p:spPr>
            <a:xfrm>
              <a:off x="3221884" y="4099323"/>
              <a:ext cx="375724" cy="371758"/>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0</a:t>
              </a:r>
            </a:p>
          </p:txBody>
        </p:sp>
        <p:sp>
          <p:nvSpPr>
            <p:cNvPr id="30" name="TextBox 29">
              <a:extLst>
                <a:ext uri="{FF2B5EF4-FFF2-40B4-BE49-F238E27FC236}">
                  <a16:creationId xmlns:a16="http://schemas.microsoft.com/office/drawing/2014/main" id="{2E5DF5C5-4DCE-5249-8EA1-F72B90EE1598}"/>
                </a:ext>
              </a:extLst>
            </p:cNvPr>
            <p:cNvSpPr txBox="1"/>
            <p:nvPr/>
          </p:nvSpPr>
          <p:spPr>
            <a:xfrm>
              <a:off x="3195412" y="5164096"/>
              <a:ext cx="413112"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-1</a:t>
              </a:r>
            </a:p>
          </p:txBody>
        </p:sp>
      </p:grpSp>
      <p:sp>
        <p:nvSpPr>
          <p:cNvPr id="36" name="Rectangle 35">
            <a:extLst>
              <a:ext uri="{FF2B5EF4-FFF2-40B4-BE49-F238E27FC236}">
                <a16:creationId xmlns:a16="http://schemas.microsoft.com/office/drawing/2014/main" id="{27395D20-5CF6-0F4E-8EBA-36963806F25A}"/>
              </a:ext>
            </a:extLst>
          </p:cNvPr>
          <p:cNvSpPr/>
          <p:nvPr/>
        </p:nvSpPr>
        <p:spPr>
          <a:xfrm>
            <a:off x="8138160" y="2494766"/>
            <a:ext cx="1828800" cy="3298183"/>
          </a:xfrm>
          <a:prstGeom prst="rect">
            <a:avLst/>
          </a:prstGeom>
          <a:solidFill>
            <a:schemeClr val="accent4">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E27A551C-EC5C-AE4A-AE79-20584CA12988}"/>
              </a:ext>
            </a:extLst>
          </p:cNvPr>
          <p:cNvSpPr txBox="1"/>
          <p:nvPr/>
        </p:nvSpPr>
        <p:spPr>
          <a:xfrm>
            <a:off x="8403393" y="5112894"/>
            <a:ext cx="1391500" cy="646331"/>
          </a:xfrm>
          <a:prstGeom prst="rect">
            <a:avLst/>
          </a:prstGeom>
          <a:noFill/>
        </p:spPr>
        <p:txBody>
          <a:bodyPr wrap="square" rtlCol="0">
            <a:spAutoFit/>
          </a:bodyPr>
          <a:lstStyle/>
          <a:p>
            <a:pPr algn="ctr"/>
            <a:r>
              <a:rPr lang="en-US">
                <a:solidFill>
                  <a:schemeClr val="tx1">
                    <a:lumMod val="75000"/>
                    <a:lumOff val="25000"/>
                  </a:schemeClr>
                </a:solidFill>
                <a:latin typeface="Century Gothic" panose="020B0502020202020204" pitchFamily="34" charset="0"/>
              </a:rPr>
              <a:t>Drought</a:t>
            </a:r>
          </a:p>
          <a:p>
            <a:pPr algn="ctr"/>
            <a:r>
              <a:rPr lang="en-US">
                <a:solidFill>
                  <a:schemeClr val="tx1">
                    <a:lumMod val="75000"/>
                    <a:lumOff val="25000"/>
                  </a:schemeClr>
                </a:solidFill>
                <a:latin typeface="Century Gothic" panose="020B0502020202020204" pitchFamily="34" charset="0"/>
              </a:rPr>
              <a:t>2012-2017</a:t>
            </a:r>
          </a:p>
        </p:txBody>
      </p:sp>
      <p:pic>
        <p:nvPicPr>
          <p:cNvPr id="46" name="Picture 45" descr="Chart&#10;&#10;Description automatically generated">
            <a:extLst>
              <a:ext uri="{FF2B5EF4-FFF2-40B4-BE49-F238E27FC236}">
                <a16:creationId xmlns:a16="http://schemas.microsoft.com/office/drawing/2014/main" id="{C4E4B6C1-7777-6749-BCE1-D22194E870C9}"/>
              </a:ext>
            </a:extLst>
          </p:cNvPr>
          <p:cNvPicPr>
            <a:picLocks/>
          </p:cNvPicPr>
          <p:nvPr/>
        </p:nvPicPr>
        <p:blipFill rotWithShape="1">
          <a:blip r:embed="rId5">
            <a:extLst>
              <a:ext uri="{28A0092B-C50C-407E-A947-70E740481C1C}">
                <a14:useLocalDpi xmlns:a14="http://schemas.microsoft.com/office/drawing/2010/main" val="0"/>
              </a:ext>
            </a:extLst>
          </a:blip>
          <a:srcRect l="64156" t="22346" r="29933" b="74209"/>
          <a:stretch/>
        </p:blipFill>
        <p:spPr>
          <a:xfrm>
            <a:off x="7878412" y="2158085"/>
            <a:ext cx="519496" cy="201168"/>
          </a:xfrm>
          <a:prstGeom prst="rect">
            <a:avLst/>
          </a:prstGeom>
        </p:spPr>
      </p:pic>
      <p:pic>
        <p:nvPicPr>
          <p:cNvPr id="47" name="Picture 46" descr="Chart&#10;&#10;Description automatically generated">
            <a:extLst>
              <a:ext uri="{FF2B5EF4-FFF2-40B4-BE49-F238E27FC236}">
                <a16:creationId xmlns:a16="http://schemas.microsoft.com/office/drawing/2014/main" id="{966B6EC2-B634-5447-93FA-C0B931C654BF}"/>
              </a:ext>
            </a:extLst>
          </p:cNvPr>
          <p:cNvPicPr>
            <a:picLocks/>
          </p:cNvPicPr>
          <p:nvPr/>
        </p:nvPicPr>
        <p:blipFill rotWithShape="1">
          <a:blip r:embed="rId5">
            <a:extLst>
              <a:ext uri="{28A0092B-C50C-407E-A947-70E740481C1C}">
                <a14:useLocalDpi xmlns:a14="http://schemas.microsoft.com/office/drawing/2010/main" val="0"/>
              </a:ext>
            </a:extLst>
          </a:blip>
          <a:srcRect l="35717" t="22250" r="57809" b="73923"/>
          <a:stretch/>
        </p:blipFill>
        <p:spPr>
          <a:xfrm>
            <a:off x="6049617" y="2165274"/>
            <a:ext cx="568960" cy="203201"/>
          </a:xfrm>
          <a:prstGeom prst="rect">
            <a:avLst/>
          </a:prstGeom>
        </p:spPr>
      </p:pic>
      <p:sp>
        <p:nvSpPr>
          <p:cNvPr id="48" name="TextBox 47">
            <a:extLst>
              <a:ext uri="{FF2B5EF4-FFF2-40B4-BE49-F238E27FC236}">
                <a16:creationId xmlns:a16="http://schemas.microsoft.com/office/drawing/2014/main" id="{34CEB881-E18B-0E4C-8C69-E415E9F580B4}"/>
              </a:ext>
            </a:extLst>
          </p:cNvPr>
          <p:cNvSpPr txBox="1"/>
          <p:nvPr/>
        </p:nvSpPr>
        <p:spPr>
          <a:xfrm>
            <a:off x="6527922" y="2069453"/>
            <a:ext cx="1368935"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Sentinel-1</a:t>
            </a:r>
          </a:p>
        </p:txBody>
      </p:sp>
      <p:sp>
        <p:nvSpPr>
          <p:cNvPr id="49" name="TextBox 48">
            <a:extLst>
              <a:ext uri="{FF2B5EF4-FFF2-40B4-BE49-F238E27FC236}">
                <a16:creationId xmlns:a16="http://schemas.microsoft.com/office/drawing/2014/main" id="{1A59225B-7026-8644-B52A-604F9087E0F8}"/>
              </a:ext>
            </a:extLst>
          </p:cNvPr>
          <p:cNvSpPr txBox="1"/>
          <p:nvPr/>
        </p:nvSpPr>
        <p:spPr>
          <a:xfrm>
            <a:off x="8363242" y="2073393"/>
            <a:ext cx="985139"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GPS</a:t>
            </a:r>
          </a:p>
        </p:txBody>
      </p:sp>
      <p:sp>
        <p:nvSpPr>
          <p:cNvPr id="38" name="TextBox 37">
            <a:extLst>
              <a:ext uri="{FF2B5EF4-FFF2-40B4-BE49-F238E27FC236}">
                <a16:creationId xmlns:a16="http://schemas.microsoft.com/office/drawing/2014/main" id="{96610422-FD11-DF40-A84B-C6CED4D6C375}"/>
              </a:ext>
            </a:extLst>
          </p:cNvPr>
          <p:cNvSpPr txBox="1"/>
          <p:nvPr/>
        </p:nvSpPr>
        <p:spPr>
          <a:xfrm>
            <a:off x="6330175" y="1582682"/>
            <a:ext cx="2404589" cy="461665"/>
          </a:xfrm>
          <a:prstGeom prst="rect">
            <a:avLst/>
          </a:prstGeom>
          <a:noFill/>
        </p:spPr>
        <p:txBody>
          <a:bodyPr wrap="square" rtlCol="0">
            <a:spAutoFit/>
          </a:bodyPr>
          <a:lstStyle/>
          <a:p>
            <a:r>
              <a:rPr lang="en-US" sz="2400" b="1" dirty="0">
                <a:solidFill>
                  <a:schemeClr val="tx1">
                    <a:lumMod val="75000"/>
                    <a:lumOff val="25000"/>
                  </a:schemeClr>
                </a:solidFill>
                <a:latin typeface="Century Gothic" panose="020B0502020202020204" pitchFamily="34" charset="0"/>
              </a:rPr>
              <a:t>Central Valley </a:t>
            </a:r>
          </a:p>
        </p:txBody>
      </p:sp>
      <p:cxnSp>
        <p:nvCxnSpPr>
          <p:cNvPr id="33" name="Straight Connector 32">
            <a:extLst>
              <a:ext uri="{FF2B5EF4-FFF2-40B4-BE49-F238E27FC236}">
                <a16:creationId xmlns:a16="http://schemas.microsoft.com/office/drawing/2014/main" id="{4018412F-E1EB-AE41-9DB2-7ED2EC126E13}"/>
              </a:ext>
            </a:extLst>
          </p:cNvPr>
          <p:cNvCxnSpPr>
            <a:cxnSpLocks/>
          </p:cNvCxnSpPr>
          <p:nvPr/>
        </p:nvCxnSpPr>
        <p:spPr>
          <a:xfrm flipV="1">
            <a:off x="3566160" y="4211633"/>
            <a:ext cx="7772400" cy="0"/>
          </a:xfrm>
          <a:prstGeom prst="line">
            <a:avLst/>
          </a:prstGeom>
          <a:ln>
            <a:solidFill>
              <a:schemeClr val="bg2">
                <a:lumMod val="50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9189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hart, line chart&#10;&#10;Description automatically generated">
            <a:extLst>
              <a:ext uri="{FF2B5EF4-FFF2-40B4-BE49-F238E27FC236}">
                <a16:creationId xmlns:a16="http://schemas.microsoft.com/office/drawing/2014/main" id="{EFDB0CDB-6CB9-354D-8F2C-FE623CE9A169}"/>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3559476" y="2504510"/>
            <a:ext cx="7863840" cy="3474720"/>
          </a:xfrm>
          <a:prstGeom prst="rect">
            <a:avLst/>
          </a:prstGeom>
        </p:spPr>
      </p:pic>
      <p:pic>
        <p:nvPicPr>
          <p:cNvPr id="35" name="Picture 34" descr="Icon&#10;&#10;Description automatically generated">
            <a:extLst>
              <a:ext uri="{FF2B5EF4-FFF2-40B4-BE49-F238E27FC236}">
                <a16:creationId xmlns:a16="http://schemas.microsoft.com/office/drawing/2014/main" id="{8F79C27F-70B7-BD43-86C8-B2D737A2EF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125" y="2990278"/>
            <a:ext cx="2871198" cy="2358484"/>
          </a:xfrm>
          <a:prstGeom prst="rect">
            <a:avLst/>
          </a:prstGeom>
        </p:spPr>
      </p:pic>
      <p:sp>
        <p:nvSpPr>
          <p:cNvPr id="2" name="TextBox 1">
            <a:extLst>
              <a:ext uri="{FF2B5EF4-FFF2-40B4-BE49-F238E27FC236}">
                <a16:creationId xmlns:a16="http://schemas.microsoft.com/office/drawing/2014/main" id="{A8EB0760-9FBB-7A4D-B334-8A1DA53B0063}"/>
              </a:ext>
            </a:extLst>
          </p:cNvPr>
          <p:cNvSpPr txBox="1"/>
          <p:nvPr/>
        </p:nvSpPr>
        <p:spPr>
          <a:xfrm>
            <a:off x="459598" y="600203"/>
            <a:ext cx="591242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4B1B5"/>
                </a:solidFill>
                <a:latin typeface="Century Gothic" panose="020F0302020204030204"/>
                <a:ea typeface="+mj-ea"/>
                <a:cs typeface="+mj-cs"/>
              </a:rPr>
              <a:t>Results</a:t>
            </a:r>
          </a:p>
        </p:txBody>
      </p:sp>
      <p:sp>
        <p:nvSpPr>
          <p:cNvPr id="4" name="TextBox 3">
            <a:extLst>
              <a:ext uri="{FF2B5EF4-FFF2-40B4-BE49-F238E27FC236}">
                <a16:creationId xmlns:a16="http://schemas.microsoft.com/office/drawing/2014/main" id="{B9ADA31D-48AC-5D4B-9E50-8781EC1967CC}"/>
              </a:ext>
            </a:extLst>
          </p:cNvPr>
          <p:cNvSpPr txBox="1"/>
          <p:nvPr/>
        </p:nvSpPr>
        <p:spPr>
          <a:xfrm>
            <a:off x="459597" y="1235116"/>
            <a:ext cx="61577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i="1">
                <a:solidFill>
                  <a:srgbClr val="24B1B5"/>
                </a:solidFill>
                <a:latin typeface="Century Gothic" panose="020F0302020204030204"/>
                <a:ea typeface="+mj-ea"/>
                <a:cs typeface="+mj-cs"/>
              </a:rPr>
              <a:t>Time Series Analysis </a:t>
            </a:r>
          </a:p>
        </p:txBody>
      </p:sp>
      <p:grpSp>
        <p:nvGrpSpPr>
          <p:cNvPr id="33" name="Group 32">
            <a:extLst>
              <a:ext uri="{FF2B5EF4-FFF2-40B4-BE49-F238E27FC236}">
                <a16:creationId xmlns:a16="http://schemas.microsoft.com/office/drawing/2014/main" id="{9B0285F1-89FA-D744-8F24-7D50CE01F3FC}"/>
              </a:ext>
            </a:extLst>
          </p:cNvPr>
          <p:cNvGrpSpPr/>
          <p:nvPr/>
        </p:nvGrpSpPr>
        <p:grpSpPr>
          <a:xfrm>
            <a:off x="3019319" y="5965291"/>
            <a:ext cx="7911375" cy="374031"/>
            <a:chOff x="3019319" y="5965291"/>
            <a:chExt cx="7911375" cy="374031"/>
          </a:xfrm>
        </p:grpSpPr>
        <p:sp>
          <p:nvSpPr>
            <p:cNvPr id="18" name="TextBox 17">
              <a:extLst>
                <a:ext uri="{FF2B5EF4-FFF2-40B4-BE49-F238E27FC236}">
                  <a16:creationId xmlns:a16="http://schemas.microsoft.com/office/drawing/2014/main" id="{667997B4-2745-D041-893E-10AFFC8CC376}"/>
                </a:ext>
              </a:extLst>
            </p:cNvPr>
            <p:cNvSpPr txBox="1"/>
            <p:nvPr/>
          </p:nvSpPr>
          <p:spPr>
            <a:xfrm rot="19194609">
              <a:off x="10149840" y="5966116"/>
              <a:ext cx="78085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2020</a:t>
              </a:r>
            </a:p>
          </p:txBody>
        </p:sp>
        <p:sp>
          <p:nvSpPr>
            <p:cNvPr id="19" name="TextBox 18">
              <a:extLst>
                <a:ext uri="{FF2B5EF4-FFF2-40B4-BE49-F238E27FC236}">
                  <a16:creationId xmlns:a16="http://schemas.microsoft.com/office/drawing/2014/main" id="{8AC27D00-C387-AD43-BB57-75C4F8495E50}"/>
                </a:ext>
              </a:extLst>
            </p:cNvPr>
            <p:cNvSpPr txBox="1"/>
            <p:nvPr/>
          </p:nvSpPr>
          <p:spPr>
            <a:xfrm rot="19194609">
              <a:off x="8469864" y="5969990"/>
              <a:ext cx="78085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2015</a:t>
              </a:r>
            </a:p>
          </p:txBody>
        </p:sp>
        <p:sp>
          <p:nvSpPr>
            <p:cNvPr id="20" name="TextBox 19">
              <a:extLst>
                <a:ext uri="{FF2B5EF4-FFF2-40B4-BE49-F238E27FC236}">
                  <a16:creationId xmlns:a16="http://schemas.microsoft.com/office/drawing/2014/main" id="{0A39C235-8EE1-3449-B052-F04920A2A06E}"/>
                </a:ext>
              </a:extLst>
            </p:cNvPr>
            <p:cNvSpPr txBox="1"/>
            <p:nvPr/>
          </p:nvSpPr>
          <p:spPr>
            <a:xfrm rot="19194609">
              <a:off x="6583680" y="5965294"/>
              <a:ext cx="78085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2010</a:t>
              </a:r>
            </a:p>
          </p:txBody>
        </p:sp>
        <p:sp>
          <p:nvSpPr>
            <p:cNvPr id="21" name="TextBox 20">
              <a:extLst>
                <a:ext uri="{FF2B5EF4-FFF2-40B4-BE49-F238E27FC236}">
                  <a16:creationId xmlns:a16="http://schemas.microsoft.com/office/drawing/2014/main" id="{A6200CEA-B079-3146-B38F-EF2521B143EB}"/>
                </a:ext>
              </a:extLst>
            </p:cNvPr>
            <p:cNvSpPr txBox="1"/>
            <p:nvPr/>
          </p:nvSpPr>
          <p:spPr>
            <a:xfrm rot="19194609">
              <a:off x="3019319" y="5965291"/>
              <a:ext cx="78085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2001</a:t>
              </a:r>
            </a:p>
          </p:txBody>
        </p:sp>
        <p:sp>
          <p:nvSpPr>
            <p:cNvPr id="22" name="TextBox 21">
              <a:extLst>
                <a:ext uri="{FF2B5EF4-FFF2-40B4-BE49-F238E27FC236}">
                  <a16:creationId xmlns:a16="http://schemas.microsoft.com/office/drawing/2014/main" id="{3D63E291-C988-044E-8F90-064855DCEC5E}"/>
                </a:ext>
              </a:extLst>
            </p:cNvPr>
            <p:cNvSpPr txBox="1"/>
            <p:nvPr/>
          </p:nvSpPr>
          <p:spPr>
            <a:xfrm rot="19194609">
              <a:off x="4846320" y="5965292"/>
              <a:ext cx="78085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2005</a:t>
              </a:r>
            </a:p>
          </p:txBody>
        </p:sp>
      </p:grpSp>
      <p:sp>
        <p:nvSpPr>
          <p:cNvPr id="23" name="TextBox 22">
            <a:extLst>
              <a:ext uri="{FF2B5EF4-FFF2-40B4-BE49-F238E27FC236}">
                <a16:creationId xmlns:a16="http://schemas.microsoft.com/office/drawing/2014/main" id="{71347A97-68CA-454C-827C-96A3AD63F53F}"/>
              </a:ext>
            </a:extLst>
          </p:cNvPr>
          <p:cNvSpPr txBox="1"/>
          <p:nvPr/>
        </p:nvSpPr>
        <p:spPr>
          <a:xfrm>
            <a:off x="7038139" y="6439257"/>
            <a:ext cx="1142428"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Year</a:t>
            </a:r>
          </a:p>
        </p:txBody>
      </p:sp>
      <p:sp>
        <p:nvSpPr>
          <p:cNvPr id="24" name="TextBox 23">
            <a:extLst>
              <a:ext uri="{FF2B5EF4-FFF2-40B4-BE49-F238E27FC236}">
                <a16:creationId xmlns:a16="http://schemas.microsoft.com/office/drawing/2014/main" id="{0C39E886-A22C-2F41-AEC4-FDA47F985D25}"/>
              </a:ext>
            </a:extLst>
          </p:cNvPr>
          <p:cNvSpPr txBox="1"/>
          <p:nvPr/>
        </p:nvSpPr>
        <p:spPr>
          <a:xfrm rot="16200000">
            <a:off x="2334948" y="4045766"/>
            <a:ext cx="1142428"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Z-Score</a:t>
            </a:r>
          </a:p>
        </p:txBody>
      </p:sp>
      <p:sp>
        <p:nvSpPr>
          <p:cNvPr id="36" name="Rectangle 35">
            <a:extLst>
              <a:ext uri="{FF2B5EF4-FFF2-40B4-BE49-F238E27FC236}">
                <a16:creationId xmlns:a16="http://schemas.microsoft.com/office/drawing/2014/main" id="{27395D20-5CF6-0F4E-8EBA-36963806F25A}"/>
              </a:ext>
            </a:extLst>
          </p:cNvPr>
          <p:cNvSpPr/>
          <p:nvPr/>
        </p:nvSpPr>
        <p:spPr>
          <a:xfrm>
            <a:off x="8001000" y="2632893"/>
            <a:ext cx="1773936" cy="3298183"/>
          </a:xfrm>
          <a:prstGeom prst="rect">
            <a:avLst/>
          </a:prstGeom>
          <a:solidFill>
            <a:schemeClr val="accent4">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E27A551C-EC5C-AE4A-AE79-20584CA12988}"/>
              </a:ext>
            </a:extLst>
          </p:cNvPr>
          <p:cNvSpPr txBox="1"/>
          <p:nvPr/>
        </p:nvSpPr>
        <p:spPr>
          <a:xfrm>
            <a:off x="8220962" y="2632893"/>
            <a:ext cx="1391500" cy="646331"/>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Drought</a:t>
            </a:r>
          </a:p>
          <a:p>
            <a:pPr algn="ctr"/>
            <a:r>
              <a:rPr lang="en-US" dirty="0">
                <a:solidFill>
                  <a:schemeClr val="tx1">
                    <a:lumMod val="75000"/>
                    <a:lumOff val="25000"/>
                  </a:schemeClr>
                </a:solidFill>
                <a:latin typeface="Century Gothic" panose="020B0502020202020204" pitchFamily="34" charset="0"/>
              </a:rPr>
              <a:t>2012-2017</a:t>
            </a:r>
          </a:p>
        </p:txBody>
      </p:sp>
      <p:sp>
        <p:nvSpPr>
          <p:cNvPr id="13" name="TextBox 12">
            <a:extLst>
              <a:ext uri="{FF2B5EF4-FFF2-40B4-BE49-F238E27FC236}">
                <a16:creationId xmlns:a16="http://schemas.microsoft.com/office/drawing/2014/main" id="{7867A69C-05AD-4248-8E6A-D6F92BE4A382}"/>
              </a:ext>
            </a:extLst>
          </p:cNvPr>
          <p:cNvSpPr txBox="1"/>
          <p:nvPr/>
        </p:nvSpPr>
        <p:spPr>
          <a:xfrm>
            <a:off x="6330175" y="1641297"/>
            <a:ext cx="2404589" cy="461665"/>
          </a:xfrm>
          <a:prstGeom prst="rect">
            <a:avLst/>
          </a:prstGeom>
          <a:noFill/>
        </p:spPr>
        <p:txBody>
          <a:bodyPr wrap="square" rtlCol="0">
            <a:spAutoFit/>
          </a:bodyPr>
          <a:lstStyle/>
          <a:p>
            <a:r>
              <a:rPr lang="en-US" sz="2400" b="1" dirty="0">
                <a:solidFill>
                  <a:schemeClr val="tx1">
                    <a:lumMod val="75000"/>
                    <a:lumOff val="25000"/>
                  </a:schemeClr>
                </a:solidFill>
                <a:latin typeface="Century Gothic" panose="020B0502020202020204" pitchFamily="34" charset="0"/>
              </a:rPr>
              <a:t>Central Valley </a:t>
            </a:r>
          </a:p>
        </p:txBody>
      </p:sp>
      <p:pic>
        <p:nvPicPr>
          <p:cNvPr id="38" name="Picture 37" descr="Chart&#10;&#10;Description automatically generated">
            <a:extLst>
              <a:ext uri="{FF2B5EF4-FFF2-40B4-BE49-F238E27FC236}">
                <a16:creationId xmlns:a16="http://schemas.microsoft.com/office/drawing/2014/main" id="{967BE6FD-1870-5646-A7A4-FD3F7E97AD4A}"/>
              </a:ext>
            </a:extLst>
          </p:cNvPr>
          <p:cNvPicPr>
            <a:picLocks/>
          </p:cNvPicPr>
          <p:nvPr/>
        </p:nvPicPr>
        <p:blipFill rotWithShape="1">
          <a:blip r:embed="rId5">
            <a:extLst>
              <a:ext uri="{28A0092B-C50C-407E-A947-70E740481C1C}">
                <a14:useLocalDpi xmlns:a14="http://schemas.microsoft.com/office/drawing/2010/main" val="0"/>
              </a:ext>
            </a:extLst>
          </a:blip>
          <a:srcRect l="46931" t="22346" r="46595" b="73505"/>
          <a:stretch/>
        </p:blipFill>
        <p:spPr>
          <a:xfrm>
            <a:off x="6055610" y="2242229"/>
            <a:ext cx="568960" cy="220293"/>
          </a:xfrm>
          <a:prstGeom prst="rect">
            <a:avLst/>
          </a:prstGeom>
        </p:spPr>
      </p:pic>
      <p:pic>
        <p:nvPicPr>
          <p:cNvPr id="40" name="Picture 39" descr="Chart&#10;&#10;Description automatically generated">
            <a:extLst>
              <a:ext uri="{FF2B5EF4-FFF2-40B4-BE49-F238E27FC236}">
                <a16:creationId xmlns:a16="http://schemas.microsoft.com/office/drawing/2014/main" id="{E64D5842-A3AE-6046-B220-3BEA123C749C}"/>
              </a:ext>
            </a:extLst>
          </p:cNvPr>
          <p:cNvPicPr>
            <a:picLocks/>
          </p:cNvPicPr>
          <p:nvPr/>
        </p:nvPicPr>
        <p:blipFill rotWithShape="1">
          <a:blip r:embed="rId5">
            <a:extLst>
              <a:ext uri="{28A0092B-C50C-407E-A947-70E740481C1C}">
                <a14:useLocalDpi xmlns:a14="http://schemas.microsoft.com/office/drawing/2010/main" val="0"/>
              </a:ext>
            </a:extLst>
          </a:blip>
          <a:srcRect l="23143" t="22346" r="70789" b="74209"/>
          <a:stretch/>
        </p:blipFill>
        <p:spPr>
          <a:xfrm>
            <a:off x="7687681" y="2236069"/>
            <a:ext cx="533281" cy="201168"/>
          </a:xfrm>
          <a:prstGeom prst="rect">
            <a:avLst/>
          </a:prstGeom>
        </p:spPr>
      </p:pic>
      <p:sp>
        <p:nvSpPr>
          <p:cNvPr id="41" name="TextBox 40">
            <a:extLst>
              <a:ext uri="{FF2B5EF4-FFF2-40B4-BE49-F238E27FC236}">
                <a16:creationId xmlns:a16="http://schemas.microsoft.com/office/drawing/2014/main" id="{72DFE424-A1D1-FF49-92D8-C0D2B9D349AB}"/>
              </a:ext>
            </a:extLst>
          </p:cNvPr>
          <p:cNvSpPr txBox="1"/>
          <p:nvPr/>
        </p:nvSpPr>
        <p:spPr>
          <a:xfrm>
            <a:off x="6567072" y="2132008"/>
            <a:ext cx="1142428"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GRACE</a:t>
            </a:r>
          </a:p>
        </p:txBody>
      </p:sp>
      <p:sp>
        <p:nvSpPr>
          <p:cNvPr id="43" name="TextBox 42">
            <a:extLst>
              <a:ext uri="{FF2B5EF4-FFF2-40B4-BE49-F238E27FC236}">
                <a16:creationId xmlns:a16="http://schemas.microsoft.com/office/drawing/2014/main" id="{27BE6F19-EAA9-9E49-823D-1519766D8042}"/>
              </a:ext>
            </a:extLst>
          </p:cNvPr>
          <p:cNvSpPr txBox="1"/>
          <p:nvPr/>
        </p:nvSpPr>
        <p:spPr>
          <a:xfrm>
            <a:off x="8207722" y="2132008"/>
            <a:ext cx="985139"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Wells</a:t>
            </a:r>
          </a:p>
        </p:txBody>
      </p:sp>
      <p:cxnSp>
        <p:nvCxnSpPr>
          <p:cNvPr id="46" name="Straight Connector 45">
            <a:extLst>
              <a:ext uri="{FF2B5EF4-FFF2-40B4-BE49-F238E27FC236}">
                <a16:creationId xmlns:a16="http://schemas.microsoft.com/office/drawing/2014/main" id="{F4B013EB-5695-9341-BE0B-2999907B619F}"/>
              </a:ext>
            </a:extLst>
          </p:cNvPr>
          <p:cNvCxnSpPr>
            <a:cxnSpLocks/>
          </p:cNvCxnSpPr>
          <p:nvPr/>
        </p:nvCxnSpPr>
        <p:spPr>
          <a:xfrm flipH="1">
            <a:off x="837062" y="4311233"/>
            <a:ext cx="528320" cy="5413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91E4E2E-1C9E-1647-AE4D-21492A4986D3}"/>
              </a:ext>
            </a:extLst>
          </p:cNvPr>
          <p:cNvSpPr txBox="1"/>
          <p:nvPr/>
        </p:nvSpPr>
        <p:spPr>
          <a:xfrm>
            <a:off x="154373" y="4852596"/>
            <a:ext cx="1164199" cy="646331"/>
          </a:xfrm>
          <a:prstGeom prst="rect">
            <a:avLst/>
          </a:prstGeom>
          <a:noFill/>
          <a:ln>
            <a:solidFill>
              <a:schemeClr val="tx1"/>
            </a:solid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Central Valley</a:t>
            </a:r>
          </a:p>
        </p:txBody>
      </p:sp>
      <p:sp>
        <p:nvSpPr>
          <p:cNvPr id="34" name="TextBox 33">
            <a:extLst>
              <a:ext uri="{FF2B5EF4-FFF2-40B4-BE49-F238E27FC236}">
                <a16:creationId xmlns:a16="http://schemas.microsoft.com/office/drawing/2014/main" id="{45E47DA7-11C0-E649-9E46-7848EC9E3BF5}"/>
              </a:ext>
            </a:extLst>
          </p:cNvPr>
          <p:cNvSpPr txBox="1"/>
          <p:nvPr/>
        </p:nvSpPr>
        <p:spPr>
          <a:xfrm>
            <a:off x="3246435" y="3107587"/>
            <a:ext cx="375724" cy="371758"/>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a:t>
            </a:r>
          </a:p>
        </p:txBody>
      </p:sp>
      <p:sp>
        <p:nvSpPr>
          <p:cNvPr id="39" name="TextBox 38">
            <a:extLst>
              <a:ext uri="{FF2B5EF4-FFF2-40B4-BE49-F238E27FC236}">
                <a16:creationId xmlns:a16="http://schemas.microsoft.com/office/drawing/2014/main" id="{3CE9359A-0DB7-E04D-8C74-F1889E205BBC}"/>
              </a:ext>
            </a:extLst>
          </p:cNvPr>
          <p:cNvSpPr txBox="1"/>
          <p:nvPr/>
        </p:nvSpPr>
        <p:spPr>
          <a:xfrm>
            <a:off x="3263463" y="3805268"/>
            <a:ext cx="375724" cy="371758"/>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1</a:t>
            </a:r>
          </a:p>
        </p:txBody>
      </p:sp>
      <p:sp>
        <p:nvSpPr>
          <p:cNvPr id="42" name="TextBox 41">
            <a:extLst>
              <a:ext uri="{FF2B5EF4-FFF2-40B4-BE49-F238E27FC236}">
                <a16:creationId xmlns:a16="http://schemas.microsoft.com/office/drawing/2014/main" id="{F4C5FB23-702E-EF45-9AE0-5FF7FD570132}"/>
              </a:ext>
            </a:extLst>
          </p:cNvPr>
          <p:cNvSpPr txBox="1"/>
          <p:nvPr/>
        </p:nvSpPr>
        <p:spPr>
          <a:xfrm>
            <a:off x="3246435" y="4666352"/>
            <a:ext cx="375724" cy="371758"/>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0</a:t>
            </a:r>
          </a:p>
        </p:txBody>
      </p:sp>
      <p:sp>
        <p:nvSpPr>
          <p:cNvPr id="44" name="TextBox 43">
            <a:extLst>
              <a:ext uri="{FF2B5EF4-FFF2-40B4-BE49-F238E27FC236}">
                <a16:creationId xmlns:a16="http://schemas.microsoft.com/office/drawing/2014/main" id="{7B6646BE-F674-2C49-B39D-9E19FA3B28FA}"/>
              </a:ext>
            </a:extLst>
          </p:cNvPr>
          <p:cNvSpPr txBox="1"/>
          <p:nvPr/>
        </p:nvSpPr>
        <p:spPr>
          <a:xfrm>
            <a:off x="3213363" y="5438218"/>
            <a:ext cx="413112"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-1</a:t>
            </a:r>
          </a:p>
        </p:txBody>
      </p:sp>
      <p:cxnSp>
        <p:nvCxnSpPr>
          <p:cNvPr id="45" name="Straight Connector 44">
            <a:extLst>
              <a:ext uri="{FF2B5EF4-FFF2-40B4-BE49-F238E27FC236}">
                <a16:creationId xmlns:a16="http://schemas.microsoft.com/office/drawing/2014/main" id="{B6FFF51E-A9A7-584A-A01B-08571D11697C}"/>
              </a:ext>
            </a:extLst>
          </p:cNvPr>
          <p:cNvCxnSpPr>
            <a:cxnSpLocks/>
          </p:cNvCxnSpPr>
          <p:nvPr/>
        </p:nvCxnSpPr>
        <p:spPr>
          <a:xfrm flipV="1">
            <a:off x="3566160" y="4818888"/>
            <a:ext cx="7772400" cy="0"/>
          </a:xfrm>
          <a:prstGeom prst="line">
            <a:avLst/>
          </a:prstGeom>
          <a:ln>
            <a:solidFill>
              <a:schemeClr val="bg2">
                <a:lumMod val="50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8786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line chart&#10;&#10;Description automatically generated">
            <a:extLst>
              <a:ext uri="{FF2B5EF4-FFF2-40B4-BE49-F238E27FC236}">
                <a16:creationId xmlns:a16="http://schemas.microsoft.com/office/drawing/2014/main" id="{93628DDF-D85C-3C41-B5AB-EAC07018BD34}"/>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3592742" y="2505367"/>
            <a:ext cx="7863840" cy="3291840"/>
          </a:xfrm>
          <a:prstGeom prst="rect">
            <a:avLst/>
          </a:prstGeom>
        </p:spPr>
      </p:pic>
      <p:pic>
        <p:nvPicPr>
          <p:cNvPr id="46" name="Picture 45" descr="Icon&#10;&#10;Description automatically generated">
            <a:extLst>
              <a:ext uri="{FF2B5EF4-FFF2-40B4-BE49-F238E27FC236}">
                <a16:creationId xmlns:a16="http://schemas.microsoft.com/office/drawing/2014/main" id="{1870153B-0C16-6348-9B7B-6DEE6994B0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125" y="2990278"/>
            <a:ext cx="2871198" cy="2358484"/>
          </a:xfrm>
          <a:prstGeom prst="rect">
            <a:avLst/>
          </a:prstGeom>
        </p:spPr>
      </p:pic>
      <p:sp>
        <p:nvSpPr>
          <p:cNvPr id="2" name="TextBox 1">
            <a:extLst>
              <a:ext uri="{FF2B5EF4-FFF2-40B4-BE49-F238E27FC236}">
                <a16:creationId xmlns:a16="http://schemas.microsoft.com/office/drawing/2014/main" id="{A8EB0760-9FBB-7A4D-B334-8A1DA53B0063}"/>
              </a:ext>
            </a:extLst>
          </p:cNvPr>
          <p:cNvSpPr txBox="1"/>
          <p:nvPr/>
        </p:nvSpPr>
        <p:spPr>
          <a:xfrm>
            <a:off x="459598" y="600203"/>
            <a:ext cx="591242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4B1B5"/>
                </a:solidFill>
                <a:effectLst/>
                <a:uLnTx/>
                <a:uFillTx/>
                <a:latin typeface="Century Gothic" panose="020F0302020204030204"/>
                <a:ea typeface="+mn-ea"/>
                <a:cs typeface="+mn-cs"/>
              </a:rPr>
              <a:t>Results</a:t>
            </a:r>
          </a:p>
        </p:txBody>
      </p:sp>
      <p:sp>
        <p:nvSpPr>
          <p:cNvPr id="4" name="TextBox 3">
            <a:extLst>
              <a:ext uri="{FF2B5EF4-FFF2-40B4-BE49-F238E27FC236}">
                <a16:creationId xmlns:a16="http://schemas.microsoft.com/office/drawing/2014/main" id="{B9ADA31D-48AC-5D4B-9E50-8781EC1967CC}"/>
              </a:ext>
            </a:extLst>
          </p:cNvPr>
          <p:cNvSpPr txBox="1"/>
          <p:nvPr/>
        </p:nvSpPr>
        <p:spPr>
          <a:xfrm>
            <a:off x="459597" y="1235116"/>
            <a:ext cx="61577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srgbClr val="24B1B5"/>
                </a:solidFill>
                <a:effectLst/>
                <a:uLnTx/>
                <a:uFillTx/>
                <a:latin typeface="Century Gothic" panose="020F0302020204030204"/>
                <a:ea typeface="+mn-ea"/>
                <a:cs typeface="+mn-cs"/>
              </a:rPr>
              <a:t>Time Series Analysis </a:t>
            </a:r>
          </a:p>
        </p:txBody>
      </p:sp>
      <p:grpSp>
        <p:nvGrpSpPr>
          <p:cNvPr id="8" name="Group 7">
            <a:extLst>
              <a:ext uri="{FF2B5EF4-FFF2-40B4-BE49-F238E27FC236}">
                <a16:creationId xmlns:a16="http://schemas.microsoft.com/office/drawing/2014/main" id="{65E84D2A-C1F9-E545-BCE4-E0EB6189D749}"/>
              </a:ext>
            </a:extLst>
          </p:cNvPr>
          <p:cNvGrpSpPr/>
          <p:nvPr/>
        </p:nvGrpSpPr>
        <p:grpSpPr>
          <a:xfrm>
            <a:off x="3073840" y="5792469"/>
            <a:ext cx="7907394" cy="407788"/>
            <a:chOff x="3073840" y="5792469"/>
            <a:chExt cx="7907394" cy="407788"/>
          </a:xfrm>
        </p:grpSpPr>
        <p:sp>
          <p:nvSpPr>
            <p:cNvPr id="18" name="TextBox 17">
              <a:extLst>
                <a:ext uri="{FF2B5EF4-FFF2-40B4-BE49-F238E27FC236}">
                  <a16:creationId xmlns:a16="http://schemas.microsoft.com/office/drawing/2014/main" id="{667997B4-2745-D041-893E-10AFFC8CC376}"/>
                </a:ext>
              </a:extLst>
            </p:cNvPr>
            <p:cNvSpPr txBox="1"/>
            <p:nvPr/>
          </p:nvSpPr>
          <p:spPr>
            <a:xfrm rot="19194609">
              <a:off x="10200380" y="5830440"/>
              <a:ext cx="7808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2020</a:t>
              </a:r>
            </a:p>
          </p:txBody>
        </p:sp>
        <p:sp>
          <p:nvSpPr>
            <p:cNvPr id="19" name="TextBox 18">
              <a:extLst>
                <a:ext uri="{FF2B5EF4-FFF2-40B4-BE49-F238E27FC236}">
                  <a16:creationId xmlns:a16="http://schemas.microsoft.com/office/drawing/2014/main" id="{8AC27D00-C387-AD43-BB57-75C4F8495E50}"/>
                </a:ext>
              </a:extLst>
            </p:cNvPr>
            <p:cNvSpPr txBox="1"/>
            <p:nvPr/>
          </p:nvSpPr>
          <p:spPr>
            <a:xfrm rot="19194609">
              <a:off x="8361029" y="5830440"/>
              <a:ext cx="7808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2015</a:t>
              </a:r>
            </a:p>
          </p:txBody>
        </p:sp>
        <p:sp>
          <p:nvSpPr>
            <p:cNvPr id="20" name="TextBox 19">
              <a:extLst>
                <a:ext uri="{FF2B5EF4-FFF2-40B4-BE49-F238E27FC236}">
                  <a16:creationId xmlns:a16="http://schemas.microsoft.com/office/drawing/2014/main" id="{0A39C235-8EE1-3449-B052-F04920A2A06E}"/>
                </a:ext>
              </a:extLst>
            </p:cNvPr>
            <p:cNvSpPr txBox="1"/>
            <p:nvPr/>
          </p:nvSpPr>
          <p:spPr>
            <a:xfrm rot="19194609">
              <a:off x="6553701" y="5798606"/>
              <a:ext cx="7808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2010</a:t>
              </a:r>
            </a:p>
          </p:txBody>
        </p:sp>
        <p:sp>
          <p:nvSpPr>
            <p:cNvPr id="21" name="TextBox 20">
              <a:extLst>
                <a:ext uri="{FF2B5EF4-FFF2-40B4-BE49-F238E27FC236}">
                  <a16:creationId xmlns:a16="http://schemas.microsoft.com/office/drawing/2014/main" id="{A6200CEA-B079-3146-B38F-EF2521B143EB}"/>
                </a:ext>
              </a:extLst>
            </p:cNvPr>
            <p:cNvSpPr txBox="1"/>
            <p:nvPr/>
          </p:nvSpPr>
          <p:spPr>
            <a:xfrm rot="19194609">
              <a:off x="3073840" y="5792469"/>
              <a:ext cx="7808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2001</a:t>
              </a:r>
            </a:p>
          </p:txBody>
        </p:sp>
        <p:sp>
          <p:nvSpPr>
            <p:cNvPr id="22" name="TextBox 21">
              <a:extLst>
                <a:ext uri="{FF2B5EF4-FFF2-40B4-BE49-F238E27FC236}">
                  <a16:creationId xmlns:a16="http://schemas.microsoft.com/office/drawing/2014/main" id="{3D63E291-C988-044E-8F90-064855DCEC5E}"/>
                </a:ext>
              </a:extLst>
            </p:cNvPr>
            <p:cNvSpPr txBox="1"/>
            <p:nvPr/>
          </p:nvSpPr>
          <p:spPr>
            <a:xfrm rot="19194609">
              <a:off x="4785175" y="5830925"/>
              <a:ext cx="7808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2005</a:t>
              </a:r>
            </a:p>
          </p:txBody>
        </p:sp>
      </p:grpSp>
      <p:sp>
        <p:nvSpPr>
          <p:cNvPr id="23" name="TextBox 22">
            <a:extLst>
              <a:ext uri="{FF2B5EF4-FFF2-40B4-BE49-F238E27FC236}">
                <a16:creationId xmlns:a16="http://schemas.microsoft.com/office/drawing/2014/main" id="{71347A97-68CA-454C-827C-96A3AD63F53F}"/>
              </a:ext>
            </a:extLst>
          </p:cNvPr>
          <p:cNvSpPr txBox="1"/>
          <p:nvPr/>
        </p:nvSpPr>
        <p:spPr>
          <a:xfrm>
            <a:off x="7038139" y="6439257"/>
            <a:ext cx="11424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Year</a:t>
            </a:r>
          </a:p>
        </p:txBody>
      </p:sp>
      <p:sp>
        <p:nvSpPr>
          <p:cNvPr id="24" name="TextBox 23">
            <a:extLst>
              <a:ext uri="{FF2B5EF4-FFF2-40B4-BE49-F238E27FC236}">
                <a16:creationId xmlns:a16="http://schemas.microsoft.com/office/drawing/2014/main" id="{0C39E886-A22C-2F41-AEC4-FDA47F985D25}"/>
              </a:ext>
            </a:extLst>
          </p:cNvPr>
          <p:cNvSpPr txBox="1"/>
          <p:nvPr/>
        </p:nvSpPr>
        <p:spPr>
          <a:xfrm rot="16200000">
            <a:off x="2334948" y="4045766"/>
            <a:ext cx="11424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Z-Score</a:t>
            </a:r>
          </a:p>
        </p:txBody>
      </p:sp>
      <p:sp>
        <p:nvSpPr>
          <p:cNvPr id="27" name="TextBox 26">
            <a:extLst>
              <a:ext uri="{FF2B5EF4-FFF2-40B4-BE49-F238E27FC236}">
                <a16:creationId xmlns:a16="http://schemas.microsoft.com/office/drawing/2014/main" id="{79AB9B4A-035B-404A-8371-F9D172170719}"/>
              </a:ext>
            </a:extLst>
          </p:cNvPr>
          <p:cNvSpPr txBox="1"/>
          <p:nvPr/>
        </p:nvSpPr>
        <p:spPr>
          <a:xfrm>
            <a:off x="3263463" y="3045515"/>
            <a:ext cx="375724" cy="371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2</a:t>
            </a:r>
          </a:p>
        </p:txBody>
      </p:sp>
      <p:sp>
        <p:nvSpPr>
          <p:cNvPr id="28" name="TextBox 27">
            <a:extLst>
              <a:ext uri="{FF2B5EF4-FFF2-40B4-BE49-F238E27FC236}">
                <a16:creationId xmlns:a16="http://schemas.microsoft.com/office/drawing/2014/main" id="{D74F97D0-E18F-654F-8DC3-A31DCA7719D2}"/>
              </a:ext>
            </a:extLst>
          </p:cNvPr>
          <p:cNvSpPr txBox="1"/>
          <p:nvPr/>
        </p:nvSpPr>
        <p:spPr>
          <a:xfrm>
            <a:off x="3262738" y="3741837"/>
            <a:ext cx="375724" cy="371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1</a:t>
            </a:r>
          </a:p>
        </p:txBody>
      </p:sp>
      <p:sp>
        <p:nvSpPr>
          <p:cNvPr id="29" name="TextBox 28">
            <a:extLst>
              <a:ext uri="{FF2B5EF4-FFF2-40B4-BE49-F238E27FC236}">
                <a16:creationId xmlns:a16="http://schemas.microsoft.com/office/drawing/2014/main" id="{EA642A49-F293-4C42-8EA3-374955804C40}"/>
              </a:ext>
            </a:extLst>
          </p:cNvPr>
          <p:cNvSpPr txBox="1"/>
          <p:nvPr/>
        </p:nvSpPr>
        <p:spPr>
          <a:xfrm>
            <a:off x="3262738" y="4503751"/>
            <a:ext cx="375724" cy="371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0</a:t>
            </a:r>
          </a:p>
        </p:txBody>
      </p:sp>
      <p:sp>
        <p:nvSpPr>
          <p:cNvPr id="30" name="TextBox 29">
            <a:extLst>
              <a:ext uri="{FF2B5EF4-FFF2-40B4-BE49-F238E27FC236}">
                <a16:creationId xmlns:a16="http://schemas.microsoft.com/office/drawing/2014/main" id="{2E5DF5C5-4DCE-5249-8EA1-F72B90EE1598}"/>
              </a:ext>
            </a:extLst>
          </p:cNvPr>
          <p:cNvSpPr txBox="1"/>
          <p:nvPr/>
        </p:nvSpPr>
        <p:spPr>
          <a:xfrm>
            <a:off x="3203381" y="5189720"/>
            <a:ext cx="4131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-1</a:t>
            </a:r>
          </a:p>
        </p:txBody>
      </p:sp>
      <p:sp>
        <p:nvSpPr>
          <p:cNvPr id="36" name="Rectangle 35">
            <a:extLst>
              <a:ext uri="{FF2B5EF4-FFF2-40B4-BE49-F238E27FC236}">
                <a16:creationId xmlns:a16="http://schemas.microsoft.com/office/drawing/2014/main" id="{27395D20-5CF6-0F4E-8EBA-36963806F25A}"/>
              </a:ext>
            </a:extLst>
          </p:cNvPr>
          <p:cNvSpPr/>
          <p:nvPr/>
        </p:nvSpPr>
        <p:spPr>
          <a:xfrm>
            <a:off x="8033392" y="2519515"/>
            <a:ext cx="1737360" cy="3291840"/>
          </a:xfrm>
          <a:prstGeom prst="rect">
            <a:avLst/>
          </a:prstGeom>
          <a:solidFill>
            <a:schemeClr val="accent4">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E27A551C-EC5C-AE4A-AE79-20584CA12988}"/>
              </a:ext>
            </a:extLst>
          </p:cNvPr>
          <p:cNvSpPr txBox="1"/>
          <p:nvPr/>
        </p:nvSpPr>
        <p:spPr>
          <a:xfrm>
            <a:off x="8180567" y="2582932"/>
            <a:ext cx="13915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Drought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2012-2017</a:t>
            </a:r>
          </a:p>
        </p:txBody>
      </p:sp>
      <p:pic>
        <p:nvPicPr>
          <p:cNvPr id="40" name="Picture 39" descr="Chart&#10;&#10;Description automatically generated">
            <a:extLst>
              <a:ext uri="{FF2B5EF4-FFF2-40B4-BE49-F238E27FC236}">
                <a16:creationId xmlns:a16="http://schemas.microsoft.com/office/drawing/2014/main" id="{EB6E0F67-86A5-5C48-8BC8-A15A2119DCD0}"/>
              </a:ext>
            </a:extLst>
          </p:cNvPr>
          <p:cNvPicPr>
            <a:picLocks/>
          </p:cNvPicPr>
          <p:nvPr/>
        </p:nvPicPr>
        <p:blipFill rotWithShape="1">
          <a:blip r:embed="rId5">
            <a:extLst>
              <a:ext uri="{28A0092B-C50C-407E-A947-70E740481C1C}">
                <a14:useLocalDpi xmlns:a14="http://schemas.microsoft.com/office/drawing/2010/main" val="0"/>
              </a:ext>
            </a:extLst>
          </a:blip>
          <a:srcRect l="46931" t="22346" r="46595" b="73505"/>
          <a:stretch/>
        </p:blipFill>
        <p:spPr>
          <a:xfrm>
            <a:off x="4167168" y="2242229"/>
            <a:ext cx="568960" cy="220293"/>
          </a:xfrm>
          <a:prstGeom prst="rect">
            <a:avLst/>
          </a:prstGeom>
        </p:spPr>
      </p:pic>
      <p:pic>
        <p:nvPicPr>
          <p:cNvPr id="43" name="Picture 42" descr="Chart&#10;&#10;Description automatically generated">
            <a:extLst>
              <a:ext uri="{FF2B5EF4-FFF2-40B4-BE49-F238E27FC236}">
                <a16:creationId xmlns:a16="http://schemas.microsoft.com/office/drawing/2014/main" id="{9C0B14FC-74FB-A842-926A-4A337278F63C}"/>
              </a:ext>
            </a:extLst>
          </p:cNvPr>
          <p:cNvPicPr>
            <a:picLocks/>
          </p:cNvPicPr>
          <p:nvPr/>
        </p:nvPicPr>
        <p:blipFill rotWithShape="1">
          <a:blip r:embed="rId5">
            <a:extLst>
              <a:ext uri="{28A0092B-C50C-407E-A947-70E740481C1C}">
                <a14:useLocalDpi xmlns:a14="http://schemas.microsoft.com/office/drawing/2010/main" val="0"/>
              </a:ext>
            </a:extLst>
          </a:blip>
          <a:srcRect l="23143" t="22346" r="70789" b="74209"/>
          <a:stretch/>
        </p:blipFill>
        <p:spPr>
          <a:xfrm>
            <a:off x="5799239" y="2236069"/>
            <a:ext cx="533281" cy="201168"/>
          </a:xfrm>
          <a:prstGeom prst="rect">
            <a:avLst/>
          </a:prstGeom>
        </p:spPr>
      </p:pic>
      <p:sp>
        <p:nvSpPr>
          <p:cNvPr id="45" name="TextBox 44">
            <a:extLst>
              <a:ext uri="{FF2B5EF4-FFF2-40B4-BE49-F238E27FC236}">
                <a16:creationId xmlns:a16="http://schemas.microsoft.com/office/drawing/2014/main" id="{36A73822-5299-464F-BBD0-21FDB1F9B603}"/>
              </a:ext>
            </a:extLst>
          </p:cNvPr>
          <p:cNvSpPr txBox="1"/>
          <p:nvPr/>
        </p:nvSpPr>
        <p:spPr>
          <a:xfrm>
            <a:off x="4678630" y="2132008"/>
            <a:ext cx="11424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GRACE</a:t>
            </a:r>
          </a:p>
        </p:txBody>
      </p:sp>
      <p:sp>
        <p:nvSpPr>
          <p:cNvPr id="50" name="TextBox 49">
            <a:extLst>
              <a:ext uri="{FF2B5EF4-FFF2-40B4-BE49-F238E27FC236}">
                <a16:creationId xmlns:a16="http://schemas.microsoft.com/office/drawing/2014/main" id="{A263DA64-5D01-AF4D-AE11-76D1D85BD3CA}"/>
              </a:ext>
            </a:extLst>
          </p:cNvPr>
          <p:cNvSpPr txBox="1"/>
          <p:nvPr/>
        </p:nvSpPr>
        <p:spPr>
          <a:xfrm>
            <a:off x="7800134" y="2128068"/>
            <a:ext cx="13689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Sentinel-1</a:t>
            </a:r>
          </a:p>
        </p:txBody>
      </p:sp>
      <p:sp>
        <p:nvSpPr>
          <p:cNvPr id="51" name="TextBox 50">
            <a:extLst>
              <a:ext uri="{FF2B5EF4-FFF2-40B4-BE49-F238E27FC236}">
                <a16:creationId xmlns:a16="http://schemas.microsoft.com/office/drawing/2014/main" id="{1EC07DFA-9CDF-7B4B-B583-BAE44BA750E5}"/>
              </a:ext>
            </a:extLst>
          </p:cNvPr>
          <p:cNvSpPr txBox="1"/>
          <p:nvPr/>
        </p:nvSpPr>
        <p:spPr>
          <a:xfrm>
            <a:off x="6319280" y="2132008"/>
            <a:ext cx="9851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Wells</a:t>
            </a:r>
          </a:p>
        </p:txBody>
      </p:sp>
      <p:sp>
        <p:nvSpPr>
          <p:cNvPr id="52" name="TextBox 51">
            <a:extLst>
              <a:ext uri="{FF2B5EF4-FFF2-40B4-BE49-F238E27FC236}">
                <a16:creationId xmlns:a16="http://schemas.microsoft.com/office/drawing/2014/main" id="{F503D5E6-582F-F243-900C-FFC22519AC2F}"/>
              </a:ext>
            </a:extLst>
          </p:cNvPr>
          <p:cNvSpPr txBox="1"/>
          <p:nvPr/>
        </p:nvSpPr>
        <p:spPr>
          <a:xfrm>
            <a:off x="9635454" y="2132008"/>
            <a:ext cx="9851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GPS</a:t>
            </a:r>
          </a:p>
        </p:txBody>
      </p:sp>
      <p:cxnSp>
        <p:nvCxnSpPr>
          <p:cNvPr id="47" name="Straight Connector 46">
            <a:extLst>
              <a:ext uri="{FF2B5EF4-FFF2-40B4-BE49-F238E27FC236}">
                <a16:creationId xmlns:a16="http://schemas.microsoft.com/office/drawing/2014/main" id="{9DBB9B5E-0098-EA4B-8D06-F9400045B0E6}"/>
              </a:ext>
            </a:extLst>
          </p:cNvPr>
          <p:cNvCxnSpPr>
            <a:cxnSpLocks/>
          </p:cNvCxnSpPr>
          <p:nvPr/>
        </p:nvCxnSpPr>
        <p:spPr>
          <a:xfrm flipH="1">
            <a:off x="837062" y="4311233"/>
            <a:ext cx="528320" cy="5413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B0AB66A8-3CE1-FE44-A452-99A9AE81B9D1}"/>
              </a:ext>
            </a:extLst>
          </p:cNvPr>
          <p:cNvSpPr txBox="1"/>
          <p:nvPr/>
        </p:nvSpPr>
        <p:spPr>
          <a:xfrm>
            <a:off x="154373" y="4852596"/>
            <a:ext cx="1164199" cy="646331"/>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rPr>
              <a:t>Central Valley</a:t>
            </a:r>
          </a:p>
        </p:txBody>
      </p:sp>
      <p:sp>
        <p:nvSpPr>
          <p:cNvPr id="49" name="TextBox 48">
            <a:extLst>
              <a:ext uri="{FF2B5EF4-FFF2-40B4-BE49-F238E27FC236}">
                <a16:creationId xmlns:a16="http://schemas.microsoft.com/office/drawing/2014/main" id="{49A1DA97-9103-7F46-80D9-955A345C7D77}"/>
              </a:ext>
            </a:extLst>
          </p:cNvPr>
          <p:cNvSpPr txBox="1"/>
          <p:nvPr/>
        </p:nvSpPr>
        <p:spPr>
          <a:xfrm>
            <a:off x="6330175" y="1641297"/>
            <a:ext cx="24045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Central Valley </a:t>
            </a:r>
          </a:p>
        </p:txBody>
      </p:sp>
      <p:pic>
        <p:nvPicPr>
          <p:cNvPr id="53" name="Picture 52" descr="Chart&#10;&#10;Description automatically generated">
            <a:extLst>
              <a:ext uri="{FF2B5EF4-FFF2-40B4-BE49-F238E27FC236}">
                <a16:creationId xmlns:a16="http://schemas.microsoft.com/office/drawing/2014/main" id="{30855A61-575A-EF41-B5DA-94A0BD4E838C}"/>
              </a:ext>
            </a:extLst>
          </p:cNvPr>
          <p:cNvPicPr>
            <a:picLocks/>
          </p:cNvPicPr>
          <p:nvPr/>
        </p:nvPicPr>
        <p:blipFill rotWithShape="1">
          <a:blip r:embed="rId5">
            <a:extLst>
              <a:ext uri="{28A0092B-C50C-407E-A947-70E740481C1C}">
                <a14:useLocalDpi xmlns:a14="http://schemas.microsoft.com/office/drawing/2010/main" val="0"/>
              </a:ext>
            </a:extLst>
          </a:blip>
          <a:srcRect l="64156" t="22346" r="29933" b="74209"/>
          <a:stretch/>
        </p:blipFill>
        <p:spPr>
          <a:xfrm>
            <a:off x="9142514" y="2206344"/>
            <a:ext cx="519496" cy="201168"/>
          </a:xfrm>
          <a:prstGeom prst="rect">
            <a:avLst/>
          </a:prstGeom>
        </p:spPr>
      </p:pic>
      <p:pic>
        <p:nvPicPr>
          <p:cNvPr id="54" name="Picture 53" descr="Chart&#10;&#10;Description automatically generated">
            <a:extLst>
              <a:ext uri="{FF2B5EF4-FFF2-40B4-BE49-F238E27FC236}">
                <a16:creationId xmlns:a16="http://schemas.microsoft.com/office/drawing/2014/main" id="{25ED3738-D17E-7043-9BC1-44F74DE6187B}"/>
              </a:ext>
            </a:extLst>
          </p:cNvPr>
          <p:cNvPicPr>
            <a:picLocks/>
          </p:cNvPicPr>
          <p:nvPr/>
        </p:nvPicPr>
        <p:blipFill rotWithShape="1">
          <a:blip r:embed="rId5">
            <a:extLst>
              <a:ext uri="{28A0092B-C50C-407E-A947-70E740481C1C}">
                <a14:useLocalDpi xmlns:a14="http://schemas.microsoft.com/office/drawing/2010/main" val="0"/>
              </a:ext>
            </a:extLst>
          </a:blip>
          <a:srcRect l="35717" t="22250" r="57809" b="73923"/>
          <a:stretch/>
        </p:blipFill>
        <p:spPr>
          <a:xfrm>
            <a:off x="7281300" y="2213189"/>
            <a:ext cx="568960" cy="203201"/>
          </a:xfrm>
          <a:prstGeom prst="rect">
            <a:avLst/>
          </a:prstGeom>
        </p:spPr>
      </p:pic>
      <p:cxnSp>
        <p:nvCxnSpPr>
          <p:cNvPr id="10" name="Straight Connector 9">
            <a:extLst>
              <a:ext uri="{FF2B5EF4-FFF2-40B4-BE49-F238E27FC236}">
                <a16:creationId xmlns:a16="http://schemas.microsoft.com/office/drawing/2014/main" id="{78319E2F-4312-AB4D-9699-834614A71F84}"/>
              </a:ext>
            </a:extLst>
          </p:cNvPr>
          <p:cNvCxnSpPr>
            <a:cxnSpLocks/>
          </p:cNvCxnSpPr>
          <p:nvPr/>
        </p:nvCxnSpPr>
        <p:spPr>
          <a:xfrm flipV="1">
            <a:off x="3638462" y="4664554"/>
            <a:ext cx="7772400" cy="0"/>
          </a:xfrm>
          <a:prstGeom prst="line">
            <a:avLst/>
          </a:prstGeom>
          <a:ln>
            <a:solidFill>
              <a:schemeClr val="bg2">
                <a:lumMod val="50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701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panose="020B0502020202020204" pitchFamily="34" charset="0"/>
              </a:rPr>
              <a:t>Outline </a:t>
            </a:r>
          </a:p>
        </p:txBody>
      </p:sp>
      <p:sp>
        <p:nvSpPr>
          <p:cNvPr id="10" name="Text Placeholder 5"/>
          <p:cNvSpPr txBox="1">
            <a:spLocks/>
          </p:cNvSpPr>
          <p:nvPr/>
        </p:nvSpPr>
        <p:spPr>
          <a:xfrm>
            <a:off x="498647" y="1778469"/>
            <a:ext cx="3758374" cy="441098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4B1B5"/>
              </a:buClr>
              <a:buFont typeface="Webdings" panose="05030102010509060703" pitchFamily="18" charset="2"/>
              <a:buChar char="4"/>
            </a:pPr>
            <a:r>
              <a:rPr lang="en-US" sz="2000">
                <a:solidFill>
                  <a:schemeClr val="tx1">
                    <a:lumMod val="75000"/>
                    <a:lumOff val="25000"/>
                  </a:schemeClr>
                </a:solidFill>
                <a:latin typeface="Century Gothic"/>
              </a:rPr>
              <a:t>The Central Valley</a:t>
            </a: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a:solidFill>
                  <a:schemeClr val="tx1">
                    <a:lumMod val="75000"/>
                    <a:lumOff val="25000"/>
                  </a:schemeClr>
                </a:solidFill>
                <a:latin typeface="Century Gothic"/>
              </a:rPr>
              <a:t>Objectives</a:t>
            </a: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a:solidFill>
                  <a:schemeClr val="tx1">
                    <a:lumMod val="75000"/>
                    <a:lumOff val="25000"/>
                  </a:schemeClr>
                </a:solidFill>
                <a:latin typeface="Century Gothic"/>
              </a:rPr>
              <a:t>Partners</a:t>
            </a: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a:solidFill>
                  <a:schemeClr val="tx1">
                    <a:lumMod val="75000"/>
                    <a:lumOff val="25000"/>
                  </a:schemeClr>
                </a:solidFill>
                <a:latin typeface="Century Gothic"/>
              </a:rPr>
              <a:t>Study Design</a:t>
            </a: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a:solidFill>
                  <a:schemeClr val="tx1">
                    <a:lumMod val="75000"/>
                    <a:lumOff val="25000"/>
                  </a:schemeClr>
                </a:solidFill>
                <a:latin typeface="Century Gothic"/>
              </a:rPr>
              <a:t>Data Acquisition</a:t>
            </a: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a:solidFill>
                  <a:schemeClr val="tx1">
                    <a:lumMod val="75000"/>
                    <a:lumOff val="25000"/>
                  </a:schemeClr>
                </a:solidFill>
                <a:latin typeface="Century Gothic"/>
              </a:rPr>
              <a:t>Methodology</a:t>
            </a: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a:solidFill>
                  <a:schemeClr val="tx1">
                    <a:lumMod val="75000"/>
                    <a:lumOff val="25000"/>
                  </a:schemeClr>
                </a:solidFill>
                <a:latin typeface="Century Gothic"/>
              </a:rPr>
              <a:t>Data Analysis</a:t>
            </a: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a:solidFill>
                  <a:schemeClr val="tx1">
                    <a:lumMod val="75000"/>
                    <a:lumOff val="25000"/>
                  </a:schemeClr>
                </a:solidFill>
                <a:latin typeface="Century Gothic"/>
              </a:rPr>
              <a:t>Results</a:t>
            </a: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a:solidFill>
                  <a:schemeClr val="tx1">
                    <a:lumMod val="75000"/>
                    <a:lumOff val="25000"/>
                  </a:schemeClr>
                </a:solidFill>
                <a:latin typeface="Century Gothic"/>
              </a:rPr>
              <a:t>Conclusions</a:t>
            </a: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a:solidFill>
                  <a:schemeClr val="tx1">
                    <a:lumMod val="75000"/>
                    <a:lumOff val="25000"/>
                  </a:schemeClr>
                </a:solidFill>
                <a:latin typeface="Century Gothic"/>
              </a:rPr>
              <a:t>Future Work</a:t>
            </a: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a:solidFill>
                  <a:schemeClr val="tx1">
                    <a:lumMod val="75000"/>
                    <a:lumOff val="25000"/>
                  </a:schemeClr>
                </a:solidFill>
                <a:latin typeface="Century Gothic"/>
              </a:rPr>
              <a:t>Acknowledgements</a:t>
            </a:r>
          </a:p>
          <a:p>
            <a:pPr marL="0" indent="0">
              <a:lnSpc>
                <a:spcPct val="100000"/>
              </a:lnSpc>
              <a:spcBef>
                <a:spcPts val="0"/>
              </a:spcBef>
              <a:spcAft>
                <a:spcPts val="600"/>
              </a:spcAft>
              <a:buClr>
                <a:srgbClr val="24B1B5"/>
              </a:buClr>
              <a:buNone/>
            </a:pPr>
            <a:endParaRPr lang="en-US" sz="1800">
              <a:solidFill>
                <a:schemeClr val="tx1">
                  <a:lumMod val="75000"/>
                  <a:lumOff val="25000"/>
                </a:schemeClr>
              </a:solidFill>
              <a:latin typeface="Century Gothic" panose="020B0502020202020204" pitchFamily="34" charset="0"/>
            </a:endParaRPr>
          </a:p>
        </p:txBody>
      </p:sp>
      <p:sp>
        <p:nvSpPr>
          <p:cNvPr id="12" name="Text Placeholder 4"/>
          <p:cNvSpPr txBox="1">
            <a:spLocks/>
          </p:cNvSpPr>
          <p:nvPr/>
        </p:nvSpPr>
        <p:spPr>
          <a:xfrm>
            <a:off x="8327759" y="618945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i="0" u="none" strike="noStrike" kern="1200" cap="none" spc="0" normalizeH="0" baseline="0" noProof="0" dirty="0">
                <a:ln>
                  <a:noFill/>
                </a:ln>
                <a:solidFill>
                  <a:schemeClr val="tx1">
                    <a:lumMod val="75000"/>
                    <a:lumOff val="25000"/>
                  </a:schemeClr>
                </a:solidFill>
                <a:effectLst/>
                <a:uLnTx/>
                <a:uFillTx/>
              </a:rPr>
              <a:t>Image Credit: </a:t>
            </a:r>
            <a:r>
              <a:rPr lang="en-US" sz="1100" dirty="0">
                <a:solidFill>
                  <a:schemeClr val="tx1">
                    <a:lumMod val="75000"/>
                    <a:lumOff val="25000"/>
                  </a:schemeClr>
                </a:solidFill>
              </a:rPr>
              <a:t>Tim </a:t>
            </a:r>
            <a:r>
              <a:rPr lang="en-US" sz="1100" dirty="0" err="1">
                <a:solidFill>
                  <a:schemeClr val="tx1">
                    <a:lumMod val="75000"/>
                    <a:lumOff val="25000"/>
                  </a:schemeClr>
                </a:solidFill>
              </a:rPr>
              <a:t>Mossholder</a:t>
            </a:r>
            <a:r>
              <a:rPr lang="en-US" sz="1100" dirty="0">
                <a:solidFill>
                  <a:schemeClr val="tx1">
                    <a:lumMod val="75000"/>
                    <a:lumOff val="25000"/>
                  </a:schemeClr>
                </a:solidFill>
              </a:rPr>
              <a:t> (</a:t>
            </a:r>
            <a:r>
              <a:rPr lang="en-US" sz="1100" dirty="0" err="1">
                <a:solidFill>
                  <a:schemeClr val="tx1">
                    <a:lumMod val="75000"/>
                    <a:lumOff val="25000"/>
                  </a:schemeClr>
                </a:solidFill>
              </a:rPr>
              <a:t>Pexels</a:t>
            </a:r>
            <a:r>
              <a:rPr lang="en-US" sz="1100" dirty="0">
                <a:solidFill>
                  <a:schemeClr val="tx1">
                    <a:lumMod val="75000"/>
                    <a:lumOff val="25000"/>
                  </a:schemeClr>
                </a:solidFill>
              </a:rPr>
              <a:t>, 2018)</a:t>
            </a:r>
            <a:endParaRPr kumimoji="0" lang="en-US" sz="1100" i="0" u="none" strike="noStrike" kern="1200" cap="none" spc="0" normalizeH="0" baseline="0" noProof="0" dirty="0">
              <a:ln>
                <a:noFill/>
              </a:ln>
              <a:solidFill>
                <a:schemeClr val="tx1">
                  <a:lumMod val="75000"/>
                  <a:lumOff val="25000"/>
                </a:schemeClr>
              </a:solidFill>
              <a:effectLst/>
              <a:uLnTx/>
              <a:uFillTx/>
            </a:endParaRPr>
          </a:p>
        </p:txBody>
      </p:sp>
      <p:pic>
        <p:nvPicPr>
          <p:cNvPr id="4" name="Picture 3" descr="A large green field&#10;&#10;Description automatically generated">
            <a:extLst>
              <a:ext uri="{FF2B5EF4-FFF2-40B4-BE49-F238E27FC236}">
                <a16:creationId xmlns:a16="http://schemas.microsoft.com/office/drawing/2014/main" id="{00C4A6DA-3711-864F-9218-668A79EB6C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0578" y="1427940"/>
            <a:ext cx="7108398" cy="47386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6699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p&#10;&#10;Description automatically generated">
            <a:extLst>
              <a:ext uri="{FF2B5EF4-FFF2-40B4-BE49-F238E27FC236}">
                <a16:creationId xmlns:a16="http://schemas.microsoft.com/office/drawing/2014/main" id="{E4CE517C-1B01-4F4F-94E8-5F74B4095EA6}"/>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26219" y="2959350"/>
            <a:ext cx="2871216" cy="2359152"/>
          </a:xfrm>
          <a:prstGeom prst="rect">
            <a:avLst/>
          </a:prstGeom>
        </p:spPr>
      </p:pic>
      <p:pic>
        <p:nvPicPr>
          <p:cNvPr id="5" name="Picture 4" descr="Chart&#10;&#10;Description automatically generated">
            <a:extLst>
              <a:ext uri="{FF2B5EF4-FFF2-40B4-BE49-F238E27FC236}">
                <a16:creationId xmlns:a16="http://schemas.microsoft.com/office/drawing/2014/main" id="{30569469-3BDA-004B-ADB2-3A8A9C01EAC4}"/>
              </a:ext>
            </a:extLst>
          </p:cNvPr>
          <p:cNvPicPr>
            <a:picLocks/>
          </p:cNvPicPr>
          <p:nvPr/>
        </p:nvPicPr>
        <p:blipFill rotWithShape="1">
          <a:blip r:embed="rId4" cstate="print">
            <a:extLst>
              <a:ext uri="{28A0092B-C50C-407E-A947-70E740481C1C}">
                <a14:useLocalDpi xmlns:a14="http://schemas.microsoft.com/office/drawing/2010/main" val="0"/>
              </a:ext>
            </a:extLst>
          </a:blip>
          <a:srcRect r="-592"/>
          <a:stretch/>
        </p:blipFill>
        <p:spPr>
          <a:xfrm>
            <a:off x="3584753" y="2411346"/>
            <a:ext cx="7863840" cy="3474720"/>
          </a:xfrm>
          <a:prstGeom prst="rect">
            <a:avLst/>
          </a:prstGeom>
        </p:spPr>
      </p:pic>
      <p:sp>
        <p:nvSpPr>
          <p:cNvPr id="2" name="TextBox 1">
            <a:extLst>
              <a:ext uri="{FF2B5EF4-FFF2-40B4-BE49-F238E27FC236}">
                <a16:creationId xmlns:a16="http://schemas.microsoft.com/office/drawing/2014/main" id="{A8EB0760-9FBB-7A4D-B334-8A1DA53B0063}"/>
              </a:ext>
            </a:extLst>
          </p:cNvPr>
          <p:cNvSpPr txBox="1"/>
          <p:nvPr/>
        </p:nvSpPr>
        <p:spPr>
          <a:xfrm>
            <a:off x="459598" y="600203"/>
            <a:ext cx="591242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4B1B5"/>
                </a:solidFill>
                <a:latin typeface="Century Gothic" panose="020F0302020204030204"/>
                <a:ea typeface="+mj-ea"/>
                <a:cs typeface="+mj-cs"/>
              </a:rPr>
              <a:t>Results</a:t>
            </a:r>
          </a:p>
        </p:txBody>
      </p:sp>
      <p:sp>
        <p:nvSpPr>
          <p:cNvPr id="4" name="TextBox 3">
            <a:extLst>
              <a:ext uri="{FF2B5EF4-FFF2-40B4-BE49-F238E27FC236}">
                <a16:creationId xmlns:a16="http://schemas.microsoft.com/office/drawing/2014/main" id="{B9ADA31D-48AC-5D4B-9E50-8781EC1967CC}"/>
              </a:ext>
            </a:extLst>
          </p:cNvPr>
          <p:cNvSpPr txBox="1"/>
          <p:nvPr/>
        </p:nvSpPr>
        <p:spPr>
          <a:xfrm>
            <a:off x="459597" y="1235116"/>
            <a:ext cx="61577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i="1">
                <a:solidFill>
                  <a:srgbClr val="24B1B5"/>
                </a:solidFill>
                <a:latin typeface="Century Gothic" panose="020F0302020204030204"/>
                <a:ea typeface="+mj-ea"/>
                <a:cs typeface="+mj-cs"/>
              </a:rPr>
              <a:t>Time Series Analysis </a:t>
            </a:r>
          </a:p>
        </p:txBody>
      </p:sp>
      <p:cxnSp>
        <p:nvCxnSpPr>
          <p:cNvPr id="42" name="Straight Connector 41">
            <a:extLst>
              <a:ext uri="{FF2B5EF4-FFF2-40B4-BE49-F238E27FC236}">
                <a16:creationId xmlns:a16="http://schemas.microsoft.com/office/drawing/2014/main" id="{D3026A34-59F7-E444-86BB-61ED70F44540}"/>
              </a:ext>
            </a:extLst>
          </p:cNvPr>
          <p:cNvCxnSpPr>
            <a:cxnSpLocks/>
          </p:cNvCxnSpPr>
          <p:nvPr/>
        </p:nvCxnSpPr>
        <p:spPr>
          <a:xfrm flipH="1">
            <a:off x="697912" y="4191968"/>
            <a:ext cx="528320" cy="5413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5ACBBE4-95C9-E14D-A793-922B28B03CC0}"/>
              </a:ext>
            </a:extLst>
          </p:cNvPr>
          <p:cNvSpPr txBox="1"/>
          <p:nvPr/>
        </p:nvSpPr>
        <p:spPr>
          <a:xfrm>
            <a:off x="15223" y="4733331"/>
            <a:ext cx="1164199" cy="369332"/>
          </a:xfrm>
          <a:prstGeom prst="rect">
            <a:avLst/>
          </a:prstGeom>
          <a:noFill/>
          <a:ln>
            <a:solidFill>
              <a:schemeClr val="tx1"/>
            </a:solid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Merced</a:t>
            </a:r>
          </a:p>
        </p:txBody>
      </p:sp>
      <p:grpSp>
        <p:nvGrpSpPr>
          <p:cNvPr id="33" name="Group 32">
            <a:extLst>
              <a:ext uri="{FF2B5EF4-FFF2-40B4-BE49-F238E27FC236}">
                <a16:creationId xmlns:a16="http://schemas.microsoft.com/office/drawing/2014/main" id="{9B0285F1-89FA-D744-8F24-7D50CE01F3FC}"/>
              </a:ext>
            </a:extLst>
          </p:cNvPr>
          <p:cNvGrpSpPr/>
          <p:nvPr/>
        </p:nvGrpSpPr>
        <p:grpSpPr>
          <a:xfrm>
            <a:off x="3019319" y="5965291"/>
            <a:ext cx="8159613" cy="374031"/>
            <a:chOff x="3019319" y="5965291"/>
            <a:chExt cx="8159613" cy="374031"/>
          </a:xfrm>
        </p:grpSpPr>
        <p:sp>
          <p:nvSpPr>
            <p:cNvPr id="18" name="TextBox 17">
              <a:extLst>
                <a:ext uri="{FF2B5EF4-FFF2-40B4-BE49-F238E27FC236}">
                  <a16:creationId xmlns:a16="http://schemas.microsoft.com/office/drawing/2014/main" id="{667997B4-2745-D041-893E-10AFFC8CC376}"/>
                </a:ext>
              </a:extLst>
            </p:cNvPr>
            <p:cNvSpPr txBox="1"/>
            <p:nvPr/>
          </p:nvSpPr>
          <p:spPr>
            <a:xfrm rot="19194609">
              <a:off x="10398078" y="5966116"/>
              <a:ext cx="78085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2020</a:t>
              </a:r>
            </a:p>
          </p:txBody>
        </p:sp>
        <p:sp>
          <p:nvSpPr>
            <p:cNvPr id="19" name="TextBox 18">
              <a:extLst>
                <a:ext uri="{FF2B5EF4-FFF2-40B4-BE49-F238E27FC236}">
                  <a16:creationId xmlns:a16="http://schemas.microsoft.com/office/drawing/2014/main" id="{8AC27D00-C387-AD43-BB57-75C4F8495E50}"/>
                </a:ext>
              </a:extLst>
            </p:cNvPr>
            <p:cNvSpPr txBox="1"/>
            <p:nvPr/>
          </p:nvSpPr>
          <p:spPr>
            <a:xfrm rot="19194609">
              <a:off x="8469864" y="5969990"/>
              <a:ext cx="78085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2015</a:t>
              </a:r>
            </a:p>
          </p:txBody>
        </p:sp>
        <p:sp>
          <p:nvSpPr>
            <p:cNvPr id="20" name="TextBox 19">
              <a:extLst>
                <a:ext uri="{FF2B5EF4-FFF2-40B4-BE49-F238E27FC236}">
                  <a16:creationId xmlns:a16="http://schemas.microsoft.com/office/drawing/2014/main" id="{0A39C235-8EE1-3449-B052-F04920A2A06E}"/>
                </a:ext>
              </a:extLst>
            </p:cNvPr>
            <p:cNvSpPr txBox="1"/>
            <p:nvPr/>
          </p:nvSpPr>
          <p:spPr>
            <a:xfrm rot="19194609">
              <a:off x="6538059" y="5965294"/>
              <a:ext cx="78085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2010</a:t>
              </a:r>
            </a:p>
          </p:txBody>
        </p:sp>
        <p:sp>
          <p:nvSpPr>
            <p:cNvPr id="21" name="TextBox 20">
              <a:extLst>
                <a:ext uri="{FF2B5EF4-FFF2-40B4-BE49-F238E27FC236}">
                  <a16:creationId xmlns:a16="http://schemas.microsoft.com/office/drawing/2014/main" id="{A6200CEA-B079-3146-B38F-EF2521B143EB}"/>
                </a:ext>
              </a:extLst>
            </p:cNvPr>
            <p:cNvSpPr txBox="1"/>
            <p:nvPr/>
          </p:nvSpPr>
          <p:spPr>
            <a:xfrm rot="19194609">
              <a:off x="3019319" y="5965291"/>
              <a:ext cx="78085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2001</a:t>
              </a:r>
            </a:p>
          </p:txBody>
        </p:sp>
        <p:sp>
          <p:nvSpPr>
            <p:cNvPr id="22" name="TextBox 21">
              <a:extLst>
                <a:ext uri="{FF2B5EF4-FFF2-40B4-BE49-F238E27FC236}">
                  <a16:creationId xmlns:a16="http://schemas.microsoft.com/office/drawing/2014/main" id="{3D63E291-C988-044E-8F90-064855DCEC5E}"/>
                </a:ext>
              </a:extLst>
            </p:cNvPr>
            <p:cNvSpPr txBox="1"/>
            <p:nvPr/>
          </p:nvSpPr>
          <p:spPr>
            <a:xfrm rot="19194609">
              <a:off x="4609845" y="5965292"/>
              <a:ext cx="78085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2005</a:t>
              </a:r>
            </a:p>
          </p:txBody>
        </p:sp>
      </p:grpSp>
      <p:sp>
        <p:nvSpPr>
          <p:cNvPr id="23" name="TextBox 22">
            <a:extLst>
              <a:ext uri="{FF2B5EF4-FFF2-40B4-BE49-F238E27FC236}">
                <a16:creationId xmlns:a16="http://schemas.microsoft.com/office/drawing/2014/main" id="{71347A97-68CA-454C-827C-96A3AD63F53F}"/>
              </a:ext>
            </a:extLst>
          </p:cNvPr>
          <p:cNvSpPr txBox="1"/>
          <p:nvPr/>
        </p:nvSpPr>
        <p:spPr>
          <a:xfrm>
            <a:off x="7038139" y="6439257"/>
            <a:ext cx="1142428"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Year</a:t>
            </a:r>
          </a:p>
        </p:txBody>
      </p:sp>
      <p:sp>
        <p:nvSpPr>
          <p:cNvPr id="24" name="TextBox 23">
            <a:extLst>
              <a:ext uri="{FF2B5EF4-FFF2-40B4-BE49-F238E27FC236}">
                <a16:creationId xmlns:a16="http://schemas.microsoft.com/office/drawing/2014/main" id="{0C39E886-A22C-2F41-AEC4-FDA47F985D25}"/>
              </a:ext>
            </a:extLst>
          </p:cNvPr>
          <p:cNvSpPr txBox="1"/>
          <p:nvPr/>
        </p:nvSpPr>
        <p:spPr>
          <a:xfrm rot="16200000">
            <a:off x="2334948" y="4045766"/>
            <a:ext cx="1142428"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Z-Score</a:t>
            </a:r>
          </a:p>
        </p:txBody>
      </p:sp>
      <p:grpSp>
        <p:nvGrpSpPr>
          <p:cNvPr id="7" name="Group 6">
            <a:extLst>
              <a:ext uri="{FF2B5EF4-FFF2-40B4-BE49-F238E27FC236}">
                <a16:creationId xmlns:a16="http://schemas.microsoft.com/office/drawing/2014/main" id="{23FE397F-D94E-9340-85F7-4024B76E0A48}"/>
              </a:ext>
            </a:extLst>
          </p:cNvPr>
          <p:cNvGrpSpPr/>
          <p:nvPr/>
        </p:nvGrpSpPr>
        <p:grpSpPr>
          <a:xfrm>
            <a:off x="3170960" y="2367502"/>
            <a:ext cx="450274" cy="3668728"/>
            <a:chOff x="3170960" y="2367502"/>
            <a:chExt cx="450274" cy="3668728"/>
          </a:xfrm>
        </p:grpSpPr>
        <p:sp>
          <p:nvSpPr>
            <p:cNvPr id="25" name="TextBox 24">
              <a:extLst>
                <a:ext uri="{FF2B5EF4-FFF2-40B4-BE49-F238E27FC236}">
                  <a16:creationId xmlns:a16="http://schemas.microsoft.com/office/drawing/2014/main" id="{7F95FBF9-8C83-334E-B886-8BBCF1651C7A}"/>
                </a:ext>
              </a:extLst>
            </p:cNvPr>
            <p:cNvSpPr txBox="1"/>
            <p:nvPr/>
          </p:nvSpPr>
          <p:spPr>
            <a:xfrm>
              <a:off x="3242708" y="2367502"/>
              <a:ext cx="375724" cy="371758"/>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4</a:t>
              </a:r>
            </a:p>
          </p:txBody>
        </p:sp>
        <p:sp>
          <p:nvSpPr>
            <p:cNvPr id="26" name="TextBox 25">
              <a:extLst>
                <a:ext uri="{FF2B5EF4-FFF2-40B4-BE49-F238E27FC236}">
                  <a16:creationId xmlns:a16="http://schemas.microsoft.com/office/drawing/2014/main" id="{9E2CC838-51A0-C24D-B888-40687A423736}"/>
                </a:ext>
              </a:extLst>
            </p:cNvPr>
            <p:cNvSpPr txBox="1"/>
            <p:nvPr/>
          </p:nvSpPr>
          <p:spPr>
            <a:xfrm>
              <a:off x="3242708" y="2848141"/>
              <a:ext cx="375724" cy="371758"/>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3</a:t>
              </a:r>
            </a:p>
          </p:txBody>
        </p:sp>
        <p:sp>
          <p:nvSpPr>
            <p:cNvPr id="27" name="TextBox 26">
              <a:extLst>
                <a:ext uri="{FF2B5EF4-FFF2-40B4-BE49-F238E27FC236}">
                  <a16:creationId xmlns:a16="http://schemas.microsoft.com/office/drawing/2014/main" id="{79AB9B4A-035B-404A-8371-F9D172170719}"/>
                </a:ext>
              </a:extLst>
            </p:cNvPr>
            <p:cNvSpPr txBox="1"/>
            <p:nvPr/>
          </p:nvSpPr>
          <p:spPr>
            <a:xfrm>
              <a:off x="3242708" y="3305900"/>
              <a:ext cx="375724" cy="371758"/>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a:t>
              </a:r>
            </a:p>
          </p:txBody>
        </p:sp>
        <p:sp>
          <p:nvSpPr>
            <p:cNvPr id="28" name="TextBox 27">
              <a:extLst>
                <a:ext uri="{FF2B5EF4-FFF2-40B4-BE49-F238E27FC236}">
                  <a16:creationId xmlns:a16="http://schemas.microsoft.com/office/drawing/2014/main" id="{D74F97D0-E18F-654F-8DC3-A31DCA7719D2}"/>
                </a:ext>
              </a:extLst>
            </p:cNvPr>
            <p:cNvSpPr txBox="1"/>
            <p:nvPr/>
          </p:nvSpPr>
          <p:spPr>
            <a:xfrm>
              <a:off x="3245510" y="3784163"/>
              <a:ext cx="375724" cy="371758"/>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1</a:t>
              </a:r>
            </a:p>
          </p:txBody>
        </p:sp>
        <p:sp>
          <p:nvSpPr>
            <p:cNvPr id="29" name="TextBox 28">
              <a:extLst>
                <a:ext uri="{FF2B5EF4-FFF2-40B4-BE49-F238E27FC236}">
                  <a16:creationId xmlns:a16="http://schemas.microsoft.com/office/drawing/2014/main" id="{EA642A49-F293-4C42-8EA3-374955804C40}"/>
                </a:ext>
              </a:extLst>
            </p:cNvPr>
            <p:cNvSpPr txBox="1"/>
            <p:nvPr/>
          </p:nvSpPr>
          <p:spPr>
            <a:xfrm>
              <a:off x="3242708" y="4260283"/>
              <a:ext cx="375724" cy="371758"/>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0</a:t>
              </a:r>
            </a:p>
          </p:txBody>
        </p:sp>
        <p:sp>
          <p:nvSpPr>
            <p:cNvPr id="30" name="TextBox 29">
              <a:extLst>
                <a:ext uri="{FF2B5EF4-FFF2-40B4-BE49-F238E27FC236}">
                  <a16:creationId xmlns:a16="http://schemas.microsoft.com/office/drawing/2014/main" id="{2E5DF5C5-4DCE-5249-8EA1-F72B90EE1598}"/>
                </a:ext>
              </a:extLst>
            </p:cNvPr>
            <p:cNvSpPr txBox="1"/>
            <p:nvPr/>
          </p:nvSpPr>
          <p:spPr>
            <a:xfrm>
              <a:off x="3191280" y="4732323"/>
              <a:ext cx="413112"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-1</a:t>
              </a:r>
            </a:p>
          </p:txBody>
        </p:sp>
        <p:sp>
          <p:nvSpPr>
            <p:cNvPr id="31" name="TextBox 30">
              <a:extLst>
                <a:ext uri="{FF2B5EF4-FFF2-40B4-BE49-F238E27FC236}">
                  <a16:creationId xmlns:a16="http://schemas.microsoft.com/office/drawing/2014/main" id="{E77DAD53-BB61-D747-870F-5BA5108A8FA5}"/>
                </a:ext>
              </a:extLst>
            </p:cNvPr>
            <p:cNvSpPr txBox="1"/>
            <p:nvPr/>
          </p:nvSpPr>
          <p:spPr>
            <a:xfrm>
              <a:off x="3170960" y="5170093"/>
              <a:ext cx="413112"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a:t>
              </a:r>
            </a:p>
          </p:txBody>
        </p:sp>
        <p:sp>
          <p:nvSpPr>
            <p:cNvPr id="32" name="TextBox 31">
              <a:extLst>
                <a:ext uri="{FF2B5EF4-FFF2-40B4-BE49-F238E27FC236}">
                  <a16:creationId xmlns:a16="http://schemas.microsoft.com/office/drawing/2014/main" id="{18641A6E-BC0E-664E-827F-07D668ACEA1F}"/>
                </a:ext>
              </a:extLst>
            </p:cNvPr>
            <p:cNvSpPr txBox="1"/>
            <p:nvPr/>
          </p:nvSpPr>
          <p:spPr>
            <a:xfrm>
              <a:off x="3173495" y="5666898"/>
              <a:ext cx="413112"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-3</a:t>
              </a:r>
            </a:p>
          </p:txBody>
        </p:sp>
      </p:grpSp>
      <p:sp>
        <p:nvSpPr>
          <p:cNvPr id="36" name="Rectangle 35">
            <a:extLst>
              <a:ext uri="{FF2B5EF4-FFF2-40B4-BE49-F238E27FC236}">
                <a16:creationId xmlns:a16="http://schemas.microsoft.com/office/drawing/2014/main" id="{27395D20-5CF6-0F4E-8EBA-36963806F25A}"/>
              </a:ext>
            </a:extLst>
          </p:cNvPr>
          <p:cNvSpPr/>
          <p:nvPr/>
        </p:nvSpPr>
        <p:spPr>
          <a:xfrm>
            <a:off x="7848600" y="2553381"/>
            <a:ext cx="1925320" cy="3298183"/>
          </a:xfrm>
          <a:prstGeom prst="rect">
            <a:avLst/>
          </a:prstGeom>
          <a:solidFill>
            <a:schemeClr val="accent4">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E27A551C-EC5C-AE4A-AE79-20584CA12988}"/>
              </a:ext>
            </a:extLst>
          </p:cNvPr>
          <p:cNvSpPr txBox="1"/>
          <p:nvPr/>
        </p:nvSpPr>
        <p:spPr>
          <a:xfrm>
            <a:off x="8115510" y="2549441"/>
            <a:ext cx="1391500" cy="646331"/>
          </a:xfrm>
          <a:prstGeom prst="rect">
            <a:avLst/>
          </a:prstGeom>
          <a:noFill/>
        </p:spPr>
        <p:txBody>
          <a:bodyPr wrap="square" rtlCol="0">
            <a:spAutoFit/>
          </a:bodyPr>
          <a:lstStyle/>
          <a:p>
            <a:pPr algn="ctr"/>
            <a:r>
              <a:rPr lang="en-US">
                <a:solidFill>
                  <a:schemeClr val="tx1">
                    <a:lumMod val="75000"/>
                    <a:lumOff val="25000"/>
                  </a:schemeClr>
                </a:solidFill>
                <a:latin typeface="Century Gothic" panose="020B0502020202020204" pitchFamily="34" charset="0"/>
              </a:rPr>
              <a:t>Drought</a:t>
            </a:r>
          </a:p>
          <a:p>
            <a:pPr algn="ctr"/>
            <a:r>
              <a:rPr lang="en-US">
                <a:solidFill>
                  <a:schemeClr val="tx1">
                    <a:lumMod val="75000"/>
                    <a:lumOff val="25000"/>
                  </a:schemeClr>
                </a:solidFill>
                <a:latin typeface="Century Gothic" panose="020B0502020202020204" pitchFamily="34" charset="0"/>
              </a:rPr>
              <a:t>2012-2017</a:t>
            </a:r>
          </a:p>
        </p:txBody>
      </p:sp>
      <p:pic>
        <p:nvPicPr>
          <p:cNvPr id="38" name="Picture 37" descr="Chart&#10;&#10;Description automatically generated">
            <a:extLst>
              <a:ext uri="{FF2B5EF4-FFF2-40B4-BE49-F238E27FC236}">
                <a16:creationId xmlns:a16="http://schemas.microsoft.com/office/drawing/2014/main" id="{967BE6FD-1870-5646-A7A4-FD3F7E97AD4A}"/>
              </a:ext>
            </a:extLst>
          </p:cNvPr>
          <p:cNvPicPr>
            <a:picLocks/>
          </p:cNvPicPr>
          <p:nvPr/>
        </p:nvPicPr>
        <p:blipFill rotWithShape="1">
          <a:blip r:embed="rId5">
            <a:extLst>
              <a:ext uri="{28A0092B-C50C-407E-A947-70E740481C1C}">
                <a14:useLocalDpi xmlns:a14="http://schemas.microsoft.com/office/drawing/2010/main" val="0"/>
              </a:ext>
            </a:extLst>
          </a:blip>
          <a:srcRect l="46931" t="22346" r="46595" b="73505"/>
          <a:stretch/>
        </p:blipFill>
        <p:spPr>
          <a:xfrm>
            <a:off x="6055610" y="2242229"/>
            <a:ext cx="568960" cy="220293"/>
          </a:xfrm>
          <a:prstGeom prst="rect">
            <a:avLst/>
          </a:prstGeom>
        </p:spPr>
      </p:pic>
      <p:pic>
        <p:nvPicPr>
          <p:cNvPr id="40" name="Picture 39" descr="Chart&#10;&#10;Description automatically generated">
            <a:extLst>
              <a:ext uri="{FF2B5EF4-FFF2-40B4-BE49-F238E27FC236}">
                <a16:creationId xmlns:a16="http://schemas.microsoft.com/office/drawing/2014/main" id="{E64D5842-A3AE-6046-B220-3BEA123C749C}"/>
              </a:ext>
            </a:extLst>
          </p:cNvPr>
          <p:cNvPicPr>
            <a:picLocks/>
          </p:cNvPicPr>
          <p:nvPr/>
        </p:nvPicPr>
        <p:blipFill rotWithShape="1">
          <a:blip r:embed="rId5">
            <a:extLst>
              <a:ext uri="{28A0092B-C50C-407E-A947-70E740481C1C}">
                <a14:useLocalDpi xmlns:a14="http://schemas.microsoft.com/office/drawing/2010/main" val="0"/>
              </a:ext>
            </a:extLst>
          </a:blip>
          <a:srcRect l="23143" t="22346" r="70789" b="74209"/>
          <a:stretch/>
        </p:blipFill>
        <p:spPr>
          <a:xfrm>
            <a:off x="7687681" y="2236069"/>
            <a:ext cx="533281" cy="201168"/>
          </a:xfrm>
          <a:prstGeom prst="rect">
            <a:avLst/>
          </a:prstGeom>
        </p:spPr>
      </p:pic>
      <p:sp>
        <p:nvSpPr>
          <p:cNvPr id="41" name="TextBox 40">
            <a:extLst>
              <a:ext uri="{FF2B5EF4-FFF2-40B4-BE49-F238E27FC236}">
                <a16:creationId xmlns:a16="http://schemas.microsoft.com/office/drawing/2014/main" id="{72DFE424-A1D1-FF49-92D8-C0D2B9D349AB}"/>
              </a:ext>
            </a:extLst>
          </p:cNvPr>
          <p:cNvSpPr txBox="1"/>
          <p:nvPr/>
        </p:nvSpPr>
        <p:spPr>
          <a:xfrm>
            <a:off x="6567072" y="2132008"/>
            <a:ext cx="1142428"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GRACE</a:t>
            </a:r>
          </a:p>
        </p:txBody>
      </p:sp>
      <p:sp>
        <p:nvSpPr>
          <p:cNvPr id="43" name="TextBox 42">
            <a:extLst>
              <a:ext uri="{FF2B5EF4-FFF2-40B4-BE49-F238E27FC236}">
                <a16:creationId xmlns:a16="http://schemas.microsoft.com/office/drawing/2014/main" id="{27BE6F19-EAA9-9E49-823D-1519766D8042}"/>
              </a:ext>
            </a:extLst>
          </p:cNvPr>
          <p:cNvSpPr txBox="1"/>
          <p:nvPr/>
        </p:nvSpPr>
        <p:spPr>
          <a:xfrm>
            <a:off x="8207722" y="2132008"/>
            <a:ext cx="985139"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Wells</a:t>
            </a:r>
          </a:p>
        </p:txBody>
      </p:sp>
      <p:sp>
        <p:nvSpPr>
          <p:cNvPr id="48" name="TextBox 47">
            <a:extLst>
              <a:ext uri="{FF2B5EF4-FFF2-40B4-BE49-F238E27FC236}">
                <a16:creationId xmlns:a16="http://schemas.microsoft.com/office/drawing/2014/main" id="{DFE04476-D1C6-EF40-B3B7-BB88120E99B8}"/>
              </a:ext>
            </a:extLst>
          </p:cNvPr>
          <p:cNvSpPr txBox="1"/>
          <p:nvPr/>
        </p:nvSpPr>
        <p:spPr>
          <a:xfrm>
            <a:off x="6085330" y="1641297"/>
            <a:ext cx="2862686" cy="461665"/>
          </a:xfrm>
          <a:prstGeom prst="rect">
            <a:avLst/>
          </a:prstGeom>
          <a:noFill/>
        </p:spPr>
        <p:txBody>
          <a:bodyPr wrap="square" rtlCol="0">
            <a:spAutoFit/>
          </a:bodyPr>
          <a:lstStyle/>
          <a:p>
            <a:r>
              <a:rPr lang="en-US" sz="2400" b="1" dirty="0">
                <a:solidFill>
                  <a:schemeClr val="tx1">
                    <a:lumMod val="75000"/>
                    <a:lumOff val="25000"/>
                  </a:schemeClr>
                </a:solidFill>
                <a:latin typeface="Century Gothic" panose="020B0502020202020204" pitchFamily="34" charset="0"/>
              </a:rPr>
              <a:t>Merced Subbasin </a:t>
            </a:r>
          </a:p>
        </p:txBody>
      </p:sp>
    </p:spTree>
    <p:extLst>
      <p:ext uri="{BB962C8B-B14F-4D97-AF65-F5344CB8AC3E}">
        <p14:creationId xmlns:p14="http://schemas.microsoft.com/office/powerpoint/2010/main" val="171115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Map&#10;&#10;Description automatically generated">
            <a:extLst>
              <a:ext uri="{FF2B5EF4-FFF2-40B4-BE49-F238E27FC236}">
                <a16:creationId xmlns:a16="http://schemas.microsoft.com/office/drawing/2014/main" id="{57447A1B-8A78-9741-95AF-864226464EA0}"/>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26219" y="2959350"/>
            <a:ext cx="2871216" cy="2359152"/>
          </a:xfrm>
          <a:prstGeom prst="rect">
            <a:avLst/>
          </a:prstGeom>
        </p:spPr>
      </p:pic>
      <p:pic>
        <p:nvPicPr>
          <p:cNvPr id="6" name="Picture 5" descr="Chart&#10;&#10;Description automatically generated">
            <a:extLst>
              <a:ext uri="{FF2B5EF4-FFF2-40B4-BE49-F238E27FC236}">
                <a16:creationId xmlns:a16="http://schemas.microsoft.com/office/drawing/2014/main" id="{ECAC4B78-CC50-6F4F-B909-5E2D95A4AF61}"/>
              </a:ext>
            </a:extLst>
          </p:cNvPr>
          <p:cNvPicPr>
            <a:picLocks/>
          </p:cNvPicPr>
          <p:nvPr/>
        </p:nvPicPr>
        <p:blipFill rotWithShape="1">
          <a:blip r:embed="rId4" cstate="print">
            <a:extLst>
              <a:ext uri="{28A0092B-C50C-407E-A947-70E740481C1C}">
                <a14:useLocalDpi xmlns:a14="http://schemas.microsoft.com/office/drawing/2010/main" val="0"/>
              </a:ext>
            </a:extLst>
          </a:blip>
          <a:srcRect/>
          <a:stretch/>
        </p:blipFill>
        <p:spPr>
          <a:xfrm>
            <a:off x="3538482" y="2451254"/>
            <a:ext cx="7863840" cy="3474720"/>
          </a:xfrm>
          <a:prstGeom prst="rect">
            <a:avLst/>
          </a:prstGeom>
        </p:spPr>
      </p:pic>
      <p:sp>
        <p:nvSpPr>
          <p:cNvPr id="2" name="TextBox 1">
            <a:extLst>
              <a:ext uri="{FF2B5EF4-FFF2-40B4-BE49-F238E27FC236}">
                <a16:creationId xmlns:a16="http://schemas.microsoft.com/office/drawing/2014/main" id="{A8EB0760-9FBB-7A4D-B334-8A1DA53B0063}"/>
              </a:ext>
            </a:extLst>
          </p:cNvPr>
          <p:cNvSpPr txBox="1"/>
          <p:nvPr/>
        </p:nvSpPr>
        <p:spPr>
          <a:xfrm>
            <a:off x="459598" y="600203"/>
            <a:ext cx="591242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4B1B5"/>
                </a:solidFill>
                <a:latin typeface="Century Gothic" panose="020F0302020204030204"/>
                <a:ea typeface="+mj-ea"/>
                <a:cs typeface="+mj-cs"/>
              </a:rPr>
              <a:t>Results</a:t>
            </a:r>
          </a:p>
        </p:txBody>
      </p:sp>
      <p:sp>
        <p:nvSpPr>
          <p:cNvPr id="4" name="TextBox 3">
            <a:extLst>
              <a:ext uri="{FF2B5EF4-FFF2-40B4-BE49-F238E27FC236}">
                <a16:creationId xmlns:a16="http://schemas.microsoft.com/office/drawing/2014/main" id="{B9ADA31D-48AC-5D4B-9E50-8781EC1967CC}"/>
              </a:ext>
            </a:extLst>
          </p:cNvPr>
          <p:cNvSpPr txBox="1"/>
          <p:nvPr/>
        </p:nvSpPr>
        <p:spPr>
          <a:xfrm>
            <a:off x="459597" y="1235116"/>
            <a:ext cx="61577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i="1">
                <a:solidFill>
                  <a:srgbClr val="24B1B5"/>
                </a:solidFill>
                <a:latin typeface="Century Gothic" panose="020F0302020204030204"/>
                <a:ea typeface="+mj-ea"/>
                <a:cs typeface="+mj-cs"/>
              </a:rPr>
              <a:t>Time Series Analysis </a:t>
            </a:r>
          </a:p>
        </p:txBody>
      </p:sp>
      <p:grpSp>
        <p:nvGrpSpPr>
          <p:cNvPr id="8" name="Group 7">
            <a:extLst>
              <a:ext uri="{FF2B5EF4-FFF2-40B4-BE49-F238E27FC236}">
                <a16:creationId xmlns:a16="http://schemas.microsoft.com/office/drawing/2014/main" id="{65E84D2A-C1F9-E545-BCE4-E0EB6189D749}"/>
              </a:ext>
            </a:extLst>
          </p:cNvPr>
          <p:cNvGrpSpPr/>
          <p:nvPr/>
        </p:nvGrpSpPr>
        <p:grpSpPr>
          <a:xfrm>
            <a:off x="3019319" y="5965291"/>
            <a:ext cx="8159613" cy="374031"/>
            <a:chOff x="3019319" y="5965291"/>
            <a:chExt cx="8159613" cy="374031"/>
          </a:xfrm>
        </p:grpSpPr>
        <p:sp>
          <p:nvSpPr>
            <p:cNvPr id="18" name="TextBox 17">
              <a:extLst>
                <a:ext uri="{FF2B5EF4-FFF2-40B4-BE49-F238E27FC236}">
                  <a16:creationId xmlns:a16="http://schemas.microsoft.com/office/drawing/2014/main" id="{667997B4-2745-D041-893E-10AFFC8CC376}"/>
                </a:ext>
              </a:extLst>
            </p:cNvPr>
            <p:cNvSpPr txBox="1"/>
            <p:nvPr/>
          </p:nvSpPr>
          <p:spPr>
            <a:xfrm rot="19194609">
              <a:off x="10398078" y="5966116"/>
              <a:ext cx="78085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2020</a:t>
              </a:r>
            </a:p>
          </p:txBody>
        </p:sp>
        <p:sp>
          <p:nvSpPr>
            <p:cNvPr id="19" name="TextBox 18">
              <a:extLst>
                <a:ext uri="{FF2B5EF4-FFF2-40B4-BE49-F238E27FC236}">
                  <a16:creationId xmlns:a16="http://schemas.microsoft.com/office/drawing/2014/main" id="{8AC27D00-C387-AD43-BB57-75C4F8495E50}"/>
                </a:ext>
              </a:extLst>
            </p:cNvPr>
            <p:cNvSpPr txBox="1"/>
            <p:nvPr/>
          </p:nvSpPr>
          <p:spPr>
            <a:xfrm rot="19194609">
              <a:off x="8469864" y="5969990"/>
              <a:ext cx="78085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2015</a:t>
              </a:r>
            </a:p>
          </p:txBody>
        </p:sp>
        <p:sp>
          <p:nvSpPr>
            <p:cNvPr id="20" name="TextBox 19">
              <a:extLst>
                <a:ext uri="{FF2B5EF4-FFF2-40B4-BE49-F238E27FC236}">
                  <a16:creationId xmlns:a16="http://schemas.microsoft.com/office/drawing/2014/main" id="{0A39C235-8EE1-3449-B052-F04920A2A06E}"/>
                </a:ext>
              </a:extLst>
            </p:cNvPr>
            <p:cNvSpPr txBox="1"/>
            <p:nvPr/>
          </p:nvSpPr>
          <p:spPr>
            <a:xfrm rot="19194609">
              <a:off x="6538059" y="5965294"/>
              <a:ext cx="78085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2010</a:t>
              </a:r>
            </a:p>
          </p:txBody>
        </p:sp>
        <p:sp>
          <p:nvSpPr>
            <p:cNvPr id="21" name="TextBox 20">
              <a:extLst>
                <a:ext uri="{FF2B5EF4-FFF2-40B4-BE49-F238E27FC236}">
                  <a16:creationId xmlns:a16="http://schemas.microsoft.com/office/drawing/2014/main" id="{A6200CEA-B079-3146-B38F-EF2521B143EB}"/>
                </a:ext>
              </a:extLst>
            </p:cNvPr>
            <p:cNvSpPr txBox="1"/>
            <p:nvPr/>
          </p:nvSpPr>
          <p:spPr>
            <a:xfrm rot="19194609">
              <a:off x="3019319" y="5965291"/>
              <a:ext cx="78085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2001</a:t>
              </a:r>
            </a:p>
          </p:txBody>
        </p:sp>
        <p:sp>
          <p:nvSpPr>
            <p:cNvPr id="22" name="TextBox 21">
              <a:extLst>
                <a:ext uri="{FF2B5EF4-FFF2-40B4-BE49-F238E27FC236}">
                  <a16:creationId xmlns:a16="http://schemas.microsoft.com/office/drawing/2014/main" id="{3D63E291-C988-044E-8F90-064855DCEC5E}"/>
                </a:ext>
              </a:extLst>
            </p:cNvPr>
            <p:cNvSpPr txBox="1"/>
            <p:nvPr/>
          </p:nvSpPr>
          <p:spPr>
            <a:xfrm rot="19194609">
              <a:off x="4609845" y="5965292"/>
              <a:ext cx="78085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2005</a:t>
              </a:r>
            </a:p>
          </p:txBody>
        </p:sp>
      </p:grpSp>
      <p:sp>
        <p:nvSpPr>
          <p:cNvPr id="23" name="TextBox 22">
            <a:extLst>
              <a:ext uri="{FF2B5EF4-FFF2-40B4-BE49-F238E27FC236}">
                <a16:creationId xmlns:a16="http://schemas.microsoft.com/office/drawing/2014/main" id="{71347A97-68CA-454C-827C-96A3AD63F53F}"/>
              </a:ext>
            </a:extLst>
          </p:cNvPr>
          <p:cNvSpPr txBox="1"/>
          <p:nvPr/>
        </p:nvSpPr>
        <p:spPr>
          <a:xfrm>
            <a:off x="7038139" y="6439257"/>
            <a:ext cx="1142428"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Year</a:t>
            </a:r>
          </a:p>
        </p:txBody>
      </p:sp>
      <p:sp>
        <p:nvSpPr>
          <p:cNvPr id="24" name="TextBox 23">
            <a:extLst>
              <a:ext uri="{FF2B5EF4-FFF2-40B4-BE49-F238E27FC236}">
                <a16:creationId xmlns:a16="http://schemas.microsoft.com/office/drawing/2014/main" id="{0C39E886-A22C-2F41-AEC4-FDA47F985D25}"/>
              </a:ext>
            </a:extLst>
          </p:cNvPr>
          <p:cNvSpPr txBox="1"/>
          <p:nvPr/>
        </p:nvSpPr>
        <p:spPr>
          <a:xfrm rot="16200000">
            <a:off x="2334948" y="4045766"/>
            <a:ext cx="1142428"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Z-Score</a:t>
            </a:r>
          </a:p>
        </p:txBody>
      </p:sp>
      <p:grpSp>
        <p:nvGrpSpPr>
          <p:cNvPr id="7" name="Group 6">
            <a:extLst>
              <a:ext uri="{FF2B5EF4-FFF2-40B4-BE49-F238E27FC236}">
                <a16:creationId xmlns:a16="http://schemas.microsoft.com/office/drawing/2014/main" id="{2B6629FD-97DD-0546-9506-DDFD9D3143AB}"/>
              </a:ext>
            </a:extLst>
          </p:cNvPr>
          <p:cNvGrpSpPr/>
          <p:nvPr/>
        </p:nvGrpSpPr>
        <p:grpSpPr>
          <a:xfrm>
            <a:off x="3170960" y="2367502"/>
            <a:ext cx="450274" cy="3668728"/>
            <a:chOff x="3170960" y="2367502"/>
            <a:chExt cx="450274" cy="3668728"/>
          </a:xfrm>
        </p:grpSpPr>
        <p:sp>
          <p:nvSpPr>
            <p:cNvPr id="25" name="TextBox 24">
              <a:extLst>
                <a:ext uri="{FF2B5EF4-FFF2-40B4-BE49-F238E27FC236}">
                  <a16:creationId xmlns:a16="http://schemas.microsoft.com/office/drawing/2014/main" id="{7F95FBF9-8C83-334E-B886-8BBCF1651C7A}"/>
                </a:ext>
              </a:extLst>
            </p:cNvPr>
            <p:cNvSpPr txBox="1"/>
            <p:nvPr/>
          </p:nvSpPr>
          <p:spPr>
            <a:xfrm>
              <a:off x="3242708" y="2367502"/>
              <a:ext cx="375724" cy="371758"/>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4</a:t>
              </a:r>
            </a:p>
          </p:txBody>
        </p:sp>
        <p:sp>
          <p:nvSpPr>
            <p:cNvPr id="26" name="TextBox 25">
              <a:extLst>
                <a:ext uri="{FF2B5EF4-FFF2-40B4-BE49-F238E27FC236}">
                  <a16:creationId xmlns:a16="http://schemas.microsoft.com/office/drawing/2014/main" id="{9E2CC838-51A0-C24D-B888-40687A423736}"/>
                </a:ext>
              </a:extLst>
            </p:cNvPr>
            <p:cNvSpPr txBox="1"/>
            <p:nvPr/>
          </p:nvSpPr>
          <p:spPr>
            <a:xfrm>
              <a:off x="3242708" y="2848141"/>
              <a:ext cx="375724" cy="371758"/>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3</a:t>
              </a:r>
            </a:p>
          </p:txBody>
        </p:sp>
        <p:sp>
          <p:nvSpPr>
            <p:cNvPr id="27" name="TextBox 26">
              <a:extLst>
                <a:ext uri="{FF2B5EF4-FFF2-40B4-BE49-F238E27FC236}">
                  <a16:creationId xmlns:a16="http://schemas.microsoft.com/office/drawing/2014/main" id="{79AB9B4A-035B-404A-8371-F9D172170719}"/>
                </a:ext>
              </a:extLst>
            </p:cNvPr>
            <p:cNvSpPr txBox="1"/>
            <p:nvPr/>
          </p:nvSpPr>
          <p:spPr>
            <a:xfrm>
              <a:off x="3242708" y="3305900"/>
              <a:ext cx="375724" cy="371758"/>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a:t>
              </a:r>
            </a:p>
          </p:txBody>
        </p:sp>
        <p:sp>
          <p:nvSpPr>
            <p:cNvPr id="28" name="TextBox 27">
              <a:extLst>
                <a:ext uri="{FF2B5EF4-FFF2-40B4-BE49-F238E27FC236}">
                  <a16:creationId xmlns:a16="http://schemas.microsoft.com/office/drawing/2014/main" id="{D74F97D0-E18F-654F-8DC3-A31DCA7719D2}"/>
                </a:ext>
              </a:extLst>
            </p:cNvPr>
            <p:cNvSpPr txBox="1"/>
            <p:nvPr/>
          </p:nvSpPr>
          <p:spPr>
            <a:xfrm>
              <a:off x="3245510" y="3784163"/>
              <a:ext cx="375724" cy="371758"/>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1</a:t>
              </a:r>
            </a:p>
          </p:txBody>
        </p:sp>
        <p:sp>
          <p:nvSpPr>
            <p:cNvPr id="29" name="TextBox 28">
              <a:extLst>
                <a:ext uri="{FF2B5EF4-FFF2-40B4-BE49-F238E27FC236}">
                  <a16:creationId xmlns:a16="http://schemas.microsoft.com/office/drawing/2014/main" id="{EA642A49-F293-4C42-8EA3-374955804C40}"/>
                </a:ext>
              </a:extLst>
            </p:cNvPr>
            <p:cNvSpPr txBox="1"/>
            <p:nvPr/>
          </p:nvSpPr>
          <p:spPr>
            <a:xfrm>
              <a:off x="3242708" y="4260283"/>
              <a:ext cx="375724" cy="371758"/>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0</a:t>
              </a:r>
            </a:p>
          </p:txBody>
        </p:sp>
        <p:sp>
          <p:nvSpPr>
            <p:cNvPr id="30" name="TextBox 29">
              <a:extLst>
                <a:ext uri="{FF2B5EF4-FFF2-40B4-BE49-F238E27FC236}">
                  <a16:creationId xmlns:a16="http://schemas.microsoft.com/office/drawing/2014/main" id="{2E5DF5C5-4DCE-5249-8EA1-F72B90EE1598}"/>
                </a:ext>
              </a:extLst>
            </p:cNvPr>
            <p:cNvSpPr txBox="1"/>
            <p:nvPr/>
          </p:nvSpPr>
          <p:spPr>
            <a:xfrm>
              <a:off x="3191280" y="4732323"/>
              <a:ext cx="413112"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-1</a:t>
              </a:r>
            </a:p>
          </p:txBody>
        </p:sp>
        <p:sp>
          <p:nvSpPr>
            <p:cNvPr id="31" name="TextBox 30">
              <a:extLst>
                <a:ext uri="{FF2B5EF4-FFF2-40B4-BE49-F238E27FC236}">
                  <a16:creationId xmlns:a16="http://schemas.microsoft.com/office/drawing/2014/main" id="{E77DAD53-BB61-D747-870F-5BA5108A8FA5}"/>
                </a:ext>
              </a:extLst>
            </p:cNvPr>
            <p:cNvSpPr txBox="1"/>
            <p:nvPr/>
          </p:nvSpPr>
          <p:spPr>
            <a:xfrm>
              <a:off x="3170960" y="5170093"/>
              <a:ext cx="413112"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a:t>
              </a:r>
            </a:p>
          </p:txBody>
        </p:sp>
        <p:sp>
          <p:nvSpPr>
            <p:cNvPr id="32" name="TextBox 31">
              <a:extLst>
                <a:ext uri="{FF2B5EF4-FFF2-40B4-BE49-F238E27FC236}">
                  <a16:creationId xmlns:a16="http://schemas.microsoft.com/office/drawing/2014/main" id="{18641A6E-BC0E-664E-827F-07D668ACEA1F}"/>
                </a:ext>
              </a:extLst>
            </p:cNvPr>
            <p:cNvSpPr txBox="1"/>
            <p:nvPr/>
          </p:nvSpPr>
          <p:spPr>
            <a:xfrm>
              <a:off x="3173495" y="5666898"/>
              <a:ext cx="413112"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-3</a:t>
              </a:r>
            </a:p>
          </p:txBody>
        </p:sp>
      </p:grpSp>
      <p:sp>
        <p:nvSpPr>
          <p:cNvPr id="36" name="Rectangle 35">
            <a:extLst>
              <a:ext uri="{FF2B5EF4-FFF2-40B4-BE49-F238E27FC236}">
                <a16:creationId xmlns:a16="http://schemas.microsoft.com/office/drawing/2014/main" id="{27395D20-5CF6-0F4E-8EBA-36963806F25A}"/>
              </a:ext>
            </a:extLst>
          </p:cNvPr>
          <p:cNvSpPr/>
          <p:nvPr/>
        </p:nvSpPr>
        <p:spPr>
          <a:xfrm>
            <a:off x="7808844" y="2553381"/>
            <a:ext cx="1925320" cy="3298183"/>
          </a:xfrm>
          <a:prstGeom prst="rect">
            <a:avLst/>
          </a:prstGeom>
          <a:solidFill>
            <a:schemeClr val="accent4">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E27A551C-EC5C-AE4A-AE79-20584CA12988}"/>
              </a:ext>
            </a:extLst>
          </p:cNvPr>
          <p:cNvSpPr txBox="1"/>
          <p:nvPr/>
        </p:nvSpPr>
        <p:spPr>
          <a:xfrm>
            <a:off x="8075754" y="2549441"/>
            <a:ext cx="1391500" cy="646331"/>
          </a:xfrm>
          <a:prstGeom prst="rect">
            <a:avLst/>
          </a:prstGeom>
          <a:noFill/>
        </p:spPr>
        <p:txBody>
          <a:bodyPr wrap="square" rtlCol="0">
            <a:spAutoFit/>
          </a:bodyPr>
          <a:lstStyle/>
          <a:p>
            <a:pPr algn="ctr"/>
            <a:r>
              <a:rPr lang="en-US">
                <a:solidFill>
                  <a:schemeClr val="tx1">
                    <a:lumMod val="75000"/>
                    <a:lumOff val="25000"/>
                  </a:schemeClr>
                </a:solidFill>
                <a:latin typeface="Century Gothic" panose="020B0502020202020204" pitchFamily="34" charset="0"/>
              </a:rPr>
              <a:t>Drought</a:t>
            </a:r>
          </a:p>
          <a:p>
            <a:pPr algn="ctr"/>
            <a:r>
              <a:rPr lang="en-US">
                <a:solidFill>
                  <a:schemeClr val="tx1">
                    <a:lumMod val="75000"/>
                    <a:lumOff val="25000"/>
                  </a:schemeClr>
                </a:solidFill>
                <a:latin typeface="Century Gothic" panose="020B0502020202020204" pitchFamily="34" charset="0"/>
              </a:rPr>
              <a:t>2012-2017</a:t>
            </a:r>
          </a:p>
        </p:txBody>
      </p:sp>
      <p:pic>
        <p:nvPicPr>
          <p:cNvPr id="46" name="Picture 45" descr="Chart&#10;&#10;Description automatically generated">
            <a:extLst>
              <a:ext uri="{FF2B5EF4-FFF2-40B4-BE49-F238E27FC236}">
                <a16:creationId xmlns:a16="http://schemas.microsoft.com/office/drawing/2014/main" id="{C4E4B6C1-7777-6749-BCE1-D22194E870C9}"/>
              </a:ext>
            </a:extLst>
          </p:cNvPr>
          <p:cNvPicPr>
            <a:picLocks/>
          </p:cNvPicPr>
          <p:nvPr/>
        </p:nvPicPr>
        <p:blipFill rotWithShape="1">
          <a:blip r:embed="rId5">
            <a:extLst>
              <a:ext uri="{28A0092B-C50C-407E-A947-70E740481C1C}">
                <a14:useLocalDpi xmlns:a14="http://schemas.microsoft.com/office/drawing/2010/main" val="0"/>
              </a:ext>
            </a:extLst>
          </a:blip>
          <a:srcRect l="64156" t="22346" r="29933" b="74209"/>
          <a:stretch/>
        </p:blipFill>
        <p:spPr>
          <a:xfrm>
            <a:off x="5996547" y="2214430"/>
            <a:ext cx="519496" cy="201168"/>
          </a:xfrm>
          <a:prstGeom prst="rect">
            <a:avLst/>
          </a:prstGeom>
        </p:spPr>
      </p:pic>
      <p:pic>
        <p:nvPicPr>
          <p:cNvPr id="47" name="Picture 46" descr="Chart&#10;&#10;Description automatically generated">
            <a:extLst>
              <a:ext uri="{FF2B5EF4-FFF2-40B4-BE49-F238E27FC236}">
                <a16:creationId xmlns:a16="http://schemas.microsoft.com/office/drawing/2014/main" id="{966B6EC2-B634-5447-93FA-C0B931C654BF}"/>
              </a:ext>
            </a:extLst>
          </p:cNvPr>
          <p:cNvPicPr>
            <a:picLocks/>
          </p:cNvPicPr>
          <p:nvPr/>
        </p:nvPicPr>
        <p:blipFill rotWithShape="1">
          <a:blip r:embed="rId5">
            <a:extLst>
              <a:ext uri="{28A0092B-C50C-407E-A947-70E740481C1C}">
                <a14:useLocalDpi xmlns:a14="http://schemas.microsoft.com/office/drawing/2010/main" val="0"/>
              </a:ext>
            </a:extLst>
          </a:blip>
          <a:srcRect l="35717" t="22250" r="57809" b="73923"/>
          <a:stretch/>
        </p:blipFill>
        <p:spPr>
          <a:xfrm>
            <a:off x="7910570" y="2221192"/>
            <a:ext cx="568960" cy="203201"/>
          </a:xfrm>
          <a:prstGeom prst="rect">
            <a:avLst/>
          </a:prstGeom>
        </p:spPr>
      </p:pic>
      <p:sp>
        <p:nvSpPr>
          <p:cNvPr id="48" name="TextBox 47">
            <a:extLst>
              <a:ext uri="{FF2B5EF4-FFF2-40B4-BE49-F238E27FC236}">
                <a16:creationId xmlns:a16="http://schemas.microsoft.com/office/drawing/2014/main" id="{34CEB881-E18B-0E4C-8C69-E415E9F580B4}"/>
              </a:ext>
            </a:extLst>
          </p:cNvPr>
          <p:cNvSpPr txBox="1"/>
          <p:nvPr/>
        </p:nvSpPr>
        <p:spPr>
          <a:xfrm>
            <a:off x="6527922" y="2128068"/>
            <a:ext cx="1368935"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Sentinel-1</a:t>
            </a:r>
          </a:p>
        </p:txBody>
      </p:sp>
      <p:sp>
        <p:nvSpPr>
          <p:cNvPr id="49" name="TextBox 48">
            <a:extLst>
              <a:ext uri="{FF2B5EF4-FFF2-40B4-BE49-F238E27FC236}">
                <a16:creationId xmlns:a16="http://schemas.microsoft.com/office/drawing/2014/main" id="{1A59225B-7026-8644-B52A-604F9087E0F8}"/>
              </a:ext>
            </a:extLst>
          </p:cNvPr>
          <p:cNvSpPr txBox="1"/>
          <p:nvPr/>
        </p:nvSpPr>
        <p:spPr>
          <a:xfrm>
            <a:off x="8363242" y="2132008"/>
            <a:ext cx="985139"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GPS</a:t>
            </a:r>
          </a:p>
        </p:txBody>
      </p:sp>
      <p:cxnSp>
        <p:nvCxnSpPr>
          <p:cNvPr id="40" name="Straight Connector 39">
            <a:extLst>
              <a:ext uri="{FF2B5EF4-FFF2-40B4-BE49-F238E27FC236}">
                <a16:creationId xmlns:a16="http://schemas.microsoft.com/office/drawing/2014/main" id="{1AFA93E0-A739-F946-9879-9DAB9090C630}"/>
              </a:ext>
            </a:extLst>
          </p:cNvPr>
          <p:cNvCxnSpPr>
            <a:cxnSpLocks/>
          </p:cNvCxnSpPr>
          <p:nvPr/>
        </p:nvCxnSpPr>
        <p:spPr>
          <a:xfrm flipH="1">
            <a:off x="697912" y="4191968"/>
            <a:ext cx="528320" cy="5413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FFEE0DC-2CC3-ED42-B913-C3E55D53CCA5}"/>
              </a:ext>
            </a:extLst>
          </p:cNvPr>
          <p:cNvSpPr txBox="1"/>
          <p:nvPr/>
        </p:nvSpPr>
        <p:spPr>
          <a:xfrm>
            <a:off x="15223" y="4733331"/>
            <a:ext cx="1164199" cy="369332"/>
          </a:xfrm>
          <a:prstGeom prst="rect">
            <a:avLst/>
          </a:prstGeom>
          <a:noFill/>
          <a:ln>
            <a:solidFill>
              <a:schemeClr val="tx1"/>
            </a:solid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Merced</a:t>
            </a:r>
          </a:p>
        </p:txBody>
      </p:sp>
      <p:sp>
        <p:nvSpPr>
          <p:cNvPr id="43" name="TextBox 42">
            <a:extLst>
              <a:ext uri="{FF2B5EF4-FFF2-40B4-BE49-F238E27FC236}">
                <a16:creationId xmlns:a16="http://schemas.microsoft.com/office/drawing/2014/main" id="{0B856E14-F972-1C4F-8766-5E99B95362E0}"/>
              </a:ext>
            </a:extLst>
          </p:cNvPr>
          <p:cNvSpPr txBox="1"/>
          <p:nvPr/>
        </p:nvSpPr>
        <p:spPr>
          <a:xfrm>
            <a:off x="6085330" y="1641297"/>
            <a:ext cx="2862686" cy="461665"/>
          </a:xfrm>
          <a:prstGeom prst="rect">
            <a:avLst/>
          </a:prstGeom>
          <a:noFill/>
        </p:spPr>
        <p:txBody>
          <a:bodyPr wrap="square" rtlCol="0">
            <a:spAutoFit/>
          </a:bodyPr>
          <a:lstStyle/>
          <a:p>
            <a:r>
              <a:rPr lang="en-US" sz="2400" b="1" dirty="0">
                <a:solidFill>
                  <a:schemeClr val="tx1">
                    <a:lumMod val="75000"/>
                    <a:lumOff val="25000"/>
                  </a:schemeClr>
                </a:solidFill>
                <a:latin typeface="Century Gothic" panose="020B0502020202020204" pitchFamily="34" charset="0"/>
              </a:rPr>
              <a:t>Merced Subbasin </a:t>
            </a:r>
          </a:p>
        </p:txBody>
      </p:sp>
    </p:spTree>
    <p:extLst>
      <p:ext uri="{BB962C8B-B14F-4D97-AF65-F5344CB8AC3E}">
        <p14:creationId xmlns:p14="http://schemas.microsoft.com/office/powerpoint/2010/main" val="619886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Map&#10;&#10;Description automatically generated">
            <a:extLst>
              <a:ext uri="{FF2B5EF4-FFF2-40B4-BE49-F238E27FC236}">
                <a16:creationId xmlns:a16="http://schemas.microsoft.com/office/drawing/2014/main" id="{54CC0FBF-00C5-EE4B-8D0E-86CD7141C94A}"/>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26219" y="2959350"/>
            <a:ext cx="2871216" cy="2359152"/>
          </a:xfrm>
          <a:prstGeom prst="rect">
            <a:avLst/>
          </a:prstGeom>
        </p:spPr>
      </p:pic>
      <p:pic>
        <p:nvPicPr>
          <p:cNvPr id="47" name="Picture 46" descr="Chart&#10;&#10;Description automatically generated">
            <a:extLst>
              <a:ext uri="{FF2B5EF4-FFF2-40B4-BE49-F238E27FC236}">
                <a16:creationId xmlns:a16="http://schemas.microsoft.com/office/drawing/2014/main" id="{36834383-2850-4E46-A8D3-125012251645}"/>
              </a:ext>
            </a:extLst>
          </p:cNvPr>
          <p:cNvPicPr>
            <a:picLocks/>
          </p:cNvPicPr>
          <p:nvPr/>
        </p:nvPicPr>
        <p:blipFill rotWithShape="1">
          <a:blip r:embed="rId4" cstate="print">
            <a:extLst>
              <a:ext uri="{28A0092B-C50C-407E-A947-70E740481C1C}">
                <a14:useLocalDpi xmlns:a14="http://schemas.microsoft.com/office/drawing/2010/main" val="0"/>
              </a:ext>
            </a:extLst>
          </a:blip>
          <a:srcRect/>
          <a:stretch/>
        </p:blipFill>
        <p:spPr>
          <a:xfrm>
            <a:off x="3533269" y="2478478"/>
            <a:ext cx="7863840" cy="3474720"/>
          </a:xfrm>
          <a:prstGeom prst="rect">
            <a:avLst/>
          </a:prstGeom>
        </p:spPr>
      </p:pic>
      <p:sp>
        <p:nvSpPr>
          <p:cNvPr id="2" name="TextBox 1">
            <a:extLst>
              <a:ext uri="{FF2B5EF4-FFF2-40B4-BE49-F238E27FC236}">
                <a16:creationId xmlns:a16="http://schemas.microsoft.com/office/drawing/2014/main" id="{A8EB0760-9FBB-7A4D-B334-8A1DA53B0063}"/>
              </a:ext>
            </a:extLst>
          </p:cNvPr>
          <p:cNvSpPr txBox="1"/>
          <p:nvPr/>
        </p:nvSpPr>
        <p:spPr>
          <a:xfrm>
            <a:off x="459598" y="600203"/>
            <a:ext cx="591242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4B1B5"/>
                </a:solidFill>
                <a:latin typeface="Century Gothic" panose="020F0302020204030204"/>
                <a:ea typeface="+mj-ea"/>
                <a:cs typeface="+mj-cs"/>
              </a:rPr>
              <a:t>Results</a:t>
            </a:r>
          </a:p>
        </p:txBody>
      </p:sp>
      <p:sp>
        <p:nvSpPr>
          <p:cNvPr id="4" name="TextBox 3">
            <a:extLst>
              <a:ext uri="{FF2B5EF4-FFF2-40B4-BE49-F238E27FC236}">
                <a16:creationId xmlns:a16="http://schemas.microsoft.com/office/drawing/2014/main" id="{B9ADA31D-48AC-5D4B-9E50-8781EC1967CC}"/>
              </a:ext>
            </a:extLst>
          </p:cNvPr>
          <p:cNvSpPr txBox="1"/>
          <p:nvPr/>
        </p:nvSpPr>
        <p:spPr>
          <a:xfrm>
            <a:off x="459597" y="1235116"/>
            <a:ext cx="61577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i="1">
                <a:solidFill>
                  <a:srgbClr val="24B1B5"/>
                </a:solidFill>
                <a:latin typeface="Century Gothic" panose="020F0302020204030204"/>
                <a:ea typeface="+mj-ea"/>
                <a:cs typeface="+mj-cs"/>
              </a:rPr>
              <a:t>Time Series Analysis </a:t>
            </a:r>
          </a:p>
        </p:txBody>
      </p:sp>
      <p:grpSp>
        <p:nvGrpSpPr>
          <p:cNvPr id="8" name="Group 7">
            <a:extLst>
              <a:ext uri="{FF2B5EF4-FFF2-40B4-BE49-F238E27FC236}">
                <a16:creationId xmlns:a16="http://schemas.microsoft.com/office/drawing/2014/main" id="{65E84D2A-C1F9-E545-BCE4-E0EB6189D749}"/>
              </a:ext>
            </a:extLst>
          </p:cNvPr>
          <p:cNvGrpSpPr/>
          <p:nvPr/>
        </p:nvGrpSpPr>
        <p:grpSpPr>
          <a:xfrm>
            <a:off x="3019319" y="5965291"/>
            <a:ext cx="8159613" cy="374031"/>
            <a:chOff x="3019319" y="5965291"/>
            <a:chExt cx="8159613" cy="374031"/>
          </a:xfrm>
        </p:grpSpPr>
        <p:sp>
          <p:nvSpPr>
            <p:cNvPr id="18" name="TextBox 17">
              <a:extLst>
                <a:ext uri="{FF2B5EF4-FFF2-40B4-BE49-F238E27FC236}">
                  <a16:creationId xmlns:a16="http://schemas.microsoft.com/office/drawing/2014/main" id="{667997B4-2745-D041-893E-10AFFC8CC376}"/>
                </a:ext>
              </a:extLst>
            </p:cNvPr>
            <p:cNvSpPr txBox="1"/>
            <p:nvPr/>
          </p:nvSpPr>
          <p:spPr>
            <a:xfrm rot="19194609">
              <a:off x="10398078" y="5966116"/>
              <a:ext cx="78085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2020</a:t>
              </a:r>
            </a:p>
          </p:txBody>
        </p:sp>
        <p:sp>
          <p:nvSpPr>
            <p:cNvPr id="19" name="TextBox 18">
              <a:extLst>
                <a:ext uri="{FF2B5EF4-FFF2-40B4-BE49-F238E27FC236}">
                  <a16:creationId xmlns:a16="http://schemas.microsoft.com/office/drawing/2014/main" id="{8AC27D00-C387-AD43-BB57-75C4F8495E50}"/>
                </a:ext>
              </a:extLst>
            </p:cNvPr>
            <p:cNvSpPr txBox="1"/>
            <p:nvPr/>
          </p:nvSpPr>
          <p:spPr>
            <a:xfrm rot="19194609">
              <a:off x="8469864" y="5969990"/>
              <a:ext cx="78085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2015</a:t>
              </a:r>
            </a:p>
          </p:txBody>
        </p:sp>
        <p:sp>
          <p:nvSpPr>
            <p:cNvPr id="20" name="TextBox 19">
              <a:extLst>
                <a:ext uri="{FF2B5EF4-FFF2-40B4-BE49-F238E27FC236}">
                  <a16:creationId xmlns:a16="http://schemas.microsoft.com/office/drawing/2014/main" id="{0A39C235-8EE1-3449-B052-F04920A2A06E}"/>
                </a:ext>
              </a:extLst>
            </p:cNvPr>
            <p:cNvSpPr txBox="1"/>
            <p:nvPr/>
          </p:nvSpPr>
          <p:spPr>
            <a:xfrm rot="19194609">
              <a:off x="6538059" y="5965294"/>
              <a:ext cx="78085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2010</a:t>
              </a:r>
            </a:p>
          </p:txBody>
        </p:sp>
        <p:sp>
          <p:nvSpPr>
            <p:cNvPr id="21" name="TextBox 20">
              <a:extLst>
                <a:ext uri="{FF2B5EF4-FFF2-40B4-BE49-F238E27FC236}">
                  <a16:creationId xmlns:a16="http://schemas.microsoft.com/office/drawing/2014/main" id="{A6200CEA-B079-3146-B38F-EF2521B143EB}"/>
                </a:ext>
              </a:extLst>
            </p:cNvPr>
            <p:cNvSpPr txBox="1"/>
            <p:nvPr/>
          </p:nvSpPr>
          <p:spPr>
            <a:xfrm rot="19194609">
              <a:off x="3019319" y="5965291"/>
              <a:ext cx="78085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2001</a:t>
              </a:r>
            </a:p>
          </p:txBody>
        </p:sp>
        <p:sp>
          <p:nvSpPr>
            <p:cNvPr id="22" name="TextBox 21">
              <a:extLst>
                <a:ext uri="{FF2B5EF4-FFF2-40B4-BE49-F238E27FC236}">
                  <a16:creationId xmlns:a16="http://schemas.microsoft.com/office/drawing/2014/main" id="{3D63E291-C988-044E-8F90-064855DCEC5E}"/>
                </a:ext>
              </a:extLst>
            </p:cNvPr>
            <p:cNvSpPr txBox="1"/>
            <p:nvPr/>
          </p:nvSpPr>
          <p:spPr>
            <a:xfrm rot="19194609">
              <a:off x="4609845" y="5965292"/>
              <a:ext cx="78085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2005</a:t>
              </a:r>
            </a:p>
          </p:txBody>
        </p:sp>
      </p:grpSp>
      <p:sp>
        <p:nvSpPr>
          <p:cNvPr id="23" name="TextBox 22">
            <a:extLst>
              <a:ext uri="{FF2B5EF4-FFF2-40B4-BE49-F238E27FC236}">
                <a16:creationId xmlns:a16="http://schemas.microsoft.com/office/drawing/2014/main" id="{71347A97-68CA-454C-827C-96A3AD63F53F}"/>
              </a:ext>
            </a:extLst>
          </p:cNvPr>
          <p:cNvSpPr txBox="1"/>
          <p:nvPr/>
        </p:nvSpPr>
        <p:spPr>
          <a:xfrm>
            <a:off x="7038139" y="6439257"/>
            <a:ext cx="1142428"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Year</a:t>
            </a:r>
          </a:p>
        </p:txBody>
      </p:sp>
      <p:sp>
        <p:nvSpPr>
          <p:cNvPr id="24" name="TextBox 23">
            <a:extLst>
              <a:ext uri="{FF2B5EF4-FFF2-40B4-BE49-F238E27FC236}">
                <a16:creationId xmlns:a16="http://schemas.microsoft.com/office/drawing/2014/main" id="{0C39E886-A22C-2F41-AEC4-FDA47F985D25}"/>
              </a:ext>
            </a:extLst>
          </p:cNvPr>
          <p:cNvSpPr txBox="1"/>
          <p:nvPr/>
        </p:nvSpPr>
        <p:spPr>
          <a:xfrm rot="16200000">
            <a:off x="2334948" y="4045766"/>
            <a:ext cx="1142428"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Z-Score</a:t>
            </a:r>
          </a:p>
        </p:txBody>
      </p:sp>
      <p:grpSp>
        <p:nvGrpSpPr>
          <p:cNvPr id="7" name="Group 6">
            <a:extLst>
              <a:ext uri="{FF2B5EF4-FFF2-40B4-BE49-F238E27FC236}">
                <a16:creationId xmlns:a16="http://schemas.microsoft.com/office/drawing/2014/main" id="{2B6629FD-97DD-0546-9506-DDFD9D3143AB}"/>
              </a:ext>
            </a:extLst>
          </p:cNvPr>
          <p:cNvGrpSpPr/>
          <p:nvPr/>
        </p:nvGrpSpPr>
        <p:grpSpPr>
          <a:xfrm>
            <a:off x="3170960" y="2367502"/>
            <a:ext cx="450274" cy="3668728"/>
            <a:chOff x="3170960" y="2367502"/>
            <a:chExt cx="450274" cy="3668728"/>
          </a:xfrm>
        </p:grpSpPr>
        <p:sp>
          <p:nvSpPr>
            <p:cNvPr id="25" name="TextBox 24">
              <a:extLst>
                <a:ext uri="{FF2B5EF4-FFF2-40B4-BE49-F238E27FC236}">
                  <a16:creationId xmlns:a16="http://schemas.microsoft.com/office/drawing/2014/main" id="{7F95FBF9-8C83-334E-B886-8BBCF1651C7A}"/>
                </a:ext>
              </a:extLst>
            </p:cNvPr>
            <p:cNvSpPr txBox="1"/>
            <p:nvPr/>
          </p:nvSpPr>
          <p:spPr>
            <a:xfrm>
              <a:off x="3242708" y="2367502"/>
              <a:ext cx="375724" cy="371758"/>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4</a:t>
              </a:r>
            </a:p>
          </p:txBody>
        </p:sp>
        <p:sp>
          <p:nvSpPr>
            <p:cNvPr id="26" name="TextBox 25">
              <a:extLst>
                <a:ext uri="{FF2B5EF4-FFF2-40B4-BE49-F238E27FC236}">
                  <a16:creationId xmlns:a16="http://schemas.microsoft.com/office/drawing/2014/main" id="{9E2CC838-51A0-C24D-B888-40687A423736}"/>
                </a:ext>
              </a:extLst>
            </p:cNvPr>
            <p:cNvSpPr txBox="1"/>
            <p:nvPr/>
          </p:nvSpPr>
          <p:spPr>
            <a:xfrm>
              <a:off x="3242708" y="2848141"/>
              <a:ext cx="375724" cy="371758"/>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3</a:t>
              </a:r>
            </a:p>
          </p:txBody>
        </p:sp>
        <p:sp>
          <p:nvSpPr>
            <p:cNvPr id="27" name="TextBox 26">
              <a:extLst>
                <a:ext uri="{FF2B5EF4-FFF2-40B4-BE49-F238E27FC236}">
                  <a16:creationId xmlns:a16="http://schemas.microsoft.com/office/drawing/2014/main" id="{79AB9B4A-035B-404A-8371-F9D172170719}"/>
                </a:ext>
              </a:extLst>
            </p:cNvPr>
            <p:cNvSpPr txBox="1"/>
            <p:nvPr/>
          </p:nvSpPr>
          <p:spPr>
            <a:xfrm>
              <a:off x="3242708" y="3305900"/>
              <a:ext cx="375724" cy="371758"/>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a:t>
              </a:r>
            </a:p>
          </p:txBody>
        </p:sp>
        <p:sp>
          <p:nvSpPr>
            <p:cNvPr id="28" name="TextBox 27">
              <a:extLst>
                <a:ext uri="{FF2B5EF4-FFF2-40B4-BE49-F238E27FC236}">
                  <a16:creationId xmlns:a16="http://schemas.microsoft.com/office/drawing/2014/main" id="{D74F97D0-E18F-654F-8DC3-A31DCA7719D2}"/>
                </a:ext>
              </a:extLst>
            </p:cNvPr>
            <p:cNvSpPr txBox="1"/>
            <p:nvPr/>
          </p:nvSpPr>
          <p:spPr>
            <a:xfrm>
              <a:off x="3245510" y="3784163"/>
              <a:ext cx="375724" cy="371758"/>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1</a:t>
              </a:r>
            </a:p>
          </p:txBody>
        </p:sp>
        <p:sp>
          <p:nvSpPr>
            <p:cNvPr id="29" name="TextBox 28">
              <a:extLst>
                <a:ext uri="{FF2B5EF4-FFF2-40B4-BE49-F238E27FC236}">
                  <a16:creationId xmlns:a16="http://schemas.microsoft.com/office/drawing/2014/main" id="{EA642A49-F293-4C42-8EA3-374955804C40}"/>
                </a:ext>
              </a:extLst>
            </p:cNvPr>
            <p:cNvSpPr txBox="1"/>
            <p:nvPr/>
          </p:nvSpPr>
          <p:spPr>
            <a:xfrm>
              <a:off x="3242708" y="4260283"/>
              <a:ext cx="375724" cy="371758"/>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0</a:t>
              </a:r>
            </a:p>
          </p:txBody>
        </p:sp>
        <p:sp>
          <p:nvSpPr>
            <p:cNvPr id="30" name="TextBox 29">
              <a:extLst>
                <a:ext uri="{FF2B5EF4-FFF2-40B4-BE49-F238E27FC236}">
                  <a16:creationId xmlns:a16="http://schemas.microsoft.com/office/drawing/2014/main" id="{2E5DF5C5-4DCE-5249-8EA1-F72B90EE1598}"/>
                </a:ext>
              </a:extLst>
            </p:cNvPr>
            <p:cNvSpPr txBox="1"/>
            <p:nvPr/>
          </p:nvSpPr>
          <p:spPr>
            <a:xfrm>
              <a:off x="3191280" y="4732323"/>
              <a:ext cx="413112"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-1</a:t>
              </a:r>
            </a:p>
          </p:txBody>
        </p:sp>
        <p:sp>
          <p:nvSpPr>
            <p:cNvPr id="31" name="TextBox 30">
              <a:extLst>
                <a:ext uri="{FF2B5EF4-FFF2-40B4-BE49-F238E27FC236}">
                  <a16:creationId xmlns:a16="http://schemas.microsoft.com/office/drawing/2014/main" id="{E77DAD53-BB61-D747-870F-5BA5108A8FA5}"/>
                </a:ext>
              </a:extLst>
            </p:cNvPr>
            <p:cNvSpPr txBox="1"/>
            <p:nvPr/>
          </p:nvSpPr>
          <p:spPr>
            <a:xfrm>
              <a:off x="3170960" y="5170093"/>
              <a:ext cx="413112"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a:t>
              </a:r>
            </a:p>
          </p:txBody>
        </p:sp>
        <p:sp>
          <p:nvSpPr>
            <p:cNvPr id="32" name="TextBox 31">
              <a:extLst>
                <a:ext uri="{FF2B5EF4-FFF2-40B4-BE49-F238E27FC236}">
                  <a16:creationId xmlns:a16="http://schemas.microsoft.com/office/drawing/2014/main" id="{18641A6E-BC0E-664E-827F-07D668ACEA1F}"/>
                </a:ext>
              </a:extLst>
            </p:cNvPr>
            <p:cNvSpPr txBox="1"/>
            <p:nvPr/>
          </p:nvSpPr>
          <p:spPr>
            <a:xfrm>
              <a:off x="3173495" y="5666898"/>
              <a:ext cx="413112"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-3</a:t>
              </a:r>
            </a:p>
          </p:txBody>
        </p:sp>
      </p:grpSp>
      <p:sp>
        <p:nvSpPr>
          <p:cNvPr id="36" name="Rectangle 35">
            <a:extLst>
              <a:ext uri="{FF2B5EF4-FFF2-40B4-BE49-F238E27FC236}">
                <a16:creationId xmlns:a16="http://schemas.microsoft.com/office/drawing/2014/main" id="{27395D20-5CF6-0F4E-8EBA-36963806F25A}"/>
              </a:ext>
            </a:extLst>
          </p:cNvPr>
          <p:cNvSpPr/>
          <p:nvPr/>
        </p:nvSpPr>
        <p:spPr>
          <a:xfrm>
            <a:off x="7908234" y="2553381"/>
            <a:ext cx="1925320" cy="3298183"/>
          </a:xfrm>
          <a:prstGeom prst="rect">
            <a:avLst/>
          </a:prstGeom>
          <a:solidFill>
            <a:schemeClr val="accent4">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E27A551C-EC5C-AE4A-AE79-20584CA12988}"/>
              </a:ext>
            </a:extLst>
          </p:cNvPr>
          <p:cNvSpPr txBox="1"/>
          <p:nvPr/>
        </p:nvSpPr>
        <p:spPr>
          <a:xfrm>
            <a:off x="8175144" y="2549441"/>
            <a:ext cx="1391500" cy="646331"/>
          </a:xfrm>
          <a:prstGeom prst="rect">
            <a:avLst/>
          </a:prstGeom>
          <a:noFill/>
        </p:spPr>
        <p:txBody>
          <a:bodyPr wrap="square" rtlCol="0">
            <a:spAutoFit/>
          </a:bodyPr>
          <a:lstStyle/>
          <a:p>
            <a:pPr algn="ctr"/>
            <a:r>
              <a:rPr lang="en-US">
                <a:solidFill>
                  <a:schemeClr val="tx1">
                    <a:lumMod val="75000"/>
                    <a:lumOff val="25000"/>
                  </a:schemeClr>
                </a:solidFill>
                <a:latin typeface="Century Gothic" panose="020B0502020202020204" pitchFamily="34" charset="0"/>
              </a:rPr>
              <a:t>Drought</a:t>
            </a:r>
          </a:p>
          <a:p>
            <a:pPr algn="ctr"/>
            <a:r>
              <a:rPr lang="en-US">
                <a:solidFill>
                  <a:schemeClr val="tx1">
                    <a:lumMod val="75000"/>
                    <a:lumOff val="25000"/>
                  </a:schemeClr>
                </a:solidFill>
                <a:latin typeface="Century Gothic" panose="020B0502020202020204" pitchFamily="34" charset="0"/>
              </a:rPr>
              <a:t>2012-2017</a:t>
            </a:r>
          </a:p>
        </p:txBody>
      </p:sp>
      <p:pic>
        <p:nvPicPr>
          <p:cNvPr id="38" name="Picture 37" descr="Chart&#10;&#10;Description automatically generated">
            <a:extLst>
              <a:ext uri="{FF2B5EF4-FFF2-40B4-BE49-F238E27FC236}">
                <a16:creationId xmlns:a16="http://schemas.microsoft.com/office/drawing/2014/main" id="{2C4EDF7F-41EE-2342-9E7A-BEC5BAADB879}"/>
              </a:ext>
            </a:extLst>
          </p:cNvPr>
          <p:cNvPicPr>
            <a:picLocks/>
          </p:cNvPicPr>
          <p:nvPr/>
        </p:nvPicPr>
        <p:blipFill rotWithShape="1">
          <a:blip r:embed="rId5">
            <a:extLst>
              <a:ext uri="{28A0092B-C50C-407E-A947-70E740481C1C}">
                <a14:useLocalDpi xmlns:a14="http://schemas.microsoft.com/office/drawing/2010/main" val="0"/>
              </a:ext>
            </a:extLst>
          </a:blip>
          <a:srcRect l="64156" t="22346" r="29933" b="74209"/>
          <a:stretch/>
        </p:blipFill>
        <p:spPr>
          <a:xfrm>
            <a:off x="7229003" y="2234308"/>
            <a:ext cx="519496" cy="201168"/>
          </a:xfrm>
          <a:prstGeom prst="rect">
            <a:avLst/>
          </a:prstGeom>
        </p:spPr>
      </p:pic>
      <p:pic>
        <p:nvPicPr>
          <p:cNvPr id="40" name="Picture 39" descr="Chart&#10;&#10;Description automatically generated">
            <a:extLst>
              <a:ext uri="{FF2B5EF4-FFF2-40B4-BE49-F238E27FC236}">
                <a16:creationId xmlns:a16="http://schemas.microsoft.com/office/drawing/2014/main" id="{EB6E0F67-86A5-5C48-8BC8-A15A2119DCD0}"/>
              </a:ext>
            </a:extLst>
          </p:cNvPr>
          <p:cNvPicPr>
            <a:picLocks/>
          </p:cNvPicPr>
          <p:nvPr/>
        </p:nvPicPr>
        <p:blipFill rotWithShape="1">
          <a:blip r:embed="rId5">
            <a:extLst>
              <a:ext uri="{28A0092B-C50C-407E-A947-70E740481C1C}">
                <a14:useLocalDpi xmlns:a14="http://schemas.microsoft.com/office/drawing/2010/main" val="0"/>
              </a:ext>
            </a:extLst>
          </a:blip>
          <a:srcRect l="46931" t="22346" r="46595" b="73505"/>
          <a:stretch/>
        </p:blipFill>
        <p:spPr>
          <a:xfrm>
            <a:off x="4167168" y="2242229"/>
            <a:ext cx="568960" cy="220293"/>
          </a:xfrm>
          <a:prstGeom prst="rect">
            <a:avLst/>
          </a:prstGeom>
        </p:spPr>
      </p:pic>
      <p:pic>
        <p:nvPicPr>
          <p:cNvPr id="41" name="Picture 40" descr="Chart&#10;&#10;Description automatically generated">
            <a:extLst>
              <a:ext uri="{FF2B5EF4-FFF2-40B4-BE49-F238E27FC236}">
                <a16:creationId xmlns:a16="http://schemas.microsoft.com/office/drawing/2014/main" id="{D54D7F91-8A4A-334C-8341-240ED46E6D83}"/>
              </a:ext>
            </a:extLst>
          </p:cNvPr>
          <p:cNvPicPr>
            <a:picLocks/>
          </p:cNvPicPr>
          <p:nvPr/>
        </p:nvPicPr>
        <p:blipFill rotWithShape="1">
          <a:blip r:embed="rId5">
            <a:extLst>
              <a:ext uri="{28A0092B-C50C-407E-A947-70E740481C1C}">
                <a14:useLocalDpi xmlns:a14="http://schemas.microsoft.com/office/drawing/2010/main" val="0"/>
              </a:ext>
            </a:extLst>
          </a:blip>
          <a:srcRect l="35717" t="22250" r="57809" b="73923"/>
          <a:stretch/>
        </p:blipFill>
        <p:spPr>
          <a:xfrm>
            <a:off x="9182782" y="2221192"/>
            <a:ext cx="568960" cy="203201"/>
          </a:xfrm>
          <a:prstGeom prst="rect">
            <a:avLst/>
          </a:prstGeom>
        </p:spPr>
      </p:pic>
      <p:pic>
        <p:nvPicPr>
          <p:cNvPr id="43" name="Picture 42" descr="Chart&#10;&#10;Description automatically generated">
            <a:extLst>
              <a:ext uri="{FF2B5EF4-FFF2-40B4-BE49-F238E27FC236}">
                <a16:creationId xmlns:a16="http://schemas.microsoft.com/office/drawing/2014/main" id="{9C0B14FC-74FB-A842-926A-4A337278F63C}"/>
              </a:ext>
            </a:extLst>
          </p:cNvPr>
          <p:cNvPicPr>
            <a:picLocks/>
          </p:cNvPicPr>
          <p:nvPr/>
        </p:nvPicPr>
        <p:blipFill rotWithShape="1">
          <a:blip r:embed="rId5">
            <a:extLst>
              <a:ext uri="{28A0092B-C50C-407E-A947-70E740481C1C}">
                <a14:useLocalDpi xmlns:a14="http://schemas.microsoft.com/office/drawing/2010/main" val="0"/>
              </a:ext>
            </a:extLst>
          </a:blip>
          <a:srcRect l="23143" t="22346" r="70789" b="74209"/>
          <a:stretch/>
        </p:blipFill>
        <p:spPr>
          <a:xfrm>
            <a:off x="5799239" y="2236069"/>
            <a:ext cx="533281" cy="201168"/>
          </a:xfrm>
          <a:prstGeom prst="rect">
            <a:avLst/>
          </a:prstGeom>
        </p:spPr>
      </p:pic>
      <p:sp>
        <p:nvSpPr>
          <p:cNvPr id="45" name="TextBox 44">
            <a:extLst>
              <a:ext uri="{FF2B5EF4-FFF2-40B4-BE49-F238E27FC236}">
                <a16:creationId xmlns:a16="http://schemas.microsoft.com/office/drawing/2014/main" id="{36A73822-5299-464F-BBD0-21FDB1F9B603}"/>
              </a:ext>
            </a:extLst>
          </p:cNvPr>
          <p:cNvSpPr txBox="1"/>
          <p:nvPr/>
        </p:nvSpPr>
        <p:spPr>
          <a:xfrm>
            <a:off x="4678630" y="2132008"/>
            <a:ext cx="1142428"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GRACE</a:t>
            </a:r>
          </a:p>
        </p:txBody>
      </p:sp>
      <p:sp>
        <p:nvSpPr>
          <p:cNvPr id="50" name="TextBox 49">
            <a:extLst>
              <a:ext uri="{FF2B5EF4-FFF2-40B4-BE49-F238E27FC236}">
                <a16:creationId xmlns:a16="http://schemas.microsoft.com/office/drawing/2014/main" id="{A263DA64-5D01-AF4D-AE11-76D1D85BD3CA}"/>
              </a:ext>
            </a:extLst>
          </p:cNvPr>
          <p:cNvSpPr txBox="1"/>
          <p:nvPr/>
        </p:nvSpPr>
        <p:spPr>
          <a:xfrm>
            <a:off x="7800134" y="2128068"/>
            <a:ext cx="1368935"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Sentinel-1</a:t>
            </a:r>
          </a:p>
        </p:txBody>
      </p:sp>
      <p:sp>
        <p:nvSpPr>
          <p:cNvPr id="51" name="TextBox 50">
            <a:extLst>
              <a:ext uri="{FF2B5EF4-FFF2-40B4-BE49-F238E27FC236}">
                <a16:creationId xmlns:a16="http://schemas.microsoft.com/office/drawing/2014/main" id="{1EC07DFA-9CDF-7B4B-B583-BAE44BA750E5}"/>
              </a:ext>
            </a:extLst>
          </p:cNvPr>
          <p:cNvSpPr txBox="1"/>
          <p:nvPr/>
        </p:nvSpPr>
        <p:spPr>
          <a:xfrm>
            <a:off x="6319280" y="2132008"/>
            <a:ext cx="985139"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Wells</a:t>
            </a:r>
          </a:p>
        </p:txBody>
      </p:sp>
      <p:sp>
        <p:nvSpPr>
          <p:cNvPr id="52" name="TextBox 51">
            <a:extLst>
              <a:ext uri="{FF2B5EF4-FFF2-40B4-BE49-F238E27FC236}">
                <a16:creationId xmlns:a16="http://schemas.microsoft.com/office/drawing/2014/main" id="{F503D5E6-582F-F243-900C-FFC22519AC2F}"/>
              </a:ext>
            </a:extLst>
          </p:cNvPr>
          <p:cNvSpPr txBox="1"/>
          <p:nvPr/>
        </p:nvSpPr>
        <p:spPr>
          <a:xfrm>
            <a:off x="9635454" y="2132008"/>
            <a:ext cx="985139"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GPS</a:t>
            </a:r>
          </a:p>
        </p:txBody>
      </p:sp>
      <p:cxnSp>
        <p:nvCxnSpPr>
          <p:cNvPr id="49" name="Straight Connector 48">
            <a:extLst>
              <a:ext uri="{FF2B5EF4-FFF2-40B4-BE49-F238E27FC236}">
                <a16:creationId xmlns:a16="http://schemas.microsoft.com/office/drawing/2014/main" id="{D91F369E-D0D4-7C40-8216-7498040E50FC}"/>
              </a:ext>
            </a:extLst>
          </p:cNvPr>
          <p:cNvCxnSpPr>
            <a:cxnSpLocks/>
          </p:cNvCxnSpPr>
          <p:nvPr/>
        </p:nvCxnSpPr>
        <p:spPr>
          <a:xfrm flipH="1">
            <a:off x="697912" y="4191968"/>
            <a:ext cx="528320" cy="5413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E91A203B-59AA-F646-9B68-5D204E5611EC}"/>
              </a:ext>
            </a:extLst>
          </p:cNvPr>
          <p:cNvSpPr txBox="1"/>
          <p:nvPr/>
        </p:nvSpPr>
        <p:spPr>
          <a:xfrm>
            <a:off x="15223" y="4733331"/>
            <a:ext cx="1164199" cy="369332"/>
          </a:xfrm>
          <a:prstGeom prst="rect">
            <a:avLst/>
          </a:prstGeom>
          <a:noFill/>
          <a:ln>
            <a:solidFill>
              <a:schemeClr val="tx1"/>
            </a:solid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Merced</a:t>
            </a:r>
          </a:p>
        </p:txBody>
      </p:sp>
      <p:sp>
        <p:nvSpPr>
          <p:cNvPr id="54" name="TextBox 53">
            <a:extLst>
              <a:ext uri="{FF2B5EF4-FFF2-40B4-BE49-F238E27FC236}">
                <a16:creationId xmlns:a16="http://schemas.microsoft.com/office/drawing/2014/main" id="{41261558-7995-B748-A6F3-86A093FFDF3B}"/>
              </a:ext>
            </a:extLst>
          </p:cNvPr>
          <p:cNvSpPr txBox="1"/>
          <p:nvPr/>
        </p:nvSpPr>
        <p:spPr>
          <a:xfrm>
            <a:off x="6085330" y="1641297"/>
            <a:ext cx="2862686" cy="461665"/>
          </a:xfrm>
          <a:prstGeom prst="rect">
            <a:avLst/>
          </a:prstGeom>
          <a:noFill/>
        </p:spPr>
        <p:txBody>
          <a:bodyPr wrap="square" rtlCol="0">
            <a:spAutoFit/>
          </a:bodyPr>
          <a:lstStyle/>
          <a:p>
            <a:r>
              <a:rPr lang="en-US" sz="2400" b="1" dirty="0">
                <a:solidFill>
                  <a:schemeClr val="tx1">
                    <a:lumMod val="75000"/>
                    <a:lumOff val="25000"/>
                  </a:schemeClr>
                </a:solidFill>
                <a:latin typeface="Century Gothic" panose="020B0502020202020204" pitchFamily="34" charset="0"/>
              </a:rPr>
              <a:t>Merced Subbasin </a:t>
            </a:r>
          </a:p>
        </p:txBody>
      </p:sp>
    </p:spTree>
    <p:extLst>
      <p:ext uri="{BB962C8B-B14F-4D97-AF65-F5344CB8AC3E}">
        <p14:creationId xmlns:p14="http://schemas.microsoft.com/office/powerpoint/2010/main" val="2145281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EB0760-9FBB-7A4D-B334-8A1DA53B0063}"/>
              </a:ext>
            </a:extLst>
          </p:cNvPr>
          <p:cNvSpPr txBox="1"/>
          <p:nvPr/>
        </p:nvSpPr>
        <p:spPr>
          <a:xfrm>
            <a:off x="202423" y="143003"/>
            <a:ext cx="591242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4B1B5"/>
                </a:solidFill>
                <a:latin typeface="Century Gothic" panose="020F0302020204030204"/>
                <a:ea typeface="+mj-ea"/>
                <a:cs typeface="+mj-cs"/>
              </a:rPr>
              <a:t>Results</a:t>
            </a:r>
          </a:p>
        </p:txBody>
      </p:sp>
      <p:sp>
        <p:nvSpPr>
          <p:cNvPr id="4" name="TextBox 3">
            <a:extLst>
              <a:ext uri="{FF2B5EF4-FFF2-40B4-BE49-F238E27FC236}">
                <a16:creationId xmlns:a16="http://schemas.microsoft.com/office/drawing/2014/main" id="{B9ADA31D-48AC-5D4B-9E50-8781EC1967CC}"/>
              </a:ext>
            </a:extLst>
          </p:cNvPr>
          <p:cNvSpPr txBox="1"/>
          <p:nvPr/>
        </p:nvSpPr>
        <p:spPr>
          <a:xfrm>
            <a:off x="202422" y="777916"/>
            <a:ext cx="62412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solidFill>
                  <a:srgbClr val="24B1B5"/>
                </a:solidFill>
                <a:latin typeface="Century Gothic" panose="020F0302020204030204"/>
                <a:ea typeface="+mj-ea"/>
                <a:cs typeface="+mj-cs"/>
              </a:rPr>
              <a:t>GRACE Groundwater Storage Maps</a:t>
            </a:r>
          </a:p>
        </p:txBody>
      </p:sp>
      <p:pic>
        <p:nvPicPr>
          <p:cNvPr id="7" name="Picture 6">
            <a:extLst>
              <a:ext uri="{FF2B5EF4-FFF2-40B4-BE49-F238E27FC236}">
                <a16:creationId xmlns:a16="http://schemas.microsoft.com/office/drawing/2014/main" id="{2A6D0558-BF96-EC40-A4CE-CBFE0289D5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3881" y="1262730"/>
            <a:ext cx="7881938" cy="5731877"/>
          </a:xfrm>
          <a:prstGeom prst="rect">
            <a:avLst/>
          </a:prstGeom>
        </p:spPr>
      </p:pic>
      <p:sp>
        <p:nvSpPr>
          <p:cNvPr id="3" name="Rectangle 2"/>
          <p:cNvSpPr/>
          <p:nvPr/>
        </p:nvSpPr>
        <p:spPr>
          <a:xfrm>
            <a:off x="2473567" y="6822831"/>
            <a:ext cx="6916615" cy="3516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484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814023-F3A6-2541-906A-FABF5D26D7B7}"/>
              </a:ext>
            </a:extLst>
          </p:cNvPr>
          <p:cNvSpPr txBox="1"/>
          <p:nvPr/>
        </p:nvSpPr>
        <p:spPr>
          <a:xfrm>
            <a:off x="203199" y="698500"/>
            <a:ext cx="8266333" cy="461665"/>
          </a:xfrm>
          <a:prstGeom prst="rect">
            <a:avLst/>
          </a:prstGeom>
          <a:noFill/>
        </p:spPr>
        <p:txBody>
          <a:bodyPr wrap="square" rtlCol="0">
            <a:spAutoFit/>
          </a:bodyPr>
          <a:lstStyle/>
          <a:p>
            <a:r>
              <a:rPr lang="en-US" sz="2400" i="1">
                <a:solidFill>
                  <a:srgbClr val="24B1B5"/>
                </a:solidFill>
                <a:latin typeface="Century Gothic" panose="020B0502020202020204" pitchFamily="34" charset="0"/>
              </a:rPr>
              <a:t>Groundwater Storage Change Maps 2004-2014 (mm) </a:t>
            </a:r>
          </a:p>
        </p:txBody>
      </p:sp>
      <p:sp>
        <p:nvSpPr>
          <p:cNvPr id="3" name="TextBox 2">
            <a:extLst>
              <a:ext uri="{FF2B5EF4-FFF2-40B4-BE49-F238E27FC236}">
                <a16:creationId xmlns:a16="http://schemas.microsoft.com/office/drawing/2014/main" id="{99D958C2-2921-8846-A31A-88246B1C5BC7}"/>
              </a:ext>
            </a:extLst>
          </p:cNvPr>
          <p:cNvSpPr txBox="1"/>
          <p:nvPr/>
        </p:nvSpPr>
        <p:spPr>
          <a:xfrm>
            <a:off x="203200" y="101025"/>
            <a:ext cx="3759200" cy="707886"/>
          </a:xfrm>
          <a:prstGeom prst="rect">
            <a:avLst/>
          </a:prstGeom>
          <a:noFill/>
        </p:spPr>
        <p:txBody>
          <a:bodyPr wrap="square" rtlCol="0">
            <a:spAutoFit/>
          </a:bodyPr>
          <a:lstStyle/>
          <a:p>
            <a:r>
              <a:rPr lang="en-US" sz="4000" b="1">
                <a:solidFill>
                  <a:srgbClr val="24B1B5"/>
                </a:solidFill>
                <a:latin typeface="Century Gothic" panose="020B0502020202020204" pitchFamily="34" charset="0"/>
              </a:rPr>
              <a:t>Results</a:t>
            </a:r>
            <a:endParaRPr lang="en-US" sz="3200" b="1">
              <a:solidFill>
                <a:srgbClr val="24B1B5"/>
              </a:solidFill>
              <a:latin typeface="Century Gothic" panose="020B0502020202020204" pitchFamily="34" charset="0"/>
            </a:endParaRPr>
          </a:p>
        </p:txBody>
      </p:sp>
      <p:pic>
        <p:nvPicPr>
          <p:cNvPr id="7" name="Picture 6">
            <a:extLst>
              <a:ext uri="{FF2B5EF4-FFF2-40B4-BE49-F238E27FC236}">
                <a16:creationId xmlns:a16="http://schemas.microsoft.com/office/drawing/2014/main" id="{8B76B4D0-DF81-8744-89F2-C70332FA72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594" y="1423142"/>
            <a:ext cx="1830077" cy="2031068"/>
          </a:xfrm>
          <a:prstGeom prst="rect">
            <a:avLst/>
          </a:prstGeom>
        </p:spPr>
      </p:pic>
      <p:pic>
        <p:nvPicPr>
          <p:cNvPr id="9" name="Picture 8">
            <a:extLst>
              <a:ext uri="{FF2B5EF4-FFF2-40B4-BE49-F238E27FC236}">
                <a16:creationId xmlns:a16="http://schemas.microsoft.com/office/drawing/2014/main" id="{29BEAAA5-E21E-6E49-9392-D43FA8D0B8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56866" y="1423142"/>
            <a:ext cx="1861812" cy="2031068"/>
          </a:xfrm>
          <a:prstGeom prst="rect">
            <a:avLst/>
          </a:prstGeom>
        </p:spPr>
      </p:pic>
      <p:pic>
        <p:nvPicPr>
          <p:cNvPr id="11" name="Picture 10">
            <a:extLst>
              <a:ext uri="{FF2B5EF4-FFF2-40B4-BE49-F238E27FC236}">
                <a16:creationId xmlns:a16="http://schemas.microsoft.com/office/drawing/2014/main" id="{17A799FE-F921-4048-AD83-0854DD4BA0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97463" y="1423142"/>
            <a:ext cx="1852166" cy="2031068"/>
          </a:xfrm>
          <a:prstGeom prst="rect">
            <a:avLst/>
          </a:prstGeom>
        </p:spPr>
      </p:pic>
      <p:pic>
        <p:nvPicPr>
          <p:cNvPr id="13" name="Picture 12">
            <a:extLst>
              <a:ext uri="{FF2B5EF4-FFF2-40B4-BE49-F238E27FC236}">
                <a16:creationId xmlns:a16="http://schemas.microsoft.com/office/drawing/2014/main" id="{70A9BEE8-332E-D94D-B8FE-3DA234FD3B0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59275" y="1423142"/>
            <a:ext cx="1877925" cy="2014311"/>
          </a:xfrm>
          <a:prstGeom prst="rect">
            <a:avLst/>
          </a:prstGeom>
        </p:spPr>
      </p:pic>
      <p:pic>
        <p:nvPicPr>
          <p:cNvPr id="15" name="Picture 14">
            <a:extLst>
              <a:ext uri="{FF2B5EF4-FFF2-40B4-BE49-F238E27FC236}">
                <a16:creationId xmlns:a16="http://schemas.microsoft.com/office/drawing/2014/main" id="{EBF6851F-69DD-CC4B-AF30-F6D7DF1F26E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1"/>
          <a:stretch/>
        </p:blipFill>
        <p:spPr>
          <a:xfrm>
            <a:off x="8469533" y="1410249"/>
            <a:ext cx="1826879" cy="2027204"/>
          </a:xfrm>
          <a:prstGeom prst="rect">
            <a:avLst/>
          </a:prstGeom>
        </p:spPr>
      </p:pic>
      <p:pic>
        <p:nvPicPr>
          <p:cNvPr id="17" name="Picture 16">
            <a:extLst>
              <a:ext uri="{FF2B5EF4-FFF2-40B4-BE49-F238E27FC236}">
                <a16:creationId xmlns:a16="http://schemas.microsoft.com/office/drawing/2014/main" id="{0E8A3482-F0DC-CD4B-80BE-34569987860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28745" y="1401373"/>
            <a:ext cx="1856737" cy="2036080"/>
          </a:xfrm>
          <a:prstGeom prst="rect">
            <a:avLst/>
          </a:prstGeom>
        </p:spPr>
      </p:pic>
      <p:pic>
        <p:nvPicPr>
          <p:cNvPr id="21" name="Picture 20">
            <a:extLst>
              <a:ext uri="{FF2B5EF4-FFF2-40B4-BE49-F238E27FC236}">
                <a16:creationId xmlns:a16="http://schemas.microsoft.com/office/drawing/2014/main" id="{DE396EBE-8E3D-A342-ACF4-7056E41ECF5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13594" y="3496608"/>
            <a:ext cx="1853522" cy="2044170"/>
          </a:xfrm>
          <a:prstGeom prst="rect">
            <a:avLst/>
          </a:prstGeom>
        </p:spPr>
      </p:pic>
      <p:pic>
        <p:nvPicPr>
          <p:cNvPr id="23" name="Picture 22">
            <a:extLst>
              <a:ext uri="{FF2B5EF4-FFF2-40B4-BE49-F238E27FC236}">
                <a16:creationId xmlns:a16="http://schemas.microsoft.com/office/drawing/2014/main" id="{63FC4967-8A16-F540-8E54-2BF5649805F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72898" y="3483201"/>
            <a:ext cx="1845780" cy="2013578"/>
          </a:xfrm>
          <a:prstGeom prst="rect">
            <a:avLst/>
          </a:prstGeom>
        </p:spPr>
      </p:pic>
      <p:pic>
        <p:nvPicPr>
          <p:cNvPr id="25" name="Picture 24">
            <a:extLst>
              <a:ext uri="{FF2B5EF4-FFF2-40B4-BE49-F238E27FC236}">
                <a16:creationId xmlns:a16="http://schemas.microsoft.com/office/drawing/2014/main" id="{A4DB7F7B-366F-734E-9C3D-B53E53DAE38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28426" y="3470967"/>
            <a:ext cx="1833504" cy="2000186"/>
          </a:xfrm>
          <a:prstGeom prst="rect">
            <a:avLst/>
          </a:prstGeom>
        </p:spPr>
      </p:pic>
      <p:pic>
        <p:nvPicPr>
          <p:cNvPr id="27" name="Picture 26">
            <a:extLst>
              <a:ext uri="{FF2B5EF4-FFF2-40B4-BE49-F238E27FC236}">
                <a16:creationId xmlns:a16="http://schemas.microsoft.com/office/drawing/2014/main" id="{7869E0E3-2C70-284D-A1B0-738BA35F942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88601" y="3454210"/>
            <a:ext cx="1819272" cy="1985605"/>
          </a:xfrm>
          <a:prstGeom prst="rect">
            <a:avLst/>
          </a:prstGeom>
        </p:spPr>
      </p:pic>
      <p:pic>
        <p:nvPicPr>
          <p:cNvPr id="29" name="Picture 28">
            <a:extLst>
              <a:ext uri="{FF2B5EF4-FFF2-40B4-BE49-F238E27FC236}">
                <a16:creationId xmlns:a16="http://schemas.microsoft.com/office/drawing/2014/main" id="{E98B8BAD-1EE5-334B-BD71-686215C53A6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407873" y="3470967"/>
            <a:ext cx="1786936" cy="1950313"/>
          </a:xfrm>
          <a:prstGeom prst="rect">
            <a:avLst/>
          </a:prstGeom>
        </p:spPr>
      </p:pic>
      <p:pic>
        <p:nvPicPr>
          <p:cNvPr id="31" name="Picture 30">
            <a:extLst>
              <a:ext uri="{FF2B5EF4-FFF2-40B4-BE49-F238E27FC236}">
                <a16:creationId xmlns:a16="http://schemas.microsoft.com/office/drawing/2014/main" id="{330405E2-0237-4446-870B-56F20D55A3F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77796" y="3450529"/>
            <a:ext cx="1833059" cy="1989286"/>
          </a:xfrm>
          <a:prstGeom prst="rect">
            <a:avLst/>
          </a:prstGeom>
        </p:spPr>
      </p:pic>
      <p:sp>
        <p:nvSpPr>
          <p:cNvPr id="38" name="TextBox 37">
            <a:extLst>
              <a:ext uri="{FF2B5EF4-FFF2-40B4-BE49-F238E27FC236}">
                <a16:creationId xmlns:a16="http://schemas.microsoft.com/office/drawing/2014/main" id="{6FB87CCF-A242-394E-A87F-1E81E1B5CE3A}"/>
              </a:ext>
            </a:extLst>
          </p:cNvPr>
          <p:cNvSpPr txBox="1"/>
          <p:nvPr/>
        </p:nvSpPr>
        <p:spPr>
          <a:xfrm>
            <a:off x="7190123" y="5456572"/>
            <a:ext cx="616227"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Oct</a:t>
            </a:r>
          </a:p>
        </p:txBody>
      </p:sp>
      <p:sp>
        <p:nvSpPr>
          <p:cNvPr id="39" name="TextBox 38">
            <a:extLst>
              <a:ext uri="{FF2B5EF4-FFF2-40B4-BE49-F238E27FC236}">
                <a16:creationId xmlns:a16="http://schemas.microsoft.com/office/drawing/2014/main" id="{F9706064-9BAF-574E-AC9E-E4562A91CD48}"/>
              </a:ext>
            </a:extLst>
          </p:cNvPr>
          <p:cNvSpPr txBox="1"/>
          <p:nvPr/>
        </p:nvSpPr>
        <p:spPr>
          <a:xfrm>
            <a:off x="5363227" y="5471153"/>
            <a:ext cx="616227"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Sep</a:t>
            </a:r>
          </a:p>
        </p:txBody>
      </p:sp>
      <p:sp>
        <p:nvSpPr>
          <p:cNvPr id="40" name="TextBox 39">
            <a:extLst>
              <a:ext uri="{FF2B5EF4-FFF2-40B4-BE49-F238E27FC236}">
                <a16:creationId xmlns:a16="http://schemas.microsoft.com/office/drawing/2014/main" id="{7761FFC9-859D-BA49-BE08-D720431DDA27}"/>
              </a:ext>
            </a:extLst>
          </p:cNvPr>
          <p:cNvSpPr txBox="1"/>
          <p:nvPr/>
        </p:nvSpPr>
        <p:spPr>
          <a:xfrm>
            <a:off x="3519029" y="5460656"/>
            <a:ext cx="721642"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Aug</a:t>
            </a:r>
          </a:p>
        </p:txBody>
      </p:sp>
      <p:sp>
        <p:nvSpPr>
          <p:cNvPr id="41" name="TextBox 40">
            <a:extLst>
              <a:ext uri="{FF2B5EF4-FFF2-40B4-BE49-F238E27FC236}">
                <a16:creationId xmlns:a16="http://schemas.microsoft.com/office/drawing/2014/main" id="{89925631-7618-BB47-9EAA-1F9463392D95}"/>
              </a:ext>
            </a:extLst>
          </p:cNvPr>
          <p:cNvSpPr txBox="1"/>
          <p:nvPr/>
        </p:nvSpPr>
        <p:spPr>
          <a:xfrm>
            <a:off x="1621620" y="5482478"/>
            <a:ext cx="616227"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Jul</a:t>
            </a:r>
          </a:p>
        </p:txBody>
      </p:sp>
      <p:sp>
        <p:nvSpPr>
          <p:cNvPr id="42" name="TextBox 41">
            <a:extLst>
              <a:ext uri="{FF2B5EF4-FFF2-40B4-BE49-F238E27FC236}">
                <a16:creationId xmlns:a16="http://schemas.microsoft.com/office/drawing/2014/main" id="{5A46011A-56CA-7B4D-B9F6-D6B8769710F4}"/>
              </a:ext>
            </a:extLst>
          </p:cNvPr>
          <p:cNvSpPr txBox="1"/>
          <p:nvPr/>
        </p:nvSpPr>
        <p:spPr>
          <a:xfrm>
            <a:off x="10886211" y="1040917"/>
            <a:ext cx="616227"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Jun</a:t>
            </a:r>
          </a:p>
        </p:txBody>
      </p:sp>
      <p:sp>
        <p:nvSpPr>
          <p:cNvPr id="43" name="TextBox 42">
            <a:extLst>
              <a:ext uri="{FF2B5EF4-FFF2-40B4-BE49-F238E27FC236}">
                <a16:creationId xmlns:a16="http://schemas.microsoft.com/office/drawing/2014/main" id="{9A5F46BF-597F-C143-AB8A-AD8DD27885FB}"/>
              </a:ext>
            </a:extLst>
          </p:cNvPr>
          <p:cNvSpPr txBox="1"/>
          <p:nvPr/>
        </p:nvSpPr>
        <p:spPr>
          <a:xfrm>
            <a:off x="9025720" y="1032041"/>
            <a:ext cx="72224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May</a:t>
            </a:r>
          </a:p>
        </p:txBody>
      </p:sp>
      <p:sp>
        <p:nvSpPr>
          <p:cNvPr id="44" name="TextBox 43">
            <a:extLst>
              <a:ext uri="{FF2B5EF4-FFF2-40B4-BE49-F238E27FC236}">
                <a16:creationId xmlns:a16="http://schemas.microsoft.com/office/drawing/2014/main" id="{FEEBE3FA-B07F-EC4F-9A33-C33D8F133144}"/>
              </a:ext>
            </a:extLst>
          </p:cNvPr>
          <p:cNvSpPr txBox="1"/>
          <p:nvPr/>
        </p:nvSpPr>
        <p:spPr>
          <a:xfrm>
            <a:off x="7085401" y="1073528"/>
            <a:ext cx="616227"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Apr</a:t>
            </a:r>
          </a:p>
        </p:txBody>
      </p:sp>
      <p:sp>
        <p:nvSpPr>
          <p:cNvPr id="45" name="TextBox 44">
            <a:extLst>
              <a:ext uri="{FF2B5EF4-FFF2-40B4-BE49-F238E27FC236}">
                <a16:creationId xmlns:a16="http://schemas.microsoft.com/office/drawing/2014/main" id="{0C0593AF-791B-D44C-82A9-8103BD308342}"/>
              </a:ext>
            </a:extLst>
          </p:cNvPr>
          <p:cNvSpPr txBox="1"/>
          <p:nvPr/>
        </p:nvSpPr>
        <p:spPr>
          <a:xfrm>
            <a:off x="5267150" y="1106505"/>
            <a:ext cx="71230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Mar</a:t>
            </a:r>
          </a:p>
        </p:txBody>
      </p:sp>
      <p:sp>
        <p:nvSpPr>
          <p:cNvPr id="46" name="TextBox 45">
            <a:extLst>
              <a:ext uri="{FF2B5EF4-FFF2-40B4-BE49-F238E27FC236}">
                <a16:creationId xmlns:a16="http://schemas.microsoft.com/office/drawing/2014/main" id="{5EF7ADA9-0AE7-164A-9C24-D5F6BB766FD3}"/>
              </a:ext>
            </a:extLst>
          </p:cNvPr>
          <p:cNvSpPr txBox="1"/>
          <p:nvPr/>
        </p:nvSpPr>
        <p:spPr>
          <a:xfrm>
            <a:off x="1620518" y="1106505"/>
            <a:ext cx="616227"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Jan</a:t>
            </a:r>
          </a:p>
        </p:txBody>
      </p:sp>
      <p:sp>
        <p:nvSpPr>
          <p:cNvPr id="47" name="TextBox 46">
            <a:extLst>
              <a:ext uri="{FF2B5EF4-FFF2-40B4-BE49-F238E27FC236}">
                <a16:creationId xmlns:a16="http://schemas.microsoft.com/office/drawing/2014/main" id="{71BC2774-48F3-B540-AC2E-78DC98CA5DCA}"/>
              </a:ext>
            </a:extLst>
          </p:cNvPr>
          <p:cNvSpPr txBox="1"/>
          <p:nvPr/>
        </p:nvSpPr>
        <p:spPr>
          <a:xfrm>
            <a:off x="3473669" y="1106505"/>
            <a:ext cx="616227"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Feb</a:t>
            </a:r>
          </a:p>
        </p:txBody>
      </p:sp>
      <p:sp>
        <p:nvSpPr>
          <p:cNvPr id="48" name="TextBox 47">
            <a:extLst>
              <a:ext uri="{FF2B5EF4-FFF2-40B4-BE49-F238E27FC236}">
                <a16:creationId xmlns:a16="http://schemas.microsoft.com/office/drawing/2014/main" id="{4EDA5582-68E3-D74E-BA4E-AD6C6DBFD15D}"/>
              </a:ext>
            </a:extLst>
          </p:cNvPr>
          <p:cNvSpPr txBox="1"/>
          <p:nvPr/>
        </p:nvSpPr>
        <p:spPr>
          <a:xfrm>
            <a:off x="10886211" y="5456572"/>
            <a:ext cx="799549"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Dec</a:t>
            </a:r>
          </a:p>
        </p:txBody>
      </p:sp>
      <p:sp>
        <p:nvSpPr>
          <p:cNvPr id="49" name="TextBox 48">
            <a:extLst>
              <a:ext uri="{FF2B5EF4-FFF2-40B4-BE49-F238E27FC236}">
                <a16:creationId xmlns:a16="http://schemas.microsoft.com/office/drawing/2014/main" id="{475F7575-936E-F14D-B507-42C2A28FE8ED}"/>
              </a:ext>
            </a:extLst>
          </p:cNvPr>
          <p:cNvSpPr txBox="1"/>
          <p:nvPr/>
        </p:nvSpPr>
        <p:spPr>
          <a:xfrm>
            <a:off x="8983197" y="5469533"/>
            <a:ext cx="799549"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Nov</a:t>
            </a:r>
          </a:p>
        </p:txBody>
      </p:sp>
      <p:grpSp>
        <p:nvGrpSpPr>
          <p:cNvPr id="61" name="Group 60">
            <a:extLst>
              <a:ext uri="{FF2B5EF4-FFF2-40B4-BE49-F238E27FC236}">
                <a16:creationId xmlns:a16="http://schemas.microsoft.com/office/drawing/2014/main" id="{3677767D-14D2-7D40-A21B-09483189E7BC}"/>
              </a:ext>
            </a:extLst>
          </p:cNvPr>
          <p:cNvGrpSpPr/>
          <p:nvPr/>
        </p:nvGrpSpPr>
        <p:grpSpPr>
          <a:xfrm>
            <a:off x="203200" y="2374532"/>
            <a:ext cx="1085215" cy="2557538"/>
            <a:chOff x="203200" y="2374532"/>
            <a:chExt cx="1085215" cy="2557538"/>
          </a:xfrm>
        </p:grpSpPr>
        <p:pic>
          <p:nvPicPr>
            <p:cNvPr id="37" name="Picture 36">
              <a:extLst>
                <a:ext uri="{FF2B5EF4-FFF2-40B4-BE49-F238E27FC236}">
                  <a16:creationId xmlns:a16="http://schemas.microsoft.com/office/drawing/2014/main" id="{BCDA5F25-DEEA-E34C-817E-8D4723ACA07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3200" y="2451273"/>
              <a:ext cx="419100" cy="2438399"/>
            </a:xfrm>
            <a:prstGeom prst="rect">
              <a:avLst/>
            </a:prstGeom>
          </p:spPr>
        </p:pic>
        <p:sp>
          <p:nvSpPr>
            <p:cNvPr id="50" name="TextBox 49">
              <a:extLst>
                <a:ext uri="{FF2B5EF4-FFF2-40B4-BE49-F238E27FC236}">
                  <a16:creationId xmlns:a16="http://schemas.microsoft.com/office/drawing/2014/main" id="{1E4973F5-FE0B-6848-B449-925BC200AA49}"/>
                </a:ext>
              </a:extLst>
            </p:cNvPr>
            <p:cNvSpPr txBox="1"/>
            <p:nvPr/>
          </p:nvSpPr>
          <p:spPr>
            <a:xfrm>
              <a:off x="498766" y="4624293"/>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-500</a:t>
              </a:r>
            </a:p>
          </p:txBody>
        </p:sp>
        <p:sp>
          <p:nvSpPr>
            <p:cNvPr id="51" name="TextBox 50">
              <a:extLst>
                <a:ext uri="{FF2B5EF4-FFF2-40B4-BE49-F238E27FC236}">
                  <a16:creationId xmlns:a16="http://schemas.microsoft.com/office/drawing/2014/main" id="{C1A8240D-410B-B347-BA95-84D2FDABA05A}"/>
                </a:ext>
              </a:extLst>
            </p:cNvPr>
            <p:cNvSpPr txBox="1"/>
            <p:nvPr/>
          </p:nvSpPr>
          <p:spPr>
            <a:xfrm>
              <a:off x="498766" y="4364804"/>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-400</a:t>
              </a:r>
            </a:p>
          </p:txBody>
        </p:sp>
        <p:sp>
          <p:nvSpPr>
            <p:cNvPr id="52" name="TextBox 51">
              <a:extLst>
                <a:ext uri="{FF2B5EF4-FFF2-40B4-BE49-F238E27FC236}">
                  <a16:creationId xmlns:a16="http://schemas.microsoft.com/office/drawing/2014/main" id="{C02DABC4-7092-EC45-8504-7ECC980CCAB4}"/>
                </a:ext>
              </a:extLst>
            </p:cNvPr>
            <p:cNvSpPr txBox="1"/>
            <p:nvPr/>
          </p:nvSpPr>
          <p:spPr>
            <a:xfrm>
              <a:off x="498766" y="4147713"/>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-300</a:t>
              </a:r>
            </a:p>
          </p:txBody>
        </p:sp>
        <p:sp>
          <p:nvSpPr>
            <p:cNvPr id="53" name="TextBox 52">
              <a:extLst>
                <a:ext uri="{FF2B5EF4-FFF2-40B4-BE49-F238E27FC236}">
                  <a16:creationId xmlns:a16="http://schemas.microsoft.com/office/drawing/2014/main" id="{B553539F-34A7-7B42-9F2D-1EBD8570FFC9}"/>
                </a:ext>
              </a:extLst>
            </p:cNvPr>
            <p:cNvSpPr txBox="1"/>
            <p:nvPr/>
          </p:nvSpPr>
          <p:spPr>
            <a:xfrm>
              <a:off x="512101" y="3948481"/>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a:t>
              </a:r>
            </a:p>
          </p:txBody>
        </p:sp>
        <p:sp>
          <p:nvSpPr>
            <p:cNvPr id="54" name="TextBox 53">
              <a:extLst>
                <a:ext uri="{FF2B5EF4-FFF2-40B4-BE49-F238E27FC236}">
                  <a16:creationId xmlns:a16="http://schemas.microsoft.com/office/drawing/2014/main" id="{AB9C011C-F42A-CC43-B620-F0382A90E72B}"/>
                </a:ext>
              </a:extLst>
            </p:cNvPr>
            <p:cNvSpPr txBox="1"/>
            <p:nvPr/>
          </p:nvSpPr>
          <p:spPr>
            <a:xfrm>
              <a:off x="511516" y="3717187"/>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-100</a:t>
              </a:r>
            </a:p>
          </p:txBody>
        </p:sp>
        <p:sp>
          <p:nvSpPr>
            <p:cNvPr id="55" name="TextBox 54">
              <a:extLst>
                <a:ext uri="{FF2B5EF4-FFF2-40B4-BE49-F238E27FC236}">
                  <a16:creationId xmlns:a16="http://schemas.microsoft.com/office/drawing/2014/main" id="{EFB50EDA-F9A2-784A-986F-F61FA1C459D7}"/>
                </a:ext>
              </a:extLst>
            </p:cNvPr>
            <p:cNvSpPr txBox="1"/>
            <p:nvPr/>
          </p:nvSpPr>
          <p:spPr>
            <a:xfrm>
              <a:off x="572798" y="3501161"/>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56" name="TextBox 55">
              <a:extLst>
                <a:ext uri="{FF2B5EF4-FFF2-40B4-BE49-F238E27FC236}">
                  <a16:creationId xmlns:a16="http://schemas.microsoft.com/office/drawing/2014/main" id="{123EDAA9-9633-854E-862F-F4D6C2A01143}"/>
                </a:ext>
              </a:extLst>
            </p:cNvPr>
            <p:cNvSpPr txBox="1"/>
            <p:nvPr/>
          </p:nvSpPr>
          <p:spPr>
            <a:xfrm>
              <a:off x="523173" y="3300321"/>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100</a:t>
              </a:r>
            </a:p>
          </p:txBody>
        </p:sp>
        <p:sp>
          <p:nvSpPr>
            <p:cNvPr id="57" name="TextBox 56">
              <a:extLst>
                <a:ext uri="{FF2B5EF4-FFF2-40B4-BE49-F238E27FC236}">
                  <a16:creationId xmlns:a16="http://schemas.microsoft.com/office/drawing/2014/main" id="{4B8E8B5F-D581-1940-B826-45875B4937B3}"/>
                </a:ext>
              </a:extLst>
            </p:cNvPr>
            <p:cNvSpPr txBox="1"/>
            <p:nvPr/>
          </p:nvSpPr>
          <p:spPr>
            <a:xfrm>
              <a:off x="538728" y="3056298"/>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a:t>
              </a:r>
            </a:p>
          </p:txBody>
        </p:sp>
        <p:sp>
          <p:nvSpPr>
            <p:cNvPr id="58" name="TextBox 57">
              <a:extLst>
                <a:ext uri="{FF2B5EF4-FFF2-40B4-BE49-F238E27FC236}">
                  <a16:creationId xmlns:a16="http://schemas.microsoft.com/office/drawing/2014/main" id="{80D9732A-3213-E641-930E-9D4693F25CC9}"/>
                </a:ext>
              </a:extLst>
            </p:cNvPr>
            <p:cNvSpPr txBox="1"/>
            <p:nvPr/>
          </p:nvSpPr>
          <p:spPr>
            <a:xfrm>
              <a:off x="511515" y="2817607"/>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300</a:t>
              </a:r>
            </a:p>
          </p:txBody>
        </p:sp>
        <p:sp>
          <p:nvSpPr>
            <p:cNvPr id="59" name="TextBox 58">
              <a:extLst>
                <a:ext uri="{FF2B5EF4-FFF2-40B4-BE49-F238E27FC236}">
                  <a16:creationId xmlns:a16="http://schemas.microsoft.com/office/drawing/2014/main" id="{BBA1F1F3-2CE9-9744-BB43-30AE5D78F4DA}"/>
                </a:ext>
              </a:extLst>
            </p:cNvPr>
            <p:cNvSpPr txBox="1"/>
            <p:nvPr/>
          </p:nvSpPr>
          <p:spPr>
            <a:xfrm>
              <a:off x="499261" y="2599972"/>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400</a:t>
              </a:r>
            </a:p>
          </p:txBody>
        </p:sp>
        <p:sp>
          <p:nvSpPr>
            <p:cNvPr id="60" name="TextBox 59">
              <a:extLst>
                <a:ext uri="{FF2B5EF4-FFF2-40B4-BE49-F238E27FC236}">
                  <a16:creationId xmlns:a16="http://schemas.microsoft.com/office/drawing/2014/main" id="{CBD734C8-B52E-1B47-B664-6FCB80F18437}"/>
                </a:ext>
              </a:extLst>
            </p:cNvPr>
            <p:cNvSpPr txBox="1"/>
            <p:nvPr/>
          </p:nvSpPr>
          <p:spPr>
            <a:xfrm>
              <a:off x="511514" y="2374532"/>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500</a:t>
              </a:r>
            </a:p>
          </p:txBody>
        </p:sp>
      </p:grpSp>
    </p:spTree>
    <p:extLst>
      <p:ext uri="{BB962C8B-B14F-4D97-AF65-F5344CB8AC3E}">
        <p14:creationId xmlns:p14="http://schemas.microsoft.com/office/powerpoint/2010/main" val="1394397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A22043-5D48-E34E-9517-E6435D26D573}"/>
              </a:ext>
            </a:extLst>
          </p:cNvPr>
          <p:cNvSpPr txBox="1"/>
          <p:nvPr/>
        </p:nvSpPr>
        <p:spPr>
          <a:xfrm>
            <a:off x="203199" y="698500"/>
            <a:ext cx="8779997" cy="461665"/>
          </a:xfrm>
          <a:prstGeom prst="rect">
            <a:avLst/>
          </a:prstGeom>
          <a:noFill/>
        </p:spPr>
        <p:txBody>
          <a:bodyPr wrap="square" rtlCol="0">
            <a:spAutoFit/>
          </a:bodyPr>
          <a:lstStyle/>
          <a:p>
            <a:r>
              <a:rPr lang="en-US" sz="2400" i="1">
                <a:solidFill>
                  <a:srgbClr val="24B1B5"/>
                </a:solidFill>
                <a:latin typeface="Century Gothic" panose="020B0502020202020204" pitchFamily="34" charset="0"/>
              </a:rPr>
              <a:t>Groundwater Storage Change Maps 2004-2019 (mm) </a:t>
            </a:r>
          </a:p>
        </p:txBody>
      </p:sp>
      <p:sp>
        <p:nvSpPr>
          <p:cNvPr id="3" name="TextBox 2">
            <a:extLst>
              <a:ext uri="{FF2B5EF4-FFF2-40B4-BE49-F238E27FC236}">
                <a16:creationId xmlns:a16="http://schemas.microsoft.com/office/drawing/2014/main" id="{49ED175C-7723-3947-98AC-5FA2D0426831}"/>
              </a:ext>
            </a:extLst>
          </p:cNvPr>
          <p:cNvSpPr txBox="1"/>
          <p:nvPr/>
        </p:nvSpPr>
        <p:spPr>
          <a:xfrm>
            <a:off x="203200" y="101025"/>
            <a:ext cx="3759200" cy="707886"/>
          </a:xfrm>
          <a:prstGeom prst="rect">
            <a:avLst/>
          </a:prstGeom>
          <a:noFill/>
        </p:spPr>
        <p:txBody>
          <a:bodyPr wrap="square" rtlCol="0">
            <a:spAutoFit/>
          </a:bodyPr>
          <a:lstStyle/>
          <a:p>
            <a:r>
              <a:rPr lang="en-US" sz="4000" b="1">
                <a:solidFill>
                  <a:srgbClr val="24B1B5"/>
                </a:solidFill>
                <a:latin typeface="Century Gothic" panose="020B0502020202020204" pitchFamily="34" charset="0"/>
              </a:rPr>
              <a:t>Results</a:t>
            </a:r>
            <a:endParaRPr lang="en-US" sz="3200" b="1">
              <a:solidFill>
                <a:srgbClr val="24B1B5"/>
              </a:solidFill>
              <a:latin typeface="Century Gothic" panose="020B0502020202020204" pitchFamily="34" charset="0"/>
            </a:endParaRPr>
          </a:p>
        </p:txBody>
      </p:sp>
      <p:grpSp>
        <p:nvGrpSpPr>
          <p:cNvPr id="97" name="Group 96">
            <a:extLst>
              <a:ext uri="{FF2B5EF4-FFF2-40B4-BE49-F238E27FC236}">
                <a16:creationId xmlns:a16="http://schemas.microsoft.com/office/drawing/2014/main" id="{ADBAC168-F668-CA44-8D89-B042B9DA6523}"/>
              </a:ext>
            </a:extLst>
          </p:cNvPr>
          <p:cNvGrpSpPr/>
          <p:nvPr/>
        </p:nvGrpSpPr>
        <p:grpSpPr>
          <a:xfrm>
            <a:off x="908245" y="1382170"/>
            <a:ext cx="11283755" cy="4135661"/>
            <a:chOff x="908245" y="1290203"/>
            <a:chExt cx="11283755" cy="4135661"/>
          </a:xfrm>
        </p:grpSpPr>
        <p:pic>
          <p:nvPicPr>
            <p:cNvPr id="33" name="Picture 32">
              <a:extLst>
                <a:ext uri="{FF2B5EF4-FFF2-40B4-BE49-F238E27FC236}">
                  <a16:creationId xmlns:a16="http://schemas.microsoft.com/office/drawing/2014/main" id="{D6CE9A36-E38A-3F44-95AC-D9F984E656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8245" y="1335972"/>
              <a:ext cx="1863044" cy="2037065"/>
            </a:xfrm>
            <a:prstGeom prst="rect">
              <a:avLst/>
            </a:prstGeom>
          </p:spPr>
        </p:pic>
        <p:pic>
          <p:nvPicPr>
            <p:cNvPr id="35" name="Picture 34">
              <a:extLst>
                <a:ext uri="{FF2B5EF4-FFF2-40B4-BE49-F238E27FC236}">
                  <a16:creationId xmlns:a16="http://schemas.microsoft.com/office/drawing/2014/main" id="{EAAD880A-CDAE-3844-A253-A4EDC4B98D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55461" y="1316825"/>
              <a:ext cx="1909331" cy="2075360"/>
            </a:xfrm>
            <a:prstGeom prst="rect">
              <a:avLst/>
            </a:prstGeom>
          </p:spPr>
        </p:pic>
        <p:pic>
          <p:nvPicPr>
            <p:cNvPr id="37" name="Picture 36">
              <a:extLst>
                <a:ext uri="{FF2B5EF4-FFF2-40B4-BE49-F238E27FC236}">
                  <a16:creationId xmlns:a16="http://schemas.microsoft.com/office/drawing/2014/main" id="{D6BEC275-743F-C248-8DB8-914D76D5D1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48291" y="1320211"/>
              <a:ext cx="1896419" cy="2071632"/>
            </a:xfrm>
            <a:prstGeom prst="rect">
              <a:avLst/>
            </a:prstGeom>
          </p:spPr>
        </p:pic>
        <p:pic>
          <p:nvPicPr>
            <p:cNvPr id="39" name="Picture 38">
              <a:extLst>
                <a:ext uri="{FF2B5EF4-FFF2-40B4-BE49-F238E27FC236}">
                  <a16:creationId xmlns:a16="http://schemas.microsoft.com/office/drawing/2014/main" id="{DF276BC2-9205-2540-AF99-A3F4E1626F5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24620" y="1320211"/>
              <a:ext cx="1903101" cy="2068588"/>
            </a:xfrm>
            <a:prstGeom prst="rect">
              <a:avLst/>
            </a:prstGeom>
          </p:spPr>
        </p:pic>
        <p:pic>
          <p:nvPicPr>
            <p:cNvPr id="41" name="Picture 40">
              <a:extLst>
                <a:ext uri="{FF2B5EF4-FFF2-40B4-BE49-F238E27FC236}">
                  <a16:creationId xmlns:a16="http://schemas.microsoft.com/office/drawing/2014/main" id="{B894B939-C576-AE4A-8E48-70E41CD9BF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18797" y="1307523"/>
              <a:ext cx="1885253" cy="2071706"/>
            </a:xfrm>
            <a:prstGeom prst="rect">
              <a:avLst/>
            </a:prstGeom>
          </p:spPr>
        </p:pic>
        <p:pic>
          <p:nvPicPr>
            <p:cNvPr id="43" name="Picture 42">
              <a:extLst>
                <a:ext uri="{FF2B5EF4-FFF2-40B4-BE49-F238E27FC236}">
                  <a16:creationId xmlns:a16="http://schemas.microsoft.com/office/drawing/2014/main" id="{1735E04F-75CD-F04D-B329-F01E6CAB9D1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04050" y="1290203"/>
              <a:ext cx="1887950" cy="2053924"/>
            </a:xfrm>
            <a:prstGeom prst="rect">
              <a:avLst/>
            </a:prstGeom>
          </p:spPr>
        </p:pic>
        <p:pic>
          <p:nvPicPr>
            <p:cNvPr id="45" name="Picture 44">
              <a:extLst>
                <a:ext uri="{FF2B5EF4-FFF2-40B4-BE49-F238E27FC236}">
                  <a16:creationId xmlns:a16="http://schemas.microsoft.com/office/drawing/2014/main" id="{C29206C1-20BB-7C46-9C88-3AC1D165A13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4255" y="3388799"/>
              <a:ext cx="1854641" cy="2037065"/>
            </a:xfrm>
            <a:prstGeom prst="rect">
              <a:avLst/>
            </a:prstGeom>
          </p:spPr>
        </p:pic>
        <p:pic>
          <p:nvPicPr>
            <p:cNvPr id="47" name="Picture 46">
              <a:extLst>
                <a:ext uri="{FF2B5EF4-FFF2-40B4-BE49-F238E27FC236}">
                  <a16:creationId xmlns:a16="http://schemas.microsoft.com/office/drawing/2014/main" id="{85B7FB12-8D47-D34B-864D-C66657B0055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99559" y="3373037"/>
              <a:ext cx="1868184" cy="2030635"/>
            </a:xfrm>
            <a:prstGeom prst="rect">
              <a:avLst/>
            </a:prstGeom>
          </p:spPr>
        </p:pic>
        <p:pic>
          <p:nvPicPr>
            <p:cNvPr id="51" name="Picture 50">
              <a:extLst>
                <a:ext uri="{FF2B5EF4-FFF2-40B4-BE49-F238E27FC236}">
                  <a16:creationId xmlns:a16="http://schemas.microsoft.com/office/drawing/2014/main" id="{961A386A-8066-244F-90F4-95DA56531D9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675455" y="3373037"/>
              <a:ext cx="1886100" cy="2052827"/>
            </a:xfrm>
            <a:prstGeom prst="rect">
              <a:avLst/>
            </a:prstGeom>
          </p:spPr>
        </p:pic>
        <p:pic>
          <p:nvPicPr>
            <p:cNvPr id="53" name="Picture 52">
              <a:extLst>
                <a:ext uri="{FF2B5EF4-FFF2-40B4-BE49-F238E27FC236}">
                  <a16:creationId xmlns:a16="http://schemas.microsoft.com/office/drawing/2014/main" id="{5B780211-F9CB-A04D-AF4F-60FB253AA03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22034" y="3344127"/>
              <a:ext cx="1905079" cy="2059545"/>
            </a:xfrm>
            <a:prstGeom prst="rect">
              <a:avLst/>
            </a:prstGeom>
          </p:spPr>
        </p:pic>
        <p:pic>
          <p:nvPicPr>
            <p:cNvPr id="55" name="Picture 54">
              <a:extLst>
                <a:ext uri="{FF2B5EF4-FFF2-40B4-BE49-F238E27FC236}">
                  <a16:creationId xmlns:a16="http://schemas.microsoft.com/office/drawing/2014/main" id="{81264F32-69CA-E24A-8DB2-DD7DC0B8B6B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430542" y="3333030"/>
              <a:ext cx="1884956" cy="2081737"/>
            </a:xfrm>
            <a:prstGeom prst="rect">
              <a:avLst/>
            </a:prstGeom>
          </p:spPr>
        </p:pic>
        <p:pic>
          <p:nvPicPr>
            <p:cNvPr id="57" name="Picture 56">
              <a:extLst>
                <a:ext uri="{FF2B5EF4-FFF2-40B4-BE49-F238E27FC236}">
                  <a16:creationId xmlns:a16="http://schemas.microsoft.com/office/drawing/2014/main" id="{A7EC914B-B112-A449-86BF-BE4AF7433B6E}"/>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0294104" y="3333029"/>
              <a:ext cx="1897896" cy="2081737"/>
            </a:xfrm>
            <a:prstGeom prst="rect">
              <a:avLst/>
            </a:prstGeom>
          </p:spPr>
        </p:pic>
      </p:grpSp>
      <p:grpSp>
        <p:nvGrpSpPr>
          <p:cNvPr id="84" name="Group 83">
            <a:extLst>
              <a:ext uri="{FF2B5EF4-FFF2-40B4-BE49-F238E27FC236}">
                <a16:creationId xmlns:a16="http://schemas.microsoft.com/office/drawing/2014/main" id="{2D8F4878-31EC-724C-94ED-9199438A07F2}"/>
              </a:ext>
            </a:extLst>
          </p:cNvPr>
          <p:cNvGrpSpPr/>
          <p:nvPr/>
        </p:nvGrpSpPr>
        <p:grpSpPr>
          <a:xfrm>
            <a:off x="164889" y="2273477"/>
            <a:ext cx="1095656" cy="2550733"/>
            <a:chOff x="203200" y="2263087"/>
            <a:chExt cx="1095656" cy="2550733"/>
          </a:xfrm>
        </p:grpSpPr>
        <p:pic>
          <p:nvPicPr>
            <p:cNvPr id="61" name="Picture 60">
              <a:extLst>
                <a:ext uri="{FF2B5EF4-FFF2-40B4-BE49-F238E27FC236}">
                  <a16:creationId xmlns:a16="http://schemas.microsoft.com/office/drawing/2014/main" id="{EDEE9B8C-A13F-3348-843E-C968787C425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3200" y="2354504"/>
              <a:ext cx="419100" cy="2438399"/>
            </a:xfrm>
            <a:prstGeom prst="rect">
              <a:avLst/>
            </a:prstGeom>
          </p:spPr>
        </p:pic>
        <p:sp>
          <p:nvSpPr>
            <p:cNvPr id="73" name="TextBox 72">
              <a:extLst>
                <a:ext uri="{FF2B5EF4-FFF2-40B4-BE49-F238E27FC236}">
                  <a16:creationId xmlns:a16="http://schemas.microsoft.com/office/drawing/2014/main" id="{48271406-99AF-EB42-BE30-702C85DA7742}"/>
                </a:ext>
              </a:extLst>
            </p:cNvPr>
            <p:cNvSpPr txBox="1"/>
            <p:nvPr/>
          </p:nvSpPr>
          <p:spPr>
            <a:xfrm>
              <a:off x="498544" y="4506043"/>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-250</a:t>
              </a:r>
            </a:p>
          </p:txBody>
        </p:sp>
        <p:sp>
          <p:nvSpPr>
            <p:cNvPr id="74" name="TextBox 73">
              <a:extLst>
                <a:ext uri="{FF2B5EF4-FFF2-40B4-BE49-F238E27FC236}">
                  <a16:creationId xmlns:a16="http://schemas.microsoft.com/office/drawing/2014/main" id="{59E94BB0-83E5-E84E-8E95-447A0C0C9D0F}"/>
                </a:ext>
              </a:extLst>
            </p:cNvPr>
            <p:cNvSpPr txBox="1"/>
            <p:nvPr/>
          </p:nvSpPr>
          <p:spPr>
            <a:xfrm>
              <a:off x="508599" y="4286040"/>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a:t>
              </a:r>
            </a:p>
          </p:txBody>
        </p:sp>
        <p:sp>
          <p:nvSpPr>
            <p:cNvPr id="75" name="TextBox 74">
              <a:extLst>
                <a:ext uri="{FF2B5EF4-FFF2-40B4-BE49-F238E27FC236}">
                  <a16:creationId xmlns:a16="http://schemas.microsoft.com/office/drawing/2014/main" id="{488F3B2E-202D-CE46-9B72-D8291E298F5F}"/>
                </a:ext>
              </a:extLst>
            </p:cNvPr>
            <p:cNvSpPr txBox="1"/>
            <p:nvPr/>
          </p:nvSpPr>
          <p:spPr>
            <a:xfrm>
              <a:off x="497936" y="4082341"/>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-150</a:t>
              </a:r>
            </a:p>
          </p:txBody>
        </p:sp>
        <p:sp>
          <p:nvSpPr>
            <p:cNvPr id="76" name="TextBox 75">
              <a:extLst>
                <a:ext uri="{FF2B5EF4-FFF2-40B4-BE49-F238E27FC236}">
                  <a16:creationId xmlns:a16="http://schemas.microsoft.com/office/drawing/2014/main" id="{385DD33B-A6B4-9A47-9410-6B68915607DE}"/>
                </a:ext>
              </a:extLst>
            </p:cNvPr>
            <p:cNvSpPr txBox="1"/>
            <p:nvPr/>
          </p:nvSpPr>
          <p:spPr>
            <a:xfrm>
              <a:off x="508599" y="3847833"/>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-100</a:t>
              </a:r>
            </a:p>
          </p:txBody>
        </p:sp>
        <p:sp>
          <p:nvSpPr>
            <p:cNvPr id="77" name="TextBox 76">
              <a:extLst>
                <a:ext uri="{FF2B5EF4-FFF2-40B4-BE49-F238E27FC236}">
                  <a16:creationId xmlns:a16="http://schemas.microsoft.com/office/drawing/2014/main" id="{EC479751-7A5A-B243-9C7C-76F34D5F276C}"/>
                </a:ext>
              </a:extLst>
            </p:cNvPr>
            <p:cNvSpPr txBox="1"/>
            <p:nvPr/>
          </p:nvSpPr>
          <p:spPr>
            <a:xfrm>
              <a:off x="508599" y="3591052"/>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-50</a:t>
              </a:r>
            </a:p>
          </p:txBody>
        </p:sp>
        <p:sp>
          <p:nvSpPr>
            <p:cNvPr id="78" name="TextBox 77">
              <a:extLst>
                <a:ext uri="{FF2B5EF4-FFF2-40B4-BE49-F238E27FC236}">
                  <a16:creationId xmlns:a16="http://schemas.microsoft.com/office/drawing/2014/main" id="{F01B2084-2BCC-5340-AB7A-16708FC265BE}"/>
                </a:ext>
              </a:extLst>
            </p:cNvPr>
            <p:cNvSpPr txBox="1"/>
            <p:nvPr/>
          </p:nvSpPr>
          <p:spPr>
            <a:xfrm>
              <a:off x="583239" y="3361994"/>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79" name="TextBox 78">
              <a:extLst>
                <a:ext uri="{FF2B5EF4-FFF2-40B4-BE49-F238E27FC236}">
                  <a16:creationId xmlns:a16="http://schemas.microsoft.com/office/drawing/2014/main" id="{6D83CF2D-9D1D-CA40-8EC0-EB90C0FAF877}"/>
                </a:ext>
              </a:extLst>
            </p:cNvPr>
            <p:cNvSpPr txBox="1"/>
            <p:nvPr/>
          </p:nvSpPr>
          <p:spPr>
            <a:xfrm>
              <a:off x="557968" y="3173033"/>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50</a:t>
              </a:r>
            </a:p>
          </p:txBody>
        </p:sp>
        <p:sp>
          <p:nvSpPr>
            <p:cNvPr id="80" name="TextBox 79">
              <a:extLst>
                <a:ext uri="{FF2B5EF4-FFF2-40B4-BE49-F238E27FC236}">
                  <a16:creationId xmlns:a16="http://schemas.microsoft.com/office/drawing/2014/main" id="{99E0E465-8B40-A741-9113-EC3DF2EBB67A}"/>
                </a:ext>
              </a:extLst>
            </p:cNvPr>
            <p:cNvSpPr txBox="1"/>
            <p:nvPr/>
          </p:nvSpPr>
          <p:spPr>
            <a:xfrm>
              <a:off x="535024" y="2942274"/>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100</a:t>
              </a:r>
            </a:p>
          </p:txBody>
        </p:sp>
        <p:sp>
          <p:nvSpPr>
            <p:cNvPr id="81" name="TextBox 80">
              <a:extLst>
                <a:ext uri="{FF2B5EF4-FFF2-40B4-BE49-F238E27FC236}">
                  <a16:creationId xmlns:a16="http://schemas.microsoft.com/office/drawing/2014/main" id="{382303B7-88AF-9D43-9FE0-F3ACF42E2A89}"/>
                </a:ext>
              </a:extLst>
            </p:cNvPr>
            <p:cNvSpPr txBox="1"/>
            <p:nvPr/>
          </p:nvSpPr>
          <p:spPr>
            <a:xfrm>
              <a:off x="535024" y="2703299"/>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150</a:t>
              </a:r>
            </a:p>
          </p:txBody>
        </p:sp>
        <p:sp>
          <p:nvSpPr>
            <p:cNvPr id="82" name="TextBox 81">
              <a:extLst>
                <a:ext uri="{FF2B5EF4-FFF2-40B4-BE49-F238E27FC236}">
                  <a16:creationId xmlns:a16="http://schemas.microsoft.com/office/drawing/2014/main" id="{B26577F1-C4FA-0347-89CD-9D65A1A77526}"/>
                </a:ext>
              </a:extLst>
            </p:cNvPr>
            <p:cNvSpPr txBox="1"/>
            <p:nvPr/>
          </p:nvSpPr>
          <p:spPr>
            <a:xfrm>
              <a:off x="535023" y="2469987"/>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a:t>
              </a:r>
            </a:p>
          </p:txBody>
        </p:sp>
        <p:sp>
          <p:nvSpPr>
            <p:cNvPr id="83" name="TextBox 82">
              <a:extLst>
                <a:ext uri="{FF2B5EF4-FFF2-40B4-BE49-F238E27FC236}">
                  <a16:creationId xmlns:a16="http://schemas.microsoft.com/office/drawing/2014/main" id="{D5CB22A1-F6FF-3C49-BEE7-4063B0A3B2FE}"/>
                </a:ext>
              </a:extLst>
            </p:cNvPr>
            <p:cNvSpPr txBox="1"/>
            <p:nvPr/>
          </p:nvSpPr>
          <p:spPr>
            <a:xfrm>
              <a:off x="535023" y="2263087"/>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250</a:t>
              </a:r>
            </a:p>
          </p:txBody>
        </p:sp>
      </p:grpSp>
      <p:sp>
        <p:nvSpPr>
          <p:cNvPr id="85" name="TextBox 84">
            <a:extLst>
              <a:ext uri="{FF2B5EF4-FFF2-40B4-BE49-F238E27FC236}">
                <a16:creationId xmlns:a16="http://schemas.microsoft.com/office/drawing/2014/main" id="{3FB07F8C-0760-104F-879B-B562E331965E}"/>
              </a:ext>
            </a:extLst>
          </p:cNvPr>
          <p:cNvSpPr txBox="1"/>
          <p:nvPr/>
        </p:nvSpPr>
        <p:spPr>
          <a:xfrm>
            <a:off x="7190123" y="5456572"/>
            <a:ext cx="616227"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Oct</a:t>
            </a:r>
          </a:p>
        </p:txBody>
      </p:sp>
      <p:sp>
        <p:nvSpPr>
          <p:cNvPr id="86" name="TextBox 85">
            <a:extLst>
              <a:ext uri="{FF2B5EF4-FFF2-40B4-BE49-F238E27FC236}">
                <a16:creationId xmlns:a16="http://schemas.microsoft.com/office/drawing/2014/main" id="{89F2CA31-AEF6-F04F-8A4A-3F4F700842EC}"/>
              </a:ext>
            </a:extLst>
          </p:cNvPr>
          <p:cNvSpPr txBox="1"/>
          <p:nvPr/>
        </p:nvSpPr>
        <p:spPr>
          <a:xfrm>
            <a:off x="5363227" y="5471153"/>
            <a:ext cx="616227"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Sep</a:t>
            </a:r>
          </a:p>
        </p:txBody>
      </p:sp>
      <p:sp>
        <p:nvSpPr>
          <p:cNvPr id="87" name="TextBox 86">
            <a:extLst>
              <a:ext uri="{FF2B5EF4-FFF2-40B4-BE49-F238E27FC236}">
                <a16:creationId xmlns:a16="http://schemas.microsoft.com/office/drawing/2014/main" id="{D7119B78-FB7D-4446-9B6B-A13A7509789A}"/>
              </a:ext>
            </a:extLst>
          </p:cNvPr>
          <p:cNvSpPr txBox="1"/>
          <p:nvPr/>
        </p:nvSpPr>
        <p:spPr>
          <a:xfrm>
            <a:off x="3519029" y="5460656"/>
            <a:ext cx="721642"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Aug</a:t>
            </a:r>
          </a:p>
        </p:txBody>
      </p:sp>
      <p:sp>
        <p:nvSpPr>
          <p:cNvPr id="88" name="TextBox 87">
            <a:extLst>
              <a:ext uri="{FF2B5EF4-FFF2-40B4-BE49-F238E27FC236}">
                <a16:creationId xmlns:a16="http://schemas.microsoft.com/office/drawing/2014/main" id="{00D2A6A9-DF15-8B4B-BC91-207E796ED18B}"/>
              </a:ext>
            </a:extLst>
          </p:cNvPr>
          <p:cNvSpPr txBox="1"/>
          <p:nvPr/>
        </p:nvSpPr>
        <p:spPr>
          <a:xfrm>
            <a:off x="1621620" y="5482478"/>
            <a:ext cx="616227"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Jul</a:t>
            </a:r>
          </a:p>
        </p:txBody>
      </p:sp>
      <p:sp>
        <p:nvSpPr>
          <p:cNvPr id="89" name="TextBox 88">
            <a:extLst>
              <a:ext uri="{FF2B5EF4-FFF2-40B4-BE49-F238E27FC236}">
                <a16:creationId xmlns:a16="http://schemas.microsoft.com/office/drawing/2014/main" id="{01250BC1-2A9D-BE48-A20E-E8E063B9D49E}"/>
              </a:ext>
            </a:extLst>
          </p:cNvPr>
          <p:cNvSpPr txBox="1"/>
          <p:nvPr/>
        </p:nvSpPr>
        <p:spPr>
          <a:xfrm>
            <a:off x="10886211" y="1040917"/>
            <a:ext cx="616227"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Jun</a:t>
            </a:r>
          </a:p>
        </p:txBody>
      </p:sp>
      <p:sp>
        <p:nvSpPr>
          <p:cNvPr id="90" name="TextBox 89">
            <a:extLst>
              <a:ext uri="{FF2B5EF4-FFF2-40B4-BE49-F238E27FC236}">
                <a16:creationId xmlns:a16="http://schemas.microsoft.com/office/drawing/2014/main" id="{CB282AB8-2A66-564B-A010-8B4E4E9993EA}"/>
              </a:ext>
            </a:extLst>
          </p:cNvPr>
          <p:cNvSpPr txBox="1"/>
          <p:nvPr/>
        </p:nvSpPr>
        <p:spPr>
          <a:xfrm>
            <a:off x="9025720" y="1032041"/>
            <a:ext cx="72224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May</a:t>
            </a:r>
          </a:p>
        </p:txBody>
      </p:sp>
      <p:sp>
        <p:nvSpPr>
          <p:cNvPr id="91" name="TextBox 90">
            <a:extLst>
              <a:ext uri="{FF2B5EF4-FFF2-40B4-BE49-F238E27FC236}">
                <a16:creationId xmlns:a16="http://schemas.microsoft.com/office/drawing/2014/main" id="{6C584513-5BE6-0943-9311-790847428633}"/>
              </a:ext>
            </a:extLst>
          </p:cNvPr>
          <p:cNvSpPr txBox="1"/>
          <p:nvPr/>
        </p:nvSpPr>
        <p:spPr>
          <a:xfrm>
            <a:off x="7085401" y="1073528"/>
            <a:ext cx="616227"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Apr</a:t>
            </a:r>
          </a:p>
        </p:txBody>
      </p:sp>
      <p:sp>
        <p:nvSpPr>
          <p:cNvPr id="92" name="TextBox 91">
            <a:extLst>
              <a:ext uri="{FF2B5EF4-FFF2-40B4-BE49-F238E27FC236}">
                <a16:creationId xmlns:a16="http://schemas.microsoft.com/office/drawing/2014/main" id="{1452F72D-F9B9-4B44-9ACF-48E1B6D9D9C2}"/>
              </a:ext>
            </a:extLst>
          </p:cNvPr>
          <p:cNvSpPr txBox="1"/>
          <p:nvPr/>
        </p:nvSpPr>
        <p:spPr>
          <a:xfrm>
            <a:off x="5267150" y="1106505"/>
            <a:ext cx="71230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Mar</a:t>
            </a:r>
          </a:p>
        </p:txBody>
      </p:sp>
      <p:sp>
        <p:nvSpPr>
          <p:cNvPr id="93" name="TextBox 92">
            <a:extLst>
              <a:ext uri="{FF2B5EF4-FFF2-40B4-BE49-F238E27FC236}">
                <a16:creationId xmlns:a16="http://schemas.microsoft.com/office/drawing/2014/main" id="{92ABC5B8-7003-934F-9565-62AA403AC2C0}"/>
              </a:ext>
            </a:extLst>
          </p:cNvPr>
          <p:cNvSpPr txBox="1"/>
          <p:nvPr/>
        </p:nvSpPr>
        <p:spPr>
          <a:xfrm>
            <a:off x="1620518" y="1106505"/>
            <a:ext cx="616227"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Jan</a:t>
            </a:r>
          </a:p>
        </p:txBody>
      </p:sp>
      <p:sp>
        <p:nvSpPr>
          <p:cNvPr id="94" name="TextBox 93">
            <a:extLst>
              <a:ext uri="{FF2B5EF4-FFF2-40B4-BE49-F238E27FC236}">
                <a16:creationId xmlns:a16="http://schemas.microsoft.com/office/drawing/2014/main" id="{6F7BEFB8-60E1-2943-BC7B-F415070D6309}"/>
              </a:ext>
            </a:extLst>
          </p:cNvPr>
          <p:cNvSpPr txBox="1"/>
          <p:nvPr/>
        </p:nvSpPr>
        <p:spPr>
          <a:xfrm>
            <a:off x="3473669" y="1106505"/>
            <a:ext cx="616227"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Feb</a:t>
            </a:r>
          </a:p>
        </p:txBody>
      </p:sp>
      <p:sp>
        <p:nvSpPr>
          <p:cNvPr id="95" name="TextBox 94">
            <a:extLst>
              <a:ext uri="{FF2B5EF4-FFF2-40B4-BE49-F238E27FC236}">
                <a16:creationId xmlns:a16="http://schemas.microsoft.com/office/drawing/2014/main" id="{9416A319-E1DD-FF45-A6B5-7585FDC2E1A3}"/>
              </a:ext>
            </a:extLst>
          </p:cNvPr>
          <p:cNvSpPr txBox="1"/>
          <p:nvPr/>
        </p:nvSpPr>
        <p:spPr>
          <a:xfrm>
            <a:off x="10886211" y="5456572"/>
            <a:ext cx="799549"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Dec</a:t>
            </a:r>
          </a:p>
        </p:txBody>
      </p:sp>
      <p:sp>
        <p:nvSpPr>
          <p:cNvPr id="96" name="TextBox 95">
            <a:extLst>
              <a:ext uri="{FF2B5EF4-FFF2-40B4-BE49-F238E27FC236}">
                <a16:creationId xmlns:a16="http://schemas.microsoft.com/office/drawing/2014/main" id="{4E538536-5A2D-E740-9821-71B563530F7D}"/>
              </a:ext>
            </a:extLst>
          </p:cNvPr>
          <p:cNvSpPr txBox="1"/>
          <p:nvPr/>
        </p:nvSpPr>
        <p:spPr>
          <a:xfrm>
            <a:off x="8983197" y="5469533"/>
            <a:ext cx="799549"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Nov</a:t>
            </a:r>
          </a:p>
        </p:txBody>
      </p:sp>
    </p:spTree>
    <p:extLst>
      <p:ext uri="{BB962C8B-B14F-4D97-AF65-F5344CB8AC3E}">
        <p14:creationId xmlns:p14="http://schemas.microsoft.com/office/powerpoint/2010/main" val="1726164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4F7155-E861-9F4D-8D4D-D1D36FDEAA49}"/>
              </a:ext>
            </a:extLst>
          </p:cNvPr>
          <p:cNvSpPr txBox="1"/>
          <p:nvPr/>
        </p:nvSpPr>
        <p:spPr>
          <a:xfrm>
            <a:off x="203200" y="698500"/>
            <a:ext cx="8910720" cy="461665"/>
          </a:xfrm>
          <a:prstGeom prst="rect">
            <a:avLst/>
          </a:prstGeom>
          <a:noFill/>
        </p:spPr>
        <p:txBody>
          <a:bodyPr wrap="square" rtlCol="0">
            <a:spAutoFit/>
          </a:bodyPr>
          <a:lstStyle/>
          <a:p>
            <a:r>
              <a:rPr lang="en-US" sz="2400" i="1">
                <a:solidFill>
                  <a:srgbClr val="24B1B5"/>
                </a:solidFill>
                <a:latin typeface="Century Gothic" panose="020B0502020202020204" pitchFamily="34" charset="0"/>
              </a:rPr>
              <a:t>Groundwater Storage Change Maps 2014-2019 (mm) </a:t>
            </a:r>
          </a:p>
        </p:txBody>
      </p:sp>
      <p:sp>
        <p:nvSpPr>
          <p:cNvPr id="3" name="TextBox 2">
            <a:extLst>
              <a:ext uri="{FF2B5EF4-FFF2-40B4-BE49-F238E27FC236}">
                <a16:creationId xmlns:a16="http://schemas.microsoft.com/office/drawing/2014/main" id="{66D6E8A4-1A6D-8D4B-AEFC-F1DA9D2C2648}"/>
              </a:ext>
            </a:extLst>
          </p:cNvPr>
          <p:cNvSpPr txBox="1"/>
          <p:nvPr/>
        </p:nvSpPr>
        <p:spPr>
          <a:xfrm>
            <a:off x="203200" y="101025"/>
            <a:ext cx="3759200" cy="707886"/>
          </a:xfrm>
          <a:prstGeom prst="rect">
            <a:avLst/>
          </a:prstGeom>
          <a:noFill/>
        </p:spPr>
        <p:txBody>
          <a:bodyPr wrap="square" rtlCol="0">
            <a:spAutoFit/>
          </a:bodyPr>
          <a:lstStyle/>
          <a:p>
            <a:r>
              <a:rPr lang="en-US" sz="4000" b="1">
                <a:solidFill>
                  <a:srgbClr val="24B1B5"/>
                </a:solidFill>
                <a:latin typeface="Century Gothic" panose="020B0502020202020204" pitchFamily="34" charset="0"/>
              </a:rPr>
              <a:t>Results</a:t>
            </a:r>
            <a:endParaRPr lang="en-US" sz="3200" b="1">
              <a:solidFill>
                <a:srgbClr val="24B1B5"/>
              </a:solidFill>
              <a:latin typeface="Century Gothic" panose="020B0502020202020204" pitchFamily="34" charset="0"/>
            </a:endParaRPr>
          </a:p>
        </p:txBody>
      </p:sp>
      <p:pic>
        <p:nvPicPr>
          <p:cNvPr id="9" name="Picture 8">
            <a:extLst>
              <a:ext uri="{FF2B5EF4-FFF2-40B4-BE49-F238E27FC236}">
                <a16:creationId xmlns:a16="http://schemas.microsoft.com/office/drawing/2014/main" id="{76554E1B-8B74-1747-8221-BA6E800C89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0648" y="1399184"/>
            <a:ext cx="1875328" cy="2056468"/>
          </a:xfrm>
          <a:prstGeom prst="rect">
            <a:avLst/>
          </a:prstGeom>
        </p:spPr>
      </p:pic>
      <p:pic>
        <p:nvPicPr>
          <p:cNvPr id="11" name="Picture 10">
            <a:extLst>
              <a:ext uri="{FF2B5EF4-FFF2-40B4-BE49-F238E27FC236}">
                <a16:creationId xmlns:a16="http://schemas.microsoft.com/office/drawing/2014/main" id="{1B1EF549-DA4E-3D4A-A522-18903CAFB0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1058" y="1399184"/>
            <a:ext cx="1877172" cy="2047824"/>
          </a:xfrm>
          <a:prstGeom prst="rect">
            <a:avLst/>
          </a:prstGeom>
        </p:spPr>
      </p:pic>
      <p:pic>
        <p:nvPicPr>
          <p:cNvPr id="13" name="Picture 12">
            <a:extLst>
              <a:ext uri="{FF2B5EF4-FFF2-40B4-BE49-F238E27FC236}">
                <a16:creationId xmlns:a16="http://schemas.microsoft.com/office/drawing/2014/main" id="{D8E91387-EE7A-BA47-8B2C-FCD25105E0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93148" y="1407828"/>
            <a:ext cx="1877172" cy="2047824"/>
          </a:xfrm>
          <a:prstGeom prst="rect">
            <a:avLst/>
          </a:prstGeom>
        </p:spPr>
      </p:pic>
      <p:pic>
        <p:nvPicPr>
          <p:cNvPr id="15" name="Picture 14">
            <a:extLst>
              <a:ext uri="{FF2B5EF4-FFF2-40B4-BE49-F238E27FC236}">
                <a16:creationId xmlns:a16="http://schemas.microsoft.com/office/drawing/2014/main" id="{40F2CBD0-DA08-4649-B917-358E7FEEB2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68476" y="1415576"/>
            <a:ext cx="1879016" cy="2040075"/>
          </a:xfrm>
          <a:prstGeom prst="rect">
            <a:avLst/>
          </a:prstGeom>
        </p:spPr>
      </p:pic>
      <p:pic>
        <p:nvPicPr>
          <p:cNvPr id="17" name="Picture 16">
            <a:extLst>
              <a:ext uri="{FF2B5EF4-FFF2-40B4-BE49-F238E27FC236}">
                <a16:creationId xmlns:a16="http://schemas.microsoft.com/office/drawing/2014/main" id="{B321FEBA-0E15-6445-9A89-7199AAF7AC5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45648" y="1415575"/>
            <a:ext cx="1879017" cy="2040076"/>
          </a:xfrm>
          <a:prstGeom prst="rect">
            <a:avLst/>
          </a:prstGeom>
        </p:spPr>
      </p:pic>
      <p:pic>
        <p:nvPicPr>
          <p:cNvPr id="19" name="Picture 18">
            <a:extLst>
              <a:ext uri="{FF2B5EF4-FFF2-40B4-BE49-F238E27FC236}">
                <a16:creationId xmlns:a16="http://schemas.microsoft.com/office/drawing/2014/main" id="{E8ADA4BE-D30E-1D45-8FA2-7EF326AEEB4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22820" y="1415573"/>
            <a:ext cx="1869180" cy="2040077"/>
          </a:xfrm>
          <a:prstGeom prst="rect">
            <a:avLst/>
          </a:prstGeom>
        </p:spPr>
      </p:pic>
      <p:pic>
        <p:nvPicPr>
          <p:cNvPr id="21" name="Picture 20">
            <a:extLst>
              <a:ext uri="{FF2B5EF4-FFF2-40B4-BE49-F238E27FC236}">
                <a16:creationId xmlns:a16="http://schemas.microsoft.com/office/drawing/2014/main" id="{13A693D1-5B3B-6D42-9E96-BB7F5057766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3611" y="3447008"/>
            <a:ext cx="1897722" cy="2047824"/>
          </a:xfrm>
          <a:prstGeom prst="rect">
            <a:avLst/>
          </a:prstGeom>
        </p:spPr>
      </p:pic>
      <p:pic>
        <p:nvPicPr>
          <p:cNvPr id="25" name="Picture 24">
            <a:extLst>
              <a:ext uri="{FF2B5EF4-FFF2-40B4-BE49-F238E27FC236}">
                <a16:creationId xmlns:a16="http://schemas.microsoft.com/office/drawing/2014/main" id="{428E759D-6FE2-5F4C-8A19-DEB1EF46C03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03276" y="3447008"/>
            <a:ext cx="1883110" cy="2054302"/>
          </a:xfrm>
          <a:prstGeom prst="rect">
            <a:avLst/>
          </a:prstGeom>
        </p:spPr>
      </p:pic>
      <p:pic>
        <p:nvPicPr>
          <p:cNvPr id="27" name="Picture 26">
            <a:extLst>
              <a:ext uri="{FF2B5EF4-FFF2-40B4-BE49-F238E27FC236}">
                <a16:creationId xmlns:a16="http://schemas.microsoft.com/office/drawing/2014/main" id="{614DDAB6-0F26-724A-881D-4CBDEB805FF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686386" y="3447008"/>
            <a:ext cx="1886154" cy="2047824"/>
          </a:xfrm>
          <a:prstGeom prst="rect">
            <a:avLst/>
          </a:prstGeom>
        </p:spPr>
      </p:pic>
      <p:pic>
        <p:nvPicPr>
          <p:cNvPr id="29" name="Picture 28">
            <a:extLst>
              <a:ext uri="{FF2B5EF4-FFF2-40B4-BE49-F238E27FC236}">
                <a16:creationId xmlns:a16="http://schemas.microsoft.com/office/drawing/2014/main" id="{8B4FAF2B-DBDA-2941-BA2C-3A2AB78E78C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77082" y="3447008"/>
            <a:ext cx="1878403" cy="2051130"/>
          </a:xfrm>
          <a:prstGeom prst="rect">
            <a:avLst/>
          </a:prstGeom>
        </p:spPr>
      </p:pic>
      <p:pic>
        <p:nvPicPr>
          <p:cNvPr id="31" name="Picture 30">
            <a:extLst>
              <a:ext uri="{FF2B5EF4-FFF2-40B4-BE49-F238E27FC236}">
                <a16:creationId xmlns:a16="http://schemas.microsoft.com/office/drawing/2014/main" id="{90FBB5A4-9EAB-BB4D-92DE-680C831B86D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460027" y="3447008"/>
            <a:ext cx="1879016" cy="2040074"/>
          </a:xfrm>
          <a:prstGeom prst="rect">
            <a:avLst/>
          </a:prstGeom>
        </p:spPr>
      </p:pic>
      <p:pic>
        <p:nvPicPr>
          <p:cNvPr id="33" name="Picture 32">
            <a:extLst>
              <a:ext uri="{FF2B5EF4-FFF2-40B4-BE49-F238E27FC236}">
                <a16:creationId xmlns:a16="http://schemas.microsoft.com/office/drawing/2014/main" id="{881F0BA9-BF25-144B-AEFF-3350F96071E7}"/>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0329207" y="3455650"/>
            <a:ext cx="1859459" cy="2031432"/>
          </a:xfrm>
          <a:prstGeom prst="rect">
            <a:avLst/>
          </a:prstGeom>
        </p:spPr>
      </p:pic>
      <p:grpSp>
        <p:nvGrpSpPr>
          <p:cNvPr id="49" name="Group 48">
            <a:extLst>
              <a:ext uri="{FF2B5EF4-FFF2-40B4-BE49-F238E27FC236}">
                <a16:creationId xmlns:a16="http://schemas.microsoft.com/office/drawing/2014/main" id="{196F88B2-3C20-6B4C-B3B1-3AF05BBFF924}"/>
              </a:ext>
            </a:extLst>
          </p:cNvPr>
          <p:cNvGrpSpPr/>
          <p:nvPr/>
        </p:nvGrpSpPr>
        <p:grpSpPr>
          <a:xfrm>
            <a:off x="114300" y="2415902"/>
            <a:ext cx="1085215" cy="2557538"/>
            <a:chOff x="203200" y="2374532"/>
            <a:chExt cx="1085215" cy="2557538"/>
          </a:xfrm>
        </p:grpSpPr>
        <p:pic>
          <p:nvPicPr>
            <p:cNvPr id="50" name="Picture 49">
              <a:extLst>
                <a:ext uri="{FF2B5EF4-FFF2-40B4-BE49-F238E27FC236}">
                  <a16:creationId xmlns:a16="http://schemas.microsoft.com/office/drawing/2014/main" id="{1547730F-9810-5F49-ABD3-AE249C07B79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3200" y="2451273"/>
              <a:ext cx="419100" cy="2438399"/>
            </a:xfrm>
            <a:prstGeom prst="rect">
              <a:avLst/>
            </a:prstGeom>
          </p:spPr>
        </p:pic>
        <p:sp>
          <p:nvSpPr>
            <p:cNvPr id="51" name="TextBox 50">
              <a:extLst>
                <a:ext uri="{FF2B5EF4-FFF2-40B4-BE49-F238E27FC236}">
                  <a16:creationId xmlns:a16="http://schemas.microsoft.com/office/drawing/2014/main" id="{84461714-FEF6-1143-B350-5B05404F81EF}"/>
                </a:ext>
              </a:extLst>
            </p:cNvPr>
            <p:cNvSpPr txBox="1"/>
            <p:nvPr/>
          </p:nvSpPr>
          <p:spPr>
            <a:xfrm>
              <a:off x="498766" y="4624293"/>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-500</a:t>
              </a:r>
            </a:p>
          </p:txBody>
        </p:sp>
        <p:sp>
          <p:nvSpPr>
            <p:cNvPr id="52" name="TextBox 51">
              <a:extLst>
                <a:ext uri="{FF2B5EF4-FFF2-40B4-BE49-F238E27FC236}">
                  <a16:creationId xmlns:a16="http://schemas.microsoft.com/office/drawing/2014/main" id="{274E4961-8B4B-B847-A306-AB6636C06C8F}"/>
                </a:ext>
              </a:extLst>
            </p:cNvPr>
            <p:cNvSpPr txBox="1"/>
            <p:nvPr/>
          </p:nvSpPr>
          <p:spPr>
            <a:xfrm>
              <a:off x="498766" y="4364804"/>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-400</a:t>
              </a:r>
            </a:p>
          </p:txBody>
        </p:sp>
        <p:sp>
          <p:nvSpPr>
            <p:cNvPr id="53" name="TextBox 52">
              <a:extLst>
                <a:ext uri="{FF2B5EF4-FFF2-40B4-BE49-F238E27FC236}">
                  <a16:creationId xmlns:a16="http://schemas.microsoft.com/office/drawing/2014/main" id="{0FA5B037-807C-064B-BE99-BC28D4CC0A46}"/>
                </a:ext>
              </a:extLst>
            </p:cNvPr>
            <p:cNvSpPr txBox="1"/>
            <p:nvPr/>
          </p:nvSpPr>
          <p:spPr>
            <a:xfrm>
              <a:off x="498766" y="4147713"/>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-300</a:t>
              </a:r>
            </a:p>
          </p:txBody>
        </p:sp>
        <p:sp>
          <p:nvSpPr>
            <p:cNvPr id="54" name="TextBox 53">
              <a:extLst>
                <a:ext uri="{FF2B5EF4-FFF2-40B4-BE49-F238E27FC236}">
                  <a16:creationId xmlns:a16="http://schemas.microsoft.com/office/drawing/2014/main" id="{542482A4-29A5-AF4F-8754-CDEE5499BA9C}"/>
                </a:ext>
              </a:extLst>
            </p:cNvPr>
            <p:cNvSpPr txBox="1"/>
            <p:nvPr/>
          </p:nvSpPr>
          <p:spPr>
            <a:xfrm>
              <a:off x="512101" y="3948481"/>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a:t>
              </a:r>
            </a:p>
          </p:txBody>
        </p:sp>
        <p:sp>
          <p:nvSpPr>
            <p:cNvPr id="55" name="TextBox 54">
              <a:extLst>
                <a:ext uri="{FF2B5EF4-FFF2-40B4-BE49-F238E27FC236}">
                  <a16:creationId xmlns:a16="http://schemas.microsoft.com/office/drawing/2014/main" id="{DA98DC4C-2D22-944E-B303-8CF068CE22AA}"/>
                </a:ext>
              </a:extLst>
            </p:cNvPr>
            <p:cNvSpPr txBox="1"/>
            <p:nvPr/>
          </p:nvSpPr>
          <p:spPr>
            <a:xfrm>
              <a:off x="511516" y="3717187"/>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-100</a:t>
              </a:r>
            </a:p>
          </p:txBody>
        </p:sp>
        <p:sp>
          <p:nvSpPr>
            <p:cNvPr id="56" name="TextBox 55">
              <a:extLst>
                <a:ext uri="{FF2B5EF4-FFF2-40B4-BE49-F238E27FC236}">
                  <a16:creationId xmlns:a16="http://schemas.microsoft.com/office/drawing/2014/main" id="{0B646C1B-D35C-044F-B7C2-EC469E008ACC}"/>
                </a:ext>
              </a:extLst>
            </p:cNvPr>
            <p:cNvSpPr txBox="1"/>
            <p:nvPr/>
          </p:nvSpPr>
          <p:spPr>
            <a:xfrm>
              <a:off x="572798" y="3501161"/>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57" name="TextBox 56">
              <a:extLst>
                <a:ext uri="{FF2B5EF4-FFF2-40B4-BE49-F238E27FC236}">
                  <a16:creationId xmlns:a16="http://schemas.microsoft.com/office/drawing/2014/main" id="{8ED0743B-12DF-C043-B838-226F1AE43D76}"/>
                </a:ext>
              </a:extLst>
            </p:cNvPr>
            <p:cNvSpPr txBox="1"/>
            <p:nvPr/>
          </p:nvSpPr>
          <p:spPr>
            <a:xfrm>
              <a:off x="523173" y="3300321"/>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100</a:t>
              </a:r>
            </a:p>
          </p:txBody>
        </p:sp>
        <p:sp>
          <p:nvSpPr>
            <p:cNvPr id="58" name="TextBox 57">
              <a:extLst>
                <a:ext uri="{FF2B5EF4-FFF2-40B4-BE49-F238E27FC236}">
                  <a16:creationId xmlns:a16="http://schemas.microsoft.com/office/drawing/2014/main" id="{D8AA05D1-BAB3-2948-A319-16F0BADF7277}"/>
                </a:ext>
              </a:extLst>
            </p:cNvPr>
            <p:cNvSpPr txBox="1"/>
            <p:nvPr/>
          </p:nvSpPr>
          <p:spPr>
            <a:xfrm>
              <a:off x="538728" y="3056298"/>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a:t>
              </a:r>
            </a:p>
          </p:txBody>
        </p:sp>
        <p:sp>
          <p:nvSpPr>
            <p:cNvPr id="59" name="TextBox 58">
              <a:extLst>
                <a:ext uri="{FF2B5EF4-FFF2-40B4-BE49-F238E27FC236}">
                  <a16:creationId xmlns:a16="http://schemas.microsoft.com/office/drawing/2014/main" id="{663F612C-DD96-2A4D-9D1A-ED92BC9E0598}"/>
                </a:ext>
              </a:extLst>
            </p:cNvPr>
            <p:cNvSpPr txBox="1"/>
            <p:nvPr/>
          </p:nvSpPr>
          <p:spPr>
            <a:xfrm>
              <a:off x="511515" y="2817607"/>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300</a:t>
              </a:r>
            </a:p>
          </p:txBody>
        </p:sp>
        <p:sp>
          <p:nvSpPr>
            <p:cNvPr id="60" name="TextBox 59">
              <a:extLst>
                <a:ext uri="{FF2B5EF4-FFF2-40B4-BE49-F238E27FC236}">
                  <a16:creationId xmlns:a16="http://schemas.microsoft.com/office/drawing/2014/main" id="{CB6B11D5-68BB-ED4C-90AA-4A5B4118B3BA}"/>
                </a:ext>
              </a:extLst>
            </p:cNvPr>
            <p:cNvSpPr txBox="1"/>
            <p:nvPr/>
          </p:nvSpPr>
          <p:spPr>
            <a:xfrm>
              <a:off x="499261" y="2599972"/>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400</a:t>
              </a:r>
            </a:p>
          </p:txBody>
        </p:sp>
        <p:sp>
          <p:nvSpPr>
            <p:cNvPr id="61" name="TextBox 60">
              <a:extLst>
                <a:ext uri="{FF2B5EF4-FFF2-40B4-BE49-F238E27FC236}">
                  <a16:creationId xmlns:a16="http://schemas.microsoft.com/office/drawing/2014/main" id="{C7E003DD-C98E-F843-8954-21D9103159EE}"/>
                </a:ext>
              </a:extLst>
            </p:cNvPr>
            <p:cNvSpPr txBox="1"/>
            <p:nvPr/>
          </p:nvSpPr>
          <p:spPr>
            <a:xfrm>
              <a:off x="511514" y="2374532"/>
              <a:ext cx="715617"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500</a:t>
              </a:r>
            </a:p>
          </p:txBody>
        </p:sp>
      </p:grpSp>
      <p:sp>
        <p:nvSpPr>
          <p:cNvPr id="62" name="TextBox 61">
            <a:extLst>
              <a:ext uri="{FF2B5EF4-FFF2-40B4-BE49-F238E27FC236}">
                <a16:creationId xmlns:a16="http://schemas.microsoft.com/office/drawing/2014/main" id="{D70F5A25-59A7-7643-8DCE-BD7383DEB514}"/>
              </a:ext>
            </a:extLst>
          </p:cNvPr>
          <p:cNvSpPr txBox="1"/>
          <p:nvPr/>
        </p:nvSpPr>
        <p:spPr>
          <a:xfrm>
            <a:off x="7281763" y="5478440"/>
            <a:ext cx="616227"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Oct</a:t>
            </a:r>
          </a:p>
        </p:txBody>
      </p:sp>
      <p:sp>
        <p:nvSpPr>
          <p:cNvPr id="63" name="TextBox 62">
            <a:extLst>
              <a:ext uri="{FF2B5EF4-FFF2-40B4-BE49-F238E27FC236}">
                <a16:creationId xmlns:a16="http://schemas.microsoft.com/office/drawing/2014/main" id="{7E5F2D1D-E37E-D341-9D9E-2E812A69053B}"/>
              </a:ext>
            </a:extLst>
          </p:cNvPr>
          <p:cNvSpPr txBox="1"/>
          <p:nvPr/>
        </p:nvSpPr>
        <p:spPr>
          <a:xfrm>
            <a:off x="5454867" y="5493021"/>
            <a:ext cx="616227"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Sep</a:t>
            </a:r>
          </a:p>
        </p:txBody>
      </p:sp>
      <p:sp>
        <p:nvSpPr>
          <p:cNvPr id="64" name="TextBox 63">
            <a:extLst>
              <a:ext uri="{FF2B5EF4-FFF2-40B4-BE49-F238E27FC236}">
                <a16:creationId xmlns:a16="http://schemas.microsoft.com/office/drawing/2014/main" id="{22AA9351-BE3D-5541-A9D3-F2DBCF496ECB}"/>
              </a:ext>
            </a:extLst>
          </p:cNvPr>
          <p:cNvSpPr txBox="1"/>
          <p:nvPr/>
        </p:nvSpPr>
        <p:spPr>
          <a:xfrm>
            <a:off x="3610669" y="5482524"/>
            <a:ext cx="721642"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Aug</a:t>
            </a:r>
          </a:p>
        </p:txBody>
      </p:sp>
      <p:sp>
        <p:nvSpPr>
          <p:cNvPr id="65" name="TextBox 64">
            <a:extLst>
              <a:ext uri="{FF2B5EF4-FFF2-40B4-BE49-F238E27FC236}">
                <a16:creationId xmlns:a16="http://schemas.microsoft.com/office/drawing/2014/main" id="{A4F91510-6388-1348-8D7E-7CE027DE159E}"/>
              </a:ext>
            </a:extLst>
          </p:cNvPr>
          <p:cNvSpPr txBox="1"/>
          <p:nvPr/>
        </p:nvSpPr>
        <p:spPr>
          <a:xfrm>
            <a:off x="1713260" y="5504346"/>
            <a:ext cx="616227"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Jul</a:t>
            </a:r>
          </a:p>
        </p:txBody>
      </p:sp>
      <p:sp>
        <p:nvSpPr>
          <p:cNvPr id="66" name="TextBox 65">
            <a:extLst>
              <a:ext uri="{FF2B5EF4-FFF2-40B4-BE49-F238E27FC236}">
                <a16:creationId xmlns:a16="http://schemas.microsoft.com/office/drawing/2014/main" id="{68ADC304-2AC4-894C-9D2A-6E06214DEF1A}"/>
              </a:ext>
            </a:extLst>
          </p:cNvPr>
          <p:cNvSpPr txBox="1"/>
          <p:nvPr/>
        </p:nvSpPr>
        <p:spPr>
          <a:xfrm>
            <a:off x="10976713" y="1069844"/>
            <a:ext cx="616227"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Jun</a:t>
            </a:r>
          </a:p>
        </p:txBody>
      </p:sp>
      <p:sp>
        <p:nvSpPr>
          <p:cNvPr id="67" name="TextBox 66">
            <a:extLst>
              <a:ext uri="{FF2B5EF4-FFF2-40B4-BE49-F238E27FC236}">
                <a16:creationId xmlns:a16="http://schemas.microsoft.com/office/drawing/2014/main" id="{7F2F289B-8236-CC42-A869-2C05B19CA76B}"/>
              </a:ext>
            </a:extLst>
          </p:cNvPr>
          <p:cNvSpPr txBox="1"/>
          <p:nvPr/>
        </p:nvSpPr>
        <p:spPr>
          <a:xfrm>
            <a:off x="9070816" y="1044084"/>
            <a:ext cx="72224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May</a:t>
            </a:r>
          </a:p>
        </p:txBody>
      </p:sp>
      <p:sp>
        <p:nvSpPr>
          <p:cNvPr id="68" name="TextBox 67">
            <a:extLst>
              <a:ext uri="{FF2B5EF4-FFF2-40B4-BE49-F238E27FC236}">
                <a16:creationId xmlns:a16="http://schemas.microsoft.com/office/drawing/2014/main" id="{8529718E-BB0E-FF45-A01C-277880C4D197}"/>
              </a:ext>
            </a:extLst>
          </p:cNvPr>
          <p:cNvSpPr txBox="1"/>
          <p:nvPr/>
        </p:nvSpPr>
        <p:spPr>
          <a:xfrm>
            <a:off x="7177041" y="1036867"/>
            <a:ext cx="616227"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Apr</a:t>
            </a:r>
          </a:p>
        </p:txBody>
      </p:sp>
      <p:sp>
        <p:nvSpPr>
          <p:cNvPr id="69" name="TextBox 68">
            <a:extLst>
              <a:ext uri="{FF2B5EF4-FFF2-40B4-BE49-F238E27FC236}">
                <a16:creationId xmlns:a16="http://schemas.microsoft.com/office/drawing/2014/main" id="{08770F13-5009-C841-A3C9-B9F86F17EE7A}"/>
              </a:ext>
            </a:extLst>
          </p:cNvPr>
          <p:cNvSpPr txBox="1"/>
          <p:nvPr/>
        </p:nvSpPr>
        <p:spPr>
          <a:xfrm>
            <a:off x="5358790" y="1069844"/>
            <a:ext cx="71230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Mar</a:t>
            </a:r>
          </a:p>
        </p:txBody>
      </p:sp>
      <p:sp>
        <p:nvSpPr>
          <p:cNvPr id="70" name="TextBox 69">
            <a:extLst>
              <a:ext uri="{FF2B5EF4-FFF2-40B4-BE49-F238E27FC236}">
                <a16:creationId xmlns:a16="http://schemas.microsoft.com/office/drawing/2014/main" id="{945F1C28-9D6E-E34D-9F3B-905C6579B423}"/>
              </a:ext>
            </a:extLst>
          </p:cNvPr>
          <p:cNvSpPr txBox="1"/>
          <p:nvPr/>
        </p:nvSpPr>
        <p:spPr>
          <a:xfrm>
            <a:off x="1712158" y="1069844"/>
            <a:ext cx="616227"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Jan</a:t>
            </a:r>
          </a:p>
        </p:txBody>
      </p:sp>
      <p:sp>
        <p:nvSpPr>
          <p:cNvPr id="71" name="TextBox 70">
            <a:extLst>
              <a:ext uri="{FF2B5EF4-FFF2-40B4-BE49-F238E27FC236}">
                <a16:creationId xmlns:a16="http://schemas.microsoft.com/office/drawing/2014/main" id="{3C11A7F0-0505-F340-9FDC-66E26BBDB4C8}"/>
              </a:ext>
            </a:extLst>
          </p:cNvPr>
          <p:cNvSpPr txBox="1"/>
          <p:nvPr/>
        </p:nvSpPr>
        <p:spPr>
          <a:xfrm>
            <a:off x="3565309" y="1069844"/>
            <a:ext cx="616227"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Feb</a:t>
            </a:r>
          </a:p>
        </p:txBody>
      </p:sp>
      <p:sp>
        <p:nvSpPr>
          <p:cNvPr id="72" name="TextBox 71">
            <a:extLst>
              <a:ext uri="{FF2B5EF4-FFF2-40B4-BE49-F238E27FC236}">
                <a16:creationId xmlns:a16="http://schemas.microsoft.com/office/drawing/2014/main" id="{F934F338-DF88-4A46-B783-FEC247985386}"/>
              </a:ext>
            </a:extLst>
          </p:cNvPr>
          <p:cNvSpPr txBox="1"/>
          <p:nvPr/>
        </p:nvSpPr>
        <p:spPr>
          <a:xfrm>
            <a:off x="10977851" y="5478440"/>
            <a:ext cx="799549"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Dec</a:t>
            </a:r>
          </a:p>
        </p:txBody>
      </p:sp>
      <p:sp>
        <p:nvSpPr>
          <p:cNvPr id="73" name="TextBox 72">
            <a:extLst>
              <a:ext uri="{FF2B5EF4-FFF2-40B4-BE49-F238E27FC236}">
                <a16:creationId xmlns:a16="http://schemas.microsoft.com/office/drawing/2014/main" id="{E2EE2637-75CB-EE48-AE97-834CA09D33D9}"/>
              </a:ext>
            </a:extLst>
          </p:cNvPr>
          <p:cNvSpPr txBox="1"/>
          <p:nvPr/>
        </p:nvSpPr>
        <p:spPr>
          <a:xfrm>
            <a:off x="9074837" y="5491401"/>
            <a:ext cx="799549"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Nov</a:t>
            </a:r>
          </a:p>
        </p:txBody>
      </p:sp>
    </p:spTree>
    <p:extLst>
      <p:ext uri="{BB962C8B-B14F-4D97-AF65-F5344CB8AC3E}">
        <p14:creationId xmlns:p14="http://schemas.microsoft.com/office/powerpoint/2010/main" val="720467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3D1B9B-85D8-4547-8340-45868B7C293B}"/>
              </a:ext>
            </a:extLst>
          </p:cNvPr>
          <p:cNvSpPr txBox="1"/>
          <p:nvPr/>
        </p:nvSpPr>
        <p:spPr>
          <a:xfrm>
            <a:off x="267093" y="102897"/>
            <a:ext cx="591242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4B1B5"/>
                </a:solidFill>
                <a:latin typeface="Century Gothic" panose="020F0302020204030204"/>
                <a:ea typeface="+mj-ea"/>
                <a:cs typeface="+mj-cs"/>
              </a:rPr>
              <a:t>Conclusions</a:t>
            </a:r>
          </a:p>
        </p:txBody>
      </p:sp>
      <p:sp>
        <p:nvSpPr>
          <p:cNvPr id="6" name="TextBox 5">
            <a:extLst>
              <a:ext uri="{FF2B5EF4-FFF2-40B4-BE49-F238E27FC236}">
                <a16:creationId xmlns:a16="http://schemas.microsoft.com/office/drawing/2014/main" id="{3E6CFEAA-6A5B-084F-9737-B35CC2BEB2C4}"/>
              </a:ext>
            </a:extLst>
          </p:cNvPr>
          <p:cNvSpPr txBox="1"/>
          <p:nvPr/>
        </p:nvSpPr>
        <p:spPr>
          <a:xfrm>
            <a:off x="267093" y="1538290"/>
            <a:ext cx="7826035" cy="5216813"/>
          </a:xfrm>
          <a:prstGeom prst="rect">
            <a:avLst/>
          </a:prstGeom>
          <a:noFill/>
        </p:spPr>
        <p:txBody>
          <a:bodyPr wrap="square" lIns="91440" tIns="45720" rIns="91440" bIns="45720" rtlCol="0" anchor="t">
            <a:spAutoFit/>
          </a:bodyPr>
          <a:lstStyle/>
          <a:p>
            <a:pPr marL="342900" indent="-342900">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Remotely sensed GRACE and </a:t>
            </a:r>
            <a:r>
              <a:rPr lang="en-US" sz="2000" dirty="0" err="1">
                <a:solidFill>
                  <a:schemeClr val="tx1">
                    <a:lumMod val="75000"/>
                    <a:lumOff val="25000"/>
                  </a:schemeClr>
                </a:solidFill>
                <a:latin typeface="Century Gothic" panose="020F0302020204030204"/>
              </a:rPr>
              <a:t>InSAR</a:t>
            </a:r>
            <a:r>
              <a:rPr lang="en-US" sz="2000" dirty="0">
                <a:solidFill>
                  <a:schemeClr val="tx1">
                    <a:lumMod val="75000"/>
                    <a:lumOff val="25000"/>
                  </a:schemeClr>
                </a:solidFill>
                <a:latin typeface="Century Gothic" panose="020F0302020204030204"/>
              </a:rPr>
              <a:t> are </a:t>
            </a:r>
            <a:r>
              <a:rPr lang="en-US" sz="2000" b="1" dirty="0">
                <a:solidFill>
                  <a:schemeClr val="tx1">
                    <a:lumMod val="75000"/>
                    <a:lumOff val="25000"/>
                  </a:schemeClr>
                </a:solidFill>
                <a:latin typeface="Century Gothic" panose="020F0302020204030204"/>
              </a:rPr>
              <a:t>capable of detecting</a:t>
            </a:r>
            <a:r>
              <a:rPr lang="en-US" sz="2000" dirty="0">
                <a:solidFill>
                  <a:schemeClr val="tx1">
                    <a:lumMod val="75000"/>
                    <a:lumOff val="25000"/>
                  </a:schemeClr>
                </a:solidFill>
                <a:latin typeface="Century Gothic" panose="020F0302020204030204"/>
              </a:rPr>
              <a:t> groundwater storage change and subsidence</a:t>
            </a:r>
          </a:p>
          <a:p>
            <a:pPr>
              <a:spcAft>
                <a:spcPts val="600"/>
              </a:spcAft>
              <a:buClr>
                <a:srgbClr val="24B1B5"/>
              </a:buClr>
            </a:pPr>
            <a:r>
              <a:rPr lang="en-US" sz="2000" dirty="0">
                <a:solidFill>
                  <a:schemeClr val="tx1">
                    <a:lumMod val="75000"/>
                    <a:lumOff val="25000"/>
                  </a:schemeClr>
                </a:solidFill>
                <a:latin typeface="Century Gothic" panose="020F0302020204030204"/>
              </a:rPr>
              <a:t> </a:t>
            </a:r>
          </a:p>
          <a:p>
            <a:pPr marL="342900" indent="-342900">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GRACE and InSAR can provide insight to subbasin </a:t>
            </a:r>
            <a:r>
              <a:rPr lang="en-US" sz="2000" b="1" dirty="0">
                <a:solidFill>
                  <a:schemeClr val="tx1">
                    <a:lumMod val="75000"/>
                    <a:lumOff val="25000"/>
                  </a:schemeClr>
                </a:solidFill>
                <a:latin typeface="Century Gothic" panose="020F0302020204030204"/>
              </a:rPr>
              <a:t>elastic and inelastic</a:t>
            </a:r>
            <a:r>
              <a:rPr lang="en-US" sz="2000" dirty="0">
                <a:solidFill>
                  <a:schemeClr val="tx1">
                    <a:lumMod val="75000"/>
                    <a:lumOff val="25000"/>
                  </a:schemeClr>
                </a:solidFill>
                <a:latin typeface="Century Gothic" panose="020F0302020204030204"/>
              </a:rPr>
              <a:t> response to drought</a:t>
            </a:r>
          </a:p>
          <a:p>
            <a:pPr>
              <a:spcAft>
                <a:spcPts val="600"/>
              </a:spcAft>
              <a:buClr>
                <a:srgbClr val="24B1B5"/>
              </a:buClr>
            </a:pPr>
            <a:endParaRPr lang="en-US" sz="2000" dirty="0">
              <a:solidFill>
                <a:schemeClr val="tx1">
                  <a:lumMod val="75000"/>
                  <a:lumOff val="25000"/>
                </a:schemeClr>
              </a:solidFill>
              <a:latin typeface="Century Gothic" panose="020F0302020204030204"/>
            </a:endParaRPr>
          </a:p>
          <a:p>
            <a:pPr marL="342900" indent="-342900">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GRACE groundwater storage maps show greatest amount of groundwater </a:t>
            </a:r>
            <a:r>
              <a:rPr lang="en-US" sz="2000" b="1" dirty="0">
                <a:solidFill>
                  <a:schemeClr val="tx1">
                    <a:lumMod val="75000"/>
                    <a:lumOff val="25000"/>
                  </a:schemeClr>
                </a:solidFill>
                <a:latin typeface="Century Gothic" panose="020F0302020204030204"/>
              </a:rPr>
              <a:t>storage loss in the southwest </a:t>
            </a:r>
            <a:r>
              <a:rPr lang="en-US" sz="2000" dirty="0">
                <a:solidFill>
                  <a:schemeClr val="tx1">
                    <a:lumMod val="75000"/>
                    <a:lumOff val="25000"/>
                  </a:schemeClr>
                </a:solidFill>
                <a:latin typeface="Century Gothic" panose="020F0302020204030204"/>
              </a:rPr>
              <a:t>of the Central Valley</a:t>
            </a:r>
          </a:p>
          <a:p>
            <a:pPr>
              <a:spcAft>
                <a:spcPts val="600"/>
              </a:spcAft>
              <a:buClr>
                <a:srgbClr val="24B1B5"/>
              </a:buClr>
            </a:pPr>
            <a:endParaRPr lang="en-US" sz="2000" dirty="0">
              <a:solidFill>
                <a:schemeClr val="tx1">
                  <a:lumMod val="75000"/>
                  <a:lumOff val="25000"/>
                </a:schemeClr>
              </a:solidFill>
              <a:latin typeface="Century Gothic" panose="020F0302020204030204"/>
            </a:endParaRPr>
          </a:p>
          <a:p>
            <a:pPr marL="342900" indent="-342900">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Cross platform comparisons of remotely sensed and in situ data at the </a:t>
            </a:r>
            <a:r>
              <a:rPr lang="en-US" sz="2000" b="1" dirty="0">
                <a:solidFill>
                  <a:schemeClr val="tx1">
                    <a:lumMod val="75000"/>
                    <a:lumOff val="25000"/>
                  </a:schemeClr>
                </a:solidFill>
                <a:latin typeface="Century Gothic" panose="020F0302020204030204"/>
              </a:rPr>
              <a:t>subbasin scale </a:t>
            </a:r>
            <a:r>
              <a:rPr lang="en-US" sz="2000" dirty="0">
                <a:solidFill>
                  <a:schemeClr val="tx1">
                    <a:lumMod val="75000"/>
                    <a:lumOff val="25000"/>
                  </a:schemeClr>
                </a:solidFill>
                <a:latin typeface="Century Gothic" panose="020F0302020204030204"/>
              </a:rPr>
              <a:t>provide decision makers with groundwater management tools in the context of SGMA</a:t>
            </a:r>
          </a:p>
          <a:p>
            <a:endParaRPr lang="en-US" dirty="0"/>
          </a:p>
        </p:txBody>
      </p:sp>
      <p:pic>
        <p:nvPicPr>
          <p:cNvPr id="4" name="Picture 3" descr="A picture containing outdoor, building, stone&#10;&#10;Description automatically generated">
            <a:extLst>
              <a:ext uri="{FF2B5EF4-FFF2-40B4-BE49-F238E27FC236}">
                <a16:creationId xmlns:a16="http://schemas.microsoft.com/office/drawing/2014/main" id="{EAA01041-F49B-8940-B168-7758498C3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93128" y="1212831"/>
            <a:ext cx="4093648" cy="2533564"/>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26945D7F-49D2-EF47-8EC6-B3593CDD3708}"/>
              </a:ext>
            </a:extLst>
          </p:cNvPr>
          <p:cNvSpPr txBox="1"/>
          <p:nvPr/>
        </p:nvSpPr>
        <p:spPr>
          <a:xfrm>
            <a:off x="7986933" y="6266580"/>
            <a:ext cx="4352931" cy="400110"/>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Image Credit: (Top)California Department of Water Resources (2014);(Bottom) California Department of Water Resources(2019)</a:t>
            </a:r>
          </a:p>
        </p:txBody>
      </p:sp>
      <p:pic>
        <p:nvPicPr>
          <p:cNvPr id="7" name="Picture 6" descr="A picture containing sky, outdoor, nature, mountain&#10;&#10;Description automatically generated">
            <a:extLst>
              <a:ext uri="{FF2B5EF4-FFF2-40B4-BE49-F238E27FC236}">
                <a16:creationId xmlns:a16="http://schemas.microsoft.com/office/drawing/2014/main" id="{F63B315D-BBFD-F145-9D8F-03BAD0B1EDB2}"/>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090264" y="3735919"/>
            <a:ext cx="4096512" cy="25306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76331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3D1B9B-85D8-4547-8340-45868B7C293B}"/>
              </a:ext>
            </a:extLst>
          </p:cNvPr>
          <p:cNvSpPr txBox="1"/>
          <p:nvPr/>
        </p:nvSpPr>
        <p:spPr>
          <a:xfrm>
            <a:off x="267093" y="102897"/>
            <a:ext cx="591242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24B1B5"/>
                </a:solidFill>
                <a:latin typeface="Century Gothic" panose="020F0302020204030204"/>
                <a:ea typeface="+mj-ea"/>
                <a:cs typeface="+mj-cs"/>
              </a:rPr>
              <a:t>Future Work</a:t>
            </a:r>
          </a:p>
        </p:txBody>
      </p:sp>
      <p:sp>
        <p:nvSpPr>
          <p:cNvPr id="4" name="TextBox 3">
            <a:extLst>
              <a:ext uri="{FF2B5EF4-FFF2-40B4-BE49-F238E27FC236}">
                <a16:creationId xmlns:a16="http://schemas.microsoft.com/office/drawing/2014/main" id="{C56E90CE-88FE-2D41-8EB5-D73AD8FAC409}"/>
              </a:ext>
            </a:extLst>
          </p:cNvPr>
          <p:cNvSpPr txBox="1"/>
          <p:nvPr/>
        </p:nvSpPr>
        <p:spPr>
          <a:xfrm>
            <a:off x="267093" y="1893058"/>
            <a:ext cx="4806676" cy="3831818"/>
          </a:xfrm>
          <a:prstGeom prst="rect">
            <a:avLst/>
          </a:prstGeom>
          <a:noFill/>
        </p:spPr>
        <p:txBody>
          <a:bodyPr wrap="square" lIns="91440" tIns="45720" rIns="91440" bIns="45720" rtlCol="0" anchor="t">
            <a:spAutoFit/>
          </a:bodyPr>
          <a:lstStyle/>
          <a:p>
            <a:pPr marL="342900" indent="-342900">
              <a:spcAft>
                <a:spcPts val="600"/>
              </a:spcAft>
              <a:buClr>
                <a:srgbClr val="24B1B5"/>
              </a:buClr>
              <a:buFont typeface="Webdings" panose="05030102010509060703" pitchFamily="18" charset="2"/>
              <a:buChar char="4"/>
            </a:pPr>
            <a:r>
              <a:rPr lang="en-US" sz="2000" b="1">
                <a:solidFill>
                  <a:schemeClr val="tx1">
                    <a:lumMod val="75000"/>
                    <a:lumOff val="25000"/>
                  </a:schemeClr>
                </a:solidFill>
                <a:latin typeface="Century Gothic" panose="020F0302020204030204"/>
              </a:rPr>
              <a:t>Expand</a:t>
            </a:r>
            <a:r>
              <a:rPr lang="en-US" sz="2000">
                <a:solidFill>
                  <a:schemeClr val="tx1">
                    <a:lumMod val="75000"/>
                    <a:lumOff val="25000"/>
                  </a:schemeClr>
                </a:solidFill>
                <a:latin typeface="Century Gothic" panose="020F0302020204030204"/>
              </a:rPr>
              <a:t> </a:t>
            </a:r>
            <a:r>
              <a:rPr lang="en-US" sz="2000" err="1">
                <a:solidFill>
                  <a:schemeClr val="tx1">
                    <a:lumMod val="75000"/>
                    <a:lumOff val="25000"/>
                  </a:schemeClr>
                </a:solidFill>
                <a:latin typeface="Century Gothic" panose="020F0302020204030204"/>
              </a:rPr>
              <a:t>InSAR</a:t>
            </a:r>
            <a:r>
              <a:rPr lang="en-US" sz="2000">
                <a:solidFill>
                  <a:schemeClr val="tx1">
                    <a:lumMod val="75000"/>
                    <a:lumOff val="25000"/>
                  </a:schemeClr>
                </a:solidFill>
                <a:latin typeface="Century Gothic" panose="020F0302020204030204"/>
              </a:rPr>
              <a:t> coverage to entire Central Valley </a:t>
            </a:r>
          </a:p>
          <a:p>
            <a:pPr>
              <a:spcAft>
                <a:spcPts val="600"/>
              </a:spcAft>
              <a:buClr>
                <a:srgbClr val="24B1B5"/>
              </a:buClr>
            </a:pPr>
            <a:endParaRPr lang="en-US" sz="200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b="1">
                <a:solidFill>
                  <a:schemeClr val="tx1">
                    <a:lumMod val="75000"/>
                    <a:lumOff val="25000"/>
                  </a:schemeClr>
                </a:solidFill>
                <a:latin typeface="Century Gothic" panose="020F0302020204030204"/>
              </a:rPr>
              <a:t>Consider</a:t>
            </a:r>
            <a:r>
              <a:rPr lang="en-US" sz="2000">
                <a:solidFill>
                  <a:schemeClr val="tx1">
                    <a:lumMod val="75000"/>
                    <a:lumOff val="25000"/>
                  </a:schemeClr>
                </a:solidFill>
                <a:latin typeface="Century Gothic" panose="020F0302020204030204"/>
              </a:rPr>
              <a:t> underlying geology in response to land subsidence</a:t>
            </a:r>
          </a:p>
          <a:p>
            <a:pPr>
              <a:spcAft>
                <a:spcPts val="600"/>
              </a:spcAft>
              <a:buClr>
                <a:srgbClr val="24B1B5"/>
              </a:buClr>
            </a:pPr>
            <a:endParaRPr lang="en-US" sz="2000">
              <a:solidFill>
                <a:schemeClr val="tx1">
                  <a:lumMod val="75000"/>
                  <a:lumOff val="25000"/>
                </a:schemeClr>
              </a:solidFill>
              <a:latin typeface="Century Gothic" panose="020F0302020204030204"/>
            </a:endParaRPr>
          </a:p>
          <a:p>
            <a:pPr marL="342900" indent="-342900">
              <a:spcAft>
                <a:spcPts val="600"/>
              </a:spcAft>
              <a:buClr>
                <a:srgbClr val="24B1B5"/>
              </a:buClr>
              <a:buFont typeface="Webdings" panose="05030102010509060703" pitchFamily="18" charset="2"/>
              <a:buChar char="4"/>
            </a:pPr>
            <a:r>
              <a:rPr lang="en-US" sz="2000" b="1">
                <a:solidFill>
                  <a:schemeClr val="tx1">
                    <a:lumMod val="75000"/>
                    <a:lumOff val="25000"/>
                  </a:schemeClr>
                </a:solidFill>
                <a:latin typeface="Century Gothic" panose="020F0302020204030204"/>
              </a:rPr>
              <a:t>Implement</a:t>
            </a:r>
            <a:r>
              <a:rPr lang="en-US" sz="2000">
                <a:solidFill>
                  <a:schemeClr val="tx1">
                    <a:lumMod val="75000"/>
                    <a:lumOff val="25000"/>
                  </a:schemeClr>
                </a:solidFill>
                <a:latin typeface="Century Gothic" panose="020F0302020204030204"/>
              </a:rPr>
              <a:t> the VIRGO tool outside the Central Valley to areas where groundwater storage and land subsidence is an issue</a:t>
            </a:r>
          </a:p>
          <a:p>
            <a:endParaRPr lang="en-US">
              <a:cs typeface="Calibri" panose="020F0502020204030204"/>
            </a:endParaRPr>
          </a:p>
        </p:txBody>
      </p:sp>
      <p:pic>
        <p:nvPicPr>
          <p:cNvPr id="7" name="Picture 6" descr="A picture containing grass, outdoor, sky, way&#10;&#10;Description automatically generated">
            <a:extLst>
              <a:ext uri="{FF2B5EF4-FFF2-40B4-BE49-F238E27FC236}">
                <a16:creationId xmlns:a16="http://schemas.microsoft.com/office/drawing/2014/main" id="{48DE89CF-BEB2-0349-9643-F93CA8AAA3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6274" y="1749582"/>
            <a:ext cx="6708635" cy="3818098"/>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795E6E73-A2C3-EB47-A060-7E8B79DB0C69}"/>
              </a:ext>
            </a:extLst>
          </p:cNvPr>
          <p:cNvSpPr txBox="1"/>
          <p:nvPr/>
        </p:nvSpPr>
        <p:spPr>
          <a:xfrm>
            <a:off x="7972794" y="5574069"/>
            <a:ext cx="4139681" cy="246221"/>
          </a:xfrm>
          <a:prstGeom prst="rect">
            <a:avLst/>
          </a:prstGeom>
          <a:noFill/>
        </p:spPr>
        <p:txBody>
          <a:bodyPr wrap="square" rtlCol="0">
            <a:spAutoFit/>
          </a:bodyPr>
          <a:lstStyle/>
          <a:p>
            <a:r>
              <a:rPr lang="en-US" sz="1000" dirty="0">
                <a:solidFill>
                  <a:schemeClr val="tx1">
                    <a:lumMod val="75000"/>
                    <a:lumOff val="25000"/>
                  </a:schemeClr>
                </a:solidFill>
                <a:latin typeface="Century Gothic" panose="020B0502020202020204" pitchFamily="34" charset="0"/>
              </a:rPr>
              <a:t>Image Credit: California Department of Water Resources (2019)</a:t>
            </a:r>
          </a:p>
        </p:txBody>
      </p:sp>
    </p:spTree>
    <p:extLst>
      <p:ext uri="{BB962C8B-B14F-4D97-AF65-F5344CB8AC3E}">
        <p14:creationId xmlns:p14="http://schemas.microsoft.com/office/powerpoint/2010/main" val="2642603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660401" y="1290607"/>
            <a:ext cx="11199578" cy="436011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4B1B5"/>
              </a:buClr>
              <a:defRPr/>
            </a:pPr>
            <a:r>
              <a:rPr lang="en-US" sz="1600" b="1" dirty="0">
                <a:latin typeface="Century Gothic"/>
              </a:rPr>
              <a:t>NASA JPL Science Advisors</a:t>
            </a:r>
          </a:p>
          <a:p>
            <a:pPr marL="342900" indent="-342900">
              <a:lnSpc>
                <a:spcPct val="100000"/>
              </a:lnSpc>
              <a:spcBef>
                <a:spcPts val="0"/>
              </a:spcBef>
              <a:spcAft>
                <a:spcPts val="600"/>
              </a:spcAft>
              <a:buClr>
                <a:srgbClr val="24B1B5"/>
              </a:buClr>
              <a:buFont typeface="Webdings" panose="05030102010509060703" pitchFamily="18" charset="2"/>
              <a:buChar char="4"/>
            </a:pPr>
            <a:r>
              <a:rPr lang="en-US" sz="1400" dirty="0">
                <a:latin typeface="Century Gothic"/>
              </a:rPr>
              <a:t>John T. </a:t>
            </a:r>
            <a:r>
              <a:rPr lang="en-US" sz="1400" dirty="0" err="1">
                <a:latin typeface="Century Gothic"/>
              </a:rPr>
              <a:t>Reager</a:t>
            </a:r>
            <a:r>
              <a:rPr lang="en-US" sz="1400" dirty="0">
                <a:latin typeface="Century Gothic"/>
              </a:rPr>
              <a:t> </a:t>
            </a:r>
            <a:r>
              <a:rPr lang="en-US" sz="1400" i="1" dirty="0">
                <a:latin typeface="Century Gothic"/>
              </a:rPr>
              <a:t>(NASA Jet Propulsion Laboratory, California Institute of Technology) </a:t>
            </a:r>
          </a:p>
          <a:p>
            <a:pPr marL="342900" indent="-342900">
              <a:lnSpc>
                <a:spcPct val="100000"/>
              </a:lnSpc>
              <a:spcBef>
                <a:spcPts val="0"/>
              </a:spcBef>
              <a:spcAft>
                <a:spcPts val="600"/>
              </a:spcAft>
              <a:buClr>
                <a:srgbClr val="24B1B5"/>
              </a:buClr>
              <a:buFont typeface="Webdings" panose="05030102010509060703" pitchFamily="18" charset="2"/>
              <a:buChar char="4"/>
            </a:pPr>
            <a:r>
              <a:rPr lang="en-US" sz="1400" dirty="0">
                <a:latin typeface="Century Gothic"/>
              </a:rPr>
              <a:t>Zhen Liu </a:t>
            </a:r>
            <a:r>
              <a:rPr lang="en-US" sz="1400" i="1" dirty="0">
                <a:latin typeface="Century Gothic"/>
              </a:rPr>
              <a:t>(NASA Jet Propulsion Laboratory, California Institute of Technology)</a:t>
            </a:r>
            <a:r>
              <a:rPr lang="en-US" sz="1400" dirty="0">
                <a:latin typeface="Century Gothic"/>
              </a:rPr>
              <a:t> </a:t>
            </a:r>
          </a:p>
          <a:p>
            <a:pPr marL="342900" indent="-342900">
              <a:lnSpc>
                <a:spcPct val="100000"/>
              </a:lnSpc>
              <a:spcBef>
                <a:spcPts val="0"/>
              </a:spcBef>
              <a:spcAft>
                <a:spcPts val="600"/>
              </a:spcAft>
              <a:buClr>
                <a:srgbClr val="24B1B5"/>
              </a:buClr>
              <a:buFont typeface="Webdings" panose="05030102010509060703" pitchFamily="18" charset="2"/>
              <a:buChar char="4"/>
            </a:pPr>
            <a:r>
              <a:rPr lang="en-US" sz="1400" dirty="0">
                <a:latin typeface="Century Gothic"/>
              </a:rPr>
              <a:t>Kyra Kim </a:t>
            </a:r>
            <a:r>
              <a:rPr lang="en-US" sz="1400" i="1" dirty="0">
                <a:latin typeface="Century Gothic"/>
              </a:rPr>
              <a:t>(NASA Jet Propulsion Laboratory, California Institute of Technology) </a:t>
            </a:r>
          </a:p>
          <a:p>
            <a:pPr>
              <a:lnSpc>
                <a:spcPct val="100000"/>
              </a:lnSpc>
              <a:spcBef>
                <a:spcPts val="0"/>
              </a:spcBef>
              <a:spcAft>
                <a:spcPts val="600"/>
              </a:spcAft>
              <a:buClr>
                <a:srgbClr val="24B1B5"/>
              </a:buClr>
            </a:pPr>
            <a:r>
              <a:rPr lang="en-US" sz="1600" b="1" dirty="0">
                <a:latin typeface="Century Gothic"/>
              </a:rPr>
              <a:t>Project Partners</a:t>
            </a:r>
          </a:p>
          <a:p>
            <a:pPr marL="342900" indent="-342900">
              <a:lnSpc>
                <a:spcPct val="100000"/>
              </a:lnSpc>
              <a:spcBef>
                <a:spcPts val="0"/>
              </a:spcBef>
              <a:spcAft>
                <a:spcPts val="600"/>
              </a:spcAft>
              <a:buClr>
                <a:srgbClr val="24B1B5"/>
              </a:buClr>
              <a:buFont typeface="Webdings" panose="05030102010509060703" pitchFamily="18" charset="2"/>
              <a:buChar char="4"/>
            </a:pPr>
            <a:r>
              <a:rPr lang="en-US" sz="1400" dirty="0">
                <a:latin typeface="Century Gothic"/>
              </a:rPr>
              <a:t>John T. </a:t>
            </a:r>
            <a:r>
              <a:rPr lang="en-US" sz="1400" dirty="0" err="1">
                <a:latin typeface="Century Gothic"/>
              </a:rPr>
              <a:t>Reager</a:t>
            </a:r>
            <a:r>
              <a:rPr lang="en-US" sz="1400" dirty="0">
                <a:latin typeface="Century Gothic"/>
              </a:rPr>
              <a:t> </a:t>
            </a:r>
            <a:r>
              <a:rPr lang="en-US" sz="1400" i="1" dirty="0">
                <a:latin typeface="Century Gothic"/>
              </a:rPr>
              <a:t>(NASA Jet Propulsion Laboratory, California Institute of Technology) </a:t>
            </a:r>
          </a:p>
          <a:p>
            <a:pPr marL="342900" indent="-342900">
              <a:lnSpc>
                <a:spcPct val="100000"/>
              </a:lnSpc>
              <a:spcBef>
                <a:spcPts val="0"/>
              </a:spcBef>
              <a:spcAft>
                <a:spcPts val="600"/>
              </a:spcAft>
              <a:buClr>
                <a:srgbClr val="24B1B5"/>
              </a:buClr>
              <a:buFont typeface="Webdings" panose="05030102010509060703" pitchFamily="18" charset="2"/>
              <a:buChar char="4"/>
            </a:pPr>
            <a:r>
              <a:rPr lang="en-US" sz="1400" dirty="0">
                <a:latin typeface="Century Gothic"/>
              </a:rPr>
              <a:t>Bill Brewster</a:t>
            </a:r>
            <a:r>
              <a:rPr lang="en-US" sz="1400" i="1" dirty="0">
                <a:latin typeface="Century Gothic"/>
              </a:rPr>
              <a:t> (California Department of Water Resources, North Central Region Office Section Lead)</a:t>
            </a:r>
          </a:p>
          <a:p>
            <a:pPr marL="342900" indent="-342900">
              <a:lnSpc>
                <a:spcPct val="100000"/>
              </a:lnSpc>
              <a:spcBef>
                <a:spcPts val="0"/>
              </a:spcBef>
              <a:spcAft>
                <a:spcPts val="600"/>
              </a:spcAft>
              <a:buClr>
                <a:srgbClr val="24B1B5"/>
              </a:buClr>
              <a:buFont typeface="Webdings" panose="05030102010509060703" pitchFamily="18" charset="2"/>
              <a:buChar char="4"/>
            </a:pPr>
            <a:r>
              <a:rPr lang="en-US" sz="1400" dirty="0">
                <a:latin typeface="Century Gothic"/>
              </a:rPr>
              <a:t>Mike McKenzie</a:t>
            </a:r>
            <a:r>
              <a:rPr lang="en-US" sz="1400" i="1" dirty="0">
                <a:latin typeface="Century Gothic"/>
              </a:rPr>
              <a:t> (California Department of Water Resources, South Central Region Office Section Lead) </a:t>
            </a:r>
          </a:p>
          <a:p>
            <a:pPr marL="342900" indent="-342900">
              <a:lnSpc>
                <a:spcPct val="100000"/>
              </a:lnSpc>
              <a:spcBef>
                <a:spcPts val="0"/>
              </a:spcBef>
              <a:spcAft>
                <a:spcPts val="600"/>
              </a:spcAft>
              <a:buClr>
                <a:srgbClr val="24B1B5"/>
              </a:buClr>
              <a:buFont typeface="Webdings" panose="05030102010509060703" pitchFamily="18" charset="2"/>
              <a:buChar char="4"/>
            </a:pPr>
            <a:r>
              <a:rPr lang="en-US" sz="1400" dirty="0">
                <a:latin typeface="Century Gothic"/>
              </a:rPr>
              <a:t>Jack Tung</a:t>
            </a:r>
            <a:r>
              <a:rPr lang="en-US" sz="1400" i="1" dirty="0">
                <a:latin typeface="Century Gothic"/>
              </a:rPr>
              <a:t> (California Department of Water Resources, Southern Region Office Specialist Research Scientist)</a:t>
            </a:r>
          </a:p>
          <a:p>
            <a:pPr marL="342900" indent="-342900">
              <a:lnSpc>
                <a:spcPct val="100000"/>
              </a:lnSpc>
              <a:spcBef>
                <a:spcPts val="0"/>
              </a:spcBef>
              <a:spcAft>
                <a:spcPts val="600"/>
              </a:spcAft>
              <a:buClr>
                <a:srgbClr val="24B1B5"/>
              </a:buClr>
              <a:buFont typeface="Webdings" panose="05030102010509060703" pitchFamily="18" charset="2"/>
              <a:buChar char="4"/>
            </a:pPr>
            <a:r>
              <a:rPr lang="en-US" sz="1400" dirty="0">
                <a:latin typeface="Century Gothic"/>
              </a:rPr>
              <a:t>Dr. Charles Hays</a:t>
            </a:r>
            <a:r>
              <a:rPr lang="en-US" sz="1400" i="1" dirty="0">
                <a:latin typeface="Century Gothic"/>
              </a:rPr>
              <a:t> (California State University, Los Angeles) </a:t>
            </a:r>
          </a:p>
          <a:p>
            <a:pPr>
              <a:lnSpc>
                <a:spcPct val="100000"/>
              </a:lnSpc>
              <a:spcBef>
                <a:spcPts val="0"/>
              </a:spcBef>
              <a:spcAft>
                <a:spcPts val="600"/>
              </a:spcAft>
              <a:buClr>
                <a:srgbClr val="24B1B5"/>
              </a:buClr>
            </a:pPr>
            <a:r>
              <a:rPr lang="en-US" sz="1600" b="1" dirty="0">
                <a:latin typeface="Century Gothic"/>
              </a:rPr>
              <a:t>NASA JPL Support</a:t>
            </a:r>
            <a:endParaRPr lang="en-US" sz="1600" dirty="0"/>
          </a:p>
          <a:p>
            <a:pPr marL="342900" indent="-342900">
              <a:lnSpc>
                <a:spcPct val="100000"/>
              </a:lnSpc>
              <a:spcBef>
                <a:spcPts val="0"/>
              </a:spcBef>
              <a:spcAft>
                <a:spcPts val="600"/>
              </a:spcAft>
              <a:buClr>
                <a:srgbClr val="24B1B5"/>
              </a:buClr>
              <a:buFont typeface="Webdings" panose="05030102010509060703" pitchFamily="18" charset="2"/>
              <a:buChar char="4"/>
            </a:pPr>
            <a:r>
              <a:rPr lang="en-US" sz="1400" dirty="0">
                <a:latin typeface="Century Gothic"/>
              </a:rPr>
              <a:t>Erica </a:t>
            </a:r>
            <a:r>
              <a:rPr lang="en-US" sz="1400" dirty="0" err="1">
                <a:latin typeface="Century Gothic"/>
              </a:rPr>
              <a:t>Carcelen</a:t>
            </a:r>
            <a:r>
              <a:rPr lang="en-US" sz="1400" dirty="0">
                <a:latin typeface="Century Gothic"/>
              </a:rPr>
              <a:t> </a:t>
            </a:r>
            <a:r>
              <a:rPr lang="en-US" sz="1400" i="1" dirty="0">
                <a:latin typeface="Century Gothic"/>
              </a:rPr>
              <a:t>(NASA DEVELOP National Program, Lead/Fellow) </a:t>
            </a:r>
          </a:p>
          <a:p>
            <a:pPr marL="342900" indent="-342900">
              <a:lnSpc>
                <a:spcPct val="100000"/>
              </a:lnSpc>
              <a:spcBef>
                <a:spcPts val="0"/>
              </a:spcBef>
              <a:spcAft>
                <a:spcPts val="600"/>
              </a:spcAft>
              <a:buClr>
                <a:srgbClr val="24B1B5"/>
              </a:buClr>
              <a:buFont typeface="Webdings" panose="05030102010509060703" pitchFamily="18" charset="2"/>
              <a:buChar char="4"/>
            </a:pPr>
            <a:r>
              <a:rPr lang="en-US" sz="1400" dirty="0">
                <a:latin typeface="Century Gothic"/>
              </a:rPr>
              <a:t>Ben Holt </a:t>
            </a:r>
            <a:r>
              <a:rPr lang="en-US" sz="1400" i="1" dirty="0">
                <a:latin typeface="Century Gothic"/>
              </a:rPr>
              <a:t>(NASA Jet Propulsion Laboratory, California Institute of Technology) </a:t>
            </a:r>
          </a:p>
          <a:p>
            <a:pPr>
              <a:lnSpc>
                <a:spcPct val="100000"/>
              </a:lnSpc>
              <a:spcBef>
                <a:spcPts val="0"/>
              </a:spcBef>
              <a:spcAft>
                <a:spcPts val="600"/>
              </a:spcAft>
              <a:buClr>
                <a:srgbClr val="24B1B5"/>
              </a:buClr>
            </a:pPr>
            <a:r>
              <a:rPr lang="en-US" sz="1600" b="1" dirty="0">
                <a:latin typeface="Century Gothic"/>
              </a:rPr>
              <a:t>Previous Contributors</a:t>
            </a:r>
          </a:p>
          <a:p>
            <a:pPr marL="342900" indent="-342900">
              <a:lnSpc>
                <a:spcPct val="100000"/>
              </a:lnSpc>
              <a:spcBef>
                <a:spcPts val="0"/>
              </a:spcBef>
              <a:spcAft>
                <a:spcPts val="600"/>
              </a:spcAft>
              <a:buClr>
                <a:srgbClr val="24B1B5"/>
              </a:buClr>
              <a:buFont typeface="Webdings" panose="05030102010509060703" pitchFamily="18" charset="2"/>
              <a:buChar char="4"/>
            </a:pPr>
            <a:r>
              <a:rPr lang="en-US" sz="1400" dirty="0">
                <a:latin typeface="Century Gothic"/>
              </a:rPr>
              <a:t>Forrest Corcoran </a:t>
            </a:r>
            <a:r>
              <a:rPr lang="en-US" sz="1400" i="1" dirty="0">
                <a:latin typeface="Century Gothic"/>
              </a:rPr>
              <a:t>(California-JPL Central Valley Water Resources I)</a:t>
            </a:r>
            <a:endParaRPr lang="en-US" sz="1400" i="1" dirty="0"/>
          </a:p>
          <a:p>
            <a:pPr marL="342900" indent="-342900">
              <a:lnSpc>
                <a:spcPct val="100000"/>
              </a:lnSpc>
              <a:spcBef>
                <a:spcPts val="0"/>
              </a:spcBef>
              <a:spcAft>
                <a:spcPts val="600"/>
              </a:spcAft>
              <a:buClr>
                <a:srgbClr val="24B1B5"/>
              </a:buClr>
              <a:buFont typeface="Webdings" panose="05030102010509060703" pitchFamily="18" charset="2"/>
              <a:buChar char="4"/>
            </a:pPr>
            <a:r>
              <a:rPr lang="en-US" sz="1400" dirty="0">
                <a:latin typeface="Century Gothic"/>
              </a:rPr>
              <a:t>Marissa Dudek</a:t>
            </a:r>
            <a:r>
              <a:rPr lang="en-US" sz="1400" i="1" dirty="0">
                <a:latin typeface="Century Gothic"/>
              </a:rPr>
              <a:t> (California-JPL Central Valley Water Resources I)</a:t>
            </a:r>
            <a:endParaRPr lang="en-US" sz="1400" i="1" dirty="0"/>
          </a:p>
          <a:p>
            <a:pPr marL="342900" indent="-342900">
              <a:lnSpc>
                <a:spcPct val="100000"/>
              </a:lnSpc>
              <a:spcBef>
                <a:spcPts val="0"/>
              </a:spcBef>
              <a:spcAft>
                <a:spcPts val="600"/>
              </a:spcAft>
              <a:buClr>
                <a:srgbClr val="24B1B5"/>
              </a:buClr>
              <a:buFont typeface="Webdings" panose="05030102010509060703" pitchFamily="18" charset="2"/>
              <a:buChar char="4"/>
            </a:pPr>
            <a:r>
              <a:rPr lang="en-US" sz="1400" dirty="0">
                <a:latin typeface="Century Gothic"/>
              </a:rPr>
              <a:t>Patrick Saylor</a:t>
            </a:r>
            <a:r>
              <a:rPr lang="en-US" sz="1400" i="1" dirty="0">
                <a:latin typeface="Century Gothic"/>
              </a:rPr>
              <a:t> (California-JPL Central Valley Water Resources I)</a:t>
            </a:r>
            <a:endParaRPr lang="en-US" sz="1400" i="1" dirty="0"/>
          </a:p>
          <a:p>
            <a:pPr marL="285750" indent="-285750">
              <a:lnSpc>
                <a:spcPct val="100000"/>
              </a:lnSpc>
              <a:spcBef>
                <a:spcPts val="0"/>
              </a:spcBef>
              <a:spcAft>
                <a:spcPts val="600"/>
              </a:spcAft>
              <a:buFont typeface="Arial" panose="05030102010509060703" pitchFamily="18" charset="2"/>
              <a:buChar char="•"/>
              <a:defRPr/>
            </a:pPr>
            <a:endParaRPr lang="en-US" sz="1200" dirty="0"/>
          </a:p>
          <a:p>
            <a:pPr marL="342900" indent="-342900">
              <a:lnSpc>
                <a:spcPct val="100000"/>
              </a:lnSpc>
              <a:spcBef>
                <a:spcPts val="0"/>
              </a:spcBef>
              <a:spcAft>
                <a:spcPts val="600"/>
              </a:spcAft>
              <a:buClr>
                <a:srgbClr val="24B1B5"/>
              </a:buClr>
              <a:buFont typeface="Webdings" panose="05030102010509060703" pitchFamily="18" charset="2"/>
              <a:buChar char="4"/>
              <a:defRPr/>
            </a:pPr>
            <a:endParaRPr lang="en-US" sz="1200" i="1" dirty="0"/>
          </a:p>
          <a:p>
            <a:pPr marL="342900" indent="-342900">
              <a:lnSpc>
                <a:spcPct val="100000"/>
              </a:lnSpc>
              <a:spcBef>
                <a:spcPts val="0"/>
              </a:spcBef>
              <a:spcAft>
                <a:spcPts val="600"/>
              </a:spcAft>
              <a:buClr>
                <a:srgbClr val="24B1B5"/>
              </a:buClr>
              <a:buFont typeface="Webdings" panose="05030102010509060703" pitchFamily="18" charset="2"/>
              <a:buChar char="4"/>
              <a:defRPr/>
            </a:pPr>
            <a:endParaRPr lang="en-US" sz="1200" i="1" dirty="0"/>
          </a:p>
          <a:p>
            <a:pPr marR="0" lvl="0" defTabSz="914400">
              <a:lnSpc>
                <a:spcPct val="100000"/>
              </a:lnSpc>
              <a:spcBef>
                <a:spcPts val="0"/>
              </a:spcBef>
              <a:spcAft>
                <a:spcPts val="600"/>
              </a:spcAft>
              <a:buClr>
                <a:srgbClr val="24B1B5"/>
              </a:buClr>
              <a:buSzTx/>
              <a:tabLst/>
              <a:defRPr/>
            </a:pPr>
            <a:endParaRPr lang="en-US" sz="1400" b="1" dirty="0"/>
          </a:p>
          <a:p>
            <a:pPr marR="0" lvl="0" defTabSz="914400" rtl="0" eaLnBrk="1" fontAlgn="auto" latinLnBrk="0" hangingPunct="1">
              <a:lnSpc>
                <a:spcPct val="100000"/>
              </a:lnSpc>
              <a:spcBef>
                <a:spcPts val="0"/>
              </a:spcBef>
              <a:spcAft>
                <a:spcPts val="600"/>
              </a:spcAft>
              <a:buClr>
                <a:srgbClr val="24B1B5"/>
              </a:buClr>
              <a:buSzTx/>
              <a:tabLst/>
              <a:defRPr/>
            </a:pPr>
            <a:endParaRPr lang="en-US" sz="1000" b="0" i="0" u="none" strike="noStrike" kern="1200" cap="none" spc="0" normalizeH="0" baseline="0" noProof="0" dirty="0">
              <a:ln>
                <a:noFill/>
              </a:ln>
              <a:effectLst/>
              <a:uLnTx/>
              <a:uFillTx/>
            </a:endParaRPr>
          </a:p>
          <a:p>
            <a:pPr marR="0" lvl="0" defTabSz="914400" rtl="0" eaLnBrk="1" fontAlgn="auto" latinLnBrk="0" hangingPunct="1">
              <a:buClr>
                <a:srgbClr val="24B1B5"/>
              </a:buClr>
              <a:buSzTx/>
              <a:tabLst/>
              <a:defRPr/>
            </a:pPr>
            <a:endParaRPr lang="en-US" sz="1400" b="0" i="0" u="none" strike="noStrike" kern="1200" cap="none" spc="0" normalizeH="0" baseline="0" noProof="0" dirty="0">
              <a:ln>
                <a:noFill/>
              </a:ln>
              <a:effectLst/>
              <a:uLnTx/>
              <a:uFillTx/>
            </a:endParaRPr>
          </a:p>
          <a:p>
            <a:pPr marL="285750" indent="-285750">
              <a:buClr>
                <a:srgbClr val="24B1B5"/>
              </a:buClr>
              <a:buChar char="•"/>
              <a:defRPr/>
            </a:pPr>
            <a:endParaRPr lang="en-US" sz="1400" dirty="0"/>
          </a:p>
          <a:p>
            <a:pPr marL="285750" indent="-285750">
              <a:buClr>
                <a:srgbClr val="24B1B5"/>
              </a:buClr>
              <a:buChar char="•"/>
              <a:defRPr/>
            </a:pPr>
            <a:endParaRPr lang="en-US" sz="1400" dirty="0"/>
          </a:p>
          <a:p>
            <a:pPr>
              <a:buClr>
                <a:srgbClr val="24B1B5"/>
              </a:buClr>
              <a:defRPr/>
            </a:pPr>
            <a:endParaRPr lang="en-US" sz="1600" dirty="0"/>
          </a:p>
          <a:p>
            <a:pPr>
              <a:lnSpc>
                <a:spcPct val="100000"/>
              </a:lnSpc>
              <a:spcBef>
                <a:spcPts val="0"/>
              </a:spcBef>
              <a:spcAft>
                <a:spcPts val="600"/>
              </a:spcAft>
              <a:buClr>
                <a:srgbClr val="24B1B5"/>
              </a:buClr>
              <a:defRPr/>
            </a:pPr>
            <a:endParaRPr lang="en-US" sz="1800" dirty="0"/>
          </a:p>
          <a:p>
            <a:pPr>
              <a:lnSpc>
                <a:spcPct val="100000"/>
              </a:lnSpc>
              <a:spcBef>
                <a:spcPts val="0"/>
              </a:spcBef>
              <a:spcAft>
                <a:spcPts val="600"/>
              </a:spcAft>
              <a:buClr>
                <a:srgbClr val="24B1B5"/>
              </a:buClr>
              <a:defRPr/>
            </a:pPr>
            <a:endParaRPr lang="en-US" sz="1800" dirty="0"/>
          </a:p>
        </p:txBody>
      </p:sp>
      <p:sp>
        <p:nvSpPr>
          <p:cNvPr id="2" name="TextBox 1">
            <a:extLst>
              <a:ext uri="{FF2B5EF4-FFF2-40B4-BE49-F238E27FC236}">
                <a16:creationId xmlns:a16="http://schemas.microsoft.com/office/drawing/2014/main" id="{F61D9973-90BC-4A00-A3B0-0BFA191BACC9}"/>
              </a:ext>
            </a:extLst>
          </p:cNvPr>
          <p:cNvSpPr txBox="1"/>
          <p:nvPr/>
        </p:nvSpPr>
        <p:spPr>
          <a:xfrm>
            <a:off x="749154" y="6236796"/>
            <a:ext cx="1081347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ea typeface="+mn-lt"/>
                <a:cs typeface="+mn-lt"/>
              </a:rPr>
              <a:t> This material contains modified Copernicus Sentinel data (2015-2020), processed by ESA</a:t>
            </a:r>
          </a:p>
        </p:txBody>
      </p:sp>
    </p:spTree>
    <p:extLst>
      <p:ext uri="{BB962C8B-B14F-4D97-AF65-F5344CB8AC3E}">
        <p14:creationId xmlns:p14="http://schemas.microsoft.com/office/powerpoint/2010/main" val="381960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Map&#10;&#10;Description automatically generated">
            <a:extLst>
              <a:ext uri="{FF2B5EF4-FFF2-40B4-BE49-F238E27FC236}">
                <a16:creationId xmlns:a16="http://schemas.microsoft.com/office/drawing/2014/main" id="{2CD7E988-239A-40CA-87C7-64D068CECF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7967" y="1574438"/>
            <a:ext cx="5606993" cy="4323606"/>
          </a:xfrm>
          <a:prstGeom prst="rect">
            <a:avLst/>
          </a:prstGeom>
        </p:spPr>
      </p:pic>
      <p:sp>
        <p:nvSpPr>
          <p:cNvPr id="2" name="TextBox 1">
            <a:extLst>
              <a:ext uri="{FF2B5EF4-FFF2-40B4-BE49-F238E27FC236}">
                <a16:creationId xmlns:a16="http://schemas.microsoft.com/office/drawing/2014/main" id="{A70177DE-CEFA-4769-8732-BE502D354091}"/>
              </a:ext>
            </a:extLst>
          </p:cNvPr>
          <p:cNvSpPr txBox="1"/>
          <p:nvPr/>
        </p:nvSpPr>
        <p:spPr>
          <a:xfrm>
            <a:off x="304016" y="184930"/>
            <a:ext cx="901172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4B1B5"/>
                </a:solidFill>
                <a:latin typeface="Century Gothic" panose="020F0302020204030204"/>
                <a:ea typeface="+mj-ea"/>
                <a:cs typeface="+mj-cs"/>
              </a:rPr>
              <a:t>The Central Valley</a:t>
            </a:r>
          </a:p>
        </p:txBody>
      </p:sp>
      <p:sp>
        <p:nvSpPr>
          <p:cNvPr id="3" name="TextBox 2">
            <a:extLst>
              <a:ext uri="{FF2B5EF4-FFF2-40B4-BE49-F238E27FC236}">
                <a16:creationId xmlns:a16="http://schemas.microsoft.com/office/drawing/2014/main" id="{5190E64C-5B4D-4143-915B-FCDE869189D7}"/>
              </a:ext>
            </a:extLst>
          </p:cNvPr>
          <p:cNvSpPr txBox="1"/>
          <p:nvPr/>
        </p:nvSpPr>
        <p:spPr>
          <a:xfrm>
            <a:off x="189372" y="1944597"/>
            <a:ext cx="4785829" cy="50351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cs typeface="Calibri"/>
              </a:rPr>
              <a:t>20,000 square miles </a:t>
            </a:r>
          </a:p>
          <a:p>
            <a:pPr>
              <a:spcAft>
                <a:spcPts val="600"/>
              </a:spcAft>
              <a:buClr>
                <a:srgbClr val="24B1B5"/>
              </a:buClr>
            </a:pPr>
            <a:endParaRPr lang="en-US" sz="2000" dirty="0">
              <a:solidFill>
                <a:schemeClr val="tx1">
                  <a:lumMod val="75000"/>
                  <a:lumOff val="25000"/>
                </a:schemeClr>
              </a:solidFill>
              <a:latin typeface="Century Gothic" panose="020B0502020202020204" pitchFamily="34" charset="0"/>
              <a:cs typeface="Calibri"/>
            </a:endParaRPr>
          </a:p>
          <a:p>
            <a:pPr marL="342900" indent="-342900">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cs typeface="Calibri"/>
              </a:rPr>
              <a:t>Population expected to be 6 million in 2020</a:t>
            </a:r>
          </a:p>
          <a:p>
            <a:pPr>
              <a:spcAft>
                <a:spcPts val="600"/>
              </a:spcAft>
              <a:buClr>
                <a:srgbClr val="24B1B5"/>
              </a:buClr>
            </a:pPr>
            <a:endParaRPr lang="en-US" sz="2000" dirty="0">
              <a:solidFill>
                <a:schemeClr val="tx1">
                  <a:lumMod val="75000"/>
                  <a:lumOff val="25000"/>
                </a:schemeClr>
              </a:solidFill>
              <a:latin typeface="Century Gothic" panose="020B0502020202020204" pitchFamily="34" charset="0"/>
              <a:cs typeface="Calibri"/>
            </a:endParaRPr>
          </a:p>
          <a:p>
            <a:pPr marL="342900" indent="-342900">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cs typeface="Calibri"/>
              </a:rPr>
              <a:t>40% of the nation's fruits and nuts</a:t>
            </a:r>
          </a:p>
          <a:p>
            <a:pPr>
              <a:spcAft>
                <a:spcPts val="600"/>
              </a:spcAft>
              <a:buClr>
                <a:srgbClr val="24B1B5"/>
              </a:buClr>
            </a:pPr>
            <a:endParaRPr lang="en-US" sz="2000" dirty="0">
              <a:solidFill>
                <a:schemeClr val="tx1">
                  <a:lumMod val="75000"/>
                  <a:lumOff val="25000"/>
                </a:schemeClr>
              </a:solidFill>
              <a:latin typeface="Century Gothic" panose="020B0502020202020204" pitchFamily="34" charset="0"/>
              <a:cs typeface="Calibri"/>
            </a:endParaRPr>
          </a:p>
          <a:p>
            <a:pPr marL="342900" indent="-342900">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cs typeface="Calibri"/>
              </a:rPr>
              <a:t>Valued at $17 billion per year</a:t>
            </a:r>
          </a:p>
          <a:p>
            <a:pPr>
              <a:spcAft>
                <a:spcPts val="600"/>
              </a:spcAft>
              <a:buClr>
                <a:srgbClr val="24B1B5"/>
              </a:buClr>
            </a:pPr>
            <a:endParaRPr lang="en-US" sz="2000" dirty="0">
              <a:solidFill>
                <a:schemeClr val="tx1">
                  <a:lumMod val="75000"/>
                  <a:lumOff val="25000"/>
                </a:schemeClr>
              </a:solidFill>
              <a:latin typeface="Century Gothic" panose="020B0502020202020204" pitchFamily="34" charset="0"/>
              <a:cs typeface="Calibri"/>
            </a:endParaRPr>
          </a:p>
          <a:p>
            <a:pPr marL="342900" indent="-342900">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cs typeface="Calibri"/>
              </a:rPr>
              <a:t>Grows more than 250 crops</a:t>
            </a:r>
          </a:p>
          <a:p>
            <a:pPr marL="342900" indent="-342900">
              <a:spcAft>
                <a:spcPts val="600"/>
              </a:spcAft>
              <a:buClr>
                <a:srgbClr val="24B1B5"/>
              </a:buClr>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cs typeface="Calibri"/>
            </a:endParaRPr>
          </a:p>
          <a:p>
            <a:pPr marL="342900" indent="-342900">
              <a:spcAft>
                <a:spcPts val="600"/>
              </a:spcAft>
              <a:buClr>
                <a:srgbClr val="24B1B5"/>
              </a:buClr>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cs typeface="Calibri"/>
            </a:endParaRPr>
          </a:p>
          <a:p>
            <a:pPr>
              <a:lnSpc>
                <a:spcPct val="150000"/>
              </a:lnSpc>
            </a:pPr>
            <a:endParaRPr lang="en-US" sz="2000" dirty="0">
              <a:latin typeface="Century Gothic"/>
              <a:cs typeface="Calibri"/>
            </a:endParaRPr>
          </a:p>
        </p:txBody>
      </p:sp>
      <p:sp>
        <p:nvSpPr>
          <p:cNvPr id="6" name="TextBox 5">
            <a:extLst>
              <a:ext uri="{FF2B5EF4-FFF2-40B4-BE49-F238E27FC236}">
                <a16:creationId xmlns:a16="http://schemas.microsoft.com/office/drawing/2014/main" id="{746BECBB-BB46-4337-B435-87CAFFFD457F}"/>
              </a:ext>
            </a:extLst>
          </p:cNvPr>
          <p:cNvSpPr txBox="1"/>
          <p:nvPr/>
        </p:nvSpPr>
        <p:spPr>
          <a:xfrm>
            <a:off x="10248694" y="5437386"/>
            <a:ext cx="17654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Central Valley</a:t>
            </a:r>
          </a:p>
        </p:txBody>
      </p:sp>
      <p:sp>
        <p:nvSpPr>
          <p:cNvPr id="7" name="Rectangle: Rounded Corners 6">
            <a:extLst>
              <a:ext uri="{FF2B5EF4-FFF2-40B4-BE49-F238E27FC236}">
                <a16:creationId xmlns:a16="http://schemas.microsoft.com/office/drawing/2014/main" id="{36EDAA52-EB1B-4FA8-BFAE-AA36DCD755FF}"/>
              </a:ext>
            </a:extLst>
          </p:cNvPr>
          <p:cNvSpPr/>
          <p:nvPr/>
        </p:nvSpPr>
        <p:spPr>
          <a:xfrm>
            <a:off x="9983197" y="5511606"/>
            <a:ext cx="161925" cy="161925"/>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0149B3-34C6-436D-A769-9E53F54DED80}"/>
              </a:ext>
            </a:extLst>
          </p:cNvPr>
          <p:cNvSpPr txBox="1"/>
          <p:nvPr/>
        </p:nvSpPr>
        <p:spPr>
          <a:xfrm>
            <a:off x="9116116" y="3473210"/>
            <a:ext cx="528663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err="1">
                <a:solidFill>
                  <a:schemeClr val="tx1">
                    <a:lumMod val="75000"/>
                    <a:lumOff val="25000"/>
                  </a:schemeClr>
                </a:solidFill>
                <a:latin typeface="Century Gothic"/>
                <a:cs typeface="Calibri"/>
              </a:rPr>
              <a:t>Basemap</a:t>
            </a:r>
            <a:r>
              <a:rPr lang="en-US" sz="800" dirty="0">
                <a:solidFill>
                  <a:schemeClr val="tx1">
                    <a:lumMod val="75000"/>
                    <a:lumOff val="25000"/>
                  </a:schemeClr>
                </a:solidFill>
                <a:latin typeface="Century Gothic"/>
                <a:cs typeface="Calibri"/>
              </a:rPr>
              <a:t> credit: ESRI Topographic, Esri Light Gray Base</a:t>
            </a:r>
          </a:p>
        </p:txBody>
      </p:sp>
      <p:pic>
        <p:nvPicPr>
          <p:cNvPr id="5" name="Picture 8" descr="A picture containing kite, shirt&#10;&#10;Description automatically generated">
            <a:extLst>
              <a:ext uri="{FF2B5EF4-FFF2-40B4-BE49-F238E27FC236}">
                <a16:creationId xmlns:a16="http://schemas.microsoft.com/office/drawing/2014/main" id="{AD7539D9-8E5F-48AE-A24C-A812F1FBD015}"/>
              </a:ext>
            </a:extLst>
          </p:cNvPr>
          <p:cNvPicPr>
            <a:picLocks noChangeAspect="1"/>
          </p:cNvPicPr>
          <p:nvPr/>
        </p:nvPicPr>
        <p:blipFill>
          <a:blip r:embed="rId4"/>
          <a:stretch>
            <a:fillRect/>
          </a:stretch>
        </p:blipFill>
        <p:spPr>
          <a:xfrm>
            <a:off x="4843150" y="1883689"/>
            <a:ext cx="495300" cy="676275"/>
          </a:xfrm>
          <a:prstGeom prst="rect">
            <a:avLst/>
          </a:prstGeom>
        </p:spPr>
      </p:pic>
      <p:pic>
        <p:nvPicPr>
          <p:cNvPr id="13" name="Picture 13">
            <a:extLst>
              <a:ext uri="{FF2B5EF4-FFF2-40B4-BE49-F238E27FC236}">
                <a16:creationId xmlns:a16="http://schemas.microsoft.com/office/drawing/2014/main" id="{D72C9126-540F-40F2-A5A6-B2E7F1183DE7}"/>
              </a:ext>
            </a:extLst>
          </p:cNvPr>
          <p:cNvPicPr>
            <a:picLocks noChangeAspect="1"/>
          </p:cNvPicPr>
          <p:nvPr/>
        </p:nvPicPr>
        <p:blipFill rotWithShape="1">
          <a:blip r:embed="rId5"/>
          <a:srcRect l="10828" t="21516" r="19745" b="49120"/>
          <a:stretch/>
        </p:blipFill>
        <p:spPr>
          <a:xfrm>
            <a:off x="10071565" y="5879050"/>
            <a:ext cx="873333" cy="93685"/>
          </a:xfrm>
          <a:prstGeom prst="rect">
            <a:avLst/>
          </a:prstGeom>
        </p:spPr>
      </p:pic>
      <p:sp>
        <p:nvSpPr>
          <p:cNvPr id="15" name="TextBox 14">
            <a:extLst>
              <a:ext uri="{FF2B5EF4-FFF2-40B4-BE49-F238E27FC236}">
                <a16:creationId xmlns:a16="http://schemas.microsoft.com/office/drawing/2014/main" id="{3860DBFC-E43D-4CCC-B81E-38AD2B1CBA57}"/>
              </a:ext>
            </a:extLst>
          </p:cNvPr>
          <p:cNvSpPr txBox="1"/>
          <p:nvPr/>
        </p:nvSpPr>
        <p:spPr>
          <a:xfrm>
            <a:off x="9955469" y="5973062"/>
            <a:ext cx="3048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a:t>
            </a:r>
          </a:p>
        </p:txBody>
      </p:sp>
      <p:sp>
        <p:nvSpPr>
          <p:cNvPr id="17" name="TextBox 16">
            <a:extLst>
              <a:ext uri="{FF2B5EF4-FFF2-40B4-BE49-F238E27FC236}">
                <a16:creationId xmlns:a16="http://schemas.microsoft.com/office/drawing/2014/main" id="{8F3D03DC-5551-4218-A30D-176143983762}"/>
              </a:ext>
            </a:extLst>
          </p:cNvPr>
          <p:cNvSpPr txBox="1"/>
          <p:nvPr/>
        </p:nvSpPr>
        <p:spPr>
          <a:xfrm>
            <a:off x="10328861" y="5972617"/>
            <a:ext cx="5769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80</a:t>
            </a:r>
          </a:p>
        </p:txBody>
      </p:sp>
      <p:sp>
        <p:nvSpPr>
          <p:cNvPr id="19" name="TextBox 18">
            <a:extLst>
              <a:ext uri="{FF2B5EF4-FFF2-40B4-BE49-F238E27FC236}">
                <a16:creationId xmlns:a16="http://schemas.microsoft.com/office/drawing/2014/main" id="{77F059B8-AA31-4090-9168-28EE5F0157C1}"/>
              </a:ext>
            </a:extLst>
          </p:cNvPr>
          <p:cNvSpPr txBox="1"/>
          <p:nvPr/>
        </p:nvSpPr>
        <p:spPr>
          <a:xfrm>
            <a:off x="10703519" y="5976061"/>
            <a:ext cx="5660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160</a:t>
            </a:r>
          </a:p>
        </p:txBody>
      </p:sp>
      <p:sp>
        <p:nvSpPr>
          <p:cNvPr id="21" name="TextBox 20">
            <a:extLst>
              <a:ext uri="{FF2B5EF4-FFF2-40B4-BE49-F238E27FC236}">
                <a16:creationId xmlns:a16="http://schemas.microsoft.com/office/drawing/2014/main" id="{0F903ABB-356F-4F05-B7C9-F41A5C6A1D19}"/>
              </a:ext>
            </a:extLst>
          </p:cNvPr>
          <p:cNvSpPr txBox="1"/>
          <p:nvPr/>
        </p:nvSpPr>
        <p:spPr>
          <a:xfrm>
            <a:off x="10986547" y="5783388"/>
            <a:ext cx="7728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Miles</a:t>
            </a:r>
          </a:p>
        </p:txBody>
      </p:sp>
      <p:pic>
        <p:nvPicPr>
          <p:cNvPr id="9" name="Picture 10" descr="Map&#10;&#10;Description automatically generated">
            <a:extLst>
              <a:ext uri="{FF2B5EF4-FFF2-40B4-BE49-F238E27FC236}">
                <a16:creationId xmlns:a16="http://schemas.microsoft.com/office/drawing/2014/main" id="{86E27511-5A13-4971-9427-8BBAD4918B81}"/>
              </a:ext>
            </a:extLst>
          </p:cNvPr>
          <p:cNvPicPr>
            <a:picLocks noChangeAspect="1"/>
          </p:cNvPicPr>
          <p:nvPr/>
        </p:nvPicPr>
        <p:blipFill>
          <a:blip r:embed="rId6"/>
          <a:stretch>
            <a:fillRect/>
          </a:stretch>
        </p:blipFill>
        <p:spPr>
          <a:xfrm>
            <a:off x="8242005" y="1884847"/>
            <a:ext cx="3700130" cy="1599748"/>
          </a:xfrm>
          <a:prstGeom prst="rect">
            <a:avLst/>
          </a:prstGeom>
        </p:spPr>
      </p:pic>
      <p:sp>
        <p:nvSpPr>
          <p:cNvPr id="8" name="TextBox 7">
            <a:extLst>
              <a:ext uri="{FF2B5EF4-FFF2-40B4-BE49-F238E27FC236}">
                <a16:creationId xmlns:a16="http://schemas.microsoft.com/office/drawing/2014/main" id="{EDF75EE3-6D7A-40A5-BD54-2235C2916C78}"/>
              </a:ext>
            </a:extLst>
          </p:cNvPr>
          <p:cNvSpPr txBox="1"/>
          <p:nvPr/>
        </p:nvSpPr>
        <p:spPr>
          <a:xfrm rot="2400000">
            <a:off x="6719637" y="383275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Sierra Nevada</a:t>
            </a:r>
          </a:p>
        </p:txBody>
      </p:sp>
      <p:sp>
        <p:nvSpPr>
          <p:cNvPr id="10" name="Oval 9">
            <a:extLst>
              <a:ext uri="{FF2B5EF4-FFF2-40B4-BE49-F238E27FC236}">
                <a16:creationId xmlns:a16="http://schemas.microsoft.com/office/drawing/2014/main" id="{158CCE96-5C5D-4D80-B71B-A6E76734452B}"/>
              </a:ext>
            </a:extLst>
          </p:cNvPr>
          <p:cNvSpPr/>
          <p:nvPr/>
        </p:nvSpPr>
        <p:spPr>
          <a:xfrm>
            <a:off x="8157912" y="5280359"/>
            <a:ext cx="80210" cy="802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275DD3F-B919-4D3A-B5BF-DE212395EA1F}"/>
              </a:ext>
            </a:extLst>
          </p:cNvPr>
          <p:cNvSpPr txBox="1"/>
          <p:nvPr/>
        </p:nvSpPr>
        <p:spPr>
          <a:xfrm>
            <a:off x="6002754" y="5280861"/>
            <a:ext cx="13294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Los Angeles</a:t>
            </a:r>
          </a:p>
        </p:txBody>
      </p:sp>
      <p:cxnSp>
        <p:nvCxnSpPr>
          <p:cNvPr id="14" name="Straight Arrow Connector 13">
            <a:extLst>
              <a:ext uri="{FF2B5EF4-FFF2-40B4-BE49-F238E27FC236}">
                <a16:creationId xmlns:a16="http://schemas.microsoft.com/office/drawing/2014/main" id="{416C8C52-9E85-4B35-99C0-1F797F488557}"/>
              </a:ext>
            </a:extLst>
          </p:cNvPr>
          <p:cNvCxnSpPr/>
          <p:nvPr/>
        </p:nvCxnSpPr>
        <p:spPr>
          <a:xfrm flipV="1">
            <a:off x="7190373" y="5325477"/>
            <a:ext cx="962525" cy="60158"/>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4C71516-994C-4377-9C9F-195469B1D526}"/>
              </a:ext>
            </a:extLst>
          </p:cNvPr>
          <p:cNvCxnSpPr>
            <a:cxnSpLocks/>
          </p:cNvCxnSpPr>
          <p:nvPr/>
        </p:nvCxnSpPr>
        <p:spPr>
          <a:xfrm flipV="1">
            <a:off x="5907003" y="3550819"/>
            <a:ext cx="411079" cy="210552"/>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FFA92674-566C-4009-B2BD-F2E2069804FD}"/>
              </a:ext>
            </a:extLst>
          </p:cNvPr>
          <p:cNvSpPr/>
          <p:nvPr/>
        </p:nvSpPr>
        <p:spPr>
          <a:xfrm>
            <a:off x="6303043" y="3505701"/>
            <a:ext cx="80210" cy="802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4C61C2E-DD66-4A59-96DE-93DD4F923F35}"/>
              </a:ext>
            </a:extLst>
          </p:cNvPr>
          <p:cNvSpPr txBox="1"/>
          <p:nvPr/>
        </p:nvSpPr>
        <p:spPr>
          <a:xfrm>
            <a:off x="5381122" y="3616492"/>
            <a:ext cx="100864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San Francisco</a:t>
            </a:r>
          </a:p>
        </p:txBody>
      </p:sp>
      <p:sp>
        <p:nvSpPr>
          <p:cNvPr id="24" name="TextBox 23">
            <a:extLst>
              <a:ext uri="{FF2B5EF4-FFF2-40B4-BE49-F238E27FC236}">
                <a16:creationId xmlns:a16="http://schemas.microsoft.com/office/drawing/2014/main" id="{B914590F-E0F0-4230-9863-F60CE298728E}"/>
              </a:ext>
            </a:extLst>
          </p:cNvPr>
          <p:cNvSpPr txBox="1"/>
          <p:nvPr/>
        </p:nvSpPr>
        <p:spPr>
          <a:xfrm>
            <a:off x="8459201" y="4278230"/>
            <a:ext cx="90838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Mojave </a:t>
            </a:r>
          </a:p>
          <a:p>
            <a:r>
              <a:rPr lang="en-US" sz="1400" dirty="0">
                <a:solidFill>
                  <a:schemeClr val="tx1">
                    <a:lumMod val="75000"/>
                    <a:lumOff val="25000"/>
                  </a:schemeClr>
                </a:solidFill>
                <a:latin typeface="Century Gothic"/>
                <a:cs typeface="Calibri"/>
              </a:rPr>
              <a:t>Desert</a:t>
            </a:r>
          </a:p>
        </p:txBody>
      </p:sp>
      <p:sp>
        <p:nvSpPr>
          <p:cNvPr id="25" name="TextBox 24">
            <a:extLst>
              <a:ext uri="{FF2B5EF4-FFF2-40B4-BE49-F238E27FC236}">
                <a16:creationId xmlns:a16="http://schemas.microsoft.com/office/drawing/2014/main" id="{9D77B4E8-1902-4E5D-9FE9-33D5B4943BA9}"/>
              </a:ext>
            </a:extLst>
          </p:cNvPr>
          <p:cNvSpPr txBox="1"/>
          <p:nvPr/>
        </p:nvSpPr>
        <p:spPr>
          <a:xfrm>
            <a:off x="9201148" y="2443413"/>
            <a:ext cx="13294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United States</a:t>
            </a:r>
          </a:p>
        </p:txBody>
      </p:sp>
    </p:spTree>
    <p:extLst>
      <p:ext uri="{BB962C8B-B14F-4D97-AF65-F5344CB8AC3E}">
        <p14:creationId xmlns:p14="http://schemas.microsoft.com/office/powerpoint/2010/main" val="4001041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3D1B9B-85D8-4547-8340-45868B7C293B}"/>
              </a:ext>
            </a:extLst>
          </p:cNvPr>
          <p:cNvSpPr txBox="1"/>
          <p:nvPr/>
        </p:nvSpPr>
        <p:spPr>
          <a:xfrm>
            <a:off x="3139787" y="3075057"/>
            <a:ext cx="591242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smtClean="0">
                <a:solidFill>
                  <a:srgbClr val="24B1B5"/>
                </a:solidFill>
                <a:latin typeface="Century Gothic" panose="020F0302020204030204"/>
                <a:ea typeface="+mj-ea"/>
                <a:cs typeface="+mj-cs"/>
              </a:rPr>
              <a:t>Backup Slide</a:t>
            </a:r>
            <a:endParaRPr lang="en-US" sz="4000" b="1" dirty="0">
              <a:solidFill>
                <a:srgbClr val="24B1B5"/>
              </a:solidFill>
              <a:latin typeface="Century Gothic" panose="020F0302020204030204"/>
              <a:ea typeface="+mj-ea"/>
              <a:cs typeface="+mj-cs"/>
            </a:endParaRPr>
          </a:p>
        </p:txBody>
      </p:sp>
    </p:spTree>
    <p:extLst>
      <p:ext uri="{BB962C8B-B14F-4D97-AF65-F5344CB8AC3E}">
        <p14:creationId xmlns:p14="http://schemas.microsoft.com/office/powerpoint/2010/main" val="1184276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3D1B9B-85D8-4547-8340-45868B7C293B}"/>
              </a:ext>
            </a:extLst>
          </p:cNvPr>
          <p:cNvSpPr txBox="1"/>
          <p:nvPr/>
        </p:nvSpPr>
        <p:spPr>
          <a:xfrm>
            <a:off x="453735" y="221021"/>
            <a:ext cx="591242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smtClean="0">
                <a:solidFill>
                  <a:srgbClr val="24B1B5"/>
                </a:solidFill>
                <a:latin typeface="Century Gothic" panose="020F0302020204030204"/>
                <a:ea typeface="+mj-ea"/>
                <a:cs typeface="+mj-cs"/>
              </a:rPr>
              <a:t>AGOL Story Map</a:t>
            </a:r>
            <a:endParaRPr lang="en-US" sz="4000" b="1" dirty="0">
              <a:solidFill>
                <a:srgbClr val="24B1B5"/>
              </a:solidFill>
              <a:latin typeface="Century Gothic" panose="020F0302020204030204"/>
              <a:ea typeface="+mj-ea"/>
              <a:cs typeface="+mj-cs"/>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179" y="1067457"/>
            <a:ext cx="11011466" cy="5394960"/>
          </a:xfrm>
          <a:prstGeom prst="rect">
            <a:avLst/>
          </a:prstGeom>
        </p:spPr>
      </p:pic>
    </p:spTree>
    <p:extLst>
      <p:ext uri="{BB962C8B-B14F-4D97-AF65-F5344CB8AC3E}">
        <p14:creationId xmlns:p14="http://schemas.microsoft.com/office/powerpoint/2010/main" val="2058937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1A4369-B139-415D-BED5-2758775703BA}"/>
              </a:ext>
            </a:extLst>
          </p:cNvPr>
          <p:cNvSpPr txBox="1"/>
          <p:nvPr/>
        </p:nvSpPr>
        <p:spPr>
          <a:xfrm>
            <a:off x="272498" y="122665"/>
            <a:ext cx="841490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24B1B5"/>
                </a:solidFill>
                <a:latin typeface="Century Gothic" panose="020F0302020204030204"/>
                <a:ea typeface="+mj-ea"/>
                <a:cs typeface="+mj-cs"/>
              </a:rPr>
              <a:t>Geology and Hydrology</a:t>
            </a:r>
          </a:p>
        </p:txBody>
      </p:sp>
      <p:sp>
        <p:nvSpPr>
          <p:cNvPr id="3" name="TextBox 2">
            <a:extLst>
              <a:ext uri="{FF2B5EF4-FFF2-40B4-BE49-F238E27FC236}">
                <a16:creationId xmlns:a16="http://schemas.microsoft.com/office/drawing/2014/main" id="{64028115-D352-4603-B912-D80F6EB64639}"/>
              </a:ext>
            </a:extLst>
          </p:cNvPr>
          <p:cNvSpPr txBox="1"/>
          <p:nvPr/>
        </p:nvSpPr>
        <p:spPr>
          <a:xfrm>
            <a:off x="602639" y="1818478"/>
            <a:ext cx="5179452"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24B1B5"/>
              </a:buClr>
              <a:buFont typeface="Webdings,Sans-Serif" panose="05030102010509060703" pitchFamily="18" charset="2"/>
              <a:buChar char="4"/>
            </a:pPr>
            <a:r>
              <a:rPr lang="en-US" sz="2000" dirty="0">
                <a:solidFill>
                  <a:schemeClr val="tx1">
                    <a:lumMod val="75000"/>
                    <a:lumOff val="25000"/>
                  </a:schemeClr>
                </a:solidFill>
                <a:latin typeface="Century Gothic"/>
                <a:cs typeface="Calibri"/>
              </a:rPr>
              <a:t>Single heterogeneous aquifer </a:t>
            </a:r>
          </a:p>
          <a:p>
            <a:pPr marL="800100" lvl="1" indent="-342900">
              <a:spcAft>
                <a:spcPts val="600"/>
              </a:spcAft>
              <a:buClr>
                <a:srgbClr val="24B1B5"/>
              </a:buClr>
              <a:buFont typeface="Webdings,Sans-Serif" panose="05030102010509060703" pitchFamily="18" charset="2"/>
              <a:buChar char="4"/>
            </a:pPr>
            <a:r>
              <a:rPr lang="en-US" sz="2000" dirty="0">
                <a:solidFill>
                  <a:schemeClr val="tx1">
                    <a:lumMod val="75000"/>
                    <a:lumOff val="25000"/>
                  </a:schemeClr>
                </a:solidFill>
                <a:latin typeface="Century Gothic"/>
                <a:cs typeface="Calibri"/>
              </a:rPr>
              <a:t>Unconfined conditions in the upper hundred feet</a:t>
            </a:r>
            <a:endParaRPr lang="en-US" sz="2000" dirty="0">
              <a:solidFill>
                <a:schemeClr val="tx1">
                  <a:lumMod val="75000"/>
                  <a:lumOff val="25000"/>
                </a:schemeClr>
              </a:solidFill>
              <a:ea typeface="+mn-lt"/>
              <a:cs typeface="+mn-lt"/>
            </a:endParaRPr>
          </a:p>
          <a:p>
            <a:pPr marL="800100" lvl="1" indent="-342900">
              <a:spcAft>
                <a:spcPts val="600"/>
              </a:spcAft>
              <a:buClr>
                <a:srgbClr val="24B1B5"/>
              </a:buClr>
              <a:buFont typeface="Webdings,Sans-Serif" panose="05030102010509060703" pitchFamily="18" charset="2"/>
              <a:buChar char="4"/>
            </a:pPr>
            <a:r>
              <a:rPr lang="en-US" sz="2000" dirty="0">
                <a:solidFill>
                  <a:schemeClr val="tx1">
                    <a:lumMod val="75000"/>
                    <a:lumOff val="25000"/>
                  </a:schemeClr>
                </a:solidFill>
                <a:latin typeface="Century Gothic"/>
                <a:cs typeface="Calibri"/>
              </a:rPr>
              <a:t>Confined underneath</a:t>
            </a:r>
          </a:p>
          <a:p>
            <a:pPr>
              <a:spcAft>
                <a:spcPts val="600"/>
              </a:spcAft>
              <a:buClr>
                <a:srgbClr val="24B1B5"/>
              </a:buClr>
            </a:pPr>
            <a:endParaRPr lang="en-US" sz="2000" dirty="0">
              <a:solidFill>
                <a:schemeClr val="tx1">
                  <a:lumMod val="75000"/>
                  <a:lumOff val="25000"/>
                </a:schemeClr>
              </a:solidFill>
              <a:latin typeface="Century Gothic"/>
              <a:cs typeface="Calibri"/>
            </a:endParaRPr>
          </a:p>
          <a:p>
            <a:pPr marL="342900" indent="-342900">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cs typeface="Calibri"/>
              </a:rPr>
              <a:t>Central Valley aquifer system is made of sand, gravel, silt and clay</a:t>
            </a:r>
            <a:endParaRPr lang="en-US" dirty="0">
              <a:solidFill>
                <a:schemeClr val="tx1">
                  <a:lumMod val="75000"/>
                  <a:lumOff val="25000"/>
                </a:schemeClr>
              </a:solidFill>
            </a:endParaRPr>
          </a:p>
          <a:p>
            <a:pPr>
              <a:spcAft>
                <a:spcPts val="600"/>
              </a:spcAft>
              <a:buClr>
                <a:srgbClr val="24B1B5"/>
              </a:buClr>
            </a:pPr>
            <a:endParaRPr lang="en-US" sz="2000" dirty="0">
              <a:solidFill>
                <a:schemeClr val="tx1">
                  <a:lumMod val="75000"/>
                  <a:lumOff val="25000"/>
                </a:schemeClr>
              </a:solidFill>
              <a:latin typeface="Century Gothic" panose="020B0502020202020204" pitchFamily="34" charset="0"/>
              <a:cs typeface="Calibri"/>
            </a:endParaRPr>
          </a:p>
          <a:p>
            <a:pPr marL="342900" indent="-342900">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cs typeface="Calibri"/>
              </a:rPr>
              <a:t>Silt and clay, which make up a large area of the Central Valley aquifer, do not allow the vertical flow of water. </a:t>
            </a:r>
          </a:p>
          <a:p>
            <a:pPr>
              <a:lnSpc>
                <a:spcPct val="100000"/>
              </a:lnSpc>
              <a:spcBef>
                <a:spcPts val="0"/>
              </a:spcBef>
              <a:spcAft>
                <a:spcPts val="600"/>
              </a:spcAft>
              <a:buClr>
                <a:srgbClr val="24B1B5"/>
              </a:buClr>
            </a:pPr>
            <a:endParaRPr lang="en-US" sz="2000" dirty="0">
              <a:solidFill>
                <a:schemeClr val="tx1">
                  <a:lumMod val="75000"/>
                  <a:lumOff val="25000"/>
                </a:schemeClr>
              </a:solidFill>
              <a:latin typeface="Century Gothic" panose="020B0502020202020204" pitchFamily="34" charset="0"/>
              <a:cs typeface="Calibri"/>
            </a:endParaRPr>
          </a:p>
          <a:p>
            <a:pPr lvl="1">
              <a:spcAft>
                <a:spcPts val="600"/>
              </a:spcAft>
              <a:buClr>
                <a:srgbClr val="24B1B5"/>
              </a:buClr>
            </a:pPr>
            <a:endParaRPr lang="en-US" sz="2000" dirty="0">
              <a:solidFill>
                <a:schemeClr val="tx1">
                  <a:lumMod val="75000"/>
                  <a:lumOff val="2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13D9380F-F682-4E4D-9975-BBBA7DA7BE40}"/>
              </a:ext>
            </a:extLst>
          </p:cNvPr>
          <p:cNvSpPr txBox="1"/>
          <p:nvPr/>
        </p:nvSpPr>
        <p:spPr>
          <a:xfrm>
            <a:off x="8878151" y="6141393"/>
            <a:ext cx="225889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latin typeface="Century Gothic"/>
                <a:cs typeface="Calibri"/>
              </a:rPr>
              <a:t>Image credit: USGS, C.C </a:t>
            </a:r>
            <a:r>
              <a:rPr lang="en-US" sz="1000" dirty="0" err="1">
                <a:solidFill>
                  <a:schemeClr val="tx1">
                    <a:lumMod val="75000"/>
                    <a:lumOff val="25000"/>
                  </a:schemeClr>
                </a:solidFill>
                <a:latin typeface="Century Gothic"/>
                <a:cs typeface="Calibri"/>
              </a:rPr>
              <a:t>Faunt</a:t>
            </a:r>
            <a:endParaRPr lang="en-US" sz="1000" dirty="0">
              <a:solidFill>
                <a:schemeClr val="tx1">
                  <a:lumMod val="75000"/>
                  <a:lumOff val="25000"/>
                </a:schemeClr>
              </a:solidFill>
              <a:latin typeface="Century Gothic"/>
              <a:cs typeface="Calibri"/>
            </a:endParaRPr>
          </a:p>
        </p:txBody>
      </p:sp>
      <p:pic>
        <p:nvPicPr>
          <p:cNvPr id="6" name="Picture 6" descr="Diagram&#10;&#10;Description automatically generated">
            <a:extLst>
              <a:ext uri="{FF2B5EF4-FFF2-40B4-BE49-F238E27FC236}">
                <a16:creationId xmlns:a16="http://schemas.microsoft.com/office/drawing/2014/main" id="{6C01D612-1046-45BF-B414-2AAE36F64D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95452" y="1650393"/>
            <a:ext cx="4601409" cy="4573213"/>
          </a:xfrm>
          <a:prstGeom prst="rect">
            <a:avLst/>
          </a:prstGeom>
        </p:spPr>
      </p:pic>
      <p:sp>
        <p:nvSpPr>
          <p:cNvPr id="4" name="TextBox 3">
            <a:extLst>
              <a:ext uri="{FF2B5EF4-FFF2-40B4-BE49-F238E27FC236}">
                <a16:creationId xmlns:a16="http://schemas.microsoft.com/office/drawing/2014/main" id="{08BB5F12-16D5-403A-9BA4-0175E7BC41FD}"/>
              </a:ext>
            </a:extLst>
          </p:cNvPr>
          <p:cNvSpPr txBox="1"/>
          <p:nvPr/>
        </p:nvSpPr>
        <p:spPr>
          <a:xfrm>
            <a:off x="6574549" y="5584303"/>
            <a:ext cx="1035779" cy="523220"/>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Marine Deposits</a:t>
            </a:r>
          </a:p>
        </p:txBody>
      </p:sp>
      <p:sp>
        <p:nvSpPr>
          <p:cNvPr id="7" name="TextBox 6">
            <a:extLst>
              <a:ext uri="{FF2B5EF4-FFF2-40B4-BE49-F238E27FC236}">
                <a16:creationId xmlns:a16="http://schemas.microsoft.com/office/drawing/2014/main" id="{7AB341B0-082F-4DAA-98F0-F2346BE07944}"/>
              </a:ext>
            </a:extLst>
          </p:cNvPr>
          <p:cNvSpPr txBox="1"/>
          <p:nvPr/>
        </p:nvSpPr>
        <p:spPr>
          <a:xfrm>
            <a:off x="10022423" y="140392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Sierra Nevada</a:t>
            </a:r>
          </a:p>
        </p:txBody>
      </p:sp>
      <p:sp>
        <p:nvSpPr>
          <p:cNvPr id="8" name="TextBox 7">
            <a:extLst>
              <a:ext uri="{FF2B5EF4-FFF2-40B4-BE49-F238E27FC236}">
                <a16:creationId xmlns:a16="http://schemas.microsoft.com/office/drawing/2014/main" id="{C9569A73-C0C5-49FD-AC6C-BAF427D1ABE2}"/>
              </a:ext>
            </a:extLst>
          </p:cNvPr>
          <p:cNvSpPr txBox="1"/>
          <p:nvPr/>
        </p:nvSpPr>
        <p:spPr>
          <a:xfrm>
            <a:off x="6769767" y="3340768"/>
            <a:ext cx="737937" cy="369332"/>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Century Gothic"/>
              </a:rPr>
              <a:t>Confining Layer</a:t>
            </a:r>
          </a:p>
        </p:txBody>
      </p:sp>
      <p:sp>
        <p:nvSpPr>
          <p:cNvPr id="9" name="TextBox 8">
            <a:extLst>
              <a:ext uri="{FF2B5EF4-FFF2-40B4-BE49-F238E27FC236}">
                <a16:creationId xmlns:a16="http://schemas.microsoft.com/office/drawing/2014/main" id="{7513FC3A-82A3-4B8B-9969-8A596B2AE01C}"/>
              </a:ext>
            </a:extLst>
          </p:cNvPr>
          <p:cNvSpPr txBox="1"/>
          <p:nvPr/>
        </p:nvSpPr>
        <p:spPr>
          <a:xfrm>
            <a:off x="5813138" y="2002549"/>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Coast Ranges</a:t>
            </a:r>
          </a:p>
        </p:txBody>
      </p:sp>
      <p:sp>
        <p:nvSpPr>
          <p:cNvPr id="10" name="TextBox 9">
            <a:extLst>
              <a:ext uri="{FF2B5EF4-FFF2-40B4-BE49-F238E27FC236}">
                <a16:creationId xmlns:a16="http://schemas.microsoft.com/office/drawing/2014/main" id="{79AA28AE-DE2B-450D-A151-911717B2DE41}"/>
              </a:ext>
            </a:extLst>
          </p:cNvPr>
          <p:cNvSpPr txBox="1"/>
          <p:nvPr/>
        </p:nvSpPr>
        <p:spPr>
          <a:xfrm>
            <a:off x="10691826" y="1834461"/>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Freshwater </a:t>
            </a:r>
            <a:endParaRPr lang="en-US" dirty="0">
              <a:solidFill>
                <a:schemeClr val="tx1">
                  <a:lumMod val="75000"/>
                  <a:lumOff val="25000"/>
                </a:schemeClr>
              </a:solidFill>
            </a:endParaRPr>
          </a:p>
          <a:p>
            <a:r>
              <a:rPr lang="en-US" sz="1400" dirty="0">
                <a:solidFill>
                  <a:schemeClr val="tx1">
                    <a:lumMod val="75000"/>
                    <a:lumOff val="25000"/>
                  </a:schemeClr>
                </a:solidFill>
                <a:latin typeface="Century Gothic"/>
              </a:rPr>
              <a:t>Recharge</a:t>
            </a:r>
            <a:endParaRPr lang="en-US" dirty="0">
              <a:solidFill>
                <a:schemeClr val="tx1">
                  <a:lumMod val="75000"/>
                  <a:lumOff val="25000"/>
                </a:schemeClr>
              </a:solidFill>
            </a:endParaRPr>
          </a:p>
        </p:txBody>
      </p:sp>
      <p:sp>
        <p:nvSpPr>
          <p:cNvPr id="11" name="TextBox 10">
            <a:extLst>
              <a:ext uri="{FF2B5EF4-FFF2-40B4-BE49-F238E27FC236}">
                <a16:creationId xmlns:a16="http://schemas.microsoft.com/office/drawing/2014/main" id="{76A9D955-AE57-4AEE-91F9-67A4FF7E109B}"/>
              </a:ext>
            </a:extLst>
          </p:cNvPr>
          <p:cNvSpPr txBox="1"/>
          <p:nvPr/>
        </p:nvSpPr>
        <p:spPr>
          <a:xfrm>
            <a:off x="8805110" y="2548689"/>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Century Gothic"/>
              </a:rPr>
              <a:t>Water Table</a:t>
            </a:r>
          </a:p>
        </p:txBody>
      </p:sp>
      <p:sp>
        <p:nvSpPr>
          <p:cNvPr id="12" name="TextBox 11">
            <a:extLst>
              <a:ext uri="{FF2B5EF4-FFF2-40B4-BE49-F238E27FC236}">
                <a16:creationId xmlns:a16="http://schemas.microsoft.com/office/drawing/2014/main" id="{DBB48105-C19B-4882-A349-207C32F0E15C}"/>
              </a:ext>
            </a:extLst>
          </p:cNvPr>
          <p:cNvSpPr txBox="1"/>
          <p:nvPr/>
        </p:nvSpPr>
        <p:spPr>
          <a:xfrm>
            <a:off x="10950742" y="3340768"/>
            <a:ext cx="13695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Upper Part </a:t>
            </a:r>
            <a:endParaRPr lang="en-US" dirty="0">
              <a:solidFill>
                <a:schemeClr val="tx1">
                  <a:lumMod val="75000"/>
                  <a:lumOff val="25000"/>
                </a:schemeClr>
              </a:solidFill>
            </a:endParaRPr>
          </a:p>
          <a:p>
            <a:r>
              <a:rPr lang="en-US" sz="1400" dirty="0">
                <a:solidFill>
                  <a:schemeClr val="tx1">
                    <a:lumMod val="75000"/>
                    <a:lumOff val="25000"/>
                  </a:schemeClr>
                </a:solidFill>
                <a:latin typeface="Century Gothic"/>
              </a:rPr>
              <a:t>of Aquifer</a:t>
            </a:r>
            <a:endParaRPr lang="en-US" dirty="0">
              <a:solidFill>
                <a:schemeClr val="tx1">
                  <a:lumMod val="75000"/>
                  <a:lumOff val="25000"/>
                </a:schemeClr>
              </a:solidFill>
            </a:endParaRPr>
          </a:p>
        </p:txBody>
      </p:sp>
      <p:sp>
        <p:nvSpPr>
          <p:cNvPr id="13" name="TextBox 12">
            <a:extLst>
              <a:ext uri="{FF2B5EF4-FFF2-40B4-BE49-F238E27FC236}">
                <a16:creationId xmlns:a16="http://schemas.microsoft.com/office/drawing/2014/main" id="{0A84D52B-AC88-4EEB-A197-0C4B366FF7E7}"/>
              </a:ext>
            </a:extLst>
          </p:cNvPr>
          <p:cNvSpPr txBox="1"/>
          <p:nvPr/>
        </p:nvSpPr>
        <p:spPr>
          <a:xfrm>
            <a:off x="6138110" y="4172952"/>
            <a:ext cx="13695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Pumping wells</a:t>
            </a:r>
          </a:p>
        </p:txBody>
      </p:sp>
      <p:sp>
        <p:nvSpPr>
          <p:cNvPr id="14" name="TextBox 13">
            <a:extLst>
              <a:ext uri="{FF2B5EF4-FFF2-40B4-BE49-F238E27FC236}">
                <a16:creationId xmlns:a16="http://schemas.microsoft.com/office/drawing/2014/main" id="{78F1A5E5-6828-43D9-9699-DD3D66102829}"/>
              </a:ext>
            </a:extLst>
          </p:cNvPr>
          <p:cNvSpPr txBox="1"/>
          <p:nvPr/>
        </p:nvSpPr>
        <p:spPr>
          <a:xfrm>
            <a:off x="7931640" y="4023736"/>
            <a:ext cx="13695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Subsidence Area</a:t>
            </a:r>
          </a:p>
        </p:txBody>
      </p:sp>
      <p:cxnSp>
        <p:nvCxnSpPr>
          <p:cNvPr id="15" name="Straight Arrow Connector 14">
            <a:extLst>
              <a:ext uri="{FF2B5EF4-FFF2-40B4-BE49-F238E27FC236}">
                <a16:creationId xmlns:a16="http://schemas.microsoft.com/office/drawing/2014/main" id="{9DF1317A-5AA5-40D0-B0D0-8108532EAD82}"/>
              </a:ext>
            </a:extLst>
          </p:cNvPr>
          <p:cNvCxnSpPr/>
          <p:nvPr/>
        </p:nvCxnSpPr>
        <p:spPr>
          <a:xfrm flipH="1" flipV="1">
            <a:off x="10019596" y="3003885"/>
            <a:ext cx="962765" cy="42749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7982C9C0-D996-4CE9-ACEE-282781E0D056}"/>
              </a:ext>
            </a:extLst>
          </p:cNvPr>
          <p:cNvCxnSpPr/>
          <p:nvPr/>
        </p:nvCxnSpPr>
        <p:spPr>
          <a:xfrm>
            <a:off x="6734174" y="4428123"/>
            <a:ext cx="894348" cy="58353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a:extLst>
              <a:ext uri="{FF2B5EF4-FFF2-40B4-BE49-F238E27FC236}">
                <a16:creationId xmlns:a16="http://schemas.microsoft.com/office/drawing/2014/main" id="{9966E76E-BCF8-4D4E-9B8E-A67A6FCE9765}"/>
              </a:ext>
            </a:extLst>
          </p:cNvPr>
          <p:cNvCxnSpPr>
            <a:cxnSpLocks/>
          </p:cNvCxnSpPr>
          <p:nvPr/>
        </p:nvCxnSpPr>
        <p:spPr>
          <a:xfrm>
            <a:off x="9290012" y="2757983"/>
            <a:ext cx="56189" cy="18387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FCC8FC1A-F020-48B3-B77F-99930023999B}"/>
              </a:ext>
            </a:extLst>
          </p:cNvPr>
          <p:cNvCxnSpPr>
            <a:cxnSpLocks/>
          </p:cNvCxnSpPr>
          <p:nvPr/>
        </p:nvCxnSpPr>
        <p:spPr>
          <a:xfrm flipH="1">
            <a:off x="9984154" y="2058006"/>
            <a:ext cx="626067" cy="26362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18538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1A4369-B139-415D-BED5-2758775703BA}"/>
              </a:ext>
            </a:extLst>
          </p:cNvPr>
          <p:cNvSpPr txBox="1"/>
          <p:nvPr/>
        </p:nvSpPr>
        <p:spPr>
          <a:xfrm>
            <a:off x="272321" y="157302"/>
            <a:ext cx="625879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4B1B5"/>
                </a:solidFill>
                <a:latin typeface="Century Gothic" panose="020F0302020204030204"/>
                <a:ea typeface="+mj-ea"/>
                <a:cs typeface="+mj-cs"/>
              </a:rPr>
              <a:t>Community Concerns</a:t>
            </a:r>
            <a:endParaRPr lang="en-US" sz="4000" b="1" err="1">
              <a:solidFill>
                <a:srgbClr val="24B1B5"/>
              </a:solidFill>
              <a:latin typeface="Century Gothic" panose="020F0302020204030204"/>
              <a:ea typeface="+mj-ea"/>
              <a:cs typeface="+mj-cs"/>
            </a:endParaRPr>
          </a:p>
        </p:txBody>
      </p:sp>
      <p:sp>
        <p:nvSpPr>
          <p:cNvPr id="4" name="TextBox 3">
            <a:extLst>
              <a:ext uri="{FF2B5EF4-FFF2-40B4-BE49-F238E27FC236}">
                <a16:creationId xmlns:a16="http://schemas.microsoft.com/office/drawing/2014/main" id="{CE705790-2496-4EDB-9DBB-D8D7E77CBAEE}"/>
              </a:ext>
            </a:extLst>
          </p:cNvPr>
          <p:cNvSpPr txBox="1"/>
          <p:nvPr/>
        </p:nvSpPr>
        <p:spPr>
          <a:xfrm>
            <a:off x="269316" y="1421615"/>
            <a:ext cx="5040173" cy="102181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dirty="0">
                <a:solidFill>
                  <a:schemeClr val="tx1">
                    <a:lumMod val="75000"/>
                    <a:lumOff val="25000"/>
                  </a:schemeClr>
                </a:solidFill>
                <a:latin typeface="Century Gothic"/>
                <a:cs typeface="Calibri"/>
              </a:rPr>
              <a:t>Subsidence</a:t>
            </a:r>
          </a:p>
          <a:p>
            <a:pPr marL="342900" indent="-342900">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cs typeface="Calibri"/>
              </a:rPr>
              <a:t>Over pumping of groundwater has led to 5,200 square miles of loss of surface elevation</a:t>
            </a:r>
          </a:p>
          <a:p>
            <a:pPr marL="342900" indent="-342900">
              <a:spcAft>
                <a:spcPts val="600"/>
              </a:spcAft>
              <a:buClr>
                <a:srgbClr val="24B1B5"/>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r>
              <a:rPr lang="en-US" sz="2000" b="1" dirty="0">
                <a:solidFill>
                  <a:schemeClr val="tx1">
                    <a:lumMod val="75000"/>
                    <a:lumOff val="25000"/>
                  </a:schemeClr>
                </a:solidFill>
                <a:latin typeface="Century Gothic"/>
                <a:cs typeface="Calibri"/>
              </a:rPr>
              <a:t>Drought</a:t>
            </a:r>
          </a:p>
          <a:p>
            <a:pPr marL="342900" indent="-342900">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cs typeface="Calibri"/>
              </a:rPr>
              <a:t>Up to 15,568,000 CA residents living in drought from 2000 to 2020</a:t>
            </a:r>
          </a:p>
          <a:p>
            <a:pPr marL="342900" indent="-342900">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cs typeface="Calibri"/>
              </a:rPr>
              <a:t>Longest duration of drought was from December 2011 to March 2019</a:t>
            </a:r>
          </a:p>
          <a:p>
            <a:pPr marL="342900" indent="-342900">
              <a:spcAft>
                <a:spcPts val="600"/>
              </a:spcAft>
              <a:buClr>
                <a:srgbClr val="24B1B5"/>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a:spcAft>
                <a:spcPts val="600"/>
              </a:spcAft>
              <a:buClr>
                <a:srgbClr val="24B1B5"/>
              </a:buClr>
            </a:pPr>
            <a:r>
              <a:rPr lang="en-US" sz="2000" b="1" dirty="0">
                <a:solidFill>
                  <a:schemeClr val="tx1">
                    <a:lumMod val="75000"/>
                    <a:lumOff val="25000"/>
                  </a:schemeClr>
                </a:solidFill>
                <a:latin typeface="Century Gothic"/>
                <a:cs typeface="Calibri"/>
              </a:rPr>
              <a:t>Decrease in Groundwater Storage</a:t>
            </a:r>
          </a:p>
          <a:p>
            <a:pPr marL="342900" indent="-342900">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0.4–3.25% of the aquifer system storage capacity was permanently lost from October 2011- 2015 </a:t>
            </a:r>
          </a:p>
          <a:p>
            <a:pPr marL="342900" indent="-342900">
              <a:spcAft>
                <a:spcPts val="600"/>
              </a:spcAft>
              <a:buClr>
                <a:srgbClr val="24B1B5"/>
              </a:buClr>
              <a:buFont typeface="Webdings" panose="05030102010509060703" pitchFamily="18" charset="2"/>
              <a:buChar char="4"/>
            </a:pPr>
            <a:endParaRPr lang="en-US" sz="2000" dirty="0">
              <a:solidFill>
                <a:srgbClr val="404040"/>
              </a:solidFill>
              <a:latin typeface="Century Gothic" panose="020B0502020202020204" pitchFamily="34" charset="0"/>
              <a:cs typeface="Calibri"/>
            </a:endParaRPr>
          </a:p>
          <a:p>
            <a:pPr>
              <a:lnSpc>
                <a:spcPct val="100000"/>
              </a:lnSpc>
              <a:spcBef>
                <a:spcPts val="0"/>
              </a:spcBef>
              <a:spcAft>
                <a:spcPts val="600"/>
              </a:spcAft>
              <a:buClr>
                <a:srgbClr val="24B1B5"/>
              </a:buClr>
            </a:pPr>
            <a:endParaRPr lang="en-US" sz="2000" dirty="0">
              <a:solidFill>
                <a:srgbClr val="000000"/>
              </a:solidFill>
              <a:latin typeface="Century Gothic" panose="020B0502020202020204" pitchFamily="34" charset="0"/>
              <a:cs typeface="Calibri"/>
            </a:endParaRPr>
          </a:p>
          <a:p>
            <a:pPr>
              <a:spcAft>
                <a:spcPts val="600"/>
              </a:spcAft>
              <a:buClr>
                <a:srgbClr val="24B1B5"/>
              </a:buClr>
            </a:pPr>
            <a:endParaRPr lang="en-US" sz="2000" dirty="0">
              <a:latin typeface="Century Gothic"/>
              <a:cs typeface="Calibri"/>
            </a:endParaRPr>
          </a:p>
          <a:p>
            <a:pPr>
              <a:spcAft>
                <a:spcPts val="600"/>
              </a:spcAft>
              <a:buClr>
                <a:srgbClr val="24B1B5"/>
              </a:buClr>
            </a:pPr>
            <a:endParaRPr lang="en-US" sz="2000" dirty="0">
              <a:latin typeface="Century Gothic"/>
              <a:cs typeface="Calibri"/>
            </a:endParaRPr>
          </a:p>
          <a:p>
            <a:pPr marL="342900" indent="-342900">
              <a:spcAft>
                <a:spcPts val="600"/>
              </a:spcAft>
              <a:buClr>
                <a:srgbClr val="24B1B5"/>
              </a:buClr>
              <a:buFont typeface="Webdings" panose="05030102010509060703" pitchFamily="18" charset="2"/>
              <a:buChar char="4"/>
            </a:pPr>
            <a:endParaRPr lang="en-US" sz="2000" dirty="0">
              <a:latin typeface="Century Gothic"/>
              <a:cs typeface="Calibri"/>
            </a:endParaRPr>
          </a:p>
          <a:p>
            <a:pPr>
              <a:spcAft>
                <a:spcPts val="600"/>
              </a:spcAft>
              <a:buClr>
                <a:srgbClr val="24B1B5"/>
              </a:buClr>
            </a:pPr>
            <a:endParaRPr lang="en-US" sz="2000" dirty="0">
              <a:latin typeface="Century Gothic"/>
              <a:cs typeface="Calibri"/>
            </a:endParaRPr>
          </a:p>
          <a:p>
            <a:pPr marL="1714500" lvl="3" indent="-342900">
              <a:spcAft>
                <a:spcPts val="600"/>
              </a:spcAft>
              <a:buClr>
                <a:srgbClr val="24B1B5"/>
              </a:buClr>
              <a:buFont typeface="Webdings" panose="05030102010509060703" pitchFamily="18" charset="2"/>
              <a:buChar char="4"/>
            </a:pPr>
            <a:endParaRPr lang="en-US" sz="2000" dirty="0">
              <a:latin typeface="Century Gothic"/>
              <a:cs typeface="Calibri"/>
            </a:endParaRPr>
          </a:p>
          <a:p>
            <a:endParaRPr lang="en-US" sz="2000" dirty="0">
              <a:latin typeface="Century Gothic"/>
              <a:cs typeface="Calibri"/>
            </a:endParaRPr>
          </a:p>
          <a:p>
            <a:endParaRPr lang="en-US" dirty="0">
              <a:latin typeface="Calibri" panose="020F0502020204030204"/>
              <a:cs typeface="Calibri"/>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p:txBody>
      </p:sp>
      <p:pic>
        <p:nvPicPr>
          <p:cNvPr id="5" name="Picture 5" descr="Chart, histogram&#10;&#10;Description automatically generated">
            <a:extLst>
              <a:ext uri="{FF2B5EF4-FFF2-40B4-BE49-F238E27FC236}">
                <a16:creationId xmlns:a16="http://schemas.microsoft.com/office/drawing/2014/main" id="{F9CCA669-2A7E-4843-B9B2-D588E6E4950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379" t="3908" r="-299" b="23551"/>
          <a:stretch/>
        </p:blipFill>
        <p:spPr>
          <a:xfrm>
            <a:off x="5768340" y="2258172"/>
            <a:ext cx="6126480" cy="2611156"/>
          </a:xfrm>
          <a:prstGeom prst="rect">
            <a:avLst/>
          </a:prstGeom>
        </p:spPr>
      </p:pic>
      <p:sp>
        <p:nvSpPr>
          <p:cNvPr id="6" name="Rectangle 5">
            <a:extLst>
              <a:ext uri="{FF2B5EF4-FFF2-40B4-BE49-F238E27FC236}">
                <a16:creationId xmlns:a16="http://schemas.microsoft.com/office/drawing/2014/main" id="{6F0FDDA6-6E92-408D-93D4-45A0DA492F07}"/>
              </a:ext>
            </a:extLst>
          </p:cNvPr>
          <p:cNvSpPr/>
          <p:nvPr/>
        </p:nvSpPr>
        <p:spPr>
          <a:xfrm>
            <a:off x="6008366" y="5531182"/>
            <a:ext cx="160986" cy="1502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9410F73-534D-42CB-950A-D8C36116C583}"/>
              </a:ext>
            </a:extLst>
          </p:cNvPr>
          <p:cNvSpPr/>
          <p:nvPr/>
        </p:nvSpPr>
        <p:spPr>
          <a:xfrm>
            <a:off x="6007758" y="5904992"/>
            <a:ext cx="160986" cy="150253"/>
          </a:xfrm>
          <a:prstGeom prst="rect">
            <a:avLst/>
          </a:prstGeom>
          <a:solidFill>
            <a:srgbClr val="F7C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4163DF-83EC-467C-ADFB-CA68664F2FA1}"/>
              </a:ext>
            </a:extLst>
          </p:cNvPr>
          <p:cNvSpPr/>
          <p:nvPr/>
        </p:nvSpPr>
        <p:spPr>
          <a:xfrm>
            <a:off x="7921129" y="5529239"/>
            <a:ext cx="151485" cy="148052"/>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D094705-88F8-4CE7-BF8E-EE1F837FA1C6}"/>
              </a:ext>
            </a:extLst>
          </p:cNvPr>
          <p:cNvSpPr/>
          <p:nvPr/>
        </p:nvSpPr>
        <p:spPr>
          <a:xfrm>
            <a:off x="7923427" y="5907421"/>
            <a:ext cx="160986" cy="15025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EE303-99E8-4F74-89AE-7C9F1CB7B2F7}"/>
              </a:ext>
            </a:extLst>
          </p:cNvPr>
          <p:cNvSpPr/>
          <p:nvPr/>
        </p:nvSpPr>
        <p:spPr>
          <a:xfrm>
            <a:off x="9864700" y="5742698"/>
            <a:ext cx="160986" cy="15025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723359B-92E9-4FC1-A9EB-6106497F6B27}"/>
              </a:ext>
            </a:extLst>
          </p:cNvPr>
          <p:cNvSpPr txBox="1"/>
          <p:nvPr/>
        </p:nvSpPr>
        <p:spPr>
          <a:xfrm>
            <a:off x="6122027" y="5439544"/>
            <a:ext cx="16568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panose="020B0502020202020204" pitchFamily="34" charset="0"/>
                <a:cs typeface="Calibri"/>
              </a:rPr>
              <a:t>Abnormally Dry</a:t>
            </a:r>
          </a:p>
        </p:txBody>
      </p:sp>
      <p:sp>
        <p:nvSpPr>
          <p:cNvPr id="12" name="TextBox 11">
            <a:extLst>
              <a:ext uri="{FF2B5EF4-FFF2-40B4-BE49-F238E27FC236}">
                <a16:creationId xmlns:a16="http://schemas.microsoft.com/office/drawing/2014/main" id="{6BA11AB9-ECCB-41DE-B99C-B70F23991565}"/>
              </a:ext>
            </a:extLst>
          </p:cNvPr>
          <p:cNvSpPr txBox="1"/>
          <p:nvPr/>
        </p:nvSpPr>
        <p:spPr>
          <a:xfrm>
            <a:off x="6121217" y="5827733"/>
            <a:ext cx="189296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panose="020B0502020202020204" pitchFamily="34" charset="0"/>
                <a:cs typeface="Calibri"/>
              </a:rPr>
              <a:t>Moderate Drought</a:t>
            </a:r>
            <a:endParaRPr lang="en-US">
              <a:solidFill>
                <a:schemeClr val="tx1">
                  <a:lumMod val="75000"/>
                  <a:lumOff val="25000"/>
                </a:schemeClr>
              </a:solidFill>
              <a:latin typeface="Century Gothic" panose="020B0502020202020204" pitchFamily="34" charset="0"/>
            </a:endParaRPr>
          </a:p>
        </p:txBody>
      </p:sp>
      <p:sp>
        <p:nvSpPr>
          <p:cNvPr id="13" name="TextBox 12">
            <a:extLst>
              <a:ext uri="{FF2B5EF4-FFF2-40B4-BE49-F238E27FC236}">
                <a16:creationId xmlns:a16="http://schemas.microsoft.com/office/drawing/2014/main" id="{0EE1215E-2013-4C9C-B552-050AFAA4924C}"/>
              </a:ext>
            </a:extLst>
          </p:cNvPr>
          <p:cNvSpPr txBox="1"/>
          <p:nvPr/>
        </p:nvSpPr>
        <p:spPr>
          <a:xfrm>
            <a:off x="8035307" y="5449043"/>
            <a:ext cx="20116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panose="020B0502020202020204" pitchFamily="34" charset="0"/>
                <a:cs typeface="Calibri"/>
              </a:rPr>
              <a:t>Severe Drought</a:t>
            </a:r>
          </a:p>
        </p:txBody>
      </p:sp>
      <p:sp>
        <p:nvSpPr>
          <p:cNvPr id="14" name="TextBox 13">
            <a:extLst>
              <a:ext uri="{FF2B5EF4-FFF2-40B4-BE49-F238E27FC236}">
                <a16:creationId xmlns:a16="http://schemas.microsoft.com/office/drawing/2014/main" id="{EE4E20E0-B0A2-43FE-AC1C-C8EF12729BD4}"/>
              </a:ext>
            </a:extLst>
          </p:cNvPr>
          <p:cNvSpPr txBox="1"/>
          <p:nvPr/>
        </p:nvSpPr>
        <p:spPr>
          <a:xfrm>
            <a:off x="8022788" y="5841949"/>
            <a:ext cx="20116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panose="020B0502020202020204" pitchFamily="34" charset="0"/>
                <a:cs typeface="Calibri"/>
              </a:rPr>
              <a:t>Extreme Droughts</a:t>
            </a:r>
          </a:p>
        </p:txBody>
      </p:sp>
      <p:sp>
        <p:nvSpPr>
          <p:cNvPr id="15" name="TextBox 14">
            <a:extLst>
              <a:ext uri="{FF2B5EF4-FFF2-40B4-BE49-F238E27FC236}">
                <a16:creationId xmlns:a16="http://schemas.microsoft.com/office/drawing/2014/main" id="{9379EB98-A75E-40EF-B5B5-65D97C48FD0F}"/>
              </a:ext>
            </a:extLst>
          </p:cNvPr>
          <p:cNvSpPr txBox="1"/>
          <p:nvPr/>
        </p:nvSpPr>
        <p:spPr>
          <a:xfrm>
            <a:off x="10001859" y="5667076"/>
            <a:ext cx="201168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panose="020B0502020202020204" pitchFamily="34" charset="0"/>
                <a:cs typeface="Calibri"/>
              </a:rPr>
              <a:t>Exceptional Drought</a:t>
            </a:r>
            <a:endParaRPr lang="en-US">
              <a:solidFill>
                <a:schemeClr val="tx1">
                  <a:lumMod val="75000"/>
                  <a:lumOff val="2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B49AE48D-7A91-4D7C-B16F-D394D3F9013C}"/>
              </a:ext>
            </a:extLst>
          </p:cNvPr>
          <p:cNvSpPr txBox="1"/>
          <p:nvPr/>
        </p:nvSpPr>
        <p:spPr>
          <a:xfrm>
            <a:off x="7996871" y="6571515"/>
            <a:ext cx="425378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latin typeface="Century Gothic"/>
                <a:cs typeface="Calibri"/>
              </a:rPr>
              <a:t>Image Credit: National Integrated Drought Information System</a:t>
            </a:r>
          </a:p>
        </p:txBody>
      </p:sp>
      <p:sp>
        <p:nvSpPr>
          <p:cNvPr id="3" name="TextBox 2">
            <a:extLst>
              <a:ext uri="{FF2B5EF4-FFF2-40B4-BE49-F238E27FC236}">
                <a16:creationId xmlns:a16="http://schemas.microsoft.com/office/drawing/2014/main" id="{82B29B1E-E653-F540-9533-58E183C6A43E}"/>
              </a:ext>
            </a:extLst>
          </p:cNvPr>
          <p:cNvSpPr txBox="1"/>
          <p:nvPr/>
        </p:nvSpPr>
        <p:spPr>
          <a:xfrm>
            <a:off x="5728644" y="1695930"/>
            <a:ext cx="6829808"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Percent Area of California in Drought Conditions</a:t>
            </a:r>
          </a:p>
        </p:txBody>
      </p:sp>
      <p:sp>
        <p:nvSpPr>
          <p:cNvPr id="17" name="TextBox 16">
            <a:extLst>
              <a:ext uri="{FF2B5EF4-FFF2-40B4-BE49-F238E27FC236}">
                <a16:creationId xmlns:a16="http://schemas.microsoft.com/office/drawing/2014/main" id="{018CD58F-F09E-B043-B6C6-8C3B291C4D4F}"/>
              </a:ext>
            </a:extLst>
          </p:cNvPr>
          <p:cNvSpPr txBox="1"/>
          <p:nvPr/>
        </p:nvSpPr>
        <p:spPr>
          <a:xfrm>
            <a:off x="5225208" y="2150084"/>
            <a:ext cx="640080"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100%</a:t>
            </a:r>
          </a:p>
        </p:txBody>
      </p:sp>
      <p:sp>
        <p:nvSpPr>
          <p:cNvPr id="18" name="TextBox 17">
            <a:extLst>
              <a:ext uri="{FF2B5EF4-FFF2-40B4-BE49-F238E27FC236}">
                <a16:creationId xmlns:a16="http://schemas.microsoft.com/office/drawing/2014/main" id="{9B2EAE7C-9AE5-9948-9488-9C4743EC7DAE}"/>
              </a:ext>
            </a:extLst>
          </p:cNvPr>
          <p:cNvSpPr txBox="1"/>
          <p:nvPr/>
        </p:nvSpPr>
        <p:spPr>
          <a:xfrm>
            <a:off x="5330919" y="2656320"/>
            <a:ext cx="640080"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80%</a:t>
            </a:r>
          </a:p>
        </p:txBody>
      </p:sp>
      <p:sp>
        <p:nvSpPr>
          <p:cNvPr id="19" name="TextBox 18">
            <a:extLst>
              <a:ext uri="{FF2B5EF4-FFF2-40B4-BE49-F238E27FC236}">
                <a16:creationId xmlns:a16="http://schemas.microsoft.com/office/drawing/2014/main" id="{5494B864-3901-DD46-846B-50B3B2700C44}"/>
              </a:ext>
            </a:extLst>
          </p:cNvPr>
          <p:cNvSpPr txBox="1"/>
          <p:nvPr/>
        </p:nvSpPr>
        <p:spPr>
          <a:xfrm>
            <a:off x="5323506" y="3143802"/>
            <a:ext cx="640080"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60%</a:t>
            </a:r>
          </a:p>
        </p:txBody>
      </p:sp>
      <p:sp>
        <p:nvSpPr>
          <p:cNvPr id="20" name="TextBox 19">
            <a:extLst>
              <a:ext uri="{FF2B5EF4-FFF2-40B4-BE49-F238E27FC236}">
                <a16:creationId xmlns:a16="http://schemas.microsoft.com/office/drawing/2014/main" id="{24C91F4B-A719-304D-8BA8-633CB7449774}"/>
              </a:ext>
            </a:extLst>
          </p:cNvPr>
          <p:cNvSpPr txBox="1"/>
          <p:nvPr/>
        </p:nvSpPr>
        <p:spPr>
          <a:xfrm>
            <a:off x="5323506" y="3659677"/>
            <a:ext cx="640080"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40%</a:t>
            </a:r>
          </a:p>
        </p:txBody>
      </p:sp>
      <p:sp>
        <p:nvSpPr>
          <p:cNvPr id="21" name="TextBox 20">
            <a:extLst>
              <a:ext uri="{FF2B5EF4-FFF2-40B4-BE49-F238E27FC236}">
                <a16:creationId xmlns:a16="http://schemas.microsoft.com/office/drawing/2014/main" id="{0AB48073-678B-1A46-A116-420896622637}"/>
              </a:ext>
            </a:extLst>
          </p:cNvPr>
          <p:cNvSpPr txBox="1"/>
          <p:nvPr/>
        </p:nvSpPr>
        <p:spPr>
          <a:xfrm>
            <a:off x="5330919" y="4134282"/>
            <a:ext cx="640080"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a:t>
            </a:r>
          </a:p>
        </p:txBody>
      </p:sp>
      <p:sp>
        <p:nvSpPr>
          <p:cNvPr id="22" name="TextBox 21">
            <a:extLst>
              <a:ext uri="{FF2B5EF4-FFF2-40B4-BE49-F238E27FC236}">
                <a16:creationId xmlns:a16="http://schemas.microsoft.com/office/drawing/2014/main" id="{DE306823-5D2D-8B4F-A94D-6C397EDAC47B}"/>
              </a:ext>
            </a:extLst>
          </p:cNvPr>
          <p:cNvSpPr txBox="1"/>
          <p:nvPr/>
        </p:nvSpPr>
        <p:spPr>
          <a:xfrm>
            <a:off x="5403999" y="4615959"/>
            <a:ext cx="640080"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23" name="TextBox 22">
            <a:extLst>
              <a:ext uri="{FF2B5EF4-FFF2-40B4-BE49-F238E27FC236}">
                <a16:creationId xmlns:a16="http://schemas.microsoft.com/office/drawing/2014/main" id="{2AF2F68D-5554-3E4E-B1B3-24C5B3EFAD40}"/>
              </a:ext>
            </a:extLst>
          </p:cNvPr>
          <p:cNvSpPr txBox="1"/>
          <p:nvPr/>
        </p:nvSpPr>
        <p:spPr>
          <a:xfrm rot="-2580000">
            <a:off x="5725394" y="4844025"/>
            <a:ext cx="759352"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2000</a:t>
            </a:r>
          </a:p>
        </p:txBody>
      </p:sp>
      <p:sp>
        <p:nvSpPr>
          <p:cNvPr id="24" name="TextBox 23">
            <a:extLst>
              <a:ext uri="{FF2B5EF4-FFF2-40B4-BE49-F238E27FC236}">
                <a16:creationId xmlns:a16="http://schemas.microsoft.com/office/drawing/2014/main" id="{761C51C9-C96A-334E-A46A-0C37C97930F2}"/>
              </a:ext>
            </a:extLst>
          </p:cNvPr>
          <p:cNvSpPr txBox="1"/>
          <p:nvPr/>
        </p:nvSpPr>
        <p:spPr>
          <a:xfrm rot="19020000">
            <a:off x="8387656" y="4872553"/>
            <a:ext cx="640080"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2010</a:t>
            </a:r>
          </a:p>
        </p:txBody>
      </p:sp>
      <p:sp>
        <p:nvSpPr>
          <p:cNvPr id="25" name="TextBox 24">
            <a:extLst>
              <a:ext uri="{FF2B5EF4-FFF2-40B4-BE49-F238E27FC236}">
                <a16:creationId xmlns:a16="http://schemas.microsoft.com/office/drawing/2014/main" id="{7EFE8D4A-81EF-9C49-8110-26DFBC8CC5EF}"/>
              </a:ext>
            </a:extLst>
          </p:cNvPr>
          <p:cNvSpPr txBox="1"/>
          <p:nvPr/>
        </p:nvSpPr>
        <p:spPr>
          <a:xfrm rot="19020000">
            <a:off x="9812961" y="4879211"/>
            <a:ext cx="640080"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2015</a:t>
            </a:r>
          </a:p>
        </p:txBody>
      </p:sp>
      <p:sp>
        <p:nvSpPr>
          <p:cNvPr id="26" name="TextBox 25">
            <a:extLst>
              <a:ext uri="{FF2B5EF4-FFF2-40B4-BE49-F238E27FC236}">
                <a16:creationId xmlns:a16="http://schemas.microsoft.com/office/drawing/2014/main" id="{D2265434-F6BC-3140-B6AF-AB008AEC78C4}"/>
              </a:ext>
            </a:extLst>
          </p:cNvPr>
          <p:cNvSpPr txBox="1"/>
          <p:nvPr/>
        </p:nvSpPr>
        <p:spPr>
          <a:xfrm rot="19020000">
            <a:off x="11251447" y="4899769"/>
            <a:ext cx="640080"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2020</a:t>
            </a:r>
          </a:p>
        </p:txBody>
      </p:sp>
      <p:sp>
        <p:nvSpPr>
          <p:cNvPr id="27" name="TextBox 26">
            <a:extLst>
              <a:ext uri="{FF2B5EF4-FFF2-40B4-BE49-F238E27FC236}">
                <a16:creationId xmlns:a16="http://schemas.microsoft.com/office/drawing/2014/main" id="{1C88689C-7D12-714C-A130-FC19DAC7CCBD}"/>
              </a:ext>
            </a:extLst>
          </p:cNvPr>
          <p:cNvSpPr txBox="1"/>
          <p:nvPr/>
        </p:nvSpPr>
        <p:spPr>
          <a:xfrm rot="19020000">
            <a:off x="6915577" y="4890908"/>
            <a:ext cx="640080"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2005</a:t>
            </a:r>
          </a:p>
        </p:txBody>
      </p:sp>
    </p:spTree>
    <p:extLst>
      <p:ext uri="{BB962C8B-B14F-4D97-AF65-F5344CB8AC3E}">
        <p14:creationId xmlns:p14="http://schemas.microsoft.com/office/powerpoint/2010/main" val="963805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7" descr="Map&#10;&#10;Description automatically generated">
            <a:extLst>
              <a:ext uri="{FF2B5EF4-FFF2-40B4-BE49-F238E27FC236}">
                <a16:creationId xmlns:a16="http://schemas.microsoft.com/office/drawing/2014/main" id="{E93E1213-4162-4502-9B98-6B7D0537A0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423" y="326211"/>
            <a:ext cx="4293177" cy="5019282"/>
          </a:xfrm>
          <a:prstGeom prst="rect">
            <a:avLst/>
          </a:prstGeom>
        </p:spPr>
      </p:pic>
      <p:pic>
        <p:nvPicPr>
          <p:cNvPr id="16" name="Picture 17">
            <a:extLst>
              <a:ext uri="{FF2B5EF4-FFF2-40B4-BE49-F238E27FC236}">
                <a16:creationId xmlns:a16="http://schemas.microsoft.com/office/drawing/2014/main" id="{059D02B2-D07E-4612-8270-17630B680B46}"/>
              </a:ext>
            </a:extLst>
          </p:cNvPr>
          <p:cNvPicPr>
            <a:picLocks noChangeAspect="1"/>
          </p:cNvPicPr>
          <p:nvPr/>
        </p:nvPicPr>
        <p:blipFill>
          <a:blip r:embed="rId4"/>
          <a:stretch>
            <a:fillRect/>
          </a:stretch>
        </p:blipFill>
        <p:spPr>
          <a:xfrm>
            <a:off x="2863376" y="5488256"/>
            <a:ext cx="1343025" cy="285750"/>
          </a:xfrm>
          <a:prstGeom prst="rect">
            <a:avLst/>
          </a:prstGeom>
        </p:spPr>
      </p:pic>
      <p:sp>
        <p:nvSpPr>
          <p:cNvPr id="2" name="TextBox 1">
            <a:extLst>
              <a:ext uri="{FF2B5EF4-FFF2-40B4-BE49-F238E27FC236}">
                <a16:creationId xmlns:a16="http://schemas.microsoft.com/office/drawing/2014/main" id="{2704D188-BD46-6A48-BAFF-5A9708C58B3C}"/>
              </a:ext>
            </a:extLst>
          </p:cNvPr>
          <p:cNvSpPr txBox="1"/>
          <p:nvPr/>
        </p:nvSpPr>
        <p:spPr>
          <a:xfrm>
            <a:off x="4965430" y="629268"/>
            <a:ext cx="6586491" cy="128616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2500"/>
          </a:bodyPr>
          <a:lstStyle/>
          <a:p>
            <a:pPr>
              <a:lnSpc>
                <a:spcPct val="90000"/>
              </a:lnSpc>
              <a:spcBef>
                <a:spcPct val="0"/>
              </a:spcBef>
              <a:spcAft>
                <a:spcPts val="600"/>
              </a:spcAft>
            </a:pPr>
            <a:r>
              <a:rPr lang="en-US" sz="4000" b="1">
                <a:solidFill>
                  <a:srgbClr val="24B1B5"/>
                </a:solidFill>
                <a:latin typeface="Century Gothic" panose="020F0302020204030204"/>
                <a:ea typeface="+mj-ea"/>
                <a:cs typeface="+mj-cs"/>
              </a:rPr>
              <a:t>Sustainable Groundwater Management Act (SGMA)</a:t>
            </a:r>
          </a:p>
        </p:txBody>
      </p:sp>
      <p:sp>
        <p:nvSpPr>
          <p:cNvPr id="3" name="TextBox 2">
            <a:extLst>
              <a:ext uri="{FF2B5EF4-FFF2-40B4-BE49-F238E27FC236}">
                <a16:creationId xmlns:a16="http://schemas.microsoft.com/office/drawing/2014/main" id="{3B92A6F0-C2F5-4401-A95B-7C2B89DE7FD9}"/>
              </a:ext>
            </a:extLst>
          </p:cNvPr>
          <p:cNvSpPr txBox="1"/>
          <p:nvPr/>
        </p:nvSpPr>
        <p:spPr>
          <a:xfrm>
            <a:off x="4631860" y="1785938"/>
            <a:ext cx="7487253" cy="378541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endParaRPr lang="en-US" sz="2000" dirty="0">
              <a:solidFill>
                <a:schemeClr val="tx1">
                  <a:lumMod val="75000"/>
                  <a:lumOff val="25000"/>
                </a:schemeClr>
              </a:solidFill>
              <a:latin typeface="Century Gothic"/>
              <a:cs typeface="Calibri"/>
            </a:endParaRPr>
          </a:p>
          <a:p>
            <a:pPr marL="342900" indent="-342900">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cs typeface="Calibri"/>
              </a:rPr>
              <a:t>Governor Jerry Brown signed into law in 2014</a:t>
            </a: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endParaRPr>
          </a:p>
          <a:p>
            <a:pPr marL="342900" indent="-342900">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cs typeface="Calibri"/>
              </a:rPr>
              <a:t>Requires Groundwater Sustainability Agencies to implement a Groundwater Sustainability plan </a:t>
            </a:r>
            <a:endParaRPr lang="en-US" sz="2000" dirty="0">
              <a:solidFill>
                <a:schemeClr val="tx1">
                  <a:lumMod val="75000"/>
                  <a:lumOff val="25000"/>
                </a:schemeClr>
              </a:solidFill>
              <a:latin typeface="Century Gothic" panose="020B0502020202020204" pitchFamily="34" charset="0"/>
              <a:cs typeface="Calibri"/>
            </a:endParaRPr>
          </a:p>
          <a:p>
            <a:pPr>
              <a:spcAft>
                <a:spcPts val="600"/>
              </a:spcAft>
              <a:buClr>
                <a:srgbClr val="24B1B5"/>
              </a:buClr>
            </a:pPr>
            <a:endParaRPr lang="en-US" sz="20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cs typeface="Calibri"/>
              </a:rPr>
              <a:t>High and medium priority basins required to stop overdraft and bring groundwater levels and quality to sustainable levels. </a:t>
            </a:r>
          </a:p>
          <a:p>
            <a:pPr>
              <a:spcAft>
                <a:spcPts val="600"/>
              </a:spcAft>
              <a:buClr>
                <a:srgbClr val="24B1B5"/>
              </a:buClr>
            </a:pPr>
            <a:endParaRPr lang="en-US" sz="2000" dirty="0">
              <a:solidFill>
                <a:schemeClr val="tx1">
                  <a:lumMod val="75000"/>
                  <a:lumOff val="25000"/>
                </a:schemeClr>
              </a:solidFill>
              <a:latin typeface="Century Gothic"/>
              <a:cs typeface="Calibri"/>
            </a:endParaRPr>
          </a:p>
          <a:p>
            <a:pPr marL="342900" indent="-342900">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rPr>
              <a:t>DWR uses in situ data </a:t>
            </a:r>
            <a:endParaRPr lang="en-US" sz="2000" dirty="0">
              <a:solidFill>
                <a:schemeClr val="tx1">
                  <a:lumMod val="75000"/>
                  <a:lumOff val="25000"/>
                </a:schemeClr>
              </a:solidFill>
              <a:latin typeface="Century Gothic" panose="020B0502020202020204" pitchFamily="34" charset="0"/>
            </a:endParaRPr>
          </a:p>
          <a:p>
            <a:pPr marL="800100" lvl="1" indent="-342900">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rPr>
              <a:t>In some areas, data can be sparse and unreliable</a:t>
            </a: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endParaRPr>
          </a:p>
          <a:p>
            <a:pPr marL="685800" lvl="2">
              <a:lnSpc>
                <a:spcPct val="90000"/>
              </a:lnSpc>
              <a:spcAft>
                <a:spcPts val="600"/>
              </a:spcAft>
            </a:pPr>
            <a:endParaRPr lang="en-US" sz="1900" dirty="0"/>
          </a:p>
        </p:txBody>
      </p:sp>
      <p:cxnSp>
        <p:nvCxnSpPr>
          <p:cNvPr id="7"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9F51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BAA2E1C-C70E-47AE-AE54-D8377748621D}"/>
              </a:ext>
            </a:extLst>
          </p:cNvPr>
          <p:cNvSpPr/>
          <p:nvPr/>
        </p:nvSpPr>
        <p:spPr>
          <a:xfrm>
            <a:off x="180809" y="5776206"/>
            <a:ext cx="160986" cy="1502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C72B6DA-634E-4CCE-965D-9F4DB07A99A9}"/>
              </a:ext>
            </a:extLst>
          </p:cNvPr>
          <p:cNvSpPr txBox="1"/>
          <p:nvPr/>
        </p:nvSpPr>
        <p:spPr>
          <a:xfrm>
            <a:off x="335785" y="5697444"/>
            <a:ext cx="142250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Very Low</a:t>
            </a:r>
          </a:p>
        </p:txBody>
      </p:sp>
      <p:sp>
        <p:nvSpPr>
          <p:cNvPr id="11" name="Rectangle 10">
            <a:extLst>
              <a:ext uri="{FF2B5EF4-FFF2-40B4-BE49-F238E27FC236}">
                <a16:creationId xmlns:a16="http://schemas.microsoft.com/office/drawing/2014/main" id="{D4168144-DA3B-4B40-AB48-C2CFC7D585E1}"/>
              </a:ext>
            </a:extLst>
          </p:cNvPr>
          <p:cNvSpPr/>
          <p:nvPr/>
        </p:nvSpPr>
        <p:spPr>
          <a:xfrm>
            <a:off x="180809" y="6055239"/>
            <a:ext cx="160986" cy="15025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4B3108E-FA4A-4D7D-8DF0-381E194EDF0F}"/>
              </a:ext>
            </a:extLst>
          </p:cNvPr>
          <p:cNvSpPr txBox="1"/>
          <p:nvPr/>
        </p:nvSpPr>
        <p:spPr>
          <a:xfrm>
            <a:off x="335785" y="5976477"/>
            <a:ext cx="10215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Medium</a:t>
            </a:r>
          </a:p>
        </p:txBody>
      </p:sp>
      <p:sp>
        <p:nvSpPr>
          <p:cNvPr id="13" name="Rectangle 12">
            <a:extLst>
              <a:ext uri="{FF2B5EF4-FFF2-40B4-BE49-F238E27FC236}">
                <a16:creationId xmlns:a16="http://schemas.microsoft.com/office/drawing/2014/main" id="{48C6C25D-23F8-4CA0-9AD0-D845AD5D808F}"/>
              </a:ext>
            </a:extLst>
          </p:cNvPr>
          <p:cNvSpPr/>
          <p:nvPr/>
        </p:nvSpPr>
        <p:spPr>
          <a:xfrm>
            <a:off x="180809" y="6333525"/>
            <a:ext cx="160986" cy="15025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EFDBE01-3013-431B-B44A-A9862C6F7CC8}"/>
              </a:ext>
            </a:extLst>
          </p:cNvPr>
          <p:cNvSpPr txBox="1"/>
          <p:nvPr/>
        </p:nvSpPr>
        <p:spPr>
          <a:xfrm>
            <a:off x="335785" y="6250433"/>
            <a:ext cx="957366" cy="3164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High</a:t>
            </a:r>
          </a:p>
        </p:txBody>
      </p:sp>
      <p:sp>
        <p:nvSpPr>
          <p:cNvPr id="6" name="TextBox 5">
            <a:extLst>
              <a:ext uri="{FF2B5EF4-FFF2-40B4-BE49-F238E27FC236}">
                <a16:creationId xmlns:a16="http://schemas.microsoft.com/office/drawing/2014/main" id="{5E1A5936-F758-40AE-B295-F48F29787B89}"/>
              </a:ext>
            </a:extLst>
          </p:cNvPr>
          <p:cNvSpPr txBox="1"/>
          <p:nvPr/>
        </p:nvSpPr>
        <p:spPr>
          <a:xfrm>
            <a:off x="68220" y="5068494"/>
            <a:ext cx="350049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err="1">
                <a:solidFill>
                  <a:schemeClr val="tx1">
                    <a:lumMod val="75000"/>
                    <a:lumOff val="25000"/>
                  </a:schemeClr>
                </a:solidFill>
                <a:latin typeface="Century Gothic"/>
                <a:cs typeface="Calibri"/>
              </a:rPr>
              <a:t>Basemap</a:t>
            </a:r>
            <a:r>
              <a:rPr lang="en-US" sz="900" dirty="0">
                <a:solidFill>
                  <a:schemeClr val="tx1">
                    <a:lumMod val="75000"/>
                    <a:lumOff val="25000"/>
                  </a:schemeClr>
                </a:solidFill>
                <a:latin typeface="Century Gothic"/>
                <a:cs typeface="Calibri"/>
              </a:rPr>
              <a:t> credit: ESRI Oceans</a:t>
            </a:r>
          </a:p>
        </p:txBody>
      </p:sp>
      <p:sp>
        <p:nvSpPr>
          <p:cNvPr id="8" name="TextBox 7">
            <a:extLst>
              <a:ext uri="{FF2B5EF4-FFF2-40B4-BE49-F238E27FC236}">
                <a16:creationId xmlns:a16="http://schemas.microsoft.com/office/drawing/2014/main" id="{D55C2B82-D0D1-4D9E-9521-883DCF870378}"/>
              </a:ext>
            </a:extLst>
          </p:cNvPr>
          <p:cNvSpPr txBox="1"/>
          <p:nvPr/>
        </p:nvSpPr>
        <p:spPr>
          <a:xfrm>
            <a:off x="92963" y="5429136"/>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lumMod val="75000"/>
                    <a:lumOff val="25000"/>
                  </a:schemeClr>
                </a:solidFill>
                <a:latin typeface="Century Gothic"/>
                <a:cs typeface="Calibri"/>
              </a:rPr>
              <a:t>Basin Priority</a:t>
            </a:r>
          </a:p>
        </p:txBody>
      </p:sp>
      <p:pic>
        <p:nvPicPr>
          <p:cNvPr id="12" name="Picture 13" descr="A picture containing kite, shirt&#10;&#10;Description automatically generated">
            <a:extLst>
              <a:ext uri="{FF2B5EF4-FFF2-40B4-BE49-F238E27FC236}">
                <a16:creationId xmlns:a16="http://schemas.microsoft.com/office/drawing/2014/main" id="{398B1645-4B86-4F00-ADA3-F31580E1095A}"/>
              </a:ext>
            </a:extLst>
          </p:cNvPr>
          <p:cNvPicPr>
            <a:picLocks noChangeAspect="1"/>
          </p:cNvPicPr>
          <p:nvPr/>
        </p:nvPicPr>
        <p:blipFill>
          <a:blip r:embed="rId5"/>
          <a:stretch>
            <a:fillRect/>
          </a:stretch>
        </p:blipFill>
        <p:spPr>
          <a:xfrm>
            <a:off x="3927687" y="293779"/>
            <a:ext cx="495300" cy="676275"/>
          </a:xfrm>
          <a:prstGeom prst="rect">
            <a:avLst/>
          </a:prstGeom>
        </p:spPr>
      </p:pic>
      <p:sp>
        <p:nvSpPr>
          <p:cNvPr id="9" name="TextBox 8">
            <a:extLst>
              <a:ext uri="{FF2B5EF4-FFF2-40B4-BE49-F238E27FC236}">
                <a16:creationId xmlns:a16="http://schemas.microsoft.com/office/drawing/2014/main" id="{67011619-FC84-4E0A-B7A1-7D76C574090E}"/>
              </a:ext>
            </a:extLst>
          </p:cNvPr>
          <p:cNvSpPr txBox="1"/>
          <p:nvPr/>
        </p:nvSpPr>
        <p:spPr>
          <a:xfrm>
            <a:off x="2733551" y="5624699"/>
            <a:ext cx="3048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panose="020B0502020202020204" pitchFamily="34" charset="0"/>
                <a:cs typeface="Calibri"/>
              </a:rPr>
              <a:t>0</a:t>
            </a:r>
          </a:p>
        </p:txBody>
      </p:sp>
      <p:sp>
        <p:nvSpPr>
          <p:cNvPr id="22" name="TextBox 21">
            <a:extLst>
              <a:ext uri="{FF2B5EF4-FFF2-40B4-BE49-F238E27FC236}">
                <a16:creationId xmlns:a16="http://schemas.microsoft.com/office/drawing/2014/main" id="{92EC5A60-1B21-4E20-8BE3-B3E682B90286}"/>
              </a:ext>
            </a:extLst>
          </p:cNvPr>
          <p:cNvSpPr txBox="1"/>
          <p:nvPr/>
        </p:nvSpPr>
        <p:spPr>
          <a:xfrm>
            <a:off x="3606386" y="5620245"/>
            <a:ext cx="5660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200</a:t>
            </a:r>
            <a:endParaRPr lang="en-US" sz="1400">
              <a:solidFill>
                <a:schemeClr val="tx1">
                  <a:lumMod val="75000"/>
                  <a:lumOff val="25000"/>
                </a:schemeClr>
              </a:solidFill>
              <a:latin typeface="Century Gothic" panose="020B0502020202020204" pitchFamily="34" charset="0"/>
              <a:cs typeface="Calibri"/>
            </a:endParaRPr>
          </a:p>
        </p:txBody>
      </p:sp>
      <p:sp>
        <p:nvSpPr>
          <p:cNvPr id="24" name="TextBox 23">
            <a:extLst>
              <a:ext uri="{FF2B5EF4-FFF2-40B4-BE49-F238E27FC236}">
                <a16:creationId xmlns:a16="http://schemas.microsoft.com/office/drawing/2014/main" id="{3D0E990C-54B5-483C-B1B7-7A2555FD8423}"/>
              </a:ext>
            </a:extLst>
          </p:cNvPr>
          <p:cNvSpPr txBox="1"/>
          <p:nvPr/>
        </p:nvSpPr>
        <p:spPr>
          <a:xfrm>
            <a:off x="3863437" y="5418362"/>
            <a:ext cx="7728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panose="020B0502020202020204" pitchFamily="34" charset="0"/>
                <a:cs typeface="Calibri"/>
              </a:rPr>
              <a:t>Miles</a:t>
            </a:r>
          </a:p>
        </p:txBody>
      </p:sp>
      <p:cxnSp>
        <p:nvCxnSpPr>
          <p:cNvPr id="10" name="Straight Arrow Connector 9">
            <a:extLst>
              <a:ext uri="{FF2B5EF4-FFF2-40B4-BE49-F238E27FC236}">
                <a16:creationId xmlns:a16="http://schemas.microsoft.com/office/drawing/2014/main" id="{01EE91B1-4DD9-4865-99D5-B252BE9101BE}"/>
              </a:ext>
            </a:extLst>
          </p:cNvPr>
          <p:cNvCxnSpPr/>
          <p:nvPr/>
        </p:nvCxnSpPr>
        <p:spPr>
          <a:xfrm flipV="1">
            <a:off x="5076705" y="2116222"/>
            <a:ext cx="6319375" cy="0"/>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7097120-9ABE-4F2B-A55F-A4DA35F1B63D}"/>
              </a:ext>
            </a:extLst>
          </p:cNvPr>
          <p:cNvSpPr txBox="1"/>
          <p:nvPr/>
        </p:nvSpPr>
        <p:spPr>
          <a:xfrm>
            <a:off x="2155701" y="4606256"/>
            <a:ext cx="13294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Los Angeles</a:t>
            </a:r>
          </a:p>
        </p:txBody>
      </p:sp>
      <p:sp>
        <p:nvSpPr>
          <p:cNvPr id="19" name="Oval 18">
            <a:extLst>
              <a:ext uri="{FF2B5EF4-FFF2-40B4-BE49-F238E27FC236}">
                <a16:creationId xmlns:a16="http://schemas.microsoft.com/office/drawing/2014/main" id="{9D5AD0F2-880A-4F33-A2B0-A36AEBB2A07D}"/>
              </a:ext>
            </a:extLst>
          </p:cNvPr>
          <p:cNvSpPr/>
          <p:nvPr/>
        </p:nvSpPr>
        <p:spPr>
          <a:xfrm>
            <a:off x="1207851" y="2440815"/>
            <a:ext cx="80210" cy="802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7F4D352-BE54-4C87-AD8E-2667E7C328B8}"/>
              </a:ext>
            </a:extLst>
          </p:cNvPr>
          <p:cNvSpPr txBox="1"/>
          <p:nvPr/>
        </p:nvSpPr>
        <p:spPr>
          <a:xfrm>
            <a:off x="320749" y="2571204"/>
            <a:ext cx="100864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San Francisco</a:t>
            </a:r>
          </a:p>
        </p:txBody>
      </p:sp>
      <p:sp>
        <p:nvSpPr>
          <p:cNvPr id="31" name="Oval 30">
            <a:extLst>
              <a:ext uri="{FF2B5EF4-FFF2-40B4-BE49-F238E27FC236}">
                <a16:creationId xmlns:a16="http://schemas.microsoft.com/office/drawing/2014/main" id="{D281C3BB-0F91-4B62-8819-75519BEBBBBB}"/>
              </a:ext>
            </a:extLst>
          </p:cNvPr>
          <p:cNvSpPr/>
          <p:nvPr/>
        </p:nvSpPr>
        <p:spPr>
          <a:xfrm>
            <a:off x="3404981" y="4833823"/>
            <a:ext cx="80210" cy="802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F902E797-E5B3-4CFF-9302-0C6FAE055B68}"/>
              </a:ext>
            </a:extLst>
          </p:cNvPr>
          <p:cNvSpPr txBox="1"/>
          <p:nvPr/>
        </p:nvSpPr>
        <p:spPr>
          <a:xfrm>
            <a:off x="3275595" y="1520992"/>
            <a:ext cx="10086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Nevada</a:t>
            </a:r>
          </a:p>
        </p:txBody>
      </p:sp>
    </p:spTree>
    <p:extLst>
      <p:ext uri="{BB962C8B-B14F-4D97-AF65-F5344CB8AC3E}">
        <p14:creationId xmlns:p14="http://schemas.microsoft.com/office/powerpoint/2010/main" val="2330604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ABFA47D8-F0EB-E646-9E5E-F6344C6D954A}"/>
              </a:ext>
            </a:extLst>
          </p:cNvPr>
          <p:cNvSpPr/>
          <p:nvPr/>
        </p:nvSpPr>
        <p:spPr>
          <a:xfrm>
            <a:off x="8150296" y="4149865"/>
            <a:ext cx="3789195" cy="2669459"/>
          </a:xfrm>
          <a:prstGeom prst="roundRect">
            <a:avLst/>
          </a:prstGeom>
          <a:solidFill>
            <a:srgbClr val="A1E0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8EDB293D-A6D0-DE49-A0D6-201997FA8A15}"/>
              </a:ext>
            </a:extLst>
          </p:cNvPr>
          <p:cNvSpPr/>
          <p:nvPr/>
        </p:nvSpPr>
        <p:spPr>
          <a:xfrm>
            <a:off x="4093043" y="2815135"/>
            <a:ext cx="3789195" cy="2669459"/>
          </a:xfrm>
          <a:prstGeom prst="roundRect">
            <a:avLst/>
          </a:prstGeom>
          <a:solidFill>
            <a:srgbClr val="A1E0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8B6A5E61-B1F0-CA47-8C93-9F8CA0504BB0}"/>
              </a:ext>
            </a:extLst>
          </p:cNvPr>
          <p:cNvSpPr/>
          <p:nvPr/>
        </p:nvSpPr>
        <p:spPr>
          <a:xfrm>
            <a:off x="130481" y="1213474"/>
            <a:ext cx="3789195" cy="2669459"/>
          </a:xfrm>
          <a:prstGeom prst="roundRect">
            <a:avLst/>
          </a:prstGeom>
          <a:solidFill>
            <a:srgbClr val="A1E0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521BADE-FA75-144B-A364-67FFF00FDA82}"/>
              </a:ext>
            </a:extLst>
          </p:cNvPr>
          <p:cNvSpPr txBox="1"/>
          <p:nvPr/>
        </p:nvSpPr>
        <p:spPr>
          <a:xfrm>
            <a:off x="391886" y="117566"/>
            <a:ext cx="5421085" cy="830997"/>
          </a:xfrm>
          <a:prstGeom prst="rect">
            <a:avLst/>
          </a:prstGeom>
          <a:noFill/>
        </p:spPr>
        <p:txBody>
          <a:bodyPr wrap="square" rtlCol="0">
            <a:spAutoFit/>
          </a:bodyPr>
          <a:lstStyle/>
          <a:p>
            <a:r>
              <a:rPr lang="en-US" sz="4800" b="1">
                <a:solidFill>
                  <a:schemeClr val="bg1"/>
                </a:solidFill>
                <a:latin typeface="Century Gothic" panose="020B0502020202020204" pitchFamily="34" charset="0"/>
              </a:rPr>
              <a:t>Objectives</a:t>
            </a:r>
          </a:p>
        </p:txBody>
      </p:sp>
      <p:sp>
        <p:nvSpPr>
          <p:cNvPr id="3" name="TextBox 2">
            <a:extLst>
              <a:ext uri="{FF2B5EF4-FFF2-40B4-BE49-F238E27FC236}">
                <a16:creationId xmlns:a16="http://schemas.microsoft.com/office/drawing/2014/main" id="{1B6DA268-62B5-D04C-AAC0-E9D2B5C3DA8B}"/>
              </a:ext>
            </a:extLst>
          </p:cNvPr>
          <p:cNvSpPr txBox="1"/>
          <p:nvPr/>
        </p:nvSpPr>
        <p:spPr>
          <a:xfrm>
            <a:off x="196809" y="1596917"/>
            <a:ext cx="3656538" cy="19025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20000"/>
              </a:lnSpc>
            </a:pPr>
            <a:r>
              <a:rPr lang="en-US" sz="2000" dirty="0">
                <a:solidFill>
                  <a:schemeClr val="tx1">
                    <a:lumMod val="75000"/>
                    <a:lumOff val="25000"/>
                  </a:schemeClr>
                </a:solidFill>
                <a:latin typeface="Century Gothic" panose="020B0502020202020204" pitchFamily="34" charset="0"/>
                <a:cs typeface="Calibri"/>
              </a:rPr>
              <a:t>Evaluate remote sensing data to </a:t>
            </a:r>
            <a:r>
              <a:rPr lang="en-US" sz="2000" b="1" dirty="0">
                <a:solidFill>
                  <a:schemeClr val="bg1"/>
                </a:solidFill>
                <a:latin typeface="Century Gothic" panose="020B0502020202020204" pitchFamily="34" charset="0"/>
                <a:cs typeface="Calibri"/>
              </a:rPr>
              <a:t>quantify groundwater storage change</a:t>
            </a:r>
            <a:r>
              <a:rPr lang="en-US" sz="2000" dirty="0">
                <a:solidFill>
                  <a:schemeClr val="bg1"/>
                </a:solidFill>
                <a:latin typeface="Century Gothic" panose="020B0502020202020204" pitchFamily="34" charset="0"/>
                <a:cs typeface="Calibri"/>
              </a:rPr>
              <a:t> </a:t>
            </a:r>
            <a:r>
              <a:rPr lang="en-US" sz="2000" dirty="0">
                <a:solidFill>
                  <a:schemeClr val="tx1">
                    <a:lumMod val="75000"/>
                    <a:lumOff val="25000"/>
                  </a:schemeClr>
                </a:solidFill>
                <a:latin typeface="Century Gothic" panose="020B0502020202020204" pitchFamily="34" charset="0"/>
                <a:cs typeface="Calibri"/>
              </a:rPr>
              <a:t>and</a:t>
            </a:r>
            <a:r>
              <a:rPr lang="en-US" sz="2000" dirty="0">
                <a:latin typeface="Century Gothic" panose="020B0502020202020204" pitchFamily="34" charset="0"/>
                <a:cs typeface="Calibri"/>
              </a:rPr>
              <a:t> </a:t>
            </a:r>
            <a:r>
              <a:rPr lang="en-US" sz="2000" b="1" dirty="0">
                <a:solidFill>
                  <a:schemeClr val="bg1"/>
                </a:solidFill>
                <a:latin typeface="Century Gothic" panose="020B0502020202020204" pitchFamily="34" charset="0"/>
                <a:cs typeface="Calibri"/>
              </a:rPr>
              <a:t>land subsidence</a:t>
            </a:r>
          </a:p>
        </p:txBody>
      </p:sp>
      <p:sp>
        <p:nvSpPr>
          <p:cNvPr id="5" name="TextBox 4">
            <a:extLst>
              <a:ext uri="{FF2B5EF4-FFF2-40B4-BE49-F238E27FC236}">
                <a16:creationId xmlns:a16="http://schemas.microsoft.com/office/drawing/2014/main" id="{74C2033B-201A-E943-9695-90995D9AA5B7}"/>
              </a:ext>
            </a:extLst>
          </p:cNvPr>
          <p:cNvSpPr txBox="1"/>
          <p:nvPr/>
        </p:nvSpPr>
        <p:spPr>
          <a:xfrm>
            <a:off x="8456321" y="4532923"/>
            <a:ext cx="3177145" cy="19033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20000"/>
              </a:lnSpc>
            </a:pPr>
            <a:r>
              <a:rPr lang="en-US" sz="2000" dirty="0">
                <a:solidFill>
                  <a:schemeClr val="tx1">
                    <a:lumMod val="75000"/>
                    <a:lumOff val="25000"/>
                  </a:schemeClr>
                </a:solidFill>
                <a:latin typeface="Century Gothic" panose="020B0502020202020204" pitchFamily="34" charset="0"/>
                <a:cs typeface="Calibri"/>
              </a:rPr>
              <a:t>Develop</a:t>
            </a:r>
            <a:r>
              <a:rPr lang="en-US" sz="2000" dirty="0">
                <a:latin typeface="Century Gothic" panose="020B0502020202020204" pitchFamily="34" charset="0"/>
                <a:cs typeface="Calibri"/>
              </a:rPr>
              <a:t> </a:t>
            </a:r>
            <a:r>
              <a:rPr lang="en-US" sz="2000" b="1" dirty="0">
                <a:solidFill>
                  <a:schemeClr val="bg1"/>
                </a:solidFill>
                <a:latin typeface="Century Gothic" panose="020B0502020202020204" pitchFamily="34" charset="0"/>
                <a:cs typeface="Calibri"/>
              </a:rPr>
              <a:t>interactive web visualization tool </a:t>
            </a:r>
            <a:r>
              <a:rPr lang="en-US" sz="2000" dirty="0">
                <a:solidFill>
                  <a:schemeClr val="tx1">
                    <a:lumMod val="75000"/>
                    <a:lumOff val="25000"/>
                  </a:schemeClr>
                </a:solidFill>
                <a:latin typeface="Century Gothic" panose="020B0502020202020204" pitchFamily="34" charset="0"/>
                <a:cs typeface="Calibri"/>
              </a:rPr>
              <a:t>for digestible </a:t>
            </a:r>
            <a:r>
              <a:rPr lang="en-US" sz="2000" b="1" dirty="0">
                <a:solidFill>
                  <a:schemeClr val="bg1"/>
                </a:solidFill>
                <a:latin typeface="Century Gothic" panose="020B0502020202020204" pitchFamily="34" charset="0"/>
                <a:cs typeface="Calibri"/>
              </a:rPr>
              <a:t>interpretation and visualization of results</a:t>
            </a:r>
            <a:endParaRPr lang="en-US" sz="2000" dirty="0">
              <a:solidFill>
                <a:schemeClr val="tx1">
                  <a:lumMod val="75000"/>
                  <a:lumOff val="25000"/>
                </a:schemeClr>
              </a:solidFill>
              <a:latin typeface="Century Gothic" panose="020B0502020202020204" pitchFamily="34" charset="0"/>
              <a:cs typeface="Calibri"/>
            </a:endParaRPr>
          </a:p>
        </p:txBody>
      </p:sp>
      <p:sp>
        <p:nvSpPr>
          <p:cNvPr id="6" name="TextBox 5">
            <a:extLst>
              <a:ext uri="{FF2B5EF4-FFF2-40B4-BE49-F238E27FC236}">
                <a16:creationId xmlns:a16="http://schemas.microsoft.com/office/drawing/2014/main" id="{E915A2B2-E1CC-564E-BC32-045C1DEFCF18}"/>
              </a:ext>
            </a:extLst>
          </p:cNvPr>
          <p:cNvSpPr txBox="1"/>
          <p:nvPr/>
        </p:nvSpPr>
        <p:spPr>
          <a:xfrm>
            <a:off x="4192590" y="3382859"/>
            <a:ext cx="3590100" cy="15340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20000"/>
              </a:lnSpc>
            </a:pPr>
            <a:r>
              <a:rPr lang="en-US" sz="2000" dirty="0">
                <a:solidFill>
                  <a:schemeClr val="tx1">
                    <a:lumMod val="75000"/>
                    <a:lumOff val="25000"/>
                  </a:schemeClr>
                </a:solidFill>
                <a:latin typeface="Century Gothic" panose="020B0502020202020204" pitchFamily="34" charset="0"/>
                <a:cs typeface="Calibri"/>
              </a:rPr>
              <a:t>Create</a:t>
            </a:r>
            <a:r>
              <a:rPr lang="en-US" sz="2000" dirty="0">
                <a:latin typeface="Century Gothic" panose="020B0502020202020204" pitchFamily="34" charset="0"/>
                <a:cs typeface="Calibri"/>
              </a:rPr>
              <a:t> </a:t>
            </a:r>
            <a:r>
              <a:rPr lang="en-US" sz="2000" b="1" dirty="0">
                <a:solidFill>
                  <a:schemeClr val="bg1"/>
                </a:solidFill>
                <a:latin typeface="Century Gothic" panose="020B0502020202020204" pitchFamily="34" charset="0"/>
                <a:cs typeface="Calibri"/>
              </a:rPr>
              <a:t>executable tool </a:t>
            </a:r>
            <a:r>
              <a:rPr lang="en-US" sz="2000" dirty="0">
                <a:solidFill>
                  <a:schemeClr val="tx1">
                    <a:lumMod val="75000"/>
                    <a:lumOff val="25000"/>
                  </a:schemeClr>
                </a:solidFill>
                <a:latin typeface="Century Gothic" panose="020B0502020202020204" pitchFamily="34" charset="0"/>
                <a:cs typeface="Calibri"/>
              </a:rPr>
              <a:t>to control backend of </a:t>
            </a:r>
            <a:r>
              <a:rPr lang="en-US" sz="2000" b="1" dirty="0">
                <a:solidFill>
                  <a:schemeClr val="bg1"/>
                </a:solidFill>
                <a:latin typeface="Century Gothic" panose="020B0502020202020204" pitchFamily="34" charset="0"/>
                <a:cs typeface="Calibri"/>
              </a:rPr>
              <a:t>data processing</a:t>
            </a:r>
            <a:r>
              <a:rPr lang="en-US" sz="2000" dirty="0">
                <a:solidFill>
                  <a:schemeClr val="bg1"/>
                </a:solidFill>
                <a:latin typeface="Century Gothic" panose="020B0502020202020204" pitchFamily="34" charset="0"/>
                <a:cs typeface="Calibri"/>
              </a:rPr>
              <a:t> </a:t>
            </a:r>
            <a:r>
              <a:rPr lang="en-US" sz="2000" dirty="0">
                <a:solidFill>
                  <a:schemeClr val="tx1">
                    <a:lumMod val="75000"/>
                    <a:lumOff val="25000"/>
                  </a:schemeClr>
                </a:solidFill>
                <a:latin typeface="Century Gothic" panose="020B0502020202020204" pitchFamily="34" charset="0"/>
                <a:cs typeface="Calibri"/>
              </a:rPr>
              <a:t>and</a:t>
            </a:r>
            <a:r>
              <a:rPr lang="en-US" sz="2000" dirty="0">
                <a:latin typeface="Century Gothic" panose="020B0502020202020204" pitchFamily="34" charset="0"/>
                <a:cs typeface="Calibri"/>
              </a:rPr>
              <a:t> </a:t>
            </a:r>
            <a:r>
              <a:rPr lang="en-US" sz="2000" b="1" dirty="0">
                <a:solidFill>
                  <a:schemeClr val="bg1"/>
                </a:solidFill>
                <a:latin typeface="Century Gothic" panose="020B0502020202020204" pitchFamily="34" charset="0"/>
                <a:cs typeface="Calibri"/>
              </a:rPr>
              <a:t>update datasets</a:t>
            </a:r>
            <a:r>
              <a:rPr lang="en-US" sz="2000" dirty="0">
                <a:latin typeface="Century Gothic" panose="020B0502020202020204" pitchFamily="34" charset="0"/>
                <a:cs typeface="Calibri"/>
              </a:rPr>
              <a:t> </a:t>
            </a:r>
            <a:r>
              <a:rPr lang="en-US" sz="2000" dirty="0">
                <a:solidFill>
                  <a:schemeClr val="tx1">
                    <a:lumMod val="75000"/>
                    <a:lumOff val="25000"/>
                  </a:schemeClr>
                </a:solidFill>
                <a:latin typeface="Century Gothic" panose="020B0502020202020204" pitchFamily="34" charset="0"/>
                <a:cs typeface="Calibri"/>
              </a:rPr>
              <a:t>in the future</a:t>
            </a:r>
            <a:r>
              <a:rPr lang="en-US" sz="2000" dirty="0">
                <a:latin typeface="Century Gothic" panose="020B0502020202020204" pitchFamily="34" charset="0"/>
                <a:cs typeface="Calibri"/>
              </a:rPr>
              <a:t> </a:t>
            </a:r>
          </a:p>
        </p:txBody>
      </p:sp>
    </p:spTree>
    <p:extLst>
      <p:ext uri="{BB962C8B-B14F-4D97-AF65-F5344CB8AC3E}">
        <p14:creationId xmlns:p14="http://schemas.microsoft.com/office/powerpoint/2010/main" val="3129803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EB83A5-9569-354B-9620-099413CA26B7}"/>
              </a:ext>
            </a:extLst>
          </p:cNvPr>
          <p:cNvSpPr txBox="1"/>
          <p:nvPr/>
        </p:nvSpPr>
        <p:spPr>
          <a:xfrm>
            <a:off x="383458" y="0"/>
            <a:ext cx="6666271" cy="830997"/>
          </a:xfrm>
          <a:prstGeom prst="rect">
            <a:avLst/>
          </a:prstGeom>
          <a:noFill/>
        </p:spPr>
        <p:txBody>
          <a:bodyPr wrap="square" rtlCol="0">
            <a:spAutoFit/>
          </a:bodyPr>
          <a:lstStyle/>
          <a:p>
            <a:r>
              <a:rPr lang="en-US" sz="4800" b="1">
                <a:solidFill>
                  <a:schemeClr val="bg1"/>
                </a:solidFill>
                <a:latin typeface="Century Gothic" panose="020B0502020202020204" pitchFamily="34" charset="0"/>
              </a:rPr>
              <a:t>Partners</a:t>
            </a:r>
          </a:p>
        </p:txBody>
      </p:sp>
      <p:sp>
        <p:nvSpPr>
          <p:cNvPr id="3" name="TextBox 2">
            <a:extLst>
              <a:ext uri="{FF2B5EF4-FFF2-40B4-BE49-F238E27FC236}">
                <a16:creationId xmlns:a16="http://schemas.microsoft.com/office/drawing/2014/main" id="{88E21FE0-619A-B348-9C61-5CD3F388B6D3}"/>
              </a:ext>
            </a:extLst>
          </p:cNvPr>
          <p:cNvSpPr txBox="1"/>
          <p:nvPr/>
        </p:nvSpPr>
        <p:spPr>
          <a:xfrm>
            <a:off x="265471" y="1455937"/>
            <a:ext cx="3274142" cy="646331"/>
          </a:xfrm>
          <a:prstGeom prst="rect">
            <a:avLst/>
          </a:prstGeom>
          <a:noFill/>
        </p:spPr>
        <p:txBody>
          <a:bodyPr wrap="square" rtlCol="0">
            <a:spAutoFit/>
          </a:bodyPr>
          <a:lstStyle/>
          <a:p>
            <a:r>
              <a:rPr lang="en-US" sz="3600" b="1">
                <a:solidFill>
                  <a:srgbClr val="24B1B5"/>
                </a:solidFill>
                <a:latin typeface="Century Gothic" panose="020B0502020202020204" pitchFamily="34" charset="0"/>
              </a:rPr>
              <a:t>End Users</a:t>
            </a:r>
          </a:p>
        </p:txBody>
      </p:sp>
      <p:sp>
        <p:nvSpPr>
          <p:cNvPr id="4" name="TextBox 3">
            <a:extLst>
              <a:ext uri="{FF2B5EF4-FFF2-40B4-BE49-F238E27FC236}">
                <a16:creationId xmlns:a16="http://schemas.microsoft.com/office/drawing/2014/main" id="{3C1DF853-42CF-1F41-B273-568A71687E69}"/>
              </a:ext>
            </a:extLst>
          </p:cNvPr>
          <p:cNvSpPr txBox="1"/>
          <p:nvPr/>
        </p:nvSpPr>
        <p:spPr>
          <a:xfrm>
            <a:off x="265471" y="4522593"/>
            <a:ext cx="3687097" cy="646331"/>
          </a:xfrm>
          <a:prstGeom prst="rect">
            <a:avLst/>
          </a:prstGeom>
          <a:noFill/>
        </p:spPr>
        <p:txBody>
          <a:bodyPr wrap="square" rtlCol="0">
            <a:spAutoFit/>
          </a:bodyPr>
          <a:lstStyle/>
          <a:p>
            <a:r>
              <a:rPr lang="en-US" sz="3600" b="1">
                <a:solidFill>
                  <a:srgbClr val="24B1B5"/>
                </a:solidFill>
                <a:latin typeface="Century Gothic" panose="020B0502020202020204" pitchFamily="34" charset="0"/>
              </a:rPr>
              <a:t>Collaborators </a:t>
            </a:r>
          </a:p>
        </p:txBody>
      </p:sp>
      <p:sp>
        <p:nvSpPr>
          <p:cNvPr id="10" name="TextBox 9">
            <a:extLst>
              <a:ext uri="{FF2B5EF4-FFF2-40B4-BE49-F238E27FC236}">
                <a16:creationId xmlns:a16="http://schemas.microsoft.com/office/drawing/2014/main" id="{F6362AF0-03D6-5546-92FD-B6D94E3C5F50}"/>
              </a:ext>
            </a:extLst>
          </p:cNvPr>
          <p:cNvSpPr txBox="1"/>
          <p:nvPr/>
        </p:nvSpPr>
        <p:spPr>
          <a:xfrm>
            <a:off x="55765" y="2102268"/>
            <a:ext cx="6459179" cy="1884234"/>
          </a:xfrm>
          <a:prstGeom prst="rect">
            <a:avLst/>
          </a:prstGeom>
          <a:noFill/>
        </p:spPr>
        <p:txBody>
          <a:bodyPr wrap="square" rtlCol="0">
            <a:spAutoFit/>
          </a:bodyPr>
          <a:lstStyle/>
          <a:p>
            <a:pPr>
              <a:lnSpc>
                <a:spcPct val="150000"/>
              </a:lnSpc>
            </a:pPr>
            <a:r>
              <a:rPr lang="en-US" sz="2000">
                <a:solidFill>
                  <a:srgbClr val="24B1B5"/>
                </a:solidFill>
                <a:latin typeface="Webdings" pitchFamily="2" charset="2"/>
              </a:rPr>
              <a:t>4</a:t>
            </a:r>
            <a:r>
              <a:rPr lang="en-US" sz="2000">
                <a:solidFill>
                  <a:schemeClr val="tx1">
                    <a:lumMod val="75000"/>
                    <a:lumOff val="25000"/>
                  </a:schemeClr>
                </a:solidFill>
                <a:latin typeface="Century Gothic" panose="020B0502020202020204" pitchFamily="34" charset="0"/>
              </a:rPr>
              <a:t>California Department of Water Resources</a:t>
            </a:r>
          </a:p>
          <a:p>
            <a:pPr>
              <a:lnSpc>
                <a:spcPct val="150000"/>
              </a:lnSpc>
            </a:pPr>
            <a:r>
              <a:rPr lang="en-US" sz="2000">
                <a:solidFill>
                  <a:schemeClr val="tx1">
                    <a:lumMod val="75000"/>
                    <a:lumOff val="25000"/>
                  </a:schemeClr>
                </a:solidFill>
                <a:latin typeface="Century Gothic" panose="020B0502020202020204" pitchFamily="34" charset="0"/>
              </a:rPr>
              <a:t>	</a:t>
            </a:r>
            <a:r>
              <a:rPr lang="en-US" sz="2000">
                <a:solidFill>
                  <a:srgbClr val="24B1B5"/>
                </a:solidFill>
                <a:latin typeface="Webdings" pitchFamily="2" charset="2"/>
              </a:rPr>
              <a:t>4</a:t>
            </a:r>
            <a:r>
              <a:rPr lang="en-US" sz="2000">
                <a:solidFill>
                  <a:schemeClr val="tx1">
                    <a:lumMod val="75000"/>
                    <a:lumOff val="25000"/>
                  </a:schemeClr>
                </a:solidFill>
                <a:latin typeface="Century Gothic" panose="020B0502020202020204" pitchFamily="34" charset="0"/>
              </a:rPr>
              <a:t>Bill Brewster, North Central Region</a:t>
            </a:r>
          </a:p>
          <a:p>
            <a:pPr>
              <a:lnSpc>
                <a:spcPct val="150000"/>
              </a:lnSpc>
            </a:pPr>
            <a:r>
              <a:rPr lang="en-US" sz="2000">
                <a:solidFill>
                  <a:schemeClr val="tx1">
                    <a:lumMod val="75000"/>
                    <a:lumOff val="25000"/>
                  </a:schemeClr>
                </a:solidFill>
                <a:latin typeface="Century Gothic" panose="020B0502020202020204" pitchFamily="34" charset="0"/>
              </a:rPr>
              <a:t>	</a:t>
            </a:r>
            <a:r>
              <a:rPr lang="en-US" sz="2000">
                <a:solidFill>
                  <a:srgbClr val="24B1B5"/>
                </a:solidFill>
                <a:latin typeface="Webdings" pitchFamily="2" charset="2"/>
              </a:rPr>
              <a:t>4</a:t>
            </a:r>
            <a:r>
              <a:rPr lang="en-US" sz="2000">
                <a:solidFill>
                  <a:schemeClr val="tx1">
                    <a:lumMod val="75000"/>
                    <a:lumOff val="25000"/>
                  </a:schemeClr>
                </a:solidFill>
                <a:latin typeface="Century Gothic" panose="020B0502020202020204" pitchFamily="34" charset="0"/>
              </a:rPr>
              <a:t>Mike McKenzie, South Central Region</a:t>
            </a:r>
          </a:p>
          <a:p>
            <a:pPr>
              <a:lnSpc>
                <a:spcPct val="150000"/>
              </a:lnSpc>
            </a:pPr>
            <a:r>
              <a:rPr lang="en-US" sz="2000">
                <a:solidFill>
                  <a:schemeClr val="tx1">
                    <a:lumMod val="75000"/>
                    <a:lumOff val="25000"/>
                  </a:schemeClr>
                </a:solidFill>
                <a:latin typeface="Century Gothic" panose="020B0502020202020204" pitchFamily="34" charset="0"/>
              </a:rPr>
              <a:t>	</a:t>
            </a:r>
            <a:r>
              <a:rPr lang="en-US" sz="2000">
                <a:solidFill>
                  <a:srgbClr val="24B1B5"/>
                </a:solidFill>
                <a:latin typeface="Webdings" pitchFamily="2" charset="2"/>
              </a:rPr>
              <a:t>4</a:t>
            </a:r>
            <a:r>
              <a:rPr lang="en-US" sz="2000">
                <a:solidFill>
                  <a:schemeClr val="tx1">
                    <a:lumMod val="75000"/>
                    <a:lumOff val="25000"/>
                  </a:schemeClr>
                </a:solidFill>
                <a:latin typeface="Century Gothic" panose="020B0502020202020204" pitchFamily="34" charset="0"/>
              </a:rPr>
              <a:t>Jack Tung, Southern Region</a:t>
            </a:r>
            <a:endParaRPr lang="en-US" sz="2000">
              <a:solidFill>
                <a:schemeClr val="tx1">
                  <a:lumMod val="75000"/>
                  <a:lumOff val="25000"/>
                </a:schemeClr>
              </a:solidFill>
              <a:latin typeface="Webdings" pitchFamily="2" charset="2"/>
            </a:endParaRPr>
          </a:p>
        </p:txBody>
      </p:sp>
      <p:sp>
        <p:nvSpPr>
          <p:cNvPr id="11" name="TextBox 10">
            <a:extLst>
              <a:ext uri="{FF2B5EF4-FFF2-40B4-BE49-F238E27FC236}">
                <a16:creationId xmlns:a16="http://schemas.microsoft.com/office/drawing/2014/main" id="{4C8B7719-EE6C-0941-A29E-8E9044992F33}"/>
              </a:ext>
            </a:extLst>
          </p:cNvPr>
          <p:cNvSpPr txBox="1"/>
          <p:nvPr/>
        </p:nvSpPr>
        <p:spPr>
          <a:xfrm>
            <a:off x="55765" y="5168924"/>
            <a:ext cx="5632113" cy="1169551"/>
          </a:xfrm>
          <a:prstGeom prst="rect">
            <a:avLst/>
          </a:prstGeom>
          <a:noFill/>
        </p:spPr>
        <p:txBody>
          <a:bodyPr wrap="square" lIns="91440" tIns="45720" rIns="91440" bIns="45720" rtlCol="0" anchor="t">
            <a:spAutoFit/>
          </a:bodyPr>
          <a:lstStyle/>
          <a:p>
            <a:pPr>
              <a:lnSpc>
                <a:spcPct val="150000"/>
              </a:lnSpc>
            </a:pPr>
            <a:r>
              <a:rPr lang="en-US" sz="2000" dirty="0">
                <a:solidFill>
                  <a:srgbClr val="24B1B5"/>
                </a:solidFill>
                <a:latin typeface="Webdings"/>
                <a:sym typeface="Webdings"/>
              </a:rPr>
              <a:t>4</a:t>
            </a:r>
            <a:r>
              <a:rPr lang="en-US" sz="2000" dirty="0">
                <a:latin typeface="Webdings"/>
                <a:sym typeface="Webdings"/>
              </a:rPr>
              <a:t> </a:t>
            </a:r>
            <a:r>
              <a:rPr lang="en-US" sz="2000" dirty="0">
                <a:solidFill>
                  <a:schemeClr val="tx1">
                    <a:lumMod val="75000"/>
                    <a:lumOff val="25000"/>
                  </a:schemeClr>
                </a:solidFill>
                <a:latin typeface="Century Gothic"/>
              </a:rPr>
              <a:t>California State University - Los Angeles</a:t>
            </a:r>
            <a:endParaRPr lang="en-US" sz="2000" dirty="0">
              <a:solidFill>
                <a:schemeClr val="tx1">
                  <a:lumMod val="75000"/>
                  <a:lumOff val="25000"/>
                </a:schemeClr>
              </a:solidFill>
              <a:latin typeface="Century Gothic" panose="020B0502020202020204" pitchFamily="34" charset="0"/>
            </a:endParaRPr>
          </a:p>
          <a:p>
            <a:r>
              <a:rPr lang="en-US" sz="2000" dirty="0">
                <a:solidFill>
                  <a:schemeClr val="tx1">
                    <a:lumMod val="75000"/>
                    <a:lumOff val="25000"/>
                  </a:schemeClr>
                </a:solidFill>
                <a:latin typeface="Century Gothic"/>
              </a:rPr>
              <a:t>	</a:t>
            </a:r>
            <a:r>
              <a:rPr lang="en-US" sz="2000" dirty="0">
                <a:solidFill>
                  <a:srgbClr val="24B1B5"/>
                </a:solidFill>
                <a:latin typeface="Webdings"/>
                <a:sym typeface="Webdings"/>
              </a:rPr>
              <a:t>4</a:t>
            </a:r>
            <a:r>
              <a:rPr lang="en-US" sz="2000" dirty="0">
                <a:solidFill>
                  <a:schemeClr val="tx1">
                    <a:lumMod val="75000"/>
                    <a:lumOff val="25000"/>
                  </a:schemeClr>
                </a:solidFill>
                <a:latin typeface="Century Gothic"/>
              </a:rPr>
              <a:t> Dr. Charles Hayes, Professor of    </a:t>
            </a:r>
          </a:p>
          <a:p>
            <a:r>
              <a:rPr lang="en-US" sz="2000" dirty="0">
                <a:solidFill>
                  <a:schemeClr val="tx1">
                    <a:lumMod val="75000"/>
                    <a:lumOff val="25000"/>
                  </a:schemeClr>
                </a:solidFill>
                <a:latin typeface="Century Gothic"/>
              </a:rPr>
              <a:t>                  Physics &amp; Astronomy</a:t>
            </a:r>
          </a:p>
        </p:txBody>
      </p:sp>
      <p:pic>
        <p:nvPicPr>
          <p:cNvPr id="17" name="Picture 16">
            <a:extLst>
              <a:ext uri="{FF2B5EF4-FFF2-40B4-BE49-F238E27FC236}">
                <a16:creationId xmlns:a16="http://schemas.microsoft.com/office/drawing/2014/main" id="{7B6A09BF-9A2D-D543-8AE5-A9E9A54860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5421" y="1578814"/>
            <a:ext cx="6090814" cy="4064055"/>
          </a:xfrm>
          <a:prstGeom prst="rect">
            <a:avLst/>
          </a:prstGeom>
          <a:ln>
            <a:no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B3750836-4469-F345-B6FB-AE30DCCF7F6C}"/>
              </a:ext>
            </a:extLst>
          </p:cNvPr>
          <p:cNvSpPr txBox="1"/>
          <p:nvPr/>
        </p:nvSpPr>
        <p:spPr>
          <a:xfrm>
            <a:off x="6323763" y="5642869"/>
            <a:ext cx="5868237" cy="261610"/>
          </a:xfrm>
          <a:prstGeom prst="rect">
            <a:avLst/>
          </a:prstGeom>
          <a:noFill/>
        </p:spPr>
        <p:txBody>
          <a:bodyPr wrap="square" rtlCol="0">
            <a:spAutoFit/>
          </a:bodyPr>
          <a:lstStyle/>
          <a:p>
            <a:pPr algn="r"/>
            <a:r>
              <a:rPr lang="en-US" sz="1050" dirty="0">
                <a:solidFill>
                  <a:schemeClr val="tx1">
                    <a:lumMod val="75000"/>
                    <a:lumOff val="25000"/>
                  </a:schemeClr>
                </a:solidFill>
                <a:latin typeface="Century Gothic" panose="020B0502020202020204" pitchFamily="34" charset="0"/>
              </a:rPr>
              <a:t>Image Credit: California Department of Water Resources (2017)</a:t>
            </a:r>
          </a:p>
        </p:txBody>
      </p:sp>
    </p:spTree>
    <p:extLst>
      <p:ext uri="{BB962C8B-B14F-4D97-AF65-F5344CB8AC3E}">
        <p14:creationId xmlns:p14="http://schemas.microsoft.com/office/powerpoint/2010/main" val="208771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1A4369-B139-415D-BED5-2758775703BA}"/>
              </a:ext>
            </a:extLst>
          </p:cNvPr>
          <p:cNvSpPr txBox="1"/>
          <p:nvPr/>
        </p:nvSpPr>
        <p:spPr>
          <a:xfrm>
            <a:off x="402207" y="139984"/>
            <a:ext cx="544483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4B1B5"/>
                </a:solidFill>
                <a:latin typeface="Century Gothic" panose="020F0302020204030204"/>
                <a:ea typeface="+mj-ea"/>
                <a:cs typeface="+mj-cs"/>
              </a:rPr>
              <a:t>Study Design</a:t>
            </a:r>
          </a:p>
        </p:txBody>
      </p:sp>
      <p:sp>
        <p:nvSpPr>
          <p:cNvPr id="5" name="Rectangle 4">
            <a:extLst>
              <a:ext uri="{FF2B5EF4-FFF2-40B4-BE49-F238E27FC236}">
                <a16:creationId xmlns:a16="http://schemas.microsoft.com/office/drawing/2014/main" id="{71C6DD5B-0D06-0F40-9C79-F377812D5DDA}"/>
              </a:ext>
            </a:extLst>
          </p:cNvPr>
          <p:cNvSpPr/>
          <p:nvPr/>
        </p:nvSpPr>
        <p:spPr>
          <a:xfrm>
            <a:off x="218645" y="5723271"/>
            <a:ext cx="11787298" cy="446216"/>
          </a:xfrm>
          <a:prstGeom prst="rect">
            <a:avLst/>
          </a:prstGeom>
          <a:solidFill>
            <a:srgbClr val="A1E0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82C3793-225B-1D49-9C11-7E517E337BC5}"/>
              </a:ext>
            </a:extLst>
          </p:cNvPr>
          <p:cNvSpPr txBox="1"/>
          <p:nvPr/>
        </p:nvSpPr>
        <p:spPr>
          <a:xfrm>
            <a:off x="3124624" y="1475925"/>
            <a:ext cx="3961975"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GRACE &amp; GRACE-FO</a:t>
            </a:r>
          </a:p>
        </p:txBody>
      </p:sp>
      <p:sp>
        <p:nvSpPr>
          <p:cNvPr id="7" name="TextBox 6">
            <a:extLst>
              <a:ext uri="{FF2B5EF4-FFF2-40B4-BE49-F238E27FC236}">
                <a16:creationId xmlns:a16="http://schemas.microsoft.com/office/drawing/2014/main" id="{C4FD9EE4-AB1C-3644-886F-C3EFACA7169E}"/>
              </a:ext>
            </a:extLst>
          </p:cNvPr>
          <p:cNvSpPr txBox="1"/>
          <p:nvPr/>
        </p:nvSpPr>
        <p:spPr>
          <a:xfrm>
            <a:off x="9189801" y="2152317"/>
            <a:ext cx="1072632" cy="369332"/>
          </a:xfrm>
          <a:prstGeom prst="rect">
            <a:avLst/>
          </a:prstGeom>
          <a:noFill/>
        </p:spPr>
        <p:txBody>
          <a:bodyPr wrap="square" rtlCol="0">
            <a:spAutoFit/>
          </a:bodyPr>
          <a:lstStyle/>
          <a:p>
            <a:pPr algn="ctr"/>
            <a:r>
              <a:rPr lang="en-US" b="1" dirty="0" err="1">
                <a:solidFill>
                  <a:schemeClr val="tx1">
                    <a:lumMod val="75000"/>
                    <a:lumOff val="25000"/>
                  </a:schemeClr>
                </a:solidFill>
                <a:latin typeface="Century Gothic" panose="020B0502020202020204" pitchFamily="34" charset="0"/>
              </a:rPr>
              <a:t>InSAR</a:t>
            </a:r>
            <a:endParaRPr lang="en-US" b="1" dirty="0">
              <a:solidFill>
                <a:schemeClr val="tx1">
                  <a:lumMod val="75000"/>
                  <a:lumOff val="2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6F8EF490-310E-0B48-8658-707226590461}"/>
              </a:ext>
            </a:extLst>
          </p:cNvPr>
          <p:cNvSpPr txBox="1"/>
          <p:nvPr/>
        </p:nvSpPr>
        <p:spPr>
          <a:xfrm>
            <a:off x="4510417" y="3317343"/>
            <a:ext cx="783665"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GPS</a:t>
            </a:r>
          </a:p>
        </p:txBody>
      </p:sp>
      <p:sp>
        <p:nvSpPr>
          <p:cNvPr id="9" name="TextBox 8">
            <a:extLst>
              <a:ext uri="{FF2B5EF4-FFF2-40B4-BE49-F238E27FC236}">
                <a16:creationId xmlns:a16="http://schemas.microsoft.com/office/drawing/2014/main" id="{04F0F5F9-D0BA-1449-8AB7-5B3794C7BEFC}"/>
              </a:ext>
            </a:extLst>
          </p:cNvPr>
          <p:cNvSpPr txBox="1"/>
          <p:nvPr/>
        </p:nvSpPr>
        <p:spPr>
          <a:xfrm>
            <a:off x="5433037" y="2769132"/>
            <a:ext cx="1043963"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Wells</a:t>
            </a:r>
          </a:p>
        </p:txBody>
      </p:sp>
      <p:sp>
        <p:nvSpPr>
          <p:cNvPr id="10" name="TextBox 9">
            <a:extLst>
              <a:ext uri="{FF2B5EF4-FFF2-40B4-BE49-F238E27FC236}">
                <a16:creationId xmlns:a16="http://schemas.microsoft.com/office/drawing/2014/main" id="{BFC31B4D-D3C8-694C-82FC-0CC4CD9655B6}"/>
              </a:ext>
            </a:extLst>
          </p:cNvPr>
          <p:cNvSpPr txBox="1"/>
          <p:nvPr/>
        </p:nvSpPr>
        <p:spPr>
          <a:xfrm>
            <a:off x="4810675" y="3995183"/>
            <a:ext cx="1342103"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Drought</a:t>
            </a:r>
          </a:p>
        </p:txBody>
      </p:sp>
      <p:sp>
        <p:nvSpPr>
          <p:cNvPr id="12" name="TextBox 11">
            <a:extLst>
              <a:ext uri="{FF2B5EF4-FFF2-40B4-BE49-F238E27FC236}">
                <a16:creationId xmlns:a16="http://schemas.microsoft.com/office/drawing/2014/main" id="{3D784398-27AE-F84A-8763-619944C9C8FF}"/>
              </a:ext>
            </a:extLst>
          </p:cNvPr>
          <p:cNvSpPr txBox="1"/>
          <p:nvPr/>
        </p:nvSpPr>
        <p:spPr>
          <a:xfrm rot="20267571">
            <a:off x="-16186" y="5777102"/>
            <a:ext cx="1222116"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2002</a:t>
            </a:r>
          </a:p>
        </p:txBody>
      </p:sp>
      <p:sp>
        <p:nvSpPr>
          <p:cNvPr id="13" name="TextBox 12">
            <a:extLst>
              <a:ext uri="{FF2B5EF4-FFF2-40B4-BE49-F238E27FC236}">
                <a16:creationId xmlns:a16="http://schemas.microsoft.com/office/drawing/2014/main" id="{CC25F278-EDA1-2A42-9AE4-5AFEBFF9E3AD}"/>
              </a:ext>
            </a:extLst>
          </p:cNvPr>
          <p:cNvSpPr txBox="1"/>
          <p:nvPr/>
        </p:nvSpPr>
        <p:spPr>
          <a:xfrm rot="20267571">
            <a:off x="951579" y="5745817"/>
            <a:ext cx="1222116"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2004</a:t>
            </a:r>
          </a:p>
        </p:txBody>
      </p:sp>
      <p:sp>
        <p:nvSpPr>
          <p:cNvPr id="14" name="TextBox 13">
            <a:extLst>
              <a:ext uri="{FF2B5EF4-FFF2-40B4-BE49-F238E27FC236}">
                <a16:creationId xmlns:a16="http://schemas.microsoft.com/office/drawing/2014/main" id="{2B8621FB-C10D-DD46-99E5-95DA8A0C627D}"/>
              </a:ext>
            </a:extLst>
          </p:cNvPr>
          <p:cNvSpPr txBox="1"/>
          <p:nvPr/>
        </p:nvSpPr>
        <p:spPr>
          <a:xfrm rot="20267571">
            <a:off x="2117591" y="5777102"/>
            <a:ext cx="1222116"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2006</a:t>
            </a:r>
          </a:p>
        </p:txBody>
      </p:sp>
      <p:sp>
        <p:nvSpPr>
          <p:cNvPr id="15" name="TextBox 14">
            <a:extLst>
              <a:ext uri="{FF2B5EF4-FFF2-40B4-BE49-F238E27FC236}">
                <a16:creationId xmlns:a16="http://schemas.microsoft.com/office/drawing/2014/main" id="{A3229CBF-B9A8-5847-B848-08D07DC86FF9}"/>
              </a:ext>
            </a:extLst>
          </p:cNvPr>
          <p:cNvSpPr txBox="1"/>
          <p:nvPr/>
        </p:nvSpPr>
        <p:spPr>
          <a:xfrm rot="20267571">
            <a:off x="3370214" y="5768126"/>
            <a:ext cx="1222116"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2008</a:t>
            </a:r>
          </a:p>
        </p:txBody>
      </p:sp>
      <p:grpSp>
        <p:nvGrpSpPr>
          <p:cNvPr id="11" name="Group 10">
            <a:extLst>
              <a:ext uri="{FF2B5EF4-FFF2-40B4-BE49-F238E27FC236}">
                <a16:creationId xmlns:a16="http://schemas.microsoft.com/office/drawing/2014/main" id="{E0814B95-5145-4B4D-8BED-8D574A426B4A}"/>
              </a:ext>
            </a:extLst>
          </p:cNvPr>
          <p:cNvGrpSpPr/>
          <p:nvPr/>
        </p:nvGrpSpPr>
        <p:grpSpPr>
          <a:xfrm>
            <a:off x="376807" y="1379832"/>
            <a:ext cx="11399880" cy="4455432"/>
            <a:chOff x="402205" y="1476702"/>
            <a:chExt cx="11399880" cy="4455432"/>
          </a:xfrm>
        </p:grpSpPr>
        <p:grpSp>
          <p:nvGrpSpPr>
            <p:cNvPr id="36" name="Group 35">
              <a:extLst>
                <a:ext uri="{FF2B5EF4-FFF2-40B4-BE49-F238E27FC236}">
                  <a16:creationId xmlns:a16="http://schemas.microsoft.com/office/drawing/2014/main" id="{60CCF179-92DC-9D4D-B030-9CA951F0B67A}"/>
                </a:ext>
              </a:extLst>
            </p:cNvPr>
            <p:cNvGrpSpPr/>
            <p:nvPr/>
          </p:nvGrpSpPr>
          <p:grpSpPr>
            <a:xfrm>
              <a:off x="402205" y="1489587"/>
              <a:ext cx="600685" cy="4442547"/>
              <a:chOff x="402205" y="1489587"/>
              <a:chExt cx="600685" cy="4442547"/>
            </a:xfrm>
          </p:grpSpPr>
          <p:sp>
            <p:nvSpPr>
              <p:cNvPr id="27" name="Rectangle 26">
                <a:extLst>
                  <a:ext uri="{FF2B5EF4-FFF2-40B4-BE49-F238E27FC236}">
                    <a16:creationId xmlns:a16="http://schemas.microsoft.com/office/drawing/2014/main" id="{DA6299D7-0C5D-6F48-AC01-D4B7D6BEE82E}"/>
                  </a:ext>
                </a:extLst>
              </p:cNvPr>
              <p:cNvSpPr/>
              <p:nvPr/>
            </p:nvSpPr>
            <p:spPr>
              <a:xfrm>
                <a:off x="402207" y="1489587"/>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240CF57-43DA-274C-A89D-3C02931FB3D9}"/>
                  </a:ext>
                </a:extLst>
              </p:cNvPr>
              <p:cNvSpPr/>
              <p:nvPr/>
            </p:nvSpPr>
            <p:spPr>
              <a:xfrm>
                <a:off x="402207" y="2123768"/>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0ABB968-66F6-FC47-9BED-86E0596EE00F}"/>
                  </a:ext>
                </a:extLst>
              </p:cNvPr>
              <p:cNvSpPr/>
              <p:nvPr/>
            </p:nvSpPr>
            <p:spPr>
              <a:xfrm>
                <a:off x="402206" y="4660492"/>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786A4C-BD68-0A48-82A9-D0BEF03F44F1}"/>
                  </a:ext>
                </a:extLst>
              </p:cNvPr>
              <p:cNvSpPr/>
              <p:nvPr/>
            </p:nvSpPr>
            <p:spPr>
              <a:xfrm>
                <a:off x="402206" y="3392130"/>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CCEA6EA-276F-9949-B85A-91379DA7A6A1}"/>
                  </a:ext>
                </a:extLst>
              </p:cNvPr>
              <p:cNvSpPr/>
              <p:nvPr/>
            </p:nvSpPr>
            <p:spPr>
              <a:xfrm>
                <a:off x="402206" y="2757949"/>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0EDA8C0-F0C2-384E-AD53-A1C813921DEB}"/>
                  </a:ext>
                </a:extLst>
              </p:cNvPr>
              <p:cNvSpPr/>
              <p:nvPr/>
            </p:nvSpPr>
            <p:spPr>
              <a:xfrm>
                <a:off x="402206" y="402260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A29204C-6727-DC41-A0E7-B93C52EDD1B0}"/>
                  </a:ext>
                </a:extLst>
              </p:cNvPr>
              <p:cNvSpPr/>
              <p:nvPr/>
            </p:nvSpPr>
            <p:spPr>
              <a:xfrm>
                <a:off x="402205" y="529795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DB413E2B-FA24-274F-B620-EB1BBA75B257}"/>
                </a:ext>
              </a:extLst>
            </p:cNvPr>
            <p:cNvGrpSpPr/>
            <p:nvPr/>
          </p:nvGrpSpPr>
          <p:grpSpPr>
            <a:xfrm>
              <a:off x="2799177" y="1483724"/>
              <a:ext cx="600685" cy="4442547"/>
              <a:chOff x="402205" y="1489587"/>
              <a:chExt cx="600685" cy="4442547"/>
            </a:xfrm>
          </p:grpSpPr>
          <p:sp>
            <p:nvSpPr>
              <p:cNvPr id="38" name="Rectangle 37">
                <a:extLst>
                  <a:ext uri="{FF2B5EF4-FFF2-40B4-BE49-F238E27FC236}">
                    <a16:creationId xmlns:a16="http://schemas.microsoft.com/office/drawing/2014/main" id="{1606A5E9-1949-C14A-8FEE-9695B52FB8BC}"/>
                  </a:ext>
                </a:extLst>
              </p:cNvPr>
              <p:cNvSpPr/>
              <p:nvPr/>
            </p:nvSpPr>
            <p:spPr>
              <a:xfrm>
                <a:off x="402207" y="1489587"/>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80A1D94-843D-BA43-9E3A-551F7F7D4932}"/>
                  </a:ext>
                </a:extLst>
              </p:cNvPr>
              <p:cNvSpPr/>
              <p:nvPr/>
            </p:nvSpPr>
            <p:spPr>
              <a:xfrm>
                <a:off x="402207" y="2123768"/>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4618D14-6828-B14C-B4BF-A866756DC861}"/>
                  </a:ext>
                </a:extLst>
              </p:cNvPr>
              <p:cNvSpPr/>
              <p:nvPr/>
            </p:nvSpPr>
            <p:spPr>
              <a:xfrm>
                <a:off x="402206" y="4660492"/>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92F8562-CAB3-0441-8918-332AA385AF8A}"/>
                  </a:ext>
                </a:extLst>
              </p:cNvPr>
              <p:cNvSpPr/>
              <p:nvPr/>
            </p:nvSpPr>
            <p:spPr>
              <a:xfrm>
                <a:off x="402206" y="3392130"/>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5E6E6FE-47A0-C640-A9CB-FE2F8F1E3012}"/>
                  </a:ext>
                </a:extLst>
              </p:cNvPr>
              <p:cNvSpPr/>
              <p:nvPr/>
            </p:nvSpPr>
            <p:spPr>
              <a:xfrm>
                <a:off x="402206" y="2757949"/>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4F71773-57BF-DC44-A823-5601BC3C77F4}"/>
                  </a:ext>
                </a:extLst>
              </p:cNvPr>
              <p:cNvSpPr/>
              <p:nvPr/>
            </p:nvSpPr>
            <p:spPr>
              <a:xfrm>
                <a:off x="402206" y="402260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C2241B0-530D-2947-83FC-BC01ECAD7057}"/>
                  </a:ext>
                </a:extLst>
              </p:cNvPr>
              <p:cNvSpPr/>
              <p:nvPr/>
            </p:nvSpPr>
            <p:spPr>
              <a:xfrm>
                <a:off x="402205" y="529795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CEDE6B46-19D9-DB4F-AADE-6FC56E242E3C}"/>
                </a:ext>
              </a:extLst>
            </p:cNvPr>
            <p:cNvGrpSpPr/>
            <p:nvPr/>
          </p:nvGrpSpPr>
          <p:grpSpPr>
            <a:xfrm>
              <a:off x="1002888" y="1489587"/>
              <a:ext cx="600685" cy="4442547"/>
              <a:chOff x="402205" y="1489587"/>
              <a:chExt cx="600685" cy="4442547"/>
            </a:xfrm>
          </p:grpSpPr>
          <p:sp>
            <p:nvSpPr>
              <p:cNvPr id="46" name="Rectangle 45">
                <a:extLst>
                  <a:ext uri="{FF2B5EF4-FFF2-40B4-BE49-F238E27FC236}">
                    <a16:creationId xmlns:a16="http://schemas.microsoft.com/office/drawing/2014/main" id="{5D4F549D-9424-9E44-A1F7-2473923446CC}"/>
                  </a:ext>
                </a:extLst>
              </p:cNvPr>
              <p:cNvSpPr/>
              <p:nvPr/>
            </p:nvSpPr>
            <p:spPr>
              <a:xfrm>
                <a:off x="402207" y="1489587"/>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D7DF751-52F4-F740-9A35-9F5E3262C862}"/>
                  </a:ext>
                </a:extLst>
              </p:cNvPr>
              <p:cNvSpPr/>
              <p:nvPr/>
            </p:nvSpPr>
            <p:spPr>
              <a:xfrm>
                <a:off x="402207" y="2123768"/>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11C10C7-D76B-4749-920D-968BB9BCB5FB}"/>
                  </a:ext>
                </a:extLst>
              </p:cNvPr>
              <p:cNvSpPr/>
              <p:nvPr/>
            </p:nvSpPr>
            <p:spPr>
              <a:xfrm>
                <a:off x="402206" y="4660492"/>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F3A8D12-A57E-084C-A4C6-6E87630B2DBE}"/>
                  </a:ext>
                </a:extLst>
              </p:cNvPr>
              <p:cNvSpPr/>
              <p:nvPr/>
            </p:nvSpPr>
            <p:spPr>
              <a:xfrm>
                <a:off x="402206" y="3392130"/>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469C573-369F-E249-845C-149CD03DF2DD}"/>
                  </a:ext>
                </a:extLst>
              </p:cNvPr>
              <p:cNvSpPr/>
              <p:nvPr/>
            </p:nvSpPr>
            <p:spPr>
              <a:xfrm>
                <a:off x="402206" y="2757949"/>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983D906-B6E5-7D49-B3B7-833ABF213896}"/>
                  </a:ext>
                </a:extLst>
              </p:cNvPr>
              <p:cNvSpPr/>
              <p:nvPr/>
            </p:nvSpPr>
            <p:spPr>
              <a:xfrm>
                <a:off x="402206" y="402260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A7665F6-FBA2-6344-92B0-B9BD5128C977}"/>
                  </a:ext>
                </a:extLst>
              </p:cNvPr>
              <p:cNvSpPr/>
              <p:nvPr/>
            </p:nvSpPr>
            <p:spPr>
              <a:xfrm>
                <a:off x="402205" y="529795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F0C35FAF-CFD6-2144-AF39-723A7D090533}"/>
                </a:ext>
              </a:extLst>
            </p:cNvPr>
            <p:cNvGrpSpPr/>
            <p:nvPr/>
          </p:nvGrpSpPr>
          <p:grpSpPr>
            <a:xfrm>
              <a:off x="2198171" y="1486305"/>
              <a:ext cx="600685" cy="4442547"/>
              <a:chOff x="402205" y="1489587"/>
              <a:chExt cx="600685" cy="4442547"/>
            </a:xfrm>
          </p:grpSpPr>
          <p:sp>
            <p:nvSpPr>
              <p:cNvPr id="54" name="Rectangle 53">
                <a:extLst>
                  <a:ext uri="{FF2B5EF4-FFF2-40B4-BE49-F238E27FC236}">
                    <a16:creationId xmlns:a16="http://schemas.microsoft.com/office/drawing/2014/main" id="{527F14F4-B865-BC49-9052-F33AF0B15790}"/>
                  </a:ext>
                </a:extLst>
              </p:cNvPr>
              <p:cNvSpPr/>
              <p:nvPr/>
            </p:nvSpPr>
            <p:spPr>
              <a:xfrm>
                <a:off x="402207" y="1489587"/>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12A88C23-2AE5-F541-82FF-16DBEDC66ED9}"/>
                  </a:ext>
                </a:extLst>
              </p:cNvPr>
              <p:cNvSpPr/>
              <p:nvPr/>
            </p:nvSpPr>
            <p:spPr>
              <a:xfrm>
                <a:off x="402207" y="2123768"/>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3FAA0B8E-D87C-5C4A-A4DB-07D00C3DCA4F}"/>
                  </a:ext>
                </a:extLst>
              </p:cNvPr>
              <p:cNvSpPr/>
              <p:nvPr/>
            </p:nvSpPr>
            <p:spPr>
              <a:xfrm>
                <a:off x="402206" y="4660492"/>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554E843-9029-194B-BF7C-CF3EF4F7713B}"/>
                  </a:ext>
                </a:extLst>
              </p:cNvPr>
              <p:cNvSpPr/>
              <p:nvPr/>
            </p:nvSpPr>
            <p:spPr>
              <a:xfrm>
                <a:off x="402206" y="3392130"/>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E4B3A82-9EF1-074E-9B81-38BC7EA5A331}"/>
                  </a:ext>
                </a:extLst>
              </p:cNvPr>
              <p:cNvSpPr/>
              <p:nvPr/>
            </p:nvSpPr>
            <p:spPr>
              <a:xfrm>
                <a:off x="402206" y="2757949"/>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223FC39-7D42-7048-B7F3-1FD19A08DAF5}"/>
                  </a:ext>
                </a:extLst>
              </p:cNvPr>
              <p:cNvSpPr/>
              <p:nvPr/>
            </p:nvSpPr>
            <p:spPr>
              <a:xfrm>
                <a:off x="402206" y="402260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942C9B2-1B07-FC41-8A22-6D2D92B162CD}"/>
                  </a:ext>
                </a:extLst>
              </p:cNvPr>
              <p:cNvSpPr/>
              <p:nvPr/>
            </p:nvSpPr>
            <p:spPr>
              <a:xfrm>
                <a:off x="402205" y="529795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3D6715F8-A4BA-E543-930C-AF00B335A847}"/>
                </a:ext>
              </a:extLst>
            </p:cNvPr>
            <p:cNvGrpSpPr/>
            <p:nvPr/>
          </p:nvGrpSpPr>
          <p:grpSpPr>
            <a:xfrm>
              <a:off x="1600531" y="1487946"/>
              <a:ext cx="600685" cy="4442547"/>
              <a:chOff x="402205" y="1489587"/>
              <a:chExt cx="600685" cy="4442547"/>
            </a:xfrm>
          </p:grpSpPr>
          <p:sp>
            <p:nvSpPr>
              <p:cNvPr id="62" name="Rectangle 61">
                <a:extLst>
                  <a:ext uri="{FF2B5EF4-FFF2-40B4-BE49-F238E27FC236}">
                    <a16:creationId xmlns:a16="http://schemas.microsoft.com/office/drawing/2014/main" id="{9E309CAD-2F83-544A-BF56-CDD8ABA3DBD0}"/>
                  </a:ext>
                </a:extLst>
              </p:cNvPr>
              <p:cNvSpPr/>
              <p:nvPr/>
            </p:nvSpPr>
            <p:spPr>
              <a:xfrm>
                <a:off x="402207" y="1489587"/>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CC95B5CA-E4D8-BB41-83C2-2A73E74A2C35}"/>
                  </a:ext>
                </a:extLst>
              </p:cNvPr>
              <p:cNvSpPr/>
              <p:nvPr/>
            </p:nvSpPr>
            <p:spPr>
              <a:xfrm>
                <a:off x="402207" y="2123768"/>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B08BF1C-0A9B-F84D-9B4F-AF57AC37607A}"/>
                  </a:ext>
                </a:extLst>
              </p:cNvPr>
              <p:cNvSpPr/>
              <p:nvPr/>
            </p:nvSpPr>
            <p:spPr>
              <a:xfrm>
                <a:off x="402206" y="4660492"/>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ABFC9C9-26C8-2D43-A6AB-31955308AF5D}"/>
                  </a:ext>
                </a:extLst>
              </p:cNvPr>
              <p:cNvSpPr/>
              <p:nvPr/>
            </p:nvSpPr>
            <p:spPr>
              <a:xfrm>
                <a:off x="402206" y="3392130"/>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154879FE-5648-5B4A-BC98-94D7CF4D91A8}"/>
                  </a:ext>
                </a:extLst>
              </p:cNvPr>
              <p:cNvSpPr/>
              <p:nvPr/>
            </p:nvSpPr>
            <p:spPr>
              <a:xfrm>
                <a:off x="402206" y="2757949"/>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6CEA7035-BD96-3140-BB75-E6CB4B0E4F18}"/>
                  </a:ext>
                </a:extLst>
              </p:cNvPr>
              <p:cNvSpPr/>
              <p:nvPr/>
            </p:nvSpPr>
            <p:spPr>
              <a:xfrm>
                <a:off x="402206" y="402260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626D589-2A1D-D843-8363-D69603E48F41}"/>
                  </a:ext>
                </a:extLst>
              </p:cNvPr>
              <p:cNvSpPr/>
              <p:nvPr/>
            </p:nvSpPr>
            <p:spPr>
              <a:xfrm>
                <a:off x="402205" y="529795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0CE40FDD-0828-1E40-9256-C79F39B9020A}"/>
                </a:ext>
              </a:extLst>
            </p:cNvPr>
            <p:cNvGrpSpPr/>
            <p:nvPr/>
          </p:nvGrpSpPr>
          <p:grpSpPr>
            <a:xfrm>
              <a:off x="3401786" y="1486305"/>
              <a:ext cx="600685" cy="4442547"/>
              <a:chOff x="402205" y="1489587"/>
              <a:chExt cx="600685" cy="4442547"/>
            </a:xfrm>
          </p:grpSpPr>
          <p:sp>
            <p:nvSpPr>
              <p:cNvPr id="70" name="Rectangle 69">
                <a:extLst>
                  <a:ext uri="{FF2B5EF4-FFF2-40B4-BE49-F238E27FC236}">
                    <a16:creationId xmlns:a16="http://schemas.microsoft.com/office/drawing/2014/main" id="{5E15EBE3-F7DD-BF4F-9AAA-4F6E43740DE0}"/>
                  </a:ext>
                </a:extLst>
              </p:cNvPr>
              <p:cNvSpPr/>
              <p:nvPr/>
            </p:nvSpPr>
            <p:spPr>
              <a:xfrm>
                <a:off x="402207" y="1489587"/>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AE47B272-F65E-BA4B-86D4-9509B852C8B1}"/>
                  </a:ext>
                </a:extLst>
              </p:cNvPr>
              <p:cNvSpPr/>
              <p:nvPr/>
            </p:nvSpPr>
            <p:spPr>
              <a:xfrm>
                <a:off x="402207" y="2123768"/>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8C7B68A-F6E9-D345-83D7-DAB17698E9DA}"/>
                  </a:ext>
                </a:extLst>
              </p:cNvPr>
              <p:cNvSpPr/>
              <p:nvPr/>
            </p:nvSpPr>
            <p:spPr>
              <a:xfrm>
                <a:off x="402206" y="4660492"/>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FA992A6-D085-3747-9EF6-66EBDE193C89}"/>
                  </a:ext>
                </a:extLst>
              </p:cNvPr>
              <p:cNvSpPr/>
              <p:nvPr/>
            </p:nvSpPr>
            <p:spPr>
              <a:xfrm>
                <a:off x="402206" y="3392130"/>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84C6EE1-7B85-DB44-B294-9B335B5ED7C0}"/>
                  </a:ext>
                </a:extLst>
              </p:cNvPr>
              <p:cNvSpPr/>
              <p:nvPr/>
            </p:nvSpPr>
            <p:spPr>
              <a:xfrm>
                <a:off x="402206" y="2757949"/>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D3A2941-588F-844D-92CC-9267243ECD30}"/>
                  </a:ext>
                </a:extLst>
              </p:cNvPr>
              <p:cNvSpPr/>
              <p:nvPr/>
            </p:nvSpPr>
            <p:spPr>
              <a:xfrm>
                <a:off x="402206" y="402260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5F6662B-1BF6-0D4D-9AD3-17CBA1940F1F}"/>
                  </a:ext>
                </a:extLst>
              </p:cNvPr>
              <p:cNvSpPr/>
              <p:nvPr/>
            </p:nvSpPr>
            <p:spPr>
              <a:xfrm>
                <a:off x="402205" y="529795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C1A3D239-3350-8B4C-A172-108CE0F7DFCC}"/>
                </a:ext>
              </a:extLst>
            </p:cNvPr>
            <p:cNvGrpSpPr/>
            <p:nvPr/>
          </p:nvGrpSpPr>
          <p:grpSpPr>
            <a:xfrm>
              <a:off x="8174973" y="1483724"/>
              <a:ext cx="600685" cy="4442547"/>
              <a:chOff x="402205" y="1489587"/>
              <a:chExt cx="600685" cy="4442547"/>
            </a:xfrm>
          </p:grpSpPr>
          <p:sp>
            <p:nvSpPr>
              <p:cNvPr id="103" name="Rectangle 102">
                <a:extLst>
                  <a:ext uri="{FF2B5EF4-FFF2-40B4-BE49-F238E27FC236}">
                    <a16:creationId xmlns:a16="http://schemas.microsoft.com/office/drawing/2014/main" id="{726D94EA-5A05-BB40-8206-62B3650D00EC}"/>
                  </a:ext>
                </a:extLst>
              </p:cNvPr>
              <p:cNvSpPr/>
              <p:nvPr/>
            </p:nvSpPr>
            <p:spPr>
              <a:xfrm>
                <a:off x="402207" y="1489587"/>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59E9D9A-862D-DD4E-BBFF-8B87D55963A1}"/>
                  </a:ext>
                </a:extLst>
              </p:cNvPr>
              <p:cNvSpPr/>
              <p:nvPr/>
            </p:nvSpPr>
            <p:spPr>
              <a:xfrm>
                <a:off x="402207" y="2123768"/>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BF2942E5-347A-D04C-9893-69FEA1E2E770}"/>
                  </a:ext>
                </a:extLst>
              </p:cNvPr>
              <p:cNvSpPr/>
              <p:nvPr/>
            </p:nvSpPr>
            <p:spPr>
              <a:xfrm>
                <a:off x="402206" y="4660492"/>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8C7BE2BA-D097-2941-9A63-CC042FE43B4A}"/>
                  </a:ext>
                </a:extLst>
              </p:cNvPr>
              <p:cNvSpPr/>
              <p:nvPr/>
            </p:nvSpPr>
            <p:spPr>
              <a:xfrm>
                <a:off x="402206" y="3392130"/>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EB755E5F-9059-D64E-9E82-356921A0C2F2}"/>
                  </a:ext>
                </a:extLst>
              </p:cNvPr>
              <p:cNvSpPr/>
              <p:nvPr/>
            </p:nvSpPr>
            <p:spPr>
              <a:xfrm>
                <a:off x="402206" y="2757949"/>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EB12D733-8801-454E-BD49-EE30BD1DFEED}"/>
                  </a:ext>
                </a:extLst>
              </p:cNvPr>
              <p:cNvSpPr/>
              <p:nvPr/>
            </p:nvSpPr>
            <p:spPr>
              <a:xfrm>
                <a:off x="402206" y="402260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09D5599F-8F68-6B43-B7D0-B57146596FBE}"/>
                  </a:ext>
                </a:extLst>
              </p:cNvPr>
              <p:cNvSpPr/>
              <p:nvPr/>
            </p:nvSpPr>
            <p:spPr>
              <a:xfrm>
                <a:off x="402205" y="529795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Group 223">
              <a:extLst>
                <a:ext uri="{FF2B5EF4-FFF2-40B4-BE49-F238E27FC236}">
                  <a16:creationId xmlns:a16="http://schemas.microsoft.com/office/drawing/2014/main" id="{681CC48F-DE59-B947-945A-31BE59511F4F}"/>
                </a:ext>
              </a:extLst>
            </p:cNvPr>
            <p:cNvGrpSpPr/>
            <p:nvPr/>
          </p:nvGrpSpPr>
          <p:grpSpPr>
            <a:xfrm>
              <a:off x="6384436" y="1483724"/>
              <a:ext cx="600685" cy="4442547"/>
              <a:chOff x="402205" y="1489587"/>
              <a:chExt cx="600685" cy="4442547"/>
            </a:xfrm>
          </p:grpSpPr>
          <p:sp>
            <p:nvSpPr>
              <p:cNvPr id="225" name="Rectangle 224">
                <a:extLst>
                  <a:ext uri="{FF2B5EF4-FFF2-40B4-BE49-F238E27FC236}">
                    <a16:creationId xmlns:a16="http://schemas.microsoft.com/office/drawing/2014/main" id="{FD1C0ECF-7BF7-B948-B1B9-E0DF0F7DEDCB}"/>
                  </a:ext>
                </a:extLst>
              </p:cNvPr>
              <p:cNvSpPr/>
              <p:nvPr/>
            </p:nvSpPr>
            <p:spPr>
              <a:xfrm>
                <a:off x="402207" y="1489587"/>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7AA1DF10-7000-7A49-9999-4552802AD4F0}"/>
                  </a:ext>
                </a:extLst>
              </p:cNvPr>
              <p:cNvSpPr/>
              <p:nvPr/>
            </p:nvSpPr>
            <p:spPr>
              <a:xfrm>
                <a:off x="402207" y="2123768"/>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6A751A2F-76F3-0C4C-8523-F79824779EF4}"/>
                  </a:ext>
                </a:extLst>
              </p:cNvPr>
              <p:cNvSpPr/>
              <p:nvPr/>
            </p:nvSpPr>
            <p:spPr>
              <a:xfrm>
                <a:off x="402206" y="4660492"/>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E26190F6-E808-2849-863C-E594E4257E3E}"/>
                  </a:ext>
                </a:extLst>
              </p:cNvPr>
              <p:cNvSpPr/>
              <p:nvPr/>
            </p:nvSpPr>
            <p:spPr>
              <a:xfrm>
                <a:off x="402206" y="3392130"/>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740C3B4A-2754-0143-8989-B4D004E971C0}"/>
                  </a:ext>
                </a:extLst>
              </p:cNvPr>
              <p:cNvSpPr/>
              <p:nvPr/>
            </p:nvSpPr>
            <p:spPr>
              <a:xfrm>
                <a:off x="402206" y="2757949"/>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0F0B0505-75AD-C745-981A-1A5A012CE72D}"/>
                  </a:ext>
                </a:extLst>
              </p:cNvPr>
              <p:cNvSpPr/>
              <p:nvPr/>
            </p:nvSpPr>
            <p:spPr>
              <a:xfrm>
                <a:off x="402206" y="402260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4FC85ABA-7656-FF48-99CA-E5F8E8F98F06}"/>
                  </a:ext>
                </a:extLst>
              </p:cNvPr>
              <p:cNvSpPr/>
              <p:nvPr/>
            </p:nvSpPr>
            <p:spPr>
              <a:xfrm>
                <a:off x="402205" y="529795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2" name="Group 231">
              <a:extLst>
                <a:ext uri="{FF2B5EF4-FFF2-40B4-BE49-F238E27FC236}">
                  <a16:creationId xmlns:a16="http://schemas.microsoft.com/office/drawing/2014/main" id="{1FED555D-086B-7B47-BAA0-2513BD19FC3A}"/>
                </a:ext>
              </a:extLst>
            </p:cNvPr>
            <p:cNvGrpSpPr/>
            <p:nvPr/>
          </p:nvGrpSpPr>
          <p:grpSpPr>
            <a:xfrm>
              <a:off x="6986932" y="1481548"/>
              <a:ext cx="600685" cy="4442547"/>
              <a:chOff x="402205" y="1489587"/>
              <a:chExt cx="600685" cy="4442547"/>
            </a:xfrm>
          </p:grpSpPr>
          <p:sp>
            <p:nvSpPr>
              <p:cNvPr id="233" name="Rectangle 232">
                <a:extLst>
                  <a:ext uri="{FF2B5EF4-FFF2-40B4-BE49-F238E27FC236}">
                    <a16:creationId xmlns:a16="http://schemas.microsoft.com/office/drawing/2014/main" id="{6A07869F-AB6A-A14C-AB7C-0EC2617D17B3}"/>
                  </a:ext>
                </a:extLst>
              </p:cNvPr>
              <p:cNvSpPr/>
              <p:nvPr/>
            </p:nvSpPr>
            <p:spPr>
              <a:xfrm>
                <a:off x="402207" y="1489587"/>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EB40A36F-97B9-3244-8B7D-A800B6FB4171}"/>
                  </a:ext>
                </a:extLst>
              </p:cNvPr>
              <p:cNvSpPr/>
              <p:nvPr/>
            </p:nvSpPr>
            <p:spPr>
              <a:xfrm>
                <a:off x="402207" y="2123768"/>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E085C3CD-F9DE-1745-8905-60C7FD418F8D}"/>
                  </a:ext>
                </a:extLst>
              </p:cNvPr>
              <p:cNvSpPr/>
              <p:nvPr/>
            </p:nvSpPr>
            <p:spPr>
              <a:xfrm>
                <a:off x="402206" y="4660492"/>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FB140257-B6F6-FD49-BF75-6E7D92BBA5B8}"/>
                  </a:ext>
                </a:extLst>
              </p:cNvPr>
              <p:cNvSpPr/>
              <p:nvPr/>
            </p:nvSpPr>
            <p:spPr>
              <a:xfrm>
                <a:off x="402206" y="3392130"/>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93E9769C-46D2-A34C-ADB3-46F0D07EDB11}"/>
                  </a:ext>
                </a:extLst>
              </p:cNvPr>
              <p:cNvSpPr/>
              <p:nvPr/>
            </p:nvSpPr>
            <p:spPr>
              <a:xfrm>
                <a:off x="402206" y="2757949"/>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F185D45D-243F-4249-A564-ABBBD79BC4BB}"/>
                  </a:ext>
                </a:extLst>
              </p:cNvPr>
              <p:cNvSpPr/>
              <p:nvPr/>
            </p:nvSpPr>
            <p:spPr>
              <a:xfrm>
                <a:off x="402206" y="402260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6F136E4B-B539-014A-96D3-6C025E0094FE}"/>
                  </a:ext>
                </a:extLst>
              </p:cNvPr>
              <p:cNvSpPr/>
              <p:nvPr/>
            </p:nvSpPr>
            <p:spPr>
              <a:xfrm>
                <a:off x="402205" y="529795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0" name="Group 239">
              <a:extLst>
                <a:ext uri="{FF2B5EF4-FFF2-40B4-BE49-F238E27FC236}">
                  <a16:creationId xmlns:a16="http://schemas.microsoft.com/office/drawing/2014/main" id="{821D4ED0-FE5A-4F46-BC38-579DA4072BE9}"/>
                </a:ext>
              </a:extLst>
            </p:cNvPr>
            <p:cNvGrpSpPr/>
            <p:nvPr/>
          </p:nvGrpSpPr>
          <p:grpSpPr>
            <a:xfrm>
              <a:off x="7576474" y="1479907"/>
              <a:ext cx="600685" cy="4442547"/>
              <a:chOff x="402205" y="1489587"/>
              <a:chExt cx="600685" cy="4442547"/>
            </a:xfrm>
          </p:grpSpPr>
          <p:sp>
            <p:nvSpPr>
              <p:cNvPr id="241" name="Rectangle 240">
                <a:extLst>
                  <a:ext uri="{FF2B5EF4-FFF2-40B4-BE49-F238E27FC236}">
                    <a16:creationId xmlns:a16="http://schemas.microsoft.com/office/drawing/2014/main" id="{47783DED-27D8-F24A-AE55-D74B005BA37D}"/>
                  </a:ext>
                </a:extLst>
              </p:cNvPr>
              <p:cNvSpPr/>
              <p:nvPr/>
            </p:nvSpPr>
            <p:spPr>
              <a:xfrm>
                <a:off x="402207" y="1489587"/>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BBAC1B4A-6EA8-354F-94A2-97FE73A15201}"/>
                  </a:ext>
                </a:extLst>
              </p:cNvPr>
              <p:cNvSpPr/>
              <p:nvPr/>
            </p:nvSpPr>
            <p:spPr>
              <a:xfrm>
                <a:off x="402207" y="2123768"/>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12C01672-C4CE-8C43-87A3-F3D2B7A65E1E}"/>
                  </a:ext>
                </a:extLst>
              </p:cNvPr>
              <p:cNvSpPr/>
              <p:nvPr/>
            </p:nvSpPr>
            <p:spPr>
              <a:xfrm>
                <a:off x="402206" y="4660492"/>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5C1E9543-0C9A-D348-B683-C77A861E8445}"/>
                  </a:ext>
                </a:extLst>
              </p:cNvPr>
              <p:cNvSpPr/>
              <p:nvPr/>
            </p:nvSpPr>
            <p:spPr>
              <a:xfrm>
                <a:off x="402206" y="3392130"/>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BB8AB84C-16D5-8D40-947B-FA9F9F49F7BA}"/>
                  </a:ext>
                </a:extLst>
              </p:cNvPr>
              <p:cNvSpPr/>
              <p:nvPr/>
            </p:nvSpPr>
            <p:spPr>
              <a:xfrm>
                <a:off x="402206" y="2757949"/>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1A922EF5-3290-B64B-905D-EAA8F536BD1A}"/>
                  </a:ext>
                </a:extLst>
              </p:cNvPr>
              <p:cNvSpPr/>
              <p:nvPr/>
            </p:nvSpPr>
            <p:spPr>
              <a:xfrm>
                <a:off x="402206" y="402260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B257C484-0FBF-FB48-937D-3BF2E57C407A}"/>
                  </a:ext>
                </a:extLst>
              </p:cNvPr>
              <p:cNvSpPr/>
              <p:nvPr/>
            </p:nvSpPr>
            <p:spPr>
              <a:xfrm>
                <a:off x="402205" y="529795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Group 263">
              <a:extLst>
                <a:ext uri="{FF2B5EF4-FFF2-40B4-BE49-F238E27FC236}">
                  <a16:creationId xmlns:a16="http://schemas.microsoft.com/office/drawing/2014/main" id="{674421B6-9E13-544C-A3FD-2A8BFDA4350E}"/>
                </a:ext>
              </a:extLst>
            </p:cNvPr>
            <p:cNvGrpSpPr/>
            <p:nvPr/>
          </p:nvGrpSpPr>
          <p:grpSpPr>
            <a:xfrm>
              <a:off x="8773469" y="1483724"/>
              <a:ext cx="600685" cy="4442547"/>
              <a:chOff x="402205" y="1489587"/>
              <a:chExt cx="600685" cy="4442547"/>
            </a:xfrm>
          </p:grpSpPr>
          <p:sp>
            <p:nvSpPr>
              <p:cNvPr id="265" name="Rectangle 264">
                <a:extLst>
                  <a:ext uri="{FF2B5EF4-FFF2-40B4-BE49-F238E27FC236}">
                    <a16:creationId xmlns:a16="http://schemas.microsoft.com/office/drawing/2014/main" id="{920AD838-DBFC-9041-B35D-2C8AA0CF041F}"/>
                  </a:ext>
                </a:extLst>
              </p:cNvPr>
              <p:cNvSpPr/>
              <p:nvPr/>
            </p:nvSpPr>
            <p:spPr>
              <a:xfrm>
                <a:off x="402207" y="1489587"/>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6D488AAB-4D7B-9C42-840A-4F058F952620}"/>
                  </a:ext>
                </a:extLst>
              </p:cNvPr>
              <p:cNvSpPr/>
              <p:nvPr/>
            </p:nvSpPr>
            <p:spPr>
              <a:xfrm>
                <a:off x="402207" y="2123768"/>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a:extLst>
                  <a:ext uri="{FF2B5EF4-FFF2-40B4-BE49-F238E27FC236}">
                    <a16:creationId xmlns:a16="http://schemas.microsoft.com/office/drawing/2014/main" id="{255F225A-F7A3-B24E-A69B-8DA6C67F156F}"/>
                  </a:ext>
                </a:extLst>
              </p:cNvPr>
              <p:cNvSpPr/>
              <p:nvPr/>
            </p:nvSpPr>
            <p:spPr>
              <a:xfrm>
                <a:off x="402206" y="4660492"/>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7B572196-CD8D-624F-A25D-3BA0F4E5A429}"/>
                  </a:ext>
                </a:extLst>
              </p:cNvPr>
              <p:cNvSpPr/>
              <p:nvPr/>
            </p:nvSpPr>
            <p:spPr>
              <a:xfrm>
                <a:off x="402206" y="3392130"/>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A9588609-D9CB-D444-8314-94414AB15A25}"/>
                  </a:ext>
                </a:extLst>
              </p:cNvPr>
              <p:cNvSpPr/>
              <p:nvPr/>
            </p:nvSpPr>
            <p:spPr>
              <a:xfrm>
                <a:off x="402206" y="2757949"/>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8F3E3773-291D-D849-A9E0-793B5441E08C}"/>
                  </a:ext>
                </a:extLst>
              </p:cNvPr>
              <p:cNvSpPr/>
              <p:nvPr/>
            </p:nvSpPr>
            <p:spPr>
              <a:xfrm>
                <a:off x="402206" y="402260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AD7C9275-519E-E448-849C-AC72165BC5A5}"/>
                  </a:ext>
                </a:extLst>
              </p:cNvPr>
              <p:cNvSpPr/>
              <p:nvPr/>
            </p:nvSpPr>
            <p:spPr>
              <a:xfrm>
                <a:off x="402205" y="529795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6" name="Group 295">
              <a:extLst>
                <a:ext uri="{FF2B5EF4-FFF2-40B4-BE49-F238E27FC236}">
                  <a16:creationId xmlns:a16="http://schemas.microsoft.com/office/drawing/2014/main" id="{CD007B16-DC92-D547-B0F9-D14BA1E3731C}"/>
                </a:ext>
              </a:extLst>
            </p:cNvPr>
            <p:cNvGrpSpPr/>
            <p:nvPr/>
          </p:nvGrpSpPr>
          <p:grpSpPr>
            <a:xfrm>
              <a:off x="9371962" y="1483724"/>
              <a:ext cx="600685" cy="4442547"/>
              <a:chOff x="402205" y="1489587"/>
              <a:chExt cx="600685" cy="4442547"/>
            </a:xfrm>
          </p:grpSpPr>
          <p:sp>
            <p:nvSpPr>
              <p:cNvPr id="297" name="Rectangle 296">
                <a:extLst>
                  <a:ext uri="{FF2B5EF4-FFF2-40B4-BE49-F238E27FC236}">
                    <a16:creationId xmlns:a16="http://schemas.microsoft.com/office/drawing/2014/main" id="{FFCEC1CE-6062-4C43-B56D-FAEF92A08CB5}"/>
                  </a:ext>
                </a:extLst>
              </p:cNvPr>
              <p:cNvSpPr/>
              <p:nvPr/>
            </p:nvSpPr>
            <p:spPr>
              <a:xfrm>
                <a:off x="402207" y="1489587"/>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a:extLst>
                  <a:ext uri="{FF2B5EF4-FFF2-40B4-BE49-F238E27FC236}">
                    <a16:creationId xmlns:a16="http://schemas.microsoft.com/office/drawing/2014/main" id="{B2357947-283C-4447-B615-7713F7B126BA}"/>
                  </a:ext>
                </a:extLst>
              </p:cNvPr>
              <p:cNvSpPr/>
              <p:nvPr/>
            </p:nvSpPr>
            <p:spPr>
              <a:xfrm>
                <a:off x="402207" y="2123768"/>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CAC810C5-1B73-5145-ADD4-B44329715AD0}"/>
                  </a:ext>
                </a:extLst>
              </p:cNvPr>
              <p:cNvSpPr/>
              <p:nvPr/>
            </p:nvSpPr>
            <p:spPr>
              <a:xfrm>
                <a:off x="402206" y="4660492"/>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a:extLst>
                  <a:ext uri="{FF2B5EF4-FFF2-40B4-BE49-F238E27FC236}">
                    <a16:creationId xmlns:a16="http://schemas.microsoft.com/office/drawing/2014/main" id="{C19345D2-FE93-0843-94F8-28AC1796CDA8}"/>
                  </a:ext>
                </a:extLst>
              </p:cNvPr>
              <p:cNvSpPr/>
              <p:nvPr/>
            </p:nvSpPr>
            <p:spPr>
              <a:xfrm>
                <a:off x="402206" y="3392130"/>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a:extLst>
                  <a:ext uri="{FF2B5EF4-FFF2-40B4-BE49-F238E27FC236}">
                    <a16:creationId xmlns:a16="http://schemas.microsoft.com/office/drawing/2014/main" id="{FFD477DF-C013-B749-9E5A-FDD5EC2F1960}"/>
                  </a:ext>
                </a:extLst>
              </p:cNvPr>
              <p:cNvSpPr/>
              <p:nvPr/>
            </p:nvSpPr>
            <p:spPr>
              <a:xfrm>
                <a:off x="402206" y="2757949"/>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a:extLst>
                  <a:ext uri="{FF2B5EF4-FFF2-40B4-BE49-F238E27FC236}">
                    <a16:creationId xmlns:a16="http://schemas.microsoft.com/office/drawing/2014/main" id="{A914E776-8C94-634D-93CE-66340BF74AE6}"/>
                  </a:ext>
                </a:extLst>
              </p:cNvPr>
              <p:cNvSpPr/>
              <p:nvPr/>
            </p:nvSpPr>
            <p:spPr>
              <a:xfrm>
                <a:off x="402206" y="402260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a:extLst>
                  <a:ext uri="{FF2B5EF4-FFF2-40B4-BE49-F238E27FC236}">
                    <a16:creationId xmlns:a16="http://schemas.microsoft.com/office/drawing/2014/main" id="{91F2F0D0-C4AB-0A4F-B99D-9CCA5BDF6AB5}"/>
                  </a:ext>
                </a:extLst>
              </p:cNvPr>
              <p:cNvSpPr/>
              <p:nvPr/>
            </p:nvSpPr>
            <p:spPr>
              <a:xfrm>
                <a:off x="402205" y="529795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48BFC809-618B-A14A-9412-41A4C07B6BFF}"/>
                </a:ext>
              </a:extLst>
            </p:cNvPr>
            <p:cNvGrpSpPr/>
            <p:nvPr/>
          </p:nvGrpSpPr>
          <p:grpSpPr>
            <a:xfrm>
              <a:off x="9970016" y="1483724"/>
              <a:ext cx="600685" cy="4442547"/>
              <a:chOff x="402205" y="1489587"/>
              <a:chExt cx="600685" cy="4442547"/>
            </a:xfrm>
          </p:grpSpPr>
          <p:sp>
            <p:nvSpPr>
              <p:cNvPr id="305" name="Rectangle 304">
                <a:extLst>
                  <a:ext uri="{FF2B5EF4-FFF2-40B4-BE49-F238E27FC236}">
                    <a16:creationId xmlns:a16="http://schemas.microsoft.com/office/drawing/2014/main" id="{3586A299-0ECC-204F-BA5C-BF0F16F05205}"/>
                  </a:ext>
                </a:extLst>
              </p:cNvPr>
              <p:cNvSpPr/>
              <p:nvPr/>
            </p:nvSpPr>
            <p:spPr>
              <a:xfrm>
                <a:off x="402207" y="1489587"/>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a:extLst>
                  <a:ext uri="{FF2B5EF4-FFF2-40B4-BE49-F238E27FC236}">
                    <a16:creationId xmlns:a16="http://schemas.microsoft.com/office/drawing/2014/main" id="{B85A951E-C49A-6341-BE24-AD9B727F112C}"/>
                  </a:ext>
                </a:extLst>
              </p:cNvPr>
              <p:cNvSpPr/>
              <p:nvPr/>
            </p:nvSpPr>
            <p:spPr>
              <a:xfrm>
                <a:off x="402207" y="2123768"/>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Rectangle 306">
                <a:extLst>
                  <a:ext uri="{FF2B5EF4-FFF2-40B4-BE49-F238E27FC236}">
                    <a16:creationId xmlns:a16="http://schemas.microsoft.com/office/drawing/2014/main" id="{F44EF86E-46B2-C644-8F4B-BCA4A18AF70B}"/>
                  </a:ext>
                </a:extLst>
              </p:cNvPr>
              <p:cNvSpPr/>
              <p:nvPr/>
            </p:nvSpPr>
            <p:spPr>
              <a:xfrm>
                <a:off x="402206" y="4660492"/>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44601F43-25EC-4447-BE03-B10FA868EB86}"/>
                  </a:ext>
                </a:extLst>
              </p:cNvPr>
              <p:cNvSpPr/>
              <p:nvPr/>
            </p:nvSpPr>
            <p:spPr>
              <a:xfrm>
                <a:off x="402206" y="3392130"/>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a:extLst>
                  <a:ext uri="{FF2B5EF4-FFF2-40B4-BE49-F238E27FC236}">
                    <a16:creationId xmlns:a16="http://schemas.microsoft.com/office/drawing/2014/main" id="{A74132C6-951E-CF45-BE6F-596FB3CC93E2}"/>
                  </a:ext>
                </a:extLst>
              </p:cNvPr>
              <p:cNvSpPr/>
              <p:nvPr/>
            </p:nvSpPr>
            <p:spPr>
              <a:xfrm>
                <a:off x="402206" y="2757949"/>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a:extLst>
                  <a:ext uri="{FF2B5EF4-FFF2-40B4-BE49-F238E27FC236}">
                    <a16:creationId xmlns:a16="http://schemas.microsoft.com/office/drawing/2014/main" id="{B58084FD-83C8-0C4B-A37B-EA40835FD89F}"/>
                  </a:ext>
                </a:extLst>
              </p:cNvPr>
              <p:cNvSpPr/>
              <p:nvPr/>
            </p:nvSpPr>
            <p:spPr>
              <a:xfrm>
                <a:off x="402206" y="402260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a:extLst>
                  <a:ext uri="{FF2B5EF4-FFF2-40B4-BE49-F238E27FC236}">
                    <a16:creationId xmlns:a16="http://schemas.microsoft.com/office/drawing/2014/main" id="{0FEE43CC-18FB-FB49-A337-20A918D82DCB}"/>
                  </a:ext>
                </a:extLst>
              </p:cNvPr>
              <p:cNvSpPr/>
              <p:nvPr/>
            </p:nvSpPr>
            <p:spPr>
              <a:xfrm>
                <a:off x="402205" y="529795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3A973E54-6EF9-124F-AE79-A05711ABBA30}"/>
                </a:ext>
              </a:extLst>
            </p:cNvPr>
            <p:cNvGrpSpPr/>
            <p:nvPr/>
          </p:nvGrpSpPr>
          <p:grpSpPr>
            <a:xfrm>
              <a:off x="5793008" y="1488966"/>
              <a:ext cx="600685" cy="4431543"/>
              <a:chOff x="402205" y="1489587"/>
              <a:chExt cx="600685" cy="4431543"/>
            </a:xfrm>
          </p:grpSpPr>
          <p:sp>
            <p:nvSpPr>
              <p:cNvPr id="176" name="Rectangle 175">
                <a:extLst>
                  <a:ext uri="{FF2B5EF4-FFF2-40B4-BE49-F238E27FC236}">
                    <a16:creationId xmlns:a16="http://schemas.microsoft.com/office/drawing/2014/main" id="{9A3E1DA1-1170-FF49-9664-88656B5A6834}"/>
                  </a:ext>
                </a:extLst>
              </p:cNvPr>
              <p:cNvSpPr/>
              <p:nvPr/>
            </p:nvSpPr>
            <p:spPr>
              <a:xfrm>
                <a:off x="402207" y="1489587"/>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1BBC1764-E487-CC44-9D55-620B5AE35D26}"/>
                  </a:ext>
                </a:extLst>
              </p:cNvPr>
              <p:cNvSpPr/>
              <p:nvPr/>
            </p:nvSpPr>
            <p:spPr>
              <a:xfrm>
                <a:off x="402207" y="2123768"/>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EB4677A9-40B8-1A42-B525-72E7B55D524D}"/>
                  </a:ext>
                </a:extLst>
              </p:cNvPr>
              <p:cNvSpPr/>
              <p:nvPr/>
            </p:nvSpPr>
            <p:spPr>
              <a:xfrm>
                <a:off x="402206" y="4660492"/>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B84DC610-8302-DF4D-8B27-1FAD09576229}"/>
                  </a:ext>
                </a:extLst>
              </p:cNvPr>
              <p:cNvSpPr/>
              <p:nvPr/>
            </p:nvSpPr>
            <p:spPr>
              <a:xfrm>
                <a:off x="402206" y="3392130"/>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62C8DB23-D790-514D-AC94-7846D03472BC}"/>
                  </a:ext>
                </a:extLst>
              </p:cNvPr>
              <p:cNvSpPr/>
              <p:nvPr/>
            </p:nvSpPr>
            <p:spPr>
              <a:xfrm>
                <a:off x="402206" y="2757949"/>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9DF78251-7710-9642-B765-CF44373BE5C6}"/>
                  </a:ext>
                </a:extLst>
              </p:cNvPr>
              <p:cNvSpPr/>
              <p:nvPr/>
            </p:nvSpPr>
            <p:spPr>
              <a:xfrm>
                <a:off x="402206" y="402260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E406512F-04A1-D04C-8320-F46B2EB0BCA3}"/>
                  </a:ext>
                </a:extLst>
              </p:cNvPr>
              <p:cNvSpPr/>
              <p:nvPr/>
            </p:nvSpPr>
            <p:spPr>
              <a:xfrm>
                <a:off x="402205" y="5286949"/>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214">
              <a:extLst>
                <a:ext uri="{FF2B5EF4-FFF2-40B4-BE49-F238E27FC236}">
                  <a16:creationId xmlns:a16="http://schemas.microsoft.com/office/drawing/2014/main" id="{028545A5-6F7C-0048-A163-22D6BA1380E0}"/>
                </a:ext>
              </a:extLst>
            </p:cNvPr>
            <p:cNvGrpSpPr/>
            <p:nvPr/>
          </p:nvGrpSpPr>
          <p:grpSpPr>
            <a:xfrm>
              <a:off x="3998955" y="1486674"/>
              <a:ext cx="600685" cy="4442547"/>
              <a:chOff x="402205" y="1489587"/>
              <a:chExt cx="600685" cy="4442547"/>
            </a:xfrm>
          </p:grpSpPr>
          <p:sp>
            <p:nvSpPr>
              <p:cNvPr id="248" name="Rectangle 247">
                <a:extLst>
                  <a:ext uri="{FF2B5EF4-FFF2-40B4-BE49-F238E27FC236}">
                    <a16:creationId xmlns:a16="http://schemas.microsoft.com/office/drawing/2014/main" id="{2DD5E527-48AE-B14B-9A11-C6C9455E8955}"/>
                  </a:ext>
                </a:extLst>
              </p:cNvPr>
              <p:cNvSpPr/>
              <p:nvPr/>
            </p:nvSpPr>
            <p:spPr>
              <a:xfrm>
                <a:off x="402207" y="1489587"/>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1F5E2123-D7BC-9B41-962F-F3B8F6E26D19}"/>
                  </a:ext>
                </a:extLst>
              </p:cNvPr>
              <p:cNvSpPr/>
              <p:nvPr/>
            </p:nvSpPr>
            <p:spPr>
              <a:xfrm>
                <a:off x="402207" y="2123768"/>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E100F3A8-E2CD-C947-9C29-D13871307352}"/>
                  </a:ext>
                </a:extLst>
              </p:cNvPr>
              <p:cNvSpPr/>
              <p:nvPr/>
            </p:nvSpPr>
            <p:spPr>
              <a:xfrm>
                <a:off x="402206" y="4660492"/>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E8504F39-8821-6044-AF93-C6F97431FABF}"/>
                  </a:ext>
                </a:extLst>
              </p:cNvPr>
              <p:cNvSpPr/>
              <p:nvPr/>
            </p:nvSpPr>
            <p:spPr>
              <a:xfrm>
                <a:off x="402206" y="3392130"/>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E513B58E-76CE-C34F-844A-2DB57DF8308D}"/>
                  </a:ext>
                </a:extLst>
              </p:cNvPr>
              <p:cNvSpPr/>
              <p:nvPr/>
            </p:nvSpPr>
            <p:spPr>
              <a:xfrm>
                <a:off x="402206" y="2757949"/>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25C79906-3A39-DA4C-AAB7-FC77D13BD335}"/>
                  </a:ext>
                </a:extLst>
              </p:cNvPr>
              <p:cNvSpPr/>
              <p:nvPr/>
            </p:nvSpPr>
            <p:spPr>
              <a:xfrm>
                <a:off x="402206" y="402260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85C72077-BD75-764D-9052-5D0A718DB5C7}"/>
                  </a:ext>
                </a:extLst>
              </p:cNvPr>
              <p:cNvSpPr/>
              <p:nvPr/>
            </p:nvSpPr>
            <p:spPr>
              <a:xfrm>
                <a:off x="402205" y="529795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5" name="Group 254">
              <a:extLst>
                <a:ext uri="{FF2B5EF4-FFF2-40B4-BE49-F238E27FC236}">
                  <a16:creationId xmlns:a16="http://schemas.microsoft.com/office/drawing/2014/main" id="{17A77A8F-48C7-6042-BCEC-3E7CE9E1F3B4}"/>
                </a:ext>
              </a:extLst>
            </p:cNvPr>
            <p:cNvGrpSpPr/>
            <p:nvPr/>
          </p:nvGrpSpPr>
          <p:grpSpPr>
            <a:xfrm>
              <a:off x="4595711" y="1483724"/>
              <a:ext cx="600685" cy="4442547"/>
              <a:chOff x="402205" y="1489587"/>
              <a:chExt cx="600685" cy="4442547"/>
            </a:xfrm>
          </p:grpSpPr>
          <p:sp>
            <p:nvSpPr>
              <p:cNvPr id="256" name="Rectangle 255">
                <a:extLst>
                  <a:ext uri="{FF2B5EF4-FFF2-40B4-BE49-F238E27FC236}">
                    <a16:creationId xmlns:a16="http://schemas.microsoft.com/office/drawing/2014/main" id="{375A604D-5BF6-C34A-ACD6-1A3B9EDC18CB}"/>
                  </a:ext>
                </a:extLst>
              </p:cNvPr>
              <p:cNvSpPr/>
              <p:nvPr/>
            </p:nvSpPr>
            <p:spPr>
              <a:xfrm>
                <a:off x="402207" y="1489587"/>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BDBFEA8C-A9C0-B542-A950-0C5B5E7AEA30}"/>
                  </a:ext>
                </a:extLst>
              </p:cNvPr>
              <p:cNvSpPr/>
              <p:nvPr/>
            </p:nvSpPr>
            <p:spPr>
              <a:xfrm>
                <a:off x="402207" y="2123768"/>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AC1FEA26-CB2F-6145-889F-5DDD13F3EBA5}"/>
                  </a:ext>
                </a:extLst>
              </p:cNvPr>
              <p:cNvSpPr/>
              <p:nvPr/>
            </p:nvSpPr>
            <p:spPr>
              <a:xfrm>
                <a:off x="402206" y="4660492"/>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25355E36-84AD-2C49-A8CE-DEA21C39FB39}"/>
                  </a:ext>
                </a:extLst>
              </p:cNvPr>
              <p:cNvSpPr/>
              <p:nvPr/>
            </p:nvSpPr>
            <p:spPr>
              <a:xfrm>
                <a:off x="402206" y="3392130"/>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5EEA039D-8F80-4440-BB8E-5021B24EC69D}"/>
                  </a:ext>
                </a:extLst>
              </p:cNvPr>
              <p:cNvSpPr/>
              <p:nvPr/>
            </p:nvSpPr>
            <p:spPr>
              <a:xfrm>
                <a:off x="402206" y="2757949"/>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a:extLst>
                  <a:ext uri="{FF2B5EF4-FFF2-40B4-BE49-F238E27FC236}">
                    <a16:creationId xmlns:a16="http://schemas.microsoft.com/office/drawing/2014/main" id="{284675D7-82FD-CF4B-BAA2-AEA473944A2A}"/>
                  </a:ext>
                </a:extLst>
              </p:cNvPr>
              <p:cNvSpPr/>
              <p:nvPr/>
            </p:nvSpPr>
            <p:spPr>
              <a:xfrm>
                <a:off x="402206" y="402260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EC2F71D9-62ED-4D48-9543-F2EB25FC38E3}"/>
                  </a:ext>
                </a:extLst>
              </p:cNvPr>
              <p:cNvSpPr/>
              <p:nvPr/>
            </p:nvSpPr>
            <p:spPr>
              <a:xfrm>
                <a:off x="402205" y="529795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3" name="Group 262">
              <a:extLst>
                <a:ext uri="{FF2B5EF4-FFF2-40B4-BE49-F238E27FC236}">
                  <a16:creationId xmlns:a16="http://schemas.microsoft.com/office/drawing/2014/main" id="{53F2F6C6-08D5-FE43-9F83-E685DCCF49F0}"/>
                </a:ext>
              </a:extLst>
            </p:cNvPr>
            <p:cNvGrpSpPr/>
            <p:nvPr/>
          </p:nvGrpSpPr>
          <p:grpSpPr>
            <a:xfrm>
              <a:off x="5194509" y="1486599"/>
              <a:ext cx="600685" cy="4442547"/>
              <a:chOff x="402205" y="1489587"/>
              <a:chExt cx="600685" cy="4442547"/>
            </a:xfrm>
          </p:grpSpPr>
          <p:sp>
            <p:nvSpPr>
              <p:cNvPr id="272" name="Rectangle 271">
                <a:extLst>
                  <a:ext uri="{FF2B5EF4-FFF2-40B4-BE49-F238E27FC236}">
                    <a16:creationId xmlns:a16="http://schemas.microsoft.com/office/drawing/2014/main" id="{C77B38E4-1FBC-FA4C-8D8A-39ACAB3D5AE3}"/>
                  </a:ext>
                </a:extLst>
              </p:cNvPr>
              <p:cNvSpPr/>
              <p:nvPr/>
            </p:nvSpPr>
            <p:spPr>
              <a:xfrm>
                <a:off x="402207" y="1489587"/>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4F1E8BE5-F49F-B343-B9F3-90F4FF4AEAE4}"/>
                  </a:ext>
                </a:extLst>
              </p:cNvPr>
              <p:cNvSpPr/>
              <p:nvPr/>
            </p:nvSpPr>
            <p:spPr>
              <a:xfrm>
                <a:off x="402207" y="2123768"/>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241B12A2-411E-DB49-B8EF-AD9313186885}"/>
                  </a:ext>
                </a:extLst>
              </p:cNvPr>
              <p:cNvSpPr/>
              <p:nvPr/>
            </p:nvSpPr>
            <p:spPr>
              <a:xfrm>
                <a:off x="402206" y="4660492"/>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86CBE1A9-76C4-A644-AB94-6555C57F91A2}"/>
                  </a:ext>
                </a:extLst>
              </p:cNvPr>
              <p:cNvSpPr/>
              <p:nvPr/>
            </p:nvSpPr>
            <p:spPr>
              <a:xfrm>
                <a:off x="402206" y="3392130"/>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0A580E19-6906-4C48-8063-3BB0003F65AD}"/>
                  </a:ext>
                </a:extLst>
              </p:cNvPr>
              <p:cNvSpPr/>
              <p:nvPr/>
            </p:nvSpPr>
            <p:spPr>
              <a:xfrm>
                <a:off x="402206" y="2757949"/>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71CC82CE-98E6-B74C-A7CB-B616DDE1B28B}"/>
                  </a:ext>
                </a:extLst>
              </p:cNvPr>
              <p:cNvSpPr/>
              <p:nvPr/>
            </p:nvSpPr>
            <p:spPr>
              <a:xfrm>
                <a:off x="402206" y="402260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B6A024DD-E85A-AA49-9A10-4819962F23ED}"/>
                  </a:ext>
                </a:extLst>
              </p:cNvPr>
              <p:cNvSpPr/>
              <p:nvPr/>
            </p:nvSpPr>
            <p:spPr>
              <a:xfrm>
                <a:off x="402205" y="529795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7" name="Group 286">
              <a:extLst>
                <a:ext uri="{FF2B5EF4-FFF2-40B4-BE49-F238E27FC236}">
                  <a16:creationId xmlns:a16="http://schemas.microsoft.com/office/drawing/2014/main" id="{DABF32FC-AB76-2D44-8986-74E28192664C}"/>
                </a:ext>
              </a:extLst>
            </p:cNvPr>
            <p:cNvGrpSpPr/>
            <p:nvPr/>
          </p:nvGrpSpPr>
          <p:grpSpPr>
            <a:xfrm>
              <a:off x="11201400" y="1476702"/>
              <a:ext cx="600685" cy="4442547"/>
              <a:chOff x="402205" y="1489587"/>
              <a:chExt cx="600685" cy="4442547"/>
            </a:xfrm>
          </p:grpSpPr>
          <p:sp>
            <p:nvSpPr>
              <p:cNvPr id="288" name="Rectangle 287">
                <a:extLst>
                  <a:ext uri="{FF2B5EF4-FFF2-40B4-BE49-F238E27FC236}">
                    <a16:creationId xmlns:a16="http://schemas.microsoft.com/office/drawing/2014/main" id="{8C37E9FD-AD8E-1F46-A9C6-AB21EB33DBF1}"/>
                  </a:ext>
                </a:extLst>
              </p:cNvPr>
              <p:cNvSpPr/>
              <p:nvPr/>
            </p:nvSpPr>
            <p:spPr>
              <a:xfrm>
                <a:off x="402207" y="1489587"/>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a:extLst>
                  <a:ext uri="{FF2B5EF4-FFF2-40B4-BE49-F238E27FC236}">
                    <a16:creationId xmlns:a16="http://schemas.microsoft.com/office/drawing/2014/main" id="{76D47CAD-D596-0848-85AE-C0B4FF1BAA09}"/>
                  </a:ext>
                </a:extLst>
              </p:cNvPr>
              <p:cNvSpPr/>
              <p:nvPr/>
            </p:nvSpPr>
            <p:spPr>
              <a:xfrm>
                <a:off x="402207" y="2123768"/>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a:extLst>
                  <a:ext uri="{FF2B5EF4-FFF2-40B4-BE49-F238E27FC236}">
                    <a16:creationId xmlns:a16="http://schemas.microsoft.com/office/drawing/2014/main" id="{A6DE5700-20DB-EA48-B641-25027EA05F89}"/>
                  </a:ext>
                </a:extLst>
              </p:cNvPr>
              <p:cNvSpPr/>
              <p:nvPr/>
            </p:nvSpPr>
            <p:spPr>
              <a:xfrm>
                <a:off x="402206" y="4660492"/>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3BD4DC6A-7E7B-C445-9A5E-2D644D8180F5}"/>
                  </a:ext>
                </a:extLst>
              </p:cNvPr>
              <p:cNvSpPr/>
              <p:nvPr/>
            </p:nvSpPr>
            <p:spPr>
              <a:xfrm>
                <a:off x="402206" y="3392130"/>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1E0589E5-AFED-E240-A8DF-4B7C436A3DA5}"/>
                  </a:ext>
                </a:extLst>
              </p:cNvPr>
              <p:cNvSpPr/>
              <p:nvPr/>
            </p:nvSpPr>
            <p:spPr>
              <a:xfrm>
                <a:off x="402206" y="2757949"/>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82509450-578E-DD4B-BEAE-3797B5CFBD0F}"/>
                  </a:ext>
                </a:extLst>
              </p:cNvPr>
              <p:cNvSpPr/>
              <p:nvPr/>
            </p:nvSpPr>
            <p:spPr>
              <a:xfrm>
                <a:off x="402206" y="402260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CA88569E-735C-474E-8820-E45FF517FA57}"/>
                  </a:ext>
                </a:extLst>
              </p:cNvPr>
              <p:cNvSpPr/>
              <p:nvPr/>
            </p:nvSpPr>
            <p:spPr>
              <a:xfrm>
                <a:off x="402205" y="529795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5" name="Group 294">
              <a:extLst>
                <a:ext uri="{FF2B5EF4-FFF2-40B4-BE49-F238E27FC236}">
                  <a16:creationId xmlns:a16="http://schemas.microsoft.com/office/drawing/2014/main" id="{226A6E9E-6E2D-E048-817D-5E4B59855850}"/>
                </a:ext>
              </a:extLst>
            </p:cNvPr>
            <p:cNvGrpSpPr/>
            <p:nvPr/>
          </p:nvGrpSpPr>
          <p:grpSpPr>
            <a:xfrm>
              <a:off x="10591800" y="1485530"/>
              <a:ext cx="600685" cy="4442547"/>
              <a:chOff x="402205" y="1489587"/>
              <a:chExt cx="600685" cy="4442547"/>
            </a:xfrm>
          </p:grpSpPr>
          <p:sp>
            <p:nvSpPr>
              <p:cNvPr id="312" name="Rectangle 311">
                <a:extLst>
                  <a:ext uri="{FF2B5EF4-FFF2-40B4-BE49-F238E27FC236}">
                    <a16:creationId xmlns:a16="http://schemas.microsoft.com/office/drawing/2014/main" id="{313C8DF5-0177-7F40-AE96-7E150E37D77E}"/>
                  </a:ext>
                </a:extLst>
              </p:cNvPr>
              <p:cNvSpPr/>
              <p:nvPr/>
            </p:nvSpPr>
            <p:spPr>
              <a:xfrm>
                <a:off x="402207" y="1489587"/>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a:extLst>
                  <a:ext uri="{FF2B5EF4-FFF2-40B4-BE49-F238E27FC236}">
                    <a16:creationId xmlns:a16="http://schemas.microsoft.com/office/drawing/2014/main" id="{29ADFEE8-E5F6-E846-B914-D369604D173E}"/>
                  </a:ext>
                </a:extLst>
              </p:cNvPr>
              <p:cNvSpPr/>
              <p:nvPr/>
            </p:nvSpPr>
            <p:spPr>
              <a:xfrm>
                <a:off x="402207" y="2123768"/>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a:extLst>
                  <a:ext uri="{FF2B5EF4-FFF2-40B4-BE49-F238E27FC236}">
                    <a16:creationId xmlns:a16="http://schemas.microsoft.com/office/drawing/2014/main" id="{DFE9A7D5-EE37-9B4F-8BB1-03DEFB634086}"/>
                  </a:ext>
                </a:extLst>
              </p:cNvPr>
              <p:cNvSpPr/>
              <p:nvPr/>
            </p:nvSpPr>
            <p:spPr>
              <a:xfrm>
                <a:off x="402206" y="4660492"/>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a:extLst>
                  <a:ext uri="{FF2B5EF4-FFF2-40B4-BE49-F238E27FC236}">
                    <a16:creationId xmlns:a16="http://schemas.microsoft.com/office/drawing/2014/main" id="{4605A4BE-78B1-C44F-A3BD-1DCC37A78201}"/>
                  </a:ext>
                </a:extLst>
              </p:cNvPr>
              <p:cNvSpPr/>
              <p:nvPr/>
            </p:nvSpPr>
            <p:spPr>
              <a:xfrm>
                <a:off x="402206" y="3392130"/>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315">
                <a:extLst>
                  <a:ext uri="{FF2B5EF4-FFF2-40B4-BE49-F238E27FC236}">
                    <a16:creationId xmlns:a16="http://schemas.microsoft.com/office/drawing/2014/main" id="{7C1675BA-A825-204C-B27F-E23F59876508}"/>
                  </a:ext>
                </a:extLst>
              </p:cNvPr>
              <p:cNvSpPr/>
              <p:nvPr/>
            </p:nvSpPr>
            <p:spPr>
              <a:xfrm>
                <a:off x="402206" y="2757949"/>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316">
                <a:extLst>
                  <a:ext uri="{FF2B5EF4-FFF2-40B4-BE49-F238E27FC236}">
                    <a16:creationId xmlns:a16="http://schemas.microsoft.com/office/drawing/2014/main" id="{164D37BC-5DB1-BD4E-8E87-8A756A9633A5}"/>
                  </a:ext>
                </a:extLst>
              </p:cNvPr>
              <p:cNvSpPr/>
              <p:nvPr/>
            </p:nvSpPr>
            <p:spPr>
              <a:xfrm>
                <a:off x="402206" y="402260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a:extLst>
                  <a:ext uri="{FF2B5EF4-FFF2-40B4-BE49-F238E27FC236}">
                    <a16:creationId xmlns:a16="http://schemas.microsoft.com/office/drawing/2014/main" id="{C348120F-EE0B-7A44-B4CD-4EA242C1281C}"/>
                  </a:ext>
                </a:extLst>
              </p:cNvPr>
              <p:cNvSpPr/>
              <p:nvPr/>
            </p:nvSpPr>
            <p:spPr>
              <a:xfrm>
                <a:off x="402205" y="5297953"/>
                <a:ext cx="600683" cy="634181"/>
              </a:xfrm>
              <a:prstGeom prst="rect">
                <a:avLst/>
              </a:prstGeom>
              <a:no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9" name="TextBox 318">
            <a:extLst>
              <a:ext uri="{FF2B5EF4-FFF2-40B4-BE49-F238E27FC236}">
                <a16:creationId xmlns:a16="http://schemas.microsoft.com/office/drawing/2014/main" id="{49514983-DCAE-4844-9D01-852A5870A973}"/>
              </a:ext>
            </a:extLst>
          </p:cNvPr>
          <p:cNvSpPr txBox="1"/>
          <p:nvPr/>
        </p:nvSpPr>
        <p:spPr>
          <a:xfrm rot="20267571">
            <a:off x="4568066" y="5777102"/>
            <a:ext cx="1222116"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2010</a:t>
            </a:r>
          </a:p>
        </p:txBody>
      </p:sp>
      <p:sp>
        <p:nvSpPr>
          <p:cNvPr id="320" name="TextBox 319">
            <a:extLst>
              <a:ext uri="{FF2B5EF4-FFF2-40B4-BE49-F238E27FC236}">
                <a16:creationId xmlns:a16="http://schemas.microsoft.com/office/drawing/2014/main" id="{AEC188CE-7C44-5B47-9C26-B23363C9AAFA}"/>
              </a:ext>
            </a:extLst>
          </p:cNvPr>
          <p:cNvSpPr txBox="1"/>
          <p:nvPr/>
        </p:nvSpPr>
        <p:spPr>
          <a:xfrm rot="20267571">
            <a:off x="5755845" y="5777101"/>
            <a:ext cx="1222116"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2012</a:t>
            </a:r>
          </a:p>
        </p:txBody>
      </p:sp>
      <p:sp>
        <p:nvSpPr>
          <p:cNvPr id="321" name="TextBox 320">
            <a:extLst>
              <a:ext uri="{FF2B5EF4-FFF2-40B4-BE49-F238E27FC236}">
                <a16:creationId xmlns:a16="http://schemas.microsoft.com/office/drawing/2014/main" id="{80AEC2EF-50F0-BA45-B7D1-05798398B74E}"/>
              </a:ext>
            </a:extLst>
          </p:cNvPr>
          <p:cNvSpPr txBox="1"/>
          <p:nvPr/>
        </p:nvSpPr>
        <p:spPr>
          <a:xfrm rot="20267571">
            <a:off x="6904246" y="5777101"/>
            <a:ext cx="1222116"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2014</a:t>
            </a:r>
          </a:p>
        </p:txBody>
      </p:sp>
      <p:sp>
        <p:nvSpPr>
          <p:cNvPr id="322" name="TextBox 321">
            <a:extLst>
              <a:ext uri="{FF2B5EF4-FFF2-40B4-BE49-F238E27FC236}">
                <a16:creationId xmlns:a16="http://schemas.microsoft.com/office/drawing/2014/main" id="{2FF9DAB8-9117-F846-850A-D2604942A8AF}"/>
              </a:ext>
            </a:extLst>
          </p:cNvPr>
          <p:cNvSpPr txBox="1"/>
          <p:nvPr/>
        </p:nvSpPr>
        <p:spPr>
          <a:xfrm rot="20267571">
            <a:off x="8235877" y="5777101"/>
            <a:ext cx="1222116"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2016</a:t>
            </a:r>
          </a:p>
        </p:txBody>
      </p:sp>
      <p:sp>
        <p:nvSpPr>
          <p:cNvPr id="323" name="TextBox 322">
            <a:extLst>
              <a:ext uri="{FF2B5EF4-FFF2-40B4-BE49-F238E27FC236}">
                <a16:creationId xmlns:a16="http://schemas.microsoft.com/office/drawing/2014/main" id="{C27A690B-E1F1-A046-8A10-756014D31D2E}"/>
              </a:ext>
            </a:extLst>
          </p:cNvPr>
          <p:cNvSpPr txBox="1"/>
          <p:nvPr/>
        </p:nvSpPr>
        <p:spPr>
          <a:xfrm rot="20267571">
            <a:off x="9315053" y="5762926"/>
            <a:ext cx="1222116"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2018</a:t>
            </a:r>
          </a:p>
        </p:txBody>
      </p:sp>
      <p:sp>
        <p:nvSpPr>
          <p:cNvPr id="324" name="TextBox 323">
            <a:extLst>
              <a:ext uri="{FF2B5EF4-FFF2-40B4-BE49-F238E27FC236}">
                <a16:creationId xmlns:a16="http://schemas.microsoft.com/office/drawing/2014/main" id="{D984BA45-9307-0E4C-AFD7-11B22FA863DA}"/>
              </a:ext>
            </a:extLst>
          </p:cNvPr>
          <p:cNvSpPr txBox="1"/>
          <p:nvPr/>
        </p:nvSpPr>
        <p:spPr>
          <a:xfrm rot="20267571">
            <a:off x="10481064" y="5743258"/>
            <a:ext cx="1222116"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2020</a:t>
            </a:r>
          </a:p>
        </p:txBody>
      </p:sp>
      <p:grpSp>
        <p:nvGrpSpPr>
          <p:cNvPr id="116" name="Group 115">
            <a:extLst>
              <a:ext uri="{FF2B5EF4-FFF2-40B4-BE49-F238E27FC236}">
                <a16:creationId xmlns:a16="http://schemas.microsoft.com/office/drawing/2014/main" id="{D7B68D79-B3EF-314E-8627-066A94766BBE}"/>
              </a:ext>
            </a:extLst>
          </p:cNvPr>
          <p:cNvGrpSpPr/>
          <p:nvPr/>
        </p:nvGrpSpPr>
        <p:grpSpPr>
          <a:xfrm>
            <a:off x="899416" y="1787015"/>
            <a:ext cx="10475797" cy="235967"/>
            <a:chOff x="899416" y="1787015"/>
            <a:chExt cx="10475797" cy="235967"/>
          </a:xfrm>
        </p:grpSpPr>
        <p:cxnSp>
          <p:nvCxnSpPr>
            <p:cNvPr id="20" name="Straight Connector 19">
              <a:extLst>
                <a:ext uri="{FF2B5EF4-FFF2-40B4-BE49-F238E27FC236}">
                  <a16:creationId xmlns:a16="http://schemas.microsoft.com/office/drawing/2014/main" id="{65B4A62D-4085-6C49-BB3F-99B4BAADF0BE}"/>
                </a:ext>
              </a:extLst>
            </p:cNvPr>
            <p:cNvCxnSpPr>
              <a:cxnSpLocks/>
            </p:cNvCxnSpPr>
            <p:nvPr/>
          </p:nvCxnSpPr>
          <p:spPr>
            <a:xfrm>
              <a:off x="978875" y="1905000"/>
              <a:ext cx="10222525"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6A79ECA-8CB5-C74D-B354-2DB5F9185C03}"/>
                </a:ext>
              </a:extLst>
            </p:cNvPr>
            <p:cNvSpPr/>
            <p:nvPr/>
          </p:nvSpPr>
          <p:spPr>
            <a:xfrm>
              <a:off x="899416" y="1812667"/>
              <a:ext cx="185814" cy="18466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erge 24">
              <a:extLst>
                <a:ext uri="{FF2B5EF4-FFF2-40B4-BE49-F238E27FC236}">
                  <a16:creationId xmlns:a16="http://schemas.microsoft.com/office/drawing/2014/main" id="{F01A2602-4A2E-144B-AB12-0DE91F2421F2}"/>
                </a:ext>
              </a:extLst>
            </p:cNvPr>
            <p:cNvSpPr/>
            <p:nvPr/>
          </p:nvSpPr>
          <p:spPr>
            <a:xfrm rot="16200000">
              <a:off x="11162876" y="1810646"/>
              <a:ext cx="235967" cy="188706"/>
            </a:xfrm>
            <a:prstGeom prst="flowChartMerg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3B379FB8-3598-C140-8ABA-F5C86C5CDE9D}"/>
              </a:ext>
            </a:extLst>
          </p:cNvPr>
          <p:cNvGrpSpPr/>
          <p:nvPr/>
        </p:nvGrpSpPr>
        <p:grpSpPr>
          <a:xfrm>
            <a:off x="8216152" y="2460462"/>
            <a:ext cx="3159061" cy="235967"/>
            <a:chOff x="8216152" y="2460462"/>
            <a:chExt cx="3159061" cy="235967"/>
          </a:xfrm>
        </p:grpSpPr>
        <p:cxnSp>
          <p:nvCxnSpPr>
            <p:cNvPr id="77" name="Straight Connector 76">
              <a:extLst>
                <a:ext uri="{FF2B5EF4-FFF2-40B4-BE49-F238E27FC236}">
                  <a16:creationId xmlns:a16="http://schemas.microsoft.com/office/drawing/2014/main" id="{AD32AE67-FE23-2C49-B277-EDC12EA7D954}"/>
                </a:ext>
              </a:extLst>
            </p:cNvPr>
            <p:cNvCxnSpPr>
              <a:cxnSpLocks/>
            </p:cNvCxnSpPr>
            <p:nvPr/>
          </p:nvCxnSpPr>
          <p:spPr>
            <a:xfrm>
              <a:off x="8309059" y="2564272"/>
              <a:ext cx="2971800" cy="1417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326" name="Oval 325">
              <a:extLst>
                <a:ext uri="{FF2B5EF4-FFF2-40B4-BE49-F238E27FC236}">
                  <a16:creationId xmlns:a16="http://schemas.microsoft.com/office/drawing/2014/main" id="{156B8433-9B4E-FA4A-B9B1-8FCACB8E54CC}"/>
                </a:ext>
              </a:extLst>
            </p:cNvPr>
            <p:cNvSpPr/>
            <p:nvPr/>
          </p:nvSpPr>
          <p:spPr>
            <a:xfrm>
              <a:off x="8216152" y="2479026"/>
              <a:ext cx="185814" cy="18466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Merge 326">
              <a:extLst>
                <a:ext uri="{FF2B5EF4-FFF2-40B4-BE49-F238E27FC236}">
                  <a16:creationId xmlns:a16="http://schemas.microsoft.com/office/drawing/2014/main" id="{42E16CD0-47DE-3845-AB57-A8C84C665735}"/>
                </a:ext>
              </a:extLst>
            </p:cNvPr>
            <p:cNvSpPr/>
            <p:nvPr/>
          </p:nvSpPr>
          <p:spPr>
            <a:xfrm rot="16200000">
              <a:off x="11162876" y="2484093"/>
              <a:ext cx="235967" cy="188706"/>
            </a:xfrm>
            <a:prstGeom prst="flowChartMerg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BF9F02FD-2DD5-DD44-94C8-AA3820C7484C}"/>
              </a:ext>
            </a:extLst>
          </p:cNvPr>
          <p:cNvGrpSpPr/>
          <p:nvPr/>
        </p:nvGrpSpPr>
        <p:grpSpPr>
          <a:xfrm>
            <a:off x="867491" y="3040160"/>
            <a:ext cx="10492496" cy="244470"/>
            <a:chOff x="867491" y="3040160"/>
            <a:chExt cx="10492496" cy="244470"/>
          </a:xfrm>
        </p:grpSpPr>
        <p:cxnSp>
          <p:nvCxnSpPr>
            <p:cNvPr id="80" name="Straight Connector 79">
              <a:extLst>
                <a:ext uri="{FF2B5EF4-FFF2-40B4-BE49-F238E27FC236}">
                  <a16:creationId xmlns:a16="http://schemas.microsoft.com/office/drawing/2014/main" id="{0EB469FD-4FCE-D042-9A90-278DE0269BF6}"/>
                </a:ext>
              </a:extLst>
            </p:cNvPr>
            <p:cNvCxnSpPr>
              <a:cxnSpLocks/>
            </p:cNvCxnSpPr>
            <p:nvPr/>
          </p:nvCxnSpPr>
          <p:spPr>
            <a:xfrm>
              <a:off x="3355133" y="3143800"/>
              <a:ext cx="782558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87320AC-820F-F54D-B6BD-3D0360273FBC}"/>
                </a:ext>
              </a:extLst>
            </p:cNvPr>
            <p:cNvCxnSpPr>
              <a:cxnSpLocks/>
            </p:cNvCxnSpPr>
            <p:nvPr/>
          </p:nvCxnSpPr>
          <p:spPr>
            <a:xfrm>
              <a:off x="2521513" y="3143800"/>
              <a:ext cx="603111"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9C8CC78C-EC17-7543-AD31-1EFD58A52549}"/>
                </a:ext>
              </a:extLst>
            </p:cNvPr>
            <p:cNvCxnSpPr>
              <a:cxnSpLocks/>
            </p:cNvCxnSpPr>
            <p:nvPr/>
          </p:nvCxnSpPr>
          <p:spPr>
            <a:xfrm>
              <a:off x="1058113" y="3143800"/>
              <a:ext cx="603111"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1F7B3FC6-B7B5-8C4C-B2CA-EDD36F01332C}"/>
                </a:ext>
              </a:extLst>
            </p:cNvPr>
            <p:cNvCxnSpPr>
              <a:cxnSpLocks/>
            </p:cNvCxnSpPr>
            <p:nvPr/>
          </p:nvCxnSpPr>
          <p:spPr>
            <a:xfrm>
              <a:off x="1794153" y="3143800"/>
              <a:ext cx="603111"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331" name="Merge 330">
              <a:extLst>
                <a:ext uri="{FF2B5EF4-FFF2-40B4-BE49-F238E27FC236}">
                  <a16:creationId xmlns:a16="http://schemas.microsoft.com/office/drawing/2014/main" id="{5C3A213D-565C-F540-8EF6-755E7F39FF10}"/>
                </a:ext>
              </a:extLst>
            </p:cNvPr>
            <p:cNvSpPr/>
            <p:nvPr/>
          </p:nvSpPr>
          <p:spPr>
            <a:xfrm rot="5400000">
              <a:off x="843860" y="3072294"/>
              <a:ext cx="235967" cy="188706"/>
            </a:xfrm>
            <a:prstGeom prst="flowChartMerg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Merge 333">
              <a:extLst>
                <a:ext uri="{FF2B5EF4-FFF2-40B4-BE49-F238E27FC236}">
                  <a16:creationId xmlns:a16="http://schemas.microsoft.com/office/drawing/2014/main" id="{DFEB8BA7-14D3-FD49-83C2-579401AF48C1}"/>
                </a:ext>
              </a:extLst>
            </p:cNvPr>
            <p:cNvSpPr/>
            <p:nvPr/>
          </p:nvSpPr>
          <p:spPr>
            <a:xfrm rot="16200000">
              <a:off x="11147650" y="3063791"/>
              <a:ext cx="235967" cy="188706"/>
            </a:xfrm>
            <a:prstGeom prst="flowChartMerg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a:extLst>
              <a:ext uri="{FF2B5EF4-FFF2-40B4-BE49-F238E27FC236}">
                <a16:creationId xmlns:a16="http://schemas.microsoft.com/office/drawing/2014/main" id="{B67FF0DA-9209-9B4C-B18F-693CA02DE74F}"/>
              </a:ext>
            </a:extLst>
          </p:cNvPr>
          <p:cNvGrpSpPr/>
          <p:nvPr/>
        </p:nvGrpSpPr>
        <p:grpSpPr>
          <a:xfrm>
            <a:off x="790169" y="3585768"/>
            <a:ext cx="10569819" cy="252341"/>
            <a:chOff x="790169" y="3585768"/>
            <a:chExt cx="10569819" cy="252341"/>
          </a:xfrm>
        </p:grpSpPr>
        <p:cxnSp>
          <p:nvCxnSpPr>
            <p:cNvPr id="89" name="Straight Connector 88">
              <a:extLst>
                <a:ext uri="{FF2B5EF4-FFF2-40B4-BE49-F238E27FC236}">
                  <a16:creationId xmlns:a16="http://schemas.microsoft.com/office/drawing/2014/main" id="{DB36AFA1-D5CF-984B-878D-48AA1E91BFD0}"/>
                </a:ext>
              </a:extLst>
            </p:cNvPr>
            <p:cNvCxnSpPr>
              <a:cxnSpLocks/>
            </p:cNvCxnSpPr>
            <p:nvPr/>
          </p:nvCxnSpPr>
          <p:spPr>
            <a:xfrm>
              <a:off x="2397264" y="3703752"/>
              <a:ext cx="8783457"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DEC3E38-4A08-5940-B5DB-181D072B2029}"/>
                </a:ext>
              </a:extLst>
            </p:cNvPr>
            <p:cNvCxnSpPr>
              <a:cxnSpLocks/>
            </p:cNvCxnSpPr>
            <p:nvPr/>
          </p:nvCxnSpPr>
          <p:spPr>
            <a:xfrm>
              <a:off x="978875" y="3703752"/>
              <a:ext cx="57599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99F0511C-0AAC-AD47-9DFF-5F1D58AE8837}"/>
                </a:ext>
              </a:extLst>
            </p:cNvPr>
            <p:cNvCxnSpPr>
              <a:cxnSpLocks/>
            </p:cNvCxnSpPr>
            <p:nvPr/>
          </p:nvCxnSpPr>
          <p:spPr>
            <a:xfrm>
              <a:off x="1675551" y="3703752"/>
              <a:ext cx="57599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33" name="Merge 332">
              <a:extLst>
                <a:ext uri="{FF2B5EF4-FFF2-40B4-BE49-F238E27FC236}">
                  <a16:creationId xmlns:a16="http://schemas.microsoft.com/office/drawing/2014/main" id="{DB031B75-343B-9F47-BA33-A530E2CE5336}"/>
                </a:ext>
              </a:extLst>
            </p:cNvPr>
            <p:cNvSpPr/>
            <p:nvPr/>
          </p:nvSpPr>
          <p:spPr>
            <a:xfrm rot="5400000">
              <a:off x="766538" y="3609399"/>
              <a:ext cx="235967" cy="188706"/>
            </a:xfrm>
            <a:prstGeom prst="flowChartMerg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Merge 334">
              <a:extLst>
                <a:ext uri="{FF2B5EF4-FFF2-40B4-BE49-F238E27FC236}">
                  <a16:creationId xmlns:a16="http://schemas.microsoft.com/office/drawing/2014/main" id="{D0C86D4C-98ED-5647-AA95-4AA123BBD973}"/>
                </a:ext>
              </a:extLst>
            </p:cNvPr>
            <p:cNvSpPr/>
            <p:nvPr/>
          </p:nvSpPr>
          <p:spPr>
            <a:xfrm rot="16200000">
              <a:off x="11147651" y="3625773"/>
              <a:ext cx="235967" cy="188706"/>
            </a:xfrm>
            <a:prstGeom prst="flowChartMerg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B5AFA8D4-E24F-F845-B6C2-7EEDD23039F8}"/>
              </a:ext>
            </a:extLst>
          </p:cNvPr>
          <p:cNvGrpSpPr/>
          <p:nvPr/>
        </p:nvGrpSpPr>
        <p:grpSpPr>
          <a:xfrm>
            <a:off x="3265454" y="4351912"/>
            <a:ext cx="6302553" cy="210017"/>
            <a:chOff x="3265454" y="4351912"/>
            <a:chExt cx="6302553" cy="210017"/>
          </a:xfrm>
        </p:grpSpPr>
        <p:cxnSp>
          <p:nvCxnSpPr>
            <p:cNvPr id="98" name="Straight Connector 97">
              <a:extLst>
                <a:ext uri="{FF2B5EF4-FFF2-40B4-BE49-F238E27FC236}">
                  <a16:creationId xmlns:a16="http://schemas.microsoft.com/office/drawing/2014/main" id="{354FE625-FC95-A242-A4EB-BF770374CEB6}"/>
                </a:ext>
              </a:extLst>
            </p:cNvPr>
            <p:cNvCxnSpPr>
              <a:cxnSpLocks/>
              <a:endCxn id="338" idx="6"/>
            </p:cNvCxnSpPr>
            <p:nvPr/>
          </p:nvCxnSpPr>
          <p:spPr>
            <a:xfrm flipV="1">
              <a:off x="5767714" y="4469596"/>
              <a:ext cx="3800293" cy="865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7" name="Oval 336">
              <a:extLst>
                <a:ext uri="{FF2B5EF4-FFF2-40B4-BE49-F238E27FC236}">
                  <a16:creationId xmlns:a16="http://schemas.microsoft.com/office/drawing/2014/main" id="{196752F7-6FFA-2D4D-B694-A51F21CC6202}"/>
                </a:ext>
              </a:extLst>
            </p:cNvPr>
            <p:cNvSpPr/>
            <p:nvPr/>
          </p:nvSpPr>
          <p:spPr>
            <a:xfrm>
              <a:off x="5674807" y="4377263"/>
              <a:ext cx="185814" cy="18466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8FF5382A-6C9E-414E-B739-84B526235130}"/>
                </a:ext>
              </a:extLst>
            </p:cNvPr>
            <p:cNvSpPr/>
            <p:nvPr/>
          </p:nvSpPr>
          <p:spPr>
            <a:xfrm>
              <a:off x="9382193" y="4377263"/>
              <a:ext cx="185814" cy="18466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9" name="Straight Connector 338">
              <a:extLst>
                <a:ext uri="{FF2B5EF4-FFF2-40B4-BE49-F238E27FC236}">
                  <a16:creationId xmlns:a16="http://schemas.microsoft.com/office/drawing/2014/main" id="{78F3D169-CB14-374E-AB60-5AB3AAEB2FC4}"/>
                </a:ext>
              </a:extLst>
            </p:cNvPr>
            <p:cNvCxnSpPr>
              <a:cxnSpLocks/>
            </p:cNvCxnSpPr>
            <p:nvPr/>
          </p:nvCxnSpPr>
          <p:spPr>
            <a:xfrm>
              <a:off x="3355133" y="4448878"/>
              <a:ext cx="18207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40" name="Oval 339">
              <a:extLst>
                <a:ext uri="{FF2B5EF4-FFF2-40B4-BE49-F238E27FC236}">
                  <a16:creationId xmlns:a16="http://schemas.microsoft.com/office/drawing/2014/main" id="{EC5A0137-33A0-F24B-870F-3BC06FCE9230}"/>
                </a:ext>
              </a:extLst>
            </p:cNvPr>
            <p:cNvSpPr/>
            <p:nvPr/>
          </p:nvSpPr>
          <p:spPr>
            <a:xfrm>
              <a:off x="3265454" y="4351912"/>
              <a:ext cx="185814" cy="18466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2AD6773D-80ED-9E4A-972E-F159E17EC866}"/>
                </a:ext>
              </a:extLst>
            </p:cNvPr>
            <p:cNvSpPr/>
            <p:nvPr/>
          </p:nvSpPr>
          <p:spPr>
            <a:xfrm>
              <a:off x="5102405" y="4356545"/>
              <a:ext cx="185814" cy="18466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FCACF82A-D496-4C42-B8FE-83ED0EAAEC51}"/>
              </a:ext>
            </a:extLst>
          </p:cNvPr>
          <p:cNvGrpSpPr/>
          <p:nvPr/>
        </p:nvGrpSpPr>
        <p:grpSpPr>
          <a:xfrm>
            <a:off x="900391" y="4974420"/>
            <a:ext cx="10660636" cy="184666"/>
            <a:chOff x="900391" y="4974420"/>
            <a:chExt cx="10660636" cy="184666"/>
          </a:xfrm>
        </p:grpSpPr>
        <p:cxnSp>
          <p:nvCxnSpPr>
            <p:cNvPr id="342" name="Straight Connector 341">
              <a:extLst>
                <a:ext uri="{FF2B5EF4-FFF2-40B4-BE49-F238E27FC236}">
                  <a16:creationId xmlns:a16="http://schemas.microsoft.com/office/drawing/2014/main" id="{09C7C192-5548-8548-AFFD-84EACDB0F0F3}"/>
                </a:ext>
              </a:extLst>
            </p:cNvPr>
            <p:cNvCxnSpPr>
              <a:cxnSpLocks/>
              <a:endCxn id="345" idx="2"/>
            </p:cNvCxnSpPr>
            <p:nvPr/>
          </p:nvCxnSpPr>
          <p:spPr>
            <a:xfrm>
              <a:off x="978875" y="5066753"/>
              <a:ext cx="10396338" cy="0"/>
            </a:xfrm>
            <a:prstGeom prst="line">
              <a:avLst/>
            </a:prstGeom>
            <a:ln w="57150">
              <a:solidFill>
                <a:srgbClr val="C00BB3"/>
              </a:solidFill>
            </a:ln>
          </p:spPr>
          <p:style>
            <a:lnRef idx="1">
              <a:schemeClr val="accent1"/>
            </a:lnRef>
            <a:fillRef idx="0">
              <a:schemeClr val="accent1"/>
            </a:fillRef>
            <a:effectRef idx="0">
              <a:schemeClr val="accent1"/>
            </a:effectRef>
            <a:fontRef idx="minor">
              <a:schemeClr val="tx1"/>
            </a:fontRef>
          </p:style>
        </p:cxnSp>
        <p:sp>
          <p:nvSpPr>
            <p:cNvPr id="344" name="Oval 343">
              <a:extLst>
                <a:ext uri="{FF2B5EF4-FFF2-40B4-BE49-F238E27FC236}">
                  <a16:creationId xmlns:a16="http://schemas.microsoft.com/office/drawing/2014/main" id="{D4CA88DB-C6BD-9C4E-88C8-69D210F1C4F3}"/>
                </a:ext>
              </a:extLst>
            </p:cNvPr>
            <p:cNvSpPr/>
            <p:nvPr/>
          </p:nvSpPr>
          <p:spPr>
            <a:xfrm>
              <a:off x="900391" y="4974420"/>
              <a:ext cx="185814" cy="184666"/>
            </a:xfrm>
            <a:prstGeom prst="ellipse">
              <a:avLst/>
            </a:prstGeom>
            <a:solidFill>
              <a:srgbClr val="C00BB3"/>
            </a:solidFill>
            <a:ln>
              <a:solidFill>
                <a:srgbClr val="C00B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FC4E8C7D-AF01-0343-B4B0-C2DAADD18702}"/>
                </a:ext>
              </a:extLst>
            </p:cNvPr>
            <p:cNvSpPr/>
            <p:nvPr/>
          </p:nvSpPr>
          <p:spPr>
            <a:xfrm>
              <a:off x="11375213" y="4974420"/>
              <a:ext cx="185814" cy="184666"/>
            </a:xfrm>
            <a:prstGeom prst="ellipse">
              <a:avLst/>
            </a:prstGeom>
            <a:solidFill>
              <a:srgbClr val="C00BB3"/>
            </a:solidFill>
            <a:ln>
              <a:solidFill>
                <a:srgbClr val="C00B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6" name="TextBox 345">
            <a:extLst>
              <a:ext uri="{FF2B5EF4-FFF2-40B4-BE49-F238E27FC236}">
                <a16:creationId xmlns:a16="http://schemas.microsoft.com/office/drawing/2014/main" id="{68DC2BB7-9F95-424E-AC1A-390EABFEC714}"/>
              </a:ext>
            </a:extLst>
          </p:cNvPr>
          <p:cNvSpPr txBox="1"/>
          <p:nvPr/>
        </p:nvSpPr>
        <p:spPr>
          <a:xfrm>
            <a:off x="3749026" y="4627574"/>
            <a:ext cx="4807504"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Study Period</a:t>
            </a:r>
          </a:p>
        </p:txBody>
      </p:sp>
    </p:spTree>
    <p:extLst>
      <p:ext uri="{BB962C8B-B14F-4D97-AF65-F5344CB8AC3E}">
        <p14:creationId xmlns:p14="http://schemas.microsoft.com/office/powerpoint/2010/main" val="3023923717"/>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Robert Byles</DisplayName>
        <AccountId>10</AccountId>
        <AccountType/>
      </UserInfo>
      <UserInfo>
        <DisplayName>Amanda Clayton</DisplayName>
        <AccountId>62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5A0F9A-5D02-4F0D-98F5-DB8921F5D6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D658CF-7CFF-4E59-AB77-8C33F322AEF4}">
  <ds:schemaRefs>
    <ds:schemaRef ds:uri="http://schemas.microsoft.com/office/2006/documentManagement/types"/>
    <ds:schemaRef ds:uri="7df78d0b-135a-4de7-9166-7c181cd87fb4"/>
    <ds:schemaRef ds:uri="http://schemas.microsoft.com/office/infopath/2007/PartnerControls"/>
    <ds:schemaRef ds:uri="http://purl.org/dc/elements/1.1/"/>
    <ds:schemaRef ds:uri="http://schemas.microsoft.com/office/2006/metadata/properties"/>
    <ds:schemaRef ds:uri="21e6a8e8-1dff-48a6-ab9b-8d556c6946c0"/>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151F2FDC-962C-42B9-9D65-B145EBF5B3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300</TotalTime>
  <Words>5336</Words>
  <Application>Microsoft Office PowerPoint</Application>
  <PresentationFormat>Widescreen</PresentationFormat>
  <Paragraphs>617</Paragraphs>
  <Slides>31</Slides>
  <Notes>29</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Arial</vt:lpstr>
      <vt:lpstr>Arimo</vt:lpstr>
      <vt:lpstr>Calibri</vt:lpstr>
      <vt:lpstr>Calibri Light</vt:lpstr>
      <vt:lpstr>Century Gothic</vt:lpstr>
      <vt:lpstr>Webdings</vt:lpstr>
      <vt:lpstr>Webdings,Sans-Serif</vt:lpstr>
      <vt:lpstr>Favorites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25</cp:revision>
  <dcterms:created xsi:type="dcterms:W3CDTF">2019-11-12T17:46:59Z</dcterms:created>
  <dcterms:modified xsi:type="dcterms:W3CDTF">2020-12-28T13:31:14Z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