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70" r:id="rId11"/>
    <p:sldId id="265" r:id="rId12"/>
    <p:sldId id="266" r:id="rId13"/>
    <p:sldId id="27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13416C"/>
    <a:srgbClr val="FADF82"/>
    <a:srgbClr val="3E96A8"/>
    <a:srgbClr val="99A893"/>
    <a:srgbClr val="9995A8"/>
    <a:srgbClr val="0067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93" d="100"/>
          <a:sy n="93" d="100"/>
        </p:scale>
        <p:origin x="540" y="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D09636-E230-E048-BC89-64FABEB80B16}" type="datetimeFigureOut">
              <a:rPr lang="en-US" smtClean="0"/>
              <a:t>5/31/2017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081050-724F-F64C-A79E-5AB91F9CC453}" type="slidenum">
              <a:rPr lang="en-US" smtClean="0"/>
              <a:t>‹#›</a:t>
            </a:fld>
            <a:endParaRPr lang="en-US"/>
          </a:p>
        </p:txBody>
      </p:sp>
    </p:spTree>
    <p:extLst>
      <p:ext uri="{BB962C8B-B14F-4D97-AF65-F5344CB8AC3E}">
        <p14:creationId xmlns:p14="http://schemas.microsoft.com/office/powerpoint/2010/main" val="1011050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b="64870"/>
          <a:stretch/>
        </p:blipFill>
        <p:spPr>
          <a:xfrm rot="10800000">
            <a:off x="0" y="2407389"/>
            <a:ext cx="12192000" cy="196959"/>
          </a:xfrm>
          <a:prstGeom prst="rect">
            <a:avLst/>
          </a:prstGeom>
        </p:spPr>
      </p:pic>
      <p:sp>
        <p:nvSpPr>
          <p:cNvPr id="30" name="Rectangle 29"/>
          <p:cNvSpPr/>
          <p:nvPr userDrawn="1"/>
        </p:nvSpPr>
        <p:spPr>
          <a:xfrm>
            <a:off x="0" y="0"/>
            <a:ext cx="12192000" cy="2408758"/>
          </a:xfrm>
          <a:prstGeom prst="rect">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86521" y="788406"/>
            <a:ext cx="10047643" cy="1229100"/>
          </a:xfrm>
          <a:noFill/>
        </p:spPr>
        <p:txBody>
          <a:bodyPr anchor="b">
            <a:normAutofit/>
          </a:bodyPr>
          <a:lstStyle>
            <a:lvl1pPr algn="ctr">
              <a:defRPr sz="5400" kern="1200" spc="800" baseline="0">
                <a:solidFill>
                  <a:schemeClr val="bg1"/>
                </a:solidFill>
                <a:latin typeface="Century Gothic" panose="020B0502020202020204" pitchFamily="34" charset="0"/>
              </a:defRPr>
            </a:lvl1pPr>
          </a:lstStyle>
          <a:p>
            <a:r>
              <a:rPr lang="en-US" dirty="0" smtClean="0"/>
              <a:t>This is a Title</a:t>
            </a:r>
            <a:endParaRPr lang="en-US" dirty="0"/>
          </a:p>
        </p:txBody>
      </p:sp>
      <p:sp>
        <p:nvSpPr>
          <p:cNvPr id="3" name="Subtitle 2"/>
          <p:cNvSpPr>
            <a:spLocks noGrp="1"/>
          </p:cNvSpPr>
          <p:nvPr>
            <p:ph type="subTitle" idx="1" hasCustomPrompt="1"/>
          </p:nvPr>
        </p:nvSpPr>
        <p:spPr>
          <a:xfrm>
            <a:off x="3051425" y="2642296"/>
            <a:ext cx="5661060" cy="1655762"/>
          </a:xfrm>
        </p:spPr>
        <p:txBody>
          <a:bodyPr/>
          <a:lstStyle>
            <a:lvl1pPr marL="0" indent="0" algn="ctr">
              <a:buNone/>
              <a:defRPr sz="2400" baseline="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This is not a very subtle subtitle. But it is, in fact, a subtitle.</a:t>
            </a:r>
            <a:endParaRPr lang="en-US" dirty="0"/>
          </a:p>
        </p:txBody>
      </p:sp>
      <p:sp>
        <p:nvSpPr>
          <p:cNvPr id="5" name="Footer Placeholder 4"/>
          <p:cNvSpPr>
            <a:spLocks noGrp="1"/>
          </p:cNvSpPr>
          <p:nvPr>
            <p:ph type="ftr" sz="quarter" idx="11"/>
          </p:nvPr>
        </p:nvSpPr>
        <p:spPr/>
        <p:txBody>
          <a:bodyPr/>
          <a:lstStyle/>
          <a:p>
            <a:r>
              <a:rPr lang="en-US" dirty="0" smtClean="0"/>
              <a:t>This is where your footer goes.</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12866" y="4624733"/>
            <a:ext cx="1338177" cy="1354142"/>
          </a:xfrm>
          <a:prstGeom prst="rect">
            <a:avLst/>
          </a:prstGeom>
        </p:spPr>
      </p:pic>
    </p:spTree>
    <p:extLst>
      <p:ext uri="{BB962C8B-B14F-4D97-AF65-F5344CB8AC3E}">
        <p14:creationId xmlns:p14="http://schemas.microsoft.com/office/powerpoint/2010/main" val="393475118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4221" y="365126"/>
            <a:ext cx="10668245" cy="633484"/>
          </a:xfrm>
        </p:spPr>
        <p:txBody>
          <a:bodyPr>
            <a:normAutofit/>
          </a:bodyPr>
          <a:lstStyle>
            <a:lvl1pPr>
              <a:defRPr sz="3200" baseline="0">
                <a:solidFill>
                  <a:srgbClr val="13416C"/>
                </a:solidFill>
              </a:defRPr>
            </a:lvl1pPr>
          </a:lstStyle>
          <a:p>
            <a:r>
              <a:rPr lang="en-US" dirty="0" err="1" smtClean="0"/>
              <a:t>Woah</a:t>
            </a:r>
            <a:r>
              <a:rPr lang="en-US" dirty="0" smtClean="0"/>
              <a:t> Wait</a:t>
            </a:r>
            <a:endParaRPr lang="en-US" dirty="0"/>
          </a:p>
        </p:txBody>
      </p:sp>
      <p:sp>
        <p:nvSpPr>
          <p:cNvPr id="3" name="Vertical Text Placeholder 2"/>
          <p:cNvSpPr>
            <a:spLocks noGrp="1"/>
          </p:cNvSpPr>
          <p:nvPr>
            <p:ph type="body" orient="vert" idx="1" hasCustomPrompt="1"/>
          </p:nvPr>
        </p:nvSpPr>
        <p:spPr>
          <a:xfrm>
            <a:off x="764221" y="1044329"/>
            <a:ext cx="10668245" cy="5081788"/>
          </a:xfrm>
        </p:spPr>
        <p:txBody>
          <a:bodyPr vert="eaVert"/>
          <a:lstStyle>
            <a:lvl1pPr>
              <a:defRPr baseline="0"/>
            </a:lvl1pPr>
            <a:lvl2pPr>
              <a:defRPr/>
            </a:lvl2pPr>
            <a:lvl3pPr>
              <a:defRPr/>
            </a:lvl3pPr>
            <a:lvl4pPr>
              <a:defRPr/>
            </a:lvl4pPr>
            <a:lvl5pPr>
              <a:defRPr baseline="0"/>
            </a:lvl5pPr>
          </a:lstStyle>
          <a:p>
            <a:pPr lvl="0"/>
            <a:r>
              <a:rPr lang="en-US" dirty="0" smtClean="0"/>
              <a:t>OH NO</a:t>
            </a:r>
          </a:p>
          <a:p>
            <a:pPr lvl="1"/>
            <a:r>
              <a:rPr lang="en-US" dirty="0" smtClean="0"/>
              <a:t>WHY IS EVERYTHING SIDEWAYS</a:t>
            </a:r>
          </a:p>
          <a:p>
            <a:pPr lvl="2"/>
            <a:r>
              <a:rPr lang="en-US" dirty="0" smtClean="0"/>
              <a:t>OH JEEZE SOMEONE HELP</a:t>
            </a:r>
          </a:p>
          <a:p>
            <a:pPr lvl="3"/>
            <a:r>
              <a:rPr lang="en-US" dirty="0" smtClean="0"/>
              <a:t>AAAAAAA</a:t>
            </a:r>
          </a:p>
          <a:p>
            <a:pPr lvl="4"/>
            <a:r>
              <a:rPr lang="en-US" dirty="0" smtClean="0"/>
              <a:t>ISAAC NEWTON WAS WROOOOOONG</a:t>
            </a:r>
            <a:endParaRPr lang="en-US" dirty="0"/>
          </a:p>
        </p:txBody>
      </p:sp>
      <p:sp>
        <p:nvSpPr>
          <p:cNvPr id="5" name="Footer Placeholder 4"/>
          <p:cNvSpPr>
            <a:spLocks noGrp="1"/>
          </p:cNvSpPr>
          <p:nvPr>
            <p:ph type="ftr" sz="quarter" idx="11"/>
          </p:nvPr>
        </p:nvSpPr>
        <p:spPr/>
        <p:txBody>
          <a:bodyPr/>
          <a:lstStyle/>
          <a:p>
            <a:r>
              <a:rPr lang="en-US" dirty="0" smtClean="0"/>
              <a:t>This is where your footer goes</a:t>
            </a:r>
          </a:p>
        </p:txBody>
      </p:sp>
      <p:grpSp>
        <p:nvGrpSpPr>
          <p:cNvPr id="11" name="Group 10"/>
          <p:cNvGrpSpPr/>
          <p:nvPr userDrawn="1"/>
        </p:nvGrpSpPr>
        <p:grpSpPr>
          <a:xfrm>
            <a:off x="-40395" y="978947"/>
            <a:ext cx="12263351" cy="52134"/>
            <a:chOff x="-651448" y="1830457"/>
            <a:chExt cx="12005248" cy="46687"/>
          </a:xfrm>
        </p:grpSpPr>
        <p:sp>
          <p:nvSpPr>
            <p:cNvPr id="12" name="Parallelogram 11"/>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p:cNvSpPr/>
            <p:nvPr userDrawn="1"/>
          </p:nvSpPr>
          <p:spPr>
            <a:xfrm>
              <a:off x="2424057" y="1831425"/>
              <a:ext cx="8929743" cy="45719"/>
            </a:xfrm>
            <a:prstGeom prst="parallelogram">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5927634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613821"/>
          </a:xfrm>
        </p:spPr>
        <p:txBody>
          <a:bodyPr>
            <a:normAutofit/>
          </a:bodyPr>
          <a:lstStyle>
            <a:lvl1pPr>
              <a:defRPr sz="3200">
                <a:solidFill>
                  <a:srgbClr val="13416C"/>
                </a:solidFill>
              </a:defRPr>
            </a:lvl1pPr>
          </a:lstStyle>
          <a:p>
            <a:r>
              <a:rPr lang="en-US" dirty="0" smtClean="0"/>
              <a:t>Slide Title</a:t>
            </a:r>
            <a:endParaRPr lang="en-US" dirty="0"/>
          </a:p>
        </p:txBody>
      </p:sp>
      <p:sp>
        <p:nvSpPr>
          <p:cNvPr id="3" name="Content Placeholder 2"/>
          <p:cNvSpPr>
            <a:spLocks noGrp="1"/>
          </p:cNvSpPr>
          <p:nvPr>
            <p:ph idx="1" hasCustomPrompt="1"/>
          </p:nvPr>
        </p:nvSpPr>
        <p:spPr>
          <a:xfrm>
            <a:off x="838200" y="1183341"/>
            <a:ext cx="10515600" cy="4993622"/>
          </a:xfrm>
        </p:spPr>
        <p:txBody>
          <a:bodyPr/>
          <a:lstStyle>
            <a:lvl1pPr>
              <a:defRPr/>
            </a:lvl1pPr>
            <a:lvl2pPr>
              <a:defRPr/>
            </a:lvl2pPr>
            <a:lvl3pPr>
              <a:defRPr/>
            </a:lvl3pPr>
            <a:lvl4pPr>
              <a:defRPr baseline="0"/>
            </a:lvl4pPr>
            <a:lvl5pPr>
              <a:defRPr/>
            </a:lvl5pPr>
          </a:lstStyle>
          <a:p>
            <a:pPr lvl="0"/>
            <a:r>
              <a:rPr lang="en-US" dirty="0" smtClean="0"/>
              <a:t>Slide content</a:t>
            </a:r>
          </a:p>
          <a:p>
            <a:pPr lvl="1"/>
            <a:r>
              <a:rPr lang="en-US" dirty="0" smtClean="0"/>
              <a:t>More slide content</a:t>
            </a:r>
          </a:p>
          <a:p>
            <a:pPr lvl="2"/>
            <a:r>
              <a:rPr lang="en-US" dirty="0" smtClean="0"/>
              <a:t>Even more slide content?</a:t>
            </a:r>
          </a:p>
          <a:p>
            <a:pPr lvl="3"/>
            <a:r>
              <a:rPr lang="en-US" dirty="0" smtClean="0"/>
              <a:t>Holy cow that’s a lot of content</a:t>
            </a:r>
          </a:p>
          <a:p>
            <a:pPr lvl="4"/>
            <a:r>
              <a:rPr lang="en-US" dirty="0" smtClean="0"/>
              <a:t>Nice, this is the fifth level. Good job!</a:t>
            </a:r>
            <a:endParaRPr lang="en-US" dirty="0"/>
          </a:p>
        </p:txBody>
      </p:sp>
      <p:sp>
        <p:nvSpPr>
          <p:cNvPr id="5" name="Footer Placeholder 4"/>
          <p:cNvSpPr>
            <a:spLocks noGrp="1"/>
          </p:cNvSpPr>
          <p:nvPr>
            <p:ph type="ftr" sz="quarter" idx="11"/>
          </p:nvPr>
        </p:nvSpPr>
        <p:spPr/>
        <p:txBody>
          <a:bodyPr/>
          <a:lstStyle/>
          <a:p>
            <a:r>
              <a:rPr lang="en-US" dirty="0" smtClean="0"/>
              <a:t>This is where your footer goes.</a:t>
            </a:r>
          </a:p>
        </p:txBody>
      </p:sp>
      <p:grpSp>
        <p:nvGrpSpPr>
          <p:cNvPr id="7" name="Group 6"/>
          <p:cNvGrpSpPr/>
          <p:nvPr userDrawn="1"/>
        </p:nvGrpSpPr>
        <p:grpSpPr>
          <a:xfrm>
            <a:off x="-40395" y="978947"/>
            <a:ext cx="12263351" cy="52134"/>
            <a:chOff x="-651448" y="1830457"/>
            <a:chExt cx="12005248" cy="46687"/>
          </a:xfrm>
        </p:grpSpPr>
        <p:sp>
          <p:nvSpPr>
            <p:cNvPr id="8" name="Parallelogram 7"/>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p:cNvSpPr/>
            <p:nvPr userDrawn="1"/>
          </p:nvSpPr>
          <p:spPr>
            <a:xfrm>
              <a:off x="2424057" y="1831425"/>
              <a:ext cx="8929743" cy="45719"/>
            </a:xfrm>
            <a:prstGeom prst="parallelogram">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5613732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815302"/>
            <a:ext cx="9144000" cy="1229100"/>
          </a:xfrm>
          <a:noFill/>
        </p:spPr>
        <p:txBody>
          <a:bodyPr anchor="b">
            <a:normAutofit/>
          </a:bodyPr>
          <a:lstStyle>
            <a:lvl1pPr algn="ctr">
              <a:defRPr sz="5400" kern="1200" spc="800" baseline="0">
                <a:solidFill>
                  <a:srgbClr val="13416C"/>
                </a:solidFill>
                <a:latin typeface="Century Gothic" panose="020B0502020202020204" pitchFamily="34" charset="0"/>
              </a:defRPr>
            </a:lvl1pPr>
          </a:lstStyle>
          <a:p>
            <a:r>
              <a:rPr lang="en-US" dirty="0" smtClean="0"/>
              <a:t>This is a Title</a:t>
            </a:r>
            <a:endParaRPr lang="en-US" dirty="0"/>
          </a:p>
        </p:txBody>
      </p:sp>
      <p:sp>
        <p:nvSpPr>
          <p:cNvPr id="3" name="Subtitle 2"/>
          <p:cNvSpPr>
            <a:spLocks noGrp="1"/>
          </p:cNvSpPr>
          <p:nvPr>
            <p:ph type="subTitle" idx="1" hasCustomPrompt="1"/>
          </p:nvPr>
        </p:nvSpPr>
        <p:spPr>
          <a:xfrm>
            <a:off x="3051425" y="2642296"/>
            <a:ext cx="5661060" cy="1655762"/>
          </a:xfrm>
        </p:spPr>
        <p:txBody>
          <a:bodyPr/>
          <a:lstStyle>
            <a:lvl1pPr marL="0" indent="0" algn="ctr">
              <a:buNone/>
              <a:defRPr sz="2400" baseline="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This is not a very subtle subtitle. But it is a subtitle.</a:t>
            </a:r>
            <a:endParaRPr lang="en-US" dirty="0"/>
          </a:p>
        </p:txBody>
      </p:sp>
      <p:sp>
        <p:nvSpPr>
          <p:cNvPr id="5" name="Footer Placeholder 4"/>
          <p:cNvSpPr>
            <a:spLocks noGrp="1"/>
          </p:cNvSpPr>
          <p:nvPr>
            <p:ph type="ftr" sz="quarter" idx="11"/>
          </p:nvPr>
        </p:nvSpPr>
        <p:spPr/>
        <p:txBody>
          <a:bodyPr/>
          <a:lstStyle/>
          <a:p>
            <a:r>
              <a:rPr lang="en-US" dirty="0" smtClean="0"/>
              <a:t>This is where your footer goes.</a:t>
            </a:r>
            <a:endParaRPr lang="en-US" dirty="0"/>
          </a:p>
        </p:txBody>
      </p:sp>
      <p:grpSp>
        <p:nvGrpSpPr>
          <p:cNvPr id="10" name="Group 9"/>
          <p:cNvGrpSpPr/>
          <p:nvPr userDrawn="1"/>
        </p:nvGrpSpPr>
        <p:grpSpPr>
          <a:xfrm>
            <a:off x="-40395" y="2375948"/>
            <a:ext cx="12263351" cy="52134"/>
            <a:chOff x="-651448" y="1830457"/>
            <a:chExt cx="12005248" cy="46687"/>
          </a:xfrm>
        </p:grpSpPr>
        <p:sp>
          <p:nvSpPr>
            <p:cNvPr id="11" name="Parallelogram 10"/>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p:cNvSpPr/>
            <p:nvPr userDrawn="1"/>
          </p:nvSpPr>
          <p:spPr>
            <a:xfrm>
              <a:off x="2424057" y="1831425"/>
              <a:ext cx="8929743" cy="45719"/>
            </a:xfrm>
            <a:prstGeom prst="parallelogram">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878887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4221" y="365126"/>
            <a:ext cx="10668245" cy="633484"/>
          </a:xfrm>
        </p:spPr>
        <p:txBody>
          <a:bodyPr>
            <a:normAutofit/>
          </a:bodyPr>
          <a:lstStyle>
            <a:lvl1pPr>
              <a:defRPr sz="3200" baseline="0">
                <a:solidFill>
                  <a:srgbClr val="13416C"/>
                </a:solidFill>
              </a:defRPr>
            </a:lvl1pPr>
          </a:lstStyle>
          <a:p>
            <a:r>
              <a:rPr lang="en-US" dirty="0" smtClean="0"/>
              <a:t>Slide Title, Too</a:t>
            </a:r>
            <a:endParaRPr lang="en-US" dirty="0"/>
          </a:p>
        </p:txBody>
      </p:sp>
      <p:sp>
        <p:nvSpPr>
          <p:cNvPr id="3" name="Content Placeholder 2"/>
          <p:cNvSpPr>
            <a:spLocks noGrp="1"/>
          </p:cNvSpPr>
          <p:nvPr>
            <p:ph sz="half" idx="1" hasCustomPrompt="1"/>
          </p:nvPr>
        </p:nvSpPr>
        <p:spPr>
          <a:xfrm>
            <a:off x="764221" y="1132827"/>
            <a:ext cx="5255579" cy="5044136"/>
          </a:xfrm>
        </p:spPr>
        <p:txBody>
          <a:bodyPr/>
          <a:lstStyle/>
          <a:p>
            <a:pPr lvl="0"/>
            <a:r>
              <a:rPr lang="en-US" dirty="0" smtClean="0"/>
              <a:t>Slide content</a:t>
            </a:r>
          </a:p>
          <a:p>
            <a:pPr lvl="1"/>
            <a:r>
              <a:rPr lang="en-US" dirty="0" smtClean="0"/>
              <a:t>More slide content</a:t>
            </a:r>
          </a:p>
          <a:p>
            <a:pPr lvl="2"/>
            <a:r>
              <a:rPr lang="en-US" dirty="0" smtClean="0"/>
              <a:t>Even more slide content?</a:t>
            </a:r>
          </a:p>
          <a:p>
            <a:pPr lvl="3"/>
            <a:r>
              <a:rPr lang="en-US" dirty="0" smtClean="0"/>
              <a:t>Holy cow that’s a lot of content</a:t>
            </a:r>
          </a:p>
          <a:p>
            <a:pPr lvl="4"/>
            <a:r>
              <a:rPr lang="en-US" dirty="0" smtClean="0"/>
              <a:t>Nice, this is the fifth level. Good job!</a:t>
            </a:r>
            <a:endParaRPr lang="en-US" dirty="0"/>
          </a:p>
        </p:txBody>
      </p:sp>
      <p:sp>
        <p:nvSpPr>
          <p:cNvPr id="4" name="Content Placeholder 3"/>
          <p:cNvSpPr>
            <a:spLocks noGrp="1"/>
          </p:cNvSpPr>
          <p:nvPr>
            <p:ph sz="half" idx="2" hasCustomPrompt="1"/>
          </p:nvPr>
        </p:nvSpPr>
        <p:spPr>
          <a:xfrm>
            <a:off x="6172200" y="1132827"/>
            <a:ext cx="5260266" cy="5044136"/>
          </a:xfrm>
        </p:spPr>
        <p:txBody>
          <a:bodyPr/>
          <a:lstStyle/>
          <a:p>
            <a:pPr lvl="0"/>
            <a:r>
              <a:rPr lang="en-US" dirty="0" smtClean="0"/>
              <a:t>Slide content</a:t>
            </a:r>
          </a:p>
          <a:p>
            <a:pPr lvl="1"/>
            <a:r>
              <a:rPr lang="en-US" dirty="0" smtClean="0"/>
              <a:t>More slide content</a:t>
            </a:r>
          </a:p>
          <a:p>
            <a:pPr lvl="2"/>
            <a:r>
              <a:rPr lang="en-US" dirty="0" smtClean="0"/>
              <a:t>Even more slide content?</a:t>
            </a:r>
          </a:p>
          <a:p>
            <a:pPr lvl="3"/>
            <a:r>
              <a:rPr lang="en-US" dirty="0" smtClean="0"/>
              <a:t>Holy cow that’s a lot of content</a:t>
            </a:r>
          </a:p>
          <a:p>
            <a:pPr lvl="4"/>
            <a:r>
              <a:rPr lang="en-US" dirty="0" smtClean="0"/>
              <a:t>Nice, this is the fifth level. Good job!</a:t>
            </a:r>
            <a:endParaRPr lang="en-US" dirty="0"/>
          </a:p>
        </p:txBody>
      </p:sp>
      <p:sp>
        <p:nvSpPr>
          <p:cNvPr id="6" name="Footer Placeholder 5"/>
          <p:cNvSpPr>
            <a:spLocks noGrp="1"/>
          </p:cNvSpPr>
          <p:nvPr>
            <p:ph type="ftr" sz="quarter" idx="11"/>
          </p:nvPr>
        </p:nvSpPr>
        <p:spPr/>
        <p:txBody>
          <a:bodyPr/>
          <a:lstStyle/>
          <a:p>
            <a:r>
              <a:rPr lang="en-US" dirty="0" smtClean="0"/>
              <a:t>This is where your footer goes</a:t>
            </a:r>
            <a:endParaRPr lang="en-US" dirty="0"/>
          </a:p>
        </p:txBody>
      </p:sp>
      <p:grpSp>
        <p:nvGrpSpPr>
          <p:cNvPr id="12" name="Group 11"/>
          <p:cNvGrpSpPr/>
          <p:nvPr userDrawn="1"/>
        </p:nvGrpSpPr>
        <p:grpSpPr>
          <a:xfrm>
            <a:off x="-40395" y="978947"/>
            <a:ext cx="12263351" cy="52134"/>
            <a:chOff x="-651448" y="1830457"/>
            <a:chExt cx="12005248" cy="46687"/>
          </a:xfrm>
        </p:grpSpPr>
        <p:sp>
          <p:nvSpPr>
            <p:cNvPr id="13" name="Parallelogram 12"/>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p:cNvSpPr/>
            <p:nvPr userDrawn="1"/>
          </p:nvSpPr>
          <p:spPr>
            <a:xfrm>
              <a:off x="2424057" y="1831425"/>
              <a:ext cx="8929743" cy="45719"/>
            </a:xfrm>
            <a:prstGeom prst="parallelogram">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5654532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p:cNvGrpSpPr/>
          <p:nvPr userDrawn="1"/>
        </p:nvGrpSpPr>
        <p:grpSpPr>
          <a:xfrm>
            <a:off x="-29358" y="995286"/>
            <a:ext cx="12263351" cy="52134"/>
            <a:chOff x="-651448" y="1830457"/>
            <a:chExt cx="12005248" cy="46687"/>
          </a:xfrm>
        </p:grpSpPr>
        <p:sp>
          <p:nvSpPr>
            <p:cNvPr id="29" name="Parallelogram 28"/>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arallelogram 29"/>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arallelogram 30"/>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arallelogram 31"/>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arallelogram 32"/>
            <p:cNvSpPr/>
            <p:nvPr userDrawn="1"/>
          </p:nvSpPr>
          <p:spPr>
            <a:xfrm>
              <a:off x="2424057" y="1831425"/>
              <a:ext cx="8929743" cy="45719"/>
            </a:xfrm>
            <a:prstGeom prst="parallelogram">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p:cNvSpPr/>
          <p:nvPr userDrawn="1"/>
        </p:nvSpPr>
        <p:spPr>
          <a:xfrm>
            <a:off x="0" y="1044328"/>
            <a:ext cx="12192000" cy="823912"/>
          </a:xfrm>
          <a:prstGeom prst="rect">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9788" y="365126"/>
            <a:ext cx="10515600" cy="633484"/>
          </a:xfrm>
        </p:spPr>
        <p:txBody>
          <a:bodyPr>
            <a:normAutofit/>
          </a:bodyPr>
          <a:lstStyle>
            <a:lvl1pPr>
              <a:defRPr sz="3200" baseline="0">
                <a:solidFill>
                  <a:srgbClr val="13416C"/>
                </a:solidFill>
              </a:defRPr>
            </a:lvl1pPr>
          </a:lstStyle>
          <a:p>
            <a:r>
              <a:rPr lang="en-US" dirty="0" smtClean="0"/>
              <a:t>Compare These Things</a:t>
            </a:r>
            <a:endParaRPr lang="en-US" dirty="0"/>
          </a:p>
        </p:txBody>
      </p:sp>
      <p:sp>
        <p:nvSpPr>
          <p:cNvPr id="3" name="Text Placeholder 2"/>
          <p:cNvSpPr>
            <a:spLocks noGrp="1"/>
          </p:cNvSpPr>
          <p:nvPr>
            <p:ph type="body" idx="1" hasCustomPrompt="1"/>
          </p:nvPr>
        </p:nvSpPr>
        <p:spPr>
          <a:xfrm>
            <a:off x="839788" y="1044328"/>
            <a:ext cx="5157787" cy="823912"/>
          </a:xfrm>
        </p:spPr>
        <p:txBody>
          <a:bodyPr anchor="b"/>
          <a:lstStyle>
            <a:lvl1pPr marL="0" indent="0">
              <a:buNone/>
              <a:defRPr sz="2400" b="1"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Check this out</a:t>
            </a:r>
          </a:p>
        </p:txBody>
      </p:sp>
      <p:sp>
        <p:nvSpPr>
          <p:cNvPr id="4" name="Content Placeholder 3"/>
          <p:cNvSpPr>
            <a:spLocks noGrp="1"/>
          </p:cNvSpPr>
          <p:nvPr>
            <p:ph sz="half" idx="2" hasCustomPrompt="1"/>
          </p:nvPr>
        </p:nvSpPr>
        <p:spPr>
          <a:xfrm>
            <a:off x="839788" y="1912991"/>
            <a:ext cx="5157787" cy="4276672"/>
          </a:xfrm>
        </p:spPr>
        <p:txBody>
          <a:bodyPr/>
          <a:lstStyle/>
          <a:p>
            <a:pPr lvl="0"/>
            <a:r>
              <a:rPr lang="en-US" dirty="0" smtClean="0"/>
              <a:t>Slide content</a:t>
            </a:r>
          </a:p>
          <a:p>
            <a:pPr lvl="1"/>
            <a:r>
              <a:rPr lang="en-US" dirty="0" smtClean="0"/>
              <a:t>More slide content</a:t>
            </a:r>
          </a:p>
          <a:p>
            <a:pPr lvl="2"/>
            <a:r>
              <a:rPr lang="en-US" dirty="0" smtClean="0"/>
              <a:t>Even more slide content?</a:t>
            </a:r>
          </a:p>
          <a:p>
            <a:pPr lvl="3"/>
            <a:r>
              <a:rPr lang="en-US" dirty="0" smtClean="0"/>
              <a:t>Holy cow that’s a lot of content</a:t>
            </a:r>
          </a:p>
          <a:p>
            <a:pPr lvl="4"/>
            <a:r>
              <a:rPr lang="en-US" dirty="0" smtClean="0"/>
              <a:t>Nice, this is the fifth level. Good job!</a:t>
            </a:r>
            <a:endParaRPr lang="en-US" dirty="0"/>
          </a:p>
        </p:txBody>
      </p:sp>
      <p:sp>
        <p:nvSpPr>
          <p:cNvPr id="5" name="Text Placeholder 4"/>
          <p:cNvSpPr>
            <a:spLocks noGrp="1"/>
          </p:cNvSpPr>
          <p:nvPr>
            <p:ph type="body" sz="quarter" idx="3" hasCustomPrompt="1"/>
          </p:nvPr>
        </p:nvSpPr>
        <p:spPr>
          <a:xfrm>
            <a:off x="6172200" y="1044328"/>
            <a:ext cx="5183188" cy="823912"/>
          </a:xfrm>
        </p:spPr>
        <p:txBody>
          <a:bodyPr anchor="b"/>
          <a:lstStyle>
            <a:lvl1pPr marL="0" indent="0">
              <a:buNone/>
              <a:defRPr sz="2400" b="1"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But at the same time, look at this</a:t>
            </a:r>
          </a:p>
        </p:txBody>
      </p:sp>
      <p:sp>
        <p:nvSpPr>
          <p:cNvPr id="6" name="Content Placeholder 5"/>
          <p:cNvSpPr>
            <a:spLocks noGrp="1"/>
          </p:cNvSpPr>
          <p:nvPr>
            <p:ph sz="quarter" idx="4" hasCustomPrompt="1"/>
          </p:nvPr>
        </p:nvSpPr>
        <p:spPr>
          <a:xfrm>
            <a:off x="6172200" y="1912991"/>
            <a:ext cx="5183188" cy="4276672"/>
          </a:xfrm>
        </p:spPr>
        <p:txBody>
          <a:bodyPr/>
          <a:lstStyle/>
          <a:p>
            <a:pPr lvl="0"/>
            <a:r>
              <a:rPr lang="en-US" dirty="0" smtClean="0"/>
              <a:t>Slide content</a:t>
            </a:r>
          </a:p>
          <a:p>
            <a:pPr lvl="1"/>
            <a:r>
              <a:rPr lang="en-US" dirty="0" smtClean="0"/>
              <a:t>More slide content</a:t>
            </a:r>
          </a:p>
          <a:p>
            <a:pPr lvl="2"/>
            <a:r>
              <a:rPr lang="en-US" dirty="0" smtClean="0"/>
              <a:t>Even more slide content?</a:t>
            </a:r>
          </a:p>
          <a:p>
            <a:pPr lvl="3"/>
            <a:r>
              <a:rPr lang="en-US" dirty="0" smtClean="0"/>
              <a:t>Holy cow that’s a lot of content</a:t>
            </a:r>
          </a:p>
          <a:p>
            <a:pPr lvl="4"/>
            <a:r>
              <a:rPr lang="en-US" dirty="0" smtClean="0"/>
              <a:t>Nice, this is the fifth level. Good job!</a:t>
            </a:r>
            <a:endParaRPr lang="en-US" dirty="0"/>
          </a:p>
        </p:txBody>
      </p:sp>
      <p:sp>
        <p:nvSpPr>
          <p:cNvPr id="8" name="Footer Placeholder 7"/>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7370075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4221" y="1321349"/>
            <a:ext cx="10668245" cy="1325563"/>
          </a:xfrm>
        </p:spPr>
        <p:txBody>
          <a:bodyPr/>
          <a:lstStyle>
            <a:lvl1pPr>
              <a:defRPr b="1" i="0" spc="800" baseline="0">
                <a:solidFill>
                  <a:srgbClr val="13416C"/>
                </a:solidFill>
              </a:defRPr>
            </a:lvl1pPr>
          </a:lstStyle>
          <a:p>
            <a:r>
              <a:rPr lang="en-US" dirty="0" smtClean="0"/>
              <a:t>This is a Big Title</a:t>
            </a:r>
            <a:endParaRPr lang="en-US" dirty="0"/>
          </a:p>
        </p:txBody>
      </p:sp>
      <p:sp>
        <p:nvSpPr>
          <p:cNvPr id="4" name="Footer Placeholder 3"/>
          <p:cNvSpPr>
            <a:spLocks noGrp="1"/>
          </p:cNvSpPr>
          <p:nvPr>
            <p:ph type="ftr" sz="quarter" idx="11"/>
          </p:nvPr>
        </p:nvSpPr>
        <p:spPr/>
        <p:txBody>
          <a:bodyPr/>
          <a:lstStyle/>
          <a:p>
            <a:r>
              <a:rPr lang="en-US" dirty="0" smtClean="0"/>
              <a:t>This is where your footer goes</a:t>
            </a:r>
            <a:endParaRPr lang="en-US" dirty="0"/>
          </a:p>
        </p:txBody>
      </p:sp>
      <p:grpSp>
        <p:nvGrpSpPr>
          <p:cNvPr id="9" name="Group 8"/>
          <p:cNvGrpSpPr/>
          <p:nvPr userDrawn="1"/>
        </p:nvGrpSpPr>
        <p:grpSpPr>
          <a:xfrm>
            <a:off x="-40395" y="2375945"/>
            <a:ext cx="12263351" cy="52134"/>
            <a:chOff x="-651448" y="1830457"/>
            <a:chExt cx="12005248" cy="46687"/>
          </a:xfrm>
        </p:grpSpPr>
        <p:sp>
          <p:nvSpPr>
            <p:cNvPr id="10" name="Parallelogram 9"/>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arallelogram 17"/>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 18"/>
            <p:cNvSpPr/>
            <p:nvPr userDrawn="1"/>
          </p:nvSpPr>
          <p:spPr>
            <a:xfrm>
              <a:off x="2424057" y="1831425"/>
              <a:ext cx="8929743" cy="45719"/>
            </a:xfrm>
            <a:prstGeom prst="parallelogram">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8914907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This is where your footer goes</a:t>
            </a:r>
            <a:endParaRPr lang="en-US" dirty="0"/>
          </a:p>
        </p:txBody>
      </p:sp>
    </p:spTree>
    <p:extLst>
      <p:ext uri="{BB962C8B-B14F-4D97-AF65-F5344CB8AC3E}">
        <p14:creationId xmlns:p14="http://schemas.microsoft.com/office/powerpoint/2010/main" val="91554084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dirty="0" smtClean="0"/>
              <a:t>This is where your footer goes</a:t>
            </a:r>
          </a:p>
        </p:txBody>
      </p:sp>
      <p:sp>
        <p:nvSpPr>
          <p:cNvPr id="22" name="Rectangle 21"/>
          <p:cNvSpPr/>
          <p:nvPr userDrawn="1"/>
        </p:nvSpPr>
        <p:spPr>
          <a:xfrm>
            <a:off x="0" y="1100046"/>
            <a:ext cx="2998049" cy="5204423"/>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userDrawn="1"/>
        </p:nvGrpSpPr>
        <p:grpSpPr>
          <a:xfrm>
            <a:off x="-40396" y="1046407"/>
            <a:ext cx="3069345" cy="51239"/>
            <a:chOff x="-651448" y="1830457"/>
            <a:chExt cx="2974546" cy="46218"/>
          </a:xfrm>
        </p:grpSpPr>
        <p:sp>
          <p:nvSpPr>
            <p:cNvPr id="24" name="Parallelogram 23"/>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arallelogram 24"/>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p:cNvSpPr/>
          <p:nvPr userDrawn="1"/>
        </p:nvSpPr>
        <p:spPr>
          <a:xfrm>
            <a:off x="0" y="-1883"/>
            <a:ext cx="2998049" cy="1051127"/>
          </a:xfrm>
          <a:prstGeom prst="rect">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p:cNvSpPr>
            <a:spLocks noGrp="1"/>
          </p:cNvSpPr>
          <p:nvPr>
            <p:ph type="title" hasCustomPrompt="1"/>
          </p:nvPr>
        </p:nvSpPr>
        <p:spPr>
          <a:xfrm>
            <a:off x="11299" y="-3796"/>
            <a:ext cx="2986802" cy="1069975"/>
          </a:xfrm>
        </p:spPr>
        <p:txBody>
          <a:bodyPr anchor="b"/>
          <a:lstStyle>
            <a:lvl1pPr>
              <a:defRPr sz="3200" b="1">
                <a:solidFill>
                  <a:schemeClr val="bg1"/>
                </a:solidFill>
              </a:defRPr>
            </a:lvl1pPr>
          </a:lstStyle>
          <a:p>
            <a:r>
              <a:rPr lang="en-US" dirty="0" smtClean="0"/>
              <a:t>Here’s a Title</a:t>
            </a:r>
            <a:endParaRPr lang="en-US" dirty="0"/>
          </a:p>
        </p:txBody>
      </p:sp>
      <p:sp>
        <p:nvSpPr>
          <p:cNvPr id="30" name="Text Placeholder 3"/>
          <p:cNvSpPr>
            <a:spLocks noGrp="1"/>
          </p:cNvSpPr>
          <p:nvPr>
            <p:ph type="body" sz="half" idx="2" hasCustomPrompt="1"/>
          </p:nvPr>
        </p:nvSpPr>
        <p:spPr>
          <a:xfrm>
            <a:off x="11299" y="1098727"/>
            <a:ext cx="2986802" cy="5191090"/>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And here’s a caption</a:t>
            </a:r>
          </a:p>
        </p:txBody>
      </p:sp>
      <p:sp>
        <p:nvSpPr>
          <p:cNvPr id="31" name="Rectangle 30"/>
          <p:cNvSpPr/>
          <p:nvPr userDrawn="1"/>
        </p:nvSpPr>
        <p:spPr>
          <a:xfrm>
            <a:off x="3002811" y="987720"/>
            <a:ext cx="242888" cy="171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ontent Placeholder 2"/>
          <p:cNvSpPr>
            <a:spLocks noGrp="1"/>
          </p:cNvSpPr>
          <p:nvPr>
            <p:ph idx="1" hasCustomPrompt="1"/>
          </p:nvPr>
        </p:nvSpPr>
        <p:spPr>
          <a:xfrm>
            <a:off x="3649131" y="203198"/>
            <a:ext cx="7857067" cy="5908538"/>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sym typeface="Wingdings" panose="05000000000000000000" pitchFamily="2" charset="2"/>
              </a:defRPr>
            </a:lvl4pPr>
            <a:lvl5pPr>
              <a:defRPr sz="1800">
                <a:solidFill>
                  <a:schemeClr val="tx1"/>
                </a:solidFill>
              </a:defRPr>
            </a:lvl5pPr>
            <a:lvl6pPr>
              <a:defRPr sz="2000"/>
            </a:lvl6pPr>
            <a:lvl7pPr>
              <a:defRPr sz="2000"/>
            </a:lvl7pPr>
            <a:lvl8pPr>
              <a:defRPr sz="2000"/>
            </a:lvl8pPr>
            <a:lvl9pPr>
              <a:defRPr sz="2000"/>
            </a:lvl9pPr>
          </a:lstStyle>
          <a:p>
            <a:pPr lvl="0"/>
            <a:r>
              <a:rPr lang="en-US" dirty="0" smtClean="0"/>
              <a:t>And here’s a whole bunch of content</a:t>
            </a:r>
          </a:p>
          <a:p>
            <a:pPr lvl="1"/>
            <a:r>
              <a:rPr lang="en-US" dirty="0" smtClean="0"/>
              <a:t>That you wanted to caption</a:t>
            </a:r>
          </a:p>
          <a:p>
            <a:pPr lvl="2"/>
            <a:r>
              <a:rPr lang="en-US" dirty="0" smtClean="0"/>
              <a:t>Over there</a:t>
            </a:r>
          </a:p>
          <a:p>
            <a:pPr lvl="3"/>
            <a:r>
              <a:rPr lang="en-US" dirty="0" smtClean="0"/>
              <a:t></a:t>
            </a:r>
          </a:p>
          <a:p>
            <a:pPr lvl="4"/>
            <a:r>
              <a:rPr lang="en-US" dirty="0" smtClean="0"/>
              <a:t>For some reason</a:t>
            </a:r>
          </a:p>
          <a:p>
            <a:pPr lvl="5"/>
            <a:r>
              <a:rPr lang="en-US" dirty="0" smtClean="0"/>
              <a:t>I’m not </a:t>
            </a:r>
            <a:r>
              <a:rPr lang="en-US" dirty="0" err="1" smtClean="0"/>
              <a:t>gonna</a:t>
            </a:r>
            <a:r>
              <a:rPr lang="en-US" dirty="0" smtClean="0"/>
              <a:t> judge you, it’s your life</a:t>
            </a:r>
            <a:endParaRPr lang="en-US" dirty="0"/>
          </a:p>
        </p:txBody>
      </p:sp>
    </p:spTree>
    <p:extLst>
      <p:ext uri="{BB962C8B-B14F-4D97-AF65-F5344CB8AC3E}">
        <p14:creationId xmlns:p14="http://schemas.microsoft.com/office/powerpoint/2010/main" val="125146566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Rectangle 7"/>
          <p:cNvSpPr/>
          <p:nvPr userDrawn="1"/>
        </p:nvSpPr>
        <p:spPr>
          <a:xfrm>
            <a:off x="0" y="1100046"/>
            <a:ext cx="2998049" cy="5204423"/>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userDrawn="1"/>
        </p:nvGrpSpPr>
        <p:grpSpPr>
          <a:xfrm>
            <a:off x="-40396" y="1046407"/>
            <a:ext cx="3069345" cy="51239"/>
            <a:chOff x="-651448" y="1830457"/>
            <a:chExt cx="2974546" cy="46218"/>
          </a:xfrm>
        </p:grpSpPr>
        <p:sp>
          <p:nvSpPr>
            <p:cNvPr id="15" name="Parallelogram 14"/>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arallelogram 22"/>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rallelogram 23"/>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arallelogram 24"/>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userDrawn="1"/>
        </p:nvSpPr>
        <p:spPr>
          <a:xfrm>
            <a:off x="0" y="-1883"/>
            <a:ext cx="2998049" cy="1051127"/>
          </a:xfrm>
          <a:prstGeom prst="rect">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1299" y="-3796"/>
            <a:ext cx="2986802" cy="1069975"/>
          </a:xfrm>
        </p:spPr>
        <p:txBody>
          <a:bodyPr anchor="b"/>
          <a:lstStyle>
            <a:lvl1pPr>
              <a:defRPr sz="3200" b="1">
                <a:solidFill>
                  <a:schemeClr val="bg1"/>
                </a:solidFill>
              </a:defRPr>
            </a:lvl1pPr>
          </a:lstStyle>
          <a:p>
            <a:r>
              <a:rPr lang="en-US" dirty="0" smtClean="0"/>
              <a:t>Here’s a Title</a:t>
            </a:r>
            <a:endParaRPr lang="en-US" dirty="0"/>
          </a:p>
        </p:txBody>
      </p:sp>
      <p:sp>
        <p:nvSpPr>
          <p:cNvPr id="4" name="Text Placeholder 3"/>
          <p:cNvSpPr>
            <a:spLocks noGrp="1"/>
          </p:cNvSpPr>
          <p:nvPr>
            <p:ph type="body" sz="half" idx="2" hasCustomPrompt="1"/>
          </p:nvPr>
        </p:nvSpPr>
        <p:spPr>
          <a:xfrm>
            <a:off x="11299" y="1098727"/>
            <a:ext cx="2986802" cy="5191090"/>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And here’s a caption</a:t>
            </a:r>
          </a:p>
        </p:txBody>
      </p:sp>
      <p:sp>
        <p:nvSpPr>
          <p:cNvPr id="6" name="Footer Placeholder 5"/>
          <p:cNvSpPr>
            <a:spLocks noGrp="1"/>
          </p:cNvSpPr>
          <p:nvPr>
            <p:ph type="ftr" sz="quarter" idx="11"/>
          </p:nvPr>
        </p:nvSpPr>
        <p:spPr/>
        <p:txBody>
          <a:bodyPr/>
          <a:lstStyle/>
          <a:p>
            <a:r>
              <a:rPr lang="en-US" dirty="0" smtClean="0"/>
              <a:t>This is where your footer goes</a:t>
            </a:r>
          </a:p>
        </p:txBody>
      </p:sp>
      <p:sp>
        <p:nvSpPr>
          <p:cNvPr id="17" name="Picture Placeholder 2"/>
          <p:cNvSpPr>
            <a:spLocks noGrp="1"/>
          </p:cNvSpPr>
          <p:nvPr>
            <p:ph type="pic" idx="13" hasCustomPrompt="1"/>
          </p:nvPr>
        </p:nvSpPr>
        <p:spPr>
          <a:xfrm>
            <a:off x="3733801" y="186264"/>
            <a:ext cx="7698666" cy="5961629"/>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Put a picture here, </a:t>
            </a:r>
            <a:r>
              <a:rPr lang="en-US" dirty="0" err="1" smtClean="0"/>
              <a:t>yo</a:t>
            </a:r>
            <a:endParaRPr lang="en-US" dirty="0"/>
          </a:p>
        </p:txBody>
      </p:sp>
      <p:sp>
        <p:nvSpPr>
          <p:cNvPr id="3" name="Rectangle 2"/>
          <p:cNvSpPr/>
          <p:nvPr userDrawn="1"/>
        </p:nvSpPr>
        <p:spPr>
          <a:xfrm>
            <a:off x="3002811" y="987720"/>
            <a:ext cx="242888" cy="171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862140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6305550"/>
            <a:ext cx="12192000" cy="560661"/>
          </a:xfrm>
          <a:prstGeom prst="rect">
            <a:avLst/>
          </a:prstGeom>
        </p:spPr>
      </p:pic>
      <p:sp>
        <p:nvSpPr>
          <p:cNvPr id="2" name="Title Placeholder 1"/>
          <p:cNvSpPr>
            <a:spLocks noGrp="1"/>
          </p:cNvSpPr>
          <p:nvPr>
            <p:ph type="title"/>
          </p:nvPr>
        </p:nvSpPr>
        <p:spPr>
          <a:xfrm>
            <a:off x="764221" y="365125"/>
            <a:ext cx="10668245"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64221" y="1825625"/>
            <a:ext cx="10668245" cy="4300491"/>
          </a:xfrm>
          <a:prstGeom prst="rect">
            <a:avLst/>
          </a:prstGeom>
        </p:spPr>
        <p:txBody>
          <a:bodyPr vert="horz" lIns="91440" tIns="45720" rIns="91440" bIns="45720" rtlCol="0">
            <a:normAutofit/>
          </a:bodyPr>
          <a:lstStyle/>
          <a:p>
            <a:pPr lvl="0"/>
            <a:r>
              <a:rPr lang="en-US" dirty="0" smtClean="0"/>
              <a:t>Slide content</a:t>
            </a:r>
          </a:p>
          <a:p>
            <a:pPr lvl="1"/>
            <a:r>
              <a:rPr lang="en-US" dirty="0" smtClean="0"/>
              <a:t>More slide content</a:t>
            </a:r>
          </a:p>
          <a:p>
            <a:pPr lvl="2"/>
            <a:r>
              <a:rPr lang="en-US" dirty="0" smtClean="0"/>
              <a:t>Even more slide content?</a:t>
            </a:r>
          </a:p>
          <a:p>
            <a:pPr lvl="3"/>
            <a:r>
              <a:rPr lang="en-US" dirty="0" smtClean="0"/>
              <a:t>Holy cow that’s a lot of content</a:t>
            </a:r>
          </a:p>
          <a:p>
            <a:pPr lvl="4"/>
            <a:r>
              <a:rPr lang="en-US" dirty="0" smtClean="0"/>
              <a:t>Nice, this is the fifth level. Good job!</a:t>
            </a:r>
            <a:endParaRPr lang="en-US" dirty="0"/>
          </a:p>
        </p:txBody>
      </p:sp>
      <p:sp>
        <p:nvSpPr>
          <p:cNvPr id="5" name="Footer Placeholder 4"/>
          <p:cNvSpPr>
            <a:spLocks noGrp="1"/>
          </p:cNvSpPr>
          <p:nvPr>
            <p:ph type="ftr" sz="quarter" idx="3"/>
          </p:nvPr>
        </p:nvSpPr>
        <p:spPr>
          <a:xfrm>
            <a:off x="839247" y="6305550"/>
            <a:ext cx="4114800" cy="365125"/>
          </a:xfrm>
          <a:prstGeom prst="rect">
            <a:avLst/>
          </a:prstGeom>
          <a:ln>
            <a:noFill/>
          </a:ln>
        </p:spPr>
        <p:txBody>
          <a:bodyPr vert="horz" lIns="91440" tIns="45720" rIns="91440" bIns="45720" rtlCol="0" anchor="ctr"/>
          <a:lstStyle>
            <a:lvl1pPr algn="l">
              <a:defRPr sz="1200" b="0">
                <a:ln>
                  <a:noFill/>
                </a:ln>
                <a:solidFill>
                  <a:schemeClr val="bg1"/>
                </a:solidFill>
                <a:latin typeface="Century Gothic" panose="020B0502020202020204" pitchFamily="34" charset="0"/>
              </a:defRPr>
            </a:lvl1pPr>
          </a:lstStyle>
          <a:p>
            <a:r>
              <a:rPr lang="en-US" dirty="0" smtClean="0"/>
              <a:t>This is where your footer goes.</a:t>
            </a:r>
            <a:endParaRPr lang="en-US" dirty="0"/>
          </a:p>
        </p:txBody>
      </p:sp>
    </p:spTree>
    <p:extLst>
      <p:ext uri="{BB962C8B-B14F-4D97-AF65-F5344CB8AC3E}">
        <p14:creationId xmlns:p14="http://schemas.microsoft.com/office/powerpoint/2010/main" val="1572064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2" r:id="rId4"/>
    <p:sldLayoutId id="2147483653" r:id="rId5"/>
    <p:sldLayoutId id="2147483654" r:id="rId6"/>
    <p:sldLayoutId id="2147483655" r:id="rId7"/>
    <p:sldLayoutId id="2147483656" r:id="rId8"/>
    <p:sldLayoutId id="2147483661" r:id="rId9"/>
    <p:sldLayoutId id="2147483658"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jpeg"/><Relationship Id="rId12" Type="http://schemas.openxmlformats.org/officeDocument/2006/relationships/image" Target="../media/image19.png"/><Relationship Id="rId2" Type="http://schemas.openxmlformats.org/officeDocument/2006/relationships/image" Target="../media/image9.png"/><Relationship Id="rId16"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eg"/><Relationship Id="rId15" Type="http://schemas.openxmlformats.org/officeDocument/2006/relationships/image" Target="../media/image22.jpe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 Id="rId14" Type="http://schemas.openxmlformats.org/officeDocument/2006/relationships/image" Target="../media/image2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www.facebook.com/groups/387243741376125/" TargetMode="External"/><Relationship Id="rId7" Type="http://schemas.openxmlformats.org/officeDocument/2006/relationships/image" Target="../media/image26.jpg"/><Relationship Id="rId12" Type="http://schemas.openxmlformats.org/officeDocument/2006/relationships/hyperlink" Target="http://www.linkedin.com/groups/4343498" TargetMode="External"/><Relationship Id="rId2" Type="http://schemas.openxmlformats.org/officeDocument/2006/relationships/hyperlink" Target="http://www.facebook.com/developnationalprogram" TargetMode="Externa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hyperlink" Target="https://plus.google.com/+NASADEVELOP" TargetMode="External"/><Relationship Id="rId5" Type="http://schemas.openxmlformats.org/officeDocument/2006/relationships/image" Target="../media/image24.png"/><Relationship Id="rId10" Type="http://schemas.openxmlformats.org/officeDocument/2006/relationships/hyperlink" Target="http://www.youtube.com/user/NASADEVELOP" TargetMode="External"/><Relationship Id="rId4" Type="http://schemas.openxmlformats.org/officeDocument/2006/relationships/hyperlink" Target="http://twitter.com/#!/nasa_develop" TargetMode="External"/><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nasa.gov/applied-sciences/capacitybuilding" TargetMode="Externa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develop.larc.nasa.gov/" TargetMode="Externa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0744" y="788406"/>
            <a:ext cx="11470512" cy="1229100"/>
          </a:xfrm>
        </p:spPr>
        <p:txBody>
          <a:bodyPr>
            <a:normAutofit fontScale="90000"/>
          </a:bodyPr>
          <a:lstStyle/>
          <a:p>
            <a:r>
              <a:rPr lang="en-US" smtClean="0"/>
              <a:t>DEVELOP National Program</a:t>
            </a:r>
            <a:endParaRPr lang="en-US"/>
          </a:p>
        </p:txBody>
      </p:sp>
      <p:sp>
        <p:nvSpPr>
          <p:cNvPr id="3" name="Subtitle 2"/>
          <p:cNvSpPr>
            <a:spLocks noGrp="1"/>
          </p:cNvSpPr>
          <p:nvPr>
            <p:ph type="subTitle" idx="1"/>
          </p:nvPr>
        </p:nvSpPr>
        <p:spPr/>
        <p:txBody>
          <a:bodyPr/>
          <a:lstStyle/>
          <a:p>
            <a:r>
              <a:rPr lang="en-US" sz="4000" dirty="0" smtClean="0"/>
              <a:t>About DEVELOP: </a:t>
            </a:r>
          </a:p>
          <a:p>
            <a:r>
              <a:rPr lang="en-US" dirty="0" smtClean="0"/>
              <a:t>History, Organization, and Personnel</a:t>
            </a:r>
            <a:endParaRPr lang="en-US" dirty="0"/>
          </a:p>
        </p:txBody>
      </p:sp>
    </p:spTree>
    <p:extLst>
      <p:ext uri="{BB962C8B-B14F-4D97-AF65-F5344CB8AC3E}">
        <p14:creationId xmlns:p14="http://schemas.microsoft.com/office/powerpoint/2010/main" val="511394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FY17 Fellows Class</a:t>
            </a:r>
            <a:endParaRPr lang="en-US" dirty="0"/>
          </a:p>
        </p:txBody>
      </p:sp>
      <p:sp>
        <p:nvSpPr>
          <p:cNvPr id="4" name="Content Placeholder 1"/>
          <p:cNvSpPr>
            <a:spLocks noGrp="1"/>
          </p:cNvSpPr>
          <p:nvPr>
            <p:ph idx="1"/>
          </p:nvPr>
        </p:nvSpPr>
        <p:spPr>
          <a:xfrm>
            <a:off x="960699" y="1244976"/>
            <a:ext cx="9977377" cy="1242238"/>
          </a:xfrm>
        </p:spPr>
        <p:txBody>
          <a:bodyPr>
            <a:noAutofit/>
          </a:bodyPr>
          <a:lstStyle/>
          <a:p>
            <a:pPr>
              <a:buFont typeface="Wingdings" panose="05000000000000000000" pitchFamily="2" charset="2"/>
              <a:buChar char="§"/>
            </a:pPr>
            <a:r>
              <a:rPr lang="en-US" sz="2000" b="1" dirty="0">
                <a:solidFill>
                  <a:schemeClr val="bg2">
                    <a:lumMod val="50000"/>
                  </a:schemeClr>
                </a:solidFill>
              </a:rPr>
              <a:t>What is a </a:t>
            </a:r>
            <a:r>
              <a:rPr lang="en-US" sz="2000" b="1" dirty="0" smtClean="0">
                <a:solidFill>
                  <a:schemeClr val="bg2">
                    <a:lumMod val="50000"/>
                  </a:schemeClr>
                </a:solidFill>
              </a:rPr>
              <a:t>DEVELOP Fellow? </a:t>
            </a:r>
          </a:p>
          <a:p>
            <a:pPr indent="0">
              <a:buNone/>
            </a:pPr>
            <a:r>
              <a:rPr lang="en-US" sz="2000" dirty="0" smtClean="0">
                <a:solidFill>
                  <a:schemeClr val="bg2">
                    <a:lumMod val="50000"/>
                  </a:schemeClr>
                </a:solidFill>
              </a:rPr>
              <a:t>A </a:t>
            </a:r>
            <a:r>
              <a:rPr lang="en-US" sz="2000" dirty="0">
                <a:solidFill>
                  <a:schemeClr val="bg2">
                    <a:lumMod val="50000"/>
                  </a:schemeClr>
                </a:solidFill>
              </a:rPr>
              <a:t>recent college graduate who spends one year with DEVELOP growing both personally and professionally, and contributing to the program as a whole. Each </a:t>
            </a:r>
            <a:r>
              <a:rPr lang="en-US" sz="2000" dirty="0" smtClean="0">
                <a:solidFill>
                  <a:schemeClr val="bg2">
                    <a:lumMod val="50000"/>
                  </a:schemeClr>
                </a:solidFill>
              </a:rPr>
              <a:t>Fellow </a:t>
            </a:r>
            <a:r>
              <a:rPr lang="en-US" sz="2000" dirty="0">
                <a:solidFill>
                  <a:schemeClr val="bg2">
                    <a:lumMod val="50000"/>
                  </a:schemeClr>
                </a:solidFill>
              </a:rPr>
              <a:t>serves in a dual-role, splitting their time between their node and NPO-related tasks</a:t>
            </a:r>
            <a:r>
              <a:rPr lang="en-US" sz="2000" dirty="0" smtClean="0">
                <a:solidFill>
                  <a:schemeClr val="bg2">
                    <a:lumMod val="50000"/>
                  </a:schemeClr>
                </a:solidFill>
              </a:rPr>
              <a:t>.</a:t>
            </a:r>
          </a:p>
        </p:txBody>
      </p:sp>
      <p:sp>
        <p:nvSpPr>
          <p:cNvPr id="5" name="Content Placeholder 3"/>
          <p:cNvSpPr txBox="1">
            <a:spLocks/>
          </p:cNvSpPr>
          <p:nvPr/>
        </p:nvSpPr>
        <p:spPr>
          <a:xfrm>
            <a:off x="7785727" y="4022307"/>
            <a:ext cx="1519735" cy="43221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050" b="1" dirty="0" smtClean="0">
                <a:solidFill>
                  <a:schemeClr val="tx1">
                    <a:lumMod val="75000"/>
                    <a:lumOff val="25000"/>
                  </a:schemeClr>
                </a:solidFill>
                <a:latin typeface="Century Gothic" charset="0"/>
                <a:ea typeface="Century Gothic" charset="0"/>
                <a:cs typeface="Century Gothic" charset="0"/>
              </a:rPr>
              <a:t>Ryan Avery</a:t>
            </a:r>
          </a:p>
          <a:p>
            <a:pPr marL="0" indent="0" algn="ctr">
              <a:spcBef>
                <a:spcPts val="0"/>
              </a:spcBef>
              <a:buNone/>
            </a:pPr>
            <a:r>
              <a:rPr lang="en-US" sz="1050" i="1" dirty="0" smtClean="0">
                <a:solidFill>
                  <a:schemeClr val="tx1">
                    <a:lumMod val="75000"/>
                    <a:lumOff val="25000"/>
                  </a:schemeClr>
                </a:solidFill>
                <a:latin typeface="Century Gothic" charset="0"/>
                <a:ea typeface="Century Gothic" charset="0"/>
                <a:cs typeface="Century Gothic" charset="0"/>
              </a:rPr>
              <a:t>PC/Geo (</a:t>
            </a:r>
            <a:r>
              <a:rPr lang="en-US" sz="1050" i="1" dirty="0" err="1" smtClean="0">
                <a:solidFill>
                  <a:schemeClr val="tx1">
                    <a:lumMod val="75000"/>
                    <a:lumOff val="25000"/>
                  </a:schemeClr>
                </a:solidFill>
                <a:latin typeface="Century Gothic" charset="0"/>
                <a:ea typeface="Century Gothic" charset="0"/>
                <a:cs typeface="Century Gothic" charset="0"/>
              </a:rPr>
              <a:t>LaRC</a:t>
            </a:r>
            <a:r>
              <a:rPr lang="en-US" sz="1050" i="1" dirty="0" smtClean="0">
                <a:solidFill>
                  <a:schemeClr val="tx1">
                    <a:lumMod val="75000"/>
                    <a:lumOff val="25000"/>
                  </a:schemeClr>
                </a:solidFill>
                <a:latin typeface="Century Gothic" charset="0"/>
                <a:ea typeface="Century Gothic" charset="0"/>
                <a:cs typeface="Century Gothic" charset="0"/>
              </a:rPr>
              <a:t>)</a:t>
            </a:r>
            <a:endParaRPr lang="en-US" sz="1050" i="1" dirty="0">
              <a:solidFill>
                <a:schemeClr val="tx1">
                  <a:lumMod val="75000"/>
                  <a:lumOff val="25000"/>
                </a:schemeClr>
              </a:solidFill>
              <a:latin typeface="Century Gothic" charset="0"/>
              <a:ea typeface="Century Gothic" charset="0"/>
              <a:cs typeface="Century Gothic" charset="0"/>
            </a:endParaRPr>
          </a:p>
        </p:txBody>
      </p:sp>
      <p:sp>
        <p:nvSpPr>
          <p:cNvPr id="6" name="Content Placeholder 3"/>
          <p:cNvSpPr txBox="1">
            <a:spLocks/>
          </p:cNvSpPr>
          <p:nvPr/>
        </p:nvSpPr>
        <p:spPr>
          <a:xfrm>
            <a:off x="2682431" y="4022307"/>
            <a:ext cx="1519735" cy="43221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050" b="1" dirty="0" smtClean="0">
                <a:solidFill>
                  <a:schemeClr val="tx1">
                    <a:lumMod val="75000"/>
                    <a:lumOff val="25000"/>
                  </a:schemeClr>
                </a:solidFill>
                <a:latin typeface="Century Gothic" charset="0"/>
                <a:ea typeface="Century Gothic" charset="0"/>
                <a:cs typeface="Century Gothic" charset="0"/>
              </a:rPr>
              <a:t>Allison </a:t>
            </a:r>
            <a:r>
              <a:rPr lang="en-US" sz="1050" b="1" dirty="0" err="1" smtClean="0">
                <a:solidFill>
                  <a:schemeClr val="tx1">
                    <a:lumMod val="75000"/>
                    <a:lumOff val="25000"/>
                  </a:schemeClr>
                </a:solidFill>
                <a:latin typeface="Century Gothic" charset="0"/>
                <a:ea typeface="Century Gothic" charset="0"/>
                <a:cs typeface="Century Gothic" charset="0"/>
              </a:rPr>
              <a:t>Thieme</a:t>
            </a:r>
            <a:r>
              <a:rPr lang="en-US" sz="1050" b="1" dirty="0" smtClean="0">
                <a:solidFill>
                  <a:schemeClr val="tx1">
                    <a:lumMod val="75000"/>
                    <a:lumOff val="25000"/>
                  </a:schemeClr>
                </a:solidFill>
                <a:latin typeface="Century Gothic" charset="0"/>
                <a:ea typeface="Century Gothic" charset="0"/>
                <a:cs typeface="Century Gothic" charset="0"/>
              </a:rPr>
              <a:t> </a:t>
            </a:r>
          </a:p>
          <a:p>
            <a:pPr marL="0" indent="0" algn="ctr">
              <a:spcBef>
                <a:spcPts val="0"/>
              </a:spcBef>
              <a:buNone/>
            </a:pPr>
            <a:r>
              <a:rPr lang="en-US" sz="1050" i="1" dirty="0" smtClean="0">
                <a:solidFill>
                  <a:schemeClr val="tx1">
                    <a:lumMod val="75000"/>
                    <a:lumOff val="25000"/>
                  </a:schemeClr>
                </a:solidFill>
                <a:latin typeface="Century Gothic" charset="0"/>
                <a:ea typeface="Century Gothic" charset="0"/>
                <a:cs typeface="Century Gothic" charset="0"/>
              </a:rPr>
              <a:t>Geo (GSFC)</a:t>
            </a:r>
            <a:endParaRPr lang="en-US" sz="1050" i="1" dirty="0">
              <a:solidFill>
                <a:schemeClr val="tx1">
                  <a:lumMod val="75000"/>
                  <a:lumOff val="25000"/>
                </a:schemeClr>
              </a:solidFill>
              <a:latin typeface="Century Gothic" charset="0"/>
              <a:ea typeface="Century Gothic" charset="0"/>
              <a:cs typeface="Century Gothic" charset="0"/>
            </a:endParaRPr>
          </a:p>
        </p:txBody>
      </p:sp>
      <p:sp>
        <p:nvSpPr>
          <p:cNvPr id="7" name="Content Placeholder 3"/>
          <p:cNvSpPr txBox="1">
            <a:spLocks/>
          </p:cNvSpPr>
          <p:nvPr/>
        </p:nvSpPr>
        <p:spPr>
          <a:xfrm>
            <a:off x="3920096" y="4022307"/>
            <a:ext cx="1519735" cy="43221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050" b="1" dirty="0" smtClean="0">
                <a:solidFill>
                  <a:schemeClr val="tx1">
                    <a:lumMod val="75000"/>
                    <a:lumOff val="25000"/>
                  </a:schemeClr>
                </a:solidFill>
                <a:latin typeface="Century Gothic" charset="0"/>
                <a:ea typeface="Century Gothic" charset="0"/>
                <a:cs typeface="Century Gothic" charset="0"/>
              </a:rPr>
              <a:t>Elaina Gonsoroski</a:t>
            </a:r>
          </a:p>
          <a:p>
            <a:pPr marL="0" indent="0" algn="ctr">
              <a:spcBef>
                <a:spcPts val="0"/>
              </a:spcBef>
              <a:buNone/>
            </a:pPr>
            <a:r>
              <a:rPr lang="en-US" sz="1050" i="1" dirty="0" smtClean="0">
                <a:solidFill>
                  <a:schemeClr val="tx1">
                    <a:lumMod val="75000"/>
                    <a:lumOff val="25000"/>
                  </a:schemeClr>
                </a:solidFill>
                <a:latin typeface="Century Gothic" charset="0"/>
                <a:ea typeface="Century Gothic" charset="0"/>
                <a:cs typeface="Century Gothic" charset="0"/>
              </a:rPr>
              <a:t>IA (MCHD)</a:t>
            </a:r>
            <a:endParaRPr lang="en-US" sz="1050" i="1" dirty="0">
              <a:solidFill>
                <a:schemeClr val="tx1">
                  <a:lumMod val="75000"/>
                  <a:lumOff val="25000"/>
                </a:schemeClr>
              </a:solidFill>
              <a:latin typeface="Century Gothic" charset="0"/>
              <a:ea typeface="Century Gothic" charset="0"/>
              <a:cs typeface="Century Gothic" charset="0"/>
            </a:endParaRPr>
          </a:p>
        </p:txBody>
      </p:sp>
      <p:sp>
        <p:nvSpPr>
          <p:cNvPr id="8" name="Content Placeholder 3"/>
          <p:cNvSpPr txBox="1">
            <a:spLocks/>
          </p:cNvSpPr>
          <p:nvPr/>
        </p:nvSpPr>
        <p:spPr>
          <a:xfrm>
            <a:off x="5161409" y="4022307"/>
            <a:ext cx="1681539" cy="43221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050" b="1" dirty="0" smtClean="0">
                <a:solidFill>
                  <a:schemeClr val="tx1">
                    <a:lumMod val="75000"/>
                    <a:lumOff val="25000"/>
                  </a:schemeClr>
                </a:solidFill>
                <a:latin typeface="Century Gothic" charset="0"/>
                <a:ea typeface="Century Gothic" charset="0"/>
                <a:cs typeface="Century Gothic" charset="0"/>
              </a:rPr>
              <a:t>Dash Cruz</a:t>
            </a:r>
          </a:p>
          <a:p>
            <a:pPr marL="0" indent="0" algn="ctr">
              <a:spcBef>
                <a:spcPts val="0"/>
              </a:spcBef>
              <a:buNone/>
            </a:pPr>
            <a:r>
              <a:rPr lang="en-US" sz="1050" i="1" dirty="0" smtClean="0">
                <a:solidFill>
                  <a:schemeClr val="tx1">
                    <a:lumMod val="75000"/>
                    <a:lumOff val="25000"/>
                  </a:schemeClr>
                </a:solidFill>
                <a:latin typeface="Century Gothic" charset="0"/>
                <a:ea typeface="Century Gothic" charset="0"/>
                <a:cs typeface="Century Gothic" charset="0"/>
              </a:rPr>
              <a:t>IA (MSFC)</a:t>
            </a:r>
            <a:endParaRPr lang="en-US" sz="1050" i="1" dirty="0">
              <a:solidFill>
                <a:schemeClr val="tx1">
                  <a:lumMod val="75000"/>
                  <a:lumOff val="25000"/>
                </a:schemeClr>
              </a:solidFill>
              <a:latin typeface="Century Gothic" charset="0"/>
              <a:ea typeface="Century Gothic" charset="0"/>
              <a:cs typeface="Century Gothic" charset="0"/>
            </a:endParaRPr>
          </a:p>
        </p:txBody>
      </p:sp>
      <p:sp>
        <p:nvSpPr>
          <p:cNvPr id="9" name="Content Placeholder 3"/>
          <p:cNvSpPr txBox="1">
            <a:spLocks/>
          </p:cNvSpPr>
          <p:nvPr/>
        </p:nvSpPr>
        <p:spPr>
          <a:xfrm>
            <a:off x="6497490" y="4022307"/>
            <a:ext cx="1519735" cy="43221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050" b="1" dirty="0" smtClean="0">
                <a:solidFill>
                  <a:schemeClr val="tx1">
                    <a:lumMod val="75000"/>
                    <a:lumOff val="25000"/>
                  </a:schemeClr>
                </a:solidFill>
                <a:latin typeface="Century Gothic" charset="0"/>
                <a:ea typeface="Century Gothic" charset="0"/>
                <a:cs typeface="Century Gothic" charset="0"/>
              </a:rPr>
              <a:t>Sarah Carroll</a:t>
            </a:r>
          </a:p>
          <a:p>
            <a:pPr marL="0" indent="0" algn="ctr">
              <a:spcBef>
                <a:spcPts val="0"/>
              </a:spcBef>
              <a:buNone/>
            </a:pPr>
            <a:r>
              <a:rPr lang="en-US" sz="1050" i="1" dirty="0" smtClean="0">
                <a:solidFill>
                  <a:schemeClr val="tx1">
                    <a:lumMod val="75000"/>
                    <a:lumOff val="25000"/>
                  </a:schemeClr>
                </a:solidFill>
                <a:latin typeface="Century Gothic" charset="0"/>
                <a:ea typeface="Century Gothic" charset="0"/>
                <a:cs typeface="Century Gothic" charset="0"/>
              </a:rPr>
              <a:t>IA (FC)</a:t>
            </a:r>
            <a:endParaRPr lang="en-US" sz="1050" i="1" dirty="0">
              <a:solidFill>
                <a:schemeClr val="tx1">
                  <a:lumMod val="75000"/>
                  <a:lumOff val="25000"/>
                </a:schemeClr>
              </a:solidFill>
              <a:latin typeface="Century Gothic" charset="0"/>
              <a:ea typeface="Century Gothic" charset="0"/>
              <a:cs typeface="Century Gothic" charset="0"/>
            </a:endParaRPr>
          </a:p>
          <a:p>
            <a:pPr marL="0" indent="0" algn="ctr">
              <a:spcBef>
                <a:spcPts val="0"/>
              </a:spcBef>
              <a:buNone/>
            </a:pPr>
            <a:endParaRPr lang="en-US" sz="1050" dirty="0">
              <a:solidFill>
                <a:schemeClr val="tx1">
                  <a:lumMod val="75000"/>
                  <a:lumOff val="25000"/>
                </a:schemeClr>
              </a:solidFill>
              <a:latin typeface="Century Gothic" charset="0"/>
              <a:ea typeface="Century Gothic" charset="0"/>
              <a:cs typeface="Century Gothic" charset="0"/>
            </a:endParaRPr>
          </a:p>
        </p:txBody>
      </p:sp>
      <p:sp>
        <p:nvSpPr>
          <p:cNvPr id="10" name="Content Placeholder 3"/>
          <p:cNvSpPr txBox="1">
            <a:spLocks/>
          </p:cNvSpPr>
          <p:nvPr/>
        </p:nvSpPr>
        <p:spPr>
          <a:xfrm>
            <a:off x="1454582" y="5671859"/>
            <a:ext cx="1358686" cy="432214"/>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050" b="1" dirty="0" smtClean="0">
                <a:solidFill>
                  <a:schemeClr val="tx1">
                    <a:lumMod val="75000"/>
                    <a:lumOff val="25000"/>
                  </a:schemeClr>
                </a:solidFill>
                <a:latin typeface="Century Gothic" charset="0"/>
                <a:ea typeface="Century Gothic" charset="0"/>
                <a:cs typeface="Century Gothic" charset="0"/>
              </a:rPr>
              <a:t>Sol Kim</a:t>
            </a:r>
          </a:p>
          <a:p>
            <a:pPr marL="0" indent="0" algn="ctr">
              <a:spcBef>
                <a:spcPts val="0"/>
              </a:spcBef>
              <a:buNone/>
            </a:pPr>
            <a:r>
              <a:rPr lang="en-US" sz="1050" i="1" dirty="0" smtClean="0">
                <a:solidFill>
                  <a:schemeClr val="tx1">
                    <a:lumMod val="75000"/>
                    <a:lumOff val="25000"/>
                  </a:schemeClr>
                </a:solidFill>
                <a:latin typeface="Century Gothic" charset="0"/>
                <a:ea typeface="Century Gothic" charset="0"/>
                <a:cs typeface="Century Gothic" charset="0"/>
              </a:rPr>
              <a:t>Geo/Mission Apps (JPL)</a:t>
            </a:r>
            <a:endParaRPr lang="en-US" sz="1050" i="1" dirty="0">
              <a:solidFill>
                <a:schemeClr val="tx1">
                  <a:lumMod val="75000"/>
                  <a:lumOff val="25000"/>
                </a:schemeClr>
              </a:solidFill>
              <a:latin typeface="Century Gothic" charset="0"/>
              <a:ea typeface="Century Gothic" charset="0"/>
              <a:cs typeface="Century Gothic" charset="0"/>
            </a:endParaRPr>
          </a:p>
        </p:txBody>
      </p:sp>
      <p:sp>
        <p:nvSpPr>
          <p:cNvPr id="11" name="Content Placeholder 3"/>
          <p:cNvSpPr txBox="1">
            <a:spLocks/>
          </p:cNvSpPr>
          <p:nvPr/>
        </p:nvSpPr>
        <p:spPr>
          <a:xfrm>
            <a:off x="2800679" y="5671859"/>
            <a:ext cx="1358686" cy="43221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050" b="1" dirty="0" smtClean="0">
                <a:solidFill>
                  <a:schemeClr val="tx1">
                    <a:lumMod val="75000"/>
                    <a:lumOff val="25000"/>
                  </a:schemeClr>
                </a:solidFill>
                <a:latin typeface="Century Gothic" charset="0"/>
                <a:ea typeface="Century Gothic" charset="0"/>
                <a:cs typeface="Century Gothic" charset="0"/>
              </a:rPr>
              <a:t>Erika </a:t>
            </a:r>
            <a:r>
              <a:rPr lang="en-US" sz="1050" b="1" dirty="0" err="1" smtClean="0">
                <a:solidFill>
                  <a:schemeClr val="tx1">
                    <a:lumMod val="75000"/>
                    <a:lumOff val="25000"/>
                  </a:schemeClr>
                </a:solidFill>
                <a:latin typeface="Century Gothic" charset="0"/>
                <a:ea typeface="Century Gothic" charset="0"/>
                <a:cs typeface="Century Gothic" charset="0"/>
              </a:rPr>
              <a:t>Higa</a:t>
            </a:r>
            <a:r>
              <a:rPr lang="en-US" sz="1050" b="1" dirty="0" smtClean="0">
                <a:solidFill>
                  <a:schemeClr val="tx1">
                    <a:lumMod val="75000"/>
                    <a:lumOff val="25000"/>
                  </a:schemeClr>
                </a:solidFill>
                <a:latin typeface="Century Gothic" charset="0"/>
                <a:ea typeface="Century Gothic" charset="0"/>
                <a:cs typeface="Century Gothic" charset="0"/>
              </a:rPr>
              <a:t>  </a:t>
            </a:r>
            <a:endParaRPr lang="en-US" sz="1050" b="1" dirty="0">
              <a:solidFill>
                <a:schemeClr val="tx1">
                  <a:lumMod val="75000"/>
                  <a:lumOff val="25000"/>
                </a:schemeClr>
              </a:solidFill>
              <a:latin typeface="Century Gothic" charset="0"/>
              <a:ea typeface="Century Gothic" charset="0"/>
              <a:cs typeface="Century Gothic" charset="0"/>
            </a:endParaRPr>
          </a:p>
          <a:p>
            <a:pPr marL="0" indent="0" algn="ctr">
              <a:spcBef>
                <a:spcPts val="0"/>
              </a:spcBef>
              <a:buNone/>
            </a:pPr>
            <a:r>
              <a:rPr lang="en-US" sz="1050" i="1" dirty="0" smtClean="0">
                <a:solidFill>
                  <a:schemeClr val="tx1">
                    <a:lumMod val="75000"/>
                    <a:lumOff val="25000"/>
                  </a:schemeClr>
                </a:solidFill>
                <a:latin typeface="Century Gothic" charset="0"/>
                <a:ea typeface="Century Gothic" charset="0"/>
                <a:cs typeface="Century Gothic" charset="0"/>
              </a:rPr>
              <a:t>Geo (JPL)</a:t>
            </a:r>
            <a:endParaRPr lang="en-US" sz="1050" i="1" dirty="0">
              <a:solidFill>
                <a:schemeClr val="tx1">
                  <a:lumMod val="75000"/>
                  <a:lumOff val="25000"/>
                </a:schemeClr>
              </a:solidFill>
              <a:latin typeface="Century Gothic" charset="0"/>
              <a:ea typeface="Century Gothic" charset="0"/>
              <a:cs typeface="Century Gothic" charset="0"/>
            </a:endParaRPr>
          </a:p>
        </p:txBody>
      </p:sp>
      <p:sp>
        <p:nvSpPr>
          <p:cNvPr id="12" name="Content Placeholder 3"/>
          <p:cNvSpPr txBox="1">
            <a:spLocks/>
          </p:cNvSpPr>
          <p:nvPr/>
        </p:nvSpPr>
        <p:spPr>
          <a:xfrm>
            <a:off x="4076344" y="5671859"/>
            <a:ext cx="1358686" cy="43221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050" b="1" dirty="0" smtClean="0">
                <a:solidFill>
                  <a:schemeClr val="tx1">
                    <a:lumMod val="75000"/>
                    <a:lumOff val="25000"/>
                  </a:schemeClr>
                </a:solidFill>
                <a:latin typeface="Century Gothic" charset="0"/>
                <a:ea typeface="Century Gothic" charset="0"/>
                <a:cs typeface="Century Gothic" charset="0"/>
              </a:rPr>
              <a:t>Caitlin Tonner  </a:t>
            </a:r>
            <a:r>
              <a:rPr lang="en-US" sz="1050" i="1" dirty="0" err="1" smtClean="0">
                <a:solidFill>
                  <a:schemeClr val="tx1">
                    <a:lumMod val="75000"/>
                    <a:lumOff val="25000"/>
                  </a:schemeClr>
                </a:solidFill>
                <a:latin typeface="Century Gothic" charset="0"/>
                <a:ea typeface="Century Gothic" charset="0"/>
                <a:cs typeface="Century Gothic" charset="0"/>
              </a:rPr>
              <a:t>Comm</a:t>
            </a:r>
            <a:r>
              <a:rPr lang="en-US" sz="1050" i="1" dirty="0" smtClean="0">
                <a:solidFill>
                  <a:schemeClr val="tx1">
                    <a:lumMod val="75000"/>
                    <a:lumOff val="25000"/>
                  </a:schemeClr>
                </a:solidFill>
                <a:latin typeface="Century Gothic" charset="0"/>
                <a:ea typeface="Century Gothic" charset="0"/>
                <a:cs typeface="Century Gothic" charset="0"/>
              </a:rPr>
              <a:t> (ID)</a:t>
            </a:r>
            <a:endParaRPr lang="en-US" sz="1050" i="1" dirty="0">
              <a:solidFill>
                <a:schemeClr val="tx1">
                  <a:lumMod val="75000"/>
                  <a:lumOff val="25000"/>
                </a:schemeClr>
              </a:solidFill>
              <a:latin typeface="Century Gothic" charset="0"/>
              <a:ea typeface="Century Gothic" charset="0"/>
              <a:cs typeface="Century Gothic" charset="0"/>
            </a:endParaRPr>
          </a:p>
        </p:txBody>
      </p:sp>
      <p:sp>
        <p:nvSpPr>
          <p:cNvPr id="13" name="Content Placeholder 3"/>
          <p:cNvSpPr txBox="1">
            <a:spLocks/>
          </p:cNvSpPr>
          <p:nvPr/>
        </p:nvSpPr>
        <p:spPr>
          <a:xfrm>
            <a:off x="5265037" y="5671859"/>
            <a:ext cx="1503344" cy="43221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050" b="1" dirty="0" smtClean="0">
                <a:solidFill>
                  <a:schemeClr val="tx1">
                    <a:lumMod val="75000"/>
                    <a:lumOff val="25000"/>
                  </a:schemeClr>
                </a:solidFill>
                <a:latin typeface="Century Gothic" charset="0"/>
                <a:ea typeface="Century Gothic" charset="0"/>
                <a:cs typeface="Century Gothic" charset="0"/>
              </a:rPr>
              <a:t>Christie Stevens</a:t>
            </a:r>
          </a:p>
          <a:p>
            <a:pPr marL="0" indent="0" algn="ctr">
              <a:spcBef>
                <a:spcPts val="0"/>
              </a:spcBef>
              <a:buNone/>
            </a:pPr>
            <a:r>
              <a:rPr lang="en-US" sz="1050" i="1" dirty="0" err="1" smtClean="0">
                <a:solidFill>
                  <a:schemeClr val="tx1">
                    <a:lumMod val="75000"/>
                    <a:lumOff val="25000"/>
                  </a:schemeClr>
                </a:solidFill>
                <a:latin typeface="Century Gothic" charset="0"/>
                <a:ea typeface="Century Gothic" charset="0"/>
                <a:cs typeface="Century Gothic" charset="0"/>
              </a:rPr>
              <a:t>Comm</a:t>
            </a:r>
            <a:r>
              <a:rPr lang="en-US" sz="1050" i="1" dirty="0" smtClean="0">
                <a:solidFill>
                  <a:schemeClr val="tx1">
                    <a:lumMod val="75000"/>
                    <a:lumOff val="25000"/>
                  </a:schemeClr>
                </a:solidFill>
                <a:latin typeface="Century Gothic" charset="0"/>
                <a:ea typeface="Century Gothic" charset="0"/>
                <a:cs typeface="Century Gothic" charset="0"/>
              </a:rPr>
              <a:t> (WC)</a:t>
            </a:r>
            <a:endParaRPr lang="en-US" sz="1050" i="1" dirty="0">
              <a:solidFill>
                <a:schemeClr val="tx1">
                  <a:lumMod val="75000"/>
                  <a:lumOff val="25000"/>
                </a:schemeClr>
              </a:solidFill>
              <a:latin typeface="Century Gothic" charset="0"/>
              <a:ea typeface="Century Gothic" charset="0"/>
              <a:cs typeface="Century Gothic" charset="0"/>
            </a:endParaRPr>
          </a:p>
        </p:txBody>
      </p:sp>
      <p:sp>
        <p:nvSpPr>
          <p:cNvPr id="14" name="Content Placeholder 3"/>
          <p:cNvSpPr txBox="1">
            <a:spLocks/>
          </p:cNvSpPr>
          <p:nvPr/>
        </p:nvSpPr>
        <p:spPr>
          <a:xfrm>
            <a:off x="6669158" y="5671859"/>
            <a:ext cx="1179324" cy="43221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050" b="1" dirty="0" smtClean="0">
                <a:solidFill>
                  <a:schemeClr val="tx1">
                    <a:lumMod val="75000"/>
                    <a:lumOff val="25000"/>
                  </a:schemeClr>
                </a:solidFill>
                <a:latin typeface="Century Gothic" charset="0"/>
                <a:ea typeface="Century Gothic" charset="0"/>
                <a:cs typeface="Century Gothic" charset="0"/>
              </a:rPr>
              <a:t>Jenna Williams </a:t>
            </a:r>
            <a:endParaRPr lang="en-US" sz="1050" b="1" i="1" dirty="0">
              <a:solidFill>
                <a:schemeClr val="tx1">
                  <a:lumMod val="75000"/>
                  <a:lumOff val="25000"/>
                </a:schemeClr>
              </a:solidFill>
              <a:latin typeface="Century Gothic" charset="0"/>
              <a:ea typeface="Century Gothic" charset="0"/>
              <a:cs typeface="Century Gothic" charset="0"/>
            </a:endParaRPr>
          </a:p>
          <a:p>
            <a:pPr marL="0" indent="0" algn="ctr">
              <a:spcBef>
                <a:spcPts val="0"/>
              </a:spcBef>
              <a:buNone/>
            </a:pPr>
            <a:r>
              <a:rPr lang="en-US" sz="1050" i="1" dirty="0" err="1" smtClean="0">
                <a:solidFill>
                  <a:schemeClr val="tx1">
                    <a:lumMod val="75000"/>
                    <a:lumOff val="25000"/>
                  </a:schemeClr>
                </a:solidFill>
                <a:latin typeface="Century Gothic" charset="0"/>
                <a:ea typeface="Century Gothic" charset="0"/>
                <a:cs typeface="Century Gothic" charset="0"/>
              </a:rPr>
              <a:t>Comm</a:t>
            </a:r>
            <a:r>
              <a:rPr lang="en-US" sz="1050" i="1" dirty="0" smtClean="0">
                <a:solidFill>
                  <a:schemeClr val="tx1">
                    <a:lumMod val="75000"/>
                    <a:lumOff val="25000"/>
                  </a:schemeClr>
                </a:solidFill>
                <a:latin typeface="Century Gothic" charset="0"/>
                <a:ea typeface="Century Gothic" charset="0"/>
                <a:cs typeface="Century Gothic" charset="0"/>
              </a:rPr>
              <a:t> (ARC)</a:t>
            </a:r>
            <a:endParaRPr lang="en-US" sz="1050" i="1" dirty="0">
              <a:solidFill>
                <a:schemeClr val="tx1">
                  <a:lumMod val="75000"/>
                  <a:lumOff val="25000"/>
                </a:schemeClr>
              </a:solidFill>
              <a:latin typeface="Century Gothic" charset="0"/>
              <a:ea typeface="Century Gothic" charset="0"/>
              <a:cs typeface="Century Gothic" charset="0"/>
            </a:endParaRPr>
          </a:p>
          <a:p>
            <a:pPr marL="0" indent="0" algn="ctr">
              <a:spcBef>
                <a:spcPts val="0"/>
              </a:spcBef>
              <a:buNone/>
            </a:pPr>
            <a:endParaRPr lang="en-US" sz="1050" dirty="0">
              <a:solidFill>
                <a:schemeClr val="tx1">
                  <a:lumMod val="75000"/>
                  <a:lumOff val="25000"/>
                </a:schemeClr>
              </a:solidFill>
              <a:latin typeface="Century Gothic" charset="0"/>
              <a:ea typeface="Century Gothic" charset="0"/>
              <a:cs typeface="Century Gothic" charset="0"/>
            </a:endParaRPr>
          </a:p>
        </p:txBody>
      </p:sp>
      <p:sp>
        <p:nvSpPr>
          <p:cNvPr id="15" name="Content Placeholder 3"/>
          <p:cNvSpPr txBox="1">
            <a:spLocks/>
          </p:cNvSpPr>
          <p:nvPr/>
        </p:nvSpPr>
        <p:spPr>
          <a:xfrm>
            <a:off x="1338209" y="4022307"/>
            <a:ext cx="1519735" cy="43221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050" b="1" dirty="0" smtClean="0">
                <a:solidFill>
                  <a:schemeClr val="tx1">
                    <a:lumMod val="75000"/>
                    <a:lumOff val="25000"/>
                  </a:schemeClr>
                </a:solidFill>
                <a:latin typeface="Century Gothic" charset="0"/>
                <a:ea typeface="Century Gothic" charset="0"/>
                <a:cs typeface="Century Gothic" charset="0"/>
              </a:rPr>
              <a:t>Kelly Meehan </a:t>
            </a:r>
          </a:p>
          <a:p>
            <a:pPr marL="0" indent="0" algn="ctr">
              <a:spcBef>
                <a:spcPts val="0"/>
              </a:spcBef>
              <a:buNone/>
            </a:pPr>
            <a:r>
              <a:rPr lang="en-US" sz="1050" i="1" dirty="0" smtClean="0">
                <a:solidFill>
                  <a:schemeClr val="tx1">
                    <a:lumMod val="75000"/>
                    <a:lumOff val="25000"/>
                  </a:schemeClr>
                </a:solidFill>
                <a:latin typeface="Century Gothic" charset="0"/>
                <a:ea typeface="Century Gothic" charset="0"/>
                <a:cs typeface="Century Gothic" charset="0"/>
              </a:rPr>
              <a:t>Geo (NCEI)</a:t>
            </a:r>
            <a:endParaRPr lang="en-US" sz="1050" i="1" dirty="0">
              <a:solidFill>
                <a:schemeClr val="tx1">
                  <a:lumMod val="75000"/>
                  <a:lumOff val="25000"/>
                </a:schemeClr>
              </a:solidFill>
              <a:latin typeface="Century Gothic" charset="0"/>
              <a:ea typeface="Century Gothic" charset="0"/>
              <a:cs typeface="Century Gothic" charset="0"/>
            </a:endParaRPr>
          </a:p>
        </p:txBody>
      </p:sp>
      <p:sp>
        <p:nvSpPr>
          <p:cNvPr id="16" name="Content Placeholder 3"/>
          <p:cNvSpPr txBox="1">
            <a:spLocks/>
          </p:cNvSpPr>
          <p:nvPr/>
        </p:nvSpPr>
        <p:spPr>
          <a:xfrm>
            <a:off x="8948309" y="4022307"/>
            <a:ext cx="1519735" cy="43221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050" b="1" dirty="0" smtClean="0">
                <a:solidFill>
                  <a:schemeClr val="tx1">
                    <a:lumMod val="75000"/>
                    <a:lumOff val="25000"/>
                  </a:schemeClr>
                </a:solidFill>
                <a:latin typeface="Century Gothic" charset="0"/>
                <a:ea typeface="Century Gothic" charset="0"/>
                <a:cs typeface="Century Gothic" charset="0"/>
              </a:rPr>
              <a:t>Sean  Cameron</a:t>
            </a:r>
          </a:p>
          <a:p>
            <a:pPr marL="0" indent="0" algn="ctr">
              <a:spcBef>
                <a:spcPts val="0"/>
              </a:spcBef>
              <a:buNone/>
            </a:pPr>
            <a:r>
              <a:rPr lang="en-US" sz="1050" i="1" dirty="0" smtClean="0">
                <a:solidFill>
                  <a:schemeClr val="tx1">
                    <a:lumMod val="75000"/>
                    <a:lumOff val="25000"/>
                  </a:schemeClr>
                </a:solidFill>
                <a:latin typeface="Century Gothic" charset="0"/>
                <a:ea typeface="Century Gothic" charset="0"/>
                <a:cs typeface="Century Gothic" charset="0"/>
              </a:rPr>
              <a:t>PC (UGA)</a:t>
            </a:r>
            <a:endParaRPr lang="en-US" sz="1050" i="1" dirty="0">
              <a:solidFill>
                <a:schemeClr val="tx1">
                  <a:lumMod val="75000"/>
                  <a:lumOff val="25000"/>
                </a:schemeClr>
              </a:solidFill>
              <a:latin typeface="Century Gothic" charset="0"/>
              <a:ea typeface="Century Gothic" charset="0"/>
              <a:cs typeface="Century Gothic" charset="0"/>
            </a:endParaRPr>
          </a:p>
        </p:txBody>
      </p:sp>
      <p:sp>
        <p:nvSpPr>
          <p:cNvPr id="17" name="Content Placeholder 3"/>
          <p:cNvSpPr txBox="1">
            <a:spLocks/>
          </p:cNvSpPr>
          <p:nvPr/>
        </p:nvSpPr>
        <p:spPr>
          <a:xfrm>
            <a:off x="7886387" y="5671859"/>
            <a:ext cx="1200739" cy="43221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050" b="1" dirty="0" smtClean="0">
                <a:solidFill>
                  <a:schemeClr val="tx1">
                    <a:lumMod val="75000"/>
                    <a:lumOff val="25000"/>
                  </a:schemeClr>
                </a:solidFill>
                <a:latin typeface="Century Gothic" charset="0"/>
                <a:ea typeface="Century Gothic" charset="0"/>
                <a:cs typeface="Century Gothic" charset="0"/>
              </a:rPr>
              <a:t>Aubrey </a:t>
            </a:r>
            <a:r>
              <a:rPr lang="en-US" sz="1050" b="1" dirty="0" err="1" smtClean="0">
                <a:solidFill>
                  <a:schemeClr val="tx1">
                    <a:lumMod val="75000"/>
                    <a:lumOff val="25000"/>
                  </a:schemeClr>
                </a:solidFill>
                <a:latin typeface="Century Gothic" charset="0"/>
                <a:ea typeface="Century Gothic" charset="0"/>
                <a:cs typeface="Century Gothic" charset="0"/>
              </a:rPr>
              <a:t>Hilte</a:t>
            </a:r>
            <a:r>
              <a:rPr lang="en-US" sz="1050" b="1" dirty="0" smtClean="0">
                <a:solidFill>
                  <a:schemeClr val="tx1">
                    <a:lumMod val="75000"/>
                    <a:lumOff val="25000"/>
                  </a:schemeClr>
                </a:solidFill>
                <a:latin typeface="Century Gothic" charset="0"/>
                <a:ea typeface="Century Gothic" charset="0"/>
                <a:cs typeface="Century Gothic" charset="0"/>
              </a:rPr>
              <a:t> </a:t>
            </a:r>
          </a:p>
          <a:p>
            <a:pPr marL="0" indent="0" algn="ctr">
              <a:spcBef>
                <a:spcPts val="0"/>
              </a:spcBef>
              <a:buNone/>
            </a:pPr>
            <a:r>
              <a:rPr lang="en-US" sz="1050" i="1" dirty="0" smtClean="0">
                <a:solidFill>
                  <a:schemeClr val="tx1">
                    <a:lumMod val="75000"/>
                    <a:lumOff val="25000"/>
                  </a:schemeClr>
                </a:solidFill>
                <a:latin typeface="Century Gothic" charset="0"/>
                <a:ea typeface="Century Gothic" charset="0"/>
                <a:cs typeface="Century Gothic" charset="0"/>
              </a:rPr>
              <a:t>PC (WC)</a:t>
            </a:r>
            <a:endParaRPr lang="en-US" sz="1050" i="1" dirty="0">
              <a:solidFill>
                <a:schemeClr val="tx1">
                  <a:lumMod val="75000"/>
                  <a:lumOff val="25000"/>
                </a:schemeClr>
              </a:solidFill>
              <a:latin typeface="Century Gothic" charset="0"/>
              <a:ea typeface="Century Gothic" charset="0"/>
              <a:cs typeface="Century Gothic" charset="0"/>
            </a:endParaRPr>
          </a:p>
        </p:txBody>
      </p:sp>
      <p:sp>
        <p:nvSpPr>
          <p:cNvPr id="18" name="Content Placeholder 3"/>
          <p:cNvSpPr txBox="1">
            <a:spLocks/>
          </p:cNvSpPr>
          <p:nvPr/>
        </p:nvSpPr>
        <p:spPr>
          <a:xfrm>
            <a:off x="9055700" y="5671859"/>
            <a:ext cx="1358686" cy="43221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050" b="1" dirty="0" smtClean="0">
                <a:solidFill>
                  <a:schemeClr val="tx1">
                    <a:lumMod val="75000"/>
                    <a:lumOff val="25000"/>
                  </a:schemeClr>
                </a:solidFill>
                <a:latin typeface="Century Gothic" charset="0"/>
                <a:ea typeface="Century Gothic" charset="0"/>
                <a:cs typeface="Century Gothic" charset="0"/>
              </a:rPr>
              <a:t>Amanda Clayton </a:t>
            </a:r>
            <a:r>
              <a:rPr lang="en-US" sz="1050" i="1" dirty="0" smtClean="0">
                <a:solidFill>
                  <a:schemeClr val="tx1">
                    <a:lumMod val="75000"/>
                    <a:lumOff val="25000"/>
                  </a:schemeClr>
                </a:solidFill>
                <a:latin typeface="Century Gothic" charset="0"/>
                <a:ea typeface="Century Gothic" charset="0"/>
                <a:cs typeface="Century Gothic" charset="0"/>
              </a:rPr>
              <a:t>PC (LaRC)</a:t>
            </a:r>
            <a:endParaRPr lang="en-US" sz="1050" i="1" dirty="0">
              <a:solidFill>
                <a:schemeClr val="tx1">
                  <a:lumMod val="75000"/>
                  <a:lumOff val="25000"/>
                </a:schemeClr>
              </a:solidFill>
              <a:latin typeface="Century Gothic" charset="0"/>
              <a:ea typeface="Century Gothic" charset="0"/>
              <a:cs typeface="Century Gothic" charset="0"/>
            </a:endParaRPr>
          </a:p>
          <a:p>
            <a:pPr marL="0" indent="0" algn="ctr">
              <a:spcBef>
                <a:spcPts val="0"/>
              </a:spcBef>
              <a:buNone/>
            </a:pPr>
            <a:endParaRPr lang="en-US" sz="1050" dirty="0">
              <a:solidFill>
                <a:schemeClr val="tx1">
                  <a:lumMod val="75000"/>
                  <a:lumOff val="25000"/>
                </a:schemeClr>
              </a:solidFill>
              <a:latin typeface="Century Gothic" charset="0"/>
              <a:ea typeface="Century Gothic" charset="0"/>
              <a:cs typeface="Century Gothic" charset="0"/>
            </a:endParaRPr>
          </a:p>
        </p:txBody>
      </p:sp>
      <p:grpSp>
        <p:nvGrpSpPr>
          <p:cNvPr id="19" name="Group 18"/>
          <p:cNvGrpSpPr/>
          <p:nvPr/>
        </p:nvGrpSpPr>
        <p:grpSpPr>
          <a:xfrm>
            <a:off x="6649755" y="2919423"/>
            <a:ext cx="1106424" cy="1106424"/>
            <a:chOff x="10559347" y="1379498"/>
            <a:chExt cx="1370684" cy="1389141"/>
          </a:xfrm>
        </p:grpSpPr>
        <p:pic>
          <p:nvPicPr>
            <p:cNvPr id="20" name="Picture 1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559347" y="1379498"/>
              <a:ext cx="1370684" cy="1389141"/>
            </a:xfrm>
            <a:prstGeom prst="rect">
              <a:avLst/>
            </a:prstGeom>
          </p:spPr>
        </p:pic>
        <p:pic>
          <p:nvPicPr>
            <p:cNvPr id="21" name="Picture 20"/>
            <p:cNvPicPr>
              <a:picLocks/>
            </p:cNvPicPr>
            <p:nvPr/>
          </p:nvPicPr>
          <p:blipFill>
            <a:blip r:embed="rId3" cstate="print">
              <a:extLst>
                <a:ext uri="{28A0092B-C50C-407E-A947-70E740481C1C}">
                  <a14:useLocalDpi xmlns:a14="http://schemas.microsoft.com/office/drawing/2010/main"/>
                </a:ext>
              </a:extLst>
            </a:blip>
            <a:stretch>
              <a:fillRect/>
            </a:stretch>
          </p:blipFill>
          <p:spPr>
            <a:xfrm>
              <a:off x="10690143" y="1525428"/>
              <a:ext cx="1126046" cy="1097280"/>
            </a:xfrm>
            <a:prstGeom prst="rect">
              <a:avLst/>
            </a:prstGeom>
          </p:spPr>
        </p:pic>
      </p:grpSp>
      <p:grpSp>
        <p:nvGrpSpPr>
          <p:cNvPr id="22" name="Group 21"/>
          <p:cNvGrpSpPr/>
          <p:nvPr/>
        </p:nvGrpSpPr>
        <p:grpSpPr>
          <a:xfrm>
            <a:off x="7917577" y="4562584"/>
            <a:ext cx="1106424" cy="1106424"/>
            <a:chOff x="7209732" y="4995820"/>
            <a:chExt cx="1370684" cy="1389140"/>
          </a:xfrm>
        </p:grpSpPr>
        <p:pic>
          <p:nvPicPr>
            <p:cNvPr id="23" name="Picture 2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09732" y="4995820"/>
              <a:ext cx="1370684" cy="1389140"/>
            </a:xfrm>
            <a:prstGeom prst="rect">
              <a:avLst/>
            </a:prstGeom>
          </p:spPr>
        </p:pic>
        <p:pic>
          <p:nvPicPr>
            <p:cNvPr id="24" name="Picture 2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359511" y="5141750"/>
              <a:ext cx="1071127" cy="1097280"/>
            </a:xfrm>
            <a:prstGeom prst="ellipse">
              <a:avLst/>
            </a:prstGeom>
          </p:spPr>
        </p:pic>
      </p:grpSp>
      <p:grpSp>
        <p:nvGrpSpPr>
          <p:cNvPr id="25" name="Group 24"/>
          <p:cNvGrpSpPr/>
          <p:nvPr/>
        </p:nvGrpSpPr>
        <p:grpSpPr>
          <a:xfrm>
            <a:off x="9181833" y="4562584"/>
            <a:ext cx="1106424" cy="1106424"/>
            <a:chOff x="10559347" y="4995819"/>
            <a:chExt cx="1370684" cy="1389141"/>
          </a:xfrm>
        </p:grpSpPr>
        <p:pic>
          <p:nvPicPr>
            <p:cNvPr id="26" name="Picture 2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559347" y="4995819"/>
              <a:ext cx="1370684" cy="1389141"/>
            </a:xfrm>
            <a:prstGeom prst="rect">
              <a:avLst/>
            </a:prstGeom>
          </p:spPr>
        </p:pic>
        <p:pic>
          <p:nvPicPr>
            <p:cNvPr id="27" name="Picture 2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697536" y="5141749"/>
              <a:ext cx="1094306" cy="1097280"/>
            </a:xfrm>
            <a:prstGeom prst="ellipse">
              <a:avLst/>
            </a:prstGeom>
          </p:spPr>
        </p:pic>
      </p:grpSp>
      <p:grpSp>
        <p:nvGrpSpPr>
          <p:cNvPr id="28" name="Group 27"/>
          <p:cNvGrpSpPr/>
          <p:nvPr/>
        </p:nvGrpSpPr>
        <p:grpSpPr>
          <a:xfrm>
            <a:off x="2851636" y="2919423"/>
            <a:ext cx="1106424" cy="1106424"/>
            <a:chOff x="5534925" y="1379498"/>
            <a:chExt cx="1370684" cy="1389141"/>
          </a:xfrm>
        </p:grpSpPr>
        <p:pic>
          <p:nvPicPr>
            <p:cNvPr id="29" name="Picture 2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34925" y="1379498"/>
              <a:ext cx="1370684" cy="1389141"/>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71627" y="1525428"/>
              <a:ext cx="1097280" cy="1097280"/>
            </a:xfrm>
            <a:prstGeom prst="rect">
              <a:avLst/>
            </a:prstGeom>
          </p:spPr>
        </p:pic>
      </p:grpSp>
      <p:grpSp>
        <p:nvGrpSpPr>
          <p:cNvPr id="31" name="Group 30"/>
          <p:cNvGrpSpPr/>
          <p:nvPr/>
        </p:nvGrpSpPr>
        <p:grpSpPr>
          <a:xfrm>
            <a:off x="6653322" y="4562584"/>
            <a:ext cx="1106424" cy="1106424"/>
            <a:chOff x="10559347" y="3227327"/>
            <a:chExt cx="1370684" cy="1389141"/>
          </a:xfrm>
        </p:grpSpPr>
        <p:pic>
          <p:nvPicPr>
            <p:cNvPr id="32" name="Picture 3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559347" y="3227327"/>
              <a:ext cx="1370684" cy="1389141"/>
            </a:xfrm>
            <a:prstGeom prst="rect">
              <a:avLst/>
            </a:prstGeom>
          </p:spPr>
        </p:pic>
        <p:pic>
          <p:nvPicPr>
            <p:cNvPr id="33" name="Picture 32"/>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699257" y="3373257"/>
              <a:ext cx="1090864" cy="1097280"/>
            </a:xfrm>
            <a:prstGeom prst="ellipse">
              <a:avLst/>
            </a:prstGeom>
          </p:spPr>
        </p:pic>
      </p:grpSp>
      <p:grpSp>
        <p:nvGrpSpPr>
          <p:cNvPr id="34" name="Group 33"/>
          <p:cNvGrpSpPr/>
          <p:nvPr/>
        </p:nvGrpSpPr>
        <p:grpSpPr>
          <a:xfrm>
            <a:off x="4124812" y="4562584"/>
            <a:ext cx="1106424" cy="1106424"/>
            <a:chOff x="7209732" y="3227327"/>
            <a:chExt cx="1370684" cy="1389140"/>
          </a:xfrm>
        </p:grpSpPr>
        <p:pic>
          <p:nvPicPr>
            <p:cNvPr id="35" name="Picture 3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09732" y="3227327"/>
              <a:ext cx="1370684" cy="1389140"/>
            </a:xfrm>
            <a:prstGeom prst="rect">
              <a:avLst/>
            </a:prstGeom>
          </p:spPr>
        </p:pic>
        <p:pic>
          <p:nvPicPr>
            <p:cNvPr id="36" name="Picture 3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346434" y="3373257"/>
              <a:ext cx="1097280" cy="1097280"/>
            </a:xfrm>
            <a:prstGeom prst="rect">
              <a:avLst/>
            </a:prstGeom>
          </p:spPr>
        </p:pic>
      </p:grpSp>
      <p:grpSp>
        <p:nvGrpSpPr>
          <p:cNvPr id="37" name="Group 36"/>
          <p:cNvGrpSpPr/>
          <p:nvPr/>
        </p:nvGrpSpPr>
        <p:grpSpPr>
          <a:xfrm>
            <a:off x="7915794" y="2919423"/>
            <a:ext cx="1106424" cy="1106424"/>
            <a:chOff x="3860118" y="1379498"/>
            <a:chExt cx="1370684" cy="1389140"/>
          </a:xfrm>
        </p:grpSpPr>
        <p:pic>
          <p:nvPicPr>
            <p:cNvPr id="38" name="Picture 3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60118" y="1379498"/>
              <a:ext cx="1370684" cy="1389140"/>
            </a:xfrm>
            <a:prstGeom prst="rect">
              <a:avLst/>
            </a:prstGeom>
          </p:spPr>
        </p:pic>
        <p:pic>
          <p:nvPicPr>
            <p:cNvPr id="39" name="Picture 3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006980" y="1525428"/>
              <a:ext cx="1076960" cy="1097280"/>
            </a:xfrm>
            <a:prstGeom prst="rect">
              <a:avLst/>
            </a:prstGeom>
          </p:spPr>
        </p:pic>
      </p:grpSp>
      <p:grpSp>
        <p:nvGrpSpPr>
          <p:cNvPr id="40" name="Group 39"/>
          <p:cNvGrpSpPr/>
          <p:nvPr/>
        </p:nvGrpSpPr>
        <p:grpSpPr>
          <a:xfrm>
            <a:off x="1585596" y="2919423"/>
            <a:ext cx="1106424" cy="1106424"/>
            <a:chOff x="3860118" y="4995820"/>
            <a:chExt cx="1370684" cy="1389140"/>
          </a:xfrm>
        </p:grpSpPr>
        <p:pic>
          <p:nvPicPr>
            <p:cNvPr id="41" name="Picture 4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60118" y="4995820"/>
              <a:ext cx="1370684" cy="1389140"/>
            </a:xfrm>
            <a:prstGeom prst="rect">
              <a:avLst/>
            </a:prstGeom>
          </p:spPr>
        </p:pic>
        <p:pic>
          <p:nvPicPr>
            <p:cNvPr id="42" name="Picture 4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996820" y="5141750"/>
              <a:ext cx="1097280" cy="1097280"/>
            </a:xfrm>
            <a:prstGeom prst="rect">
              <a:avLst/>
            </a:prstGeom>
          </p:spPr>
        </p:pic>
      </p:grpSp>
      <p:grpSp>
        <p:nvGrpSpPr>
          <p:cNvPr id="43" name="Group 42"/>
          <p:cNvGrpSpPr/>
          <p:nvPr/>
        </p:nvGrpSpPr>
        <p:grpSpPr>
          <a:xfrm>
            <a:off x="5389067" y="4562584"/>
            <a:ext cx="1106424" cy="1106424"/>
            <a:chOff x="8884539" y="3227327"/>
            <a:chExt cx="1370684" cy="1389141"/>
          </a:xfrm>
        </p:grpSpPr>
        <p:pic>
          <p:nvPicPr>
            <p:cNvPr id="44" name="Picture 4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884539" y="3227327"/>
              <a:ext cx="1370684" cy="1389141"/>
            </a:xfrm>
            <a:prstGeom prst="rect">
              <a:avLst/>
            </a:prstGeom>
          </p:spPr>
        </p:pic>
        <p:pic>
          <p:nvPicPr>
            <p:cNvPr id="45" name="Picture 44"/>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013113" y="3373257"/>
              <a:ext cx="1113536" cy="1097280"/>
            </a:xfrm>
            <a:prstGeom prst="rect">
              <a:avLst/>
            </a:prstGeom>
          </p:spPr>
        </p:pic>
      </p:grpSp>
      <p:grpSp>
        <p:nvGrpSpPr>
          <p:cNvPr id="46" name="Group 45"/>
          <p:cNvGrpSpPr/>
          <p:nvPr/>
        </p:nvGrpSpPr>
        <p:grpSpPr>
          <a:xfrm>
            <a:off x="9181833" y="2919423"/>
            <a:ext cx="1106424" cy="1106424"/>
            <a:chOff x="5534925" y="4995820"/>
            <a:chExt cx="1370684" cy="1389141"/>
          </a:xfrm>
        </p:grpSpPr>
        <p:pic>
          <p:nvPicPr>
            <p:cNvPr id="47" name="Picture 4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34925" y="4995820"/>
              <a:ext cx="1370684" cy="1389141"/>
            </a:xfrm>
            <a:prstGeom prst="rect">
              <a:avLst/>
            </a:prstGeom>
          </p:spPr>
        </p:pic>
        <p:pic>
          <p:nvPicPr>
            <p:cNvPr id="48" name="Picture 47"/>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675661" y="5141750"/>
              <a:ext cx="1089212" cy="1097280"/>
            </a:xfrm>
            <a:prstGeom prst="rect">
              <a:avLst/>
            </a:prstGeom>
          </p:spPr>
        </p:pic>
      </p:grpSp>
      <p:grpSp>
        <p:nvGrpSpPr>
          <p:cNvPr id="49" name="Group 48"/>
          <p:cNvGrpSpPr/>
          <p:nvPr/>
        </p:nvGrpSpPr>
        <p:grpSpPr>
          <a:xfrm>
            <a:off x="5383716" y="2919423"/>
            <a:ext cx="1106424" cy="1106424"/>
            <a:chOff x="8884539" y="1379498"/>
            <a:chExt cx="1370684" cy="1389141"/>
          </a:xfrm>
        </p:grpSpPr>
        <p:pic>
          <p:nvPicPr>
            <p:cNvPr id="50" name="Picture 4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884539" y="1379498"/>
              <a:ext cx="1370684" cy="1389141"/>
            </a:xfrm>
            <a:prstGeom prst="rect">
              <a:avLst/>
            </a:prstGeom>
          </p:spPr>
        </p:pic>
        <p:pic>
          <p:nvPicPr>
            <p:cNvPr id="51" name="Picture 50"/>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9010455" y="1525428"/>
              <a:ext cx="1118853" cy="1097280"/>
            </a:xfrm>
            <a:prstGeom prst="ellipse">
              <a:avLst/>
            </a:prstGeom>
          </p:spPr>
        </p:pic>
      </p:grpSp>
      <p:grpSp>
        <p:nvGrpSpPr>
          <p:cNvPr id="52" name="Group 51"/>
          <p:cNvGrpSpPr/>
          <p:nvPr/>
        </p:nvGrpSpPr>
        <p:grpSpPr>
          <a:xfrm>
            <a:off x="2860557" y="4562584"/>
            <a:ext cx="1106424" cy="1106424"/>
            <a:chOff x="5534925" y="3227327"/>
            <a:chExt cx="1370684" cy="1389141"/>
          </a:xfrm>
        </p:grpSpPr>
        <p:pic>
          <p:nvPicPr>
            <p:cNvPr id="53" name="Picture 5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34925" y="3227327"/>
              <a:ext cx="1370684" cy="1389141"/>
            </a:xfrm>
            <a:prstGeom prst="rect">
              <a:avLst/>
            </a:prstGeom>
          </p:spPr>
        </p:pic>
        <p:pic>
          <p:nvPicPr>
            <p:cNvPr id="54" name="Picture 53"/>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5674393" y="3373257"/>
              <a:ext cx="1091748" cy="1097280"/>
            </a:xfrm>
            <a:prstGeom prst="ellipse">
              <a:avLst/>
            </a:prstGeom>
          </p:spPr>
        </p:pic>
      </p:grpSp>
      <p:grpSp>
        <p:nvGrpSpPr>
          <p:cNvPr id="55" name="Group 54"/>
          <p:cNvGrpSpPr/>
          <p:nvPr/>
        </p:nvGrpSpPr>
        <p:grpSpPr>
          <a:xfrm>
            <a:off x="4117676" y="2919423"/>
            <a:ext cx="1106424" cy="1106424"/>
            <a:chOff x="7209732" y="1379498"/>
            <a:chExt cx="1370684" cy="1389140"/>
          </a:xfrm>
        </p:grpSpPr>
        <p:pic>
          <p:nvPicPr>
            <p:cNvPr id="56" name="Picture 5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09732" y="1379498"/>
              <a:ext cx="1370684" cy="1389140"/>
            </a:xfrm>
            <a:prstGeom prst="rect">
              <a:avLst/>
            </a:prstGeom>
          </p:spPr>
        </p:pic>
        <p:pic>
          <p:nvPicPr>
            <p:cNvPr id="57" name="Picture 56"/>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7338175" y="1525428"/>
              <a:ext cx="1113798" cy="1097280"/>
            </a:xfrm>
            <a:prstGeom prst="ellipse">
              <a:avLst/>
            </a:prstGeom>
          </p:spPr>
        </p:pic>
      </p:grpSp>
      <p:grpSp>
        <p:nvGrpSpPr>
          <p:cNvPr id="58" name="Group 57"/>
          <p:cNvGrpSpPr/>
          <p:nvPr/>
        </p:nvGrpSpPr>
        <p:grpSpPr>
          <a:xfrm>
            <a:off x="1596302" y="4562584"/>
            <a:ext cx="1106424" cy="1106424"/>
            <a:chOff x="3860118" y="3227327"/>
            <a:chExt cx="1370684" cy="1389140"/>
          </a:xfrm>
        </p:grpSpPr>
        <p:pic>
          <p:nvPicPr>
            <p:cNvPr id="59" name="Picture 5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60118" y="3227327"/>
              <a:ext cx="1370684" cy="1389140"/>
            </a:xfrm>
            <a:prstGeom prst="rect">
              <a:avLst/>
            </a:prstGeom>
          </p:spPr>
        </p:pic>
        <p:pic>
          <p:nvPicPr>
            <p:cNvPr id="60" name="Picture 59"/>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3987677" y="3373257"/>
              <a:ext cx="1115567" cy="1097280"/>
            </a:xfrm>
            <a:prstGeom prst="ellipse">
              <a:avLst/>
            </a:prstGeom>
          </p:spPr>
        </p:pic>
      </p:grpSp>
    </p:spTree>
    <p:extLst>
      <p:ext uri="{BB962C8B-B14F-4D97-AF65-F5344CB8AC3E}">
        <p14:creationId xmlns:p14="http://schemas.microsoft.com/office/powerpoint/2010/main" val="998690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Contact</a:t>
            </a:r>
            <a:r>
              <a:rPr lang="is-IS" dirty="0" smtClean="0"/>
              <a:t>…</a:t>
            </a:r>
            <a:endParaRPr lang="en-US" dirty="0"/>
          </a:p>
        </p:txBody>
      </p:sp>
      <p:sp>
        <p:nvSpPr>
          <p:cNvPr id="7" name="Content Placeholder 2"/>
          <p:cNvSpPr txBox="1">
            <a:spLocks/>
          </p:cNvSpPr>
          <p:nvPr/>
        </p:nvSpPr>
        <p:spPr>
          <a:xfrm>
            <a:off x="349321" y="1356189"/>
            <a:ext cx="11456855" cy="482469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spcBef>
                <a:spcPts val="400"/>
              </a:spcBef>
              <a:spcAft>
                <a:spcPts val="600"/>
              </a:spcAft>
            </a:pPr>
            <a:r>
              <a:rPr lang="en-US" sz="2300" b="1" dirty="0" smtClean="0"/>
              <a:t>Karen: </a:t>
            </a:r>
            <a:r>
              <a:rPr lang="en-US" sz="2300" dirty="0" smtClean="0"/>
              <a:t>contracts, payroll, status reports/invoices, schedule adjustments, online app system, travel, SSAI</a:t>
            </a:r>
          </a:p>
          <a:p>
            <a:pPr marL="171450" indent="-171450">
              <a:spcBef>
                <a:spcPts val="400"/>
              </a:spcBef>
              <a:spcAft>
                <a:spcPts val="600"/>
              </a:spcAft>
            </a:pPr>
            <a:r>
              <a:rPr lang="en-US" sz="2300" b="1" dirty="0" smtClean="0"/>
              <a:t>Lauren: </a:t>
            </a:r>
            <a:r>
              <a:rPr lang="en-US" sz="2300" dirty="0" smtClean="0"/>
              <a:t>projects, deadlines, conferences, </a:t>
            </a:r>
            <a:r>
              <a:rPr lang="en-US" sz="2300" dirty="0" err="1" smtClean="0"/>
              <a:t>telecons</a:t>
            </a:r>
            <a:r>
              <a:rPr lang="en-US" sz="2300" dirty="0" smtClean="0"/>
              <a:t>, Fellow class, CL position competition, publications, international activities, state/local government activities, partner engagement, project hand-offs, media interactions, Wise County</a:t>
            </a:r>
          </a:p>
          <a:p>
            <a:pPr marL="171450" indent="-171450">
              <a:spcBef>
                <a:spcPts val="400"/>
              </a:spcBef>
              <a:spcAft>
                <a:spcPts val="600"/>
              </a:spcAft>
            </a:pPr>
            <a:r>
              <a:rPr lang="en-US" sz="2300" b="1" dirty="0" smtClean="0"/>
              <a:t>Georgina: </a:t>
            </a:r>
            <a:r>
              <a:rPr lang="en-US" sz="2300" dirty="0" smtClean="0"/>
              <a:t>Impact Analysis Team-related items, tracking metrics, indicators, socioeconomic impact analysis, PSI, participant surveys, alumni survey </a:t>
            </a:r>
          </a:p>
          <a:p>
            <a:pPr marL="171450" indent="-171450">
              <a:spcBef>
                <a:spcPts val="400"/>
              </a:spcBef>
              <a:spcAft>
                <a:spcPts val="600"/>
              </a:spcAft>
            </a:pPr>
            <a:r>
              <a:rPr lang="en-US" sz="2300" b="1" dirty="0" smtClean="0"/>
              <a:t>Carrie: </a:t>
            </a:r>
            <a:r>
              <a:rPr lang="en-US" sz="2300" dirty="0" smtClean="0"/>
              <a:t>Communications Team-related items, graphic design support, social media, newsletter, VPS, video help, recruiting, military engagement, recruiting, outreach activities, Ambassador Corps, print materials</a:t>
            </a:r>
          </a:p>
          <a:p>
            <a:pPr marL="171450" indent="-171450">
              <a:spcBef>
                <a:spcPts val="400"/>
              </a:spcBef>
              <a:spcAft>
                <a:spcPts val="600"/>
              </a:spcAft>
            </a:pPr>
            <a:r>
              <a:rPr lang="en-US" sz="2300" b="1" dirty="0" smtClean="0"/>
              <a:t>Tiffani:</a:t>
            </a:r>
            <a:r>
              <a:rPr lang="en-US" sz="2300" dirty="0" smtClean="0"/>
              <a:t> Project Coordination Team-related items, publications, deliverables, using the national </a:t>
            </a:r>
            <a:r>
              <a:rPr lang="en-US" sz="2300" dirty="0" err="1" smtClean="0"/>
              <a:t>telecon</a:t>
            </a:r>
            <a:r>
              <a:rPr lang="en-US" sz="2300" dirty="0" smtClean="0"/>
              <a:t> line</a:t>
            </a:r>
          </a:p>
          <a:p>
            <a:pPr marL="171450" indent="-171450">
              <a:spcBef>
                <a:spcPts val="400"/>
              </a:spcBef>
              <a:spcAft>
                <a:spcPts val="600"/>
              </a:spcAft>
            </a:pPr>
            <a:r>
              <a:rPr lang="en-US" sz="2300" b="1" dirty="0" smtClean="0"/>
              <a:t>Jordan: </a:t>
            </a:r>
            <a:r>
              <a:rPr lang="en-US" sz="2300" dirty="0" smtClean="0"/>
              <a:t>IT Team-related items, </a:t>
            </a:r>
            <a:r>
              <a:rPr lang="en-US" sz="2300" dirty="0" err="1" smtClean="0"/>
              <a:t>DEVELOPedia</a:t>
            </a:r>
            <a:r>
              <a:rPr lang="en-US" sz="2300" dirty="0" smtClean="0"/>
              <a:t>, DEVELOP website, DEVELOP Exchange, software, hardware, software release authority</a:t>
            </a:r>
          </a:p>
          <a:p>
            <a:pPr marL="171450" indent="-171450">
              <a:spcBef>
                <a:spcPts val="400"/>
              </a:spcBef>
              <a:spcAft>
                <a:spcPts val="600"/>
              </a:spcAft>
            </a:pPr>
            <a:r>
              <a:rPr lang="en-US" sz="2300" b="1" dirty="0" smtClean="0"/>
              <a:t>Topics Not Listed Here: </a:t>
            </a:r>
            <a:r>
              <a:rPr lang="en-US" sz="2300" dirty="0" smtClean="0"/>
              <a:t>ANYONE! We love answering questions and will direct you to the right person if we can’t answer </a:t>
            </a:r>
            <a:r>
              <a:rPr lang="en-US" sz="2300" dirty="0" smtClean="0">
                <a:sym typeface="Wingdings" panose="05000000000000000000" pitchFamily="2" charset="2"/>
              </a:rPr>
              <a:t></a:t>
            </a:r>
            <a:endParaRPr lang="en-US" sz="2300" dirty="0" smtClean="0"/>
          </a:p>
        </p:txBody>
      </p:sp>
    </p:spTree>
    <p:extLst>
      <p:ext uri="{BB962C8B-B14F-4D97-AF65-F5344CB8AC3E}">
        <p14:creationId xmlns:p14="http://schemas.microsoft.com/office/powerpoint/2010/main" val="2088460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Media</a:t>
            </a:r>
            <a:endParaRPr lang="en-US" dirty="0"/>
          </a:p>
        </p:txBody>
      </p:sp>
      <p:sp>
        <p:nvSpPr>
          <p:cNvPr id="10" name="Content Placeholder 1"/>
          <p:cNvSpPr>
            <a:spLocks noGrp="1"/>
          </p:cNvSpPr>
          <p:nvPr>
            <p:ph idx="1"/>
          </p:nvPr>
        </p:nvSpPr>
        <p:spPr>
          <a:xfrm>
            <a:off x="1801965" y="1514576"/>
            <a:ext cx="3539699" cy="4170474"/>
          </a:xfrm>
        </p:spPr>
        <p:txBody>
          <a:bodyPr>
            <a:noAutofit/>
          </a:bodyPr>
          <a:lstStyle/>
          <a:p>
            <a:pPr marL="0" indent="0">
              <a:spcBef>
                <a:spcPts val="0"/>
              </a:spcBef>
              <a:buNone/>
            </a:pPr>
            <a:r>
              <a:rPr lang="en-US" sz="1700" b="1" dirty="0" smtClean="0">
                <a:solidFill>
                  <a:schemeClr val="bg2">
                    <a:lumMod val="50000"/>
                  </a:schemeClr>
                </a:solidFill>
                <a:latin typeface="Century Gothic" charset="0"/>
                <a:ea typeface="Century Gothic" charset="0"/>
                <a:cs typeface="Century Gothic" charset="0"/>
              </a:rPr>
              <a:t>DEVELOP </a:t>
            </a:r>
            <a:r>
              <a:rPr lang="en-US" sz="1700" b="1" dirty="0">
                <a:solidFill>
                  <a:schemeClr val="bg2">
                    <a:lumMod val="50000"/>
                  </a:schemeClr>
                </a:solidFill>
                <a:latin typeface="Century Gothic" charset="0"/>
                <a:ea typeface="Century Gothic" charset="0"/>
                <a:cs typeface="Century Gothic" charset="0"/>
              </a:rPr>
              <a:t>National Program:</a:t>
            </a:r>
            <a:r>
              <a:rPr lang="en-US" sz="1700" dirty="0">
                <a:solidFill>
                  <a:schemeClr val="bg2">
                    <a:lumMod val="50000"/>
                  </a:schemeClr>
                </a:solidFill>
                <a:latin typeface="Century Gothic" charset="0"/>
                <a:ea typeface="Century Gothic" charset="0"/>
                <a:cs typeface="Century Gothic" charset="0"/>
              </a:rPr>
              <a:t> features projects, </a:t>
            </a:r>
            <a:r>
              <a:rPr lang="en-US" sz="1700" dirty="0" smtClean="0">
                <a:solidFill>
                  <a:schemeClr val="bg2">
                    <a:lumMod val="50000"/>
                  </a:schemeClr>
                </a:solidFill>
                <a:latin typeface="Century Gothic" charset="0"/>
                <a:ea typeface="Century Gothic" charset="0"/>
                <a:cs typeface="Century Gothic" charset="0"/>
              </a:rPr>
              <a:t>node highlights &amp; accomplishments</a:t>
            </a:r>
            <a:r>
              <a:rPr lang="en-US" sz="1700" dirty="0">
                <a:solidFill>
                  <a:schemeClr val="bg2">
                    <a:lumMod val="50000"/>
                  </a:schemeClr>
                </a:solidFill>
                <a:latin typeface="Century Gothic" charset="0"/>
                <a:ea typeface="Century Gothic" charset="0"/>
                <a:cs typeface="Century Gothic" charset="0"/>
              </a:rPr>
              <a:t>, </a:t>
            </a:r>
            <a:r>
              <a:rPr lang="en-US" sz="1700" dirty="0" smtClean="0">
                <a:solidFill>
                  <a:schemeClr val="bg2">
                    <a:lumMod val="50000"/>
                  </a:schemeClr>
                </a:solidFill>
                <a:latin typeface="Century Gothic" charset="0"/>
                <a:ea typeface="Century Gothic" charset="0"/>
                <a:cs typeface="Century Gothic" charset="0"/>
              </a:rPr>
              <a:t>VPS announcements </a:t>
            </a:r>
            <a:r>
              <a:rPr lang="en-US" sz="1100" dirty="0" smtClean="0">
                <a:solidFill>
                  <a:schemeClr val="bg2">
                    <a:lumMod val="50000"/>
                  </a:schemeClr>
                </a:solidFill>
                <a:latin typeface="Century Gothic" charset="0"/>
                <a:ea typeface="Century Gothic" charset="0"/>
                <a:cs typeface="Century Gothic" charset="0"/>
                <a:hlinkClick r:id="rId2"/>
              </a:rPr>
              <a:t>www.facebook.com/developnationalprogram</a:t>
            </a:r>
            <a:endParaRPr lang="en-US" sz="1100" dirty="0" smtClean="0">
              <a:solidFill>
                <a:schemeClr val="bg2">
                  <a:lumMod val="50000"/>
                </a:schemeClr>
              </a:solidFill>
              <a:latin typeface="Century Gothic" charset="0"/>
              <a:ea typeface="Century Gothic" charset="0"/>
              <a:cs typeface="Century Gothic" charset="0"/>
            </a:endParaRPr>
          </a:p>
          <a:p>
            <a:pPr marL="0" indent="0">
              <a:spcBef>
                <a:spcPts val="0"/>
              </a:spcBef>
              <a:buNone/>
            </a:pPr>
            <a:endParaRPr lang="en-US" sz="1100" dirty="0">
              <a:solidFill>
                <a:schemeClr val="bg2">
                  <a:lumMod val="50000"/>
                </a:schemeClr>
              </a:solidFill>
              <a:latin typeface="Century Gothic" charset="0"/>
              <a:ea typeface="Century Gothic" charset="0"/>
              <a:cs typeface="Century Gothic" charset="0"/>
            </a:endParaRPr>
          </a:p>
          <a:p>
            <a:pPr marL="0" indent="0">
              <a:spcBef>
                <a:spcPts val="0"/>
              </a:spcBef>
              <a:buNone/>
            </a:pPr>
            <a:r>
              <a:rPr lang="en-US" sz="1700" b="1" dirty="0" smtClean="0">
                <a:solidFill>
                  <a:schemeClr val="bg2">
                    <a:lumMod val="50000"/>
                  </a:schemeClr>
                </a:solidFill>
                <a:latin typeface="Century Gothic" charset="0"/>
                <a:ea typeface="Century Gothic" charset="0"/>
                <a:cs typeface="Century Gothic" charset="0"/>
              </a:rPr>
              <a:t>Once </a:t>
            </a:r>
            <a:r>
              <a:rPr lang="en-US" sz="1700" b="1" dirty="0">
                <a:solidFill>
                  <a:schemeClr val="bg2">
                    <a:lumMod val="50000"/>
                  </a:schemeClr>
                </a:solidFill>
                <a:latin typeface="Century Gothic" charset="0"/>
                <a:ea typeface="Century Gothic" charset="0"/>
                <a:cs typeface="Century Gothic" charset="0"/>
              </a:rPr>
              <a:t>a </a:t>
            </a:r>
            <a:r>
              <a:rPr lang="en-US" sz="1700" b="1" dirty="0" err="1">
                <a:solidFill>
                  <a:schemeClr val="bg2">
                    <a:lumMod val="50000"/>
                  </a:schemeClr>
                </a:solidFill>
                <a:latin typeface="Century Gothic" charset="0"/>
                <a:ea typeface="Century Gothic" charset="0"/>
                <a:cs typeface="Century Gothic" charset="0"/>
              </a:rPr>
              <a:t>DEVELOPer</a:t>
            </a:r>
            <a:r>
              <a:rPr lang="en-US" sz="1700" b="1" dirty="0">
                <a:solidFill>
                  <a:schemeClr val="bg2">
                    <a:lumMod val="50000"/>
                  </a:schemeClr>
                </a:solidFill>
                <a:latin typeface="Century Gothic" charset="0"/>
                <a:ea typeface="Century Gothic" charset="0"/>
                <a:cs typeface="Century Gothic" charset="0"/>
              </a:rPr>
              <a:t>, Always a </a:t>
            </a:r>
            <a:r>
              <a:rPr lang="en-US" sz="1700" b="1" dirty="0" err="1">
                <a:solidFill>
                  <a:schemeClr val="bg2">
                    <a:lumMod val="50000"/>
                  </a:schemeClr>
                </a:solidFill>
                <a:latin typeface="Century Gothic" charset="0"/>
                <a:ea typeface="Century Gothic" charset="0"/>
                <a:cs typeface="Century Gothic" charset="0"/>
              </a:rPr>
              <a:t>DEVELOPer</a:t>
            </a:r>
            <a:r>
              <a:rPr lang="en-US" sz="1700" b="1" dirty="0">
                <a:solidFill>
                  <a:schemeClr val="bg2">
                    <a:lumMod val="50000"/>
                  </a:schemeClr>
                </a:solidFill>
                <a:latin typeface="Century Gothic" charset="0"/>
                <a:ea typeface="Century Gothic" charset="0"/>
                <a:cs typeface="Century Gothic" charset="0"/>
              </a:rPr>
              <a:t>:</a:t>
            </a:r>
            <a:r>
              <a:rPr lang="en-US" sz="1700" dirty="0">
                <a:solidFill>
                  <a:schemeClr val="bg2">
                    <a:lumMod val="50000"/>
                  </a:schemeClr>
                </a:solidFill>
                <a:latin typeface="Century Gothic" charset="0"/>
                <a:ea typeface="Century Gothic" charset="0"/>
                <a:cs typeface="Century Gothic" charset="0"/>
              </a:rPr>
              <a:t> job </a:t>
            </a:r>
            <a:r>
              <a:rPr lang="en-US" sz="1700" dirty="0" smtClean="0">
                <a:solidFill>
                  <a:schemeClr val="bg2">
                    <a:lumMod val="50000"/>
                  </a:schemeClr>
                </a:solidFill>
                <a:latin typeface="Century Gothic" charset="0"/>
                <a:ea typeface="Century Gothic" charset="0"/>
                <a:cs typeface="Century Gothic" charset="0"/>
              </a:rPr>
              <a:t>posts</a:t>
            </a:r>
          </a:p>
          <a:p>
            <a:pPr marL="0" indent="0">
              <a:spcBef>
                <a:spcPts val="0"/>
              </a:spcBef>
              <a:buNone/>
            </a:pPr>
            <a:r>
              <a:rPr lang="en-US" sz="1100" dirty="0">
                <a:solidFill>
                  <a:schemeClr val="bg2">
                    <a:lumMod val="50000"/>
                  </a:schemeClr>
                </a:solidFill>
                <a:latin typeface="Century Gothic" charset="0"/>
                <a:ea typeface="Century Gothic" charset="0"/>
                <a:cs typeface="Century Gothic" charset="0"/>
                <a:hlinkClick r:id="rId3"/>
              </a:rPr>
              <a:t>https://www.facebook.com/groups/387243741376125</a:t>
            </a:r>
            <a:r>
              <a:rPr lang="en-US" sz="1100" dirty="0" smtClean="0">
                <a:solidFill>
                  <a:schemeClr val="bg2">
                    <a:lumMod val="50000"/>
                  </a:schemeClr>
                </a:solidFill>
                <a:latin typeface="Century Gothic" charset="0"/>
                <a:ea typeface="Century Gothic" charset="0"/>
                <a:cs typeface="Century Gothic" charset="0"/>
                <a:hlinkClick r:id="rId3"/>
              </a:rPr>
              <a:t>/</a:t>
            </a:r>
            <a:endParaRPr lang="en-US" sz="1100" dirty="0" smtClean="0">
              <a:solidFill>
                <a:schemeClr val="bg2">
                  <a:lumMod val="50000"/>
                </a:schemeClr>
              </a:solidFill>
              <a:latin typeface="Century Gothic" charset="0"/>
              <a:ea typeface="Century Gothic" charset="0"/>
              <a:cs typeface="Century Gothic" charset="0"/>
            </a:endParaRPr>
          </a:p>
          <a:p>
            <a:pPr marL="0" indent="0">
              <a:spcBef>
                <a:spcPts val="0"/>
              </a:spcBef>
              <a:buNone/>
            </a:pPr>
            <a:endParaRPr lang="en-US" sz="1700" dirty="0" smtClean="0">
              <a:solidFill>
                <a:schemeClr val="bg2">
                  <a:lumMod val="50000"/>
                </a:schemeClr>
              </a:solidFill>
              <a:latin typeface="Century Gothic" charset="0"/>
              <a:ea typeface="Century Gothic" charset="0"/>
              <a:cs typeface="Century Gothic" charset="0"/>
              <a:hlinkClick r:id="rId4"/>
            </a:endParaRPr>
          </a:p>
          <a:p>
            <a:pPr marL="0" indent="0">
              <a:spcBef>
                <a:spcPts val="0"/>
              </a:spcBef>
              <a:buNone/>
            </a:pPr>
            <a:r>
              <a:rPr lang="en-US" sz="1700" dirty="0" smtClean="0">
                <a:solidFill>
                  <a:schemeClr val="bg2">
                    <a:lumMod val="50000"/>
                  </a:schemeClr>
                </a:solidFill>
                <a:latin typeface="Century Gothic" charset="0"/>
                <a:ea typeface="Century Gothic" charset="0"/>
                <a:cs typeface="Century Gothic" charset="0"/>
              </a:rPr>
              <a:t>Articles </a:t>
            </a:r>
            <a:r>
              <a:rPr lang="en-US" sz="1700" dirty="0">
                <a:solidFill>
                  <a:schemeClr val="bg2">
                    <a:lumMod val="50000"/>
                  </a:schemeClr>
                </a:solidFill>
                <a:latin typeface="Century Gothic" charset="0"/>
                <a:ea typeface="Century Gothic" charset="0"/>
                <a:cs typeface="Century Gothic" charset="0"/>
              </a:rPr>
              <a:t>&amp; Important </a:t>
            </a:r>
            <a:r>
              <a:rPr lang="en-US" sz="1700" dirty="0" smtClean="0">
                <a:solidFill>
                  <a:schemeClr val="bg2">
                    <a:lumMod val="50000"/>
                  </a:schemeClr>
                </a:solidFill>
                <a:latin typeface="Century Gothic" charset="0"/>
                <a:ea typeface="Century Gothic" charset="0"/>
                <a:cs typeface="Century Gothic" charset="0"/>
              </a:rPr>
              <a:t>Events: Tweet </a:t>
            </a:r>
            <a:r>
              <a:rPr lang="en-US" sz="1700" b="1" dirty="0">
                <a:solidFill>
                  <a:schemeClr val="bg2">
                    <a:lumMod val="50000"/>
                  </a:schemeClr>
                </a:solidFill>
                <a:latin typeface="Century Gothic" charset="0"/>
                <a:ea typeface="Century Gothic" charset="0"/>
                <a:cs typeface="Century Gothic" charset="0"/>
              </a:rPr>
              <a:t>@NASA_DEVELOP</a:t>
            </a:r>
            <a:r>
              <a:rPr lang="en-US" sz="1700" dirty="0">
                <a:solidFill>
                  <a:schemeClr val="bg2">
                    <a:lumMod val="50000"/>
                  </a:schemeClr>
                </a:solidFill>
                <a:latin typeface="Century Gothic" charset="0"/>
                <a:ea typeface="Century Gothic" charset="0"/>
                <a:cs typeface="Century Gothic" charset="0"/>
              </a:rPr>
              <a:t> </a:t>
            </a:r>
            <a:r>
              <a:rPr lang="en-US" sz="1700" dirty="0" smtClean="0">
                <a:solidFill>
                  <a:schemeClr val="bg2">
                    <a:lumMod val="50000"/>
                  </a:schemeClr>
                </a:solidFill>
                <a:latin typeface="Century Gothic" charset="0"/>
                <a:ea typeface="Century Gothic" charset="0"/>
                <a:cs typeface="Century Gothic" charset="0"/>
              </a:rPr>
              <a:t>or </a:t>
            </a:r>
            <a:r>
              <a:rPr lang="en-US" sz="1700" b="1" dirty="0" smtClean="0">
                <a:solidFill>
                  <a:schemeClr val="bg2">
                    <a:lumMod val="50000"/>
                  </a:schemeClr>
                </a:solidFill>
                <a:latin typeface="Century Gothic" charset="0"/>
                <a:ea typeface="Century Gothic" charset="0"/>
                <a:cs typeface="Century Gothic" charset="0"/>
              </a:rPr>
              <a:t>#NASADEVELOP</a:t>
            </a:r>
            <a:endParaRPr lang="en-US" sz="1100" b="1" dirty="0" smtClean="0">
              <a:solidFill>
                <a:schemeClr val="bg2">
                  <a:lumMod val="50000"/>
                </a:schemeClr>
              </a:solidFill>
              <a:latin typeface="Century Gothic" charset="0"/>
              <a:ea typeface="Century Gothic" charset="0"/>
              <a:cs typeface="Century Gothic" charset="0"/>
            </a:endParaRPr>
          </a:p>
          <a:p>
            <a:pPr marL="0" indent="0">
              <a:spcBef>
                <a:spcPts val="0"/>
              </a:spcBef>
              <a:buNone/>
            </a:pPr>
            <a:r>
              <a:rPr lang="en-US" sz="1100" dirty="0" smtClean="0">
                <a:solidFill>
                  <a:schemeClr val="bg2">
                    <a:lumMod val="50000"/>
                  </a:schemeClr>
                </a:solidFill>
                <a:latin typeface="Century Gothic" charset="0"/>
                <a:ea typeface="Century Gothic" charset="0"/>
                <a:cs typeface="Century Gothic" charset="0"/>
                <a:hlinkClick r:id="rId4"/>
              </a:rPr>
              <a:t>http</a:t>
            </a:r>
            <a:r>
              <a:rPr lang="en-US" sz="1100" dirty="0">
                <a:solidFill>
                  <a:schemeClr val="bg2">
                    <a:lumMod val="50000"/>
                  </a:schemeClr>
                </a:solidFill>
                <a:latin typeface="Century Gothic" charset="0"/>
                <a:ea typeface="Century Gothic" charset="0"/>
                <a:cs typeface="Century Gothic" charset="0"/>
                <a:hlinkClick r:id="rId4"/>
              </a:rPr>
              <a:t>://twitter.com/#!/</a:t>
            </a:r>
            <a:r>
              <a:rPr lang="en-US" sz="1100" dirty="0" smtClean="0">
                <a:solidFill>
                  <a:schemeClr val="bg2">
                    <a:lumMod val="50000"/>
                  </a:schemeClr>
                </a:solidFill>
                <a:latin typeface="Century Gothic" charset="0"/>
                <a:ea typeface="Century Gothic" charset="0"/>
                <a:cs typeface="Century Gothic" charset="0"/>
                <a:hlinkClick r:id="rId4"/>
              </a:rPr>
              <a:t>nasa_develop</a:t>
            </a:r>
            <a:endParaRPr lang="en-US" sz="1100" dirty="0">
              <a:solidFill>
                <a:schemeClr val="bg2">
                  <a:lumMod val="50000"/>
                </a:schemeClr>
              </a:solidFill>
              <a:latin typeface="Century Gothic" charset="0"/>
              <a:ea typeface="Century Gothic" charset="0"/>
              <a:cs typeface="Century Gothic" charset="0"/>
            </a:endParaRPr>
          </a:p>
        </p:txBody>
      </p:sp>
      <p:sp>
        <p:nvSpPr>
          <p:cNvPr id="11" name="Content Placeholder 3"/>
          <p:cNvSpPr txBox="1">
            <a:spLocks/>
          </p:cNvSpPr>
          <p:nvPr/>
        </p:nvSpPr>
        <p:spPr>
          <a:xfrm>
            <a:off x="339047" y="5366267"/>
            <a:ext cx="11681717" cy="797720"/>
          </a:xfrm>
          <a:prstGeom prst="rect">
            <a:avLst/>
          </a:prstGeom>
        </p:spPr>
        <p:txBody>
          <a:bodyPr vert="horz" lIns="91387" tIns="45693" rIns="91387" bIns="45693">
            <a:noAutofit/>
          </a:bodyPr>
          <a:lstStyle/>
          <a:p>
            <a:pPr algn="ctr" defTabSz="913865">
              <a:buClr>
                <a:srgbClr val="0F6FC6"/>
              </a:buClr>
              <a:buSzPct val="85000"/>
              <a:defRPr/>
            </a:pPr>
            <a:r>
              <a:rPr lang="en-US" sz="2200" b="1" i="1" dirty="0">
                <a:solidFill>
                  <a:schemeClr val="bg2">
                    <a:lumMod val="50000"/>
                  </a:schemeClr>
                </a:solidFill>
                <a:latin typeface="Century Gothic" charset="0"/>
                <a:ea typeface="Century Gothic" charset="0"/>
                <a:cs typeface="Century Gothic" charset="0"/>
              </a:rPr>
              <a:t>Watch time spent on social media. If you are going to be on there </a:t>
            </a:r>
            <a:r>
              <a:rPr lang="en-US" sz="2200" b="1" i="1" dirty="0" smtClean="0">
                <a:solidFill>
                  <a:schemeClr val="bg2">
                    <a:lumMod val="50000"/>
                  </a:schemeClr>
                </a:solidFill>
                <a:latin typeface="Century Gothic" charset="0"/>
                <a:ea typeface="Century Gothic" charset="0"/>
                <a:cs typeface="Century Gothic" charset="0"/>
              </a:rPr>
              <a:t>it should probably </a:t>
            </a:r>
            <a:r>
              <a:rPr lang="en-US" sz="2200" b="1" i="1" dirty="0">
                <a:solidFill>
                  <a:schemeClr val="bg2">
                    <a:lumMod val="50000"/>
                  </a:schemeClr>
                </a:solidFill>
                <a:latin typeface="Century Gothic" charset="0"/>
                <a:ea typeface="Century Gothic" charset="0"/>
                <a:cs typeface="Century Gothic" charset="0"/>
              </a:rPr>
              <a:t>be on the DEVELOP pages </a:t>
            </a:r>
            <a:r>
              <a:rPr lang="en-US" sz="2200" b="1" i="1" dirty="0" smtClean="0">
                <a:solidFill>
                  <a:schemeClr val="bg2">
                    <a:lumMod val="50000"/>
                  </a:schemeClr>
                </a:solidFill>
                <a:latin typeface="Century Gothic" charset="0"/>
                <a:ea typeface="Century Gothic" charset="0"/>
                <a:cs typeface="Century Gothic" charset="0"/>
              </a:rPr>
              <a:t>liking and commenting on DEVELOP things!</a:t>
            </a:r>
            <a:endParaRPr lang="en-US" sz="2200" b="1" i="1" dirty="0">
              <a:solidFill>
                <a:schemeClr val="bg2">
                  <a:lumMod val="50000"/>
                </a:schemeClr>
              </a:solidFill>
              <a:latin typeface="Century Gothic" charset="0"/>
              <a:ea typeface="Century Gothic" charset="0"/>
              <a:cs typeface="Century Gothic"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5134" y="4221840"/>
            <a:ext cx="701209" cy="701209"/>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2220" y="4161049"/>
            <a:ext cx="719744" cy="719744"/>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3402" y="1618674"/>
            <a:ext cx="644672" cy="641941"/>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264" y="1582438"/>
            <a:ext cx="887657" cy="887657"/>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00264" y="2844301"/>
            <a:ext cx="630948" cy="630948"/>
          </a:xfrm>
          <a:prstGeom prst="rect">
            <a:avLst/>
          </a:prstGeom>
        </p:spPr>
      </p:pic>
      <p:sp>
        <p:nvSpPr>
          <p:cNvPr id="17" name="Content Placeholder 1"/>
          <p:cNvSpPr txBox="1">
            <a:spLocks/>
          </p:cNvSpPr>
          <p:nvPr/>
        </p:nvSpPr>
        <p:spPr>
          <a:xfrm>
            <a:off x="6753982" y="1514576"/>
            <a:ext cx="3730752" cy="4170474"/>
          </a:xfrm>
          <a:prstGeom prst="rect">
            <a:avLst/>
          </a:prstGeom>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ysClr val="windowText" lastClr="000000"/>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ysClr val="windowText" lastClr="000000"/>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ysClr val="windowText" lastClr="000000"/>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ysClr val="windowText" lastClr="000000"/>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ysClr val="windowText" lastClr="000000"/>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spcBef>
                <a:spcPts val="0"/>
              </a:spcBef>
              <a:buNone/>
            </a:pPr>
            <a:r>
              <a:rPr lang="en-US" sz="1700" b="1" dirty="0" smtClean="0">
                <a:solidFill>
                  <a:schemeClr val="bg2">
                    <a:lumMod val="50000"/>
                  </a:schemeClr>
                </a:solidFill>
                <a:latin typeface="Century Gothic" charset="0"/>
                <a:ea typeface="Century Gothic" charset="0"/>
                <a:cs typeface="Century Gothic" charset="0"/>
              </a:rPr>
              <a:t>NASA DEVELOP National Program:</a:t>
            </a:r>
            <a:endParaRPr lang="en-US" sz="1700" dirty="0" smtClean="0">
              <a:solidFill>
                <a:schemeClr val="bg2">
                  <a:lumMod val="50000"/>
                </a:schemeClr>
              </a:solidFill>
              <a:latin typeface="Century Gothic" charset="0"/>
              <a:ea typeface="Century Gothic" charset="0"/>
              <a:cs typeface="Century Gothic" charset="0"/>
            </a:endParaRPr>
          </a:p>
          <a:p>
            <a:pPr marL="0" indent="0">
              <a:spcBef>
                <a:spcPts val="0"/>
              </a:spcBef>
              <a:buNone/>
            </a:pPr>
            <a:r>
              <a:rPr lang="en-US" sz="1700" dirty="0" smtClean="0">
                <a:solidFill>
                  <a:schemeClr val="bg2">
                    <a:lumMod val="50000"/>
                  </a:schemeClr>
                </a:solidFill>
                <a:latin typeface="Century Gothic" charset="0"/>
                <a:ea typeface="Century Gothic" charset="0"/>
                <a:cs typeface="Century Gothic" charset="0"/>
              </a:rPr>
              <a:t>VPS and promotional videos</a:t>
            </a:r>
            <a:r>
              <a:rPr lang="en-US" sz="1700" b="1" dirty="0" smtClean="0">
                <a:solidFill>
                  <a:schemeClr val="bg2">
                    <a:lumMod val="50000"/>
                  </a:schemeClr>
                </a:solidFill>
                <a:latin typeface="Century Gothic" charset="0"/>
                <a:ea typeface="Century Gothic" charset="0"/>
                <a:cs typeface="Century Gothic" charset="0"/>
              </a:rPr>
              <a:t> </a:t>
            </a:r>
            <a:r>
              <a:rPr lang="en-US" sz="1100" dirty="0" smtClean="0">
                <a:solidFill>
                  <a:schemeClr val="bg2">
                    <a:lumMod val="50000"/>
                  </a:schemeClr>
                </a:solidFill>
                <a:latin typeface="Century Gothic" charset="0"/>
                <a:ea typeface="Century Gothic" charset="0"/>
                <a:cs typeface="Century Gothic" charset="0"/>
                <a:hlinkClick r:id="rId10"/>
              </a:rPr>
              <a:t>www.youtube.com/user/NASADEVELOP</a:t>
            </a:r>
            <a:endParaRPr lang="en-US" sz="1100" dirty="0" smtClean="0">
              <a:solidFill>
                <a:schemeClr val="bg2">
                  <a:lumMod val="50000"/>
                </a:schemeClr>
              </a:solidFill>
              <a:latin typeface="Century Gothic" charset="0"/>
              <a:ea typeface="Century Gothic" charset="0"/>
              <a:cs typeface="Century Gothic" charset="0"/>
            </a:endParaRPr>
          </a:p>
          <a:p>
            <a:pPr marL="0" indent="0">
              <a:spcBef>
                <a:spcPts val="0"/>
              </a:spcBef>
              <a:buNone/>
            </a:pPr>
            <a:endParaRPr lang="en-US" sz="1700" b="1" dirty="0" smtClean="0">
              <a:solidFill>
                <a:schemeClr val="bg2">
                  <a:lumMod val="50000"/>
                </a:schemeClr>
              </a:solidFill>
              <a:latin typeface="Century Gothic" charset="0"/>
              <a:ea typeface="Century Gothic" charset="0"/>
              <a:cs typeface="Century Gothic" charset="0"/>
            </a:endParaRPr>
          </a:p>
          <a:p>
            <a:pPr marL="0" indent="0">
              <a:spcBef>
                <a:spcPts val="0"/>
              </a:spcBef>
              <a:buNone/>
            </a:pPr>
            <a:r>
              <a:rPr lang="en-US" sz="1700" b="1" dirty="0">
                <a:solidFill>
                  <a:schemeClr val="bg2">
                    <a:lumMod val="50000"/>
                  </a:schemeClr>
                </a:solidFill>
                <a:latin typeface="Century Gothic" charset="0"/>
                <a:ea typeface="Century Gothic" charset="0"/>
                <a:cs typeface="Century Gothic" charset="0"/>
              </a:rPr>
              <a:t>NASA DEVELOP National </a:t>
            </a:r>
            <a:r>
              <a:rPr lang="en-US" sz="1700" b="1" dirty="0" smtClean="0">
                <a:solidFill>
                  <a:schemeClr val="bg2">
                    <a:lumMod val="50000"/>
                  </a:schemeClr>
                </a:solidFill>
                <a:latin typeface="Century Gothic" charset="0"/>
                <a:ea typeface="Century Gothic" charset="0"/>
                <a:cs typeface="Century Gothic" charset="0"/>
              </a:rPr>
              <a:t>Program:</a:t>
            </a:r>
            <a:r>
              <a:rPr lang="en-US" sz="1700" dirty="0" smtClean="0">
                <a:solidFill>
                  <a:schemeClr val="bg2">
                    <a:lumMod val="50000"/>
                  </a:schemeClr>
                </a:solidFill>
                <a:latin typeface="Century Gothic" charset="0"/>
                <a:ea typeface="Century Gothic" charset="0"/>
                <a:cs typeface="Century Gothic" charset="0"/>
              </a:rPr>
              <a:t> features projects</a:t>
            </a:r>
            <a:r>
              <a:rPr lang="en-US" sz="1700" dirty="0">
                <a:solidFill>
                  <a:schemeClr val="bg2">
                    <a:lumMod val="50000"/>
                  </a:schemeClr>
                </a:solidFill>
                <a:latin typeface="Century Gothic" charset="0"/>
                <a:ea typeface="Century Gothic" charset="0"/>
                <a:cs typeface="Century Gothic" charset="0"/>
              </a:rPr>
              <a:t>, </a:t>
            </a:r>
            <a:r>
              <a:rPr lang="en-US" sz="1700" dirty="0" smtClean="0">
                <a:solidFill>
                  <a:schemeClr val="bg2">
                    <a:lumMod val="50000"/>
                  </a:schemeClr>
                </a:solidFill>
                <a:latin typeface="Century Gothic" charset="0"/>
                <a:ea typeface="Century Gothic" charset="0"/>
                <a:cs typeface="Century Gothic" charset="0"/>
              </a:rPr>
              <a:t>node highlights &amp; accomplishments, </a:t>
            </a:r>
            <a:r>
              <a:rPr lang="en-US" sz="1700" dirty="0">
                <a:solidFill>
                  <a:schemeClr val="bg2">
                    <a:lumMod val="50000"/>
                  </a:schemeClr>
                </a:solidFill>
                <a:latin typeface="Century Gothic" charset="0"/>
                <a:ea typeface="Century Gothic" charset="0"/>
                <a:cs typeface="Century Gothic" charset="0"/>
              </a:rPr>
              <a:t>and VPS </a:t>
            </a:r>
            <a:r>
              <a:rPr lang="en-US" sz="1700" dirty="0" smtClean="0">
                <a:solidFill>
                  <a:schemeClr val="bg2">
                    <a:lumMod val="50000"/>
                  </a:schemeClr>
                </a:solidFill>
                <a:latin typeface="Century Gothic" charset="0"/>
                <a:ea typeface="Century Gothic" charset="0"/>
                <a:cs typeface="Century Gothic" charset="0"/>
              </a:rPr>
              <a:t>announcements</a:t>
            </a:r>
          </a:p>
          <a:p>
            <a:pPr marL="0" indent="0">
              <a:spcBef>
                <a:spcPts val="0"/>
              </a:spcBef>
              <a:buNone/>
            </a:pPr>
            <a:r>
              <a:rPr lang="en-US" sz="1100" dirty="0" smtClean="0">
                <a:solidFill>
                  <a:schemeClr val="bg2">
                    <a:lumMod val="50000"/>
                  </a:schemeClr>
                </a:solidFill>
                <a:latin typeface="Century Gothic" charset="0"/>
                <a:ea typeface="Century Gothic" charset="0"/>
                <a:cs typeface="Century Gothic" charset="0"/>
                <a:hlinkClick r:id="rId11"/>
              </a:rPr>
              <a:t>https</a:t>
            </a:r>
            <a:r>
              <a:rPr lang="en-US" sz="1100" dirty="0">
                <a:solidFill>
                  <a:schemeClr val="bg2">
                    <a:lumMod val="50000"/>
                  </a:schemeClr>
                </a:solidFill>
                <a:latin typeface="Century Gothic" charset="0"/>
                <a:ea typeface="Century Gothic" charset="0"/>
                <a:cs typeface="Century Gothic" charset="0"/>
                <a:hlinkClick r:id="rId11"/>
              </a:rPr>
              <a:t>://plus.google.com/+</a:t>
            </a:r>
            <a:r>
              <a:rPr lang="en-US" sz="1100" dirty="0" smtClean="0">
                <a:solidFill>
                  <a:schemeClr val="bg2">
                    <a:lumMod val="50000"/>
                  </a:schemeClr>
                </a:solidFill>
                <a:latin typeface="Century Gothic" charset="0"/>
                <a:ea typeface="Century Gothic" charset="0"/>
                <a:cs typeface="Century Gothic" charset="0"/>
                <a:hlinkClick r:id="rId11"/>
              </a:rPr>
              <a:t>NASADEVELOP</a:t>
            </a:r>
            <a:endParaRPr lang="en-US" sz="1100" dirty="0" smtClean="0">
              <a:solidFill>
                <a:schemeClr val="bg2">
                  <a:lumMod val="50000"/>
                </a:schemeClr>
              </a:solidFill>
              <a:latin typeface="Century Gothic" charset="0"/>
              <a:ea typeface="Century Gothic" charset="0"/>
              <a:cs typeface="Century Gothic" charset="0"/>
            </a:endParaRPr>
          </a:p>
          <a:p>
            <a:pPr marL="0" indent="0">
              <a:spcBef>
                <a:spcPts val="0"/>
              </a:spcBef>
              <a:buNone/>
            </a:pPr>
            <a:endParaRPr lang="en-US" sz="1700" b="1" dirty="0" smtClean="0">
              <a:solidFill>
                <a:schemeClr val="bg2">
                  <a:lumMod val="50000"/>
                </a:schemeClr>
              </a:solidFill>
              <a:latin typeface="Century Gothic" charset="0"/>
              <a:ea typeface="Century Gothic" charset="0"/>
              <a:cs typeface="Century Gothic" charset="0"/>
            </a:endParaRPr>
          </a:p>
          <a:p>
            <a:pPr marL="0" indent="0">
              <a:spcBef>
                <a:spcPts val="0"/>
              </a:spcBef>
              <a:buNone/>
            </a:pPr>
            <a:r>
              <a:rPr lang="en-US" sz="1700" b="1" dirty="0">
                <a:solidFill>
                  <a:schemeClr val="bg2">
                    <a:lumMod val="50000"/>
                  </a:schemeClr>
                </a:solidFill>
                <a:latin typeface="Century Gothic" charset="0"/>
                <a:ea typeface="Century Gothic" charset="0"/>
                <a:cs typeface="Century Gothic" charset="0"/>
              </a:rPr>
              <a:t>NASA DEVELOP National Program: </a:t>
            </a:r>
            <a:r>
              <a:rPr lang="en-US" sz="1700" dirty="0" smtClean="0">
                <a:solidFill>
                  <a:schemeClr val="bg2">
                    <a:lumMod val="50000"/>
                  </a:schemeClr>
                </a:solidFill>
                <a:latin typeface="Century Gothic" charset="0"/>
                <a:ea typeface="Century Gothic" charset="0"/>
                <a:cs typeface="Century Gothic" charset="0"/>
              </a:rPr>
              <a:t>job posts</a:t>
            </a:r>
            <a:r>
              <a:rPr lang="en-US" sz="1700" dirty="0">
                <a:solidFill>
                  <a:schemeClr val="bg2">
                    <a:lumMod val="50000"/>
                  </a:schemeClr>
                </a:solidFill>
                <a:latin typeface="Century Gothic" charset="0"/>
                <a:ea typeface="Century Gothic" charset="0"/>
                <a:cs typeface="Century Gothic" charset="0"/>
              </a:rPr>
              <a:t>, </a:t>
            </a:r>
            <a:r>
              <a:rPr lang="en-US" sz="1700" dirty="0" smtClean="0">
                <a:solidFill>
                  <a:schemeClr val="bg2">
                    <a:lumMod val="50000"/>
                  </a:schemeClr>
                </a:solidFill>
                <a:latin typeface="Century Gothic" charset="0"/>
                <a:ea typeface="Century Gothic" charset="0"/>
                <a:cs typeface="Century Gothic" charset="0"/>
              </a:rPr>
              <a:t>job </a:t>
            </a:r>
            <a:r>
              <a:rPr lang="en-US" sz="1700" dirty="0">
                <a:solidFill>
                  <a:schemeClr val="bg2">
                    <a:lumMod val="50000"/>
                  </a:schemeClr>
                </a:solidFill>
                <a:latin typeface="Century Gothic" charset="0"/>
                <a:ea typeface="Century Gothic" charset="0"/>
                <a:cs typeface="Century Gothic" charset="0"/>
              </a:rPr>
              <a:t>skills &amp; </a:t>
            </a:r>
            <a:r>
              <a:rPr lang="en-US" sz="1700" dirty="0" smtClean="0">
                <a:solidFill>
                  <a:schemeClr val="bg2">
                    <a:lumMod val="50000"/>
                  </a:schemeClr>
                </a:solidFill>
                <a:latin typeface="Century Gothic" charset="0"/>
                <a:ea typeface="Century Gothic" charset="0"/>
                <a:cs typeface="Century Gothic" charset="0"/>
              </a:rPr>
              <a:t>tips</a:t>
            </a:r>
            <a:r>
              <a:rPr lang="en-US" sz="1700" dirty="0">
                <a:solidFill>
                  <a:schemeClr val="bg2">
                    <a:lumMod val="50000"/>
                  </a:schemeClr>
                </a:solidFill>
                <a:latin typeface="Century Gothic" charset="0"/>
                <a:ea typeface="Century Gothic" charset="0"/>
                <a:cs typeface="Century Gothic" charset="0"/>
              </a:rPr>
              <a:t>, and </a:t>
            </a:r>
            <a:r>
              <a:rPr lang="en-US" sz="1700" dirty="0" smtClean="0">
                <a:solidFill>
                  <a:schemeClr val="bg2">
                    <a:lumMod val="50000"/>
                  </a:schemeClr>
                </a:solidFill>
                <a:latin typeface="Century Gothic" charset="0"/>
                <a:ea typeface="Century Gothic" charset="0"/>
                <a:cs typeface="Century Gothic" charset="0"/>
              </a:rPr>
              <a:t>important events. </a:t>
            </a:r>
            <a:r>
              <a:rPr lang="en-US" sz="1700" b="1" i="1" dirty="0" smtClean="0">
                <a:solidFill>
                  <a:schemeClr val="bg2">
                    <a:lumMod val="50000"/>
                  </a:schemeClr>
                </a:solidFill>
                <a:latin typeface="Century Gothic" charset="0"/>
                <a:ea typeface="Century Gothic" charset="0"/>
                <a:cs typeface="Century Gothic" charset="0"/>
              </a:rPr>
              <a:t>This </a:t>
            </a:r>
            <a:r>
              <a:rPr lang="en-US" sz="1700" b="1" i="1" dirty="0">
                <a:solidFill>
                  <a:schemeClr val="bg2">
                    <a:lumMod val="50000"/>
                  </a:schemeClr>
                </a:solidFill>
                <a:latin typeface="Century Gothic" charset="0"/>
                <a:ea typeface="Century Gothic" charset="0"/>
                <a:cs typeface="Century Gothic" charset="0"/>
              </a:rPr>
              <a:t>is a private group! Follow the link to </a:t>
            </a:r>
            <a:r>
              <a:rPr lang="en-US" sz="1700" b="1" i="1" dirty="0" smtClean="0">
                <a:solidFill>
                  <a:schemeClr val="bg2">
                    <a:lumMod val="50000"/>
                  </a:schemeClr>
                </a:solidFill>
                <a:latin typeface="Century Gothic" charset="0"/>
                <a:ea typeface="Century Gothic" charset="0"/>
                <a:cs typeface="Century Gothic" charset="0"/>
              </a:rPr>
              <a:t>join!</a:t>
            </a:r>
            <a:endParaRPr lang="en-US" sz="1700" i="1" dirty="0">
              <a:solidFill>
                <a:schemeClr val="bg2">
                  <a:lumMod val="50000"/>
                </a:schemeClr>
              </a:solidFill>
              <a:latin typeface="Century Gothic" charset="0"/>
              <a:ea typeface="Century Gothic" charset="0"/>
              <a:cs typeface="Century Gothic" charset="0"/>
            </a:endParaRPr>
          </a:p>
          <a:p>
            <a:pPr marL="0" indent="0">
              <a:spcBef>
                <a:spcPts val="0"/>
              </a:spcBef>
              <a:buNone/>
            </a:pPr>
            <a:r>
              <a:rPr lang="en-US" sz="1100" dirty="0" smtClean="0">
                <a:solidFill>
                  <a:schemeClr val="bg2">
                    <a:lumMod val="50000"/>
                  </a:schemeClr>
                </a:solidFill>
                <a:latin typeface="Century Gothic" charset="0"/>
                <a:ea typeface="Century Gothic" charset="0"/>
                <a:cs typeface="Century Gothic" charset="0"/>
                <a:hlinkClick r:id="rId12"/>
              </a:rPr>
              <a:t>www.linkedin.com/groups/4343498</a:t>
            </a:r>
            <a:endParaRPr lang="en-US" sz="1100" dirty="0" smtClean="0">
              <a:solidFill>
                <a:schemeClr val="bg2">
                  <a:lumMod val="50000"/>
                </a:schemeClr>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857215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532" y="1156963"/>
            <a:ext cx="4598889" cy="1325563"/>
          </a:xfrm>
        </p:spPr>
        <p:txBody>
          <a:bodyPr/>
          <a:lstStyle/>
          <a:p>
            <a:r>
              <a:rPr lang="en-US" dirty="0" smtClean="0"/>
              <a:t>THANK YOU!</a:t>
            </a:r>
            <a:endParaRPr lang="en-US" dirty="0"/>
          </a:p>
        </p:txBody>
      </p:sp>
      <p:sp>
        <p:nvSpPr>
          <p:cNvPr id="3" name="Text Placeholder 5"/>
          <p:cNvSpPr txBox="1">
            <a:spLocks/>
          </p:cNvSpPr>
          <p:nvPr/>
        </p:nvSpPr>
        <p:spPr>
          <a:xfrm>
            <a:off x="325379" y="2753474"/>
            <a:ext cx="4236347" cy="299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solidFill>
                  <a:schemeClr val="bg2">
                    <a:lumMod val="50000"/>
                  </a:schemeClr>
                </a:solidFill>
              </a:rPr>
              <a:t>Joining the DEVELOP family means being part of NASA’s Legacy.</a:t>
            </a:r>
          </a:p>
          <a:p>
            <a:pPr marL="0" indent="0" algn="ctr">
              <a:buNone/>
            </a:pPr>
            <a:endParaRPr lang="en-US" dirty="0" smtClean="0">
              <a:solidFill>
                <a:schemeClr val="bg2">
                  <a:lumMod val="50000"/>
                </a:schemeClr>
              </a:solidFill>
            </a:endParaRPr>
          </a:p>
          <a:p>
            <a:pPr marL="0" indent="0" algn="ctr">
              <a:buNone/>
            </a:pPr>
            <a:r>
              <a:rPr lang="en-US" dirty="0" smtClean="0">
                <a:solidFill>
                  <a:schemeClr val="bg2">
                    <a:lumMod val="50000"/>
                  </a:schemeClr>
                </a:solidFill>
              </a:rPr>
              <a:t>Learn it. </a:t>
            </a:r>
          </a:p>
          <a:p>
            <a:pPr marL="0" indent="0" algn="ctr">
              <a:buNone/>
            </a:pPr>
            <a:r>
              <a:rPr lang="en-US" dirty="0" smtClean="0">
                <a:solidFill>
                  <a:schemeClr val="bg2">
                    <a:lumMod val="50000"/>
                  </a:schemeClr>
                </a:solidFill>
              </a:rPr>
              <a:t>Know it. </a:t>
            </a:r>
          </a:p>
          <a:p>
            <a:pPr marL="0" indent="0" algn="ctr">
              <a:buNone/>
            </a:pPr>
            <a:r>
              <a:rPr lang="en-US" dirty="0" smtClean="0">
                <a:solidFill>
                  <a:schemeClr val="bg2">
                    <a:lumMod val="50000"/>
                  </a:schemeClr>
                </a:solidFill>
              </a:rPr>
              <a:t>Live it. </a:t>
            </a:r>
            <a:endParaRPr lang="en-US" dirty="0">
              <a:solidFill>
                <a:schemeClr val="bg2">
                  <a:lumMod val="50000"/>
                </a:schemeClr>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996"/>
          <a:stretch/>
        </p:blipFill>
        <p:spPr>
          <a:xfrm>
            <a:off x="4736386" y="-10275"/>
            <a:ext cx="7465887" cy="6328881"/>
          </a:xfrm>
          <a:prstGeom prst="rect">
            <a:avLst/>
          </a:prstGeom>
        </p:spPr>
      </p:pic>
    </p:spTree>
    <p:extLst>
      <p:ext uri="{BB962C8B-B14F-4D97-AF65-F5344CB8AC3E}">
        <p14:creationId xmlns:p14="http://schemas.microsoft.com/office/powerpoint/2010/main" val="1478073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CBP’s DEVELOP National Program</a:t>
            </a:r>
            <a:endParaRPr lang="en-US" dirty="0"/>
          </a:p>
        </p:txBody>
      </p:sp>
      <p:sp>
        <p:nvSpPr>
          <p:cNvPr id="7" name="Content Placeholder 9"/>
          <p:cNvSpPr txBox="1">
            <a:spLocks/>
          </p:cNvSpPr>
          <p:nvPr/>
        </p:nvSpPr>
        <p:spPr>
          <a:xfrm>
            <a:off x="1943100" y="6417819"/>
            <a:ext cx="8305800" cy="304800"/>
          </a:xfrm>
          <a:prstGeom prst="rect">
            <a:avLst/>
          </a:prstGeom>
        </p:spPr>
        <p:txBody>
          <a:bodyPr vert="horz" lIns="91387" tIns="45693" rIns="91387" bIns="45693" rtlCol="0">
            <a:noAutofit/>
          </a:bodyPr>
          <a:lstStyle/>
          <a:p>
            <a:pPr algn="ctr" defTabSz="1018229">
              <a:spcBef>
                <a:spcPct val="20000"/>
              </a:spcBef>
              <a:buClr>
                <a:srgbClr val="0F6FC6"/>
              </a:buClr>
              <a:buSzPct val="85000"/>
            </a:pPr>
            <a:r>
              <a:rPr lang="en-US" sz="1400" b="1" dirty="0" smtClean="0">
                <a:solidFill>
                  <a:schemeClr val="bg2">
                    <a:lumMod val="85000"/>
                  </a:schemeClr>
                </a:solidFill>
                <a:latin typeface="Century Gothic" charset="0"/>
                <a:ea typeface="Century Gothic" charset="0"/>
                <a:cs typeface="Century Gothic" charset="0"/>
              </a:rPr>
              <a:t>Capacity Building : </a:t>
            </a:r>
            <a:r>
              <a:rPr lang="en-US" sz="1400" b="1" dirty="0" smtClean="0">
                <a:solidFill>
                  <a:schemeClr val="bg2">
                    <a:lumMod val="85000"/>
                  </a:schemeClr>
                </a:solidFill>
                <a:latin typeface="Century Gothic" charset="0"/>
                <a:ea typeface="Century Gothic" charset="0"/>
                <a:cs typeface="Century Gothic" charset="0"/>
                <a:hlinkClick r:id="rId2"/>
              </a:rPr>
              <a:t>www.nasa.gov/applied-sciences/capacitybuilding</a:t>
            </a:r>
            <a:r>
              <a:rPr lang="en-US" sz="1400" b="1" dirty="0" smtClean="0">
                <a:solidFill>
                  <a:schemeClr val="bg2">
                    <a:lumMod val="85000"/>
                  </a:schemeClr>
                </a:solidFill>
                <a:latin typeface="Century Gothic" charset="0"/>
                <a:ea typeface="Century Gothic" charset="0"/>
                <a:cs typeface="Century Gothic" charset="0"/>
              </a:rPr>
              <a:t>  </a:t>
            </a:r>
            <a:endParaRPr lang="en-US" sz="1400" dirty="0">
              <a:solidFill>
                <a:schemeClr val="bg2">
                  <a:lumMod val="85000"/>
                </a:schemeClr>
              </a:solidFill>
              <a:latin typeface="Century Gothic" charset="0"/>
              <a:ea typeface="Century Gothic" charset="0"/>
              <a:cs typeface="Century Gothic" charset="0"/>
            </a:endParaRPr>
          </a:p>
        </p:txBody>
      </p:sp>
      <p:sp>
        <p:nvSpPr>
          <p:cNvPr id="8" name="TextBox 7"/>
          <p:cNvSpPr txBox="1"/>
          <p:nvPr/>
        </p:nvSpPr>
        <p:spPr>
          <a:xfrm>
            <a:off x="1510617" y="1937105"/>
            <a:ext cx="8627810" cy="461665"/>
          </a:xfrm>
          <a:prstGeom prst="rect">
            <a:avLst/>
          </a:prstGeom>
          <a:noFill/>
        </p:spPr>
        <p:txBody>
          <a:bodyPr wrap="square" rtlCol="0">
            <a:spAutoFit/>
          </a:bodyPr>
          <a:lstStyle/>
          <a:p>
            <a:pPr algn="ctr" fontAlgn="base">
              <a:spcAft>
                <a:spcPts val="600"/>
              </a:spcAft>
              <a:buClr>
                <a:schemeClr val="tx1">
                  <a:lumMod val="75000"/>
                </a:schemeClr>
              </a:buClr>
            </a:pPr>
            <a:r>
              <a:rPr lang="en-US" sz="2400" b="1" dirty="0" smtClean="0">
                <a:solidFill>
                  <a:srgbClr val="003366"/>
                </a:solidFill>
                <a:latin typeface="Century Gothic" charset="0"/>
                <a:ea typeface="Century Gothic" charset="0"/>
                <a:cs typeface="Century Gothic" charset="0"/>
              </a:rPr>
              <a:t>Participants + Earth Observations + Decision Makers</a:t>
            </a:r>
            <a:endParaRPr lang="en-US" b="1" dirty="0" smtClean="0">
              <a:solidFill>
                <a:srgbClr val="003366"/>
              </a:solidFill>
              <a:latin typeface="Century Gothic" charset="0"/>
              <a:ea typeface="Century Gothic" charset="0"/>
              <a:cs typeface="Century Gothic" charset="0"/>
            </a:endParaRPr>
          </a:p>
        </p:txBody>
      </p:sp>
      <p:sp>
        <p:nvSpPr>
          <p:cNvPr id="9" name="Content Placeholder 1"/>
          <p:cNvSpPr txBox="1">
            <a:spLocks/>
          </p:cNvSpPr>
          <p:nvPr/>
        </p:nvSpPr>
        <p:spPr>
          <a:xfrm>
            <a:off x="671332" y="4669369"/>
            <a:ext cx="10682468" cy="13754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0"/>
              </a:spcBef>
              <a:buNone/>
              <a:defRPr/>
            </a:pPr>
            <a:r>
              <a:rPr lang="en-US" sz="2400" b="1" dirty="0">
                <a:solidFill>
                  <a:schemeClr val="bg2">
                    <a:lumMod val="50000"/>
                  </a:schemeClr>
                </a:solidFill>
                <a:latin typeface="Century Gothic" charset="0"/>
                <a:ea typeface="Century Gothic" charset="0"/>
                <a:cs typeface="Century Gothic" charset="0"/>
              </a:rPr>
              <a:t>DEVELOP bridges the gap between NASA Earth Science and </a:t>
            </a:r>
            <a:r>
              <a:rPr lang="en-US" sz="2400" b="1" dirty="0" smtClean="0">
                <a:solidFill>
                  <a:schemeClr val="bg2">
                    <a:lumMod val="50000"/>
                  </a:schemeClr>
                </a:solidFill>
                <a:latin typeface="Century Gothic" charset="0"/>
                <a:ea typeface="Century Gothic" charset="0"/>
                <a:cs typeface="Century Gothic" charset="0"/>
              </a:rPr>
              <a:t>society</a:t>
            </a:r>
            <a:r>
              <a:rPr lang="en-US" sz="2400" dirty="0">
                <a:solidFill>
                  <a:schemeClr val="bg2">
                    <a:lumMod val="50000"/>
                  </a:schemeClr>
                </a:solidFill>
                <a:latin typeface="Century Gothic" charset="0"/>
                <a:ea typeface="Century Gothic" charset="0"/>
                <a:cs typeface="Century Gothic" charset="0"/>
              </a:rPr>
              <a:t>,</a:t>
            </a:r>
            <a:r>
              <a:rPr lang="en-US" sz="2400" dirty="0" smtClean="0">
                <a:solidFill>
                  <a:schemeClr val="bg2">
                    <a:lumMod val="50000"/>
                  </a:schemeClr>
                </a:solidFill>
                <a:latin typeface="Century Gothic" charset="0"/>
                <a:ea typeface="Century Gothic" charset="0"/>
                <a:cs typeface="Century Gothic" charset="0"/>
              </a:rPr>
              <a:t> </a:t>
            </a:r>
            <a:r>
              <a:rPr lang="en-US" sz="2400" dirty="0">
                <a:solidFill>
                  <a:schemeClr val="bg2">
                    <a:lumMod val="50000"/>
                  </a:schemeClr>
                </a:solidFill>
                <a:latin typeface="Century Gothic" charset="0"/>
                <a:ea typeface="Century Gothic" charset="0"/>
                <a:cs typeface="Century Gothic" charset="0"/>
              </a:rPr>
              <a:t>building capacity in both its participants and end-user organizations </a:t>
            </a:r>
            <a:endParaRPr lang="en-US" sz="2400" dirty="0" smtClean="0">
              <a:solidFill>
                <a:schemeClr val="bg2">
                  <a:lumMod val="50000"/>
                </a:schemeClr>
              </a:solidFill>
              <a:latin typeface="Century Gothic" charset="0"/>
              <a:ea typeface="Century Gothic" charset="0"/>
              <a:cs typeface="Century Gothic" charset="0"/>
            </a:endParaRPr>
          </a:p>
          <a:p>
            <a:pPr marL="0" lvl="0" indent="0" algn="ctr">
              <a:lnSpc>
                <a:spcPct val="100000"/>
              </a:lnSpc>
              <a:spcBef>
                <a:spcPts val="0"/>
              </a:spcBef>
              <a:buNone/>
              <a:defRPr/>
            </a:pPr>
            <a:r>
              <a:rPr lang="en-US" sz="2400" dirty="0" smtClean="0">
                <a:solidFill>
                  <a:schemeClr val="bg2">
                    <a:lumMod val="50000"/>
                  </a:schemeClr>
                </a:solidFill>
                <a:latin typeface="Century Gothic" charset="0"/>
                <a:ea typeface="Century Gothic" charset="0"/>
                <a:cs typeface="Century Gothic" charset="0"/>
              </a:rPr>
              <a:t>to </a:t>
            </a:r>
            <a:r>
              <a:rPr lang="en-US" sz="2400" dirty="0">
                <a:solidFill>
                  <a:schemeClr val="bg2">
                    <a:lumMod val="50000"/>
                  </a:schemeClr>
                </a:solidFill>
                <a:latin typeface="Century Gothic" charset="0"/>
                <a:ea typeface="Century Gothic" charset="0"/>
                <a:cs typeface="Century Gothic" charset="0"/>
              </a:rPr>
              <a:t>better prepare them to handle the environmental challenges </a:t>
            </a:r>
            <a:endParaRPr lang="en-US" sz="2400" dirty="0" smtClean="0">
              <a:solidFill>
                <a:schemeClr val="bg2">
                  <a:lumMod val="50000"/>
                </a:schemeClr>
              </a:solidFill>
              <a:latin typeface="Century Gothic" charset="0"/>
              <a:ea typeface="Century Gothic" charset="0"/>
              <a:cs typeface="Century Gothic" charset="0"/>
            </a:endParaRPr>
          </a:p>
          <a:p>
            <a:pPr marL="0" lvl="0" indent="0" algn="ctr">
              <a:lnSpc>
                <a:spcPct val="100000"/>
              </a:lnSpc>
              <a:spcBef>
                <a:spcPts val="0"/>
              </a:spcBef>
              <a:buNone/>
              <a:defRPr/>
            </a:pPr>
            <a:r>
              <a:rPr lang="en-US" sz="2400" dirty="0" smtClean="0">
                <a:solidFill>
                  <a:schemeClr val="bg2">
                    <a:lumMod val="50000"/>
                  </a:schemeClr>
                </a:solidFill>
                <a:latin typeface="Century Gothic" charset="0"/>
                <a:ea typeface="Century Gothic" charset="0"/>
                <a:cs typeface="Century Gothic" charset="0"/>
              </a:rPr>
              <a:t>that </a:t>
            </a:r>
            <a:r>
              <a:rPr lang="en-US" sz="2400" dirty="0">
                <a:solidFill>
                  <a:schemeClr val="bg2">
                    <a:lumMod val="50000"/>
                  </a:schemeClr>
                </a:solidFill>
                <a:latin typeface="Century Gothic" charset="0"/>
                <a:ea typeface="Century Gothic" charset="0"/>
                <a:cs typeface="Century Gothic" charset="0"/>
              </a:rPr>
              <a:t>face society.</a:t>
            </a:r>
          </a:p>
        </p:txBody>
      </p:sp>
      <p:sp>
        <p:nvSpPr>
          <p:cNvPr id="10" name="Content Placeholder 1"/>
          <p:cNvSpPr txBox="1">
            <a:spLocks/>
          </p:cNvSpPr>
          <p:nvPr/>
        </p:nvSpPr>
        <p:spPr>
          <a:xfrm>
            <a:off x="2037144" y="1132212"/>
            <a:ext cx="7546694" cy="8248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0"/>
              </a:spcBef>
              <a:buNone/>
              <a:defRPr/>
            </a:pPr>
            <a:r>
              <a:rPr kumimoji="0" lang="en-US" sz="2400" b="1" i="1" u="none" strike="noStrike" kern="1200" cap="none" spc="0" normalizeH="0" baseline="0" noProof="0" dirty="0" smtClean="0">
                <a:ln>
                  <a:noFill/>
                </a:ln>
                <a:solidFill>
                  <a:schemeClr val="bg2">
                    <a:lumMod val="50000"/>
                  </a:schemeClr>
                </a:solidFill>
                <a:effectLst/>
                <a:uLnTx/>
                <a:uFillTx/>
                <a:latin typeface="Century Gothic" charset="0"/>
                <a:ea typeface="Century Gothic" charset="0"/>
                <a:cs typeface="Century Gothic" charset="0"/>
              </a:rPr>
              <a:t>“Shaping </a:t>
            </a:r>
            <a:r>
              <a:rPr lang="en-US" sz="2400" b="1" i="1" dirty="0">
                <a:solidFill>
                  <a:schemeClr val="bg2">
                    <a:lumMod val="50000"/>
                  </a:schemeClr>
                </a:solidFill>
                <a:latin typeface="Century Gothic" charset="0"/>
                <a:ea typeface="Century Gothic" charset="0"/>
                <a:cs typeface="Century Gothic" charset="0"/>
              </a:rPr>
              <a:t>the future </a:t>
            </a:r>
            <a:r>
              <a:rPr lang="en-US" sz="2400" b="1" i="1" dirty="0" smtClean="0">
                <a:solidFill>
                  <a:schemeClr val="bg2">
                    <a:lumMod val="50000"/>
                  </a:schemeClr>
                </a:solidFill>
                <a:latin typeface="Century Gothic" charset="0"/>
                <a:ea typeface="Century Gothic" charset="0"/>
                <a:cs typeface="Century Gothic" charset="0"/>
              </a:rPr>
              <a:t>by </a:t>
            </a:r>
            <a:r>
              <a:rPr lang="en-US" sz="2400" b="1" i="1" dirty="0">
                <a:solidFill>
                  <a:schemeClr val="bg2">
                    <a:lumMod val="50000"/>
                  </a:schemeClr>
                </a:solidFill>
                <a:latin typeface="Century Gothic" charset="0"/>
                <a:ea typeface="Century Gothic" charset="0"/>
                <a:cs typeface="Century Gothic" charset="0"/>
              </a:rPr>
              <a:t>integrating Earth observations into global decision making.”</a:t>
            </a:r>
            <a:endParaRPr kumimoji="0" lang="en-US" sz="2400" b="1" i="1" u="none" strike="noStrike" kern="1200" cap="none" spc="0" normalizeH="0" baseline="0" noProof="0" dirty="0">
              <a:ln>
                <a:noFill/>
              </a:ln>
              <a:solidFill>
                <a:schemeClr val="bg2">
                  <a:lumMod val="50000"/>
                </a:schemeClr>
              </a:solidFill>
              <a:effectLst/>
              <a:uLnTx/>
              <a:uFillTx/>
              <a:latin typeface="Century Gothic" charset="0"/>
              <a:ea typeface="Century Gothic" charset="0"/>
              <a:cs typeface="Century Gothic" charset="0"/>
            </a:endParaRPr>
          </a:p>
        </p:txBody>
      </p:sp>
      <p:pic>
        <p:nvPicPr>
          <p:cNvPr id="11" name="Picture 2" descr="https://share.sandia.gov/news/resources/news_releases/images/2009/mwl.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188754" y="2471269"/>
            <a:ext cx="2875071" cy="1980751"/>
          </a:xfrm>
          <a:prstGeom prst="rect">
            <a:avLst/>
          </a:prstGeom>
          <a:noFill/>
          <a:ln w="6350">
            <a:solidFill>
              <a:schemeClr val="accent1">
                <a:shade val="50000"/>
              </a:schemeClr>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4393086" y="2471269"/>
            <a:ext cx="2641001" cy="1980751"/>
          </a:xfrm>
          <a:prstGeom prst="rect">
            <a:avLst/>
          </a:prstGeom>
          <a:noFill/>
          <a:ln w="6350">
            <a:solidFill>
              <a:schemeClr val="accent1">
                <a:shade val="50000"/>
              </a:schemeClr>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1597418" y="2471269"/>
            <a:ext cx="2641001" cy="1980751"/>
          </a:xfrm>
          <a:prstGeom prst="rect">
            <a:avLst/>
          </a:prstGeom>
          <a:noFill/>
          <a:ln w="6350">
            <a:solidFill>
              <a:schemeClr val="accent1">
                <a:shade val="50000"/>
              </a:schemeClr>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768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DEVELOP Elevator Speech</a:t>
            </a:r>
            <a:endParaRPr lang="en-US" dirty="0"/>
          </a:p>
        </p:txBody>
      </p:sp>
      <p:sp>
        <p:nvSpPr>
          <p:cNvPr id="33" name="Content Placeholder 1"/>
          <p:cNvSpPr>
            <a:spLocks noGrp="1"/>
          </p:cNvSpPr>
          <p:nvPr>
            <p:ph idx="1"/>
          </p:nvPr>
        </p:nvSpPr>
        <p:spPr>
          <a:xfrm>
            <a:off x="838199" y="1368674"/>
            <a:ext cx="10724909" cy="2870722"/>
          </a:xfrm>
        </p:spPr>
        <p:txBody>
          <a:bodyPr>
            <a:normAutofit/>
          </a:bodyPr>
          <a:lstStyle/>
          <a:p>
            <a:pPr marL="0" indent="0">
              <a:buNone/>
            </a:pPr>
            <a:r>
              <a:rPr lang="en-US" sz="2800" b="1" i="1" dirty="0" smtClean="0">
                <a:solidFill>
                  <a:schemeClr val="bg2">
                    <a:lumMod val="50000"/>
                  </a:schemeClr>
                </a:solidFill>
                <a:latin typeface="Century Gothic" charset="0"/>
                <a:ea typeface="Century Gothic" charset="0"/>
                <a:cs typeface="Century Gothic" charset="0"/>
              </a:rPr>
              <a:t>So what is DEVELOP?</a:t>
            </a:r>
          </a:p>
          <a:p>
            <a:pPr marL="0" indent="0">
              <a:buNone/>
            </a:pPr>
            <a:r>
              <a:rPr lang="en-US" sz="2000" dirty="0" smtClean="0">
                <a:solidFill>
                  <a:schemeClr val="bg2">
                    <a:lumMod val="50000"/>
                  </a:schemeClr>
                </a:solidFill>
                <a:latin typeface="Century Gothic" charset="0"/>
                <a:ea typeface="Century Gothic" charset="0"/>
                <a:cs typeface="Century Gothic" charset="0"/>
              </a:rPr>
              <a:t>DEVELOP, part </a:t>
            </a:r>
            <a:r>
              <a:rPr lang="en-US" sz="2000" dirty="0">
                <a:solidFill>
                  <a:schemeClr val="bg2">
                    <a:lumMod val="50000"/>
                  </a:schemeClr>
                </a:solidFill>
                <a:latin typeface="Century Gothic" charset="0"/>
                <a:ea typeface="Century Gothic" charset="0"/>
                <a:cs typeface="Century Gothic" charset="0"/>
              </a:rPr>
              <a:t>of NASA’s Applied Sciences Program, </a:t>
            </a:r>
            <a:r>
              <a:rPr lang="en-US" sz="2000" b="1" dirty="0" smtClean="0">
                <a:solidFill>
                  <a:schemeClr val="bg2">
                    <a:lumMod val="50000"/>
                  </a:schemeClr>
                </a:solidFill>
                <a:latin typeface="Century Gothic" charset="0"/>
                <a:ea typeface="Century Gothic" charset="0"/>
                <a:cs typeface="Century Gothic" charset="0"/>
              </a:rPr>
              <a:t>addresses </a:t>
            </a:r>
            <a:r>
              <a:rPr lang="en-US" sz="2000" b="1" dirty="0">
                <a:solidFill>
                  <a:schemeClr val="bg2">
                    <a:lumMod val="50000"/>
                  </a:schemeClr>
                </a:solidFill>
                <a:latin typeface="Century Gothic" charset="0"/>
                <a:ea typeface="Century Gothic" charset="0"/>
                <a:cs typeface="Century Gothic" charset="0"/>
              </a:rPr>
              <a:t>environmental and public policy issues</a:t>
            </a:r>
            <a:r>
              <a:rPr lang="en-US" sz="2000" dirty="0">
                <a:solidFill>
                  <a:schemeClr val="bg2">
                    <a:lumMod val="50000"/>
                  </a:schemeClr>
                </a:solidFill>
                <a:latin typeface="Century Gothic" charset="0"/>
                <a:ea typeface="Century Gothic" charset="0"/>
                <a:cs typeface="Century Gothic" charset="0"/>
              </a:rPr>
              <a:t> </a:t>
            </a:r>
            <a:r>
              <a:rPr lang="en-US" sz="2000" dirty="0" smtClean="0">
                <a:solidFill>
                  <a:schemeClr val="bg2">
                    <a:lumMod val="50000"/>
                  </a:schemeClr>
                </a:solidFill>
                <a:latin typeface="Century Gothic" charset="0"/>
                <a:ea typeface="Century Gothic" charset="0"/>
                <a:cs typeface="Century Gothic" charset="0"/>
              </a:rPr>
              <a:t>by conducting </a:t>
            </a:r>
            <a:r>
              <a:rPr lang="en-US" sz="2000" b="1" dirty="0" smtClean="0">
                <a:solidFill>
                  <a:schemeClr val="bg2">
                    <a:lumMod val="50000"/>
                  </a:schemeClr>
                </a:solidFill>
                <a:latin typeface="Century Gothic" charset="0"/>
                <a:ea typeface="Century Gothic" charset="0"/>
                <a:cs typeface="Century Gothic" charset="0"/>
              </a:rPr>
              <a:t>interdisciplinary feasibility </a:t>
            </a:r>
            <a:r>
              <a:rPr lang="en-US" sz="2000" dirty="0" smtClean="0">
                <a:solidFill>
                  <a:schemeClr val="bg2">
                    <a:lumMod val="50000"/>
                  </a:schemeClr>
                </a:solidFill>
                <a:latin typeface="Century Gothic" charset="0"/>
                <a:ea typeface="Century Gothic" charset="0"/>
                <a:cs typeface="Century Gothic" charset="0"/>
              </a:rPr>
              <a:t>projects </a:t>
            </a:r>
            <a:r>
              <a:rPr lang="en-US" sz="2000" dirty="0">
                <a:solidFill>
                  <a:schemeClr val="bg2">
                    <a:lumMod val="50000"/>
                  </a:schemeClr>
                </a:solidFill>
                <a:latin typeface="Century Gothic" charset="0"/>
                <a:ea typeface="Century Gothic" charset="0"/>
                <a:cs typeface="Century Gothic" charset="0"/>
              </a:rPr>
              <a:t>that </a:t>
            </a:r>
            <a:r>
              <a:rPr lang="en-US" sz="2000" b="1" dirty="0">
                <a:solidFill>
                  <a:schemeClr val="bg2">
                    <a:lumMod val="50000"/>
                  </a:schemeClr>
                </a:solidFill>
                <a:latin typeface="Century Gothic" charset="0"/>
                <a:ea typeface="Century Gothic" charset="0"/>
                <a:cs typeface="Century Gothic" charset="0"/>
              </a:rPr>
              <a:t>apply the lens of NASA Earth observations </a:t>
            </a:r>
            <a:r>
              <a:rPr lang="en-US" sz="2000" dirty="0">
                <a:solidFill>
                  <a:schemeClr val="bg2">
                    <a:lumMod val="50000"/>
                  </a:schemeClr>
                </a:solidFill>
                <a:latin typeface="Century Gothic" charset="0"/>
                <a:ea typeface="Century Gothic" charset="0"/>
                <a:cs typeface="Century Gothic" charset="0"/>
              </a:rPr>
              <a:t>to </a:t>
            </a:r>
            <a:r>
              <a:rPr lang="en-US" sz="2000" b="1" dirty="0">
                <a:solidFill>
                  <a:schemeClr val="bg2">
                    <a:lumMod val="50000"/>
                  </a:schemeClr>
                </a:solidFill>
                <a:latin typeface="Century Gothic" charset="0"/>
                <a:ea typeface="Century Gothic" charset="0"/>
                <a:cs typeface="Century Gothic" charset="0"/>
              </a:rPr>
              <a:t>community concerns</a:t>
            </a:r>
            <a:r>
              <a:rPr lang="en-US" sz="2000" dirty="0">
                <a:solidFill>
                  <a:schemeClr val="bg2">
                    <a:lumMod val="50000"/>
                  </a:schemeClr>
                </a:solidFill>
                <a:latin typeface="Century Gothic" charset="0"/>
                <a:ea typeface="Century Gothic" charset="0"/>
                <a:cs typeface="Century Gothic" charset="0"/>
              </a:rPr>
              <a:t> around the globe.  Bridging the gap between NASA Earth Science and society, DEVELOP </a:t>
            </a:r>
            <a:r>
              <a:rPr lang="en-US" sz="2000" b="1" dirty="0">
                <a:solidFill>
                  <a:schemeClr val="bg2">
                    <a:lumMod val="50000"/>
                  </a:schemeClr>
                </a:solidFill>
                <a:latin typeface="Century Gothic" charset="0"/>
                <a:ea typeface="Century Gothic" charset="0"/>
                <a:cs typeface="Century Gothic" charset="0"/>
              </a:rPr>
              <a:t>builds capacity </a:t>
            </a:r>
            <a:r>
              <a:rPr lang="en-US" sz="2000" dirty="0">
                <a:solidFill>
                  <a:schemeClr val="bg2">
                    <a:lumMod val="50000"/>
                  </a:schemeClr>
                </a:solidFill>
                <a:latin typeface="Century Gothic" charset="0"/>
                <a:ea typeface="Century Gothic" charset="0"/>
                <a:cs typeface="Century Gothic" charset="0"/>
              </a:rPr>
              <a:t>in both </a:t>
            </a:r>
            <a:r>
              <a:rPr lang="en-US" sz="2000" b="1" dirty="0">
                <a:solidFill>
                  <a:schemeClr val="bg2">
                    <a:lumMod val="50000"/>
                  </a:schemeClr>
                </a:solidFill>
                <a:latin typeface="Century Gothic" charset="0"/>
                <a:ea typeface="Century Gothic" charset="0"/>
                <a:cs typeface="Century Gothic" charset="0"/>
              </a:rPr>
              <a:t>participants</a:t>
            </a:r>
            <a:r>
              <a:rPr lang="en-US" sz="2000" dirty="0">
                <a:solidFill>
                  <a:schemeClr val="bg2">
                    <a:lumMod val="50000"/>
                  </a:schemeClr>
                </a:solidFill>
                <a:latin typeface="Century Gothic" charset="0"/>
                <a:ea typeface="Century Gothic" charset="0"/>
                <a:cs typeface="Century Gothic" charset="0"/>
              </a:rPr>
              <a:t> and </a:t>
            </a:r>
            <a:r>
              <a:rPr lang="en-US" sz="2000" b="1" dirty="0">
                <a:solidFill>
                  <a:schemeClr val="bg2">
                    <a:lumMod val="50000"/>
                  </a:schemeClr>
                </a:solidFill>
                <a:latin typeface="Century Gothic" charset="0"/>
                <a:ea typeface="Century Gothic" charset="0"/>
                <a:cs typeface="Century Gothic" charset="0"/>
              </a:rPr>
              <a:t>partner</a:t>
            </a:r>
            <a:r>
              <a:rPr lang="en-US" sz="2000" dirty="0">
                <a:solidFill>
                  <a:schemeClr val="bg2">
                    <a:lumMod val="50000"/>
                  </a:schemeClr>
                </a:solidFill>
                <a:latin typeface="Century Gothic" charset="0"/>
                <a:ea typeface="Century Gothic" charset="0"/>
                <a:cs typeface="Century Gothic" charset="0"/>
              </a:rPr>
              <a:t> </a:t>
            </a:r>
            <a:r>
              <a:rPr lang="en-US" sz="2000" b="1" dirty="0">
                <a:solidFill>
                  <a:schemeClr val="bg2">
                    <a:lumMod val="50000"/>
                  </a:schemeClr>
                </a:solidFill>
                <a:latin typeface="Century Gothic" charset="0"/>
                <a:ea typeface="Century Gothic" charset="0"/>
                <a:cs typeface="Century Gothic" charset="0"/>
              </a:rPr>
              <a:t>organizations</a:t>
            </a:r>
            <a:r>
              <a:rPr lang="en-US" sz="2000" dirty="0">
                <a:solidFill>
                  <a:schemeClr val="bg2">
                    <a:lumMod val="50000"/>
                  </a:schemeClr>
                </a:solidFill>
                <a:latin typeface="Century Gothic" charset="0"/>
                <a:ea typeface="Century Gothic" charset="0"/>
                <a:cs typeface="Century Gothic" charset="0"/>
              </a:rPr>
              <a:t> to better prepare them to address the challenges that face our society and future generations.  With the competitive nature and growing societal role of science and technology in today’s global workplace, DEVELOP is fostering an adept corps of tomorrow’s scientists and leaders</a:t>
            </a:r>
            <a:r>
              <a:rPr lang="en-US" sz="2000" dirty="0" smtClean="0">
                <a:solidFill>
                  <a:schemeClr val="bg2">
                    <a:lumMod val="50000"/>
                  </a:schemeClr>
                </a:solidFill>
                <a:latin typeface="Century Gothic" charset="0"/>
                <a:ea typeface="Century Gothic" charset="0"/>
                <a:cs typeface="Century Gothic" charset="0"/>
              </a:rPr>
              <a:t>.</a:t>
            </a:r>
            <a:endParaRPr lang="en-US" sz="2000" dirty="0">
              <a:solidFill>
                <a:schemeClr val="bg2">
                  <a:lumMod val="50000"/>
                </a:schemeClr>
              </a:solidFill>
              <a:latin typeface="Century Gothic" charset="0"/>
              <a:ea typeface="Century Gothic" charset="0"/>
              <a:cs typeface="Century Gothic" charset="0"/>
            </a:endParaRPr>
          </a:p>
        </p:txBody>
      </p:sp>
      <p:sp>
        <p:nvSpPr>
          <p:cNvPr id="34" name="Content Placeholder 9"/>
          <p:cNvSpPr txBox="1">
            <a:spLocks/>
          </p:cNvSpPr>
          <p:nvPr/>
        </p:nvSpPr>
        <p:spPr>
          <a:xfrm>
            <a:off x="1943100" y="6403808"/>
            <a:ext cx="8305800" cy="304800"/>
          </a:xfrm>
          <a:prstGeom prst="rect">
            <a:avLst/>
          </a:prstGeom>
        </p:spPr>
        <p:txBody>
          <a:bodyPr vert="horz" lIns="91387" tIns="45693" rIns="91387" bIns="45693" rtlCol="0">
            <a:noAutofit/>
          </a:bodyPr>
          <a:lstStyle/>
          <a:p>
            <a:pPr algn="ctr" defTabSz="1018229">
              <a:spcBef>
                <a:spcPct val="20000"/>
              </a:spcBef>
              <a:buClr>
                <a:srgbClr val="0F6FC6"/>
              </a:buClr>
              <a:buSzPct val="85000"/>
            </a:pPr>
            <a:r>
              <a:rPr lang="en-US" sz="1400" b="1" dirty="0" smtClean="0">
                <a:solidFill>
                  <a:schemeClr val="bg2">
                    <a:lumMod val="85000"/>
                  </a:schemeClr>
                </a:solidFill>
                <a:latin typeface="Century Gothic" charset="0"/>
                <a:ea typeface="Century Gothic" charset="0"/>
                <a:cs typeface="Century Gothic" charset="0"/>
              </a:rPr>
              <a:t>DEVELOP’s Website: </a:t>
            </a:r>
            <a:r>
              <a:rPr lang="en-US" sz="1400" b="1" dirty="0" smtClean="0">
                <a:solidFill>
                  <a:schemeClr val="bg2">
                    <a:lumMod val="85000"/>
                  </a:schemeClr>
                </a:solidFill>
                <a:latin typeface="Century Gothic" charset="0"/>
                <a:ea typeface="Century Gothic" charset="0"/>
                <a:cs typeface="Century Gothic" charset="0"/>
                <a:hlinkClick r:id="rId2"/>
              </a:rPr>
              <a:t>http://develop.larc.nasa.gov</a:t>
            </a:r>
            <a:r>
              <a:rPr lang="en-US" sz="1400" b="1" dirty="0" smtClean="0">
                <a:solidFill>
                  <a:schemeClr val="bg2">
                    <a:lumMod val="85000"/>
                  </a:schemeClr>
                </a:solidFill>
                <a:latin typeface="Century Gothic" charset="0"/>
                <a:ea typeface="Century Gothic" charset="0"/>
                <a:cs typeface="Century Gothic" charset="0"/>
              </a:rPr>
              <a:t> </a:t>
            </a:r>
            <a:endParaRPr lang="en-US" sz="1400" dirty="0">
              <a:solidFill>
                <a:schemeClr val="bg2">
                  <a:lumMod val="85000"/>
                </a:schemeClr>
              </a:solidFill>
              <a:latin typeface="Century Gothic" charset="0"/>
              <a:ea typeface="Century Gothic" charset="0"/>
              <a:cs typeface="Century Gothic" charset="0"/>
            </a:endParaRPr>
          </a:p>
        </p:txBody>
      </p:sp>
      <p:grpSp>
        <p:nvGrpSpPr>
          <p:cNvPr id="35" name="Group 34"/>
          <p:cNvGrpSpPr/>
          <p:nvPr/>
        </p:nvGrpSpPr>
        <p:grpSpPr>
          <a:xfrm>
            <a:off x="1943100" y="4354254"/>
            <a:ext cx="2582863" cy="1730630"/>
            <a:chOff x="381005" y="1725361"/>
            <a:chExt cx="2582863" cy="1730630"/>
          </a:xfrm>
        </p:grpSpPr>
        <p:pic>
          <p:nvPicPr>
            <p:cNvPr id="36"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381005" y="1725361"/>
              <a:ext cx="2571750" cy="1689607"/>
            </a:xfrm>
            <a:prstGeom prst="rect">
              <a:avLst/>
            </a:prstGeom>
            <a:ln w="19050">
              <a:noFill/>
              <a:prstDash val="sysDash"/>
            </a:ln>
            <a:effectLst/>
          </p:spPr>
        </p:pic>
        <p:sp>
          <p:nvSpPr>
            <p:cNvPr id="37" name="Text Box 9"/>
            <p:cNvSpPr txBox="1">
              <a:spLocks noChangeArrowheads="1"/>
            </p:cNvSpPr>
            <p:nvPr/>
          </p:nvSpPr>
          <p:spPr bwMode="auto">
            <a:xfrm>
              <a:off x="381005" y="2625728"/>
              <a:ext cx="2582863" cy="830263"/>
            </a:xfrm>
            <a:prstGeom prst="rect">
              <a:avLst/>
            </a:prstGeom>
            <a:noFill/>
            <a:ln w="6350">
              <a:noFill/>
              <a:prstDash val="sysDash"/>
              <a:miter lim="800000"/>
              <a:headEnd/>
              <a:tailEnd/>
            </a:ln>
          </p:spPr>
          <p:txBody>
            <a:bodyPr lIns="91418" tIns="45709" rIns="91418" bIns="45709">
              <a:spAutoFit/>
            </a:bodyPr>
            <a:lstStyle/>
            <a:p>
              <a:pPr marL="0" marR="0" lvl="0" indent="0" algn="ctr" defTabSz="455348" eaLnBrk="0" fontAlgn="auto" latinLnBrk="0" hangingPunct="0">
                <a:lnSpc>
                  <a:spcPct val="100000"/>
                </a:lnSpc>
                <a:spcBef>
                  <a:spcPct val="5000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Century Gothic" charset="0"/>
                  <a:ea typeface="Century Gothic" charset="0"/>
                  <a:cs typeface="Century Gothic" charset="0"/>
                </a:rPr>
                <a:t>Measurements</a:t>
              </a:r>
            </a:p>
            <a:p>
              <a:pPr marL="0" marR="0" lvl="0" indent="0" algn="ctr" defTabSz="455348"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Century Gothic" charset="0"/>
                  <a:ea typeface="Century Gothic" charset="0"/>
                  <a:cs typeface="Century Gothic" charset="0"/>
                </a:rPr>
                <a:t>and Predictions</a:t>
              </a:r>
            </a:p>
          </p:txBody>
        </p:sp>
      </p:grpSp>
      <p:grpSp>
        <p:nvGrpSpPr>
          <p:cNvPr id="38" name="Group 37"/>
          <p:cNvGrpSpPr/>
          <p:nvPr/>
        </p:nvGrpSpPr>
        <p:grpSpPr>
          <a:xfrm>
            <a:off x="7897893" y="4343400"/>
            <a:ext cx="2587625" cy="1719256"/>
            <a:chOff x="6175378" y="1714507"/>
            <a:chExt cx="2587625" cy="1719256"/>
          </a:xfrm>
        </p:grpSpPr>
        <p:pic>
          <p:nvPicPr>
            <p:cNvPr id="39" name="Picture 3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6178553" y="1714507"/>
              <a:ext cx="2573338" cy="1714486"/>
            </a:xfrm>
            <a:prstGeom prst="rect">
              <a:avLst/>
            </a:prstGeom>
            <a:ln w="19050">
              <a:noFill/>
              <a:prstDash val="sysDash"/>
            </a:ln>
            <a:effectLst/>
          </p:spPr>
        </p:pic>
        <p:sp>
          <p:nvSpPr>
            <p:cNvPr id="40" name="Text Box 10"/>
            <p:cNvSpPr txBox="1">
              <a:spLocks noChangeArrowheads="1"/>
            </p:cNvSpPr>
            <p:nvPr/>
          </p:nvSpPr>
          <p:spPr bwMode="auto">
            <a:xfrm>
              <a:off x="6175378" y="2971800"/>
              <a:ext cx="2587625" cy="461963"/>
            </a:xfrm>
            <a:prstGeom prst="rect">
              <a:avLst/>
            </a:prstGeom>
            <a:noFill/>
            <a:ln w="9525">
              <a:noFill/>
              <a:miter lim="800000"/>
              <a:headEnd/>
              <a:tailEnd/>
            </a:ln>
          </p:spPr>
          <p:txBody>
            <a:bodyPr lIns="91418" tIns="45709" rIns="91418" bIns="45709">
              <a:spAutoFit/>
            </a:bodyPr>
            <a:lstStyle/>
            <a:p>
              <a:pPr marL="0" marR="0" lvl="0" indent="0" algn="ctr" defTabSz="455348" eaLnBrk="0" fontAlgn="auto" latinLnBrk="0" hangingPunct="0">
                <a:lnSpc>
                  <a:spcPct val="100000"/>
                </a:lnSpc>
                <a:spcBef>
                  <a:spcPct val="5000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Century Gothic" charset="0"/>
                  <a:ea typeface="Century Gothic" charset="0"/>
                  <a:cs typeface="Century Gothic" charset="0"/>
                </a:rPr>
                <a:t>Communities</a:t>
              </a:r>
            </a:p>
          </p:txBody>
        </p:sp>
      </p:grpSp>
      <p:grpSp>
        <p:nvGrpSpPr>
          <p:cNvPr id="41" name="Group 40"/>
          <p:cNvGrpSpPr/>
          <p:nvPr/>
        </p:nvGrpSpPr>
        <p:grpSpPr>
          <a:xfrm>
            <a:off x="4514850" y="4733128"/>
            <a:ext cx="3384630" cy="931857"/>
            <a:chOff x="2872545" y="4733128"/>
            <a:chExt cx="3384630" cy="931857"/>
          </a:xfrm>
        </p:grpSpPr>
        <p:sp>
          <p:nvSpPr>
            <p:cNvPr id="42" name="Isosceles Triangle 12"/>
            <p:cNvSpPr/>
            <p:nvPr/>
          </p:nvSpPr>
          <p:spPr>
            <a:xfrm rot="16200000">
              <a:off x="2589087" y="5016586"/>
              <a:ext cx="931857" cy="364941"/>
            </a:xfrm>
            <a:prstGeom prst="triangle">
              <a:avLst/>
            </a:prstGeom>
            <a:solidFill>
              <a:srgbClr val="61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charset="0"/>
                <a:ea typeface="Century Gothic" charset="0"/>
                <a:cs typeface="Century Gothic" charset="0"/>
              </a:endParaRPr>
            </a:p>
          </p:txBody>
        </p:sp>
        <p:sp>
          <p:nvSpPr>
            <p:cNvPr id="43" name="TextBox 42"/>
            <p:cNvSpPr txBox="1"/>
            <p:nvPr/>
          </p:nvSpPr>
          <p:spPr>
            <a:xfrm>
              <a:off x="3199606" y="4869584"/>
              <a:ext cx="2730508" cy="658944"/>
            </a:xfrm>
            <a:prstGeom prst="rect">
              <a:avLst/>
            </a:prstGeom>
            <a:solidFill>
              <a:srgbClr val="6194C8"/>
            </a:solidFill>
          </p:spPr>
          <p:txBody>
            <a:bodyPr wrap="square" rtlCol="0" anchor="ctr">
              <a:noAutofit/>
            </a:bodyPr>
            <a:lstStyle/>
            <a:p>
              <a:pPr algn="ctr"/>
              <a:r>
                <a:rPr lang="en-US" sz="1500" b="1" dirty="0" smtClean="0">
                  <a:solidFill>
                    <a:schemeClr val="bg1"/>
                  </a:solidFill>
                  <a:latin typeface="Century Gothic" charset="0"/>
                  <a:ea typeface="Century Gothic" charset="0"/>
                  <a:cs typeface="Century Gothic" charset="0"/>
                </a:rPr>
                <a:t>NASA’s Applied Sciences’</a:t>
              </a:r>
            </a:p>
            <a:p>
              <a:pPr algn="ctr"/>
              <a:r>
                <a:rPr lang="en-US" sz="1500" b="1" dirty="0" smtClean="0">
                  <a:solidFill>
                    <a:schemeClr val="bg1"/>
                  </a:solidFill>
                  <a:latin typeface="Century Gothic" charset="0"/>
                  <a:ea typeface="Century Gothic" charset="0"/>
                  <a:cs typeface="Century Gothic" charset="0"/>
                </a:rPr>
                <a:t>DEVELOP National Program</a:t>
              </a:r>
              <a:endParaRPr lang="en-US" sz="1500" b="1" dirty="0">
                <a:solidFill>
                  <a:schemeClr val="bg1"/>
                </a:solidFill>
                <a:latin typeface="Century Gothic" charset="0"/>
                <a:ea typeface="Century Gothic" charset="0"/>
                <a:cs typeface="Century Gothic" charset="0"/>
              </a:endParaRPr>
            </a:p>
          </p:txBody>
        </p:sp>
        <p:sp>
          <p:nvSpPr>
            <p:cNvPr id="44" name="Isosceles Triangle 14"/>
            <p:cNvSpPr/>
            <p:nvPr/>
          </p:nvSpPr>
          <p:spPr>
            <a:xfrm rot="5400000">
              <a:off x="5608776" y="5016586"/>
              <a:ext cx="931857" cy="364941"/>
            </a:xfrm>
            <a:prstGeom prst="triangle">
              <a:avLst/>
            </a:prstGeom>
            <a:solidFill>
              <a:srgbClr val="61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charset="0"/>
                <a:ea typeface="Century Gothic" charset="0"/>
                <a:cs typeface="Century Gothic" charset="0"/>
              </a:endParaRPr>
            </a:p>
          </p:txBody>
        </p:sp>
      </p:grpSp>
    </p:spTree>
    <p:extLst>
      <p:ext uri="{BB962C8B-B14F-4D97-AF65-F5344CB8AC3E}">
        <p14:creationId xmlns:p14="http://schemas.microsoft.com/office/powerpoint/2010/main" val="383205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DEVELOP’s Mission, Vision, &amp; Core Values</a:t>
            </a:r>
            <a:endParaRPr lang="en-US" dirty="0"/>
          </a:p>
        </p:txBody>
      </p:sp>
      <p:sp>
        <p:nvSpPr>
          <p:cNvPr id="48" name="TextBox 47"/>
          <p:cNvSpPr txBox="1"/>
          <p:nvPr/>
        </p:nvSpPr>
        <p:spPr>
          <a:xfrm>
            <a:off x="10162659" y="1597870"/>
            <a:ext cx="1375475" cy="455155"/>
          </a:xfrm>
          <a:prstGeom prst="roundRect">
            <a:avLst/>
          </a:prstGeom>
          <a:solidFill>
            <a:srgbClr val="6194C8"/>
          </a:solidFill>
        </p:spPr>
        <p:txBody>
          <a:bodyPr wrap="square" rtlCol="0" anchor="ctr">
            <a:noAutofit/>
          </a:bodyPr>
          <a:lstStyle/>
          <a:p>
            <a:pPr algn="ctr"/>
            <a:r>
              <a:rPr lang="en-US" sz="2400" b="1" dirty="0" smtClean="0">
                <a:solidFill>
                  <a:schemeClr val="bg1"/>
                </a:solidFill>
                <a:latin typeface="Century Gothic" charset="0"/>
                <a:ea typeface="Century Gothic" charset="0"/>
                <a:cs typeface="Century Gothic" charset="0"/>
              </a:rPr>
              <a:t>VISION</a:t>
            </a:r>
            <a:endParaRPr lang="en-US" sz="2400" b="1" dirty="0">
              <a:solidFill>
                <a:schemeClr val="bg1"/>
              </a:solidFill>
              <a:latin typeface="Century Gothic" charset="0"/>
              <a:ea typeface="Century Gothic" charset="0"/>
              <a:cs typeface="Century Gothic" charset="0"/>
            </a:endParaRPr>
          </a:p>
        </p:txBody>
      </p:sp>
      <p:sp>
        <p:nvSpPr>
          <p:cNvPr id="49" name="TextBox 48"/>
          <p:cNvSpPr txBox="1"/>
          <p:nvPr/>
        </p:nvSpPr>
        <p:spPr>
          <a:xfrm>
            <a:off x="647198" y="1908189"/>
            <a:ext cx="3983727" cy="1323439"/>
          </a:xfrm>
          <a:prstGeom prst="rect">
            <a:avLst/>
          </a:prstGeom>
          <a:noFill/>
          <a:ln w="19050">
            <a:noFill/>
          </a:ln>
        </p:spPr>
        <p:txBody>
          <a:bodyPr wrap="square" rtlCol="0" anchor="ctr">
            <a:spAutoFit/>
          </a:bodyPr>
          <a:lstStyle/>
          <a:p>
            <a:r>
              <a:rPr lang="en-US" sz="1600" dirty="0" smtClean="0">
                <a:solidFill>
                  <a:schemeClr val="bg2">
                    <a:lumMod val="50000"/>
                  </a:schemeClr>
                </a:solidFill>
                <a:latin typeface="Century Gothic" charset="0"/>
                <a:ea typeface="Century Gothic" charset="0"/>
                <a:cs typeface="Century Gothic" charset="0"/>
              </a:rPr>
              <a:t>Integrating </a:t>
            </a:r>
            <a:r>
              <a:rPr lang="en-US" sz="1600" dirty="0">
                <a:solidFill>
                  <a:schemeClr val="bg2">
                    <a:lumMod val="50000"/>
                  </a:schemeClr>
                </a:solidFill>
                <a:latin typeface="Century Gothic" charset="0"/>
                <a:ea typeface="Century Gothic" charset="0"/>
                <a:cs typeface="Century Gothic" charset="0"/>
              </a:rPr>
              <a:t>NASA Earth observations </a:t>
            </a:r>
          </a:p>
          <a:p>
            <a:r>
              <a:rPr lang="en-US" sz="1600" dirty="0">
                <a:solidFill>
                  <a:schemeClr val="bg2">
                    <a:lumMod val="50000"/>
                  </a:schemeClr>
                </a:solidFill>
                <a:latin typeface="Century Gothic" charset="0"/>
                <a:ea typeface="Century Gothic" charset="0"/>
                <a:cs typeface="Century Gothic" charset="0"/>
              </a:rPr>
              <a:t>with society to foster future innovation and cultivate the professionals of tomorrow by addressing diverse environmental issues today.</a:t>
            </a:r>
          </a:p>
        </p:txBody>
      </p:sp>
      <p:sp>
        <p:nvSpPr>
          <p:cNvPr id="50" name="TextBox 49"/>
          <p:cNvSpPr txBox="1"/>
          <p:nvPr/>
        </p:nvSpPr>
        <p:spPr>
          <a:xfrm>
            <a:off x="647198" y="1477378"/>
            <a:ext cx="1628274" cy="455155"/>
          </a:xfrm>
          <a:prstGeom prst="roundRect">
            <a:avLst/>
          </a:prstGeom>
          <a:solidFill>
            <a:srgbClr val="6194C8"/>
          </a:solidFill>
        </p:spPr>
        <p:txBody>
          <a:bodyPr wrap="square" rtlCol="0" anchor="ctr">
            <a:noAutofit/>
          </a:bodyPr>
          <a:lstStyle/>
          <a:p>
            <a:pPr algn="ctr"/>
            <a:r>
              <a:rPr lang="en-US" sz="2400" b="1" dirty="0" smtClean="0">
                <a:solidFill>
                  <a:schemeClr val="bg1"/>
                </a:solidFill>
                <a:latin typeface="Century Gothic" charset="0"/>
                <a:ea typeface="Century Gothic" charset="0"/>
                <a:cs typeface="Century Gothic" charset="0"/>
              </a:rPr>
              <a:t>MISSION</a:t>
            </a:r>
            <a:endParaRPr lang="en-US" sz="2400" b="1" dirty="0">
              <a:solidFill>
                <a:schemeClr val="bg1"/>
              </a:solidFill>
              <a:latin typeface="Century Gothic" charset="0"/>
              <a:ea typeface="Century Gothic" charset="0"/>
              <a:cs typeface="Century Gothic" charset="0"/>
            </a:endParaRPr>
          </a:p>
        </p:txBody>
      </p:sp>
      <p:sp>
        <p:nvSpPr>
          <p:cNvPr id="51" name="Rectangle 50"/>
          <p:cNvSpPr/>
          <p:nvPr/>
        </p:nvSpPr>
        <p:spPr>
          <a:xfrm>
            <a:off x="7499534" y="2025788"/>
            <a:ext cx="4038600" cy="830997"/>
          </a:xfrm>
          <a:prstGeom prst="rect">
            <a:avLst/>
          </a:prstGeom>
        </p:spPr>
        <p:txBody>
          <a:bodyPr wrap="square">
            <a:spAutoFit/>
          </a:bodyPr>
          <a:lstStyle/>
          <a:p>
            <a:pPr algn="r"/>
            <a:r>
              <a:rPr lang="en-US" sz="1600" dirty="0" smtClean="0">
                <a:solidFill>
                  <a:schemeClr val="bg2">
                    <a:lumMod val="50000"/>
                  </a:schemeClr>
                </a:solidFill>
                <a:latin typeface="Century Gothic" charset="0"/>
                <a:ea typeface="Century Gothic" charset="0"/>
                <a:cs typeface="Century Gothic" charset="0"/>
              </a:rPr>
              <a:t>Shaping the future by integrating Earth observations into global decision making.</a:t>
            </a:r>
            <a:endParaRPr lang="en-US" sz="1600" dirty="0">
              <a:solidFill>
                <a:schemeClr val="bg2">
                  <a:lumMod val="50000"/>
                </a:schemeClr>
              </a:solidFill>
              <a:latin typeface="Century Gothic" charset="0"/>
              <a:ea typeface="Century Gothic" charset="0"/>
              <a:cs typeface="Century Gothic" charset="0"/>
            </a:endParaRPr>
          </a:p>
        </p:txBody>
      </p:sp>
      <p:sp>
        <p:nvSpPr>
          <p:cNvPr id="52" name="TextBox 51"/>
          <p:cNvSpPr txBox="1"/>
          <p:nvPr/>
        </p:nvSpPr>
        <p:spPr>
          <a:xfrm>
            <a:off x="1566441" y="3603639"/>
            <a:ext cx="2742468" cy="457200"/>
          </a:xfrm>
          <a:prstGeom prst="roundRect">
            <a:avLst/>
          </a:prstGeom>
          <a:solidFill>
            <a:srgbClr val="6194C8"/>
          </a:solidFill>
        </p:spPr>
        <p:txBody>
          <a:bodyPr wrap="square" rtlCol="0" anchor="ctr">
            <a:noAutofit/>
          </a:bodyPr>
          <a:lstStyle/>
          <a:p>
            <a:pPr algn="r"/>
            <a:r>
              <a:rPr lang="en-US" sz="2400" b="1" dirty="0" smtClean="0">
                <a:solidFill>
                  <a:schemeClr val="bg1"/>
                </a:solidFill>
                <a:latin typeface="Century Gothic" charset="0"/>
                <a:ea typeface="Century Gothic" charset="0"/>
                <a:cs typeface="Century Gothic" charset="0"/>
              </a:rPr>
              <a:t>COLLABORATION</a:t>
            </a:r>
            <a:endParaRPr lang="en-US" sz="2400" b="1" dirty="0">
              <a:solidFill>
                <a:schemeClr val="bg1"/>
              </a:solidFill>
              <a:latin typeface="Century Gothic" charset="0"/>
              <a:ea typeface="Century Gothic" charset="0"/>
              <a:cs typeface="Century Gothic" charset="0"/>
            </a:endParaRPr>
          </a:p>
        </p:txBody>
      </p:sp>
      <p:sp>
        <p:nvSpPr>
          <p:cNvPr id="53" name="TextBox 52"/>
          <p:cNvSpPr txBox="1"/>
          <p:nvPr/>
        </p:nvSpPr>
        <p:spPr>
          <a:xfrm>
            <a:off x="1563393" y="4309185"/>
            <a:ext cx="2742468" cy="457200"/>
          </a:xfrm>
          <a:prstGeom prst="roundRect">
            <a:avLst/>
          </a:prstGeom>
          <a:solidFill>
            <a:srgbClr val="6194C8"/>
          </a:solidFill>
        </p:spPr>
        <p:txBody>
          <a:bodyPr wrap="square" rtlCol="0" anchor="ctr">
            <a:noAutofit/>
          </a:bodyPr>
          <a:lstStyle/>
          <a:p>
            <a:pPr algn="r"/>
            <a:r>
              <a:rPr lang="en-US" sz="2400" b="1" dirty="0" smtClean="0">
                <a:solidFill>
                  <a:schemeClr val="bg1"/>
                </a:solidFill>
                <a:latin typeface="Century Gothic" charset="0"/>
                <a:ea typeface="Century Gothic" charset="0"/>
                <a:cs typeface="Century Gothic" charset="0"/>
              </a:rPr>
              <a:t>INNOVATION</a:t>
            </a:r>
            <a:endParaRPr lang="en-US" sz="2400" b="1" dirty="0">
              <a:solidFill>
                <a:schemeClr val="bg1"/>
              </a:solidFill>
              <a:latin typeface="Century Gothic" charset="0"/>
              <a:ea typeface="Century Gothic" charset="0"/>
              <a:cs typeface="Century Gothic" charset="0"/>
            </a:endParaRPr>
          </a:p>
        </p:txBody>
      </p:sp>
      <p:sp>
        <p:nvSpPr>
          <p:cNvPr id="54" name="TextBox 53"/>
          <p:cNvSpPr txBox="1"/>
          <p:nvPr/>
        </p:nvSpPr>
        <p:spPr>
          <a:xfrm>
            <a:off x="1563393" y="4938821"/>
            <a:ext cx="2742468" cy="457200"/>
          </a:xfrm>
          <a:prstGeom prst="roundRect">
            <a:avLst/>
          </a:prstGeom>
          <a:solidFill>
            <a:srgbClr val="6194C8"/>
          </a:solidFill>
        </p:spPr>
        <p:txBody>
          <a:bodyPr wrap="square" rtlCol="0" anchor="ctr">
            <a:noAutofit/>
          </a:bodyPr>
          <a:lstStyle/>
          <a:p>
            <a:pPr algn="r"/>
            <a:r>
              <a:rPr lang="en-US" sz="2400" b="1" dirty="0" smtClean="0">
                <a:solidFill>
                  <a:schemeClr val="bg1"/>
                </a:solidFill>
                <a:latin typeface="Century Gothic" charset="0"/>
                <a:ea typeface="Century Gothic" charset="0"/>
                <a:cs typeface="Century Gothic" charset="0"/>
              </a:rPr>
              <a:t>PASSION</a:t>
            </a:r>
            <a:endParaRPr lang="en-US" sz="2400" b="1" dirty="0">
              <a:solidFill>
                <a:schemeClr val="bg1"/>
              </a:solidFill>
              <a:latin typeface="Century Gothic" charset="0"/>
              <a:ea typeface="Century Gothic" charset="0"/>
              <a:cs typeface="Century Gothic" charset="0"/>
            </a:endParaRPr>
          </a:p>
        </p:txBody>
      </p:sp>
      <p:sp>
        <p:nvSpPr>
          <p:cNvPr id="55" name="TextBox 54"/>
          <p:cNvSpPr txBox="1"/>
          <p:nvPr/>
        </p:nvSpPr>
        <p:spPr>
          <a:xfrm>
            <a:off x="1563393" y="5599254"/>
            <a:ext cx="2742468" cy="457200"/>
          </a:xfrm>
          <a:prstGeom prst="roundRect">
            <a:avLst/>
          </a:prstGeom>
          <a:solidFill>
            <a:srgbClr val="6194C8"/>
          </a:solidFill>
        </p:spPr>
        <p:txBody>
          <a:bodyPr wrap="square" rtlCol="0" anchor="ctr">
            <a:noAutofit/>
          </a:bodyPr>
          <a:lstStyle/>
          <a:p>
            <a:pPr algn="r"/>
            <a:r>
              <a:rPr lang="en-US" sz="2400" b="1" dirty="0" smtClean="0">
                <a:solidFill>
                  <a:schemeClr val="bg1"/>
                </a:solidFill>
                <a:latin typeface="Century Gothic" charset="0"/>
                <a:ea typeface="Century Gothic" charset="0"/>
                <a:cs typeface="Century Gothic" charset="0"/>
              </a:rPr>
              <a:t>DISCOVERY</a:t>
            </a:r>
            <a:endParaRPr lang="en-US" sz="2400" b="1" dirty="0">
              <a:solidFill>
                <a:schemeClr val="bg1"/>
              </a:solidFill>
              <a:latin typeface="Century Gothic" charset="0"/>
              <a:ea typeface="Century Gothic" charset="0"/>
              <a:cs typeface="Century Gothic" charset="0"/>
            </a:endParaRPr>
          </a:p>
        </p:txBody>
      </p:sp>
      <p:sp>
        <p:nvSpPr>
          <p:cNvPr id="56" name="TextBox 55"/>
          <p:cNvSpPr txBox="1"/>
          <p:nvPr/>
        </p:nvSpPr>
        <p:spPr>
          <a:xfrm>
            <a:off x="4385841" y="3553522"/>
            <a:ext cx="5776818" cy="523220"/>
          </a:xfrm>
          <a:prstGeom prst="rect">
            <a:avLst/>
          </a:prstGeom>
          <a:noFill/>
        </p:spPr>
        <p:txBody>
          <a:bodyPr wrap="square" rtlCol="0">
            <a:spAutoFit/>
          </a:bodyPr>
          <a:lstStyle/>
          <a:p>
            <a:r>
              <a:rPr lang="en-US" sz="1400" dirty="0">
                <a:solidFill>
                  <a:schemeClr val="bg2">
                    <a:lumMod val="50000"/>
                  </a:schemeClr>
                </a:solidFill>
                <a:latin typeface="Century Gothic" charset="0"/>
                <a:ea typeface="Century Gothic" charset="0"/>
                <a:cs typeface="Century Gothic" charset="0"/>
              </a:rPr>
              <a:t>Cultivating teamwork, multi-disciplinary solutions, and open communication to bridge the gap between science and society</a:t>
            </a:r>
          </a:p>
        </p:txBody>
      </p:sp>
      <p:sp>
        <p:nvSpPr>
          <p:cNvPr id="57" name="TextBox 56"/>
          <p:cNvSpPr txBox="1"/>
          <p:nvPr/>
        </p:nvSpPr>
        <p:spPr>
          <a:xfrm>
            <a:off x="4385841" y="4277082"/>
            <a:ext cx="5776818" cy="523220"/>
          </a:xfrm>
          <a:prstGeom prst="rect">
            <a:avLst/>
          </a:prstGeom>
          <a:noFill/>
        </p:spPr>
        <p:txBody>
          <a:bodyPr wrap="square" rtlCol="0">
            <a:spAutoFit/>
          </a:bodyPr>
          <a:lstStyle/>
          <a:p>
            <a:r>
              <a:rPr lang="en-US" sz="1400" dirty="0">
                <a:solidFill>
                  <a:schemeClr val="bg2">
                    <a:lumMod val="50000"/>
                  </a:schemeClr>
                </a:solidFill>
                <a:latin typeface="Century Gothic" charset="0"/>
                <a:ea typeface="Century Gothic" charset="0"/>
                <a:cs typeface="Century Gothic" charset="0"/>
              </a:rPr>
              <a:t>Fostering rapid feasibility projects to harness ingenuity and demonstrate the applications of Earth science</a:t>
            </a:r>
          </a:p>
        </p:txBody>
      </p:sp>
      <p:sp>
        <p:nvSpPr>
          <p:cNvPr id="58" name="TextBox 57"/>
          <p:cNvSpPr txBox="1"/>
          <p:nvPr/>
        </p:nvSpPr>
        <p:spPr>
          <a:xfrm>
            <a:off x="4385841" y="4906420"/>
            <a:ext cx="5776818" cy="523220"/>
          </a:xfrm>
          <a:prstGeom prst="rect">
            <a:avLst/>
          </a:prstGeom>
          <a:noFill/>
        </p:spPr>
        <p:txBody>
          <a:bodyPr wrap="square" rtlCol="0">
            <a:spAutoFit/>
          </a:bodyPr>
          <a:lstStyle/>
          <a:p>
            <a:r>
              <a:rPr lang="en-US" sz="1400" dirty="0">
                <a:solidFill>
                  <a:schemeClr val="bg2">
                    <a:lumMod val="50000"/>
                  </a:schemeClr>
                </a:solidFill>
                <a:latin typeface="Century Gothic" charset="0"/>
                <a:ea typeface="Century Gothic" charset="0"/>
                <a:cs typeface="Century Gothic" charset="0"/>
              </a:rPr>
              <a:t>Pursuing all endeavors with energy, excitement, and enthusiasm to sustain a high level of excellence and respect</a:t>
            </a:r>
          </a:p>
        </p:txBody>
      </p:sp>
      <p:sp>
        <p:nvSpPr>
          <p:cNvPr id="59" name="TextBox 58"/>
          <p:cNvSpPr txBox="1"/>
          <p:nvPr/>
        </p:nvSpPr>
        <p:spPr>
          <a:xfrm>
            <a:off x="4385841" y="5577805"/>
            <a:ext cx="5776818" cy="523220"/>
          </a:xfrm>
          <a:prstGeom prst="rect">
            <a:avLst/>
          </a:prstGeom>
          <a:noFill/>
        </p:spPr>
        <p:txBody>
          <a:bodyPr wrap="square" rtlCol="0">
            <a:spAutoFit/>
          </a:bodyPr>
          <a:lstStyle/>
          <a:p>
            <a:r>
              <a:rPr lang="en-US" sz="1400" dirty="0">
                <a:solidFill>
                  <a:schemeClr val="bg2">
                    <a:lumMod val="50000"/>
                  </a:schemeClr>
                </a:solidFill>
                <a:latin typeface="Century Gothic" charset="0"/>
                <a:ea typeface="Century Gothic" charset="0"/>
                <a:cs typeface="Century Gothic" charset="0"/>
              </a:rPr>
              <a:t>Exploring </a:t>
            </a:r>
            <a:r>
              <a:rPr lang="en-US" sz="1400" dirty="0" smtClean="0">
                <a:solidFill>
                  <a:schemeClr val="bg2">
                    <a:lumMod val="50000"/>
                  </a:schemeClr>
                </a:solidFill>
                <a:latin typeface="Century Gothic" charset="0"/>
                <a:ea typeface="Century Gothic" charset="0"/>
                <a:cs typeface="Century Gothic" charset="0"/>
              </a:rPr>
              <a:t>the potential of </a:t>
            </a:r>
            <a:r>
              <a:rPr lang="en-US" sz="1400" dirty="0">
                <a:solidFill>
                  <a:schemeClr val="bg2">
                    <a:lumMod val="50000"/>
                  </a:schemeClr>
                </a:solidFill>
                <a:latin typeface="Century Gothic" charset="0"/>
                <a:ea typeface="Century Gothic" charset="0"/>
                <a:cs typeface="Century Gothic" charset="0"/>
              </a:rPr>
              <a:t>NASA’s investment in Earth science to make the extraordinary possible</a:t>
            </a:r>
          </a:p>
        </p:txBody>
      </p:sp>
    </p:spTree>
    <p:extLst>
      <p:ext uri="{BB962C8B-B14F-4D97-AF65-F5344CB8AC3E}">
        <p14:creationId xmlns:p14="http://schemas.microsoft.com/office/powerpoint/2010/main" val="1616264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NASA’s Core Values</a:t>
            </a:r>
            <a:endParaRPr lang="en-US" dirty="0"/>
          </a:p>
        </p:txBody>
      </p:sp>
      <p:sp>
        <p:nvSpPr>
          <p:cNvPr id="18" name="TextBox 17"/>
          <p:cNvSpPr txBox="1"/>
          <p:nvPr/>
        </p:nvSpPr>
        <p:spPr>
          <a:xfrm>
            <a:off x="2008544" y="2558941"/>
            <a:ext cx="2742468" cy="457200"/>
          </a:xfrm>
          <a:prstGeom prst="roundRect">
            <a:avLst/>
          </a:prstGeom>
          <a:solidFill>
            <a:srgbClr val="6194C8"/>
          </a:solidFill>
        </p:spPr>
        <p:txBody>
          <a:bodyPr wrap="square" rtlCol="0" anchor="ctr">
            <a:noAutofit/>
          </a:bodyPr>
          <a:lstStyle/>
          <a:p>
            <a:pPr algn="ctr"/>
            <a:r>
              <a:rPr lang="en-US" sz="2400" b="1" dirty="0" smtClean="0">
                <a:solidFill>
                  <a:schemeClr val="bg1"/>
                </a:solidFill>
                <a:latin typeface="Century Gothic" charset="0"/>
                <a:ea typeface="Century Gothic" charset="0"/>
                <a:cs typeface="Century Gothic" charset="0"/>
              </a:rPr>
              <a:t>SAFETY</a:t>
            </a:r>
            <a:endParaRPr lang="en-US" sz="2400" b="1" dirty="0">
              <a:solidFill>
                <a:schemeClr val="bg1"/>
              </a:solidFill>
              <a:latin typeface="Century Gothic" charset="0"/>
              <a:ea typeface="Century Gothic" charset="0"/>
              <a:cs typeface="Century Gothic" charset="0"/>
            </a:endParaRPr>
          </a:p>
        </p:txBody>
      </p:sp>
      <p:sp>
        <p:nvSpPr>
          <p:cNvPr id="19" name="TextBox 18"/>
          <p:cNvSpPr txBox="1"/>
          <p:nvPr/>
        </p:nvSpPr>
        <p:spPr>
          <a:xfrm>
            <a:off x="2005496" y="3264487"/>
            <a:ext cx="2742468" cy="457200"/>
          </a:xfrm>
          <a:prstGeom prst="roundRect">
            <a:avLst/>
          </a:prstGeom>
          <a:solidFill>
            <a:srgbClr val="6194C8"/>
          </a:solidFill>
        </p:spPr>
        <p:txBody>
          <a:bodyPr wrap="square" rtlCol="0" anchor="ctr">
            <a:noAutofit/>
          </a:bodyPr>
          <a:lstStyle/>
          <a:p>
            <a:pPr algn="ctr"/>
            <a:r>
              <a:rPr lang="en-US" sz="2400" b="1" dirty="0" smtClean="0">
                <a:solidFill>
                  <a:schemeClr val="bg1"/>
                </a:solidFill>
                <a:latin typeface="Century Gothic" charset="0"/>
                <a:ea typeface="Century Gothic" charset="0"/>
                <a:cs typeface="Century Gothic" charset="0"/>
              </a:rPr>
              <a:t>EXCELLENCE</a:t>
            </a:r>
            <a:endParaRPr lang="en-US" sz="2400" b="1" dirty="0">
              <a:solidFill>
                <a:schemeClr val="bg1"/>
              </a:solidFill>
              <a:latin typeface="Century Gothic" charset="0"/>
              <a:ea typeface="Century Gothic" charset="0"/>
              <a:cs typeface="Century Gothic" charset="0"/>
            </a:endParaRPr>
          </a:p>
        </p:txBody>
      </p:sp>
      <p:sp>
        <p:nvSpPr>
          <p:cNvPr id="20" name="TextBox 19"/>
          <p:cNvSpPr txBox="1"/>
          <p:nvPr/>
        </p:nvSpPr>
        <p:spPr>
          <a:xfrm>
            <a:off x="2005496" y="3894123"/>
            <a:ext cx="2742468" cy="457200"/>
          </a:xfrm>
          <a:prstGeom prst="roundRect">
            <a:avLst/>
          </a:prstGeom>
          <a:solidFill>
            <a:srgbClr val="6194C8"/>
          </a:solidFill>
        </p:spPr>
        <p:txBody>
          <a:bodyPr wrap="square" rtlCol="0" anchor="ctr">
            <a:noAutofit/>
          </a:bodyPr>
          <a:lstStyle/>
          <a:p>
            <a:pPr algn="ctr"/>
            <a:r>
              <a:rPr lang="en-US" sz="2400" b="1" dirty="0" smtClean="0">
                <a:solidFill>
                  <a:schemeClr val="bg1"/>
                </a:solidFill>
                <a:latin typeface="Century Gothic" charset="0"/>
                <a:ea typeface="Century Gothic" charset="0"/>
                <a:cs typeface="Century Gothic" charset="0"/>
              </a:rPr>
              <a:t>TEAMWORK</a:t>
            </a:r>
            <a:endParaRPr lang="en-US" sz="2400" b="1" dirty="0">
              <a:solidFill>
                <a:schemeClr val="bg1"/>
              </a:solidFill>
              <a:latin typeface="Century Gothic" charset="0"/>
              <a:ea typeface="Century Gothic" charset="0"/>
              <a:cs typeface="Century Gothic" charset="0"/>
            </a:endParaRPr>
          </a:p>
        </p:txBody>
      </p:sp>
      <p:sp>
        <p:nvSpPr>
          <p:cNvPr id="21" name="TextBox 20"/>
          <p:cNvSpPr txBox="1"/>
          <p:nvPr/>
        </p:nvSpPr>
        <p:spPr>
          <a:xfrm>
            <a:off x="2005496" y="4554556"/>
            <a:ext cx="2742468" cy="457200"/>
          </a:xfrm>
          <a:prstGeom prst="roundRect">
            <a:avLst/>
          </a:prstGeom>
          <a:solidFill>
            <a:srgbClr val="6194C8"/>
          </a:solidFill>
        </p:spPr>
        <p:txBody>
          <a:bodyPr wrap="square" rtlCol="0" anchor="ctr">
            <a:noAutofit/>
          </a:bodyPr>
          <a:lstStyle/>
          <a:p>
            <a:pPr algn="ctr"/>
            <a:r>
              <a:rPr lang="en-US" sz="2400" b="1" dirty="0" smtClean="0">
                <a:solidFill>
                  <a:schemeClr val="bg1"/>
                </a:solidFill>
                <a:latin typeface="Century Gothic" charset="0"/>
                <a:ea typeface="Century Gothic" charset="0"/>
                <a:cs typeface="Century Gothic" charset="0"/>
              </a:rPr>
              <a:t>INTEGRITY</a:t>
            </a:r>
            <a:endParaRPr lang="en-US" sz="2400" b="1" dirty="0">
              <a:solidFill>
                <a:schemeClr val="bg1"/>
              </a:solidFill>
              <a:latin typeface="Century Gothic" charset="0"/>
              <a:ea typeface="Century Gothic" charset="0"/>
              <a:cs typeface="Century Gothic" charset="0"/>
            </a:endParaRPr>
          </a:p>
        </p:txBody>
      </p:sp>
      <p:sp>
        <p:nvSpPr>
          <p:cNvPr id="11" name="Oval 10"/>
          <p:cNvSpPr/>
          <p:nvPr/>
        </p:nvSpPr>
        <p:spPr>
          <a:xfrm>
            <a:off x="6123771" y="1156372"/>
            <a:ext cx="3200400" cy="3200400"/>
          </a:xfrm>
          <a:prstGeom prst="ellipse">
            <a:avLst/>
          </a:prstGeom>
          <a:solidFill>
            <a:srgbClr val="5B9BD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950860" y="1156372"/>
            <a:ext cx="3200400" cy="3200400"/>
          </a:xfrm>
          <a:prstGeom prst="ellipse">
            <a:avLst/>
          </a:prstGeom>
          <a:solidFill>
            <a:srgbClr val="5B9BD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123771" y="2841532"/>
            <a:ext cx="3200400" cy="3200400"/>
          </a:xfrm>
          <a:prstGeom prst="ellipse">
            <a:avLst/>
          </a:prstGeom>
          <a:solidFill>
            <a:srgbClr val="5B9BD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950860" y="2841532"/>
            <a:ext cx="3200400" cy="3200400"/>
          </a:xfrm>
          <a:prstGeom prst="ellipse">
            <a:avLst/>
          </a:prstGeom>
          <a:solidFill>
            <a:srgbClr val="5B9BD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22088" y="2936443"/>
            <a:ext cx="2045894" cy="1323439"/>
          </a:xfrm>
          <a:prstGeom prst="rect">
            <a:avLst/>
          </a:prstGeom>
          <a:noFill/>
        </p:spPr>
        <p:txBody>
          <a:bodyPr wrap="square" rtlCol="0">
            <a:spAutoFit/>
          </a:bodyPr>
          <a:lstStyle/>
          <a:p>
            <a:pPr algn="ctr"/>
            <a:r>
              <a:rPr lang="en-US" sz="4000" b="1" dirty="0" smtClean="0"/>
              <a:t>Mission Success</a:t>
            </a:r>
            <a:endParaRPr lang="en-US" sz="4000" b="1" dirty="0"/>
          </a:p>
        </p:txBody>
      </p:sp>
      <p:sp>
        <p:nvSpPr>
          <p:cNvPr id="16" name="TextBox 15"/>
          <p:cNvSpPr txBox="1"/>
          <p:nvPr/>
        </p:nvSpPr>
        <p:spPr>
          <a:xfrm>
            <a:off x="6123771" y="1909056"/>
            <a:ext cx="2045894" cy="523220"/>
          </a:xfrm>
          <a:prstGeom prst="rect">
            <a:avLst/>
          </a:prstGeom>
          <a:noFill/>
        </p:spPr>
        <p:txBody>
          <a:bodyPr wrap="square" rtlCol="0">
            <a:spAutoFit/>
          </a:bodyPr>
          <a:lstStyle/>
          <a:p>
            <a:pPr algn="ctr"/>
            <a:r>
              <a:rPr lang="en-US" sz="2800" dirty="0" smtClean="0"/>
              <a:t>Safety</a:t>
            </a:r>
            <a:endParaRPr lang="en-US" sz="2800" dirty="0"/>
          </a:p>
        </p:txBody>
      </p:sp>
      <p:sp>
        <p:nvSpPr>
          <p:cNvPr id="17" name="TextBox 16"/>
          <p:cNvSpPr txBox="1"/>
          <p:nvPr/>
        </p:nvSpPr>
        <p:spPr>
          <a:xfrm>
            <a:off x="8846049" y="1924193"/>
            <a:ext cx="2305211" cy="523220"/>
          </a:xfrm>
          <a:prstGeom prst="rect">
            <a:avLst/>
          </a:prstGeom>
          <a:noFill/>
        </p:spPr>
        <p:txBody>
          <a:bodyPr wrap="square" rtlCol="0">
            <a:spAutoFit/>
          </a:bodyPr>
          <a:lstStyle/>
          <a:p>
            <a:pPr algn="ctr"/>
            <a:r>
              <a:rPr lang="en-US" sz="2800" dirty="0" smtClean="0"/>
              <a:t>Excellence</a:t>
            </a:r>
            <a:endParaRPr lang="en-US" sz="2800" dirty="0"/>
          </a:p>
        </p:txBody>
      </p:sp>
      <p:sp>
        <p:nvSpPr>
          <p:cNvPr id="23" name="TextBox 22"/>
          <p:cNvSpPr txBox="1"/>
          <p:nvPr/>
        </p:nvSpPr>
        <p:spPr>
          <a:xfrm>
            <a:off x="6123770" y="4488536"/>
            <a:ext cx="2378467" cy="523220"/>
          </a:xfrm>
          <a:prstGeom prst="rect">
            <a:avLst/>
          </a:prstGeom>
          <a:noFill/>
        </p:spPr>
        <p:txBody>
          <a:bodyPr wrap="square" rtlCol="0">
            <a:spAutoFit/>
          </a:bodyPr>
          <a:lstStyle/>
          <a:p>
            <a:pPr algn="ctr"/>
            <a:r>
              <a:rPr lang="en-US" sz="2800" dirty="0" smtClean="0"/>
              <a:t>Teamwork</a:t>
            </a:r>
            <a:endParaRPr lang="en-US" sz="2800" dirty="0"/>
          </a:p>
        </p:txBody>
      </p:sp>
      <p:sp>
        <p:nvSpPr>
          <p:cNvPr id="24" name="TextBox 23"/>
          <p:cNvSpPr txBox="1"/>
          <p:nvPr/>
        </p:nvSpPr>
        <p:spPr>
          <a:xfrm>
            <a:off x="8846049" y="4503673"/>
            <a:ext cx="2305211" cy="523220"/>
          </a:xfrm>
          <a:prstGeom prst="rect">
            <a:avLst/>
          </a:prstGeom>
          <a:noFill/>
        </p:spPr>
        <p:txBody>
          <a:bodyPr wrap="square" rtlCol="0">
            <a:spAutoFit/>
          </a:bodyPr>
          <a:lstStyle/>
          <a:p>
            <a:pPr algn="ctr"/>
            <a:r>
              <a:rPr lang="en-US" sz="2800" dirty="0" smtClean="0"/>
              <a:t>Integrity</a:t>
            </a:r>
            <a:endParaRPr lang="en-US" sz="2800" dirty="0"/>
          </a:p>
        </p:txBody>
      </p:sp>
    </p:spTree>
    <p:extLst>
      <p:ext uri="{BB962C8B-B14F-4D97-AF65-F5344CB8AC3E}">
        <p14:creationId xmlns:p14="http://schemas.microsoft.com/office/powerpoint/2010/main" val="1040175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DEVELOP’s Current Core Values</a:t>
            </a:r>
            <a:endParaRPr lang="en-US" dirty="0"/>
          </a:p>
        </p:txBody>
      </p:sp>
      <p:sp>
        <p:nvSpPr>
          <p:cNvPr id="10" name="TextBox 9"/>
          <p:cNvSpPr txBox="1"/>
          <p:nvPr/>
        </p:nvSpPr>
        <p:spPr>
          <a:xfrm>
            <a:off x="482885" y="2490067"/>
            <a:ext cx="3550733" cy="457200"/>
          </a:xfrm>
          <a:prstGeom prst="roundRect">
            <a:avLst/>
          </a:prstGeom>
          <a:solidFill>
            <a:srgbClr val="6194C8"/>
          </a:solidFill>
        </p:spPr>
        <p:txBody>
          <a:bodyPr wrap="square" rtlCol="0" anchor="ctr">
            <a:noAutofit/>
          </a:bodyPr>
          <a:lstStyle/>
          <a:p>
            <a:pPr algn="r"/>
            <a:r>
              <a:rPr lang="en-US" sz="2800" b="1" dirty="0" smtClean="0">
                <a:solidFill>
                  <a:schemeClr val="bg1"/>
                </a:solidFill>
                <a:latin typeface="Century Gothic" charset="0"/>
                <a:ea typeface="Century Gothic" charset="0"/>
                <a:cs typeface="Century Gothic" charset="0"/>
              </a:rPr>
              <a:t>COLLABORATION</a:t>
            </a:r>
            <a:endParaRPr lang="en-US" sz="2800" b="1" dirty="0">
              <a:solidFill>
                <a:schemeClr val="bg1"/>
              </a:solidFill>
              <a:latin typeface="Century Gothic" charset="0"/>
              <a:ea typeface="Century Gothic" charset="0"/>
              <a:cs typeface="Century Gothic" charset="0"/>
            </a:endParaRPr>
          </a:p>
        </p:txBody>
      </p:sp>
      <p:sp>
        <p:nvSpPr>
          <p:cNvPr id="11" name="TextBox 10"/>
          <p:cNvSpPr txBox="1"/>
          <p:nvPr/>
        </p:nvSpPr>
        <p:spPr>
          <a:xfrm>
            <a:off x="479837" y="3195613"/>
            <a:ext cx="3550733" cy="457200"/>
          </a:xfrm>
          <a:prstGeom prst="roundRect">
            <a:avLst/>
          </a:prstGeom>
          <a:solidFill>
            <a:srgbClr val="6194C8"/>
          </a:solidFill>
        </p:spPr>
        <p:txBody>
          <a:bodyPr wrap="square" rtlCol="0" anchor="ctr">
            <a:noAutofit/>
          </a:bodyPr>
          <a:lstStyle/>
          <a:p>
            <a:pPr algn="r"/>
            <a:r>
              <a:rPr lang="en-US" sz="2800" b="1" dirty="0" smtClean="0">
                <a:solidFill>
                  <a:schemeClr val="bg1"/>
                </a:solidFill>
                <a:latin typeface="Century Gothic" charset="0"/>
                <a:ea typeface="Century Gothic" charset="0"/>
                <a:cs typeface="Century Gothic" charset="0"/>
              </a:rPr>
              <a:t>INNOVATION</a:t>
            </a:r>
            <a:endParaRPr lang="en-US" sz="2800" b="1" dirty="0">
              <a:solidFill>
                <a:schemeClr val="bg1"/>
              </a:solidFill>
              <a:latin typeface="Century Gothic" charset="0"/>
              <a:ea typeface="Century Gothic" charset="0"/>
              <a:cs typeface="Century Gothic" charset="0"/>
            </a:endParaRPr>
          </a:p>
        </p:txBody>
      </p:sp>
      <p:sp>
        <p:nvSpPr>
          <p:cNvPr id="12" name="TextBox 11"/>
          <p:cNvSpPr txBox="1"/>
          <p:nvPr/>
        </p:nvSpPr>
        <p:spPr>
          <a:xfrm>
            <a:off x="479837" y="3825249"/>
            <a:ext cx="3550733" cy="457200"/>
          </a:xfrm>
          <a:prstGeom prst="roundRect">
            <a:avLst/>
          </a:prstGeom>
          <a:solidFill>
            <a:srgbClr val="6194C8"/>
          </a:solidFill>
        </p:spPr>
        <p:txBody>
          <a:bodyPr wrap="square" rtlCol="0" anchor="ctr">
            <a:noAutofit/>
          </a:bodyPr>
          <a:lstStyle/>
          <a:p>
            <a:pPr algn="r"/>
            <a:r>
              <a:rPr lang="en-US" sz="2800" b="1" dirty="0" smtClean="0">
                <a:solidFill>
                  <a:schemeClr val="bg1"/>
                </a:solidFill>
                <a:latin typeface="Century Gothic" charset="0"/>
                <a:ea typeface="Century Gothic" charset="0"/>
                <a:cs typeface="Century Gothic" charset="0"/>
              </a:rPr>
              <a:t>PASSION</a:t>
            </a:r>
            <a:endParaRPr lang="en-US" sz="2800" b="1" dirty="0">
              <a:solidFill>
                <a:schemeClr val="bg1"/>
              </a:solidFill>
              <a:latin typeface="Century Gothic" charset="0"/>
              <a:ea typeface="Century Gothic" charset="0"/>
              <a:cs typeface="Century Gothic" charset="0"/>
            </a:endParaRPr>
          </a:p>
        </p:txBody>
      </p:sp>
      <p:sp>
        <p:nvSpPr>
          <p:cNvPr id="13" name="TextBox 12"/>
          <p:cNvSpPr txBox="1"/>
          <p:nvPr/>
        </p:nvSpPr>
        <p:spPr>
          <a:xfrm>
            <a:off x="479837" y="4485682"/>
            <a:ext cx="3550733" cy="457200"/>
          </a:xfrm>
          <a:prstGeom prst="roundRect">
            <a:avLst/>
          </a:prstGeom>
          <a:solidFill>
            <a:srgbClr val="6194C8"/>
          </a:solidFill>
        </p:spPr>
        <p:txBody>
          <a:bodyPr wrap="square" rtlCol="0" anchor="ctr">
            <a:noAutofit/>
          </a:bodyPr>
          <a:lstStyle/>
          <a:p>
            <a:pPr algn="r"/>
            <a:r>
              <a:rPr lang="en-US" sz="2800" b="1" dirty="0" smtClean="0">
                <a:solidFill>
                  <a:schemeClr val="bg1"/>
                </a:solidFill>
                <a:latin typeface="Century Gothic" charset="0"/>
                <a:ea typeface="Century Gothic" charset="0"/>
                <a:cs typeface="Century Gothic" charset="0"/>
              </a:rPr>
              <a:t>DISCOVERY</a:t>
            </a:r>
            <a:endParaRPr lang="en-US" sz="2800" b="1" dirty="0">
              <a:solidFill>
                <a:schemeClr val="bg1"/>
              </a:solidFill>
              <a:latin typeface="Century Gothic" charset="0"/>
              <a:ea typeface="Century Gothic" charset="0"/>
              <a:cs typeface="Century Gothic" charset="0"/>
            </a:endParaRPr>
          </a:p>
        </p:txBody>
      </p:sp>
      <p:sp>
        <p:nvSpPr>
          <p:cNvPr id="14" name="TextBox 13"/>
          <p:cNvSpPr txBox="1"/>
          <p:nvPr/>
        </p:nvSpPr>
        <p:spPr>
          <a:xfrm>
            <a:off x="4100275" y="2388580"/>
            <a:ext cx="8081451" cy="646331"/>
          </a:xfrm>
          <a:prstGeom prst="rect">
            <a:avLst/>
          </a:prstGeom>
          <a:noFill/>
        </p:spPr>
        <p:txBody>
          <a:bodyPr wrap="square" rtlCol="0">
            <a:spAutoFit/>
          </a:bodyPr>
          <a:lstStyle/>
          <a:p>
            <a:r>
              <a:rPr lang="en-US" dirty="0">
                <a:solidFill>
                  <a:schemeClr val="bg2">
                    <a:lumMod val="50000"/>
                  </a:schemeClr>
                </a:solidFill>
                <a:latin typeface="Century Gothic" charset="0"/>
                <a:ea typeface="Century Gothic" charset="0"/>
                <a:cs typeface="Century Gothic" charset="0"/>
              </a:rPr>
              <a:t>Cultivating teamwork, multi-disciplinary solutions, and open communication to bridge the gap between science and society</a:t>
            </a:r>
          </a:p>
        </p:txBody>
      </p:sp>
      <p:sp>
        <p:nvSpPr>
          <p:cNvPr id="15" name="TextBox 14"/>
          <p:cNvSpPr txBox="1"/>
          <p:nvPr/>
        </p:nvSpPr>
        <p:spPr>
          <a:xfrm>
            <a:off x="4110549" y="3122414"/>
            <a:ext cx="8081451" cy="646331"/>
          </a:xfrm>
          <a:prstGeom prst="rect">
            <a:avLst/>
          </a:prstGeom>
          <a:noFill/>
        </p:spPr>
        <p:txBody>
          <a:bodyPr wrap="square" rtlCol="0">
            <a:spAutoFit/>
          </a:bodyPr>
          <a:lstStyle/>
          <a:p>
            <a:r>
              <a:rPr lang="en-US" dirty="0">
                <a:solidFill>
                  <a:schemeClr val="bg2">
                    <a:lumMod val="50000"/>
                  </a:schemeClr>
                </a:solidFill>
                <a:latin typeface="Century Gothic" charset="0"/>
                <a:ea typeface="Century Gothic" charset="0"/>
                <a:cs typeface="Century Gothic" charset="0"/>
              </a:rPr>
              <a:t>Fostering rapid feasibility projects to harness ingenuity and demonstrate the applications of Earth science</a:t>
            </a:r>
          </a:p>
        </p:txBody>
      </p:sp>
      <p:sp>
        <p:nvSpPr>
          <p:cNvPr id="16" name="TextBox 15"/>
          <p:cNvSpPr txBox="1"/>
          <p:nvPr/>
        </p:nvSpPr>
        <p:spPr>
          <a:xfrm>
            <a:off x="4110549" y="3751752"/>
            <a:ext cx="8081451" cy="646331"/>
          </a:xfrm>
          <a:prstGeom prst="rect">
            <a:avLst/>
          </a:prstGeom>
          <a:noFill/>
        </p:spPr>
        <p:txBody>
          <a:bodyPr wrap="square" rtlCol="0">
            <a:spAutoFit/>
          </a:bodyPr>
          <a:lstStyle/>
          <a:p>
            <a:r>
              <a:rPr lang="en-US" dirty="0">
                <a:solidFill>
                  <a:schemeClr val="bg2">
                    <a:lumMod val="50000"/>
                  </a:schemeClr>
                </a:solidFill>
                <a:latin typeface="Century Gothic" charset="0"/>
                <a:ea typeface="Century Gothic" charset="0"/>
                <a:cs typeface="Century Gothic" charset="0"/>
              </a:rPr>
              <a:t>Pursuing all endeavors with energy, excitement, and enthusiasm to sustain a high level of excellence and respect</a:t>
            </a:r>
          </a:p>
        </p:txBody>
      </p:sp>
      <p:sp>
        <p:nvSpPr>
          <p:cNvPr id="17" name="TextBox 16"/>
          <p:cNvSpPr txBox="1"/>
          <p:nvPr/>
        </p:nvSpPr>
        <p:spPr>
          <a:xfrm>
            <a:off x="4110549" y="4423137"/>
            <a:ext cx="8081451" cy="646331"/>
          </a:xfrm>
          <a:prstGeom prst="rect">
            <a:avLst/>
          </a:prstGeom>
          <a:noFill/>
        </p:spPr>
        <p:txBody>
          <a:bodyPr wrap="square" rtlCol="0">
            <a:spAutoFit/>
          </a:bodyPr>
          <a:lstStyle/>
          <a:p>
            <a:r>
              <a:rPr lang="en-US" dirty="0">
                <a:solidFill>
                  <a:schemeClr val="bg2">
                    <a:lumMod val="50000"/>
                  </a:schemeClr>
                </a:solidFill>
                <a:latin typeface="Century Gothic" charset="0"/>
                <a:ea typeface="Century Gothic" charset="0"/>
                <a:cs typeface="Century Gothic" charset="0"/>
              </a:rPr>
              <a:t>Exploring </a:t>
            </a:r>
            <a:r>
              <a:rPr lang="en-US" dirty="0" smtClean="0">
                <a:solidFill>
                  <a:schemeClr val="bg2">
                    <a:lumMod val="50000"/>
                  </a:schemeClr>
                </a:solidFill>
                <a:latin typeface="Century Gothic" charset="0"/>
                <a:ea typeface="Century Gothic" charset="0"/>
                <a:cs typeface="Century Gothic" charset="0"/>
              </a:rPr>
              <a:t>the potential of </a:t>
            </a:r>
            <a:r>
              <a:rPr lang="en-US" dirty="0">
                <a:solidFill>
                  <a:schemeClr val="bg2">
                    <a:lumMod val="50000"/>
                  </a:schemeClr>
                </a:solidFill>
                <a:latin typeface="Century Gothic" charset="0"/>
                <a:ea typeface="Century Gothic" charset="0"/>
                <a:cs typeface="Century Gothic" charset="0"/>
              </a:rPr>
              <a:t>NASA’s investment in Earth science to make the extraordinary possible</a:t>
            </a:r>
          </a:p>
        </p:txBody>
      </p:sp>
    </p:spTree>
    <p:extLst>
      <p:ext uri="{BB962C8B-B14F-4D97-AF65-F5344CB8AC3E}">
        <p14:creationId xmlns:p14="http://schemas.microsoft.com/office/powerpoint/2010/main" val="670228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2"/>
          <a:srcRect t="28314"/>
          <a:stretch/>
        </p:blipFill>
        <p:spPr>
          <a:xfrm>
            <a:off x="0" y="1023655"/>
            <a:ext cx="8229600" cy="5289814"/>
          </a:xfrm>
          <a:prstGeom prst="rect">
            <a:avLst/>
          </a:prstGeom>
        </p:spPr>
      </p:pic>
      <p:pic>
        <p:nvPicPr>
          <p:cNvPr id="5" name="Picture 4"/>
          <p:cNvPicPr>
            <a:picLocks noChangeAspect="1"/>
          </p:cNvPicPr>
          <p:nvPr/>
        </p:nvPicPr>
        <p:blipFill rotWithShape="1">
          <a:blip r:embed="rId2"/>
          <a:srcRect l="3713" t="-596" r="54931" b="73028"/>
          <a:stretch/>
        </p:blipFill>
        <p:spPr>
          <a:xfrm>
            <a:off x="8256998" y="1634280"/>
            <a:ext cx="3403463" cy="2034282"/>
          </a:xfrm>
          <a:prstGeom prst="rect">
            <a:avLst/>
          </a:prstGeom>
        </p:spPr>
      </p:pic>
      <p:pic>
        <p:nvPicPr>
          <p:cNvPr id="6" name="Picture 5"/>
          <p:cNvPicPr>
            <a:picLocks noChangeAspect="1"/>
          </p:cNvPicPr>
          <p:nvPr/>
        </p:nvPicPr>
        <p:blipFill rotWithShape="1">
          <a:blip r:embed="rId2"/>
          <a:srcRect l="48107" t="-834" r="4078" b="73027"/>
          <a:stretch/>
        </p:blipFill>
        <p:spPr>
          <a:xfrm>
            <a:off x="8236450" y="3689110"/>
            <a:ext cx="3935002" cy="2051929"/>
          </a:xfrm>
          <a:prstGeom prst="rect">
            <a:avLst/>
          </a:prstGeom>
        </p:spPr>
      </p:pic>
      <p:sp>
        <p:nvSpPr>
          <p:cNvPr id="3" name="Title 2"/>
          <p:cNvSpPr>
            <a:spLocks noGrp="1"/>
          </p:cNvSpPr>
          <p:nvPr>
            <p:ph type="title"/>
          </p:nvPr>
        </p:nvSpPr>
        <p:spPr/>
        <p:txBody>
          <a:bodyPr/>
          <a:lstStyle/>
          <a:p>
            <a:r>
              <a:rPr lang="en-US" dirty="0" smtClean="0"/>
              <a:t>DEVELOP Locations (aka Nodes)</a:t>
            </a:r>
            <a:endParaRPr lang="en-US" dirty="0"/>
          </a:p>
        </p:txBody>
      </p:sp>
    </p:spTree>
    <p:extLst>
      <p:ext uri="{BB962C8B-B14F-4D97-AF65-F5344CB8AC3E}">
        <p14:creationId xmlns:p14="http://schemas.microsoft.com/office/powerpoint/2010/main" val="516547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 Chain of Command</a:t>
            </a:r>
            <a:endParaRPr lang="en-US" dirty="0"/>
          </a:p>
        </p:txBody>
      </p:sp>
      <p:sp>
        <p:nvSpPr>
          <p:cNvPr id="22" name="TextBox 21"/>
          <p:cNvSpPr txBox="1"/>
          <p:nvPr/>
        </p:nvSpPr>
        <p:spPr>
          <a:xfrm>
            <a:off x="6402729" y="5530099"/>
            <a:ext cx="2057400" cy="430887"/>
          </a:xfrm>
          <a:prstGeom prst="rect">
            <a:avLst/>
          </a:prstGeom>
          <a:noFill/>
        </p:spPr>
        <p:txBody>
          <a:bodyPr wrap="square" rtlCol="0">
            <a:spAutoFit/>
          </a:bodyPr>
          <a:lstStyle/>
          <a:p>
            <a:r>
              <a:rPr lang="en-US" sz="2200" i="1" dirty="0" smtClean="0">
                <a:solidFill>
                  <a:srgbClr val="6194C8"/>
                </a:solidFill>
                <a:latin typeface="Century Gothic" panose="020B0502020202020204" pitchFamily="34" charset="0"/>
              </a:rPr>
              <a:t>Team Level</a:t>
            </a:r>
            <a:endParaRPr lang="en-US" sz="2200" i="1" dirty="0">
              <a:solidFill>
                <a:srgbClr val="6194C8"/>
              </a:solidFill>
              <a:latin typeface="Century Gothic" panose="020B0502020202020204" pitchFamily="34" charset="0"/>
            </a:endParaRPr>
          </a:p>
        </p:txBody>
      </p:sp>
      <p:sp>
        <p:nvSpPr>
          <p:cNvPr id="23" name="TextBox 22"/>
          <p:cNvSpPr txBox="1"/>
          <p:nvPr/>
        </p:nvSpPr>
        <p:spPr>
          <a:xfrm>
            <a:off x="6407809" y="4588532"/>
            <a:ext cx="2204720" cy="430887"/>
          </a:xfrm>
          <a:prstGeom prst="rect">
            <a:avLst/>
          </a:prstGeom>
          <a:noFill/>
        </p:spPr>
        <p:txBody>
          <a:bodyPr wrap="square" rtlCol="0">
            <a:spAutoFit/>
          </a:bodyPr>
          <a:lstStyle/>
          <a:p>
            <a:r>
              <a:rPr lang="en-US" sz="2200" i="1" dirty="0" smtClean="0">
                <a:solidFill>
                  <a:srgbClr val="4481BE"/>
                </a:solidFill>
                <a:latin typeface="Century Gothic" panose="020B0502020202020204" pitchFamily="34" charset="0"/>
              </a:rPr>
              <a:t>Project Level</a:t>
            </a:r>
            <a:endParaRPr lang="en-US" sz="2200" i="1" dirty="0">
              <a:solidFill>
                <a:srgbClr val="4481BE"/>
              </a:solidFill>
              <a:latin typeface="Century Gothic" panose="020B0502020202020204" pitchFamily="34" charset="0"/>
            </a:endParaRPr>
          </a:p>
        </p:txBody>
      </p:sp>
      <p:sp>
        <p:nvSpPr>
          <p:cNvPr id="24" name="TextBox 23"/>
          <p:cNvSpPr txBox="1"/>
          <p:nvPr/>
        </p:nvSpPr>
        <p:spPr>
          <a:xfrm>
            <a:off x="7875130" y="3585621"/>
            <a:ext cx="2261399" cy="430887"/>
          </a:xfrm>
          <a:prstGeom prst="rect">
            <a:avLst/>
          </a:prstGeom>
          <a:noFill/>
        </p:spPr>
        <p:txBody>
          <a:bodyPr wrap="square" rtlCol="0">
            <a:spAutoFit/>
          </a:bodyPr>
          <a:lstStyle/>
          <a:p>
            <a:r>
              <a:rPr lang="en-US" sz="2200" i="1" dirty="0" smtClean="0">
                <a:solidFill>
                  <a:srgbClr val="386DA2"/>
                </a:solidFill>
                <a:latin typeface="Century Gothic" panose="020B0502020202020204" pitchFamily="34" charset="0"/>
              </a:rPr>
              <a:t>Office Level</a:t>
            </a:r>
            <a:endParaRPr lang="en-US" sz="2200" i="1" dirty="0">
              <a:solidFill>
                <a:srgbClr val="386DA2"/>
              </a:solidFill>
              <a:latin typeface="Century Gothic" panose="020B0502020202020204" pitchFamily="34" charset="0"/>
            </a:endParaRPr>
          </a:p>
        </p:txBody>
      </p:sp>
      <p:sp>
        <p:nvSpPr>
          <p:cNvPr id="25" name="TextBox 24"/>
          <p:cNvSpPr txBox="1"/>
          <p:nvPr/>
        </p:nvSpPr>
        <p:spPr>
          <a:xfrm>
            <a:off x="8307729" y="2531132"/>
            <a:ext cx="2133600" cy="430887"/>
          </a:xfrm>
          <a:prstGeom prst="rect">
            <a:avLst/>
          </a:prstGeom>
          <a:noFill/>
        </p:spPr>
        <p:txBody>
          <a:bodyPr wrap="square" rtlCol="0">
            <a:spAutoFit/>
          </a:bodyPr>
          <a:lstStyle/>
          <a:p>
            <a:r>
              <a:rPr lang="en-US" sz="2200" i="1" dirty="0" smtClean="0">
                <a:solidFill>
                  <a:srgbClr val="2E5984"/>
                </a:solidFill>
                <a:latin typeface="Century Gothic" panose="020B0502020202020204" pitchFamily="34" charset="0"/>
              </a:rPr>
              <a:t>Center Level</a:t>
            </a:r>
            <a:endParaRPr lang="en-US" sz="2200" i="1" dirty="0">
              <a:solidFill>
                <a:srgbClr val="2E5984"/>
              </a:solidFill>
              <a:latin typeface="Century Gothic" panose="020B0502020202020204" pitchFamily="34" charset="0"/>
            </a:endParaRPr>
          </a:p>
        </p:txBody>
      </p:sp>
      <p:sp>
        <p:nvSpPr>
          <p:cNvPr id="26" name="TextBox 25"/>
          <p:cNvSpPr txBox="1"/>
          <p:nvPr/>
        </p:nvSpPr>
        <p:spPr>
          <a:xfrm>
            <a:off x="4325009" y="1618917"/>
            <a:ext cx="2458720" cy="430887"/>
          </a:xfrm>
          <a:prstGeom prst="rect">
            <a:avLst/>
          </a:prstGeom>
          <a:noFill/>
        </p:spPr>
        <p:txBody>
          <a:bodyPr wrap="square" rtlCol="0">
            <a:spAutoFit/>
          </a:bodyPr>
          <a:lstStyle/>
          <a:p>
            <a:r>
              <a:rPr lang="en-US" sz="2200" i="1" dirty="0" smtClean="0">
                <a:solidFill>
                  <a:srgbClr val="244566"/>
                </a:solidFill>
                <a:latin typeface="Century Gothic" panose="020B0502020202020204" pitchFamily="34" charset="0"/>
              </a:rPr>
              <a:t>National Level</a:t>
            </a:r>
            <a:endParaRPr lang="en-US" sz="2200" i="1" dirty="0">
              <a:solidFill>
                <a:srgbClr val="244566"/>
              </a:solidFill>
              <a:latin typeface="Century Gothic" panose="020B0502020202020204" pitchFamily="34" charset="0"/>
            </a:endParaRPr>
          </a:p>
        </p:txBody>
      </p:sp>
      <p:grpSp>
        <p:nvGrpSpPr>
          <p:cNvPr id="27" name="Group 26"/>
          <p:cNvGrpSpPr/>
          <p:nvPr/>
        </p:nvGrpSpPr>
        <p:grpSpPr>
          <a:xfrm>
            <a:off x="4435520" y="5375476"/>
            <a:ext cx="1617978" cy="740134"/>
            <a:chOff x="2757191" y="5410200"/>
            <a:chExt cx="1617978" cy="740134"/>
          </a:xfrm>
        </p:grpSpPr>
        <p:sp>
          <p:nvSpPr>
            <p:cNvPr id="28" name="Rounded Rectangle 27"/>
            <p:cNvSpPr/>
            <p:nvPr/>
          </p:nvSpPr>
          <p:spPr>
            <a:xfrm>
              <a:off x="2757191" y="5410200"/>
              <a:ext cx="1617978" cy="740134"/>
            </a:xfrm>
            <a:prstGeom prst="roundRect">
              <a:avLst/>
            </a:prstGeom>
            <a:solidFill>
              <a:srgbClr val="61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194C8"/>
                </a:solidFill>
              </a:endParaRPr>
            </a:p>
          </p:txBody>
        </p:sp>
        <p:sp>
          <p:nvSpPr>
            <p:cNvPr id="29" name="TextBox 28"/>
            <p:cNvSpPr txBox="1"/>
            <p:nvPr/>
          </p:nvSpPr>
          <p:spPr>
            <a:xfrm>
              <a:off x="2905780" y="5418448"/>
              <a:ext cx="1320800" cy="707886"/>
            </a:xfrm>
            <a:prstGeom prst="rect">
              <a:avLst/>
            </a:prstGeom>
            <a:noFill/>
          </p:spPr>
          <p:txBody>
            <a:bodyPr wrap="square" rtlCol="0">
              <a:spAutoFit/>
            </a:bodyPr>
            <a:lstStyle/>
            <a:p>
              <a:pPr algn="ctr"/>
              <a:r>
                <a:rPr lang="en-US" sz="2000" dirty="0" smtClean="0">
                  <a:solidFill>
                    <a:schemeClr val="bg1"/>
                  </a:solidFill>
                  <a:latin typeface="Century Gothic" panose="020B0502020202020204" pitchFamily="34" charset="0"/>
                </a:rPr>
                <a:t>Project Team</a:t>
              </a:r>
              <a:endParaRPr lang="en-US" sz="2000" dirty="0">
                <a:solidFill>
                  <a:schemeClr val="bg1"/>
                </a:solidFill>
                <a:latin typeface="Century Gothic" panose="020B0502020202020204" pitchFamily="34" charset="0"/>
              </a:endParaRPr>
            </a:p>
          </p:txBody>
        </p:sp>
      </p:grpSp>
      <p:grpSp>
        <p:nvGrpSpPr>
          <p:cNvPr id="30" name="Group 29"/>
          <p:cNvGrpSpPr/>
          <p:nvPr/>
        </p:nvGrpSpPr>
        <p:grpSpPr>
          <a:xfrm>
            <a:off x="4435520" y="4461076"/>
            <a:ext cx="1634900" cy="964262"/>
            <a:chOff x="2757191" y="4495800"/>
            <a:chExt cx="1634900" cy="964262"/>
          </a:xfrm>
        </p:grpSpPr>
        <p:sp>
          <p:nvSpPr>
            <p:cNvPr id="31" name="Isosceles Triangle 40"/>
            <p:cNvSpPr/>
            <p:nvPr/>
          </p:nvSpPr>
          <p:spPr>
            <a:xfrm rot="10800000">
              <a:off x="2894762" y="5080621"/>
              <a:ext cx="1359757" cy="379441"/>
            </a:xfrm>
            <a:prstGeom prst="triangle">
              <a:avLst/>
            </a:prstGeom>
            <a:solidFill>
              <a:srgbClr val="4481BE"/>
            </a:solidFill>
            <a:ln w="254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2757191" y="4495800"/>
              <a:ext cx="1634900" cy="735042"/>
            </a:xfrm>
            <a:prstGeom prst="roundRect">
              <a:avLst/>
            </a:prstGeom>
            <a:solidFill>
              <a:srgbClr val="4481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2914240" y="4535862"/>
              <a:ext cx="1320800" cy="707886"/>
            </a:xfrm>
            <a:prstGeom prst="rect">
              <a:avLst/>
            </a:prstGeom>
            <a:noFill/>
          </p:spPr>
          <p:txBody>
            <a:bodyPr wrap="square" rtlCol="0">
              <a:spAutoFit/>
            </a:bodyPr>
            <a:lstStyle/>
            <a:p>
              <a:pPr algn="ctr"/>
              <a:r>
                <a:rPr lang="en-US" sz="2000" dirty="0" smtClean="0">
                  <a:solidFill>
                    <a:schemeClr val="bg1"/>
                  </a:solidFill>
                  <a:latin typeface="Century Gothic" panose="020B0502020202020204" pitchFamily="34" charset="0"/>
                </a:rPr>
                <a:t>Project Lead</a:t>
              </a:r>
              <a:endParaRPr lang="en-US" sz="2000" dirty="0">
                <a:solidFill>
                  <a:schemeClr val="bg1"/>
                </a:solidFill>
                <a:latin typeface="Century Gothic" panose="020B0502020202020204" pitchFamily="34" charset="0"/>
              </a:endParaRPr>
            </a:p>
          </p:txBody>
        </p:sp>
      </p:grpSp>
      <p:grpSp>
        <p:nvGrpSpPr>
          <p:cNvPr id="34" name="Group 33"/>
          <p:cNvGrpSpPr/>
          <p:nvPr/>
        </p:nvGrpSpPr>
        <p:grpSpPr>
          <a:xfrm>
            <a:off x="2973730" y="3394276"/>
            <a:ext cx="4571999" cy="1136360"/>
            <a:chOff x="1295401" y="3429000"/>
            <a:chExt cx="4571999" cy="1136360"/>
          </a:xfrm>
        </p:grpSpPr>
        <p:sp>
          <p:nvSpPr>
            <p:cNvPr id="35" name="Isosceles Triangle 44"/>
            <p:cNvSpPr/>
            <p:nvPr/>
          </p:nvSpPr>
          <p:spPr>
            <a:xfrm rot="10800000">
              <a:off x="2894763" y="4185919"/>
              <a:ext cx="1359757" cy="379441"/>
            </a:xfrm>
            <a:prstGeom prst="triangle">
              <a:avLst/>
            </a:prstGeom>
            <a:solidFill>
              <a:srgbClr val="386DA2"/>
            </a:solidFill>
            <a:ln w="254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1295401" y="3429000"/>
              <a:ext cx="4566960" cy="838200"/>
            </a:xfrm>
            <a:prstGeom prst="roundRect">
              <a:avLst/>
            </a:prstGeom>
            <a:solidFill>
              <a:srgbClr val="386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3957321" y="3623102"/>
              <a:ext cx="1910079" cy="415498"/>
            </a:xfrm>
            <a:prstGeom prst="rect">
              <a:avLst/>
            </a:prstGeom>
            <a:noFill/>
          </p:spPr>
          <p:txBody>
            <a:bodyPr wrap="square" rtlCol="0">
              <a:spAutoFit/>
            </a:bodyPr>
            <a:lstStyle/>
            <a:p>
              <a:pPr algn="ctr"/>
              <a:r>
                <a:rPr lang="en-US" sz="2100" dirty="0" smtClean="0">
                  <a:solidFill>
                    <a:schemeClr val="bg1"/>
                  </a:solidFill>
                  <a:latin typeface="Century Gothic" panose="020B0502020202020204" pitchFamily="34" charset="0"/>
                </a:rPr>
                <a:t>Fellow</a:t>
              </a:r>
              <a:endParaRPr lang="en-US" sz="2100" dirty="0">
                <a:solidFill>
                  <a:schemeClr val="bg1"/>
                </a:solidFill>
                <a:latin typeface="Century Gothic" panose="020B0502020202020204" pitchFamily="34" charset="0"/>
              </a:endParaRPr>
            </a:p>
          </p:txBody>
        </p:sp>
        <p:sp>
          <p:nvSpPr>
            <p:cNvPr id="38" name="TextBox 37"/>
            <p:cNvSpPr txBox="1"/>
            <p:nvPr/>
          </p:nvSpPr>
          <p:spPr>
            <a:xfrm>
              <a:off x="1369080" y="3466457"/>
              <a:ext cx="1910079" cy="738664"/>
            </a:xfrm>
            <a:prstGeom prst="rect">
              <a:avLst/>
            </a:prstGeom>
            <a:noFill/>
          </p:spPr>
          <p:txBody>
            <a:bodyPr wrap="square" rtlCol="0">
              <a:spAutoFit/>
            </a:bodyPr>
            <a:lstStyle/>
            <a:p>
              <a:pPr algn="ctr"/>
              <a:r>
                <a:rPr lang="en-US" sz="2100" dirty="0" smtClean="0">
                  <a:solidFill>
                    <a:schemeClr val="bg1"/>
                  </a:solidFill>
                  <a:latin typeface="Century Gothic" panose="020B0502020202020204" pitchFamily="34" charset="0"/>
                </a:rPr>
                <a:t>Assistant Center Lead</a:t>
              </a:r>
              <a:endParaRPr lang="en-US" sz="2100" dirty="0">
                <a:solidFill>
                  <a:schemeClr val="bg1"/>
                </a:solidFill>
                <a:latin typeface="Century Gothic" panose="020B0502020202020204" pitchFamily="34" charset="0"/>
              </a:endParaRPr>
            </a:p>
          </p:txBody>
        </p:sp>
      </p:grpSp>
      <p:grpSp>
        <p:nvGrpSpPr>
          <p:cNvPr id="39" name="Group 38"/>
          <p:cNvGrpSpPr/>
          <p:nvPr/>
        </p:nvGrpSpPr>
        <p:grpSpPr>
          <a:xfrm>
            <a:off x="2519090" y="2327476"/>
            <a:ext cx="5450840" cy="1136360"/>
            <a:chOff x="840761" y="2362200"/>
            <a:chExt cx="5450840" cy="1136360"/>
          </a:xfrm>
        </p:grpSpPr>
        <p:sp>
          <p:nvSpPr>
            <p:cNvPr id="40" name="Isosceles Triangle 49"/>
            <p:cNvSpPr/>
            <p:nvPr/>
          </p:nvSpPr>
          <p:spPr>
            <a:xfrm rot="10800000">
              <a:off x="2886302" y="3119119"/>
              <a:ext cx="1359757" cy="379441"/>
            </a:xfrm>
            <a:prstGeom prst="triangle">
              <a:avLst/>
            </a:prstGeom>
            <a:solidFill>
              <a:srgbClr val="2E5984"/>
            </a:solidFill>
            <a:ln w="254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840761" y="2362200"/>
              <a:ext cx="5450840" cy="838200"/>
            </a:xfrm>
            <a:prstGeom prst="roundRect">
              <a:avLst/>
            </a:prstGeom>
            <a:solidFill>
              <a:srgbClr val="2E59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4951321" y="2581840"/>
              <a:ext cx="1320800" cy="400110"/>
            </a:xfrm>
            <a:prstGeom prst="rect">
              <a:avLst/>
            </a:prstGeom>
            <a:noFill/>
          </p:spPr>
          <p:txBody>
            <a:bodyPr wrap="square" rtlCol="0">
              <a:spAutoFit/>
            </a:bodyPr>
            <a:lstStyle/>
            <a:p>
              <a:pPr algn="ctr"/>
              <a:r>
                <a:rPr lang="en-US" sz="2000" dirty="0" smtClean="0">
                  <a:solidFill>
                    <a:schemeClr val="bg1"/>
                  </a:solidFill>
                  <a:latin typeface="Century Gothic" panose="020B0502020202020204" pitchFamily="34" charset="0"/>
                </a:rPr>
                <a:t>Mentor</a:t>
              </a:r>
              <a:endParaRPr lang="en-US" sz="2000" dirty="0">
                <a:solidFill>
                  <a:schemeClr val="bg1"/>
                </a:solidFill>
                <a:latin typeface="Century Gothic" panose="020B0502020202020204" pitchFamily="34" charset="0"/>
              </a:endParaRPr>
            </a:p>
          </p:txBody>
        </p:sp>
        <p:sp>
          <p:nvSpPr>
            <p:cNvPr id="43" name="TextBox 42"/>
            <p:cNvSpPr txBox="1"/>
            <p:nvPr/>
          </p:nvSpPr>
          <p:spPr>
            <a:xfrm>
              <a:off x="2905780" y="2427952"/>
              <a:ext cx="1320800" cy="707886"/>
            </a:xfrm>
            <a:prstGeom prst="rect">
              <a:avLst/>
            </a:prstGeom>
            <a:noFill/>
          </p:spPr>
          <p:txBody>
            <a:bodyPr wrap="square" rtlCol="0">
              <a:spAutoFit/>
            </a:bodyPr>
            <a:lstStyle/>
            <a:p>
              <a:pPr algn="ctr"/>
              <a:r>
                <a:rPr lang="en-US" sz="2000" dirty="0" smtClean="0">
                  <a:solidFill>
                    <a:schemeClr val="bg1"/>
                  </a:solidFill>
                  <a:latin typeface="Century Gothic" panose="020B0502020202020204" pitchFamily="34" charset="0"/>
                </a:rPr>
                <a:t>Science Advisor</a:t>
              </a:r>
              <a:endParaRPr lang="en-US" sz="2000" dirty="0">
                <a:solidFill>
                  <a:schemeClr val="bg1"/>
                </a:solidFill>
                <a:latin typeface="Century Gothic" panose="020B0502020202020204" pitchFamily="34" charset="0"/>
              </a:endParaRPr>
            </a:p>
          </p:txBody>
        </p:sp>
        <p:sp>
          <p:nvSpPr>
            <p:cNvPr id="44" name="TextBox 43"/>
            <p:cNvSpPr txBox="1"/>
            <p:nvPr/>
          </p:nvSpPr>
          <p:spPr>
            <a:xfrm>
              <a:off x="840761" y="2427952"/>
              <a:ext cx="1320800" cy="707886"/>
            </a:xfrm>
            <a:prstGeom prst="rect">
              <a:avLst/>
            </a:prstGeom>
            <a:noFill/>
          </p:spPr>
          <p:txBody>
            <a:bodyPr wrap="square" rtlCol="0">
              <a:spAutoFit/>
            </a:bodyPr>
            <a:lstStyle/>
            <a:p>
              <a:pPr algn="ctr"/>
              <a:r>
                <a:rPr lang="en-US" sz="2000" dirty="0" smtClean="0">
                  <a:solidFill>
                    <a:schemeClr val="bg1"/>
                  </a:solidFill>
                  <a:latin typeface="Century Gothic" panose="020B0502020202020204" pitchFamily="34" charset="0"/>
                </a:rPr>
                <a:t>Center Lead</a:t>
              </a:r>
              <a:endParaRPr lang="en-US" sz="2000" dirty="0">
                <a:solidFill>
                  <a:schemeClr val="bg1"/>
                </a:solidFill>
                <a:latin typeface="Century Gothic" panose="020B0502020202020204" pitchFamily="34" charset="0"/>
              </a:endParaRPr>
            </a:p>
          </p:txBody>
        </p:sp>
      </p:grpSp>
      <p:grpSp>
        <p:nvGrpSpPr>
          <p:cNvPr id="45" name="Group 44"/>
          <p:cNvGrpSpPr/>
          <p:nvPr/>
        </p:nvGrpSpPr>
        <p:grpSpPr>
          <a:xfrm>
            <a:off x="2364129" y="1489276"/>
            <a:ext cx="1630722" cy="913567"/>
            <a:chOff x="685800" y="1524000"/>
            <a:chExt cx="1630722" cy="913567"/>
          </a:xfrm>
        </p:grpSpPr>
        <p:sp>
          <p:nvSpPr>
            <p:cNvPr id="46" name="Isosceles Triangle 55"/>
            <p:cNvSpPr/>
            <p:nvPr/>
          </p:nvSpPr>
          <p:spPr>
            <a:xfrm rot="10800000">
              <a:off x="821282" y="2058126"/>
              <a:ext cx="1359757" cy="379441"/>
            </a:xfrm>
            <a:prstGeom prst="triangle">
              <a:avLst/>
            </a:prstGeom>
            <a:solidFill>
              <a:srgbClr val="244566"/>
            </a:solidFill>
            <a:ln w="254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685800" y="1524000"/>
              <a:ext cx="1630722" cy="652794"/>
            </a:xfrm>
            <a:prstGeom prst="roundRect">
              <a:avLst/>
            </a:prstGeom>
            <a:solidFill>
              <a:srgbClr val="2445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840761" y="1558009"/>
              <a:ext cx="1320800" cy="584775"/>
            </a:xfrm>
            <a:prstGeom prst="rect">
              <a:avLst/>
            </a:prstGeom>
            <a:noFill/>
          </p:spPr>
          <p:txBody>
            <a:bodyPr wrap="square" rtlCol="0">
              <a:spAutoFit/>
            </a:bodyPr>
            <a:lstStyle/>
            <a:p>
              <a:pPr algn="ctr"/>
              <a:r>
                <a:rPr lang="en-US" sz="3200" dirty="0" smtClean="0">
                  <a:solidFill>
                    <a:schemeClr val="bg1"/>
                  </a:solidFill>
                  <a:latin typeface="Century Gothic" panose="020B0502020202020204" pitchFamily="34" charset="0"/>
                </a:rPr>
                <a:t>NPO</a:t>
              </a:r>
              <a:endParaRPr lang="en-US" sz="3200" dirty="0">
                <a:solidFill>
                  <a:schemeClr val="bg1"/>
                </a:solidFill>
                <a:latin typeface="Century Gothic" panose="020B0502020202020204" pitchFamily="34" charset="0"/>
              </a:endParaRPr>
            </a:p>
          </p:txBody>
        </p:sp>
      </p:grpSp>
    </p:spTree>
    <p:extLst>
      <p:ext uri="{BB962C8B-B14F-4D97-AF65-F5344CB8AC3E}">
        <p14:creationId xmlns:p14="http://schemas.microsoft.com/office/powerpoint/2010/main" val="730324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POCs</a:t>
            </a:r>
            <a:endParaRPr lang="en-US" dirty="0"/>
          </a:p>
        </p:txBody>
      </p:sp>
      <p:sp>
        <p:nvSpPr>
          <p:cNvPr id="18" name="Rounded Rectangle 17"/>
          <p:cNvSpPr/>
          <p:nvPr/>
        </p:nvSpPr>
        <p:spPr>
          <a:xfrm>
            <a:off x="1628212" y="3506551"/>
            <a:ext cx="8636000" cy="2655938"/>
          </a:xfrm>
          <a:prstGeom prst="roundRect">
            <a:avLst>
              <a:gd name="adj" fmla="val 5916"/>
            </a:avLst>
          </a:prstGeom>
          <a:solidFill>
            <a:srgbClr val="61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Century Gothic" charset="0"/>
              <a:ea typeface="Century Gothic" charset="0"/>
              <a:cs typeface="Century Gothic" charset="0"/>
            </a:endParaRPr>
          </a:p>
        </p:txBody>
      </p:sp>
      <p:sp>
        <p:nvSpPr>
          <p:cNvPr id="19" name="TextBox 18"/>
          <p:cNvSpPr txBox="1"/>
          <p:nvPr/>
        </p:nvSpPr>
        <p:spPr>
          <a:xfrm>
            <a:off x="1679140" y="3500300"/>
            <a:ext cx="1984247" cy="646331"/>
          </a:xfrm>
          <a:prstGeom prst="rect">
            <a:avLst/>
          </a:prstGeom>
          <a:noFill/>
        </p:spPr>
        <p:txBody>
          <a:bodyPr wrap="square" rtlCol="0">
            <a:spAutoFit/>
          </a:bodyPr>
          <a:lstStyle/>
          <a:p>
            <a:r>
              <a:rPr lang="en-US" b="1" dirty="0" smtClean="0">
                <a:solidFill>
                  <a:schemeClr val="bg1"/>
                </a:solidFill>
                <a:latin typeface="Century Gothic" charset="0"/>
                <a:ea typeface="Century Gothic" charset="0"/>
                <a:cs typeface="Century Gothic" charset="0"/>
              </a:rPr>
              <a:t>DEVELOP Node Leadership </a:t>
            </a:r>
            <a:endParaRPr lang="en-US" b="1" dirty="0">
              <a:solidFill>
                <a:schemeClr val="bg1"/>
              </a:solidFill>
              <a:latin typeface="Century Gothic" charset="0"/>
              <a:ea typeface="Century Gothic" charset="0"/>
              <a:cs typeface="Century Gothic" charset="0"/>
            </a:endParaRPr>
          </a:p>
        </p:txBody>
      </p:sp>
      <p:sp>
        <p:nvSpPr>
          <p:cNvPr id="20" name="Rounded Rectangular Callout 19"/>
          <p:cNvSpPr/>
          <p:nvPr/>
        </p:nvSpPr>
        <p:spPr>
          <a:xfrm>
            <a:off x="1605987" y="2378834"/>
            <a:ext cx="8686800" cy="1005797"/>
          </a:xfrm>
          <a:prstGeom prst="wedgeRoundRectCallout">
            <a:avLst>
              <a:gd name="adj1" fmla="val -20210"/>
              <a:gd name="adj2" fmla="val 76469"/>
              <a:gd name="adj3" fmla="val 16667"/>
            </a:avLst>
          </a:prstGeom>
          <a:solidFill>
            <a:srgbClr val="386DA2"/>
          </a:solidFill>
          <a:ln w="25400">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21" name="Rectangle 20"/>
          <p:cNvSpPr/>
          <p:nvPr/>
        </p:nvSpPr>
        <p:spPr>
          <a:xfrm>
            <a:off x="2901387" y="2539044"/>
            <a:ext cx="1981200" cy="769387"/>
          </a:xfrm>
          <a:prstGeom prst="rect">
            <a:avLst/>
          </a:prstGeom>
        </p:spPr>
        <p:txBody>
          <a:bodyPr wrap="square" lIns="91387" tIns="45693" rIns="91387" bIns="45693">
            <a:spAutoFit/>
          </a:bodyPr>
          <a:lstStyle/>
          <a:p>
            <a:pPr marL="119063" indent="-119063" defTabSz="1018229">
              <a:buFont typeface="Arial" pitchFamily="34" charset="0"/>
              <a:buChar char="•"/>
            </a:pPr>
            <a:r>
              <a:rPr lang="en-US" sz="1100" b="1" dirty="0" smtClean="0">
                <a:solidFill>
                  <a:schemeClr val="bg1"/>
                </a:solidFill>
                <a:latin typeface="Century Gothic" charset="0"/>
                <a:ea typeface="Century Gothic" charset="0"/>
                <a:cs typeface="Century Gothic" charset="0"/>
              </a:rPr>
              <a:t>Ryan Avery (</a:t>
            </a:r>
            <a:r>
              <a:rPr lang="en-US" sz="1100" b="1" dirty="0" err="1" smtClean="0">
                <a:solidFill>
                  <a:schemeClr val="bg1"/>
                </a:solidFill>
                <a:latin typeface="Century Gothic" charset="0"/>
                <a:ea typeface="Century Gothic" charset="0"/>
                <a:cs typeface="Century Gothic" charset="0"/>
              </a:rPr>
              <a:t>LaRC</a:t>
            </a:r>
            <a:r>
              <a:rPr lang="en-US" sz="1100" b="1" dirty="0" smtClean="0">
                <a:solidFill>
                  <a:schemeClr val="bg1"/>
                </a:solidFill>
                <a:latin typeface="Century Gothic" charset="0"/>
                <a:ea typeface="Century Gothic" charset="0"/>
                <a:cs typeface="Century Gothic" charset="0"/>
              </a:rPr>
              <a:t>)</a:t>
            </a:r>
          </a:p>
          <a:p>
            <a:pPr marL="119063" indent="-119063" defTabSz="1018229">
              <a:buFont typeface="Arial" pitchFamily="34" charset="0"/>
              <a:buChar char="•"/>
            </a:pPr>
            <a:r>
              <a:rPr lang="en-US" sz="1100" b="1" dirty="0" smtClean="0">
                <a:solidFill>
                  <a:schemeClr val="bg1"/>
                </a:solidFill>
                <a:latin typeface="Century Gothic" charset="0"/>
                <a:ea typeface="Century Gothic" charset="0"/>
                <a:cs typeface="Century Gothic" charset="0"/>
              </a:rPr>
              <a:t>Sean Cameron (UGA)</a:t>
            </a:r>
          </a:p>
          <a:p>
            <a:pPr marL="119063" indent="-119063" defTabSz="1018229">
              <a:buFont typeface="Arial" pitchFamily="34" charset="0"/>
              <a:buChar char="•"/>
            </a:pPr>
            <a:r>
              <a:rPr lang="en-US" sz="1100" b="1" dirty="0" smtClean="0">
                <a:solidFill>
                  <a:schemeClr val="bg1"/>
                </a:solidFill>
                <a:latin typeface="Century Gothic" charset="0"/>
                <a:ea typeface="Century Gothic" charset="0"/>
                <a:cs typeface="Century Gothic" charset="0"/>
              </a:rPr>
              <a:t>Sarah Carroll (FC)</a:t>
            </a:r>
          </a:p>
          <a:p>
            <a:pPr marL="119063" indent="-119063" defTabSz="1018229">
              <a:buFont typeface="Arial" pitchFamily="34" charset="0"/>
              <a:buChar char="•"/>
            </a:pPr>
            <a:r>
              <a:rPr lang="en-US" sz="1100" b="1" dirty="0">
                <a:solidFill>
                  <a:schemeClr val="bg1"/>
                </a:solidFill>
                <a:latin typeface="Century Gothic" charset="0"/>
                <a:ea typeface="Century Gothic" charset="0"/>
                <a:cs typeface="Century Gothic" charset="0"/>
              </a:rPr>
              <a:t>Amanda Clayton (</a:t>
            </a:r>
            <a:r>
              <a:rPr lang="en-US" sz="1100" b="1" dirty="0" err="1">
                <a:solidFill>
                  <a:schemeClr val="bg1"/>
                </a:solidFill>
                <a:latin typeface="Century Gothic" charset="0"/>
                <a:ea typeface="Century Gothic" charset="0"/>
                <a:cs typeface="Century Gothic" charset="0"/>
              </a:rPr>
              <a:t>LaRC</a:t>
            </a:r>
            <a:r>
              <a:rPr lang="en-US" sz="1100" b="1" dirty="0" smtClean="0">
                <a:solidFill>
                  <a:schemeClr val="bg1"/>
                </a:solidFill>
                <a:latin typeface="Century Gothic" charset="0"/>
                <a:ea typeface="Century Gothic" charset="0"/>
                <a:cs typeface="Century Gothic" charset="0"/>
              </a:rPr>
              <a:t>)</a:t>
            </a:r>
            <a:endParaRPr lang="en-US" sz="1100" b="1" dirty="0">
              <a:solidFill>
                <a:schemeClr val="bg1"/>
              </a:solidFill>
              <a:latin typeface="Century Gothic" charset="0"/>
              <a:ea typeface="Century Gothic" charset="0"/>
              <a:cs typeface="Century Gothic" charset="0"/>
            </a:endParaRPr>
          </a:p>
        </p:txBody>
      </p:sp>
      <p:sp>
        <p:nvSpPr>
          <p:cNvPr id="22" name="TextBox 21"/>
          <p:cNvSpPr txBox="1"/>
          <p:nvPr/>
        </p:nvSpPr>
        <p:spPr>
          <a:xfrm>
            <a:off x="1650987" y="2546431"/>
            <a:ext cx="1281120" cy="707886"/>
          </a:xfrm>
          <a:prstGeom prst="rect">
            <a:avLst/>
          </a:prstGeom>
          <a:noFill/>
        </p:spPr>
        <p:txBody>
          <a:bodyPr wrap="none" rtlCol="0">
            <a:spAutoFit/>
          </a:bodyPr>
          <a:lstStyle/>
          <a:p>
            <a:pPr algn="ctr"/>
            <a:r>
              <a:rPr lang="en-US" sz="2000" b="1" dirty="0" smtClean="0">
                <a:solidFill>
                  <a:schemeClr val="bg1"/>
                </a:solidFill>
                <a:latin typeface="Century Gothic" charset="0"/>
                <a:ea typeface="Century Gothic" charset="0"/>
                <a:cs typeface="Century Gothic" charset="0"/>
              </a:rPr>
              <a:t>DEVELOP</a:t>
            </a:r>
          </a:p>
          <a:p>
            <a:pPr algn="ctr"/>
            <a:r>
              <a:rPr lang="en-US" sz="2000" b="1" dirty="0" smtClean="0">
                <a:solidFill>
                  <a:schemeClr val="bg1"/>
                </a:solidFill>
                <a:latin typeface="Century Gothic" charset="0"/>
                <a:ea typeface="Century Gothic" charset="0"/>
                <a:cs typeface="Century Gothic" charset="0"/>
              </a:rPr>
              <a:t>Fellows</a:t>
            </a:r>
          </a:p>
        </p:txBody>
      </p:sp>
      <p:sp>
        <p:nvSpPr>
          <p:cNvPr id="23" name="Rounded Rectangular Callout 22"/>
          <p:cNvSpPr/>
          <p:nvPr/>
        </p:nvSpPr>
        <p:spPr>
          <a:xfrm>
            <a:off x="1605987" y="1310717"/>
            <a:ext cx="8686800" cy="927748"/>
          </a:xfrm>
          <a:prstGeom prst="wedgeRoundRectCallout">
            <a:avLst>
              <a:gd name="adj1" fmla="val -20210"/>
              <a:gd name="adj2" fmla="val 76469"/>
              <a:gd name="adj3" fmla="val 16667"/>
            </a:avLst>
          </a:prstGeom>
          <a:solidFill>
            <a:srgbClr val="234567"/>
          </a:solidFill>
          <a:ln w="25400">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charset="0"/>
              <a:ea typeface="Century Gothic" charset="0"/>
              <a:cs typeface="Century Gothic" charset="0"/>
            </a:endParaRPr>
          </a:p>
        </p:txBody>
      </p:sp>
      <p:sp>
        <p:nvSpPr>
          <p:cNvPr id="24" name="TextBox 23"/>
          <p:cNvSpPr txBox="1"/>
          <p:nvPr/>
        </p:nvSpPr>
        <p:spPr>
          <a:xfrm>
            <a:off x="1605987" y="1457545"/>
            <a:ext cx="1349057" cy="707886"/>
          </a:xfrm>
          <a:prstGeom prst="rect">
            <a:avLst/>
          </a:prstGeom>
          <a:noFill/>
        </p:spPr>
        <p:txBody>
          <a:bodyPr wrap="square" rtlCol="0">
            <a:spAutoFit/>
          </a:bodyPr>
          <a:lstStyle/>
          <a:p>
            <a:pPr algn="ctr"/>
            <a:r>
              <a:rPr lang="en-US" sz="2000" b="1" dirty="0" smtClean="0">
                <a:solidFill>
                  <a:schemeClr val="bg1"/>
                </a:solidFill>
                <a:latin typeface="Century Gothic" charset="0"/>
                <a:ea typeface="Century Gothic" charset="0"/>
                <a:cs typeface="Century Gothic" charset="0"/>
              </a:rPr>
              <a:t>DEVELOP</a:t>
            </a:r>
          </a:p>
          <a:p>
            <a:pPr algn="ctr"/>
            <a:r>
              <a:rPr lang="en-US" sz="2000" b="1" dirty="0" smtClean="0">
                <a:solidFill>
                  <a:schemeClr val="bg1"/>
                </a:solidFill>
                <a:latin typeface="Century Gothic" charset="0"/>
                <a:ea typeface="Century Gothic" charset="0"/>
                <a:cs typeface="Century Gothic" charset="0"/>
              </a:rPr>
              <a:t>NPO</a:t>
            </a:r>
            <a:endParaRPr lang="en-US" sz="2000" b="1" dirty="0">
              <a:solidFill>
                <a:schemeClr val="bg1"/>
              </a:solidFill>
              <a:latin typeface="Century Gothic" charset="0"/>
              <a:ea typeface="Century Gothic" charset="0"/>
              <a:cs typeface="Century Gothic" charset="0"/>
            </a:endParaRPr>
          </a:p>
        </p:txBody>
      </p:sp>
      <p:sp>
        <p:nvSpPr>
          <p:cNvPr id="25" name="Rectangle 24"/>
          <p:cNvSpPr/>
          <p:nvPr/>
        </p:nvSpPr>
        <p:spPr>
          <a:xfrm>
            <a:off x="6787587" y="1413526"/>
            <a:ext cx="3200400" cy="707832"/>
          </a:xfrm>
          <a:prstGeom prst="rect">
            <a:avLst/>
          </a:prstGeom>
        </p:spPr>
        <p:txBody>
          <a:bodyPr wrap="square" lIns="91387" tIns="45693" rIns="91387" bIns="45693">
            <a:spAutoFit/>
          </a:bodyPr>
          <a:lstStyle/>
          <a:p>
            <a:pPr defTabSz="1018229"/>
            <a:r>
              <a:rPr lang="en-US" sz="1400" b="1" i="1" dirty="0" smtClean="0">
                <a:solidFill>
                  <a:schemeClr val="bg1"/>
                </a:solidFill>
                <a:latin typeface="Century Gothic" charset="0"/>
                <a:ea typeface="Century Gothic" charset="0"/>
                <a:cs typeface="Century Gothic" charset="0"/>
              </a:rPr>
              <a:t>Senior Fellows</a:t>
            </a:r>
          </a:p>
          <a:p>
            <a:pPr marL="119063" indent="-119063" defTabSz="1018229">
              <a:buFont typeface="Arial" pitchFamily="34" charset="0"/>
              <a:buChar char="•"/>
            </a:pPr>
            <a:r>
              <a:rPr lang="en-US" sz="1300" b="1" dirty="0">
                <a:solidFill>
                  <a:schemeClr val="bg1"/>
                </a:solidFill>
                <a:latin typeface="Century Gothic" charset="0"/>
                <a:ea typeface="Century Gothic" charset="0"/>
                <a:cs typeface="Century Gothic" charset="0"/>
              </a:rPr>
              <a:t>Georgina Crepps</a:t>
            </a:r>
            <a:endParaRPr lang="en-US" sz="1300" dirty="0">
              <a:solidFill>
                <a:schemeClr val="bg1"/>
              </a:solidFill>
              <a:latin typeface="Century Gothic" charset="0"/>
              <a:ea typeface="Century Gothic" charset="0"/>
              <a:cs typeface="Century Gothic" charset="0"/>
            </a:endParaRPr>
          </a:p>
          <a:p>
            <a:pPr marL="119063" indent="-119063" defTabSz="1018229">
              <a:buFont typeface="Arial" pitchFamily="34" charset="0"/>
              <a:buChar char="•"/>
            </a:pPr>
            <a:r>
              <a:rPr lang="en-US" sz="1300" b="1" dirty="0" smtClean="0">
                <a:solidFill>
                  <a:schemeClr val="bg1"/>
                </a:solidFill>
                <a:latin typeface="Century Gothic" charset="0"/>
                <a:ea typeface="Century Gothic" charset="0"/>
                <a:cs typeface="Century Gothic" charset="0"/>
              </a:rPr>
              <a:t>Tiffani Miller</a:t>
            </a:r>
          </a:p>
        </p:txBody>
      </p:sp>
      <p:sp>
        <p:nvSpPr>
          <p:cNvPr id="26" name="Rectangle 25"/>
          <p:cNvSpPr/>
          <p:nvPr/>
        </p:nvSpPr>
        <p:spPr>
          <a:xfrm>
            <a:off x="8658157" y="1631947"/>
            <a:ext cx="1558430" cy="492388"/>
          </a:xfrm>
          <a:prstGeom prst="rect">
            <a:avLst/>
          </a:prstGeom>
        </p:spPr>
        <p:txBody>
          <a:bodyPr wrap="square" lIns="91387" tIns="45693" rIns="91387" bIns="45693">
            <a:spAutoFit/>
          </a:bodyPr>
          <a:lstStyle/>
          <a:p>
            <a:pPr marL="119063" indent="-119063" defTabSz="1018229">
              <a:buFont typeface="Arial" pitchFamily="34" charset="0"/>
              <a:buChar char="•"/>
            </a:pPr>
            <a:r>
              <a:rPr lang="en-US" sz="1300" b="1" dirty="0" smtClean="0">
                <a:solidFill>
                  <a:schemeClr val="bg1"/>
                </a:solidFill>
                <a:latin typeface="Century Gothic" charset="0"/>
                <a:ea typeface="Century Gothic" charset="0"/>
                <a:cs typeface="Century Gothic" charset="0"/>
              </a:rPr>
              <a:t>Carrie Kelley</a:t>
            </a:r>
          </a:p>
          <a:p>
            <a:pPr marL="119063" indent="-119063" defTabSz="1018229">
              <a:buFont typeface="Arial" pitchFamily="34" charset="0"/>
              <a:buChar char="•"/>
            </a:pPr>
            <a:r>
              <a:rPr lang="en-US" sz="1300" b="1" dirty="0">
                <a:solidFill>
                  <a:schemeClr val="bg1"/>
                </a:solidFill>
                <a:latin typeface="Century Gothic" charset="0"/>
                <a:ea typeface="Century Gothic" charset="0"/>
                <a:cs typeface="Century Gothic" charset="0"/>
              </a:rPr>
              <a:t>Jordan </a:t>
            </a:r>
            <a:r>
              <a:rPr lang="en-US" sz="1300" b="1" dirty="0" err="1" smtClean="0">
                <a:solidFill>
                  <a:schemeClr val="bg1"/>
                </a:solidFill>
                <a:latin typeface="Century Gothic" charset="0"/>
                <a:ea typeface="Century Gothic" charset="0"/>
                <a:cs typeface="Century Gothic" charset="0"/>
              </a:rPr>
              <a:t>Vaa</a:t>
            </a:r>
            <a:endParaRPr lang="en-US" sz="1300" dirty="0">
              <a:solidFill>
                <a:schemeClr val="bg1"/>
              </a:solidFill>
              <a:latin typeface="Century Gothic" charset="0"/>
              <a:ea typeface="Century Gothic" charset="0"/>
              <a:cs typeface="Century Gothic" charset="0"/>
            </a:endParaRPr>
          </a:p>
        </p:txBody>
      </p:sp>
      <p:sp>
        <p:nvSpPr>
          <p:cNvPr id="27" name="Rectangle 26"/>
          <p:cNvSpPr/>
          <p:nvPr/>
        </p:nvSpPr>
        <p:spPr>
          <a:xfrm>
            <a:off x="4806387" y="2539044"/>
            <a:ext cx="2362200" cy="600110"/>
          </a:xfrm>
          <a:prstGeom prst="rect">
            <a:avLst/>
          </a:prstGeom>
        </p:spPr>
        <p:txBody>
          <a:bodyPr wrap="square" lIns="91387" tIns="45693" rIns="91387" bIns="45693">
            <a:spAutoFit/>
          </a:bodyPr>
          <a:lstStyle/>
          <a:p>
            <a:pPr marL="119063" indent="-119063" defTabSz="1018229">
              <a:buFont typeface="Arial" pitchFamily="34" charset="0"/>
              <a:buChar char="•"/>
            </a:pPr>
            <a:r>
              <a:rPr lang="en-US" sz="1100" b="1" dirty="0" smtClean="0">
                <a:solidFill>
                  <a:schemeClr val="bg1"/>
                </a:solidFill>
                <a:latin typeface="Century Gothic" charset="0"/>
                <a:ea typeface="Century Gothic" charset="0"/>
                <a:cs typeface="Century Gothic" charset="0"/>
              </a:rPr>
              <a:t>Dash </a:t>
            </a:r>
            <a:r>
              <a:rPr lang="en-US" sz="1100" b="1" dirty="0">
                <a:solidFill>
                  <a:schemeClr val="bg1"/>
                </a:solidFill>
                <a:latin typeface="Century Gothic" charset="0"/>
                <a:ea typeface="Century Gothic" charset="0"/>
                <a:cs typeface="Century Gothic" charset="0"/>
              </a:rPr>
              <a:t>Cruz (MSFC)</a:t>
            </a:r>
          </a:p>
          <a:p>
            <a:pPr marL="119063" indent="-119063" defTabSz="1018229">
              <a:buFont typeface="Arial" pitchFamily="34" charset="0"/>
              <a:buChar char="•"/>
            </a:pPr>
            <a:r>
              <a:rPr lang="en-US" sz="1100" b="1" dirty="0" smtClean="0">
                <a:solidFill>
                  <a:schemeClr val="bg1"/>
                </a:solidFill>
                <a:latin typeface="Century Gothic" charset="0"/>
                <a:ea typeface="Century Gothic" charset="0"/>
                <a:cs typeface="Century Gothic" charset="0"/>
              </a:rPr>
              <a:t>Elaina Gonsoroski (MCHD)</a:t>
            </a:r>
          </a:p>
          <a:p>
            <a:pPr marL="119063" indent="-119063" defTabSz="1018229">
              <a:buFont typeface="Arial" pitchFamily="34" charset="0"/>
              <a:buChar char="•"/>
            </a:pPr>
            <a:r>
              <a:rPr lang="en-US" sz="1100" b="1" dirty="0" smtClean="0">
                <a:solidFill>
                  <a:schemeClr val="bg1"/>
                </a:solidFill>
                <a:latin typeface="Century Gothic" charset="0"/>
                <a:ea typeface="Century Gothic" charset="0"/>
                <a:cs typeface="Century Gothic" charset="0"/>
              </a:rPr>
              <a:t>Erika </a:t>
            </a:r>
            <a:r>
              <a:rPr lang="en-US" sz="1100" b="1" dirty="0" err="1" smtClean="0">
                <a:solidFill>
                  <a:schemeClr val="bg1"/>
                </a:solidFill>
                <a:latin typeface="Century Gothic" charset="0"/>
                <a:ea typeface="Century Gothic" charset="0"/>
                <a:cs typeface="Century Gothic" charset="0"/>
              </a:rPr>
              <a:t>Higa</a:t>
            </a:r>
            <a:r>
              <a:rPr lang="en-US" sz="1100" b="1" dirty="0" smtClean="0">
                <a:solidFill>
                  <a:schemeClr val="bg1"/>
                </a:solidFill>
                <a:latin typeface="Century Gothic" charset="0"/>
                <a:ea typeface="Century Gothic" charset="0"/>
                <a:cs typeface="Century Gothic" charset="0"/>
              </a:rPr>
              <a:t> (JPL)</a:t>
            </a:r>
          </a:p>
        </p:txBody>
      </p:sp>
      <p:sp>
        <p:nvSpPr>
          <p:cNvPr id="28" name="Rectangle 27"/>
          <p:cNvSpPr/>
          <p:nvPr/>
        </p:nvSpPr>
        <p:spPr>
          <a:xfrm>
            <a:off x="6863787" y="2513475"/>
            <a:ext cx="2362200" cy="600110"/>
          </a:xfrm>
          <a:prstGeom prst="rect">
            <a:avLst/>
          </a:prstGeom>
        </p:spPr>
        <p:txBody>
          <a:bodyPr wrap="square" lIns="91387" tIns="45693" rIns="91387" bIns="45693">
            <a:spAutoFit/>
          </a:bodyPr>
          <a:lstStyle/>
          <a:p>
            <a:pPr marL="119063" indent="-119063" defTabSz="1018229">
              <a:buFont typeface="Arial" pitchFamily="34" charset="0"/>
              <a:buChar char="•"/>
            </a:pPr>
            <a:r>
              <a:rPr lang="en-US" sz="1100" b="1" dirty="0" smtClean="0">
                <a:solidFill>
                  <a:schemeClr val="bg1"/>
                </a:solidFill>
                <a:latin typeface="Century Gothic" charset="0"/>
                <a:ea typeface="Century Gothic" charset="0"/>
                <a:cs typeface="Century Gothic" charset="0"/>
              </a:rPr>
              <a:t>Sol Kim (JPL)</a:t>
            </a:r>
          </a:p>
          <a:p>
            <a:pPr marL="119063" indent="-119063" defTabSz="1018229">
              <a:buFont typeface="Arial" pitchFamily="34" charset="0"/>
              <a:buChar char="•"/>
            </a:pPr>
            <a:r>
              <a:rPr lang="en-US" sz="1100" b="1" dirty="0">
                <a:solidFill>
                  <a:schemeClr val="bg1"/>
                </a:solidFill>
                <a:latin typeface="Century Gothic" charset="0"/>
                <a:ea typeface="Century Gothic" charset="0"/>
                <a:cs typeface="Century Gothic" charset="0"/>
              </a:rPr>
              <a:t>Kelly Meehan (NCEI</a:t>
            </a:r>
            <a:r>
              <a:rPr lang="en-US" sz="1100" b="1" dirty="0" smtClean="0">
                <a:solidFill>
                  <a:schemeClr val="bg1"/>
                </a:solidFill>
                <a:latin typeface="Century Gothic" charset="0"/>
                <a:ea typeface="Century Gothic" charset="0"/>
                <a:cs typeface="Century Gothic" charset="0"/>
              </a:rPr>
              <a:t>)</a:t>
            </a:r>
          </a:p>
          <a:p>
            <a:pPr marL="119063" indent="-119063" defTabSz="1018229">
              <a:buFont typeface="Arial" pitchFamily="34" charset="0"/>
              <a:buChar char="•"/>
            </a:pPr>
            <a:r>
              <a:rPr lang="en-US" sz="1100" b="1" dirty="0" smtClean="0">
                <a:solidFill>
                  <a:schemeClr val="bg1"/>
                </a:solidFill>
                <a:latin typeface="Century Gothic" charset="0"/>
                <a:ea typeface="Century Gothic" charset="0"/>
                <a:cs typeface="Century Gothic" charset="0"/>
              </a:rPr>
              <a:t>Christie Stevens (WC)</a:t>
            </a:r>
          </a:p>
        </p:txBody>
      </p:sp>
      <p:sp>
        <p:nvSpPr>
          <p:cNvPr id="29" name="Rectangle 28"/>
          <p:cNvSpPr/>
          <p:nvPr/>
        </p:nvSpPr>
        <p:spPr>
          <a:xfrm>
            <a:off x="8532497" y="2513474"/>
            <a:ext cx="1805290" cy="600110"/>
          </a:xfrm>
          <a:prstGeom prst="rect">
            <a:avLst/>
          </a:prstGeom>
        </p:spPr>
        <p:txBody>
          <a:bodyPr wrap="square" lIns="91387" tIns="45693" rIns="91387" bIns="45693">
            <a:spAutoFit/>
          </a:bodyPr>
          <a:lstStyle/>
          <a:p>
            <a:pPr marL="119063" indent="-119063" defTabSz="1018229">
              <a:buFont typeface="Arial" pitchFamily="34" charset="0"/>
              <a:buChar char="•"/>
            </a:pPr>
            <a:r>
              <a:rPr lang="en-US" sz="1100" b="1" dirty="0">
                <a:solidFill>
                  <a:schemeClr val="bg1"/>
                </a:solidFill>
                <a:latin typeface="Century Gothic" charset="0"/>
                <a:ea typeface="Century Gothic" charset="0"/>
                <a:cs typeface="Century Gothic" charset="0"/>
              </a:rPr>
              <a:t>Alison </a:t>
            </a:r>
            <a:r>
              <a:rPr lang="en-US" sz="1100" b="1" dirty="0" err="1">
                <a:solidFill>
                  <a:schemeClr val="bg1"/>
                </a:solidFill>
                <a:latin typeface="Century Gothic" charset="0"/>
                <a:ea typeface="Century Gothic" charset="0"/>
                <a:cs typeface="Century Gothic" charset="0"/>
              </a:rPr>
              <a:t>Thieme</a:t>
            </a:r>
            <a:r>
              <a:rPr lang="en-US" sz="1100" b="1" dirty="0">
                <a:solidFill>
                  <a:schemeClr val="bg1"/>
                </a:solidFill>
                <a:latin typeface="Century Gothic" charset="0"/>
                <a:ea typeface="Century Gothic" charset="0"/>
                <a:cs typeface="Century Gothic" charset="0"/>
              </a:rPr>
              <a:t> (GSFC)</a:t>
            </a:r>
          </a:p>
          <a:p>
            <a:pPr marL="119063" indent="-119063" defTabSz="1018229">
              <a:buFont typeface="Arial" pitchFamily="34" charset="0"/>
              <a:buChar char="•"/>
            </a:pPr>
            <a:r>
              <a:rPr lang="en-US" sz="1100" b="1" dirty="0" smtClean="0">
                <a:solidFill>
                  <a:schemeClr val="bg1"/>
                </a:solidFill>
                <a:latin typeface="Century Gothic" charset="0"/>
                <a:ea typeface="Century Gothic" charset="0"/>
                <a:cs typeface="Century Gothic" charset="0"/>
              </a:rPr>
              <a:t>Caitlin Toner (ID)</a:t>
            </a:r>
          </a:p>
          <a:p>
            <a:pPr marL="119063" indent="-119063" defTabSz="1018229">
              <a:buFont typeface="Arial" pitchFamily="34" charset="0"/>
              <a:buChar char="•"/>
            </a:pPr>
            <a:r>
              <a:rPr lang="en-US" sz="1100" b="1" dirty="0" smtClean="0">
                <a:solidFill>
                  <a:schemeClr val="bg1"/>
                </a:solidFill>
                <a:latin typeface="Century Gothic" charset="0"/>
                <a:ea typeface="Century Gothic" charset="0"/>
                <a:cs typeface="Century Gothic" charset="0"/>
              </a:rPr>
              <a:t>Jenna Williams (ARC)</a:t>
            </a:r>
          </a:p>
        </p:txBody>
      </p:sp>
      <p:sp>
        <p:nvSpPr>
          <p:cNvPr id="30" name="Rectangle 29"/>
          <p:cNvSpPr/>
          <p:nvPr/>
        </p:nvSpPr>
        <p:spPr>
          <a:xfrm>
            <a:off x="2977587" y="1462317"/>
            <a:ext cx="2286000" cy="692443"/>
          </a:xfrm>
          <a:prstGeom prst="rect">
            <a:avLst/>
          </a:prstGeom>
        </p:spPr>
        <p:txBody>
          <a:bodyPr wrap="square" lIns="91387" tIns="45693" rIns="91387" bIns="45693">
            <a:spAutoFit/>
          </a:bodyPr>
          <a:lstStyle/>
          <a:p>
            <a:pPr marL="119063" indent="-119063" defTabSz="1018229">
              <a:buFont typeface="Arial" pitchFamily="34" charset="0"/>
              <a:buChar char="•"/>
            </a:pPr>
            <a:r>
              <a:rPr lang="en-US" sz="1300" b="1" dirty="0">
                <a:solidFill>
                  <a:schemeClr val="bg1"/>
                </a:solidFill>
                <a:latin typeface="Century Gothic" charset="0"/>
                <a:ea typeface="Century Gothic" charset="0"/>
                <a:cs typeface="Century Gothic" charset="0"/>
              </a:rPr>
              <a:t>Mike Ruiz</a:t>
            </a:r>
          </a:p>
          <a:p>
            <a:pPr marL="119063" indent="-119063" defTabSz="1018229">
              <a:buFont typeface="Arial" pitchFamily="34" charset="0"/>
              <a:buChar char="•"/>
            </a:pPr>
            <a:r>
              <a:rPr lang="en-US" sz="1300" b="1" dirty="0" smtClean="0">
                <a:solidFill>
                  <a:schemeClr val="bg1"/>
                </a:solidFill>
                <a:latin typeface="Century Gothic" charset="0"/>
                <a:ea typeface="Century Gothic" charset="0"/>
                <a:cs typeface="Century Gothic" charset="0"/>
              </a:rPr>
              <a:t>Karen Allsbrook</a:t>
            </a:r>
          </a:p>
          <a:p>
            <a:pPr marL="119063" indent="-119063" defTabSz="1018229">
              <a:buFont typeface="Arial" pitchFamily="34" charset="0"/>
              <a:buChar char="•"/>
            </a:pPr>
            <a:r>
              <a:rPr lang="en-US" sz="1300" b="1" dirty="0" smtClean="0">
                <a:solidFill>
                  <a:schemeClr val="bg1"/>
                </a:solidFill>
                <a:latin typeface="Century Gothic" charset="0"/>
                <a:ea typeface="Century Gothic" charset="0"/>
                <a:cs typeface="Century Gothic" charset="0"/>
              </a:rPr>
              <a:t>Lauren Childs-Gleason</a:t>
            </a:r>
          </a:p>
        </p:txBody>
      </p:sp>
      <p:sp>
        <p:nvSpPr>
          <p:cNvPr id="31" name="Rectangle 30"/>
          <p:cNvSpPr/>
          <p:nvPr/>
        </p:nvSpPr>
        <p:spPr>
          <a:xfrm>
            <a:off x="5000557" y="1462317"/>
            <a:ext cx="1558430" cy="492388"/>
          </a:xfrm>
          <a:prstGeom prst="rect">
            <a:avLst/>
          </a:prstGeom>
        </p:spPr>
        <p:txBody>
          <a:bodyPr wrap="square" lIns="91387" tIns="45693" rIns="91387" bIns="45693">
            <a:spAutoFit/>
          </a:bodyPr>
          <a:lstStyle/>
          <a:p>
            <a:pPr marL="119063" indent="-119063" defTabSz="1018229">
              <a:buFont typeface="Arial" pitchFamily="34" charset="0"/>
              <a:buChar char="•"/>
            </a:pPr>
            <a:r>
              <a:rPr lang="en-US" sz="1300" b="1" dirty="0" smtClean="0">
                <a:solidFill>
                  <a:schemeClr val="bg1"/>
                </a:solidFill>
                <a:latin typeface="Century Gothic" charset="0"/>
                <a:ea typeface="Century Gothic" charset="0"/>
                <a:cs typeface="Century Gothic" charset="0"/>
              </a:rPr>
              <a:t>Dr. Kenton Ross</a:t>
            </a:r>
          </a:p>
          <a:p>
            <a:pPr marL="119063" indent="-119063" defTabSz="1018229">
              <a:buFont typeface="Arial" pitchFamily="34" charset="0"/>
              <a:buChar char="•"/>
            </a:pPr>
            <a:r>
              <a:rPr lang="en-US" sz="1300" b="1" dirty="0" smtClean="0">
                <a:solidFill>
                  <a:schemeClr val="bg1"/>
                </a:solidFill>
                <a:latin typeface="Century Gothic" charset="0"/>
                <a:ea typeface="Century Gothic" charset="0"/>
                <a:cs typeface="Century Gothic" charset="0"/>
              </a:rPr>
              <a:t>Jennifer Tindell</a:t>
            </a:r>
          </a:p>
        </p:txBody>
      </p:sp>
      <p:sp>
        <p:nvSpPr>
          <p:cNvPr id="32" name="Rectangle 31"/>
          <p:cNvSpPr/>
          <p:nvPr/>
        </p:nvSpPr>
        <p:spPr>
          <a:xfrm>
            <a:off x="1800157" y="4134963"/>
            <a:ext cx="2091830" cy="1938938"/>
          </a:xfrm>
          <a:prstGeom prst="rect">
            <a:avLst/>
          </a:prstGeom>
        </p:spPr>
        <p:txBody>
          <a:bodyPr wrap="square" lIns="91387" tIns="45693" rIns="91387" bIns="45693">
            <a:spAutoFit/>
          </a:bodyPr>
          <a:lstStyle/>
          <a:p>
            <a:pPr defTabSz="1018229"/>
            <a:r>
              <a:rPr lang="en-US" sz="1200" b="1" u="sng" dirty="0">
                <a:solidFill>
                  <a:schemeClr val="bg1"/>
                </a:solidFill>
                <a:latin typeface="Century Gothic" charset="0"/>
                <a:ea typeface="Century Gothic" charset="0"/>
                <a:cs typeface="Century Gothic" charset="0"/>
              </a:rPr>
              <a:t>Ames</a:t>
            </a:r>
          </a:p>
          <a:p>
            <a:pPr defTabSz="1018229"/>
            <a:r>
              <a:rPr lang="en-US" sz="1200" dirty="0" smtClean="0">
                <a:solidFill>
                  <a:schemeClr val="bg1"/>
                </a:solidFill>
                <a:latin typeface="Century Gothic" charset="0"/>
                <a:ea typeface="Century Gothic" charset="0"/>
                <a:cs typeface="Century Gothic" charset="0"/>
              </a:rPr>
              <a:t>Jenna Williams (CL</a:t>
            </a:r>
            <a:r>
              <a:rPr lang="en-US" sz="1200" dirty="0" smtClean="0">
                <a:solidFill>
                  <a:schemeClr val="bg1"/>
                </a:solidFill>
                <a:latin typeface="Century Gothic" charset="0"/>
                <a:ea typeface="Century Gothic" charset="0"/>
                <a:cs typeface="Century Gothic" charset="0"/>
              </a:rPr>
              <a:t>)</a:t>
            </a:r>
          </a:p>
          <a:p>
            <a:pPr defTabSz="1018229"/>
            <a:r>
              <a:rPr lang="en-US" sz="1200" dirty="0" smtClean="0">
                <a:solidFill>
                  <a:schemeClr val="bg1"/>
                </a:solidFill>
                <a:latin typeface="Century Gothic" charset="0"/>
                <a:ea typeface="Century Gothic" charset="0"/>
                <a:cs typeface="Century Gothic" charset="0"/>
              </a:rPr>
              <a:t>John </a:t>
            </a:r>
            <a:r>
              <a:rPr lang="en-US" sz="1200" dirty="0" err="1" smtClean="0">
                <a:solidFill>
                  <a:schemeClr val="bg1"/>
                </a:solidFill>
                <a:latin typeface="Century Gothic" charset="0"/>
                <a:ea typeface="Century Gothic" charset="0"/>
                <a:cs typeface="Century Gothic" charset="0"/>
              </a:rPr>
              <a:t>Dilger</a:t>
            </a:r>
            <a:r>
              <a:rPr lang="en-US" sz="1200" dirty="0" smtClean="0">
                <a:solidFill>
                  <a:schemeClr val="bg1"/>
                </a:solidFill>
                <a:latin typeface="Century Gothic" charset="0"/>
                <a:ea typeface="Century Gothic" charset="0"/>
                <a:cs typeface="Century Gothic" charset="0"/>
              </a:rPr>
              <a:t> (ACL)</a:t>
            </a:r>
            <a:endParaRPr lang="en-US" sz="1200" dirty="0" smtClean="0">
              <a:solidFill>
                <a:schemeClr val="bg1"/>
              </a:solidFill>
              <a:latin typeface="Century Gothic" charset="0"/>
              <a:ea typeface="Century Gothic" charset="0"/>
              <a:cs typeface="Century Gothic" charset="0"/>
            </a:endParaRPr>
          </a:p>
          <a:p>
            <a:pPr defTabSz="1018229"/>
            <a:endParaRPr lang="en-US" sz="1200" dirty="0" smtClean="0">
              <a:solidFill>
                <a:schemeClr val="bg1"/>
              </a:solidFill>
              <a:latin typeface="Century Gothic" charset="0"/>
              <a:ea typeface="Century Gothic" charset="0"/>
              <a:cs typeface="Century Gothic" charset="0"/>
            </a:endParaRPr>
          </a:p>
          <a:p>
            <a:pPr defTabSz="1018229"/>
            <a:r>
              <a:rPr lang="en-US" sz="1200" b="1" u="sng" dirty="0" smtClean="0">
                <a:solidFill>
                  <a:schemeClr val="bg1"/>
                </a:solidFill>
                <a:latin typeface="Century Gothic" charset="0"/>
                <a:ea typeface="Century Gothic" charset="0"/>
                <a:cs typeface="Century Gothic" charset="0"/>
              </a:rPr>
              <a:t>Arizona</a:t>
            </a:r>
          </a:p>
          <a:p>
            <a:pPr defTabSz="1018229"/>
            <a:r>
              <a:rPr lang="en-US" sz="1200" dirty="0" smtClean="0">
                <a:solidFill>
                  <a:schemeClr val="bg1"/>
                </a:solidFill>
                <a:latin typeface="Century Gothic" charset="0"/>
                <a:ea typeface="Century Gothic" charset="0"/>
                <a:cs typeface="Century Gothic" charset="0"/>
              </a:rPr>
              <a:t>Lance Watkins (CL)</a:t>
            </a:r>
          </a:p>
          <a:p>
            <a:pPr defTabSz="1018229"/>
            <a:endParaRPr lang="en-US" sz="1200" dirty="0" smtClean="0">
              <a:solidFill>
                <a:schemeClr val="bg1"/>
              </a:solidFill>
              <a:latin typeface="Century Gothic" charset="0"/>
              <a:ea typeface="Century Gothic" charset="0"/>
              <a:cs typeface="Century Gothic" charset="0"/>
            </a:endParaRPr>
          </a:p>
          <a:p>
            <a:pPr defTabSz="1018229"/>
            <a:r>
              <a:rPr lang="en-US" sz="1200" b="1" u="sng" dirty="0">
                <a:solidFill>
                  <a:schemeClr val="bg1"/>
                </a:solidFill>
                <a:latin typeface="Century Gothic" charset="0"/>
                <a:ea typeface="Century Gothic" charset="0"/>
                <a:cs typeface="Century Gothic" charset="0"/>
              </a:rPr>
              <a:t>Fort Collins</a:t>
            </a:r>
            <a:endParaRPr lang="en-US" sz="1200" b="1" dirty="0">
              <a:solidFill>
                <a:schemeClr val="bg1"/>
              </a:solidFill>
              <a:latin typeface="Century Gothic" charset="0"/>
              <a:ea typeface="Century Gothic" charset="0"/>
              <a:cs typeface="Century Gothic" charset="0"/>
            </a:endParaRPr>
          </a:p>
          <a:p>
            <a:pPr defTabSz="1018229"/>
            <a:r>
              <a:rPr lang="en-US" sz="1200" dirty="0">
                <a:solidFill>
                  <a:schemeClr val="bg1"/>
                </a:solidFill>
                <a:latin typeface="Century Gothic" charset="0"/>
                <a:ea typeface="Century Gothic" charset="0"/>
                <a:cs typeface="Century Gothic" charset="0"/>
              </a:rPr>
              <a:t>Brian Woodward (</a:t>
            </a:r>
            <a:r>
              <a:rPr lang="en-US" sz="1200" dirty="0" smtClean="0">
                <a:solidFill>
                  <a:schemeClr val="bg1"/>
                </a:solidFill>
                <a:latin typeface="Century Gothic" charset="0"/>
                <a:ea typeface="Century Gothic" charset="0"/>
                <a:cs typeface="Century Gothic" charset="0"/>
              </a:rPr>
              <a:t>CL)</a:t>
            </a:r>
          </a:p>
          <a:p>
            <a:pPr defTabSz="1018229"/>
            <a:r>
              <a:rPr lang="en-US" sz="1200" dirty="0" smtClean="0">
                <a:solidFill>
                  <a:schemeClr val="bg1"/>
                </a:solidFill>
                <a:latin typeface="Century Gothic" charset="0"/>
                <a:ea typeface="Century Gothic" charset="0"/>
                <a:cs typeface="Century Gothic" charset="0"/>
              </a:rPr>
              <a:t>Sarah Carroll (ACL)</a:t>
            </a:r>
            <a:endParaRPr lang="en-US" sz="1200" dirty="0">
              <a:solidFill>
                <a:schemeClr val="bg1"/>
              </a:solidFill>
              <a:latin typeface="Century Gothic" charset="0"/>
              <a:ea typeface="Century Gothic" charset="0"/>
              <a:cs typeface="Century Gothic" charset="0"/>
            </a:endParaRPr>
          </a:p>
        </p:txBody>
      </p:sp>
      <p:sp>
        <p:nvSpPr>
          <p:cNvPr id="33" name="Rectangle 32"/>
          <p:cNvSpPr/>
          <p:nvPr/>
        </p:nvSpPr>
        <p:spPr>
          <a:xfrm>
            <a:off x="3903310" y="3950297"/>
            <a:ext cx="2274499" cy="2123604"/>
          </a:xfrm>
          <a:prstGeom prst="rect">
            <a:avLst/>
          </a:prstGeom>
        </p:spPr>
        <p:txBody>
          <a:bodyPr wrap="square" lIns="91387" tIns="45693" rIns="91387" bIns="45693">
            <a:spAutoFit/>
          </a:bodyPr>
          <a:lstStyle/>
          <a:p>
            <a:pPr defTabSz="1018229"/>
            <a:r>
              <a:rPr lang="en-US" sz="1200" b="1" u="sng" dirty="0" smtClean="0">
                <a:solidFill>
                  <a:schemeClr val="bg1"/>
                </a:solidFill>
                <a:latin typeface="Century Gothic" charset="0"/>
                <a:ea typeface="Century Gothic" charset="0"/>
                <a:cs typeface="Century Gothic" charset="0"/>
              </a:rPr>
              <a:t>Goddard</a:t>
            </a:r>
            <a:endParaRPr lang="en-US" sz="1200" b="1" u="sng" dirty="0">
              <a:solidFill>
                <a:schemeClr val="bg1"/>
              </a:solidFill>
              <a:latin typeface="Century Gothic" charset="0"/>
              <a:ea typeface="Century Gothic" charset="0"/>
              <a:cs typeface="Century Gothic" charset="0"/>
            </a:endParaRPr>
          </a:p>
          <a:p>
            <a:pPr defTabSz="1018229"/>
            <a:r>
              <a:rPr lang="en-US" sz="1200" dirty="0">
                <a:solidFill>
                  <a:schemeClr val="bg1"/>
                </a:solidFill>
                <a:latin typeface="Century Gothic" charset="0"/>
                <a:ea typeface="Century Gothic" charset="0"/>
                <a:cs typeface="Century Gothic" charset="0"/>
              </a:rPr>
              <a:t>Sean McCartney (CL)</a:t>
            </a:r>
          </a:p>
          <a:p>
            <a:pPr defTabSz="1018229"/>
            <a:r>
              <a:rPr lang="en-US" sz="1200" dirty="0" smtClean="0">
                <a:solidFill>
                  <a:schemeClr val="bg1"/>
                </a:solidFill>
                <a:latin typeface="Century Gothic" charset="0"/>
                <a:ea typeface="Century Gothic" charset="0"/>
                <a:cs typeface="Century Gothic" charset="0"/>
              </a:rPr>
              <a:t>Alison Thieme (ACL)</a:t>
            </a:r>
          </a:p>
          <a:p>
            <a:pPr defTabSz="1018229"/>
            <a:endParaRPr lang="en-US" sz="1200" dirty="0">
              <a:solidFill>
                <a:schemeClr val="bg1"/>
              </a:solidFill>
              <a:latin typeface="Century Gothic" charset="0"/>
              <a:ea typeface="Century Gothic" charset="0"/>
              <a:cs typeface="Century Gothic" charset="0"/>
            </a:endParaRPr>
          </a:p>
          <a:p>
            <a:pPr defTabSz="1018229"/>
            <a:r>
              <a:rPr lang="en-US" sz="1200" b="1" u="sng" dirty="0">
                <a:solidFill>
                  <a:schemeClr val="bg1"/>
                </a:solidFill>
                <a:latin typeface="Century Gothic" charset="0"/>
                <a:ea typeface="Century Gothic" charset="0"/>
                <a:cs typeface="Century Gothic" charset="0"/>
              </a:rPr>
              <a:t>Idaho</a:t>
            </a:r>
            <a:endParaRPr lang="en-US" sz="1200" dirty="0">
              <a:solidFill>
                <a:schemeClr val="bg1"/>
              </a:solidFill>
              <a:latin typeface="Century Gothic" charset="0"/>
              <a:ea typeface="Century Gothic" charset="0"/>
              <a:cs typeface="Century Gothic" charset="0"/>
            </a:endParaRPr>
          </a:p>
          <a:p>
            <a:pPr defTabSz="1018229"/>
            <a:r>
              <a:rPr lang="en-US" sz="1200" dirty="0" smtClean="0">
                <a:solidFill>
                  <a:schemeClr val="bg1"/>
                </a:solidFill>
                <a:latin typeface="Century Gothic" charset="0"/>
                <a:ea typeface="Century Gothic" charset="0"/>
                <a:cs typeface="Century Gothic" charset="0"/>
              </a:rPr>
              <a:t>Courtney </a:t>
            </a:r>
            <a:r>
              <a:rPr lang="en-US" sz="1200" dirty="0" err="1" smtClean="0">
                <a:solidFill>
                  <a:schemeClr val="bg1"/>
                </a:solidFill>
                <a:latin typeface="Century Gothic" charset="0"/>
                <a:ea typeface="Century Gothic" charset="0"/>
                <a:cs typeface="Century Gothic" charset="0"/>
              </a:rPr>
              <a:t>Ohr</a:t>
            </a:r>
            <a:r>
              <a:rPr lang="en-US" sz="1200" dirty="0" smtClean="0">
                <a:solidFill>
                  <a:schemeClr val="bg1"/>
                </a:solidFill>
                <a:latin typeface="Century Gothic" charset="0"/>
                <a:ea typeface="Century Gothic" charset="0"/>
                <a:cs typeface="Century Gothic" charset="0"/>
              </a:rPr>
              <a:t> (CL)</a:t>
            </a:r>
          </a:p>
          <a:p>
            <a:pPr defTabSz="1018229"/>
            <a:r>
              <a:rPr lang="en-US" sz="1200" dirty="0" smtClean="0">
                <a:solidFill>
                  <a:schemeClr val="bg1"/>
                </a:solidFill>
                <a:latin typeface="Century Gothic" charset="0"/>
                <a:ea typeface="Century Gothic" charset="0"/>
                <a:cs typeface="Century Gothic" charset="0"/>
              </a:rPr>
              <a:t>Caitlin Toner (ACL)</a:t>
            </a:r>
          </a:p>
          <a:p>
            <a:pPr defTabSz="1018229"/>
            <a:endParaRPr lang="en-US" sz="1200" dirty="0">
              <a:solidFill>
                <a:schemeClr val="bg1"/>
              </a:solidFill>
              <a:latin typeface="Century Gothic" charset="0"/>
              <a:ea typeface="Century Gothic" charset="0"/>
              <a:cs typeface="Century Gothic" charset="0"/>
            </a:endParaRPr>
          </a:p>
          <a:p>
            <a:pPr defTabSz="1018229"/>
            <a:r>
              <a:rPr lang="en-US" sz="1200" b="1" u="sng" dirty="0">
                <a:solidFill>
                  <a:schemeClr val="bg1"/>
                </a:solidFill>
                <a:latin typeface="Century Gothic" charset="0"/>
                <a:ea typeface="Century Gothic" charset="0"/>
                <a:cs typeface="Century Gothic" charset="0"/>
              </a:rPr>
              <a:t>JPL</a:t>
            </a:r>
          </a:p>
          <a:p>
            <a:pPr defTabSz="1018229"/>
            <a:r>
              <a:rPr lang="en-US" sz="1200" dirty="0">
                <a:solidFill>
                  <a:schemeClr val="bg1"/>
                </a:solidFill>
                <a:latin typeface="Century Gothic" charset="0"/>
                <a:ea typeface="Century Gothic" charset="0"/>
                <a:cs typeface="Century Gothic" charset="0"/>
              </a:rPr>
              <a:t>Nick Rousseau (CL)</a:t>
            </a:r>
          </a:p>
          <a:p>
            <a:pPr defTabSz="1018229"/>
            <a:r>
              <a:rPr lang="en-US" sz="1200" dirty="0" smtClean="0">
                <a:solidFill>
                  <a:schemeClr val="bg1"/>
                </a:solidFill>
                <a:latin typeface="Century Gothic" charset="0"/>
                <a:ea typeface="Century Gothic" charset="0"/>
                <a:cs typeface="Century Gothic" charset="0"/>
              </a:rPr>
              <a:t>Erika </a:t>
            </a:r>
            <a:r>
              <a:rPr lang="en-US" sz="1200" dirty="0" err="1" smtClean="0">
                <a:solidFill>
                  <a:schemeClr val="bg1"/>
                </a:solidFill>
                <a:latin typeface="Century Gothic" charset="0"/>
                <a:ea typeface="Century Gothic" charset="0"/>
                <a:cs typeface="Century Gothic" charset="0"/>
              </a:rPr>
              <a:t>Higa</a:t>
            </a:r>
            <a:r>
              <a:rPr lang="en-US" sz="1200" dirty="0" smtClean="0">
                <a:solidFill>
                  <a:schemeClr val="bg1"/>
                </a:solidFill>
                <a:latin typeface="Century Gothic" charset="0"/>
                <a:ea typeface="Century Gothic" charset="0"/>
                <a:cs typeface="Century Gothic" charset="0"/>
              </a:rPr>
              <a:t> </a:t>
            </a:r>
            <a:r>
              <a:rPr lang="en-US" sz="1200" dirty="0">
                <a:solidFill>
                  <a:schemeClr val="bg1"/>
                </a:solidFill>
                <a:latin typeface="Century Gothic" charset="0"/>
                <a:ea typeface="Century Gothic" charset="0"/>
                <a:cs typeface="Century Gothic" charset="0"/>
              </a:rPr>
              <a:t>(ACL</a:t>
            </a:r>
            <a:r>
              <a:rPr lang="en-US" sz="1200" dirty="0" smtClean="0">
                <a:solidFill>
                  <a:schemeClr val="bg1"/>
                </a:solidFill>
                <a:latin typeface="Century Gothic" charset="0"/>
                <a:ea typeface="Century Gothic" charset="0"/>
                <a:cs typeface="Century Gothic" charset="0"/>
              </a:rPr>
              <a:t>)</a:t>
            </a:r>
            <a:endParaRPr lang="en-US" sz="1200" dirty="0">
              <a:solidFill>
                <a:schemeClr val="bg1"/>
              </a:solidFill>
              <a:latin typeface="Century Gothic" charset="0"/>
              <a:ea typeface="Century Gothic" charset="0"/>
              <a:cs typeface="Century Gothic" charset="0"/>
            </a:endParaRPr>
          </a:p>
        </p:txBody>
      </p:sp>
      <p:sp>
        <p:nvSpPr>
          <p:cNvPr id="34" name="Rectangle 33"/>
          <p:cNvSpPr/>
          <p:nvPr/>
        </p:nvSpPr>
        <p:spPr>
          <a:xfrm>
            <a:off x="6113759" y="3765631"/>
            <a:ext cx="2145238" cy="2308270"/>
          </a:xfrm>
          <a:prstGeom prst="rect">
            <a:avLst/>
          </a:prstGeom>
        </p:spPr>
        <p:txBody>
          <a:bodyPr wrap="square" lIns="91387" tIns="45693" rIns="91387" bIns="45693">
            <a:spAutoFit/>
          </a:bodyPr>
          <a:lstStyle/>
          <a:p>
            <a:pPr defTabSz="1018229"/>
            <a:r>
              <a:rPr lang="en-US" sz="1200" b="1" u="sng" dirty="0" smtClean="0">
                <a:solidFill>
                  <a:schemeClr val="bg1"/>
                </a:solidFill>
                <a:latin typeface="Century Gothic" charset="0"/>
                <a:ea typeface="Century Gothic" charset="0"/>
                <a:cs typeface="Century Gothic" charset="0"/>
              </a:rPr>
              <a:t>Langley</a:t>
            </a:r>
            <a:endParaRPr lang="en-US" sz="1200" b="1" u="sng" dirty="0">
              <a:solidFill>
                <a:schemeClr val="bg1"/>
              </a:solidFill>
              <a:latin typeface="Century Gothic" charset="0"/>
              <a:ea typeface="Century Gothic" charset="0"/>
              <a:cs typeface="Century Gothic" charset="0"/>
            </a:endParaRPr>
          </a:p>
          <a:p>
            <a:pPr defTabSz="1018229"/>
            <a:r>
              <a:rPr lang="en-US" sz="1200" dirty="0">
                <a:solidFill>
                  <a:schemeClr val="bg1"/>
                </a:solidFill>
                <a:latin typeface="Century Gothic" charset="0"/>
                <a:ea typeface="Century Gothic" charset="0"/>
                <a:cs typeface="Century Gothic" charset="0"/>
              </a:rPr>
              <a:t>Emily </a:t>
            </a:r>
            <a:r>
              <a:rPr lang="en-US" sz="1200" dirty="0" smtClean="0">
                <a:solidFill>
                  <a:schemeClr val="bg1"/>
                </a:solidFill>
                <a:latin typeface="Century Gothic" charset="0"/>
                <a:ea typeface="Century Gothic" charset="0"/>
                <a:cs typeface="Century Gothic" charset="0"/>
              </a:rPr>
              <a:t>Gotschalk </a:t>
            </a:r>
            <a:r>
              <a:rPr lang="en-US" sz="1200" dirty="0">
                <a:solidFill>
                  <a:schemeClr val="bg1"/>
                </a:solidFill>
                <a:latin typeface="Century Gothic" charset="0"/>
                <a:ea typeface="Century Gothic" charset="0"/>
                <a:cs typeface="Century Gothic" charset="0"/>
              </a:rPr>
              <a:t>(CL</a:t>
            </a:r>
            <a:r>
              <a:rPr lang="en-US" sz="1200" dirty="0" smtClean="0">
                <a:solidFill>
                  <a:schemeClr val="bg1"/>
                </a:solidFill>
                <a:latin typeface="Century Gothic" charset="0"/>
                <a:ea typeface="Century Gothic" charset="0"/>
                <a:cs typeface="Century Gothic" charset="0"/>
              </a:rPr>
              <a:t>)</a:t>
            </a:r>
          </a:p>
          <a:p>
            <a:pPr defTabSz="1018229"/>
            <a:r>
              <a:rPr lang="en-US" sz="1200" dirty="0" smtClean="0">
                <a:solidFill>
                  <a:schemeClr val="bg1"/>
                </a:solidFill>
                <a:latin typeface="Century Gothic" charset="0"/>
                <a:ea typeface="Century Gothic" charset="0"/>
                <a:cs typeface="Century Gothic" charset="0"/>
              </a:rPr>
              <a:t>Amanda Clayton (ACL)</a:t>
            </a:r>
          </a:p>
          <a:p>
            <a:pPr defTabSz="1018229"/>
            <a:r>
              <a:rPr lang="en-US" sz="1200" dirty="0" smtClean="0">
                <a:solidFill>
                  <a:schemeClr val="bg1"/>
                </a:solidFill>
                <a:latin typeface="Century Gothic" charset="0"/>
                <a:ea typeface="Century Gothic" charset="0"/>
                <a:cs typeface="Century Gothic" charset="0"/>
              </a:rPr>
              <a:t>Ryan Avery (ACL)</a:t>
            </a:r>
            <a:endParaRPr lang="en-US" sz="1200" dirty="0">
              <a:solidFill>
                <a:schemeClr val="bg1"/>
              </a:solidFill>
              <a:latin typeface="Century Gothic" charset="0"/>
              <a:ea typeface="Century Gothic" charset="0"/>
              <a:cs typeface="Century Gothic" charset="0"/>
            </a:endParaRPr>
          </a:p>
          <a:p>
            <a:pPr defTabSz="1018229"/>
            <a:endParaRPr lang="en-US" sz="1200" b="1" u="sng" dirty="0" smtClean="0">
              <a:solidFill>
                <a:schemeClr val="bg1"/>
              </a:solidFill>
              <a:latin typeface="Century Gothic" charset="0"/>
              <a:ea typeface="Century Gothic" charset="0"/>
              <a:cs typeface="Century Gothic" charset="0"/>
            </a:endParaRPr>
          </a:p>
          <a:p>
            <a:pPr defTabSz="1018229"/>
            <a:r>
              <a:rPr lang="en-US" sz="1200" b="1" u="sng" dirty="0" smtClean="0">
                <a:solidFill>
                  <a:schemeClr val="bg1"/>
                </a:solidFill>
                <a:latin typeface="Century Gothic" charset="0"/>
                <a:ea typeface="Century Gothic" charset="0"/>
                <a:cs typeface="Century Gothic" charset="0"/>
              </a:rPr>
              <a:t>Marshall </a:t>
            </a:r>
            <a:endParaRPr lang="en-US" sz="1200" b="1" u="sng" dirty="0">
              <a:solidFill>
                <a:schemeClr val="bg1"/>
              </a:solidFill>
              <a:latin typeface="Century Gothic" charset="0"/>
              <a:ea typeface="Century Gothic" charset="0"/>
              <a:cs typeface="Century Gothic" charset="0"/>
            </a:endParaRPr>
          </a:p>
          <a:p>
            <a:pPr defTabSz="1018229"/>
            <a:r>
              <a:rPr lang="en-US" sz="1200" dirty="0" smtClean="0">
                <a:solidFill>
                  <a:schemeClr val="bg1"/>
                </a:solidFill>
                <a:latin typeface="Century Gothic" charset="0"/>
                <a:ea typeface="Century Gothic" charset="0"/>
                <a:cs typeface="Century Gothic" charset="0"/>
              </a:rPr>
              <a:t>Maggi Klug (CL</a:t>
            </a:r>
            <a:r>
              <a:rPr lang="en-US" sz="1200" dirty="0">
                <a:solidFill>
                  <a:schemeClr val="bg1"/>
                </a:solidFill>
                <a:latin typeface="Century Gothic" charset="0"/>
                <a:ea typeface="Century Gothic" charset="0"/>
                <a:cs typeface="Century Gothic" charset="0"/>
              </a:rPr>
              <a:t>)</a:t>
            </a:r>
          </a:p>
          <a:p>
            <a:pPr defTabSz="1018229"/>
            <a:r>
              <a:rPr lang="en-US" sz="1200" dirty="0" smtClean="0">
                <a:solidFill>
                  <a:schemeClr val="bg1"/>
                </a:solidFill>
                <a:latin typeface="Century Gothic" charset="0"/>
                <a:ea typeface="Century Gothic" charset="0"/>
                <a:cs typeface="Century Gothic" charset="0"/>
              </a:rPr>
              <a:t>Dash Cruz (ACL)</a:t>
            </a:r>
          </a:p>
          <a:p>
            <a:pPr defTabSz="1018229"/>
            <a:endParaRPr lang="en-US" sz="1200" dirty="0">
              <a:solidFill>
                <a:schemeClr val="bg1"/>
              </a:solidFill>
              <a:latin typeface="Century Gothic" charset="0"/>
              <a:ea typeface="Century Gothic" charset="0"/>
              <a:cs typeface="Century Gothic" charset="0"/>
            </a:endParaRPr>
          </a:p>
          <a:p>
            <a:pPr defTabSz="1018229"/>
            <a:r>
              <a:rPr lang="en-US" sz="1200" b="1" u="sng" dirty="0">
                <a:solidFill>
                  <a:schemeClr val="bg1"/>
                </a:solidFill>
                <a:latin typeface="Century Gothic" charset="0"/>
                <a:ea typeface="Century Gothic" charset="0"/>
                <a:cs typeface="Century Gothic" charset="0"/>
              </a:rPr>
              <a:t>Mobile</a:t>
            </a:r>
          </a:p>
          <a:p>
            <a:pPr defTabSz="1018229"/>
            <a:r>
              <a:rPr lang="en-US" sz="1200" dirty="0">
                <a:solidFill>
                  <a:schemeClr val="bg1"/>
                </a:solidFill>
                <a:latin typeface="Century Gothic" charset="0"/>
                <a:ea typeface="Century Gothic" charset="0"/>
                <a:cs typeface="Century Gothic" charset="0"/>
              </a:rPr>
              <a:t>Tyler Lynn (CL</a:t>
            </a:r>
            <a:r>
              <a:rPr lang="en-US" sz="1200" dirty="0" smtClean="0">
                <a:solidFill>
                  <a:schemeClr val="bg1"/>
                </a:solidFill>
                <a:latin typeface="Century Gothic" charset="0"/>
                <a:ea typeface="Century Gothic" charset="0"/>
                <a:cs typeface="Century Gothic" charset="0"/>
              </a:rPr>
              <a:t>)</a:t>
            </a:r>
          </a:p>
          <a:p>
            <a:pPr defTabSz="1018229"/>
            <a:r>
              <a:rPr lang="en-US" sz="1200" dirty="0" smtClean="0">
                <a:solidFill>
                  <a:schemeClr val="bg1"/>
                </a:solidFill>
                <a:latin typeface="Century Gothic" charset="0"/>
                <a:ea typeface="Century Gothic" charset="0"/>
                <a:cs typeface="Century Gothic" charset="0"/>
              </a:rPr>
              <a:t>Elaina Gonsoroski (ACL)</a:t>
            </a:r>
            <a:endParaRPr lang="en-US" sz="1200" dirty="0">
              <a:solidFill>
                <a:schemeClr val="bg1"/>
              </a:solidFill>
              <a:latin typeface="Century Gothic" charset="0"/>
              <a:ea typeface="Century Gothic" charset="0"/>
              <a:cs typeface="Century Gothic" charset="0"/>
            </a:endParaRPr>
          </a:p>
        </p:txBody>
      </p:sp>
      <p:sp>
        <p:nvSpPr>
          <p:cNvPr id="35" name="Rectangle 34"/>
          <p:cNvSpPr/>
          <p:nvPr/>
        </p:nvSpPr>
        <p:spPr>
          <a:xfrm>
            <a:off x="8294650" y="3765631"/>
            <a:ext cx="1969562" cy="2123604"/>
          </a:xfrm>
          <a:prstGeom prst="rect">
            <a:avLst/>
          </a:prstGeom>
        </p:spPr>
        <p:txBody>
          <a:bodyPr wrap="square" lIns="91387" tIns="45693" rIns="91387" bIns="45693">
            <a:spAutoFit/>
          </a:bodyPr>
          <a:lstStyle/>
          <a:p>
            <a:pPr defTabSz="1018229"/>
            <a:r>
              <a:rPr lang="en-US" sz="1200" b="1" u="sng" dirty="0" smtClean="0">
                <a:solidFill>
                  <a:schemeClr val="bg1"/>
                </a:solidFill>
                <a:latin typeface="Century Gothic" charset="0"/>
                <a:ea typeface="Century Gothic" charset="0"/>
                <a:cs typeface="Century Gothic" charset="0"/>
              </a:rPr>
              <a:t>NOAA </a:t>
            </a:r>
            <a:r>
              <a:rPr lang="en-US" sz="1200" b="1" u="sng" dirty="0">
                <a:solidFill>
                  <a:schemeClr val="bg1"/>
                </a:solidFill>
                <a:latin typeface="Century Gothic" charset="0"/>
                <a:ea typeface="Century Gothic" charset="0"/>
                <a:cs typeface="Century Gothic" charset="0"/>
              </a:rPr>
              <a:t>NCEI</a:t>
            </a:r>
          </a:p>
          <a:p>
            <a:pPr defTabSz="1018229"/>
            <a:r>
              <a:rPr lang="en-US" sz="1200" dirty="0" smtClean="0">
                <a:solidFill>
                  <a:schemeClr val="bg1"/>
                </a:solidFill>
                <a:latin typeface="Century Gothic" charset="0"/>
                <a:ea typeface="Century Gothic" charset="0"/>
                <a:cs typeface="Century Gothic" charset="0"/>
              </a:rPr>
              <a:t>Alec Courtright </a:t>
            </a:r>
            <a:r>
              <a:rPr lang="en-US" sz="1200" dirty="0">
                <a:solidFill>
                  <a:schemeClr val="bg1"/>
                </a:solidFill>
                <a:latin typeface="Century Gothic" charset="0"/>
                <a:ea typeface="Century Gothic" charset="0"/>
                <a:cs typeface="Century Gothic" charset="0"/>
              </a:rPr>
              <a:t>(CL)</a:t>
            </a:r>
          </a:p>
          <a:p>
            <a:pPr defTabSz="1018229"/>
            <a:r>
              <a:rPr lang="en-US" sz="1200" dirty="0" smtClean="0">
                <a:solidFill>
                  <a:schemeClr val="bg1"/>
                </a:solidFill>
                <a:latin typeface="Century Gothic" charset="0"/>
                <a:ea typeface="Century Gothic" charset="0"/>
                <a:cs typeface="Century Gothic" charset="0"/>
              </a:rPr>
              <a:t>Kelly Meehan (ACL)</a:t>
            </a:r>
          </a:p>
          <a:p>
            <a:pPr defTabSz="1018229"/>
            <a:endParaRPr lang="en-US" sz="1200" b="1" u="sng" dirty="0" smtClean="0">
              <a:solidFill>
                <a:schemeClr val="bg1"/>
              </a:solidFill>
              <a:latin typeface="Century Gothic" charset="0"/>
              <a:ea typeface="Century Gothic" charset="0"/>
              <a:cs typeface="Century Gothic" charset="0"/>
            </a:endParaRPr>
          </a:p>
          <a:p>
            <a:pPr defTabSz="1018229"/>
            <a:r>
              <a:rPr lang="en-US" sz="1200" b="1" u="sng" dirty="0" smtClean="0">
                <a:solidFill>
                  <a:schemeClr val="bg1"/>
                </a:solidFill>
                <a:latin typeface="Century Gothic" charset="0"/>
                <a:ea typeface="Century Gothic" charset="0"/>
                <a:cs typeface="Century Gothic" charset="0"/>
              </a:rPr>
              <a:t>UGA</a:t>
            </a:r>
            <a:endParaRPr lang="en-US" sz="1200" b="1" u="sng" dirty="0">
              <a:solidFill>
                <a:schemeClr val="bg1"/>
              </a:solidFill>
              <a:latin typeface="Century Gothic" charset="0"/>
              <a:ea typeface="Century Gothic" charset="0"/>
              <a:cs typeface="Century Gothic" charset="0"/>
            </a:endParaRPr>
          </a:p>
          <a:p>
            <a:pPr defTabSz="1018229"/>
            <a:r>
              <a:rPr lang="en-US" sz="1200" dirty="0">
                <a:solidFill>
                  <a:schemeClr val="bg1"/>
                </a:solidFill>
                <a:latin typeface="Century Gothic" charset="0"/>
                <a:ea typeface="Century Gothic" charset="0"/>
                <a:cs typeface="Century Gothic" charset="0"/>
              </a:rPr>
              <a:t>Caren Remillard (CL)</a:t>
            </a:r>
          </a:p>
          <a:p>
            <a:pPr defTabSz="1018229"/>
            <a:r>
              <a:rPr lang="en-US" sz="1200" dirty="0" smtClean="0">
                <a:solidFill>
                  <a:schemeClr val="bg1"/>
                </a:solidFill>
                <a:latin typeface="Century Gothic" charset="0"/>
                <a:ea typeface="Century Gothic" charset="0"/>
                <a:cs typeface="Century Gothic" charset="0"/>
              </a:rPr>
              <a:t>Sean Cameron </a:t>
            </a:r>
            <a:r>
              <a:rPr lang="en-US" sz="1200" dirty="0">
                <a:solidFill>
                  <a:schemeClr val="bg1"/>
                </a:solidFill>
                <a:latin typeface="Century Gothic" charset="0"/>
                <a:ea typeface="Century Gothic" charset="0"/>
                <a:cs typeface="Century Gothic" charset="0"/>
              </a:rPr>
              <a:t>(ACL)</a:t>
            </a:r>
          </a:p>
          <a:p>
            <a:pPr defTabSz="1018229"/>
            <a:endParaRPr lang="en-US" sz="1200" dirty="0">
              <a:solidFill>
                <a:schemeClr val="bg1"/>
              </a:solidFill>
              <a:latin typeface="Century Gothic" charset="0"/>
              <a:ea typeface="Century Gothic" charset="0"/>
              <a:cs typeface="Century Gothic" charset="0"/>
            </a:endParaRPr>
          </a:p>
          <a:p>
            <a:pPr defTabSz="1018229"/>
            <a:r>
              <a:rPr lang="en-US" sz="1200" b="1" u="sng" dirty="0">
                <a:solidFill>
                  <a:schemeClr val="bg1"/>
                </a:solidFill>
                <a:latin typeface="Century Gothic" charset="0"/>
                <a:ea typeface="Century Gothic" charset="0"/>
                <a:cs typeface="Century Gothic" charset="0"/>
              </a:rPr>
              <a:t>Wise County</a:t>
            </a:r>
          </a:p>
          <a:p>
            <a:pPr defTabSz="1018229"/>
            <a:r>
              <a:rPr lang="en-US" sz="1200" dirty="0" smtClean="0">
                <a:solidFill>
                  <a:schemeClr val="bg1"/>
                </a:solidFill>
                <a:latin typeface="Century Gothic" charset="0"/>
                <a:ea typeface="Century Gothic" charset="0"/>
                <a:cs typeface="Century Gothic" charset="0"/>
              </a:rPr>
              <a:t>Michael Brooke (CL)</a:t>
            </a:r>
          </a:p>
          <a:p>
            <a:pPr defTabSz="1018229"/>
            <a:r>
              <a:rPr lang="en-US" sz="1200" dirty="0" smtClean="0">
                <a:solidFill>
                  <a:schemeClr val="bg1"/>
                </a:solidFill>
                <a:latin typeface="Century Gothic" charset="0"/>
                <a:ea typeface="Century Gothic" charset="0"/>
                <a:cs typeface="Century Gothic" charset="0"/>
              </a:rPr>
              <a:t>Christie </a:t>
            </a:r>
            <a:r>
              <a:rPr lang="en-US" sz="1200" dirty="0" smtClean="0">
                <a:solidFill>
                  <a:schemeClr val="bg1"/>
                </a:solidFill>
                <a:latin typeface="Century Gothic" charset="0"/>
                <a:ea typeface="Century Gothic" charset="0"/>
                <a:cs typeface="Century Gothic" charset="0"/>
              </a:rPr>
              <a:t>Stevens (ACL)</a:t>
            </a:r>
          </a:p>
        </p:txBody>
      </p:sp>
    </p:spTree>
    <p:extLst>
      <p:ext uri="{BB962C8B-B14F-4D97-AF65-F5344CB8AC3E}">
        <p14:creationId xmlns:p14="http://schemas.microsoft.com/office/powerpoint/2010/main" val="13794132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544</TotalTime>
  <Words>1137</Words>
  <Application>Microsoft Office PowerPoint</Application>
  <PresentationFormat>Widescreen</PresentationFormat>
  <Paragraphs>200</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Century Gothic</vt:lpstr>
      <vt:lpstr>Wingdings</vt:lpstr>
      <vt:lpstr>Wingdings 2</vt:lpstr>
      <vt:lpstr>Office Theme</vt:lpstr>
      <vt:lpstr>DEVELOP National Program</vt:lpstr>
      <vt:lpstr>CBP’s DEVELOP National Program</vt:lpstr>
      <vt:lpstr>The DEVELOP Elevator Speech</vt:lpstr>
      <vt:lpstr>DEVELOP’s Mission, Vision, &amp; Core Values</vt:lpstr>
      <vt:lpstr>NASA’s Core Values</vt:lpstr>
      <vt:lpstr>DEVELOP’s Current Core Values</vt:lpstr>
      <vt:lpstr>DEVELOP Locations (aka Nodes)</vt:lpstr>
      <vt:lpstr>DEVELOP Chain of Command</vt:lpstr>
      <vt:lpstr>National POCs</vt:lpstr>
      <vt:lpstr>FY17 Fellows Class</vt:lpstr>
      <vt:lpstr>Questions? Contact…</vt:lpstr>
      <vt:lpstr>Social Media</vt:lpstr>
      <vt:lpstr>THANK YOU!</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Childs, Lauren M. (LARC-E3)[DEVELOP]</cp:lastModifiedBy>
  <cp:revision>56</cp:revision>
  <dcterms:created xsi:type="dcterms:W3CDTF">2017-05-02T13:03:18Z</dcterms:created>
  <dcterms:modified xsi:type="dcterms:W3CDTF">2017-05-31T15:31:21Z</dcterms:modified>
</cp:coreProperties>
</file>