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44" userDrawn="1">
          <p15:clr>
            <a:srgbClr val="A4A3A4"/>
          </p15:clr>
        </p15:guide>
        <p15:guide id="3" pos="8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seph Miller" initials="JM" lastIdx="3" clrIdx="6">
    <p:extLst/>
  </p:cmAuthor>
  <p:cmAuthor id="1" name="Avery, Ryan B. (LARC-E3)[SSAI DEVELOP]" initials="ARB(D" lastIdx="36" clrIdx="0">
    <p:extLst/>
  </p:cmAuthor>
  <p:cmAuthor id="8" name="Katherine Dooley" initials="KD" lastIdx="1" clrIdx="7"/>
  <p:cmAuthor id="2" name="Clayton, Amanda L. (LARC)[SSAI DEVELOP]" initials="CAL(D" lastIdx="25" clrIdx="1">
    <p:extLst/>
  </p:cmAuthor>
  <p:cmAuthor id="3" name="Kimberly Berry" initials="KB" lastIdx="3" clrIdx="2"/>
  <p:cmAuthor id="4" name="Alec Courtright" initials="AC" lastIdx="1" clrIdx="3">
    <p:extLst/>
  </p:cmAuthor>
  <p:cmAuthor id="5" name="Microsoft Office User" initials="Office" lastIdx="1" clrIdx="4">
    <p:extLst/>
  </p:cmAuthor>
  <p:cmAuthor id="6" name="Microsoft Office User" initials="Office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102"/>
    <a:srgbClr val="A00001"/>
    <a:srgbClr val="D58419"/>
    <a:srgbClr val="E37D31"/>
    <a:srgbClr val="F3E6AF"/>
    <a:srgbClr val="47F35B"/>
    <a:srgbClr val="2DFF2D"/>
    <a:srgbClr val="00921C"/>
    <a:srgbClr val="00860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660"/>
  </p:normalViewPr>
  <p:slideViewPr>
    <p:cSldViewPr snapToGrid="0">
      <p:cViewPr varScale="1">
        <p:scale>
          <a:sx n="21" d="100"/>
          <a:sy n="21" d="100"/>
        </p:scale>
        <p:origin x="3696" y="126"/>
      </p:cViewPr>
      <p:guideLst>
        <p:guide pos="5400"/>
        <p:guide orient="horz" pos="11544"/>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2.wdp"/><Relationship Id="rId18"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2.png"/><Relationship Id="rId17" Type="http://schemas.microsoft.com/office/2007/relationships/hdphoto" Target="../media/hdphoto4.wdp"/><Relationship Id="rId2" Type="http://schemas.openxmlformats.org/officeDocument/2006/relationships/image" Target="../media/image23.jpe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1.wdp"/><Relationship Id="rId5" Type="http://schemas.openxmlformats.org/officeDocument/2006/relationships/image" Target="../media/image26.jpeg"/><Relationship Id="rId15" Type="http://schemas.microsoft.com/office/2007/relationships/hdphoto" Target="../media/hdphoto3.wdp"/><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6948" y="18358700"/>
            <a:ext cx="10818416" cy="14000303"/>
          </a:xfrm>
          <a:prstGeom prst="rect">
            <a:avLst/>
          </a:prstGeom>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507" y="17807197"/>
            <a:ext cx="2324629"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814" y="15996414"/>
            <a:ext cx="2424483"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05" y="18091139"/>
            <a:ext cx="2424483"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009" y="19141055"/>
            <a:ext cx="2424483"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4643" y="18089037"/>
            <a:ext cx="2424483"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3615" y="15997765"/>
            <a:ext cx="2424483"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5044" y="8418125"/>
            <a:ext cx="10972800" cy="8229600"/>
          </a:xfrm>
          <a:prstGeom prst="rect">
            <a:avLst/>
          </a:prstGeom>
        </p:spPr>
      </p:pic>
      <p:sp>
        <p:nvSpPr>
          <p:cNvPr id="11" name="Bent Arrow 10"/>
          <p:cNvSpPr/>
          <p:nvPr/>
        </p:nvSpPr>
        <p:spPr>
          <a:xfrm rot="5400000">
            <a:off x="18677409" y="19309207"/>
            <a:ext cx="4598384" cy="1485444"/>
          </a:xfrm>
          <a:prstGeom prst="bentArrow">
            <a:avLst>
              <a:gd name="adj1" fmla="val 25000"/>
              <a:gd name="adj2" fmla="val 24311"/>
              <a:gd name="adj3" fmla="val 25000"/>
              <a:gd name="adj4" fmla="val 43750"/>
            </a:avLst>
          </a:prstGeom>
          <a:gradFill>
            <a:gsLst>
              <a:gs pos="0">
                <a:srgbClr val="EBEBEB"/>
              </a:gs>
              <a:gs pos="45000">
                <a:schemeClr val="accent1">
                  <a:lumMod val="20000"/>
                  <a:lumOff val="80000"/>
                </a:schemeClr>
              </a:gs>
              <a:gs pos="15000">
                <a:srgbClr val="E0E0E0"/>
              </a:gs>
              <a:gs pos="78000">
                <a:schemeClr val="accent1">
                  <a:lumMod val="40000"/>
                  <a:lumOff val="60000"/>
                </a:schemeClr>
              </a:gs>
            </a:gsLst>
            <a:path path="circle">
              <a:fillToRect r="100000" b="100000"/>
            </a:path>
          </a:gradFill>
          <a:ln>
            <a:no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14695776" y="15967701"/>
            <a:ext cx="5516839" cy="4330432"/>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2714026" y="17678375"/>
            <a:ext cx="1899451" cy="548073"/>
          </a:xfrm>
          <a:prstGeom prst="rightArrow">
            <a:avLst/>
          </a:prstGeom>
          <a:gradFill>
            <a:gsLst>
              <a:gs pos="0">
                <a:schemeClr val="accent6">
                  <a:lumMod val="0"/>
                  <a:lumOff val="100000"/>
                </a:schemeClr>
              </a:gs>
              <a:gs pos="45000">
                <a:schemeClr val="accent1">
                  <a:lumMod val="20000"/>
                  <a:lumOff val="80000"/>
                </a:schemeClr>
              </a:gs>
              <a:gs pos="15000">
                <a:schemeClr val="accent6">
                  <a:lumMod val="0"/>
                  <a:lumOff val="100000"/>
                </a:schemeClr>
              </a:gs>
              <a:gs pos="78000">
                <a:schemeClr val="accent1">
                  <a:lumMod val="40000"/>
                  <a:lumOff val="6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3637208" y="896254"/>
            <a:ext cx="17040623" cy="2699039"/>
          </a:xfrm>
        </p:spPr>
        <p:txBody>
          <a:bodyPr anchor="ctr"/>
          <a:lstStyle/>
          <a:p>
            <a:r>
              <a:rPr lang="en-US" dirty="0" smtClean="0"/>
              <a:t>Utilizing NASA Earth Observations and NOAA Data Records to Produce Climate Indicators for Wildland Fire</a:t>
            </a:r>
            <a:endParaRPr lang="en-US" dirty="0"/>
          </a:p>
        </p:txBody>
      </p:sp>
      <p:sp>
        <p:nvSpPr>
          <p:cNvPr id="2" name="Text Placeholder 1"/>
          <p:cNvSpPr>
            <a:spLocks noGrp="1"/>
          </p:cNvSpPr>
          <p:nvPr>
            <p:ph type="body" sz="quarter" idx="10"/>
          </p:nvPr>
        </p:nvSpPr>
        <p:spPr>
          <a:xfrm rot="16200000">
            <a:off x="11395220" y="18076757"/>
            <a:ext cx="28438685" cy="2314074"/>
          </a:xfrm>
        </p:spPr>
        <p:txBody>
          <a:bodyPr/>
          <a:lstStyle/>
          <a:p>
            <a:r>
              <a:rPr lang="en-US" b="1" dirty="0" smtClean="0"/>
              <a:t>Missouri River</a:t>
            </a:r>
            <a:r>
              <a:rPr lang="en-US" dirty="0" smtClean="0"/>
              <a:t> Climate II</a:t>
            </a:r>
            <a:endParaRPr lang="en-US" b="1" dirty="0"/>
          </a:p>
        </p:txBody>
      </p:sp>
      <p:sp>
        <p:nvSpPr>
          <p:cNvPr id="9" name="Text Placeholder 16"/>
          <p:cNvSpPr txBox="1">
            <a:spLocks/>
          </p:cNvSpPr>
          <p:nvPr/>
        </p:nvSpPr>
        <p:spPr>
          <a:xfrm>
            <a:off x="701305" y="33421571"/>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Kimberly Berry</a:t>
            </a:r>
          </a:p>
          <a:p>
            <a:pPr algn="ctr">
              <a:lnSpc>
                <a:spcPct val="100000"/>
              </a:lnSpc>
              <a:spcBef>
                <a:spcPts val="0"/>
              </a:spcBef>
            </a:pPr>
            <a:r>
              <a:rPr lang="en-US" dirty="0" smtClean="0">
                <a:solidFill>
                  <a:schemeClr val="tx1">
                    <a:lumMod val="75000"/>
                  </a:schemeClr>
                </a:solidFill>
              </a:rPr>
              <a:t>Team Lead</a:t>
            </a:r>
          </a:p>
        </p:txBody>
      </p:sp>
      <p:sp>
        <p:nvSpPr>
          <p:cNvPr id="6" name="Text Placeholder 16"/>
          <p:cNvSpPr txBox="1">
            <a:spLocks/>
          </p:cNvSpPr>
          <p:nvPr/>
        </p:nvSpPr>
        <p:spPr>
          <a:xfrm>
            <a:off x="914401" y="5382039"/>
            <a:ext cx="10860684" cy="559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Grasslands in the Missouri River Basin (MRB) cover the majority of the landscape and are essential for </a:t>
            </a:r>
            <a:r>
              <a:rPr lang="en-US" sz="2400" dirty="0" smtClean="0"/>
              <a:t>agriculture</a:t>
            </a:r>
            <a:r>
              <a:rPr lang="en-US" sz="2400" dirty="0"/>
              <a:t>. However, they are susceptible to wildland fires, with each year averaging approximately 6.6 million acres (2000-2010 average - National Interagency Fire Center) burned in this region. </a:t>
            </a:r>
            <a:r>
              <a:rPr lang="en-US" sz="2400" dirty="0" smtClean="0"/>
              <a:t>Due to sparse </a:t>
            </a:r>
            <a:r>
              <a:rPr lang="en-US" sz="2400" dirty="0"/>
              <a:t>data </a:t>
            </a:r>
            <a:r>
              <a:rPr lang="en-US" sz="2400" dirty="0" smtClean="0"/>
              <a:t>sources, fire </a:t>
            </a:r>
            <a:r>
              <a:rPr lang="en-US" sz="2400" dirty="0"/>
              <a:t>managers in the MRB are unable to quickly discern spatial differences in the </a:t>
            </a:r>
            <a:r>
              <a:rPr lang="en-US" sz="2400" dirty="0" smtClean="0"/>
              <a:t>wildland fire potential. </a:t>
            </a:r>
            <a:r>
              <a:rPr lang="en-US" sz="2400" dirty="0"/>
              <a:t>The region is in need of a robust, communicable, and easily </a:t>
            </a:r>
            <a:r>
              <a:rPr lang="en-US" sz="2400" dirty="0" smtClean="0"/>
              <a:t>distributable method of analyzing fire </a:t>
            </a:r>
            <a:r>
              <a:rPr lang="en-US" sz="2400" dirty="0"/>
              <a:t>potential. This project </a:t>
            </a:r>
            <a:r>
              <a:rPr lang="en-US" sz="2400" dirty="0" smtClean="0"/>
              <a:t>combined fuel </a:t>
            </a:r>
            <a:r>
              <a:rPr lang="en-US" sz="2400" dirty="0"/>
              <a:t>moisture content derived from NASA’s MODIS sensor aboard the Terra and Aqua </a:t>
            </a:r>
            <a:r>
              <a:rPr lang="en-US" sz="2400" dirty="0" smtClean="0"/>
              <a:t>satellites; wind </a:t>
            </a:r>
            <a:r>
              <a:rPr lang="en-US" sz="2400" dirty="0"/>
              <a:t>speeds, temperature, and relative </a:t>
            </a:r>
            <a:r>
              <a:rPr lang="en-US" sz="2400" dirty="0" smtClean="0"/>
              <a:t>humidity from NOAA’s </a:t>
            </a:r>
            <a:r>
              <a:rPr lang="en-US" sz="2400" dirty="0"/>
              <a:t>Real-Time Mesoscale Analysis (RTMA</a:t>
            </a:r>
            <a:r>
              <a:rPr lang="en-US" sz="2400" dirty="0" smtClean="0"/>
              <a:t>); </a:t>
            </a:r>
            <a:r>
              <a:rPr lang="en-US" sz="2400" dirty="0"/>
              <a:t>and precipitation estimates from </a:t>
            </a:r>
            <a:r>
              <a:rPr lang="en-US" sz="2400" dirty="0" smtClean="0"/>
              <a:t>Global </a:t>
            </a:r>
            <a:r>
              <a:rPr lang="en-US" sz="2400" dirty="0"/>
              <a:t>Precipitation Measurement Mission (GPM) to train and construct a wildland fire potential matrix of the </a:t>
            </a:r>
            <a:r>
              <a:rPr lang="en-US" sz="2400" dirty="0" smtClean="0"/>
              <a:t>MRB. The NASA </a:t>
            </a:r>
            <a:r>
              <a:rPr lang="en-US" sz="2400" dirty="0"/>
              <a:t>DEVELOP team </a:t>
            </a:r>
            <a:r>
              <a:rPr lang="en-US" sz="2400" dirty="0" smtClean="0"/>
              <a:t>used this data to create </a:t>
            </a:r>
            <a:r>
              <a:rPr lang="en-US" sz="2400" dirty="0"/>
              <a:t>and </a:t>
            </a:r>
            <a:r>
              <a:rPr lang="en-US" sz="2400" dirty="0" smtClean="0"/>
              <a:t>distribute </a:t>
            </a:r>
            <a:r>
              <a:rPr lang="en-US" sz="2400" dirty="0"/>
              <a:t>an updateable script for generating fire potential maps. This interface allows </a:t>
            </a:r>
            <a:r>
              <a:rPr lang="en-US" sz="2400" dirty="0" smtClean="0"/>
              <a:t>fire </a:t>
            </a:r>
            <a:r>
              <a:rPr lang="en-US" sz="2400" dirty="0"/>
              <a:t>managers </a:t>
            </a:r>
            <a:r>
              <a:rPr lang="en-US" sz="2400" dirty="0" smtClean="0"/>
              <a:t>to </a:t>
            </a:r>
            <a:r>
              <a:rPr lang="en-US" sz="2400" dirty="0"/>
              <a:t>quickly discern the potential for complex wildland fires throughout the MRB</a:t>
            </a:r>
            <a:r>
              <a:rPr lang="en-US" dirty="0"/>
              <a:t>.</a:t>
            </a:r>
          </a:p>
        </p:txBody>
      </p:sp>
      <p:sp>
        <p:nvSpPr>
          <p:cNvPr id="15" name="Text Placeholder 16"/>
          <p:cNvSpPr txBox="1">
            <a:spLocks/>
          </p:cNvSpPr>
          <p:nvPr/>
        </p:nvSpPr>
        <p:spPr>
          <a:xfrm>
            <a:off x="14413633" y="5371454"/>
            <a:ext cx="9398867" cy="33737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b="1" dirty="0" smtClean="0">
                <a:solidFill>
                  <a:srgbClr val="E9A149"/>
                </a:solidFill>
              </a:rPr>
              <a:t>Combine </a:t>
            </a:r>
            <a:r>
              <a:rPr lang="en-US" dirty="0" smtClean="0">
                <a:solidFill>
                  <a:schemeClr val="tx1">
                    <a:lumMod val="75000"/>
                  </a:schemeClr>
                </a:solidFill>
              </a:rPr>
              <a:t>several </a:t>
            </a:r>
            <a:r>
              <a:rPr lang="en-US" dirty="0">
                <a:solidFill>
                  <a:schemeClr val="tx1">
                    <a:lumMod val="75000"/>
                  </a:schemeClr>
                </a:solidFill>
              </a:rPr>
              <a:t>climatic variables influencing wildland fire potential, including drought conditions, wind speeds, precipitation, humidity, and cured fuels, </a:t>
            </a:r>
            <a:r>
              <a:rPr lang="en-US" dirty="0" smtClean="0">
                <a:solidFill>
                  <a:schemeClr val="tx1">
                    <a:lumMod val="75000"/>
                  </a:schemeClr>
                </a:solidFill>
              </a:rPr>
              <a:t>to estimate wildland fire potential</a:t>
            </a:r>
            <a:endParaRPr lang="en-US" dirty="0">
              <a:solidFill>
                <a:schemeClr val="tx1">
                  <a:lumMod val="75000"/>
                </a:schemeClr>
              </a:solidFill>
            </a:endParaRPr>
          </a:p>
          <a:p>
            <a:pPr marL="347663" indent="-347663">
              <a:buClr>
                <a:srgbClr val="E9A149"/>
              </a:buClr>
            </a:pPr>
            <a:r>
              <a:rPr lang="en-US" b="1" dirty="0">
                <a:solidFill>
                  <a:srgbClr val="E9A149"/>
                </a:solidFill>
              </a:rPr>
              <a:t>Create </a:t>
            </a:r>
            <a:r>
              <a:rPr lang="en-US" dirty="0" smtClean="0">
                <a:solidFill>
                  <a:schemeClr val="tx1">
                    <a:lumMod val="75000"/>
                  </a:schemeClr>
                </a:solidFill>
              </a:rPr>
              <a:t>fire </a:t>
            </a:r>
            <a:r>
              <a:rPr lang="en-US" dirty="0">
                <a:solidFill>
                  <a:schemeClr val="tx1">
                    <a:lumMod val="75000"/>
                  </a:schemeClr>
                </a:solidFill>
              </a:rPr>
              <a:t>potential maps to help identify spatial differences in fire potential</a:t>
            </a:r>
          </a:p>
          <a:p>
            <a:pPr marL="347663" indent="-347663">
              <a:buClr>
                <a:srgbClr val="E9A149"/>
              </a:buClr>
            </a:pPr>
            <a:r>
              <a:rPr lang="en-US" b="1" dirty="0">
                <a:solidFill>
                  <a:srgbClr val="E9A149"/>
                </a:solidFill>
              </a:rPr>
              <a:t>Develop </a:t>
            </a:r>
            <a:r>
              <a:rPr lang="en-US" dirty="0">
                <a:solidFill>
                  <a:schemeClr val="tx1">
                    <a:lumMod val="75000"/>
                  </a:schemeClr>
                </a:solidFill>
              </a:rPr>
              <a:t>transferrable open-source code for partners to build-upon and improve near-real time wildland fire potential maps</a:t>
            </a:r>
          </a:p>
        </p:txBody>
      </p:sp>
      <p:sp>
        <p:nvSpPr>
          <p:cNvPr id="16" name="TextBox 15"/>
          <p:cNvSpPr txBox="1"/>
          <p:nvPr/>
        </p:nvSpPr>
        <p:spPr>
          <a:xfrm>
            <a:off x="887514" y="4493747"/>
            <a:ext cx="11516347"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Abstract</a:t>
            </a:r>
          </a:p>
        </p:txBody>
      </p:sp>
      <p:sp>
        <p:nvSpPr>
          <p:cNvPr id="23" name="TextBox 22"/>
          <p:cNvSpPr txBox="1"/>
          <p:nvPr/>
        </p:nvSpPr>
        <p:spPr>
          <a:xfrm>
            <a:off x="13876407" y="4432592"/>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Objectives</a:t>
            </a:r>
          </a:p>
        </p:txBody>
      </p:sp>
      <p:sp>
        <p:nvSpPr>
          <p:cNvPr id="24" name="TextBox 23"/>
          <p:cNvSpPr txBox="1"/>
          <p:nvPr/>
        </p:nvSpPr>
        <p:spPr>
          <a:xfrm>
            <a:off x="914400" y="14044152"/>
            <a:ext cx="11407715"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Methodology</a:t>
            </a:r>
          </a:p>
        </p:txBody>
      </p:sp>
      <p:sp>
        <p:nvSpPr>
          <p:cNvPr id="25" name="TextBox 24"/>
          <p:cNvSpPr txBox="1"/>
          <p:nvPr/>
        </p:nvSpPr>
        <p:spPr>
          <a:xfrm>
            <a:off x="14164184" y="887878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Study Area</a:t>
            </a:r>
          </a:p>
        </p:txBody>
      </p:sp>
      <p:sp>
        <p:nvSpPr>
          <p:cNvPr id="26" name="TextBox 25"/>
          <p:cNvSpPr txBox="1"/>
          <p:nvPr/>
        </p:nvSpPr>
        <p:spPr>
          <a:xfrm>
            <a:off x="914400" y="1041111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Earth Observations</a:t>
            </a:r>
          </a:p>
        </p:txBody>
      </p:sp>
      <p:sp>
        <p:nvSpPr>
          <p:cNvPr id="27" name="TextBox 26"/>
          <p:cNvSpPr txBox="1"/>
          <p:nvPr/>
        </p:nvSpPr>
        <p:spPr>
          <a:xfrm>
            <a:off x="14581090" y="21765999"/>
            <a:ext cx="11550315"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Results</a:t>
            </a:r>
          </a:p>
        </p:txBody>
      </p:sp>
      <p:sp>
        <p:nvSpPr>
          <p:cNvPr id="31" name="TextBox 30"/>
          <p:cNvSpPr txBox="1"/>
          <p:nvPr/>
        </p:nvSpPr>
        <p:spPr>
          <a:xfrm>
            <a:off x="836625" y="30327130"/>
            <a:ext cx="4542503"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Team Members</a:t>
            </a:r>
          </a:p>
        </p:txBody>
      </p:sp>
      <p:sp>
        <p:nvSpPr>
          <p:cNvPr id="34" name="Text Placeholder 16"/>
          <p:cNvSpPr txBox="1">
            <a:spLocks/>
          </p:cNvSpPr>
          <p:nvPr/>
        </p:nvSpPr>
        <p:spPr>
          <a:xfrm>
            <a:off x="8754341" y="33421571"/>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Ben House III</a:t>
            </a:r>
          </a:p>
        </p:txBody>
      </p:sp>
      <p:sp>
        <p:nvSpPr>
          <p:cNvPr id="36" name="Text Placeholder 16"/>
          <p:cNvSpPr txBox="1">
            <a:spLocks/>
          </p:cNvSpPr>
          <p:nvPr/>
        </p:nvSpPr>
        <p:spPr>
          <a:xfrm>
            <a:off x="6159605" y="33421571"/>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Kathy Dooley</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371" y="31340960"/>
            <a:ext cx="2057404" cy="2081788"/>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5609" y="31340960"/>
            <a:ext cx="2057404" cy="2081788"/>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7442" y="31340960"/>
            <a:ext cx="2057404" cy="2081788"/>
          </a:xfrm>
          <a:prstGeom prst="rect">
            <a:avLst/>
          </a:prstGeom>
        </p:spPr>
      </p:pic>
      <p:sp>
        <p:nvSpPr>
          <p:cNvPr id="35" name="TextBox 34"/>
          <p:cNvSpPr txBox="1"/>
          <p:nvPr/>
        </p:nvSpPr>
        <p:spPr>
          <a:xfrm>
            <a:off x="843099" y="34667357"/>
            <a:ext cx="23614426" cy="918044"/>
          </a:xfrm>
          <a:prstGeom prst="rect">
            <a:avLst/>
          </a:prstGeom>
          <a:noFill/>
        </p:spPr>
        <p:txBody>
          <a:bodyPr wrap="square" rtlCol="0">
            <a:noAutofit/>
          </a:bodyPr>
          <a:lstStyle/>
          <a:p>
            <a:r>
              <a:rPr lang="en-US" sz="4800" dirty="0" smtClean="0">
                <a:solidFill>
                  <a:schemeClr val="bg1"/>
                </a:solidFill>
                <a:latin typeface="+mj-lt"/>
              </a:rPr>
              <a:t>NOAA National Centers for Environmental Information </a:t>
            </a:r>
            <a:r>
              <a:rPr lang="mr-IN" sz="4800" dirty="0" smtClean="0">
                <a:solidFill>
                  <a:schemeClr val="bg1"/>
                </a:solidFill>
                <a:latin typeface="+mj-lt"/>
              </a:rPr>
              <a:t>–</a:t>
            </a:r>
            <a:r>
              <a:rPr lang="en-US" sz="4800" dirty="0" smtClean="0">
                <a:solidFill>
                  <a:schemeClr val="bg1"/>
                </a:solidFill>
                <a:latin typeface="+mj-lt"/>
              </a:rPr>
              <a:t> Spring 2017</a:t>
            </a:r>
            <a:endParaRPr lang="en-US" sz="4800" dirty="0">
              <a:solidFill>
                <a:schemeClr val="bg1"/>
              </a:solidFill>
              <a:latin typeface="+mj-lt"/>
            </a:endParaRPr>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2649" y="31340960"/>
            <a:ext cx="2057404" cy="2081788"/>
          </a:xfrm>
          <a:prstGeom prst="rect">
            <a:avLst/>
          </a:prstGeom>
        </p:spPr>
      </p:pic>
      <p:sp>
        <p:nvSpPr>
          <p:cNvPr id="39" name="Text Placeholder 16"/>
          <p:cNvSpPr txBox="1">
            <a:spLocks/>
          </p:cNvSpPr>
          <p:nvPr/>
        </p:nvSpPr>
        <p:spPr>
          <a:xfrm>
            <a:off x="3342347" y="33421571"/>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Alec </a:t>
            </a:r>
            <a:r>
              <a:rPr lang="en-US" dirty="0" err="1" smtClean="0">
                <a:solidFill>
                  <a:schemeClr val="tx1">
                    <a:lumMod val="75000"/>
                  </a:schemeClr>
                </a:solidFill>
              </a:rPr>
              <a:t>Courtright</a:t>
            </a:r>
            <a:endParaRPr lang="en-US" dirty="0" smtClean="0">
              <a:solidFill>
                <a:schemeClr val="tx1">
                  <a:lumMod val="75000"/>
                </a:schemeClr>
              </a:solidFill>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6457">
            <a:off x="5543177" y="11323902"/>
            <a:ext cx="2052439" cy="154503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66538">
            <a:off x="1629895" y="11411527"/>
            <a:ext cx="2588676" cy="1356178"/>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26434" y="10970367"/>
            <a:ext cx="3121058" cy="1562263"/>
          </a:xfrm>
          <a:prstGeom prst="rect">
            <a:avLst/>
          </a:prstGeom>
        </p:spPr>
      </p:pic>
      <p:sp>
        <p:nvSpPr>
          <p:cNvPr id="42" name="TextBox 41"/>
          <p:cNvSpPr txBox="1"/>
          <p:nvPr/>
        </p:nvSpPr>
        <p:spPr>
          <a:xfrm>
            <a:off x="1353277" y="13094034"/>
            <a:ext cx="2502332" cy="523220"/>
          </a:xfrm>
          <a:prstGeom prst="rect">
            <a:avLst/>
          </a:prstGeom>
          <a:noFill/>
        </p:spPr>
        <p:txBody>
          <a:bodyPr wrap="square" rtlCol="0">
            <a:spAutoFit/>
          </a:bodyPr>
          <a:lstStyle/>
          <a:p>
            <a:r>
              <a:rPr lang="en-US" sz="2800" dirty="0" smtClean="0">
                <a:solidFill>
                  <a:schemeClr val="tx1">
                    <a:lumMod val="75000"/>
                  </a:schemeClr>
                </a:solidFill>
              </a:rPr>
              <a:t>Aqua </a:t>
            </a:r>
            <a:r>
              <a:rPr lang="en-US" sz="2800" dirty="0" smtClean="0">
                <a:solidFill>
                  <a:schemeClr val="tx1">
                    <a:lumMod val="75000"/>
                  </a:schemeClr>
                </a:solidFill>
              </a:rPr>
              <a:t>- MODIS</a:t>
            </a:r>
            <a:endParaRPr lang="en-US" sz="2800" dirty="0">
              <a:solidFill>
                <a:schemeClr val="tx1">
                  <a:lumMod val="75000"/>
                </a:schemeClr>
              </a:solidFill>
            </a:endParaRPr>
          </a:p>
        </p:txBody>
      </p:sp>
      <p:sp>
        <p:nvSpPr>
          <p:cNvPr id="44" name="TextBox 43"/>
          <p:cNvSpPr txBox="1"/>
          <p:nvPr/>
        </p:nvSpPr>
        <p:spPr>
          <a:xfrm>
            <a:off x="5204236" y="13094034"/>
            <a:ext cx="2733238" cy="523220"/>
          </a:xfrm>
          <a:prstGeom prst="rect">
            <a:avLst/>
          </a:prstGeom>
          <a:noFill/>
        </p:spPr>
        <p:txBody>
          <a:bodyPr wrap="square" rtlCol="0">
            <a:spAutoFit/>
          </a:bodyPr>
          <a:lstStyle/>
          <a:p>
            <a:r>
              <a:rPr lang="en-US" sz="2800" dirty="0" smtClean="0">
                <a:solidFill>
                  <a:schemeClr val="tx1">
                    <a:lumMod val="75000"/>
                  </a:schemeClr>
                </a:solidFill>
              </a:rPr>
              <a:t>Terra </a:t>
            </a:r>
            <a:r>
              <a:rPr lang="en-US" sz="2800" dirty="0" smtClean="0">
                <a:solidFill>
                  <a:schemeClr val="tx1">
                    <a:lumMod val="75000"/>
                  </a:schemeClr>
                </a:solidFill>
              </a:rPr>
              <a:t>- MODIS</a:t>
            </a:r>
            <a:endParaRPr lang="en-US" sz="2800" dirty="0">
              <a:solidFill>
                <a:schemeClr val="tx1">
                  <a:lumMod val="75000"/>
                </a:schemeClr>
              </a:solidFill>
            </a:endParaRPr>
          </a:p>
        </p:txBody>
      </p:sp>
      <p:sp>
        <p:nvSpPr>
          <p:cNvPr id="45" name="TextBox 44"/>
          <p:cNvSpPr txBox="1"/>
          <p:nvPr/>
        </p:nvSpPr>
        <p:spPr>
          <a:xfrm>
            <a:off x="8478032" y="12620154"/>
            <a:ext cx="4884780" cy="954107"/>
          </a:xfrm>
          <a:prstGeom prst="rect">
            <a:avLst/>
          </a:prstGeom>
          <a:noFill/>
        </p:spPr>
        <p:txBody>
          <a:bodyPr wrap="square" rtlCol="0">
            <a:spAutoFit/>
          </a:bodyPr>
          <a:lstStyle/>
          <a:p>
            <a:pPr algn="ctr"/>
            <a:r>
              <a:rPr lang="en-US" sz="2800" dirty="0" smtClean="0">
                <a:solidFill>
                  <a:schemeClr val="tx1">
                    <a:lumMod val="75000"/>
                  </a:schemeClr>
                </a:solidFill>
              </a:rPr>
              <a:t>Global Precipitation </a:t>
            </a:r>
          </a:p>
          <a:p>
            <a:pPr algn="ctr"/>
            <a:r>
              <a:rPr lang="en-US" sz="2800" dirty="0" smtClean="0">
                <a:solidFill>
                  <a:schemeClr val="tx1">
                    <a:lumMod val="75000"/>
                  </a:schemeClr>
                </a:solidFill>
              </a:rPr>
              <a:t>Measurement (GPM)</a:t>
            </a:r>
            <a:endParaRPr lang="en-US" sz="2800" dirty="0">
              <a:solidFill>
                <a:schemeClr val="tx1">
                  <a:lumMod val="75000"/>
                </a:schemeClr>
              </a:solidFill>
            </a:endParaRPr>
          </a:p>
        </p:txBody>
      </p:sp>
      <p:grpSp>
        <p:nvGrpSpPr>
          <p:cNvPr id="89" name="Group 88"/>
          <p:cNvGrpSpPr/>
          <p:nvPr/>
        </p:nvGrpSpPr>
        <p:grpSpPr>
          <a:xfrm>
            <a:off x="15461269" y="15403271"/>
            <a:ext cx="3935711" cy="1359742"/>
            <a:chOff x="3278257" y="2900154"/>
            <a:chExt cx="3478696" cy="744129"/>
          </a:xfrm>
          <a:solidFill>
            <a:srgbClr val="E9A149"/>
          </a:solidFill>
        </p:grpSpPr>
        <p:sp>
          <p:nvSpPr>
            <p:cNvPr id="90" name="Rounded Rectangle 89"/>
            <p:cNvSpPr/>
            <p:nvPr/>
          </p:nvSpPr>
          <p:spPr>
            <a:xfrm>
              <a:off x="3278257" y="2900154"/>
              <a:ext cx="3478696" cy="7441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392556" y="2938191"/>
              <a:ext cx="3250097" cy="589516"/>
            </a:xfrm>
            <a:prstGeom prst="rect">
              <a:avLst/>
            </a:prstGeom>
            <a:grpFill/>
          </p:spPr>
          <p:txBody>
            <a:bodyPr wrap="square" rtlCol="0">
              <a:spAutoFit/>
            </a:bodyPr>
            <a:lstStyle/>
            <a:p>
              <a:pPr algn="ctr"/>
              <a:r>
                <a:rPr lang="en-US" sz="3200" b="1" dirty="0" smtClean="0">
                  <a:solidFill>
                    <a:schemeClr val="bg1"/>
                  </a:solidFill>
                </a:rPr>
                <a:t>Criteria for Large Fire Potential</a:t>
              </a:r>
              <a:endParaRPr lang="en-US" sz="1800" b="1" dirty="0">
                <a:solidFill>
                  <a:schemeClr val="tx1">
                    <a:lumMod val="50000"/>
                  </a:schemeClr>
                </a:solidFill>
              </a:endParaRPr>
            </a:p>
          </p:txBody>
        </p:sp>
      </p:grpSp>
      <p:sp>
        <p:nvSpPr>
          <p:cNvPr id="101" name="TextBox 100"/>
          <p:cNvSpPr txBox="1"/>
          <p:nvPr/>
        </p:nvSpPr>
        <p:spPr>
          <a:xfrm>
            <a:off x="3058624" y="17762132"/>
            <a:ext cx="2154246" cy="584775"/>
          </a:xfrm>
          <a:prstGeom prst="rect">
            <a:avLst/>
          </a:prstGeom>
          <a:noFill/>
        </p:spPr>
        <p:txBody>
          <a:bodyPr wrap="square" rtlCol="0">
            <a:spAutoFit/>
          </a:bodyPr>
          <a:lstStyle/>
          <a:p>
            <a:pPr algn="ctr"/>
            <a:r>
              <a:rPr lang="en-US" sz="3200" b="1" dirty="0" smtClean="0"/>
              <a:t>DATA</a:t>
            </a:r>
          </a:p>
        </p:txBody>
      </p:sp>
      <p:grpSp>
        <p:nvGrpSpPr>
          <p:cNvPr id="19" name="Group 18"/>
          <p:cNvGrpSpPr/>
          <p:nvPr/>
        </p:nvGrpSpPr>
        <p:grpSpPr>
          <a:xfrm>
            <a:off x="1006913" y="15076232"/>
            <a:ext cx="7349275" cy="5578063"/>
            <a:chOff x="9191256" y="17344662"/>
            <a:chExt cx="7349275" cy="5578063"/>
          </a:xfrm>
        </p:grpSpPr>
        <p:sp>
          <p:nvSpPr>
            <p:cNvPr id="115" name="TextBox 114"/>
            <p:cNvSpPr txBox="1"/>
            <p:nvPr/>
          </p:nvSpPr>
          <p:spPr>
            <a:xfrm>
              <a:off x="11179756" y="21599286"/>
              <a:ext cx="2288645" cy="1323439"/>
            </a:xfrm>
            <a:prstGeom prst="rect">
              <a:avLst/>
            </a:prstGeom>
            <a:noFill/>
          </p:spPr>
          <p:txBody>
            <a:bodyPr wrap="square" rtlCol="0">
              <a:spAutoFit/>
            </a:bodyPr>
            <a:lstStyle/>
            <a:p>
              <a:pPr algn="ctr"/>
              <a:r>
                <a:rPr lang="en-US" sz="2800" b="1" dirty="0" smtClean="0">
                  <a:solidFill>
                    <a:schemeClr val="bg1"/>
                  </a:solidFill>
                </a:rPr>
                <a:t>MODIS</a:t>
              </a:r>
            </a:p>
            <a:p>
              <a:pPr algn="ctr"/>
              <a:r>
                <a:rPr lang="en-US" sz="2800" b="1" dirty="0" smtClean="0">
                  <a:solidFill>
                    <a:schemeClr val="bg1"/>
                  </a:solidFill>
                </a:rPr>
                <a:t>NDSI</a:t>
              </a:r>
              <a:endParaRPr lang="en-US" sz="2400" b="1" dirty="0" smtClean="0">
                <a:solidFill>
                  <a:schemeClr val="bg1"/>
                </a:solidFill>
              </a:endParaRPr>
            </a:p>
            <a:p>
              <a:pPr algn="ctr"/>
              <a:r>
                <a:rPr lang="en-US" sz="2400" b="1" dirty="0" smtClean="0">
                  <a:solidFill>
                    <a:schemeClr val="bg1"/>
                  </a:solidFill>
                </a:rPr>
                <a:t>(Snow Cover)</a:t>
              </a:r>
              <a:endParaRPr lang="en-US" sz="2400" b="1" dirty="0">
                <a:solidFill>
                  <a:schemeClr val="bg1"/>
                </a:solidFill>
              </a:endParaRPr>
            </a:p>
          </p:txBody>
        </p:sp>
        <p:sp>
          <p:nvSpPr>
            <p:cNvPr id="116" name="TextBox 115"/>
            <p:cNvSpPr txBox="1"/>
            <p:nvPr/>
          </p:nvSpPr>
          <p:spPr>
            <a:xfrm>
              <a:off x="13659150" y="17344662"/>
              <a:ext cx="2881381" cy="584775"/>
            </a:xfrm>
            <a:prstGeom prst="rect">
              <a:avLst/>
            </a:prstGeom>
            <a:noFill/>
          </p:spPr>
          <p:txBody>
            <a:bodyPr wrap="square" rtlCol="0">
              <a:spAutoFit/>
            </a:bodyPr>
            <a:lstStyle/>
            <a:p>
              <a:pPr algn="ctr"/>
              <a:r>
                <a:rPr lang="en-US" sz="3200" b="1" dirty="0" smtClean="0"/>
                <a:t>Modeled Data</a:t>
              </a:r>
              <a:endParaRPr lang="en-US" sz="3200" b="1" dirty="0"/>
            </a:p>
          </p:txBody>
        </p:sp>
        <p:sp>
          <p:nvSpPr>
            <p:cNvPr id="118" name="TextBox 117"/>
            <p:cNvSpPr txBox="1"/>
            <p:nvPr/>
          </p:nvSpPr>
          <p:spPr>
            <a:xfrm>
              <a:off x="9392228" y="18552248"/>
              <a:ext cx="2097721" cy="892552"/>
            </a:xfrm>
            <a:prstGeom prst="rect">
              <a:avLst/>
            </a:prstGeom>
            <a:noFill/>
          </p:spPr>
          <p:txBody>
            <a:bodyPr wrap="square" rtlCol="0">
              <a:spAutoFit/>
            </a:bodyPr>
            <a:lstStyle/>
            <a:p>
              <a:pPr algn="ctr"/>
              <a:r>
                <a:rPr lang="en-US" sz="2800" b="1" dirty="0" smtClean="0">
                  <a:solidFill>
                    <a:schemeClr val="bg1"/>
                  </a:solidFill>
                </a:rPr>
                <a:t>GPM</a:t>
              </a:r>
            </a:p>
            <a:p>
              <a:pPr algn="ctr"/>
              <a:r>
                <a:rPr lang="en-US" sz="2400" b="1" dirty="0" smtClean="0">
                  <a:solidFill>
                    <a:schemeClr val="bg1"/>
                  </a:solidFill>
                </a:rPr>
                <a:t>(Precipitation)</a:t>
              </a:r>
              <a:endParaRPr lang="en-US" sz="2400" b="1" dirty="0">
                <a:solidFill>
                  <a:schemeClr val="bg1"/>
                </a:solidFill>
              </a:endParaRPr>
            </a:p>
          </p:txBody>
        </p:sp>
        <p:sp>
          <p:nvSpPr>
            <p:cNvPr id="121" name="TextBox 120"/>
            <p:cNvSpPr txBox="1"/>
            <p:nvPr/>
          </p:nvSpPr>
          <p:spPr>
            <a:xfrm>
              <a:off x="13098530" y="20838089"/>
              <a:ext cx="2225394" cy="892552"/>
            </a:xfrm>
            <a:prstGeom prst="rect">
              <a:avLst/>
            </a:prstGeom>
            <a:noFill/>
          </p:spPr>
          <p:txBody>
            <a:bodyPr wrap="square" rtlCol="0">
              <a:spAutoFit/>
            </a:bodyPr>
            <a:lstStyle/>
            <a:p>
              <a:pPr algn="ctr"/>
              <a:r>
                <a:rPr lang="en-US" sz="2800" b="1" dirty="0" err="1" smtClean="0">
                  <a:solidFill>
                    <a:schemeClr val="tx1">
                      <a:lumMod val="50000"/>
                    </a:schemeClr>
                  </a:solidFill>
                </a:rPr>
                <a:t>nClimGrid</a:t>
              </a:r>
              <a:endParaRPr lang="en-US" sz="2800" b="1" dirty="0" smtClean="0">
                <a:solidFill>
                  <a:schemeClr val="tx1">
                    <a:lumMod val="50000"/>
                  </a:schemeClr>
                </a:solidFill>
              </a:endParaRPr>
            </a:p>
            <a:p>
              <a:pPr algn="ctr"/>
              <a:r>
                <a:rPr lang="en-US" sz="2400" b="1" dirty="0" smtClean="0">
                  <a:solidFill>
                    <a:schemeClr val="tx1">
                      <a:lumMod val="50000"/>
                    </a:schemeClr>
                  </a:solidFill>
                </a:rPr>
                <a:t>(temperature)</a:t>
              </a:r>
            </a:p>
          </p:txBody>
        </p:sp>
        <p:sp>
          <p:nvSpPr>
            <p:cNvPr id="122" name="TextBox 121"/>
            <p:cNvSpPr txBox="1"/>
            <p:nvPr/>
          </p:nvSpPr>
          <p:spPr>
            <a:xfrm>
              <a:off x="9191256" y="20494878"/>
              <a:ext cx="2499666" cy="1323439"/>
            </a:xfrm>
            <a:prstGeom prst="rect">
              <a:avLst/>
            </a:prstGeom>
            <a:noFill/>
          </p:spPr>
          <p:txBody>
            <a:bodyPr wrap="square" rtlCol="0">
              <a:spAutoFit/>
            </a:bodyPr>
            <a:lstStyle/>
            <a:p>
              <a:pPr algn="ctr"/>
              <a:r>
                <a:rPr lang="en-US" sz="2800" b="1" dirty="0" smtClean="0">
                  <a:solidFill>
                    <a:schemeClr val="bg1"/>
                  </a:solidFill>
                </a:rPr>
                <a:t>MODIS</a:t>
              </a:r>
            </a:p>
            <a:p>
              <a:pPr algn="ctr"/>
              <a:r>
                <a:rPr lang="en-US" sz="2800" b="1" dirty="0" smtClean="0">
                  <a:solidFill>
                    <a:schemeClr val="bg1"/>
                  </a:solidFill>
                </a:rPr>
                <a:t>NDII</a:t>
              </a:r>
              <a:endParaRPr lang="en-US" sz="2400" b="1" dirty="0" smtClean="0">
                <a:solidFill>
                  <a:schemeClr val="bg1"/>
                </a:solidFill>
              </a:endParaRPr>
            </a:p>
            <a:p>
              <a:pPr algn="ctr"/>
              <a:r>
                <a:rPr lang="en-US" sz="2400" b="1" dirty="0" smtClean="0">
                  <a:solidFill>
                    <a:schemeClr val="bg1"/>
                  </a:solidFill>
                </a:rPr>
                <a:t>(Fuel Moisture)</a:t>
              </a:r>
              <a:endParaRPr lang="en-US" sz="2400" b="1" dirty="0">
                <a:solidFill>
                  <a:schemeClr val="bg1"/>
                </a:solidFill>
              </a:endParaRPr>
            </a:p>
          </p:txBody>
        </p:sp>
        <p:sp>
          <p:nvSpPr>
            <p:cNvPr id="119" name="TextBox 118"/>
            <p:cNvSpPr txBox="1"/>
            <p:nvPr/>
          </p:nvSpPr>
          <p:spPr>
            <a:xfrm>
              <a:off x="13304668" y="18307013"/>
              <a:ext cx="1824184" cy="2246769"/>
            </a:xfrm>
            <a:prstGeom prst="rect">
              <a:avLst/>
            </a:prstGeom>
            <a:noFill/>
          </p:spPr>
          <p:txBody>
            <a:bodyPr wrap="square" rtlCol="0">
              <a:spAutoFit/>
            </a:bodyPr>
            <a:lstStyle/>
            <a:p>
              <a:pPr algn="ctr"/>
              <a:r>
                <a:rPr lang="en-US" sz="2800" b="1" dirty="0" smtClean="0">
                  <a:solidFill>
                    <a:schemeClr val="tx1">
                      <a:lumMod val="50000"/>
                    </a:schemeClr>
                  </a:solidFill>
                </a:rPr>
                <a:t>Palmer</a:t>
              </a:r>
            </a:p>
            <a:p>
              <a:pPr algn="ctr"/>
              <a:r>
                <a:rPr lang="en-US" sz="2800" b="1" dirty="0" smtClean="0">
                  <a:solidFill>
                    <a:schemeClr val="tx1">
                      <a:lumMod val="50000"/>
                    </a:schemeClr>
                  </a:solidFill>
                </a:rPr>
                <a:t>Drought</a:t>
              </a:r>
            </a:p>
            <a:p>
              <a:pPr algn="ctr"/>
              <a:r>
                <a:rPr lang="en-US" sz="2800" b="1" dirty="0" smtClean="0">
                  <a:solidFill>
                    <a:schemeClr val="tx1">
                      <a:lumMod val="50000"/>
                    </a:schemeClr>
                  </a:solidFill>
                </a:rPr>
                <a:t>Severity</a:t>
              </a:r>
            </a:p>
            <a:p>
              <a:pPr algn="ctr"/>
              <a:r>
                <a:rPr lang="en-US" sz="2800" b="1" dirty="0" smtClean="0">
                  <a:solidFill>
                    <a:schemeClr val="tx1">
                      <a:lumMod val="50000"/>
                    </a:schemeClr>
                  </a:solidFill>
                </a:rPr>
                <a:t>Index</a:t>
              </a:r>
              <a:endParaRPr lang="en-US" sz="2800" b="1" dirty="0">
                <a:solidFill>
                  <a:schemeClr val="tx1">
                    <a:lumMod val="50000"/>
                  </a:schemeClr>
                </a:solidFill>
              </a:endParaRPr>
            </a:p>
            <a:p>
              <a:pPr algn="ctr"/>
              <a:endParaRPr lang="en-US" sz="2800" b="1" dirty="0">
                <a:solidFill>
                  <a:schemeClr val="tx1">
                    <a:lumMod val="50000"/>
                  </a:schemeClr>
                </a:solidFill>
              </a:endParaRPr>
            </a:p>
          </p:txBody>
        </p:sp>
      </p:grpSp>
      <p:sp>
        <p:nvSpPr>
          <p:cNvPr id="124" name="Text Placeholder 16"/>
          <p:cNvSpPr txBox="1">
            <a:spLocks/>
          </p:cNvSpPr>
          <p:nvPr/>
        </p:nvSpPr>
        <p:spPr>
          <a:xfrm>
            <a:off x="849567" y="27161845"/>
            <a:ext cx="10410485" cy="23077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Bureau of Indian Affairs</a:t>
            </a:r>
          </a:p>
          <a:p>
            <a:r>
              <a:rPr lang="en-US" dirty="0">
                <a:solidFill>
                  <a:schemeClr val="tx1">
                    <a:lumMod val="75000"/>
                  </a:schemeClr>
                </a:solidFill>
              </a:rPr>
              <a:t>NOAA NCEI Regional Climate Services Director, Central </a:t>
            </a:r>
            <a:r>
              <a:rPr lang="en-US" dirty="0" smtClean="0">
                <a:solidFill>
                  <a:schemeClr val="tx1">
                    <a:lumMod val="75000"/>
                  </a:schemeClr>
                </a:solidFill>
              </a:rPr>
              <a:t>Region</a:t>
            </a:r>
          </a:p>
          <a:p>
            <a:r>
              <a:rPr lang="en-US" dirty="0" smtClean="0">
                <a:solidFill>
                  <a:schemeClr val="tx1">
                    <a:lumMod val="75000"/>
                  </a:schemeClr>
                </a:solidFill>
              </a:rPr>
              <a:t>South Dakota School of Mines and Technology</a:t>
            </a:r>
          </a:p>
          <a:p>
            <a:r>
              <a:rPr lang="en-US" dirty="0" smtClean="0">
                <a:solidFill>
                  <a:schemeClr val="tx1">
                    <a:lumMod val="75000"/>
                  </a:schemeClr>
                </a:solidFill>
              </a:rPr>
              <a:t>Great Plains Tribal Water Alliance</a:t>
            </a:r>
          </a:p>
          <a:p>
            <a:r>
              <a:rPr lang="en-US" dirty="0" smtClean="0">
                <a:solidFill>
                  <a:schemeClr val="tx1">
                    <a:lumMod val="75000"/>
                  </a:schemeClr>
                </a:solidFill>
              </a:rPr>
              <a:t>US Army Corps of Engineers, Missouri River Basin Water Management</a:t>
            </a:r>
          </a:p>
          <a:p>
            <a:endParaRPr lang="en-US" dirty="0" smtClean="0">
              <a:solidFill>
                <a:schemeClr val="tx1">
                  <a:lumMod val="75000"/>
                </a:schemeClr>
              </a:solidFill>
            </a:endParaRPr>
          </a:p>
        </p:txBody>
      </p:sp>
      <p:sp>
        <p:nvSpPr>
          <p:cNvPr id="125" name="Text Placeholder 16"/>
          <p:cNvSpPr txBox="1">
            <a:spLocks/>
          </p:cNvSpPr>
          <p:nvPr/>
        </p:nvSpPr>
        <p:spPr>
          <a:xfrm>
            <a:off x="14408323" y="30909175"/>
            <a:ext cx="8521153" cy="30703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smtClean="0">
                <a:solidFill>
                  <a:schemeClr val="tx1">
                    <a:lumMod val="75000"/>
                  </a:schemeClr>
                </a:solidFill>
              </a:rPr>
              <a:t>Science Advisors, Collaborators and mentors</a:t>
            </a:r>
            <a:endParaRPr lang="en-US" b="1" dirty="0">
              <a:solidFill>
                <a:schemeClr val="tx1">
                  <a:lumMod val="75000"/>
                </a:schemeClr>
              </a:solidFill>
            </a:endParaRPr>
          </a:p>
          <a:p>
            <a:pPr>
              <a:lnSpc>
                <a:spcPct val="100000"/>
              </a:lnSpc>
              <a:spcBef>
                <a:spcPts val="0"/>
              </a:spcBef>
            </a:pPr>
            <a:r>
              <a:rPr lang="en-US" dirty="0" smtClean="0">
                <a:solidFill>
                  <a:schemeClr val="tx1">
                    <a:lumMod val="75000"/>
                  </a:schemeClr>
                </a:solidFill>
              </a:rPr>
              <a:t>Michael Kruk, Michael J. Brewer, Dr. L. DeWayne Cecil, Darren </a:t>
            </a:r>
            <a:r>
              <a:rPr lang="en-US" dirty="0" err="1" smtClean="0">
                <a:solidFill>
                  <a:schemeClr val="tx1">
                    <a:lumMod val="75000"/>
                  </a:schemeClr>
                </a:solidFill>
              </a:rPr>
              <a:t>Clabo</a:t>
            </a:r>
            <a:r>
              <a:rPr lang="en-US" dirty="0" smtClean="0">
                <a:solidFill>
                  <a:schemeClr val="tx1">
                    <a:lumMod val="75000"/>
                  </a:schemeClr>
                </a:solidFill>
              </a:rPr>
              <a:t>, Doug </a:t>
            </a:r>
            <a:r>
              <a:rPr lang="en-US" dirty="0" err="1" smtClean="0">
                <a:solidFill>
                  <a:schemeClr val="tx1">
                    <a:lumMod val="75000"/>
                  </a:schemeClr>
                </a:solidFill>
              </a:rPr>
              <a:t>Kluck</a:t>
            </a:r>
            <a:r>
              <a:rPr lang="en-US" dirty="0" smtClean="0">
                <a:solidFill>
                  <a:schemeClr val="tx1">
                    <a:lumMod val="75000"/>
                  </a:schemeClr>
                </a:solidFill>
              </a:rPr>
              <a:t>, David Martin, Nancy </a:t>
            </a:r>
            <a:r>
              <a:rPr lang="en-US" dirty="0" err="1" smtClean="0">
                <a:solidFill>
                  <a:schemeClr val="tx1">
                    <a:lumMod val="75000"/>
                  </a:schemeClr>
                </a:solidFill>
              </a:rPr>
              <a:t>McCraw</a:t>
            </a:r>
            <a:r>
              <a:rPr lang="en-US" dirty="0" smtClean="0">
                <a:solidFill>
                  <a:schemeClr val="tx1">
                    <a:lumMod val="75000"/>
                  </a:schemeClr>
                </a:solidFill>
              </a:rPr>
              <a:t>,  Andrew </a:t>
            </a:r>
            <a:r>
              <a:rPr lang="en-US" dirty="0" err="1" smtClean="0">
                <a:solidFill>
                  <a:schemeClr val="tx1">
                    <a:lumMod val="75000"/>
                  </a:schemeClr>
                </a:solidFill>
              </a:rPr>
              <a:t>Backe</a:t>
            </a:r>
            <a:r>
              <a:rPr lang="en-US" dirty="0" smtClean="0">
                <a:solidFill>
                  <a:schemeClr val="tx1">
                    <a:lumMod val="75000"/>
                  </a:schemeClr>
                </a:solidFill>
              </a:rPr>
              <a:t>, James Adams, Kelly Meehan, Sol Kim</a:t>
            </a:r>
            <a:endParaRPr lang="en-US" dirty="0">
              <a:solidFill>
                <a:schemeClr val="tx1">
                  <a:lumMod val="75000"/>
                </a:schemeClr>
              </a:solidFill>
            </a:endParaRPr>
          </a:p>
          <a:p>
            <a:pPr>
              <a:lnSpc>
                <a:spcPct val="100000"/>
              </a:lnSpc>
              <a:spcBef>
                <a:spcPts val="0"/>
              </a:spcBef>
            </a:pPr>
            <a:endParaRPr lang="en-US" dirty="0">
              <a:solidFill>
                <a:schemeClr val="tx1">
                  <a:lumMod val="75000"/>
                </a:schemeClr>
              </a:solidFill>
            </a:endParaRPr>
          </a:p>
          <a:p>
            <a:pPr>
              <a:lnSpc>
                <a:spcPct val="100000"/>
              </a:lnSpc>
              <a:spcBef>
                <a:spcPts val="0"/>
              </a:spcBef>
            </a:pPr>
            <a:r>
              <a:rPr lang="en-US" b="1" dirty="0" smtClean="0">
                <a:solidFill>
                  <a:schemeClr val="tx1">
                    <a:lumMod val="75000"/>
                  </a:schemeClr>
                </a:solidFill>
              </a:rPr>
              <a:t>Previous team members </a:t>
            </a:r>
          </a:p>
          <a:p>
            <a:pPr>
              <a:lnSpc>
                <a:spcPct val="100000"/>
              </a:lnSpc>
              <a:spcBef>
                <a:spcPts val="0"/>
              </a:spcBef>
            </a:pPr>
            <a:r>
              <a:rPr lang="en-US" dirty="0">
                <a:solidFill>
                  <a:schemeClr val="tx1">
                    <a:lumMod val="75000"/>
                  </a:schemeClr>
                </a:solidFill>
              </a:rPr>
              <a:t>Nancy </a:t>
            </a:r>
            <a:r>
              <a:rPr lang="en-US" dirty="0" err="1">
                <a:solidFill>
                  <a:schemeClr val="tx1">
                    <a:lumMod val="75000"/>
                  </a:schemeClr>
                </a:solidFill>
              </a:rPr>
              <a:t>Barnhardt</a:t>
            </a:r>
            <a:r>
              <a:rPr lang="en-US" dirty="0">
                <a:solidFill>
                  <a:schemeClr val="tx1">
                    <a:lumMod val="75000"/>
                  </a:schemeClr>
                </a:solidFill>
              </a:rPr>
              <a:t>, Alec </a:t>
            </a:r>
            <a:r>
              <a:rPr lang="en-US" dirty="0" err="1" smtClean="0">
                <a:solidFill>
                  <a:schemeClr val="tx1">
                    <a:lumMod val="75000"/>
                  </a:schemeClr>
                </a:solidFill>
              </a:rPr>
              <a:t>Courtright</a:t>
            </a:r>
            <a:r>
              <a:rPr lang="en-US" dirty="0" smtClean="0">
                <a:solidFill>
                  <a:schemeClr val="tx1">
                    <a:lumMod val="75000"/>
                  </a:schemeClr>
                </a:solidFill>
              </a:rPr>
              <a:t>,</a:t>
            </a:r>
            <a:r>
              <a:rPr lang="en-US" dirty="0" smtClean="0"/>
              <a:t> </a:t>
            </a:r>
            <a:r>
              <a:rPr lang="en-US" dirty="0" smtClean="0">
                <a:solidFill>
                  <a:schemeClr val="tx1">
                    <a:lumMod val="75000"/>
                  </a:schemeClr>
                </a:solidFill>
              </a:rPr>
              <a:t>Emily Sturdivant, and Samuel Swanson</a:t>
            </a:r>
            <a:endParaRPr lang="en-US" dirty="0" smtClean="0"/>
          </a:p>
        </p:txBody>
      </p:sp>
      <p:sp>
        <p:nvSpPr>
          <p:cNvPr id="126" name="Text Placeholder 16"/>
          <p:cNvSpPr txBox="1">
            <a:spLocks/>
          </p:cNvSpPr>
          <p:nvPr/>
        </p:nvSpPr>
        <p:spPr>
          <a:xfrm>
            <a:off x="802285" y="22689915"/>
            <a:ext cx="10972800" cy="31776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chemeClr val="tx1">
                    <a:lumMod val="75000"/>
                  </a:schemeClr>
                </a:solidFill>
              </a:rPr>
              <a:t>The fire potential map will allow partners to identify areas with heightened fire potential.</a:t>
            </a:r>
          </a:p>
          <a:p>
            <a:pPr marL="347663" indent="-347663">
              <a:buClr>
                <a:srgbClr val="E9A149"/>
              </a:buClr>
            </a:pPr>
            <a:r>
              <a:rPr lang="en-US" dirty="0" smtClean="0">
                <a:solidFill>
                  <a:schemeClr val="tx1">
                    <a:lumMod val="75000"/>
                  </a:schemeClr>
                </a:solidFill>
              </a:rPr>
              <a:t>The user-friendly interface will enable fire managers with limited GIS experience to easily access and spread fire potential data.</a:t>
            </a:r>
          </a:p>
          <a:p>
            <a:pPr marL="347663" indent="-347663">
              <a:buClr>
                <a:srgbClr val="E9A149"/>
              </a:buClr>
            </a:pPr>
            <a:r>
              <a:rPr lang="en-US" dirty="0" smtClean="0">
                <a:solidFill>
                  <a:schemeClr val="tx1">
                    <a:lumMod val="75000"/>
                  </a:schemeClr>
                </a:solidFill>
              </a:rPr>
              <a:t>The open-source nature of the project will enable future users to update data sources and indicator thresholds as new data and research become publicly available.</a:t>
            </a:r>
          </a:p>
        </p:txBody>
      </p:sp>
      <p:sp>
        <p:nvSpPr>
          <p:cNvPr id="127" name="TextBox 126"/>
          <p:cNvSpPr txBox="1"/>
          <p:nvPr/>
        </p:nvSpPr>
        <p:spPr>
          <a:xfrm>
            <a:off x="836625" y="21765999"/>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Conclusions</a:t>
            </a:r>
          </a:p>
        </p:txBody>
      </p:sp>
      <p:sp>
        <p:nvSpPr>
          <p:cNvPr id="128" name="TextBox 127"/>
          <p:cNvSpPr txBox="1"/>
          <p:nvPr/>
        </p:nvSpPr>
        <p:spPr>
          <a:xfrm>
            <a:off x="14419343" y="30098529"/>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Acknowledgements</a:t>
            </a:r>
          </a:p>
        </p:txBody>
      </p:sp>
      <p:sp>
        <p:nvSpPr>
          <p:cNvPr id="129" name="TextBox 128"/>
          <p:cNvSpPr txBox="1"/>
          <p:nvPr/>
        </p:nvSpPr>
        <p:spPr>
          <a:xfrm>
            <a:off x="853614" y="26313358"/>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Project Partners</a:t>
            </a:r>
          </a:p>
        </p:txBody>
      </p:sp>
      <p:sp>
        <p:nvSpPr>
          <p:cNvPr id="85" name="TextBox 84"/>
          <p:cNvSpPr txBox="1"/>
          <p:nvPr/>
        </p:nvSpPr>
        <p:spPr>
          <a:xfrm>
            <a:off x="456622" y="20380053"/>
            <a:ext cx="2881381" cy="1077218"/>
          </a:xfrm>
          <a:prstGeom prst="rect">
            <a:avLst/>
          </a:prstGeom>
          <a:noFill/>
        </p:spPr>
        <p:txBody>
          <a:bodyPr wrap="square" rtlCol="0">
            <a:spAutoFit/>
          </a:bodyPr>
          <a:lstStyle/>
          <a:p>
            <a:pPr algn="ctr"/>
            <a:r>
              <a:rPr lang="en-US" sz="3200" b="1" dirty="0" smtClean="0"/>
              <a:t>Earth Observations</a:t>
            </a:r>
            <a:endParaRPr lang="en-US" sz="3200" b="1" dirty="0"/>
          </a:p>
        </p:txBody>
      </p:sp>
      <p:sp>
        <p:nvSpPr>
          <p:cNvPr id="80" name="TextBox 79"/>
          <p:cNvSpPr txBox="1"/>
          <p:nvPr/>
        </p:nvSpPr>
        <p:spPr>
          <a:xfrm>
            <a:off x="12992431" y="22866968"/>
            <a:ext cx="1371832" cy="5386090"/>
          </a:xfrm>
          <a:prstGeom prst="rect">
            <a:avLst/>
          </a:prstGeom>
          <a:noFill/>
        </p:spPr>
        <p:txBody>
          <a:bodyPr wrap="square" rtlCol="0">
            <a:spAutoFit/>
          </a:bodyPr>
          <a:lstStyle/>
          <a:p>
            <a:pPr algn="ctr"/>
            <a:r>
              <a:rPr lang="en-US" sz="2800" dirty="0" smtClean="0">
                <a:solidFill>
                  <a:schemeClr val="tx1">
                    <a:lumMod val="75000"/>
                  </a:schemeClr>
                </a:solidFill>
              </a:rPr>
              <a:t>High</a:t>
            </a:r>
          </a:p>
          <a:p>
            <a:pPr algn="ctr"/>
            <a:endParaRPr lang="en-US" sz="3600" b="1" dirty="0">
              <a:solidFill>
                <a:schemeClr val="tx1">
                  <a:lumMod val="75000"/>
                </a:schemeClr>
              </a:solidFill>
            </a:endParaRPr>
          </a:p>
          <a:p>
            <a:pPr algn="ctr"/>
            <a:endParaRPr lang="en-US" sz="3600" b="1" dirty="0" smtClean="0">
              <a:solidFill>
                <a:schemeClr val="tx1">
                  <a:lumMod val="75000"/>
                </a:schemeClr>
              </a:solidFill>
            </a:endParaRPr>
          </a:p>
          <a:p>
            <a:pPr algn="ctr"/>
            <a:endParaRPr lang="en-US" sz="3600" b="1" dirty="0">
              <a:solidFill>
                <a:schemeClr val="tx1">
                  <a:lumMod val="75000"/>
                </a:schemeClr>
              </a:solidFill>
            </a:endParaRPr>
          </a:p>
          <a:p>
            <a:pPr algn="ctr"/>
            <a:endParaRPr lang="en-US" sz="3600" b="1" dirty="0" smtClean="0">
              <a:solidFill>
                <a:schemeClr val="tx1">
                  <a:lumMod val="75000"/>
                </a:schemeClr>
              </a:solidFill>
            </a:endParaRPr>
          </a:p>
          <a:p>
            <a:pPr algn="ctr"/>
            <a:endParaRPr lang="en-US" sz="3600" b="1" dirty="0" smtClean="0">
              <a:solidFill>
                <a:schemeClr val="tx1">
                  <a:lumMod val="75000"/>
                </a:schemeClr>
              </a:solidFill>
            </a:endParaRPr>
          </a:p>
          <a:p>
            <a:pPr algn="ctr"/>
            <a:endParaRPr lang="en-US" sz="3600" b="1" dirty="0">
              <a:solidFill>
                <a:schemeClr val="tx1">
                  <a:lumMod val="75000"/>
                </a:schemeClr>
              </a:solidFill>
            </a:endParaRPr>
          </a:p>
          <a:p>
            <a:pPr algn="ctr"/>
            <a:endParaRPr lang="en-US" sz="3600" b="1" dirty="0">
              <a:solidFill>
                <a:schemeClr val="tx1">
                  <a:lumMod val="75000"/>
                </a:schemeClr>
              </a:solidFill>
            </a:endParaRPr>
          </a:p>
          <a:p>
            <a:pPr algn="ctr"/>
            <a:endParaRPr lang="en-US" sz="3600" b="1" dirty="0">
              <a:solidFill>
                <a:schemeClr val="tx1">
                  <a:lumMod val="75000"/>
                </a:schemeClr>
              </a:solidFill>
            </a:endParaRPr>
          </a:p>
          <a:p>
            <a:pPr algn="ctr"/>
            <a:r>
              <a:rPr lang="en-US" sz="2800" dirty="0">
                <a:solidFill>
                  <a:schemeClr val="tx1">
                    <a:lumMod val="75000"/>
                  </a:schemeClr>
                </a:solidFill>
              </a:rPr>
              <a:t>Low</a:t>
            </a:r>
          </a:p>
        </p:txBody>
      </p:sp>
      <p:sp>
        <p:nvSpPr>
          <p:cNvPr id="81" name="TextBox 80"/>
          <p:cNvSpPr txBox="1"/>
          <p:nvPr/>
        </p:nvSpPr>
        <p:spPr>
          <a:xfrm rot="16200000">
            <a:off x="10736883" y="25451520"/>
            <a:ext cx="4511096" cy="523220"/>
          </a:xfrm>
          <a:prstGeom prst="rect">
            <a:avLst/>
          </a:prstGeom>
          <a:noFill/>
        </p:spPr>
        <p:txBody>
          <a:bodyPr wrap="square" rtlCol="0">
            <a:spAutoFit/>
          </a:bodyPr>
          <a:lstStyle/>
          <a:p>
            <a:pPr algn="ctr"/>
            <a:r>
              <a:rPr lang="en-US" sz="2800" dirty="0">
                <a:solidFill>
                  <a:schemeClr val="tx1">
                    <a:lumMod val="75000"/>
                  </a:schemeClr>
                </a:solidFill>
              </a:rPr>
              <a:t>Fire Potential</a:t>
            </a:r>
          </a:p>
        </p:txBody>
      </p:sp>
      <p:sp>
        <p:nvSpPr>
          <p:cNvPr id="96" name="Rectangle 95"/>
          <p:cNvSpPr/>
          <p:nvPr/>
        </p:nvSpPr>
        <p:spPr>
          <a:xfrm rot="16200000">
            <a:off x="11405579" y="25377237"/>
            <a:ext cx="4204861" cy="365552"/>
          </a:xfrm>
          <a:prstGeom prst="rect">
            <a:avLst/>
          </a:prstGeom>
          <a:gradFill>
            <a:gsLst>
              <a:gs pos="1000">
                <a:schemeClr val="accent4">
                  <a:lumMod val="20000"/>
                  <a:lumOff val="80000"/>
                </a:schemeClr>
              </a:gs>
              <a:gs pos="19000">
                <a:schemeClr val="accent4">
                  <a:lumMod val="40000"/>
                  <a:lumOff val="60000"/>
                </a:schemeClr>
              </a:gs>
              <a:gs pos="74000">
                <a:srgbClr val="FF0000"/>
              </a:gs>
              <a:gs pos="53000">
                <a:schemeClr val="accent4"/>
              </a:gs>
              <a:gs pos="33000">
                <a:schemeClr val="accent4">
                  <a:lumMod val="60000"/>
                  <a:lumOff val="40000"/>
                </a:schemeClr>
              </a:gs>
              <a:gs pos="91000">
                <a:srgbClr val="7F010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 name="Table 102"/>
          <p:cNvGraphicFramePr>
            <a:graphicFrameLocks noGrp="1"/>
          </p:cNvGraphicFramePr>
          <p:nvPr>
            <p:extLst>
              <p:ext uri="{D42A27DB-BD31-4B8C-83A1-F6EECF244321}">
                <p14:modId xmlns:p14="http://schemas.microsoft.com/office/powerpoint/2010/main" val="1780946171"/>
              </p:ext>
            </p:extLst>
          </p:nvPr>
        </p:nvGraphicFramePr>
        <p:xfrm>
          <a:off x="14973955" y="16917426"/>
          <a:ext cx="5004892" cy="2944368"/>
        </p:xfrm>
        <a:graphic>
          <a:graphicData uri="http://schemas.openxmlformats.org/drawingml/2006/table">
            <a:tbl>
              <a:tblPr firstRow="1" firstCol="1" bandRow="1">
                <a:tableStyleId>{00A15C55-8517-42AA-B614-E9B94910E393}</a:tableStyleId>
              </a:tblPr>
              <a:tblGrid>
                <a:gridCol w="2641047"/>
                <a:gridCol w="2363845"/>
              </a:tblGrid>
              <a:tr h="219136">
                <a:tc>
                  <a:txBody>
                    <a:bodyPr/>
                    <a:lstStyle/>
                    <a:p>
                      <a:pPr marL="0" marR="0" algn="ctr">
                        <a:lnSpc>
                          <a:spcPct val="115000"/>
                        </a:lnSpc>
                        <a:spcBef>
                          <a:spcPts val="0"/>
                        </a:spcBef>
                        <a:spcAft>
                          <a:spcPts val="0"/>
                        </a:spcAft>
                      </a:pPr>
                      <a:r>
                        <a:rPr lang="en-US" sz="2400" dirty="0" smtClean="0">
                          <a:solidFill>
                            <a:schemeClr val="tx1">
                              <a:lumMod val="50000"/>
                            </a:schemeClr>
                          </a:solidFill>
                          <a:effectLst/>
                        </a:rPr>
                        <a:t>Indicator</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nchor="ctr"/>
                </a:tc>
                <a:tc>
                  <a:txBody>
                    <a:bodyPr/>
                    <a:lstStyle/>
                    <a:p>
                      <a:pPr marL="0" marR="0" indent="11430" algn="ctr">
                        <a:lnSpc>
                          <a:spcPct val="115000"/>
                        </a:lnSpc>
                        <a:spcBef>
                          <a:spcPts val="0"/>
                        </a:spcBef>
                        <a:spcAft>
                          <a:spcPts val="0"/>
                        </a:spcAft>
                      </a:pPr>
                      <a:r>
                        <a:rPr lang="en-US" sz="2400" dirty="0" smtClean="0">
                          <a:solidFill>
                            <a:schemeClr val="tx1">
                              <a:lumMod val="50000"/>
                            </a:schemeClr>
                          </a:solidFill>
                          <a:effectLst/>
                        </a:rPr>
                        <a:t>Threshold*</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nchor="ctr"/>
                </a:tc>
              </a:tr>
              <a:tr h="219294">
                <a:tc>
                  <a:txBody>
                    <a:bodyPr/>
                    <a:lstStyle/>
                    <a:p>
                      <a:pPr marL="0" marR="0">
                        <a:lnSpc>
                          <a:spcPct val="115000"/>
                        </a:lnSpc>
                        <a:spcBef>
                          <a:spcPts val="0"/>
                        </a:spcBef>
                        <a:spcAft>
                          <a:spcPts val="0"/>
                        </a:spcAft>
                      </a:pPr>
                      <a:r>
                        <a:rPr lang="en-US" sz="2400" dirty="0">
                          <a:solidFill>
                            <a:schemeClr val="tx1">
                              <a:lumMod val="50000"/>
                            </a:schemeClr>
                          </a:solidFill>
                          <a:effectLst/>
                        </a:rPr>
                        <a:t>Wind </a:t>
                      </a:r>
                      <a:r>
                        <a:rPr lang="en-US" sz="2400" dirty="0" smtClean="0">
                          <a:solidFill>
                            <a:schemeClr val="tx1">
                              <a:lumMod val="50000"/>
                            </a:schemeClr>
                          </a:solidFill>
                          <a:effectLst/>
                        </a:rPr>
                        <a:t>Speeds</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dirty="0" smtClean="0">
                          <a:solidFill>
                            <a:schemeClr val="tx1">
                              <a:lumMod val="50000"/>
                            </a:schemeClr>
                          </a:solidFill>
                          <a:effectLst/>
                        </a:rPr>
                        <a:t>&gt; 30 mph</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r>
              <a:tr h="219294">
                <a:tc>
                  <a:txBody>
                    <a:bodyPr/>
                    <a:lstStyle/>
                    <a:p>
                      <a:pPr marL="0" marR="0">
                        <a:lnSpc>
                          <a:spcPct val="115000"/>
                        </a:lnSpc>
                        <a:spcBef>
                          <a:spcPts val="0"/>
                        </a:spcBef>
                        <a:spcAft>
                          <a:spcPts val="0"/>
                        </a:spcAft>
                      </a:pPr>
                      <a:r>
                        <a:rPr lang="en-US" sz="2400" dirty="0">
                          <a:solidFill>
                            <a:schemeClr val="tx1">
                              <a:lumMod val="50000"/>
                            </a:schemeClr>
                          </a:solidFill>
                          <a:effectLst/>
                        </a:rPr>
                        <a:t>Temperature </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solidFill>
                            <a:schemeClr val="tx1">
                              <a:lumMod val="50000"/>
                            </a:schemeClr>
                          </a:solidFill>
                          <a:effectLst/>
                        </a:rPr>
                        <a:t>&gt; 40 </a:t>
                      </a:r>
                      <a:r>
                        <a:rPr lang="en-US" sz="2400" baseline="30000" dirty="0" err="1" smtClean="0">
                          <a:solidFill>
                            <a:schemeClr val="tx1">
                              <a:lumMod val="50000"/>
                            </a:schemeClr>
                          </a:solidFill>
                          <a:effectLst/>
                        </a:rPr>
                        <a:t>o</a:t>
                      </a:r>
                      <a:r>
                        <a:rPr lang="en-US" sz="2400" dirty="0" err="1" smtClean="0">
                          <a:solidFill>
                            <a:schemeClr val="tx1">
                              <a:lumMod val="50000"/>
                            </a:schemeClr>
                          </a:solidFill>
                          <a:effectLst/>
                        </a:rPr>
                        <a:t>F</a:t>
                      </a:r>
                      <a:endParaRPr lang="en-US" sz="2400" dirty="0" smtClean="0">
                        <a:solidFill>
                          <a:schemeClr val="tx1">
                            <a:lumMod val="50000"/>
                          </a:schemeClr>
                        </a:solidFill>
                        <a:effectLst/>
                        <a:latin typeface="Arial" charset="0"/>
                        <a:ea typeface="Times New Roman" charset="0"/>
                        <a:cs typeface="Times New Roman" charset="0"/>
                      </a:endParaRPr>
                    </a:p>
                  </a:txBody>
                  <a:tcPr marL="68580" marR="68580" marT="0" marB="0"/>
                </a:tc>
              </a:tr>
              <a:tr h="219294">
                <a:tc>
                  <a:txBody>
                    <a:bodyPr/>
                    <a:lstStyle/>
                    <a:p>
                      <a:pPr marL="0" marR="0">
                        <a:lnSpc>
                          <a:spcPct val="115000"/>
                        </a:lnSpc>
                        <a:spcBef>
                          <a:spcPts val="0"/>
                        </a:spcBef>
                        <a:spcAft>
                          <a:spcPts val="0"/>
                        </a:spcAft>
                      </a:pPr>
                      <a:r>
                        <a:rPr lang="en-US" sz="2400" dirty="0">
                          <a:solidFill>
                            <a:schemeClr val="tx1">
                              <a:lumMod val="50000"/>
                            </a:schemeClr>
                          </a:solidFill>
                          <a:effectLst/>
                        </a:rPr>
                        <a:t>Relative </a:t>
                      </a:r>
                      <a:r>
                        <a:rPr lang="en-US" sz="2400" dirty="0" smtClean="0">
                          <a:solidFill>
                            <a:schemeClr val="tx1">
                              <a:lumMod val="50000"/>
                            </a:schemeClr>
                          </a:solidFill>
                          <a:effectLst/>
                        </a:rPr>
                        <a:t>Humidity</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dirty="0" smtClean="0">
                          <a:solidFill>
                            <a:schemeClr val="tx1">
                              <a:lumMod val="50000"/>
                            </a:schemeClr>
                          </a:solidFill>
                          <a:effectLst/>
                        </a:rPr>
                        <a:t>&lt; 30%</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r>
              <a:tr h="219294">
                <a:tc>
                  <a:txBody>
                    <a:bodyPr/>
                    <a:lstStyle/>
                    <a:p>
                      <a:pPr marL="0" marR="0">
                        <a:lnSpc>
                          <a:spcPct val="115000"/>
                        </a:lnSpc>
                        <a:spcBef>
                          <a:spcPts val="0"/>
                        </a:spcBef>
                        <a:spcAft>
                          <a:spcPts val="0"/>
                        </a:spcAft>
                      </a:pPr>
                      <a:r>
                        <a:rPr lang="en-US" sz="2400" dirty="0" smtClean="0">
                          <a:solidFill>
                            <a:schemeClr val="tx1">
                              <a:lumMod val="50000"/>
                            </a:schemeClr>
                          </a:solidFill>
                          <a:effectLst/>
                        </a:rPr>
                        <a:t>Drought</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dirty="0" smtClean="0">
                          <a:solidFill>
                            <a:schemeClr val="tx1">
                              <a:lumMod val="50000"/>
                            </a:schemeClr>
                          </a:solidFill>
                          <a:effectLst/>
                        </a:rPr>
                        <a:t>&lt; -1 PSDI</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r>
              <a:tr h="219294">
                <a:tc>
                  <a:txBody>
                    <a:bodyPr/>
                    <a:lstStyle/>
                    <a:p>
                      <a:pPr marL="0" marR="0">
                        <a:lnSpc>
                          <a:spcPct val="115000"/>
                        </a:lnSpc>
                        <a:spcBef>
                          <a:spcPts val="0"/>
                        </a:spcBef>
                        <a:spcAft>
                          <a:spcPts val="0"/>
                        </a:spcAft>
                      </a:pPr>
                      <a:r>
                        <a:rPr lang="en-US" sz="2400" dirty="0" smtClean="0">
                          <a:solidFill>
                            <a:schemeClr val="tx1">
                              <a:lumMod val="50000"/>
                            </a:schemeClr>
                          </a:solidFill>
                          <a:effectLst/>
                        </a:rPr>
                        <a:t>Precipitation</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dirty="0" smtClean="0">
                          <a:solidFill>
                            <a:schemeClr val="tx1">
                              <a:lumMod val="50000"/>
                            </a:schemeClr>
                          </a:solidFill>
                          <a:effectLst/>
                        </a:rPr>
                        <a:t>&gt;1/10 in</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r>
              <a:tr h="219294">
                <a:tc>
                  <a:txBody>
                    <a:bodyPr/>
                    <a:lstStyle/>
                    <a:p>
                      <a:pPr marL="0" marR="0">
                        <a:lnSpc>
                          <a:spcPct val="115000"/>
                        </a:lnSpc>
                        <a:spcBef>
                          <a:spcPts val="0"/>
                        </a:spcBef>
                        <a:spcAft>
                          <a:spcPts val="0"/>
                        </a:spcAft>
                      </a:pPr>
                      <a:r>
                        <a:rPr lang="en-US" sz="2400" dirty="0" smtClean="0">
                          <a:solidFill>
                            <a:schemeClr val="tx1">
                              <a:lumMod val="50000"/>
                            </a:schemeClr>
                          </a:solidFill>
                          <a:effectLst/>
                        </a:rPr>
                        <a:t>Precipitation</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c>
                  <a:txBody>
                    <a:bodyPr/>
                    <a:lstStyle/>
                    <a:p>
                      <a:pPr marL="0" marR="0">
                        <a:lnSpc>
                          <a:spcPct val="115000"/>
                        </a:lnSpc>
                        <a:spcBef>
                          <a:spcPts val="0"/>
                        </a:spcBef>
                        <a:spcAft>
                          <a:spcPts val="0"/>
                        </a:spcAft>
                      </a:pPr>
                      <a:r>
                        <a:rPr lang="en-US" sz="2400" dirty="0" smtClean="0">
                          <a:solidFill>
                            <a:schemeClr val="tx1">
                              <a:lumMod val="50000"/>
                            </a:schemeClr>
                          </a:solidFill>
                          <a:effectLst/>
                        </a:rPr>
                        <a:t>&lt; 7 days</a:t>
                      </a:r>
                      <a:endParaRPr lang="en-US" sz="2400" dirty="0">
                        <a:solidFill>
                          <a:schemeClr val="tx1">
                            <a:lumMod val="50000"/>
                          </a:schemeClr>
                        </a:solidFill>
                        <a:effectLst/>
                        <a:latin typeface="Arial" charset="0"/>
                        <a:ea typeface="Times New Roman" charset="0"/>
                        <a:cs typeface="Times New Roman" charset="0"/>
                      </a:endParaRPr>
                    </a:p>
                  </a:txBody>
                  <a:tcPr marL="68580" marR="68580" marT="0" marB="0"/>
                </a:tc>
              </a:tr>
            </a:tbl>
          </a:graphicData>
        </a:graphic>
      </p:graphicFrame>
      <p:grpSp>
        <p:nvGrpSpPr>
          <p:cNvPr id="104" name="Group 103"/>
          <p:cNvGrpSpPr/>
          <p:nvPr/>
        </p:nvGrpSpPr>
        <p:grpSpPr>
          <a:xfrm>
            <a:off x="8820659" y="17076935"/>
            <a:ext cx="4319134" cy="1761985"/>
            <a:chOff x="3278257" y="2900154"/>
            <a:chExt cx="3478696" cy="744129"/>
          </a:xfrm>
          <a:solidFill>
            <a:srgbClr val="E9A149"/>
          </a:solidFill>
        </p:grpSpPr>
        <p:sp>
          <p:nvSpPr>
            <p:cNvPr id="105" name="Rounded Rectangle 104"/>
            <p:cNvSpPr/>
            <p:nvPr/>
          </p:nvSpPr>
          <p:spPr>
            <a:xfrm>
              <a:off x="3278257" y="2900154"/>
              <a:ext cx="3478696" cy="74412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3443535" y="2918985"/>
              <a:ext cx="3051807" cy="662905"/>
            </a:xfrm>
            <a:prstGeom prst="rect">
              <a:avLst/>
            </a:prstGeom>
            <a:grpFill/>
          </p:spPr>
          <p:txBody>
            <a:bodyPr wrap="square" rtlCol="0">
              <a:spAutoFit/>
            </a:bodyPr>
            <a:lstStyle/>
            <a:p>
              <a:pPr algn="ctr"/>
              <a:r>
                <a:rPr lang="en-US" sz="3200" b="1" dirty="0" smtClean="0">
                  <a:solidFill>
                    <a:schemeClr val="bg1"/>
                  </a:solidFill>
                </a:rPr>
                <a:t>Validate</a:t>
              </a:r>
            </a:p>
            <a:p>
              <a:pPr algn="ctr"/>
              <a:r>
                <a:rPr lang="en-US" sz="3200" b="1" dirty="0" smtClean="0">
                  <a:solidFill>
                    <a:schemeClr val="bg1"/>
                  </a:solidFill>
                </a:rPr>
                <a:t>Indicators Against</a:t>
              </a:r>
            </a:p>
            <a:p>
              <a:pPr algn="ctr"/>
              <a:r>
                <a:rPr lang="en-US" sz="3200" b="1" dirty="0" smtClean="0">
                  <a:solidFill>
                    <a:schemeClr val="bg1"/>
                  </a:solidFill>
                </a:rPr>
                <a:t>Historical Fires</a:t>
              </a:r>
            </a:p>
          </p:txBody>
        </p:sp>
      </p:grpSp>
      <p:sp>
        <p:nvSpPr>
          <p:cNvPr id="86" name="TextBox 85"/>
          <p:cNvSpPr txBox="1"/>
          <p:nvPr/>
        </p:nvSpPr>
        <p:spPr>
          <a:xfrm>
            <a:off x="14860959" y="9678132"/>
            <a:ext cx="5170509" cy="584775"/>
          </a:xfrm>
          <a:prstGeom prst="rect">
            <a:avLst/>
          </a:prstGeom>
          <a:noFill/>
        </p:spPr>
        <p:txBody>
          <a:bodyPr wrap="square" rtlCol="0">
            <a:spAutoFit/>
          </a:bodyPr>
          <a:lstStyle/>
          <a:p>
            <a:pPr algn="ctr"/>
            <a:r>
              <a:rPr lang="en-US" sz="3200" b="1" dirty="0" smtClean="0"/>
              <a:t>Missouri River Basin</a:t>
            </a:r>
            <a:endParaRPr lang="en-US" sz="3200" b="1" dirty="0"/>
          </a:p>
        </p:txBody>
      </p:sp>
      <p:sp>
        <p:nvSpPr>
          <p:cNvPr id="10" name="TextBox 9"/>
          <p:cNvSpPr txBox="1"/>
          <p:nvPr/>
        </p:nvSpPr>
        <p:spPr>
          <a:xfrm>
            <a:off x="15194597" y="27901453"/>
            <a:ext cx="7471597" cy="707886"/>
          </a:xfrm>
          <a:prstGeom prst="rect">
            <a:avLst/>
          </a:prstGeom>
          <a:noFill/>
        </p:spPr>
        <p:txBody>
          <a:bodyPr wrap="none" rtlCol="0">
            <a:spAutoFit/>
          </a:bodyPr>
          <a:lstStyle/>
          <a:p>
            <a:r>
              <a:rPr lang="en-US" sz="2000" dirty="0" smtClean="0"/>
              <a:t>Example of daily map generated from the criteria for large fire potential.</a:t>
            </a:r>
          </a:p>
          <a:p>
            <a:endParaRPr lang="en-US" sz="2000" dirty="0"/>
          </a:p>
        </p:txBody>
      </p:sp>
      <p:sp>
        <p:nvSpPr>
          <p:cNvPr id="5" name="TextBox 4"/>
          <p:cNvSpPr txBox="1"/>
          <p:nvPr/>
        </p:nvSpPr>
        <p:spPr>
          <a:xfrm>
            <a:off x="14674953" y="20391115"/>
            <a:ext cx="5872249" cy="707886"/>
          </a:xfrm>
          <a:prstGeom prst="rect">
            <a:avLst/>
          </a:prstGeom>
          <a:noFill/>
        </p:spPr>
        <p:txBody>
          <a:bodyPr wrap="none" rtlCol="0">
            <a:spAutoFit/>
          </a:bodyPr>
          <a:lstStyle/>
          <a:p>
            <a:pPr algn="ctr"/>
            <a:r>
              <a:rPr lang="en-US" sz="2000" dirty="0" smtClean="0"/>
              <a:t>*Thresholds provided by project partners based on their</a:t>
            </a:r>
          </a:p>
          <a:p>
            <a:pPr algn="ctr"/>
            <a:r>
              <a:rPr lang="en-US" sz="2000" dirty="0" smtClean="0"/>
              <a:t>analysis of severe fires in the study area</a:t>
            </a:r>
            <a:endParaRPr lang="en-US" sz="2000" dirty="0"/>
          </a:p>
        </p:txBody>
      </p:sp>
      <p:pic>
        <p:nvPicPr>
          <p:cNvPr id="94" name="Picture 3"/>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1578" y="14939718"/>
            <a:ext cx="2424483"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Box 87"/>
          <p:cNvSpPr txBox="1"/>
          <p:nvPr/>
        </p:nvSpPr>
        <p:spPr>
          <a:xfrm>
            <a:off x="3100843" y="15011585"/>
            <a:ext cx="2076668" cy="1631216"/>
          </a:xfrm>
          <a:prstGeom prst="rect">
            <a:avLst/>
          </a:prstGeom>
          <a:noFill/>
        </p:spPr>
        <p:txBody>
          <a:bodyPr wrap="square" rtlCol="0">
            <a:spAutoFit/>
          </a:bodyPr>
          <a:lstStyle/>
          <a:p>
            <a:pPr algn="ctr"/>
            <a:r>
              <a:rPr lang="en-US" sz="2800" b="1" dirty="0" smtClean="0">
                <a:solidFill>
                  <a:schemeClr val="tx1">
                    <a:lumMod val="50000"/>
                  </a:schemeClr>
                </a:solidFill>
              </a:rPr>
              <a:t>RTMA</a:t>
            </a:r>
          </a:p>
          <a:p>
            <a:pPr algn="ctr"/>
            <a:r>
              <a:rPr lang="en-US" sz="2400" b="1" dirty="0" smtClean="0">
                <a:solidFill>
                  <a:schemeClr val="tx1">
                    <a:lumMod val="50000"/>
                  </a:schemeClr>
                </a:solidFill>
              </a:rPr>
              <a:t>(Wind speed, Humidity, Temperature</a:t>
            </a:r>
            <a:r>
              <a:rPr lang="en-US" sz="2000" b="1" dirty="0" smtClean="0">
                <a:solidFill>
                  <a:schemeClr val="tx1">
                    <a:lumMod val="50000"/>
                  </a:schemeClr>
                </a:solidFill>
              </a:rPr>
              <a:t>)</a:t>
            </a:r>
            <a:endParaRPr lang="en-US" sz="2000" b="1" dirty="0">
              <a:solidFill>
                <a:schemeClr val="tx1">
                  <a:lumMod val="50000"/>
                </a:schemeClr>
              </a:solidFill>
            </a:endParaRPr>
          </a:p>
        </p:txBody>
      </p:sp>
      <p:pic>
        <p:nvPicPr>
          <p:cNvPr id="77" name="Picture 76"/>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8438" b="52768" l="5075" r="31796">
                        <a14:foregroundMark x1="24273" y1="36429" x2="25869" y2="43571"/>
                        <a14:foregroundMark x1="28673" y1="41205" x2="23847" y2="46696"/>
                        <a14:foregroundMark x1="13023" y1="36607" x2="15224" y2="47277"/>
                        <a14:foregroundMark x1="8517" y1="40848" x2="13307" y2="45625"/>
                        <a14:foregroundMark x1="15827" y1="15804" x2="21363" y2="15625"/>
                        <a14:foregroundMark x1="16856" y1="47813" x2="9830" y2="46696"/>
                        <a14:foregroundMark x1="28247" y1="43036" x2="28247" y2="48170"/>
                        <a14:foregroundMark x1="8091" y1="46339" x2="8233" y2="41205"/>
                        <a14:foregroundMark x1="18169" y1="13170" x2="19233" y2="13348"/>
                        <a14:foregroundMark x1="9830" y1="38616" x2="5075" y2="42634"/>
                        <a14:foregroundMark x1="31796" y1="42634" x2="28495" y2="40134"/>
                        <a14:foregroundMark x1="24769" y1="47946" x2="23208" y2="47455"/>
                        <a14:foregroundMark x1="17637" y1="50089" x2="16856" y2="48438"/>
                        <a14:foregroundMark x1="15933" y1="50268" x2="15117" y2="47946"/>
                        <a14:foregroundMark x1="17104" y1="13036" x2="15649" y2="13616"/>
                        <a14:foregroundMark x1="15117" y1="14196" x2="13591" y2="15893"/>
                        <a14:foregroundMark x1="13130" y1="16786" x2="12491" y2="19866"/>
                        <a14:foregroundMark x1="14123" y1="47902" x2="11675" y2="48259"/>
                        <a14:foregroundMark x1="22782" y1="47902" x2="24344" y2="48705"/>
                        <a14:backgroundMark x1="23989" y1="16384" x2="26615" y2="25000"/>
                        <a14:backgroundMark x1="23989" y1="30357" x2="24131" y2="32009"/>
                        <a14:backgroundMark x1="23847" y1="33482" x2="28531" y2="37500"/>
                        <a14:backgroundMark x1="9972" y1="19107" x2="11427" y2="34196"/>
                        <a14:backgroundMark x1="9404" y1="34554" x2="8659" y2="37500"/>
                        <a14:backgroundMark x1="13498" y1="14133" x2="8481" y2="19467"/>
                        <a14:backgroundMark x1="14629" y1="13600" x2="13922" y2="14489"/>
                      </a14:backgroundRemoval>
                    </a14:imgEffect>
                  </a14:imgLayer>
                </a14:imgProps>
              </a:ext>
              <a:ext uri="{28A0092B-C50C-407E-A947-70E740481C1C}">
                <a14:useLocalDpi xmlns:a14="http://schemas.microsoft.com/office/drawing/2010/main" val="0"/>
              </a:ext>
            </a:extLst>
          </a:blip>
          <a:srcRect l="3023" t="11401" r="66225" b="51053"/>
          <a:stretch/>
        </p:blipFill>
        <p:spPr>
          <a:xfrm>
            <a:off x="1249719" y="31508648"/>
            <a:ext cx="1810545" cy="1757141"/>
          </a:xfrm>
          <a:prstGeom prst="ellipse">
            <a:avLst/>
          </a:prstGeom>
          <a:ln>
            <a:noFill/>
          </a:ln>
          <a:effectLst/>
        </p:spPr>
      </p:pic>
      <p:pic>
        <p:nvPicPr>
          <p:cNvPr id="79" name="Picture 7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6579" b="89865" l="381" r="95954">
                        <a14:foregroundMark x1="44169" y1="60523" x2="46121" y2="83940"/>
                        <a14:foregroundMark x1="59305" y1="55088" x2="83294" y2="64528"/>
                        <a14:foregroundMark x1="65397" y1="61013" x2="84960" y2="85125"/>
                        <a14:foregroundMark x1="57687" y1="67838" x2="77487" y2="85125"/>
                        <a14:foregroundMark x1="29034" y1="59828" x2="11138" y2="82754"/>
                        <a14:foregroundMark x1="73108" y1="85370" x2="14993" y2="85370"/>
                        <a14:foregroundMark x1="66778" y1="87004" x2="19372" y2="87495"/>
                        <a14:foregroundMark x1="32223" y1="42951" x2="32223" y2="42951"/>
                        <a14:foregroundMark x1="32699" y1="44422" x2="32699" y2="44422"/>
                        <a14:foregroundMark x1="58115" y1="40417" x2="58115" y2="44013"/>
                        <a14:backgroundMark x1="15278" y1="21741" x2="3141" y2="54393"/>
                        <a14:backgroundMark x1="29986" y1="54597" x2="29986" y2="54597"/>
                        <a14:backgroundMark x1="29748" y1="40213" x2="30224" y2="44871"/>
                        <a14:backgroundMark x1="31985" y1="44871" x2="34936" y2="48876"/>
                        <a14:backgroundMark x1="57354" y1="45076" x2="57354" y2="49326"/>
                        <a14:backgroundMark x1="63065" y1="35758" x2="60590" y2="42542"/>
                        <a14:backgroundMark x1="60352" y1="30445" x2="61542" y2="36412"/>
                        <a14:backgroundMark x1="60352" y1="27094" x2="61304" y2="29424"/>
                        <a14:backgroundMark x1="50976" y1="15652" x2="47977" y2="15652"/>
                        <a14:backgroundMark x1="5569" y1="68778" x2="5569" y2="68778"/>
                        <a14:backgroundMark x1="86483" y1="64978" x2="86483" y2="64978"/>
                      </a14:backgroundRemoval>
                    </a14:imgEffect>
                  </a14:imgLayer>
                </a14:imgProps>
              </a:ext>
              <a:ext uri="{28A0092B-C50C-407E-A947-70E740481C1C}">
                <a14:useLocalDpi xmlns:a14="http://schemas.microsoft.com/office/drawing/2010/main" val="0"/>
              </a:ext>
            </a:extLst>
          </a:blip>
          <a:srcRect l="-1887" t="6541" r="7955" b="11814"/>
          <a:stretch/>
        </p:blipFill>
        <p:spPr>
          <a:xfrm>
            <a:off x="9366919" y="31497073"/>
            <a:ext cx="1732551" cy="1753932"/>
          </a:xfrm>
          <a:prstGeom prst="ellipse">
            <a:avLst/>
          </a:prstGeom>
          <a:ln w="28575" cap="rnd">
            <a:solidFill>
              <a:schemeClr val="bg1"/>
            </a:solidFill>
            <a:prstDash val="solid"/>
          </a:ln>
          <a:effectLst/>
          <a:scene3d>
            <a:camera prst="perspectiveFront" fov="5400000"/>
            <a:lightRig rig="threePt" dir="t">
              <a:rot lat="0" lon="0" rev="19200000"/>
            </a:lightRig>
          </a:scene3d>
          <a:sp3d extrusionH="25400">
            <a:extrusionClr>
              <a:srgbClr val="000000"/>
            </a:extrusionClr>
          </a:sp3d>
        </p:spPr>
      </p:pic>
      <p:pic>
        <p:nvPicPr>
          <p:cNvPr id="20" name="Picture 19"/>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70" b="85908" l="26163" r="91686">
                        <a14:foregroundMark x1="45045" y1="55518" x2="30014" y2="78155"/>
                        <a14:foregroundMark x1="46172" y1="68195" x2="34899" y2="80419"/>
                        <a14:foregroundMark x1="48426" y1="69100" x2="44293" y2="82683"/>
                        <a14:foregroundMark x1="49178" y1="80419" x2="30014" y2="82683"/>
                        <a14:foregroundMark x1="60075" y1="63214" x2="60827" y2="81777"/>
                        <a14:foregroundMark x1="56787" y1="11092" x2="61954" y2="16355"/>
                        <a14:foregroundMark x1="67731" y1="83305" x2="45092" y2="83531"/>
                        <a14:backgroundMark x1="45045" y1="49632" x2="41663" y2="53707"/>
                        <a14:backgroundMark x1="38751" y1="55065" x2="44481" y2="51726"/>
                        <a14:backgroundMark x1="79427" y1="53877" x2="82198" y2="57216"/>
                        <a14:backgroundMark x1="71301" y1="33560" x2="74683" y2="41426"/>
                        <a14:backgroundMark x1="73462" y1="41200" x2="78628" y2="54329"/>
                        <a14:backgroundMark x1="64162" y1="14148" x2="68248" y2="22467"/>
                        <a14:backgroundMark x1="68953" y1="25693" x2="70925" y2="32767"/>
                        <a14:backgroundMark x1="60968" y1="10243" x2="56881" y2="8546"/>
                        <a14:backgroundMark x1="63457" y1="13696" x2="63457" y2="13696"/>
                        <a14:backgroundMark x1="83185" y1="60385" x2="83185" y2="60385"/>
                        <a14:backgroundMark x1="72710" y1="39389" x2="73744" y2="41313"/>
                      </a14:backgroundRemoval>
                    </a14:imgEffect>
                  </a14:imgLayer>
                </a14:imgProps>
              </a:ext>
              <a:ext uri="{28A0092B-C50C-407E-A947-70E740481C1C}">
                <a14:useLocalDpi xmlns:a14="http://schemas.microsoft.com/office/drawing/2010/main" val="0"/>
              </a:ext>
            </a:extLst>
          </a:blip>
          <a:srcRect l="21957" r="7604" b="16252"/>
          <a:stretch/>
        </p:blipFill>
        <p:spPr>
          <a:xfrm>
            <a:off x="6759099" y="31497073"/>
            <a:ext cx="1802923" cy="1779100"/>
          </a:xfrm>
          <a:prstGeom prst="ellipse">
            <a:avLst/>
          </a:prstGeom>
          <a:ln>
            <a:noFill/>
          </a:ln>
          <a:effectLst/>
        </p:spPr>
      </p:pic>
      <p:pic>
        <p:nvPicPr>
          <p:cNvPr id="84" name="Picture 83"/>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22663" b="92554" l="9810" r="87381">
                        <a14:foregroundMark x1="15774" y1="71388" x2="80553" y2="89357"/>
                        <a14:foregroundMark x1="26448" y1="79765" x2="18366" y2="90530"/>
                        <a14:foregroundMark x1="19620" y1="75759" x2="14088" y2="82153"/>
                        <a14:foregroundMark x1="59680" y1="68596" x2="79300" y2="84945"/>
                        <a14:foregroundMark x1="30294" y1="81748" x2="69922" y2="90935"/>
                        <a14:foregroundMark x1="33276" y1="86564" x2="23898" y2="91744"/>
                        <a14:foregroundMark x1="32411" y1="90125" x2="38375" y2="90125"/>
                        <a14:backgroundMark x1="22602" y1="37475" x2="24330" y2="58195"/>
                        <a14:backgroundMark x1="34529" y1="57831" x2="32411" y2="63416"/>
                        <a14:backgroundMark x1="57563" y1="57426" x2="57563" y2="61392"/>
                        <a14:backgroundMark x1="29430" y1="64589" x2="24719" y2="66208"/>
                      </a14:backgroundRemoval>
                    </a14:imgEffect>
                  </a14:imgLayer>
                </a14:imgProps>
              </a:ext>
              <a:ext uri="{28A0092B-C50C-407E-A947-70E740481C1C}">
                <a14:useLocalDpi xmlns:a14="http://schemas.microsoft.com/office/drawing/2010/main" val="0"/>
              </a:ext>
            </a:extLst>
          </a:blip>
          <a:srcRect l="8506" t="19367" r="12919" b="8392"/>
          <a:stretch/>
        </p:blipFill>
        <p:spPr>
          <a:xfrm>
            <a:off x="3999287" y="31508648"/>
            <a:ext cx="1774763" cy="1742357"/>
          </a:xfrm>
          <a:prstGeom prst="ellipse">
            <a:avLst/>
          </a:prstGeom>
          <a:ln>
            <a:noFill/>
          </a:ln>
          <a:effectLst/>
        </p:spPr>
      </p:pic>
      <p:pic>
        <p:nvPicPr>
          <p:cNvPr id="87" name="Picture 8" descr="Image result for noaa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040464" y="661049"/>
            <a:ext cx="2681225" cy="26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5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6819</TotalTime>
  <Words>585</Words>
  <Application>Microsoft Office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231</cp:revision>
  <dcterms:created xsi:type="dcterms:W3CDTF">2015-06-02T14:58:58Z</dcterms:created>
  <dcterms:modified xsi:type="dcterms:W3CDTF">2017-03-30T19:04:16Z</dcterms:modified>
</cp:coreProperties>
</file>