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6552" userDrawn="1">
          <p15:clr>
            <a:srgbClr val="A4A3A4"/>
          </p15:clr>
        </p15:guide>
        <p15:guide id="3" pos="4824" userDrawn="1">
          <p15:clr>
            <a:srgbClr val="A4A3A4"/>
          </p15:clr>
        </p15:guide>
        <p15:guide id="4" orient="horz" pos="11952" userDrawn="1">
          <p15:clr>
            <a:srgbClr val="A4A3A4"/>
          </p15:clr>
        </p15:guide>
        <p15:guide id="5" orient="horz" pos="11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ext uri="{19B8F6BF-5375-455C-9EA6-DF929625EA0E}">
        <p15:presenceInfo xmlns:p15="http://schemas.microsoft.com/office/powerpoint/2012/main" userId="S-1-5-21-330711430-3775241029-4075259233-721664" providerId="AD"/>
      </p:ext>
    </p:extLst>
  </p:cmAuthor>
  <p:cmAuthor id="2" name="Clayton, Amanda L. (LARC)[SSAI DEVELOP]" initials="CAL(D" lastIdx="25" clrIdx="1">
    <p:extLst>
      <p:ext uri="{19B8F6BF-5375-455C-9EA6-DF929625EA0E}">
        <p15:presenceInfo xmlns:p15="http://schemas.microsoft.com/office/powerpoint/2012/main" userId="S-1-5-21-330711430-3775241029-4075259233-682401" providerId="AD"/>
      </p:ext>
    </p:extLst>
  </p:cmAuthor>
  <p:cmAuthor id="3" name="Aubrey Hilte" initials="AH" lastIdx="5" clrIdx="2">
    <p:extLst>
      <p:ext uri="{19B8F6BF-5375-455C-9EA6-DF929625EA0E}">
        <p15:presenceInfo xmlns:p15="http://schemas.microsoft.com/office/powerpoint/2012/main" userId="54c1f3403e73a79c" providerId="Windows Live"/>
      </p:ext>
    </p:extLst>
  </p:cmAuthor>
  <p:cmAuthor id="4" name="Miller, Tiffani N. (LARC-E3)[SSAI DEVELOP]" initials="MTN(D" lastIdx="2"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C15442"/>
    <a:srgbClr val="94A3D3"/>
    <a:srgbClr val="73A9DB"/>
    <a:srgbClr val="2F8AB4"/>
    <a:srgbClr val="52B37B"/>
    <a:srgbClr val="218754"/>
    <a:srgbClr val="586991"/>
    <a:srgbClr val="EA7845"/>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91" autoAdjust="0"/>
    <p:restoredTop sz="94660"/>
  </p:normalViewPr>
  <p:slideViewPr>
    <p:cSldViewPr snapToGrid="0">
      <p:cViewPr>
        <p:scale>
          <a:sx n="50" d="100"/>
          <a:sy n="50" d="100"/>
        </p:scale>
        <p:origin x="1176" y="36"/>
      </p:cViewPr>
      <p:guideLst>
        <p:guide pos="5400"/>
        <p:guide orient="horz" pos="6552"/>
        <p:guide pos="4824"/>
        <p:guide orient="horz" pos="11952"/>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502" t="19765" b="26672"/>
          <a:stretch/>
        </p:blipFill>
        <p:spPr>
          <a:xfrm>
            <a:off x="13237029" y="5297714"/>
            <a:ext cx="9593941" cy="3556001"/>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t="15576" b="17825"/>
          <a:stretch/>
        </p:blipFill>
        <p:spPr>
          <a:xfrm>
            <a:off x="7649955" y="10216331"/>
            <a:ext cx="16162543" cy="8318090"/>
          </a:xfrm>
          <a:prstGeom prst="rect">
            <a:avLst/>
          </a:prstGeom>
        </p:spPr>
      </p:pic>
      <p:sp>
        <p:nvSpPr>
          <p:cNvPr id="19" name="Text Placeholder 18"/>
          <p:cNvSpPr>
            <a:spLocks noGrp="1"/>
          </p:cNvSpPr>
          <p:nvPr>
            <p:ph type="body" sz="quarter" idx="11"/>
          </p:nvPr>
        </p:nvSpPr>
        <p:spPr>
          <a:xfrm>
            <a:off x="4009644" y="548857"/>
            <a:ext cx="19412712" cy="2624752"/>
          </a:xfrm>
        </p:spPr>
        <p:txBody>
          <a:bodyPr anchor="ctr"/>
          <a:lstStyle/>
          <a:p>
            <a:r>
              <a:rPr lang="en-US" sz="5400" dirty="0"/>
              <a:t>Demonstrating the Potential Applications of ECOSTRESS Evapotranspiration Products in Plant Phenotyping and Predicting Patterns in Global Species </a:t>
            </a:r>
            <a:r>
              <a:rPr lang="en-US" sz="5400" dirty="0" smtClean="0"/>
              <a:t>Richness</a:t>
            </a:r>
            <a:endParaRPr lang="en-US" sz="5400" dirty="0"/>
          </a:p>
        </p:txBody>
      </p:sp>
      <p:sp>
        <p:nvSpPr>
          <p:cNvPr id="18" name="Text Placeholder 17"/>
          <p:cNvSpPr>
            <a:spLocks noGrp="1"/>
          </p:cNvSpPr>
          <p:nvPr>
            <p:ph type="body" sz="quarter" idx="10"/>
          </p:nvPr>
        </p:nvSpPr>
        <p:spPr>
          <a:xfrm rot="16200000">
            <a:off x="11175560" y="18015688"/>
            <a:ext cx="28704156" cy="2314074"/>
          </a:xfrm>
        </p:spPr>
        <p:txBody>
          <a:bodyPr/>
          <a:lstStyle/>
          <a:p>
            <a:r>
              <a:rPr lang="en-US" b="1" dirty="0" smtClean="0">
                <a:solidFill>
                  <a:srgbClr val="7DB862"/>
                </a:solidFill>
              </a:rPr>
              <a:t>Arizona </a:t>
            </a:r>
            <a:r>
              <a:rPr lang="en-US" dirty="0" smtClean="0">
                <a:solidFill>
                  <a:srgbClr val="7DB862"/>
                </a:solidFill>
              </a:rPr>
              <a:t>Agriculture</a:t>
            </a:r>
            <a:endParaRPr lang="en-US" b="1" dirty="0">
              <a:solidFill>
                <a:srgbClr val="7DB862"/>
              </a:solidFill>
            </a:endParaRPr>
          </a:p>
        </p:txBody>
      </p:sp>
      <p:sp>
        <p:nvSpPr>
          <p:cNvPr id="11" name="Text Placeholder 16"/>
          <p:cNvSpPr txBox="1">
            <a:spLocks/>
          </p:cNvSpPr>
          <p:nvPr/>
        </p:nvSpPr>
        <p:spPr>
          <a:xfrm>
            <a:off x="11964912" y="31119092"/>
            <a:ext cx="11180837" cy="32357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dirty="0"/>
              <a:t>Dr. Andrew French (USDA-ARS, US Arid Land Agricultural Research Center)</a:t>
            </a:r>
          </a:p>
          <a:p>
            <a:pPr lvl="0" fontAlgn="base"/>
            <a:r>
              <a:rPr lang="en-US" dirty="0"/>
              <a:t>Dr. Joshua Fisher (Jet Propulsion Laboratory, California Technical Institute) </a:t>
            </a:r>
          </a:p>
          <a:p>
            <a:pPr lvl="0" fontAlgn="base"/>
            <a:r>
              <a:rPr lang="en-US" dirty="0"/>
              <a:t>Dr. Christine Lee (Jet Propulsion Laboratory, California Technical Institute)</a:t>
            </a:r>
          </a:p>
          <a:p>
            <a:pPr lvl="0" fontAlgn="base"/>
            <a:r>
              <a:rPr lang="en-US" dirty="0"/>
              <a:t>Dr. Ryan </a:t>
            </a:r>
            <a:r>
              <a:rPr lang="en-US" dirty="0" err="1"/>
              <a:t>Pavlick</a:t>
            </a:r>
            <a:r>
              <a:rPr lang="en-US" dirty="0"/>
              <a:t> (Jet Propulsion Laboratory, California Technical Institute)</a:t>
            </a:r>
          </a:p>
          <a:p>
            <a:pPr lvl="0" fontAlgn="base"/>
            <a:r>
              <a:rPr lang="en-US" dirty="0"/>
              <a:t>Ben Holt (Jet Propulsion Laboratory, California Technical Institute)</a:t>
            </a:r>
          </a:p>
        </p:txBody>
      </p:sp>
      <p:sp>
        <p:nvSpPr>
          <p:cNvPr id="14" name="Text Placeholder 16"/>
          <p:cNvSpPr txBox="1">
            <a:spLocks/>
          </p:cNvSpPr>
          <p:nvPr/>
        </p:nvSpPr>
        <p:spPr>
          <a:xfrm>
            <a:off x="804999" y="26149694"/>
            <a:ext cx="1771744" cy="14136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Tractor-mounted IRT</a:t>
            </a:r>
            <a:endParaRPr lang="en-US" dirty="0" smtClean="0"/>
          </a:p>
        </p:txBody>
      </p:sp>
      <p:sp>
        <p:nvSpPr>
          <p:cNvPr id="6" name="Text Placeholder 16"/>
          <p:cNvSpPr txBox="1">
            <a:spLocks/>
          </p:cNvSpPr>
          <p:nvPr/>
        </p:nvSpPr>
        <p:spPr>
          <a:xfrm>
            <a:off x="865417" y="10277933"/>
            <a:ext cx="5769489"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50" dirty="0"/>
              <a:t>A changing climate has the potential to affect both agricultural productivity and global levels of biodiversity. In the agricultural context, the ability to rapidly identify more water-efficient and drought tolerant crop varieties will be vital for international food security. Current methods of phenotyping superior crop types are often destructive, time-intensive, and costly. Remote sensing affords the opportunity to expedite the phenotyping process by expanding both the spatial and temporal scale of analyses – bypassing the limitations of current genetic testing and plant breeding trials. As biodiversity research presents analogous constraints to in situ phenotyping, similar resolution benefits are attributed to monitoring shifts in species richness at </a:t>
            </a:r>
            <a:r>
              <a:rPr lang="en-US" sz="2450" dirty="0" smtClean="0"/>
              <a:t>the global </a:t>
            </a:r>
            <a:r>
              <a:rPr lang="en-US" sz="2450" dirty="0"/>
              <a:t>scale using remote sensing technologies. With the anticipated launch of the </a:t>
            </a:r>
            <a:r>
              <a:rPr lang="en-US" sz="2450" dirty="0" err="1"/>
              <a:t>ECOsystem</a:t>
            </a:r>
            <a:r>
              <a:rPr lang="en-US" sz="2450" dirty="0"/>
              <a:t> </a:t>
            </a:r>
            <a:r>
              <a:rPr lang="en-US" sz="2450" dirty="0" err="1"/>
              <a:t>Spaceborne</a:t>
            </a:r>
            <a:r>
              <a:rPr lang="en-US" sz="2450" dirty="0"/>
              <a:t> Thermal Radiometer Experiment on Space Station (ECOSTRESS) in 2018, we investigated the potential applications of its evapotranspiration (ET) products to inform agricultural management practices and global conservation efforts. Evapotranspiration, or water vapor entering the atmosphere from the combination </a:t>
            </a:r>
            <a:r>
              <a:rPr lang="en-US" sz="2450" dirty="0" smtClean="0"/>
              <a:t>of transpiration </a:t>
            </a:r>
            <a:r>
              <a:rPr lang="en-US" sz="2450" dirty="0"/>
              <a:t>and evaporation, differs by plant type and has been used in previous work to model species richness. On the farm-scale, we investigated the utility of ET to phenotype and identify the best performing varieties of cotton in water-stressed conditions. We then examined how well evapotranspiration can predict global vascular plant species richness</a:t>
            </a:r>
            <a:r>
              <a:rPr lang="en-US" sz="2450" dirty="0" smtClean="0"/>
              <a:t>.</a:t>
            </a:r>
            <a:endParaRPr lang="en-US" sz="2450" dirty="0" smtClean="0"/>
          </a:p>
        </p:txBody>
      </p:sp>
      <p:sp>
        <p:nvSpPr>
          <p:cNvPr id="15" name="Text Placeholder 16"/>
          <p:cNvSpPr txBox="1">
            <a:spLocks/>
          </p:cNvSpPr>
          <p:nvPr/>
        </p:nvSpPr>
        <p:spPr>
          <a:xfrm>
            <a:off x="746146" y="5347188"/>
            <a:ext cx="5919697" cy="36173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DB862"/>
              </a:buClr>
            </a:pPr>
            <a:r>
              <a:rPr lang="en-US" b="1" dirty="0" smtClean="0">
                <a:solidFill>
                  <a:srgbClr val="7DB862"/>
                </a:solidFill>
              </a:rPr>
              <a:t>Investigate</a:t>
            </a:r>
            <a:r>
              <a:rPr lang="en-US" dirty="0" smtClean="0"/>
              <a:t> </a:t>
            </a:r>
            <a:r>
              <a:rPr lang="en-US" spc="-100" dirty="0"/>
              <a:t>the utility of non-destructive, </a:t>
            </a:r>
            <a:r>
              <a:rPr lang="en-US" spc="-100" dirty="0" smtClean="0"/>
              <a:t>image analysis-based </a:t>
            </a:r>
            <a:r>
              <a:rPr lang="en-US" spc="-100" dirty="0"/>
              <a:t>phenotyping via remote sensing to select superior crop varieties at the farm </a:t>
            </a:r>
            <a:r>
              <a:rPr lang="en-US" spc="-100" dirty="0" smtClean="0"/>
              <a:t>scale</a:t>
            </a:r>
            <a:endParaRPr lang="en-US" spc="-100" dirty="0">
              <a:solidFill>
                <a:schemeClr val="tx1">
                  <a:lumMod val="75000"/>
                </a:schemeClr>
              </a:solidFill>
            </a:endParaRPr>
          </a:p>
          <a:p>
            <a:pPr marL="347663" indent="-347663">
              <a:buClr>
                <a:srgbClr val="7DB862"/>
              </a:buClr>
            </a:pPr>
            <a:r>
              <a:rPr lang="en-US" b="1" dirty="0" smtClean="0">
                <a:solidFill>
                  <a:srgbClr val="7DB862"/>
                </a:solidFill>
              </a:rPr>
              <a:t>Expand</a:t>
            </a:r>
            <a:r>
              <a:rPr lang="en-US" dirty="0" smtClean="0">
                <a:solidFill>
                  <a:srgbClr val="7DB862"/>
                </a:solidFill>
              </a:rPr>
              <a:t> </a:t>
            </a:r>
            <a:r>
              <a:rPr lang="en-US" dirty="0" smtClean="0"/>
              <a:t>evapotranspiration </a:t>
            </a:r>
            <a:r>
              <a:rPr lang="en-US" dirty="0"/>
              <a:t>analysis to the global scale, evaluating applicability in global biodiversity studies and creating a framework for future studies utilizing ECOSTRESS data </a:t>
            </a:r>
          </a:p>
          <a:p>
            <a:pPr marL="347663" indent="-347663">
              <a:buClr>
                <a:srgbClr val="7DB862"/>
              </a:buClr>
            </a:pPr>
            <a:endParaRPr lang="en-US" dirty="0">
              <a:solidFill>
                <a:schemeClr val="tx1">
                  <a:lumMod val="75000"/>
                </a:schemeClr>
              </a:solidFill>
            </a:endParaRPr>
          </a:p>
        </p:txBody>
      </p:sp>
      <p:sp>
        <p:nvSpPr>
          <p:cNvPr id="16" name="TextBox 15"/>
          <p:cNvSpPr txBox="1"/>
          <p:nvPr/>
        </p:nvSpPr>
        <p:spPr>
          <a:xfrm>
            <a:off x="785904" y="9371589"/>
            <a:ext cx="587994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Abstract</a:t>
            </a:r>
          </a:p>
        </p:txBody>
      </p:sp>
      <p:sp>
        <p:nvSpPr>
          <p:cNvPr id="23" name="TextBox 22"/>
          <p:cNvSpPr txBox="1"/>
          <p:nvPr/>
        </p:nvSpPr>
        <p:spPr>
          <a:xfrm>
            <a:off x="785903" y="4435928"/>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Objectives</a:t>
            </a:r>
          </a:p>
        </p:txBody>
      </p:sp>
      <p:sp>
        <p:nvSpPr>
          <p:cNvPr id="24" name="TextBox 23"/>
          <p:cNvSpPr txBox="1"/>
          <p:nvPr/>
        </p:nvSpPr>
        <p:spPr>
          <a:xfrm>
            <a:off x="7571613" y="9371589"/>
            <a:ext cx="4334768"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Methodology</a:t>
            </a:r>
          </a:p>
        </p:txBody>
      </p:sp>
      <p:sp>
        <p:nvSpPr>
          <p:cNvPr id="26" name="TextBox 25"/>
          <p:cNvSpPr txBox="1"/>
          <p:nvPr/>
        </p:nvSpPr>
        <p:spPr>
          <a:xfrm>
            <a:off x="785903" y="22723634"/>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Earth Observations</a:t>
            </a:r>
          </a:p>
        </p:txBody>
      </p:sp>
      <p:grpSp>
        <p:nvGrpSpPr>
          <p:cNvPr id="21" name="Group 20"/>
          <p:cNvGrpSpPr/>
          <p:nvPr/>
        </p:nvGrpSpPr>
        <p:grpSpPr>
          <a:xfrm>
            <a:off x="7479845" y="26372273"/>
            <a:ext cx="16349898" cy="2968819"/>
            <a:chOff x="7479845" y="26195291"/>
            <a:chExt cx="16349898" cy="2968819"/>
          </a:xfrm>
        </p:grpSpPr>
        <p:sp>
          <p:nvSpPr>
            <p:cNvPr id="12" name="Text Placeholder 16"/>
            <p:cNvSpPr txBox="1">
              <a:spLocks/>
            </p:cNvSpPr>
            <p:nvPr/>
          </p:nvSpPr>
          <p:spPr>
            <a:xfrm>
              <a:off x="7479845" y="27237585"/>
              <a:ext cx="16349898" cy="192652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r>
                <a:rPr lang="en-US" sz="2450" dirty="0" smtClean="0">
                  <a:solidFill>
                    <a:schemeClr val="tx1">
                      <a:lumMod val="75000"/>
                    </a:schemeClr>
                  </a:solidFill>
                </a:rPr>
                <a:t>Global </a:t>
              </a:r>
              <a:r>
                <a:rPr lang="en-US" sz="2450" dirty="0">
                  <a:solidFill>
                    <a:schemeClr val="tx1">
                      <a:lumMod val="75000"/>
                    </a:schemeClr>
                  </a:solidFill>
                </a:rPr>
                <a:t>vascular plant biodiversity is strongly correlated with evapotranspiration, especially when comparing to a decadal average</a:t>
              </a:r>
              <a:r>
                <a:rPr lang="en-US" sz="2450" dirty="0" smtClean="0">
                  <a:solidFill>
                    <a:schemeClr val="tx1">
                      <a:lumMod val="75000"/>
                    </a:schemeClr>
                  </a:solidFill>
                </a:rPr>
                <a:t>. Land managers can therefore utilize longer term ET trends to track anomalies and better target conservation efforts.</a:t>
              </a:r>
            </a:p>
            <a:p>
              <a:pPr marL="347663" indent="-347663">
                <a:buClr>
                  <a:srgbClr val="7EB761"/>
                </a:buClr>
              </a:pPr>
              <a:r>
                <a:rPr lang="en-US" sz="2450" dirty="0" smtClean="0">
                  <a:solidFill>
                    <a:schemeClr val="tx1">
                      <a:lumMod val="75000"/>
                    </a:schemeClr>
                  </a:solidFill>
                </a:rPr>
                <a:t>The local scale analysis demonstrates the potential for plant phenotyping based on ET, especially in water limited conditions.</a:t>
              </a:r>
            </a:p>
            <a:p>
              <a:pPr marL="347663" indent="-347663">
                <a:buClr>
                  <a:srgbClr val="7EB761"/>
                </a:buClr>
              </a:pPr>
              <a:r>
                <a:rPr lang="en-US" sz="2450" dirty="0" smtClean="0">
                  <a:solidFill>
                    <a:schemeClr val="tx1">
                      <a:lumMod val="75000"/>
                    </a:schemeClr>
                  </a:solidFill>
                </a:rPr>
                <a:t>As </a:t>
              </a:r>
              <a:r>
                <a:rPr lang="en-US" sz="2450" dirty="0">
                  <a:solidFill>
                    <a:schemeClr val="tx1">
                      <a:lumMod val="75000"/>
                    </a:schemeClr>
                  </a:solidFill>
                </a:rPr>
                <a:t>water availability becomes less predictable, scientists need a way to monitor changes in ecosystems. ECOSTRESS will enable us to better </a:t>
              </a:r>
              <a:r>
                <a:rPr lang="en-US" sz="2450" dirty="0" smtClean="0">
                  <a:solidFill>
                    <a:schemeClr val="tx1">
                      <a:lumMod val="75000"/>
                    </a:schemeClr>
                  </a:solidFill>
                </a:rPr>
                <a:t>understand </a:t>
              </a:r>
              <a:r>
                <a:rPr lang="en-US" sz="2450" dirty="0">
                  <a:solidFill>
                    <a:schemeClr val="tx1">
                      <a:lumMod val="75000"/>
                    </a:schemeClr>
                  </a:solidFill>
                </a:rPr>
                <a:t>the diurnal cycle of ET for plant varieties to both better inform land management practices and understand patterns of global biodiversity.</a:t>
              </a:r>
            </a:p>
          </p:txBody>
        </p:sp>
        <p:sp>
          <p:nvSpPr>
            <p:cNvPr id="28" name="TextBox 27"/>
            <p:cNvSpPr txBox="1"/>
            <p:nvPr/>
          </p:nvSpPr>
          <p:spPr>
            <a:xfrm>
              <a:off x="7545534" y="2619529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Conclusions</a:t>
              </a:r>
            </a:p>
          </p:txBody>
        </p:sp>
      </p:grpSp>
      <p:sp>
        <p:nvSpPr>
          <p:cNvPr id="29" name="TextBox 28"/>
          <p:cNvSpPr txBox="1"/>
          <p:nvPr/>
        </p:nvSpPr>
        <p:spPr>
          <a:xfrm>
            <a:off x="11944117" y="30211903"/>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Acknowledgements</a:t>
            </a:r>
          </a:p>
        </p:txBody>
      </p:sp>
      <p:sp>
        <p:nvSpPr>
          <p:cNvPr id="10" name="Text Placeholder 16"/>
          <p:cNvSpPr txBox="1">
            <a:spLocks/>
          </p:cNvSpPr>
          <p:nvPr/>
        </p:nvSpPr>
        <p:spPr>
          <a:xfrm>
            <a:off x="825796" y="29136529"/>
            <a:ext cx="5554236" cy="7023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USDA-ARS, US Arid Land Agricultural Research Center</a:t>
            </a:r>
          </a:p>
        </p:txBody>
      </p:sp>
      <p:sp>
        <p:nvSpPr>
          <p:cNvPr id="30" name="TextBox 29"/>
          <p:cNvSpPr txBox="1"/>
          <p:nvPr/>
        </p:nvSpPr>
        <p:spPr>
          <a:xfrm>
            <a:off x="804999" y="28161956"/>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Project Partner</a:t>
            </a:r>
          </a:p>
        </p:txBody>
      </p:sp>
      <p:sp>
        <p:nvSpPr>
          <p:cNvPr id="31" name="TextBox 30"/>
          <p:cNvSpPr txBox="1"/>
          <p:nvPr/>
        </p:nvSpPr>
        <p:spPr>
          <a:xfrm>
            <a:off x="824003" y="30211903"/>
            <a:ext cx="4542503"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Team Members</a:t>
            </a:r>
          </a:p>
        </p:txBody>
      </p:sp>
      <p:sp>
        <p:nvSpPr>
          <p:cNvPr id="38" name="TextBox 37"/>
          <p:cNvSpPr txBox="1"/>
          <p:nvPr/>
        </p:nvSpPr>
        <p:spPr>
          <a:xfrm>
            <a:off x="843099" y="34712185"/>
            <a:ext cx="18035451" cy="873216"/>
          </a:xfrm>
          <a:prstGeom prst="rect">
            <a:avLst/>
          </a:prstGeom>
          <a:noFill/>
        </p:spPr>
        <p:txBody>
          <a:bodyPr wrap="square" rtlCol="0">
            <a:noAutofit/>
          </a:bodyPr>
          <a:lstStyle/>
          <a:p>
            <a:r>
              <a:rPr lang="en-US" sz="4800" dirty="0" smtClean="0">
                <a:solidFill>
                  <a:schemeClr val="bg1"/>
                </a:solidFill>
                <a:latin typeface="+mj-lt"/>
              </a:rPr>
              <a:t>NASA Jet Propulsion Laboratory – Spring 2017</a:t>
            </a:r>
            <a:endParaRPr lang="en-US" sz="4800" dirty="0">
              <a:solidFill>
                <a:schemeClr val="bg1"/>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25" y="23770676"/>
            <a:ext cx="2449996" cy="1844303"/>
          </a:xfrm>
          <a:prstGeom prst="rect">
            <a:avLst/>
          </a:prstGeom>
        </p:spPr>
      </p:pic>
      <p:sp>
        <p:nvSpPr>
          <p:cNvPr id="32" name="Text Placeholder 16"/>
          <p:cNvSpPr txBox="1">
            <a:spLocks/>
          </p:cNvSpPr>
          <p:nvPr/>
        </p:nvSpPr>
        <p:spPr>
          <a:xfrm>
            <a:off x="4282596" y="24278995"/>
            <a:ext cx="2097436" cy="4310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Terra MODIS</a:t>
            </a:r>
            <a:endParaRPr lang="en-US" dirty="0" smtClean="0"/>
          </a:p>
        </p:txBody>
      </p:sp>
      <p:grpSp>
        <p:nvGrpSpPr>
          <p:cNvPr id="55" name="Group 54"/>
          <p:cNvGrpSpPr/>
          <p:nvPr/>
        </p:nvGrpSpPr>
        <p:grpSpPr>
          <a:xfrm>
            <a:off x="675146" y="31277315"/>
            <a:ext cx="2872251" cy="3382276"/>
            <a:chOff x="675146" y="31277315"/>
            <a:chExt cx="2872251" cy="3382276"/>
          </a:xfrm>
        </p:grpSpPr>
        <p:sp>
          <p:nvSpPr>
            <p:cNvPr id="9" name="Text Placeholder 16"/>
            <p:cNvSpPr txBox="1">
              <a:spLocks/>
            </p:cNvSpPr>
            <p:nvPr/>
          </p:nvSpPr>
          <p:spPr>
            <a:xfrm>
              <a:off x="675146" y="3341169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Molly Spater</a:t>
              </a:r>
            </a:p>
            <a:p>
              <a:pPr algn="ctr">
                <a:lnSpc>
                  <a:spcPct val="100000"/>
                </a:lnSpc>
                <a:spcBef>
                  <a:spcPts val="0"/>
                </a:spcBef>
              </a:pPr>
              <a:r>
                <a:rPr lang="en-US" dirty="0" smtClean="0">
                  <a:solidFill>
                    <a:schemeClr val="tx1">
                      <a:lumMod val="75000"/>
                    </a:schemeClr>
                  </a:solidFill>
                </a:rPr>
                <a:t>(Team Lead)</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569" y="31277315"/>
              <a:ext cx="2057404" cy="2081788"/>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481" y="31486735"/>
              <a:ext cx="1645923" cy="1645923"/>
            </a:xfrm>
            <a:prstGeom prst="rect">
              <a:avLst/>
            </a:prstGeom>
          </p:spPr>
        </p:pic>
      </p:grpSp>
      <p:grpSp>
        <p:nvGrpSpPr>
          <p:cNvPr id="54" name="Group 53"/>
          <p:cNvGrpSpPr/>
          <p:nvPr/>
        </p:nvGrpSpPr>
        <p:grpSpPr>
          <a:xfrm>
            <a:off x="3915203" y="31277315"/>
            <a:ext cx="2872251" cy="3382275"/>
            <a:chOff x="3767718" y="31277315"/>
            <a:chExt cx="2872251" cy="3382275"/>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142" y="31277315"/>
              <a:ext cx="2057404" cy="2081788"/>
            </a:xfrm>
            <a:prstGeom prst="rect">
              <a:avLst/>
            </a:prstGeom>
          </p:spPr>
        </p:pic>
        <p:sp>
          <p:nvSpPr>
            <p:cNvPr id="34" name="Text Placeholder 16"/>
            <p:cNvSpPr txBox="1">
              <a:spLocks/>
            </p:cNvSpPr>
            <p:nvPr/>
          </p:nvSpPr>
          <p:spPr>
            <a:xfrm>
              <a:off x="3767718" y="3341169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Sol Kim</a:t>
              </a:r>
            </a:p>
          </p:txBody>
        </p:sp>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5686" y="31486735"/>
              <a:ext cx="1648971" cy="1645923"/>
            </a:xfrm>
            <a:prstGeom prst="rect">
              <a:avLst/>
            </a:prstGeom>
          </p:spPr>
        </p:pic>
      </p:grpSp>
      <p:grpSp>
        <p:nvGrpSpPr>
          <p:cNvPr id="53" name="Group 52"/>
          <p:cNvGrpSpPr/>
          <p:nvPr/>
        </p:nvGrpSpPr>
        <p:grpSpPr>
          <a:xfrm>
            <a:off x="7155260" y="31277315"/>
            <a:ext cx="3002160" cy="3382276"/>
            <a:chOff x="6860290" y="31277315"/>
            <a:chExt cx="3002160" cy="3382276"/>
          </a:xfrm>
        </p:grpSpPr>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715" y="31277315"/>
              <a:ext cx="2057404" cy="2081788"/>
            </a:xfrm>
            <a:prstGeom prst="rect">
              <a:avLst/>
            </a:prstGeom>
          </p:spPr>
        </p:pic>
        <p:sp>
          <p:nvSpPr>
            <p:cNvPr id="36" name="Text Placeholder 16"/>
            <p:cNvSpPr txBox="1">
              <a:spLocks/>
            </p:cNvSpPr>
            <p:nvPr/>
          </p:nvSpPr>
          <p:spPr>
            <a:xfrm>
              <a:off x="6860290" y="3341169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Leah </a:t>
              </a:r>
              <a:r>
                <a:rPr lang="en-US" dirty="0" err="1" smtClean="0">
                  <a:solidFill>
                    <a:schemeClr val="tx1">
                      <a:lumMod val="75000"/>
                    </a:schemeClr>
                  </a:solidFill>
                </a:rPr>
                <a:t>Kucera</a:t>
              </a:r>
              <a:endParaRPr lang="en-US" dirty="0" smtClean="0">
                <a:solidFill>
                  <a:schemeClr val="tx1">
                    <a:lumMod val="75000"/>
                  </a:schemeClr>
                </a:solidFill>
              </a:endParaRPr>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0528" y="31486735"/>
              <a:ext cx="1645923" cy="1648971"/>
            </a:xfrm>
            <a:prstGeom prst="rect">
              <a:avLst/>
            </a:prstGeom>
          </p:spPr>
        </p:pic>
      </p:grp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7569" y="25528616"/>
            <a:ext cx="4167997" cy="2083998"/>
          </a:xfrm>
          <a:prstGeom prst="rect">
            <a:avLst/>
          </a:prstGeom>
        </p:spPr>
      </p:pic>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r="3487"/>
          <a:stretch/>
        </p:blipFill>
        <p:spPr>
          <a:xfrm>
            <a:off x="7498702" y="5063197"/>
            <a:ext cx="5450382" cy="4363842"/>
          </a:xfrm>
          <a:prstGeom prst="rect">
            <a:avLst/>
          </a:prstGeom>
        </p:spPr>
      </p:pic>
      <p:sp>
        <p:nvSpPr>
          <p:cNvPr id="4" name="TextBox 3"/>
          <p:cNvSpPr txBox="1"/>
          <p:nvPr/>
        </p:nvSpPr>
        <p:spPr>
          <a:xfrm>
            <a:off x="11049912" y="6830078"/>
            <a:ext cx="1722660" cy="384721"/>
          </a:xfrm>
          <a:prstGeom prst="rect">
            <a:avLst/>
          </a:prstGeom>
          <a:solidFill>
            <a:schemeClr val="bg1"/>
          </a:solidFill>
        </p:spPr>
        <p:txBody>
          <a:bodyPr wrap="square" rtlCol="0" anchor="ctr">
            <a:spAutoFit/>
          </a:bodyPr>
          <a:lstStyle/>
          <a:p>
            <a:pPr algn="ctr"/>
            <a:r>
              <a:rPr lang="en-US" sz="1900" dirty="0" smtClean="0"/>
              <a:t>Maricopa, AZ</a:t>
            </a:r>
            <a:endParaRPr lang="en-US" sz="1900" dirty="0"/>
          </a:p>
        </p:txBody>
      </p:sp>
      <p:sp>
        <p:nvSpPr>
          <p:cNvPr id="46" name="TextBox 45"/>
          <p:cNvSpPr txBox="1"/>
          <p:nvPr/>
        </p:nvSpPr>
        <p:spPr>
          <a:xfrm>
            <a:off x="13256010" y="4998471"/>
            <a:ext cx="2252284" cy="338554"/>
          </a:xfrm>
          <a:prstGeom prst="rect">
            <a:avLst/>
          </a:prstGeom>
          <a:noFill/>
        </p:spPr>
        <p:txBody>
          <a:bodyPr wrap="square" rtlCol="0">
            <a:spAutoFit/>
          </a:bodyPr>
          <a:lstStyle/>
          <a:p>
            <a:r>
              <a:rPr lang="en-US" sz="1600" dirty="0" smtClean="0">
                <a:latin typeface="+mj-lt"/>
              </a:rPr>
              <a:t>2013</a:t>
            </a:r>
            <a:endParaRPr lang="en-US" sz="1600" dirty="0">
              <a:latin typeface="+mj-lt"/>
            </a:endParaRPr>
          </a:p>
        </p:txBody>
      </p:sp>
      <p:sp>
        <p:nvSpPr>
          <p:cNvPr id="47" name="TextBox 46"/>
          <p:cNvSpPr txBox="1"/>
          <p:nvPr/>
        </p:nvSpPr>
        <p:spPr>
          <a:xfrm>
            <a:off x="17245123" y="4998471"/>
            <a:ext cx="2252284" cy="338554"/>
          </a:xfrm>
          <a:prstGeom prst="rect">
            <a:avLst/>
          </a:prstGeom>
          <a:noFill/>
        </p:spPr>
        <p:txBody>
          <a:bodyPr wrap="square" rtlCol="0">
            <a:spAutoFit/>
          </a:bodyPr>
          <a:lstStyle/>
          <a:p>
            <a:r>
              <a:rPr lang="en-US" sz="1600" dirty="0" smtClean="0">
                <a:latin typeface="+mj-lt"/>
              </a:rPr>
              <a:t>2014</a:t>
            </a:r>
            <a:endParaRPr lang="en-US" sz="1600" dirty="0">
              <a:latin typeface="+mj-lt"/>
            </a:endParaRPr>
          </a:p>
        </p:txBody>
      </p:sp>
      <p:sp>
        <p:nvSpPr>
          <p:cNvPr id="56" name="TextBox 55"/>
          <p:cNvSpPr txBox="1"/>
          <p:nvPr/>
        </p:nvSpPr>
        <p:spPr>
          <a:xfrm>
            <a:off x="21410526" y="5244461"/>
            <a:ext cx="2252284" cy="369332"/>
          </a:xfrm>
          <a:prstGeom prst="rect">
            <a:avLst/>
          </a:prstGeom>
          <a:noFill/>
        </p:spPr>
        <p:txBody>
          <a:bodyPr wrap="square" rtlCol="0">
            <a:spAutoFit/>
          </a:bodyPr>
          <a:lstStyle/>
          <a:p>
            <a:r>
              <a:rPr lang="en-US" sz="1800" dirty="0" smtClean="0"/>
              <a:t>Well-Watered</a:t>
            </a:r>
            <a:endParaRPr lang="en-US" sz="1800" dirty="0"/>
          </a:p>
        </p:txBody>
      </p:sp>
      <p:sp>
        <p:nvSpPr>
          <p:cNvPr id="58" name="TextBox 57"/>
          <p:cNvSpPr txBox="1"/>
          <p:nvPr/>
        </p:nvSpPr>
        <p:spPr>
          <a:xfrm>
            <a:off x="21418352" y="5479135"/>
            <a:ext cx="2252284" cy="369332"/>
          </a:xfrm>
          <a:prstGeom prst="rect">
            <a:avLst/>
          </a:prstGeom>
          <a:noFill/>
        </p:spPr>
        <p:txBody>
          <a:bodyPr wrap="square" rtlCol="0">
            <a:spAutoFit/>
          </a:bodyPr>
          <a:lstStyle/>
          <a:p>
            <a:r>
              <a:rPr lang="en-US" sz="1800" dirty="0" smtClean="0"/>
              <a:t>Water-Limited</a:t>
            </a:r>
            <a:endParaRPr lang="en-US" sz="1800" dirty="0"/>
          </a:p>
        </p:txBody>
      </p:sp>
      <p:sp>
        <p:nvSpPr>
          <p:cNvPr id="59" name="TextBox 58"/>
          <p:cNvSpPr txBox="1"/>
          <p:nvPr/>
        </p:nvSpPr>
        <p:spPr>
          <a:xfrm>
            <a:off x="13198642" y="8914191"/>
            <a:ext cx="10666472" cy="384721"/>
          </a:xfrm>
          <a:prstGeom prst="rect">
            <a:avLst/>
          </a:prstGeom>
          <a:noFill/>
        </p:spPr>
        <p:txBody>
          <a:bodyPr wrap="square" rtlCol="0">
            <a:spAutoFit/>
          </a:bodyPr>
          <a:lstStyle/>
          <a:p>
            <a:r>
              <a:rPr lang="en-US" sz="1900" dirty="0" smtClean="0"/>
              <a:t>LEFT: Arizona map with inset plot aerial view. RIGHT: Plot diagram with IRT tractor path outlined. </a:t>
            </a:r>
            <a:endParaRPr lang="en-US" sz="1900" dirty="0"/>
          </a:p>
        </p:txBody>
      </p:sp>
      <p:pic>
        <p:nvPicPr>
          <p:cNvPr id="62" name="Picture 61"/>
          <p:cNvPicPr>
            <a:picLocks noChangeAspect="1"/>
          </p:cNvPicPr>
          <p:nvPr/>
        </p:nvPicPr>
        <p:blipFill rotWithShape="1">
          <a:blip r:embed="rId11">
            <a:extLst>
              <a:ext uri="{28A0092B-C50C-407E-A947-70E740481C1C}">
                <a14:useLocalDpi xmlns:a14="http://schemas.microsoft.com/office/drawing/2010/main" val="0"/>
              </a:ext>
            </a:extLst>
          </a:blip>
          <a:srcRect l="4317" t="7359" r="1602" b="10278"/>
          <a:stretch/>
        </p:blipFill>
        <p:spPr>
          <a:xfrm>
            <a:off x="14848114" y="19260461"/>
            <a:ext cx="8824686" cy="3744686"/>
          </a:xfrm>
          <a:prstGeom prst="rect">
            <a:avLst/>
          </a:prstGeom>
        </p:spPr>
      </p:pic>
      <p:grpSp>
        <p:nvGrpSpPr>
          <p:cNvPr id="41" name="Group 40"/>
          <p:cNvGrpSpPr/>
          <p:nvPr/>
        </p:nvGrpSpPr>
        <p:grpSpPr>
          <a:xfrm>
            <a:off x="14556616" y="23817940"/>
            <a:ext cx="4500639" cy="1971189"/>
            <a:chOff x="14469532" y="23716342"/>
            <a:chExt cx="4500639" cy="1971189"/>
          </a:xfrm>
        </p:grpSpPr>
        <p:pic>
          <p:nvPicPr>
            <p:cNvPr id="66" name="Picture 65"/>
            <p:cNvPicPr>
              <a:picLocks noChangeAspect="1"/>
            </p:cNvPicPr>
            <p:nvPr/>
          </p:nvPicPr>
          <p:blipFill rotWithShape="1">
            <a:blip r:embed="rId12">
              <a:extLst>
                <a:ext uri="{28A0092B-C50C-407E-A947-70E740481C1C}">
                  <a14:useLocalDpi xmlns:a14="http://schemas.microsoft.com/office/drawing/2010/main" val="0"/>
                </a:ext>
              </a:extLst>
            </a:blip>
            <a:srcRect l="2098" t="4257" r="3736" b="12139"/>
            <a:stretch/>
          </p:blipFill>
          <p:spPr>
            <a:xfrm>
              <a:off x="14557829" y="23716342"/>
              <a:ext cx="4412342" cy="1814287"/>
            </a:xfrm>
            <a:prstGeom prst="rect">
              <a:avLst/>
            </a:prstGeom>
          </p:spPr>
        </p:pic>
        <p:sp>
          <p:nvSpPr>
            <p:cNvPr id="71" name="TextBox 70"/>
            <p:cNvSpPr txBox="1"/>
            <p:nvPr/>
          </p:nvSpPr>
          <p:spPr>
            <a:xfrm>
              <a:off x="14469532" y="25287421"/>
              <a:ext cx="960793" cy="400110"/>
            </a:xfrm>
            <a:prstGeom prst="rect">
              <a:avLst/>
            </a:prstGeom>
            <a:noFill/>
          </p:spPr>
          <p:txBody>
            <a:bodyPr wrap="square" rtlCol="0">
              <a:spAutoFit/>
            </a:bodyPr>
            <a:lstStyle/>
            <a:p>
              <a:r>
                <a:rPr lang="en-US" sz="2000" dirty="0" smtClean="0"/>
                <a:t>Kier</a:t>
              </a:r>
              <a:endParaRPr lang="en-US" sz="2000" dirty="0"/>
            </a:p>
          </p:txBody>
        </p:sp>
      </p:grpSp>
      <p:graphicFrame>
        <p:nvGraphicFramePr>
          <p:cNvPr id="70" name="Table 69"/>
          <p:cNvGraphicFramePr>
            <a:graphicFrameLocks noGrp="1"/>
          </p:cNvGraphicFramePr>
          <p:nvPr>
            <p:extLst>
              <p:ext uri="{D42A27DB-BD31-4B8C-83A1-F6EECF244321}">
                <p14:modId xmlns:p14="http://schemas.microsoft.com/office/powerpoint/2010/main" val="3214604413"/>
              </p:ext>
            </p:extLst>
          </p:nvPr>
        </p:nvGraphicFramePr>
        <p:xfrm>
          <a:off x="14651859" y="21516247"/>
          <a:ext cx="2580223" cy="2010876"/>
        </p:xfrm>
        <a:graphic>
          <a:graphicData uri="http://schemas.openxmlformats.org/drawingml/2006/table">
            <a:tbl>
              <a:tblPr bandRow="1">
                <a:effectLst/>
                <a:tableStyleId>{5C22544A-7EE6-4342-B048-85BDC9FD1C3A}</a:tableStyleId>
              </a:tblPr>
              <a:tblGrid>
                <a:gridCol w="942955">
                  <a:extLst>
                    <a:ext uri="{9D8B030D-6E8A-4147-A177-3AD203B41FA5}">
                      <a16:colId xmlns="" xmlns:a16="http://schemas.microsoft.com/office/drawing/2014/main" val="20000"/>
                    </a:ext>
                  </a:extLst>
                </a:gridCol>
                <a:gridCol w="826010">
                  <a:extLst>
                    <a:ext uri="{9D8B030D-6E8A-4147-A177-3AD203B41FA5}">
                      <a16:colId xmlns="" xmlns:a16="http://schemas.microsoft.com/office/drawing/2014/main" val="20001"/>
                    </a:ext>
                  </a:extLst>
                </a:gridCol>
                <a:gridCol w="811258">
                  <a:extLst>
                    <a:ext uri="{9D8B030D-6E8A-4147-A177-3AD203B41FA5}">
                      <a16:colId xmlns="" xmlns:a16="http://schemas.microsoft.com/office/drawing/2014/main" val="20002"/>
                    </a:ext>
                  </a:extLst>
                </a:gridCol>
              </a:tblGrid>
              <a:tr h="132995">
                <a:tc>
                  <a:txBody>
                    <a:bodyPr/>
                    <a:lstStyle/>
                    <a:p>
                      <a:pPr marL="0" algn="l" defTabSz="2743200" rtl="0" eaLnBrk="1" latinLnBrk="0" hangingPunct="1"/>
                      <a:endParaRPr lang="en-US" sz="1800" b="1" kern="1200" spc="-30" dirty="0">
                        <a:solidFill>
                          <a:schemeClr val="lt1"/>
                        </a:solidFill>
                        <a:latin typeface="+mn-lt"/>
                        <a:ea typeface="+mn-ea"/>
                        <a:cs typeface="+mn-cs"/>
                      </a:endParaRPr>
                    </a:p>
                  </a:txBody>
                  <a:tcPr marL="12948" marR="12948" marT="6474" marB="6474" anchor="ctr">
                    <a:lnR w="12700" cmpd="sng">
                      <a:noFill/>
                    </a:lnR>
                    <a:solidFill>
                      <a:schemeClr val="bg1"/>
                    </a:solidFill>
                  </a:tcPr>
                </a:tc>
                <a:tc>
                  <a:txBody>
                    <a:bodyPr/>
                    <a:lstStyle/>
                    <a:p>
                      <a:pPr marL="0" algn="l" defTabSz="2743200" rtl="0" eaLnBrk="1" latinLnBrk="0" hangingPunct="1"/>
                      <a:r>
                        <a:rPr lang="en-US" sz="1800" b="1" kern="1200" spc="-30" dirty="0" smtClean="0">
                          <a:solidFill>
                            <a:schemeClr val="lt1"/>
                          </a:solidFill>
                          <a:latin typeface="+mn-lt"/>
                          <a:ea typeface="+mn-ea"/>
                          <a:cs typeface="+mn-cs"/>
                        </a:rPr>
                        <a:t> KIER</a:t>
                      </a:r>
                      <a:endParaRPr lang="en-US" sz="1800" b="1" kern="1200" spc="-30" dirty="0">
                        <a:solidFill>
                          <a:schemeClr val="lt1"/>
                        </a:solidFill>
                        <a:latin typeface="+mn-lt"/>
                        <a:ea typeface="+mn-ea"/>
                        <a:cs typeface="+mn-cs"/>
                      </a:endParaRPr>
                    </a:p>
                  </a:txBody>
                  <a:tcPr marL="12948" marR="12948" marT="6474" marB="6474" anchor="ctr">
                    <a:lnL w="12700" cmpd="sng">
                      <a:noFill/>
                    </a:lnL>
                    <a:lnR w="12700" cmpd="sng">
                      <a:noFill/>
                    </a:lnR>
                    <a:solidFill>
                      <a:srgbClr val="7DB862"/>
                    </a:solidFill>
                  </a:tcPr>
                </a:tc>
                <a:tc>
                  <a:txBody>
                    <a:bodyPr/>
                    <a:lstStyle/>
                    <a:p>
                      <a:pPr algn="l"/>
                      <a:r>
                        <a:rPr lang="en-US" sz="1800" b="1" kern="1200" spc="-30" dirty="0" smtClean="0">
                          <a:solidFill>
                            <a:schemeClr val="lt1"/>
                          </a:solidFill>
                          <a:latin typeface="+mn-lt"/>
                          <a:ea typeface="+mn-ea"/>
                          <a:cs typeface="+mn-cs"/>
                        </a:rPr>
                        <a:t>KREFT</a:t>
                      </a:r>
                      <a:endParaRPr lang="en-US" sz="1800" b="1" kern="1200" spc="-30" dirty="0">
                        <a:solidFill>
                          <a:schemeClr val="lt1"/>
                        </a:solidFill>
                        <a:latin typeface="+mn-lt"/>
                        <a:ea typeface="+mn-ea"/>
                        <a:cs typeface="+mn-cs"/>
                      </a:endParaRPr>
                    </a:p>
                  </a:txBody>
                  <a:tcPr marL="12948" marR="12948" marT="6474" marB="6474" anchor="ctr">
                    <a:lnL w="12700" cmpd="sng">
                      <a:noFill/>
                    </a:lnL>
                    <a:solidFill>
                      <a:srgbClr val="7DB862"/>
                    </a:solidFill>
                  </a:tcPr>
                </a:tc>
                <a:extLst>
                  <a:ext uri="{0D108BD9-81ED-4DB2-BD59-A6C34878D82A}">
                    <a16:rowId xmlns="" xmlns:a16="http://schemas.microsoft.com/office/drawing/2014/main" val="10000"/>
                  </a:ext>
                </a:extLst>
              </a:tr>
              <a:tr h="132995">
                <a:tc>
                  <a:txBody>
                    <a:bodyPr/>
                    <a:lstStyle/>
                    <a:p>
                      <a:pPr marL="0" algn="l" defTabSz="2743200" rtl="0" eaLnBrk="1" latinLnBrk="0" hangingPunct="1"/>
                      <a:r>
                        <a:rPr lang="en-US" sz="1800" b="1" kern="1200" spc="-30" dirty="0" smtClean="0">
                          <a:solidFill>
                            <a:schemeClr val="lt1"/>
                          </a:solidFill>
                          <a:latin typeface="+mn-lt"/>
                          <a:ea typeface="+mn-ea"/>
                          <a:cs typeface="+mn-cs"/>
                        </a:rPr>
                        <a:t> ET</a:t>
                      </a:r>
                      <a:endParaRPr lang="en-US" sz="1800" b="1" kern="1200" spc="-30" dirty="0">
                        <a:solidFill>
                          <a:schemeClr val="lt1"/>
                        </a:solidFill>
                        <a:latin typeface="+mn-lt"/>
                        <a:ea typeface="+mn-ea"/>
                        <a:cs typeface="+mn-cs"/>
                      </a:endParaRPr>
                    </a:p>
                  </a:txBody>
                  <a:tcPr marL="12948" marR="12948" marT="6474" marB="6474" anchor="ctr">
                    <a:lnR w="12700" cmpd="sng">
                      <a:noFill/>
                    </a:lnR>
                    <a:solidFill>
                      <a:srgbClr val="7DB862"/>
                    </a:solidFill>
                  </a:tcPr>
                </a:tc>
                <a:tc>
                  <a:txBody>
                    <a:bodyPr/>
                    <a:lstStyle/>
                    <a:p>
                      <a:pPr algn="l"/>
                      <a:r>
                        <a:rPr lang="en-US" sz="1800" b="1" spc="-30" dirty="0" smtClean="0">
                          <a:solidFill>
                            <a:schemeClr val="bg1"/>
                          </a:solidFill>
                          <a:latin typeface="+mn-lt"/>
                        </a:rPr>
                        <a:t> R</a:t>
                      </a:r>
                      <a:r>
                        <a:rPr lang="en-US" sz="1800" b="1" spc="-30" baseline="30000" dirty="0" smtClean="0">
                          <a:solidFill>
                            <a:schemeClr val="bg1"/>
                          </a:solidFill>
                          <a:latin typeface="+mn-lt"/>
                        </a:rPr>
                        <a:t>2</a:t>
                      </a:r>
                      <a:endParaRPr lang="en-US" sz="1800" b="1" spc="-30" baseline="30000" dirty="0">
                        <a:solidFill>
                          <a:schemeClr val="bg1"/>
                        </a:solidFill>
                        <a:latin typeface="+mn-lt"/>
                      </a:endParaRPr>
                    </a:p>
                  </a:txBody>
                  <a:tcPr marL="12948" marR="12948" marT="6474" marB="6474" anchor="ctr">
                    <a:lnL w="12700" cmpd="sng">
                      <a:noFill/>
                    </a:lnL>
                    <a:lnR w="12700" cmpd="sng">
                      <a:noFill/>
                    </a:lnR>
                    <a:solidFill>
                      <a:srgbClr val="7DB862">
                        <a:alpha val="50000"/>
                      </a:srgbClr>
                    </a:solidFill>
                  </a:tcPr>
                </a:tc>
                <a:tc>
                  <a:txBody>
                    <a:bodyPr/>
                    <a:lstStyle/>
                    <a:p>
                      <a:pPr algn="l"/>
                      <a:r>
                        <a:rPr lang="en-US" sz="1800" b="1" kern="1200" spc="-30" dirty="0" smtClean="0">
                          <a:solidFill>
                            <a:schemeClr val="bg1"/>
                          </a:solidFill>
                          <a:latin typeface="+mn-lt"/>
                          <a:ea typeface="+mn-ea"/>
                          <a:cs typeface="+mn-cs"/>
                        </a:rPr>
                        <a:t> R</a:t>
                      </a:r>
                      <a:r>
                        <a:rPr lang="en-US" sz="1800" b="1" kern="1200" spc="-30" baseline="30000" dirty="0" smtClean="0">
                          <a:solidFill>
                            <a:schemeClr val="bg1"/>
                          </a:solidFill>
                          <a:latin typeface="+mn-lt"/>
                          <a:ea typeface="+mn-ea"/>
                          <a:cs typeface="+mn-cs"/>
                        </a:rPr>
                        <a:t>2</a:t>
                      </a:r>
                      <a:endParaRPr lang="en-US" sz="1800" b="1" kern="1200" spc="-30" baseline="30000" dirty="0">
                        <a:solidFill>
                          <a:schemeClr val="bg1"/>
                        </a:solidFill>
                        <a:latin typeface="+mn-lt"/>
                        <a:ea typeface="+mn-ea"/>
                        <a:cs typeface="+mn-cs"/>
                      </a:endParaRPr>
                    </a:p>
                  </a:txBody>
                  <a:tcPr marL="12948" marR="12948" marT="6474" marB="6474" anchor="ctr">
                    <a:lnL w="12700" cmpd="sng">
                      <a:noFill/>
                    </a:lnL>
                    <a:solidFill>
                      <a:srgbClr val="7DB862">
                        <a:alpha val="50000"/>
                      </a:srgbClr>
                    </a:solidFill>
                  </a:tcPr>
                </a:tc>
                <a:extLst>
                  <a:ext uri="{0D108BD9-81ED-4DB2-BD59-A6C34878D82A}">
                    <a16:rowId xmlns="" xmlns:a16="http://schemas.microsoft.com/office/drawing/2014/main" val="10001"/>
                  </a:ext>
                </a:extLst>
              </a:tr>
              <a:tr h="0">
                <a:tc>
                  <a:txBody>
                    <a:bodyPr/>
                    <a:lstStyle/>
                    <a:p>
                      <a:r>
                        <a:rPr lang="en-US" sz="1800" spc="-30" baseline="0" dirty="0" smtClean="0">
                          <a:latin typeface="+mn-lt"/>
                        </a:rPr>
                        <a:t> Decadal</a:t>
                      </a:r>
                      <a:endParaRPr lang="en-US" sz="1800" spc="-30" baseline="0" dirty="0">
                        <a:latin typeface="+mn-lt"/>
                      </a:endParaRPr>
                    </a:p>
                  </a:txBody>
                  <a:tcPr marL="12948" marR="12948" marT="6474" marB="6474" anchor="ctr">
                    <a:lnR w="12700" cmpd="sng">
                      <a:noFill/>
                    </a:lnR>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0.493</a:t>
                      </a:r>
                      <a:endParaRPr lang="en-US" sz="1800" kern="1200" baseline="30000" dirty="0" smtClean="0">
                        <a:solidFill>
                          <a:schemeClr val="dk1"/>
                        </a:solidFill>
                        <a:latin typeface="+mn-lt"/>
                        <a:ea typeface="+mn-ea"/>
                        <a:cs typeface="+mn-cs"/>
                      </a:endParaRPr>
                    </a:p>
                  </a:txBody>
                  <a:tcPr marL="12948" marR="12948" marT="6474" marB="6474" anchor="ctr">
                    <a:lnL w="12700" cmpd="sng">
                      <a:noFill/>
                    </a:lnL>
                    <a:lnR w="12700" cmpd="sng">
                      <a:noFill/>
                    </a:lnR>
                  </a:tcPr>
                </a:tc>
                <a:tc>
                  <a:txBody>
                    <a:bodyPr/>
                    <a:lstStyle/>
                    <a:p>
                      <a:pPr algn="l"/>
                      <a:r>
                        <a:rPr lang="en-US" sz="1800" spc="-30" dirty="0" smtClean="0">
                          <a:latin typeface="+mn-lt"/>
                        </a:rPr>
                        <a:t> 0.595</a:t>
                      </a:r>
                      <a:endParaRPr lang="en-US" sz="1800" spc="-30" dirty="0">
                        <a:latin typeface="+mn-lt"/>
                      </a:endParaRPr>
                    </a:p>
                  </a:txBody>
                  <a:tcPr marL="12948" marR="12948" marT="6474" marB="6474" anchor="ctr">
                    <a:lnL w="12700" cmpd="sng">
                      <a:noFill/>
                    </a:lnL>
                  </a:tcPr>
                </a:tc>
                <a:extLst>
                  <a:ext uri="{0D108BD9-81ED-4DB2-BD59-A6C34878D82A}">
                    <a16:rowId xmlns="" xmlns:a16="http://schemas.microsoft.com/office/drawing/2014/main" val="10002"/>
                  </a:ext>
                </a:extLst>
              </a:tr>
              <a:tr h="132995">
                <a:tc>
                  <a:txBody>
                    <a:bodyPr/>
                    <a:lstStyle/>
                    <a:p>
                      <a:r>
                        <a:rPr lang="en-US" sz="1800" spc="-30" dirty="0" smtClean="0">
                          <a:latin typeface="+mn-lt"/>
                        </a:rPr>
                        <a:t> Summer</a:t>
                      </a:r>
                    </a:p>
                  </a:txBody>
                  <a:tcPr marL="12948" marR="12948" marT="6474" marB="6474" anchor="ctr">
                    <a:lnR w="12700" cmpd="sng">
                      <a:noFill/>
                    </a:lnR>
                  </a:tcPr>
                </a:tc>
                <a:tc>
                  <a:txBody>
                    <a:bodyPr/>
                    <a:lstStyle/>
                    <a:p>
                      <a:pPr algn="l"/>
                      <a:r>
                        <a:rPr lang="en-US" sz="1800" spc="-30" dirty="0" smtClean="0">
                          <a:latin typeface="+mn-lt"/>
                        </a:rPr>
                        <a:t> 0.159</a:t>
                      </a:r>
                      <a:endParaRPr lang="en-US" sz="1800" spc="-30" dirty="0">
                        <a:latin typeface="+mn-lt"/>
                      </a:endParaRPr>
                    </a:p>
                  </a:txBody>
                  <a:tcPr marL="12948" marR="12948" marT="6474" marB="6474" anchor="ctr">
                    <a:lnL w="12700" cmpd="sng">
                      <a:noFill/>
                    </a:lnL>
                    <a:lnR w="12700" cmpd="sng">
                      <a:noFill/>
                    </a:lnR>
                  </a:tcPr>
                </a:tc>
                <a:tc>
                  <a:txBody>
                    <a:bodyPr/>
                    <a:lstStyle/>
                    <a:p>
                      <a:pPr algn="l"/>
                      <a:r>
                        <a:rPr lang="en-US" sz="1800" spc="-30" dirty="0" smtClean="0">
                          <a:latin typeface="+mn-lt"/>
                        </a:rPr>
                        <a:t> 0.157</a:t>
                      </a:r>
                      <a:endParaRPr lang="en-US" sz="1800" spc="-30" dirty="0">
                        <a:latin typeface="+mn-lt"/>
                      </a:endParaRPr>
                    </a:p>
                  </a:txBody>
                  <a:tcPr marL="12948" marR="12948" marT="6474" marB="6474" anchor="ctr">
                    <a:lnL w="12700" cmpd="sng">
                      <a:noFill/>
                    </a:lnL>
                  </a:tcPr>
                </a:tc>
                <a:extLst>
                  <a:ext uri="{0D108BD9-81ED-4DB2-BD59-A6C34878D82A}">
                    <a16:rowId xmlns="" xmlns:a16="http://schemas.microsoft.com/office/drawing/2014/main" val="10003"/>
                  </a:ext>
                </a:extLst>
              </a:tr>
              <a:tr h="132995">
                <a:tc>
                  <a:txBody>
                    <a:bodyPr/>
                    <a:lstStyle/>
                    <a:p>
                      <a:r>
                        <a:rPr lang="en-US" sz="1800" spc="-30" dirty="0" smtClean="0">
                          <a:latin typeface="+mn-lt"/>
                        </a:rPr>
                        <a:t> Fall</a:t>
                      </a:r>
                      <a:endParaRPr lang="en-US" sz="1800" spc="-30" dirty="0">
                        <a:latin typeface="+mn-lt"/>
                      </a:endParaRPr>
                    </a:p>
                  </a:txBody>
                  <a:tcPr marL="12948" marR="12948" marT="6474" marB="6474" anchor="ctr">
                    <a:lnR w="12700" cmpd="sng">
                      <a:noFill/>
                    </a:lnR>
                  </a:tcPr>
                </a:tc>
                <a:tc>
                  <a:txBody>
                    <a:bodyPr/>
                    <a:lstStyle/>
                    <a:p>
                      <a:pPr algn="l"/>
                      <a:r>
                        <a:rPr lang="en-US" sz="1800" spc="-30" dirty="0" smtClean="0">
                          <a:latin typeface="+mn-lt"/>
                        </a:rPr>
                        <a:t> 0.463</a:t>
                      </a:r>
                      <a:endParaRPr lang="en-US" sz="1800" spc="-30" dirty="0">
                        <a:latin typeface="+mn-lt"/>
                      </a:endParaRPr>
                    </a:p>
                  </a:txBody>
                  <a:tcPr marL="12948" marR="12948" marT="6474" marB="6474" anchor="ctr">
                    <a:lnL w="12700" cmpd="sng">
                      <a:noFill/>
                    </a:lnL>
                    <a:lnR w="12700" cmpd="sng">
                      <a:noFill/>
                    </a:lnR>
                  </a:tcPr>
                </a:tc>
                <a:tc>
                  <a:txBody>
                    <a:bodyPr/>
                    <a:lstStyle/>
                    <a:p>
                      <a:pPr algn="l"/>
                      <a:r>
                        <a:rPr lang="en-US" sz="1800" spc="-30" dirty="0" smtClean="0">
                          <a:latin typeface="+mn-lt"/>
                        </a:rPr>
                        <a:t> 0.565</a:t>
                      </a:r>
                      <a:endParaRPr lang="en-US" sz="1800" spc="-30" dirty="0">
                        <a:latin typeface="+mn-lt"/>
                      </a:endParaRPr>
                    </a:p>
                  </a:txBody>
                  <a:tcPr marL="12948" marR="12948" marT="6474" marB="6474" anchor="ctr">
                    <a:lnL w="12700" cmpd="sng">
                      <a:noFill/>
                    </a:lnL>
                  </a:tcPr>
                </a:tc>
                <a:extLst>
                  <a:ext uri="{0D108BD9-81ED-4DB2-BD59-A6C34878D82A}">
                    <a16:rowId xmlns="" xmlns:a16="http://schemas.microsoft.com/office/drawing/2014/main" val="10004"/>
                  </a:ext>
                </a:extLst>
              </a:tr>
              <a:tr h="132995">
                <a:tc>
                  <a:txBody>
                    <a:bodyPr/>
                    <a:lstStyle/>
                    <a:p>
                      <a:r>
                        <a:rPr lang="en-US" sz="1800" spc="-30" dirty="0" smtClean="0">
                          <a:latin typeface="+mn-lt"/>
                        </a:rPr>
                        <a:t> Winter</a:t>
                      </a:r>
                      <a:endParaRPr lang="en-US" sz="1800" spc="-30" dirty="0">
                        <a:latin typeface="+mn-lt"/>
                      </a:endParaRPr>
                    </a:p>
                  </a:txBody>
                  <a:tcPr marL="12948" marR="12948" marT="6474" marB="6474" anchor="ctr">
                    <a:lnR w="12700" cmpd="sng">
                      <a:noFill/>
                    </a:lnR>
                  </a:tcPr>
                </a:tc>
                <a:tc>
                  <a:txBody>
                    <a:bodyPr/>
                    <a:lstStyle/>
                    <a:p>
                      <a:pPr algn="l"/>
                      <a:r>
                        <a:rPr lang="en-US" sz="1800" spc="-30" dirty="0" smtClean="0">
                          <a:latin typeface="+mn-lt"/>
                        </a:rPr>
                        <a:t> 0.329</a:t>
                      </a:r>
                      <a:endParaRPr lang="en-US" sz="1800" spc="-30" dirty="0">
                        <a:latin typeface="+mn-lt"/>
                      </a:endParaRPr>
                    </a:p>
                  </a:txBody>
                  <a:tcPr marL="12948" marR="12948" marT="6474" marB="6474" anchor="ctr">
                    <a:lnL w="12700" cmpd="sng">
                      <a:noFill/>
                    </a:lnL>
                    <a:lnR w="12700" cmpd="sng">
                      <a:noFill/>
                    </a:lnR>
                  </a:tcPr>
                </a:tc>
                <a:tc>
                  <a:txBody>
                    <a:bodyPr/>
                    <a:lstStyle/>
                    <a:p>
                      <a:pPr algn="l"/>
                      <a:r>
                        <a:rPr lang="en-US" sz="1800" spc="-30" dirty="0" smtClean="0">
                          <a:latin typeface="+mn-lt"/>
                        </a:rPr>
                        <a:t> 0.422</a:t>
                      </a:r>
                      <a:endParaRPr lang="en-US" sz="1800" spc="-30" dirty="0">
                        <a:latin typeface="+mn-lt"/>
                      </a:endParaRPr>
                    </a:p>
                  </a:txBody>
                  <a:tcPr marL="12948" marR="12948" marT="6474" marB="6474" anchor="ctr">
                    <a:lnL w="12700" cmpd="sng">
                      <a:noFill/>
                    </a:lnL>
                  </a:tcPr>
                </a:tc>
                <a:extLst>
                  <a:ext uri="{0D108BD9-81ED-4DB2-BD59-A6C34878D82A}">
                    <a16:rowId xmlns="" xmlns:a16="http://schemas.microsoft.com/office/drawing/2014/main" val="10005"/>
                  </a:ext>
                </a:extLst>
              </a:tr>
              <a:tr h="132995">
                <a:tc>
                  <a:txBody>
                    <a:bodyPr/>
                    <a:lstStyle/>
                    <a:p>
                      <a:r>
                        <a:rPr lang="en-US" sz="1800" spc="-30" dirty="0" smtClean="0">
                          <a:latin typeface="+mn-lt"/>
                        </a:rPr>
                        <a:t> Spring</a:t>
                      </a:r>
                      <a:endParaRPr lang="en-US" sz="1800" spc="-30" dirty="0">
                        <a:latin typeface="+mn-lt"/>
                      </a:endParaRPr>
                    </a:p>
                  </a:txBody>
                  <a:tcPr marL="12948" marR="12948" marT="6474" marB="6474" anchor="ctr">
                    <a:lnR w="12700" cmpd="sng">
                      <a:noFill/>
                    </a:lnR>
                  </a:tcPr>
                </a:tc>
                <a:tc>
                  <a:txBody>
                    <a:bodyPr/>
                    <a:lstStyle/>
                    <a:p>
                      <a:pPr algn="l"/>
                      <a:r>
                        <a:rPr lang="en-US" sz="1800" spc="-30" dirty="0" smtClean="0">
                          <a:latin typeface="+mn-lt"/>
                        </a:rPr>
                        <a:t> 0.472</a:t>
                      </a:r>
                      <a:endParaRPr lang="en-US" sz="1800" spc="-30" dirty="0">
                        <a:latin typeface="+mn-lt"/>
                      </a:endParaRPr>
                    </a:p>
                  </a:txBody>
                  <a:tcPr marL="12948" marR="12948" marT="6474" marB="6474" anchor="ctr">
                    <a:lnL w="12700" cmpd="sng">
                      <a:noFill/>
                    </a:lnL>
                    <a:lnR w="12700" cmpd="sng">
                      <a:noFill/>
                    </a:lnR>
                  </a:tcPr>
                </a:tc>
                <a:tc>
                  <a:txBody>
                    <a:bodyPr/>
                    <a:lstStyle/>
                    <a:p>
                      <a:pPr algn="l"/>
                      <a:r>
                        <a:rPr lang="en-US" sz="1800" spc="-30" dirty="0" smtClean="0">
                          <a:latin typeface="+mn-lt"/>
                        </a:rPr>
                        <a:t> 0.584</a:t>
                      </a:r>
                      <a:endParaRPr lang="en-US" sz="1800" spc="-30" dirty="0">
                        <a:latin typeface="+mn-lt"/>
                      </a:endParaRPr>
                    </a:p>
                  </a:txBody>
                  <a:tcPr marL="12948" marR="12948" marT="6474" marB="6474" anchor="ctr">
                    <a:lnL w="12700" cmpd="sng">
                      <a:noFill/>
                    </a:lnL>
                  </a:tcPr>
                </a:tc>
                <a:extLst>
                  <a:ext uri="{0D108BD9-81ED-4DB2-BD59-A6C34878D82A}">
                    <a16:rowId xmlns="" xmlns:a16="http://schemas.microsoft.com/office/drawing/2014/main" val="10006"/>
                  </a:ext>
                </a:extLst>
              </a:tr>
            </a:tbl>
          </a:graphicData>
        </a:graphic>
      </p:graphicFrame>
      <p:sp>
        <p:nvSpPr>
          <p:cNvPr id="25" name="TextBox 24"/>
          <p:cNvSpPr txBox="1"/>
          <p:nvPr/>
        </p:nvSpPr>
        <p:spPr>
          <a:xfrm>
            <a:off x="7564584" y="4435927"/>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Study Area</a:t>
            </a:r>
          </a:p>
        </p:txBody>
      </p:sp>
      <p:grpSp>
        <p:nvGrpSpPr>
          <p:cNvPr id="42" name="Group 41"/>
          <p:cNvGrpSpPr/>
          <p:nvPr/>
        </p:nvGrpSpPr>
        <p:grpSpPr>
          <a:xfrm>
            <a:off x="19245561" y="23803427"/>
            <a:ext cx="4456266" cy="1985702"/>
            <a:chOff x="19158477" y="23701829"/>
            <a:chExt cx="4456266" cy="1985702"/>
          </a:xfrm>
        </p:grpSpPr>
        <p:pic>
          <p:nvPicPr>
            <p:cNvPr id="60" name="Picture 59"/>
            <p:cNvPicPr>
              <a:picLocks noChangeAspect="1"/>
            </p:cNvPicPr>
            <p:nvPr/>
          </p:nvPicPr>
          <p:blipFill rotWithShape="1">
            <a:blip r:embed="rId13">
              <a:extLst>
                <a:ext uri="{28A0092B-C50C-407E-A947-70E740481C1C}">
                  <a14:useLocalDpi xmlns:a14="http://schemas.microsoft.com/office/drawing/2010/main" val="0"/>
                </a:ext>
              </a:extLst>
            </a:blip>
            <a:srcRect l="4653" t="3589" r="4589" b="10801"/>
            <a:stretch/>
          </p:blipFill>
          <p:spPr>
            <a:xfrm>
              <a:off x="19362057" y="23701829"/>
              <a:ext cx="4252686" cy="1857828"/>
            </a:xfrm>
            <a:prstGeom prst="rect">
              <a:avLst/>
            </a:prstGeom>
          </p:spPr>
        </p:pic>
        <p:sp>
          <p:nvSpPr>
            <p:cNvPr id="61" name="TextBox 60"/>
            <p:cNvSpPr txBox="1"/>
            <p:nvPr/>
          </p:nvSpPr>
          <p:spPr>
            <a:xfrm>
              <a:off x="19158477" y="25287421"/>
              <a:ext cx="960793" cy="400110"/>
            </a:xfrm>
            <a:prstGeom prst="rect">
              <a:avLst/>
            </a:prstGeom>
            <a:noFill/>
          </p:spPr>
          <p:txBody>
            <a:bodyPr wrap="square" rtlCol="0">
              <a:spAutoFit/>
            </a:bodyPr>
            <a:lstStyle/>
            <a:p>
              <a:r>
                <a:rPr lang="en-US" sz="2000" dirty="0" err="1" smtClean="0"/>
                <a:t>Kreft</a:t>
              </a:r>
              <a:endParaRPr lang="en-US" sz="2000" dirty="0"/>
            </a:p>
          </p:txBody>
        </p:sp>
      </p:grpSp>
      <p:sp>
        <p:nvSpPr>
          <p:cNvPr id="27" name="TextBox 26"/>
          <p:cNvSpPr txBox="1"/>
          <p:nvPr/>
        </p:nvSpPr>
        <p:spPr>
          <a:xfrm>
            <a:off x="7516732" y="18775193"/>
            <a:ext cx="3295638"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Results</a:t>
            </a:r>
          </a:p>
        </p:txBody>
      </p:sp>
      <p:pic>
        <p:nvPicPr>
          <p:cNvPr id="75" name="Picture 74"/>
          <p:cNvPicPr>
            <a:picLocks noChangeAspect="1"/>
          </p:cNvPicPr>
          <p:nvPr/>
        </p:nvPicPr>
        <p:blipFill rotWithShape="1">
          <a:blip r:embed="rId11">
            <a:extLst>
              <a:ext uri="{28A0092B-C50C-407E-A947-70E740481C1C}">
                <a14:useLocalDpi xmlns:a14="http://schemas.microsoft.com/office/drawing/2010/main" val="0"/>
              </a:ext>
            </a:extLst>
          </a:blip>
          <a:srcRect t="94149" b="-396"/>
          <a:stretch/>
        </p:blipFill>
        <p:spPr>
          <a:xfrm>
            <a:off x="14405030" y="25863278"/>
            <a:ext cx="9379858" cy="284058"/>
          </a:xfrm>
          <a:prstGeom prst="rect">
            <a:avLst/>
          </a:prstGeom>
        </p:spPr>
      </p:pic>
      <p:cxnSp>
        <p:nvCxnSpPr>
          <p:cNvPr id="40" name="Straight Connector 39"/>
          <p:cNvCxnSpPr/>
          <p:nvPr/>
        </p:nvCxnSpPr>
        <p:spPr>
          <a:xfrm>
            <a:off x="14382152" y="23543875"/>
            <a:ext cx="9430348"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602688" y="23334870"/>
            <a:ext cx="2989276" cy="430887"/>
          </a:xfrm>
          <a:prstGeom prst="rect">
            <a:avLst/>
          </a:prstGeom>
          <a:solidFill>
            <a:schemeClr val="bg1"/>
          </a:solidFill>
        </p:spPr>
        <p:txBody>
          <a:bodyPr wrap="square" rtlCol="0">
            <a:spAutoFit/>
          </a:bodyPr>
          <a:lstStyle/>
          <a:p>
            <a:pPr algn="ctr"/>
            <a:r>
              <a:rPr lang="en-US" sz="2200" dirty="0" smtClean="0"/>
              <a:t>Vascular Plant Diversity</a:t>
            </a:r>
            <a:endParaRPr lang="en-US" sz="2200" dirty="0"/>
          </a:p>
        </p:txBody>
      </p:sp>
      <p:sp>
        <p:nvSpPr>
          <p:cNvPr id="83" name="TextBox 82"/>
          <p:cNvSpPr txBox="1"/>
          <p:nvPr/>
        </p:nvSpPr>
        <p:spPr>
          <a:xfrm>
            <a:off x="7516732" y="19641661"/>
            <a:ext cx="6384879" cy="3108543"/>
          </a:xfrm>
          <a:prstGeom prst="rect">
            <a:avLst/>
          </a:prstGeom>
          <a:noFill/>
        </p:spPr>
        <p:txBody>
          <a:bodyPr wrap="square" rtlCol="0">
            <a:spAutoFit/>
          </a:bodyPr>
          <a:lstStyle/>
          <a:p>
            <a:r>
              <a:rPr lang="en-US" sz="2450" dirty="0"/>
              <a:t>On the local scale, we were able to rank varieties by degree of water </a:t>
            </a:r>
            <a:r>
              <a:rPr lang="en-US" sz="2450" dirty="0" smtClean="0"/>
              <a:t>stress (below). </a:t>
            </a:r>
            <a:r>
              <a:rPr lang="en-US" sz="2450" dirty="0"/>
              <a:t>The best-performing cotton varieties had consistently lower temperature measures, which we used as a proxy for ET</a:t>
            </a:r>
            <a:r>
              <a:rPr lang="en-US" sz="2450" dirty="0" smtClean="0"/>
              <a:t>. Global analyses (right) indicated strong correlations between ET and vascular plant species richness, with the highest R</a:t>
            </a:r>
            <a:r>
              <a:rPr lang="en-US" sz="2450" baseline="30000" dirty="0" smtClean="0"/>
              <a:t>2</a:t>
            </a:r>
            <a:r>
              <a:rPr lang="en-US" sz="2450" dirty="0" smtClean="0"/>
              <a:t> values for each dataset occurring at the ET decadal average.</a:t>
            </a:r>
          </a:p>
        </p:txBody>
      </p:sp>
      <p:sp>
        <p:nvSpPr>
          <p:cNvPr id="90" name="Rectangle 89"/>
          <p:cNvSpPr/>
          <p:nvPr/>
        </p:nvSpPr>
        <p:spPr>
          <a:xfrm>
            <a:off x="14382152" y="19062700"/>
            <a:ext cx="9430348" cy="7204863"/>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658100" y="23139925"/>
            <a:ext cx="6328329" cy="3127638"/>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6366117" y="18881770"/>
            <a:ext cx="5462419" cy="430887"/>
          </a:xfrm>
          <a:prstGeom prst="rect">
            <a:avLst/>
          </a:prstGeom>
          <a:solidFill>
            <a:schemeClr val="bg1"/>
          </a:solidFill>
        </p:spPr>
        <p:txBody>
          <a:bodyPr wrap="square" rtlCol="0">
            <a:spAutoFit/>
          </a:bodyPr>
          <a:lstStyle/>
          <a:p>
            <a:pPr algn="ctr"/>
            <a:r>
              <a:rPr lang="en-US" sz="2200" dirty="0" smtClean="0"/>
              <a:t>Average Actual ET (mm</a:t>
            </a:r>
            <a:r>
              <a:rPr lang="en-US" sz="2200" baseline="30000" dirty="0" smtClean="0"/>
              <a:t>2</a:t>
            </a:r>
            <a:r>
              <a:rPr lang="en-US" sz="2200" dirty="0" smtClean="0"/>
              <a:t>/month) 1986-1995</a:t>
            </a:r>
            <a:endParaRPr lang="en-US" sz="2200" dirty="0"/>
          </a:p>
        </p:txBody>
      </p:sp>
      <p:sp>
        <p:nvSpPr>
          <p:cNvPr id="74" name="TextBox 73"/>
          <p:cNvSpPr txBox="1"/>
          <p:nvPr/>
        </p:nvSpPr>
        <p:spPr>
          <a:xfrm>
            <a:off x="8637863" y="22964829"/>
            <a:ext cx="4368802" cy="369332"/>
          </a:xfrm>
          <a:prstGeom prst="rect">
            <a:avLst/>
          </a:prstGeom>
          <a:solidFill>
            <a:schemeClr val="bg1"/>
          </a:solidFill>
        </p:spPr>
        <p:txBody>
          <a:bodyPr wrap="square" rtlCol="0">
            <a:spAutoFit/>
          </a:bodyPr>
          <a:lstStyle/>
          <a:p>
            <a:pPr algn="ctr"/>
            <a:r>
              <a:rPr lang="en-US" sz="1800" dirty="0" smtClean="0">
                <a:latin typeface="+mj-lt"/>
              </a:rPr>
              <a:t>Cotton Varietal Rankings 2013-2014</a:t>
            </a:r>
            <a:endParaRPr lang="en-US" sz="1800" dirty="0">
              <a:latin typeface="+mj-lt"/>
            </a:endParaRPr>
          </a:p>
        </p:txBody>
      </p:sp>
      <p:sp>
        <p:nvSpPr>
          <p:cNvPr id="89" name="TextBox 88"/>
          <p:cNvSpPr txBox="1"/>
          <p:nvPr/>
        </p:nvSpPr>
        <p:spPr>
          <a:xfrm>
            <a:off x="11230066" y="24912933"/>
            <a:ext cx="1846469" cy="1200329"/>
          </a:xfrm>
          <a:prstGeom prst="rect">
            <a:avLst/>
          </a:prstGeom>
          <a:noFill/>
        </p:spPr>
        <p:txBody>
          <a:bodyPr wrap="square" rtlCol="0">
            <a:spAutoFit/>
          </a:bodyPr>
          <a:lstStyle/>
          <a:p>
            <a:r>
              <a:rPr lang="en-US" sz="1800" dirty="0" smtClean="0">
                <a:latin typeface="+mj-lt"/>
              </a:rPr>
              <a:t>LA10307108 PD05064 LA09309116</a:t>
            </a:r>
          </a:p>
          <a:p>
            <a:r>
              <a:rPr lang="en-US" sz="1800" dirty="0" smtClean="0">
                <a:latin typeface="+mj-lt"/>
              </a:rPr>
              <a:t>AU55052</a:t>
            </a:r>
            <a:endParaRPr lang="en-US" sz="1800" dirty="0">
              <a:latin typeface="+mj-lt"/>
            </a:endParaRPr>
          </a:p>
        </p:txBody>
      </p:sp>
      <p:grpSp>
        <p:nvGrpSpPr>
          <p:cNvPr id="104" name="Group 103"/>
          <p:cNvGrpSpPr/>
          <p:nvPr/>
        </p:nvGrpSpPr>
        <p:grpSpPr>
          <a:xfrm>
            <a:off x="8756925" y="24912933"/>
            <a:ext cx="1903619" cy="646331"/>
            <a:chOff x="8756925" y="24883905"/>
            <a:chExt cx="1903619" cy="646331"/>
          </a:xfrm>
        </p:grpSpPr>
        <p:sp>
          <p:nvSpPr>
            <p:cNvPr id="81" name="TextBox 80"/>
            <p:cNvSpPr txBox="1"/>
            <p:nvPr/>
          </p:nvSpPr>
          <p:spPr>
            <a:xfrm>
              <a:off x="8756925" y="24883905"/>
              <a:ext cx="1846469" cy="646331"/>
            </a:xfrm>
            <a:prstGeom prst="rect">
              <a:avLst/>
            </a:prstGeom>
            <a:noFill/>
          </p:spPr>
          <p:txBody>
            <a:bodyPr wrap="square" rtlCol="0">
              <a:spAutoFit/>
            </a:bodyPr>
            <a:lstStyle/>
            <a:p>
              <a:r>
                <a:rPr lang="en-US" sz="1800" dirty="0" smtClean="0">
                  <a:latin typeface="+mj-lt"/>
                </a:rPr>
                <a:t>BOTTOM PERFORMING</a:t>
              </a:r>
              <a:r>
                <a:rPr lang="en-US" sz="1800" b="1" dirty="0" smtClean="0">
                  <a:latin typeface="+mj-lt"/>
                </a:rPr>
                <a:t>:</a:t>
              </a:r>
              <a:endParaRPr lang="en-US" sz="1800" b="1" dirty="0">
                <a:latin typeface="+mj-lt"/>
              </a:endParaRPr>
            </a:p>
          </p:txBody>
        </p:sp>
        <p:cxnSp>
          <p:nvCxnSpPr>
            <p:cNvPr id="97" name="Straight Connector 96"/>
            <p:cNvCxnSpPr/>
            <p:nvPr/>
          </p:nvCxnSpPr>
          <p:spPr>
            <a:xfrm>
              <a:off x="8814075" y="25530236"/>
              <a:ext cx="1846469" cy="0"/>
            </a:xfrm>
            <a:prstGeom prst="line">
              <a:avLst/>
            </a:prstGeom>
            <a:ln w="12700">
              <a:solidFill>
                <a:srgbClr val="C15442"/>
              </a:solidFill>
              <a:prstDash val="lgDash"/>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11230066" y="23611835"/>
            <a:ext cx="1846469" cy="646331"/>
          </a:xfrm>
          <a:prstGeom prst="rect">
            <a:avLst/>
          </a:prstGeom>
          <a:noFill/>
        </p:spPr>
        <p:txBody>
          <a:bodyPr wrap="square" rtlCol="0">
            <a:spAutoFit/>
          </a:bodyPr>
          <a:lstStyle/>
          <a:p>
            <a:r>
              <a:rPr lang="en-US" sz="1800" dirty="0" smtClean="0">
                <a:latin typeface="+mj-lt"/>
              </a:rPr>
              <a:t>GA_2009100</a:t>
            </a:r>
          </a:p>
          <a:p>
            <a:r>
              <a:rPr lang="en-US" sz="1800" dirty="0" smtClean="0">
                <a:latin typeface="+mj-lt"/>
              </a:rPr>
              <a:t>DP_393</a:t>
            </a:r>
            <a:endParaRPr lang="en-US" sz="1800" dirty="0">
              <a:latin typeface="+mj-lt"/>
            </a:endParaRPr>
          </a:p>
        </p:txBody>
      </p:sp>
      <p:sp>
        <p:nvSpPr>
          <p:cNvPr id="80" name="TextBox 79"/>
          <p:cNvSpPr txBox="1"/>
          <p:nvPr/>
        </p:nvSpPr>
        <p:spPr>
          <a:xfrm>
            <a:off x="8742411" y="23611835"/>
            <a:ext cx="1846469" cy="646331"/>
          </a:xfrm>
          <a:prstGeom prst="rect">
            <a:avLst/>
          </a:prstGeom>
          <a:noFill/>
        </p:spPr>
        <p:txBody>
          <a:bodyPr wrap="square" rtlCol="0">
            <a:spAutoFit/>
          </a:bodyPr>
          <a:lstStyle/>
          <a:p>
            <a:r>
              <a:rPr lang="en-US" sz="1800" dirty="0" smtClean="0">
                <a:latin typeface="+mj-lt"/>
              </a:rPr>
              <a:t>TOP PERFORMING:</a:t>
            </a:r>
            <a:endParaRPr lang="en-US" sz="1800" dirty="0">
              <a:latin typeface="+mj-lt"/>
            </a:endParaRPr>
          </a:p>
        </p:txBody>
      </p:sp>
      <p:cxnSp>
        <p:nvCxnSpPr>
          <p:cNvPr id="98" name="Straight Connector 97"/>
          <p:cNvCxnSpPr/>
          <p:nvPr/>
        </p:nvCxnSpPr>
        <p:spPr>
          <a:xfrm>
            <a:off x="8799561" y="24282012"/>
            <a:ext cx="1846469" cy="0"/>
          </a:xfrm>
          <a:prstGeom prst="line">
            <a:avLst/>
          </a:prstGeom>
          <a:ln w="12700">
            <a:solidFill>
              <a:srgbClr val="7DB86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9834</TotalTime>
  <Words>671</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252</cp:revision>
  <cp:lastPrinted>2017-03-01T18:52:21Z</cp:lastPrinted>
  <dcterms:created xsi:type="dcterms:W3CDTF">2015-06-02T14:58:58Z</dcterms:created>
  <dcterms:modified xsi:type="dcterms:W3CDTF">2017-03-30T19:39:51Z</dcterms:modified>
</cp:coreProperties>
</file>