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2" clrIdx="0"/>
  <p:cmAuthor id="1" name="Amberle Keith" initials="AK"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65" autoAdjust="0"/>
    <p:restoredTop sz="94660"/>
  </p:normalViewPr>
  <p:slideViewPr>
    <p:cSldViewPr snapToGrid="0">
      <p:cViewPr>
        <p:scale>
          <a:sx n="50" d="100"/>
          <a:sy n="50" d="100"/>
        </p:scale>
        <p:origin x="-1374" y="3384"/>
      </p:cViewPr>
      <p:guideLst>
        <p:guide orient="horz" pos="124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oleObject" Target="../embeddings/oleObject2.bin"/><Relationship Id="rId26" Type="http://schemas.openxmlformats.org/officeDocument/2006/relationships/image" Target="../media/image6.emf"/><Relationship Id="rId3" Type="http://schemas.openxmlformats.org/officeDocument/2006/relationships/image" Target="../media/image8.jpeg"/><Relationship Id="rId21" Type="http://schemas.openxmlformats.org/officeDocument/2006/relationships/oleObject" Target="../embeddings/oleObject3.bin"/><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3.emf"/><Relationship Id="rId25" Type="http://schemas.openxmlformats.org/officeDocument/2006/relationships/package" Target="../embeddings/Microsoft_Excel_Worksheet4.xlsx"/><Relationship Id="rId2" Type="http://schemas.openxmlformats.org/officeDocument/2006/relationships/slideLayout" Target="../slideLayouts/slideLayout1.xml"/><Relationship Id="rId16" Type="http://schemas.openxmlformats.org/officeDocument/2006/relationships/package" Target="../embeddings/Microsoft_Excel_Worksheet1.xlsx"/><Relationship Id="rId20" Type="http://schemas.openxmlformats.org/officeDocument/2006/relationships/image" Target="../media/image4.emf"/><Relationship Id="rId29"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oleObject" Target="../embeddings/oleObject4.bin"/><Relationship Id="rId5" Type="http://schemas.openxmlformats.org/officeDocument/2006/relationships/image" Target="../media/image10.jpeg"/><Relationship Id="rId15" Type="http://schemas.openxmlformats.org/officeDocument/2006/relationships/oleObject" Target="../embeddings/oleObject1.bin"/><Relationship Id="rId23" Type="http://schemas.openxmlformats.org/officeDocument/2006/relationships/image" Target="../media/image5.emf"/><Relationship Id="rId28" Type="http://schemas.openxmlformats.org/officeDocument/2006/relationships/package" Target="../embeddings/Microsoft_Excel_Worksheet5.xlsx"/><Relationship Id="rId10" Type="http://schemas.openxmlformats.org/officeDocument/2006/relationships/image" Target="../media/image15.png"/><Relationship Id="rId19" Type="http://schemas.openxmlformats.org/officeDocument/2006/relationships/package" Target="../embeddings/Microsoft_Excel_Worksheet2.xlsx"/><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package" Target="../embeddings/Microsoft_Excel_Worksheet3.xlsx"/><Relationship Id="rId27" Type="http://schemas.openxmlformats.org/officeDocument/2006/relationships/oleObject" Target="../embeddings/oleObject5.bin"/><Relationship Id="rId30"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529" t="3596" r="4951" b="2230"/>
          <a:stretch/>
        </p:blipFill>
        <p:spPr>
          <a:xfrm>
            <a:off x="18684228" y="10542535"/>
            <a:ext cx="6214122" cy="49801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4244" y="23182956"/>
            <a:ext cx="8939940" cy="66476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020" y="23182956"/>
            <a:ext cx="8776202" cy="6525894"/>
          </a:xfrm>
          <a:prstGeom prst="rect">
            <a:avLst/>
          </a:prstGeom>
        </p:spPr>
      </p:pic>
      <p:sp>
        <p:nvSpPr>
          <p:cNvPr id="2" name="Text Placeholder 1"/>
          <p:cNvSpPr>
            <a:spLocks noGrp="1"/>
          </p:cNvSpPr>
          <p:nvPr>
            <p:ph type="body" sz="quarter" idx="13"/>
          </p:nvPr>
        </p:nvSpPr>
        <p:spPr/>
        <p:txBody>
          <a:bodyPr/>
          <a:lstStyle/>
          <a:p>
            <a:r>
              <a:rPr lang="en-US" dirty="0" smtClean="0"/>
              <a:t>NASA Marshall Space Flight Center</a:t>
            </a:r>
            <a:endParaRPr lang="en-US" dirty="0"/>
          </a:p>
        </p:txBody>
      </p:sp>
      <p:sp>
        <p:nvSpPr>
          <p:cNvPr id="4" name="Text Placeholder 3"/>
          <p:cNvSpPr>
            <a:spLocks noGrp="1"/>
          </p:cNvSpPr>
          <p:nvPr>
            <p:ph type="body" sz="quarter" idx="11"/>
          </p:nvPr>
        </p:nvSpPr>
        <p:spPr/>
        <p:txBody>
          <a:bodyPr/>
          <a:lstStyle/>
          <a:p>
            <a:r>
              <a:rPr lang="en-US" dirty="0" smtClean="0"/>
              <a:t>Assessing landslide characteristics and developing a Landslide Hazard Map and a Landslide Susceptibility Map in Rwanda and Uganda using NASA Earth observations</a:t>
            </a:r>
            <a:endParaRPr lang="en-US" dirty="0"/>
          </a:p>
        </p:txBody>
      </p:sp>
      <p:sp>
        <p:nvSpPr>
          <p:cNvPr id="5" name="Text Placeholder 4"/>
          <p:cNvSpPr>
            <a:spLocks noGrp="1"/>
          </p:cNvSpPr>
          <p:nvPr>
            <p:ph type="body" sz="quarter" idx="10"/>
          </p:nvPr>
        </p:nvSpPr>
        <p:spPr/>
        <p:txBody>
          <a:bodyPr/>
          <a:lstStyle/>
          <a:p>
            <a:r>
              <a:rPr lang="en-US" dirty="0" smtClean="0"/>
              <a:t>East Africa Disasters</a:t>
            </a:r>
            <a:endParaRPr lang="en-US" dirty="0"/>
          </a:p>
        </p:txBody>
      </p:sp>
      <p:sp>
        <p:nvSpPr>
          <p:cNvPr id="9" name="Text Placeholder 16"/>
          <p:cNvSpPr txBox="1">
            <a:spLocks/>
          </p:cNvSpPr>
          <p:nvPr/>
        </p:nvSpPr>
        <p:spPr>
          <a:xfrm>
            <a:off x="604653" y="34524948"/>
            <a:ext cx="7709172" cy="5721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Tyler Finley, Leigh Sinclair, </a:t>
            </a:r>
            <a:r>
              <a:rPr lang="en-US" sz="2400" dirty="0" err="1" smtClean="0"/>
              <a:t>Padraic</a:t>
            </a:r>
            <a:r>
              <a:rPr lang="en-US" sz="2400" dirty="0" smtClean="0"/>
              <a:t> Conner, and </a:t>
            </a:r>
            <a:r>
              <a:rPr lang="en-US" sz="2400" dirty="0" err="1" smtClean="0"/>
              <a:t>Jeanné</a:t>
            </a:r>
            <a:r>
              <a:rPr lang="en-US" sz="2400" dirty="0" smtClean="0"/>
              <a:t> le Roux</a:t>
            </a:r>
          </a:p>
        </p:txBody>
      </p:sp>
      <p:sp>
        <p:nvSpPr>
          <p:cNvPr id="10" name="Text Placeholder 16"/>
          <p:cNvSpPr txBox="1">
            <a:spLocks/>
          </p:cNvSpPr>
          <p:nvPr/>
        </p:nvSpPr>
        <p:spPr>
          <a:xfrm>
            <a:off x="8340916" y="30852812"/>
            <a:ext cx="9489884" cy="30679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b="1" dirty="0" smtClean="0"/>
              <a:t>NASA SERVIR Coordination Office </a:t>
            </a:r>
            <a:r>
              <a:rPr lang="en-US" sz="2400" dirty="0" smtClean="0"/>
              <a:t>at NASA Marshall Space Flight Center</a:t>
            </a:r>
          </a:p>
          <a:p>
            <a:r>
              <a:rPr lang="en-US" sz="2400" b="1" dirty="0" smtClean="0"/>
              <a:t>SERVIR Applied Sciences Team </a:t>
            </a:r>
            <a:r>
              <a:rPr lang="en-US" sz="2400" dirty="0" smtClean="0"/>
              <a:t>at NASA Goddard Space Flight Center</a:t>
            </a:r>
          </a:p>
          <a:p>
            <a:r>
              <a:rPr lang="en-US" sz="2400" dirty="0" smtClean="0"/>
              <a:t>Regional Centre for Mapping of Resources for Development </a:t>
            </a:r>
            <a:r>
              <a:rPr lang="en-US" sz="2400" b="1" dirty="0" smtClean="0"/>
              <a:t>(RCMRD)</a:t>
            </a:r>
          </a:p>
        </p:txBody>
      </p:sp>
      <p:sp>
        <p:nvSpPr>
          <p:cNvPr id="11" name="Text Placeholder 16"/>
          <p:cNvSpPr txBox="1">
            <a:spLocks/>
          </p:cNvSpPr>
          <p:nvPr/>
        </p:nvSpPr>
        <p:spPr>
          <a:xfrm>
            <a:off x="8340915" y="33593440"/>
            <a:ext cx="9489884" cy="18106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We would like to thank our Science Advisor, </a:t>
            </a:r>
            <a:r>
              <a:rPr lang="en-US" sz="2400" b="1" dirty="0" smtClean="0"/>
              <a:t>Dr. Jeffrey </a:t>
            </a:r>
            <a:r>
              <a:rPr lang="en-US" sz="2400" b="1" dirty="0" err="1" smtClean="0"/>
              <a:t>Luvall</a:t>
            </a:r>
            <a:r>
              <a:rPr lang="en-US" sz="2400" dirty="0" smtClean="0"/>
              <a:t> (NASA at NSSTC), Science Mentor </a:t>
            </a:r>
            <a:r>
              <a:rPr lang="en-US" sz="2400" b="1" dirty="0" smtClean="0"/>
              <a:t>Dr. Robert Griffin</a:t>
            </a:r>
            <a:r>
              <a:rPr lang="en-US" sz="2400" dirty="0" smtClean="0"/>
              <a:t> (University of Alabama in Huntsville), and </a:t>
            </a:r>
            <a:r>
              <a:rPr lang="en-US" sz="2400" b="1" dirty="0" smtClean="0"/>
              <a:t>Eric Anderson</a:t>
            </a:r>
            <a:r>
              <a:rPr lang="en-US" sz="2400" dirty="0" smtClean="0"/>
              <a:t> (SERVIR) for their guidance on this project.</a:t>
            </a:r>
          </a:p>
        </p:txBody>
      </p:sp>
      <p:sp>
        <p:nvSpPr>
          <p:cNvPr id="12" name="Text Placeholder 16"/>
          <p:cNvSpPr txBox="1">
            <a:spLocks/>
          </p:cNvSpPr>
          <p:nvPr/>
        </p:nvSpPr>
        <p:spPr>
          <a:xfrm>
            <a:off x="18288000" y="20324640"/>
            <a:ext cx="7920170" cy="259540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Western Uganda and Southeastern Rwanda are susceptible to landslides</a:t>
            </a:r>
          </a:p>
          <a:p>
            <a:pPr marL="347663" indent="-347663"/>
            <a:r>
              <a:rPr lang="en-US" dirty="0" smtClean="0"/>
              <a:t>Approximately 16 million people are at risk of being affected by a landslide</a:t>
            </a:r>
          </a:p>
          <a:p>
            <a:r>
              <a:rPr lang="en-US" dirty="0"/>
              <a:t>All measures had very strong correlation at the monthly scale </a:t>
            </a:r>
            <a:r>
              <a:rPr lang="en-US" dirty="0" smtClean="0"/>
              <a:t>and </a:t>
            </a:r>
            <a:r>
              <a:rPr lang="en-US" dirty="0"/>
              <a:t>strong correlation at the daily </a:t>
            </a:r>
            <a:r>
              <a:rPr lang="en-US" dirty="0" smtClean="0"/>
              <a:t>scale for the overall assessment </a:t>
            </a:r>
            <a:endParaRPr lang="en-US" dirty="0"/>
          </a:p>
          <a:p>
            <a:r>
              <a:rPr lang="en-US" dirty="0"/>
              <a:t>For extreme rainfall events GPM and TRMM had very strong </a:t>
            </a:r>
            <a:r>
              <a:rPr lang="en-US" dirty="0" smtClean="0"/>
              <a:t>correlation to each other </a:t>
            </a:r>
            <a:r>
              <a:rPr lang="en-US" dirty="0"/>
              <a:t>at the monthly scale and strong correlation at the daily scale, however they showed weak correlation to </a:t>
            </a:r>
            <a:r>
              <a:rPr lang="en-US" dirty="0" smtClean="0"/>
              <a:t>CHIRPS</a:t>
            </a:r>
            <a:endParaRPr lang="en-US" dirty="0"/>
          </a:p>
          <a:p>
            <a:pPr marL="347663" indent="-347663"/>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t>
            </a:r>
          </a:p>
        </p:txBody>
      </p:sp>
      <p:sp>
        <p:nvSpPr>
          <p:cNvPr id="15" name="Text Placeholder 16"/>
          <p:cNvSpPr txBox="1">
            <a:spLocks/>
          </p:cNvSpPr>
          <p:nvPr/>
        </p:nvSpPr>
        <p:spPr>
          <a:xfrm>
            <a:off x="18288000" y="6243411"/>
            <a:ext cx="8229600" cy="26148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t>Supply</a:t>
            </a:r>
            <a:r>
              <a:rPr lang="en-US" dirty="0"/>
              <a:t> updates to SERVIR’s Global Landslide Catalog (GLC), an online database documenting </a:t>
            </a:r>
            <a:r>
              <a:rPr lang="en-US" dirty="0" smtClean="0"/>
              <a:t>rainfall-triggered </a:t>
            </a:r>
            <a:r>
              <a:rPr lang="en-US" dirty="0"/>
              <a:t>landslides around the world</a:t>
            </a:r>
          </a:p>
          <a:p>
            <a:r>
              <a:rPr lang="en-US" b="1" dirty="0"/>
              <a:t>Create</a:t>
            </a:r>
            <a:r>
              <a:rPr lang="en-US" dirty="0"/>
              <a:t> a Landslide Susceptibility Map </a:t>
            </a:r>
            <a:r>
              <a:rPr lang="en-US" dirty="0" smtClean="0"/>
              <a:t>and a Landslide Hazard Map for </a:t>
            </a:r>
            <a:r>
              <a:rPr lang="en-US" dirty="0"/>
              <a:t>the study area using a sample of landslide data from the GLC and landslides found through Google Earth</a:t>
            </a:r>
          </a:p>
          <a:p>
            <a:r>
              <a:rPr lang="en-US" b="1" dirty="0"/>
              <a:t>Assess</a:t>
            </a:r>
            <a:r>
              <a:rPr lang="en-US" dirty="0"/>
              <a:t> </a:t>
            </a:r>
            <a:r>
              <a:rPr lang="en-US" dirty="0" smtClean="0"/>
              <a:t>performance of GPM </a:t>
            </a:r>
            <a:r>
              <a:rPr lang="en-US" dirty="0"/>
              <a:t>and </a:t>
            </a:r>
            <a:r>
              <a:rPr lang="en-US" dirty="0" smtClean="0"/>
              <a:t>TRMM at </a:t>
            </a:r>
            <a:r>
              <a:rPr lang="en-US" dirty="0"/>
              <a:t>identifying landslide conditions   </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079634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374106" y="992014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7" name="TextBox 26"/>
          <p:cNvSpPr txBox="1"/>
          <p:nvPr/>
        </p:nvSpPr>
        <p:spPr>
          <a:xfrm>
            <a:off x="803792" y="21767185"/>
            <a:ext cx="1590305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374105" y="1961896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8217580" y="3286815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217580" y="3008337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25321" y="300833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Leigh Sinclair (Project Lead), </a:t>
            </a:r>
            <a:r>
              <a:rPr lang="en-US" dirty="0" err="1" smtClean="0"/>
              <a:t>Padraic</a:t>
            </a:r>
            <a:r>
              <a:rPr lang="en-US" dirty="0" smtClean="0"/>
              <a:t> Conner (Co-Project Lead), Tyler Finley, </a:t>
            </a:r>
            <a:r>
              <a:rPr lang="en-US" dirty="0" err="1" smtClean="0"/>
              <a:t>Jeanné</a:t>
            </a:r>
            <a:r>
              <a:rPr lang="en-US" dirty="0" smtClean="0"/>
              <a:t> le Roux</a:t>
            </a:r>
          </a:p>
          <a:p>
            <a:r>
              <a:rPr lang="en-US" sz="2400" dirty="0" smtClean="0"/>
              <a:t>NASA DEVELOP National Program at Marshall Space Flight Center</a:t>
            </a:r>
            <a:endParaRPr lang="en-US" sz="2400"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15915" y="11537466"/>
            <a:ext cx="2455963" cy="119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24292" y="14475407"/>
            <a:ext cx="2448076" cy="11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821302" y="11460050"/>
            <a:ext cx="16647027" cy="1569660"/>
            <a:chOff x="679799" y="17681001"/>
            <a:chExt cx="16647027" cy="1569660"/>
          </a:xfrm>
        </p:grpSpPr>
        <p:sp>
          <p:nvSpPr>
            <p:cNvPr id="39" name="TextBox 38"/>
            <p:cNvSpPr txBox="1"/>
            <p:nvPr/>
          </p:nvSpPr>
          <p:spPr>
            <a:xfrm>
              <a:off x="1941666" y="17964961"/>
              <a:ext cx="14765184"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Update Global Landslide Catalog </a:t>
              </a:r>
              <a:endParaRPr lang="en-US" sz="3600" b="1" dirty="0">
                <a:solidFill>
                  <a:schemeClr val="tx1">
                    <a:lumMod val="60000"/>
                    <a:lumOff val="40000"/>
                  </a:schemeClr>
                </a:solidFill>
                <a:latin typeface="+mj-lt"/>
              </a:endParaRPr>
            </a:p>
          </p:txBody>
        </p:sp>
        <p:sp>
          <p:nvSpPr>
            <p:cNvPr id="40" name="TextBox 39"/>
            <p:cNvSpPr txBox="1"/>
            <p:nvPr/>
          </p:nvSpPr>
          <p:spPr>
            <a:xfrm>
              <a:off x="1941667" y="18582287"/>
              <a:ext cx="15385159" cy="461665"/>
            </a:xfrm>
            <a:prstGeom prst="rect">
              <a:avLst/>
            </a:prstGeom>
            <a:noFill/>
          </p:spPr>
          <p:txBody>
            <a:bodyPr wrap="square" rtlCol="0">
              <a:spAutoFit/>
            </a:bodyPr>
            <a:lstStyle/>
            <a:p>
              <a:pPr algn="ctr">
                <a:buClr>
                  <a:schemeClr val="accent1">
                    <a:lumMod val="60000"/>
                    <a:lumOff val="40000"/>
                  </a:schemeClr>
                </a:buClr>
              </a:pPr>
              <a:r>
                <a:rPr lang="en-US" sz="2400" b="1" dirty="0" smtClean="0">
                  <a:latin typeface="+mj-lt"/>
                </a:rPr>
                <a:t>Google Earth </a:t>
              </a:r>
              <a:r>
                <a:rPr lang="en-US" sz="2400" dirty="0" smtClean="0">
                  <a:latin typeface="+mj-lt"/>
                </a:rPr>
                <a:t>[Landslide locations] </a:t>
              </a:r>
              <a:r>
                <a:rPr lang="en-US" sz="2400" dirty="0" smtClean="0">
                  <a:solidFill>
                    <a:schemeClr val="accent1">
                      <a:lumMod val="40000"/>
                      <a:lumOff val="60000"/>
                    </a:schemeClr>
                  </a:solidFill>
                  <a:latin typeface="+mj-lt"/>
                  <a:sym typeface="Wingdings 2" panose="05020102010507070707" pitchFamily="18" charset="2"/>
                </a:rPr>
                <a:t></a:t>
              </a:r>
              <a:r>
                <a:rPr lang="en-US" sz="2400" dirty="0" smtClean="0">
                  <a:latin typeface="+mj-lt"/>
                </a:rPr>
                <a:t> </a:t>
              </a:r>
              <a:r>
                <a:rPr lang="en-US" sz="2400" b="1" dirty="0" smtClean="0">
                  <a:latin typeface="+mj-lt"/>
                </a:rPr>
                <a:t>News Reports </a:t>
              </a:r>
              <a:r>
                <a:rPr lang="en-US" sz="2400" dirty="0" smtClean="0">
                  <a:latin typeface="+mj-lt"/>
                </a:rPr>
                <a:t>[Time of Landslide] </a:t>
              </a:r>
              <a:r>
                <a:rPr lang="en-US" sz="2400" dirty="0" smtClean="0">
                  <a:solidFill>
                    <a:schemeClr val="accent1">
                      <a:lumMod val="40000"/>
                      <a:lumOff val="60000"/>
                    </a:schemeClr>
                  </a:solidFill>
                  <a:sym typeface="Wingdings 2" panose="05020102010507070707" pitchFamily="18" charset="2"/>
                </a:rPr>
                <a:t> </a:t>
              </a:r>
              <a:r>
                <a:rPr lang="en-US" sz="2400" b="1" dirty="0" smtClean="0">
                  <a:latin typeface="+mj-lt"/>
                </a:rPr>
                <a:t>Landsat 8 </a:t>
              </a:r>
              <a:r>
                <a:rPr lang="en-US" sz="2400" dirty="0" smtClean="0">
                  <a:latin typeface="+mj-lt"/>
                </a:rPr>
                <a:t>[Time </a:t>
              </a:r>
              <a:r>
                <a:rPr lang="en-US" sz="2400" dirty="0">
                  <a:latin typeface="+mj-lt"/>
                </a:rPr>
                <a:t>of Landslide]</a:t>
              </a:r>
              <a:r>
                <a:rPr lang="en-US" sz="2400" dirty="0" smtClean="0">
                  <a:solidFill>
                    <a:schemeClr val="accent1">
                      <a:lumMod val="40000"/>
                      <a:lumOff val="60000"/>
                    </a:schemeClr>
                  </a:solidFill>
                  <a:latin typeface="+mj-lt"/>
                  <a:sym typeface="Wingdings 2" panose="05020102010507070707" pitchFamily="18" charset="2"/>
                </a:rPr>
                <a:t> </a:t>
              </a:r>
              <a:endParaRPr lang="en-US" sz="2400" dirty="0">
                <a:latin typeface="+mj-lt"/>
              </a:endParaRPr>
            </a:p>
          </p:txBody>
        </p:sp>
        <p:sp>
          <p:nvSpPr>
            <p:cNvPr id="41" name="TextBox 40"/>
            <p:cNvSpPr txBox="1"/>
            <p:nvPr/>
          </p:nvSpPr>
          <p:spPr>
            <a:xfrm>
              <a:off x="679799" y="17681001"/>
              <a:ext cx="1261476" cy="1569660"/>
            </a:xfrm>
            <a:prstGeom prst="rect">
              <a:avLst/>
            </a:prstGeom>
            <a:noFill/>
          </p:spPr>
          <p:txBody>
            <a:bodyPr wrap="square" rtlCol="0">
              <a:spAutoFit/>
            </a:bodyPr>
            <a:lstStyle/>
            <a:p>
              <a:pPr algn="r"/>
              <a:r>
                <a:rPr lang="en-US" sz="9600" b="1" dirty="0" smtClean="0">
                  <a:solidFill>
                    <a:schemeClr val="accent1">
                      <a:lumMod val="40000"/>
                      <a:lumOff val="60000"/>
                    </a:schemeClr>
                  </a:solidFill>
                  <a:latin typeface="+mj-lt"/>
                </a:rPr>
                <a:t>1</a:t>
              </a:r>
              <a:endParaRPr lang="en-US" sz="9600" b="1" dirty="0">
                <a:solidFill>
                  <a:schemeClr val="accent1">
                    <a:lumMod val="40000"/>
                    <a:lumOff val="60000"/>
                  </a:schemeClr>
                </a:solidFill>
                <a:latin typeface="+mj-lt"/>
              </a:endParaRPr>
            </a:p>
          </p:txBody>
        </p:sp>
      </p:grpSp>
      <p:grpSp>
        <p:nvGrpSpPr>
          <p:cNvPr id="42" name="Group 41"/>
          <p:cNvGrpSpPr/>
          <p:nvPr/>
        </p:nvGrpSpPr>
        <p:grpSpPr>
          <a:xfrm>
            <a:off x="835410" y="12772217"/>
            <a:ext cx="16647026" cy="1569660"/>
            <a:chOff x="679799" y="17681001"/>
            <a:chExt cx="16647026" cy="1569660"/>
          </a:xfrm>
        </p:grpSpPr>
        <p:sp>
          <p:nvSpPr>
            <p:cNvPr id="43" name="TextBox 42"/>
            <p:cNvSpPr txBox="1"/>
            <p:nvPr/>
          </p:nvSpPr>
          <p:spPr>
            <a:xfrm>
              <a:off x="1941666" y="17964961"/>
              <a:ext cx="15385159"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Create a Landslide Susceptibility Map</a:t>
              </a:r>
              <a:endParaRPr lang="en-US" sz="3600" b="1" dirty="0">
                <a:solidFill>
                  <a:schemeClr val="tx1">
                    <a:lumMod val="60000"/>
                    <a:lumOff val="40000"/>
                  </a:schemeClr>
                </a:solidFill>
                <a:latin typeface="+mj-lt"/>
              </a:endParaRPr>
            </a:p>
          </p:txBody>
        </p:sp>
        <p:sp>
          <p:nvSpPr>
            <p:cNvPr id="44" name="TextBox 43"/>
            <p:cNvSpPr txBox="1"/>
            <p:nvPr/>
          </p:nvSpPr>
          <p:spPr>
            <a:xfrm>
              <a:off x="1941666" y="18553046"/>
              <a:ext cx="9412133" cy="461665"/>
            </a:xfrm>
            <a:prstGeom prst="rect">
              <a:avLst/>
            </a:prstGeom>
            <a:noFill/>
          </p:spPr>
          <p:txBody>
            <a:bodyPr wrap="square" rtlCol="0">
              <a:spAutoFit/>
            </a:bodyPr>
            <a:lstStyle/>
            <a:p>
              <a:pPr algn="ctr">
                <a:buClr>
                  <a:schemeClr val="accent1">
                    <a:lumMod val="60000"/>
                    <a:lumOff val="40000"/>
                  </a:schemeClr>
                </a:buClr>
              </a:pPr>
              <a:r>
                <a:rPr lang="en-US" sz="2400" b="1" dirty="0" smtClean="0">
                  <a:latin typeface="+mj-lt"/>
                </a:rPr>
                <a:t>Landslide Thresholds </a:t>
              </a:r>
              <a:r>
                <a:rPr lang="en-US" sz="2400" dirty="0" smtClean="0">
                  <a:latin typeface="+mj-lt"/>
                </a:rPr>
                <a:t>[Elevation, Slope, etc.] </a:t>
              </a:r>
              <a:r>
                <a:rPr lang="en-US" sz="2400" dirty="0" smtClean="0">
                  <a:solidFill>
                    <a:schemeClr val="accent1">
                      <a:lumMod val="40000"/>
                      <a:lumOff val="60000"/>
                    </a:schemeClr>
                  </a:solidFill>
                  <a:latin typeface="+mj-lt"/>
                  <a:sym typeface="Wingdings 2" panose="05020102010507070707" pitchFamily="18" charset="2"/>
                </a:rPr>
                <a:t></a:t>
              </a:r>
              <a:r>
                <a:rPr lang="en-US" sz="2400" dirty="0" smtClean="0">
                  <a:latin typeface="+mj-lt"/>
                </a:rPr>
                <a:t> </a:t>
              </a:r>
              <a:r>
                <a:rPr lang="en-US" sz="2400" b="1" dirty="0" smtClean="0">
                  <a:latin typeface="+mj-lt"/>
                </a:rPr>
                <a:t>Fuzzy Model</a:t>
              </a:r>
              <a:endParaRPr lang="en-US" sz="2400" dirty="0">
                <a:latin typeface="+mj-lt"/>
              </a:endParaRPr>
            </a:p>
          </p:txBody>
        </p:sp>
        <p:sp>
          <p:nvSpPr>
            <p:cNvPr id="45" name="TextBox 44"/>
            <p:cNvSpPr txBox="1"/>
            <p:nvPr/>
          </p:nvSpPr>
          <p:spPr>
            <a:xfrm>
              <a:off x="679799" y="17681001"/>
              <a:ext cx="1261476" cy="1569660"/>
            </a:xfrm>
            <a:prstGeom prst="rect">
              <a:avLst/>
            </a:prstGeom>
            <a:noFill/>
          </p:spPr>
          <p:txBody>
            <a:bodyPr wrap="square" rtlCol="0">
              <a:spAutoFit/>
            </a:bodyPr>
            <a:lstStyle/>
            <a:p>
              <a:pPr algn="r"/>
              <a:r>
                <a:rPr lang="en-US" sz="9600" b="1" dirty="0" smtClean="0">
                  <a:solidFill>
                    <a:schemeClr val="accent1">
                      <a:lumMod val="40000"/>
                      <a:lumOff val="60000"/>
                    </a:schemeClr>
                  </a:solidFill>
                  <a:latin typeface="+mj-lt"/>
                </a:rPr>
                <a:t>2</a:t>
              </a:r>
              <a:endParaRPr lang="en-US" sz="9600" b="1" dirty="0">
                <a:solidFill>
                  <a:schemeClr val="accent1">
                    <a:lumMod val="40000"/>
                    <a:lumOff val="60000"/>
                  </a:schemeClr>
                </a:solidFill>
                <a:latin typeface="+mj-lt"/>
              </a:endParaRPr>
            </a:p>
          </p:txBody>
        </p:sp>
      </p:grpSp>
      <p:grpSp>
        <p:nvGrpSpPr>
          <p:cNvPr id="72" name="Group 71"/>
          <p:cNvGrpSpPr/>
          <p:nvPr/>
        </p:nvGrpSpPr>
        <p:grpSpPr>
          <a:xfrm>
            <a:off x="821302" y="19965952"/>
            <a:ext cx="16027051" cy="1569660"/>
            <a:chOff x="679799" y="17681001"/>
            <a:chExt cx="16027051" cy="1569660"/>
          </a:xfrm>
        </p:grpSpPr>
        <p:sp>
          <p:nvSpPr>
            <p:cNvPr id="73" name="TextBox 72"/>
            <p:cNvSpPr txBox="1"/>
            <p:nvPr/>
          </p:nvSpPr>
          <p:spPr>
            <a:xfrm>
              <a:off x="1941666" y="17964961"/>
              <a:ext cx="14765184"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Create a Landslide Hazard Map</a:t>
              </a:r>
              <a:endParaRPr lang="en-US" sz="3600" b="1" dirty="0">
                <a:solidFill>
                  <a:schemeClr val="tx1">
                    <a:lumMod val="60000"/>
                    <a:lumOff val="40000"/>
                  </a:schemeClr>
                </a:solidFill>
                <a:latin typeface="+mj-lt"/>
              </a:endParaRPr>
            </a:p>
          </p:txBody>
        </p:sp>
        <p:sp>
          <p:nvSpPr>
            <p:cNvPr id="74" name="TextBox 73"/>
            <p:cNvSpPr txBox="1"/>
            <p:nvPr/>
          </p:nvSpPr>
          <p:spPr>
            <a:xfrm>
              <a:off x="1941669" y="18582287"/>
              <a:ext cx="9831232" cy="461665"/>
            </a:xfrm>
            <a:prstGeom prst="rect">
              <a:avLst/>
            </a:prstGeom>
            <a:noFill/>
          </p:spPr>
          <p:txBody>
            <a:bodyPr wrap="square" rtlCol="0">
              <a:spAutoFit/>
            </a:bodyPr>
            <a:lstStyle/>
            <a:p>
              <a:pPr algn="ctr">
                <a:buClr>
                  <a:schemeClr val="accent1">
                    <a:lumMod val="60000"/>
                    <a:lumOff val="40000"/>
                  </a:schemeClr>
                </a:buClr>
              </a:pPr>
              <a:r>
                <a:rPr lang="en-US" sz="2400" b="1" dirty="0" smtClean="0">
                  <a:latin typeface="+mj-lt"/>
                </a:rPr>
                <a:t>Landslide Susceptibility Map</a:t>
              </a:r>
              <a:r>
                <a:rPr lang="en-US" sz="2400" dirty="0" smtClean="0">
                  <a:latin typeface="+mj-lt"/>
                </a:rPr>
                <a:t> </a:t>
              </a:r>
              <a:r>
                <a:rPr lang="en-US" sz="2400" dirty="0" smtClean="0">
                  <a:solidFill>
                    <a:schemeClr val="accent1">
                      <a:lumMod val="40000"/>
                      <a:lumOff val="60000"/>
                    </a:schemeClr>
                  </a:solidFill>
                  <a:sym typeface="Wingdings 2" panose="05020102010507070707" pitchFamily="18" charset="2"/>
                </a:rPr>
                <a:t> </a:t>
              </a:r>
              <a:r>
                <a:rPr lang="en-US" sz="2400" b="1" dirty="0" smtClean="0">
                  <a:latin typeface="+mj-lt"/>
                </a:rPr>
                <a:t>SEDAC </a:t>
              </a:r>
              <a:r>
                <a:rPr lang="en-US" sz="2400" dirty="0" smtClean="0">
                  <a:latin typeface="+mj-lt"/>
                </a:rPr>
                <a:t>[Population Density Data]</a:t>
              </a:r>
              <a:r>
                <a:rPr lang="en-US" sz="2400" dirty="0" smtClean="0">
                  <a:solidFill>
                    <a:schemeClr val="accent1">
                      <a:lumMod val="40000"/>
                      <a:lumOff val="60000"/>
                    </a:schemeClr>
                  </a:solidFill>
                  <a:latin typeface="+mj-lt"/>
                  <a:sym typeface="Wingdings 2" panose="05020102010507070707" pitchFamily="18" charset="2"/>
                </a:rPr>
                <a:t> </a:t>
              </a:r>
              <a:endParaRPr lang="en-US" sz="2400" dirty="0">
                <a:latin typeface="+mj-lt"/>
              </a:endParaRPr>
            </a:p>
          </p:txBody>
        </p:sp>
        <p:sp>
          <p:nvSpPr>
            <p:cNvPr id="75" name="TextBox 74"/>
            <p:cNvSpPr txBox="1"/>
            <p:nvPr/>
          </p:nvSpPr>
          <p:spPr>
            <a:xfrm>
              <a:off x="679799" y="17681001"/>
              <a:ext cx="1261476" cy="1569660"/>
            </a:xfrm>
            <a:prstGeom prst="rect">
              <a:avLst/>
            </a:prstGeom>
            <a:noFill/>
          </p:spPr>
          <p:txBody>
            <a:bodyPr wrap="square" rtlCol="0">
              <a:spAutoFit/>
            </a:bodyPr>
            <a:lstStyle/>
            <a:p>
              <a:pPr algn="r"/>
              <a:r>
                <a:rPr lang="en-US" sz="9600" b="1" dirty="0">
                  <a:solidFill>
                    <a:schemeClr val="accent1">
                      <a:lumMod val="40000"/>
                      <a:lumOff val="60000"/>
                    </a:schemeClr>
                  </a:solidFill>
                  <a:latin typeface="+mj-lt"/>
                </a:rPr>
                <a:t>4</a:t>
              </a:r>
            </a:p>
          </p:txBody>
        </p:sp>
      </p:grpSp>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t="16596" b="7727"/>
          <a:stretch/>
        </p:blipFill>
        <p:spPr>
          <a:xfrm>
            <a:off x="725321" y="30852813"/>
            <a:ext cx="6273467" cy="3560675"/>
          </a:xfrm>
          <a:prstGeom prst="rect">
            <a:avLst/>
          </a:prstGeom>
          <a:ln>
            <a:solidFill>
              <a:schemeClr val="accent1"/>
            </a:solidFill>
          </a:ln>
        </p:spPr>
      </p:pic>
      <p:grpSp>
        <p:nvGrpSpPr>
          <p:cNvPr id="76" name="Group 75"/>
          <p:cNvGrpSpPr/>
          <p:nvPr/>
        </p:nvGrpSpPr>
        <p:grpSpPr>
          <a:xfrm>
            <a:off x="835410" y="18491685"/>
            <a:ext cx="16027051" cy="1569660"/>
            <a:chOff x="679799" y="17681001"/>
            <a:chExt cx="16027051" cy="1569660"/>
          </a:xfrm>
        </p:grpSpPr>
        <p:sp>
          <p:nvSpPr>
            <p:cNvPr id="77" name="TextBox 76"/>
            <p:cNvSpPr txBox="1"/>
            <p:nvPr/>
          </p:nvSpPr>
          <p:spPr>
            <a:xfrm>
              <a:off x="1941666" y="17964961"/>
              <a:ext cx="14765184"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Conduct a Preliminary Assessment of GPM and TRMM</a:t>
              </a:r>
              <a:endParaRPr lang="en-US" sz="3600" b="1" dirty="0">
                <a:solidFill>
                  <a:schemeClr val="tx1">
                    <a:lumMod val="60000"/>
                    <a:lumOff val="40000"/>
                  </a:schemeClr>
                </a:solidFill>
                <a:latin typeface="+mj-lt"/>
              </a:endParaRPr>
            </a:p>
          </p:txBody>
        </p:sp>
        <p:sp>
          <p:nvSpPr>
            <p:cNvPr id="78" name="TextBox 77"/>
            <p:cNvSpPr txBox="1"/>
            <p:nvPr/>
          </p:nvSpPr>
          <p:spPr>
            <a:xfrm>
              <a:off x="1941669" y="18582287"/>
              <a:ext cx="11031382" cy="461665"/>
            </a:xfrm>
            <a:prstGeom prst="rect">
              <a:avLst/>
            </a:prstGeom>
            <a:noFill/>
          </p:spPr>
          <p:txBody>
            <a:bodyPr wrap="square" rtlCol="0">
              <a:spAutoFit/>
            </a:bodyPr>
            <a:lstStyle/>
            <a:p>
              <a:pPr algn="ctr">
                <a:buClr>
                  <a:schemeClr val="accent1">
                    <a:lumMod val="60000"/>
                    <a:lumOff val="40000"/>
                  </a:schemeClr>
                </a:buClr>
              </a:pPr>
              <a:r>
                <a:rPr lang="en-US" sz="2400" b="1" dirty="0" smtClean="0">
                  <a:latin typeface="+mj-lt"/>
                </a:rPr>
                <a:t>GPM Data </a:t>
              </a:r>
              <a:r>
                <a:rPr lang="en-US" sz="2400" dirty="0" smtClean="0">
                  <a:latin typeface="+mj-lt"/>
                </a:rPr>
                <a:t>[Precipitation] </a:t>
              </a:r>
              <a:r>
                <a:rPr lang="en-US" sz="2400" dirty="0" smtClean="0">
                  <a:solidFill>
                    <a:schemeClr val="accent1">
                      <a:lumMod val="40000"/>
                      <a:lumOff val="60000"/>
                    </a:schemeClr>
                  </a:solidFill>
                  <a:latin typeface="+mj-lt"/>
                  <a:sym typeface="Wingdings 2" panose="05020102010507070707" pitchFamily="18" charset="2"/>
                </a:rPr>
                <a:t></a:t>
              </a:r>
              <a:r>
                <a:rPr lang="en-US" sz="2400" dirty="0" smtClean="0">
                  <a:latin typeface="+mj-lt"/>
                </a:rPr>
                <a:t> </a:t>
              </a:r>
              <a:r>
                <a:rPr lang="en-US" sz="2400" b="1" dirty="0" smtClean="0">
                  <a:latin typeface="+mj-lt"/>
                </a:rPr>
                <a:t>TRMM </a:t>
              </a:r>
              <a:r>
                <a:rPr lang="en-US" sz="2400" dirty="0" smtClean="0">
                  <a:latin typeface="+mj-lt"/>
                </a:rPr>
                <a:t>[Precipitation] </a:t>
              </a:r>
              <a:r>
                <a:rPr lang="en-US" sz="2400" dirty="0" smtClean="0">
                  <a:solidFill>
                    <a:schemeClr val="accent1">
                      <a:lumMod val="40000"/>
                      <a:lumOff val="60000"/>
                    </a:schemeClr>
                  </a:solidFill>
                  <a:sym typeface="Wingdings 2" panose="05020102010507070707" pitchFamily="18" charset="2"/>
                </a:rPr>
                <a:t> </a:t>
              </a:r>
              <a:r>
                <a:rPr lang="en-US" sz="2400" b="1" dirty="0" smtClean="0">
                  <a:latin typeface="+mj-lt"/>
                </a:rPr>
                <a:t>CHIRPS </a:t>
              </a:r>
              <a:r>
                <a:rPr lang="en-US" sz="2400" dirty="0" smtClean="0">
                  <a:latin typeface="+mj-lt"/>
                </a:rPr>
                <a:t>[Precipitation]</a:t>
              </a:r>
              <a:r>
                <a:rPr lang="en-US" sz="2400" dirty="0" smtClean="0">
                  <a:solidFill>
                    <a:schemeClr val="accent1">
                      <a:lumMod val="40000"/>
                      <a:lumOff val="60000"/>
                    </a:schemeClr>
                  </a:solidFill>
                  <a:latin typeface="+mj-lt"/>
                  <a:sym typeface="Wingdings 2" panose="05020102010507070707" pitchFamily="18" charset="2"/>
                </a:rPr>
                <a:t> </a:t>
              </a:r>
              <a:endParaRPr lang="en-US" sz="2400" dirty="0">
                <a:latin typeface="+mj-lt"/>
              </a:endParaRPr>
            </a:p>
          </p:txBody>
        </p:sp>
        <p:sp>
          <p:nvSpPr>
            <p:cNvPr id="79" name="TextBox 78"/>
            <p:cNvSpPr txBox="1"/>
            <p:nvPr/>
          </p:nvSpPr>
          <p:spPr>
            <a:xfrm>
              <a:off x="679799" y="17681001"/>
              <a:ext cx="1261476" cy="1569660"/>
            </a:xfrm>
            <a:prstGeom prst="rect">
              <a:avLst/>
            </a:prstGeom>
            <a:noFill/>
          </p:spPr>
          <p:txBody>
            <a:bodyPr wrap="square" rtlCol="0">
              <a:spAutoFit/>
            </a:bodyPr>
            <a:lstStyle/>
            <a:p>
              <a:pPr algn="r"/>
              <a:r>
                <a:rPr lang="en-US" sz="9600" b="1" dirty="0" smtClean="0">
                  <a:solidFill>
                    <a:schemeClr val="accent1">
                      <a:lumMod val="40000"/>
                      <a:lumOff val="60000"/>
                    </a:schemeClr>
                  </a:solidFill>
                  <a:latin typeface="+mj-lt"/>
                </a:rPr>
                <a:t>3</a:t>
              </a:r>
              <a:endParaRPr lang="en-US" sz="9600" b="1" dirty="0">
                <a:solidFill>
                  <a:schemeClr val="accent1">
                    <a:lumMod val="40000"/>
                    <a:lumOff val="60000"/>
                  </a:schemeClr>
                </a:solidFill>
                <a:latin typeface="+mj-lt"/>
              </a:endParaRPr>
            </a:p>
          </p:txBody>
        </p:sp>
      </p:grpSp>
      <p:sp>
        <p:nvSpPr>
          <p:cNvPr id="21" name="Rectangle 20"/>
          <p:cNvSpPr/>
          <p:nvPr/>
        </p:nvSpPr>
        <p:spPr>
          <a:xfrm>
            <a:off x="914401" y="6243412"/>
            <a:ext cx="16627642" cy="4416787"/>
          </a:xfrm>
          <a:prstGeom prst="rect">
            <a:avLst/>
          </a:prstGeom>
        </p:spPr>
        <p:txBody>
          <a:bodyPr wrap="square">
            <a:spAutoFit/>
          </a:bodyPr>
          <a:lstStyle/>
          <a:p>
            <a:pPr>
              <a:lnSpc>
                <a:spcPct val="90000"/>
              </a:lnSpc>
              <a:spcBef>
                <a:spcPts val="1800"/>
              </a:spcBef>
            </a:pPr>
            <a:r>
              <a:rPr lang="en-US" sz="2400" dirty="0"/>
              <a:t>The International Emergency Disasters Database indicates that a total of 482 people have been killed and another 27,530 have been affected by landslides in Rwanda and Uganda, although the actual numbers are thought to be much higher. Data for individual countries are poorly tracked, but hotspots for devastating landslides occur throughout Rwanda and Uganda due to the local topography and soil type, intense rainfall events, and deforestation. In spite of this, there has been little research in this region that utilizes satellite imagery to estimate areas susceptible to landslides. This project utilized Landsat 8 Operational Land Imager (OLI) data and Google Earth to identify landslides that occurred within the study area. These landslides were then added to SERVIR’s Global Landslide Catalog (GLC). Next, Landsat 8 OLI, the Tropical Rainfall Measuring Mission (TRMM), the Global Precipitation Measurement (GPM), and Shuttle Radar Topography Mission Version 2 (SRTM V2) data were used to create a Landslide Susceptibility Map. This was combined with population data from the Socioeconomic Data and Applications Center (SEDAC) to create a Landslide Hazard map. A preliminary assessment of the relative performance of GPM and TRMM in identifying landslide conditions was also performed. The additions to the GLC, the Landslide Susceptibility Map, the Landslide Hazard Map, and the preliminary assessment of satellite rainfall performance will be used by SERVIR and the Regional Centre for Mapping of Resources for Development (RCMRD) for disaster risk management, land use planning, and determining landslide conditions and moisture thresholds.</a:t>
            </a:r>
          </a:p>
        </p:txBody>
      </p:sp>
      <p:sp>
        <p:nvSpPr>
          <p:cNvPr id="64" name="TextBox 63"/>
          <p:cNvSpPr txBox="1"/>
          <p:nvPr/>
        </p:nvSpPr>
        <p:spPr>
          <a:xfrm>
            <a:off x="552218" y="22536626"/>
            <a:ext cx="25912947"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Landslide Susceptibility Map</a:t>
            </a:r>
            <a:endParaRPr lang="en-US" sz="3600" b="1" dirty="0">
              <a:solidFill>
                <a:schemeClr val="tx1">
                  <a:lumMod val="60000"/>
                  <a:lumOff val="40000"/>
                </a:schemeClr>
              </a:solidFill>
              <a:latin typeface="+mj-lt"/>
            </a:endParaRPr>
          </a:p>
        </p:txBody>
      </p:sp>
      <p:sp>
        <p:nvSpPr>
          <p:cNvPr id="67" name="TextBox 66"/>
          <p:cNvSpPr txBox="1"/>
          <p:nvPr/>
        </p:nvSpPr>
        <p:spPr>
          <a:xfrm>
            <a:off x="9412537" y="22536625"/>
            <a:ext cx="14765184"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Landslide Hazard Map</a:t>
            </a:r>
            <a:endParaRPr lang="en-US" sz="3600" b="1" dirty="0">
              <a:solidFill>
                <a:schemeClr val="tx1">
                  <a:lumMod val="60000"/>
                  <a:lumOff val="40000"/>
                </a:schemeClr>
              </a:solidFill>
              <a:latin typeface="+mj-lt"/>
            </a:endParaRPr>
          </a:p>
        </p:txBody>
      </p:sp>
      <p:sp>
        <p:nvSpPr>
          <p:cNvPr id="69" name="Text Placeholder 16"/>
          <p:cNvSpPr txBox="1">
            <a:spLocks/>
          </p:cNvSpPr>
          <p:nvPr/>
        </p:nvSpPr>
        <p:spPr>
          <a:xfrm>
            <a:off x="20002412" y="17465645"/>
            <a:ext cx="3048088" cy="8874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70" name="TextBox 69"/>
          <p:cNvSpPr txBox="1"/>
          <p:nvPr/>
        </p:nvSpPr>
        <p:spPr>
          <a:xfrm>
            <a:off x="18374106" y="1543325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pic>
        <p:nvPicPr>
          <p:cNvPr id="71" name="Picture 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74105" y="16202691"/>
            <a:ext cx="1465985" cy="1124590"/>
          </a:xfrm>
          <a:prstGeom prst="rect">
            <a:avLst/>
          </a:prstGeom>
        </p:spPr>
      </p:pic>
      <p:sp>
        <p:nvSpPr>
          <p:cNvPr id="89" name="TextBox 88"/>
          <p:cNvSpPr txBox="1"/>
          <p:nvPr/>
        </p:nvSpPr>
        <p:spPr>
          <a:xfrm>
            <a:off x="19369213" y="16942425"/>
            <a:ext cx="2239716" cy="523220"/>
          </a:xfrm>
          <a:prstGeom prst="rect">
            <a:avLst/>
          </a:prstGeom>
          <a:noFill/>
        </p:spPr>
        <p:txBody>
          <a:bodyPr wrap="none" rtlCol="0">
            <a:spAutoFit/>
          </a:bodyPr>
          <a:lstStyle/>
          <a:p>
            <a:r>
              <a:rPr lang="en-US" sz="2800" dirty="0" smtClean="0"/>
              <a:t>Landsat 8 OLI</a:t>
            </a:r>
            <a:endParaRPr lang="en-US" sz="2800" dirty="0"/>
          </a:p>
        </p:txBody>
      </p:sp>
      <p:pic>
        <p:nvPicPr>
          <p:cNvPr id="90" name="Picture 89"/>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8450350" y="17703635"/>
            <a:ext cx="1837726" cy="1435319"/>
          </a:xfrm>
          <a:prstGeom prst="rect">
            <a:avLst/>
          </a:prstGeom>
        </p:spPr>
      </p:pic>
      <p:pic>
        <p:nvPicPr>
          <p:cNvPr id="91" name="Picture 9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3577726" y="16062975"/>
            <a:ext cx="1918548" cy="1672331"/>
          </a:xfrm>
          <a:prstGeom prst="rect">
            <a:avLst/>
          </a:prstGeom>
        </p:spPr>
      </p:pic>
      <p:pic>
        <p:nvPicPr>
          <p:cNvPr id="92" name="Picture 9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050500" y="17836176"/>
            <a:ext cx="2263793" cy="1653917"/>
          </a:xfrm>
          <a:prstGeom prst="rect">
            <a:avLst/>
          </a:prstGeom>
        </p:spPr>
      </p:pic>
      <p:sp>
        <p:nvSpPr>
          <p:cNvPr id="93" name="TextBox 92"/>
          <p:cNvSpPr txBox="1"/>
          <p:nvPr/>
        </p:nvSpPr>
        <p:spPr>
          <a:xfrm>
            <a:off x="21317674" y="16459525"/>
            <a:ext cx="2495463" cy="507831"/>
          </a:xfrm>
          <a:prstGeom prst="rect">
            <a:avLst/>
          </a:prstGeom>
          <a:noFill/>
        </p:spPr>
        <p:txBody>
          <a:bodyPr wrap="square" rtlCol="0">
            <a:spAutoFit/>
          </a:bodyPr>
          <a:lstStyle/>
          <a:p>
            <a:r>
              <a:rPr lang="en-US" sz="2700" dirty="0" smtClean="0"/>
              <a:t>TRMM TMPA</a:t>
            </a:r>
            <a:endParaRPr lang="en-US" sz="2700" dirty="0"/>
          </a:p>
        </p:txBody>
      </p:sp>
      <p:sp>
        <p:nvSpPr>
          <p:cNvPr id="94" name="TextBox 93"/>
          <p:cNvSpPr txBox="1"/>
          <p:nvPr/>
        </p:nvSpPr>
        <p:spPr>
          <a:xfrm>
            <a:off x="19848846" y="19032794"/>
            <a:ext cx="2985043" cy="523220"/>
          </a:xfrm>
          <a:prstGeom prst="rect">
            <a:avLst/>
          </a:prstGeom>
          <a:noFill/>
        </p:spPr>
        <p:txBody>
          <a:bodyPr wrap="square" rtlCol="0">
            <a:spAutoFit/>
          </a:bodyPr>
          <a:lstStyle/>
          <a:p>
            <a:r>
              <a:rPr lang="en-US" sz="2800" dirty="0" smtClean="0"/>
              <a:t>SRTM-V2 C-Band </a:t>
            </a:r>
            <a:endParaRPr lang="en-US" sz="2800" dirty="0"/>
          </a:p>
        </p:txBody>
      </p:sp>
      <p:sp>
        <p:nvSpPr>
          <p:cNvPr id="95" name="TextBox 94"/>
          <p:cNvSpPr txBox="1"/>
          <p:nvPr/>
        </p:nvSpPr>
        <p:spPr>
          <a:xfrm>
            <a:off x="21915915" y="18094947"/>
            <a:ext cx="2835615" cy="523220"/>
          </a:xfrm>
          <a:prstGeom prst="rect">
            <a:avLst/>
          </a:prstGeom>
          <a:noFill/>
        </p:spPr>
        <p:txBody>
          <a:bodyPr wrap="square" rtlCol="0">
            <a:spAutoFit/>
          </a:bodyPr>
          <a:lstStyle/>
          <a:p>
            <a:r>
              <a:rPr lang="en-US" sz="2800" dirty="0" smtClean="0"/>
              <a:t>GPM DPR </a:t>
            </a:r>
            <a:endParaRPr lang="en-US" sz="2800" dirty="0"/>
          </a:p>
        </p:txBody>
      </p:sp>
      <p:pic>
        <p:nvPicPr>
          <p:cNvPr id="4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62586" y="23643623"/>
            <a:ext cx="225583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6824" y="23691749"/>
            <a:ext cx="250031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TextBox 95"/>
          <p:cNvSpPr txBox="1"/>
          <p:nvPr/>
        </p:nvSpPr>
        <p:spPr>
          <a:xfrm>
            <a:off x="1123950" y="14655797"/>
            <a:ext cx="3716171" cy="3539430"/>
          </a:xfrm>
          <a:prstGeom prst="rect">
            <a:avLst/>
          </a:prstGeom>
          <a:solidFill>
            <a:schemeClr val="accent1">
              <a:lumMod val="40000"/>
              <a:lumOff val="60000"/>
            </a:schemeClr>
          </a:solidFill>
        </p:spPr>
        <p:txBody>
          <a:bodyPr wrap="square" rtlCol="0">
            <a:spAutoFit/>
          </a:bodyPr>
          <a:lstStyle/>
          <a:p>
            <a:pPr algn="ctr"/>
            <a:r>
              <a:rPr lang="en-US" sz="2400" b="1" dirty="0" smtClean="0">
                <a:solidFill>
                  <a:schemeClr val="bg1"/>
                </a:solidFill>
                <a:latin typeface="Century Gothic" panose="020B0502020202020204" pitchFamily="34" charset="0"/>
              </a:rPr>
              <a:t>Variables</a:t>
            </a:r>
          </a:p>
          <a:p>
            <a:pPr algn="ctr"/>
            <a:r>
              <a:rPr lang="en-US" sz="2000" i="1" dirty="0" smtClean="0">
                <a:solidFill>
                  <a:schemeClr val="bg1"/>
                </a:solidFill>
                <a:latin typeface="Century Gothic" panose="020B0502020202020204" pitchFamily="34" charset="0"/>
              </a:rPr>
              <a:t>Elevation</a:t>
            </a:r>
          </a:p>
          <a:p>
            <a:pPr algn="ctr"/>
            <a:r>
              <a:rPr lang="en-US" sz="2000" i="1" dirty="0" smtClean="0">
                <a:solidFill>
                  <a:schemeClr val="bg1"/>
                </a:solidFill>
                <a:latin typeface="Century Gothic" panose="020B0502020202020204" pitchFamily="34" charset="0"/>
              </a:rPr>
              <a:t>Slope</a:t>
            </a:r>
          </a:p>
          <a:p>
            <a:pPr algn="ctr"/>
            <a:r>
              <a:rPr lang="en-US" sz="2000" i="1" dirty="0" smtClean="0">
                <a:solidFill>
                  <a:schemeClr val="bg1"/>
                </a:solidFill>
                <a:latin typeface="Century Gothic" panose="020B0502020202020204" pitchFamily="34" charset="0"/>
              </a:rPr>
              <a:t>Plan Curvature</a:t>
            </a:r>
          </a:p>
          <a:p>
            <a:pPr algn="ctr"/>
            <a:r>
              <a:rPr lang="en-US" sz="2000" i="1" dirty="0" smtClean="0">
                <a:solidFill>
                  <a:schemeClr val="bg1"/>
                </a:solidFill>
                <a:latin typeface="Century Gothic" panose="020B0502020202020204" pitchFamily="34" charset="0"/>
              </a:rPr>
              <a:t>Profile Curvature</a:t>
            </a:r>
          </a:p>
          <a:p>
            <a:pPr algn="ctr"/>
            <a:r>
              <a:rPr lang="en-US" sz="2000" i="1" dirty="0" smtClean="0">
                <a:solidFill>
                  <a:schemeClr val="bg1"/>
                </a:solidFill>
                <a:latin typeface="Century Gothic" panose="020B0502020202020204" pitchFamily="34" charset="0"/>
              </a:rPr>
              <a:t>Distance from Roads</a:t>
            </a:r>
          </a:p>
          <a:p>
            <a:pPr algn="ctr"/>
            <a:r>
              <a:rPr lang="en-US" sz="2000" i="1" dirty="0" smtClean="0">
                <a:solidFill>
                  <a:schemeClr val="bg1"/>
                </a:solidFill>
                <a:latin typeface="Century Gothic" panose="020B0502020202020204" pitchFamily="34" charset="0"/>
              </a:rPr>
              <a:t>Distance from Streams</a:t>
            </a:r>
          </a:p>
          <a:p>
            <a:pPr algn="ctr"/>
            <a:r>
              <a:rPr lang="en-US" sz="2000" i="1" dirty="0" smtClean="0">
                <a:solidFill>
                  <a:schemeClr val="bg1"/>
                </a:solidFill>
                <a:latin typeface="Century Gothic" panose="020B0502020202020204" pitchFamily="34" charset="0"/>
              </a:rPr>
              <a:t>Distance from Ridge</a:t>
            </a:r>
          </a:p>
          <a:p>
            <a:pPr algn="ctr"/>
            <a:r>
              <a:rPr lang="en-US" sz="2000" i="1" dirty="0" smtClean="0">
                <a:solidFill>
                  <a:schemeClr val="bg1"/>
                </a:solidFill>
                <a:latin typeface="Century Gothic" panose="020B0502020202020204" pitchFamily="34" charset="0"/>
              </a:rPr>
              <a:t>Terrain Roughness</a:t>
            </a:r>
          </a:p>
          <a:p>
            <a:pPr algn="ctr"/>
            <a:r>
              <a:rPr lang="en-US" sz="2000" i="1" dirty="0" smtClean="0">
                <a:solidFill>
                  <a:schemeClr val="bg1"/>
                </a:solidFill>
                <a:latin typeface="Century Gothic" panose="020B0502020202020204" pitchFamily="34" charset="0"/>
              </a:rPr>
              <a:t>Soil Depth</a:t>
            </a:r>
          </a:p>
          <a:p>
            <a:pPr algn="ctr"/>
            <a:r>
              <a:rPr lang="en-US" sz="2000" i="1" dirty="0" smtClean="0">
                <a:solidFill>
                  <a:schemeClr val="bg1"/>
                </a:solidFill>
                <a:latin typeface="Century Gothic" panose="020B0502020202020204" pitchFamily="34" charset="0"/>
              </a:rPr>
              <a:t>Topographic Wetness Index</a:t>
            </a:r>
            <a:endParaRPr lang="en-US" sz="2000" i="1" dirty="0">
              <a:solidFill>
                <a:schemeClr val="bg1"/>
              </a:solidFill>
              <a:latin typeface="Century Gothic" panose="020B0502020202020204" pitchFamily="34" charset="0"/>
            </a:endParaRPr>
          </a:p>
        </p:txBody>
      </p:sp>
      <p:cxnSp>
        <p:nvCxnSpPr>
          <p:cNvPr id="97" name="Straight Arrow Connector 96"/>
          <p:cNvCxnSpPr/>
          <p:nvPr/>
        </p:nvCxnSpPr>
        <p:spPr>
          <a:xfrm>
            <a:off x="4461492" y="16380355"/>
            <a:ext cx="66621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425149" y="17513568"/>
            <a:ext cx="66621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425149" y="15278217"/>
            <a:ext cx="66621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0" name="Table 99"/>
          <p:cNvGraphicFramePr>
            <a:graphicFrameLocks noGrp="1"/>
          </p:cNvGraphicFramePr>
          <p:nvPr>
            <p:extLst>
              <p:ext uri="{D42A27DB-BD31-4B8C-83A1-F6EECF244321}">
                <p14:modId xmlns:p14="http://schemas.microsoft.com/office/powerpoint/2010/main" val="2517968657"/>
              </p:ext>
            </p:extLst>
          </p:nvPr>
        </p:nvGraphicFramePr>
        <p:xfrm>
          <a:off x="5127706" y="14213156"/>
          <a:ext cx="5138398" cy="4424712"/>
        </p:xfrm>
        <a:graphic>
          <a:graphicData uri="http://schemas.openxmlformats.org/drawingml/2006/table">
            <a:tbl>
              <a:tblPr firstRow="1" bandRow="1">
                <a:tableStyleId>{2D5ABB26-0587-4C30-8999-92F81FD0307C}</a:tableStyleId>
              </a:tblPr>
              <a:tblGrid>
                <a:gridCol w="3617475"/>
                <a:gridCol w="1520923"/>
              </a:tblGrid>
              <a:tr h="370840">
                <a:tc gridSpan="2">
                  <a:txBody>
                    <a:bodyPr/>
                    <a:lstStyle/>
                    <a:p>
                      <a:r>
                        <a:rPr lang="en-US" sz="2400" b="1" dirty="0" smtClean="0">
                          <a:solidFill>
                            <a:schemeClr val="bg1"/>
                          </a:solidFill>
                          <a:latin typeface="+mj-lt"/>
                        </a:rPr>
                        <a:t>Assign Fuzzy Membership Type</a:t>
                      </a:r>
                    </a:p>
                  </a:txBody>
                  <a:tcPr>
                    <a:solidFill>
                      <a:schemeClr val="accent1">
                        <a:lumMod val="60000"/>
                        <a:lumOff val="40000"/>
                      </a:schemeClr>
                    </a:solidFill>
                  </a:tcPr>
                </a:tc>
                <a:tc hMerge="1">
                  <a:txBody>
                    <a:bodyPr/>
                    <a:lstStyle/>
                    <a:p>
                      <a:endParaRPr lang="en-US" sz="2000" dirty="0">
                        <a:latin typeface="+mj-lt"/>
                      </a:endParaRPr>
                    </a:p>
                  </a:txBody>
                  <a:tcPr/>
                </a:tc>
              </a:tr>
              <a:tr h="370840">
                <a:tc>
                  <a:txBody>
                    <a:bodyPr/>
                    <a:lstStyle/>
                    <a:p>
                      <a:r>
                        <a:rPr lang="en-US" sz="2000" i="1" dirty="0" smtClean="0">
                          <a:solidFill>
                            <a:schemeClr val="bg1"/>
                          </a:solidFill>
                          <a:latin typeface="+mj-lt"/>
                        </a:rPr>
                        <a:t>Elevation</a:t>
                      </a:r>
                      <a:endParaRPr lang="en-US" sz="2000" i="1" dirty="0">
                        <a:solidFill>
                          <a:schemeClr val="bg1"/>
                        </a:solidFill>
                        <a:latin typeface="+mj-lt"/>
                      </a:endParaRPr>
                    </a:p>
                  </a:txBody>
                  <a:tcPr>
                    <a:solidFill>
                      <a:schemeClr val="accent1">
                        <a:lumMod val="60000"/>
                        <a:lumOff val="40000"/>
                      </a:schemeClr>
                    </a:solidFill>
                  </a:tcPr>
                </a:tc>
                <a:tc>
                  <a:txBody>
                    <a:bodyPr/>
                    <a:lstStyle/>
                    <a:p>
                      <a:r>
                        <a:rPr lang="en-US" sz="2000" i="1" dirty="0" smtClean="0">
                          <a:solidFill>
                            <a:schemeClr val="bg1"/>
                          </a:solidFill>
                          <a:latin typeface="+mj-lt"/>
                        </a:rPr>
                        <a:t>Large</a:t>
                      </a:r>
                      <a:endParaRPr lang="en-US" sz="2000" i="1" dirty="0">
                        <a:solidFill>
                          <a:schemeClr val="bg1"/>
                        </a:solidFill>
                        <a:latin typeface="+mj-lt"/>
                      </a:endParaRPr>
                    </a:p>
                  </a:txBody>
                  <a:tcPr>
                    <a:solidFill>
                      <a:schemeClr val="accent1">
                        <a:lumMod val="60000"/>
                        <a:lumOff val="40000"/>
                      </a:schemeClr>
                    </a:solidFill>
                  </a:tcPr>
                </a:tc>
              </a:tr>
              <a:tr h="370840">
                <a:tc>
                  <a:txBody>
                    <a:bodyPr/>
                    <a:lstStyle/>
                    <a:p>
                      <a:r>
                        <a:rPr lang="en-US" sz="2000" i="1" dirty="0" smtClean="0">
                          <a:solidFill>
                            <a:schemeClr val="bg1"/>
                          </a:solidFill>
                          <a:latin typeface="+mj-lt"/>
                        </a:rPr>
                        <a:t>Slope</a:t>
                      </a:r>
                      <a:endParaRPr lang="en-US" sz="2000" i="1" dirty="0">
                        <a:solidFill>
                          <a:schemeClr val="bg1"/>
                        </a:solidFill>
                        <a:latin typeface="+mj-lt"/>
                      </a:endParaRPr>
                    </a:p>
                  </a:txBody>
                  <a:tcPr>
                    <a:solidFill>
                      <a:schemeClr val="accent1">
                        <a:lumMod val="60000"/>
                        <a:lumOff val="40000"/>
                      </a:schemeClr>
                    </a:solidFill>
                  </a:tcPr>
                </a:tc>
                <a:tc>
                  <a:txBody>
                    <a:bodyPr/>
                    <a:lstStyle/>
                    <a:p>
                      <a:r>
                        <a:rPr lang="en-US" sz="2000" i="1" dirty="0" smtClean="0">
                          <a:solidFill>
                            <a:schemeClr val="bg1"/>
                          </a:solidFill>
                          <a:latin typeface="+mj-lt"/>
                        </a:rPr>
                        <a:t>Near</a:t>
                      </a:r>
                      <a:endParaRPr lang="en-US" sz="2000" i="1" dirty="0">
                        <a:solidFill>
                          <a:schemeClr val="bg1"/>
                        </a:solidFill>
                        <a:latin typeface="+mj-lt"/>
                      </a:endParaRPr>
                    </a:p>
                  </a:txBody>
                  <a:tcPr>
                    <a:solidFill>
                      <a:schemeClr val="accent1">
                        <a:lumMod val="60000"/>
                        <a:lumOff val="40000"/>
                      </a:schemeClr>
                    </a:solidFill>
                  </a:tcPr>
                </a:tc>
              </a:tr>
              <a:tr h="370840">
                <a:tc>
                  <a:txBody>
                    <a:bodyPr/>
                    <a:lstStyle/>
                    <a:p>
                      <a:r>
                        <a:rPr lang="en-US" sz="2000" i="1" dirty="0" smtClean="0">
                          <a:solidFill>
                            <a:schemeClr val="bg1"/>
                          </a:solidFill>
                          <a:latin typeface="+mj-lt"/>
                        </a:rPr>
                        <a:t>Plan Curvature </a:t>
                      </a:r>
                      <a:endParaRPr lang="en-US" sz="2000" i="1" dirty="0">
                        <a:solidFill>
                          <a:schemeClr val="bg1"/>
                        </a:solidFill>
                        <a:latin typeface="+mj-lt"/>
                      </a:endParaRPr>
                    </a:p>
                  </a:txBody>
                  <a:tcPr>
                    <a:solidFill>
                      <a:schemeClr val="accent1">
                        <a:lumMod val="60000"/>
                        <a:lumOff val="40000"/>
                      </a:schemeClr>
                    </a:solidFill>
                  </a:tcPr>
                </a:tc>
                <a:tc>
                  <a:txBody>
                    <a:bodyPr/>
                    <a:lstStyle/>
                    <a:p>
                      <a:r>
                        <a:rPr lang="en-US" sz="2000" i="1" dirty="0" smtClean="0">
                          <a:solidFill>
                            <a:schemeClr val="bg1"/>
                          </a:solidFill>
                          <a:latin typeface="+mj-lt"/>
                        </a:rPr>
                        <a:t>Near</a:t>
                      </a:r>
                      <a:endParaRPr lang="en-US" sz="2000" i="1" dirty="0">
                        <a:solidFill>
                          <a:schemeClr val="bg1"/>
                        </a:solidFill>
                        <a:latin typeface="+mj-lt"/>
                      </a:endParaRPr>
                    </a:p>
                  </a:txBody>
                  <a:tcPr>
                    <a:solidFill>
                      <a:schemeClr val="accent1">
                        <a:lumMod val="60000"/>
                        <a:lumOff val="40000"/>
                      </a:schemeClr>
                    </a:solidFill>
                  </a:tcPr>
                </a:tc>
              </a:tr>
              <a:tr h="370840">
                <a:tc>
                  <a:txBody>
                    <a:bodyPr/>
                    <a:lstStyle/>
                    <a:p>
                      <a:r>
                        <a:rPr lang="en-US" sz="2000" i="1" dirty="0" smtClean="0">
                          <a:solidFill>
                            <a:schemeClr val="bg1"/>
                          </a:solidFill>
                          <a:latin typeface="+mj-lt"/>
                        </a:rPr>
                        <a:t>Profile Curvature</a:t>
                      </a:r>
                      <a:endParaRPr lang="en-US" sz="2000" i="1" dirty="0">
                        <a:solidFill>
                          <a:schemeClr val="bg1"/>
                        </a:solidFill>
                        <a:latin typeface="+mj-lt"/>
                      </a:endParaRPr>
                    </a:p>
                  </a:txBody>
                  <a:tcPr>
                    <a:solidFill>
                      <a:schemeClr val="accent1">
                        <a:lumMod val="60000"/>
                        <a:lumOff val="40000"/>
                      </a:schemeClr>
                    </a:solidFill>
                  </a:tcPr>
                </a:tc>
                <a:tc>
                  <a:txBody>
                    <a:bodyPr/>
                    <a:lstStyle/>
                    <a:p>
                      <a:r>
                        <a:rPr lang="en-US" sz="2000" i="1" dirty="0" smtClean="0">
                          <a:solidFill>
                            <a:schemeClr val="bg1"/>
                          </a:solidFill>
                          <a:latin typeface="+mj-lt"/>
                        </a:rPr>
                        <a:t>Near</a:t>
                      </a:r>
                      <a:endParaRPr lang="en-US" sz="2000" i="1" dirty="0">
                        <a:solidFill>
                          <a:schemeClr val="bg1"/>
                        </a:solidFill>
                        <a:latin typeface="+mj-lt"/>
                      </a:endParaRPr>
                    </a:p>
                  </a:txBody>
                  <a:tcPr>
                    <a:solidFill>
                      <a:schemeClr val="accent1">
                        <a:lumMod val="60000"/>
                        <a:lumOff val="40000"/>
                      </a:schemeClr>
                    </a:solidFill>
                  </a:tcPr>
                </a:tc>
              </a:tr>
              <a:tr h="370840">
                <a:tc>
                  <a:txBody>
                    <a:bodyPr/>
                    <a:lstStyle/>
                    <a:p>
                      <a:r>
                        <a:rPr lang="en-US" sz="2000" i="1" dirty="0" smtClean="0">
                          <a:solidFill>
                            <a:schemeClr val="bg1"/>
                          </a:solidFill>
                          <a:latin typeface="+mj-lt"/>
                        </a:rPr>
                        <a:t>Distance from Roads</a:t>
                      </a:r>
                      <a:endParaRPr lang="en-US" sz="2000" i="1" dirty="0">
                        <a:solidFill>
                          <a:schemeClr val="bg1"/>
                        </a:solidFill>
                        <a:latin typeface="+mj-lt"/>
                      </a:endParaRPr>
                    </a:p>
                  </a:txBody>
                  <a:tcPr>
                    <a:solidFill>
                      <a:schemeClr val="accent1">
                        <a:lumMod val="60000"/>
                        <a:lumOff val="40000"/>
                      </a:schemeClr>
                    </a:solidFill>
                  </a:tcPr>
                </a:tc>
                <a:tc>
                  <a:txBody>
                    <a:bodyPr/>
                    <a:lstStyle/>
                    <a:p>
                      <a:r>
                        <a:rPr lang="en-US" sz="2000" i="1" dirty="0" smtClean="0">
                          <a:solidFill>
                            <a:schemeClr val="bg1"/>
                          </a:solidFill>
                          <a:latin typeface="+mj-lt"/>
                        </a:rPr>
                        <a:t>Linear</a:t>
                      </a:r>
                      <a:endParaRPr lang="en-US" sz="2000" i="1" dirty="0">
                        <a:solidFill>
                          <a:schemeClr val="bg1"/>
                        </a:solidFill>
                        <a:latin typeface="+mj-lt"/>
                      </a:endParaRPr>
                    </a:p>
                  </a:txBody>
                  <a:tcPr>
                    <a:solidFill>
                      <a:schemeClr val="accent1">
                        <a:lumMod val="60000"/>
                        <a:lumOff val="40000"/>
                      </a:schemeClr>
                    </a:solidFill>
                  </a:tcPr>
                </a:tc>
              </a:tr>
              <a:tr h="401352">
                <a:tc>
                  <a:txBody>
                    <a:bodyPr/>
                    <a:lstStyle/>
                    <a:p>
                      <a:r>
                        <a:rPr lang="en-US" sz="2000" i="1" dirty="0" smtClean="0">
                          <a:solidFill>
                            <a:schemeClr val="bg1"/>
                          </a:solidFill>
                          <a:latin typeface="+mj-lt"/>
                        </a:rPr>
                        <a:t>Distance from Streams</a:t>
                      </a:r>
                      <a:endParaRPr lang="en-US" sz="2000" i="1" dirty="0">
                        <a:solidFill>
                          <a:schemeClr val="bg1"/>
                        </a:solidFill>
                        <a:latin typeface="+mj-lt"/>
                      </a:endParaRPr>
                    </a:p>
                  </a:txBody>
                  <a:tcPr>
                    <a:solidFill>
                      <a:schemeClr val="accent1">
                        <a:lumMod val="60000"/>
                        <a:lumOff val="40000"/>
                      </a:schemeClr>
                    </a:solidFill>
                  </a:tcPr>
                </a:tc>
                <a:tc>
                  <a:txBody>
                    <a:bodyPr/>
                    <a:lstStyle/>
                    <a:p>
                      <a:r>
                        <a:rPr lang="en-US" sz="2000" i="1" dirty="0" smtClean="0">
                          <a:solidFill>
                            <a:schemeClr val="bg1"/>
                          </a:solidFill>
                          <a:latin typeface="+mj-lt"/>
                        </a:rPr>
                        <a:t>Linear</a:t>
                      </a:r>
                      <a:endParaRPr lang="en-US" sz="2000" i="1" dirty="0">
                        <a:solidFill>
                          <a:schemeClr val="bg1"/>
                        </a:solidFill>
                        <a:latin typeface="+mj-lt"/>
                      </a:endParaRPr>
                    </a:p>
                  </a:txBody>
                  <a:tcPr>
                    <a:solidFill>
                      <a:schemeClr val="accent1">
                        <a:lumMod val="60000"/>
                        <a:lumOff val="40000"/>
                      </a:schemeClr>
                    </a:solidFill>
                  </a:tcPr>
                </a:tc>
              </a:tr>
              <a:tr h="370840">
                <a:tc>
                  <a:txBody>
                    <a:bodyPr/>
                    <a:lstStyle/>
                    <a:p>
                      <a:r>
                        <a:rPr lang="en-US" sz="2000" i="1" dirty="0" smtClean="0">
                          <a:solidFill>
                            <a:schemeClr val="bg1"/>
                          </a:solidFill>
                          <a:latin typeface="+mj-lt"/>
                        </a:rPr>
                        <a:t>Distance</a:t>
                      </a:r>
                      <a:r>
                        <a:rPr lang="en-US" sz="2000" i="1" baseline="0" dirty="0" smtClean="0">
                          <a:solidFill>
                            <a:schemeClr val="bg1"/>
                          </a:solidFill>
                          <a:latin typeface="+mj-lt"/>
                        </a:rPr>
                        <a:t> </a:t>
                      </a:r>
                      <a:r>
                        <a:rPr lang="en-US" sz="2000" i="1" dirty="0" smtClean="0">
                          <a:solidFill>
                            <a:schemeClr val="bg1"/>
                          </a:solidFill>
                          <a:latin typeface="+mj-lt"/>
                        </a:rPr>
                        <a:t>from Ridge</a:t>
                      </a:r>
                      <a:endParaRPr lang="en-US" sz="2000" i="1" dirty="0">
                        <a:solidFill>
                          <a:schemeClr val="bg1"/>
                        </a:solidFill>
                        <a:latin typeface="+mj-lt"/>
                      </a:endParaRPr>
                    </a:p>
                  </a:txBody>
                  <a:tcPr>
                    <a:solidFill>
                      <a:schemeClr val="accent1">
                        <a:lumMod val="60000"/>
                        <a:lumOff val="40000"/>
                      </a:schemeClr>
                    </a:solidFill>
                  </a:tcPr>
                </a:tc>
                <a:tc>
                  <a:txBody>
                    <a:bodyPr/>
                    <a:lstStyle/>
                    <a:p>
                      <a:r>
                        <a:rPr lang="en-US" sz="2000" i="1" dirty="0" smtClean="0">
                          <a:solidFill>
                            <a:schemeClr val="bg1"/>
                          </a:solidFill>
                          <a:latin typeface="+mj-lt"/>
                        </a:rPr>
                        <a:t>Small</a:t>
                      </a:r>
                      <a:endParaRPr lang="en-US" sz="2000" i="1" dirty="0">
                        <a:solidFill>
                          <a:schemeClr val="bg1"/>
                        </a:solidFill>
                        <a:latin typeface="+mj-lt"/>
                      </a:endParaRPr>
                    </a:p>
                  </a:txBody>
                  <a:tcPr>
                    <a:solidFill>
                      <a:schemeClr val="accent1">
                        <a:lumMod val="60000"/>
                        <a:lumOff val="40000"/>
                      </a:schemeClr>
                    </a:solidFill>
                  </a:tcPr>
                </a:tc>
              </a:tr>
              <a:tr h="370840">
                <a:tc>
                  <a:txBody>
                    <a:bodyPr/>
                    <a:lstStyle/>
                    <a:p>
                      <a:r>
                        <a:rPr lang="en-US" sz="2000" i="1" dirty="0" smtClean="0">
                          <a:solidFill>
                            <a:schemeClr val="bg1"/>
                          </a:solidFill>
                          <a:latin typeface="+mj-lt"/>
                        </a:rPr>
                        <a:t>Terrain Roughness</a:t>
                      </a:r>
                      <a:endParaRPr lang="en-US" sz="2000" i="1" dirty="0">
                        <a:solidFill>
                          <a:schemeClr val="bg1"/>
                        </a:solidFill>
                        <a:latin typeface="+mj-lt"/>
                      </a:endParaRPr>
                    </a:p>
                  </a:txBody>
                  <a:tcPr>
                    <a:solidFill>
                      <a:schemeClr val="accent1">
                        <a:lumMod val="60000"/>
                        <a:lumOff val="40000"/>
                      </a:schemeClr>
                    </a:solidFill>
                  </a:tcPr>
                </a:tc>
                <a:tc>
                  <a:txBody>
                    <a:bodyPr/>
                    <a:lstStyle/>
                    <a:p>
                      <a:r>
                        <a:rPr lang="en-US" sz="2000" i="1" dirty="0" smtClean="0">
                          <a:solidFill>
                            <a:schemeClr val="bg1"/>
                          </a:solidFill>
                          <a:latin typeface="+mj-lt"/>
                        </a:rPr>
                        <a:t>Near</a:t>
                      </a:r>
                      <a:endParaRPr lang="en-US" sz="2000" i="1" dirty="0">
                        <a:solidFill>
                          <a:schemeClr val="bg1"/>
                        </a:solidFill>
                        <a:latin typeface="+mj-lt"/>
                      </a:endParaRPr>
                    </a:p>
                  </a:txBody>
                  <a:tcPr>
                    <a:solidFill>
                      <a:schemeClr val="accent1">
                        <a:lumMod val="60000"/>
                        <a:lumOff val="40000"/>
                      </a:schemeClr>
                    </a:solidFill>
                  </a:tcPr>
                </a:tc>
              </a:tr>
              <a:tr h="370840">
                <a:tc>
                  <a:txBody>
                    <a:bodyPr/>
                    <a:lstStyle/>
                    <a:p>
                      <a:r>
                        <a:rPr lang="en-US" sz="2000" i="1" dirty="0" smtClean="0">
                          <a:solidFill>
                            <a:schemeClr val="bg1"/>
                          </a:solidFill>
                          <a:latin typeface="+mj-lt"/>
                        </a:rPr>
                        <a:t>Soil Depth</a:t>
                      </a:r>
                      <a:endParaRPr lang="en-US" sz="2000" i="1" dirty="0">
                        <a:solidFill>
                          <a:schemeClr val="bg1"/>
                        </a:solidFill>
                        <a:latin typeface="+mj-lt"/>
                      </a:endParaRPr>
                    </a:p>
                  </a:txBody>
                  <a:tcPr>
                    <a:solidFill>
                      <a:schemeClr val="accent1">
                        <a:lumMod val="60000"/>
                        <a:lumOff val="40000"/>
                      </a:schemeClr>
                    </a:solidFill>
                  </a:tcPr>
                </a:tc>
                <a:tc>
                  <a:txBody>
                    <a:bodyPr/>
                    <a:lstStyle/>
                    <a:p>
                      <a:r>
                        <a:rPr lang="en-US" sz="2000" i="1" dirty="0" smtClean="0">
                          <a:solidFill>
                            <a:schemeClr val="bg1"/>
                          </a:solidFill>
                          <a:latin typeface="+mj-lt"/>
                        </a:rPr>
                        <a:t>Large</a:t>
                      </a:r>
                      <a:endParaRPr lang="en-US" sz="2000" i="1" dirty="0">
                        <a:solidFill>
                          <a:schemeClr val="bg1"/>
                        </a:solidFill>
                        <a:latin typeface="+mj-lt"/>
                      </a:endParaRPr>
                    </a:p>
                  </a:txBody>
                  <a:tcPr>
                    <a:solidFill>
                      <a:schemeClr val="accent1">
                        <a:lumMod val="60000"/>
                        <a:lumOff val="40000"/>
                      </a:schemeClr>
                    </a:solidFill>
                  </a:tcPr>
                </a:tc>
              </a:tr>
              <a:tr h="370840">
                <a:tc>
                  <a:txBody>
                    <a:bodyPr/>
                    <a:lstStyle/>
                    <a:p>
                      <a:r>
                        <a:rPr lang="en-US" sz="2000" i="1" dirty="0" smtClean="0">
                          <a:solidFill>
                            <a:schemeClr val="bg1"/>
                          </a:solidFill>
                          <a:latin typeface="+mj-lt"/>
                        </a:rPr>
                        <a:t>Topographic Wetness</a:t>
                      </a:r>
                      <a:r>
                        <a:rPr lang="en-US" sz="2000" i="1" baseline="0" dirty="0" smtClean="0">
                          <a:solidFill>
                            <a:schemeClr val="bg1"/>
                          </a:solidFill>
                          <a:latin typeface="+mj-lt"/>
                        </a:rPr>
                        <a:t> Index</a:t>
                      </a:r>
                      <a:endParaRPr lang="en-US" sz="2000" i="1" dirty="0">
                        <a:solidFill>
                          <a:schemeClr val="bg1"/>
                        </a:solidFill>
                        <a:latin typeface="+mj-lt"/>
                      </a:endParaRPr>
                    </a:p>
                  </a:txBody>
                  <a:tcPr>
                    <a:solidFill>
                      <a:schemeClr val="accent1">
                        <a:lumMod val="60000"/>
                        <a:lumOff val="40000"/>
                      </a:schemeClr>
                    </a:solidFill>
                  </a:tcPr>
                </a:tc>
                <a:tc>
                  <a:txBody>
                    <a:bodyPr/>
                    <a:lstStyle/>
                    <a:p>
                      <a:r>
                        <a:rPr lang="en-US" sz="2000" i="1" dirty="0" smtClean="0">
                          <a:solidFill>
                            <a:schemeClr val="bg1"/>
                          </a:solidFill>
                          <a:latin typeface="+mj-lt"/>
                        </a:rPr>
                        <a:t>Near</a:t>
                      </a:r>
                      <a:endParaRPr lang="en-US" sz="2000" i="1" dirty="0">
                        <a:solidFill>
                          <a:schemeClr val="bg1"/>
                        </a:solidFill>
                        <a:latin typeface="+mj-lt"/>
                      </a:endParaRPr>
                    </a:p>
                  </a:txBody>
                  <a:tcPr>
                    <a:solidFill>
                      <a:schemeClr val="accent1">
                        <a:lumMod val="60000"/>
                        <a:lumOff val="40000"/>
                      </a:schemeClr>
                    </a:solidFill>
                  </a:tcPr>
                </a:tc>
              </a:tr>
            </a:tbl>
          </a:graphicData>
        </a:graphic>
      </p:graphicFrame>
      <p:cxnSp>
        <p:nvCxnSpPr>
          <p:cNvPr id="101" name="Straight Arrow Connector 100"/>
          <p:cNvCxnSpPr/>
          <p:nvPr/>
        </p:nvCxnSpPr>
        <p:spPr>
          <a:xfrm>
            <a:off x="10069005" y="15278217"/>
            <a:ext cx="66621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0069005" y="16439954"/>
            <a:ext cx="66621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0044830" y="17503740"/>
            <a:ext cx="66621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0826110" y="15079310"/>
            <a:ext cx="2384939" cy="2815514"/>
          </a:xfrm>
          <a:prstGeom prst="rect">
            <a:avLst/>
          </a:prstGeom>
          <a:solidFill>
            <a:schemeClr val="accent1"/>
          </a:solidFill>
        </p:spPr>
        <p:txBody>
          <a:bodyPr wrap="square" rtlCol="0">
            <a:spAutoFit/>
          </a:bodyPr>
          <a:lstStyle/>
          <a:p>
            <a:endParaRPr lang="en-US" dirty="0" smtClean="0"/>
          </a:p>
          <a:p>
            <a:pPr algn="ctr"/>
            <a:r>
              <a:rPr lang="en-US" sz="2800" b="1" dirty="0" smtClean="0">
                <a:solidFill>
                  <a:schemeClr val="bg1"/>
                </a:solidFill>
                <a:latin typeface="+mj-lt"/>
              </a:rPr>
              <a:t>Fuzzy</a:t>
            </a:r>
          </a:p>
          <a:p>
            <a:pPr algn="ctr"/>
            <a:r>
              <a:rPr lang="en-US" sz="2800" b="1" dirty="0" smtClean="0">
                <a:solidFill>
                  <a:schemeClr val="bg1"/>
                </a:solidFill>
                <a:latin typeface="+mj-lt"/>
              </a:rPr>
              <a:t>Overlay</a:t>
            </a:r>
          </a:p>
          <a:p>
            <a:endParaRPr lang="en-US" dirty="0"/>
          </a:p>
        </p:txBody>
      </p:sp>
      <p:sp>
        <p:nvSpPr>
          <p:cNvPr id="105" name="Right Arrow 104"/>
          <p:cNvSpPr/>
          <p:nvPr/>
        </p:nvSpPr>
        <p:spPr>
          <a:xfrm>
            <a:off x="13061330" y="15665755"/>
            <a:ext cx="1034716" cy="147494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4260347" y="15316569"/>
            <a:ext cx="2446503" cy="2246769"/>
          </a:xfrm>
          <a:prstGeom prst="rect">
            <a:avLst/>
          </a:prstGeom>
          <a:solidFill>
            <a:schemeClr val="accent1">
              <a:lumMod val="50000"/>
            </a:schemeClr>
          </a:solidFill>
        </p:spPr>
        <p:txBody>
          <a:bodyPr wrap="none" rtlCol="0">
            <a:spAutoFit/>
          </a:bodyPr>
          <a:lstStyle/>
          <a:p>
            <a:pPr algn="ctr"/>
            <a:endParaRPr lang="en-US" sz="2800" b="1" dirty="0" smtClean="0">
              <a:latin typeface="+mj-lt"/>
            </a:endParaRPr>
          </a:p>
          <a:p>
            <a:pPr algn="ctr"/>
            <a:r>
              <a:rPr lang="en-US" sz="2800" b="1" dirty="0" smtClean="0">
                <a:solidFill>
                  <a:schemeClr val="bg1"/>
                </a:solidFill>
                <a:latin typeface="+mj-lt"/>
              </a:rPr>
              <a:t>Landslide</a:t>
            </a:r>
          </a:p>
          <a:p>
            <a:pPr algn="ctr"/>
            <a:r>
              <a:rPr lang="en-US" sz="2800" b="1" dirty="0" smtClean="0">
                <a:solidFill>
                  <a:schemeClr val="bg1"/>
                </a:solidFill>
                <a:latin typeface="+mj-lt"/>
              </a:rPr>
              <a:t>Susceptibility</a:t>
            </a:r>
          </a:p>
          <a:p>
            <a:pPr algn="ctr"/>
            <a:r>
              <a:rPr lang="en-US" sz="2800" b="1" dirty="0" smtClean="0">
                <a:solidFill>
                  <a:schemeClr val="bg1"/>
                </a:solidFill>
                <a:latin typeface="+mj-lt"/>
              </a:rPr>
              <a:t>Map</a:t>
            </a:r>
          </a:p>
          <a:p>
            <a:pPr algn="ctr"/>
            <a:endParaRPr lang="en-US" sz="2800" b="1" dirty="0">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596369778"/>
              </p:ext>
            </p:extLst>
          </p:nvPr>
        </p:nvGraphicFramePr>
        <p:xfrm>
          <a:off x="19612605" y="25751949"/>
          <a:ext cx="5381625" cy="4667250"/>
        </p:xfrm>
        <a:graphic>
          <a:graphicData uri="http://schemas.openxmlformats.org/presentationml/2006/ole">
            <mc:AlternateContent xmlns:mc="http://schemas.openxmlformats.org/markup-compatibility/2006">
              <mc:Choice xmlns:v="urn:schemas-microsoft-com:vml" Requires="v">
                <p:oleObj spid="_x0000_s1096" name="Worksheet" r:id="rId16" imgW="5381588" imgH="4667220" progId="Excel.Sheet.12">
                  <p:embed/>
                </p:oleObj>
              </mc:Choice>
              <mc:Fallback>
                <p:oleObj name="Worksheet" r:id="rId16" imgW="5381588" imgH="4667220" progId="Excel.Sheet.12">
                  <p:embed/>
                  <p:pic>
                    <p:nvPicPr>
                      <p:cNvPr id="0" name="Object 4"/>
                      <p:cNvPicPr>
                        <a:picLocks noChangeAspect="1" noChangeArrowheads="1"/>
                      </p:cNvPicPr>
                      <p:nvPr/>
                    </p:nvPicPr>
                    <p:blipFill>
                      <a:blip r:embed="rId17"/>
                      <a:srcRect/>
                      <a:stretch>
                        <a:fillRect/>
                      </a:stretch>
                    </p:blipFill>
                    <p:spPr bwMode="auto">
                      <a:xfrm>
                        <a:off x="19612605" y="25751949"/>
                        <a:ext cx="5381625" cy="4667250"/>
                      </a:xfrm>
                      <a:prstGeom prst="rect">
                        <a:avLst/>
                      </a:prstGeom>
                      <a:solidFill>
                        <a:schemeClr val="accent1"/>
                      </a:solidFill>
                      <a:ln w="9525">
                        <a:solidFill>
                          <a:srgbClr val="333333"/>
                        </a:solidFill>
                        <a:miter lim="800000"/>
                        <a:headEnd/>
                        <a:tailEnd/>
                      </a:ln>
                    </p:spPr>
                  </p:pic>
                </p:oleObj>
              </mc:Fallback>
            </mc:AlternateContent>
          </a:graphicData>
        </a:graphic>
      </p:graphicFrame>
      <p:sp>
        <p:nvSpPr>
          <p:cNvPr id="80" name="TextBox 79"/>
          <p:cNvSpPr txBox="1"/>
          <p:nvPr/>
        </p:nvSpPr>
        <p:spPr>
          <a:xfrm>
            <a:off x="19278674" y="25114644"/>
            <a:ext cx="6469649"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Global Landslide Catalog</a:t>
            </a:r>
            <a:endParaRPr lang="en-US" sz="3600" b="1" dirty="0">
              <a:solidFill>
                <a:schemeClr val="tx1">
                  <a:lumMod val="60000"/>
                  <a:lumOff val="40000"/>
                </a:schemeClr>
              </a:solidFill>
              <a:latin typeface="+mj-lt"/>
            </a:endParaRPr>
          </a:p>
        </p:txBody>
      </p:sp>
      <p:sp>
        <p:nvSpPr>
          <p:cNvPr id="81" name="TextBox 80"/>
          <p:cNvSpPr txBox="1"/>
          <p:nvPr/>
        </p:nvSpPr>
        <p:spPr>
          <a:xfrm>
            <a:off x="20055052" y="30430867"/>
            <a:ext cx="4583089" cy="587574"/>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Rainfall Assessment</a:t>
            </a:r>
            <a:endParaRPr lang="en-US" sz="3600" b="1" dirty="0">
              <a:solidFill>
                <a:schemeClr val="tx1">
                  <a:lumMod val="60000"/>
                  <a:lumOff val="40000"/>
                </a:schemeClr>
              </a:solidFill>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022646580"/>
              </p:ext>
            </p:extLst>
          </p:nvPr>
        </p:nvGraphicFramePr>
        <p:xfrm>
          <a:off x="22436737" y="31471938"/>
          <a:ext cx="4200525" cy="1466850"/>
        </p:xfrm>
        <a:graphic>
          <a:graphicData uri="http://schemas.openxmlformats.org/presentationml/2006/ole">
            <mc:AlternateContent xmlns:mc="http://schemas.openxmlformats.org/markup-compatibility/2006">
              <mc:Choice xmlns:v="urn:schemas-microsoft-com:vml" Requires="v">
                <p:oleObj spid="_x0000_s1097" name="Worksheet" r:id="rId19" imgW="4200567" imgH="1466910" progId="Excel.Sheet.12">
                  <p:embed/>
                </p:oleObj>
              </mc:Choice>
              <mc:Fallback>
                <p:oleObj name="Worksheet" r:id="rId19" imgW="4200567" imgH="1466910" progId="Excel.Sheet.12">
                  <p:embed/>
                  <p:pic>
                    <p:nvPicPr>
                      <p:cNvPr id="0" name=""/>
                      <p:cNvPicPr/>
                      <p:nvPr/>
                    </p:nvPicPr>
                    <p:blipFill>
                      <a:blip r:embed="rId20"/>
                      <a:stretch>
                        <a:fillRect/>
                      </a:stretch>
                    </p:blipFill>
                    <p:spPr>
                      <a:xfrm>
                        <a:off x="22436737" y="31471938"/>
                        <a:ext cx="4200525" cy="1466850"/>
                      </a:xfrm>
                      <a:prstGeom prst="rect">
                        <a:avLst/>
                      </a:prstGeom>
                      <a:solidFill>
                        <a:schemeClr val="accent1"/>
                      </a:solidFill>
                      <a:ln>
                        <a:solidFill>
                          <a:schemeClr val="tx1"/>
                        </a:solidFill>
                      </a:ln>
                    </p:spPr>
                  </p:pic>
                </p:oleObj>
              </mc:Fallback>
            </mc:AlternateContent>
          </a:graphicData>
        </a:graphic>
      </p:graphicFrame>
      <p:sp>
        <p:nvSpPr>
          <p:cNvPr id="82" name="TextBox 81"/>
          <p:cNvSpPr txBox="1"/>
          <p:nvPr/>
        </p:nvSpPr>
        <p:spPr>
          <a:xfrm>
            <a:off x="22402800" y="31028335"/>
            <a:ext cx="4358251" cy="461665"/>
          </a:xfrm>
          <a:prstGeom prst="rect">
            <a:avLst/>
          </a:prstGeom>
          <a:noFill/>
        </p:spPr>
        <p:txBody>
          <a:bodyPr wrap="square" rtlCol="0">
            <a:spAutoFit/>
          </a:bodyPr>
          <a:lstStyle/>
          <a:p>
            <a:r>
              <a:rPr lang="en-US" sz="2400" b="1" i="1" dirty="0" smtClean="0">
                <a:solidFill>
                  <a:schemeClr val="tx1">
                    <a:lumMod val="60000"/>
                    <a:lumOff val="40000"/>
                  </a:schemeClr>
                </a:solidFill>
                <a:latin typeface="+mj-lt"/>
              </a:rPr>
              <a:t>Monthly Extreme Rainfall</a:t>
            </a:r>
            <a:endParaRPr lang="en-US" sz="2400" b="1" i="1" dirty="0">
              <a:solidFill>
                <a:schemeClr val="tx1">
                  <a:lumMod val="60000"/>
                  <a:lumOff val="40000"/>
                </a:schemeClr>
              </a:solidFill>
              <a:latin typeface="+mj-lt"/>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289909946"/>
              </p:ext>
            </p:extLst>
          </p:nvPr>
        </p:nvGraphicFramePr>
        <p:xfrm>
          <a:off x="17978438" y="31472188"/>
          <a:ext cx="4200525" cy="1466850"/>
        </p:xfrm>
        <a:graphic>
          <a:graphicData uri="http://schemas.openxmlformats.org/presentationml/2006/ole">
            <mc:AlternateContent xmlns:mc="http://schemas.openxmlformats.org/markup-compatibility/2006">
              <mc:Choice xmlns:v="urn:schemas-microsoft-com:vml" Requires="v">
                <p:oleObj spid="_x0000_s1098" name="Worksheet" r:id="rId22" imgW="4200567" imgH="1466910" progId="Excel.Sheet.12">
                  <p:embed/>
                </p:oleObj>
              </mc:Choice>
              <mc:Fallback>
                <p:oleObj name="Worksheet" r:id="rId22" imgW="4200567" imgH="1466910" progId="Excel.Sheet.12">
                  <p:embed/>
                  <p:pic>
                    <p:nvPicPr>
                      <p:cNvPr id="0" name="Object 17"/>
                      <p:cNvPicPr>
                        <a:picLocks noChangeAspect="1" noChangeArrowheads="1"/>
                      </p:cNvPicPr>
                      <p:nvPr/>
                    </p:nvPicPr>
                    <p:blipFill>
                      <a:blip r:embed="rId23"/>
                      <a:srcRect/>
                      <a:stretch>
                        <a:fillRect/>
                      </a:stretch>
                    </p:blipFill>
                    <p:spPr bwMode="auto">
                      <a:xfrm>
                        <a:off x="17978438" y="31472188"/>
                        <a:ext cx="4200525" cy="146685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83" name="TextBox 82"/>
          <p:cNvSpPr txBox="1"/>
          <p:nvPr/>
        </p:nvSpPr>
        <p:spPr>
          <a:xfrm>
            <a:off x="17945167" y="31035577"/>
            <a:ext cx="4358251" cy="461665"/>
          </a:xfrm>
          <a:prstGeom prst="rect">
            <a:avLst/>
          </a:prstGeom>
          <a:noFill/>
        </p:spPr>
        <p:txBody>
          <a:bodyPr wrap="square" rtlCol="0">
            <a:spAutoFit/>
          </a:bodyPr>
          <a:lstStyle/>
          <a:p>
            <a:r>
              <a:rPr lang="en-US" sz="2400" b="1" i="1" dirty="0" smtClean="0">
                <a:solidFill>
                  <a:schemeClr val="tx1">
                    <a:lumMod val="60000"/>
                    <a:lumOff val="40000"/>
                  </a:schemeClr>
                </a:solidFill>
                <a:latin typeface="+mj-lt"/>
              </a:rPr>
              <a:t>Monthly Total Rainfall</a:t>
            </a:r>
            <a:endParaRPr lang="en-US" sz="2400" b="1" i="1" dirty="0">
              <a:solidFill>
                <a:schemeClr val="tx1">
                  <a:lumMod val="60000"/>
                  <a:lumOff val="40000"/>
                </a:schemeClr>
              </a:solidFill>
              <a:latin typeface="+mj-lt"/>
            </a:endParaRPr>
          </a:p>
        </p:txBody>
      </p:sp>
      <p:graphicFrame>
        <p:nvGraphicFramePr>
          <p:cNvPr id="84" name="Object 83"/>
          <p:cNvGraphicFramePr>
            <a:graphicFrameLocks noChangeAspect="1"/>
          </p:cNvGraphicFramePr>
          <p:nvPr>
            <p:extLst>
              <p:ext uri="{D42A27DB-BD31-4B8C-83A1-F6EECF244321}">
                <p14:modId xmlns:p14="http://schemas.microsoft.com/office/powerpoint/2010/main" val="3364988366"/>
              </p:ext>
            </p:extLst>
          </p:nvPr>
        </p:nvGraphicFramePr>
        <p:xfrm>
          <a:off x="22526291" y="33374818"/>
          <a:ext cx="4200525" cy="1466850"/>
        </p:xfrm>
        <a:graphic>
          <a:graphicData uri="http://schemas.openxmlformats.org/presentationml/2006/ole">
            <mc:AlternateContent xmlns:mc="http://schemas.openxmlformats.org/markup-compatibility/2006">
              <mc:Choice xmlns:v="urn:schemas-microsoft-com:vml" Requires="v">
                <p:oleObj spid="_x0000_s1099" name="Worksheet" r:id="rId25" imgW="4200567" imgH="1466910" progId="Excel.Sheet.12">
                  <p:embed/>
                </p:oleObj>
              </mc:Choice>
              <mc:Fallback>
                <p:oleObj name="Worksheet" r:id="rId25" imgW="4200567" imgH="1466910" progId="Excel.Sheet.12">
                  <p:embed/>
                  <p:pic>
                    <p:nvPicPr>
                      <p:cNvPr id="0" name=""/>
                      <p:cNvPicPr/>
                      <p:nvPr/>
                    </p:nvPicPr>
                    <p:blipFill>
                      <a:blip r:embed="rId26"/>
                      <a:stretch>
                        <a:fillRect/>
                      </a:stretch>
                    </p:blipFill>
                    <p:spPr>
                      <a:xfrm>
                        <a:off x="22526291" y="33374818"/>
                        <a:ext cx="4200525" cy="1466850"/>
                      </a:xfrm>
                      <a:prstGeom prst="rect">
                        <a:avLst/>
                      </a:prstGeom>
                      <a:solidFill>
                        <a:schemeClr val="accent1"/>
                      </a:solidFill>
                      <a:ln>
                        <a:solidFill>
                          <a:schemeClr val="tx1"/>
                        </a:solidFill>
                      </a:ln>
                    </p:spPr>
                  </p:pic>
                </p:oleObj>
              </mc:Fallback>
            </mc:AlternateContent>
          </a:graphicData>
        </a:graphic>
      </p:graphicFrame>
      <p:sp>
        <p:nvSpPr>
          <p:cNvPr id="85" name="TextBox 84"/>
          <p:cNvSpPr txBox="1"/>
          <p:nvPr/>
        </p:nvSpPr>
        <p:spPr>
          <a:xfrm>
            <a:off x="22488906" y="32944420"/>
            <a:ext cx="4358251" cy="461665"/>
          </a:xfrm>
          <a:prstGeom prst="rect">
            <a:avLst/>
          </a:prstGeom>
          <a:noFill/>
        </p:spPr>
        <p:txBody>
          <a:bodyPr wrap="square" rtlCol="0">
            <a:spAutoFit/>
          </a:bodyPr>
          <a:lstStyle/>
          <a:p>
            <a:r>
              <a:rPr lang="en-US" sz="2400" b="1" i="1" dirty="0" smtClean="0">
                <a:solidFill>
                  <a:schemeClr val="tx1">
                    <a:lumMod val="60000"/>
                    <a:lumOff val="40000"/>
                  </a:schemeClr>
                </a:solidFill>
                <a:latin typeface="+mj-lt"/>
              </a:rPr>
              <a:t>Daily Extreme Rainfall</a:t>
            </a:r>
            <a:endParaRPr lang="en-US" sz="2400" b="1" i="1" dirty="0">
              <a:solidFill>
                <a:schemeClr val="tx1">
                  <a:lumMod val="60000"/>
                  <a:lumOff val="40000"/>
                </a:schemeClr>
              </a:solidFill>
              <a:latin typeface="+mj-lt"/>
            </a:endParaRPr>
          </a:p>
        </p:txBody>
      </p:sp>
      <p:graphicFrame>
        <p:nvGraphicFramePr>
          <p:cNvPr id="86" name="Object 85"/>
          <p:cNvGraphicFramePr>
            <a:graphicFrameLocks noChangeAspect="1"/>
          </p:cNvGraphicFramePr>
          <p:nvPr>
            <p:extLst>
              <p:ext uri="{D42A27DB-BD31-4B8C-83A1-F6EECF244321}">
                <p14:modId xmlns:p14="http://schemas.microsoft.com/office/powerpoint/2010/main" val="852662201"/>
              </p:ext>
            </p:extLst>
          </p:nvPr>
        </p:nvGraphicFramePr>
        <p:xfrm>
          <a:off x="18024029" y="33374818"/>
          <a:ext cx="4200525" cy="1466850"/>
        </p:xfrm>
        <a:graphic>
          <a:graphicData uri="http://schemas.openxmlformats.org/presentationml/2006/ole">
            <mc:AlternateContent xmlns:mc="http://schemas.openxmlformats.org/markup-compatibility/2006">
              <mc:Choice xmlns:v="urn:schemas-microsoft-com:vml" Requires="v">
                <p:oleObj spid="_x0000_s1100" name="Worksheet" r:id="rId28" imgW="4200567" imgH="1466910" progId="Excel.Sheet.12">
                  <p:embed/>
                </p:oleObj>
              </mc:Choice>
              <mc:Fallback>
                <p:oleObj name="Worksheet" r:id="rId28" imgW="4200567" imgH="1466910" progId="Excel.Sheet.12">
                  <p:embed/>
                  <p:pic>
                    <p:nvPicPr>
                      <p:cNvPr id="0" name=""/>
                      <p:cNvPicPr>
                        <a:picLocks noChangeAspect="1" noChangeArrowheads="1"/>
                      </p:cNvPicPr>
                      <p:nvPr/>
                    </p:nvPicPr>
                    <p:blipFill>
                      <a:blip r:embed="rId29"/>
                      <a:srcRect/>
                      <a:stretch>
                        <a:fillRect/>
                      </a:stretch>
                    </p:blipFill>
                    <p:spPr bwMode="auto">
                      <a:xfrm>
                        <a:off x="18024029" y="33374818"/>
                        <a:ext cx="4200525" cy="146685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87" name="TextBox 86"/>
          <p:cNvSpPr txBox="1"/>
          <p:nvPr/>
        </p:nvSpPr>
        <p:spPr>
          <a:xfrm>
            <a:off x="17945167" y="32942841"/>
            <a:ext cx="4358251" cy="461665"/>
          </a:xfrm>
          <a:prstGeom prst="rect">
            <a:avLst/>
          </a:prstGeom>
          <a:noFill/>
        </p:spPr>
        <p:txBody>
          <a:bodyPr wrap="square" rtlCol="0">
            <a:spAutoFit/>
          </a:bodyPr>
          <a:lstStyle/>
          <a:p>
            <a:r>
              <a:rPr lang="en-US" sz="2400" b="1" i="1" dirty="0" smtClean="0">
                <a:solidFill>
                  <a:schemeClr val="tx1">
                    <a:lumMod val="60000"/>
                    <a:lumOff val="40000"/>
                  </a:schemeClr>
                </a:solidFill>
                <a:latin typeface="+mj-lt"/>
              </a:rPr>
              <a:t>Daily Total Rainfall</a:t>
            </a:r>
            <a:endParaRPr lang="en-US" sz="2400" b="1" i="1" dirty="0">
              <a:solidFill>
                <a:schemeClr val="tx1">
                  <a:lumMod val="60000"/>
                  <a:lumOff val="40000"/>
                </a:schemeClr>
              </a:solidFill>
              <a:latin typeface="+mj-lt"/>
            </a:endParaRPr>
          </a:p>
        </p:txBody>
      </p:sp>
      <p:pic>
        <p:nvPicPr>
          <p:cNvPr id="1070" name="Picture 4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582233" y="11973797"/>
            <a:ext cx="2735441" cy="140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1549</TotalTime>
  <Words>753</Words>
  <Application>Microsoft Office PowerPoint</Application>
  <PresentationFormat>Custom</PresentationFormat>
  <Paragraphs>92</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Worksheet</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Sherry baggett</cp:lastModifiedBy>
  <cp:revision>118</cp:revision>
  <dcterms:created xsi:type="dcterms:W3CDTF">2015-06-02T14:58:58Z</dcterms:created>
  <dcterms:modified xsi:type="dcterms:W3CDTF">2015-08-06T18:57:40Z</dcterms:modified>
</cp:coreProperties>
</file>