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hodes, Tyler M. (LARC-E3)[SSAI DEVELOP]" initials="RTM(D" lastIdx="1" clrIdx="0">
    <p:extLst>
      <p:ext uri="{19B8F6BF-5375-455C-9EA6-DF929625EA0E}">
        <p15:presenceInfo xmlns:p15="http://schemas.microsoft.com/office/powerpoint/2012/main" userId="S-1-5-21-330711430-3775241029-4075259233-6680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B9B8"/>
    <a:srgbClr val="2A5F7F"/>
    <a:srgbClr val="A1364E"/>
    <a:srgbClr val="B4539B"/>
    <a:srgbClr val="246038"/>
    <a:srgbClr val="B95831"/>
    <a:srgbClr val="848484"/>
    <a:srgbClr val="75B552"/>
    <a:srgbClr val="397916"/>
    <a:srgbClr val="4D8D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75" autoAdjust="0"/>
    <p:restoredTop sz="91244" autoAdjust="0"/>
  </p:normalViewPr>
  <p:slideViewPr>
    <p:cSldViewPr snapToGrid="0">
      <p:cViewPr>
        <p:scale>
          <a:sx n="150" d="100"/>
          <a:sy n="150" d="100"/>
        </p:scale>
        <p:origin x="192" y="120"/>
      </p:cViewPr>
      <p:guideLst>
        <p:guide orient="horz" pos="2160"/>
        <p:guide pos="29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9D98BE-55AE-4A7D-A675-54A373C2E182}" type="datetimeFigureOut">
              <a:rPr lang="en-US" smtClean="0"/>
              <a:pPr/>
              <a:t>8/4/2015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8AE8ED-86F5-4F6D-A549-4F3CBCC92EF9}" type="slidenum">
              <a:rPr lang="en-US" smtClean="0"/>
              <a:pPr/>
              <a:t>‹#›</a:t>
            </a:fld>
            <a:endParaRPr lang="en-US"/>
          </a:p>
        </p:txBody>
      </p:sp>
    </p:spTree>
    <p:extLst>
      <p:ext uri="{BB962C8B-B14F-4D97-AF65-F5344CB8AC3E}">
        <p14:creationId xmlns:p14="http://schemas.microsoft.com/office/powerpoint/2010/main" val="3604765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8AE8ED-86F5-4F6D-A549-4F3CBCC92EF9}" type="slidenum">
              <a:rPr lang="en-US" smtClean="0"/>
              <a:pPr/>
              <a:t>1</a:t>
            </a:fld>
            <a:endParaRPr lang="en-US"/>
          </a:p>
        </p:txBody>
      </p:sp>
    </p:spTree>
    <p:extLst>
      <p:ext uri="{BB962C8B-B14F-4D97-AF65-F5344CB8AC3E}">
        <p14:creationId xmlns:p14="http://schemas.microsoft.com/office/powerpoint/2010/main" val="13020866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6372225" y="1022350"/>
            <a:ext cx="2771775" cy="5835650"/>
          </a:xfrm>
          <a:prstGeom prst="rect">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pic>
        <p:nvPicPr>
          <p:cNvPr id="8" name="Picture 10"/>
          <p:cNvPicPr>
            <a:picLocks noChangeAspect="1" noChangeArrowheads="1"/>
          </p:cNvPicPr>
          <p:nvPr userDrawn="1"/>
        </p:nvPicPr>
        <p:blipFill>
          <a:blip r:embed="rId2" cstate="print"/>
          <a:srcRect/>
          <a:stretch>
            <a:fillRect/>
          </a:stretch>
        </p:blipFill>
        <p:spPr bwMode="auto">
          <a:xfrm>
            <a:off x="6415088" y="1184954"/>
            <a:ext cx="2689070" cy="5661954"/>
          </a:xfrm>
          <a:prstGeom prst="rect">
            <a:avLst/>
          </a:prstGeom>
          <a:noFill/>
          <a:ln w="9525">
            <a:noFill/>
            <a:miter lim="800000"/>
            <a:headEnd/>
            <a:tailEnd/>
          </a:ln>
        </p:spPr>
      </p:pic>
      <p:sp>
        <p:nvSpPr>
          <p:cNvPr id="9" name="Rectangle 8"/>
          <p:cNvSpPr/>
          <p:nvPr userDrawn="1"/>
        </p:nvSpPr>
        <p:spPr>
          <a:xfrm>
            <a:off x="2940050" y="1022350"/>
            <a:ext cx="3206750" cy="5835650"/>
          </a:xfrm>
          <a:prstGeom prst="rect">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10" name="Rectangle 9"/>
          <p:cNvSpPr/>
          <p:nvPr userDrawn="1"/>
        </p:nvSpPr>
        <p:spPr>
          <a:xfrm>
            <a:off x="0" y="1022350"/>
            <a:ext cx="2717799" cy="5835650"/>
          </a:xfrm>
          <a:prstGeom prst="rect">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11" name="Rectangle 10"/>
          <p:cNvSpPr/>
          <p:nvPr userDrawn="1"/>
        </p:nvSpPr>
        <p:spPr>
          <a:xfrm>
            <a:off x="6385560" y="5913120"/>
            <a:ext cx="2758440" cy="944880"/>
          </a:xfrm>
          <a:prstGeom prst="rect">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12" name="Rectangle 11"/>
          <p:cNvSpPr/>
          <p:nvPr userDrawn="1"/>
        </p:nvSpPr>
        <p:spPr>
          <a:xfrm>
            <a:off x="-28575" y="6457949"/>
            <a:ext cx="9201149"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13" name="TextBox 12"/>
          <p:cNvSpPr txBox="1"/>
          <p:nvPr userDrawn="1"/>
        </p:nvSpPr>
        <p:spPr>
          <a:xfrm>
            <a:off x="6324600" y="6553165"/>
            <a:ext cx="2057400" cy="200055"/>
          </a:xfrm>
          <a:prstGeom prst="rect">
            <a:avLst/>
          </a:prstGeom>
          <a:noFill/>
        </p:spPr>
        <p:txBody>
          <a:bodyPr wrap="square" rtlCol="0">
            <a:spAutoFit/>
          </a:bodyPr>
          <a:lstStyle/>
          <a:p>
            <a:r>
              <a:rPr lang="en-US" sz="700" b="1" dirty="0" smtClean="0">
                <a:latin typeface="Century Gothic" pitchFamily="34" charset="0"/>
                <a:cs typeface="Arial" pitchFamily="34" charset="0"/>
              </a:rPr>
              <a:t>www.nasa.gov</a:t>
            </a:r>
            <a:endParaRPr lang="en-US" sz="700" b="1" dirty="0">
              <a:latin typeface="Century Gothic" pitchFamily="34" charset="0"/>
              <a:cs typeface="Arial" pitchFamily="34" charset="0"/>
            </a:endParaRPr>
          </a:p>
        </p:txBody>
      </p:sp>
      <p:grpSp>
        <p:nvGrpSpPr>
          <p:cNvPr id="14" name="Group 13"/>
          <p:cNvGrpSpPr/>
          <p:nvPr userDrawn="1"/>
        </p:nvGrpSpPr>
        <p:grpSpPr>
          <a:xfrm>
            <a:off x="6296498" y="33156"/>
            <a:ext cx="2803326" cy="745811"/>
            <a:chOff x="6296498" y="33156"/>
            <a:chExt cx="2803326" cy="745811"/>
          </a:xfrm>
        </p:grpSpPr>
        <p:sp>
          <p:nvSpPr>
            <p:cNvPr id="15" name="TextBox 14"/>
            <p:cNvSpPr txBox="1"/>
            <p:nvPr/>
          </p:nvSpPr>
          <p:spPr>
            <a:xfrm>
              <a:off x="6296498" y="280429"/>
              <a:ext cx="1376362" cy="307777"/>
            </a:xfrm>
            <a:prstGeom prst="rect">
              <a:avLst/>
            </a:prstGeom>
            <a:noFill/>
          </p:spPr>
          <p:txBody>
            <a:bodyPr wrap="square" rtlCol="0">
              <a:spAutoFit/>
            </a:bodyPr>
            <a:lstStyle/>
            <a:p>
              <a:r>
                <a:rPr lang="en-US" sz="700" dirty="0" smtClean="0">
                  <a:latin typeface="Century Gothic" pitchFamily="34" charset="0"/>
                  <a:cs typeface="Arial" pitchFamily="34" charset="0"/>
                </a:rPr>
                <a:t>National Aeronautics and</a:t>
              </a:r>
            </a:p>
            <a:p>
              <a:r>
                <a:rPr lang="en-US" sz="700" dirty="0" smtClean="0">
                  <a:latin typeface="Century Gothic" pitchFamily="34" charset="0"/>
                  <a:cs typeface="Arial" pitchFamily="34" charset="0"/>
                </a:rPr>
                <a:t>Space Administration</a:t>
              </a:r>
              <a:endParaRPr lang="en-US" sz="700" dirty="0">
                <a:latin typeface="Century Gothic" pitchFamily="34" charset="0"/>
                <a:cs typeface="Arial" pitchFamily="34" charset="0"/>
              </a:endParaRPr>
            </a:p>
          </p:txBody>
        </p:sp>
        <p:pic>
          <p:nvPicPr>
            <p:cNvPr id="16" name="Picture 15" descr="Correct_NASA insigniaCMYK.png"/>
            <p:cNvPicPr>
              <a:picLocks noChangeAspect="1"/>
            </p:cNvPicPr>
            <p:nvPr/>
          </p:nvPicPr>
          <p:blipFill>
            <a:blip r:embed="rId3" cstate="print"/>
            <a:stretch>
              <a:fillRect/>
            </a:stretch>
          </p:blipFill>
          <p:spPr>
            <a:xfrm>
              <a:off x="8224256" y="33156"/>
              <a:ext cx="875568" cy="745811"/>
            </a:xfrm>
            <a:prstGeom prst="rect">
              <a:avLst/>
            </a:prstGeom>
          </p:spPr>
        </p:pic>
      </p:grpSp>
      <p:cxnSp>
        <p:nvCxnSpPr>
          <p:cNvPr id="17" name="Straight Connector 16"/>
          <p:cNvCxnSpPr/>
          <p:nvPr userDrawn="1"/>
        </p:nvCxnSpPr>
        <p:spPr>
          <a:xfrm flipV="1">
            <a:off x="6150769" y="0"/>
            <a:ext cx="0" cy="101441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6149636" y="6457950"/>
            <a:ext cx="0" cy="40005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2937669" y="0"/>
            <a:ext cx="0" cy="101441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2936536" y="6457949"/>
            <a:ext cx="0" cy="40005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3067049" y="5815069"/>
            <a:ext cx="2238375" cy="954107"/>
          </a:xfrm>
          <a:prstGeom prst="rect">
            <a:avLst/>
          </a:prstGeom>
          <a:noFill/>
        </p:spPr>
        <p:txBody>
          <a:bodyPr wrap="square" rtlCol="0">
            <a:spAutoFit/>
          </a:bodyPr>
          <a:lstStyle/>
          <a:p>
            <a:r>
              <a:rPr lang="en-US" sz="700" b="1" dirty="0" smtClean="0">
                <a:solidFill>
                  <a:schemeClr val="bg1"/>
                </a:solidFill>
                <a:latin typeface="Century Gothic" pitchFamily="34" charset="0"/>
                <a:cs typeface="Arial" pitchFamily="34" charset="0"/>
              </a:rPr>
              <a:t>The DEVELOP</a:t>
            </a:r>
          </a:p>
          <a:p>
            <a:r>
              <a:rPr lang="en-US" sz="700" b="1" dirty="0" smtClean="0">
                <a:solidFill>
                  <a:schemeClr val="bg1"/>
                </a:solidFill>
                <a:latin typeface="Century Gothic" pitchFamily="34" charset="0"/>
                <a:cs typeface="Arial" pitchFamily="34" charset="0"/>
              </a:rPr>
              <a:t>National Program</a:t>
            </a:r>
          </a:p>
          <a:p>
            <a:endParaRPr lang="en-US" sz="700" b="1" dirty="0" smtClean="0">
              <a:solidFill>
                <a:schemeClr val="bg1"/>
              </a:solidFill>
              <a:latin typeface="Century Gothic" pitchFamily="34" charset="0"/>
              <a:cs typeface="Arial" pitchFamily="34" charset="0"/>
            </a:endParaRPr>
          </a:p>
          <a:p>
            <a:r>
              <a:rPr lang="en-US" sz="700" b="1" dirty="0" smtClean="0">
                <a:solidFill>
                  <a:schemeClr val="bg1"/>
                </a:solidFill>
                <a:latin typeface="Century Gothic" pitchFamily="34" charset="0"/>
                <a:cs typeface="Arial" pitchFamily="34" charset="0"/>
              </a:rPr>
              <a:t>National Aeronautics and</a:t>
            </a:r>
          </a:p>
          <a:p>
            <a:r>
              <a:rPr lang="en-US" sz="700" b="1" dirty="0" smtClean="0">
                <a:solidFill>
                  <a:schemeClr val="bg1"/>
                </a:solidFill>
                <a:latin typeface="Century Gothic" pitchFamily="34" charset="0"/>
                <a:cs typeface="Arial" pitchFamily="34" charset="0"/>
              </a:rPr>
              <a:t>Space Administration</a:t>
            </a:r>
          </a:p>
          <a:p>
            <a:endParaRPr lang="en-US" sz="700" b="1" dirty="0" smtClean="0">
              <a:solidFill>
                <a:schemeClr val="bg1"/>
              </a:solidFill>
              <a:latin typeface="Century Gothic" pitchFamily="34" charset="0"/>
              <a:cs typeface="Arial" pitchFamily="34" charset="0"/>
            </a:endParaRPr>
          </a:p>
          <a:p>
            <a:endParaRPr lang="en-US" sz="700" b="1" dirty="0" smtClean="0">
              <a:solidFill>
                <a:schemeClr val="bg1"/>
              </a:solidFill>
              <a:latin typeface="Century Gothic" pitchFamily="34" charset="0"/>
              <a:cs typeface="Arial" pitchFamily="34" charset="0"/>
            </a:endParaRPr>
          </a:p>
          <a:p>
            <a:r>
              <a:rPr lang="en-US" sz="700" b="1" dirty="0" smtClean="0">
                <a:latin typeface="Century Gothic" pitchFamily="34" charset="0"/>
                <a:cs typeface="Arial" pitchFamily="34" charset="0"/>
              </a:rPr>
              <a:t>http://develop.larc.nasa.gov</a:t>
            </a:r>
            <a:endParaRPr lang="en-US" sz="700" b="1" dirty="0">
              <a:latin typeface="Century Gothic" pitchFamily="34" charset="0"/>
              <a:cs typeface="Arial" pitchFamily="34" charset="0"/>
            </a:endParaRPr>
          </a:p>
        </p:txBody>
      </p:sp>
      <p:sp>
        <p:nvSpPr>
          <p:cNvPr id="22" name="TextBox 21"/>
          <p:cNvSpPr txBox="1"/>
          <p:nvPr userDrawn="1"/>
        </p:nvSpPr>
        <p:spPr>
          <a:xfrm>
            <a:off x="6202680" y="5791200"/>
            <a:ext cx="3093720" cy="784830"/>
          </a:xfrm>
          <a:prstGeom prst="rect">
            <a:avLst/>
          </a:prstGeom>
          <a:noFill/>
        </p:spPr>
        <p:txBody>
          <a:bodyPr wrap="square" rtlCol="0">
            <a:spAutoFit/>
          </a:bodyPr>
          <a:lstStyle/>
          <a:p>
            <a:pPr algn="ctr"/>
            <a:r>
              <a:rPr lang="en-US" sz="4500" b="1" dirty="0" smtClean="0">
                <a:solidFill>
                  <a:schemeClr val="bg1"/>
                </a:solidFill>
                <a:latin typeface="Century Gothic" pitchFamily="34" charset="0"/>
                <a:cs typeface="Arial" pitchFamily="34" charset="0"/>
              </a:rPr>
              <a:t>DEVELOP</a:t>
            </a:r>
            <a:endParaRPr lang="en-US" sz="4500" b="1" dirty="0">
              <a:solidFill>
                <a:schemeClr val="bg1"/>
              </a:solidFill>
              <a:latin typeface="Century Gothic" pitchFamily="34" charset="0"/>
              <a:cs typeface="Arial" pitchFamily="34" charset="0"/>
            </a:endParaRPr>
          </a:p>
        </p:txBody>
      </p:sp>
      <p:grpSp>
        <p:nvGrpSpPr>
          <p:cNvPr id="23" name="Group 22"/>
          <p:cNvGrpSpPr/>
          <p:nvPr userDrawn="1"/>
        </p:nvGrpSpPr>
        <p:grpSpPr>
          <a:xfrm>
            <a:off x="-30956" y="1079420"/>
            <a:ext cx="9203531" cy="76280"/>
            <a:chOff x="-30956" y="1079420"/>
            <a:chExt cx="9203531" cy="76280"/>
          </a:xfrm>
        </p:grpSpPr>
        <p:sp>
          <p:nvSpPr>
            <p:cNvPr id="24" name="Rectangle 23"/>
            <p:cNvSpPr/>
            <p:nvPr/>
          </p:nvSpPr>
          <p:spPr>
            <a:xfrm>
              <a:off x="-30956" y="1083469"/>
              <a:ext cx="9203531" cy="64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25" name="Chevron 24"/>
            <p:cNvSpPr/>
            <p:nvPr/>
          </p:nvSpPr>
          <p:spPr>
            <a:xfrm>
              <a:off x="6705600" y="1079500"/>
              <a:ext cx="76200" cy="76200"/>
            </a:xfrm>
            <a:prstGeom prst="chevron">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26" name="Chevron 25"/>
            <p:cNvSpPr/>
            <p:nvPr/>
          </p:nvSpPr>
          <p:spPr>
            <a:xfrm>
              <a:off x="8721897" y="1079500"/>
              <a:ext cx="76200" cy="76200"/>
            </a:xfrm>
            <a:prstGeom prst="chevron">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27" name="Chevron 26"/>
            <p:cNvSpPr/>
            <p:nvPr/>
          </p:nvSpPr>
          <p:spPr>
            <a:xfrm>
              <a:off x="8493257" y="1079484"/>
              <a:ext cx="76200" cy="76200"/>
            </a:xfrm>
            <a:prstGeom prst="chevron">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28" name="Chevron 27"/>
            <p:cNvSpPr/>
            <p:nvPr/>
          </p:nvSpPr>
          <p:spPr>
            <a:xfrm>
              <a:off x="6938971" y="1079484"/>
              <a:ext cx="76200" cy="76200"/>
            </a:xfrm>
            <a:prstGeom prst="chevron">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29" name="Chevron 28"/>
            <p:cNvSpPr/>
            <p:nvPr/>
          </p:nvSpPr>
          <p:spPr>
            <a:xfrm>
              <a:off x="7053267" y="1079468"/>
              <a:ext cx="76200" cy="76200"/>
            </a:xfrm>
            <a:prstGeom prst="chevron">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0" name="Chevron 29"/>
            <p:cNvSpPr/>
            <p:nvPr/>
          </p:nvSpPr>
          <p:spPr>
            <a:xfrm>
              <a:off x="8369403" y="1079468"/>
              <a:ext cx="76200" cy="76200"/>
            </a:xfrm>
            <a:prstGeom prst="chevron">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1" name="Chevron 30"/>
            <p:cNvSpPr/>
            <p:nvPr/>
          </p:nvSpPr>
          <p:spPr>
            <a:xfrm>
              <a:off x="7138985" y="1079452"/>
              <a:ext cx="76200" cy="76200"/>
            </a:xfrm>
            <a:prstGeom prst="chevron">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2" name="Chevron 31"/>
            <p:cNvSpPr/>
            <p:nvPr/>
          </p:nvSpPr>
          <p:spPr>
            <a:xfrm>
              <a:off x="8283653" y="1079452"/>
              <a:ext cx="76200" cy="76200"/>
            </a:xfrm>
            <a:prstGeom prst="chevron">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3" name="Chevron 32"/>
            <p:cNvSpPr/>
            <p:nvPr/>
          </p:nvSpPr>
          <p:spPr>
            <a:xfrm>
              <a:off x="7253281" y="1079436"/>
              <a:ext cx="76200" cy="76200"/>
            </a:xfrm>
            <a:prstGeom prst="chevron">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4" name="Chevron 33"/>
            <p:cNvSpPr/>
            <p:nvPr/>
          </p:nvSpPr>
          <p:spPr>
            <a:xfrm>
              <a:off x="7491431" y="1079436"/>
              <a:ext cx="76200" cy="76200"/>
            </a:xfrm>
            <a:prstGeom prst="chevron">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5" name="Chevron 34"/>
            <p:cNvSpPr/>
            <p:nvPr/>
          </p:nvSpPr>
          <p:spPr>
            <a:xfrm>
              <a:off x="8159799" y="1079436"/>
              <a:ext cx="76200" cy="76200"/>
            </a:xfrm>
            <a:prstGeom prst="chevron">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6" name="Chevron 35"/>
            <p:cNvSpPr/>
            <p:nvPr/>
          </p:nvSpPr>
          <p:spPr>
            <a:xfrm>
              <a:off x="7921633" y="1079420"/>
              <a:ext cx="76200" cy="76200"/>
            </a:xfrm>
            <a:prstGeom prst="chevron">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grpSp>
      <p:sp>
        <p:nvSpPr>
          <p:cNvPr id="37" name="TextBox 36"/>
          <p:cNvSpPr txBox="1"/>
          <p:nvPr userDrawn="1"/>
        </p:nvSpPr>
        <p:spPr>
          <a:xfrm>
            <a:off x="3467100" y="2076450"/>
            <a:ext cx="2152650" cy="2246769"/>
          </a:xfrm>
          <a:prstGeom prst="rect">
            <a:avLst/>
          </a:prstGeom>
          <a:noFill/>
        </p:spPr>
        <p:txBody>
          <a:bodyPr wrap="square" rtlCol="0">
            <a:spAutoFit/>
          </a:bodyPr>
          <a:lstStyle/>
          <a:p>
            <a:pPr algn="ctr"/>
            <a:r>
              <a:rPr lang="en-US" sz="2800" b="1" dirty="0" smtClean="0">
                <a:solidFill>
                  <a:schemeClr val="bg1"/>
                </a:solidFill>
                <a:latin typeface="Century Gothic" pitchFamily="34" charset="0"/>
                <a:cs typeface="Arial" pitchFamily="34" charset="0"/>
              </a:rPr>
              <a:t>Dream.</a:t>
            </a:r>
          </a:p>
          <a:p>
            <a:pPr algn="ctr"/>
            <a:endParaRPr lang="en-US" sz="2800" b="1" dirty="0" smtClean="0">
              <a:solidFill>
                <a:schemeClr val="bg1"/>
              </a:solidFill>
              <a:latin typeface="Century Gothic" pitchFamily="34" charset="0"/>
              <a:cs typeface="Arial" pitchFamily="34" charset="0"/>
            </a:endParaRPr>
          </a:p>
          <a:p>
            <a:pPr algn="ctr"/>
            <a:r>
              <a:rPr lang="en-US" sz="2800" b="1" dirty="0" smtClean="0">
                <a:solidFill>
                  <a:schemeClr val="bg1"/>
                </a:solidFill>
                <a:latin typeface="Century Gothic" pitchFamily="34" charset="0"/>
                <a:cs typeface="Arial" pitchFamily="34" charset="0"/>
              </a:rPr>
              <a:t>Discover.</a:t>
            </a:r>
          </a:p>
          <a:p>
            <a:pPr algn="ctr"/>
            <a:endParaRPr lang="en-US" sz="2800" b="1" dirty="0" smtClean="0">
              <a:solidFill>
                <a:schemeClr val="bg1"/>
              </a:solidFill>
              <a:latin typeface="Century Gothic" pitchFamily="34" charset="0"/>
              <a:cs typeface="Arial" pitchFamily="34" charset="0"/>
            </a:endParaRPr>
          </a:p>
          <a:p>
            <a:pPr algn="ctr"/>
            <a:r>
              <a:rPr lang="en-US" sz="2800" b="1" dirty="0" smtClean="0">
                <a:solidFill>
                  <a:schemeClr val="bg1"/>
                </a:solidFill>
                <a:latin typeface="Century Gothic" pitchFamily="34" charset="0"/>
                <a:cs typeface="Arial" pitchFamily="34" charset="0"/>
              </a:rPr>
              <a:t>DEVELOP.</a:t>
            </a:r>
            <a:endParaRPr lang="en-US" sz="2800" b="1" dirty="0">
              <a:solidFill>
                <a:schemeClr val="bg1"/>
              </a:solidFill>
              <a:latin typeface="Century Gothic" pitchFamily="34" charset="0"/>
              <a:cs typeface="Arial" pitchFamily="34" charset="0"/>
            </a:endParaRPr>
          </a:p>
        </p:txBody>
      </p:sp>
      <p:grpSp>
        <p:nvGrpSpPr>
          <p:cNvPr id="38" name="Group 37"/>
          <p:cNvGrpSpPr/>
          <p:nvPr userDrawn="1"/>
        </p:nvGrpSpPr>
        <p:grpSpPr>
          <a:xfrm>
            <a:off x="-213360" y="3956774"/>
            <a:ext cx="2923222" cy="277308"/>
            <a:chOff x="-213360" y="3956774"/>
            <a:chExt cx="2923222" cy="277308"/>
          </a:xfrm>
        </p:grpSpPr>
        <p:sp>
          <p:nvSpPr>
            <p:cNvPr id="39" name="Chevron 38"/>
            <p:cNvSpPr/>
            <p:nvPr/>
          </p:nvSpPr>
          <p:spPr>
            <a:xfrm>
              <a:off x="266700" y="3956774"/>
              <a:ext cx="2176923"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0" name="Pentagon 39"/>
            <p:cNvSpPr/>
            <p:nvPr/>
          </p:nvSpPr>
          <p:spPr>
            <a:xfrm>
              <a:off x="-213360" y="3959844"/>
              <a:ext cx="522765" cy="27327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hevron 40"/>
            <p:cNvSpPr/>
            <p:nvPr/>
          </p:nvSpPr>
          <p:spPr>
            <a:xfrm>
              <a:off x="2412026" y="3958223"/>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2" name="TextBox 41"/>
            <p:cNvSpPr txBox="1"/>
            <p:nvPr/>
          </p:nvSpPr>
          <p:spPr>
            <a:xfrm>
              <a:off x="-1" y="3957083"/>
              <a:ext cx="2709863"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Earth Observations</a:t>
              </a:r>
              <a:endParaRPr lang="en-US" sz="1200" b="1" dirty="0">
                <a:solidFill>
                  <a:sysClr val="windowText" lastClr="000000"/>
                </a:solidFill>
                <a:latin typeface="Century Gothic" pitchFamily="34" charset="0"/>
                <a:cs typeface="Arial" pitchFamily="34" charset="0"/>
              </a:endParaRPr>
            </a:p>
          </p:txBody>
        </p:sp>
      </p:grpSp>
      <p:grpSp>
        <p:nvGrpSpPr>
          <p:cNvPr id="43" name="Group 42"/>
          <p:cNvGrpSpPr/>
          <p:nvPr userDrawn="1"/>
        </p:nvGrpSpPr>
        <p:grpSpPr>
          <a:xfrm>
            <a:off x="-219075" y="1200335"/>
            <a:ext cx="2928937" cy="280802"/>
            <a:chOff x="-219075" y="1200335"/>
            <a:chExt cx="2928937" cy="280802"/>
          </a:xfrm>
        </p:grpSpPr>
        <p:sp>
          <p:nvSpPr>
            <p:cNvPr id="44" name="Pentagon 43"/>
            <p:cNvSpPr/>
            <p:nvPr/>
          </p:nvSpPr>
          <p:spPr>
            <a:xfrm>
              <a:off x="-219075" y="1207859"/>
              <a:ext cx="542857" cy="27327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hevron 44"/>
            <p:cNvSpPr/>
            <p:nvPr/>
          </p:nvSpPr>
          <p:spPr>
            <a:xfrm>
              <a:off x="2410527" y="1206238"/>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6" name="Chevron 45"/>
            <p:cNvSpPr/>
            <p:nvPr/>
          </p:nvSpPr>
          <p:spPr>
            <a:xfrm>
              <a:off x="2017466" y="1206239"/>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7" name="Chevron 46"/>
            <p:cNvSpPr/>
            <p:nvPr/>
          </p:nvSpPr>
          <p:spPr>
            <a:xfrm>
              <a:off x="671513" y="1206238"/>
              <a:ext cx="1386295"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8" name="TextBox 47"/>
            <p:cNvSpPr txBox="1"/>
            <p:nvPr/>
          </p:nvSpPr>
          <p:spPr>
            <a:xfrm>
              <a:off x="-1" y="1200335"/>
              <a:ext cx="2709863"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Authors</a:t>
              </a:r>
              <a:endParaRPr lang="en-US" sz="1200" b="1" dirty="0">
                <a:solidFill>
                  <a:sysClr val="windowText" lastClr="000000"/>
                </a:solidFill>
                <a:latin typeface="Century Gothic" pitchFamily="34" charset="0"/>
                <a:cs typeface="Arial" pitchFamily="34" charset="0"/>
              </a:endParaRPr>
            </a:p>
          </p:txBody>
        </p:sp>
        <p:sp>
          <p:nvSpPr>
            <p:cNvPr id="49" name="Chevron 48"/>
            <p:cNvSpPr/>
            <p:nvPr/>
          </p:nvSpPr>
          <p:spPr>
            <a:xfrm>
              <a:off x="278955" y="1206223"/>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grpSp>
      <p:grpSp>
        <p:nvGrpSpPr>
          <p:cNvPr id="50" name="Group 49"/>
          <p:cNvGrpSpPr/>
          <p:nvPr userDrawn="1"/>
        </p:nvGrpSpPr>
        <p:grpSpPr>
          <a:xfrm>
            <a:off x="-214328" y="2585225"/>
            <a:ext cx="2928952" cy="280918"/>
            <a:chOff x="-214328" y="2585225"/>
            <a:chExt cx="2928952" cy="280918"/>
          </a:xfrm>
        </p:grpSpPr>
        <p:sp>
          <p:nvSpPr>
            <p:cNvPr id="51" name="Chevron 50"/>
            <p:cNvSpPr/>
            <p:nvPr/>
          </p:nvSpPr>
          <p:spPr>
            <a:xfrm>
              <a:off x="676260" y="2591244"/>
              <a:ext cx="1386295"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52" name="TextBox 51"/>
            <p:cNvSpPr txBox="1"/>
            <p:nvPr/>
          </p:nvSpPr>
          <p:spPr>
            <a:xfrm>
              <a:off x="-1" y="2585225"/>
              <a:ext cx="2714625"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Advisors</a:t>
              </a:r>
              <a:endParaRPr lang="en-US" sz="1200" b="1" dirty="0">
                <a:solidFill>
                  <a:sysClr val="windowText" lastClr="000000"/>
                </a:solidFill>
                <a:latin typeface="Century Gothic" pitchFamily="34" charset="0"/>
                <a:cs typeface="Arial" pitchFamily="34" charset="0"/>
              </a:endParaRPr>
            </a:p>
          </p:txBody>
        </p:sp>
        <p:sp>
          <p:nvSpPr>
            <p:cNvPr id="53" name="Pentagon 52"/>
            <p:cNvSpPr/>
            <p:nvPr/>
          </p:nvSpPr>
          <p:spPr>
            <a:xfrm>
              <a:off x="-214328" y="2592865"/>
              <a:ext cx="542857" cy="27327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hevron 53"/>
            <p:cNvSpPr/>
            <p:nvPr/>
          </p:nvSpPr>
          <p:spPr>
            <a:xfrm>
              <a:off x="2415274" y="2591244"/>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55" name="Chevron 54"/>
            <p:cNvSpPr/>
            <p:nvPr/>
          </p:nvSpPr>
          <p:spPr>
            <a:xfrm>
              <a:off x="2022213" y="2591245"/>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56" name="Chevron 55"/>
            <p:cNvSpPr/>
            <p:nvPr/>
          </p:nvSpPr>
          <p:spPr>
            <a:xfrm>
              <a:off x="283702" y="2591229"/>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0022A-4CEF-4E73-9589-F2192E57DA9A}" type="datetimeFigureOut">
              <a:rPr lang="en-US" smtClean="0"/>
              <a:pPr/>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0022A-4CEF-4E73-9589-F2192E57DA9A}" type="datetimeFigureOut">
              <a:rPr lang="en-US" smtClean="0"/>
              <a:pPr/>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479324"/>
            <a:ext cx="2771775" cy="3346704"/>
          </a:xfrm>
          <a:prstGeom prst="rect">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8" name="Rectangle 7"/>
          <p:cNvSpPr/>
          <p:nvPr userDrawn="1"/>
        </p:nvSpPr>
        <p:spPr>
          <a:xfrm>
            <a:off x="2982580" y="479323"/>
            <a:ext cx="6161420" cy="6378677"/>
          </a:xfrm>
          <a:prstGeom prst="rect">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9" name="Rectangle 8"/>
          <p:cNvSpPr/>
          <p:nvPr userDrawn="1"/>
        </p:nvSpPr>
        <p:spPr>
          <a:xfrm>
            <a:off x="-28575" y="6457949"/>
            <a:ext cx="9201149"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10" name="Rectangle 9"/>
          <p:cNvSpPr/>
          <p:nvPr userDrawn="1"/>
        </p:nvSpPr>
        <p:spPr>
          <a:xfrm>
            <a:off x="-30956" y="1083469"/>
            <a:ext cx="9203531" cy="64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grpSp>
        <p:nvGrpSpPr>
          <p:cNvPr id="11" name="Group 10"/>
          <p:cNvGrpSpPr/>
          <p:nvPr userDrawn="1"/>
        </p:nvGrpSpPr>
        <p:grpSpPr>
          <a:xfrm>
            <a:off x="-219075" y="639911"/>
            <a:ext cx="2928937" cy="280802"/>
            <a:chOff x="-219075" y="639911"/>
            <a:chExt cx="2928937" cy="280802"/>
          </a:xfrm>
        </p:grpSpPr>
        <p:sp>
          <p:nvSpPr>
            <p:cNvPr id="12" name="Pentagon 11"/>
            <p:cNvSpPr/>
            <p:nvPr/>
          </p:nvSpPr>
          <p:spPr>
            <a:xfrm>
              <a:off x="-219075" y="647435"/>
              <a:ext cx="542857" cy="27327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13" name="Chevron 12"/>
            <p:cNvSpPr/>
            <p:nvPr/>
          </p:nvSpPr>
          <p:spPr>
            <a:xfrm>
              <a:off x="2410527" y="645814"/>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14" name="Chevron 13"/>
            <p:cNvSpPr/>
            <p:nvPr/>
          </p:nvSpPr>
          <p:spPr>
            <a:xfrm>
              <a:off x="2017466" y="645815"/>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15" name="Chevron 14"/>
            <p:cNvSpPr/>
            <p:nvPr/>
          </p:nvSpPr>
          <p:spPr>
            <a:xfrm>
              <a:off x="671513" y="645814"/>
              <a:ext cx="1386295"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16" name="TextBox 15"/>
            <p:cNvSpPr txBox="1"/>
            <p:nvPr/>
          </p:nvSpPr>
          <p:spPr>
            <a:xfrm>
              <a:off x="-1" y="639911"/>
              <a:ext cx="2709863"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DEVELOP</a:t>
              </a:r>
              <a:endParaRPr lang="en-US" sz="1200" b="1" dirty="0">
                <a:solidFill>
                  <a:sysClr val="windowText" lastClr="000000"/>
                </a:solidFill>
                <a:latin typeface="Century Gothic" pitchFamily="34" charset="0"/>
                <a:cs typeface="Arial" pitchFamily="34" charset="0"/>
              </a:endParaRPr>
            </a:p>
          </p:txBody>
        </p:sp>
        <p:sp>
          <p:nvSpPr>
            <p:cNvPr id="17" name="Chevron 16"/>
            <p:cNvSpPr/>
            <p:nvPr/>
          </p:nvSpPr>
          <p:spPr>
            <a:xfrm>
              <a:off x="278955" y="645799"/>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grpSp>
      <p:sp>
        <p:nvSpPr>
          <p:cNvPr id="18" name="Rectangle 17"/>
          <p:cNvSpPr/>
          <p:nvPr userDrawn="1"/>
        </p:nvSpPr>
        <p:spPr>
          <a:xfrm>
            <a:off x="-114300" y="1215990"/>
            <a:ext cx="2943225" cy="1264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19" name="TextBox 18"/>
          <p:cNvSpPr txBox="1"/>
          <p:nvPr userDrawn="1"/>
        </p:nvSpPr>
        <p:spPr>
          <a:xfrm>
            <a:off x="0" y="1240990"/>
            <a:ext cx="2820202" cy="1246495"/>
          </a:xfrm>
          <a:prstGeom prst="rect">
            <a:avLst/>
          </a:prstGeom>
          <a:noFill/>
        </p:spPr>
        <p:txBody>
          <a:bodyPr wrap="square" rtlCol="0">
            <a:spAutoFit/>
          </a:bodyPr>
          <a:lstStyle/>
          <a:p>
            <a:pPr algn="ctr"/>
            <a:r>
              <a:rPr lang="en-US" sz="1250" baseline="30000" dirty="0" smtClean="0">
                <a:latin typeface="Century Gothic" pitchFamily="34" charset="0"/>
                <a:cs typeface="Arial" pitchFamily="34" charset="0"/>
              </a:rPr>
              <a:t>The Applied Sciences’ DEVELOP National Program addresses environmental and policy issues through interdisciplinary research projects that apply NASA Earth observations to community concerns around the globe. DEVELOP bridges the gap between NASA Earth Science and society, building capacity in both its interns and partner organizations to better prepare them to handle the challenges that face our society along with future generations.</a:t>
            </a:r>
          </a:p>
        </p:txBody>
      </p:sp>
      <p:grpSp>
        <p:nvGrpSpPr>
          <p:cNvPr id="20" name="Group 19"/>
          <p:cNvGrpSpPr/>
          <p:nvPr userDrawn="1"/>
        </p:nvGrpSpPr>
        <p:grpSpPr>
          <a:xfrm>
            <a:off x="-214328" y="2558891"/>
            <a:ext cx="2928952" cy="280918"/>
            <a:chOff x="-214328" y="2558891"/>
            <a:chExt cx="2928952" cy="280918"/>
          </a:xfrm>
        </p:grpSpPr>
        <p:sp>
          <p:nvSpPr>
            <p:cNvPr id="21" name="Chevron 20"/>
            <p:cNvSpPr/>
            <p:nvPr/>
          </p:nvSpPr>
          <p:spPr>
            <a:xfrm>
              <a:off x="676260" y="2564910"/>
              <a:ext cx="1386295"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22" name="TextBox 21"/>
            <p:cNvSpPr txBox="1"/>
            <p:nvPr/>
          </p:nvSpPr>
          <p:spPr>
            <a:xfrm>
              <a:off x="-1" y="2558891"/>
              <a:ext cx="2714625"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Partners</a:t>
              </a:r>
            </a:p>
          </p:txBody>
        </p:sp>
        <p:sp>
          <p:nvSpPr>
            <p:cNvPr id="23" name="Pentagon 22"/>
            <p:cNvSpPr/>
            <p:nvPr/>
          </p:nvSpPr>
          <p:spPr>
            <a:xfrm>
              <a:off x="-214328" y="2566531"/>
              <a:ext cx="542857" cy="27327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24" name="Chevron 23"/>
            <p:cNvSpPr/>
            <p:nvPr/>
          </p:nvSpPr>
          <p:spPr>
            <a:xfrm>
              <a:off x="2415274" y="2564910"/>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25" name="Chevron 24"/>
            <p:cNvSpPr/>
            <p:nvPr/>
          </p:nvSpPr>
          <p:spPr>
            <a:xfrm>
              <a:off x="2022213" y="2564911"/>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26" name="Chevron 25"/>
            <p:cNvSpPr/>
            <p:nvPr/>
          </p:nvSpPr>
          <p:spPr>
            <a:xfrm>
              <a:off x="283702" y="2564895"/>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grpSp>
      <p:grpSp>
        <p:nvGrpSpPr>
          <p:cNvPr id="33" name="Group 32"/>
          <p:cNvGrpSpPr/>
          <p:nvPr userDrawn="1"/>
        </p:nvGrpSpPr>
        <p:grpSpPr>
          <a:xfrm>
            <a:off x="2844804" y="3836829"/>
            <a:ext cx="6342836" cy="404746"/>
            <a:chOff x="2844804" y="3836829"/>
            <a:chExt cx="6342836" cy="404746"/>
          </a:xfrm>
        </p:grpSpPr>
        <p:sp>
          <p:nvSpPr>
            <p:cNvPr id="34" name="Pentagon 33"/>
            <p:cNvSpPr/>
            <p:nvPr/>
          </p:nvSpPr>
          <p:spPr>
            <a:xfrm>
              <a:off x="2844804" y="3968297"/>
              <a:ext cx="414496" cy="27327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35" name="Chevron 34"/>
            <p:cNvSpPr/>
            <p:nvPr/>
          </p:nvSpPr>
          <p:spPr>
            <a:xfrm>
              <a:off x="5372464" y="3966676"/>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6" name="Chevron 35"/>
            <p:cNvSpPr/>
            <p:nvPr/>
          </p:nvSpPr>
          <p:spPr>
            <a:xfrm>
              <a:off x="4967498" y="3966677"/>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7" name="Chevron 36"/>
            <p:cNvSpPr/>
            <p:nvPr/>
          </p:nvSpPr>
          <p:spPr>
            <a:xfrm>
              <a:off x="3621545" y="3966676"/>
              <a:ext cx="1386295"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8" name="TextBox 37"/>
            <p:cNvSpPr txBox="1"/>
            <p:nvPr/>
          </p:nvSpPr>
          <p:spPr>
            <a:xfrm>
              <a:off x="2950031" y="3960773"/>
              <a:ext cx="2709863"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Concern</a:t>
              </a:r>
              <a:endParaRPr lang="en-US" sz="1200" b="1" dirty="0">
                <a:solidFill>
                  <a:sysClr val="windowText" lastClr="000000"/>
                </a:solidFill>
                <a:latin typeface="Century Gothic" pitchFamily="34" charset="0"/>
                <a:cs typeface="Arial" pitchFamily="34" charset="0"/>
              </a:endParaRPr>
            </a:p>
          </p:txBody>
        </p:sp>
        <p:sp>
          <p:nvSpPr>
            <p:cNvPr id="39" name="Chevron 38"/>
            <p:cNvSpPr/>
            <p:nvPr/>
          </p:nvSpPr>
          <p:spPr>
            <a:xfrm>
              <a:off x="3228987" y="3966661"/>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0" name="Chevron 39"/>
            <p:cNvSpPr/>
            <p:nvPr/>
          </p:nvSpPr>
          <p:spPr>
            <a:xfrm>
              <a:off x="8903734" y="3959422"/>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1" name="Chevron 40"/>
            <p:cNvSpPr/>
            <p:nvPr/>
          </p:nvSpPr>
          <p:spPr>
            <a:xfrm>
              <a:off x="8510673" y="3959423"/>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2" name="Chevron 41"/>
            <p:cNvSpPr/>
            <p:nvPr/>
          </p:nvSpPr>
          <p:spPr>
            <a:xfrm>
              <a:off x="6789345" y="3959422"/>
              <a:ext cx="1767514"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3" name="TextBox 42"/>
            <p:cNvSpPr txBox="1"/>
            <p:nvPr/>
          </p:nvSpPr>
          <p:spPr>
            <a:xfrm>
              <a:off x="6368081" y="3955331"/>
              <a:ext cx="2709863"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Decision</a:t>
              </a:r>
              <a:r>
                <a:rPr lang="en-US" sz="1200" b="1" dirty="0" smtClean="0">
                  <a:solidFill>
                    <a:srgbClr val="397916"/>
                  </a:solidFill>
                  <a:latin typeface="Century Gothic" pitchFamily="34" charset="0"/>
                  <a:cs typeface="Arial" pitchFamily="34" charset="0"/>
                </a:rPr>
                <a:t> </a:t>
              </a:r>
              <a:r>
                <a:rPr lang="en-US" sz="1200" b="1" dirty="0" smtClean="0">
                  <a:solidFill>
                    <a:sysClr val="windowText" lastClr="000000"/>
                  </a:solidFill>
                  <a:latin typeface="Century Gothic" pitchFamily="34" charset="0"/>
                  <a:cs typeface="Arial" pitchFamily="34" charset="0"/>
                </a:rPr>
                <a:t>Support</a:t>
              </a:r>
              <a:endParaRPr lang="en-US" sz="1200" b="1" dirty="0">
                <a:solidFill>
                  <a:sysClr val="windowText" lastClr="000000"/>
                </a:solidFill>
                <a:latin typeface="Century Gothic" pitchFamily="34" charset="0"/>
                <a:cs typeface="Arial" pitchFamily="34" charset="0"/>
              </a:endParaRPr>
            </a:p>
          </p:txBody>
        </p:sp>
        <p:sp>
          <p:nvSpPr>
            <p:cNvPr id="44" name="Chevron 43"/>
            <p:cNvSpPr/>
            <p:nvPr/>
          </p:nvSpPr>
          <p:spPr>
            <a:xfrm>
              <a:off x="6406412" y="3959407"/>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5" name="Chevron 44"/>
            <p:cNvSpPr/>
            <p:nvPr/>
          </p:nvSpPr>
          <p:spPr>
            <a:xfrm>
              <a:off x="5629628" y="3966692"/>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6" name="Chevron 45"/>
            <p:cNvSpPr/>
            <p:nvPr/>
          </p:nvSpPr>
          <p:spPr>
            <a:xfrm>
              <a:off x="5889173" y="3966708"/>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7" name="Chevron 46"/>
            <p:cNvSpPr/>
            <p:nvPr/>
          </p:nvSpPr>
          <p:spPr>
            <a:xfrm>
              <a:off x="6146337" y="3966724"/>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8" name="Rectangle 47"/>
            <p:cNvSpPr/>
            <p:nvPr/>
          </p:nvSpPr>
          <p:spPr>
            <a:xfrm>
              <a:off x="2950369" y="3836829"/>
              <a:ext cx="6212046" cy="64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grpSp>
      <p:grpSp>
        <p:nvGrpSpPr>
          <p:cNvPr id="49" name="Group 48"/>
          <p:cNvGrpSpPr/>
          <p:nvPr userDrawn="1"/>
        </p:nvGrpSpPr>
        <p:grpSpPr>
          <a:xfrm>
            <a:off x="-206303" y="3951441"/>
            <a:ext cx="2928952" cy="280918"/>
            <a:chOff x="-206303" y="3951441"/>
            <a:chExt cx="2928952" cy="280918"/>
          </a:xfrm>
        </p:grpSpPr>
        <p:sp>
          <p:nvSpPr>
            <p:cNvPr id="50" name="Chevron 49"/>
            <p:cNvSpPr/>
            <p:nvPr/>
          </p:nvSpPr>
          <p:spPr>
            <a:xfrm>
              <a:off x="684285" y="3957460"/>
              <a:ext cx="1386295" cy="274775"/>
            </a:xfrm>
            <a:prstGeom prst="chevron">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51" name="TextBox 50"/>
            <p:cNvSpPr txBox="1"/>
            <p:nvPr/>
          </p:nvSpPr>
          <p:spPr>
            <a:xfrm>
              <a:off x="8024" y="3951441"/>
              <a:ext cx="2714625" cy="276999"/>
            </a:xfrm>
            <a:prstGeom prst="rect">
              <a:avLst/>
            </a:prstGeom>
            <a:noFill/>
          </p:spPr>
          <p:txBody>
            <a:bodyPr wrap="square" rtlCol="0">
              <a:spAutoFit/>
            </a:bodyPr>
            <a:lstStyle/>
            <a:p>
              <a:pPr algn="ctr"/>
              <a:r>
                <a:rPr lang="en-US" sz="1200" b="1" dirty="0" smtClean="0">
                  <a:solidFill>
                    <a:schemeClr val="bg1"/>
                  </a:solidFill>
                  <a:latin typeface="Century Gothic" pitchFamily="34" charset="0"/>
                  <a:cs typeface="Arial" pitchFamily="34" charset="0"/>
                </a:rPr>
                <a:t>Case Study</a:t>
              </a:r>
            </a:p>
          </p:txBody>
        </p:sp>
        <p:sp>
          <p:nvSpPr>
            <p:cNvPr id="52" name="Pentagon 51"/>
            <p:cNvSpPr/>
            <p:nvPr/>
          </p:nvSpPr>
          <p:spPr>
            <a:xfrm>
              <a:off x="-206303" y="3959081"/>
              <a:ext cx="542857" cy="273278"/>
            </a:xfrm>
            <a:prstGeom prst="homePlate">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53" name="Chevron 52"/>
            <p:cNvSpPr/>
            <p:nvPr/>
          </p:nvSpPr>
          <p:spPr>
            <a:xfrm>
              <a:off x="2423299" y="3957460"/>
              <a:ext cx="283906" cy="274777"/>
            </a:xfrm>
            <a:prstGeom prst="chevron">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54" name="Chevron 53"/>
            <p:cNvSpPr/>
            <p:nvPr/>
          </p:nvSpPr>
          <p:spPr>
            <a:xfrm>
              <a:off x="2030238" y="3957461"/>
              <a:ext cx="430867" cy="274775"/>
            </a:xfrm>
            <a:prstGeom prst="chevron">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55" name="Chevron 54"/>
            <p:cNvSpPr/>
            <p:nvPr/>
          </p:nvSpPr>
          <p:spPr>
            <a:xfrm>
              <a:off x="291727" y="3957445"/>
              <a:ext cx="430867" cy="274775"/>
            </a:xfrm>
            <a:prstGeom prst="chevron">
              <a:avLst/>
            </a:prstGeom>
            <a:solidFill>
              <a:srgbClr val="6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D0022A-4CEF-4E73-9589-F2192E57DA9A}" type="datetimeFigureOut">
              <a:rPr lang="en-US" smtClean="0"/>
              <a:pPr/>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D0022A-4CEF-4E73-9589-F2192E57DA9A}" type="datetimeFigureOut">
              <a:rPr lang="en-US" smtClean="0"/>
              <a:pPr/>
              <a:t>8/4/2015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D0022A-4CEF-4E73-9589-F2192E57DA9A}" type="datetimeFigureOut">
              <a:rPr lang="en-US" smtClean="0"/>
              <a:pPr/>
              <a:t>8/4/2015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D0022A-4CEF-4E73-9589-F2192E57DA9A}" type="datetimeFigureOut">
              <a:rPr lang="en-US" smtClean="0"/>
              <a:pPr/>
              <a:t>8/4/2015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D0022A-4CEF-4E73-9589-F2192E57DA9A}" type="datetimeFigureOut">
              <a:rPr lang="en-US" smtClean="0"/>
              <a:pPr/>
              <a:t>8/4/2015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D0022A-4CEF-4E73-9589-F2192E57DA9A}" type="datetimeFigureOut">
              <a:rPr lang="en-US" smtClean="0"/>
              <a:pPr/>
              <a:t>8/4/2015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D0022A-4CEF-4E73-9589-F2192E57DA9A}" type="datetimeFigureOut">
              <a:rPr lang="en-US" smtClean="0"/>
              <a:pPr/>
              <a:t>8/4/2015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0022A-4CEF-4E73-9589-F2192E57DA9A}" type="datetimeFigureOut">
              <a:rPr lang="en-US" smtClean="0"/>
              <a:pPr/>
              <a:t>8/4/2015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99BF1-C56F-4D9B-9172-AC57FA328E6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0" y="1466850"/>
            <a:ext cx="2705100" cy="1107996"/>
          </a:xfrm>
          <a:prstGeom prst="rect">
            <a:avLst/>
          </a:prstGeom>
          <a:noFill/>
        </p:spPr>
        <p:txBody>
          <a:bodyPr wrap="square" rtlCol="0">
            <a:spAutoFit/>
          </a:bodyPr>
          <a:lstStyle/>
          <a:p>
            <a:r>
              <a:rPr lang="en-US" sz="1100" dirty="0">
                <a:solidFill>
                  <a:schemeClr val="bg1"/>
                </a:solidFill>
                <a:latin typeface="Century Gothic" panose="020B0502020202020204" pitchFamily="34" charset="0"/>
              </a:rPr>
              <a:t>Tyler Rhodes </a:t>
            </a:r>
            <a:r>
              <a:rPr lang="en-US" sz="1100" dirty="0" smtClean="0">
                <a:solidFill>
                  <a:schemeClr val="bg1"/>
                </a:solidFill>
                <a:latin typeface="Century Gothic" panose="020B0502020202020204" pitchFamily="34" charset="0"/>
              </a:rPr>
              <a:t>(Project Lead</a:t>
            </a:r>
            <a:r>
              <a:rPr lang="en-US" sz="1100" dirty="0" smtClean="0">
                <a:solidFill>
                  <a:schemeClr val="bg1"/>
                </a:solidFill>
                <a:latin typeface="Century Gothic" panose="020B0502020202020204" pitchFamily="34" charset="0"/>
              </a:rPr>
              <a:t>)</a:t>
            </a:r>
          </a:p>
          <a:p>
            <a:r>
              <a:rPr lang="en-US" sz="1100" dirty="0" smtClean="0">
                <a:solidFill>
                  <a:schemeClr val="bg1"/>
                </a:solidFill>
                <a:latin typeface="Century Gothic" panose="020B0502020202020204" pitchFamily="34" charset="0"/>
              </a:rPr>
              <a:t>Amy Phillips</a:t>
            </a:r>
          </a:p>
          <a:p>
            <a:r>
              <a:rPr lang="en-US" sz="1100" dirty="0" smtClean="0">
                <a:solidFill>
                  <a:schemeClr val="bg1"/>
                </a:solidFill>
                <a:latin typeface="Century Gothic" panose="020B0502020202020204" pitchFamily="34" charset="0"/>
              </a:rPr>
              <a:t>Romina Gotzmann</a:t>
            </a:r>
          </a:p>
          <a:p>
            <a:r>
              <a:rPr lang="en-US" sz="1100" dirty="0" smtClean="0">
                <a:solidFill>
                  <a:schemeClr val="bg1"/>
                </a:solidFill>
                <a:latin typeface="Century Gothic" panose="020B0502020202020204" pitchFamily="34" charset="0"/>
              </a:rPr>
              <a:t>Rebekke Muench</a:t>
            </a:r>
          </a:p>
          <a:p>
            <a:r>
              <a:rPr lang="en-US" sz="1100" dirty="0" smtClean="0">
                <a:solidFill>
                  <a:schemeClr val="bg1"/>
                </a:solidFill>
                <a:latin typeface="Century Gothic" panose="020B0502020202020204" pitchFamily="34" charset="0"/>
              </a:rPr>
              <a:t>Jared </a:t>
            </a:r>
            <a:r>
              <a:rPr lang="en-US" sz="1100" dirty="0">
                <a:solidFill>
                  <a:schemeClr val="bg1"/>
                </a:solidFill>
                <a:latin typeface="Century Gothic" panose="020B0502020202020204" pitchFamily="34" charset="0"/>
              </a:rPr>
              <a:t>Ryks</a:t>
            </a:r>
          </a:p>
          <a:p>
            <a:endParaRPr lang="en-US" sz="1100" dirty="0" smtClean="0">
              <a:solidFill>
                <a:schemeClr val="bg1"/>
              </a:solidFill>
              <a:latin typeface="Century Gothic" pitchFamily="34" charset="0"/>
              <a:cs typeface="Arial" pitchFamily="34" charset="0"/>
            </a:endParaRPr>
          </a:p>
        </p:txBody>
      </p:sp>
      <p:sp>
        <p:nvSpPr>
          <p:cNvPr id="60" name="TextBox 59"/>
          <p:cNvSpPr txBox="1"/>
          <p:nvPr/>
        </p:nvSpPr>
        <p:spPr>
          <a:xfrm>
            <a:off x="0" y="2847975"/>
            <a:ext cx="2705100" cy="600164"/>
          </a:xfrm>
          <a:prstGeom prst="rect">
            <a:avLst/>
          </a:prstGeom>
          <a:noFill/>
        </p:spPr>
        <p:txBody>
          <a:bodyPr wrap="square" rtlCol="0">
            <a:spAutoFit/>
          </a:bodyPr>
          <a:lstStyle/>
          <a:p>
            <a:pPr lvl="0">
              <a:lnSpc>
                <a:spcPct val="100000"/>
              </a:lnSpc>
              <a:spcBef>
                <a:spcPts val="0"/>
              </a:spcBef>
              <a:buClr>
                <a:schemeClr val="dk1"/>
              </a:buClr>
              <a:buSzPct val="25000"/>
            </a:pPr>
            <a:r>
              <a:rPr lang="en-US" sz="1100" b="1" dirty="0">
                <a:solidFill>
                  <a:schemeClr val="bg1"/>
                </a:solidFill>
                <a:latin typeface="Century Gothic" panose="020B0502020202020204" pitchFamily="34" charset="0"/>
                <a:ea typeface="Garamond"/>
                <a:cs typeface="Garamond"/>
                <a:sym typeface="Garamond"/>
              </a:rPr>
              <a:t>Dr. Kenton Ross </a:t>
            </a:r>
          </a:p>
          <a:p>
            <a:pPr lvl="0">
              <a:lnSpc>
                <a:spcPct val="100000"/>
              </a:lnSpc>
              <a:spcBef>
                <a:spcPts val="0"/>
              </a:spcBef>
              <a:buClr>
                <a:schemeClr val="dk1"/>
              </a:buClr>
              <a:buSzPct val="25000"/>
            </a:pPr>
            <a:r>
              <a:rPr lang="en-US" sz="1100" dirty="0">
                <a:solidFill>
                  <a:schemeClr val="bg1"/>
                </a:solidFill>
                <a:latin typeface="Century Gothic" panose="020B0502020202020204" pitchFamily="34" charset="0"/>
                <a:ea typeface="Garamond"/>
                <a:cs typeface="Garamond"/>
                <a:sym typeface="Garamond"/>
              </a:rPr>
              <a:t>NASA DEVELOP National Program  Science </a:t>
            </a:r>
            <a:r>
              <a:rPr lang="en-US" sz="1100" dirty="0" smtClean="0">
                <a:solidFill>
                  <a:schemeClr val="bg1"/>
                </a:solidFill>
                <a:latin typeface="Century Gothic" panose="020B0502020202020204" pitchFamily="34" charset="0"/>
                <a:ea typeface="Garamond"/>
                <a:cs typeface="Garamond"/>
                <a:sym typeface="Garamond"/>
              </a:rPr>
              <a:t>Advisor</a:t>
            </a:r>
            <a:endParaRPr lang="en-US" sz="1100" dirty="0">
              <a:solidFill>
                <a:schemeClr val="bg1"/>
              </a:solidFill>
              <a:latin typeface="Century Gothic" panose="020B0502020202020204" pitchFamily="34" charset="0"/>
              <a:ea typeface="Garamond"/>
              <a:cs typeface="Garamond"/>
              <a:sym typeface="Garamond"/>
            </a:endParaRPr>
          </a:p>
        </p:txBody>
      </p:sp>
      <p:sp>
        <p:nvSpPr>
          <p:cNvPr id="81" name="TextBox 80"/>
          <p:cNvSpPr txBox="1"/>
          <p:nvPr/>
        </p:nvSpPr>
        <p:spPr>
          <a:xfrm>
            <a:off x="-1" y="5168163"/>
            <a:ext cx="1352811" cy="430887"/>
          </a:xfrm>
          <a:prstGeom prst="rect">
            <a:avLst/>
          </a:prstGeom>
          <a:noFill/>
        </p:spPr>
        <p:txBody>
          <a:bodyPr wrap="square" rtlCol="0">
            <a:spAutoFit/>
          </a:bodyPr>
          <a:lstStyle/>
          <a:p>
            <a:pPr algn="ctr"/>
            <a:r>
              <a:rPr lang="en-US" sz="1100" dirty="0" smtClean="0">
                <a:solidFill>
                  <a:schemeClr val="bg1"/>
                </a:solidFill>
                <a:latin typeface="Century Gothic" pitchFamily="34" charset="0"/>
                <a:cs typeface="Arial" pitchFamily="34" charset="0"/>
              </a:rPr>
              <a:t>Landsat 4 &amp; 5 </a:t>
            </a:r>
          </a:p>
          <a:p>
            <a:pPr algn="ctr"/>
            <a:r>
              <a:rPr lang="en-US" sz="1100" dirty="0" smtClean="0">
                <a:solidFill>
                  <a:schemeClr val="bg1"/>
                </a:solidFill>
                <a:latin typeface="Century Gothic" pitchFamily="34" charset="0"/>
                <a:cs typeface="Arial" pitchFamily="34" charset="0"/>
              </a:rPr>
              <a:t>TM</a:t>
            </a:r>
          </a:p>
        </p:txBody>
      </p:sp>
      <p:sp>
        <p:nvSpPr>
          <p:cNvPr id="82" name="TextBox 81"/>
          <p:cNvSpPr txBox="1"/>
          <p:nvPr/>
        </p:nvSpPr>
        <p:spPr>
          <a:xfrm>
            <a:off x="1562100" y="5168163"/>
            <a:ext cx="1143000" cy="430887"/>
          </a:xfrm>
          <a:prstGeom prst="rect">
            <a:avLst/>
          </a:prstGeom>
          <a:noFill/>
        </p:spPr>
        <p:txBody>
          <a:bodyPr wrap="square" rtlCol="0">
            <a:spAutoFit/>
          </a:bodyPr>
          <a:lstStyle/>
          <a:p>
            <a:pPr algn="ctr"/>
            <a:r>
              <a:rPr lang="en-US" sz="1100" dirty="0" smtClean="0">
                <a:solidFill>
                  <a:schemeClr val="bg1"/>
                </a:solidFill>
                <a:latin typeface="Century Gothic" pitchFamily="34" charset="0"/>
                <a:cs typeface="Arial" pitchFamily="34" charset="0"/>
              </a:rPr>
              <a:t>Landsat 7 ETM+</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025" y="4350798"/>
            <a:ext cx="846029" cy="81736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3626" y="4508611"/>
            <a:ext cx="1301924" cy="529449"/>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4849" y="5452381"/>
            <a:ext cx="889739" cy="727182"/>
          </a:xfrm>
          <a:prstGeom prst="rect">
            <a:avLst/>
          </a:prstGeom>
        </p:spPr>
      </p:pic>
      <p:sp>
        <p:nvSpPr>
          <p:cNvPr id="5" name="TextBox 4"/>
          <p:cNvSpPr txBox="1"/>
          <p:nvPr/>
        </p:nvSpPr>
        <p:spPr>
          <a:xfrm>
            <a:off x="559691" y="6179563"/>
            <a:ext cx="1585717" cy="261610"/>
          </a:xfrm>
          <a:prstGeom prst="rect">
            <a:avLst/>
          </a:prstGeom>
          <a:noFill/>
        </p:spPr>
        <p:txBody>
          <a:bodyPr wrap="square" rtlCol="0">
            <a:spAutoFit/>
          </a:bodyPr>
          <a:lstStyle/>
          <a:p>
            <a:pPr algn="ctr"/>
            <a:r>
              <a:rPr lang="en-US" sz="1100" dirty="0">
                <a:solidFill>
                  <a:schemeClr val="bg1"/>
                </a:solidFill>
                <a:latin typeface="Century Gothic" pitchFamily="34" charset="0"/>
                <a:cs typeface="Arial" pitchFamily="34" charset="0"/>
              </a:rPr>
              <a:t>Landsat </a:t>
            </a:r>
            <a:r>
              <a:rPr lang="en-US" sz="1100" dirty="0" smtClean="0">
                <a:solidFill>
                  <a:schemeClr val="bg1"/>
                </a:solidFill>
                <a:latin typeface="Century Gothic" pitchFamily="34" charset="0"/>
                <a:cs typeface="Arial" pitchFamily="34" charset="0"/>
              </a:rPr>
              <a:t>8 OLI/TIRS </a:t>
            </a:r>
            <a:endParaRPr lang="en-US" sz="1100" dirty="0">
              <a:solidFill>
                <a:schemeClr val="bg1"/>
              </a:solidFill>
              <a:latin typeface="Century Gothic"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84953" y="4229695"/>
            <a:ext cx="2891971" cy="2292935"/>
          </a:xfrm>
          <a:prstGeom prst="rect">
            <a:avLst/>
          </a:prstGeom>
          <a:noFill/>
        </p:spPr>
        <p:txBody>
          <a:bodyPr wrap="square" rtlCol="0">
            <a:spAutoFit/>
          </a:bodyPr>
          <a:lstStyle/>
          <a:p>
            <a:pPr algn="just"/>
            <a:r>
              <a:rPr lang="en-US" sz="1100" dirty="0" smtClean="0">
                <a:solidFill>
                  <a:schemeClr val="bg1"/>
                </a:solidFill>
                <a:latin typeface="Century Gothic" pitchFamily="34" charset="0"/>
                <a:cs typeface="Arial" pitchFamily="34" charset="0"/>
              </a:rPr>
              <a:t>Denver Water is concerned about excess sediment in waterways. Heavy rainfall and flooding events have increased erosion in the Ralston Creek Watershed. Increased erosion leads to increased sedimentation, nutrients and heavy metals in the waterways which decreases water quality and ecosystem health. Denver Water would like to improve water quality through erosion mitigation, because it is more cost effective to prevent sedimentation than it is to filter polluted waterbodies.</a:t>
            </a:r>
            <a:endParaRPr lang="en-US" sz="1100" dirty="0" smtClean="0">
              <a:solidFill>
                <a:schemeClr val="bg1"/>
              </a:solidFill>
              <a:latin typeface="Century Gothic" pitchFamily="34" charset="0"/>
              <a:cs typeface="Arial" pitchFamily="34" charset="0"/>
            </a:endParaRPr>
          </a:p>
        </p:txBody>
      </p:sp>
      <p:sp>
        <p:nvSpPr>
          <p:cNvPr id="6" name="TextBox 5"/>
          <p:cNvSpPr txBox="1"/>
          <p:nvPr/>
        </p:nvSpPr>
        <p:spPr>
          <a:xfrm>
            <a:off x="6289093" y="4219613"/>
            <a:ext cx="2823029" cy="2462213"/>
          </a:xfrm>
          <a:prstGeom prst="rect">
            <a:avLst/>
          </a:prstGeom>
          <a:noFill/>
        </p:spPr>
        <p:txBody>
          <a:bodyPr wrap="square" rtlCol="0">
            <a:spAutoFit/>
          </a:bodyPr>
          <a:lstStyle/>
          <a:p>
            <a:pPr algn="just"/>
            <a:r>
              <a:rPr lang="en-US" sz="1100" dirty="0" smtClean="0">
                <a:solidFill>
                  <a:schemeClr val="bg1"/>
                </a:solidFill>
                <a:latin typeface="Century Gothic" pitchFamily="34" charset="0"/>
                <a:cs typeface="Arial" pitchFamily="34" charset="0"/>
              </a:rPr>
              <a:t>The Colorado Water Resources team delivered a geodatabase to Denver Water for the Ralston Watershed, </a:t>
            </a:r>
            <a:r>
              <a:rPr lang="en-US" sz="1100" dirty="0" smtClean="0">
                <a:solidFill>
                  <a:schemeClr val="bg1"/>
                </a:solidFill>
                <a:latin typeface="Century Gothic" pitchFamily="34" charset="0"/>
                <a:cs typeface="Arial" pitchFamily="34" charset="0"/>
              </a:rPr>
              <a:t>which included a LiDAR DEM, RUSLE risk maps, land cover maps, and RUSLE factor maps</a:t>
            </a:r>
            <a:r>
              <a:rPr lang="en-US" sz="1100" dirty="0" smtClean="0">
                <a:solidFill>
                  <a:schemeClr val="bg1"/>
                </a:solidFill>
                <a:latin typeface="Century Gothic" pitchFamily="34" charset="0"/>
                <a:cs typeface="Arial" pitchFamily="34" charset="0"/>
              </a:rPr>
              <a:t>. Denver Water will be able to interact with these data in order to make decisions regarding mitigation in the watershed. The team has also provided a detailed tutorial that will allow Denver Water to repeat the RUSLE process in any watershed in order </a:t>
            </a:r>
            <a:r>
              <a:rPr lang="en-US" sz="1100" dirty="0" smtClean="0">
                <a:solidFill>
                  <a:schemeClr val="bg1"/>
                </a:solidFill>
                <a:latin typeface="Century Gothic" pitchFamily="34" charset="0"/>
                <a:cs typeface="Arial" pitchFamily="34" charset="0"/>
              </a:rPr>
              <a:t>improve </a:t>
            </a:r>
          </a:p>
          <a:p>
            <a:pPr algn="just"/>
            <a:r>
              <a:rPr lang="en-US" sz="1100" dirty="0" smtClean="0">
                <a:solidFill>
                  <a:schemeClr val="bg1"/>
                </a:solidFill>
                <a:latin typeface="Century Gothic" pitchFamily="34" charset="0"/>
                <a:cs typeface="Arial" pitchFamily="34" charset="0"/>
              </a:rPr>
              <a:t>general preparedness. </a:t>
            </a:r>
            <a:endParaRPr lang="en-US" sz="1100" dirty="0" smtClean="0">
              <a:solidFill>
                <a:schemeClr val="bg1"/>
              </a:solidFill>
              <a:latin typeface="Century Gothic" pitchFamily="34" charset="0"/>
              <a:cs typeface="Arial" pitchFamily="34" charset="0"/>
            </a:endParaRPr>
          </a:p>
        </p:txBody>
      </p:sp>
      <p:sp>
        <p:nvSpPr>
          <p:cNvPr id="8" name="TextBox 7"/>
          <p:cNvSpPr txBox="1"/>
          <p:nvPr/>
        </p:nvSpPr>
        <p:spPr>
          <a:xfrm>
            <a:off x="75266" y="4254032"/>
            <a:ext cx="2723949" cy="2292935"/>
          </a:xfrm>
          <a:prstGeom prst="rect">
            <a:avLst/>
          </a:prstGeom>
          <a:noFill/>
        </p:spPr>
        <p:txBody>
          <a:bodyPr wrap="square" rtlCol="0">
            <a:spAutoFit/>
          </a:bodyPr>
          <a:lstStyle/>
          <a:p>
            <a:pPr algn="just"/>
            <a:r>
              <a:rPr lang="en-US" sz="1100" dirty="0">
                <a:latin typeface="Century Gothic" panose="020B0502020202020204" pitchFamily="34" charset="0"/>
              </a:rPr>
              <a:t>The </a:t>
            </a:r>
            <a:r>
              <a:rPr lang="en-US" sz="1100" dirty="0" smtClean="0">
                <a:latin typeface="Century Gothic" panose="020B0502020202020204" pitchFamily="34" charset="0"/>
              </a:rPr>
              <a:t>Ralston Creek Watershed is located 30 minutes northwest of Denver, Colorado. </a:t>
            </a:r>
            <a:r>
              <a:rPr lang="en-US" sz="1100" dirty="0">
                <a:latin typeface="Century Gothic" panose="020B0502020202020204" pitchFamily="34" charset="0"/>
              </a:rPr>
              <a:t>F</a:t>
            </a:r>
            <a:r>
              <a:rPr lang="en-US" sz="1100" dirty="0" smtClean="0">
                <a:latin typeface="Century Gothic" panose="020B0502020202020204" pitchFamily="34" charset="0"/>
              </a:rPr>
              <a:t>loods in  September 2013 and unpredictable and heavy rains in 2015 prompted concern regarding sedimentation in waterbodies. The NASA </a:t>
            </a:r>
            <a:r>
              <a:rPr lang="en-US" sz="1100" dirty="0">
                <a:latin typeface="Century Gothic" panose="020B0502020202020204" pitchFamily="34" charset="0"/>
              </a:rPr>
              <a:t>DEVELOP </a:t>
            </a:r>
            <a:r>
              <a:rPr lang="en-US" sz="1100" dirty="0" smtClean="0">
                <a:latin typeface="Century Gothic" panose="020B0502020202020204" pitchFamily="34" charset="0"/>
              </a:rPr>
              <a:t>team partnered with Denver Water to create soil erosion risk assessment maps for pre- and post- flood periods that can help guide the placement of suggested mitigation sites in the Ralston Creek Watershed. </a:t>
            </a:r>
            <a:endParaRPr lang="en-US" sz="1000" dirty="0"/>
          </a:p>
        </p:txBody>
      </p:sp>
      <p:sp>
        <p:nvSpPr>
          <p:cNvPr id="9" name="TextBox 8"/>
          <p:cNvSpPr txBox="1"/>
          <p:nvPr/>
        </p:nvSpPr>
        <p:spPr>
          <a:xfrm>
            <a:off x="2984953" y="512858"/>
            <a:ext cx="6159047" cy="461665"/>
          </a:xfrm>
          <a:prstGeom prst="rect">
            <a:avLst/>
          </a:prstGeom>
          <a:noFill/>
        </p:spPr>
        <p:txBody>
          <a:bodyPr wrap="square" rtlCol="0">
            <a:spAutoFit/>
          </a:bodyPr>
          <a:lstStyle/>
          <a:p>
            <a:pPr algn="ctr"/>
            <a:r>
              <a:rPr lang="en-US" sz="1200" dirty="0">
                <a:solidFill>
                  <a:schemeClr val="bg1"/>
                </a:solidFill>
                <a:latin typeface="Century Gothic" panose="020B0502020202020204" pitchFamily="34" charset="0"/>
              </a:rPr>
              <a:t>Utilizing NASA Earth Observations to identify locations for sedimentation mitigation in the Ralston Creek Watershed following </a:t>
            </a:r>
            <a:r>
              <a:rPr lang="en-US" sz="1200" dirty="0" smtClean="0">
                <a:solidFill>
                  <a:schemeClr val="bg1"/>
                </a:solidFill>
                <a:latin typeface="Century Gothic" panose="020B0502020202020204" pitchFamily="34" charset="0"/>
              </a:rPr>
              <a:t>the </a:t>
            </a:r>
            <a:r>
              <a:rPr lang="en-US" sz="1200" dirty="0">
                <a:solidFill>
                  <a:schemeClr val="bg1"/>
                </a:solidFill>
                <a:latin typeface="Century Gothic" panose="020B0502020202020204" pitchFamily="34" charset="0"/>
              </a:rPr>
              <a:t>2013 Colorado floods </a:t>
            </a: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b="20543"/>
          <a:stretch/>
        </p:blipFill>
        <p:spPr>
          <a:xfrm>
            <a:off x="20186" y="2849623"/>
            <a:ext cx="2766707" cy="651440"/>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5506" y="1297389"/>
            <a:ext cx="1761455" cy="1487007"/>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7837" y="1297389"/>
            <a:ext cx="1823592" cy="1471103"/>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2229" y="1297389"/>
            <a:ext cx="1924493" cy="1485540"/>
          </a:xfrm>
          <a:prstGeom prst="rect">
            <a:avLst/>
          </a:prstGeom>
          <a:noFill/>
        </p:spPr>
      </p:pic>
      <p:sp>
        <p:nvSpPr>
          <p:cNvPr id="25" name="Rectangle 24"/>
          <p:cNvSpPr/>
          <p:nvPr/>
        </p:nvSpPr>
        <p:spPr>
          <a:xfrm>
            <a:off x="5102229" y="2377439"/>
            <a:ext cx="628011" cy="405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247837" y="2255519"/>
            <a:ext cx="497893" cy="520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688580" y="2499360"/>
            <a:ext cx="171450" cy="201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nip Single Corner Rectangle 27"/>
          <p:cNvSpPr/>
          <p:nvPr/>
        </p:nvSpPr>
        <p:spPr>
          <a:xfrm>
            <a:off x="7247837" y="2188203"/>
            <a:ext cx="150490" cy="90462"/>
          </a:xfrm>
          <a:prstGeom prst="snip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nip and Round Single Corner Rectangle 28"/>
          <p:cNvSpPr/>
          <p:nvPr/>
        </p:nvSpPr>
        <p:spPr>
          <a:xfrm>
            <a:off x="7473350" y="2220218"/>
            <a:ext cx="292184" cy="235419"/>
          </a:xfrm>
          <a:prstGeom prst="snip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nip Single Corner Rectangle 29"/>
          <p:cNvSpPr/>
          <p:nvPr/>
        </p:nvSpPr>
        <p:spPr>
          <a:xfrm>
            <a:off x="7474709" y="2188203"/>
            <a:ext cx="248947" cy="229823"/>
          </a:xfrm>
          <a:prstGeom prst="snip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nip Same Side Corner Rectangle 30"/>
          <p:cNvSpPr/>
          <p:nvPr/>
        </p:nvSpPr>
        <p:spPr>
          <a:xfrm>
            <a:off x="7427784" y="2200375"/>
            <a:ext cx="272824" cy="160175"/>
          </a:xfrm>
          <a:prstGeom prst="snip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nip Single Corner Rectangle 31"/>
          <p:cNvSpPr/>
          <p:nvPr/>
        </p:nvSpPr>
        <p:spPr>
          <a:xfrm>
            <a:off x="7301195" y="2200375"/>
            <a:ext cx="126589" cy="137552"/>
          </a:xfrm>
          <a:prstGeom prst="snip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786547" y="2616833"/>
            <a:ext cx="240175" cy="16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2712" y="2550046"/>
            <a:ext cx="182552" cy="232882"/>
          </a:xfrm>
          <a:prstGeom prst="rect">
            <a:avLst/>
          </a:prstGeom>
        </p:spPr>
      </p:pic>
      <p:sp>
        <p:nvSpPr>
          <p:cNvPr id="4" name="TextBox 3"/>
          <p:cNvSpPr txBox="1"/>
          <p:nvPr/>
        </p:nvSpPr>
        <p:spPr>
          <a:xfrm>
            <a:off x="3009732" y="2782928"/>
            <a:ext cx="1925374" cy="646331"/>
          </a:xfrm>
          <a:prstGeom prst="rect">
            <a:avLst/>
          </a:prstGeom>
          <a:noFill/>
        </p:spPr>
        <p:txBody>
          <a:bodyPr wrap="square" rtlCol="0">
            <a:spAutoFit/>
          </a:bodyPr>
          <a:lstStyle/>
          <a:p>
            <a:r>
              <a:rPr lang="en-US" sz="900" i="1" dirty="0">
                <a:solidFill>
                  <a:schemeClr val="bg1"/>
                </a:solidFill>
                <a:latin typeface="Century Gothic" panose="020B0502020202020204" pitchFamily="34" charset="0"/>
              </a:rPr>
              <a:t>Figure 1 </a:t>
            </a:r>
            <a:r>
              <a:rPr lang="en-US" sz="900" dirty="0">
                <a:solidFill>
                  <a:schemeClr val="bg1"/>
                </a:solidFill>
                <a:latin typeface="Century Gothic" panose="020B0502020202020204" pitchFamily="34" charset="0"/>
              </a:rPr>
              <a:t>Map depicting the 2014 RUSLE output </a:t>
            </a:r>
            <a:r>
              <a:rPr lang="en-US" sz="900" dirty="0" smtClean="0">
                <a:solidFill>
                  <a:schemeClr val="bg1"/>
                </a:solidFill>
                <a:latin typeface="Century Gothic" panose="020B0502020202020204" pitchFamily="34" charset="0"/>
              </a:rPr>
              <a:t>where </a:t>
            </a:r>
            <a:r>
              <a:rPr lang="en-US" sz="900" dirty="0">
                <a:solidFill>
                  <a:schemeClr val="bg1"/>
                </a:solidFill>
                <a:latin typeface="Century Gothic" panose="020B0502020202020204" pitchFamily="34" charset="0"/>
              </a:rPr>
              <a:t>red indicated high </a:t>
            </a:r>
            <a:r>
              <a:rPr lang="en-US" sz="900" dirty="0" smtClean="0">
                <a:solidFill>
                  <a:schemeClr val="bg1"/>
                </a:solidFill>
                <a:latin typeface="Century Gothic" panose="020B0502020202020204" pitchFamily="34" charset="0"/>
              </a:rPr>
              <a:t>risk of erosion </a:t>
            </a:r>
            <a:r>
              <a:rPr lang="en-US" sz="900" dirty="0">
                <a:solidFill>
                  <a:schemeClr val="bg1"/>
                </a:solidFill>
                <a:latin typeface="Century Gothic" panose="020B0502020202020204" pitchFamily="34" charset="0"/>
              </a:rPr>
              <a:t>and green indicates low risk</a:t>
            </a:r>
          </a:p>
        </p:txBody>
      </p:sp>
      <p:sp>
        <p:nvSpPr>
          <p:cNvPr id="7" name="TextBox 6"/>
          <p:cNvSpPr txBox="1"/>
          <p:nvPr/>
        </p:nvSpPr>
        <p:spPr>
          <a:xfrm>
            <a:off x="3203792" y="2497710"/>
            <a:ext cx="866804" cy="461665"/>
          </a:xfrm>
          <a:prstGeom prst="rect">
            <a:avLst/>
          </a:prstGeom>
          <a:noFill/>
        </p:spPr>
        <p:txBody>
          <a:bodyPr wrap="square" rtlCol="0">
            <a:spAutoFit/>
          </a:bodyPr>
          <a:lstStyle/>
          <a:p>
            <a:r>
              <a:rPr lang="en-US" sz="800" dirty="0" smtClean="0">
                <a:latin typeface="Century Gothic" panose="020B0502020202020204" pitchFamily="34" charset="0"/>
              </a:rPr>
              <a:t>2 </a:t>
            </a:r>
            <a:r>
              <a:rPr lang="en-US" sz="800" dirty="0" smtClean="0">
                <a:latin typeface="Century Gothic" panose="020B0502020202020204" pitchFamily="34" charset="0"/>
              </a:rPr>
              <a:t>– High</a:t>
            </a:r>
            <a:endParaRPr lang="en-US" sz="800" dirty="0" smtClean="0">
              <a:latin typeface="Century Gothic" panose="020B0502020202020204" pitchFamily="34" charset="0"/>
            </a:endParaRPr>
          </a:p>
          <a:p>
            <a:r>
              <a:rPr lang="en-US" sz="800" dirty="0" smtClean="0">
                <a:latin typeface="Century Gothic" panose="020B0502020202020204" pitchFamily="34" charset="0"/>
              </a:rPr>
              <a:t>1 </a:t>
            </a:r>
            <a:r>
              <a:rPr lang="en-US" sz="800" dirty="0" smtClean="0">
                <a:latin typeface="Century Gothic" panose="020B0502020202020204" pitchFamily="34" charset="0"/>
              </a:rPr>
              <a:t>– Low</a:t>
            </a:r>
            <a:endParaRPr lang="en-US" sz="800" dirty="0">
              <a:latin typeface="Century Gothic" panose="020B0502020202020204" pitchFamily="34" charset="0"/>
            </a:endParaRPr>
          </a:p>
          <a:p>
            <a:endParaRPr lang="en-US" sz="800" dirty="0">
              <a:latin typeface="Century Gothic" panose="020B0502020202020204" pitchFamily="34" charset="0"/>
            </a:endParaRPr>
          </a:p>
        </p:txBody>
      </p:sp>
      <p:sp>
        <p:nvSpPr>
          <p:cNvPr id="14" name="TextBox 13"/>
          <p:cNvSpPr txBox="1"/>
          <p:nvPr/>
        </p:nvSpPr>
        <p:spPr>
          <a:xfrm>
            <a:off x="5043392" y="2782928"/>
            <a:ext cx="2043208" cy="784830"/>
          </a:xfrm>
          <a:prstGeom prst="rect">
            <a:avLst/>
          </a:prstGeom>
          <a:noFill/>
        </p:spPr>
        <p:txBody>
          <a:bodyPr wrap="square" rtlCol="0">
            <a:spAutoFit/>
          </a:bodyPr>
          <a:lstStyle/>
          <a:p>
            <a:r>
              <a:rPr lang="en-US" sz="900" i="1" dirty="0">
                <a:solidFill>
                  <a:schemeClr val="bg1"/>
                </a:solidFill>
                <a:latin typeface="Century Gothic" panose="020B0502020202020204" pitchFamily="34" charset="0"/>
              </a:rPr>
              <a:t>Figure 2 </a:t>
            </a:r>
            <a:r>
              <a:rPr lang="en-US" sz="900" dirty="0">
                <a:solidFill>
                  <a:schemeClr val="bg1"/>
                </a:solidFill>
                <a:latin typeface="Century Gothic" panose="020B0502020202020204" pitchFamily="34" charset="0"/>
              </a:rPr>
              <a:t>Map showing change in risk between 2002 and </a:t>
            </a:r>
            <a:r>
              <a:rPr lang="en-US" sz="900" dirty="0" smtClean="0">
                <a:solidFill>
                  <a:schemeClr val="bg1"/>
                </a:solidFill>
                <a:latin typeface="Century Gothic" panose="020B0502020202020204" pitchFamily="34" charset="0"/>
              </a:rPr>
              <a:t>2014. </a:t>
            </a:r>
            <a:r>
              <a:rPr lang="en-US" sz="900" dirty="0">
                <a:solidFill>
                  <a:schemeClr val="bg1"/>
                </a:solidFill>
                <a:latin typeface="Century Gothic" panose="020B0502020202020204" pitchFamily="34" charset="0"/>
              </a:rPr>
              <a:t>Red areas indicate an increase to high risk and areas in black and white have persisted in risk</a:t>
            </a:r>
            <a:endParaRPr lang="en-US" sz="900" i="1" dirty="0">
              <a:solidFill>
                <a:schemeClr val="bg1"/>
              </a:solidFill>
              <a:latin typeface="Century Gothic" panose="020B0502020202020204" pitchFamily="34" charset="0"/>
            </a:endParaRPr>
          </a:p>
        </p:txBody>
      </p:sp>
      <p:sp>
        <p:nvSpPr>
          <p:cNvPr id="15" name="TextBox 14"/>
          <p:cNvSpPr txBox="1"/>
          <p:nvPr/>
        </p:nvSpPr>
        <p:spPr>
          <a:xfrm>
            <a:off x="7193844" y="2776110"/>
            <a:ext cx="1950155" cy="923330"/>
          </a:xfrm>
          <a:prstGeom prst="rect">
            <a:avLst/>
          </a:prstGeom>
          <a:noFill/>
        </p:spPr>
        <p:txBody>
          <a:bodyPr wrap="square" rtlCol="0">
            <a:spAutoFit/>
          </a:bodyPr>
          <a:lstStyle/>
          <a:p>
            <a:r>
              <a:rPr lang="en-US" sz="900" i="1" dirty="0">
                <a:solidFill>
                  <a:schemeClr val="bg1"/>
                </a:solidFill>
                <a:latin typeface="Century Gothic" panose="020B0502020202020204" pitchFamily="34" charset="0"/>
              </a:rPr>
              <a:t>Figure 3</a:t>
            </a:r>
            <a:r>
              <a:rPr lang="en-US" sz="900" dirty="0">
                <a:solidFill>
                  <a:schemeClr val="bg1"/>
                </a:solidFill>
                <a:latin typeface="Century Gothic" panose="020B0502020202020204" pitchFamily="34" charset="0"/>
              </a:rPr>
              <a:t> Map showing predictive </a:t>
            </a:r>
            <a:r>
              <a:rPr lang="en-US" sz="900" dirty="0" smtClean="0">
                <a:solidFill>
                  <a:schemeClr val="bg1"/>
                </a:solidFill>
                <a:latin typeface="Century Gothic" panose="020B0502020202020204" pitchFamily="34" charset="0"/>
              </a:rPr>
              <a:t>RUSLE </a:t>
            </a:r>
            <a:r>
              <a:rPr lang="en-US" sz="900" dirty="0">
                <a:solidFill>
                  <a:schemeClr val="bg1"/>
                </a:solidFill>
                <a:latin typeface="Century Gothic" panose="020B0502020202020204" pitchFamily="34" charset="0"/>
              </a:rPr>
              <a:t>risk map where red indicates areas projected to become high risk </a:t>
            </a:r>
            <a:r>
              <a:rPr lang="en-US" sz="900" dirty="0" smtClean="0">
                <a:solidFill>
                  <a:schemeClr val="bg1"/>
                </a:solidFill>
                <a:latin typeface="Century Gothic" panose="020B0502020202020204" pitchFamily="34" charset="0"/>
              </a:rPr>
              <a:t>by</a:t>
            </a:r>
            <a:r>
              <a:rPr lang="en-US" sz="900" dirty="0" smtClean="0">
                <a:solidFill>
                  <a:schemeClr val="bg1"/>
                </a:solidFill>
                <a:latin typeface="Century Gothic" panose="020B0502020202020204" pitchFamily="34" charset="0"/>
              </a:rPr>
              <a:t> </a:t>
            </a:r>
            <a:r>
              <a:rPr lang="en-US" sz="900" dirty="0">
                <a:solidFill>
                  <a:schemeClr val="bg1"/>
                </a:solidFill>
                <a:latin typeface="Century Gothic" panose="020B0502020202020204" pitchFamily="34" charset="0"/>
              </a:rPr>
              <a:t>2030 and areas in black and white will persist in risk</a:t>
            </a:r>
            <a:endParaRPr lang="en-US" sz="900" i="1" dirty="0">
              <a:solidFill>
                <a:schemeClr val="bg1"/>
              </a:solidFill>
              <a:latin typeface="Century Gothic" panose="020B0502020202020204" pitchFamily="34" charset="0"/>
            </a:endParaRPr>
          </a:p>
        </p:txBody>
      </p:sp>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9986" y="2536465"/>
            <a:ext cx="184847" cy="246462"/>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36942" y="2550046"/>
            <a:ext cx="174662" cy="232882"/>
          </a:xfrm>
          <a:prstGeom prst="rect">
            <a:avLst/>
          </a:prstGeom>
        </p:spPr>
      </p:pic>
      <p:sp>
        <p:nvSpPr>
          <p:cNvPr id="16" name="TextBox 15"/>
          <p:cNvSpPr txBox="1"/>
          <p:nvPr/>
        </p:nvSpPr>
        <p:spPr>
          <a:xfrm>
            <a:off x="5212081" y="2490419"/>
            <a:ext cx="1114066" cy="338554"/>
          </a:xfrm>
          <a:prstGeom prst="rect">
            <a:avLst/>
          </a:prstGeom>
          <a:noFill/>
        </p:spPr>
        <p:txBody>
          <a:bodyPr wrap="square" rtlCol="0">
            <a:spAutoFit/>
          </a:bodyPr>
          <a:lstStyle/>
          <a:p>
            <a:r>
              <a:rPr lang="en-US" sz="800" dirty="0" smtClean="0">
                <a:latin typeface="Century Gothic" panose="020B0502020202020204" pitchFamily="34" charset="0"/>
              </a:rPr>
              <a:t>Increase to high</a:t>
            </a:r>
          </a:p>
          <a:p>
            <a:r>
              <a:rPr lang="en-US" sz="800" dirty="0" smtClean="0">
                <a:latin typeface="Century Gothic" panose="020B0502020202020204" pitchFamily="34" charset="0"/>
              </a:rPr>
              <a:t>Increase to low</a:t>
            </a:r>
            <a:endParaRPr lang="en-US" sz="800" dirty="0">
              <a:latin typeface="Century Gothic" panose="020B0502020202020204" pitchFamily="34" charset="0"/>
            </a:endParaRPr>
          </a:p>
        </p:txBody>
      </p:sp>
      <p:sp>
        <p:nvSpPr>
          <p:cNvPr id="17" name="TextBox 16"/>
          <p:cNvSpPr txBox="1"/>
          <p:nvPr/>
        </p:nvSpPr>
        <p:spPr>
          <a:xfrm>
            <a:off x="7323082" y="2478373"/>
            <a:ext cx="1117912" cy="338554"/>
          </a:xfrm>
          <a:prstGeom prst="rect">
            <a:avLst/>
          </a:prstGeom>
          <a:noFill/>
        </p:spPr>
        <p:txBody>
          <a:bodyPr wrap="square" rtlCol="0">
            <a:spAutoFit/>
          </a:bodyPr>
          <a:lstStyle/>
          <a:p>
            <a:r>
              <a:rPr lang="en-US" sz="800" dirty="0">
                <a:latin typeface="Century Gothic" panose="020B0502020202020204" pitchFamily="34" charset="0"/>
              </a:rPr>
              <a:t>Increase to high</a:t>
            </a:r>
          </a:p>
          <a:p>
            <a:r>
              <a:rPr lang="en-US" sz="800" dirty="0">
                <a:latin typeface="Century Gothic" panose="020B0502020202020204" pitchFamily="34" charset="0"/>
              </a:rPr>
              <a:t>Increase to low</a:t>
            </a:r>
          </a:p>
        </p:txBody>
      </p:sp>
      <p:sp>
        <p:nvSpPr>
          <p:cNvPr id="21" name="TextBox 20"/>
          <p:cNvSpPr txBox="1"/>
          <p:nvPr/>
        </p:nvSpPr>
        <p:spPr>
          <a:xfrm>
            <a:off x="20186" y="3477876"/>
            <a:ext cx="2766708" cy="369332"/>
          </a:xfrm>
          <a:prstGeom prst="rect">
            <a:avLst/>
          </a:prstGeom>
          <a:noFill/>
        </p:spPr>
        <p:txBody>
          <a:bodyPr wrap="square" rtlCol="0">
            <a:spAutoFit/>
          </a:bodyPr>
          <a:lstStyle/>
          <a:p>
            <a:pPr algn="just"/>
            <a:r>
              <a:rPr lang="en-US" sz="900" dirty="0" smtClean="0">
                <a:solidFill>
                  <a:schemeClr val="bg1"/>
                </a:solidFill>
                <a:latin typeface="Century Gothic" panose="020B0502020202020204" pitchFamily="34" charset="0"/>
              </a:rPr>
              <a:t>Denver Water provides 1.3 million people in Denver with clean water.</a:t>
            </a:r>
            <a:endParaRPr lang="en-US" sz="9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5799919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1139</TotalTime>
  <Words>393</Words>
  <Application>Microsoft Office PowerPoint</Application>
  <PresentationFormat>On-screen Show (4:3)</PresentationFormat>
  <Paragraphs>27</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Century Gothic</vt:lpstr>
      <vt:lpstr>Garamond</vt:lpstr>
      <vt:lpstr>Office Theme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Rhodes, Tyler M. (LARC-E3)[SSAI DEVELOP]</cp:lastModifiedBy>
  <cp:revision>89</cp:revision>
  <dcterms:created xsi:type="dcterms:W3CDTF">2012-09-07T15:01:58Z</dcterms:created>
  <dcterms:modified xsi:type="dcterms:W3CDTF">2015-08-04T15:05:19Z</dcterms:modified>
</cp:coreProperties>
</file>