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6" clrIdx="0"/>
  <p:cmAuthor id="1" name="Zajic, Brittany N (329D-Affiliate)" initials="ZBN(" lastIdx="1" clrIdx="1">
    <p:extLst>
      <p:ext uri="{19B8F6BF-5375-455C-9EA6-DF929625EA0E}">
        <p15:presenceInfo xmlns:p15="http://schemas.microsoft.com/office/powerpoint/2012/main" userId="S-1-5-21-1608413684-1126320247-1535859923-128903" providerId="AD"/>
      </p:ext>
    </p:extLst>
  </p:cmAuthor>
  <p:cmAuthor id="2" name="peter hawman" initials="ph" lastIdx="4" clrIdx="2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738" y="-165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7T10:05:32.242" idx="1">
    <p:pos x="11674" y="1714"/>
    <p:text>Please do not underline</p:text>
    <p:extLst>
      <p:ext uri="{C676402C-5697-4E1C-873F-D02D1690AC5C}">
        <p15:threadingInfo xmlns:p15="http://schemas.microsoft.com/office/powerpoint/2012/main" timeZoneBias="240"/>
      </p:ext>
    </p:extLst>
  </p:cm>
  <p:cm authorId="2" dt="2015-07-07T10:05:47.793" idx="2">
    <p:pos x="10030" y="2902"/>
    <p:text>Affiliation shoud be: NASA DEVELOP National Program at NASA Jet Propulsion Laboratory</p:text>
    <p:extLst>
      <p:ext uri="{C676402C-5697-4E1C-873F-D02D1690AC5C}">
        <p15:threadingInfo xmlns:p15="http://schemas.microsoft.com/office/powerpoint/2012/main" timeZoneBias="240"/>
      </p:ext>
    </p:extLst>
  </p:cm>
  <p:cm authorId="2" dt="2015-07-07T10:07:10.571" idx="3">
    <p:pos x="7654" y="10762"/>
    <p:text>Be consistent with arrow head size</p:text>
    <p:extLst>
      <p:ext uri="{C676402C-5697-4E1C-873F-D02D1690AC5C}">
        <p15:threadingInfo xmlns:p15="http://schemas.microsoft.com/office/powerpoint/2012/main" timeZoneBias="240"/>
      </p:ext>
    </p:extLst>
  </p:cm>
  <p:cm authorId="2" dt="2015-07-07T10:07:43.842" idx="4">
    <p:pos x="5569" y="14726"/>
    <p:text>I know these are placeholders but don't forget to make the legends larger and they should be separate from the image and text should be legible.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JET PROPULSION LABORATORY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 smtClean="0"/>
              <a:t>Using GRACE-derived </a:t>
            </a:r>
            <a:r>
              <a:rPr lang="en-US" u="sng" dirty="0"/>
              <a:t>w</a:t>
            </a:r>
            <a:r>
              <a:rPr lang="en-US" u="sng" dirty="0" smtClean="0"/>
              <a:t>ater and moisture </a:t>
            </a:r>
            <a:r>
              <a:rPr lang="en-US" u="sng" dirty="0"/>
              <a:t>p</a:t>
            </a:r>
            <a:r>
              <a:rPr lang="en-US" u="sng" dirty="0" smtClean="0"/>
              <a:t>roducts as a predictive </a:t>
            </a:r>
            <a:r>
              <a:rPr lang="en-US" u="sng" dirty="0"/>
              <a:t>t</a:t>
            </a:r>
            <a:r>
              <a:rPr lang="en-US" u="sng" dirty="0" smtClean="0"/>
              <a:t>ool for wildfire response in the contiguous United States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U.S.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708945" y="13320610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Develop a methodology and toolset for forecasting wildfire activity based on GRACE assimilated data using Python</a:t>
            </a:r>
          </a:p>
          <a:p>
            <a:pPr marL="347663" indent="-347663"/>
            <a:r>
              <a:rPr lang="en-US" dirty="0" smtClean="0"/>
              <a:t>Correlate GRACE assimilated soil moisture data with wildfire data in the contiguous United States</a:t>
            </a:r>
          </a:p>
          <a:p>
            <a:pPr marL="347663" indent="-347663"/>
            <a:r>
              <a:rPr lang="en-US" dirty="0" smtClean="0"/>
              <a:t>Create </a:t>
            </a:r>
            <a:r>
              <a:rPr lang="en-US" dirty="0"/>
              <a:t>a predictive algorithm that forecasts areas of potential high fire activity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4611" y="55107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49950" y="27843601"/>
            <a:ext cx="7753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01200" y="277983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  <a:endParaRPr lang="en-US" sz="4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554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Brittany </a:t>
            </a:r>
            <a:r>
              <a:rPr lang="en-US" dirty="0" err="1" smtClean="0"/>
              <a:t>Zajic</a:t>
            </a:r>
            <a:r>
              <a:rPr lang="en-US" dirty="0" smtClean="0"/>
              <a:t> (Project Lead), Daniel Jensen, Nick Rousseau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11" y="13289494"/>
            <a:ext cx="4118188" cy="3182236"/>
          </a:xfrm>
          <a:prstGeom prst="rect">
            <a:avLst/>
          </a:prstGeom>
        </p:spPr>
      </p:pic>
      <p:sp>
        <p:nvSpPr>
          <p:cNvPr id="34" name="Text Placeholder 26"/>
          <p:cNvSpPr txBox="1">
            <a:spLocks/>
          </p:cNvSpPr>
          <p:nvPr/>
        </p:nvSpPr>
        <p:spPr>
          <a:xfrm>
            <a:off x="22543344" y="14240584"/>
            <a:ext cx="3974255" cy="1047421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Contiguous United States</a:t>
            </a:r>
            <a:endParaRPr lang="en-US" sz="4400" dirty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18500284" y="17640068"/>
            <a:ext cx="4131115" cy="2020126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Gravity Recovery and Climate Experiment (GRACE)</a:t>
            </a:r>
            <a:endParaRPr lang="en-US" sz="3600" dirty="0"/>
          </a:p>
        </p:txBody>
      </p:sp>
      <p:pic>
        <p:nvPicPr>
          <p:cNvPr id="36" name="Picture 4" descr="C:\Users\bzajic\Desktop\10_Gr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69" y="17479087"/>
            <a:ext cx="3116782" cy="20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66484" y="28536210"/>
            <a:ext cx="9499529" cy="637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would like to thank our Science Advisor, Dr. John T. Reager (NASA JPL), for his guidance on this project. </a:t>
            </a:r>
            <a:endParaRPr lang="en-US" sz="27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would like to thank Mark Finney, Chuck McHugh, and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Everett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Hinkley from the USDA Forest Service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their involvement in providing direction and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information regarding wildfires in the United States. </a:t>
            </a: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would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like to thank Dr. Matt Rodell of the NASA Terrestrial Hydrology Program at Goddard Space Flight Center for his help in attaining and utilizing the assimilated GRACE data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would also like to thank Max Baldridge, a contributor on the first phase of this project.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18347099" y="28630770"/>
            <a:ext cx="8392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/>
              <a:t>USDA </a:t>
            </a:r>
            <a:r>
              <a:rPr lang="en-US" sz="2700" dirty="0"/>
              <a:t>Forest Service Remote Sensing Applications Center (RSAC)</a:t>
            </a:r>
          </a:p>
          <a:p>
            <a:endParaRPr lang="en-US" sz="2700" dirty="0"/>
          </a:p>
          <a:p>
            <a:r>
              <a:rPr lang="en-US" sz="2700" dirty="0" smtClean="0"/>
              <a:t>Terrestrial </a:t>
            </a:r>
            <a:r>
              <a:rPr lang="en-US" sz="2700" dirty="0"/>
              <a:t>Hydrology Program </a:t>
            </a:r>
            <a:r>
              <a:rPr lang="en-US" sz="2700" dirty="0" smtClean="0"/>
              <a:t>at NASA </a:t>
            </a:r>
            <a:r>
              <a:rPr lang="en-US" sz="2700" dirty="0"/>
              <a:t>Goddard Space Flight </a:t>
            </a:r>
            <a:r>
              <a:rPr lang="en-US" sz="2700" dirty="0" smtClean="0"/>
              <a:t>Center</a:t>
            </a:r>
            <a:endParaRPr lang="en-US" sz="2700" dirty="0"/>
          </a:p>
          <a:p>
            <a:endParaRPr lang="en-US" sz="27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34315763"/>
            <a:ext cx="719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Brittany Zajic, Nick Rousseau, Daniel Jensen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2" y="21425422"/>
            <a:ext cx="7184202" cy="555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47" y="21567654"/>
            <a:ext cx="6946198" cy="5367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856" y="32022121"/>
            <a:ext cx="2129294" cy="27553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206" y="32717613"/>
            <a:ext cx="5524934" cy="13326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5" y="28731978"/>
            <a:ext cx="7400339" cy="55502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3528" y="13996554"/>
            <a:ext cx="15986459" cy="6271808"/>
            <a:chOff x="1153528" y="13996554"/>
            <a:chExt cx="15986459" cy="6271808"/>
          </a:xfrm>
        </p:grpSpPr>
        <p:grpSp>
          <p:nvGrpSpPr>
            <p:cNvPr id="37" name="Group 36"/>
            <p:cNvGrpSpPr/>
            <p:nvPr/>
          </p:nvGrpSpPr>
          <p:grpSpPr>
            <a:xfrm>
              <a:off x="1162049" y="13996554"/>
              <a:ext cx="15977938" cy="3774907"/>
              <a:chOff x="642063" y="3138038"/>
              <a:chExt cx="8554554" cy="2896761"/>
            </a:xfrm>
          </p:grpSpPr>
          <p:sp>
            <p:nvSpPr>
              <p:cNvPr id="38" name="Flowchart: Alternate Process 37"/>
              <p:cNvSpPr/>
              <p:nvPr/>
            </p:nvSpPr>
            <p:spPr>
              <a:xfrm>
                <a:off x="647700" y="3140598"/>
                <a:ext cx="2196852" cy="100312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b="1" dirty="0" smtClean="0">
                    <a:solidFill>
                      <a:schemeClr val="tx1"/>
                    </a:solidFill>
                  </a:rPr>
                  <a:t>GRACE Assimilated Data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</a:rPr>
                  <a:t>(Surface Soil Moisture)</a:t>
                </a:r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642063" y="4405697"/>
                <a:ext cx="2196852" cy="1002189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Fire Program Analysis Fire-Occurrence Database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(Wildfire data)</a:t>
                </a:r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3815785" y="3138038"/>
                <a:ext cx="2196852" cy="1005617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Correlation</a:t>
                </a:r>
                <a:endParaRPr lang="en-US" sz="26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(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Python -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NumPy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lowchart: Alternate Process 40"/>
              <p:cNvSpPr/>
              <p:nvPr/>
            </p:nvSpPr>
            <p:spPr>
              <a:xfrm>
                <a:off x="6999765" y="5032602"/>
                <a:ext cx="2196852" cy="1002197"/>
              </a:xfrm>
              <a:prstGeom prst="flowChartAlternate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Predictive Algorithm</a:t>
                </a:r>
              </a:p>
            </p:txBody>
          </p:sp>
          <p:sp>
            <p:nvSpPr>
              <p:cNvPr id="42" name="Flowchart: Alternate Process 41"/>
              <p:cNvSpPr/>
              <p:nvPr/>
            </p:nvSpPr>
            <p:spPr>
              <a:xfrm>
                <a:off x="3820914" y="4405693"/>
                <a:ext cx="2196852" cy="1002197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Multivariate Regression</a:t>
                </a:r>
                <a:endParaRPr lang="en-US" sz="26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(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Python -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SciPy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>
              <a:stCxn id="39" idx="3"/>
              <a:endCxn id="42" idx="1"/>
            </p:cNvCxnSpPr>
            <p:nvPr/>
          </p:nvCxnSpPr>
          <p:spPr>
            <a:xfrm>
              <a:off x="5265263" y="16301500"/>
              <a:ext cx="1834148" cy="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3"/>
              <a:endCxn id="40" idx="1"/>
            </p:cNvCxnSpPr>
            <p:nvPr/>
          </p:nvCxnSpPr>
          <p:spPr>
            <a:xfrm flipV="1">
              <a:off x="5265263" y="14651788"/>
              <a:ext cx="1824568" cy="1649713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0" idx="3"/>
              <a:endCxn id="41" idx="1"/>
            </p:cNvCxnSpPr>
            <p:nvPr/>
          </p:nvCxnSpPr>
          <p:spPr>
            <a:xfrm>
              <a:off x="11193045" y="14651788"/>
              <a:ext cx="1843728" cy="2466668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8" idx="3"/>
              <a:endCxn id="42" idx="1"/>
            </p:cNvCxnSpPr>
            <p:nvPr/>
          </p:nvCxnSpPr>
          <p:spPr>
            <a:xfrm>
              <a:off x="5275792" y="14653500"/>
              <a:ext cx="1823619" cy="164800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3"/>
              <a:endCxn id="40" idx="1"/>
            </p:cNvCxnSpPr>
            <p:nvPr/>
          </p:nvCxnSpPr>
          <p:spPr>
            <a:xfrm flipV="1">
              <a:off x="5275792" y="14651788"/>
              <a:ext cx="1814039" cy="1713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3"/>
              <a:endCxn id="41" idx="1"/>
            </p:cNvCxnSpPr>
            <p:nvPr/>
          </p:nvCxnSpPr>
          <p:spPr>
            <a:xfrm>
              <a:off x="11202625" y="16301502"/>
              <a:ext cx="1834148" cy="816954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1153528" y="17295980"/>
              <a:ext cx="4103214" cy="131468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NLCD Land Cover Types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81099" y="18952141"/>
              <a:ext cx="4094693" cy="13162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FPA FOD Wildfire data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9832" y="18160671"/>
              <a:ext cx="4104272" cy="131590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Land Cover Analysis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4" idx="3"/>
              <a:endCxn id="55" idx="1"/>
            </p:cNvCxnSpPr>
            <p:nvPr/>
          </p:nvCxnSpPr>
          <p:spPr>
            <a:xfrm flipV="1">
              <a:off x="5275792" y="18818625"/>
              <a:ext cx="1814040" cy="7916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1" idx="3"/>
              <a:endCxn id="55" idx="1"/>
            </p:cNvCxnSpPr>
            <p:nvPr/>
          </p:nvCxnSpPr>
          <p:spPr>
            <a:xfrm>
              <a:off x="5256742" y="17953321"/>
              <a:ext cx="1833090" cy="8653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5" idx="3"/>
              <a:endCxn id="41" idx="1"/>
            </p:cNvCxnSpPr>
            <p:nvPr/>
          </p:nvCxnSpPr>
          <p:spPr>
            <a:xfrm flipV="1">
              <a:off x="11194104" y="17118456"/>
              <a:ext cx="1842669" cy="17001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 Placeholder 16"/>
          <p:cNvSpPr txBox="1">
            <a:spLocks/>
          </p:cNvSpPr>
          <p:nvPr/>
        </p:nvSpPr>
        <p:spPr>
          <a:xfrm>
            <a:off x="914400" y="13281359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929784" y="27051272"/>
            <a:ext cx="31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(Placeholder)</a:t>
            </a:r>
            <a:endParaRPr lang="en-US" sz="4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2570188" y="27051272"/>
            <a:ext cx="31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(Placeholder)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337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Garamond</vt:lpstr>
      <vt:lpstr>Questrial</vt:lpstr>
      <vt:lpstr>Times New Roman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Brumbaugh, Beth (LARC-E3)[SSAI DEVELOP]</cp:lastModifiedBy>
  <cp:revision>109</cp:revision>
  <dcterms:created xsi:type="dcterms:W3CDTF">2015-06-02T14:58:58Z</dcterms:created>
  <dcterms:modified xsi:type="dcterms:W3CDTF">2015-07-13T18:25:57Z</dcterms:modified>
</cp:coreProperties>
</file>