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62" r:id="rId2"/>
    <p:sldId id="279" r:id="rId3"/>
    <p:sldId id="280" r:id="rId4"/>
    <p:sldId id="265" r:id="rId5"/>
    <p:sldId id="275" r:id="rId6"/>
    <p:sldId id="268" r:id="rId7"/>
    <p:sldId id="266" r:id="rId8"/>
    <p:sldId id="258" r:id="rId9"/>
    <p:sldId id="271" r:id="rId10"/>
    <p:sldId id="272" r:id="rId11"/>
    <p:sldId id="273" r:id="rId12"/>
    <p:sldId id="259" r:id="rId13"/>
    <p:sldId id="260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744879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More Specific Project Subtitle Here</a:t>
            </a:r>
            <a:endParaRPr lang="en-US" dirty="0"/>
          </a:p>
        </p:txBody>
      </p:sp>
      <p:sp>
        <p:nvSpPr>
          <p:cNvPr id="2" name="Main title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Main App Area Title Goes Here</a:t>
            </a:r>
            <a:endParaRPr lang="en-US" dirty="0"/>
          </a:p>
        </p:txBody>
      </p:sp>
      <p:sp>
        <p:nvSpPr>
          <p:cNvPr id="7" name="top NASA background"/>
          <p:cNvSpPr/>
          <p:nvPr userDrawn="1"/>
        </p:nvSpPr>
        <p:spPr>
          <a:xfrm>
            <a:off x="0" y="0"/>
            <a:ext cx="9144000" cy="978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at Aero &amp; Space Admin"/>
          <p:cNvSpPr txBox="1">
            <a:spLocks noChangeArrowheads="1"/>
          </p:cNvSpPr>
          <p:nvPr userDrawn="1"/>
        </p:nvSpPr>
        <p:spPr bwMode="auto">
          <a:xfrm>
            <a:off x="153544" y="260030"/>
            <a:ext cx="2332625" cy="3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7" tIns="45693" rIns="91387" bIns="456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018229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chemeClr val="bg1"/>
              </a:solidFill>
              <a:latin typeface="Helvetica Neue LT Std 65 Medium"/>
            </a:endParaRPr>
          </a:p>
          <a:p>
            <a:pPr algn="ctr" defTabSz="101822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latin typeface="Helvetica Neue LT Std 65 Medium"/>
              </a:rPr>
              <a:t>National Aeronautics and Space Administration</a:t>
            </a:r>
          </a:p>
        </p:txBody>
      </p:sp>
      <p:pic>
        <p:nvPicPr>
          <p:cNvPr id="9" name="NAS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37" y="-44833"/>
            <a:ext cx="934027" cy="1078725"/>
          </a:xfrm>
          <a:prstGeom prst="rect">
            <a:avLst/>
          </a:prstGeom>
        </p:spPr>
      </p:pic>
      <p:sp>
        <p:nvSpPr>
          <p:cNvPr id="12" name="title subtitle break bar"/>
          <p:cNvSpPr/>
          <p:nvPr userDrawn="1"/>
        </p:nvSpPr>
        <p:spPr>
          <a:xfrm>
            <a:off x="685800" y="5240268"/>
            <a:ext cx="77724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ue background"/>
          <p:cNvSpPr/>
          <p:nvPr userDrawn="1"/>
        </p:nvSpPr>
        <p:spPr>
          <a:xfrm rot="10800000" flipV="1">
            <a:off x="0" y="6743699"/>
            <a:ext cx="9144000" cy="114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867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ody text"/>
          <p:cNvSpPr>
            <a:spLocks noGrp="1"/>
          </p:cNvSpPr>
          <p:nvPr userDrawn="1">
            <p:ph idx="1"/>
          </p:nvPr>
        </p:nvSpPr>
        <p:spPr>
          <a:xfrm>
            <a:off x="406400" y="1125415"/>
            <a:ext cx="8331200" cy="5486400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"/>
              <a:defRPr sz="24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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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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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4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9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5112"/>
              <a:ext cx="638078" cy="63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463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column"/>
          <p:cNvSpPr>
            <a:spLocks noGrp="1"/>
          </p:cNvSpPr>
          <p:nvPr>
            <p:ph sz="half" idx="2"/>
          </p:nvPr>
        </p:nvSpPr>
        <p:spPr>
          <a:xfrm>
            <a:off x="4629150" y="1139483"/>
            <a:ext cx="4135022" cy="5458264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Left column"/>
          <p:cNvSpPr>
            <a:spLocks noGrp="1"/>
          </p:cNvSpPr>
          <p:nvPr>
            <p:ph sz="half" idx="1"/>
          </p:nvPr>
        </p:nvSpPr>
        <p:spPr>
          <a:xfrm>
            <a:off x="406400" y="1139482"/>
            <a:ext cx="4108450" cy="5458265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1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5112"/>
              <a:ext cx="638078" cy="63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002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column"/>
          <p:cNvSpPr>
            <a:spLocks noGrp="1"/>
          </p:cNvSpPr>
          <p:nvPr>
            <p:ph sz="quarter" idx="4"/>
          </p:nvPr>
        </p:nvSpPr>
        <p:spPr>
          <a:xfrm>
            <a:off x="4629150" y="2158543"/>
            <a:ext cx="4106887" cy="4453271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ight Head"/>
          <p:cNvSpPr>
            <a:spLocks noGrp="1"/>
          </p:cNvSpPr>
          <p:nvPr>
            <p:ph type="body" sz="quarter" idx="3"/>
          </p:nvPr>
        </p:nvSpPr>
        <p:spPr>
          <a:xfrm>
            <a:off x="4629150" y="1125414"/>
            <a:ext cx="4106887" cy="86692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Left column"/>
          <p:cNvSpPr>
            <a:spLocks noGrp="1"/>
          </p:cNvSpPr>
          <p:nvPr>
            <p:ph sz="half" idx="2"/>
          </p:nvPr>
        </p:nvSpPr>
        <p:spPr>
          <a:xfrm>
            <a:off x="406400" y="2158543"/>
            <a:ext cx="4091782" cy="4453271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Left Head"/>
          <p:cNvSpPr>
            <a:spLocks noGrp="1"/>
          </p:cNvSpPr>
          <p:nvPr>
            <p:ph type="body" idx="1"/>
          </p:nvPr>
        </p:nvSpPr>
        <p:spPr>
          <a:xfrm>
            <a:off x="406400" y="1125414"/>
            <a:ext cx="4091782" cy="86692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3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5112"/>
              <a:ext cx="638078" cy="63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99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8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9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5112"/>
              <a:ext cx="638078" cy="63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95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white background"/>
          <p:cNvSpPr/>
          <p:nvPr userDrawn="1"/>
        </p:nvSpPr>
        <p:spPr>
          <a:xfrm rot="10800000" flipV="1">
            <a:off x="116114" y="106587"/>
            <a:ext cx="8911772" cy="6637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9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column"/>
          <p:cNvSpPr>
            <a:spLocks noGrp="1"/>
          </p:cNvSpPr>
          <p:nvPr>
            <p:ph idx="1"/>
          </p:nvPr>
        </p:nvSpPr>
        <p:spPr>
          <a:xfrm>
            <a:off x="3887391" y="1139483"/>
            <a:ext cx="4848646" cy="5472332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 sz="3200"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 sz="2800"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 sz="2400"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 sz="2000"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Left column"/>
          <p:cNvSpPr>
            <a:spLocks noGrp="1"/>
          </p:cNvSpPr>
          <p:nvPr>
            <p:ph type="body" sz="half" idx="2"/>
          </p:nvPr>
        </p:nvSpPr>
        <p:spPr>
          <a:xfrm>
            <a:off x="406400" y="1139483"/>
            <a:ext cx="3172619" cy="54723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1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5112"/>
              <a:ext cx="638078" cy="63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493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mage"/>
          <p:cNvSpPr>
            <a:spLocks noGrp="1" noChangeAspect="1"/>
          </p:cNvSpPr>
          <p:nvPr>
            <p:ph type="pic" idx="1"/>
          </p:nvPr>
        </p:nvSpPr>
        <p:spPr>
          <a:xfrm>
            <a:off x="3887390" y="1111348"/>
            <a:ext cx="4848647" cy="54864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Left column"/>
          <p:cNvSpPr>
            <a:spLocks noGrp="1"/>
          </p:cNvSpPr>
          <p:nvPr>
            <p:ph type="body" sz="half" idx="2"/>
          </p:nvPr>
        </p:nvSpPr>
        <p:spPr>
          <a:xfrm>
            <a:off x="406400" y="1139483"/>
            <a:ext cx="3172619" cy="54723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3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7" y="165112"/>
              <a:ext cx="638078" cy="63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009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23581" y="3839574"/>
            <a:ext cx="7260609" cy="88710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Evaluating </a:t>
            </a:r>
            <a:r>
              <a:rPr lang="en-US" sz="1800" dirty="0" smtClean="0"/>
              <a:t>Suitability </a:t>
            </a:r>
            <a:r>
              <a:rPr lang="en-US" sz="1800" dirty="0" smtClean="0"/>
              <a:t>for </a:t>
            </a:r>
            <a:r>
              <a:rPr lang="en-US" sz="1800" dirty="0" smtClean="0"/>
              <a:t>Apple </a:t>
            </a:r>
            <a:r>
              <a:rPr lang="en-US" sz="1800" dirty="0"/>
              <a:t>C</a:t>
            </a:r>
            <a:r>
              <a:rPr lang="en-US" sz="1800" dirty="0" smtClean="0"/>
              <a:t>ultivation </a:t>
            </a:r>
            <a:r>
              <a:rPr lang="en-US" sz="1800" dirty="0"/>
              <a:t>B</a:t>
            </a:r>
            <a:r>
              <a:rPr lang="en-US" sz="1800" dirty="0" smtClean="0"/>
              <a:t>ased </a:t>
            </a:r>
            <a:r>
              <a:rPr lang="en-US" sz="1800" dirty="0" smtClean="0"/>
              <a:t>on </a:t>
            </a:r>
            <a:r>
              <a:rPr lang="en-US" sz="1800" dirty="0" smtClean="0"/>
              <a:t>Accumulated </a:t>
            </a:r>
            <a:r>
              <a:rPr lang="en-US" sz="1800" dirty="0"/>
              <a:t>C</a:t>
            </a:r>
            <a:r>
              <a:rPr lang="en-US" sz="1800" dirty="0" smtClean="0"/>
              <a:t>hill </a:t>
            </a:r>
            <a:r>
              <a:rPr lang="en-US" sz="1800" dirty="0"/>
              <a:t>H</a:t>
            </a:r>
            <a:r>
              <a:rPr lang="en-US" sz="1800" dirty="0" smtClean="0"/>
              <a:t>ours </a:t>
            </a:r>
            <a:r>
              <a:rPr lang="en-US" sz="1800" dirty="0" smtClean="0"/>
              <a:t>in Washington State from 2003-2065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Northwest United States </a:t>
            </a:r>
            <a:r>
              <a:rPr lang="en-US" dirty="0" smtClean="0"/>
              <a:t>Agriculture II</a:t>
            </a:r>
            <a:endParaRPr lang="en-US" dirty="0"/>
          </a:p>
        </p:txBody>
      </p:sp>
      <p:sp>
        <p:nvSpPr>
          <p:cNvPr id="5" name="team members"/>
          <p:cNvSpPr txBox="1">
            <a:spLocks/>
          </p:cNvSpPr>
          <p:nvPr/>
        </p:nvSpPr>
        <p:spPr>
          <a:xfrm>
            <a:off x="685801" y="5317589"/>
            <a:ext cx="3703320" cy="113948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 sz="1600" b="0" baseline="0">
                <a:solidFill>
                  <a:schemeClr val="tx1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 smtClean="0"/>
              <a:t>Lydia </a:t>
            </a:r>
            <a:r>
              <a:rPr lang="en-US" dirty="0" err="1" smtClean="0"/>
              <a:t>Cuker</a:t>
            </a:r>
            <a:r>
              <a:rPr lang="en-US" dirty="0" smtClean="0"/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(Project Lead)</a:t>
            </a:r>
          </a:p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 smtClean="0"/>
              <a:t>Laura Lykens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am members"/>
          <p:cNvSpPr txBox="1">
            <a:spLocks/>
          </p:cNvSpPr>
          <p:nvPr/>
        </p:nvSpPr>
        <p:spPr>
          <a:xfrm>
            <a:off x="4730975" y="5326296"/>
            <a:ext cx="3703320" cy="113948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 sz="1600" b="0" baseline="0">
                <a:solidFill>
                  <a:schemeClr val="tx1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 smtClean="0"/>
              <a:t>Alyssa Walzak</a:t>
            </a:r>
          </a:p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 smtClean="0"/>
              <a:t>Tim Stelter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2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Methodology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233268" y="1092242"/>
            <a:ext cx="274320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Acquisition</a:t>
            </a:r>
            <a:endParaRPr lang="en-US" sz="21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430072" y="1106988"/>
            <a:ext cx="29260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Processing</a:t>
            </a:r>
            <a:endParaRPr lang="en-US" sz="21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6861605" y="1097397"/>
            <a:ext cx="20116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Analysis</a:t>
            </a:r>
            <a:endParaRPr lang="en-US" sz="21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227124" y="3148068"/>
            <a:ext cx="2743200" cy="12801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Surface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(LST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MODIS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35029" y="1670341"/>
            <a:ext cx="2926080" cy="64008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verage hourly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per day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35029" y="2702812"/>
            <a:ext cx="29260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Convert to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air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69312" y="1671142"/>
            <a:ext cx="2011680" cy="32004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7124" y="1663663"/>
            <a:ext cx="2743200" cy="12801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Hourly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NOAA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Ground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Weather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Stations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439715" y="3388663"/>
            <a:ext cx="2926080" cy="9144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Apply temperature fluctuation curve to daily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878837" y="2360686"/>
            <a:ext cx="2011680" cy="8229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27124" y="4818067"/>
            <a:ext cx="2743200" cy="1828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Air Surface Temperature (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tas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CMIP5 North American CORDEX Climate Model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2040 – 2070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435029" y="6006787"/>
            <a:ext cx="2926080" cy="64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Fit temperature curve to forecasted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35029" y="4729104"/>
            <a:ext cx="292608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Add forecasted changes 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869312" y="3372851"/>
            <a:ext cx="20116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869312" y="4071691"/>
            <a:ext cx="2011680" cy="8229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877328" y="5129509"/>
            <a:ext cx="2011680" cy="32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76246" y="5823907"/>
            <a:ext cx="2011680" cy="8229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Accumulated 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2" name="Elbow Connector 51"/>
          <p:cNvCxnSpPr>
            <a:stCxn id="41" idx="3"/>
            <a:endCxn id="46" idx="1"/>
          </p:cNvCxnSpPr>
          <p:nvPr/>
        </p:nvCxnSpPr>
        <p:spPr>
          <a:xfrm flipV="1">
            <a:off x="6365795" y="3532871"/>
            <a:ext cx="503517" cy="312992"/>
          </a:xfrm>
          <a:prstGeom prst="bentConnector3">
            <a:avLst>
              <a:gd name="adj1" fmla="val 2730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4" idx="3"/>
            <a:endCxn id="50" idx="1"/>
          </p:cNvCxnSpPr>
          <p:nvPr/>
        </p:nvCxnSpPr>
        <p:spPr>
          <a:xfrm flipV="1">
            <a:off x="6361109" y="5289529"/>
            <a:ext cx="516219" cy="1037298"/>
          </a:xfrm>
          <a:prstGeom prst="bentConnector3">
            <a:avLst>
              <a:gd name="adj1" fmla="val 29703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839760" y="3005678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839760" y="5632215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7" idx="3"/>
            <a:endCxn id="39" idx="1"/>
          </p:cNvCxnSpPr>
          <p:nvPr/>
        </p:nvCxnSpPr>
        <p:spPr>
          <a:xfrm flipV="1">
            <a:off x="6361109" y="1831162"/>
            <a:ext cx="508203" cy="159219"/>
          </a:xfrm>
          <a:prstGeom prst="bentConnector3">
            <a:avLst>
              <a:gd name="adj1" fmla="val 24718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flipV="1">
            <a:off x="2957622" y="2904742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flipV="1">
            <a:off x="2957621" y="5123794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endCxn id="37" idx="1"/>
          </p:cNvCxnSpPr>
          <p:nvPr/>
        </p:nvCxnSpPr>
        <p:spPr>
          <a:xfrm flipV="1">
            <a:off x="2957621" y="1990381"/>
            <a:ext cx="477408" cy="439194"/>
          </a:xfrm>
          <a:prstGeom prst="bentConnector3">
            <a:avLst>
              <a:gd name="adj1" fmla="val 32044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905284" y="1989983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885638" y="3692891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895163" y="5448350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352803" y="1029730"/>
            <a:ext cx="3072384" cy="567842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Methodology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233268" y="1092242"/>
            <a:ext cx="274320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Acquisition</a:t>
            </a:r>
            <a:endParaRPr lang="en-US" sz="21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430072" y="1106988"/>
            <a:ext cx="29260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Processing</a:t>
            </a:r>
            <a:endParaRPr lang="en-US" sz="21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6861605" y="1097397"/>
            <a:ext cx="20116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Analysis</a:t>
            </a:r>
            <a:endParaRPr lang="en-US" sz="21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227124" y="3148068"/>
            <a:ext cx="2743200" cy="12801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Surface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(LST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MODIS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35029" y="1670341"/>
            <a:ext cx="2926080" cy="64008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verage hourly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per day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35029" y="2702812"/>
            <a:ext cx="29260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Convert to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air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69312" y="1671142"/>
            <a:ext cx="2011680" cy="32004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7124" y="1663663"/>
            <a:ext cx="2743200" cy="12801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Hourly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NOAA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Ground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Weather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Stations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439715" y="3388663"/>
            <a:ext cx="2926080" cy="9144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Apply temperature fluctuation curve to daily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878837" y="2360686"/>
            <a:ext cx="2011680" cy="8229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27124" y="4818067"/>
            <a:ext cx="2743200" cy="1828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Air Surface Temperature (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tas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CMIP5 North American CORDEX Climate Model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2040 – 2070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435029" y="6006787"/>
            <a:ext cx="2926080" cy="64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Fit temperature curve to forecasted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35029" y="4729104"/>
            <a:ext cx="292608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Add forecasted changes 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869312" y="3372851"/>
            <a:ext cx="20116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869312" y="4071691"/>
            <a:ext cx="2011680" cy="8229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877328" y="5129509"/>
            <a:ext cx="2011680" cy="32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76246" y="5823907"/>
            <a:ext cx="2011680" cy="8229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Accumulated 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2" name="Elbow Connector 51"/>
          <p:cNvCxnSpPr>
            <a:stCxn id="41" idx="3"/>
            <a:endCxn id="46" idx="1"/>
          </p:cNvCxnSpPr>
          <p:nvPr/>
        </p:nvCxnSpPr>
        <p:spPr>
          <a:xfrm flipV="1">
            <a:off x="6365795" y="3532871"/>
            <a:ext cx="503517" cy="312992"/>
          </a:xfrm>
          <a:prstGeom prst="bentConnector3">
            <a:avLst>
              <a:gd name="adj1" fmla="val 2730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4" idx="3"/>
            <a:endCxn id="50" idx="1"/>
          </p:cNvCxnSpPr>
          <p:nvPr/>
        </p:nvCxnSpPr>
        <p:spPr>
          <a:xfrm flipV="1">
            <a:off x="6361109" y="5289529"/>
            <a:ext cx="516219" cy="1037298"/>
          </a:xfrm>
          <a:prstGeom prst="bentConnector3">
            <a:avLst>
              <a:gd name="adj1" fmla="val 29703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839760" y="3005678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839760" y="5632215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7" idx="3"/>
            <a:endCxn id="39" idx="1"/>
          </p:cNvCxnSpPr>
          <p:nvPr/>
        </p:nvCxnSpPr>
        <p:spPr>
          <a:xfrm flipV="1">
            <a:off x="6361109" y="1831162"/>
            <a:ext cx="508203" cy="159219"/>
          </a:xfrm>
          <a:prstGeom prst="bentConnector3">
            <a:avLst>
              <a:gd name="adj1" fmla="val 24718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flipV="1">
            <a:off x="2957622" y="2904742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flipV="1">
            <a:off x="2957621" y="5123794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endCxn id="37" idx="1"/>
          </p:cNvCxnSpPr>
          <p:nvPr/>
        </p:nvCxnSpPr>
        <p:spPr>
          <a:xfrm flipV="1">
            <a:off x="2957621" y="1990381"/>
            <a:ext cx="477408" cy="439194"/>
          </a:xfrm>
          <a:prstGeom prst="bentConnector3">
            <a:avLst>
              <a:gd name="adj1" fmla="val 32044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905284" y="1989983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885638" y="3692891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895163" y="5448350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796227" y="1029730"/>
            <a:ext cx="2157984" cy="567842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endParaRPr lang="en-US" dirty="0" smtClean="0"/>
          </a:p>
          <a:p>
            <a:r>
              <a:rPr lang="en-US" dirty="0" smtClean="0"/>
              <a:t>Discussion</a:t>
            </a:r>
          </a:p>
          <a:p>
            <a:endParaRPr lang="en-US" dirty="0" smtClean="0"/>
          </a:p>
          <a:p>
            <a:r>
              <a:rPr lang="en-US" dirty="0" smtClean="0"/>
              <a:t>Uncertainty/Error Analysis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r>
              <a:rPr lang="en-US" dirty="0" smtClean="0"/>
              <a:t>Benefits of Research</a:t>
            </a:r>
          </a:p>
          <a:p>
            <a:endParaRPr lang="en-US" dirty="0" smtClean="0"/>
          </a:p>
          <a:p>
            <a:r>
              <a:rPr lang="en-US" dirty="0" smtClean="0"/>
              <a:t>Any Future Work (if applicable)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Dr. Kenton Ross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NASA DEVELOP National Program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Science Advisor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b="1" dirty="0"/>
              <a:t>Dr. Noel Baker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NASA Postdoctoral Program Fellow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b="1" dirty="0"/>
              <a:t>Nathan Owen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NASA DEVELOP – Langley Center Lead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b="1" dirty="0"/>
              <a:t>Jeffry Ely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NASA DEVELOP </a:t>
            </a:r>
            <a:r>
              <a:rPr lang="en-US" dirty="0" err="1"/>
              <a:t>Geoinformation</a:t>
            </a:r>
            <a:r>
              <a:rPr lang="en-US" dirty="0"/>
              <a:t> Scientist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b="1" dirty="0"/>
              <a:t>Chad Smith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NASA DEVELOP – Langley Assistant Center Lead</a:t>
            </a:r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2991" y="6046237"/>
            <a:ext cx="7016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This material is based upon work supported by NASA through contract NNL11AA00B and cooperative agreement NNX14AB60A.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1" y="1248977"/>
            <a:ext cx="2468604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Top </a:t>
            </a:r>
            <a:r>
              <a:rPr lang="en-US" dirty="0"/>
              <a:t>apple </a:t>
            </a:r>
            <a:r>
              <a:rPr lang="en-US" dirty="0" smtClean="0"/>
              <a:t>producing state </a:t>
            </a:r>
            <a:r>
              <a:rPr lang="en-US" dirty="0"/>
              <a:t>in </a:t>
            </a:r>
            <a:r>
              <a:rPr lang="en-US" dirty="0" smtClean="0"/>
              <a:t>US (USDA</a:t>
            </a:r>
            <a:r>
              <a:rPr lang="en-US" dirty="0"/>
              <a:t>)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Majority of apple orchards are east </a:t>
            </a:r>
            <a:r>
              <a:rPr lang="en-US" dirty="0"/>
              <a:t>of the Cascade </a:t>
            </a:r>
            <a:r>
              <a:rPr lang="en-US" dirty="0" smtClean="0"/>
              <a:t>Mountains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Study Period: 2003 – 2013, 2040 – 2070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Area: Washington, USA</a:t>
            </a:r>
            <a:endParaRPr lang="en-US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677" y="1405500"/>
            <a:ext cx="6267459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1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Climate fluctuations may alter temperature trends, resulting in negative impacts on apple growth</a:t>
            </a:r>
          </a:p>
          <a:p>
            <a:r>
              <a:rPr lang="en-US" dirty="0"/>
              <a:t>If temperatures rise there could be </a:t>
            </a:r>
          </a:p>
          <a:p>
            <a:pPr lvl="1"/>
            <a:r>
              <a:rPr lang="en-US" dirty="0"/>
              <a:t>A reduction in accumulated chill hours for locations where apples are currently grown</a:t>
            </a:r>
          </a:p>
          <a:p>
            <a:pPr lvl="1"/>
            <a:r>
              <a:rPr lang="en-US" dirty="0"/>
              <a:t>An increased demand for irrigation resources, which could raise the cost of apple </a:t>
            </a:r>
            <a:r>
              <a:rPr lang="en-US" dirty="0" smtClean="0"/>
              <a:t>production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Concerns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45" y="3841647"/>
            <a:ext cx="2974291" cy="2697480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121845" y="6535698"/>
            <a:ext cx="1276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J. Stein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24" y="3841647"/>
            <a:ext cx="3596640" cy="2697480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11424" y="6527459"/>
            <a:ext cx="1276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Kasman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198" y="3575217"/>
            <a:ext cx="1828798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Apple Sunburn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76150" y="3575217"/>
            <a:ext cx="152814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Apple Blight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399" y="1125415"/>
            <a:ext cx="4815857" cy="54864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Map </a:t>
            </a:r>
            <a:r>
              <a:rPr lang="en-US" dirty="0"/>
              <a:t>accumulated chill </a:t>
            </a:r>
            <a:r>
              <a:rPr lang="en-US" dirty="0" smtClean="0"/>
              <a:t>units 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Current Accumulated Chill Units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Forecasted Accumulated Chill Units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 &amp; Project Partner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689" y="1182441"/>
            <a:ext cx="3459774" cy="5212080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96399" y="6382610"/>
            <a:ext cx="28025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S. Bauer, USDA - ARS</a:t>
            </a:r>
            <a:endParaRPr lang="en-US" sz="10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-1465442" y="3615202"/>
            <a:ext cx="83312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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2800" b="1" dirty="0" smtClean="0"/>
              <a:t>Dr. Michael Glenn</a:t>
            </a:r>
          </a:p>
          <a:p>
            <a:pPr marL="0" indent="0" algn="ctr">
              <a:spcBef>
                <a:spcPts val="600"/>
              </a:spcBef>
              <a:buFont typeface="Webdings" panose="05030102010509060703" pitchFamily="18" charset="2"/>
              <a:buNone/>
            </a:pPr>
            <a:r>
              <a:rPr lang="en-US" sz="2200" dirty="0" smtClean="0"/>
              <a:t>Appalachian Fruit Research Station</a:t>
            </a:r>
          </a:p>
          <a:p>
            <a:pPr marL="0" indent="0" algn="ctr">
              <a:spcBef>
                <a:spcPts val="600"/>
              </a:spcBef>
              <a:buFont typeface="Webdings" panose="05030102010509060703" pitchFamily="18" charset="2"/>
              <a:buNone/>
            </a:pPr>
            <a:r>
              <a:rPr lang="en-US" sz="2200" dirty="0" smtClean="0"/>
              <a:t>USDA - Agriculture Research Service</a:t>
            </a:r>
          </a:p>
          <a:p>
            <a:pPr algn="ctr"/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82" y="4933114"/>
            <a:ext cx="2377440" cy="163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0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number of hours that fruit trees experience within a specific temperature </a:t>
            </a:r>
            <a:r>
              <a:rPr lang="en-US" dirty="0" smtClean="0"/>
              <a:t>range</a:t>
            </a:r>
          </a:p>
          <a:p>
            <a:pPr lvl="1"/>
            <a:r>
              <a:rPr lang="en-US" dirty="0"/>
              <a:t>1.4ºC &lt; </a:t>
            </a:r>
            <a:r>
              <a:rPr lang="en-US" dirty="0" err="1"/>
              <a:t>T</a:t>
            </a:r>
            <a:r>
              <a:rPr lang="en-US" baseline="-25000" dirty="0" err="1"/>
              <a:t>air</a:t>
            </a:r>
            <a:r>
              <a:rPr lang="en-US" dirty="0"/>
              <a:t> ≤ </a:t>
            </a:r>
            <a:r>
              <a:rPr lang="en-US" dirty="0" smtClean="0"/>
              <a:t>12.4ºC</a:t>
            </a:r>
            <a:endParaRPr lang="en-US" dirty="0"/>
          </a:p>
          <a:p>
            <a:r>
              <a:rPr lang="en-US" dirty="0"/>
              <a:t>Apple trees require 500-1000 chill hours to thrive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Chill Hours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1" b="13562"/>
          <a:stretch/>
        </p:blipFill>
        <p:spPr>
          <a:xfrm>
            <a:off x="1699441" y="3028202"/>
            <a:ext cx="5728496" cy="3566160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437622" y="6388925"/>
            <a:ext cx="148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fauxto_digit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197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6095" y="1139483"/>
            <a:ext cx="4135022" cy="5458264"/>
          </a:xfrm>
        </p:spPr>
        <p:txBody>
          <a:bodyPr/>
          <a:lstStyle/>
          <a:p>
            <a:r>
              <a:rPr lang="en-US" dirty="0" smtClean="0"/>
              <a:t>Terra MODIS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06399" y="1139482"/>
            <a:ext cx="8053859" cy="5458265"/>
          </a:xfrm>
        </p:spPr>
        <p:txBody>
          <a:bodyPr>
            <a:normAutofit/>
          </a:bodyPr>
          <a:lstStyle/>
          <a:p>
            <a:r>
              <a:rPr lang="en-US" dirty="0" smtClean="0"/>
              <a:t>Aqua MODIS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algn="ctr"/>
            <a:r>
              <a:rPr lang="en-US" dirty="0" smtClean="0"/>
              <a:t>MODIS Lands Surface Temperature (LST)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Earth Observations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7" y="1605736"/>
            <a:ext cx="4114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95" y="1684813"/>
            <a:ext cx="364648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5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80540" y="1298409"/>
                <a:ext cx="8331200" cy="5486400"/>
              </a:xfrm>
            </p:spPr>
            <p:txBody>
              <a:bodyPr/>
              <a:lstStyle/>
              <a:p>
                <a:r>
                  <a:rPr lang="en-US" dirty="0" smtClean="0"/>
                  <a:t>Calculates Accumulated Chill Units</a:t>
                </a:r>
              </a:p>
              <a:p>
                <a:r>
                  <a:rPr lang="en-US" dirty="0" smtClean="0"/>
                  <a:t>Developed by ___________</a:t>
                </a:r>
              </a:p>
              <a:p>
                <a:r>
                  <a:rPr lang="en-US" dirty="0" smtClean="0"/>
                  <a:t>Updated version of Chill Hours Model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AUTHOR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𝑈𝑡𝑎h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≤1.4℃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:0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1.4℃&lt;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≤2.4℃            :0.5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2.4℃&lt;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≤9.1℃         :1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9.1℃&lt;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≤12.4℃          :0.5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12.4℃&lt;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≤15.9℃    :0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15.9℃&lt;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≤18.0℃           :−0.5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≥18.0℃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  :−1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540" y="1298409"/>
                <a:ext cx="8331200" cy="5486400"/>
              </a:xfrm>
              <a:blipFill rotWithShape="0">
                <a:blip r:embed="rId2"/>
                <a:stretch>
                  <a:fillRect l="-805" t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Utah 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58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Methodology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233268" y="1092242"/>
            <a:ext cx="274320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Acquisition</a:t>
            </a:r>
            <a:endParaRPr lang="en-US" sz="21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430072" y="1106988"/>
            <a:ext cx="29260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Processing</a:t>
            </a:r>
            <a:endParaRPr lang="en-US" sz="21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6861605" y="1097397"/>
            <a:ext cx="20116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Analysis</a:t>
            </a:r>
            <a:endParaRPr lang="en-US" sz="21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227124" y="3148068"/>
            <a:ext cx="2743200" cy="12801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Surface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(LST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MODIS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35029" y="1670341"/>
            <a:ext cx="2926080" cy="64008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verage hourly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per day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35029" y="2702812"/>
            <a:ext cx="29260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Convert to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air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69312" y="1671142"/>
            <a:ext cx="2011680" cy="32004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7124" y="1663663"/>
            <a:ext cx="2743200" cy="12801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Hourly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NOAA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Ground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Weather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Stations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439715" y="3388663"/>
            <a:ext cx="2926080" cy="9144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Apply temperature fluctuation curve to daily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878837" y="2360686"/>
            <a:ext cx="2011680" cy="8229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27124" y="4818067"/>
            <a:ext cx="2743200" cy="1828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Air Surface Temperature (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tas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CMIP5 North American CORDEX Climate Model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2040 – 2070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435029" y="6006787"/>
            <a:ext cx="2926080" cy="64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Fit temperature curve to forecasted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35029" y="4729104"/>
            <a:ext cx="292608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Add forecasted changes 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869312" y="3372851"/>
            <a:ext cx="20116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869312" y="4071691"/>
            <a:ext cx="2011680" cy="8229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877328" y="5129509"/>
            <a:ext cx="2011680" cy="32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76246" y="5823907"/>
            <a:ext cx="2011680" cy="8229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Accumulated 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2" name="Elbow Connector 51"/>
          <p:cNvCxnSpPr>
            <a:stCxn id="41" idx="3"/>
            <a:endCxn id="46" idx="1"/>
          </p:cNvCxnSpPr>
          <p:nvPr/>
        </p:nvCxnSpPr>
        <p:spPr>
          <a:xfrm flipV="1">
            <a:off x="6365795" y="3532871"/>
            <a:ext cx="503517" cy="312992"/>
          </a:xfrm>
          <a:prstGeom prst="bentConnector3">
            <a:avLst>
              <a:gd name="adj1" fmla="val 2730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4" idx="3"/>
            <a:endCxn id="50" idx="1"/>
          </p:cNvCxnSpPr>
          <p:nvPr/>
        </p:nvCxnSpPr>
        <p:spPr>
          <a:xfrm flipV="1">
            <a:off x="6361109" y="5289529"/>
            <a:ext cx="516219" cy="1037298"/>
          </a:xfrm>
          <a:prstGeom prst="bentConnector3">
            <a:avLst>
              <a:gd name="adj1" fmla="val 29703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839760" y="3005678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839760" y="5632215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7" idx="3"/>
            <a:endCxn id="39" idx="1"/>
          </p:cNvCxnSpPr>
          <p:nvPr/>
        </p:nvCxnSpPr>
        <p:spPr>
          <a:xfrm flipV="1">
            <a:off x="6361109" y="1831162"/>
            <a:ext cx="508203" cy="159219"/>
          </a:xfrm>
          <a:prstGeom prst="bentConnector3">
            <a:avLst>
              <a:gd name="adj1" fmla="val 24718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flipV="1">
            <a:off x="2957622" y="2904742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flipV="1">
            <a:off x="2957621" y="5123794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endCxn id="37" idx="1"/>
          </p:cNvCxnSpPr>
          <p:nvPr/>
        </p:nvCxnSpPr>
        <p:spPr>
          <a:xfrm flipV="1">
            <a:off x="2957621" y="1990381"/>
            <a:ext cx="477408" cy="439194"/>
          </a:xfrm>
          <a:prstGeom prst="bentConnector3">
            <a:avLst>
              <a:gd name="adj1" fmla="val 32044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905284" y="1989983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885638" y="3692891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895163" y="5448350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Methodology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233268" y="1092242"/>
            <a:ext cx="274320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Acquisition</a:t>
            </a:r>
            <a:endParaRPr lang="en-US" sz="21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430072" y="1106988"/>
            <a:ext cx="29260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Processing</a:t>
            </a:r>
            <a:endParaRPr lang="en-US" sz="21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6861605" y="1097397"/>
            <a:ext cx="20116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Data Analysis</a:t>
            </a:r>
            <a:endParaRPr lang="en-US" sz="21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227124" y="3148068"/>
            <a:ext cx="2743200" cy="12801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Surface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(LST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MODIS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35029" y="1670341"/>
            <a:ext cx="2926080" cy="64008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verage hourly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 per day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35029" y="2702812"/>
            <a:ext cx="29260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Convert to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air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69312" y="1671142"/>
            <a:ext cx="2011680" cy="32004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7124" y="1663663"/>
            <a:ext cx="2743200" cy="12801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Hourly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Temperature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NOAA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Ground 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Weather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Stations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439715" y="3388663"/>
            <a:ext cx="2926080" cy="9144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Apply temperature fluctuation curve to daily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878837" y="2360686"/>
            <a:ext cx="2011680" cy="8229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27124" y="4818067"/>
            <a:ext cx="2743200" cy="1828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Air Surface Temperature (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tas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CMIP5 North American CORDEX Climate Model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2040 – 2070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435029" y="6006787"/>
            <a:ext cx="2926080" cy="64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Fit temperature curve to forecasted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35029" y="4729104"/>
            <a:ext cx="292608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Add forecasted changes 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o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869312" y="3372851"/>
            <a:ext cx="2011680" cy="32004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869312" y="4071691"/>
            <a:ext cx="2011680" cy="82296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877328" y="5129509"/>
            <a:ext cx="2011680" cy="32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76246" y="5823907"/>
            <a:ext cx="2011680" cy="8229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Forecasted Accumulated Chill Units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2" name="Elbow Connector 51"/>
          <p:cNvCxnSpPr>
            <a:stCxn id="41" idx="3"/>
            <a:endCxn id="46" idx="1"/>
          </p:cNvCxnSpPr>
          <p:nvPr/>
        </p:nvCxnSpPr>
        <p:spPr>
          <a:xfrm flipV="1">
            <a:off x="6365795" y="3532871"/>
            <a:ext cx="503517" cy="312992"/>
          </a:xfrm>
          <a:prstGeom prst="bentConnector3">
            <a:avLst>
              <a:gd name="adj1" fmla="val 2730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4" idx="3"/>
            <a:endCxn id="50" idx="1"/>
          </p:cNvCxnSpPr>
          <p:nvPr/>
        </p:nvCxnSpPr>
        <p:spPr>
          <a:xfrm flipV="1">
            <a:off x="6361109" y="5289529"/>
            <a:ext cx="516219" cy="1037298"/>
          </a:xfrm>
          <a:prstGeom prst="bentConnector3">
            <a:avLst>
              <a:gd name="adj1" fmla="val 29703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839760" y="3005678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839760" y="5632215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7" idx="3"/>
            <a:endCxn id="39" idx="1"/>
          </p:cNvCxnSpPr>
          <p:nvPr/>
        </p:nvCxnSpPr>
        <p:spPr>
          <a:xfrm flipV="1">
            <a:off x="6361109" y="1831162"/>
            <a:ext cx="508203" cy="159219"/>
          </a:xfrm>
          <a:prstGeom prst="bentConnector3">
            <a:avLst>
              <a:gd name="adj1" fmla="val 24718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flipV="1">
            <a:off x="2957622" y="2904742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flipV="1">
            <a:off x="2957621" y="5123794"/>
            <a:ext cx="470499" cy="797268"/>
          </a:xfrm>
          <a:prstGeom prst="bentConnector3">
            <a:avLst>
              <a:gd name="adj1" fmla="val 3178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endCxn id="37" idx="1"/>
          </p:cNvCxnSpPr>
          <p:nvPr/>
        </p:nvCxnSpPr>
        <p:spPr>
          <a:xfrm flipV="1">
            <a:off x="2957621" y="1990381"/>
            <a:ext cx="477408" cy="439194"/>
          </a:xfrm>
          <a:prstGeom prst="bentConnector3">
            <a:avLst>
              <a:gd name="adj1" fmla="val 32044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905284" y="1989983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885638" y="3692891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895163" y="5448350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6519" y="1029730"/>
            <a:ext cx="2889504" cy="567842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gricultu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5B552"/>
      </a:accent1>
      <a:accent2>
        <a:srgbClr val="4C7535"/>
      </a:accent2>
      <a:accent3>
        <a:srgbClr val="233618"/>
      </a:accent3>
      <a:accent4>
        <a:srgbClr val="692625"/>
      </a:accent4>
      <a:accent5>
        <a:srgbClr val="C24F4E"/>
      </a:accent5>
      <a:accent6>
        <a:srgbClr val="E8AFA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2590</TotalTime>
  <Words>662</Words>
  <Application>Microsoft Office PowerPoint</Application>
  <PresentationFormat>On-screen Show (4:3)</PresentationFormat>
  <Paragraphs>196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Cambria Math</vt:lpstr>
      <vt:lpstr>Century Gothic</vt:lpstr>
      <vt:lpstr>Helvetica Neue LT Std 65 Medium</vt:lpstr>
      <vt:lpstr>Webdings</vt:lpstr>
      <vt:lpstr>office theme</vt:lpstr>
      <vt:lpstr>Northwest United States Agriculture II</vt:lpstr>
      <vt:lpstr>Study Area: Washington, USA</vt:lpstr>
      <vt:lpstr>Community Concerns</vt:lpstr>
      <vt:lpstr>Objective &amp; Project Partner</vt:lpstr>
      <vt:lpstr>Chill Hours</vt:lpstr>
      <vt:lpstr>Earth Observations</vt:lpstr>
      <vt:lpstr>Utah Model</vt:lpstr>
      <vt:lpstr>Project Methodology</vt:lpstr>
      <vt:lpstr>Project Methodology</vt:lpstr>
      <vt:lpstr>Project Methodology</vt:lpstr>
      <vt:lpstr>Project Methodology</vt:lpstr>
      <vt:lpstr>Results</vt:lpstr>
      <vt:lpstr>Conclusions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Cuker, Lydia P. (LARC-E3)[SSAI DEVELOP]</cp:lastModifiedBy>
  <cp:revision>108</cp:revision>
  <dcterms:created xsi:type="dcterms:W3CDTF">2014-05-22T17:39:16Z</dcterms:created>
  <dcterms:modified xsi:type="dcterms:W3CDTF">2015-03-03T15:48:18Z</dcterms:modified>
</cp:coreProperties>
</file>