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7"/>
  </p:notesMasterIdLst>
  <p:sldIdLst>
    <p:sldId id="262" r:id="rId2"/>
    <p:sldId id="280" r:id="rId3"/>
    <p:sldId id="265" r:id="rId4"/>
    <p:sldId id="279" r:id="rId5"/>
    <p:sldId id="281" r:id="rId6"/>
    <p:sldId id="305" r:id="rId7"/>
    <p:sldId id="285" r:id="rId8"/>
    <p:sldId id="306" r:id="rId9"/>
    <p:sldId id="307" r:id="rId10"/>
    <p:sldId id="303" r:id="rId11"/>
    <p:sldId id="304" r:id="rId12"/>
    <p:sldId id="292" r:id="rId13"/>
    <p:sldId id="308" r:id="rId14"/>
    <p:sldId id="309"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7" autoAdjust="0"/>
    <p:restoredTop sz="81172" autoAdjust="0"/>
  </p:normalViewPr>
  <p:slideViewPr>
    <p:cSldViewPr snapToGrid="0">
      <p:cViewPr varScale="1">
        <p:scale>
          <a:sx n="85" d="100"/>
          <a:sy n="85" d="100"/>
        </p:scale>
        <p:origin x="183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cuker\NW_US_Ag_II\NW_US_Ag_II_Data\Hourly_Temp\AllFiveStations_PlotsAndAverages_AW_March25_LC.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5045883588301"/>
          <c:y val="3.3380777277237803E-2"/>
          <c:w val="0.80899187595807298"/>
          <c:h val="0.82989510695245305"/>
        </c:manualLayout>
      </c:layout>
      <c:scatterChart>
        <c:scatterStyle val="smoothMarker"/>
        <c:varyColors val="0"/>
        <c:ser>
          <c:idx val="0"/>
          <c:order val="0"/>
          <c:tx>
            <c:v>Average Normalized Temperature</c:v>
          </c:tx>
          <c:spPr>
            <a:ln w="19050" cap="rnd">
              <a:noFill/>
              <a:round/>
            </a:ln>
            <a:effectLst/>
          </c:spPr>
          <c:marker>
            <c:symbol val="circle"/>
            <c:size val="6"/>
            <c:spPr>
              <a:solidFill>
                <a:schemeClr val="accent3">
                  <a:lumMod val="75000"/>
                  <a:lumOff val="25000"/>
                </a:schemeClr>
              </a:solidFill>
              <a:ln w="9525">
                <a:solidFill>
                  <a:schemeClr val="accent2">
                    <a:lumMod val="50000"/>
                  </a:schemeClr>
                </a:solidFill>
              </a:ln>
              <a:effectLst/>
            </c:spPr>
          </c:marker>
          <c:trendline>
            <c:spPr>
              <a:ln w="25400" cap="rnd">
                <a:solidFill>
                  <a:schemeClr val="accent1">
                    <a:lumMod val="50000"/>
                  </a:schemeClr>
                </a:solidFill>
                <a:prstDash val="sysDash"/>
              </a:ln>
              <a:effectLst/>
            </c:spPr>
            <c:trendlineType val="poly"/>
            <c:order val="6"/>
            <c:dispRSqr val="0"/>
            <c:dispEq val="0"/>
          </c:trendline>
          <c:xVal>
            <c:numRef>
              <c:f>'All Five Stations'!$CA$2:$CA$25</c:f>
              <c:numCache>
                <c:formatCode>General</c:formatCode>
                <c:ptCount val="24"/>
                <c:pt idx="0">
                  <c:v>0.72834501533624096</c:v>
                </c:pt>
                <c:pt idx="1">
                  <c:v>1.508931981770653</c:v>
                </c:pt>
                <c:pt idx="2">
                  <c:v>2.4403805471327078</c:v>
                </c:pt>
                <c:pt idx="3">
                  <c:v>3.446524831719731</c:v>
                </c:pt>
                <c:pt idx="4">
                  <c:v>4.4753662133974457</c:v>
                </c:pt>
                <c:pt idx="5">
                  <c:v>5.5290750257512906</c:v>
                </c:pt>
                <c:pt idx="6">
                  <c:v>6.4962495756292151</c:v>
                </c:pt>
                <c:pt idx="7">
                  <c:v>7.4920597696329176</c:v>
                </c:pt>
                <c:pt idx="8">
                  <c:v>8.5022428015899667</c:v>
                </c:pt>
                <c:pt idx="9">
                  <c:v>9.4296531493693578</c:v>
                </c:pt>
                <c:pt idx="10">
                  <c:v>10.35402862179493</c:v>
                </c:pt>
                <c:pt idx="11">
                  <c:v>11.544749348141011</c:v>
                </c:pt>
                <c:pt idx="12">
                  <c:v>12.720408842788871</c:v>
                </c:pt>
                <c:pt idx="13">
                  <c:v>13.57095261231555</c:v>
                </c:pt>
                <c:pt idx="14">
                  <c:v>14.49345264589147</c:v>
                </c:pt>
                <c:pt idx="15">
                  <c:v>15.528039428740691</c:v>
                </c:pt>
                <c:pt idx="16">
                  <c:v>16.5056747542301</c:v>
                </c:pt>
                <c:pt idx="17">
                  <c:v>17.475194329561369</c:v>
                </c:pt>
                <c:pt idx="18">
                  <c:v>18.448199339918862</c:v>
                </c:pt>
                <c:pt idx="19">
                  <c:v>19.538172319047419</c:v>
                </c:pt>
                <c:pt idx="20">
                  <c:v>20.444431203441859</c:v>
                </c:pt>
                <c:pt idx="21">
                  <c:v>21.574098469700221</c:v>
                </c:pt>
                <c:pt idx="22">
                  <c:v>22.501408741716379</c:v>
                </c:pt>
                <c:pt idx="23">
                  <c:v>23.735937179002839</c:v>
                </c:pt>
              </c:numCache>
            </c:numRef>
          </c:xVal>
          <c:yVal>
            <c:numRef>
              <c:f>'All Five Stations'!$CB$2:$CB$25</c:f>
              <c:numCache>
                <c:formatCode>General</c:formatCode>
                <c:ptCount val="24"/>
                <c:pt idx="0">
                  <c:v>0.27710033522525701</c:v>
                </c:pt>
                <c:pt idx="1">
                  <c:v>0.23986949302164201</c:v>
                </c:pt>
                <c:pt idx="2">
                  <c:v>0.19565341001877101</c:v>
                </c:pt>
                <c:pt idx="3">
                  <c:v>0.147810512656353</c:v>
                </c:pt>
                <c:pt idx="4">
                  <c:v>0.113422732024492</c:v>
                </c:pt>
                <c:pt idx="5">
                  <c:v>6.1568602231762401E-2</c:v>
                </c:pt>
                <c:pt idx="6">
                  <c:v>6.7127962815252101E-2</c:v>
                </c:pt>
                <c:pt idx="7">
                  <c:v>0.224507321047206</c:v>
                </c:pt>
                <c:pt idx="8">
                  <c:v>0.39127947084598003</c:v>
                </c:pt>
                <c:pt idx="9">
                  <c:v>0.53585623101222801</c:v>
                </c:pt>
                <c:pt idx="10">
                  <c:v>0.66082238728572995</c:v>
                </c:pt>
                <c:pt idx="11">
                  <c:v>0.78913589520759198</c:v>
                </c:pt>
                <c:pt idx="12">
                  <c:v>0.88758609845991099</c:v>
                </c:pt>
                <c:pt idx="13">
                  <c:v>0.94109597079846097</c:v>
                </c:pt>
                <c:pt idx="14">
                  <c:v>0.96861248772562403</c:v>
                </c:pt>
                <c:pt idx="15">
                  <c:v>0.96405061900012801</c:v>
                </c:pt>
                <c:pt idx="16">
                  <c:v>0.91206638039217103</c:v>
                </c:pt>
                <c:pt idx="17">
                  <c:v>0.76660048613614795</c:v>
                </c:pt>
                <c:pt idx="18">
                  <c:v>0.61668867428097596</c:v>
                </c:pt>
                <c:pt idx="19">
                  <c:v>0.52844593562186504</c:v>
                </c:pt>
                <c:pt idx="20">
                  <c:v>0.47320538602447298</c:v>
                </c:pt>
                <c:pt idx="21">
                  <c:v>0.41392259877634602</c:v>
                </c:pt>
                <c:pt idx="22">
                  <c:v>0.36782238977778597</c:v>
                </c:pt>
                <c:pt idx="23">
                  <c:v>0.31668309028573399</c:v>
                </c:pt>
              </c:numCache>
            </c:numRef>
          </c:yVal>
          <c:smooth val="1"/>
        </c:ser>
        <c:dLbls>
          <c:showLegendKey val="0"/>
          <c:showVal val="0"/>
          <c:showCatName val="0"/>
          <c:showSerName val="0"/>
          <c:showPercent val="0"/>
          <c:showBubbleSize val="0"/>
        </c:dLbls>
        <c:axId val="122574000"/>
        <c:axId val="122601000"/>
      </c:scatterChart>
      <c:valAx>
        <c:axId val="122574000"/>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r>
                  <a:rPr lang="en-US" sz="1800" b="1" baseline="0" dirty="0"/>
                  <a:t>Hour of the Day</a:t>
                </a:r>
              </a:p>
            </c:rich>
          </c:tx>
          <c:layout>
            <c:manualLayout>
              <c:xMode val="edge"/>
              <c:yMode val="edge"/>
              <c:x val="0.474599409856716"/>
              <c:y val="0.93396159991766303"/>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crossAx val="122601000"/>
        <c:crosses val="autoZero"/>
        <c:crossBetween val="midCat"/>
        <c:majorUnit val="2"/>
      </c:valAx>
      <c:valAx>
        <c:axId val="12260100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r>
                  <a:rPr lang="en-US" sz="1800" b="1" baseline="0"/>
                  <a:t>Normalized Daily Temperature</a:t>
                </a:r>
              </a:p>
            </c:rich>
          </c:tx>
          <c:layout>
            <c:manualLayout>
              <c:xMode val="edge"/>
              <c:yMode val="edge"/>
              <c:x val="4.5553650050758697E-2"/>
              <c:y val="0.11718325995600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crossAx val="122574000"/>
        <c:crosses val="autoZero"/>
        <c:crossBetween val="midCat"/>
        <c:majorUnit val="0.2"/>
      </c:valAx>
      <c:spPr>
        <a:noFill/>
        <a:ln w="12700">
          <a:solidFill>
            <a:schemeClr val="tx1">
              <a:lumMod val="95000"/>
              <a:lumOff val="5000"/>
            </a:schemeClr>
          </a:solidFill>
        </a:ln>
        <a:effectLst/>
      </c:spPr>
    </c:plotArea>
    <c:plotVisOnly val="1"/>
    <c:dispBlanksAs val="gap"/>
    <c:showDLblsOverMax val="0"/>
  </c:chart>
  <c:spPr>
    <a:solidFill>
      <a:schemeClr val="bg1"/>
    </a:solidFill>
    <a:ln w="22225" cap="flat" cmpd="sng" algn="ctr">
      <a:noFill/>
      <a:round/>
    </a:ln>
    <a:effectLst/>
  </c:spPr>
  <c:txPr>
    <a:bodyPr/>
    <a:lstStyle/>
    <a:p>
      <a:pPr>
        <a:defRPr sz="1400">
          <a:solidFill>
            <a:sysClr val="windowText" lastClr="000000"/>
          </a:solidFill>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0.82578</cdr:y>
    </cdr:from>
    <cdr:to>
      <cdr:x>0.12879</cdr:x>
      <cdr:y>0.93521</cdr:y>
    </cdr:to>
    <cdr:sp macro="" textlink="">
      <cdr:nvSpPr>
        <cdr:cNvPr id="2" name="TextBox 1"/>
        <cdr:cNvSpPr txBox="1"/>
      </cdr:nvSpPr>
      <cdr:spPr>
        <a:xfrm xmlns:a="http://schemas.openxmlformats.org/drawingml/2006/main">
          <a:off x="-1309533" y="4140125"/>
          <a:ext cx="1097605" cy="548640"/>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pPr algn="ctr"/>
          <a:r>
            <a:rPr lang="en-US" sz="1400" dirty="0">
              <a:latin typeface="Century Gothic" panose="020B0502020202020204" pitchFamily="34" charset="0"/>
            </a:rPr>
            <a:t>Daily Minimum</a:t>
          </a:r>
        </a:p>
      </cdr:txBody>
    </cdr:sp>
  </cdr:relSizeAnchor>
  <cdr:relSizeAnchor xmlns:cdr="http://schemas.openxmlformats.org/drawingml/2006/chartDrawing">
    <cdr:from>
      <cdr:x>0</cdr:x>
      <cdr:y>0.00742</cdr:y>
    </cdr:from>
    <cdr:to>
      <cdr:x>0.12879</cdr:x>
      <cdr:y>0.07991</cdr:y>
    </cdr:to>
    <cdr:sp macro="" textlink="">
      <cdr:nvSpPr>
        <cdr:cNvPr id="4" name="TextBox 1"/>
        <cdr:cNvSpPr txBox="1"/>
      </cdr:nvSpPr>
      <cdr:spPr>
        <a:xfrm xmlns:a="http://schemas.openxmlformats.org/drawingml/2006/main">
          <a:off x="0" y="37181"/>
          <a:ext cx="1097605" cy="363459"/>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latin typeface="Century Gothic" panose="020B0502020202020204" pitchFamily="34" charset="0"/>
            </a:rPr>
            <a:t>Daily Maximum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630B6-BAB6-4D0F-935F-30D3C6177D5F}" type="datetimeFigureOut">
              <a:rPr lang="en-US" smtClean="0"/>
              <a:t>4/1/2015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25821-AAB1-47A1-8F00-A1B58F43064A}" type="slidenum">
              <a:rPr lang="en-US" smtClean="0"/>
              <a:t>‹#›</a:t>
            </a:fld>
            <a:endParaRPr lang="en-US"/>
          </a:p>
        </p:txBody>
      </p:sp>
    </p:spTree>
    <p:extLst>
      <p:ext uri="{BB962C8B-B14F-4D97-AF65-F5344CB8AC3E}">
        <p14:creationId xmlns:p14="http://schemas.microsoft.com/office/powerpoint/2010/main" val="124859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community concerns</a:t>
            </a:r>
            <a:r>
              <a:rPr lang="en-US" baseline="0" dirty="0" smtClean="0"/>
              <a:t> centered around apple production and the effect a fluctuating climate may have on it.  Washington is the top apple producing state in the US and a rise in temperatures could negatively impact the industry.  Two possible negative results could be that current orchards may see a reduction in accumulated chill hours and an increased demand for irrigation water.  Both of these situations can lead to trees and fruit overheating, leading to damaged apples like this one here that has been sunburned.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2</a:t>
            </a:fld>
            <a:endParaRPr lang="en-US"/>
          </a:p>
        </p:txBody>
      </p:sp>
    </p:spTree>
    <p:extLst>
      <p:ext uri="{BB962C8B-B14F-4D97-AF65-F5344CB8AC3E}">
        <p14:creationId xmlns:p14="http://schemas.microsoft.com/office/powerpoint/2010/main" val="296017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11</a:t>
            </a:fld>
            <a:endParaRPr lang="en-US"/>
          </a:p>
        </p:txBody>
      </p:sp>
    </p:spTree>
    <p:extLst>
      <p:ext uri="{BB962C8B-B14F-4D97-AF65-F5344CB8AC3E}">
        <p14:creationId xmlns:p14="http://schemas.microsoft.com/office/powerpoint/2010/main" val="214501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12</a:t>
            </a:fld>
            <a:endParaRPr lang="en-US"/>
          </a:p>
        </p:txBody>
      </p:sp>
    </p:spTree>
    <p:extLst>
      <p:ext uri="{BB962C8B-B14F-4D97-AF65-F5344CB8AC3E}">
        <p14:creationId xmlns:p14="http://schemas.microsoft.com/office/powerpoint/2010/main" val="110591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13</a:t>
            </a:fld>
            <a:endParaRPr lang="en-US"/>
          </a:p>
        </p:txBody>
      </p:sp>
    </p:spTree>
    <p:extLst>
      <p:ext uri="{BB962C8B-B14F-4D97-AF65-F5344CB8AC3E}">
        <p14:creationId xmlns:p14="http://schemas.microsoft.com/office/powerpoint/2010/main" val="305269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14</a:t>
            </a:fld>
            <a:endParaRPr lang="en-US"/>
          </a:p>
        </p:txBody>
      </p:sp>
    </p:spTree>
    <p:extLst>
      <p:ext uri="{BB962C8B-B14F-4D97-AF65-F5344CB8AC3E}">
        <p14:creationId xmlns:p14="http://schemas.microsoft.com/office/powerpoint/2010/main" val="218794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everyone who helped make this project possible, most notably Dr. Ross and Dr. Baker for their guidance and expertise, and Nathan and Jeff for their invaluable assistance throughout all aspects of the project. And thank you (audience) for your time.</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15</a:t>
            </a:fld>
            <a:endParaRPr lang="en-US"/>
          </a:p>
        </p:txBody>
      </p:sp>
    </p:spTree>
    <p:extLst>
      <p:ext uri="{BB962C8B-B14F-4D97-AF65-F5344CB8AC3E}">
        <p14:creationId xmlns:p14="http://schemas.microsoft.com/office/powerpoint/2010/main" val="183801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a:t>
            </a:r>
            <a:r>
              <a:rPr lang="en-US" baseline="0" dirty="0" smtClean="0"/>
              <a:t> of the project was to map accumulated chill hours for the region.  First, a map of the current accumulated chill hours, and second, a map of forecasted accumulated chill hours for each 2045 and 2065.  We partnered with Dr. Glenn from the USDA Agriculture Research Service and he disseminated the findings to growers in Washington.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3</a:t>
            </a:fld>
            <a:endParaRPr lang="en-US"/>
          </a:p>
        </p:txBody>
      </p:sp>
    </p:spTree>
    <p:extLst>
      <p:ext uri="{BB962C8B-B14F-4D97-AF65-F5344CB8AC3E}">
        <p14:creationId xmlns:p14="http://schemas.microsoft.com/office/powerpoint/2010/main" val="315854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the project was the state of Washington for the years of 2003-2013 and 2040-2070.  The location of apple orchards is shown in red.  With the majority of orchards falling in the eastern half of the state, that was where the project focused.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4</a:t>
            </a:fld>
            <a:endParaRPr lang="en-US"/>
          </a:p>
        </p:txBody>
      </p:sp>
    </p:spTree>
    <p:extLst>
      <p:ext uri="{BB962C8B-B14F-4D97-AF65-F5344CB8AC3E}">
        <p14:creationId xmlns:p14="http://schemas.microsoft.com/office/powerpoint/2010/main" val="198918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fruit to thrive in unfa</a:t>
            </a:r>
            <a:r>
              <a:rPr lang="en-US" baseline="0" dirty="0" smtClean="0"/>
              <a:t>vorable weather, it is required for the trees to be accustomed to specific chilled temperature ranges for certain amount of hours, also known as chill hours. Apple trees require 500-1000 chill hours to break dormancy and continue to flower.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5</a:t>
            </a:fld>
            <a:endParaRPr lang="en-US"/>
          </a:p>
        </p:txBody>
      </p:sp>
    </p:spTree>
    <p:extLst>
      <p:ext uri="{BB962C8B-B14F-4D97-AF65-F5344CB8AC3E}">
        <p14:creationId xmlns:p14="http://schemas.microsoft.com/office/powerpoint/2010/main" val="2679838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Utah Model was used to calculate</a:t>
            </a:r>
            <a:r>
              <a:rPr lang="en-US" baseline="0" dirty="0" smtClean="0"/>
              <a:t> accumulated chill units.  Adapted by Richardson et al., it built off of the Chill Hours Model developed in studies by Bennett and Weinberger.  </a:t>
            </a:r>
          </a:p>
          <a:p>
            <a:endParaRPr lang="en-US" baseline="0" dirty="0" smtClean="0"/>
          </a:p>
          <a:p>
            <a:r>
              <a:rPr lang="en-US" baseline="0" dirty="0" smtClean="0"/>
              <a:t>One chill unit is approximately one chill hour, however chill units are calculated from more temperature divisions with weights applied to them.  The whole equation is shown here with the divisions and weights assigned to the temperature ranges and then the number of units summed for the whole “year”.  For every hour that there were temperatures between 1.4 C and 12.4 C, 0.5 or 1 chill unit contributed to accumulated chill hours.  Meanwhile, for every hour that temperatures were above 15.9 C, units were detracted. </a:t>
            </a:r>
          </a:p>
          <a:p>
            <a:endParaRPr lang="en-US" baseline="0" dirty="0" smtClean="0"/>
          </a:p>
          <a:p>
            <a:r>
              <a:rPr lang="en-US" baseline="0" dirty="0" smtClean="0"/>
              <a:t>No units count towards the accumulated total for temperatures below 1.4 C because it is too close to freezing or below freezing.  </a:t>
            </a:r>
          </a:p>
          <a:p>
            <a:endParaRPr lang="en-US" baseline="0" dirty="0" smtClean="0"/>
          </a:p>
          <a:p>
            <a:r>
              <a:rPr lang="en-US" dirty="0" smtClean="0"/>
              <a:t>For each temperature</a:t>
            </a:r>
            <a:r>
              <a:rPr lang="en-US" baseline="0" dirty="0" smtClean="0"/>
              <a:t> range there is an assigned chill unit. The sum of the chill units is accumulated chill units, which are roughly equal to accumulated chill hours, but more accurate because of the temperature divisions and assigned weights.  This equation was entered into python to calculate the daily temperature hours and was the basis for project methodology.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6</a:t>
            </a:fld>
            <a:endParaRPr lang="en-US"/>
          </a:p>
        </p:txBody>
      </p:sp>
    </p:spTree>
    <p:extLst>
      <p:ext uri="{BB962C8B-B14F-4D97-AF65-F5344CB8AC3E}">
        <p14:creationId xmlns:p14="http://schemas.microsoft.com/office/powerpoint/2010/main" val="343595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Earth</a:t>
            </a:r>
            <a:r>
              <a:rPr lang="en-US" baseline="0" dirty="0" smtClean="0"/>
              <a:t> observations used for this project were the Land Surface Temperature product from Aqua MODIS.</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7</a:t>
            </a:fld>
            <a:endParaRPr lang="en-US"/>
          </a:p>
        </p:txBody>
      </p:sp>
    </p:spTree>
    <p:extLst>
      <p:ext uri="{BB962C8B-B14F-4D97-AF65-F5344CB8AC3E}">
        <p14:creationId xmlns:p14="http://schemas.microsoft.com/office/powerpoint/2010/main" val="181561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the methodology we used.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8</a:t>
            </a:fld>
            <a:endParaRPr lang="en-US"/>
          </a:p>
        </p:txBody>
      </p:sp>
    </p:spTree>
    <p:extLst>
      <p:ext uri="{BB962C8B-B14F-4D97-AF65-F5344CB8AC3E}">
        <p14:creationId xmlns:p14="http://schemas.microsoft.com/office/powerpoint/2010/main" val="968512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hourly temperature data was</a:t>
            </a:r>
            <a:r>
              <a:rPr lang="en-US" baseline="0" dirty="0" smtClean="0"/>
              <a:t> acquired from NOAA ASOS weather stations.  The data was normalized by time to account for differences in daylight hours and by temperature range to account for minimum and maximum temperature extremes.  From this, an averaged normalized diurnal temperature curve was derived.  The hourly data was also used as input for the Utah Model to calculate accumulated chill units.</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9</a:t>
            </a:fld>
            <a:endParaRPr lang="en-US"/>
          </a:p>
        </p:txBody>
      </p:sp>
    </p:spTree>
    <p:extLst>
      <p:ext uri="{BB962C8B-B14F-4D97-AF65-F5344CB8AC3E}">
        <p14:creationId xmlns:p14="http://schemas.microsoft.com/office/powerpoint/2010/main" val="232486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MODIS Land Surface Temperature data was acquired and converted to air temperature.  The averaged normalized diurnal temperature curve derived from the NOAA hourly temperature data was applied to the maximum and minimum air temperatures to extrapolate hourly temperatures for a 24 hour period.  These extrapolated temperatures were the input for the Utah Model to calculate accumulated chill units for the day.</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10</a:t>
            </a:fld>
            <a:endParaRPr lang="en-US"/>
          </a:p>
        </p:txBody>
      </p:sp>
    </p:spTree>
    <p:extLst>
      <p:ext uri="{BB962C8B-B14F-4D97-AF65-F5344CB8AC3E}">
        <p14:creationId xmlns:p14="http://schemas.microsoft.com/office/powerpoint/2010/main" val="571135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4"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8"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3581" y="3839574"/>
            <a:ext cx="7260609" cy="887105"/>
          </a:xfrm>
        </p:spPr>
        <p:txBody>
          <a:bodyPr>
            <a:normAutofit/>
          </a:bodyPr>
          <a:lstStyle/>
          <a:p>
            <a:r>
              <a:rPr lang="en-US" sz="1800" dirty="0" smtClean="0"/>
              <a:t>Evaluating Suitability for Apple </a:t>
            </a:r>
            <a:r>
              <a:rPr lang="en-US" sz="1800" dirty="0"/>
              <a:t>C</a:t>
            </a:r>
            <a:r>
              <a:rPr lang="en-US" sz="1800" dirty="0" smtClean="0"/>
              <a:t>ultivation </a:t>
            </a:r>
            <a:r>
              <a:rPr lang="en-US" sz="1800" dirty="0"/>
              <a:t>B</a:t>
            </a:r>
            <a:r>
              <a:rPr lang="en-US" sz="1800" dirty="0" smtClean="0"/>
              <a:t>ased on Accumulated </a:t>
            </a:r>
            <a:r>
              <a:rPr lang="en-US" sz="1800" dirty="0"/>
              <a:t>C</a:t>
            </a:r>
            <a:r>
              <a:rPr lang="en-US" sz="1800" dirty="0" smtClean="0"/>
              <a:t>hill </a:t>
            </a:r>
            <a:r>
              <a:rPr lang="en-US" sz="1800" dirty="0"/>
              <a:t>H</a:t>
            </a:r>
            <a:r>
              <a:rPr lang="en-US" sz="1800" dirty="0" smtClean="0"/>
              <a:t>ours in Washington State from 2003-2065</a:t>
            </a:r>
            <a:endParaRPr lang="en-US" sz="1800" dirty="0"/>
          </a:p>
        </p:txBody>
      </p:sp>
      <p:sp>
        <p:nvSpPr>
          <p:cNvPr id="3" name="Title 2"/>
          <p:cNvSpPr>
            <a:spLocks noGrp="1"/>
          </p:cNvSpPr>
          <p:nvPr>
            <p:ph type="ctrTitle"/>
          </p:nvPr>
        </p:nvSpPr>
        <p:spPr/>
        <p:txBody>
          <a:bodyPr/>
          <a:lstStyle/>
          <a:p>
            <a:r>
              <a:rPr lang="en-US" dirty="0" smtClean="0"/>
              <a:t>Northwest United States Agriculture II</a:t>
            </a:r>
            <a:endParaRPr lang="en-US" dirty="0"/>
          </a:p>
        </p:txBody>
      </p:sp>
      <p:sp>
        <p:nvSpPr>
          <p:cNvPr id="5" name="team members"/>
          <p:cNvSpPr txBox="1">
            <a:spLocks/>
          </p:cNvSpPr>
          <p:nvPr/>
        </p:nvSpPr>
        <p:spPr>
          <a:xfrm>
            <a:off x="2078175" y="5436339"/>
            <a:ext cx="6163294" cy="893206"/>
          </a:xfrm>
          <a:prstGeom prst="rect">
            <a:avLst/>
          </a:prstGeom>
        </p:spPr>
        <p:txBody>
          <a:bodyPr numCol="2">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Lydia </a:t>
            </a:r>
            <a:r>
              <a:rPr lang="en-US" dirty="0" err="1" smtClean="0"/>
              <a:t>Cuker</a:t>
            </a:r>
            <a:r>
              <a:rPr lang="en-US" dirty="0" smtClean="0"/>
              <a:t> (Team Lead)        </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Laura Lykens</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Alyssa Walzak</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Timothy Stelter</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9331" y="3621026"/>
            <a:ext cx="8778240" cy="307238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715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9690"/>
            <a:ext cx="8331200" cy="5486400"/>
          </a:xfrm>
        </p:spPr>
        <p:txBody>
          <a:bodyPr/>
          <a:lstStyle/>
          <a:p>
            <a:pPr marL="0" indent="0" algn="ctr">
              <a:buNone/>
            </a:pPr>
            <a:r>
              <a:rPr lang="en-US" dirty="0" smtClean="0"/>
              <a:t>Averaged Normalized Diurnal Temperature Curve</a:t>
            </a:r>
            <a:endParaRPr lang="en-US" dirty="0"/>
          </a:p>
        </p:txBody>
      </p:sp>
      <p:sp>
        <p:nvSpPr>
          <p:cNvPr id="3" name="Title 2"/>
          <p:cNvSpPr>
            <a:spLocks noGrp="1"/>
          </p:cNvSpPr>
          <p:nvPr>
            <p:ph type="title"/>
          </p:nvPr>
        </p:nvSpPr>
        <p:spPr/>
        <p:txBody>
          <a:bodyPr/>
          <a:lstStyle/>
          <a:p>
            <a:r>
              <a:rPr lang="en-US" b="1" dirty="0" smtClean="0"/>
              <a:t>Methods/Results</a:t>
            </a:r>
            <a:endParaRPr lang="en-US" b="1" dirty="0"/>
          </a:p>
        </p:txBody>
      </p:sp>
      <p:graphicFrame>
        <p:nvGraphicFramePr>
          <p:cNvPr id="6" name="Chart 5"/>
          <p:cNvGraphicFramePr>
            <a:graphicFrameLocks/>
          </p:cNvGraphicFramePr>
          <p:nvPr>
            <p:extLst>
              <p:ext uri="{D42A27DB-BD31-4B8C-83A1-F6EECF244321}">
                <p14:modId xmlns:p14="http://schemas.microsoft.com/office/powerpoint/2010/main" val="1817719178"/>
              </p:ext>
            </p:extLst>
          </p:nvPr>
        </p:nvGraphicFramePr>
        <p:xfrm>
          <a:off x="282087" y="1512507"/>
          <a:ext cx="8522676" cy="5013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7080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5103"/>
            <a:ext cx="8331200" cy="5486400"/>
          </a:xfrm>
        </p:spPr>
        <p:txBody>
          <a:bodyPr/>
          <a:lstStyle/>
          <a:p>
            <a:pPr marL="0" indent="0" algn="ctr">
              <a:buNone/>
            </a:pPr>
            <a:r>
              <a:rPr lang="en-US" dirty="0" smtClean="0"/>
              <a:t>24 Hour Accumulated Chill Hours for October 16</a:t>
            </a:r>
            <a:endParaRPr lang="en-US" dirty="0"/>
          </a:p>
        </p:txBody>
      </p:sp>
      <p:sp>
        <p:nvSpPr>
          <p:cNvPr id="3" name="Title 2"/>
          <p:cNvSpPr>
            <a:spLocks noGrp="1"/>
          </p:cNvSpPr>
          <p:nvPr>
            <p:ph type="title"/>
          </p:nvPr>
        </p:nvSpPr>
        <p:spPr/>
        <p:txBody>
          <a:bodyPr/>
          <a:lstStyle/>
          <a:p>
            <a:r>
              <a:rPr lang="en-US" b="1" dirty="0" smtClean="0"/>
              <a:t>Results</a:t>
            </a:r>
            <a:endParaRPr lang="en-US"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00" t="6420" r="2428" b="6008"/>
          <a:stretch/>
        </p:blipFill>
        <p:spPr>
          <a:xfrm>
            <a:off x="1083701" y="1560037"/>
            <a:ext cx="6976597" cy="5029200"/>
          </a:xfrm>
          <a:prstGeom prst="rect">
            <a:avLst/>
          </a:prstGeom>
        </p:spPr>
      </p:pic>
      <p:sp>
        <p:nvSpPr>
          <p:cNvPr id="5" name="Rectangle 4"/>
          <p:cNvSpPr/>
          <p:nvPr/>
        </p:nvSpPr>
        <p:spPr>
          <a:xfrm>
            <a:off x="903112" y="1456266"/>
            <a:ext cx="7315200" cy="5204178"/>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266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Deriving the averaged normalized diurnal temperature curve enabled the application of MODIS LST data for calculating chill hours</a:t>
            </a:r>
          </a:p>
          <a:p>
            <a:pPr marL="0" indent="0">
              <a:buNone/>
            </a:pPr>
            <a:endParaRPr lang="en-US" dirty="0"/>
          </a:p>
          <a:p>
            <a:r>
              <a:rPr lang="en-US" dirty="0" smtClean="0"/>
              <a:t>Maps produced help orchard managers in decision making about:</a:t>
            </a:r>
          </a:p>
          <a:p>
            <a:pPr lvl="1"/>
            <a:r>
              <a:rPr lang="en-US" dirty="0"/>
              <a:t>H</a:t>
            </a:r>
            <a:r>
              <a:rPr lang="en-US" dirty="0" smtClean="0"/>
              <a:t>ow to proceed with their apple production</a:t>
            </a:r>
          </a:p>
          <a:p>
            <a:pPr lvl="1"/>
            <a:r>
              <a:rPr lang="en-US" dirty="0" smtClean="0"/>
              <a:t>Altering growing practices</a:t>
            </a:r>
          </a:p>
          <a:p>
            <a:pPr lvl="1"/>
            <a:r>
              <a:rPr lang="en-US" dirty="0" smtClean="0"/>
              <a:t>Moving orchard locations altogether</a:t>
            </a:r>
            <a:endParaRPr lang="en-US" dirty="0"/>
          </a:p>
          <a:p>
            <a:pPr lvl="1"/>
            <a:endParaRPr lang="en-US" dirty="0" smtClean="0"/>
          </a:p>
          <a:p>
            <a:pPr marL="0" indent="0">
              <a:buNone/>
            </a:pPr>
            <a:endParaRPr lang="en-US" dirty="0" smtClean="0"/>
          </a:p>
        </p:txBody>
      </p:sp>
      <p:sp>
        <p:nvSpPr>
          <p:cNvPr id="3" name="Title 2"/>
          <p:cNvSpPr>
            <a:spLocks noGrp="1"/>
          </p:cNvSpPr>
          <p:nvPr>
            <p:ph type="title"/>
          </p:nvPr>
        </p:nvSpPr>
        <p:spPr/>
        <p:txBody>
          <a:bodyPr/>
          <a:lstStyle/>
          <a:p>
            <a:r>
              <a:rPr lang="en-US" b="1" dirty="0" smtClean="0"/>
              <a:t>Conclusions</a:t>
            </a:r>
            <a:endParaRPr lang="en-US" b="1" dirty="0"/>
          </a:p>
        </p:txBody>
      </p:sp>
    </p:spTree>
    <p:extLst>
      <p:ext uri="{BB962C8B-B14F-4D97-AF65-F5344CB8AC3E}">
        <p14:creationId xmlns:p14="http://schemas.microsoft.com/office/powerpoint/2010/main" val="2774122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buClr>
                <a:srgbClr val="E8AFAF">
                  <a:lumMod val="75000"/>
                </a:srgbClr>
              </a:buClr>
            </a:pPr>
            <a:r>
              <a:rPr lang="en-US" dirty="0">
                <a:solidFill>
                  <a:prstClr val="black"/>
                </a:solidFill>
              </a:rPr>
              <a:t>Further work needed to calculate accumulated chill hours for </a:t>
            </a:r>
            <a:r>
              <a:rPr lang="en-US" dirty="0" smtClean="0">
                <a:solidFill>
                  <a:prstClr val="black"/>
                </a:solidFill>
              </a:rPr>
              <a:t>a year</a:t>
            </a:r>
            <a:endParaRPr lang="en-US" dirty="0">
              <a:solidFill>
                <a:prstClr val="black"/>
              </a:solidFill>
            </a:endParaRPr>
          </a:p>
          <a:p>
            <a:pPr lvl="1">
              <a:buClr>
                <a:srgbClr val="E8AFAF"/>
              </a:buClr>
            </a:pPr>
            <a:r>
              <a:rPr lang="en-US" dirty="0">
                <a:solidFill>
                  <a:prstClr val="black"/>
                </a:solidFill>
              </a:rPr>
              <a:t>Current trend vs. forecasted accumulated chill </a:t>
            </a:r>
            <a:r>
              <a:rPr lang="en-US" dirty="0" smtClean="0">
                <a:solidFill>
                  <a:prstClr val="black"/>
                </a:solidFill>
              </a:rPr>
              <a:t>hours</a:t>
            </a:r>
            <a:endParaRPr lang="en-US" dirty="0">
              <a:solidFill>
                <a:prstClr val="black"/>
              </a:solidFill>
            </a:endParaRPr>
          </a:p>
          <a:p>
            <a:pPr lvl="0">
              <a:buClr>
                <a:srgbClr val="E8AFAF">
                  <a:lumMod val="75000"/>
                </a:srgbClr>
              </a:buClr>
            </a:pPr>
            <a:r>
              <a:rPr lang="en-US" dirty="0">
                <a:solidFill>
                  <a:prstClr val="black"/>
                </a:solidFill>
              </a:rPr>
              <a:t>Incorporation of CMIP5 climate model data can enable the forecast of accumulated chill units </a:t>
            </a:r>
          </a:p>
          <a:p>
            <a:pPr lvl="1">
              <a:buClr>
                <a:srgbClr val="E8AFAF"/>
              </a:buClr>
            </a:pPr>
            <a:r>
              <a:rPr lang="en-US" dirty="0">
                <a:solidFill>
                  <a:prstClr val="black"/>
                </a:solidFill>
              </a:rPr>
              <a:t>2045 and </a:t>
            </a:r>
            <a:r>
              <a:rPr lang="en-US" dirty="0" smtClean="0">
                <a:solidFill>
                  <a:prstClr val="black"/>
                </a:solidFill>
              </a:rPr>
              <a:t>2065</a:t>
            </a:r>
            <a:endParaRPr lang="en-US" dirty="0">
              <a:solidFill>
                <a:prstClr val="black"/>
              </a:solidFill>
            </a:endParaRPr>
          </a:p>
          <a:p>
            <a:pPr>
              <a:buClr>
                <a:srgbClr val="E8AFAF"/>
              </a:buClr>
            </a:pPr>
            <a:r>
              <a:rPr lang="en-US" dirty="0" smtClean="0">
                <a:solidFill>
                  <a:prstClr val="black"/>
                </a:solidFill>
              </a:rPr>
              <a:t>Can apply methodology to all of Washington, or possibly other locations</a:t>
            </a:r>
            <a:endParaRPr lang="en-US" dirty="0"/>
          </a:p>
        </p:txBody>
      </p:sp>
      <p:sp>
        <p:nvSpPr>
          <p:cNvPr id="3" name="Title 2"/>
          <p:cNvSpPr>
            <a:spLocks noGrp="1"/>
          </p:cNvSpPr>
          <p:nvPr>
            <p:ph type="title"/>
          </p:nvPr>
        </p:nvSpPr>
        <p:spPr/>
        <p:txBody>
          <a:bodyPr/>
          <a:lstStyle/>
          <a:p>
            <a:r>
              <a:rPr lang="en-US" b="1" dirty="0" smtClean="0"/>
              <a:t>Future Work</a:t>
            </a: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23" y="4350889"/>
            <a:ext cx="3769288" cy="228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956" y="4350889"/>
            <a:ext cx="3769288" cy="2286000"/>
          </a:xfrm>
          <a:prstGeom prst="rect">
            <a:avLst/>
          </a:prstGeom>
        </p:spPr>
      </p:pic>
    </p:spTree>
    <p:extLst>
      <p:ext uri="{BB962C8B-B14F-4D97-AF65-F5344CB8AC3E}">
        <p14:creationId xmlns:p14="http://schemas.microsoft.com/office/powerpoint/2010/main" val="491710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12525"/>
            <a:ext cx="8331200" cy="5486400"/>
          </a:xfrm>
        </p:spPr>
        <p:txBody>
          <a:bodyPr>
            <a:normAutofit/>
          </a:bodyPr>
          <a:lstStyle/>
          <a:p>
            <a:pPr marL="0" indent="0" algn="ctr">
              <a:lnSpc>
                <a:spcPct val="100000"/>
              </a:lnSpc>
              <a:spcBef>
                <a:spcPts val="0"/>
              </a:spcBef>
              <a:buNone/>
            </a:pPr>
            <a:r>
              <a:rPr lang="en-US" sz="2300" b="1" dirty="0" smtClean="0"/>
              <a:t>Dr. Michael Glenn</a:t>
            </a:r>
          </a:p>
          <a:p>
            <a:pPr marL="0" indent="0" algn="ctr">
              <a:lnSpc>
                <a:spcPct val="100000"/>
              </a:lnSpc>
              <a:spcBef>
                <a:spcPts val="0"/>
              </a:spcBef>
              <a:buNone/>
            </a:pPr>
            <a:r>
              <a:rPr lang="en-US" sz="2300" dirty="0" smtClean="0"/>
              <a:t>USDA-ARS Appalachian Fruit Research Station</a:t>
            </a:r>
          </a:p>
          <a:p>
            <a:pPr marL="0" indent="0" algn="ctr">
              <a:lnSpc>
                <a:spcPct val="100000"/>
              </a:lnSpc>
              <a:spcBef>
                <a:spcPts val="1200"/>
              </a:spcBef>
              <a:buNone/>
            </a:pPr>
            <a:r>
              <a:rPr lang="en-US" sz="2300" b="1" dirty="0" smtClean="0"/>
              <a:t>Dr</a:t>
            </a:r>
            <a:r>
              <a:rPr lang="en-US" sz="2300" b="1" dirty="0"/>
              <a:t>. Kenton Ross</a:t>
            </a:r>
          </a:p>
          <a:p>
            <a:pPr marL="0" indent="0" algn="ctr">
              <a:lnSpc>
                <a:spcPct val="100000"/>
              </a:lnSpc>
              <a:spcBef>
                <a:spcPts val="0"/>
              </a:spcBef>
              <a:buNone/>
            </a:pPr>
            <a:r>
              <a:rPr lang="en-US" sz="2300" dirty="0"/>
              <a:t>NASA DEVELOP National Program</a:t>
            </a:r>
          </a:p>
          <a:p>
            <a:pPr marL="0" indent="0" algn="ctr">
              <a:lnSpc>
                <a:spcPct val="100000"/>
              </a:lnSpc>
              <a:spcBef>
                <a:spcPts val="0"/>
              </a:spcBef>
              <a:buNone/>
            </a:pPr>
            <a:r>
              <a:rPr lang="en-US" sz="2300" dirty="0"/>
              <a:t>Science Advisor</a:t>
            </a:r>
          </a:p>
          <a:p>
            <a:pPr marL="0" indent="0" algn="ctr">
              <a:spcBef>
                <a:spcPts val="1200"/>
              </a:spcBef>
              <a:buNone/>
            </a:pPr>
            <a:r>
              <a:rPr lang="en-US" sz="2300" b="1" dirty="0"/>
              <a:t>Dr. Noel Baker</a:t>
            </a:r>
          </a:p>
          <a:p>
            <a:pPr marL="0" indent="0" algn="ctr">
              <a:spcBef>
                <a:spcPts val="0"/>
              </a:spcBef>
              <a:buNone/>
            </a:pPr>
            <a:r>
              <a:rPr lang="en-US" sz="2300" dirty="0"/>
              <a:t>NASA Postdoctoral Program Fellow</a:t>
            </a:r>
          </a:p>
          <a:p>
            <a:pPr marL="0" indent="0" algn="ctr">
              <a:spcBef>
                <a:spcPts val="1200"/>
              </a:spcBef>
              <a:buNone/>
            </a:pPr>
            <a:r>
              <a:rPr lang="en-US" sz="2300" b="1" dirty="0"/>
              <a:t>Nathan Owen</a:t>
            </a:r>
          </a:p>
          <a:p>
            <a:pPr marL="0" indent="0" algn="ctr">
              <a:spcBef>
                <a:spcPts val="0"/>
              </a:spcBef>
              <a:buNone/>
            </a:pPr>
            <a:r>
              <a:rPr lang="en-US" sz="2300" dirty="0"/>
              <a:t>NASA DEVELOP – Langley Center Lead</a:t>
            </a:r>
          </a:p>
          <a:p>
            <a:pPr marL="0" indent="0" algn="ctr">
              <a:spcBef>
                <a:spcPts val="1200"/>
              </a:spcBef>
              <a:buNone/>
            </a:pPr>
            <a:r>
              <a:rPr lang="en-US" sz="2300" b="1" dirty="0"/>
              <a:t>Jeffry Ely</a:t>
            </a:r>
          </a:p>
          <a:p>
            <a:pPr marL="0" indent="0" algn="ctr">
              <a:spcBef>
                <a:spcPts val="0"/>
              </a:spcBef>
              <a:buNone/>
            </a:pPr>
            <a:r>
              <a:rPr lang="en-US" sz="2300" dirty="0"/>
              <a:t>NASA DEVELOP </a:t>
            </a:r>
            <a:r>
              <a:rPr lang="en-US" sz="2300" dirty="0" err="1"/>
              <a:t>Geoinformation</a:t>
            </a:r>
            <a:r>
              <a:rPr lang="en-US" sz="2300" dirty="0"/>
              <a:t> Scientist</a:t>
            </a:r>
          </a:p>
          <a:p>
            <a:pPr marL="0" indent="0" algn="ctr">
              <a:spcBef>
                <a:spcPts val="1200"/>
              </a:spcBef>
              <a:buNone/>
            </a:pPr>
            <a:r>
              <a:rPr lang="en-US" sz="2300" b="1" dirty="0" smtClean="0"/>
              <a:t>Northwest United States Agriculture I </a:t>
            </a:r>
          </a:p>
          <a:p>
            <a:pPr marL="0" indent="0" algn="ctr">
              <a:spcBef>
                <a:spcPts val="0"/>
              </a:spcBef>
              <a:buNone/>
            </a:pPr>
            <a:r>
              <a:rPr lang="en-US" sz="2300" dirty="0" smtClean="0"/>
              <a:t>Fall 2014</a:t>
            </a:r>
            <a:endParaRPr lang="en-US" sz="2300" dirty="0"/>
          </a:p>
          <a:p>
            <a:pPr algn="ctr"/>
            <a:endParaRPr lang="en-US" sz="2300" dirty="0"/>
          </a:p>
        </p:txBody>
      </p:sp>
      <p:sp>
        <p:nvSpPr>
          <p:cNvPr id="3" name="Title 2"/>
          <p:cNvSpPr>
            <a:spLocks noGrp="1"/>
          </p:cNvSpPr>
          <p:nvPr>
            <p:ph type="title"/>
          </p:nvPr>
        </p:nvSpPr>
        <p:spPr/>
        <p:txBody>
          <a:bodyPr/>
          <a:lstStyle/>
          <a:p>
            <a:r>
              <a:rPr lang="en-US" b="1" dirty="0" smtClean="0"/>
              <a:t>Acknowledgements</a:t>
            </a:r>
            <a:endParaRPr lang="en-US" b="1" dirty="0"/>
          </a:p>
        </p:txBody>
      </p:sp>
      <p:sp>
        <p:nvSpPr>
          <p:cNvPr id="4" name="TextBox 3"/>
          <p:cNvSpPr txBox="1"/>
          <p:nvPr/>
        </p:nvSpPr>
        <p:spPr>
          <a:xfrm>
            <a:off x="1063689" y="6109906"/>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100"/>
              </a:spcBef>
            </a:pPr>
            <a:r>
              <a:rPr lang="en-US" dirty="0" smtClean="0"/>
              <a:t>Washington State is the top </a:t>
            </a:r>
            <a:r>
              <a:rPr lang="en-US" dirty="0"/>
              <a:t>apple producing state in US (USDA)</a:t>
            </a:r>
          </a:p>
          <a:p>
            <a:pPr>
              <a:spcBef>
                <a:spcPts val="2100"/>
              </a:spcBef>
            </a:pPr>
            <a:r>
              <a:rPr lang="en-US" dirty="0" smtClean="0"/>
              <a:t>Climate </a:t>
            </a:r>
            <a:r>
              <a:rPr lang="en-US" dirty="0"/>
              <a:t>fluctuations may alter temperature trends, resulting in negative impacts on apple growth</a:t>
            </a:r>
          </a:p>
          <a:p>
            <a:pPr>
              <a:spcBef>
                <a:spcPts val="2100"/>
              </a:spcBef>
            </a:pPr>
            <a:r>
              <a:rPr lang="en-US" dirty="0" smtClean="0"/>
              <a:t>If temperatures rise there could be a decrease in chill hours</a:t>
            </a:r>
          </a:p>
        </p:txBody>
      </p:sp>
      <p:sp>
        <p:nvSpPr>
          <p:cNvPr id="3" name="Title 2"/>
          <p:cNvSpPr>
            <a:spLocks noGrp="1"/>
          </p:cNvSpPr>
          <p:nvPr>
            <p:ph type="title"/>
          </p:nvPr>
        </p:nvSpPr>
        <p:spPr/>
        <p:txBody>
          <a:bodyPr/>
          <a:lstStyle/>
          <a:p>
            <a:r>
              <a:rPr lang="en-US" b="1" dirty="0" smtClean="0"/>
              <a:t>Community Concerns</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51" y="4201655"/>
            <a:ext cx="2520585" cy="2286000"/>
          </a:xfrm>
          <a:prstGeom prst="rect">
            <a:avLst/>
          </a:prstGeom>
          <a:ln w="25400">
            <a:solidFill>
              <a:schemeClr val="accent2">
                <a:lumMod val="75000"/>
              </a:schemeClr>
            </a:solidFill>
          </a:ln>
        </p:spPr>
      </p:pic>
      <p:sp>
        <p:nvSpPr>
          <p:cNvPr id="7" name="TextBox 6"/>
          <p:cNvSpPr txBox="1"/>
          <p:nvPr/>
        </p:nvSpPr>
        <p:spPr>
          <a:xfrm>
            <a:off x="5436051" y="6488146"/>
            <a:ext cx="1276865" cy="246221"/>
          </a:xfrm>
          <a:prstGeom prst="rect">
            <a:avLst/>
          </a:prstGeom>
          <a:noFill/>
        </p:spPr>
        <p:txBody>
          <a:bodyPr wrap="square" rtlCol="0">
            <a:spAutoFit/>
          </a:bodyPr>
          <a:lstStyle/>
          <a:p>
            <a:r>
              <a:rPr lang="en-US" sz="1000" dirty="0" smtClean="0"/>
              <a:t>Source: J. Stein</a:t>
            </a:r>
            <a:endParaRPr lang="en-US" sz="1000" dirty="0"/>
          </a:p>
        </p:txBody>
      </p:sp>
      <p:sp>
        <p:nvSpPr>
          <p:cNvPr id="10" name="TextBox 9"/>
          <p:cNvSpPr txBox="1"/>
          <p:nvPr/>
        </p:nvSpPr>
        <p:spPr>
          <a:xfrm>
            <a:off x="5781944" y="3936708"/>
            <a:ext cx="1828798" cy="369332"/>
          </a:xfrm>
          <a:prstGeom prst="rect">
            <a:avLst/>
          </a:prstGeom>
          <a:solidFill>
            <a:schemeClr val="bg1"/>
          </a:solidFill>
          <a:ln w="25400">
            <a:solidFill>
              <a:schemeClr val="accent2">
                <a:lumMod val="75000"/>
              </a:schemeClr>
            </a:solidFill>
          </a:ln>
        </p:spPr>
        <p:txBody>
          <a:bodyPr wrap="square" rtlCol="0">
            <a:spAutoFit/>
          </a:bodyPr>
          <a:lstStyle/>
          <a:p>
            <a:pPr algn="ctr"/>
            <a:r>
              <a:rPr lang="en-US" dirty="0" smtClean="0"/>
              <a:t>Apple Sunburn</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45" y="4201655"/>
            <a:ext cx="3048000" cy="2286000"/>
          </a:xfrm>
          <a:prstGeom prst="rect">
            <a:avLst/>
          </a:prstGeom>
          <a:ln w="25400">
            <a:solidFill>
              <a:schemeClr val="accent2">
                <a:lumMod val="75000"/>
              </a:schemeClr>
            </a:solidFill>
          </a:ln>
        </p:spPr>
      </p:pic>
      <p:sp>
        <p:nvSpPr>
          <p:cNvPr id="9" name="TextBox 8"/>
          <p:cNvSpPr txBox="1"/>
          <p:nvPr/>
        </p:nvSpPr>
        <p:spPr>
          <a:xfrm>
            <a:off x="876645" y="6494519"/>
            <a:ext cx="1276865" cy="246221"/>
          </a:xfrm>
          <a:prstGeom prst="rect">
            <a:avLst/>
          </a:prstGeom>
          <a:noFill/>
        </p:spPr>
        <p:txBody>
          <a:bodyPr wrap="square" rtlCol="0">
            <a:spAutoFit/>
          </a:bodyPr>
          <a:lstStyle/>
          <a:p>
            <a:r>
              <a:rPr lang="en-US" sz="1000" dirty="0" smtClean="0"/>
              <a:t>Source: </a:t>
            </a:r>
            <a:r>
              <a:rPr lang="en-US" sz="1000" dirty="0" err="1" smtClean="0"/>
              <a:t>Kasman</a:t>
            </a:r>
            <a:endParaRPr lang="en-US" sz="1000" dirty="0"/>
          </a:p>
        </p:txBody>
      </p:sp>
      <p:sp>
        <p:nvSpPr>
          <p:cNvPr id="11" name="TextBox 10"/>
          <p:cNvSpPr txBox="1"/>
          <p:nvPr/>
        </p:nvSpPr>
        <p:spPr>
          <a:xfrm>
            <a:off x="1636571" y="3936708"/>
            <a:ext cx="1528147" cy="369332"/>
          </a:xfrm>
          <a:prstGeom prst="rect">
            <a:avLst/>
          </a:prstGeom>
          <a:solidFill>
            <a:schemeClr val="bg1"/>
          </a:solidFill>
          <a:ln w="25400">
            <a:solidFill>
              <a:schemeClr val="accent2">
                <a:lumMod val="75000"/>
              </a:schemeClr>
            </a:solidFill>
          </a:ln>
        </p:spPr>
        <p:txBody>
          <a:bodyPr wrap="square" rtlCol="0">
            <a:spAutoFit/>
          </a:bodyPr>
          <a:lstStyle/>
          <a:p>
            <a:pPr algn="ctr"/>
            <a:r>
              <a:rPr lang="en-US" dirty="0" smtClean="0"/>
              <a:t>Apple Blight</a:t>
            </a:r>
            <a:endParaRPr lang="en-US" dirty="0"/>
          </a:p>
        </p:txBody>
      </p:sp>
    </p:spTree>
    <p:extLst>
      <p:ext uri="{BB962C8B-B14F-4D97-AF65-F5344CB8AC3E}">
        <p14:creationId xmlns:p14="http://schemas.microsoft.com/office/powerpoint/2010/main" val="2272554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125415"/>
            <a:ext cx="4815857" cy="5486400"/>
          </a:xfrm>
        </p:spPr>
        <p:txBody>
          <a:bodyPr>
            <a:normAutofit/>
          </a:bodyPr>
          <a:lstStyle/>
          <a:p>
            <a:pPr>
              <a:spcBef>
                <a:spcPts val="1800"/>
              </a:spcBef>
            </a:pPr>
            <a:r>
              <a:rPr lang="en-US" dirty="0" smtClean="0"/>
              <a:t>Map </a:t>
            </a:r>
            <a:r>
              <a:rPr lang="en-US" dirty="0"/>
              <a:t>accumulated chill </a:t>
            </a:r>
            <a:r>
              <a:rPr lang="en-US" dirty="0" smtClean="0"/>
              <a:t>hours </a:t>
            </a:r>
          </a:p>
          <a:p>
            <a:pPr lvl="1">
              <a:spcBef>
                <a:spcPts val="1800"/>
              </a:spcBef>
            </a:pPr>
            <a:r>
              <a:rPr lang="en-US" dirty="0" smtClean="0"/>
              <a:t>Current accumulated chill hours</a:t>
            </a:r>
          </a:p>
          <a:p>
            <a:pPr lvl="1">
              <a:spcBef>
                <a:spcPts val="1800"/>
              </a:spcBef>
            </a:pPr>
            <a:r>
              <a:rPr lang="en-US" dirty="0" smtClean="0"/>
              <a:t>Forecasted accumulated chill hours</a:t>
            </a:r>
          </a:p>
        </p:txBody>
      </p:sp>
      <p:sp>
        <p:nvSpPr>
          <p:cNvPr id="3" name="Title 2"/>
          <p:cNvSpPr>
            <a:spLocks noGrp="1"/>
          </p:cNvSpPr>
          <p:nvPr>
            <p:ph type="title"/>
          </p:nvPr>
        </p:nvSpPr>
        <p:spPr/>
        <p:txBody>
          <a:bodyPr/>
          <a:lstStyle/>
          <a:p>
            <a:r>
              <a:rPr lang="en-US" b="1" dirty="0" smtClean="0"/>
              <a:t>Objectives &amp; Project Partner</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689" y="1182441"/>
            <a:ext cx="3459774" cy="5212080"/>
          </a:xfrm>
          <a:prstGeom prst="rect">
            <a:avLst/>
          </a:prstGeom>
          <a:ln w="25400">
            <a:solidFill>
              <a:schemeClr val="accent2">
                <a:lumMod val="75000"/>
              </a:schemeClr>
            </a:solidFill>
          </a:ln>
        </p:spPr>
      </p:pic>
      <p:sp>
        <p:nvSpPr>
          <p:cNvPr id="5" name="TextBox 4"/>
          <p:cNvSpPr txBox="1"/>
          <p:nvPr/>
        </p:nvSpPr>
        <p:spPr>
          <a:xfrm>
            <a:off x="5296399" y="6382610"/>
            <a:ext cx="2802577" cy="246221"/>
          </a:xfrm>
          <a:prstGeom prst="rect">
            <a:avLst/>
          </a:prstGeom>
          <a:noFill/>
        </p:spPr>
        <p:txBody>
          <a:bodyPr wrap="square" rtlCol="0">
            <a:spAutoFit/>
          </a:bodyPr>
          <a:lstStyle/>
          <a:p>
            <a:r>
              <a:rPr lang="en-US" sz="1000" dirty="0" smtClean="0"/>
              <a:t>Source: S. Bauer, USDA - ARS</a:t>
            </a:r>
            <a:endParaRPr lang="en-US" sz="1000" dirty="0"/>
          </a:p>
        </p:txBody>
      </p:sp>
      <p:sp>
        <p:nvSpPr>
          <p:cNvPr id="6" name="Content Placeholder 5"/>
          <p:cNvSpPr txBox="1">
            <a:spLocks/>
          </p:cNvSpPr>
          <p:nvPr/>
        </p:nvSpPr>
        <p:spPr>
          <a:xfrm>
            <a:off x="-1465442" y="3615202"/>
            <a:ext cx="8331200"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800" b="1" dirty="0" smtClean="0"/>
              <a:t>Dr. Michael Glenn</a:t>
            </a:r>
          </a:p>
          <a:p>
            <a:pPr marL="0" indent="0" algn="ctr">
              <a:spcBef>
                <a:spcPts val="600"/>
              </a:spcBef>
              <a:buFont typeface="Webdings" panose="05030102010509060703" pitchFamily="18" charset="2"/>
              <a:buNone/>
            </a:pPr>
            <a:r>
              <a:rPr lang="en-US" sz="2200" dirty="0" smtClean="0"/>
              <a:t>Appalachian Fruit Research Station</a:t>
            </a:r>
          </a:p>
          <a:p>
            <a:pPr marL="0" indent="0" algn="ctr">
              <a:spcBef>
                <a:spcPts val="600"/>
              </a:spcBef>
              <a:buFont typeface="Webdings" panose="05030102010509060703" pitchFamily="18" charset="2"/>
              <a:buNone/>
            </a:pPr>
            <a:r>
              <a:rPr lang="en-US" sz="2200" dirty="0" smtClean="0"/>
              <a:t>USDA - Agriculture Research Service</a:t>
            </a:r>
          </a:p>
          <a:p>
            <a:pPr algn="ctr"/>
            <a:endParaRPr lang="en-US" sz="28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382" y="4933114"/>
            <a:ext cx="2377440" cy="1630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053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 y="6116319"/>
            <a:ext cx="8930639" cy="5333297"/>
          </a:xfrm>
        </p:spPr>
        <p:txBody>
          <a:bodyPr>
            <a:normAutofit/>
          </a:bodyPr>
          <a:lstStyle/>
          <a:p>
            <a:pPr marL="0" indent="0" algn="ctr">
              <a:spcBef>
                <a:spcPts val="3600"/>
              </a:spcBef>
              <a:buNone/>
            </a:pPr>
            <a:r>
              <a:rPr lang="en-US" dirty="0" smtClean="0"/>
              <a:t>Study Period: 2003 – 2013, 2045, 2065</a:t>
            </a:r>
            <a:endParaRPr lang="en-US" dirty="0"/>
          </a:p>
        </p:txBody>
      </p:sp>
      <p:sp>
        <p:nvSpPr>
          <p:cNvPr id="3" name="Title 2"/>
          <p:cNvSpPr>
            <a:spLocks noGrp="1"/>
          </p:cNvSpPr>
          <p:nvPr>
            <p:ph type="title"/>
          </p:nvPr>
        </p:nvSpPr>
        <p:spPr/>
        <p:txBody>
          <a:bodyPr/>
          <a:lstStyle/>
          <a:p>
            <a:r>
              <a:rPr lang="en-US" b="1" dirty="0" smtClean="0"/>
              <a:t>Study Area: Washington, USA</a:t>
            </a:r>
            <a:endParaRPr lang="en-US" b="1"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47" t="34518" r="9360" b="1630"/>
          <a:stretch/>
        </p:blipFill>
        <p:spPr>
          <a:xfrm>
            <a:off x="162558" y="1026160"/>
            <a:ext cx="8823960" cy="4875799"/>
          </a:xfrm>
          <a:prstGeom prst="rect">
            <a:avLst/>
          </a:prstGeom>
        </p:spPr>
      </p:pic>
    </p:spTree>
    <p:extLst>
      <p:ext uri="{BB962C8B-B14F-4D97-AF65-F5344CB8AC3E}">
        <p14:creationId xmlns:p14="http://schemas.microsoft.com/office/powerpoint/2010/main" val="2634195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dirty="0"/>
              <a:t>number of hours that fruit trees experience within a </a:t>
            </a:r>
            <a:r>
              <a:rPr lang="en-US" dirty="0" smtClean="0"/>
              <a:t>specific temperature range</a:t>
            </a:r>
          </a:p>
          <a:p>
            <a:pPr lvl="1"/>
            <a:r>
              <a:rPr lang="en-US" dirty="0"/>
              <a:t>1.4ºC &lt; </a:t>
            </a:r>
            <a:r>
              <a:rPr lang="en-US" dirty="0" err="1"/>
              <a:t>T</a:t>
            </a:r>
            <a:r>
              <a:rPr lang="en-US" baseline="-25000" dirty="0" err="1"/>
              <a:t>air</a:t>
            </a:r>
            <a:r>
              <a:rPr lang="en-US" dirty="0"/>
              <a:t> ≤ </a:t>
            </a:r>
            <a:r>
              <a:rPr lang="en-US" dirty="0" smtClean="0"/>
              <a:t>12.4ºC</a:t>
            </a:r>
            <a:endParaRPr lang="en-US" dirty="0"/>
          </a:p>
          <a:p>
            <a:r>
              <a:rPr lang="en-US" dirty="0"/>
              <a:t>Apple trees require </a:t>
            </a:r>
            <a:r>
              <a:rPr lang="en-US" dirty="0" smtClean="0"/>
              <a:t>500 – 1000 chill </a:t>
            </a:r>
            <a:r>
              <a:rPr lang="en-US" dirty="0"/>
              <a:t>hours </a:t>
            </a:r>
            <a:r>
              <a:rPr lang="en-US" dirty="0" smtClean="0"/>
              <a:t>to homogenously break dormancy and bloom</a:t>
            </a:r>
            <a:endParaRPr lang="en-US" dirty="0"/>
          </a:p>
          <a:p>
            <a:pPr marL="0" indent="0">
              <a:buNone/>
            </a:pPr>
            <a:endParaRPr lang="en-US" dirty="0"/>
          </a:p>
        </p:txBody>
      </p:sp>
      <p:sp>
        <p:nvSpPr>
          <p:cNvPr id="3" name="Title 2"/>
          <p:cNvSpPr>
            <a:spLocks noGrp="1"/>
          </p:cNvSpPr>
          <p:nvPr>
            <p:ph type="title"/>
          </p:nvPr>
        </p:nvSpPr>
        <p:spPr/>
        <p:txBody>
          <a:bodyPr/>
          <a:lstStyle/>
          <a:p>
            <a:r>
              <a:rPr lang="en-US" b="1" dirty="0" smtClean="0"/>
              <a:t>Chill Hours</a:t>
            </a:r>
            <a:endParaRPr lang="en-US" b="1"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691" b="13562"/>
          <a:stretch/>
        </p:blipFill>
        <p:spPr>
          <a:xfrm>
            <a:off x="1699442" y="3172877"/>
            <a:ext cx="5508169" cy="3429000"/>
          </a:xfrm>
          <a:prstGeom prst="rect">
            <a:avLst/>
          </a:prstGeom>
          <a:ln w="25400">
            <a:solidFill>
              <a:schemeClr val="accent2">
                <a:lumMod val="75000"/>
              </a:schemeClr>
            </a:solidFill>
          </a:ln>
        </p:spPr>
      </p:pic>
      <p:sp>
        <p:nvSpPr>
          <p:cNvPr id="11" name="TextBox 10"/>
          <p:cNvSpPr txBox="1"/>
          <p:nvPr/>
        </p:nvSpPr>
        <p:spPr>
          <a:xfrm>
            <a:off x="7212544" y="6388925"/>
            <a:ext cx="1480750" cy="246221"/>
          </a:xfrm>
          <a:prstGeom prst="rect">
            <a:avLst/>
          </a:prstGeom>
          <a:noFill/>
        </p:spPr>
        <p:txBody>
          <a:bodyPr wrap="square" rtlCol="0">
            <a:spAutoFit/>
          </a:bodyPr>
          <a:lstStyle/>
          <a:p>
            <a:r>
              <a:rPr lang="en-US" sz="1000" dirty="0" smtClean="0"/>
              <a:t>Source: </a:t>
            </a:r>
            <a:r>
              <a:rPr lang="en-US" sz="1000" dirty="0" err="1" smtClean="0"/>
              <a:t>fauxto_digit</a:t>
            </a:r>
            <a:endParaRPr lang="en-US" sz="1000" dirty="0"/>
          </a:p>
        </p:txBody>
      </p:sp>
    </p:spTree>
    <p:extLst>
      <p:ext uri="{BB962C8B-B14F-4D97-AF65-F5344CB8AC3E}">
        <p14:creationId xmlns:p14="http://schemas.microsoft.com/office/powerpoint/2010/main" val="2570373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80540" y="1298409"/>
                <a:ext cx="8331200" cy="5486400"/>
              </a:xfrm>
            </p:spPr>
            <p:txBody>
              <a:bodyPr>
                <a:normAutofit/>
              </a:bodyPr>
              <a:lstStyle/>
              <a:p>
                <a:r>
                  <a:rPr lang="en-US" dirty="0" smtClean="0"/>
                  <a:t>Calculates Accumulated Chill Units</a:t>
                </a:r>
              </a:p>
              <a:p>
                <a:r>
                  <a:rPr lang="en-US" dirty="0" smtClean="0"/>
                  <a:t>Developed by Richardson et al. (1974)</a:t>
                </a:r>
              </a:p>
              <a:p>
                <a:r>
                  <a:rPr lang="en-US" dirty="0" smtClean="0"/>
                  <a:t>Updated version of Chill Hours Model (Bennett, 1949 and Weinberger, 1950)</a:t>
                </a:r>
              </a:p>
              <a:p>
                <a:r>
                  <a:rPr lang="en-US" dirty="0"/>
                  <a:t>Chill unit ≈ Chill </a:t>
                </a:r>
                <a:r>
                  <a:rPr lang="en-US" dirty="0" smtClean="0"/>
                  <a:t>hour</a:t>
                </a:r>
                <a:endParaRPr lang="en-US" b="0" i="1" dirty="0" smtClean="0">
                  <a:latin typeface="Cambria Math" panose="02040503050406030204" pitchFamily="18" charset="0"/>
                </a:endParaRPr>
              </a:p>
              <a:p>
                <a:pPr marL="0" indent="0">
                  <a:buNone/>
                </a:pPr>
                <a:endParaRPr lang="en-US" b="0" i="1" dirty="0" smtClean="0">
                  <a:latin typeface="Cambria Math" panose="02040503050406030204" pitchFamily="18" charset="0"/>
                </a:endParaRPr>
              </a:p>
              <a:p>
                <a:pPr marL="0" indent="0" algn="just">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𝑈𝑡𝑎h</m:t>
                        </m:r>
                      </m:e>
                      <m:sub>
                        <m:r>
                          <a:rPr lang="en-US" b="0" i="1" smtClean="0">
                            <a:latin typeface="Cambria Math" panose="02040503050406030204" pitchFamily="18" charset="0"/>
                          </a:rPr>
                          <m:t>𝑡</m:t>
                        </m:r>
                      </m:sub>
                    </m:sSub>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𝑡</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𝑢</m:t>
                            </m:r>
                          </m:sub>
                        </m:sSub>
                      </m:e>
                    </m:nary>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𝑢</m:t>
                        </m:r>
                      </m:sub>
                    </m:sSub>
                  </m:oMath>
                </a14:m>
                <a:r>
                  <a:rPr lang="en-US" dirty="0" smtClean="0"/>
                  <a:t> =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𝑇</m:t>
                            </m:r>
                            <m:r>
                              <a:rPr lang="en-US" i="1">
                                <a:latin typeface="Cambria Math" panose="02040503050406030204" pitchFamily="18" charset="0"/>
                              </a:rPr>
                              <m:t> ≤1.4℃                         :0</m:t>
                            </m:r>
                          </m:e>
                          <m:e>
                            <m:r>
                              <a:rPr lang="en-US" i="1">
                                <a:latin typeface="Cambria Math" panose="02040503050406030204" pitchFamily="18" charset="0"/>
                                <a:ea typeface="Cambria Math" panose="02040503050406030204" pitchFamily="18" charset="0"/>
                              </a:rPr>
                              <m:t>1.4℃&lt;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≤2.4℃            :0.5</m:t>
                            </m:r>
                          </m:e>
                          <m:e>
                            <m:r>
                              <a:rPr lang="en-US" i="1">
                                <a:latin typeface="Cambria Math" panose="02040503050406030204" pitchFamily="18" charset="0"/>
                                <a:ea typeface="Cambria Math" panose="02040503050406030204" pitchFamily="18" charset="0"/>
                              </a:rPr>
                              <m:t>2.4℃&lt;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≤9.1℃         :1</m:t>
                            </m:r>
                          </m:e>
                          <m:e>
                            <m:r>
                              <a:rPr lang="en-US" i="1">
                                <a:latin typeface="Cambria Math" panose="02040503050406030204" pitchFamily="18" charset="0"/>
                                <a:ea typeface="Cambria Math" panose="02040503050406030204" pitchFamily="18" charset="0"/>
                              </a:rPr>
                              <m:t>9.1℃&lt;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≤12.4℃          :0.5</m:t>
                            </m:r>
                          </m:e>
                          <m:e>
                            <m:r>
                              <a:rPr lang="en-US" i="1">
                                <a:latin typeface="Cambria Math" panose="02040503050406030204" pitchFamily="18" charset="0"/>
                                <a:ea typeface="Cambria Math" panose="02040503050406030204" pitchFamily="18" charset="0"/>
                              </a:rPr>
                              <m:t>12.4℃&lt;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≤15.9℃    :0</m:t>
                            </m:r>
                          </m:e>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15.9℃&lt;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≤18.0℃   :−0.5</m:t>
                            </m:r>
                          </m:e>
                          <m:e>
                            <m:r>
                              <a:rPr lang="en-US" i="1">
                                <a:latin typeface="Cambria Math" panose="02040503050406030204" pitchFamily="18" charset="0"/>
                              </a:rPr>
                              <m:t>𝑇</m:t>
                            </m:r>
                            <m:r>
                              <a:rPr lang="en-US" i="1">
                                <a:latin typeface="Cambria Math" panose="02040503050406030204" pitchFamily="18" charset="0"/>
                              </a:rPr>
                              <m:t> ≥18.0℃                          :−1</m:t>
                            </m:r>
                          </m:e>
                        </m:eqArr>
                      </m:e>
                    </m:d>
                  </m:oMath>
                </a14:m>
                <a:endParaRPr lang="en-US" dirty="0" smtClean="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80540" y="1298409"/>
                <a:ext cx="8331200" cy="5486400"/>
              </a:xfrm>
              <a:blipFill rotWithShape="0">
                <a:blip r:embed="rId3"/>
                <a:stretch>
                  <a:fillRect l="-805" t="-1556"/>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b="1" dirty="0" smtClean="0"/>
              <a:t>Utah Model</a:t>
            </a:r>
            <a:endParaRPr lang="en-US" b="1"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4492951" y="3226035"/>
              <a:ext cx="4087523" cy="3169920"/>
            </p:xfrm>
            <a:graphic>
              <a:graphicData uri="http://schemas.openxmlformats.org/drawingml/2006/table">
                <a:tbl>
                  <a:tblPr firstRow="1" bandRow="1">
                    <a:tableStyleId>{B301B821-A1FF-4177-AEE7-76D212191A09}</a:tableStyleId>
                  </a:tblPr>
                  <a:tblGrid>
                    <a:gridCol w="2620230"/>
                    <a:gridCol w="1467293"/>
                  </a:tblGrid>
                  <a:tr h="0">
                    <a:tc>
                      <a:txBody>
                        <a:bodyPr/>
                        <a:lstStyle/>
                        <a:p>
                          <a:pPr algn="ctr"/>
                          <a:r>
                            <a:rPr lang="en-US" sz="2000" dirty="0" smtClean="0"/>
                            <a:t>Temperature (°C)</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000" dirty="0" smtClean="0"/>
                            <a:t>Chill Units</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𝑇</m:t>
                                </m:r>
                                <m:r>
                                  <a:rPr lang="en-US" sz="2000" smtClean="0">
                                    <a:latin typeface="Cambria Math" panose="02040503050406030204" pitchFamily="18" charset="0"/>
                                  </a:rPr>
                                  <m:t> ≤1.4</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0</a:t>
                          </a:r>
                          <a:endParaRPr lang="en-US" sz="2000" dirty="0" smtClean="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1.4&lt;</m:t>
                                </m:r>
                                <m:r>
                                  <a:rPr lang="en-US" sz="2000" smtClean="0">
                                    <a:latin typeface="Cambria Math" panose="02040503050406030204" pitchFamily="18" charset="0"/>
                                  </a:rPr>
                                  <m:t>𝑇</m:t>
                                </m:r>
                                <m:r>
                                  <a:rPr lang="en-US" sz="2000" smtClean="0">
                                    <a:latin typeface="Cambria Math" panose="02040503050406030204" pitchFamily="18" charset="0"/>
                                  </a:rPr>
                                  <m:t> ≤2.4</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2.4&lt;</m:t>
                                </m:r>
                                <m:r>
                                  <a:rPr lang="en-US" sz="2000" smtClean="0">
                                    <a:latin typeface="Cambria Math" panose="02040503050406030204" pitchFamily="18" charset="0"/>
                                  </a:rPr>
                                  <m:t>𝑇</m:t>
                                </m:r>
                                <m:r>
                                  <a:rPr lang="en-US" sz="2000" smtClean="0">
                                    <a:latin typeface="Cambria Math" panose="02040503050406030204" pitchFamily="18" charset="0"/>
                                  </a:rPr>
                                  <m:t> ≤9.1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9.1&lt;</m:t>
                                </m:r>
                                <m:r>
                                  <a:rPr lang="en-US" sz="2000" smtClean="0">
                                    <a:latin typeface="Cambria Math" panose="02040503050406030204" pitchFamily="18" charset="0"/>
                                  </a:rPr>
                                  <m:t>𝑇</m:t>
                                </m:r>
                                <m:r>
                                  <a:rPr lang="en-US" sz="2000" smtClean="0">
                                    <a:latin typeface="Cambria Math" panose="02040503050406030204" pitchFamily="18" charset="0"/>
                                  </a:rPr>
                                  <m:t> ≤12.4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12.4&lt;</m:t>
                                </m:r>
                                <m:r>
                                  <a:rPr lang="en-US" sz="2000" smtClean="0">
                                    <a:latin typeface="Cambria Math" panose="02040503050406030204" pitchFamily="18" charset="0"/>
                                  </a:rPr>
                                  <m:t>𝑇</m:t>
                                </m:r>
                                <m:r>
                                  <a:rPr lang="en-US" sz="2000" smtClean="0">
                                    <a:latin typeface="Cambria Math" panose="02040503050406030204" pitchFamily="18" charset="0"/>
                                  </a:rPr>
                                  <m:t> ≤15.9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0</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15.9&lt;</m:t>
                                </m:r>
                                <m:r>
                                  <a:rPr lang="en-US" sz="2000" smtClean="0">
                                    <a:latin typeface="Cambria Math" panose="02040503050406030204" pitchFamily="18" charset="0"/>
                                  </a:rPr>
                                  <m:t>𝑇</m:t>
                                </m:r>
                                <m:r>
                                  <a:rPr lang="en-US" sz="2000" smtClean="0">
                                    <a:latin typeface="Cambria Math" panose="02040503050406030204" pitchFamily="18" charset="0"/>
                                  </a:rPr>
                                  <m:t> ≤18.0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𝑇</m:t>
                                </m:r>
                                <m:r>
                                  <a:rPr lang="en-US" sz="2000" smtClean="0">
                                    <a:latin typeface="Cambria Math" panose="02040503050406030204" pitchFamily="18" charset="0"/>
                                  </a:rPr>
                                  <m:t> ≥18.0</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mc:Choice>
        <mc:Fallback xmlns="">
          <p:graphicFrame>
            <p:nvGraphicFramePr>
              <p:cNvPr id="5" name="Table 4"/>
              <p:cNvGraphicFramePr>
                <a:graphicFrameLocks noGrp="1"/>
              </p:cNvGraphicFramePr>
              <p:nvPr>
                <p:extLst/>
              </p:nvPr>
            </p:nvGraphicFramePr>
            <p:xfrm>
              <a:off x="4492951" y="3226035"/>
              <a:ext cx="4087523" cy="3169920"/>
            </p:xfrm>
            <a:graphic>
              <a:graphicData uri="http://schemas.openxmlformats.org/drawingml/2006/table">
                <a:tbl>
                  <a:tblPr firstRow="1" bandRow="1">
                    <a:tableStyleId>{B301B821-A1FF-4177-AEE7-76D212191A09}</a:tableStyleId>
                  </a:tblPr>
                  <a:tblGrid>
                    <a:gridCol w="2620230"/>
                    <a:gridCol w="1467293"/>
                  </a:tblGrid>
                  <a:tr h="396240">
                    <a:tc>
                      <a:txBody>
                        <a:bodyPr/>
                        <a:lstStyle/>
                        <a:p>
                          <a:pPr algn="ctr"/>
                          <a:r>
                            <a:rPr lang="en-US" sz="2000" dirty="0" smtClean="0"/>
                            <a:t>Temperature (°C)</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000" dirty="0" smtClean="0"/>
                            <a:t>Chill Units</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107692" r="-56512" b="-627692"/>
                          </a:stretch>
                        </a:blipFill>
                      </a:tcPr>
                    </a:tc>
                    <a:tc>
                      <a:txBody>
                        <a:bodyPr/>
                        <a:lstStyle/>
                        <a:p>
                          <a:pPr algn="ctr"/>
                          <a:r>
                            <a:rPr lang="en-US" sz="2000" dirty="0" smtClean="0"/>
                            <a:t>0</a:t>
                          </a:r>
                          <a:endParaRPr lang="en-US" sz="2000" dirty="0" smtClean="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207692" r="-56512" b="-527692"/>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303030" r="-56512" b="-419697"/>
                          </a:stretch>
                        </a:blip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409231" r="-56512" b="-326154"/>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509231" r="-56512" b="-226154"/>
                          </a:stretch>
                        </a:blipFill>
                      </a:tcPr>
                    </a:tc>
                    <a:tc>
                      <a:txBody>
                        <a:bodyPr/>
                        <a:lstStyle/>
                        <a:p>
                          <a:pPr algn="ctr"/>
                          <a:r>
                            <a:rPr lang="en-US" sz="2000" dirty="0" smtClean="0"/>
                            <a:t>0</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609231" r="-56512" b="-126154"/>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709231" r="-56512" b="-26154"/>
                          </a:stretch>
                        </a:blip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mc:Fallback>
      </mc:AlternateContent>
    </p:spTree>
    <p:extLst>
      <p:ext uri="{BB962C8B-B14F-4D97-AF65-F5344CB8AC3E}">
        <p14:creationId xmlns:p14="http://schemas.microsoft.com/office/powerpoint/2010/main" val="521768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6400" y="1118251"/>
            <a:ext cx="2564343" cy="2042779"/>
          </a:xfrm>
        </p:spPr>
        <p:txBody>
          <a:bodyPr>
            <a:normAutofit/>
          </a:bodyPr>
          <a:lstStyle/>
          <a:p>
            <a:pPr marL="0" indent="0" algn="ctr">
              <a:buNone/>
            </a:pPr>
            <a:r>
              <a:rPr lang="en-US" sz="3200" b="1" dirty="0" smtClean="0"/>
              <a:t>Aqua</a:t>
            </a:r>
            <a:endParaRPr lang="en-US" sz="3200" b="1" dirty="0"/>
          </a:p>
        </p:txBody>
      </p:sp>
      <p:sp>
        <p:nvSpPr>
          <p:cNvPr id="3" name="Title 2"/>
          <p:cNvSpPr>
            <a:spLocks noGrp="1"/>
          </p:cNvSpPr>
          <p:nvPr>
            <p:ph type="title"/>
          </p:nvPr>
        </p:nvSpPr>
        <p:spPr/>
        <p:txBody>
          <a:bodyPr/>
          <a:lstStyle/>
          <a:p>
            <a:r>
              <a:rPr lang="en-US" b="1" dirty="0" smtClean="0"/>
              <a:t>Earth Observations</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3517"/>
            <a:ext cx="5349240" cy="3566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47" t="32149" r="6613" b="1629"/>
          <a:stretch/>
        </p:blipFill>
        <p:spPr>
          <a:xfrm>
            <a:off x="3356322" y="3563753"/>
            <a:ext cx="5591960" cy="3108960"/>
          </a:xfrm>
          <a:prstGeom prst="rect">
            <a:avLst/>
          </a:prstGeom>
        </p:spPr>
      </p:pic>
      <p:sp>
        <p:nvSpPr>
          <p:cNvPr id="8" name="Content Placeholder 1"/>
          <p:cNvSpPr txBox="1">
            <a:spLocks/>
          </p:cNvSpPr>
          <p:nvPr/>
        </p:nvSpPr>
        <p:spPr>
          <a:xfrm>
            <a:off x="5349240" y="1734100"/>
            <a:ext cx="3230087" cy="204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dirty="0" smtClean="0"/>
              <a:t>MODIS           Land Surface Temperature (LST)</a:t>
            </a:r>
            <a:endParaRPr lang="en-US" dirty="0"/>
          </a:p>
        </p:txBody>
      </p:sp>
    </p:spTree>
    <p:extLst>
      <p:ext uri="{BB962C8B-B14F-4D97-AF65-F5344CB8AC3E}">
        <p14:creationId xmlns:p14="http://schemas.microsoft.com/office/powerpoint/2010/main" val="2483210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555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9331" y="1566446"/>
            <a:ext cx="8778240" cy="20574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811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griculture">
      <a:dk1>
        <a:sysClr val="windowText" lastClr="000000"/>
      </a:dk1>
      <a:lt1>
        <a:sysClr val="window" lastClr="FFFFFF"/>
      </a:lt1>
      <a:dk2>
        <a:srgbClr val="44546A"/>
      </a:dk2>
      <a:lt2>
        <a:srgbClr val="E7E6E6"/>
      </a:lt2>
      <a:accent1>
        <a:srgbClr val="75B552"/>
      </a:accent1>
      <a:accent2>
        <a:srgbClr val="4C7535"/>
      </a:accent2>
      <a:accent3>
        <a:srgbClr val="233618"/>
      </a:accent3>
      <a:accent4>
        <a:srgbClr val="692625"/>
      </a:accent4>
      <a:accent5>
        <a:srgbClr val="C24F4E"/>
      </a:accent5>
      <a:accent6>
        <a:srgbClr val="E8AFAF"/>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5134</TotalTime>
  <Words>1340</Words>
  <Application>Microsoft Office PowerPoint</Application>
  <PresentationFormat>On-screen Show (4:3)</PresentationFormat>
  <Paragraphs>192</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 Math</vt:lpstr>
      <vt:lpstr>Century Gothic</vt:lpstr>
      <vt:lpstr>Helvetica Neue LT Std 65 Medium</vt:lpstr>
      <vt:lpstr>Webdings</vt:lpstr>
      <vt:lpstr>office theme</vt:lpstr>
      <vt:lpstr>Northwest United States Agriculture II</vt:lpstr>
      <vt:lpstr>Community Concerns</vt:lpstr>
      <vt:lpstr>Objectives &amp; Project Partner</vt:lpstr>
      <vt:lpstr>Study Area: Washington, USA</vt:lpstr>
      <vt:lpstr>Chill Hours</vt:lpstr>
      <vt:lpstr>Utah Model</vt:lpstr>
      <vt:lpstr>Earth Observations</vt:lpstr>
      <vt:lpstr>Project Methodology</vt:lpstr>
      <vt:lpstr>Project Methodology</vt:lpstr>
      <vt:lpstr>Project Methodology</vt:lpstr>
      <vt:lpstr>Methods/Results</vt:lpstr>
      <vt:lpstr>Results</vt:lpstr>
      <vt:lpstr>Conclusions</vt:lpstr>
      <vt:lpstr>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Cuker, Lydia P. (LARC-E3)[SSAI DEVELOP]</cp:lastModifiedBy>
  <cp:revision>199</cp:revision>
  <dcterms:created xsi:type="dcterms:W3CDTF">2014-05-22T17:39:16Z</dcterms:created>
  <dcterms:modified xsi:type="dcterms:W3CDTF">2015-04-01T14:29:10Z</dcterms:modified>
</cp:coreProperties>
</file>