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6" r:id="rId3"/>
    <p:sldId id="284" r:id="rId4"/>
    <p:sldId id="279" r:id="rId5"/>
    <p:sldId id="287" r:id="rId6"/>
    <p:sldId id="285" r:id="rId7"/>
    <p:sldId id="281" r:id="rId8"/>
    <p:sldId id="288" r:id="rId9"/>
    <p:sldId id="289" r:id="rId10"/>
    <p:sldId id="290" r:id="rId11"/>
    <p:sldId id="291" r:id="rId12"/>
    <p:sldId id="292"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7" clrIdx="0"/>
  <p:cmAuthor id="1" name="Adams, Emily C. (LARC-E3)[SSAI DEVELOP]" initials="AEC(D" lastIdx="4" clrIdx="1">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B43"/>
    <a:srgbClr val="000000"/>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8596" autoAdjust="0"/>
  </p:normalViewPr>
  <p:slideViewPr>
    <p:cSldViewPr snapToGrid="0">
      <p:cViewPr varScale="1">
        <p:scale>
          <a:sx n="88" d="100"/>
          <a:sy n="88" d="100"/>
        </p:scale>
        <p:origin x="1332" y="7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1T10:52:39.924" idx="1">
    <p:pos x="4936" y="388"/>
    <p:text>I think it'll be better to have the title here as "Study Area" and include Chesapeake Bay Watershed somewhere in the content.
- Raj</p:text>
  </p:cm>
  <p:cm authorId="0" dt="2015-10-21T11:15:25.065" idx="5">
    <p:pos x="673" y="1616"/>
    <p:text>One thing you can do is to have the US map in the left (around where the text box is currently), the greyscale image in the middle, and the third image can be in the same place at the right. You can also push this text box a bit lower, right under the US map. It'll also reduce the white space in this slide.
- Raj</p:text>
  </p:cm>
  <p:cm authorId="1" dt="2015-10-21T12:25:58.251" idx="1">
    <p:pos x="10" y="10"/>
    <p:text>I think the grey scale image is too washed out - might not show up well on a presentation screen - maybe make the dark grey darker?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10-21T10:57:12.716" idx="2">
    <p:pos x="4990" y="1361"/>
    <p:text>Maybe you can have this and "Threaten" in a different font to differentiate from the bullets that follow each. Even if you don't want to do that, one has a colon and the other doesn't. So make it uniform.
- Raj</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1T12:29:02.470" idx="2">
    <p:pos x="10" y="10"/>
    <p:text>there is a lot of white space on the bottom of the slide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10-21T11:18:08.289" idx="6">
    <p:pos x="2656" y="1354"/>
    <p:text>You can make these (Create, Cultivate, Improve) indented to the left.
- Raj</p:text>
  </p:cm>
  <p:cm authorId="0" dt="2015-10-21T11:18:56.889" idx="7">
    <p:pos x="4855" y="1698"/>
    <p:text>After that, you can stretch the left border of these text boxes a bit more to the left, so that this area is not very crowded.
- Raj</p:text>
  </p:cm>
  <p:cm authorId="1" dt="2015-10-21T12:29:37.769" idx="3">
    <p:pos x="10" y="10"/>
    <p:text>I don't think you need to have create, cultivate, improve on the slide twice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1T12:30:23.394" idx="4">
    <p:pos x="10" y="10"/>
    <p:text>I would suggest the title of this slide being NASA Earth observations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5-10-21T11:02:27.531" idx="3">
    <p:pos x="4728" y="1279"/>
    <p:text>Melanie is a mentor. So I think it might be better to have her under Others.
- Raj</p:text>
  </p:cm>
  <p:cm authorId="0" dt="2015-10-21T11:11:52.490" idx="4">
    <p:pos x="4414" y="3067"/>
    <p:text>You can say something like "Past Contributors".
- Raj</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08B4A-C92C-4F67-8676-8711B7BE22CE}"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3885F2B2-72B4-4A31-A5E8-23937A166312}">
      <dgm:prSet phldrT="[Text]"/>
      <dgm:spPr>
        <a:xfrm rot="5400000">
          <a:off x="-222646" y="222654"/>
          <a:ext cx="1484312" cy="1039018"/>
        </a:xfrm>
        <a:solidFill>
          <a:srgbClr val="112B43">
            <a:alpha val="80000"/>
          </a:srgb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Acquisition</a:t>
          </a:r>
          <a:r>
            <a:rPr lang="en-US" dirty="0" smtClean="0">
              <a:solidFill>
                <a:srgbClr val="FFFFFF"/>
              </a:solidFill>
              <a:latin typeface="Arial"/>
              <a:ea typeface="+mn-ea"/>
              <a:cs typeface="+mn-cs"/>
            </a:rPr>
            <a:t> </a:t>
          </a:r>
          <a:endParaRPr lang="en-US" dirty="0">
            <a:solidFill>
              <a:srgbClr val="FFFFFF"/>
            </a:solidFill>
            <a:latin typeface="Arial"/>
            <a:ea typeface="+mn-ea"/>
            <a:cs typeface="+mn-cs"/>
          </a:endParaRPr>
        </a:p>
      </dgm:t>
    </dgm:pt>
    <dgm:pt modelId="{F25D401A-783C-4674-97F5-32C2D0982E0F}" type="parTrans" cxnId="{11540450-190F-40A4-9500-8584066BDDC4}">
      <dgm:prSet/>
      <dgm:spPr/>
      <dgm:t>
        <a:bodyPr/>
        <a:lstStyle/>
        <a:p>
          <a:endParaRPr lang="en-US"/>
        </a:p>
      </dgm:t>
    </dgm:pt>
    <dgm:pt modelId="{B4C7B4D5-8971-413D-B727-1704AE47F3EA}" type="sibTrans" cxnId="{11540450-190F-40A4-9500-8584066BDDC4}">
      <dgm:prSet/>
      <dgm:spPr/>
      <dgm:t>
        <a:bodyPr/>
        <a:lstStyle/>
        <a:p>
          <a:endParaRPr lang="en-US"/>
        </a:p>
      </dgm:t>
    </dgm:pt>
    <dgm:pt modelId="{B10A3D5E-A5F5-4DDC-872F-01D2F97F26D4}">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Landsat 8 OLI surface reflectance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37548767-589B-47D2-9A9A-6C5E3D2067F9}" type="parTrans" cxnId="{E5CB9F59-997E-47F5-BE27-2095083B26E0}">
      <dgm:prSet/>
      <dgm:spPr/>
      <dgm:t>
        <a:bodyPr/>
        <a:lstStyle/>
        <a:p>
          <a:endParaRPr lang="en-US"/>
        </a:p>
      </dgm:t>
    </dgm:pt>
    <dgm:pt modelId="{5F03BA4E-4FE7-4D6A-AA00-486C2AC9ED46}" type="sibTrans" cxnId="{E5CB9F59-997E-47F5-BE27-2095083B26E0}">
      <dgm:prSet/>
      <dgm:spPr/>
      <dgm:t>
        <a:bodyPr/>
        <a:lstStyle/>
        <a:p>
          <a:endParaRPr lang="en-US"/>
        </a:p>
      </dgm:t>
    </dgm:pt>
    <dgm:pt modelId="{C8A29392-584C-47D7-8BF6-15BC6B6BAC20}">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VECOS </a:t>
          </a:r>
          <a:r>
            <a:rPr lang="en-US" i="1" dirty="0" smtClean="0">
              <a:solidFill>
                <a:srgbClr val="767171">
                  <a:hueOff val="0"/>
                  <a:satOff val="0"/>
                  <a:lumOff val="0"/>
                  <a:alphaOff val="0"/>
                </a:srgbClr>
              </a:solidFill>
              <a:latin typeface="Garamond" panose="02020404030301010803" pitchFamily="18" charset="0"/>
              <a:ea typeface="+mn-ea"/>
              <a:cs typeface="+mn-cs"/>
            </a:rPr>
            <a:t>in situ </a:t>
          </a:r>
          <a:r>
            <a:rPr lang="en-US" dirty="0" smtClean="0">
              <a:solidFill>
                <a:srgbClr val="767171">
                  <a:hueOff val="0"/>
                  <a:satOff val="0"/>
                  <a:lumOff val="0"/>
                  <a:alphaOff val="0"/>
                </a:srgbClr>
              </a:solidFill>
              <a:latin typeface="Garamond" panose="02020404030301010803" pitchFamily="18" charset="0"/>
              <a:ea typeface="+mn-ea"/>
              <a:cs typeface="+mn-cs"/>
            </a:rPr>
            <a:t>water quality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AA81F13D-2BF1-4055-B988-ED0165CC1EF6}" type="parTrans" cxnId="{F3815339-EBB1-437F-A16E-3B0D5B450554}">
      <dgm:prSet/>
      <dgm:spPr/>
      <dgm:t>
        <a:bodyPr/>
        <a:lstStyle/>
        <a:p>
          <a:endParaRPr lang="en-US"/>
        </a:p>
      </dgm:t>
    </dgm:pt>
    <dgm:pt modelId="{48342E1D-62AD-4538-B4FC-1542B6BC1D8D}" type="sibTrans" cxnId="{F3815339-EBB1-437F-A16E-3B0D5B450554}">
      <dgm:prSet/>
      <dgm:spPr/>
      <dgm:t>
        <a:bodyPr/>
        <a:lstStyle/>
        <a:p>
          <a:endParaRPr lang="en-US"/>
        </a:p>
      </dgm:t>
    </dgm:pt>
    <dgm:pt modelId="{534A8AF9-42DF-4B8D-9041-A5DF365EC86B}">
      <dgm:prSet phldrT="[Text]"/>
      <dgm:spPr>
        <a:xfrm rot="5400000">
          <a:off x="-222646" y="1512490"/>
          <a:ext cx="1484312" cy="1039018"/>
        </a:xfrm>
        <a:solidFill>
          <a:schemeClr val="accent1">
            <a:lumMod val="50000"/>
            <a:alpha val="93000"/>
          </a:scheme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ArcGIS</a:t>
          </a:r>
          <a:endParaRPr lang="en-US" b="1" dirty="0">
            <a:solidFill>
              <a:srgbClr val="FFFFFF"/>
            </a:solidFill>
            <a:latin typeface="Garamond" panose="02020404030301010803" pitchFamily="18" charset="0"/>
            <a:ea typeface="+mn-ea"/>
            <a:cs typeface="+mn-cs"/>
          </a:endParaRPr>
        </a:p>
      </dgm:t>
    </dgm:pt>
    <dgm:pt modelId="{95A023FC-9681-4597-8823-26CE41F020B3}" type="parTrans" cxnId="{F688537C-DE5A-4841-B636-691BE45C2D46}">
      <dgm:prSet/>
      <dgm:spPr/>
      <dgm:t>
        <a:bodyPr/>
        <a:lstStyle/>
        <a:p>
          <a:endParaRPr lang="en-US"/>
        </a:p>
      </dgm:t>
    </dgm:pt>
    <dgm:pt modelId="{5FA43B16-BCE1-4679-9B04-C21AB12C614E}" type="sibTrans" cxnId="{F688537C-DE5A-4841-B636-691BE45C2D46}">
      <dgm:prSet/>
      <dgm:spPr/>
      <dgm:t>
        <a:bodyPr/>
        <a:lstStyle/>
        <a:p>
          <a:endParaRPr lang="en-US"/>
        </a:p>
      </dgm:t>
    </dgm:pt>
    <dgm:pt modelId="{6A7CBCE6-292C-4166-9C62-B709E0644E9E}">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Masks were created to remove land and clouds</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D68DF7A6-9240-45EE-8C7A-A57246A115F7}" type="parTrans" cxnId="{A302369A-3364-4999-9603-9FFCFC33AA69}">
      <dgm:prSet/>
      <dgm:spPr/>
      <dgm:t>
        <a:bodyPr/>
        <a:lstStyle/>
        <a:p>
          <a:endParaRPr lang="en-US"/>
        </a:p>
      </dgm:t>
    </dgm:pt>
    <dgm:pt modelId="{3857A5CB-DCA1-4498-B36B-8826197983C4}" type="sibTrans" cxnId="{A302369A-3364-4999-9603-9FFCFC33AA69}">
      <dgm:prSet/>
      <dgm:spPr/>
      <dgm:t>
        <a:bodyPr/>
        <a:lstStyle/>
        <a:p>
          <a:endParaRPr lang="en-US"/>
        </a:p>
      </dgm:t>
    </dgm:pt>
    <dgm:pt modelId="{176578D4-B88D-4A79-9E6B-C0D25B729FD4}">
      <dgm:prSet phldrT="[Text]"/>
      <dgm:spPr>
        <a:xfrm rot="5400000">
          <a:off x="-222646" y="2802326"/>
          <a:ext cx="1484312" cy="1039018"/>
        </a:xfrm>
        <a:solidFill>
          <a:schemeClr val="accent1">
            <a:lumMod val="75000"/>
            <a:alpha val="84000"/>
          </a:scheme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R</a:t>
          </a:r>
          <a:r>
            <a:rPr lang="en-US" dirty="0" smtClean="0">
              <a:solidFill>
                <a:srgbClr val="FFFFFF"/>
              </a:solidFill>
              <a:latin typeface="Arial"/>
              <a:ea typeface="+mn-ea"/>
              <a:cs typeface="+mn-cs"/>
            </a:rPr>
            <a:t> </a:t>
          </a:r>
          <a:endParaRPr lang="en-US" dirty="0">
            <a:solidFill>
              <a:srgbClr val="FFFFFF"/>
            </a:solidFill>
            <a:latin typeface="Arial"/>
            <a:ea typeface="+mn-ea"/>
            <a:cs typeface="+mn-cs"/>
          </a:endParaRPr>
        </a:p>
      </dgm:t>
    </dgm:pt>
    <dgm:pt modelId="{A7E06293-2F1A-4167-A11F-11DE33D362E0}" type="parTrans" cxnId="{547D4415-BB63-42EA-9923-6B0065070F87}">
      <dgm:prSet/>
      <dgm:spPr/>
      <dgm:t>
        <a:bodyPr/>
        <a:lstStyle/>
        <a:p>
          <a:endParaRPr lang="en-US"/>
        </a:p>
      </dgm:t>
    </dgm:pt>
    <dgm:pt modelId="{ABFD11A1-F04F-4EAA-AD07-CEA21F14556D}" type="sibTrans" cxnId="{547D4415-BB63-42EA-9923-6B0065070F87}">
      <dgm:prSet/>
      <dgm:spPr/>
      <dgm:t>
        <a:bodyPr/>
        <a:lstStyle/>
        <a:p>
          <a:endParaRPr lang="en-US"/>
        </a:p>
      </dgm:t>
    </dgm:pt>
    <dgm:pt modelId="{5E96DB1E-0582-4233-8DA5-0FFBBFD62A3B}">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Ran linear and nonlinear regression models</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246F96D1-FDB1-4BD8-9304-C2A6DEACE5F9}" type="parTrans" cxnId="{5BA54FBE-5B59-4718-8DBF-DE77EF18BE46}">
      <dgm:prSet/>
      <dgm:spPr/>
      <dgm:t>
        <a:bodyPr/>
        <a:lstStyle/>
        <a:p>
          <a:endParaRPr lang="en-US"/>
        </a:p>
      </dgm:t>
    </dgm:pt>
    <dgm:pt modelId="{E569A0D2-9E87-4D32-8446-A9E928AE05DB}" type="sibTrans" cxnId="{5BA54FBE-5B59-4718-8DBF-DE77EF18BE46}">
      <dgm:prSet/>
      <dgm:spPr/>
      <dgm:t>
        <a:bodyPr/>
        <a:lstStyle/>
        <a:p>
          <a:endParaRPr lang="en-US"/>
        </a:p>
      </dgm:t>
    </dgm:pt>
    <dgm:pt modelId="{ED663275-E1EF-48A9-927B-433D3F59C4C1}">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Aqua MODIS chlorophyll 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E9404D9A-505C-4AFC-93BF-7A30D68B6CAD}" type="parTrans" cxnId="{AF24B1E9-34FC-4B31-AA61-057FD2F365A4}">
      <dgm:prSet/>
      <dgm:spPr/>
      <dgm:t>
        <a:bodyPr/>
        <a:lstStyle/>
        <a:p>
          <a:endParaRPr lang="en-US"/>
        </a:p>
      </dgm:t>
    </dgm:pt>
    <dgm:pt modelId="{969BA78A-D363-4659-941D-F52E092DB75F}" type="sibTrans" cxnId="{AF24B1E9-34FC-4B31-AA61-057FD2F365A4}">
      <dgm:prSet/>
      <dgm:spPr/>
      <dgm:t>
        <a:bodyPr/>
        <a:lstStyle/>
        <a:p>
          <a:endParaRPr lang="en-US"/>
        </a:p>
      </dgm:t>
    </dgm:pt>
    <dgm:pt modelId="{516AA71A-618E-4E47-9969-DAE7DF6E8E42}">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Matched Landsat and </a:t>
          </a:r>
          <a:r>
            <a:rPr lang="en-US" i="0" dirty="0" smtClean="0">
              <a:solidFill>
                <a:srgbClr val="767171">
                  <a:hueOff val="0"/>
                  <a:satOff val="0"/>
                  <a:lumOff val="0"/>
                  <a:alphaOff val="0"/>
                </a:srgbClr>
              </a:solidFill>
              <a:latin typeface="Garamond" panose="02020404030301010803" pitchFamily="18" charset="0"/>
              <a:ea typeface="+mn-ea"/>
              <a:cs typeface="+mn-cs"/>
            </a:rPr>
            <a:t>VIMS</a:t>
          </a:r>
          <a:r>
            <a:rPr lang="en-US" i="1" dirty="0" smtClean="0">
              <a:solidFill>
                <a:srgbClr val="767171">
                  <a:hueOff val="0"/>
                  <a:satOff val="0"/>
                  <a:lumOff val="0"/>
                  <a:alphaOff val="0"/>
                </a:srgbClr>
              </a:solidFill>
              <a:latin typeface="Garamond" panose="02020404030301010803" pitchFamily="18" charset="0"/>
              <a:ea typeface="+mn-ea"/>
              <a:cs typeface="+mn-cs"/>
            </a:rPr>
            <a:t> in-situ</a:t>
          </a:r>
          <a:r>
            <a:rPr lang="en-US" i="0" dirty="0" smtClean="0">
              <a:solidFill>
                <a:srgbClr val="767171">
                  <a:hueOff val="0"/>
                  <a:satOff val="0"/>
                  <a:lumOff val="0"/>
                  <a:alphaOff val="0"/>
                </a:srgbClr>
              </a:solidFill>
              <a:latin typeface="Garamond" panose="02020404030301010803" pitchFamily="18" charset="0"/>
              <a:ea typeface="+mn-ea"/>
              <a:cs typeface="+mn-cs"/>
            </a:rPr>
            <a:t>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B9DC7A41-EE73-4DA4-81E2-54DAAE519218}" type="parTrans" cxnId="{000555F2-1CA3-4A7A-8A9B-547DDE99E007}">
      <dgm:prSet/>
      <dgm:spPr/>
      <dgm:t>
        <a:bodyPr/>
        <a:lstStyle/>
        <a:p>
          <a:endParaRPr lang="en-US"/>
        </a:p>
      </dgm:t>
    </dgm:pt>
    <dgm:pt modelId="{C33C48F0-811D-481F-B4D8-00842F1A54FD}" type="sibTrans" cxnId="{000555F2-1CA3-4A7A-8A9B-547DDE99E007}">
      <dgm:prSet/>
      <dgm:spPr/>
      <dgm:t>
        <a:bodyPr/>
        <a:lstStyle/>
        <a:p>
          <a:endParaRPr lang="en-US"/>
        </a:p>
      </dgm:t>
    </dgm:pt>
    <dgm:pt modelId="{D0C0006A-1CEB-46CF-9C49-A7C700429370}">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NOAA Bathymetry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08E90D11-DFCA-48A4-B295-AF4A48A1540D}" type="parTrans" cxnId="{6F23FB2D-6DBB-4F1F-B975-8F5EA2AA6020}">
      <dgm:prSet/>
      <dgm:spPr/>
      <dgm:t>
        <a:bodyPr/>
        <a:lstStyle/>
        <a:p>
          <a:endParaRPr lang="en-US"/>
        </a:p>
      </dgm:t>
    </dgm:pt>
    <dgm:pt modelId="{359F94DF-B4CE-407E-86FA-35337FFA461B}" type="sibTrans" cxnId="{6F23FB2D-6DBB-4F1F-B975-8F5EA2AA6020}">
      <dgm:prSet/>
      <dgm:spPr/>
      <dgm:t>
        <a:bodyPr/>
        <a:lstStyle/>
        <a:p>
          <a:endParaRPr lang="en-US"/>
        </a:p>
      </dgm:t>
    </dgm:pt>
    <dgm:pt modelId="{E6CD3DC0-3D6B-4631-AC2B-E445C9085B88}">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Created true color </a:t>
          </a:r>
          <a:r>
            <a:rPr lang="en-US" smtClean="0">
              <a:solidFill>
                <a:srgbClr val="767171">
                  <a:hueOff val="0"/>
                  <a:satOff val="0"/>
                  <a:lumOff val="0"/>
                  <a:alphaOff val="0"/>
                </a:srgbClr>
              </a:solidFill>
              <a:latin typeface="Garamond" panose="02020404030301010803" pitchFamily="18" charset="0"/>
              <a:ea typeface="+mn-ea"/>
              <a:cs typeface="+mn-cs"/>
            </a:rPr>
            <a:t>reflectance images for Landsat 8 </a:t>
          </a:r>
          <a:r>
            <a:rPr lang="en-US" dirty="0" smtClean="0">
              <a:solidFill>
                <a:srgbClr val="767171">
                  <a:hueOff val="0"/>
                  <a:satOff val="0"/>
                  <a:lumOff val="0"/>
                  <a:alphaOff val="0"/>
                </a:srgbClr>
              </a:solidFill>
              <a:latin typeface="Garamond" panose="02020404030301010803" pitchFamily="18" charset="0"/>
              <a:ea typeface="+mn-ea"/>
              <a:cs typeface="+mn-cs"/>
            </a:rPr>
            <a:t>bands 1-5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FBC4F9D7-2913-49F1-AB94-6E64F8E6EB2E}" type="parTrans" cxnId="{2FC5C76B-8786-4F68-9EC7-69B6DB6D5C6E}">
      <dgm:prSet/>
      <dgm:spPr/>
      <dgm:t>
        <a:bodyPr/>
        <a:lstStyle/>
        <a:p>
          <a:endParaRPr lang="en-US"/>
        </a:p>
      </dgm:t>
    </dgm:pt>
    <dgm:pt modelId="{82506B69-BA6E-4252-BAC8-251C4BB024B7}" type="sibTrans" cxnId="{2FC5C76B-8786-4F68-9EC7-69B6DB6D5C6E}">
      <dgm:prSet/>
      <dgm:spPr/>
      <dgm:t>
        <a:bodyPr/>
        <a:lstStyle/>
        <a:p>
          <a:endParaRPr lang="en-US"/>
        </a:p>
      </dgm:t>
    </dgm:pt>
    <dgm:pt modelId="{9A0ADA2B-03EE-42BE-AE71-56CAD0033A19}">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Combined layers into data table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91B38FCE-5888-4C94-9C87-104D87AF7863}" type="parTrans" cxnId="{A24D33DE-EFEB-4776-BDCE-22E15F563D8D}">
      <dgm:prSet/>
      <dgm:spPr/>
      <dgm:t>
        <a:bodyPr/>
        <a:lstStyle/>
        <a:p>
          <a:endParaRPr lang="en-US"/>
        </a:p>
      </dgm:t>
    </dgm:pt>
    <dgm:pt modelId="{F33BD66F-CBD2-4AD7-9A5F-924F224AD947}" type="sibTrans" cxnId="{A24D33DE-EFEB-4776-BDCE-22E15F563D8D}">
      <dgm:prSet/>
      <dgm:spPr/>
      <dgm:t>
        <a:bodyPr/>
        <a:lstStyle/>
        <a:p>
          <a:endParaRPr lang="en-US"/>
        </a:p>
      </dgm:t>
    </dgm:pt>
    <dgm:pt modelId="{2D2A8B5F-5459-4315-8D5A-ECE5F0B7259A}">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Plotted data on scatter plot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C2110CC9-5C69-4B94-BBC5-84FFCB5BFC34}" type="parTrans" cxnId="{6DE34113-22BE-483A-94AD-65BA49C5876A}">
      <dgm:prSet/>
      <dgm:spPr/>
      <dgm:t>
        <a:bodyPr/>
        <a:lstStyle/>
        <a:p>
          <a:endParaRPr lang="en-US"/>
        </a:p>
      </dgm:t>
    </dgm:pt>
    <dgm:pt modelId="{B29DB735-EF7D-47FE-8EB4-68C7BCDFA876}" type="sibTrans" cxnId="{6DE34113-22BE-483A-94AD-65BA49C5876A}">
      <dgm:prSet/>
      <dgm:spPr/>
      <dgm:t>
        <a:bodyPr/>
        <a:lstStyle/>
        <a:p>
          <a:endParaRPr lang="en-US"/>
        </a:p>
      </dgm:t>
    </dgm:pt>
    <dgm:pt modelId="{17209239-B65A-459A-B307-E8EF5ECC556D}">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Used best fit relationship as predictive model</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9AE7B948-79A6-43BE-807C-D177AB73A6C6}" type="parTrans" cxnId="{8BA9C311-CB28-4C07-9AAA-113A674E8193}">
      <dgm:prSet/>
      <dgm:spPr/>
      <dgm:t>
        <a:bodyPr/>
        <a:lstStyle/>
        <a:p>
          <a:endParaRPr lang="en-US"/>
        </a:p>
      </dgm:t>
    </dgm:pt>
    <dgm:pt modelId="{972DF16C-690B-4F57-83D9-DB69702D9858}" type="sibTrans" cxnId="{8BA9C311-CB28-4C07-9AAA-113A674E8193}">
      <dgm:prSet/>
      <dgm:spPr/>
      <dgm:t>
        <a:bodyPr/>
        <a:lstStyle/>
        <a:p>
          <a:endParaRPr lang="en-US"/>
        </a:p>
      </dgm:t>
    </dgm:pt>
    <dgm:pt modelId="{799313B0-DA8E-4B13-9555-6FD5711F6D80}" type="pres">
      <dgm:prSet presAssocID="{F9D08B4A-C92C-4F67-8676-8711B7BE22CE}" presName="linearFlow" presStyleCnt="0">
        <dgm:presLayoutVars>
          <dgm:dir/>
          <dgm:animLvl val="lvl"/>
          <dgm:resizeHandles val="exact"/>
        </dgm:presLayoutVars>
      </dgm:prSet>
      <dgm:spPr/>
      <dgm:t>
        <a:bodyPr/>
        <a:lstStyle/>
        <a:p>
          <a:endParaRPr lang="en-US"/>
        </a:p>
      </dgm:t>
    </dgm:pt>
    <dgm:pt modelId="{ECD0984F-C636-4981-80A9-4A9464E1CD8D}" type="pres">
      <dgm:prSet presAssocID="{3885F2B2-72B4-4A31-A5E8-23937A166312}" presName="composite" presStyleCnt="0"/>
      <dgm:spPr/>
    </dgm:pt>
    <dgm:pt modelId="{C38089AE-CE67-4837-A983-F27C98881290}" type="pres">
      <dgm:prSet presAssocID="{3885F2B2-72B4-4A31-A5E8-23937A166312}" presName="parentText" presStyleLbl="alignNode1" presStyleIdx="0" presStyleCnt="3" custLinFactNeighborX="0" custLinFactNeighborY="-79">
        <dgm:presLayoutVars>
          <dgm:chMax val="1"/>
          <dgm:bulletEnabled val="1"/>
        </dgm:presLayoutVars>
      </dgm:prSet>
      <dgm:spPr>
        <a:prstGeom prst="chevron">
          <a:avLst/>
        </a:prstGeom>
      </dgm:spPr>
      <dgm:t>
        <a:bodyPr/>
        <a:lstStyle/>
        <a:p>
          <a:endParaRPr lang="en-US"/>
        </a:p>
      </dgm:t>
    </dgm:pt>
    <dgm:pt modelId="{C439B9C3-82C1-46CB-886E-1C04F982E75E}" type="pres">
      <dgm:prSet presAssocID="{3885F2B2-72B4-4A31-A5E8-23937A166312}" presName="descendantText" presStyleLbl="alignAcc1" presStyleIdx="0" presStyleCnt="3" custScaleY="100000" custLinFactNeighborX="0" custLinFactNeighborY="-122">
        <dgm:presLayoutVars>
          <dgm:bulletEnabled val="1"/>
        </dgm:presLayoutVars>
      </dgm:prSet>
      <dgm:spPr>
        <a:prstGeom prst="round2SameRect">
          <a:avLst/>
        </a:prstGeom>
      </dgm:spPr>
      <dgm:t>
        <a:bodyPr/>
        <a:lstStyle/>
        <a:p>
          <a:endParaRPr lang="en-US"/>
        </a:p>
      </dgm:t>
    </dgm:pt>
    <dgm:pt modelId="{759956AA-9F1B-4400-8199-37617A0CCA1C}" type="pres">
      <dgm:prSet presAssocID="{B4C7B4D5-8971-413D-B727-1704AE47F3EA}" presName="sp" presStyleCnt="0"/>
      <dgm:spPr/>
    </dgm:pt>
    <dgm:pt modelId="{D49DF315-A72B-4AE0-89B0-9E24AF16037E}" type="pres">
      <dgm:prSet presAssocID="{534A8AF9-42DF-4B8D-9041-A5DF365EC86B}" presName="composite" presStyleCnt="0"/>
      <dgm:spPr/>
    </dgm:pt>
    <dgm:pt modelId="{C65351A9-8CA0-4278-B93F-2CF29F62F050}" type="pres">
      <dgm:prSet presAssocID="{534A8AF9-42DF-4B8D-9041-A5DF365EC86B}"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B3729847-DFBD-46A2-BEF2-BC5766BC817C}" type="pres">
      <dgm:prSet presAssocID="{534A8AF9-42DF-4B8D-9041-A5DF365EC86B}" presName="descendantText" presStyleLbl="alignAcc1" presStyleIdx="1" presStyleCnt="3" custScaleY="98148">
        <dgm:presLayoutVars>
          <dgm:bulletEnabled val="1"/>
        </dgm:presLayoutVars>
      </dgm:prSet>
      <dgm:spPr>
        <a:prstGeom prst="round2SameRect">
          <a:avLst/>
        </a:prstGeom>
      </dgm:spPr>
      <dgm:t>
        <a:bodyPr/>
        <a:lstStyle/>
        <a:p>
          <a:endParaRPr lang="en-US"/>
        </a:p>
      </dgm:t>
    </dgm:pt>
    <dgm:pt modelId="{2CBA39B7-35AB-42DA-A33F-BCA3202B9D3C}" type="pres">
      <dgm:prSet presAssocID="{5FA43B16-BCE1-4679-9B04-C21AB12C614E}" presName="sp" presStyleCnt="0"/>
      <dgm:spPr/>
    </dgm:pt>
    <dgm:pt modelId="{2BB30D68-CB98-41D5-94C0-B6C93801A55F}" type="pres">
      <dgm:prSet presAssocID="{176578D4-B88D-4A79-9E6B-C0D25B729FD4}" presName="composite" presStyleCnt="0"/>
      <dgm:spPr/>
    </dgm:pt>
    <dgm:pt modelId="{E28FA2C4-812F-42B9-8F42-C0565E5706EB}" type="pres">
      <dgm:prSet presAssocID="{176578D4-B88D-4A79-9E6B-C0D25B729FD4}" presName="parentText" presStyleLbl="alignNode1" presStyleIdx="2" presStyleCnt="3" custLinFactNeighborX="0" custLinFactNeighborY="79">
        <dgm:presLayoutVars>
          <dgm:chMax val="1"/>
          <dgm:bulletEnabled val="1"/>
        </dgm:presLayoutVars>
      </dgm:prSet>
      <dgm:spPr>
        <a:prstGeom prst="chevron">
          <a:avLst/>
        </a:prstGeom>
      </dgm:spPr>
      <dgm:t>
        <a:bodyPr/>
        <a:lstStyle/>
        <a:p>
          <a:endParaRPr lang="en-US"/>
        </a:p>
      </dgm:t>
    </dgm:pt>
    <dgm:pt modelId="{BD8DA0CE-DB9D-40E6-AECE-1CE1870E03F0}" type="pres">
      <dgm:prSet presAssocID="{176578D4-B88D-4A79-9E6B-C0D25B729FD4}" presName="descendantText" presStyleLbl="alignAcc1" presStyleIdx="2" presStyleCnt="3" custScaleY="97202">
        <dgm:presLayoutVars>
          <dgm:bulletEnabled val="1"/>
        </dgm:presLayoutVars>
      </dgm:prSet>
      <dgm:spPr>
        <a:prstGeom prst="round2SameRect">
          <a:avLst/>
        </a:prstGeom>
      </dgm:spPr>
      <dgm:t>
        <a:bodyPr/>
        <a:lstStyle/>
        <a:p>
          <a:endParaRPr lang="en-US"/>
        </a:p>
      </dgm:t>
    </dgm:pt>
  </dgm:ptLst>
  <dgm:cxnLst>
    <dgm:cxn modelId="{8BA9C311-CB28-4C07-9AAA-113A674E8193}" srcId="{176578D4-B88D-4A79-9E6B-C0D25B729FD4}" destId="{17209239-B65A-459A-B307-E8EF5ECC556D}" srcOrd="2" destOrd="0" parTransId="{9AE7B948-79A6-43BE-807C-D177AB73A6C6}" sibTransId="{972DF16C-690B-4F57-83D9-DB69702D9858}"/>
    <dgm:cxn modelId="{F3815339-EBB1-437F-A16E-3B0D5B450554}" srcId="{3885F2B2-72B4-4A31-A5E8-23937A166312}" destId="{C8A29392-584C-47D7-8BF6-15BC6B6BAC20}" srcOrd="2" destOrd="0" parTransId="{AA81F13D-2BF1-4055-B988-ED0165CC1EF6}" sibTransId="{48342E1D-62AD-4538-B4FC-1542B6BC1D8D}"/>
    <dgm:cxn modelId="{000555F2-1CA3-4A7A-8A9B-547DDE99E007}" srcId="{534A8AF9-42DF-4B8D-9041-A5DF365EC86B}" destId="{516AA71A-618E-4E47-9969-DAE7DF6E8E42}" srcOrd="2" destOrd="0" parTransId="{B9DC7A41-EE73-4DA4-81E2-54DAAE519218}" sibTransId="{C33C48F0-811D-481F-B4D8-00842F1A54FD}"/>
    <dgm:cxn modelId="{A23A0F9F-E87C-4541-967A-C8EAA378C542}" type="presOf" srcId="{F9D08B4A-C92C-4F67-8676-8711B7BE22CE}" destId="{799313B0-DA8E-4B13-9555-6FD5711F6D80}" srcOrd="0" destOrd="0" presId="urn:microsoft.com/office/officeart/2005/8/layout/chevron2"/>
    <dgm:cxn modelId="{A302369A-3364-4999-9603-9FFCFC33AA69}" srcId="{534A8AF9-42DF-4B8D-9041-A5DF365EC86B}" destId="{6A7CBCE6-292C-4166-9C62-B709E0644E9E}" srcOrd="1" destOrd="0" parTransId="{D68DF7A6-9240-45EE-8C7A-A57246A115F7}" sibTransId="{3857A5CB-DCA1-4498-B36B-8826197983C4}"/>
    <dgm:cxn modelId="{E8D1C6CD-7CFD-4F83-8E91-128B05D079D4}" type="presOf" srcId="{534A8AF9-42DF-4B8D-9041-A5DF365EC86B}" destId="{C65351A9-8CA0-4278-B93F-2CF29F62F050}" srcOrd="0" destOrd="0" presId="urn:microsoft.com/office/officeart/2005/8/layout/chevron2"/>
    <dgm:cxn modelId="{E5CB9F59-997E-47F5-BE27-2095083B26E0}" srcId="{3885F2B2-72B4-4A31-A5E8-23937A166312}" destId="{B10A3D5E-A5F5-4DDC-872F-01D2F97F26D4}" srcOrd="0" destOrd="0" parTransId="{37548767-589B-47D2-9A9A-6C5E3D2067F9}" sibTransId="{5F03BA4E-4FE7-4D6A-AA00-486C2AC9ED46}"/>
    <dgm:cxn modelId="{46167A57-FA49-4012-992D-440ACE0CAB79}" type="presOf" srcId="{E6CD3DC0-3D6B-4631-AC2B-E445C9085B88}" destId="{B3729847-DFBD-46A2-BEF2-BC5766BC817C}" srcOrd="0" destOrd="0" presId="urn:microsoft.com/office/officeart/2005/8/layout/chevron2"/>
    <dgm:cxn modelId="{6DE34113-22BE-483A-94AD-65BA49C5876A}" srcId="{176578D4-B88D-4A79-9E6B-C0D25B729FD4}" destId="{2D2A8B5F-5459-4315-8D5A-ECE5F0B7259A}" srcOrd="0" destOrd="0" parTransId="{C2110CC9-5C69-4B94-BBC5-84FFCB5BFC34}" sibTransId="{B29DB735-EF7D-47FE-8EB4-68C7BCDFA876}"/>
    <dgm:cxn modelId="{D5FA25A9-7DEF-4C8E-8D2D-A6936315A3FD}" type="presOf" srcId="{176578D4-B88D-4A79-9E6B-C0D25B729FD4}" destId="{E28FA2C4-812F-42B9-8F42-C0565E5706EB}" srcOrd="0" destOrd="0" presId="urn:microsoft.com/office/officeart/2005/8/layout/chevron2"/>
    <dgm:cxn modelId="{51DB7F02-F884-4B48-B6F8-8A1419790A4D}" type="presOf" srcId="{5E96DB1E-0582-4233-8DA5-0FFBBFD62A3B}" destId="{BD8DA0CE-DB9D-40E6-AECE-1CE1870E03F0}" srcOrd="0" destOrd="1" presId="urn:microsoft.com/office/officeart/2005/8/layout/chevron2"/>
    <dgm:cxn modelId="{547D4415-BB63-42EA-9923-6B0065070F87}" srcId="{F9D08B4A-C92C-4F67-8676-8711B7BE22CE}" destId="{176578D4-B88D-4A79-9E6B-C0D25B729FD4}" srcOrd="2" destOrd="0" parTransId="{A7E06293-2F1A-4167-A11F-11DE33D362E0}" sibTransId="{ABFD11A1-F04F-4EAA-AD07-CEA21F14556D}"/>
    <dgm:cxn modelId="{A23A4F35-E41D-4C38-A61C-E7F2BDB579E6}" type="presOf" srcId="{C8A29392-584C-47D7-8BF6-15BC6B6BAC20}" destId="{C439B9C3-82C1-46CB-886E-1C04F982E75E}" srcOrd="0" destOrd="2" presId="urn:microsoft.com/office/officeart/2005/8/layout/chevron2"/>
    <dgm:cxn modelId="{3D89A7BB-8366-492E-9133-1AC3CBD16D38}" type="presOf" srcId="{2D2A8B5F-5459-4315-8D5A-ECE5F0B7259A}" destId="{BD8DA0CE-DB9D-40E6-AECE-1CE1870E03F0}" srcOrd="0" destOrd="0" presId="urn:microsoft.com/office/officeart/2005/8/layout/chevron2"/>
    <dgm:cxn modelId="{1BD8F27C-0575-4929-B75A-1A7A8279D998}" type="presOf" srcId="{6A7CBCE6-292C-4166-9C62-B709E0644E9E}" destId="{B3729847-DFBD-46A2-BEF2-BC5766BC817C}" srcOrd="0" destOrd="1" presId="urn:microsoft.com/office/officeart/2005/8/layout/chevron2"/>
    <dgm:cxn modelId="{17593160-0C0D-441F-A57B-2F7E3EFB2C5B}" type="presOf" srcId="{D0C0006A-1CEB-46CF-9C49-A7C700429370}" destId="{C439B9C3-82C1-46CB-886E-1C04F982E75E}" srcOrd="0" destOrd="3" presId="urn:microsoft.com/office/officeart/2005/8/layout/chevron2"/>
    <dgm:cxn modelId="{A24D33DE-EFEB-4776-BDCE-22E15F563D8D}" srcId="{534A8AF9-42DF-4B8D-9041-A5DF365EC86B}" destId="{9A0ADA2B-03EE-42BE-AE71-56CAD0033A19}" srcOrd="3" destOrd="0" parTransId="{91B38FCE-5888-4C94-9C87-104D87AF7863}" sibTransId="{F33BD66F-CBD2-4AD7-9A5F-924F224AD947}"/>
    <dgm:cxn modelId="{44435B0A-E5A9-49DC-BA23-1759D4C0FD87}" type="presOf" srcId="{B10A3D5E-A5F5-4DDC-872F-01D2F97F26D4}" destId="{C439B9C3-82C1-46CB-886E-1C04F982E75E}" srcOrd="0" destOrd="0" presId="urn:microsoft.com/office/officeart/2005/8/layout/chevron2"/>
    <dgm:cxn modelId="{F688537C-DE5A-4841-B636-691BE45C2D46}" srcId="{F9D08B4A-C92C-4F67-8676-8711B7BE22CE}" destId="{534A8AF9-42DF-4B8D-9041-A5DF365EC86B}" srcOrd="1" destOrd="0" parTransId="{95A023FC-9681-4597-8823-26CE41F020B3}" sibTransId="{5FA43B16-BCE1-4679-9B04-C21AB12C614E}"/>
    <dgm:cxn modelId="{E0D53193-2E16-45C1-A714-6501795B2E86}" type="presOf" srcId="{9A0ADA2B-03EE-42BE-AE71-56CAD0033A19}" destId="{B3729847-DFBD-46A2-BEF2-BC5766BC817C}" srcOrd="0" destOrd="3" presId="urn:microsoft.com/office/officeart/2005/8/layout/chevron2"/>
    <dgm:cxn modelId="{9E102EDF-C702-40CE-AA6B-62ADEFA9A4AF}" type="presOf" srcId="{3885F2B2-72B4-4A31-A5E8-23937A166312}" destId="{C38089AE-CE67-4837-A983-F27C98881290}" srcOrd="0" destOrd="0" presId="urn:microsoft.com/office/officeart/2005/8/layout/chevron2"/>
    <dgm:cxn modelId="{2FC5C76B-8786-4F68-9EC7-69B6DB6D5C6E}" srcId="{534A8AF9-42DF-4B8D-9041-A5DF365EC86B}" destId="{E6CD3DC0-3D6B-4631-AC2B-E445C9085B88}" srcOrd="0" destOrd="0" parTransId="{FBC4F9D7-2913-49F1-AB94-6E64F8E6EB2E}" sibTransId="{82506B69-BA6E-4252-BAC8-251C4BB024B7}"/>
    <dgm:cxn modelId="{6F23FB2D-6DBB-4F1F-B975-8F5EA2AA6020}" srcId="{3885F2B2-72B4-4A31-A5E8-23937A166312}" destId="{D0C0006A-1CEB-46CF-9C49-A7C700429370}" srcOrd="3" destOrd="0" parTransId="{08E90D11-DFCA-48A4-B295-AF4A48A1540D}" sibTransId="{359F94DF-B4CE-407E-86FA-35337FFA461B}"/>
    <dgm:cxn modelId="{5BA54FBE-5B59-4718-8DBF-DE77EF18BE46}" srcId="{176578D4-B88D-4A79-9E6B-C0D25B729FD4}" destId="{5E96DB1E-0582-4233-8DA5-0FFBBFD62A3B}" srcOrd="1" destOrd="0" parTransId="{246F96D1-FDB1-4BD8-9304-C2A6DEACE5F9}" sibTransId="{E569A0D2-9E87-4D32-8446-A9E928AE05DB}"/>
    <dgm:cxn modelId="{5141938C-58BF-4520-B93F-08930596AB4D}" type="presOf" srcId="{ED663275-E1EF-48A9-927B-433D3F59C4C1}" destId="{C439B9C3-82C1-46CB-886E-1C04F982E75E}" srcOrd="0" destOrd="1" presId="urn:microsoft.com/office/officeart/2005/8/layout/chevron2"/>
    <dgm:cxn modelId="{AF24B1E9-34FC-4B31-AA61-057FD2F365A4}" srcId="{3885F2B2-72B4-4A31-A5E8-23937A166312}" destId="{ED663275-E1EF-48A9-927B-433D3F59C4C1}" srcOrd="1" destOrd="0" parTransId="{E9404D9A-505C-4AFC-93BF-7A30D68B6CAD}" sibTransId="{969BA78A-D363-4659-941D-F52E092DB75F}"/>
    <dgm:cxn modelId="{E68159C2-1B0F-4A88-9469-384B1305517A}" type="presOf" srcId="{516AA71A-618E-4E47-9969-DAE7DF6E8E42}" destId="{B3729847-DFBD-46A2-BEF2-BC5766BC817C}" srcOrd="0" destOrd="2" presId="urn:microsoft.com/office/officeart/2005/8/layout/chevron2"/>
    <dgm:cxn modelId="{11540450-190F-40A4-9500-8584066BDDC4}" srcId="{F9D08B4A-C92C-4F67-8676-8711B7BE22CE}" destId="{3885F2B2-72B4-4A31-A5E8-23937A166312}" srcOrd="0" destOrd="0" parTransId="{F25D401A-783C-4674-97F5-32C2D0982E0F}" sibTransId="{B4C7B4D5-8971-413D-B727-1704AE47F3EA}"/>
    <dgm:cxn modelId="{39B0594D-9257-4BEB-9BFE-4FDE9EEC5F4B}" type="presOf" srcId="{17209239-B65A-459A-B307-E8EF5ECC556D}" destId="{BD8DA0CE-DB9D-40E6-AECE-1CE1870E03F0}" srcOrd="0" destOrd="2" presId="urn:microsoft.com/office/officeart/2005/8/layout/chevron2"/>
    <dgm:cxn modelId="{06304C88-1313-4922-8F67-CA86AF6DB133}" type="presParOf" srcId="{799313B0-DA8E-4B13-9555-6FD5711F6D80}" destId="{ECD0984F-C636-4981-80A9-4A9464E1CD8D}" srcOrd="0" destOrd="0" presId="urn:microsoft.com/office/officeart/2005/8/layout/chevron2"/>
    <dgm:cxn modelId="{2ECD67C6-9EC5-4A59-BA0F-30229933689A}" type="presParOf" srcId="{ECD0984F-C636-4981-80A9-4A9464E1CD8D}" destId="{C38089AE-CE67-4837-A983-F27C98881290}" srcOrd="0" destOrd="0" presId="urn:microsoft.com/office/officeart/2005/8/layout/chevron2"/>
    <dgm:cxn modelId="{0A255F3B-BEE1-4CC4-97E8-D74688B7381C}" type="presParOf" srcId="{ECD0984F-C636-4981-80A9-4A9464E1CD8D}" destId="{C439B9C3-82C1-46CB-886E-1C04F982E75E}" srcOrd="1" destOrd="0" presId="urn:microsoft.com/office/officeart/2005/8/layout/chevron2"/>
    <dgm:cxn modelId="{4DF05B71-8258-4370-B329-EDE370AD63E2}" type="presParOf" srcId="{799313B0-DA8E-4B13-9555-6FD5711F6D80}" destId="{759956AA-9F1B-4400-8199-37617A0CCA1C}" srcOrd="1" destOrd="0" presId="urn:microsoft.com/office/officeart/2005/8/layout/chevron2"/>
    <dgm:cxn modelId="{45B8FC43-A932-426D-9EE5-211F2F31B8D8}" type="presParOf" srcId="{799313B0-DA8E-4B13-9555-6FD5711F6D80}" destId="{D49DF315-A72B-4AE0-89B0-9E24AF16037E}" srcOrd="2" destOrd="0" presId="urn:microsoft.com/office/officeart/2005/8/layout/chevron2"/>
    <dgm:cxn modelId="{A95D4078-D08F-4498-BD44-C8F0943A5553}" type="presParOf" srcId="{D49DF315-A72B-4AE0-89B0-9E24AF16037E}" destId="{C65351A9-8CA0-4278-B93F-2CF29F62F050}" srcOrd="0" destOrd="0" presId="urn:microsoft.com/office/officeart/2005/8/layout/chevron2"/>
    <dgm:cxn modelId="{4243839F-E283-4A10-9B36-6C9B64E891E1}" type="presParOf" srcId="{D49DF315-A72B-4AE0-89B0-9E24AF16037E}" destId="{B3729847-DFBD-46A2-BEF2-BC5766BC817C}" srcOrd="1" destOrd="0" presId="urn:microsoft.com/office/officeart/2005/8/layout/chevron2"/>
    <dgm:cxn modelId="{6A08677F-6F52-448A-8C2C-F7A2D4B9457F}" type="presParOf" srcId="{799313B0-DA8E-4B13-9555-6FD5711F6D80}" destId="{2CBA39B7-35AB-42DA-A33F-BCA3202B9D3C}" srcOrd="3" destOrd="0" presId="urn:microsoft.com/office/officeart/2005/8/layout/chevron2"/>
    <dgm:cxn modelId="{1F0B0990-B5A4-4557-8795-1418B1E16584}" type="presParOf" srcId="{799313B0-DA8E-4B13-9555-6FD5711F6D80}" destId="{2BB30D68-CB98-41D5-94C0-B6C93801A55F}" srcOrd="4" destOrd="0" presId="urn:microsoft.com/office/officeart/2005/8/layout/chevron2"/>
    <dgm:cxn modelId="{E3601802-A6DD-4185-B312-BFE4D2AD5FA8}" type="presParOf" srcId="{2BB30D68-CB98-41D5-94C0-B6C93801A55F}" destId="{E28FA2C4-812F-42B9-8F42-C0565E5706EB}" srcOrd="0" destOrd="0" presId="urn:microsoft.com/office/officeart/2005/8/layout/chevron2"/>
    <dgm:cxn modelId="{8568F4A2-6E9F-4B13-AD7E-68C205330AD4}" type="presParOf" srcId="{2BB30D68-CB98-41D5-94C0-B6C93801A55F}" destId="{BD8DA0CE-DB9D-40E6-AECE-1CE1870E03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881399"/>
        <a:ext cx="1549934" cy="907376"/>
      </dsp:txXfrm>
    </dsp:sp>
    <dsp:sp modelId="{34577070-7267-4B59-B5F1-545ED434455F}">
      <dsp:nvSpPr>
        <dsp:cNvPr id="0" name=""/>
        <dsp:cNvSpPr/>
      </dsp:nvSpPr>
      <dsp:spPr>
        <a:xfrm>
          <a:off x="1772409" y="1135894"/>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1215571"/>
        <a:ext cx="238389" cy="239031"/>
      </dsp:txXfrm>
    </dsp:sp>
    <dsp:sp modelId="{B81B95B1-F40B-427C-9FEB-70EB9EAF49A7}">
      <dsp:nvSpPr>
        <dsp:cNvPr id="0" name=""/>
        <dsp:cNvSpPr/>
      </dsp:nvSpPr>
      <dsp:spPr>
        <a:xfrm>
          <a:off x="2254327"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881399"/>
        <a:ext cx="1549934" cy="907376"/>
      </dsp:txXfrm>
    </dsp:sp>
    <dsp:sp modelId="{D94D754A-83A7-4887-B3F2-47FEA93CD2F1}">
      <dsp:nvSpPr>
        <dsp:cNvPr id="0" name=""/>
        <dsp:cNvSpPr/>
      </dsp:nvSpPr>
      <dsp:spPr>
        <a:xfrm>
          <a:off x="4021361" y="1135894"/>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1215571"/>
        <a:ext cx="238389" cy="239031"/>
      </dsp:txXfrm>
    </dsp:sp>
    <dsp:sp modelId="{1A228A3B-535C-4A49-871B-2E2E577A65BD}">
      <dsp:nvSpPr>
        <dsp:cNvPr id="0" name=""/>
        <dsp:cNvSpPr/>
      </dsp:nvSpPr>
      <dsp:spPr>
        <a:xfrm>
          <a:off x="4503280"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881399"/>
        <a:ext cx="1549934" cy="907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089AE-CE67-4837-A983-F27C98881290}">
      <dsp:nvSpPr>
        <dsp:cNvPr id="0" name=""/>
        <dsp:cNvSpPr/>
      </dsp:nvSpPr>
      <dsp:spPr>
        <a:xfrm rot="5400000">
          <a:off x="-222377" y="222621"/>
          <a:ext cx="1482517" cy="1037761"/>
        </a:xfrm>
        <a:prstGeom prst="chevron">
          <a:avLst/>
        </a:prstGeom>
        <a:solidFill>
          <a:srgbClr val="112B43">
            <a:alpha val="8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Acquisition</a:t>
          </a:r>
          <a:r>
            <a:rPr lang="en-US" sz="1600" kern="1200" dirty="0" smtClean="0">
              <a:solidFill>
                <a:srgbClr val="FFFFFF"/>
              </a:solidFill>
              <a:latin typeface="Arial"/>
              <a:ea typeface="+mn-ea"/>
              <a:cs typeface="+mn-cs"/>
            </a:rPr>
            <a:t> </a:t>
          </a:r>
          <a:endParaRPr lang="en-US" sz="1600" kern="1200" dirty="0">
            <a:solidFill>
              <a:srgbClr val="FFFFFF"/>
            </a:solidFill>
            <a:latin typeface="Arial"/>
            <a:ea typeface="+mn-ea"/>
            <a:cs typeface="+mn-cs"/>
          </a:endParaRPr>
        </a:p>
      </dsp:txBody>
      <dsp:txXfrm rot="-5400000">
        <a:off x="2" y="519124"/>
        <a:ext cx="1037761" cy="444756"/>
      </dsp:txXfrm>
    </dsp:sp>
    <dsp:sp modelId="{C439B9C3-82C1-46CB-886E-1C04F982E75E}">
      <dsp:nvSpPr>
        <dsp:cNvPr id="0" name=""/>
        <dsp:cNvSpPr/>
      </dsp:nvSpPr>
      <dsp:spPr>
        <a:xfrm rot="5400000">
          <a:off x="4130086" y="-3092085"/>
          <a:ext cx="963636" cy="7148286"/>
        </a:xfrm>
        <a:prstGeom prst="round2SameRect">
          <a:avLst/>
        </a:prstGeom>
        <a:solidFill>
          <a:srgbClr val="FFFFFF">
            <a:alpha val="90000"/>
            <a:hueOff val="0"/>
            <a:satOff val="0"/>
            <a:lumOff val="0"/>
            <a:alphaOff val="0"/>
          </a:srgbClr>
        </a:solidFill>
        <a:ln w="9525" cap="flat" cmpd="sng" algn="ctr">
          <a:solidFill>
            <a:srgbClr val="112B4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Landsat 8 OLI surface reflectance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Aqua MODIS chlorophyll 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VECOS </a:t>
          </a:r>
          <a:r>
            <a:rPr lang="en-US" sz="1400" i="1" kern="1200" dirty="0" smtClean="0">
              <a:solidFill>
                <a:srgbClr val="767171">
                  <a:hueOff val="0"/>
                  <a:satOff val="0"/>
                  <a:lumOff val="0"/>
                  <a:alphaOff val="0"/>
                </a:srgbClr>
              </a:solidFill>
              <a:latin typeface="Garamond" panose="02020404030301010803" pitchFamily="18" charset="0"/>
              <a:ea typeface="+mn-ea"/>
              <a:cs typeface="+mn-cs"/>
            </a:rPr>
            <a:t>in situ </a:t>
          </a:r>
          <a:r>
            <a:rPr lang="en-US" sz="1400" kern="1200" dirty="0" smtClean="0">
              <a:solidFill>
                <a:srgbClr val="767171">
                  <a:hueOff val="0"/>
                  <a:satOff val="0"/>
                  <a:lumOff val="0"/>
                  <a:alphaOff val="0"/>
                </a:srgbClr>
              </a:solidFill>
              <a:latin typeface="Garamond" panose="02020404030301010803" pitchFamily="18" charset="0"/>
              <a:ea typeface="+mn-ea"/>
              <a:cs typeface="+mn-cs"/>
            </a:rPr>
            <a:t>water quality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NOAA Bathymetry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47280"/>
        <a:ext cx="7101245" cy="869554"/>
      </dsp:txXfrm>
    </dsp:sp>
    <dsp:sp modelId="{C65351A9-8CA0-4278-B93F-2CF29F62F050}">
      <dsp:nvSpPr>
        <dsp:cNvPr id="0" name=""/>
        <dsp:cNvSpPr/>
      </dsp:nvSpPr>
      <dsp:spPr>
        <a:xfrm rot="5400000">
          <a:off x="-222377" y="1510661"/>
          <a:ext cx="1482517" cy="1037761"/>
        </a:xfrm>
        <a:prstGeom prst="chevron">
          <a:avLst/>
        </a:prstGeom>
        <a:solidFill>
          <a:schemeClr val="accent1">
            <a:lumMod val="50000"/>
            <a:alpha val="93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ArcGIS</a:t>
          </a:r>
          <a:endParaRPr lang="en-US" sz="1600" b="1" kern="1200" dirty="0">
            <a:solidFill>
              <a:srgbClr val="FFFFFF"/>
            </a:solidFill>
            <a:latin typeface="Garamond" panose="02020404030301010803" pitchFamily="18" charset="0"/>
            <a:ea typeface="+mn-ea"/>
            <a:cs typeface="+mn-cs"/>
          </a:endParaRPr>
        </a:p>
      </dsp:txBody>
      <dsp:txXfrm rot="-5400000">
        <a:off x="2" y="1807164"/>
        <a:ext cx="1037761" cy="444756"/>
      </dsp:txXfrm>
    </dsp:sp>
    <dsp:sp modelId="{B3729847-DFBD-46A2-BEF2-BC5766BC817C}">
      <dsp:nvSpPr>
        <dsp:cNvPr id="0" name=""/>
        <dsp:cNvSpPr/>
      </dsp:nvSpPr>
      <dsp:spPr>
        <a:xfrm rot="5400000">
          <a:off x="4139010" y="-1804041"/>
          <a:ext cx="945789" cy="7148286"/>
        </a:xfrm>
        <a:prstGeom prst="round2SameRect">
          <a:avLst/>
        </a:prstGeom>
        <a:solidFill>
          <a:srgbClr val="FFFFFF">
            <a:alpha val="90000"/>
            <a:hueOff val="0"/>
            <a:satOff val="0"/>
            <a:lumOff val="0"/>
            <a:alphaOff val="0"/>
          </a:srgbClr>
        </a:solidFill>
        <a:ln w="9525"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Created true color </a:t>
          </a:r>
          <a:r>
            <a:rPr lang="en-US" sz="1400" kern="1200" smtClean="0">
              <a:solidFill>
                <a:srgbClr val="767171">
                  <a:hueOff val="0"/>
                  <a:satOff val="0"/>
                  <a:lumOff val="0"/>
                  <a:alphaOff val="0"/>
                </a:srgbClr>
              </a:solidFill>
              <a:latin typeface="Garamond" panose="02020404030301010803" pitchFamily="18" charset="0"/>
              <a:ea typeface="+mn-ea"/>
              <a:cs typeface="+mn-cs"/>
            </a:rPr>
            <a:t>reflectance images for Landsat 8 </a:t>
          </a:r>
          <a:r>
            <a:rPr lang="en-US" sz="1400" kern="1200" dirty="0" smtClean="0">
              <a:solidFill>
                <a:srgbClr val="767171">
                  <a:hueOff val="0"/>
                  <a:satOff val="0"/>
                  <a:lumOff val="0"/>
                  <a:alphaOff val="0"/>
                </a:srgbClr>
              </a:solidFill>
              <a:latin typeface="Garamond" panose="02020404030301010803" pitchFamily="18" charset="0"/>
              <a:ea typeface="+mn-ea"/>
              <a:cs typeface="+mn-cs"/>
            </a:rPr>
            <a:t>bands 1-5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Masks were created to remove land and clouds</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Matched Landsat and </a:t>
          </a:r>
          <a:r>
            <a:rPr lang="en-US" sz="1400" i="0" kern="1200" dirty="0" smtClean="0">
              <a:solidFill>
                <a:srgbClr val="767171">
                  <a:hueOff val="0"/>
                  <a:satOff val="0"/>
                  <a:lumOff val="0"/>
                  <a:alphaOff val="0"/>
                </a:srgbClr>
              </a:solidFill>
              <a:latin typeface="Garamond" panose="02020404030301010803" pitchFamily="18" charset="0"/>
              <a:ea typeface="+mn-ea"/>
              <a:cs typeface="+mn-cs"/>
            </a:rPr>
            <a:t>VIMS</a:t>
          </a:r>
          <a:r>
            <a:rPr lang="en-US" sz="1400" i="1" kern="1200" dirty="0" smtClean="0">
              <a:solidFill>
                <a:srgbClr val="767171">
                  <a:hueOff val="0"/>
                  <a:satOff val="0"/>
                  <a:lumOff val="0"/>
                  <a:alphaOff val="0"/>
                </a:srgbClr>
              </a:solidFill>
              <a:latin typeface="Garamond" panose="02020404030301010803" pitchFamily="18" charset="0"/>
              <a:ea typeface="+mn-ea"/>
              <a:cs typeface="+mn-cs"/>
            </a:rPr>
            <a:t> in-situ</a:t>
          </a:r>
          <a:r>
            <a:rPr lang="en-US" sz="1400" i="0" kern="1200" dirty="0" smtClean="0">
              <a:solidFill>
                <a:srgbClr val="767171">
                  <a:hueOff val="0"/>
                  <a:satOff val="0"/>
                  <a:lumOff val="0"/>
                  <a:alphaOff val="0"/>
                </a:srgbClr>
              </a:solidFill>
              <a:latin typeface="Garamond" panose="02020404030301010803" pitchFamily="18" charset="0"/>
              <a:ea typeface="+mn-ea"/>
              <a:cs typeface="+mn-cs"/>
            </a:rPr>
            <a:t>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Combined layers into data table  </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1343377"/>
        <a:ext cx="7102116" cy="853449"/>
      </dsp:txXfrm>
    </dsp:sp>
    <dsp:sp modelId="{E28FA2C4-812F-42B9-8F42-C0565E5706EB}">
      <dsp:nvSpPr>
        <dsp:cNvPr id="0" name=""/>
        <dsp:cNvSpPr/>
      </dsp:nvSpPr>
      <dsp:spPr>
        <a:xfrm rot="5400000">
          <a:off x="-222377" y="2798700"/>
          <a:ext cx="1482517" cy="1037761"/>
        </a:xfrm>
        <a:prstGeom prst="chevron">
          <a:avLst/>
        </a:prstGeom>
        <a:solidFill>
          <a:schemeClr val="accent1">
            <a:lumMod val="75000"/>
            <a:alpha val="84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R</a:t>
          </a:r>
          <a:r>
            <a:rPr lang="en-US" sz="1600" kern="1200" dirty="0" smtClean="0">
              <a:solidFill>
                <a:srgbClr val="FFFFFF"/>
              </a:solidFill>
              <a:latin typeface="Arial"/>
              <a:ea typeface="+mn-ea"/>
              <a:cs typeface="+mn-cs"/>
            </a:rPr>
            <a:t> </a:t>
          </a:r>
          <a:endParaRPr lang="en-US" sz="1600" kern="1200" dirty="0">
            <a:solidFill>
              <a:srgbClr val="FFFFFF"/>
            </a:solidFill>
            <a:latin typeface="Arial"/>
            <a:ea typeface="+mn-ea"/>
            <a:cs typeface="+mn-cs"/>
          </a:endParaRPr>
        </a:p>
      </dsp:txBody>
      <dsp:txXfrm rot="-5400000">
        <a:off x="2" y="3095203"/>
        <a:ext cx="1037761" cy="444756"/>
      </dsp:txXfrm>
    </dsp:sp>
    <dsp:sp modelId="{BD8DA0CE-DB9D-40E6-AECE-1CE1870E03F0}">
      <dsp:nvSpPr>
        <dsp:cNvPr id="0" name=""/>
        <dsp:cNvSpPr/>
      </dsp:nvSpPr>
      <dsp:spPr>
        <a:xfrm rot="5400000">
          <a:off x="4143568" y="-517173"/>
          <a:ext cx="936673" cy="7148286"/>
        </a:xfrm>
        <a:prstGeom prst="round2SameRect">
          <a:avLst/>
        </a:prstGeom>
        <a:solidFill>
          <a:srgbClr val="FFFFFF">
            <a:alpha val="90000"/>
            <a:hueOff val="0"/>
            <a:satOff val="0"/>
            <a:lumOff val="0"/>
            <a:alphaOff val="0"/>
          </a:srgbClr>
        </a:solidFill>
        <a:ln w="952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Plotted data on scatter plot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Ran linear and nonlinear regression models</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Used best fit relationship as predictive model</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2634358"/>
        <a:ext cx="7102561" cy="845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t>Our Data was collected between May 2011 and October 2015</a:t>
            </a:r>
            <a:r>
              <a:rPr lang="en-US" baseline="0" dirty="0" smtClean="0">
                <a:solidFill>
                  <a:srgbClr val="FF0000"/>
                </a:solidFill>
              </a:rPr>
              <a:t>.   ***We may have to change our study period for this project, depending on what dates we use to clarify***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endParaRPr lang="en-US" baseline="0" dirty="0" smtClean="0"/>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week.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a:p>
            <a:pPr marL="228600" indent="-228600">
              <a:buAutoNum type="arabicPeriod"/>
            </a:pPr>
            <a:r>
              <a:rPr lang="en-US" baseline="0" dirty="0" err="1" smtClean="0"/>
              <a:t>AquaMODIS</a:t>
            </a:r>
            <a:r>
              <a:rPr lang="en-US" baseline="0" dirty="0" smtClean="0"/>
              <a:t>: Downloaded from NOAA’s </a:t>
            </a:r>
            <a:r>
              <a:rPr lang="en-US" baseline="0" dirty="0" err="1" smtClean="0"/>
              <a:t>CoastWatch</a:t>
            </a:r>
            <a:r>
              <a:rPr lang="en-US" baseline="0" dirty="0" smtClean="0"/>
              <a:t> East Coast Node, used to detect chlorophyll-a. 1.4km resolution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True color composites were compiled by dividing the pixel values by 10,000 for bands 1-5 of the Landsat8 data. </a:t>
            </a:r>
          </a:p>
          <a:p>
            <a:pPr marL="228600" indent="-228600">
              <a:buAutoNum type="arabicPeriod"/>
            </a:pPr>
            <a:r>
              <a:rPr lang="en-US" dirty="0" smtClean="0"/>
              <a:t>Land pixels were removed using a water mask created by calculating the NVDI with bands 4 and 5 to determine density of plant growth.  A water mask was created</a:t>
            </a:r>
            <a:r>
              <a:rPr lang="en-US" baseline="0" dirty="0" smtClean="0"/>
              <a:t> by reclassifying pixels in the NDVI with a value less than 0 (“VALUE &lt; 0”) as 1, and reclassifying all other pixels as “</a:t>
            </a:r>
            <a:r>
              <a:rPr lang="en-US" baseline="0" dirty="0" err="1" smtClean="0"/>
              <a:t>NoData</a:t>
            </a:r>
            <a:r>
              <a:rPr lang="en-US" baseline="0" dirty="0" smtClean="0"/>
              <a:t>”.  This mask was used on the Landsat bands to obtain water-only images.</a:t>
            </a:r>
            <a:endParaRPr lang="en-US" dirty="0" smtClean="0"/>
          </a:p>
          <a:p>
            <a:pPr marL="228600" indent="-228600">
              <a:buAutoNum type="arabicPeriod" startAt="3"/>
            </a:pPr>
            <a:r>
              <a:rPr lang="en-US" dirty="0" smtClean="0"/>
              <a:t>Clouds were removed using a cloud mask created with the </a:t>
            </a:r>
            <a:r>
              <a:rPr lang="en-US" dirty="0" err="1" smtClean="0"/>
              <a:t>cf_mask_layer</a:t>
            </a:r>
            <a:r>
              <a:rPr lang="en-US" dirty="0" smtClean="0"/>
              <a:t> from the Landsat</a:t>
            </a:r>
            <a:r>
              <a:rPr lang="en-US" baseline="0" dirty="0" smtClean="0"/>
              <a:t> CDR data download.  Pixels of value 2 and 4 were Reclassified as “</a:t>
            </a:r>
            <a:r>
              <a:rPr lang="en-US" baseline="0" dirty="0" err="1" smtClean="0"/>
              <a:t>NoData</a:t>
            </a:r>
            <a:r>
              <a:rPr lang="en-US" baseline="0" dirty="0" smtClean="0"/>
              <a:t>”.  All other pixels were reclassified to “1”.  This mask was applied to the water-only bands, and the result was an image with land pixels and cloud pixels removed.</a:t>
            </a:r>
            <a:r>
              <a:rPr lang="en-US" dirty="0" smtClean="0"/>
              <a:t>  </a:t>
            </a:r>
          </a:p>
          <a:p>
            <a:pPr marL="228600" indent="-228600">
              <a:buAutoNum type="arabicPeriod" startAt="3"/>
            </a:pPr>
            <a:r>
              <a:rPr lang="en-US" dirty="0" smtClean="0"/>
              <a:t>We</a:t>
            </a:r>
            <a:r>
              <a:rPr lang="en-US" baseline="0" dirty="0" smtClean="0"/>
              <a:t> imported the in-situ data into ArcMap and used the points of the in-situ as the reference shape file for extracting the pixel values of the Landsat data.</a:t>
            </a:r>
          </a:p>
          <a:p>
            <a:pPr marL="228600" indent="-228600">
              <a:buAutoNum type="arabicPeriod" startAt="3"/>
            </a:pPr>
            <a:r>
              <a:rPr lang="en-US" baseline="0" dirty="0" smtClean="0"/>
              <a:t>Once the pixel values were extracted, they were saved to a .csv that also included the in-situ </a:t>
            </a:r>
            <a:r>
              <a:rPr lang="en-US" baseline="0" dirty="0" err="1" smtClean="0"/>
              <a:t>chl</a:t>
            </a:r>
            <a:r>
              <a:rPr lang="en-US" baseline="0" dirty="0" smtClean="0"/>
              <a:t> measurements.</a:t>
            </a:r>
          </a:p>
          <a:p>
            <a:pPr marL="228600" indent="-228600">
              <a:buAutoNum type="arabicPeriod" startAt="3"/>
            </a:pPr>
            <a:r>
              <a:rPr lang="en-US" baseline="0" dirty="0" smtClean="0"/>
              <a:t>This .csv was imported into R, where the data was plotted on a scatter plot.  Linear and nonlinear regression models were run to find a best fit equation.  </a:t>
            </a:r>
          </a:p>
          <a:p>
            <a:pPr marL="228600" indent="-228600">
              <a:buAutoNum type="arabicPeriod" startAt="3"/>
            </a:pPr>
            <a:r>
              <a:rPr lang="en-US" baseline="0" dirty="0" smtClean="0"/>
              <a:t>The equation was used in the python tool to create a map of chlorophyll concentration.</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omments" Target="../comments/commen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9" name="Text Placeholder 8"/>
          <p:cNvSpPr>
            <a:spLocks noGrp="1"/>
          </p:cNvSpPr>
          <p:nvPr>
            <p:ph type="body" sz="quarter" idx="17"/>
          </p:nvPr>
        </p:nvSpPr>
        <p:spPr/>
        <p:txBody>
          <a:bodyPr>
            <a:normAutofit fontScale="85000" lnSpcReduction="10000"/>
          </a:bodyPr>
          <a:lstStyle/>
          <a:p>
            <a:r>
              <a:rPr lang="en-US" dirty="0" smtClean="0"/>
              <a:t>Utilizing NASA </a:t>
            </a:r>
            <a:r>
              <a:rPr lang="en-US" dirty="0"/>
              <a:t>E</a:t>
            </a:r>
            <a:r>
              <a:rPr lang="en-US" dirty="0" smtClean="0"/>
              <a:t>arth Observations to Identify Harmful Algal Blooms in the Chesapeake Bay</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069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Errors and Uncertainties </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93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231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165623"/>
            <a:ext cx="5194554" cy="1569907"/>
          </a:xfrm>
        </p:spPr>
        <p:txBody>
          <a:bodyPr>
            <a:noAutofit/>
          </a:bodyPr>
          <a:lstStyle/>
          <a:p>
            <a:r>
              <a:rPr lang="en-US" sz="1400" dirty="0" smtClean="0"/>
              <a:t>Dr. Kenton Ross, NASA DEVELOP </a:t>
            </a:r>
          </a:p>
          <a:p>
            <a:r>
              <a:rPr lang="en-US" sz="1400" dirty="0" smtClean="0"/>
              <a:t>Robert </a:t>
            </a:r>
            <a:r>
              <a:rPr lang="en-US" sz="1400" dirty="0" err="1" smtClean="0"/>
              <a:t>VanGundy</a:t>
            </a:r>
            <a:r>
              <a:rPr lang="en-US" sz="1400" dirty="0" smtClean="0"/>
              <a:t>, University of Virginia’s College at Wise</a:t>
            </a:r>
          </a:p>
          <a:p>
            <a:r>
              <a:rPr lang="en-US" sz="1400" dirty="0" smtClean="0"/>
              <a:t>Dr. DeWayne Cecil, Global Science and Technology, Inc. </a:t>
            </a:r>
          </a:p>
          <a:p>
            <a:r>
              <a:rPr lang="en-US" sz="1400" dirty="0" err="1" smtClean="0"/>
              <a:t>Malanie</a:t>
            </a:r>
            <a:r>
              <a:rPr lang="en-US" sz="1400" dirty="0" smtClean="0"/>
              <a:t> </a:t>
            </a:r>
            <a:r>
              <a:rPr lang="en-US" sz="1400" dirty="0" err="1" smtClean="0"/>
              <a:t>Salyer</a:t>
            </a:r>
            <a:r>
              <a:rPr lang="en-US" sz="1400" dirty="0" smtClean="0"/>
              <a:t>, NASA DEVELOP Wise County </a:t>
            </a:r>
            <a:endParaRPr lang="en-US" sz="1400" dirty="0"/>
          </a:p>
        </p:txBody>
      </p:sp>
      <p:sp>
        <p:nvSpPr>
          <p:cNvPr id="3" name="Text Placeholder 2"/>
          <p:cNvSpPr>
            <a:spLocks noGrp="1"/>
          </p:cNvSpPr>
          <p:nvPr>
            <p:ph type="body" sz="quarter" idx="11"/>
          </p:nvPr>
        </p:nvSpPr>
        <p:spPr>
          <a:xfrm>
            <a:off x="3511296" y="2909530"/>
            <a:ext cx="5194554" cy="1238607"/>
          </a:xfrm>
        </p:spPr>
        <p:txBody>
          <a:bodyPr>
            <a:noAutofit/>
          </a:bodyPr>
          <a:lstStyle/>
          <a:p>
            <a:r>
              <a:rPr lang="en-US" sz="1400" dirty="0" smtClean="0"/>
              <a:t>Dr. Kim Reece, Virginia Institute of Marine Science</a:t>
            </a:r>
          </a:p>
          <a:p>
            <a:r>
              <a:rPr lang="en-US" sz="1400" dirty="0" smtClean="0"/>
              <a:t>Russ Baxter, Virginia Deputy Secretary of Natural Resources for the Chesapeake Bay</a:t>
            </a:r>
          </a:p>
          <a:p>
            <a:r>
              <a:rPr lang="en-US" sz="1400" dirty="0" smtClean="0"/>
              <a:t>Will </a:t>
            </a:r>
            <a:r>
              <a:rPr lang="en-US" sz="1400" dirty="0" err="1" smtClean="0"/>
              <a:t>Hunley</a:t>
            </a:r>
            <a:r>
              <a:rPr lang="en-US" sz="1400" dirty="0" smtClean="0"/>
              <a:t>, Hampton Roads Sanitation Department</a:t>
            </a:r>
          </a:p>
          <a:p>
            <a:r>
              <a:rPr lang="en-US" sz="1400" dirty="0" smtClean="0"/>
              <a:t>Todd Egerton, Old Dominion University</a:t>
            </a:r>
            <a:endParaRPr lang="en-US" sz="1400" dirty="0"/>
          </a:p>
        </p:txBody>
      </p:sp>
      <p:sp>
        <p:nvSpPr>
          <p:cNvPr id="4" name="Text Placeholder 3"/>
          <p:cNvSpPr>
            <a:spLocks noGrp="1"/>
          </p:cNvSpPr>
          <p:nvPr>
            <p:ph type="body" sz="quarter" idx="12"/>
          </p:nvPr>
        </p:nvSpPr>
        <p:spPr>
          <a:xfrm>
            <a:off x="3492246" y="4834413"/>
            <a:ext cx="5111496" cy="704088"/>
          </a:xfrm>
        </p:spPr>
        <p:txBody>
          <a:bodyPr>
            <a:normAutofit/>
          </a:bodyPr>
          <a:lstStyle/>
          <a:p>
            <a:r>
              <a:rPr lang="en-US" sz="1400" dirty="0" smtClean="0"/>
              <a:t>Dr. Sara </a:t>
            </a:r>
            <a:r>
              <a:rPr lang="en-US" sz="1400" dirty="0" err="1" smtClean="0"/>
              <a:t>Lubkin</a:t>
            </a:r>
            <a:r>
              <a:rPr lang="en-US" sz="1400" dirty="0" smtClean="0"/>
              <a:t> and Cassandra Morgan</a:t>
            </a:r>
            <a:endParaRPr lang="en-US" sz="1400" dirty="0"/>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909530"/>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65343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5491163" y="1404065"/>
            <a:ext cx="3437080" cy="4718129"/>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2943046" y="1390236"/>
            <a:ext cx="2286198" cy="1414395"/>
          </a:xfrm>
          <a:prstGeom prst="rect">
            <a:avLst/>
          </a:prstGeom>
        </p:spPr>
      </p:pic>
      <p:sp>
        <p:nvSpPr>
          <p:cNvPr id="3" name="Text Placeholder 2"/>
          <p:cNvSpPr>
            <a:spLocks noGrp="1"/>
          </p:cNvSpPr>
          <p:nvPr>
            <p:ph type="body" sz="quarter" idx="14"/>
          </p:nvPr>
        </p:nvSpPr>
        <p:spPr/>
        <p:txBody>
          <a:bodyPr/>
          <a:lstStyle/>
          <a:p>
            <a:r>
              <a:rPr lang="en-US" dirty="0" smtClean="0"/>
              <a:t>Chesapeake Bay Watershed</a:t>
            </a:r>
          </a:p>
        </p:txBody>
      </p:sp>
      <p:pic>
        <p:nvPicPr>
          <p:cNvPr id="10" name="Picture 3" descr="C:\Users\DEVELOP4\Desktop\chesapeakebayzoo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2175" y="2981325"/>
            <a:ext cx="1867006" cy="3166549"/>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78743" y="5188710"/>
            <a:ext cx="483606" cy="690619"/>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69142" y="1968690"/>
            <a:ext cx="182974" cy="191589"/>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4661" y="1968690"/>
            <a:ext cx="2428385" cy="1754326"/>
          </a:xfrm>
          <a:prstGeom prst="rect">
            <a:avLst/>
          </a:prstGeom>
          <a:noFill/>
        </p:spPr>
        <p:txBody>
          <a:bodyPr wrap="square" rtlCol="0">
            <a:spAutoFit/>
          </a:bodyPr>
          <a:lstStyle/>
          <a:p>
            <a:r>
              <a:rPr lang="en-US" dirty="0" smtClean="0"/>
              <a:t>Study Area:</a:t>
            </a:r>
          </a:p>
          <a:p>
            <a:r>
              <a:rPr lang="en-US" dirty="0" smtClean="0"/>
              <a:t>Lower Chesapeake Bay</a:t>
            </a:r>
          </a:p>
          <a:p>
            <a:endParaRPr lang="en-US" dirty="0"/>
          </a:p>
          <a:p>
            <a:r>
              <a:rPr lang="en-US" dirty="0" smtClean="0"/>
              <a:t>Study Period: May 2011-October 2015</a:t>
            </a:r>
            <a:endParaRPr lang="en-US" dirty="0"/>
          </a:p>
        </p:txBody>
      </p:sp>
      <p:cxnSp>
        <p:nvCxnSpPr>
          <p:cNvPr id="4" name="Straight Connector 3"/>
          <p:cNvCxnSpPr/>
          <p:nvPr/>
        </p:nvCxnSpPr>
        <p:spPr>
          <a:xfrm flipV="1">
            <a:off x="3152175" y="2160279"/>
            <a:ext cx="1716967" cy="82104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 idx="3"/>
          </p:cNvCxnSpPr>
          <p:nvPr/>
        </p:nvCxnSpPr>
        <p:spPr>
          <a:xfrm flipV="1">
            <a:off x="5019181" y="2064485"/>
            <a:ext cx="32935" cy="9168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162349" y="1404066"/>
            <a:ext cx="1328814" cy="378464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2349" y="5879329"/>
            <a:ext cx="1312145" cy="24286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2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US" dirty="0" smtClean="0"/>
              <a:t>Harmful Algal Blooms (HABs)</a:t>
            </a:r>
            <a:endParaRPr lang="en-US" dirty="0"/>
          </a:p>
        </p:txBody>
      </p:sp>
      <p:sp>
        <p:nvSpPr>
          <p:cNvPr id="9" name="Picture Placeholder 8"/>
          <p:cNvSpPr>
            <a:spLocks noGrp="1"/>
          </p:cNvSpPr>
          <p:nvPr>
            <p:ph type="pic" sz="quarter" idx="12"/>
          </p:nvPr>
        </p:nvSpPr>
        <p:spPr/>
      </p:sp>
      <p:sp>
        <p:nvSpPr>
          <p:cNvPr id="3" name="Text Placeholder 2"/>
          <p:cNvSpPr>
            <a:spLocks noGrp="1"/>
          </p:cNvSpPr>
          <p:nvPr>
            <p:ph type="body" sz="quarter" idx="13"/>
          </p:nvPr>
        </p:nvSpPr>
        <p:spPr>
          <a:xfrm>
            <a:off x="6930009" y="3429000"/>
            <a:ext cx="2295144" cy="274320"/>
          </a:xfrm>
        </p:spPr>
        <p:txBody>
          <a:bodyPr>
            <a:normAutofit fontScale="77500" lnSpcReduction="20000"/>
          </a:bodyPr>
          <a:lstStyle/>
          <a:p>
            <a:r>
              <a:rPr lang="en-US" dirty="0" smtClean="0"/>
              <a:t>Kim Reece. Sarah’s Creek. 10/19/2015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 y="111490"/>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689559740"/>
              </p:ext>
            </p:extLst>
          </p:nvPr>
        </p:nvGraphicFramePr>
        <p:xfrm>
          <a:off x="1428750" y="4058047"/>
          <a:ext cx="6115050" cy="2670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noAutofit/>
          </a:bodyPr>
          <a:lstStyle/>
          <a:p>
            <a:r>
              <a:rPr lang="en-US" dirty="0" smtClean="0"/>
              <a:t>Degrade water quality</a:t>
            </a:r>
          </a:p>
          <a:p>
            <a:pPr marL="1028700" lvl="1" indent="-342900"/>
            <a:r>
              <a:rPr lang="en-US" sz="2000" dirty="0" smtClean="0"/>
              <a:t>Reduce sunlight</a:t>
            </a:r>
          </a:p>
          <a:p>
            <a:pPr marL="1028700" lvl="1" indent="-342900"/>
            <a:r>
              <a:rPr lang="en-US" sz="2000" dirty="0" smtClean="0"/>
              <a:t>Deplete oxygen</a:t>
            </a:r>
          </a:p>
          <a:p>
            <a:pPr marL="1028700" lvl="1" indent="-342900"/>
            <a:r>
              <a:rPr lang="en-US" sz="2000" dirty="0" smtClean="0"/>
              <a:t>Produce toxins</a:t>
            </a:r>
          </a:p>
          <a:p>
            <a:r>
              <a:rPr lang="en-US" dirty="0" smtClean="0"/>
              <a:t>Threaten:</a:t>
            </a:r>
          </a:p>
          <a:p>
            <a:pPr marL="1028700" lvl="1" indent="-342900"/>
            <a:r>
              <a:rPr lang="en-US" sz="2000" dirty="0" smtClean="0"/>
              <a:t>Fishing industry</a:t>
            </a:r>
          </a:p>
          <a:p>
            <a:pPr marL="1028700" lvl="1" indent="-342900"/>
            <a:r>
              <a:rPr lang="en-US" sz="2000" dirty="0" smtClean="0"/>
              <a:t>Tourism industry</a:t>
            </a:r>
          </a:p>
          <a:p>
            <a:pPr marL="1028700" lvl="1" indent="-342900"/>
            <a:r>
              <a:rPr lang="en-US" sz="2000" dirty="0" smtClean="0"/>
              <a:t>Human health</a:t>
            </a:r>
          </a:p>
          <a:p>
            <a:pPr marL="1028700" lvl="1" indent="-342900"/>
            <a:r>
              <a:rPr lang="en-US" sz="2000" dirty="0" smtClean="0"/>
              <a:t>Ecological health</a:t>
            </a:r>
            <a:endParaRPr lang="en-US" sz="2000"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640080"/>
            <a:ext cx="3809365" cy="2857024"/>
          </a:xfrm>
          <a:prstGeom prst="rect">
            <a:avLst/>
          </a:prstGeom>
        </p:spPr>
      </p:pic>
      <p:sp>
        <p:nvSpPr>
          <p:cNvPr id="15" name="TextBox 14"/>
          <p:cNvSpPr txBox="1"/>
          <p:nvPr/>
        </p:nvSpPr>
        <p:spPr>
          <a:xfrm>
            <a:off x="533103" y="3479786"/>
            <a:ext cx="3727549" cy="215444"/>
          </a:xfrm>
          <a:prstGeom prst="rect">
            <a:avLst/>
          </a:prstGeom>
          <a:noFill/>
        </p:spPr>
        <p:txBody>
          <a:bodyPr wrap="square" rtlCol="0">
            <a:spAutoFit/>
          </a:bodyPr>
          <a:lstStyle/>
          <a:p>
            <a:pPr algn="ctr"/>
            <a:r>
              <a:rPr lang="en-US" sz="800" dirty="0" smtClean="0"/>
              <a:t>Jennifer Graham. Harmful Algal Blooms. 10/19/2015</a:t>
            </a:r>
            <a:endParaRPr lang="en-US" sz="8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657603"/>
            <a:ext cx="3809365" cy="2857024"/>
          </a:xfrm>
          <a:prstGeom prst="rect">
            <a:avLst/>
          </a:prstGeom>
        </p:spPr>
      </p:pic>
      <p:sp>
        <p:nvSpPr>
          <p:cNvPr id="17" name="TextBox 16"/>
          <p:cNvSpPr txBox="1"/>
          <p:nvPr/>
        </p:nvSpPr>
        <p:spPr>
          <a:xfrm>
            <a:off x="622398" y="6505849"/>
            <a:ext cx="3809365" cy="338554"/>
          </a:xfrm>
          <a:prstGeom prst="rect">
            <a:avLst/>
          </a:prstGeom>
          <a:noFill/>
        </p:spPr>
        <p:txBody>
          <a:bodyPr wrap="square" rtlCol="0">
            <a:spAutoFit/>
          </a:bodyPr>
          <a:lstStyle/>
          <a:p>
            <a:r>
              <a:rPr lang="en-US" sz="800" dirty="0" smtClean="0"/>
              <a:t>Mike Hooper. </a:t>
            </a:r>
            <a:r>
              <a:rPr lang="en-US" sz="800" dirty="0"/>
              <a:t>Dead Fish Washed Ashore during Golden Alga Toxic </a:t>
            </a:r>
            <a:r>
              <a:rPr lang="en-US" sz="800" dirty="0" smtClean="0"/>
              <a:t>Bloom. 10/19/15</a:t>
            </a:r>
            <a:endParaRPr lang="en-US" sz="8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lgalBloom_081110_Mill_Cr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006" y="1296162"/>
            <a:ext cx="5355770" cy="3561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1"/>
          </p:nvPr>
        </p:nvSpPr>
        <p:spPr>
          <a:xfrm>
            <a:off x="160020" y="2258568"/>
            <a:ext cx="7982712" cy="1444752"/>
          </a:xfrm>
        </p:spPr>
        <p:txBody>
          <a:bodyPr>
            <a:noAutofit/>
          </a:bodyPr>
          <a:lstStyle/>
          <a:p>
            <a:pPr marL="342900" indent="-342900">
              <a:buFont typeface="Arial" panose="020B0604020202020204" pitchFamily="34" charset="0"/>
              <a:buChar char="•"/>
            </a:pPr>
            <a:r>
              <a:rPr lang="en-US" dirty="0"/>
              <a:t>HAB Task Force</a:t>
            </a:r>
          </a:p>
          <a:p>
            <a:pPr marL="1028700" lvl="1" indent="-342900"/>
            <a:r>
              <a:rPr lang="en-US" sz="2000" dirty="0"/>
              <a:t>Detect &amp; Study</a:t>
            </a:r>
          </a:p>
          <a:p>
            <a:pPr marL="342900" indent="-342900">
              <a:buFont typeface="Arial" panose="020B0604020202020204" pitchFamily="34" charset="0"/>
              <a:buChar char="•"/>
            </a:pPr>
            <a:r>
              <a:rPr lang="en-US" dirty="0"/>
              <a:t>HAB Hotline</a:t>
            </a:r>
          </a:p>
          <a:p>
            <a:pPr marL="1028700" lvl="1" indent="-342900"/>
            <a:r>
              <a:rPr lang="en-US" sz="2000" dirty="0"/>
              <a:t>Report</a:t>
            </a:r>
          </a:p>
          <a:p>
            <a:pPr marL="342900" indent="-342900">
              <a:buFont typeface="Arial" panose="020B0604020202020204" pitchFamily="34" charset="0"/>
              <a:buChar char="•"/>
            </a:pPr>
            <a:r>
              <a:rPr lang="en-US" dirty="0"/>
              <a:t>VA Health Department</a:t>
            </a:r>
          </a:p>
          <a:p>
            <a:pPr marL="1028700" lvl="1" indent="-342900"/>
            <a:r>
              <a:rPr lang="en-US" sz="2000" dirty="0"/>
              <a:t>Respond</a:t>
            </a:r>
          </a:p>
          <a:p>
            <a:endParaRPr lang="en-US" dirty="0"/>
          </a:p>
        </p:txBody>
      </p:sp>
      <p:sp>
        <p:nvSpPr>
          <p:cNvPr id="19" name="Text Placeholder 18"/>
          <p:cNvSpPr>
            <a:spLocks noGrp="1"/>
          </p:cNvSpPr>
          <p:nvPr>
            <p:ph type="body" sz="quarter" idx="14"/>
          </p:nvPr>
        </p:nvSpPr>
        <p:spPr>
          <a:xfrm>
            <a:off x="276225" y="592074"/>
            <a:ext cx="7982712" cy="704088"/>
          </a:xfrm>
        </p:spPr>
        <p:txBody>
          <a:bodyPr/>
          <a:lstStyle/>
          <a:p>
            <a:r>
              <a:rPr lang="en-US" dirty="0" smtClean="0"/>
              <a:t>Current </a:t>
            </a:r>
          </a:p>
          <a:p>
            <a:r>
              <a:rPr lang="en-US" dirty="0" smtClean="0"/>
              <a:t>Practices</a:t>
            </a:r>
            <a:endParaRPr lang="en-US" dirty="0"/>
          </a:p>
        </p:txBody>
      </p:sp>
      <p:sp>
        <p:nvSpPr>
          <p:cNvPr id="10" name="Text Placeholder 9"/>
          <p:cNvSpPr>
            <a:spLocks noGrp="1"/>
          </p:cNvSpPr>
          <p:nvPr>
            <p:ph type="body" sz="quarter" idx="13"/>
          </p:nvPr>
        </p:nvSpPr>
        <p:spPr>
          <a:xfrm>
            <a:off x="6572632" y="5023485"/>
            <a:ext cx="2295144" cy="274320"/>
          </a:xfrm>
        </p:spPr>
        <p:txBody>
          <a:bodyPr>
            <a:normAutofit fontScale="40000" lnSpcReduction="20000"/>
          </a:bodyPr>
          <a:lstStyle/>
          <a:p>
            <a:r>
              <a:rPr lang="en-US" sz="2000" dirty="0" smtClean="0"/>
              <a:t>Chesapeake Bay Foundation. Hampton Roads Algal Bloom. 10/19/2015</a:t>
            </a:r>
            <a:endParaRPr lang="en-US" sz="2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Autofit/>
          </a:bodyPr>
          <a:lstStyle/>
          <a:p>
            <a:r>
              <a:rPr lang="en-US" b="1" dirty="0" smtClean="0"/>
              <a:t>Improve</a:t>
            </a:r>
            <a:r>
              <a:rPr lang="en-US" dirty="0" smtClean="0"/>
              <a:t> routine and emergency assessment of HABs</a:t>
            </a:r>
          </a:p>
          <a:p>
            <a:r>
              <a:rPr lang="en-US" b="1" dirty="0" smtClean="0"/>
              <a:t>Improve</a:t>
            </a:r>
            <a:r>
              <a:rPr lang="en-US" dirty="0" smtClean="0"/>
              <a:t> policies and regulations that prevent HABs</a:t>
            </a:r>
            <a:endParaRPr lang="en-US" dirty="0"/>
          </a:p>
        </p:txBody>
      </p:sp>
      <p:sp>
        <p:nvSpPr>
          <p:cNvPr id="7" name="Text Placeholder 6"/>
          <p:cNvSpPr>
            <a:spLocks noGrp="1"/>
          </p:cNvSpPr>
          <p:nvPr>
            <p:ph type="body" sz="quarter" idx="14"/>
          </p:nvPr>
        </p:nvSpPr>
        <p:spPr/>
        <p:txBody>
          <a:bodyPr>
            <a:noAutofit/>
          </a:bodyPr>
          <a:lstStyle/>
          <a:p>
            <a:pPr marL="347663" indent="-347663"/>
            <a:r>
              <a:rPr lang="en-US" dirty="0" smtClean="0"/>
              <a:t>Objectives</a:t>
            </a:r>
            <a:endParaRPr lang="en-US" dirty="0"/>
          </a:p>
        </p:txBody>
      </p:sp>
      <p:sp>
        <p:nvSpPr>
          <p:cNvPr id="10" name="Text Placeholder 9"/>
          <p:cNvSpPr>
            <a:spLocks noGrp="1"/>
          </p:cNvSpPr>
          <p:nvPr>
            <p:ph type="body" sz="quarter" idx="15"/>
          </p:nvPr>
        </p:nvSpPr>
        <p:spPr/>
        <p:txBody>
          <a:bodyPr/>
          <a:lstStyle/>
          <a:p>
            <a:r>
              <a:rPr lang="en-US" dirty="0" smtClean="0"/>
              <a:t>Create</a:t>
            </a:r>
            <a:endParaRPr lang="en-US" dirty="0"/>
          </a:p>
        </p:txBody>
      </p:sp>
      <p:sp>
        <p:nvSpPr>
          <p:cNvPr id="11" name="Text Placeholder 10"/>
          <p:cNvSpPr>
            <a:spLocks noGrp="1"/>
          </p:cNvSpPr>
          <p:nvPr>
            <p:ph type="body" sz="quarter" idx="16"/>
          </p:nvPr>
        </p:nvSpPr>
        <p:spPr/>
        <p:txBody>
          <a:bodyPr>
            <a:noAutofit/>
          </a:bodyPr>
          <a:lstStyle/>
          <a:p>
            <a:r>
              <a:rPr lang="en-US" b="1" dirty="0" smtClean="0"/>
              <a:t>Create</a:t>
            </a:r>
            <a:r>
              <a:rPr lang="en-US" dirty="0" smtClean="0"/>
              <a:t> a tool to estimate chlorophyll-a concentrations from Landsat 8 OLI Data</a:t>
            </a:r>
            <a:endParaRPr lang="en-US" dirty="0"/>
          </a:p>
        </p:txBody>
      </p:sp>
      <p:sp>
        <p:nvSpPr>
          <p:cNvPr id="12" name="Text Placeholder 11"/>
          <p:cNvSpPr>
            <a:spLocks noGrp="1"/>
          </p:cNvSpPr>
          <p:nvPr>
            <p:ph type="body" sz="quarter" idx="17"/>
          </p:nvPr>
        </p:nvSpPr>
        <p:spPr/>
        <p:txBody>
          <a:bodyPr/>
          <a:lstStyle/>
          <a:p>
            <a:r>
              <a:rPr lang="en-US" dirty="0" smtClean="0"/>
              <a:t>Improve</a:t>
            </a:r>
            <a:endParaRPr lang="en-US" dirty="0"/>
          </a:p>
        </p:txBody>
      </p:sp>
      <p:sp>
        <p:nvSpPr>
          <p:cNvPr id="13" name="Text Placeholder 12"/>
          <p:cNvSpPr>
            <a:spLocks noGrp="1"/>
          </p:cNvSpPr>
          <p:nvPr>
            <p:ph type="body" sz="quarter" idx="18"/>
          </p:nvPr>
        </p:nvSpPr>
        <p:spPr/>
        <p:txBody>
          <a:bodyPr/>
          <a:lstStyle/>
          <a:p>
            <a:r>
              <a:rPr lang="en-US" dirty="0" smtClean="0"/>
              <a:t>Cultivate</a:t>
            </a:r>
            <a:endParaRPr lang="en-US" dirty="0"/>
          </a:p>
        </p:txBody>
      </p:sp>
      <p:sp>
        <p:nvSpPr>
          <p:cNvPr id="14" name="Text Placeholder 13"/>
          <p:cNvSpPr>
            <a:spLocks noGrp="1"/>
          </p:cNvSpPr>
          <p:nvPr>
            <p:ph type="body" sz="quarter" idx="19"/>
          </p:nvPr>
        </p:nvSpPr>
        <p:spPr/>
        <p:txBody>
          <a:bodyPr>
            <a:noAutofit/>
          </a:bodyPr>
          <a:lstStyle/>
          <a:p>
            <a:r>
              <a:rPr lang="en-US" b="1" dirty="0" smtClean="0"/>
              <a:t>Cultivate</a:t>
            </a:r>
            <a:r>
              <a:rPr lang="en-US" dirty="0" smtClean="0"/>
              <a:t> a better understanding of the causes and impacts of HABs</a:t>
            </a:r>
            <a:endParaRPr lang="en-US" dirty="0"/>
          </a:p>
        </p:txBody>
      </p:sp>
    </p:spTree>
    <p:extLst>
      <p:ext uri="{BB962C8B-B14F-4D97-AF65-F5344CB8AC3E}">
        <p14:creationId xmlns:p14="http://schemas.microsoft.com/office/powerpoint/2010/main" val="38077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Satellites Used</a:t>
            </a:r>
            <a:endParaRPr lang="en-US" dirty="0"/>
          </a:p>
        </p:txBody>
      </p:sp>
      <p:sp>
        <p:nvSpPr>
          <p:cNvPr id="4" name="Text Placeholder 3"/>
          <p:cNvSpPr>
            <a:spLocks noGrp="1"/>
          </p:cNvSpPr>
          <p:nvPr>
            <p:ph type="body" sz="quarter" idx="15"/>
          </p:nvPr>
        </p:nvSpPr>
        <p:spPr>
          <a:xfrm>
            <a:off x="883918" y="1888743"/>
            <a:ext cx="2728163" cy="768096"/>
          </a:xfrm>
        </p:spPr>
        <p:txBody>
          <a:bodyPr>
            <a:normAutofit fontScale="70000" lnSpcReduction="20000"/>
          </a:bodyPr>
          <a:lstStyle/>
          <a:p>
            <a:r>
              <a:rPr lang="en-US" dirty="0" smtClean="0"/>
              <a:t>Landsat 8 OLI</a:t>
            </a:r>
            <a:endParaRPr lang="en-US" dirty="0"/>
          </a:p>
        </p:txBody>
      </p:sp>
      <p:sp>
        <p:nvSpPr>
          <p:cNvPr id="6" name="Text Placeholder 5"/>
          <p:cNvSpPr>
            <a:spLocks noGrp="1"/>
          </p:cNvSpPr>
          <p:nvPr>
            <p:ph type="body" sz="quarter" idx="17"/>
          </p:nvPr>
        </p:nvSpPr>
        <p:spPr>
          <a:xfrm>
            <a:off x="5283391" y="1887055"/>
            <a:ext cx="3078481" cy="768096"/>
          </a:xfrm>
        </p:spPr>
        <p:txBody>
          <a:bodyPr>
            <a:normAutofit fontScale="77500" lnSpcReduction="20000"/>
          </a:bodyPr>
          <a:lstStyle/>
          <a:p>
            <a:pPr algn="l"/>
            <a:r>
              <a:rPr lang="en-US" dirty="0" smtClean="0"/>
              <a:t>Aqua MODIS</a:t>
            </a:r>
            <a:endParaRPr lang="en-US" dirty="0"/>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131" y="2656839"/>
            <a:ext cx="2276502" cy="1858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06 Aqu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386" y="2656839"/>
            <a:ext cx="3549486" cy="185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r>
              <a:rPr lang="en-US" dirty="0" smtClean="0"/>
              <a:t>Methodology</a:t>
            </a:r>
            <a:endParaRPr lang="en-US" dirty="0"/>
          </a:p>
        </p:txBody>
      </p:sp>
      <p:grpSp>
        <p:nvGrpSpPr>
          <p:cNvPr id="6" name="Group 5"/>
          <p:cNvGrpSpPr/>
          <p:nvPr/>
        </p:nvGrpSpPr>
        <p:grpSpPr>
          <a:xfrm>
            <a:off x="381742" y="1524000"/>
            <a:ext cx="8271153" cy="5067300"/>
            <a:chOff x="97147" y="10743923"/>
            <a:chExt cx="6159376" cy="5073437"/>
          </a:xfrm>
        </p:grpSpPr>
        <p:sp>
          <p:nvSpPr>
            <p:cNvPr id="7" name="Rounded Rectangle 6"/>
            <p:cNvSpPr/>
            <p:nvPr/>
          </p:nvSpPr>
          <p:spPr>
            <a:xfrm>
              <a:off x="1498669" y="14907322"/>
              <a:ext cx="4757854" cy="910038"/>
            </a:xfrm>
            <a:prstGeom prst="roundRect">
              <a:avLst/>
            </a:prstGeom>
            <a:solidFill>
              <a:srgbClr val="FFFFFF"/>
            </a:solidFill>
            <a:ln w="25400" cap="flat" cmpd="sng" algn="ctr">
              <a:solidFill>
                <a:srgbClr val="699A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aphicFrame>
          <p:nvGraphicFramePr>
            <p:cNvPr id="8" name="Diagram 7"/>
            <p:cNvGraphicFramePr/>
            <p:nvPr>
              <p:extLst>
                <p:ext uri="{D42A27DB-BD31-4B8C-83A1-F6EECF244321}">
                  <p14:modId xmlns:p14="http://schemas.microsoft.com/office/powerpoint/2010/main" val="419717915"/>
                </p:ext>
              </p:extLst>
            </p:nvPr>
          </p:nvGraphicFramePr>
          <p:xfrm>
            <a:off x="116113" y="1074392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189440" y="14946339"/>
              <a:ext cx="3376312" cy="832003"/>
            </a:xfrm>
            <a:prstGeom prst="rect">
              <a:avLst/>
            </a:prstGeom>
            <a:noFill/>
          </p:spPr>
          <p:txBody>
            <a:bodyPr wrap="square" rtlCol="0">
              <a:spAutoFit/>
            </a:bodyPr>
            <a:lstStyle/>
            <a:p>
              <a:pPr algn="ctr" defTabSz="914400"/>
              <a:r>
                <a:rPr lang="en-US" sz="2400" b="1" kern="0" dirty="0" smtClean="0">
                  <a:solidFill>
                    <a:srgbClr val="767171"/>
                  </a:solidFill>
                  <a:cs typeface="Arial"/>
                  <a:sym typeface="Arial"/>
                </a:rPr>
                <a:t>Chesapeake Bay </a:t>
              </a:r>
            </a:p>
            <a:p>
              <a:pPr algn="ctr" defTabSz="914400"/>
              <a:r>
                <a:rPr lang="en-US" sz="2400" b="1" kern="0" dirty="0" smtClean="0">
                  <a:solidFill>
                    <a:srgbClr val="767171"/>
                  </a:solidFill>
                  <a:cs typeface="Arial"/>
                  <a:sym typeface="Arial"/>
                </a:rPr>
                <a:t>Chlorophyll Hotspot Identifier   </a:t>
              </a:r>
              <a:endParaRPr lang="en-US" sz="2400" b="1" kern="0" dirty="0">
                <a:solidFill>
                  <a:srgbClr val="767171"/>
                </a:solidFill>
                <a:cs typeface="Arial"/>
                <a:sym typeface="Arial"/>
              </a:endParaRPr>
            </a:p>
          </p:txBody>
        </p:sp>
        <p:sp>
          <p:nvSpPr>
            <p:cNvPr id="10" name="Chevron 9"/>
            <p:cNvSpPr/>
            <p:nvPr/>
          </p:nvSpPr>
          <p:spPr>
            <a:xfrm>
              <a:off x="97147" y="14907323"/>
              <a:ext cx="1338146" cy="910037"/>
            </a:xfrm>
            <a:prstGeom prst="chevron">
              <a:avLst/>
            </a:prstGeom>
            <a:solidFill>
              <a:schemeClr val="accent1">
                <a:alpha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767171"/>
                </a:solidFill>
                <a:effectLst/>
                <a:uLnTx/>
                <a:uFillTx/>
                <a:latin typeface="Arial"/>
                <a:ea typeface="+mn-ea"/>
                <a:cs typeface="+mn-cs"/>
                <a:sym typeface="Arial"/>
              </a:endParaRPr>
            </a:p>
          </p:txBody>
        </p:sp>
        <p:sp>
          <p:nvSpPr>
            <p:cNvPr id="11" name="TextBox 10"/>
            <p:cNvSpPr txBox="1"/>
            <p:nvPr/>
          </p:nvSpPr>
          <p:spPr>
            <a:xfrm>
              <a:off x="485016" y="15180062"/>
              <a:ext cx="817755" cy="364559"/>
            </a:xfrm>
            <a:prstGeom prst="rect">
              <a:avLst/>
            </a:prstGeom>
            <a:noFill/>
          </p:spPr>
          <p:txBody>
            <a:bodyPr wrap="square" rtlCol="0">
              <a:spAutoFit/>
            </a:bodyPr>
            <a:lstStyle/>
            <a:p>
              <a:pPr defTabSz="914400"/>
              <a:r>
                <a:rPr lang="en-US" sz="2000" b="1" kern="0" dirty="0" smtClean="0">
                  <a:solidFill>
                    <a:srgbClr val="FFFFFF"/>
                  </a:solidFill>
                  <a:cs typeface="Arial"/>
                  <a:sym typeface="Arial"/>
                </a:rPr>
                <a:t>Python</a:t>
              </a:r>
              <a:endParaRPr lang="en-US" sz="2000" b="1" kern="0" dirty="0">
                <a:solidFill>
                  <a:srgbClr val="FFFFFF"/>
                </a:solidFill>
                <a:cs typeface="Arial"/>
                <a:sym typeface="Arial"/>
              </a:endParaRPr>
            </a:p>
          </p:txBody>
        </p:sp>
      </p:grpSp>
    </p:spTree>
    <p:extLst>
      <p:ext uri="{BB962C8B-B14F-4D97-AF65-F5344CB8AC3E}">
        <p14:creationId xmlns:p14="http://schemas.microsoft.com/office/powerpoint/2010/main" val="21466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87658028"/>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2545</TotalTime>
  <Words>1173</Words>
  <Application>Microsoft Office PowerPoint</Application>
  <PresentationFormat>On-screen Show (4:3)</PresentationFormat>
  <Paragraphs>127</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Garamond</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149</cp:revision>
  <dcterms:created xsi:type="dcterms:W3CDTF">2015-05-18T13:26:09Z</dcterms:created>
  <dcterms:modified xsi:type="dcterms:W3CDTF">2015-10-21T16:32:41Z</dcterms:modified>
</cp:coreProperties>
</file>