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4"/>
  </p:notesMasterIdLst>
  <p:sldIdLst>
    <p:sldId id="321" r:id="rId5"/>
    <p:sldId id="322" r:id="rId6"/>
    <p:sldId id="325" r:id="rId7"/>
    <p:sldId id="324" r:id="rId8"/>
    <p:sldId id="323" r:id="rId9"/>
    <p:sldId id="326" r:id="rId10"/>
    <p:sldId id="337" r:id="rId11"/>
    <p:sldId id="327" r:id="rId12"/>
    <p:sldId id="331" r:id="rId13"/>
    <p:sldId id="359" r:id="rId14"/>
    <p:sldId id="357" r:id="rId15"/>
    <p:sldId id="355" r:id="rId16"/>
    <p:sldId id="356" r:id="rId17"/>
    <p:sldId id="328" r:id="rId18"/>
    <p:sldId id="336" r:id="rId19"/>
    <p:sldId id="329" r:id="rId20"/>
    <p:sldId id="340" r:id="rId21"/>
    <p:sldId id="347" r:id="rId22"/>
    <p:sldId id="333" r:id="rId23"/>
    <p:sldId id="334" r:id="rId24"/>
    <p:sldId id="308" r:id="rId25"/>
    <p:sldId id="348" r:id="rId26"/>
    <p:sldId id="366" r:id="rId27"/>
    <p:sldId id="361" r:id="rId28"/>
    <p:sldId id="349" r:id="rId29"/>
    <p:sldId id="367" r:id="rId30"/>
    <p:sldId id="368" r:id="rId31"/>
    <p:sldId id="363" r:id="rId32"/>
    <p:sldId id="360" r:id="rId33"/>
    <p:sldId id="362" r:id="rId34"/>
    <p:sldId id="365" r:id="rId35"/>
    <p:sldId id="338" r:id="rId36"/>
    <p:sldId id="369" r:id="rId37"/>
    <p:sldId id="370" r:id="rId38"/>
    <p:sldId id="330" r:id="rId39"/>
    <p:sldId id="350" r:id="rId40"/>
    <p:sldId id="364" r:id="rId41"/>
    <p:sldId id="339" r:id="rId42"/>
    <p:sldId id="35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chelle Williams" initials="ARW" lastIdx="32" clrIdx="0">
    <p:extLst>
      <p:ext uri="{19B8F6BF-5375-455C-9EA6-DF929625EA0E}">
        <p15:presenceInfo xmlns:p15="http://schemas.microsoft.com/office/powerpoint/2012/main" userId="Rochelle Williams" providerId="None"/>
      </p:ext>
    </p:extLst>
  </p:cmAuthor>
  <p:cmAuthor id="2" name="Amber Williams" initials="AW" lastIdx="3" clrIdx="1">
    <p:extLst>
      <p:ext uri="{19B8F6BF-5375-455C-9EA6-DF929625EA0E}">
        <p15:presenceInfo xmlns:p15="http://schemas.microsoft.com/office/powerpoint/2012/main" userId="S::amber.williams@ssaihq.com::82e25fae-ceb5-4245-a160-d1af467f82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A478"/>
    <a:srgbClr val="4CE600"/>
    <a:srgbClr val="55FF00"/>
    <a:srgbClr val="5C8944"/>
    <a:srgbClr val="B2B2B2"/>
    <a:srgbClr val="004DA8"/>
    <a:srgbClr val="7EB761"/>
    <a:srgbClr val="CD7142"/>
    <a:srgbClr val="CD71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8C4D1-716F-4487-A847-6F3035E88906}" v="13" dt="2021-07-28T19:04:46.745"/>
    <p1510:client id="{86448955-8E5C-4648-8824-15E6D66DC4E7}" v="890" dt="2021-07-29T18:12:24.008"/>
    <p1510:client id="{8783207C-3050-427E-9981-D2880CD86592}" v="6" dt="2021-07-29T18:01:12.376"/>
    <p1510:client id="{A1A928F3-EC09-4DA8-A886-8344CDA68930}" v="832" dt="2021-07-29T14:26:59.429"/>
    <p1510:client id="{B1159805-C518-4A97-A69E-377C8DC5ED5F}" v="176" dt="2021-07-29T12:43:18.406"/>
    <p1510:client id="{E6CB8162-0C59-47CF-8E32-A8AA70AB9FF5}" v="1744" dt="2021-07-29T18:11:54.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3197" autoAdjust="0"/>
  </p:normalViewPr>
  <p:slideViewPr>
    <p:cSldViewPr snapToGrid="0">
      <p:cViewPr varScale="1">
        <p:scale>
          <a:sx n="105" d="100"/>
          <a:sy n="105" d="100"/>
        </p:scale>
        <p:origin x="13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0:41.301"/>
    </inkml:context>
    <inkml:brush xml:id="br0">
      <inkml:brushProperty name="width" value="0.1" units="cm"/>
      <inkml:brushProperty name="height" value="0.1" units="cm"/>
      <inkml:brushProperty name="color" value="#FFFFFF"/>
    </inkml:brush>
  </inkml:definitions>
  <inkml:trace contextRef="#ctx0" brushRef="#br0">14855 12272 16383 0 0,'-3'0'0'0'0,"-3"0"0"0"0,-3 0 0 0 0,-6 0 0 0 0,-3 0 0 0 0,-1 0 0 0 0,1 0 0 0 0,-3 0 0 0 0,0 0 0 0 0,-2 0 0 0 0,1 0 0 0 0,1 0 0 0 0,1 0 0 0 0,1 0 0 0 0,2 0 0 0 0,1 0 0 0 0,-5 0 0 0 0,-1 0 0 0 0,0 0 0 0 0,1 0 0 0 0,2 0 0 0 0,-1 0 0 0 0,-1 0 0 0 0,2 0 0 0 0,3 0-16383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1:15.744"/>
    </inkml:context>
    <inkml:brush xml:id="br0">
      <inkml:brushProperty name="width" value="0.1" units="cm"/>
      <inkml:brushProperty name="height" value="0.1" units="cm"/>
      <inkml:brushProperty name="color" value="#FFFFFF"/>
    </inkml:brush>
  </inkml:definitions>
  <inkml:trace contextRef="#ctx0" brushRef="#br0">12687 10572 16383 0 0,'-5'0'0'0'0,"-5"0"0"0"0,-3 0 0 0 0,-6 0 0 0 0,-4 0 0 0 0,1 0 0 0 0,1 0 0 0 0,1 0 0 0 0,-1 0 0 0 0,2 0 0 0 0,0 0 0 0 0,3 1 0 0 0,1 0 0 0 0,3 1 0 0 0,-3-1 0 0 0,1 0 0 0 0,-1 0 0 0 0,1-1 0 0 0,2 0 0 0 0,-1 0 0 0 0,0 0 0 0 0,1 0 0 0 0,-2 2 0 0 0,1 1 0 0 0,-1 0 0 0 0,1 1 0 0 0,-1-3 0 0 0,-1 2 0 0 0,0-1 0 0 0,-1 0 0 0 0,0-1 0 0 0,1 0 0 0 0,-3 1 0 0 0,0 2 0 0 0,-2-1 0 0 0,2 0 0 0 0,2-1 0 0 0,-1-1 0 0 0,0 1 0 0 0,0-1 0 0 0,1 1 0 0 0,1-1 0 0 0,1 0 0 0 0,0-1 0 0 0,0 1 0 0 0,0 1 0 0 0,2 0 0 0 0,0-1 0 0 0,2 0 0 0 0,0-1 0 0 0,1 0 0 0 0,2 0 0 0 0,-1 0 0 0 0,-1 0 0 0 0,-1 0 0 0 0,0 0 0 0 0,2 1 0 0 0,3 1 0 0 0,8 3 0 0 0,6 3 0 0 0,6 0 0 0 0,1 2 0 0 0,1-3 0 0 0,2-1 0 0 0,1-1 0 0 0,-1-1 0 0 0,-1-2 0 0 0,-2 0 0 0 0,-2-2 0 0 0,1 1 0 0 0,-1-2 0 0 0,0 1 0 0 0,-1 0 0 0 0,0 0 0 0 0,-1 0 0 0 0,-1 0 0 0 0,2-1 0 0 0,3 1 0 0 0,0 0 0 0 0,0 0 0 0 0,0 0 0 0 0,0 0 0 0 0,0 0 0 0 0,-2 0 0 0 0,0 0 0 0 0,-2 0 0 0 0,-2 0 0 0 0,-1 0 0 0 0,1 0 0 0 0,-1 0 0 0 0,1 0 0 0 0,-1 0 0 0 0,1 0 0 0 0,-1 0 0 0 0,0 0 0 0 0,0 0 0 0 0,-1 0 0 0 0,-1 0 0 0 0,0 0 0 0 0,3 0 0 0 0,-4 0 0 0 0,-5 0 0 0 0,-6 0 0 0 0,-6 0 0 0 0,-2 0 0 0 0,-1 0 0 0 0,-4-2 0 0 0,-2-1 0 0 0,-1 0 0 0 0,1-1 0 0 0,0 3 0 0 0,-1-2 0 0 0,0 1 0 0 0,-1-2 0 0 0,1 0 0 0 0,1 0 0 0 0,-1-1 0 0 0,-1 1 0 0 0,1 2 0 0 0,1-3 0 0 0,2 1 0 0 0,2 1 0 0 0,1-1 0 0 0,3 1 0 0 0,1 1 0 0 0,1 0 0 0 0,2 1 0 0 0,1 0 0 0 0,0 1 0 0 0,3-1 0 0 0,3 4 0 0 0,3 0 0 0 0,4 2 0 0 0,4 0 0 0 0,1-1 0 0 0,0 0 0 0 0,1-1 0 0 0,0-1 0 0 0,-1-1 0 0 0,-1 1 0 0 0,0 0 0 0 0,1 0 0 0 0,0-1 0 0 0,0 0 0 0 0,1-2 0 0 0,1 0 0 0 0,0-3 0 0 0,1 1 0 0 0,2-2 0 0 0,1 0 0 0 0,0 1 0 0 0,0-1 0 0 0,-3 1 0 0 0,-2 1 0 0 0,-3 2 0 0 0,0 0 0 0 0,0-1 0 0 0,0-3 0 0 0,-4-3 0 0 0,-4 2 0 0 0,-2-1 0 0 0,-3-1 0 0 0,0 3 0 0 0,-1-1 0 0 0,-4 0 0 0 0,0-3 0 0 0,0 1 0 0 0,-1 1 0 0 0,2-1 0 0 0,-3 3 0 0 0,0 2 0 0 0,0-1 0 0 0,2 1 0 0 0,0 2 0 0 0,1-1 0 0 0,1 2 0 0 0,1-4 0 0 0,-1 1 0 0 0,0 0 0 0 0,-1 1 0 0 0,0 1 0 0 0,1 3 0 0 0,0 2 0 0 0,0 4 0 0 0,1 0 0 0 0,2 0 0 0 0,-1 2 0 0 0,1-2 0 0 0,0 0 0 0 0,2 1 0 0 0,0 1 0 0 0,1 1 0 0 0,1-1 0 0 0,0 1 0 0 0,-2-4 0 0 0,-2-2 0 0 0,-2-1 0 0 0,-1-3 0 0 0,-1-1 0 0 0,-2-2 0 0 0,-1 0 0 0 0,-3-1 0 0 0,-2 1 0 0 0,-4-1 0 0 0,-3 1 0 0 0,-3 1 0 0 0,-2-3 0 0 0,-2-2 0 0 0,-4 4 0 0 0,2 1 0 0 0,-1 0 0 0 0,-1-2 0 0 0,3 1 0 0 0,1 1 0 0 0,3-1 0 0 0,1 2 0 0 0,1-1 0 0 0,3 1 0 0 0,3 0 0 0 0,2 0 0 0 0,-1 0 0 0 0,-1 1 0 0 0,0-1 0 0 0,0 0 0 0 0,-5 0 0 0 0,2 0 0 0 0,1 0 0 0 0,1 0 0 0 0,3 0 0 0 0,-1 0 0 0 0,-1 0 0 0 0,1 0 0 0 0,1 0 0 0 0,0 0 0 0 0,2 0 0 0 0,-2 0 0 0 0,1 0 0 0 0,-1 0 0 0 0,1 0 0 0 0,-1 0 0 0 0,-2 0 0 0 0,0 0 0 0 0,1 0 0 0 0,-1-1 0 0 0,2-1 0 0 0,1 0 0 0 0,0 0 0 0 0,2 1 0 0 0,0 1 0 0 0,2-1 0 0 0,-1 1 0 0 0,0 0 0 0 0,-1 0 0 0 0,-1 0 0 0 0,2 4 0 0 0,1-1 0 0 0,1 0 0 0 0,1 0 0 0 0,2 0 0 0 0,5 2 0 0 0,4 2 0 0 0,3 1 0 0 0,2-1 0 0 0,2 1 0 0 0,3-2 0 0 0,1-1 0 0 0,1-2 0 0 0,-2 0 0 0 0,2 0 0 0 0,-1 0 0 0 0,0-2 0 0 0,2 0 0 0 0,0-1 0 0 0,-2 0 0 0 0,-1 0 0 0 0,-2 1 0 0 0,1 0 0 0 0,-1 1 0 0 0,0-1 0 0 0,1 0 0 0 0,-1-1 0 0 0,0 0 0 0 0,0 3 0 0 0,0 0 0 0 0,0 0 0 0 0,-1 0 0 0 0,0-1 0 0 0,-1-1 0 0 0,3 0 0 0 0,-1-2 0 0 0,0-2 0 0 0,-2 2 0 0 0,0-1-16383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7:50:43.057"/>
    </inkml:context>
    <inkml:brush xml:id="br0">
      <inkml:brushProperty name="width" value="0.1" units="cm"/>
      <inkml:brushProperty name="height" value="0.1" units="cm"/>
      <inkml:brushProperty name="color" value="#FFFFFF"/>
    </inkml:brush>
  </inkml:definitions>
  <inkml:trace contextRef="#ctx0" brushRef="#br0">22556 10387 16383 0 0,'-4'0'0'0'0,"-4"0"0"0"0,-7-2 0 0 0,-5 0 0 0 0,-2-1 0 0 0,-4 1 0 0 0,0-1 0 0 0,-1 1 0 0 0,-1 1 0 0 0,1 0 0 0 0,2-1 0 0 0,2 0 0 0 0,1 0 0 0 0,2 0 0 0 0,2 1 0 0 0,3 0 0 0 0,2 1 0 0 0,0 0 0 0 0,-2 0 0 0 0,0 0 0 0 0,3 0 0 0 0,-1 0 0 0 0,0 0 0 0 0,0 0 0 0 0,2 0 0 0 0,-1 0 0 0 0,2 0 0 0 0,0 0 0 0 0,2 0 0 0 0,-2 0 0 0 0,0 0 0 0 0,0 0 0 0 0,0 0 0 0 0,1-2 0 0 0,0 1 0 0 0,1 0 0 0 0,-1 1 0 0 0,-1-1 0 0 0,1 1 0 0 0,-1 0 0 0 0,1-1 0 0 0,-1 0 0 0 0,-2 0 0 0 0,-1 0 0 0 0,1 0 0 0 0,1 1 0 0 0,-1 0 0 0 0,1 0 0 0 0,-3 0 0 0 0,0-1 0 0 0,-1 1 0 0 0,-1-1 0 0 0,-1 0 0 0 0,1 0 0 0 0,0 1 0 0 0,2-1 0 0 0,1 0 0 0 0,1-2 0 0 0,0 1 0 0 0,0 0 0 0 0,2 1 0 0 0,2 0 0 0 0,0 1 0 0 0,2-1 0 0 0,1 1 0 0 0,0 0 0 0 0,3-1 0 0 0,4-2 0 0 0,3 1 0 0 0,5-1 0 0 0,5-1 0 0 0,4 0 0 0 0,4 1 0 0 0,2 0 0 0 0,-1 2 0 0 0,0 0 0 0 0,0 1 0 0 0,-1 0 0 0 0,-1 0 0 0 0,-3 0 0 0 0,-1 0 0 0 0,-2 0 0 0 0,-1 0 0 0 0,-1 0 0 0 0,0 1 0 0 0,2-1 0 0 0,2 0 0 0 0,1 0 0 0 0,3 0 0 0 0,1-1 0 0 0,2 0 0 0 0,2 0 0 0 0,1-1 0 0 0,3-2 0 0 0,-1 1 0 0 0,-1 0 0 0 0,-2-2 0 0 0,-1 2 0 0 0,-4 0 0 0 0,-4 0 0 0 0,-2 2 0 0 0,-3 0 0 0 0,-3 1 0 0 0,0 0 0 0 0,-1 0 0 0 0,-5 0 0 0 0,-4 1 0 0 0,-5 1 0 0 0,-6 0 0 0 0,-8 2 0 0 0,-7-1 0 0 0,-3 1 0 0 0,0-1 0 0 0,2 0 0 0 0,4-1 0 0 0,3 0 0 0 0,5-1 0 0 0,0-1 0 0 0,1 0 0 0 0,-1 0 0 0 0,0 1 0 0 0,-3 0 0 0 0,-3 0 0 0 0,-5-1 0 0 0,-6 4 0 0 0,-8 1 0 0 0,-4 0 0 0 0,-2-2 0 0 0,2 0 0 0 0,4-2 0 0 0,5 1 0 0 0,2 0 0 0 0,6-1 0 0 0,5-1 0 0 0,2 0 0 0 0,2 0 0 0 0,2 0 0 0 0,1 0 0 0 0,3 2 0 0 0,-1 0 0 0 0,1 0 0 0 0,2 0 0 0 0,1 0 0 0 0,2-2 0 0 0,1 1 0 0 0,2 0 0 0 0,1 0 0 0 0,4 0 0 0 0,3 0 0 0 0,5 1 0 0 0,3-1 0 0 0,2 0 0 0 0,0 0 0 0 0,1-1 0 0 0,1 0 0 0 0,0 0 0 0 0,0 0 0 0 0,0 0 0 0 0,0 0 0 0 0,3 0 0 0 0,-1 0 0 0 0,0 0 0 0 0,0 0 0 0 0,-1 0 0 0 0,0 0 0 0 0,-1 0 0 0 0,-3 0 0 0 0,1 0 0 0 0,-1 0 0 0 0,1 0 0 0 0,-2 1 0 0 0,0 0 0 0 0,-1 0 0 0 0,-1 0 0 0 0,0 0 0 0 0,1 0 0 0 0,-2 1 0 0 0,-1-1 0 0 0,-2 1 0 0 0,-1 0 0 0 0,0-2 0 0 0,-2 3 0 0 0,2 0 0 0 0,-2 1 0 0 0,1-1 0 0 0,-1 0 0 0 0,0 1 0 0 0,0-2 0 0 0,0 2 0 0 0,-1 0 0 0 0,-3 0 0 0 0,-2 1 0 0 0,-3 0 0 0 0,-2 1 0 0 0,-3 1 0 0 0,-3-2 0 0 0,-2 0 0 0 0,1-3 0 0 0,-1-2 0 0 0,1-2 0 0 0,3 0 0 0 0,0 0 0 0 0,1-1 0 0 0,1 3 0 0 0,0-3 0 0 0,0 0 0 0 0,2 0 0 0 0,1 1 0 0 0,-2 1 0 0 0,1 0 0 0 0,0-1 0 0 0,1 1 0 0 0,1 0 0 0 0,1-1 0 0 0,1 1 0 0 0,-1 1 0 0 0,2-2 0 0 0,2-1 0 0 0,3 1 0 0 0,4-2 0 0 0,3 2 0 0 0,5 0 0 0 0,-1 0 0 0 0,0-1 0 0 0,0 2 0 0 0,2-2 0 0 0,-1 1 0 0 0,0 1 0 0 0,-1 0 0 0 0,-2 1 0 0 0,-1 0 0 0 0,-1 0 0 0 0,1 0 0 0 0,0 0 0 0 0,0 0 0 0 0,-1 1 0 0 0,-1-1 0 0 0,2 0 0 0 0,4 0 0 0 0,3-1 0 0 0,3 0 0 0 0,5-1 0 0 0,4 0 0 0 0,5-1 0 0 0,2 0 0 0 0,-1 2 0 0 0,0-1 0 0 0,-2 0 0 0 0,-3 0 0 0 0,-3 1 0 0 0,-3 0 0 0 0,-3 1 0 0 0,-5 0 0 0 0,-1 0 0 0 0,-1 0 0 0 0,1-2 0 0 0,-3 0 0 0 0,-1 0 0 0 0,-2 0 0 0 0,-2 1 0 0 0,1 0 0 0 0,0 1 0 0 0,-1-1 0 0 0,0 0 0 0 0,-2-1 0 0 0,-1-1 0 0 0,-2 0 0 0 0,-1-4 0 0 0,0 1 0 0 0,-1-2 0 0 0,-1 2 0 0 0,-3 2 0 0 0,-1 0 0 0 0,-4 2 0 0 0,0 0 0 0 0,0 1 0 0 0,0 0 0 0 0,2 1 0 0 0,0 0 0 0 0,-2 0 0 0 0,0 0 0 0 0,-1 2 0 0 0,-1-1 0 0 0,2 1 0 0 0,-1 0 0 0 0,1 2 0 0 0,-2 2 0 0 0,1-1 0 0 0,1 1 0 0 0,2 0 0 0 0,0 0 0 0 0,1-1 0 0 0,0 0 0 0 0,2-2 0 0 0,-1 2 0 0 0,1-1 0 0 0,0 0 0 0 0,0 0 0 0 0,0 0 0 0 0,0 1 0 0 0,0-1 0 0 0,1 1 0 0 0,-1-2 0 0 0,0 1 0 0 0,-2-1 0 0 0,2 0 0 0 0,-1 0 0 0 0,0-1 0 0 0,1 1 0 0 0,-1-1 0 0 0,-2 2 0 0 0,-1-1 0 0 0,2 1 0 0 0,0 0 0 0 0,0-1 0 0 0,1-2 0 0 0,0 0 0 0 0,-1 1 0 0 0,0-1 0 0 0,-1 0 0 0 0,1 0 0 0 0,0 0 0 0 0,-3-1 0 0 0,1 0 0 0 0,1 0 0 0 0,0 0 0 0 0,0 0 0 0 0,1 0 0 0 0,1 0 0 0 0,0 0 0 0 0,-2 0 0 0 0,-1 0 0 0 0,0 0 0 0 0,1-3 0 0 0,0-1 0 0 0,0 2 0 0 0,0-1 0 0 0,1 1 0 0 0,0 0 0 0 0,-2 0 0 0 0,0 0 0 0 0,0 0 0 0 0,0 0 0 0 0,-2 0 0 0 0,1 0 0 0 0,-1 2 0 0 0,0-2 0 0 0,-2 0 0 0 0,-1 1 0 0 0,0-2 0 0 0,-1 0 0 0 0,1 0 0 0 0,-2 1 0 0 0,1 1 0 0 0,0 0 0 0 0,1 1 0 0 0,-2 0 0 0 0,0 0 0 0 0,-1 0 0 0 0,1 0 0 0 0,2 0 0 0 0,-1 0 0 0 0,0-1 0 0 0,1 0 0 0 0,1 1 0 0 0,1-1 0 0 0,1 0 0 0 0,1 1 0 0 0,-1 0 0 0 0,0 0 0 0 0,1 0 0 0 0,0 0 0 0 0,0 0 0 0 0,1 0 0 0 0,-1 0 0 0 0,-1 0 0 0 0,0 1 0 0 0,1 0 0 0 0,0-1 0 0 0,-1 1 0 0 0,-2 0 0 0 0,0-1 0 0 0,0 0 0 0 0,-1 0 0 0 0,2 0 0 0 0,-2 0 0 0 0,1 0 0 0 0,0 1 0 0 0,1 0 0 0 0,1 0 0 0 0,0 0 0 0 0,0 0 0 0 0,-3-1 0 0 0,1 1 0 0 0,1-1 0 0 0,0 0 0 0 0,0 0 0 0 0,-1 0 0 0 0,1 0 0 0 0,0 0 0 0 0,-1-1 0 0 0,2 1 0 0 0,0 0 0 0 0,-2 0 0 0 0,-1 0 0 0 0,1 0 0 0 0,-1 0 0 0 0,0 0 0 0 0,-1 0 0 0 0,-2 0 0 0 0,1 0 0 0 0,0 0 0 0 0,0 0 0 0 0,-1 0 0 0 0,0 0 0 0 0,1 0 0 0 0,-1 0 0 0 0,-2 0 0 0 0,0 0 0 0 0,-2 0 0 0 0,1 0 0 0 0,-1 0 0 0 0,-1 0 0 0 0,2-2 0 0 0,1 1 0 0 0,1 0 0 0 0,1 1 0 0 0,1-3 0 0 0,-1 2 0 0 0,2-2 0 0 0,-2 2 0 0 0,0-1 0 0 0,0 2 0 0 0,-1-2 0 0 0,-1 1 0 0 0,0 0 0 0 0,0-2 0 0 0,-1 0 0 0 0,0 1 0 0 0,-1 1 0 0 0,0-1 0 0 0,-1 0 0 0 0,-2 0 0 0 0,0 1 0 0 0,1-1 0 0 0,-1 1 0 0 0,0 0 0 0 0,2-2 0 0 0,-1 0 0 0 0,2 1 0 0 0,-1 0 0 0 0,3-1 0 0 0,-2 1 0 0 0,0 1 0 0 0,2 0 0 0 0,0 1 0 0 0,-1 0 0 0 0,0 0 0 0 0,-1 0 0 0 0,1 0 0 0 0,0 0 0 0 0,-1 0 0 0 0,1 0 0 0 0,1 0 0 0 0,-1 0 0 0 0,0 0 0 0 0,1 0 0 0 0,0 0 0 0 0,1 0 0 0 0,0 0 0 0 0,2 0 0 0 0,2 0 0 0 0,1 0 0 0 0,3 0 0 0 0,-1 0 0 0 0,0 0 0 0 0,-1 0 0 0 0,1 0 0 0 0,0 0 0 0 0,1 0 0 0 0,1 0 0 0 0,-2 0 0 0 0,1 0 0 0 0,-2 0 0 0 0,0 0 0 0 0,2 0 0 0 0,-1 0 0 0 0,0 0 0 0 0,1 0 0 0 0,-1 0 0 0 0,0 0 0 0 0,-1 0 0 0 0,1 0 0 0 0,-5 0 0 0 0,2 0 0 0 0,0 0 0 0 0,0 0 0 0 0,0 0 0 0 0,-2 0 0 0 0,1 0 0 0 0,2 0 0 0 0,0 0 0 0 0,1 0 0 0 0,2 0 0 0 0,2-2 0 0 0,-2 0 0 0 0,-1 0 0 0 0,2 0 0 0 0,-1 1 0 0 0,1 0 0 0 0,-1 0 0 0 0,2 1 0 0 0,-1 0 0 0 0,0 0 0 0 0,0 0 0 0 0,0 0 0 0 0,1 1 0 0 0,0-1 0 0 0,0 0 0 0 0,0 1 0 0 0,1 0 0 0 0,0 0 0 0 0,-1 0 0 0 0,0-1 0 0 0,0 1 0 0 0,-1-1 0 0 0,1 0 0 0 0,2 1 0 0 0,1 1 0 0 0,1 1 0 0 0,3 1 0 0 0,2 2 0 0 0,3 2 0 0 0,1-1 0 0 0,1 0 0 0 0,3-1 0 0 0,-1-1 0 0 0,1-1 0 0 0,0-1 0 0 0,1 0 0 0 0,1-2 0 0 0,2 0 0 0 0,0-1 0 0 0,-1 0 0 0 0,0 0 0 0 0,1 0 0 0 0,0-1 0 0 0,-1 0 0 0 0,0-1 0 0 0,-3 0 0 0 0,1 1 0 0 0,-1 0 0 0 0,-1 0 0 0 0,-1-1 0 0 0,-2 1 0 0 0,0-1 0 0 0,-1 1 0 0 0,0 1 0 0 0,1-1 0 0 0,1 1 0 0 0,1 0 0 0 0,-1-1 0 0 0,0 0 0 0 0,-2-2 0 0 0,-1-1 0 0 0,-2 0 0 0 0,0-1 0 0 0,-2-1 0 0 0,0 0 0 0 0,-1 2 0 0 0,-4-3 0 0 0,-2 1 0 0 0,-2 0 0 0 0,-2-2 0 0 0,0 0 0 0 0,0 2 0 0 0,-2-1 0 0 0,0 3 0 0 0,1-1 0 0 0,2 2 0 0 0,1 0 0 0 0,1 1 0 0 0,1 0 0 0 0,-2 2 0 0 0,-1 0 0 0 0,1 0 0 0 0,1 0 0 0 0,0 0 0 0 0,0 0 0 0 0,-1 1 0 0 0,2-1 0 0 0,-1 0 0 0 0,2 1 0 0 0,0 1 0 0 0,2 1 0 0 0,1 3 0 0 0,4 2 0 0 0,3 2 0 0 0,1 0 0 0 0,1 0 0 0 0,1 2 0 0 0,1-3 0 0 0,-1 1 0 0 0,0-2 0 0 0,-2 1 0 0 0,0-3 0 0 0,1-2 0 0 0,0 1 0 0 0,0-1 0 0 0,-1-1 0 0 0,1 0 0 0 0,-1-1 0 0 0,1-1 0 0 0,1 0 0 0 0,-1-1 0 0 0,0 0 0 0 0,1 0 0 0 0,-1-1 0 0 0,-2-2 0 0 0,-3 0 0 0 0,-3-2 0 0 0,-2-1 0 0 0,-3 0 0 0 0,-3 0 0 0 0,-2 1 0 0 0,-3 0 0 0 0,0 0 0 0 0,1 2 0 0 0,0 0 0 0 0,2 2 0 0 0,-1 0 0 0 0,2 1 0 0 0,-1 0 0 0 0,1 0 0 0 0,1 1 0 0 0,1-1 0 0 0,-1 0 0 0 0,1 0 0 0 0,0-1 0 0 0,2 0 0 0 0,0 0 0 0 0,0-1 0 0 0,0 1 0 0 0,1-1 0 0 0,0-1 0 0 0,-1 2 0 0 0,-1-2 0 0 0,1 1 0 0 0,0 0 0 0 0,2 0 0 0 0,1 0-16383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0:46.444"/>
    </inkml:context>
    <inkml:brush xml:id="br0">
      <inkml:brushProperty name="width" value="0.1" units="cm"/>
      <inkml:brushProperty name="height" value="0.1" units="cm"/>
      <inkml:brushProperty name="color" value="#FFFFFF"/>
    </inkml:brush>
  </inkml:definitions>
  <inkml:trace contextRef="#ctx0" brushRef="#br0">14980 12286 16383 0 0,'-3'3'0'0'0,"-5"1"0"0"0,-5-1 0 0 0,0 5 0 0 0,-3 1 0 0 0,-2-2 0 0 0,2 1 0 0 0,2 0 0 0 0,-3-2 0 0 0,0-2 0 0 0,2 0 0 0 0,1 0 0 0 0,0 0 0 0 0,0-2 0 0 0,3 3 0 0 0,0-1 0 0 0,-6 0 0 0 0,-4 5 0 0 0,1 4 0 0 0,0 0 0 0 0,1-2 0 0 0,-1-1 0 0 0,2-2 0 0 0,2-1 0 0 0,1-2 0 0 0,0-2 0 0 0,-3-1 0 0 0,5-2 0 0 0,7 0 0 0 0,7 0 0 0 0,11 0 0 0 0,5-3 0 0 0,1-1 0 0 0,0 0 0 0 0,0 1 0 0 0,0 2 0 0 0,-1 0 0 0 0,-1 1 0 0 0,3-1 0 0 0,0 1 0 0 0,4 0 0 0 0,-2 1 0 0 0,0-1 0 0 0,-2 0 0 0 0,2 0 0 0 0,0 0 0 0 0,-2 0 0 0 0,-1 0 0 0 0,-3-3 0 0 0,-4-5 0 0 0,-7-3 0 0 0,-7 0 0 0 0,-9-2 0 0 0,-3 1 0 0 0,-1 1 0 0 0,1 1 0 0 0,0 1 0 0 0,-1 2 0 0 0,-2 1 0 0 0,-4 0 0 0 0,0 0 0 0 0,-1 2 0 0 0,3-1 0 0 0,2 0 0 0 0,0 1 0 0 0,2 1 0 0 0,-3 1 0 0 0,3-4 0 0 0,-2-1 0 0 0,0 1 0 0 0,-1 1 0 0 0,2 1 0 0 0,-3 2 0 0 0,1 1 0 0 0,-1 0 0 0 0,2 1 0 0 0,0 1 0 0 0,-4-1 0 0 0,-2 3 0 0 0,2 1 0 0 0,1-1 0 0 0,4 2 0 0 0,6 0-16383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1:00.384"/>
    </inkml:context>
    <inkml:brush xml:id="br0">
      <inkml:brushProperty name="width" value="0.1" units="cm"/>
      <inkml:brushProperty name="height" value="0.1" units="cm"/>
      <inkml:brushProperty name="color" value="#FFFFFF"/>
    </inkml:brush>
  </inkml:definitions>
  <inkml:trace contextRef="#ctx0" brushRef="#br0">23238 9954 16383 0 0,'1'13'0'0'0,"5"27"0"0"0,0 23 0 0 0,-1 11 0 0 0,-2 5 0 0 0,-1-2 0 0 0,-2 0 0 0 0,-3 1 0 0 0,-1-1 0 0 0,1 1 0 0 0,0 1 0 0 0,-1-4 0 0 0,1-7 0 0 0,1-10 0 0 0,-1-5 0 0 0,-1-7 0 0 0,-2 0 0 0 0,-1 1 0 0 0,-1 9 0 0 0,-3 10 0 0 0,0 9 0 0 0,-7 7 0 0 0,-2 6 0 0 0,3-6 0 0 0,2-12 0 0 0,4-17 0 0 0,4-11 0 0 0,3-12 0 0 0,2-7 0 0 0,2-4 0 0 0,1-4 0 0 0,-1 1 0 0 0,1 0 0 0 0,0 0 0 0 0,-1-1 0 0 0,1-1 0 0 0,-1 1 0 0 0,0 1 0 0 0,0 0 0 0 0,0 1 0 0 0,0 0 0 0 0,0 2 0 0 0,0-2 0 0 0,0-1 0 0 0,0 0 0 0 0,0 0 0 0 0,0 0 0 0 0,0 1 0 0 0,0 1 0 0 0,0-1 0 0 0,-3-1 0 0 0,0 2 0 0 0,0 2 0 0 0,-1 0 0 0 0,-1 0 0 0 0,-1 0 0 0 0,0-2 0 0 0,0-3 0 0 0,-1-4 0 0 0,1-7 0 0 0,-5-9 0 0 0,-2-5 0 0 0,-2-9 0 0 0,2-7 0 0 0,2-2 0 0 0,1-1 0 0 0,4 4-16383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1:15.744"/>
    </inkml:context>
    <inkml:brush xml:id="br0">
      <inkml:brushProperty name="width" value="0.1" units="cm"/>
      <inkml:brushProperty name="height" value="0.1" units="cm"/>
      <inkml:brushProperty name="color" value="#FFFFFF"/>
    </inkml:brush>
  </inkml:definitions>
  <inkml:trace contextRef="#ctx0" brushRef="#br0">12687 10572 16383 0 0,'-5'0'0'0'0,"-5"0"0"0"0,-3 0 0 0 0,-6 0 0 0 0,-4 0 0 0 0,1 0 0 0 0,1 0 0 0 0,1 0 0 0 0,-1 0 0 0 0,2 0 0 0 0,0 0 0 0 0,3 1 0 0 0,1 0 0 0 0,3 1 0 0 0,-3-1 0 0 0,1 0 0 0 0,-1 0 0 0 0,1-1 0 0 0,2 0 0 0 0,-1 0 0 0 0,0 0 0 0 0,1 0 0 0 0,-2 2 0 0 0,1 1 0 0 0,-1 0 0 0 0,1 1 0 0 0,-1-3 0 0 0,-1 2 0 0 0,0-1 0 0 0,-1 0 0 0 0,0-1 0 0 0,1 0 0 0 0,-3 1 0 0 0,0 2 0 0 0,-2-1 0 0 0,2 0 0 0 0,2-1 0 0 0,-1-1 0 0 0,0 1 0 0 0,0-1 0 0 0,1 1 0 0 0,1-1 0 0 0,1 0 0 0 0,0-1 0 0 0,0 1 0 0 0,0 1 0 0 0,2 0 0 0 0,0-1 0 0 0,2 0 0 0 0,0-1 0 0 0,1 0 0 0 0,2 0 0 0 0,-1 0 0 0 0,-1 0 0 0 0,-1 0 0 0 0,0 0 0 0 0,2 1 0 0 0,3 1 0 0 0,8 3 0 0 0,6 3 0 0 0,6 0 0 0 0,1 2 0 0 0,1-3 0 0 0,2-1 0 0 0,1-1 0 0 0,-1-1 0 0 0,-1-2 0 0 0,-2 0 0 0 0,-2-2 0 0 0,1 1 0 0 0,-1-2 0 0 0,0 1 0 0 0,-1 0 0 0 0,0 0 0 0 0,-1 0 0 0 0,-1 0 0 0 0,2-1 0 0 0,3 1 0 0 0,0 0 0 0 0,0 0 0 0 0,0 0 0 0 0,0 0 0 0 0,0 0 0 0 0,-2 0 0 0 0,0 0 0 0 0,-2 0 0 0 0,-2 0 0 0 0,-1 0 0 0 0,1 0 0 0 0,-1 0 0 0 0,1 0 0 0 0,-1 0 0 0 0,1 0 0 0 0,-1 0 0 0 0,0 0 0 0 0,0 0 0 0 0,-1 0 0 0 0,-1 0 0 0 0,0 0 0 0 0,3 0 0 0 0,-4 0 0 0 0,-5 0 0 0 0,-6 0 0 0 0,-6 0 0 0 0,-2 0 0 0 0,-1 0 0 0 0,-4-2 0 0 0,-2-1 0 0 0,-1 0 0 0 0,1-1 0 0 0,0 3 0 0 0,-1-2 0 0 0,0 1 0 0 0,-1-2 0 0 0,1 0 0 0 0,1 0 0 0 0,-1-1 0 0 0,-1 1 0 0 0,1 2 0 0 0,1-3 0 0 0,2 1 0 0 0,2 1 0 0 0,1-1 0 0 0,3 1 0 0 0,1 1 0 0 0,1 0 0 0 0,2 1 0 0 0,1 0 0 0 0,0 1 0 0 0,3-1 0 0 0,3 4 0 0 0,3 0 0 0 0,4 2 0 0 0,4 0 0 0 0,1-1 0 0 0,0 0 0 0 0,1-1 0 0 0,0-1 0 0 0,-1-1 0 0 0,-1 1 0 0 0,0 0 0 0 0,1 0 0 0 0,0-1 0 0 0,0 0 0 0 0,1-2 0 0 0,1 0 0 0 0,0-3 0 0 0,1 1 0 0 0,2-2 0 0 0,1 0 0 0 0,0 1 0 0 0,0-1 0 0 0,-3 1 0 0 0,-2 1 0 0 0,-3 2 0 0 0,0 0 0 0 0,0-1 0 0 0,0-3 0 0 0,-4-3 0 0 0,-4 2 0 0 0,-2-1 0 0 0,-3-1 0 0 0,0 3 0 0 0,-1-1 0 0 0,-4 0 0 0 0,0-3 0 0 0,0 1 0 0 0,-1 1 0 0 0,2-1 0 0 0,-3 3 0 0 0,0 2 0 0 0,0-1 0 0 0,2 1 0 0 0,0 2 0 0 0,1-1 0 0 0,1 2 0 0 0,1-4 0 0 0,-1 1 0 0 0,0 0 0 0 0,-1 1 0 0 0,0 1 0 0 0,1 3 0 0 0,0 2 0 0 0,0 4 0 0 0,1 0 0 0 0,2 0 0 0 0,-1 2 0 0 0,1-2 0 0 0,0 0 0 0 0,2 1 0 0 0,0 1 0 0 0,1 1 0 0 0,1-1 0 0 0,0 1 0 0 0,-2-4 0 0 0,-2-2 0 0 0,-2-1 0 0 0,-1-3 0 0 0,-1-1 0 0 0,-2-2 0 0 0,-1 0 0 0 0,-3-1 0 0 0,-2 1 0 0 0,-4-1 0 0 0,-3 1 0 0 0,-3 1 0 0 0,-2-3 0 0 0,-2-2 0 0 0,-4 4 0 0 0,2 1 0 0 0,-1 0 0 0 0,-1-2 0 0 0,3 1 0 0 0,1 1 0 0 0,3-1 0 0 0,1 2 0 0 0,1-1 0 0 0,3 1 0 0 0,3 0 0 0 0,2 0 0 0 0,-1 0 0 0 0,-1 1 0 0 0,0-1 0 0 0,0 0 0 0 0,-5 0 0 0 0,2 0 0 0 0,1 0 0 0 0,1 0 0 0 0,3 0 0 0 0,-1 0 0 0 0,-1 0 0 0 0,1 0 0 0 0,1 0 0 0 0,0 0 0 0 0,2 0 0 0 0,-2 0 0 0 0,1 0 0 0 0,-1 0 0 0 0,1 0 0 0 0,-1 0 0 0 0,-2 0 0 0 0,0 0 0 0 0,1 0 0 0 0,-1-1 0 0 0,2-1 0 0 0,1 0 0 0 0,0 0 0 0 0,2 1 0 0 0,0 1 0 0 0,2-1 0 0 0,-1 1 0 0 0,0 0 0 0 0,-1 0 0 0 0,-1 0 0 0 0,2 4 0 0 0,1-1 0 0 0,1 0 0 0 0,1 0 0 0 0,2 0 0 0 0,5 2 0 0 0,4 2 0 0 0,3 1 0 0 0,2-1 0 0 0,2 1 0 0 0,3-2 0 0 0,1-1 0 0 0,1-2 0 0 0,-2 0 0 0 0,2 0 0 0 0,-1 0 0 0 0,0-2 0 0 0,2 0 0 0 0,0-1 0 0 0,-2 0 0 0 0,-1 0 0 0 0,-2 1 0 0 0,1 0 0 0 0,-1 1 0 0 0,0-1 0 0 0,1 0 0 0 0,-1-1 0 0 0,0 0 0 0 0,0 3 0 0 0,0 0 0 0 0,0 0 0 0 0,-1 0 0 0 0,0-1 0 0 0,-1-1 0 0 0,3 0 0 0 0,-1-2 0 0 0,0-2 0 0 0,-2 2 0 0 0,0-1-16383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7:50:43.057"/>
    </inkml:context>
    <inkml:brush xml:id="br0">
      <inkml:brushProperty name="width" value="0.1" units="cm"/>
      <inkml:brushProperty name="height" value="0.1" units="cm"/>
      <inkml:brushProperty name="color" value="#FFFFFF"/>
    </inkml:brush>
  </inkml:definitions>
  <inkml:trace contextRef="#ctx0" brushRef="#br0">22556 10387 16383 0 0,'-4'0'0'0'0,"-4"0"0"0"0,-7-2 0 0 0,-5 0 0 0 0,-2-1 0 0 0,-4 1 0 0 0,0-1 0 0 0,-1 1 0 0 0,-1 1 0 0 0,1 0 0 0 0,2-1 0 0 0,2 0 0 0 0,1 0 0 0 0,2 0 0 0 0,2 1 0 0 0,3 0 0 0 0,2 1 0 0 0,0 0 0 0 0,-2 0 0 0 0,0 0 0 0 0,3 0 0 0 0,-1 0 0 0 0,0 0 0 0 0,0 0 0 0 0,2 0 0 0 0,-1 0 0 0 0,2 0 0 0 0,0 0 0 0 0,2 0 0 0 0,-2 0 0 0 0,0 0 0 0 0,0 0 0 0 0,0 0 0 0 0,1-2 0 0 0,0 1 0 0 0,1 0 0 0 0,-1 1 0 0 0,-1-1 0 0 0,1 1 0 0 0,-1 0 0 0 0,1-1 0 0 0,-1 0 0 0 0,-2 0 0 0 0,-1 0 0 0 0,1 0 0 0 0,1 1 0 0 0,-1 0 0 0 0,1 0 0 0 0,-3 0 0 0 0,0-1 0 0 0,-1 1 0 0 0,-1-1 0 0 0,-1 0 0 0 0,1 0 0 0 0,0 1 0 0 0,2-1 0 0 0,1 0 0 0 0,1-2 0 0 0,0 1 0 0 0,0 0 0 0 0,2 1 0 0 0,2 0 0 0 0,0 1 0 0 0,2-1 0 0 0,1 1 0 0 0,0 0 0 0 0,3-1 0 0 0,4-2 0 0 0,3 1 0 0 0,5-1 0 0 0,5-1 0 0 0,4 0 0 0 0,4 1 0 0 0,2 0 0 0 0,-1 2 0 0 0,0 0 0 0 0,0 1 0 0 0,-1 0 0 0 0,-1 0 0 0 0,-3 0 0 0 0,-1 0 0 0 0,-2 0 0 0 0,-1 0 0 0 0,-1 0 0 0 0,0 1 0 0 0,2-1 0 0 0,2 0 0 0 0,1 0 0 0 0,3 0 0 0 0,1-1 0 0 0,2 0 0 0 0,2 0 0 0 0,1-1 0 0 0,3-2 0 0 0,-1 1 0 0 0,-1 0 0 0 0,-2-2 0 0 0,-1 2 0 0 0,-4 0 0 0 0,-4 0 0 0 0,-2 2 0 0 0,-3 0 0 0 0,-3 1 0 0 0,0 0 0 0 0,-1 0 0 0 0,-5 0 0 0 0,-4 1 0 0 0,-5 1 0 0 0,-6 0 0 0 0,-8 2 0 0 0,-7-1 0 0 0,-3 1 0 0 0,0-1 0 0 0,2 0 0 0 0,4-1 0 0 0,3 0 0 0 0,5-1 0 0 0,0-1 0 0 0,1 0 0 0 0,-1 0 0 0 0,0 1 0 0 0,-3 0 0 0 0,-3 0 0 0 0,-5-1 0 0 0,-6 4 0 0 0,-8 1 0 0 0,-4 0 0 0 0,-2-2 0 0 0,2 0 0 0 0,4-2 0 0 0,5 1 0 0 0,2 0 0 0 0,6-1 0 0 0,5-1 0 0 0,2 0 0 0 0,2 0 0 0 0,2 0 0 0 0,1 0 0 0 0,3 2 0 0 0,-1 0 0 0 0,1 0 0 0 0,2 0 0 0 0,1 0 0 0 0,2-2 0 0 0,1 1 0 0 0,2 0 0 0 0,1 0 0 0 0,4 0 0 0 0,3 0 0 0 0,5 1 0 0 0,3-1 0 0 0,2 0 0 0 0,0 0 0 0 0,1-1 0 0 0,1 0 0 0 0,0 0 0 0 0,0 0 0 0 0,0 0 0 0 0,0 0 0 0 0,3 0 0 0 0,-1 0 0 0 0,0 0 0 0 0,0 0 0 0 0,-1 0 0 0 0,0 0 0 0 0,-1 0 0 0 0,-3 0 0 0 0,1 0 0 0 0,-1 0 0 0 0,1 0 0 0 0,-2 1 0 0 0,0 0 0 0 0,-1 0 0 0 0,-1 0 0 0 0,0 0 0 0 0,1 0 0 0 0,-2 1 0 0 0,-1-1 0 0 0,-2 1 0 0 0,-1 0 0 0 0,0-2 0 0 0,-2 3 0 0 0,2 0 0 0 0,-2 1 0 0 0,1-1 0 0 0,-1 0 0 0 0,0 1 0 0 0,0-2 0 0 0,0 2 0 0 0,-1 0 0 0 0,-3 0 0 0 0,-2 1 0 0 0,-3 0 0 0 0,-2 1 0 0 0,-3 1 0 0 0,-3-2 0 0 0,-2 0 0 0 0,1-3 0 0 0,-1-2 0 0 0,1-2 0 0 0,3 0 0 0 0,0 0 0 0 0,1-1 0 0 0,1 3 0 0 0,0-3 0 0 0,0 0 0 0 0,2 0 0 0 0,1 1 0 0 0,-2 1 0 0 0,1 0 0 0 0,0-1 0 0 0,1 1 0 0 0,1 0 0 0 0,1-1 0 0 0,1 1 0 0 0,-1 1 0 0 0,2-2 0 0 0,2-1 0 0 0,3 1 0 0 0,4-2 0 0 0,3 2 0 0 0,5 0 0 0 0,-1 0 0 0 0,0-1 0 0 0,0 2 0 0 0,2-2 0 0 0,-1 1 0 0 0,0 1 0 0 0,-1 0 0 0 0,-2 1 0 0 0,-1 0 0 0 0,-1 0 0 0 0,1 0 0 0 0,0 0 0 0 0,0 0 0 0 0,-1 1 0 0 0,-1-1 0 0 0,2 0 0 0 0,4 0 0 0 0,3-1 0 0 0,3 0 0 0 0,5-1 0 0 0,4 0 0 0 0,5-1 0 0 0,2 0 0 0 0,-1 2 0 0 0,0-1 0 0 0,-2 0 0 0 0,-3 0 0 0 0,-3 1 0 0 0,-3 0 0 0 0,-3 1 0 0 0,-5 0 0 0 0,-1 0 0 0 0,-1 0 0 0 0,1-2 0 0 0,-3 0 0 0 0,-1 0 0 0 0,-2 0 0 0 0,-2 1 0 0 0,1 0 0 0 0,0 1 0 0 0,-1-1 0 0 0,0 0 0 0 0,-2-1 0 0 0,-1-1 0 0 0,-2 0 0 0 0,-1-4 0 0 0,0 1 0 0 0,-1-2 0 0 0,-1 2 0 0 0,-3 2 0 0 0,-1 0 0 0 0,-4 2 0 0 0,0 0 0 0 0,0 1 0 0 0,0 0 0 0 0,2 1 0 0 0,0 0 0 0 0,-2 0 0 0 0,0 0 0 0 0,-1 2 0 0 0,-1-1 0 0 0,2 1 0 0 0,-1 0 0 0 0,1 2 0 0 0,-2 2 0 0 0,1-1 0 0 0,1 1 0 0 0,2 0 0 0 0,0 0 0 0 0,1-1 0 0 0,0 0 0 0 0,2-2 0 0 0,-1 2 0 0 0,1-1 0 0 0,0 0 0 0 0,0 0 0 0 0,0 0 0 0 0,0 1 0 0 0,0-1 0 0 0,1 1 0 0 0,-1-2 0 0 0,0 1 0 0 0,-2-1 0 0 0,2 0 0 0 0,-1 0 0 0 0,0-1 0 0 0,1 1 0 0 0,-1-1 0 0 0,-2 2 0 0 0,-1-1 0 0 0,2 1 0 0 0,0 0 0 0 0,0-1 0 0 0,1-2 0 0 0,0 0 0 0 0,-1 1 0 0 0,0-1 0 0 0,-1 0 0 0 0,1 0 0 0 0,0 0 0 0 0,-3-1 0 0 0,1 0 0 0 0,1 0 0 0 0,0 0 0 0 0,0 0 0 0 0,1 0 0 0 0,1 0 0 0 0,0 0 0 0 0,-2 0 0 0 0,-1 0 0 0 0,0 0 0 0 0,1-3 0 0 0,0-1 0 0 0,0 2 0 0 0,0-1 0 0 0,1 1 0 0 0,0 0 0 0 0,-2 0 0 0 0,0 0 0 0 0,0 0 0 0 0,0 0 0 0 0,-2 0 0 0 0,1 0 0 0 0,-1 2 0 0 0,0-2 0 0 0,-2 0 0 0 0,-1 1 0 0 0,0-2 0 0 0,-1 0 0 0 0,1 0 0 0 0,-2 1 0 0 0,1 1 0 0 0,0 0 0 0 0,1 1 0 0 0,-2 0 0 0 0,0 0 0 0 0,-1 0 0 0 0,1 0 0 0 0,2 0 0 0 0,-1 0 0 0 0,0-1 0 0 0,1 0 0 0 0,1 1 0 0 0,1-1 0 0 0,1 0 0 0 0,1 1 0 0 0,-1 0 0 0 0,0 0 0 0 0,1 0 0 0 0,0 0 0 0 0,0 0 0 0 0,1 0 0 0 0,-1 0 0 0 0,-1 0 0 0 0,0 1 0 0 0,1 0 0 0 0,0-1 0 0 0,-1 1 0 0 0,-2 0 0 0 0,0-1 0 0 0,0 0 0 0 0,-1 0 0 0 0,2 0 0 0 0,-2 0 0 0 0,1 0 0 0 0,0 1 0 0 0,1 0 0 0 0,1 0 0 0 0,0 0 0 0 0,0 0 0 0 0,-3-1 0 0 0,1 1 0 0 0,1-1 0 0 0,0 0 0 0 0,0 0 0 0 0,-1 0 0 0 0,1 0 0 0 0,0 0 0 0 0,-1-1 0 0 0,2 1 0 0 0,0 0 0 0 0,-2 0 0 0 0,-1 0 0 0 0,1 0 0 0 0,-1 0 0 0 0,0 0 0 0 0,-1 0 0 0 0,-2 0 0 0 0,1 0 0 0 0,0 0 0 0 0,0 0 0 0 0,-1 0 0 0 0,0 0 0 0 0,1 0 0 0 0,-1 0 0 0 0,-2 0 0 0 0,0 0 0 0 0,-2 0 0 0 0,1 0 0 0 0,-1 0 0 0 0,-1 0 0 0 0,2-2 0 0 0,1 1 0 0 0,1 0 0 0 0,1 1 0 0 0,1-3 0 0 0,-1 2 0 0 0,2-2 0 0 0,-2 2 0 0 0,0-1 0 0 0,0 2 0 0 0,-1-2 0 0 0,-1 1 0 0 0,0 0 0 0 0,0-2 0 0 0,-1 0 0 0 0,0 1 0 0 0,-1 1 0 0 0,0-1 0 0 0,-1 0 0 0 0,-2 0 0 0 0,0 1 0 0 0,1-1 0 0 0,-1 1 0 0 0,0 0 0 0 0,2-2 0 0 0,-1 0 0 0 0,2 1 0 0 0,-1 0 0 0 0,3-1 0 0 0,-2 1 0 0 0,0 1 0 0 0,2 0 0 0 0,0 1 0 0 0,-1 0 0 0 0,0 0 0 0 0,-1 0 0 0 0,1 0 0 0 0,0 0 0 0 0,-1 0 0 0 0,1 0 0 0 0,1 0 0 0 0,-1 0 0 0 0,0 0 0 0 0,1 0 0 0 0,0 0 0 0 0,1 0 0 0 0,0 0 0 0 0,2 0 0 0 0,2 0 0 0 0,1 0 0 0 0,3 0 0 0 0,-1 0 0 0 0,0 0 0 0 0,-1 0 0 0 0,1 0 0 0 0,0 0 0 0 0,1 0 0 0 0,1 0 0 0 0,-2 0 0 0 0,1 0 0 0 0,-2 0 0 0 0,0 0 0 0 0,2 0 0 0 0,-1 0 0 0 0,0 0 0 0 0,1 0 0 0 0,-1 0 0 0 0,0 0 0 0 0,-1 0 0 0 0,1 0 0 0 0,-5 0 0 0 0,2 0 0 0 0,0 0 0 0 0,0 0 0 0 0,0 0 0 0 0,-2 0 0 0 0,1 0 0 0 0,2 0 0 0 0,0 0 0 0 0,1 0 0 0 0,2 0 0 0 0,2-2 0 0 0,-2 0 0 0 0,-1 0 0 0 0,2 0 0 0 0,-1 1 0 0 0,1 0 0 0 0,-1 0 0 0 0,2 1 0 0 0,-1 0 0 0 0,0 0 0 0 0,0 0 0 0 0,0 0 0 0 0,1 1 0 0 0,0-1 0 0 0,0 0 0 0 0,0 1 0 0 0,1 0 0 0 0,0 0 0 0 0,-1 0 0 0 0,0-1 0 0 0,0 1 0 0 0,-1-1 0 0 0,1 0 0 0 0,2 1 0 0 0,1 1 0 0 0,1 1 0 0 0,3 1 0 0 0,2 2 0 0 0,3 2 0 0 0,1-1 0 0 0,1 0 0 0 0,3-1 0 0 0,-1-1 0 0 0,1-1 0 0 0,0-1 0 0 0,1 0 0 0 0,1-2 0 0 0,2 0 0 0 0,0-1 0 0 0,-1 0 0 0 0,0 0 0 0 0,1 0 0 0 0,0-1 0 0 0,-1 0 0 0 0,0-1 0 0 0,-3 0 0 0 0,1 1 0 0 0,-1 0 0 0 0,-1 0 0 0 0,-1-1 0 0 0,-2 1 0 0 0,0-1 0 0 0,-1 1 0 0 0,0 1 0 0 0,1-1 0 0 0,1 1 0 0 0,1 0 0 0 0,-1-1 0 0 0,0 0 0 0 0,-2-2 0 0 0,-1-1 0 0 0,-2 0 0 0 0,0-1 0 0 0,-2-1 0 0 0,0 0 0 0 0,-1 2 0 0 0,-4-3 0 0 0,-2 1 0 0 0,-2 0 0 0 0,-2-2 0 0 0,0 0 0 0 0,0 2 0 0 0,-2-1 0 0 0,0 3 0 0 0,1-1 0 0 0,2 2 0 0 0,1 0 0 0 0,1 1 0 0 0,1 0 0 0 0,-2 2 0 0 0,-1 0 0 0 0,1 0 0 0 0,1 0 0 0 0,0 0 0 0 0,0 0 0 0 0,-1 1 0 0 0,2-1 0 0 0,-1 0 0 0 0,2 1 0 0 0,0 1 0 0 0,2 1 0 0 0,1 3 0 0 0,4 2 0 0 0,3 2 0 0 0,1 0 0 0 0,1 0 0 0 0,1 2 0 0 0,1-3 0 0 0,-1 1 0 0 0,0-2 0 0 0,-2 1 0 0 0,0-3 0 0 0,1-2 0 0 0,0 1 0 0 0,0-1 0 0 0,-1-1 0 0 0,1 0 0 0 0,-1-1 0 0 0,1-1 0 0 0,1 0 0 0 0,-1-1 0 0 0,0 0 0 0 0,1 0 0 0 0,-1-1 0 0 0,-2-2 0 0 0,-3 0 0 0 0,-3-2 0 0 0,-2-1 0 0 0,-3 0 0 0 0,-3 0 0 0 0,-2 1 0 0 0,-3 0 0 0 0,0 0 0 0 0,1 2 0 0 0,0 0 0 0 0,2 2 0 0 0,-1 0 0 0 0,2 1 0 0 0,-1 0 0 0 0,1 0 0 0 0,1 1 0 0 0,1-1 0 0 0,-1 0 0 0 0,1 0 0 0 0,0-1 0 0 0,2 0 0 0 0,0 0 0 0 0,0-1 0 0 0,0 1 0 0 0,1-1 0 0 0,0-1 0 0 0,-1 2 0 0 0,-1-2 0 0 0,1 1 0 0 0,0 0 0 0 0,2 0 0 0 0,1 0-16383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7:50:43.058"/>
    </inkml:context>
    <inkml:brush xml:id="br0">
      <inkml:brushProperty name="width" value="0.1" units="cm"/>
      <inkml:brushProperty name="height" value="0.1" units="cm"/>
      <inkml:brushProperty name="color" value="#FFFFFF"/>
    </inkml:brush>
  </inkml:definitions>
  <inkml:trace contextRef="#ctx0" brushRef="#br0">17490 10269 16383 0 0,'-6'0'0'0'0,"-5"0"0"0"0,-8 0 0 0 0,-3 0 0 0 0,-1 2 0 0 0,-2 0 0 0 0,1 0 0 0 0,3-1 0 0 0,3 1 0 0 0,1-1 0 0 0,1 1 0 0 0,-2-1 0 0 0,1 1 0 0 0,0 0 0 0 0,-1 0 0 0 0,0 2 0 0 0,-1-1 0 0 0,1-1 0 0 0,1 0 0 0 0,1 0 0 0 0,0-1 0 0 0,0 0 0 0 0,-1-1 0 0 0,1 0 0 0 0,0 1 0 0 0,0 0 0 0 0,-3 2 0 0 0,1-1 0 0 0,0 0 0 0 0,2 0 0 0 0,1 0 0 0 0,-1-1 0 0 0,-1-1 0 0 0,2 1 0 0 0,0-1 0 0 0,0 0 0 0 0,-1 0 0 0 0,0 0 0 0 0,1 0 0 0 0,0 0 0 0 0,-1 0 0 0 0,-2 0 0 0 0,0 0 0 0 0,1 0 0 0 0,-2 0 0 0 0,-1 0 0 0 0,0 0 0 0 0,0 0 0 0 0,0 0 0 0 0,0 0 0 0 0,0 0 0 0 0,0 0 0 0 0,1 0 0 0 0,0 0 0 0 0,2 0 0 0 0,1 0 0 0 0,2 0 0 0 0,1 0 0 0 0,1-1 0 0 0,1-1 0 0 0,0-1 0 0 0,2 2 0 0 0,0-1 0 0 0,2 2 0 0 0,2-2 0 0 0,0 1 0 0 0,0-1 0 0 0,3 0 0 0 0,2-2 0 0 0,2-2 0 0 0,3-1 0 0 0,1-1 0 0 0,2 0 0 0 0,1-1 0 0 0,0 0 0 0 0,1 0 0 0 0,3-2 0 0 0,-1 1 0 0 0,0 2 0 0 0,0 1 0 0 0,-2 2 0 0 0,0 2 0 0 0,0 0 0 0 0,0 2 0 0 0,-2-1 0 0 0,0 1 0 0 0,-1 0 0 0 0,0 1 0 0 0,0-1 0 0 0,2 1 0 0 0,0 0 0 0 0,0 0 0 0 0,-1 0 0 0 0,-1 0 0 0 0,-1 0 0 0 0,1 0 0 0 0,0 0 0 0 0,0 0 0 0 0,0 0 0 0 0,0 0 0 0 0,1 0 0 0 0,-1 0 0 0 0,0 0 0 0 0,-1 1 0 0 0,0 0 0 0 0,0 2 0 0 0,-1 0 0 0 0,2 2 0 0 0,1 3 0 0 0,-1 0 0 0 0,0 1 0 0 0,-2-2 0 0 0,-1 1 0 0 0,-1-2 0 0 0,-2 1 0 0 0,0-3 0 0 0,1 4 0 0 0,0-2 0 0 0,0 2 0 0 0,0-1 0 0 0,-1-2 0 0 0,-1 1 0 0 0,1 0 0 0 0,-3-1 0 0 0,-2 1 0 0 0,-4-1 0 0 0,-2-3 0 0 0,-2-2 0 0 0,-2-1 0 0 0,0-3 0 0 0,-2 0 0 0 0,0-2 0 0 0,1-2 0 0 0,1-2 0 0 0,0 1 0 0 0,3 0 0 0 0,-1-2 0 0 0,1 2 0 0 0,1 1 0 0 0,3 2 0 0 0,2 1 0 0 0,-1 2 0 0 0,0 0 0 0 0,2 0 0 0 0,-1 1 0 0 0,1 0 0 0 0,0 1 0 0 0,-3 1 0 0 0,0 0 0 0 0,0 0 0 0 0,0 0 0 0 0,0 1 0 0 0,2 1 0 0 0,0 0 0 0 0,2 1 0 0 0,-1 0 0 0 0,3-1 0 0 0,-1 3 0 0 0,2 0 0 0 0,2 0 0 0 0,3 1 0 0 0,7 0 0 0 0,2 0 0 0 0,1-1 0 0 0,0-1 0 0 0,3 0 0 0 0,-1 1 0 0 0,-1-2 0 0 0,-1-1 0 0 0,-3-2 0 0 0,-2 1 0 0 0,-3-1 0 0 0,1 0 0 0 0,0 0 0 0 0,-1 1 0 0 0,0 0 0 0 0,-1 0 0 0 0,-1 0 0 0 0,0 1 0 0 0,0 0 0 0 0,1 0 0 0 0,-1 0 0 0 0,0-2 0 0 0,-2-3 0 0 0,-1-2 0 0 0,-1-4 0 0 0,0-3 0 0 0,-1-2 0 0 0,0 0 0 0 0,-2 2 0 0 0,-1 1 0 0 0,1 2 0 0 0,0 0 0 0 0,-1 3 0 0 0,1 0 0 0 0,0 2 0 0 0,-1 2 0 0 0,-1-1 0 0 0,0 1 0 0 0,0-1 0 0 0,0 2 0 0 0,1-1 0 0 0,-3 0 0 0 0,0 2 0 0 0,0-2 0 0 0,-1 0 0 0 0,1 1 0 0 0,0 0 0 0 0,-1 0 0 0 0,1 1 0 0 0,-1 0 0 0 0,0 0 0 0 0,0 0 0 0 0,-1 0 0 0 0,1 0 0 0 0,-1 0 0 0 0,3 1 0 0 0,0 0 0 0 0,0 0 0 0 0,-1 1 0 0 0,-2 0 0 0 0,0-1 0 0 0,0 2 0 0 0,0-1 0 0 0,0 2 0 0 0,0-1 0 0 0,2 0 0 0 0,0 3 0 0 0,0 0 0 0 0,-1-1 0 0 0,0-1 0 0 0,0-1 0 0 0,0-1 0 0 0,0 0 0 0 0,0 1 0 0 0,0-1 0 0 0,0 0 0 0 0,-2 0 0 0 0,-1 0 0 0 0,-4-1 0 0 0,-3 0 0 0 0,-3 0 0 0 0,-3-1 0 0 0,-4 0 0 0 0,0 0 0 0 0,0 0 0 0 0,3 0 0 0 0,-1 0 0 0 0,3 0 0 0 0,2 0 0 0 0,3 0 0 0 0,0 0 0 0 0,-1 0 0 0 0,-1-2 0 0 0,3 0 0 0 0,-2-1 0 0 0,1 1 0 0 0,2 1 0 0 0,1 0 0 0 0,1 1 0 0 0,-1-1 0 0 0,0 0 0 0 0,1 0 0 0 0,0 1 0 0 0,1-1 0 0 0,1 1 0 0 0,-2-3 0 0 0,-1-1 0 0 0,-2 1 0 0 0,1 0 0 0 0,-3 2 0 0 0,2 0 0 0 0,1 1 0 0 0,2-1 0 0 0,1 1 0 0 0,2 0 0 0 0,-1 1 0 0 0,1-1 0 0 0,0 0 0 0 0,0 0 0 0 0,1 0 0 0 0,-1 0 0 0 0,0 1 0 0 0,-1-1 0 0 0,0 1 0 0 0,-1 0 0 0 0,0 2 0 0 0,0-1 0 0 0,1 2 0 0 0,-3-1 0 0 0,2-2 0 0 0,0 1 0 0 0,1-1 0 0 0,1 1 0 0 0,1-1 0 0 0,2 0 0 0 0,-1 0 0 0 0,0-1 0 0 0,0 1 0 0 0,-1 0 0 0 0,1 0 0 0 0,0 0 0 0 0,0 0 0 0 0,2-1 0 0 0,-2 1 0 0 0,0-1 0 0 0,1 1 0 0 0,2 2 0 0 0,2 1 0 0 0,1 1 0 0 0,1 0 0 0 0,1 0 0 0 0,0 1 0 0 0,3 0 0 0 0,2 0 0 0 0,1-1 0 0 0,0 0 0 0 0,1 0 0 0 0,0-2 0 0 0,0 0 0 0 0,0 0 0 0 0,-1 2 0 0 0,2-1 0 0 0,0 0 0 0 0,0-1 0 0 0,-1-1 0 0 0,-1-1 0 0 0,0 0 0 0 0,0-1 0 0 0,0 0 0 0 0,1-2 0 0 0,0-1 0 0 0,1 0 0 0 0,0 1 0 0 0,-2-1 0 0 0,-1-1 0 0 0,-1-1 0 0 0,0 0 0 0 0,-2 0 0 0 0,0-1 0 0 0,0 0 0 0 0,-1 0 0 0 0,0 0 0 0 0,-1 1 0 0 0,0-1 0 0 0,0 1 0 0 0,0-1 0 0 0,0 0-16383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0:41.301"/>
    </inkml:context>
    <inkml:brush xml:id="br0">
      <inkml:brushProperty name="width" value="0.1" units="cm"/>
      <inkml:brushProperty name="height" value="0.1" units="cm"/>
      <inkml:brushProperty name="color" value="#FFFFFF"/>
    </inkml:brush>
  </inkml:definitions>
  <inkml:trace contextRef="#ctx0" brushRef="#br0">14855 12271 16383 0 0,'-3'0'0'0'0,"-3"0"0"0"0,-3 0 0 0 0,-6 0 0 0 0,-3 0 0 0 0,-1 0 0 0 0,1 0 0 0 0,-3 0 0 0 0,0 0 0 0 0,-2 0 0 0 0,1 0 0 0 0,1 0 0 0 0,1 0 0 0 0,1 0 0 0 0,2 0 0 0 0,1 0 0 0 0,-5 0 0 0 0,-1 0 0 0 0,0 0 0 0 0,1 0 0 0 0,2 0 0 0 0,-1 0 0 0 0,-1 0 0 0 0,2 0 0 0 0,3 0-16383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0:46.444"/>
    </inkml:context>
    <inkml:brush xml:id="br0">
      <inkml:brushProperty name="width" value="0.1" units="cm"/>
      <inkml:brushProperty name="height" value="0.1" units="cm"/>
      <inkml:brushProperty name="color" value="#FFFFFF"/>
    </inkml:brush>
  </inkml:definitions>
  <inkml:trace contextRef="#ctx0" brushRef="#br0">14980 12286 16383 0 0,'-3'3'0'0'0,"-5"1"0"0"0,-5-1 0 0 0,0 5 0 0 0,-3 1 0 0 0,-2-2 0 0 0,2 1 0 0 0,2 0 0 0 0,-3-2 0 0 0,0-2 0 0 0,2 0 0 0 0,1 0 0 0 0,0 0 0 0 0,0-2 0 0 0,3 3 0 0 0,0-1 0 0 0,-6 0 0 0 0,-4 5 0 0 0,1 4 0 0 0,0 0 0 0 0,1-2 0 0 0,-1-1 0 0 0,2-2 0 0 0,2-1 0 0 0,1-2 0 0 0,0-2 0 0 0,-3-1 0 0 0,5-2 0 0 0,7 0 0 0 0,7 0 0 0 0,11 0 0 0 0,5-3 0 0 0,1-1 0 0 0,0 0 0 0 0,0 1 0 0 0,0 2 0 0 0,-1 0 0 0 0,-1 1 0 0 0,3-1 0 0 0,0 1 0 0 0,4 0 0 0 0,-2 1 0 0 0,0-1 0 0 0,-2 0 0 0 0,2 0 0 0 0,0 0 0 0 0,-2 0 0 0 0,-1 0 0 0 0,-3-3 0 0 0,-4-5 0 0 0,-7-3 0 0 0,-7 0 0 0 0,-9-2 0 0 0,-3 1 0 0 0,-1 1 0 0 0,1 1 0 0 0,0 1 0 0 0,-1 2 0 0 0,-2 1 0 0 0,-4 0 0 0 0,0 0 0 0 0,-1 2 0 0 0,3-1 0 0 0,2 0 0 0 0,0 1 0 0 0,2 1 0 0 0,-3 1 0 0 0,3-4 0 0 0,-2-1 0 0 0,0 1 0 0 0,-1 1 0 0 0,2 1 0 0 0,-3 2 0 0 0,1 1 0 0 0,-1 0 0 0 0,2 1 0 0 0,0 1 0 0 0,-4-1 0 0 0,-2 3 0 0 0,2 1 0 0 0,1-1 0 0 0,4 2 0 0 0,6 0-16383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7-08T15:31:00.384"/>
    </inkml:context>
    <inkml:brush xml:id="br0">
      <inkml:brushProperty name="width" value="0.1" units="cm"/>
      <inkml:brushProperty name="height" value="0.1" units="cm"/>
      <inkml:brushProperty name="color" value="#FFFFFF"/>
    </inkml:brush>
  </inkml:definitions>
  <inkml:trace contextRef="#ctx0" brushRef="#br0">23238 9954 16383 0 0,'1'13'0'0'0,"5"27"0"0"0,0 23 0 0 0,-1 11 0 0 0,-2 5 0 0 0,-1-2 0 0 0,-2 0 0 0 0,-3 1 0 0 0,-1-1 0 0 0,1 1 0 0 0,0 1 0 0 0,-1-4 0 0 0,1-7 0 0 0,1-10 0 0 0,-1-5 0 0 0,-1-7 0 0 0,-2 0 0 0 0,-1 1 0 0 0,-1 9 0 0 0,-3 10 0 0 0,0 9 0 0 0,-7 7 0 0 0,-2 6 0 0 0,3-6 0 0 0,2-12 0 0 0,4-17 0 0 0,4-11 0 0 0,3-12 0 0 0,2-7 0 0 0,2-4 0 0 0,1-4 0 0 0,-1 1 0 0 0,1 0 0 0 0,0 0 0 0 0,-1-1 0 0 0,1-1 0 0 0,-1 1 0 0 0,0 1 0 0 0,0 0 0 0 0,0 1 0 0 0,0 0 0 0 0,0 2 0 0 0,0-2 0 0 0,0-1 0 0 0,0 0 0 0 0,0 0 0 0 0,0 0 0 0 0,0 1 0 0 0,0 1 0 0 0,0-1 0 0 0,-3-1 0 0 0,0 2 0 0 0,0 2 0 0 0,-1 0 0 0 0,-1 0 0 0 0,-1 0 0 0 0,0-2 0 0 0,0-3 0 0 0,-1-4 0 0 0,1-7 0 0 0,-5-9 0 0 0,-2-5 0 0 0,-2-9 0 0 0,2-7 0 0 0,2-2 0 0 0,1-1 0 0 0,4 4-16383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7/30/21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hotolib.noaa.gov/Collections/National-Estuarine-Research-Reserve-System/Other/emodule/854/eitem/3742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Forecasted maps were created for 5-year intervals, using transition potentials that follow current patterns of wetland gain as indicated by 2010 to 2020 land cover change. This model follows current patterns of transition from wetland to water, developed land, and non-wetland vegetation, not accounting for current rates of wetland gain. Public protected lands, as updated in 2019, were modeled as protected throughout the forecasted years.</a:t>
            </a:r>
          </a:p>
          <a:p>
            <a:endParaRPr lang="en-US" dirty="0">
              <a:cs typeface="Calibri"/>
            </a:endParaRPr>
          </a:p>
          <a:p>
            <a:r>
              <a:rPr lang="en-US" dirty="0"/>
              <a:t>------------------------------Image Information Below ------------------------------ </a:t>
            </a:r>
            <a:endParaRPr lang="en-US" dirty="0">
              <a:cs typeface="Calibri"/>
            </a:endParaRPr>
          </a:p>
          <a:p>
            <a:r>
              <a:rPr lang="en-US" dirty="0"/>
              <a:t>•Image Credit: MSFC DEVELOP Summer 2021</a:t>
            </a:r>
            <a:endParaRPr lang="en-US" dirty="0">
              <a:cs typeface="Calibri"/>
            </a:endParaRPr>
          </a:p>
          <a:p>
            <a:r>
              <a:rPr lang="en-US" dirty="0"/>
              <a:t>•Image Source: Produced in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05888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second model was created using transition potentials that follow current patterns of wetland gain as indicated by 2010 to 2020 land cover change. This model follows current patterns of transition from non-wetland vegetation to wetland, not accounting for current rates of wetland loss. There is a possible connection to current rates of sea level rise, though this is not confirmed. </a:t>
            </a:r>
          </a:p>
          <a:p>
            <a:endParaRPr lang="en-US" dirty="0">
              <a:cs typeface="Calibri"/>
            </a:endParaRPr>
          </a:p>
          <a:p>
            <a:r>
              <a:rPr lang="en-US" dirty="0"/>
              <a:t>------------------------------Image Information Below ------------------------------ </a:t>
            </a:r>
            <a:endParaRPr lang="en-US" dirty="0">
              <a:cs typeface="Calibri"/>
            </a:endParaRPr>
          </a:p>
          <a:p>
            <a:r>
              <a:rPr lang="en-US" dirty="0"/>
              <a:t>•Image Credit: MSFC DEVELOP Summer 2021</a:t>
            </a:r>
            <a:endParaRPr lang="en-US" dirty="0">
              <a:cs typeface="Calibri"/>
            </a:endParaRPr>
          </a:p>
          <a:p>
            <a:r>
              <a:rPr lang="en-US" dirty="0"/>
              <a:t>•Image Source: Produced in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179143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Jacob</a:t>
            </a:r>
          </a:p>
          <a:p>
            <a:r>
              <a:rPr lang="en-US" dirty="0">
                <a:cs typeface="Calibri"/>
              </a:rPr>
              <a:t>The team also created land cover maps using NAIP imagery, which is a much finer resolution than Landsat. The most recent available NAIP imagery at the time this research was being conducted was from 2018, which is earlier than the Landsat imagery. The team downloaded a 2018 image from NASS (National Agricultural Statistical Service), which has a detailed land cover classifications scheme. After finding sections within the NASS image that represented the data well, the team used the Random Points tool in ArcGIS Pro to create 1000-3000 points for each class we were looking at. The team found a Random Forest classification script in the Supervised Classification folder in the DEVELOP GEE set of folder. It was then adapted to use NAIP imagery and to fit the study area. Using the training data, the team was able to classify the entire coastal region and compute a confusion matrix that showed the accuracy of the classification. The images were then exported from GEE by county, as exporting the entire image exceeded the GEE pixel limit for exporting. Because the files were so large, they were exported at 5-meter resolution, instead of the typical 1-meter resolution. Once in ArcGIS Pro, the images were processed by being once more clipped to the study area and having all 0 values set to null, as well as having the same symbology applied to all three county images.</a:t>
            </a:r>
            <a:endParaRPr lang="en-US" dirty="0"/>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535761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Jacob</a:t>
            </a:r>
          </a:p>
          <a:p>
            <a:endParaRPr lang="en-US" dirty="0">
              <a:cs typeface="Calibri"/>
            </a:endParaRPr>
          </a:p>
          <a:p>
            <a:r>
              <a:rPr lang="en-US" dirty="0">
                <a:cs typeface="Calibri"/>
              </a:rPr>
              <a:t>The above images show the Random Forest classifications for each of Delaware's three counties in 2018. The legend in the top right corner shows the different land cover classes that were classified. For reference, New Castle county is located at the northern end of the state and is bordered by Kent County to the south, which is bordered by Sussex County to the south.</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2231140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Amanda </a:t>
            </a:r>
          </a:p>
          <a:p>
            <a:r>
              <a:rPr lang="en-US" dirty="0"/>
              <a:t>Suitable locations for marsh migration based on impervious surfaces, hydric soils, slope, water availability, and agricultural land were analyzed in ArcGIS Pro using the Suitability Modeler tool. Each criterion was put through a series of pre-processing steps before being loaded into the Suitability Modeler. Each criterion was then transformed to a common suitability scale of 1 to 5 (one being the least suitable and five being the most suitable). We then weighted criteria relative to one another and combine them to create a suitability map. </a:t>
            </a:r>
          </a:p>
          <a:p>
            <a:r>
              <a:rPr lang="en-US" dirty="0"/>
              <a:t>Cropland = 20%</a:t>
            </a:r>
          </a:p>
          <a:p>
            <a:r>
              <a:rPr lang="en-US" dirty="0"/>
              <a:t>Slope = 20%</a:t>
            </a:r>
          </a:p>
          <a:p>
            <a:r>
              <a:rPr lang="en-US" dirty="0"/>
              <a:t>Flowlines = 10%</a:t>
            </a:r>
          </a:p>
          <a:p>
            <a:r>
              <a:rPr lang="en-US" dirty="0"/>
              <a:t>Impervious surfaces = 30%</a:t>
            </a:r>
          </a:p>
          <a:p>
            <a:r>
              <a:rPr lang="en-US" dirty="0"/>
              <a:t>Cropland = 20%</a:t>
            </a:r>
          </a:p>
          <a:p>
            <a:r>
              <a:rPr lang="en-US" dirty="0"/>
              <a:t>Suitable land areas were identified using the Locate Regions tool and was then compared to LULC change maps to determine the best locations for conservation efforts.</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330786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Amanda</a:t>
            </a:r>
          </a:p>
          <a:p>
            <a:r>
              <a:rPr lang="en-US" dirty="0">
                <a:cs typeface="Calibri"/>
              </a:rPr>
              <a:t>The resulting map created in the Suitability Modeler in Arc Pro on the right shows the suitability of land for marsh migration and conservation efforts based on the 5 criteria shown on the left. The unsuitable areas show up as red, the moderately suitable areas are shades of yellow, and the most suitable areas are shown in green.</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411142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Eian</a:t>
            </a:r>
          </a:p>
          <a:p>
            <a:r>
              <a:rPr lang="en-US" dirty="0">
                <a:cs typeface="Calibri"/>
              </a:rPr>
              <a:t>Satellite data was obtained from the Terra MODIS and GPM satellites from 2000 to 2020. </a:t>
            </a:r>
          </a:p>
          <a:p>
            <a:r>
              <a:rPr lang="en-US" dirty="0">
                <a:cs typeface="Calibri"/>
              </a:rPr>
              <a:t>Seasonal 5-year averaged data files were transformed in QGIS from a HDF file format to a TIFF format and clipped to the state of Delaware. Then average maps of temperature and precipitation were created from 2000 to 2015 for each season. These were used to create difference maps for each season to compare the average temperature and precipitation from 2000 to 2015 to that of the last 5 years (2015 to 2020). From these maps, was possible for the team to identify changes in climate variables. </a:t>
            </a:r>
          </a:p>
          <a:p>
            <a:r>
              <a:rPr lang="en-US" dirty="0">
                <a:cs typeface="Calibri"/>
              </a:rPr>
              <a:t>Terra MODIS 8-day data was imported into Google Earth Engine to produce average temperature analysis across the entire state of Delaware; charts were produced for 2000 and 2020 as well as an overall 2000 to 2020 graph of temperature variation. </a:t>
            </a:r>
            <a:endParaRPr lang="en-US" dirty="0"/>
          </a:p>
          <a:p>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548622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a:t>
            </a:r>
          </a:p>
          <a:p>
            <a:r>
              <a:rPr lang="en-US" dirty="0"/>
              <a:t>These are the GPM Seasonal Average Precipitation Difference maps. They show the difference in the average seasonal precipitation between the average for 2000 to 2015 and the average for 2015 to 2020 in units of inches per day. From the results in the maps, we can see that fall has become slightly drier in the northern portion of the state and slightly wetter in the southern portion of the state. Winter and Spring do not see much notable change in precipitation within state boundaries. Summer has the most increase in precipitation, with the largest increase occurring in the northern portion of Delaware.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56433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Terra MODIS Seasonal Average Daytime Temperature Difference maps. They show the difference in the average seasonal temperature between the average for 2000 to 2015 and the average for 2015 to 2020 in units of degrees Fahrenheit. From the results in the maps, we can see that winter and fall have been warmer in the last 5 years compared to the previous 15 years. Spring and summer are trending slightly cooler than the previous average. It is important to note that climate variability is more accurate and definitive when a longer time period is used. Due to the constraints of this project timeline, only a 20-year time period was able to be analyzed.</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541922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dirty="0"/>
              <a:t>Overall, winter has the largest temperature difference with an increase of 1.6 degrees Fahrenheit, and summer has the largest precipitation difference with an increase of 0.012 inches per day. Between 2010 and 2020, there was a net loss of approximately 1,800 hectares of wetland in Delaware’s coastal zone. If current trends are not interrupted, there is potential for major wetland loss over the next 30 years. Most of the suitable sites for tidal marsh migrations are located near the middle of the Delaware coastline.</a:t>
            </a:r>
          </a:p>
          <a:p>
            <a:r>
              <a:rPr lang="en-US" dirty="0"/>
              <a:t> </a:t>
            </a:r>
            <a:endParaRPr lang="en-US" dirty="0">
              <a:cs typeface="Calibri"/>
            </a:endParaRPr>
          </a:p>
          <a:p>
            <a:r>
              <a:rPr lang="en-US" dirty="0"/>
              <a:t>------------------------------Image Information Below ------------------------------ </a:t>
            </a:r>
            <a:endParaRPr lang="en-US" dirty="0">
              <a:cs typeface="Calibri"/>
            </a:endParaRPr>
          </a:p>
          <a:p>
            <a:r>
              <a:rPr lang="en-US" dirty="0"/>
              <a:t>•Image Credit: Dr. St. Laurent</a:t>
            </a:r>
            <a:endParaRPr lang="en-US" dirty="0">
              <a:cs typeface="Calibri"/>
            </a:endParaRPr>
          </a:p>
          <a:p>
            <a:r>
              <a:rPr lang="en-US" dirty="0"/>
              <a:t>•Image Source: Provided by Dr. Kari St. Laurent, DNREC</a:t>
            </a:r>
          </a:p>
          <a:p>
            <a:r>
              <a:rPr lang="en-US" dirty="0">
                <a:cs typeface="Calibri"/>
              </a:rPr>
              <a:t>Image License: Written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98391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a:t>
            </a:r>
          </a:p>
          <a:p>
            <a:r>
              <a:rPr lang="en-US" dirty="0"/>
              <a:t>This project’s study area was the coast of the state of Delaware. The study period was from January 2000 to June 2021. The forecasting element of the project was forecasted out to 2050 in 5-year intervals.</a:t>
            </a:r>
          </a:p>
          <a:p>
            <a:endParaRPr lang="en-US" dirty="0"/>
          </a:p>
          <a:p>
            <a:r>
              <a:rPr lang="en-US" dirty="0"/>
              <a:t>Base Map: Esri, Maxar, GeoEye, Earthstart Geographics, CNES/Airbus DS, USDA, USGS, AeroGRID, IGN, and the GIS User Community.</a:t>
            </a:r>
          </a:p>
          <a:p>
            <a:endParaRPr lang="en-US" dirty="0"/>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750331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aramond" panose="02020404030301010803" pitchFamily="18" charset="0"/>
                <a:ea typeface="MS PGothic" panose="020B0600070205080204" pitchFamily="34" charset="-128"/>
                <a:cs typeface="Arial" panose="020B0604020202020204" pitchFamily="34" charset="0"/>
              </a:rPr>
              <a:t>Due to the complexities of tidal marsh systems and the factors that impact them, there are several variables affecting marsh migration potential that were not able to be analyzed in this short-term study. These variables include the effects of land subsidence, marsh drowning, wind fetch, and edge erosion on the formation of tidal marsh habitat. In addition, future work on this topic could include analyzing regression relationships between different variables and tidal marsh suitability to aid in the creation of a repeatable model that would predict tidal marsh suitability in specific areas of interest. Future areas of research could also focus on endangered species affected by coastal marsh habitat loss and ways to implement conservation methods, as well as detailed salinity studies to identify and analyze different types of tidal marsh systems. Going forward, our team would suggest choosing a smaller area of interest due to time constraints, processing obstacles, and the possibility of a more detailed analysis of tidal marsh processes.</a:t>
            </a:r>
            <a:endParaRPr lang="en-US" dirty="0">
              <a:cs typeface="Calibri"/>
            </a:endParaRPr>
          </a:p>
          <a:p>
            <a:endParaRPr lang="en-US" dirty="0"/>
          </a:p>
          <a:p>
            <a:endParaRPr lang="en-US" dirty="0"/>
          </a:p>
          <a:p>
            <a:r>
              <a:rPr lang="en-US" dirty="0"/>
              <a:t>------------------------------Image Information Below ------------------------------ </a:t>
            </a:r>
            <a:endParaRPr lang="en-US" dirty="0">
              <a:cs typeface="Calibri"/>
            </a:endParaRPr>
          </a:p>
          <a:p>
            <a:r>
              <a:rPr lang="en-US" dirty="0"/>
              <a:t>•Image Credit: Dr. St. Laurent</a:t>
            </a:r>
            <a:endParaRPr lang="en-US" dirty="0">
              <a:cs typeface="Calibri"/>
            </a:endParaRPr>
          </a:p>
          <a:p>
            <a:r>
              <a:rPr lang="en-US" dirty="0"/>
              <a:t>•Image Source: Provided by Dr. Kari St. Laurent, DNREC</a:t>
            </a:r>
          </a:p>
          <a:p>
            <a:r>
              <a:rPr lang="en-US" dirty="0">
                <a:cs typeface="Calibri"/>
              </a:rPr>
              <a:t>Image License: Written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1422345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a:t>
            </a:r>
          </a:p>
          <a:p>
            <a:r>
              <a:rPr lang="en-US" dirty="0"/>
              <a:t>The team would like to thank our science advisors, Dr. Jeffrey Luvall and Dr. Robert Griffin, as well as our node fellow, A.R. Williams. The team would also like to thank our partners in this project, Dr. Kari St. Laurent, Justin Shawler, and Alison Rogerson of DNREC for inspiring us to create the best possible end products for them. Thank you.</a:t>
            </a:r>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AGOL StoryMap</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3308894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a:t>
            </a:r>
          </a:p>
          <a:p>
            <a:endParaRPr lang="en-US" dirty="0">
              <a:cs typeface="Calibri"/>
            </a:endParaRPr>
          </a:p>
          <a:p>
            <a:r>
              <a:rPr lang="en-US" dirty="0">
                <a:cs typeface="Calibri"/>
              </a:rPr>
              <a:t>The Land Use Land Cover change series, classified from 2010 and 2020 imagery using the Image Classification Wizard in ArcGIS Pro, indicates shifting wetland area across Delaware's coastal region. While there was an overall pattern of wetland loss, this land cover model did indicate some areas of wetland gain and persistence. Between the two study years for this region, a total loss of </a:t>
            </a:r>
            <a:r>
              <a:rPr lang="en-US" dirty="0"/>
              <a:t>1,794.37 hectares of wetland was indicated.</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MSFC DEVELOP Summer 2021</a:t>
            </a:r>
            <a:endParaRPr lang="en-US" dirty="0">
              <a:cs typeface="Calibri"/>
            </a:endParaRPr>
          </a:p>
          <a:p>
            <a:r>
              <a:rPr lang="en-US" dirty="0"/>
              <a:t>•Image Source: Produced in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4170311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Rebecca</a:t>
            </a:r>
          </a:p>
          <a:p>
            <a:endParaRPr lang="en-US" dirty="0">
              <a:cs typeface="Calibri"/>
            </a:endParaRPr>
          </a:p>
          <a:p>
            <a:r>
              <a:rPr lang="en-US" dirty="0">
                <a:cs typeface="Calibri"/>
              </a:rPr>
              <a:t>Forecasted maps were created for 5 year intervals, using transition potentials that follow current patterns of wetland change as indicated by 2010 to 2020 land cover change. The "worst case" scenario maps are modeled after current drivers of wetland loss, including transformations from wetland to water, developed land, and non-wetland vegetation. These maps show a dramatic loss of wetland area [insert amount] over the next thirty years, if patterns of wetland loss are not interrupted. The "best case" scenario maps follow patterns of wetland gain during the study period, specifically following vegetation to wetland transitions. Developed to wetland and water to wetland were excluded because these transitions were deemed extremely unlikely. </a:t>
            </a:r>
            <a:endParaRPr lang="en-US" dirty="0"/>
          </a:p>
          <a:p>
            <a:endParaRPr lang="en-US" dirty="0">
              <a:cs typeface="Calibri"/>
            </a:endParaRPr>
          </a:p>
          <a:p>
            <a:r>
              <a:rPr lang="en-US" dirty="0"/>
              <a:t>------------------------------Image Information Below ------------------------------ </a:t>
            </a:r>
            <a:endParaRPr lang="en-US" dirty="0">
              <a:cs typeface="Calibri"/>
            </a:endParaRPr>
          </a:p>
          <a:p>
            <a:r>
              <a:rPr lang="en-US" dirty="0"/>
              <a:t>•Image Credit: MSFC DEVELOP Summer 2021</a:t>
            </a:r>
            <a:endParaRPr lang="en-US" dirty="0">
              <a:cs typeface="Calibri"/>
            </a:endParaRPr>
          </a:p>
          <a:p>
            <a:r>
              <a:rPr lang="en-US" dirty="0"/>
              <a:t>•Image Source: Produced in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492133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Rebecca</a:t>
            </a:r>
          </a:p>
          <a:p>
            <a:endParaRPr lang="en-US" dirty="0">
              <a:cs typeface="Calibri"/>
            </a:endParaRPr>
          </a:p>
          <a:p>
            <a:r>
              <a:rPr lang="en-US" dirty="0">
                <a:cs typeface="Calibri"/>
              </a:rPr>
              <a:t>Forecasted maps were created for 5 year intervals, using transition potentials that follow current patterns of wetland change as indicated by 2010 to 2020 land cover change. The "worst case" scenario maps are modeled after current drivers of wetland loss, including transformations from wetland to water, developed land, and non-wetland vegetation. These maps show a dramatic loss of wetland area [insert amount] over the next thirty years, if patterns of wetland loss are not interrupted. The "best case" scenario maps follow patterns of wetland gain during the study period, specifically following vegetation to wetland transitions. Developed to wetland and water to wetland were excluded because these transitions were deemed extremely unlikely. </a:t>
            </a:r>
            <a:endParaRPr lang="en-US" dirty="0"/>
          </a:p>
          <a:p>
            <a:endParaRPr lang="en-US" dirty="0">
              <a:cs typeface="Calibri"/>
            </a:endParaRPr>
          </a:p>
          <a:p>
            <a:r>
              <a:rPr lang="en-US" dirty="0"/>
              <a:t>------------------------------Image Information Below ------------------------------ </a:t>
            </a:r>
            <a:endParaRPr lang="en-US" dirty="0">
              <a:cs typeface="Calibri"/>
            </a:endParaRPr>
          </a:p>
          <a:p>
            <a:r>
              <a:rPr lang="en-US" dirty="0"/>
              <a:t>•Image Credit: MSFC DEVELOP Summer 2021</a:t>
            </a:r>
            <a:endParaRPr lang="en-US" dirty="0">
              <a:cs typeface="Calibri"/>
            </a:endParaRPr>
          </a:p>
          <a:p>
            <a:r>
              <a:rPr lang="en-US" dirty="0"/>
              <a:t>•Image Source: Produced in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2469050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Rebecca</a:t>
            </a:r>
          </a:p>
          <a:p>
            <a:endParaRPr lang="en-US" dirty="0">
              <a:cs typeface="Calibri"/>
            </a:endParaRPr>
          </a:p>
          <a:p>
            <a:r>
              <a:rPr lang="en-US" dirty="0">
                <a:cs typeface="Calibri"/>
              </a:rPr>
              <a:t>Forecasted maps were created for 5 year intervals, using transition potentials that follow current patterns of wetland change as indicated by 2010 to 2020 land cover change. The "worst case" scenario maps are modeled after current drivers of wetland loss, including transformations from wetland to water, developed land, and non-wetland vegetation. These maps show a dramatic loss of wetland area [insert amount] over the next thirty years, if patterns of wetland loss are not interrupted. The "best case" scenario maps follow patterns of wetland gain during the study period, specifically following vegetation to wetland transitions. Developed to wetland and water to wetland were excluded because these transitions were deemed extremely unlikely. </a:t>
            </a:r>
            <a:endParaRPr lang="en-US" dirty="0"/>
          </a:p>
          <a:p>
            <a:endParaRPr lang="en-US" dirty="0">
              <a:cs typeface="Calibri"/>
            </a:endParaRPr>
          </a:p>
          <a:p>
            <a:r>
              <a:rPr lang="en-US" dirty="0"/>
              <a:t>------------------------------Image Information Below ------------------------------ </a:t>
            </a:r>
            <a:endParaRPr lang="en-US" dirty="0">
              <a:cs typeface="Calibri"/>
            </a:endParaRPr>
          </a:p>
          <a:p>
            <a:r>
              <a:rPr lang="en-US" dirty="0"/>
              <a:t>•Image Credit: MSFC DEVELOP Summer 2021</a:t>
            </a:r>
            <a:endParaRPr lang="en-US" dirty="0">
              <a:cs typeface="Calibri"/>
            </a:endParaRPr>
          </a:p>
          <a:p>
            <a:r>
              <a:rPr lang="en-US" dirty="0"/>
              <a:t>•Image Source: Produced in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458308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a:p>
            <a:r>
              <a:rPr lang="en-US" dirty="0"/>
              <a:t>Here I have added the top 5 most suitable locations that both border tidal wetlands and have existing freshwater wetlands on the land. This is the plot of land with the highest suitability rating located near the Little Creek Wildlife Area and Pickering Beach. I ran into difficulty with the Locate Regions tool when asking it to identify land between 1 and 5 acres so the acreage of land is larger than desired. This is something that may be able to be fixed in the future with troubleshooting within the tool or writing code specifically for this issue.</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2745629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land ranked 2-4 located near Big Stone Beach and the city of Thompsonville. All land has existing freshwater wetlands present and is bordering tidal wetlands, allowing for the natural process of marsh migration. </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dirty="0"/>
          </a:p>
        </p:txBody>
      </p:sp>
    </p:spTree>
    <p:extLst>
      <p:ext uri="{BB962C8B-B14F-4D97-AF65-F5344CB8AC3E}">
        <p14:creationId xmlns:p14="http://schemas.microsoft.com/office/powerpoint/2010/main" val="2830675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5</a:t>
            </a:r>
            <a:r>
              <a:rPr lang="en-US" baseline="30000" dirty="0"/>
              <a:t>th</a:t>
            </a:r>
            <a:r>
              <a:rPr lang="en-US" dirty="0"/>
              <a:t> most suitable area of land located near St. Jones Reserve and the community of Kitts Hummock</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dirty="0"/>
          </a:p>
        </p:txBody>
      </p:sp>
    </p:spTree>
    <p:extLst>
      <p:ext uri="{BB962C8B-B14F-4D97-AF65-F5344CB8AC3E}">
        <p14:creationId xmlns:p14="http://schemas.microsoft.com/office/powerpoint/2010/main" val="143943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 </a:t>
            </a:r>
          </a:p>
          <a:p>
            <a:endParaRPr lang="en-US" dirty="0"/>
          </a:p>
          <a:p>
            <a:r>
              <a:rPr lang="en-US" dirty="0"/>
              <a:t>Healthy tidal wetlands are vitally important for the state of Delaware. By preserving a sufficient area of tidal wetlands through land reclamation or conservation, some of the valuable services provided by these ecosystems can be protected, such as protection against storm surges, water purification, carbon sequestration, habitat for native species, and recreation opportunities. Approximately 5,000 acres of Delaware’s wetlands have already been lost over the last 30 years, due to human activities such as development and agriculture, and natural factors like severe weather events, sea-level rise, and erosion. Delaware has the lowest mean elevation in the US, making it particularly susceptible to sea-level rise and erosion during extreme weather events. </a:t>
            </a:r>
            <a:r>
              <a:rPr lang="en-US" dirty="0">
                <a:cs typeface="Calibri"/>
              </a:rPr>
              <a:t>Furthermore, landward tidal marsh migration is likely to occur as a result of shifts in climate and sea-level rise, and suitable locations for marsh migration can be limited by impervious landcover, like roads and buildings, as well as natural landscape features.</a:t>
            </a:r>
          </a:p>
          <a:p>
            <a:r>
              <a:rPr lang="en-US" dirty="0"/>
              <a:t> </a:t>
            </a:r>
            <a:endParaRPr lang="en-US" dirty="0">
              <a:cs typeface="Calibri"/>
            </a:endParaRPr>
          </a:p>
          <a:p>
            <a:r>
              <a:rPr lang="en-US" dirty="0"/>
              <a:t>------------------------------Image Information Below ------------------------------ </a:t>
            </a:r>
            <a:endParaRPr lang="en-US" dirty="0">
              <a:cs typeface="Calibri"/>
            </a:endParaRPr>
          </a:p>
          <a:p>
            <a:r>
              <a:rPr lang="en-US" dirty="0"/>
              <a:t>•Image Credit: NOAA Photo Library</a:t>
            </a:r>
            <a:endParaRPr lang="en-US" dirty="0">
              <a:cs typeface="Calibri"/>
            </a:endParaRPr>
          </a:p>
          <a:p>
            <a:r>
              <a:rPr lang="en-US" dirty="0"/>
              <a:t>•Image Source: </a:t>
            </a:r>
            <a:r>
              <a:rPr lang="en-US" dirty="0">
                <a:hlinkClick r:id="rId3"/>
              </a:rPr>
              <a:t>https://photolib.noaa.gov/Collections/National-Estuarine-Research-Reserve-System/Other/emodule/854/eitem/37422</a:t>
            </a:r>
            <a:endParaRPr lang="en-US" dirty="0"/>
          </a:p>
          <a:p>
            <a:r>
              <a:rPr lang="en-US" dirty="0"/>
              <a:t>•Image License: Public domain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3509078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dirty="0"/>
          </a:p>
        </p:txBody>
      </p:sp>
    </p:spTree>
    <p:extLst>
      <p:ext uri="{BB962C8B-B14F-4D97-AF65-F5344CB8AC3E}">
        <p14:creationId xmlns:p14="http://schemas.microsoft.com/office/powerpoint/2010/main" val="293351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Monthly average: </a:t>
            </a:r>
            <a:r>
              <a:rPr lang="en-US" dirty="0">
                <a:cs typeface="Calibri"/>
              </a:rPr>
              <a:t>Average monthly temperature across the State of Delaware between 2000 and 2020 remained relatively stable, maintaining a specific pattern with little variation. These graphs represent the average precipitation and temperature for each month across the entire study period.</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dirty="0"/>
          </a:p>
        </p:txBody>
      </p:sp>
    </p:spTree>
    <p:extLst>
      <p:ext uri="{BB962C8B-B14F-4D97-AF65-F5344CB8AC3E}">
        <p14:creationId xmlns:p14="http://schemas.microsoft.com/office/powerpoint/2010/main" val="3443120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Regression trends and forecasting do not provide high accuracy on non-linear data. These trends are to be used as an informative guide to general climate trends and are subject to change in the future.</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dirty="0"/>
          </a:p>
        </p:txBody>
      </p:sp>
    </p:spTree>
    <p:extLst>
      <p:ext uri="{BB962C8B-B14F-4D97-AF65-F5344CB8AC3E}">
        <p14:creationId xmlns:p14="http://schemas.microsoft.com/office/powerpoint/2010/main" val="334941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Regression trends and forecasting do not provide high accuracy on non-linear data. These trends are to be used as an informative guide to general climate trends and are subject to change in the future.</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dirty="0"/>
          </a:p>
        </p:txBody>
      </p:sp>
    </p:spTree>
    <p:extLst>
      <p:ext uri="{BB962C8B-B14F-4D97-AF65-F5344CB8AC3E}">
        <p14:creationId xmlns:p14="http://schemas.microsoft.com/office/powerpoint/2010/main" val="885585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Seasons: </a:t>
            </a:r>
            <a:endParaRPr lang="en-US" dirty="0">
              <a:cs typeface="Calibri"/>
            </a:endParaRPr>
          </a:p>
          <a:p>
            <a:r>
              <a:rPr lang="en-US" dirty="0"/>
              <a:t>Spring-March, April, May</a:t>
            </a:r>
            <a:endParaRPr lang="en-US" dirty="0">
              <a:cs typeface="Calibri"/>
            </a:endParaRPr>
          </a:p>
          <a:p>
            <a:r>
              <a:rPr lang="en-US" dirty="0"/>
              <a:t>Summer-June, July, August</a:t>
            </a:r>
            <a:endParaRPr lang="en-US" dirty="0">
              <a:cs typeface="Calibri"/>
            </a:endParaRPr>
          </a:p>
          <a:p>
            <a:r>
              <a:rPr lang="en-US" dirty="0"/>
              <a:t>Fall-September, October, November</a:t>
            </a:r>
            <a:endParaRPr lang="en-US" dirty="0">
              <a:cs typeface="Calibri"/>
            </a:endParaRPr>
          </a:p>
          <a:p>
            <a:r>
              <a:rPr lang="en-US" dirty="0"/>
              <a:t>Winter- December, January, February (all winter seasons were recorded as the year that the first month – December – fell under. Example: December 2000, January 2001, February 2001 season recorded as Winter 2000).</a:t>
            </a:r>
            <a:endParaRPr lang="en-US" dirty="0">
              <a:cs typeface="Calibri"/>
            </a:endParaRPr>
          </a:p>
          <a:p>
            <a:endParaRPr lang="en-US" dirty="0">
              <a:cs typeface="Calibri"/>
            </a:endParaRPr>
          </a:p>
          <a:p>
            <a:r>
              <a:rPr lang="en-US" dirty="0">
                <a:cs typeface="Calibri"/>
              </a:rPr>
              <a:t>Average monthly temperature across the State of Delaware between 2000 and 2020 remained relatively stable, maintaining a specific pattern with little variation. Visualization of average seasonal temperature versus average monthly temperature revealed slight fluctuations throughout the time interval, with Winter showing the greatest variation. </a:t>
            </a:r>
          </a:p>
          <a:p>
            <a:endParaRPr lang="en-US" dirty="0">
              <a:cs typeface="Calibri"/>
            </a:endParaRPr>
          </a:p>
          <a:p>
            <a:r>
              <a:rPr lang="en-US" i="1" dirty="0">
                <a:cs typeface="Calibri"/>
              </a:rPr>
              <a:t>*NOTE* Spring and Winter data for LST year 2000 were not </a:t>
            </a:r>
            <a:r>
              <a:rPr lang="en-US" i="1" dirty="0"/>
              <a:t>included in the dataset, however, Spring 2021 was available. All seasonal graphs made in Microsoft Excel using exported climate data. </a:t>
            </a:r>
            <a:endParaRPr lang="en-US" i="1"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dirty="0"/>
          </a:p>
        </p:txBody>
      </p:sp>
    </p:spTree>
    <p:extLst>
      <p:ext uri="{BB962C8B-B14F-4D97-AF65-F5344CB8AC3E}">
        <p14:creationId xmlns:p14="http://schemas.microsoft.com/office/powerpoint/2010/main" val="1670921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Regression trends and forecasting do not provide high accuracy on non-linear data. These trends are to be used as an informative guide to general climate trends and are subject to change in the future. Spring and Winter data for LST year 2000 were not included in the dataset, however, Spring 2021 was available. One outlier (-1.736 Celsius) was removed from the Winter dataset (date: February 1, 2015). Outlier was removed because the linear trend cannot compute negative integers.</a:t>
            </a:r>
          </a:p>
          <a:p>
            <a:endParaRPr lang="en-US" i="1" dirty="0"/>
          </a:p>
          <a:p>
            <a:r>
              <a:rPr lang="en-US" dirty="0"/>
              <a:t>Seasons: </a:t>
            </a:r>
            <a:endParaRPr lang="en-US" dirty="0">
              <a:cs typeface="Calibri"/>
            </a:endParaRPr>
          </a:p>
          <a:p>
            <a:r>
              <a:rPr lang="en-US" dirty="0"/>
              <a:t>Spring-March, April, May</a:t>
            </a:r>
            <a:endParaRPr lang="en-US" dirty="0">
              <a:cs typeface="Calibri"/>
            </a:endParaRPr>
          </a:p>
          <a:p>
            <a:r>
              <a:rPr lang="en-US" dirty="0"/>
              <a:t>Summer-June, July, August</a:t>
            </a:r>
            <a:endParaRPr lang="en-US" dirty="0">
              <a:cs typeface="Calibri"/>
            </a:endParaRPr>
          </a:p>
          <a:p>
            <a:r>
              <a:rPr lang="en-US" dirty="0"/>
              <a:t>Fall-September, October, November</a:t>
            </a:r>
            <a:endParaRPr lang="en-US" dirty="0">
              <a:cs typeface="Calibri"/>
            </a:endParaRPr>
          </a:p>
          <a:p>
            <a:r>
              <a:rPr lang="en-US" dirty="0"/>
              <a:t>Winter- December, January, February (all winter seasons were recorded as the year that the first month – December – fell under. Example: December 2000, January 2001, February 2001 season recorded as Winter 2000).</a:t>
            </a:r>
            <a:endParaRPr lang="en-US" dirty="0">
              <a:cs typeface="Calibri"/>
            </a:endParaRPr>
          </a:p>
          <a:p>
            <a:endParaRPr lang="en-US" dirty="0"/>
          </a:p>
          <a:p>
            <a:r>
              <a:rPr lang="en-US" dirty="0"/>
              <a:t>Temperature – Spring, Summer, and Fall all have a relatively consistent temperature range with Winter having the highest variation from year to year. This could be due to the spatial relation to the coast which aids in stabilizing temperature shifts year-round.  </a:t>
            </a:r>
            <a:endParaRPr lang="en-US" dirty="0">
              <a:cs typeface="Calibri" panose="020F0502020204030204"/>
            </a:endParaRPr>
          </a:p>
          <a:p>
            <a:pPr marL="171450" indent="-171450">
              <a:buFont typeface="Arial"/>
              <a:buChar char="•"/>
            </a:pPr>
            <a:r>
              <a:rPr lang="en-US" dirty="0"/>
              <a:t>Spring and Fall have a similar variation pattern across the time interval.  </a:t>
            </a:r>
            <a:endParaRPr lang="en-US" dirty="0">
              <a:cs typeface="Calibri"/>
            </a:endParaRPr>
          </a:p>
          <a:p>
            <a:pPr marL="171450" indent="-171450">
              <a:buFont typeface="Arial"/>
              <a:buChar char="•"/>
            </a:pPr>
            <a:r>
              <a:rPr lang="en-US" dirty="0"/>
              <a:t>Summer is the most consistent. All temperatures fall within a relatively small range of degrees with a flat trendline indicate no significant change detected. </a:t>
            </a:r>
            <a:endParaRPr lang="en-US" dirty="0">
              <a:cs typeface="Calibri"/>
            </a:endParaRPr>
          </a:p>
          <a:p>
            <a:pPr marL="171450" indent="-171450">
              <a:buFont typeface="Arial"/>
              <a:buChar char="•"/>
            </a:pPr>
            <a:r>
              <a:rPr lang="en-US" dirty="0"/>
              <a:t>Fall has the highest variation among the months per year. </a:t>
            </a:r>
            <a:endParaRPr lang="en-US" dirty="0">
              <a:cs typeface="Calibri"/>
            </a:endParaRPr>
          </a:p>
          <a:p>
            <a:pPr marL="171450" indent="-171450">
              <a:buFont typeface="Arial"/>
              <a:buChar char="•"/>
            </a:pPr>
            <a:r>
              <a:rPr lang="en-US" dirty="0"/>
              <a:t>Winter shows a more linear path than Spring and Fall but isn’t as consistent as Summer However, this season shows the greatest rate of change in trend with an increasing pattern noted by the trend line.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dirty="0"/>
          </a:p>
        </p:txBody>
      </p:sp>
    </p:spTree>
    <p:extLst>
      <p:ext uri="{BB962C8B-B14F-4D97-AF65-F5344CB8AC3E}">
        <p14:creationId xmlns:p14="http://schemas.microsoft.com/office/powerpoint/2010/main" val="2846399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Regression trends and forecasting do not provide high accuracy on non-linear data. These trends are to be used as an informative guide to general climate trends and are subject to change in the future. Spring and Winter data for LST year 2000 were not included in the dataset, however, Spring 2021 was available.</a:t>
            </a:r>
          </a:p>
          <a:p>
            <a:endParaRPr lang="en-US" i="1" dirty="0"/>
          </a:p>
          <a:p>
            <a:r>
              <a:rPr lang="en-US" dirty="0"/>
              <a:t>Seasons: </a:t>
            </a:r>
            <a:endParaRPr lang="en-US" dirty="0">
              <a:cs typeface="Calibri"/>
            </a:endParaRPr>
          </a:p>
          <a:p>
            <a:r>
              <a:rPr lang="en-US" dirty="0"/>
              <a:t>Spring-March, April, May</a:t>
            </a:r>
            <a:endParaRPr lang="en-US" dirty="0">
              <a:cs typeface="Calibri"/>
            </a:endParaRPr>
          </a:p>
          <a:p>
            <a:r>
              <a:rPr lang="en-US" dirty="0"/>
              <a:t>Summer-June, July, August</a:t>
            </a:r>
            <a:endParaRPr lang="en-US" dirty="0">
              <a:cs typeface="Calibri"/>
            </a:endParaRPr>
          </a:p>
          <a:p>
            <a:r>
              <a:rPr lang="en-US" dirty="0"/>
              <a:t>Fall-September, October, November</a:t>
            </a:r>
            <a:endParaRPr lang="en-US" dirty="0">
              <a:cs typeface="Calibri"/>
            </a:endParaRPr>
          </a:p>
          <a:p>
            <a:r>
              <a:rPr lang="en-US" dirty="0"/>
              <a:t>Winter- December, January, February (all winter seasons were recorded as the year that the first month – December – fell under. Example: December 2000, January 2001, February 2001 season recorded as Winter 2000).</a:t>
            </a:r>
            <a:endParaRPr lang="en-US" dirty="0">
              <a:cs typeface="Calibri"/>
            </a:endParaRPr>
          </a:p>
          <a:p>
            <a:endParaRPr lang="en-US" dirty="0"/>
          </a:p>
          <a:p>
            <a:r>
              <a:rPr lang="en-US" dirty="0"/>
              <a:t>Temperature – Spring, Summer, and Fall all have a relatively consistent temperature range with Winter having the highest variation from year to year. This could be due to the spatial relation to the coast which aids in stabilizing temperature shifts year-round.  </a:t>
            </a:r>
            <a:endParaRPr lang="en-US" dirty="0">
              <a:cs typeface="Calibri" panose="020F0502020204030204"/>
            </a:endParaRPr>
          </a:p>
          <a:p>
            <a:pPr marL="171450" indent="-171450">
              <a:buFont typeface="Arial"/>
              <a:buChar char="•"/>
            </a:pPr>
            <a:r>
              <a:rPr lang="en-US" dirty="0"/>
              <a:t>Spring and Fall have a similar variation pattern across the time interval.  </a:t>
            </a:r>
            <a:endParaRPr lang="en-US" dirty="0">
              <a:cs typeface="Calibri"/>
            </a:endParaRPr>
          </a:p>
          <a:p>
            <a:pPr marL="171450" indent="-171450">
              <a:buFont typeface="Arial"/>
              <a:buChar char="•"/>
            </a:pPr>
            <a:r>
              <a:rPr lang="en-US" dirty="0"/>
              <a:t>Summer is the most consistent. All temperatures fall within a relatively small range of degrees with a flat trendline indicate no significant change detected. </a:t>
            </a:r>
            <a:endParaRPr lang="en-US" dirty="0">
              <a:cs typeface="Calibri"/>
            </a:endParaRPr>
          </a:p>
          <a:p>
            <a:pPr marL="171450" indent="-171450">
              <a:buFont typeface="Arial"/>
              <a:buChar char="•"/>
            </a:pPr>
            <a:r>
              <a:rPr lang="en-US" dirty="0"/>
              <a:t>Fall has the highest variation among the months per year. </a:t>
            </a:r>
            <a:endParaRPr lang="en-US" dirty="0">
              <a:cs typeface="Calibri"/>
            </a:endParaRPr>
          </a:p>
          <a:p>
            <a:pPr marL="171450" indent="-171450">
              <a:buFont typeface="Arial"/>
              <a:buChar char="•"/>
            </a:pPr>
            <a:r>
              <a:rPr lang="en-US" dirty="0"/>
              <a:t>Winter shows a more linear path than Spring and Fall but isn’t as consistent as Summer However, this season shows the greatest rate of change in trend with an increasing pattern noted by the trend line.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dirty="0"/>
          </a:p>
        </p:txBody>
      </p:sp>
    </p:spTree>
    <p:extLst>
      <p:ext uri="{BB962C8B-B14F-4D97-AF65-F5344CB8AC3E}">
        <p14:creationId xmlns:p14="http://schemas.microsoft.com/office/powerpoint/2010/main" val="2737358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Regression trends and forecasting do not provide high accuracy on non-linear data. These trends are to be used as an informative guide to general climate trends and are subject to change in the future. Spring and Winter data for GPM year 2000 were not included in the dataset, however, Spring and Winter 2021 was available.</a:t>
            </a:r>
          </a:p>
          <a:p>
            <a:endParaRPr lang="en-US" i="1" dirty="0"/>
          </a:p>
          <a:p>
            <a:r>
              <a:rPr lang="en-US" dirty="0"/>
              <a:t>Seasons: </a:t>
            </a:r>
            <a:endParaRPr lang="en-US" dirty="0">
              <a:cs typeface="Calibri"/>
            </a:endParaRPr>
          </a:p>
          <a:p>
            <a:r>
              <a:rPr lang="en-US" dirty="0"/>
              <a:t>Spring-March, April, May</a:t>
            </a:r>
            <a:endParaRPr lang="en-US" dirty="0">
              <a:cs typeface="Calibri"/>
            </a:endParaRPr>
          </a:p>
          <a:p>
            <a:r>
              <a:rPr lang="en-US" dirty="0"/>
              <a:t>Summer-June, July, August</a:t>
            </a:r>
            <a:endParaRPr lang="en-US" dirty="0">
              <a:cs typeface="Calibri"/>
            </a:endParaRPr>
          </a:p>
          <a:p>
            <a:r>
              <a:rPr lang="en-US" dirty="0"/>
              <a:t>Fall-September, October, November</a:t>
            </a:r>
            <a:endParaRPr lang="en-US" dirty="0">
              <a:cs typeface="Calibri"/>
            </a:endParaRPr>
          </a:p>
          <a:p>
            <a:r>
              <a:rPr lang="en-US" dirty="0"/>
              <a:t>Winter- December, January, February (all winter seasons were recorded as the year that the first month – December – fell under. Example: December 2000, January 2001, February 2001 season recorded as Winter 2000).</a:t>
            </a:r>
            <a:endParaRPr lang="en-US" dirty="0">
              <a:cs typeface="Calibri"/>
            </a:endParaRPr>
          </a:p>
          <a:p>
            <a:endParaRPr lang="en-US" dirty="0"/>
          </a:p>
          <a:p>
            <a:r>
              <a:rPr lang="en-US" dirty="0"/>
              <a:t>Precipitation – All seasons show variation in data. Spring has a stable, flat trend with a very low increasing pattern. Summer displays a subtle decrease in rain patterns while Fall and Winter show an increasing trend.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dirty="0"/>
          </a:p>
        </p:txBody>
      </p:sp>
    </p:spTree>
    <p:extLst>
      <p:ext uri="{BB962C8B-B14F-4D97-AF65-F5344CB8AC3E}">
        <p14:creationId xmlns:p14="http://schemas.microsoft.com/office/powerpoint/2010/main" val="1493350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*NOTE* Regression trends and forecasting do not provide high accuracy on non-linear data. These trends are to be used as an informative guide to general climate trends and are subject to change in the future. Spring and Winter data for GPM year 2000 were not included in the dataset, however, Spring and Winter 2021 was available.</a:t>
            </a:r>
          </a:p>
          <a:p>
            <a:endParaRPr lang="en-US" i="1" dirty="0"/>
          </a:p>
          <a:p>
            <a:r>
              <a:rPr lang="en-US" dirty="0"/>
              <a:t>Seasons: </a:t>
            </a:r>
            <a:endParaRPr lang="en-US" dirty="0">
              <a:cs typeface="Calibri"/>
            </a:endParaRPr>
          </a:p>
          <a:p>
            <a:r>
              <a:rPr lang="en-US" dirty="0"/>
              <a:t>Spring-March, April, May</a:t>
            </a:r>
            <a:endParaRPr lang="en-US" dirty="0">
              <a:cs typeface="Calibri"/>
            </a:endParaRPr>
          </a:p>
          <a:p>
            <a:r>
              <a:rPr lang="en-US" dirty="0"/>
              <a:t>Summer-June, July, August</a:t>
            </a:r>
            <a:endParaRPr lang="en-US" dirty="0">
              <a:cs typeface="Calibri"/>
            </a:endParaRPr>
          </a:p>
          <a:p>
            <a:r>
              <a:rPr lang="en-US" dirty="0"/>
              <a:t>Fall-September, October, November</a:t>
            </a:r>
            <a:endParaRPr lang="en-US" dirty="0">
              <a:cs typeface="Calibri"/>
            </a:endParaRPr>
          </a:p>
          <a:p>
            <a:r>
              <a:rPr lang="en-US" dirty="0"/>
              <a:t>Winter- December, January, February (all winter seasons were recorded as the year that the first month – December – fell under. Example: December 2000, January 2001, February 2001 season recorded as Winter 2000).</a:t>
            </a:r>
            <a:endParaRPr lang="en-US" dirty="0">
              <a:cs typeface="Calibri"/>
            </a:endParaRPr>
          </a:p>
          <a:p>
            <a:endParaRPr lang="en-US" dirty="0"/>
          </a:p>
          <a:p>
            <a:r>
              <a:rPr lang="en-US" dirty="0"/>
              <a:t>Precipitation – All seasons show variation in data. Spring has a stable, flat trend with a very low increasing pattern. Summer displays a subtle decrease in rain patterns while Fall and Winter show an increasing trend.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dirty="0"/>
          </a:p>
        </p:txBody>
      </p:sp>
    </p:spTree>
    <p:extLst>
      <p:ext uri="{BB962C8B-B14F-4D97-AF65-F5344CB8AC3E}">
        <p14:creationId xmlns:p14="http://schemas.microsoft.com/office/powerpoint/2010/main" val="422022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a:p>
            <a:endParaRPr lang="en-US" dirty="0"/>
          </a:p>
          <a:p>
            <a:r>
              <a:rPr lang="en-US" dirty="0"/>
              <a:t>We have partnered with the Delaware Department of Natural Resources and Environmental Control, specifically the Division of Climate, Coastal and Energy. We are also collaborating with the Division of Watershed Stewardship within DNREC.</a:t>
            </a:r>
            <a:endParaRPr lang="en-US" dirty="0">
              <a:cs typeface="Calibri"/>
            </a:endParaRPr>
          </a:p>
          <a:p>
            <a:endParaRPr lang="en-US" dirty="0">
              <a:cs typeface="Calibri"/>
            </a:endParaRPr>
          </a:p>
          <a:p>
            <a:r>
              <a:rPr lang="en-US" dirty="0"/>
              <a:t>------------------------------Image Information Below ------------------------------ </a:t>
            </a:r>
            <a:endParaRPr lang="en-US" dirty="0">
              <a:cs typeface="Calibri"/>
            </a:endParaRPr>
          </a:p>
          <a:p>
            <a:r>
              <a:rPr lang="en-US" dirty="0"/>
              <a:t>•Image Credit: Dr. St. Laurent</a:t>
            </a:r>
            <a:endParaRPr lang="en-US" dirty="0">
              <a:cs typeface="Calibri"/>
            </a:endParaRPr>
          </a:p>
          <a:p>
            <a:r>
              <a:rPr lang="en-US" dirty="0"/>
              <a:t>•Image Source: Provided by Dr. Kari St. Laurent, DNREC</a:t>
            </a:r>
          </a:p>
          <a:p>
            <a:r>
              <a:rPr lang="en-US" dirty="0">
                <a:cs typeface="Calibri"/>
              </a:rPr>
              <a:t>Image license: Written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8985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aramond" panose="02020404030301010803" pitchFamily="18" charset="0"/>
                <a:ea typeface="MS PGothic" panose="020B0600070205080204" pitchFamily="34" charset="-128"/>
                <a:cs typeface="Arial" panose="020B0604020202020204" pitchFamily="34" charset="0"/>
              </a:rPr>
              <a:t>This project had four main objectives. The first was to identify current and future wetland habitats, marsh locations, and changing climate variables. Then, using these observations, analyze LULC change, marsh migration, and climate variation over the study period. The analyses were used to generate maps of wetland habitat and marsh locations. Finally, the maps were used to predict areas of likely landward marsh migration in different climate scenarios.</a:t>
            </a:r>
            <a:endParaRPr lang="en-US" sz="1800" dirty="0">
              <a:effectLst/>
              <a:latin typeface="Arial" panose="020B0604020202020204" pitchFamily="34" charset="0"/>
              <a:ea typeface="MS PGothic" panose="020B0600070205080204" pitchFamily="34" charset="-128"/>
              <a:cs typeface="Arial" panose="020B0604020202020204" pitchFamily="34" charset="0"/>
            </a:endParaRPr>
          </a:p>
          <a:p>
            <a:endParaRPr lang="en-US" dirty="0"/>
          </a:p>
          <a:p>
            <a:r>
              <a:rPr lang="en-US" dirty="0"/>
              <a:t> </a:t>
            </a:r>
            <a:endParaRPr lang="en-US" dirty="0">
              <a:cs typeface="Calibri"/>
            </a:endParaRPr>
          </a:p>
          <a:p>
            <a:r>
              <a:rPr lang="en-US" dirty="0"/>
              <a:t>------------------------------Image Information Below ------------------------------ </a:t>
            </a:r>
            <a:endParaRPr lang="en-US" dirty="0">
              <a:cs typeface="Calibri"/>
            </a:endParaRPr>
          </a:p>
          <a:p>
            <a:r>
              <a:rPr lang="en-US" dirty="0"/>
              <a:t>•Image Credit: Dr. St. Laurent</a:t>
            </a:r>
            <a:endParaRPr lang="en-US" dirty="0">
              <a:cs typeface="Calibri"/>
            </a:endParaRPr>
          </a:p>
          <a:p>
            <a:r>
              <a:rPr lang="en-US" dirty="0"/>
              <a:t>•Image Source: Provided by Dr. Kari St. Laurent, DNREC</a:t>
            </a:r>
          </a:p>
          <a:p>
            <a:r>
              <a:rPr lang="en-US" dirty="0">
                <a:cs typeface="Calibri"/>
              </a:rPr>
              <a:t>Image License: Written Permission to Use</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3173588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a:t>
            </a:r>
          </a:p>
          <a:p>
            <a:pPr marL="171450" indent="-171450">
              <a:buFont typeface="Arial" panose="020B0604020202020204" pitchFamily="34" charset="0"/>
              <a:buChar char="•"/>
            </a:pPr>
            <a:r>
              <a:rPr lang="en-US" dirty="0"/>
              <a:t>To achieve out project’s objectives, the team utilized several satellites and sensors.</a:t>
            </a:r>
          </a:p>
          <a:p>
            <a:pPr marL="171450" indent="-171450">
              <a:buFont typeface="Arial" panose="020B0604020202020204" pitchFamily="34" charset="0"/>
              <a:buChar char="•"/>
            </a:pPr>
            <a:r>
              <a:rPr lang="en-US" dirty="0"/>
              <a:t>For the Land Use Land Cover Change and Tidal Marsh Maps, the team used Landsat 5 Thematic Mapper and Landsat 8 Operational Land Imager.</a:t>
            </a:r>
          </a:p>
          <a:p>
            <a:pPr marL="171450" indent="-171450">
              <a:buFont typeface="Arial" panose="020B0604020202020204" pitchFamily="34" charset="0"/>
              <a:buChar char="•"/>
            </a:pPr>
            <a:r>
              <a:rPr lang="en-US" dirty="0"/>
              <a:t>We also used the Terra Moderate Resolution Imaging Spectroradiometer or MODIS and Global Precipitation Measurement or GPM to collect Land Surface Temperature and Monthly Precipitation Amounts for the climate analysis.</a:t>
            </a:r>
          </a:p>
          <a:p>
            <a:r>
              <a:rPr lang="en-US" dirty="0"/>
              <a:t>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NASA</a:t>
            </a:r>
            <a:endParaRPr lang="en-US" dirty="0">
              <a:cs typeface="Calibri"/>
            </a:endParaRPr>
          </a:p>
          <a:p>
            <a:r>
              <a:rPr lang="en-US" dirty="0"/>
              <a:t>•Image Source https://www.devpedia.developexchange.com/dp/index.php?title=List_of_Satellite_Pictures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87940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McKenna</a:t>
            </a:r>
          </a:p>
          <a:p>
            <a:pPr marL="171450" indent="-171450">
              <a:buFont typeface="Arial" panose="020B0604020202020204" pitchFamily="34" charset="0"/>
              <a:buChar char="•"/>
            </a:pPr>
            <a:r>
              <a:rPr lang="en-US" dirty="0"/>
              <a:t>The team used several ancillary datasets for this project. Specifically, for the land use land cover change maps, Normalized Difference Indices for Vegetation, Built-Up, and Water were used along with the Soil-Adjusted Vegetation Index to create the spectral portion of the maps.</a:t>
            </a:r>
          </a:p>
          <a:p>
            <a:pPr marL="171450" indent="-171450">
              <a:buFont typeface="Arial" panose="020B0604020202020204" pitchFamily="34" charset="0"/>
              <a:buChar char="•"/>
            </a:pPr>
            <a:r>
              <a:rPr lang="en-US" dirty="0">
                <a:cs typeface="Calibri"/>
              </a:rPr>
              <a:t>The tidal marsh maps utilized datasets from Delaware’s FirstMap, Unites States Geological Survey, and United States Department of Agriculture. These datasets include Delaware Soil Data, DEM, National Hydrology Flowlines, National Land Cover, and National Agricultural Statistics Service’s Cropland Data Layer.</a:t>
            </a:r>
          </a:p>
          <a:p>
            <a:pPr marL="171450" indent="-171450">
              <a:buFont typeface="Arial" panose="020B0604020202020204" pitchFamily="34" charset="0"/>
              <a:buChar char="•"/>
            </a:pPr>
            <a:r>
              <a:rPr lang="en-US" dirty="0">
                <a:cs typeface="Calibri"/>
              </a:rPr>
              <a:t>For the climate analysis, the team used GPM Integrated Multi-SatellitE Retrievals to collect Final Precipitation Monthly. For temperature, Terra MODIS was used to collect Land Surface Temperature Monthly. These datasets were used to create graphs and maps as displays of seasonal analyses.</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77896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Jacob</a:t>
            </a:r>
          </a:p>
          <a:p>
            <a:endParaRPr lang="en-US" dirty="0">
              <a:cs typeface="Calibri"/>
            </a:endParaRPr>
          </a:p>
          <a:p>
            <a:r>
              <a:rPr lang="en-US" dirty="0">
                <a:cs typeface="Calibri"/>
              </a:rPr>
              <a:t>The first step to the LULC portion of the project is to download the satellite data. For this part, the team used a Landsat 5 image from 2010 and a Landsat 8 image from 2020. Using those two images, a series of ancillary data were calculated using the Raster Function suite of tools in ArcGIS Pro. The ancillary data consisted of indices (NDVI, SAVI, MDNWI, and NDBI) and components 1 and 2 from a Principal Component Analysis of the images. All of the files for each year were then merged into a single .tif file using the Composite Band function in ArcGIS Pro. To complete the Random Forest classification, the team used the Image Classification Wizard in ArcGIS Pro. The team opted to use the Object Based Image Analysis option within the tool, and for both images the classes chosen were: Non-Wetland Vegetation/Open Space, Wetlands, Water, and Developed space. Segments that represent those classes well for both years were selected as training data. The model ran and created classified images for both years. The results were then plugged into the Land Change Modeler (LCM) in TerrSet. The first step was to calculate land cover change between the two years, which resulted in images showing loss, gain, and persistence of each of the four classes over the time period. The next step was to calculate transition potentials, meaning the likelihood for a class to transition to a different class in the future. This step is a key building block of the next step, the prediction of future land cover change. Using the changes that occurred between 2010-2020, as well as the recorded transition potentials of each class, the team was able to predict wetland extent at 5-year intervals from 2025 to 2050.</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79153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Rebecca</a:t>
            </a:r>
          </a:p>
          <a:p>
            <a:endParaRPr lang="en-US" dirty="0">
              <a:cs typeface="Calibri"/>
            </a:endParaRPr>
          </a:p>
          <a:p>
            <a:r>
              <a:rPr lang="en-US" dirty="0">
                <a:cs typeface="Calibri"/>
              </a:rPr>
              <a:t>The Land Use Land Cover change series, classified from 2010 and 2020 imagery using the Image Classification Wizard in ArcGIS Pro, indicates shifting wetland area across Delaware's coastal region. While there was an overall net loss of roughly 1,794 hectares of wetland during the 10-year transition, this land cover model did indicate some areas of wetland gain and persistence.</a:t>
            </a:r>
          </a:p>
          <a:p>
            <a:r>
              <a:rPr lang="en-US" dirty="0"/>
              <a:t> </a:t>
            </a:r>
            <a:endParaRPr lang="en-US" dirty="0">
              <a:cs typeface="Calibri"/>
            </a:endParaRPr>
          </a:p>
          <a:p>
            <a:r>
              <a:rPr lang="en-US" dirty="0"/>
              <a:t>------------------------------Image Information Below ------------------------------ </a:t>
            </a:r>
            <a:endParaRPr lang="en-US" dirty="0">
              <a:cs typeface="Calibri"/>
            </a:endParaRPr>
          </a:p>
          <a:p>
            <a:r>
              <a:rPr lang="en-US" dirty="0"/>
              <a:t>•Image Credit: MSFC DEVELOP Summer 2021</a:t>
            </a:r>
            <a:endParaRPr lang="en-US" dirty="0">
              <a:cs typeface="Calibri"/>
            </a:endParaRPr>
          </a:p>
          <a:p>
            <a:r>
              <a:rPr lang="en-US" dirty="0"/>
              <a:t>•Image Source: Produced in ArcGIS Pro</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918581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7434" r="708"/>
          <a:stretch/>
        </p:blipFill>
        <p:spPr>
          <a:xfrm>
            <a:off x="0" y="-1987"/>
            <a:ext cx="5622436"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6.jpeg"/><Relationship Id="rId11" Type="http://schemas.openxmlformats.org/officeDocument/2006/relationships/image" Target="../media/image51.jpeg"/><Relationship Id="rId5" Type="http://schemas.microsoft.com/office/2007/relationships/hdphoto" Target="../media/hdphoto3.wdp"/><Relationship Id="rId10" Type="http://schemas.openxmlformats.org/officeDocument/2006/relationships/image" Target="../media/image50.jpeg"/><Relationship Id="rId4" Type="http://schemas.openxmlformats.org/officeDocument/2006/relationships/image" Target="../media/image45.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6.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8.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10.wdp"/><Relationship Id="rId11" Type="http://schemas.openxmlformats.org/officeDocument/2006/relationships/image" Target="../media/image57.png"/><Relationship Id="rId5" Type="http://schemas.openxmlformats.org/officeDocument/2006/relationships/image" Target="../media/image61.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63.png"/><Relationship Id="rId1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ustomXml" Target="../ink/ink11.xml"/><Relationship Id="rId1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customXml" Target="../ink/ink8.xml"/><Relationship Id="rId12" Type="http://schemas.openxmlformats.org/officeDocument/2006/relationships/image" Target="../media/image25.png"/><Relationship Id="rId17" Type="http://schemas.openxmlformats.org/officeDocument/2006/relationships/image" Target="../media/image70.png"/><Relationship Id="rId2" Type="http://schemas.openxmlformats.org/officeDocument/2006/relationships/notesSlide" Target="../notesSlides/notesSlide23.xml"/><Relationship Id="rId16" Type="http://schemas.microsoft.com/office/2007/relationships/hdphoto" Target="../media/hdphoto3.wdp"/><Relationship Id="rId20"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customXml" Target="../ink/ink10.xml"/><Relationship Id="rId5" Type="http://schemas.openxmlformats.org/officeDocument/2006/relationships/customXml" Target="../ink/ink7.xml"/><Relationship Id="rId15" Type="http://schemas.openxmlformats.org/officeDocument/2006/relationships/image" Target="../media/image30.png"/><Relationship Id="rId10" Type="http://schemas.openxmlformats.org/officeDocument/2006/relationships/image" Target="../media/image24.png"/><Relationship Id="rId19"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customXml" Target="../ink/ink9.xml"/><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76.pn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4.png"/><Relationship Id="rId7"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79.png"/><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3.jpeg"/><Relationship Id="rId10" Type="http://schemas.microsoft.com/office/2007/relationships/hdphoto" Target="../media/hdphoto3.wdp"/><Relationship Id="rId4" Type="http://schemas.openxmlformats.org/officeDocument/2006/relationships/image" Target="../media/image89.png"/><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9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customXml" Target="../ink/ink6.xml"/><Relationship Id="rId18" Type="http://schemas.microsoft.com/office/2007/relationships/hdphoto" Target="../media/hdphoto3.wdp"/><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customXml" Target="../ink/ink4.xml"/><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66028" y="5761645"/>
            <a:ext cx="2162772" cy="338554"/>
          </a:xfrm>
          <a:prstGeom prst="rect">
            <a:avLst/>
          </a:prstGeom>
        </p:spPr>
        <p:txBody>
          <a:bodyPr wrap="none">
            <a:spAutoFit/>
          </a:bodyPr>
          <a:lstStyle/>
          <a:p>
            <a:r>
              <a:rPr lang="en-US" sz="1600" dirty="0">
                <a:solidFill>
                  <a:srgbClr val="66A478"/>
                </a:solidFill>
                <a:latin typeface="Century Gothic" panose="020B0502020202020204" pitchFamily="34" charset="0"/>
              </a:rPr>
              <a:t>Alabama – Marshall</a:t>
            </a:r>
            <a:endParaRPr lang="en-US" dirty="0">
              <a:solidFill>
                <a:srgbClr val="66A478"/>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66A478"/>
                </a:solidFill>
              </a:rPr>
              <a:t>Delaware</a:t>
            </a:r>
          </a:p>
          <a:p>
            <a:pPr algn="l"/>
            <a:r>
              <a:rPr lang="en-US" sz="2800" b="0" spc="0" dirty="0">
                <a:solidFill>
                  <a:srgbClr val="66A478"/>
                </a:solidFill>
              </a:rPr>
              <a:t>Ecological Forecasting</a:t>
            </a:r>
            <a:endParaRPr lang="en-US" sz="2800" b="0" spc="0" baseline="0" dirty="0">
              <a:solidFill>
                <a:srgbClr val="66A478"/>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Assessing Land Cover and Soil to Identify Suitable Sites for Tidal Marsh Mitigation in Delaware</a:t>
            </a:r>
          </a:p>
        </p:txBody>
      </p:sp>
      <p:sp>
        <p:nvSpPr>
          <p:cNvPr id="5" name="TextBox 4"/>
          <p:cNvSpPr txBox="1"/>
          <p:nvPr/>
        </p:nvSpPr>
        <p:spPr>
          <a:xfrm>
            <a:off x="6102086" y="4740254"/>
            <a:ext cx="4738095" cy="523220"/>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McKenna Brahler, Amanda Bosserman, Eian Davis, Jacob Frankel, &amp; Rebecca Ohman</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outdoor object, silhouette&#10;&#10;Description automatically generated">
            <a:extLst>
              <a:ext uri="{FF2B5EF4-FFF2-40B4-BE49-F238E27FC236}">
                <a16:creationId xmlns:a16="http://schemas.microsoft.com/office/drawing/2014/main" id="{7B887A8E-D839-4046-ACA3-3D32884B05A0}"/>
              </a:ext>
            </a:extLst>
          </p:cNvPr>
          <p:cNvPicPr>
            <a:picLocks noChangeAspect="1"/>
          </p:cNvPicPr>
          <p:nvPr/>
        </p:nvPicPr>
        <p:blipFill>
          <a:blip r:embed="rId3"/>
          <a:stretch>
            <a:fillRect/>
          </a:stretch>
        </p:blipFill>
        <p:spPr>
          <a:xfrm>
            <a:off x="2636310" y="816861"/>
            <a:ext cx="4223964" cy="5477101"/>
          </a:xfrm>
          <a:prstGeom prst="rect">
            <a:avLst/>
          </a:prstGeom>
        </p:spPr>
      </p:pic>
      <p:pic>
        <p:nvPicPr>
          <p:cNvPr id="15" name="Picture 15" descr="Map&#10;&#10;Description automatically generated">
            <a:extLst>
              <a:ext uri="{FF2B5EF4-FFF2-40B4-BE49-F238E27FC236}">
                <a16:creationId xmlns:a16="http://schemas.microsoft.com/office/drawing/2014/main" id="{CFB7E30D-28A3-4DDF-AB25-A69D68595BEE}"/>
              </a:ext>
            </a:extLst>
          </p:cNvPr>
          <p:cNvPicPr>
            <a:picLocks noChangeAspect="1"/>
          </p:cNvPicPr>
          <p:nvPr/>
        </p:nvPicPr>
        <p:blipFill>
          <a:blip r:embed="rId4"/>
          <a:stretch>
            <a:fillRect/>
          </a:stretch>
        </p:blipFill>
        <p:spPr>
          <a:xfrm>
            <a:off x="5891302" y="787400"/>
            <a:ext cx="5523089" cy="5523089"/>
          </a:xfrm>
          <a:prstGeom prst="rect">
            <a:avLst/>
          </a:prstGeom>
        </p:spPr>
      </p:pic>
      <p:sp>
        <p:nvSpPr>
          <p:cNvPr id="12" name="Rectangle: Rounded Corners 11">
            <a:extLst>
              <a:ext uri="{FF2B5EF4-FFF2-40B4-BE49-F238E27FC236}">
                <a16:creationId xmlns:a16="http://schemas.microsoft.com/office/drawing/2014/main" id="{6A9E360F-5407-45B8-B2C9-743BB180C38E}"/>
              </a:ext>
            </a:extLst>
          </p:cNvPr>
          <p:cNvSpPr/>
          <p:nvPr/>
        </p:nvSpPr>
        <p:spPr>
          <a:xfrm>
            <a:off x="4678262" y="1531051"/>
            <a:ext cx="2622237" cy="17609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dirty="0">
                <a:solidFill>
                  <a:schemeClr val="tx1">
                    <a:lumMod val="75000"/>
                    <a:lumOff val="25000"/>
                  </a:schemeClr>
                </a:solidFill>
                <a:latin typeface="Century Gothic"/>
                <a:ea typeface="Segoe UI"/>
                <a:cs typeface="Segoe UI"/>
              </a:rPr>
              <a:t>Likelihood of Wetland Transition to Other Classes by 2050</a:t>
            </a:r>
          </a:p>
          <a:p>
            <a:pPr>
              <a:lnSpc>
                <a:spcPct val="150000"/>
              </a:lnSpc>
            </a:pPr>
            <a:r>
              <a:rPr lang="en-US" sz="1400" dirty="0">
                <a:solidFill>
                  <a:schemeClr val="tx1">
                    <a:lumMod val="75000"/>
                    <a:lumOff val="25000"/>
                  </a:schemeClr>
                </a:solidFill>
                <a:latin typeface="Century Gothic"/>
                <a:cs typeface="Segoe UI"/>
              </a:rPr>
              <a:t>          100%</a:t>
            </a:r>
            <a:endParaRPr lang="en-US" sz="1400" b="1" dirty="0">
              <a:solidFill>
                <a:schemeClr val="tx1">
                  <a:lumMod val="75000"/>
                  <a:lumOff val="25000"/>
                </a:schemeClr>
              </a:solidFill>
              <a:latin typeface="Century Gothic"/>
              <a:cs typeface="Segoe UI"/>
            </a:endParaRPr>
          </a:p>
          <a:p>
            <a:pPr>
              <a:lnSpc>
                <a:spcPct val="150000"/>
              </a:lnSpc>
            </a:pPr>
            <a:endParaRPr lang="en-US" sz="1400" dirty="0">
              <a:solidFill>
                <a:schemeClr val="tx1">
                  <a:lumMod val="75000"/>
                  <a:lumOff val="25000"/>
                </a:schemeClr>
              </a:solidFill>
              <a:latin typeface="Century Gothic"/>
              <a:cs typeface="Segoe UI"/>
            </a:endParaRPr>
          </a:p>
          <a:p>
            <a:pPr>
              <a:lnSpc>
                <a:spcPct val="150000"/>
              </a:lnSpc>
            </a:pPr>
            <a:r>
              <a:rPr lang="en-US" sz="1400" dirty="0">
                <a:solidFill>
                  <a:schemeClr val="tx1">
                    <a:lumMod val="75000"/>
                    <a:lumOff val="25000"/>
                  </a:schemeClr>
                </a:solidFill>
                <a:latin typeface="Century Gothic"/>
                <a:cs typeface="Segoe UI"/>
              </a:rPr>
              <a:t>          0%</a:t>
            </a:r>
          </a:p>
        </p:txBody>
      </p:sp>
      <p:pic>
        <p:nvPicPr>
          <p:cNvPr id="11" name="Picture 12" descr="Background pattern&#10;&#10;Description automatically generated">
            <a:extLst>
              <a:ext uri="{FF2B5EF4-FFF2-40B4-BE49-F238E27FC236}">
                <a16:creationId xmlns:a16="http://schemas.microsoft.com/office/drawing/2014/main" id="{C620C990-1D1E-44E1-96A6-60BFF69E0CC0}"/>
              </a:ext>
            </a:extLst>
          </p:cNvPr>
          <p:cNvPicPr>
            <a:picLocks noChangeAspect="1"/>
          </p:cNvPicPr>
          <p:nvPr/>
        </p:nvPicPr>
        <p:blipFill>
          <a:blip r:embed="rId5"/>
          <a:stretch>
            <a:fillRect/>
          </a:stretch>
        </p:blipFill>
        <p:spPr>
          <a:xfrm>
            <a:off x="4900846" y="2361936"/>
            <a:ext cx="414271" cy="867705"/>
          </a:xfrm>
          <a:prstGeom prst="rect">
            <a:avLst/>
          </a:prstGeom>
        </p:spPr>
      </p:pic>
      <p:sp>
        <p:nvSpPr>
          <p:cNvPr id="2" name="Title 1"/>
          <p:cNvSpPr txBox="1">
            <a:spLocks/>
          </p:cNvSpPr>
          <p:nvPr/>
        </p:nvSpPr>
        <p:spPr>
          <a:xfrm>
            <a:off x="247649" y="345386"/>
            <a:ext cx="11696701"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 </a:t>
            </a:r>
            <a:r>
              <a:rPr lang="en-US" sz="4000" b="1" dirty="0">
                <a:solidFill>
                  <a:srgbClr val="66A478"/>
                </a:solidFill>
                <a:latin typeface="Century Gothic" panose="020F0302020204030204"/>
              </a:rPr>
              <a:t>FORECASTED WETLAND LOSS MAPS</a:t>
            </a:r>
          </a:p>
        </p:txBody>
      </p:sp>
      <p:sp>
        <p:nvSpPr>
          <p:cNvPr id="3" name="Rectangle: Rounded Corners 2">
            <a:extLst>
              <a:ext uri="{FF2B5EF4-FFF2-40B4-BE49-F238E27FC236}">
                <a16:creationId xmlns:a16="http://schemas.microsoft.com/office/drawing/2014/main" id="{F652314C-8DAC-4304-99DD-B8DFF56CEF9F}"/>
              </a:ext>
            </a:extLst>
          </p:cNvPr>
          <p:cNvSpPr/>
          <p:nvPr/>
        </p:nvSpPr>
        <p:spPr>
          <a:xfrm>
            <a:off x="9074950" y="1437633"/>
            <a:ext cx="3090329" cy="22295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150000"/>
              </a:lnSpc>
            </a:pPr>
            <a:r>
              <a:rPr lang="en-US" dirty="0">
                <a:solidFill>
                  <a:schemeClr val="tx1">
                    <a:lumMod val="75000"/>
                    <a:lumOff val="25000"/>
                  </a:schemeClr>
                </a:solidFill>
                <a:latin typeface="Century Gothic"/>
                <a:ea typeface="Segoe UI"/>
                <a:cs typeface="Segoe UI"/>
              </a:rPr>
              <a:t>​</a:t>
            </a:r>
            <a:r>
              <a:rPr lang="en-US" sz="1600" dirty="0">
                <a:solidFill>
                  <a:schemeClr val="tx1">
                    <a:lumMod val="75000"/>
                    <a:lumOff val="25000"/>
                  </a:schemeClr>
                </a:solidFill>
                <a:latin typeface="Century Gothic"/>
                <a:ea typeface="Segoe UI"/>
                <a:cs typeface="Segoe UI"/>
              </a:rPr>
              <a:t> </a:t>
            </a:r>
            <a:r>
              <a:rPr lang="en-US" sz="1400" dirty="0">
                <a:solidFill>
                  <a:schemeClr val="tx1">
                    <a:lumMod val="75000"/>
                    <a:lumOff val="25000"/>
                  </a:schemeClr>
                </a:solidFill>
                <a:latin typeface="Century Gothic"/>
                <a:ea typeface="Segoe UI"/>
                <a:cs typeface="Segoe UI"/>
              </a:rPr>
              <a:t>       Delaware State Boundary​</a:t>
            </a:r>
            <a:endParaRPr lang="en-US" sz="1400" dirty="0">
              <a:solidFill>
                <a:schemeClr val="tx1">
                  <a:lumMod val="75000"/>
                  <a:lumOff val="25000"/>
                </a:schemeClr>
              </a:solidFill>
              <a:latin typeface="Calibri" panose="020F0502020204030204"/>
              <a:ea typeface="Segoe UI"/>
              <a:cs typeface="Calibri" panose="020F0502020204030204"/>
            </a:endParaRPr>
          </a:p>
          <a:p>
            <a:endParaRPr lang="en-US" sz="1400" dirty="0">
              <a:solidFill>
                <a:schemeClr val="tx1">
                  <a:lumMod val="75000"/>
                  <a:lumOff val="25000"/>
                </a:schemeClr>
              </a:solidFill>
              <a:latin typeface="Century Gothic"/>
              <a:ea typeface="Segoe UI"/>
              <a:cs typeface="Segoe UI"/>
            </a:endParaRPr>
          </a:p>
          <a:p>
            <a:pPr rtl="0">
              <a:lnSpc>
                <a:spcPct val="150000"/>
              </a:lnSpc>
            </a:pPr>
            <a:r>
              <a:rPr lang="en-US" sz="1400" b="1" dirty="0">
                <a:solidFill>
                  <a:schemeClr val="tx1">
                    <a:lumMod val="75000"/>
                    <a:lumOff val="25000"/>
                  </a:schemeClr>
                </a:solidFill>
                <a:latin typeface="Century Gothic"/>
                <a:ea typeface="Segoe UI"/>
                <a:cs typeface="Segoe UI"/>
              </a:rPr>
              <a:t>Land Cover Types</a:t>
            </a:r>
            <a:r>
              <a:rPr lang="en-US" sz="1400" dirty="0">
                <a:solidFill>
                  <a:schemeClr val="tx1">
                    <a:lumMod val="75000"/>
                    <a:lumOff val="25000"/>
                  </a:schemeClr>
                </a:solidFill>
                <a:latin typeface="Century Gothic"/>
                <a:ea typeface="Segoe UI"/>
                <a:cs typeface="Segoe UI"/>
              </a:rPr>
              <a:t>​</a:t>
            </a:r>
          </a:p>
          <a:p>
            <a:pPr rtl="0">
              <a:lnSpc>
                <a:spcPct val="150000"/>
              </a:lnSpc>
            </a:pPr>
            <a:r>
              <a:rPr lang="en-US" sz="1400" dirty="0">
                <a:solidFill>
                  <a:schemeClr val="tx1">
                    <a:lumMod val="75000"/>
                    <a:lumOff val="25000"/>
                  </a:schemeClr>
                </a:solidFill>
                <a:latin typeface="Century Gothic"/>
                <a:ea typeface="Segoe UI"/>
                <a:cs typeface="Segoe UI"/>
              </a:rPr>
              <a:t>        Water​</a:t>
            </a:r>
          </a:p>
          <a:p>
            <a:pPr rtl="0">
              <a:lnSpc>
                <a:spcPct val="150000"/>
              </a:lnSpc>
            </a:pPr>
            <a:r>
              <a:rPr lang="en-US" sz="1400" dirty="0">
                <a:solidFill>
                  <a:schemeClr val="tx1">
                    <a:lumMod val="75000"/>
                    <a:lumOff val="25000"/>
                  </a:schemeClr>
                </a:solidFill>
                <a:latin typeface="Century Gothic"/>
                <a:ea typeface="Segoe UI"/>
                <a:cs typeface="Segoe UI"/>
              </a:rPr>
              <a:t>        Developed​</a:t>
            </a:r>
          </a:p>
          <a:p>
            <a:pPr rtl="0">
              <a:lnSpc>
                <a:spcPct val="150000"/>
              </a:lnSpc>
            </a:pPr>
            <a:r>
              <a:rPr lang="en-US" sz="1400" dirty="0">
                <a:solidFill>
                  <a:schemeClr val="tx1">
                    <a:lumMod val="75000"/>
                    <a:lumOff val="25000"/>
                  </a:schemeClr>
                </a:solidFill>
                <a:latin typeface="Century Gothic"/>
                <a:ea typeface="Segoe UI"/>
                <a:cs typeface="Segoe UI"/>
              </a:rPr>
              <a:t>        Non-wetland Vegetation​</a:t>
            </a:r>
          </a:p>
          <a:p>
            <a:pPr rtl="0">
              <a:lnSpc>
                <a:spcPct val="150000"/>
              </a:lnSpc>
            </a:pPr>
            <a:r>
              <a:rPr lang="en-US" sz="1400" dirty="0">
                <a:solidFill>
                  <a:schemeClr val="tx1">
                    <a:lumMod val="75000"/>
                    <a:lumOff val="25000"/>
                  </a:schemeClr>
                </a:solidFill>
                <a:latin typeface="Century Gothic"/>
                <a:ea typeface="Segoe UI"/>
                <a:cs typeface="Segoe UI"/>
              </a:rPr>
              <a:t>        Wetlands</a:t>
            </a:r>
            <a:endParaRPr lang="en-US" sz="1400" dirty="0">
              <a:solidFill>
                <a:schemeClr val="tx1">
                  <a:lumMod val="75000"/>
                  <a:lumOff val="25000"/>
                </a:schemeClr>
              </a:solidFill>
              <a:cs typeface="Calibri"/>
            </a:endParaRPr>
          </a:p>
        </p:txBody>
      </p:sp>
      <p:grpSp>
        <p:nvGrpSpPr>
          <p:cNvPr id="7" name="Group 6">
            <a:extLst>
              <a:ext uri="{FF2B5EF4-FFF2-40B4-BE49-F238E27FC236}">
                <a16:creationId xmlns:a16="http://schemas.microsoft.com/office/drawing/2014/main" id="{9780BE2B-F1F6-47AC-A5DC-11B23A01F92F}"/>
              </a:ext>
            </a:extLst>
          </p:cNvPr>
          <p:cNvGrpSpPr/>
          <p:nvPr/>
        </p:nvGrpSpPr>
        <p:grpSpPr>
          <a:xfrm>
            <a:off x="6279268" y="5315573"/>
            <a:ext cx="1125010" cy="524090"/>
            <a:chOff x="4511674" y="3044127"/>
            <a:chExt cx="1322566" cy="558112"/>
          </a:xfrm>
        </p:grpSpPr>
        <p:sp>
          <p:nvSpPr>
            <p:cNvPr id="28" name="TextBox 27">
              <a:extLst>
                <a:ext uri="{FF2B5EF4-FFF2-40B4-BE49-F238E27FC236}">
                  <a16:creationId xmlns:a16="http://schemas.microsoft.com/office/drawing/2014/main" id="{D8EA9553-B905-453A-9073-85C153592359}"/>
                </a:ext>
              </a:extLst>
            </p:cNvPr>
            <p:cNvSpPr txBox="1"/>
            <p:nvPr/>
          </p:nvSpPr>
          <p:spPr>
            <a:xfrm>
              <a:off x="5094816" y="3274482"/>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sp>
          <p:nvSpPr>
            <p:cNvPr id="27" name="Rectangle 26">
              <a:extLst>
                <a:ext uri="{FF2B5EF4-FFF2-40B4-BE49-F238E27FC236}">
                  <a16:creationId xmlns:a16="http://schemas.microsoft.com/office/drawing/2014/main" id="{AC8A11E3-4898-4B97-9AC1-443030669044}"/>
                </a:ext>
              </a:extLst>
            </p:cNvPr>
            <p:cNvSpPr/>
            <p:nvPr/>
          </p:nvSpPr>
          <p:spPr>
            <a:xfrm>
              <a:off x="4511674" y="3354564"/>
              <a:ext cx="578557" cy="14111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5072F6B-9EC8-461C-A3F8-CA9FE8D0F468}"/>
                </a:ext>
              </a:extLst>
            </p:cNvPr>
            <p:cNvSpPr txBox="1"/>
            <p:nvPr/>
          </p:nvSpPr>
          <p:spPr>
            <a:xfrm>
              <a:off x="4584340" y="3044127"/>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grpSp>
      <p:grpSp>
        <p:nvGrpSpPr>
          <p:cNvPr id="8" name="Group 7">
            <a:extLst>
              <a:ext uri="{FF2B5EF4-FFF2-40B4-BE49-F238E27FC236}">
                <a16:creationId xmlns:a16="http://schemas.microsoft.com/office/drawing/2014/main" id="{7C9C8ECB-03C6-492A-9C8A-A46C15B0910D}"/>
              </a:ext>
            </a:extLst>
          </p:cNvPr>
          <p:cNvGrpSpPr/>
          <p:nvPr/>
        </p:nvGrpSpPr>
        <p:grpSpPr>
          <a:xfrm>
            <a:off x="9277818" y="1566490"/>
            <a:ext cx="339581" cy="2043154"/>
            <a:chOff x="9560568" y="1734161"/>
            <a:chExt cx="297248" cy="1690375"/>
          </a:xfrm>
        </p:grpSpPr>
        <p:sp>
          <p:nvSpPr>
            <p:cNvPr id="31" name="Rectangle: Rounded Corners 30">
              <a:extLst>
                <a:ext uri="{FF2B5EF4-FFF2-40B4-BE49-F238E27FC236}">
                  <a16:creationId xmlns:a16="http://schemas.microsoft.com/office/drawing/2014/main" id="{EA95739F-9365-4F71-AFE7-18BDB926AD2D}"/>
                </a:ext>
              </a:extLst>
            </p:cNvPr>
            <p:cNvSpPr/>
            <p:nvPr/>
          </p:nvSpPr>
          <p:spPr>
            <a:xfrm>
              <a:off x="9560568" y="1734161"/>
              <a:ext cx="297247" cy="155677"/>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5EB88E63-7A61-4112-AD4B-22A3674BD5F1}"/>
                </a:ext>
              </a:extLst>
            </p:cNvPr>
            <p:cNvSpPr/>
            <p:nvPr/>
          </p:nvSpPr>
          <p:spPr>
            <a:xfrm>
              <a:off x="9560568" y="2746916"/>
              <a:ext cx="297248" cy="145061"/>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36DA5B9F-A3D9-407F-AA9C-BEC3568562A2}"/>
                </a:ext>
              </a:extLst>
            </p:cNvPr>
            <p:cNvSpPr/>
            <p:nvPr/>
          </p:nvSpPr>
          <p:spPr>
            <a:xfrm>
              <a:off x="9560568" y="2460486"/>
              <a:ext cx="297247" cy="145061"/>
            </a:xfrm>
            <a:prstGeom prst="roundRect">
              <a:avLst/>
            </a:prstGeom>
            <a:solidFill>
              <a:srgbClr val="00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DF424005-A826-4E9A-964E-C5BAC13CDA68}"/>
                </a:ext>
              </a:extLst>
            </p:cNvPr>
            <p:cNvSpPr/>
            <p:nvPr/>
          </p:nvSpPr>
          <p:spPr>
            <a:xfrm>
              <a:off x="9560568" y="3003457"/>
              <a:ext cx="297247" cy="145061"/>
            </a:xfrm>
            <a:prstGeom prst="roundRect">
              <a:avLst/>
            </a:prstGeom>
            <a:solidFill>
              <a:srgbClr val="5C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B37CE1CB-9B19-4F1C-920A-F34FF5CF0C9A}"/>
                </a:ext>
              </a:extLst>
            </p:cNvPr>
            <p:cNvSpPr/>
            <p:nvPr/>
          </p:nvSpPr>
          <p:spPr>
            <a:xfrm>
              <a:off x="9560568" y="3279475"/>
              <a:ext cx="297247" cy="145061"/>
            </a:xfrm>
            <a:prstGeom prst="roundRect">
              <a:avLst/>
            </a:prstGeom>
            <a:solidFill>
              <a:srgbClr val="4C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B818FD07-03DC-4E9E-88E6-9EB1534BCDA5}"/>
              </a:ext>
            </a:extLst>
          </p:cNvPr>
          <p:cNvSpPr txBox="1"/>
          <p:nvPr/>
        </p:nvSpPr>
        <p:spPr>
          <a:xfrm>
            <a:off x="3089476" y="916296"/>
            <a:ext cx="476068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dirty="0">
                <a:solidFill>
                  <a:srgbClr val="3F3F3F"/>
                </a:solidFill>
                <a:latin typeface="Century Gothic"/>
                <a:cs typeface="Calibri"/>
              </a:rPr>
              <a:t>Wetland</a:t>
            </a:r>
            <a:r>
              <a:rPr lang="en-US" sz="1700" b="1" dirty="0">
                <a:solidFill>
                  <a:srgbClr val="3F3F3F"/>
                </a:solidFill>
                <a:latin typeface="Century Gothic"/>
                <a:ea typeface="+mn-lt"/>
                <a:cs typeface="+mn-lt"/>
              </a:rPr>
              <a:t> Loss Soft Projection</a:t>
            </a:r>
            <a:endParaRPr lang="en-US" sz="1700" dirty="0">
              <a:cs typeface="Calibri"/>
            </a:endParaRPr>
          </a:p>
        </p:txBody>
      </p:sp>
      <p:sp>
        <p:nvSpPr>
          <p:cNvPr id="4" name="TextBox 3">
            <a:extLst>
              <a:ext uri="{FF2B5EF4-FFF2-40B4-BE49-F238E27FC236}">
                <a16:creationId xmlns:a16="http://schemas.microsoft.com/office/drawing/2014/main" id="{BC2F13D7-9B36-43E7-AF97-6604842413C8}"/>
              </a:ext>
            </a:extLst>
          </p:cNvPr>
          <p:cNvSpPr txBox="1"/>
          <p:nvPr/>
        </p:nvSpPr>
        <p:spPr>
          <a:xfrm>
            <a:off x="378278" y="1570949"/>
            <a:ext cx="3042089" cy="36574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700"/>
              </a:spcAft>
              <a:buClr>
                <a:srgbClr val="66A478"/>
              </a:buClr>
              <a:buFont typeface="Arial"/>
              <a:buChar char="•"/>
            </a:pPr>
            <a:r>
              <a:rPr lang="en-US" sz="2000" dirty="0">
                <a:solidFill>
                  <a:schemeClr val="tx1">
                    <a:lumMod val="75000"/>
                    <a:lumOff val="25000"/>
                  </a:schemeClr>
                </a:solidFill>
                <a:latin typeface="Century Gothic"/>
              </a:rPr>
              <a:t>Follows current patterns of wetland transition to water, developed land, and non-wetland vegetation</a:t>
            </a:r>
          </a:p>
          <a:p>
            <a:pPr marL="285750" indent="-285750">
              <a:spcAft>
                <a:spcPts val="700"/>
              </a:spcAft>
              <a:buClr>
                <a:srgbClr val="66A478"/>
              </a:buClr>
              <a:buFont typeface="Arial"/>
              <a:buChar char="•"/>
            </a:pPr>
            <a:r>
              <a:rPr lang="en-US" sz="2000" dirty="0">
                <a:solidFill>
                  <a:schemeClr val="tx1">
                    <a:lumMod val="75000"/>
                    <a:lumOff val="25000"/>
                  </a:schemeClr>
                </a:solidFill>
                <a:latin typeface="Century Gothic"/>
              </a:rPr>
              <a:t>Does not account for current patterns of wetland gain</a:t>
            </a:r>
          </a:p>
          <a:p>
            <a:pPr marL="285750" indent="-285750">
              <a:spcAft>
                <a:spcPts val="700"/>
              </a:spcAft>
              <a:buClr>
                <a:srgbClr val="66A478"/>
              </a:buClr>
              <a:buFont typeface="Arial"/>
              <a:buChar char="•"/>
            </a:pPr>
            <a:r>
              <a:rPr lang="en-US" sz="2000" dirty="0">
                <a:solidFill>
                  <a:schemeClr val="tx1">
                    <a:lumMod val="75000"/>
                    <a:lumOff val="25000"/>
                  </a:schemeClr>
                </a:solidFill>
                <a:latin typeface="Century Gothic"/>
              </a:rPr>
              <a:t>Preserves current protected lands</a:t>
            </a:r>
          </a:p>
        </p:txBody>
      </p:sp>
      <p:pic>
        <p:nvPicPr>
          <p:cNvPr id="13" name="Picture 29" descr="Shape&#10;&#10;Description automatically generated">
            <a:extLst>
              <a:ext uri="{FF2B5EF4-FFF2-40B4-BE49-F238E27FC236}">
                <a16:creationId xmlns:a16="http://schemas.microsoft.com/office/drawing/2014/main" id="{8034E7B4-D764-4A7A-A8C3-5554B165F33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6258550" y="3679856"/>
            <a:ext cx="953558" cy="1458736"/>
          </a:xfrm>
          <a:prstGeom prst="rect">
            <a:avLst/>
          </a:prstGeom>
        </p:spPr>
      </p:pic>
      <p:sp>
        <p:nvSpPr>
          <p:cNvPr id="16" name="TextBox 15">
            <a:extLst>
              <a:ext uri="{FF2B5EF4-FFF2-40B4-BE49-F238E27FC236}">
                <a16:creationId xmlns:a16="http://schemas.microsoft.com/office/drawing/2014/main" id="{17C9F948-3B37-4BFC-98C8-8099C59B20E2}"/>
              </a:ext>
            </a:extLst>
          </p:cNvPr>
          <p:cNvSpPr txBox="1"/>
          <p:nvPr/>
        </p:nvSpPr>
        <p:spPr>
          <a:xfrm>
            <a:off x="6556815" y="3821986"/>
            <a:ext cx="3580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spTree>
    <p:extLst>
      <p:ext uri="{BB962C8B-B14F-4D97-AF65-F5344CB8AC3E}">
        <p14:creationId xmlns:p14="http://schemas.microsoft.com/office/powerpoint/2010/main" val="2559493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descr="Map&#10;&#10;Description automatically generated">
            <a:extLst>
              <a:ext uri="{FF2B5EF4-FFF2-40B4-BE49-F238E27FC236}">
                <a16:creationId xmlns:a16="http://schemas.microsoft.com/office/drawing/2014/main" id="{CFB7E30D-28A3-4DDF-AB25-A69D68595BEE}"/>
              </a:ext>
            </a:extLst>
          </p:cNvPr>
          <p:cNvPicPr>
            <a:picLocks noChangeAspect="1"/>
          </p:cNvPicPr>
          <p:nvPr/>
        </p:nvPicPr>
        <p:blipFill>
          <a:blip r:embed="rId3"/>
          <a:stretch>
            <a:fillRect/>
          </a:stretch>
        </p:blipFill>
        <p:spPr>
          <a:xfrm>
            <a:off x="5847927" y="858917"/>
            <a:ext cx="5523089" cy="5523089"/>
          </a:xfrm>
          <a:prstGeom prst="rect">
            <a:avLst/>
          </a:prstGeom>
        </p:spPr>
      </p:pic>
      <p:sp>
        <p:nvSpPr>
          <p:cNvPr id="2" name="Title 1"/>
          <p:cNvSpPr txBox="1">
            <a:spLocks/>
          </p:cNvSpPr>
          <p:nvPr/>
        </p:nvSpPr>
        <p:spPr>
          <a:xfrm>
            <a:off x="352749" y="345386"/>
            <a:ext cx="11696701"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 </a:t>
            </a:r>
            <a:r>
              <a:rPr lang="en-US" sz="4000" b="1" dirty="0">
                <a:solidFill>
                  <a:srgbClr val="66A478"/>
                </a:solidFill>
                <a:latin typeface="Century Gothic" panose="020F0302020204030204"/>
              </a:rPr>
              <a:t>FORECASTED WETLAND GAIN MAPS</a:t>
            </a:r>
          </a:p>
        </p:txBody>
      </p:sp>
      <p:sp>
        <p:nvSpPr>
          <p:cNvPr id="3" name="Rectangle: Rounded Corners 2">
            <a:extLst>
              <a:ext uri="{FF2B5EF4-FFF2-40B4-BE49-F238E27FC236}">
                <a16:creationId xmlns:a16="http://schemas.microsoft.com/office/drawing/2014/main" id="{F652314C-8DAC-4304-99DD-B8DFF56CEF9F}"/>
              </a:ext>
            </a:extLst>
          </p:cNvPr>
          <p:cNvSpPr/>
          <p:nvPr/>
        </p:nvSpPr>
        <p:spPr>
          <a:xfrm>
            <a:off x="9053930" y="1541808"/>
            <a:ext cx="3090329" cy="22295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150000"/>
              </a:lnSpc>
            </a:pPr>
            <a:r>
              <a:rPr lang="en-US" dirty="0">
                <a:solidFill>
                  <a:schemeClr val="tx1">
                    <a:lumMod val="75000"/>
                    <a:lumOff val="25000"/>
                  </a:schemeClr>
                </a:solidFill>
                <a:latin typeface="Century Gothic"/>
                <a:ea typeface="Segoe UI"/>
                <a:cs typeface="Segoe UI"/>
              </a:rPr>
              <a:t>​</a:t>
            </a:r>
            <a:r>
              <a:rPr lang="en-US" sz="1600" dirty="0">
                <a:solidFill>
                  <a:schemeClr val="tx1">
                    <a:lumMod val="75000"/>
                    <a:lumOff val="25000"/>
                  </a:schemeClr>
                </a:solidFill>
                <a:latin typeface="Century Gothic"/>
                <a:ea typeface="Segoe UI"/>
                <a:cs typeface="Segoe UI"/>
              </a:rPr>
              <a:t> </a:t>
            </a:r>
            <a:r>
              <a:rPr lang="en-US" sz="1400" dirty="0">
                <a:solidFill>
                  <a:schemeClr val="tx1">
                    <a:lumMod val="75000"/>
                    <a:lumOff val="25000"/>
                  </a:schemeClr>
                </a:solidFill>
                <a:latin typeface="Century Gothic"/>
                <a:ea typeface="Segoe UI"/>
                <a:cs typeface="Segoe UI"/>
              </a:rPr>
              <a:t>       Delaware State Boundary​</a:t>
            </a:r>
            <a:endParaRPr lang="en-US" sz="1400" dirty="0">
              <a:solidFill>
                <a:schemeClr val="tx1">
                  <a:lumMod val="75000"/>
                  <a:lumOff val="25000"/>
                </a:schemeClr>
              </a:solidFill>
              <a:latin typeface="Calibri" panose="020F0502020204030204"/>
              <a:ea typeface="Segoe UI"/>
              <a:cs typeface="Calibri" panose="020F0502020204030204"/>
            </a:endParaRPr>
          </a:p>
          <a:p>
            <a:endParaRPr lang="en-US" sz="1400" dirty="0">
              <a:solidFill>
                <a:schemeClr val="tx1">
                  <a:lumMod val="75000"/>
                  <a:lumOff val="25000"/>
                </a:schemeClr>
              </a:solidFill>
              <a:latin typeface="Century Gothic"/>
              <a:ea typeface="Segoe UI"/>
              <a:cs typeface="Segoe UI"/>
            </a:endParaRPr>
          </a:p>
          <a:p>
            <a:pPr rtl="0">
              <a:lnSpc>
                <a:spcPct val="150000"/>
              </a:lnSpc>
            </a:pPr>
            <a:r>
              <a:rPr lang="en-US" sz="1400" b="1" dirty="0">
                <a:solidFill>
                  <a:schemeClr val="tx1">
                    <a:lumMod val="75000"/>
                    <a:lumOff val="25000"/>
                  </a:schemeClr>
                </a:solidFill>
                <a:latin typeface="Century Gothic"/>
                <a:ea typeface="Segoe UI"/>
                <a:cs typeface="Segoe UI"/>
              </a:rPr>
              <a:t>Land Cover Types</a:t>
            </a:r>
            <a:r>
              <a:rPr lang="en-US" sz="1400" dirty="0">
                <a:solidFill>
                  <a:schemeClr val="tx1">
                    <a:lumMod val="75000"/>
                    <a:lumOff val="25000"/>
                  </a:schemeClr>
                </a:solidFill>
                <a:latin typeface="Century Gothic"/>
                <a:ea typeface="Segoe UI"/>
                <a:cs typeface="Segoe UI"/>
              </a:rPr>
              <a:t>​</a:t>
            </a:r>
          </a:p>
          <a:p>
            <a:pPr rtl="0">
              <a:lnSpc>
                <a:spcPct val="150000"/>
              </a:lnSpc>
            </a:pPr>
            <a:r>
              <a:rPr lang="en-US" sz="1400" dirty="0">
                <a:solidFill>
                  <a:schemeClr val="tx1">
                    <a:lumMod val="75000"/>
                    <a:lumOff val="25000"/>
                  </a:schemeClr>
                </a:solidFill>
                <a:latin typeface="Century Gothic"/>
                <a:ea typeface="Segoe UI"/>
                <a:cs typeface="Segoe UI"/>
              </a:rPr>
              <a:t>        Water​</a:t>
            </a:r>
          </a:p>
          <a:p>
            <a:pPr rtl="0">
              <a:lnSpc>
                <a:spcPct val="150000"/>
              </a:lnSpc>
            </a:pPr>
            <a:r>
              <a:rPr lang="en-US" sz="1400" dirty="0">
                <a:solidFill>
                  <a:schemeClr val="tx1">
                    <a:lumMod val="75000"/>
                    <a:lumOff val="25000"/>
                  </a:schemeClr>
                </a:solidFill>
                <a:latin typeface="Century Gothic"/>
                <a:ea typeface="Segoe UI"/>
                <a:cs typeface="Segoe UI"/>
              </a:rPr>
              <a:t>        Developed​</a:t>
            </a:r>
          </a:p>
          <a:p>
            <a:pPr rtl="0">
              <a:lnSpc>
                <a:spcPct val="150000"/>
              </a:lnSpc>
            </a:pPr>
            <a:r>
              <a:rPr lang="en-US" sz="1400" dirty="0">
                <a:solidFill>
                  <a:schemeClr val="tx1">
                    <a:lumMod val="75000"/>
                    <a:lumOff val="25000"/>
                  </a:schemeClr>
                </a:solidFill>
                <a:latin typeface="Century Gothic"/>
                <a:ea typeface="Segoe UI"/>
                <a:cs typeface="Segoe UI"/>
              </a:rPr>
              <a:t>        Non-wetland Vegetation​</a:t>
            </a:r>
          </a:p>
          <a:p>
            <a:pPr rtl="0">
              <a:lnSpc>
                <a:spcPct val="150000"/>
              </a:lnSpc>
            </a:pPr>
            <a:r>
              <a:rPr lang="en-US" sz="1400" dirty="0">
                <a:solidFill>
                  <a:schemeClr val="tx1">
                    <a:lumMod val="75000"/>
                    <a:lumOff val="25000"/>
                  </a:schemeClr>
                </a:solidFill>
                <a:latin typeface="Century Gothic"/>
                <a:ea typeface="Segoe UI"/>
                <a:cs typeface="Segoe UI"/>
              </a:rPr>
              <a:t>        Wetlands</a:t>
            </a:r>
            <a:endParaRPr lang="en-US" sz="1400" dirty="0">
              <a:solidFill>
                <a:schemeClr val="tx1">
                  <a:lumMod val="75000"/>
                  <a:lumOff val="25000"/>
                </a:schemeClr>
              </a:solidFill>
              <a:cs typeface="Calibri"/>
            </a:endParaRPr>
          </a:p>
        </p:txBody>
      </p:sp>
      <p:grpSp>
        <p:nvGrpSpPr>
          <p:cNvPr id="7" name="Group 6">
            <a:extLst>
              <a:ext uri="{FF2B5EF4-FFF2-40B4-BE49-F238E27FC236}">
                <a16:creationId xmlns:a16="http://schemas.microsoft.com/office/drawing/2014/main" id="{9780BE2B-F1F6-47AC-A5DC-11B23A01F92F}"/>
              </a:ext>
            </a:extLst>
          </p:cNvPr>
          <p:cNvGrpSpPr/>
          <p:nvPr/>
        </p:nvGrpSpPr>
        <p:grpSpPr>
          <a:xfrm>
            <a:off x="6258248" y="5419748"/>
            <a:ext cx="1125010" cy="524090"/>
            <a:chOff x="4511674" y="3044127"/>
            <a:chExt cx="1322566" cy="558112"/>
          </a:xfrm>
        </p:grpSpPr>
        <p:sp>
          <p:nvSpPr>
            <p:cNvPr id="27" name="Rectangle 26">
              <a:extLst>
                <a:ext uri="{FF2B5EF4-FFF2-40B4-BE49-F238E27FC236}">
                  <a16:creationId xmlns:a16="http://schemas.microsoft.com/office/drawing/2014/main" id="{AC8A11E3-4898-4B97-9AC1-443030669044}"/>
                </a:ext>
              </a:extLst>
            </p:cNvPr>
            <p:cNvSpPr/>
            <p:nvPr/>
          </p:nvSpPr>
          <p:spPr>
            <a:xfrm>
              <a:off x="4511674" y="3354564"/>
              <a:ext cx="578557" cy="14111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id="{D8EA9553-B905-453A-9073-85C153592359}"/>
                </a:ext>
              </a:extLst>
            </p:cNvPr>
            <p:cNvSpPr txBox="1"/>
            <p:nvPr/>
          </p:nvSpPr>
          <p:spPr>
            <a:xfrm>
              <a:off x="5094816" y="3274482"/>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Miles</a:t>
              </a:r>
            </a:p>
          </p:txBody>
        </p:sp>
        <p:sp>
          <p:nvSpPr>
            <p:cNvPr id="29" name="TextBox 28">
              <a:extLst>
                <a:ext uri="{FF2B5EF4-FFF2-40B4-BE49-F238E27FC236}">
                  <a16:creationId xmlns:a16="http://schemas.microsoft.com/office/drawing/2014/main" id="{D5072F6B-9EC8-461C-A3F8-CA9FE8D0F468}"/>
                </a:ext>
              </a:extLst>
            </p:cNvPr>
            <p:cNvSpPr txBox="1"/>
            <p:nvPr/>
          </p:nvSpPr>
          <p:spPr>
            <a:xfrm>
              <a:off x="4584340" y="3044127"/>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a:t>
              </a:r>
            </a:p>
          </p:txBody>
        </p:sp>
      </p:grpSp>
      <p:grpSp>
        <p:nvGrpSpPr>
          <p:cNvPr id="8" name="Group 7">
            <a:extLst>
              <a:ext uri="{FF2B5EF4-FFF2-40B4-BE49-F238E27FC236}">
                <a16:creationId xmlns:a16="http://schemas.microsoft.com/office/drawing/2014/main" id="{7C9C8ECB-03C6-492A-9C8A-A46C15B0910D}"/>
              </a:ext>
            </a:extLst>
          </p:cNvPr>
          <p:cNvGrpSpPr/>
          <p:nvPr/>
        </p:nvGrpSpPr>
        <p:grpSpPr>
          <a:xfrm>
            <a:off x="9256798" y="1685042"/>
            <a:ext cx="339581" cy="2043154"/>
            <a:chOff x="9560568" y="1734161"/>
            <a:chExt cx="297248" cy="1690375"/>
          </a:xfrm>
        </p:grpSpPr>
        <p:sp>
          <p:nvSpPr>
            <p:cNvPr id="31" name="Rectangle: Rounded Corners 30">
              <a:extLst>
                <a:ext uri="{FF2B5EF4-FFF2-40B4-BE49-F238E27FC236}">
                  <a16:creationId xmlns:a16="http://schemas.microsoft.com/office/drawing/2014/main" id="{EA95739F-9365-4F71-AFE7-18BDB926AD2D}"/>
                </a:ext>
              </a:extLst>
            </p:cNvPr>
            <p:cNvSpPr/>
            <p:nvPr/>
          </p:nvSpPr>
          <p:spPr>
            <a:xfrm>
              <a:off x="9560568" y="1734161"/>
              <a:ext cx="297247" cy="155677"/>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2" name="Rectangle: Rounded Corners 31">
              <a:extLst>
                <a:ext uri="{FF2B5EF4-FFF2-40B4-BE49-F238E27FC236}">
                  <a16:creationId xmlns:a16="http://schemas.microsoft.com/office/drawing/2014/main" id="{5EB88E63-7A61-4112-AD4B-22A3674BD5F1}"/>
                </a:ext>
              </a:extLst>
            </p:cNvPr>
            <p:cNvSpPr/>
            <p:nvPr/>
          </p:nvSpPr>
          <p:spPr>
            <a:xfrm>
              <a:off x="9560568" y="2746916"/>
              <a:ext cx="297248" cy="145061"/>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3" name="Rectangle: Rounded Corners 32">
              <a:extLst>
                <a:ext uri="{FF2B5EF4-FFF2-40B4-BE49-F238E27FC236}">
                  <a16:creationId xmlns:a16="http://schemas.microsoft.com/office/drawing/2014/main" id="{36DA5B9F-A3D9-407F-AA9C-BEC3568562A2}"/>
                </a:ext>
              </a:extLst>
            </p:cNvPr>
            <p:cNvSpPr/>
            <p:nvPr/>
          </p:nvSpPr>
          <p:spPr>
            <a:xfrm>
              <a:off x="9560568" y="2460486"/>
              <a:ext cx="297247" cy="145061"/>
            </a:xfrm>
            <a:prstGeom prst="roundRect">
              <a:avLst/>
            </a:prstGeom>
            <a:solidFill>
              <a:srgbClr val="00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4" name="Rectangle: Rounded Corners 33">
              <a:extLst>
                <a:ext uri="{FF2B5EF4-FFF2-40B4-BE49-F238E27FC236}">
                  <a16:creationId xmlns:a16="http://schemas.microsoft.com/office/drawing/2014/main" id="{DF424005-A826-4E9A-964E-C5BAC13CDA68}"/>
                </a:ext>
              </a:extLst>
            </p:cNvPr>
            <p:cNvSpPr/>
            <p:nvPr/>
          </p:nvSpPr>
          <p:spPr>
            <a:xfrm>
              <a:off x="9560568" y="3003457"/>
              <a:ext cx="297247" cy="145061"/>
            </a:xfrm>
            <a:prstGeom prst="roundRect">
              <a:avLst/>
            </a:prstGeom>
            <a:solidFill>
              <a:srgbClr val="5C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35" name="Rectangle: Rounded Corners 34">
              <a:extLst>
                <a:ext uri="{FF2B5EF4-FFF2-40B4-BE49-F238E27FC236}">
                  <a16:creationId xmlns:a16="http://schemas.microsoft.com/office/drawing/2014/main" id="{B37CE1CB-9B19-4F1C-920A-F34FF5CF0C9A}"/>
                </a:ext>
              </a:extLst>
            </p:cNvPr>
            <p:cNvSpPr/>
            <p:nvPr/>
          </p:nvSpPr>
          <p:spPr>
            <a:xfrm>
              <a:off x="9560568" y="3279475"/>
              <a:ext cx="297247" cy="145061"/>
            </a:xfrm>
            <a:prstGeom prst="roundRect">
              <a:avLst/>
            </a:prstGeom>
            <a:solidFill>
              <a:srgbClr val="4C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pic>
        <p:nvPicPr>
          <p:cNvPr id="6" name="Picture 3" descr="A picture containing plant&#10;&#10;Description automatically generated">
            <a:extLst>
              <a:ext uri="{FF2B5EF4-FFF2-40B4-BE49-F238E27FC236}">
                <a16:creationId xmlns:a16="http://schemas.microsoft.com/office/drawing/2014/main" id="{E873213A-1965-4CA1-9A2C-34AE8C8E7FA5}"/>
              </a:ext>
            </a:extLst>
          </p:cNvPr>
          <p:cNvPicPr>
            <a:picLocks noChangeAspect="1"/>
          </p:cNvPicPr>
          <p:nvPr/>
        </p:nvPicPr>
        <p:blipFill>
          <a:blip r:embed="rId4"/>
          <a:stretch>
            <a:fillRect/>
          </a:stretch>
        </p:blipFill>
        <p:spPr>
          <a:xfrm>
            <a:off x="2504461" y="931719"/>
            <a:ext cx="4227793" cy="5471261"/>
          </a:xfrm>
          <a:prstGeom prst="rect">
            <a:avLst/>
          </a:prstGeom>
        </p:spPr>
      </p:pic>
      <p:sp>
        <p:nvSpPr>
          <p:cNvPr id="12" name="Rectangle: Rounded Corners 11">
            <a:extLst>
              <a:ext uri="{FF2B5EF4-FFF2-40B4-BE49-F238E27FC236}">
                <a16:creationId xmlns:a16="http://schemas.microsoft.com/office/drawing/2014/main" id="{6A9E360F-5407-45B8-B2C9-743BB180C38E}"/>
              </a:ext>
            </a:extLst>
          </p:cNvPr>
          <p:cNvSpPr/>
          <p:nvPr/>
        </p:nvSpPr>
        <p:spPr>
          <a:xfrm>
            <a:off x="4592848" y="1635226"/>
            <a:ext cx="2847618" cy="17609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dirty="0">
                <a:solidFill>
                  <a:schemeClr val="tx1">
                    <a:lumMod val="75000"/>
                    <a:lumOff val="25000"/>
                  </a:schemeClr>
                </a:solidFill>
                <a:latin typeface="Century Gothic"/>
                <a:ea typeface="Segoe UI"/>
                <a:cs typeface="Segoe UI"/>
              </a:rPr>
              <a:t>Likelihood of Vegetation Transition to Wetland by 2050</a:t>
            </a:r>
          </a:p>
          <a:p>
            <a:pPr>
              <a:lnSpc>
                <a:spcPct val="150000"/>
              </a:lnSpc>
            </a:pPr>
            <a:r>
              <a:rPr lang="en-US" sz="1400" dirty="0">
                <a:solidFill>
                  <a:schemeClr val="tx1">
                    <a:lumMod val="75000"/>
                    <a:lumOff val="25000"/>
                  </a:schemeClr>
                </a:solidFill>
                <a:latin typeface="Century Gothic"/>
                <a:cs typeface="Segoe UI"/>
              </a:rPr>
              <a:t>          93%</a:t>
            </a:r>
            <a:endParaRPr lang="en-US" sz="1400" b="1" dirty="0">
              <a:solidFill>
                <a:schemeClr val="tx1">
                  <a:lumMod val="75000"/>
                  <a:lumOff val="25000"/>
                </a:schemeClr>
              </a:solidFill>
              <a:latin typeface="Century Gothic"/>
              <a:cs typeface="Segoe UI"/>
            </a:endParaRPr>
          </a:p>
          <a:p>
            <a:pPr>
              <a:lnSpc>
                <a:spcPct val="150000"/>
              </a:lnSpc>
            </a:pPr>
            <a:endParaRPr lang="en-US" sz="1400" dirty="0">
              <a:solidFill>
                <a:schemeClr val="tx1">
                  <a:lumMod val="75000"/>
                  <a:lumOff val="25000"/>
                </a:schemeClr>
              </a:solidFill>
              <a:latin typeface="Century Gothic"/>
              <a:cs typeface="Segoe UI"/>
            </a:endParaRPr>
          </a:p>
          <a:p>
            <a:pPr>
              <a:lnSpc>
                <a:spcPct val="150000"/>
              </a:lnSpc>
            </a:pPr>
            <a:r>
              <a:rPr lang="en-US" sz="1400" dirty="0">
                <a:solidFill>
                  <a:schemeClr val="tx1">
                    <a:lumMod val="75000"/>
                    <a:lumOff val="25000"/>
                  </a:schemeClr>
                </a:solidFill>
                <a:latin typeface="Century Gothic"/>
                <a:cs typeface="Segoe UI"/>
              </a:rPr>
              <a:t>          0%</a:t>
            </a:r>
          </a:p>
        </p:txBody>
      </p:sp>
      <p:sp>
        <p:nvSpPr>
          <p:cNvPr id="14" name="TextBox 13">
            <a:extLst>
              <a:ext uri="{FF2B5EF4-FFF2-40B4-BE49-F238E27FC236}">
                <a16:creationId xmlns:a16="http://schemas.microsoft.com/office/drawing/2014/main" id="{B818FD07-03DC-4E9E-88E6-9EB1534BCDA5}"/>
              </a:ext>
            </a:extLst>
          </p:cNvPr>
          <p:cNvSpPr txBox="1"/>
          <p:nvPr/>
        </p:nvSpPr>
        <p:spPr>
          <a:xfrm>
            <a:off x="3068456" y="1020471"/>
            <a:ext cx="476068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dirty="0">
                <a:solidFill>
                  <a:schemeClr val="tx1">
                    <a:lumMod val="75000"/>
                    <a:lumOff val="25000"/>
                  </a:schemeClr>
                </a:solidFill>
                <a:latin typeface="Century Gothic"/>
                <a:cs typeface="Calibri"/>
              </a:rPr>
              <a:t>Wetland</a:t>
            </a:r>
            <a:r>
              <a:rPr lang="en-US" sz="1700" b="1" dirty="0">
                <a:solidFill>
                  <a:schemeClr val="tx1">
                    <a:lumMod val="75000"/>
                    <a:lumOff val="25000"/>
                  </a:schemeClr>
                </a:solidFill>
                <a:latin typeface="Century Gothic"/>
                <a:ea typeface="+mn-lt"/>
                <a:cs typeface="+mn-lt"/>
              </a:rPr>
              <a:t> Gain Soft Projection</a:t>
            </a:r>
            <a:endParaRPr lang="en-US" sz="1700" dirty="0">
              <a:solidFill>
                <a:schemeClr val="tx1">
                  <a:lumMod val="75000"/>
                  <a:lumOff val="25000"/>
                </a:schemeClr>
              </a:solidFill>
              <a:cs typeface="Calibri"/>
            </a:endParaRPr>
          </a:p>
        </p:txBody>
      </p:sp>
      <p:sp>
        <p:nvSpPr>
          <p:cNvPr id="4" name="TextBox 3">
            <a:extLst>
              <a:ext uri="{FF2B5EF4-FFF2-40B4-BE49-F238E27FC236}">
                <a16:creationId xmlns:a16="http://schemas.microsoft.com/office/drawing/2014/main" id="{BC2F13D7-9B36-43E7-AF97-6604842413C8}"/>
              </a:ext>
            </a:extLst>
          </p:cNvPr>
          <p:cNvSpPr txBox="1"/>
          <p:nvPr/>
        </p:nvSpPr>
        <p:spPr>
          <a:xfrm>
            <a:off x="361952" y="1669612"/>
            <a:ext cx="3044952" cy="3041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700"/>
              </a:spcAft>
              <a:buClr>
                <a:srgbClr val="66A478"/>
              </a:buClr>
              <a:buFont typeface="Arial"/>
              <a:buChar char="•"/>
            </a:pPr>
            <a:r>
              <a:rPr lang="en-US" sz="2000" dirty="0">
                <a:solidFill>
                  <a:schemeClr val="tx1">
                    <a:lumMod val="75000"/>
                    <a:lumOff val="25000"/>
                  </a:schemeClr>
                </a:solidFill>
                <a:latin typeface="Century Gothic"/>
              </a:rPr>
              <a:t>Follows current patterns of vegetation transition to wetland</a:t>
            </a:r>
          </a:p>
          <a:p>
            <a:pPr marL="285750" indent="-285750">
              <a:spcAft>
                <a:spcPts val="700"/>
              </a:spcAft>
              <a:buClr>
                <a:srgbClr val="66A478"/>
              </a:buClr>
              <a:buFont typeface="Arial"/>
              <a:buChar char="•"/>
            </a:pPr>
            <a:r>
              <a:rPr lang="en-US" sz="2000" dirty="0">
                <a:solidFill>
                  <a:schemeClr val="tx1">
                    <a:lumMod val="75000"/>
                    <a:lumOff val="25000"/>
                  </a:schemeClr>
                </a:solidFill>
                <a:latin typeface="Century Gothic"/>
              </a:rPr>
              <a:t>Potential link to rates of sea level rise</a:t>
            </a:r>
          </a:p>
          <a:p>
            <a:pPr marL="285750" indent="-285750">
              <a:spcAft>
                <a:spcPts val="700"/>
              </a:spcAft>
              <a:buClr>
                <a:srgbClr val="66A478"/>
              </a:buClr>
              <a:buFont typeface="Arial"/>
              <a:buChar char="•"/>
            </a:pPr>
            <a:r>
              <a:rPr lang="en-US" sz="2000" dirty="0">
                <a:solidFill>
                  <a:schemeClr val="tx1">
                    <a:lumMod val="75000"/>
                    <a:lumOff val="25000"/>
                  </a:schemeClr>
                </a:solidFill>
                <a:latin typeface="Century Gothic"/>
              </a:rPr>
              <a:t>Model does not account for patterns of wetland loss</a:t>
            </a:r>
          </a:p>
        </p:txBody>
      </p:sp>
      <p:pic>
        <p:nvPicPr>
          <p:cNvPr id="9" name="Picture 9" descr="Background pattern&#10;&#10;Description automatically generated">
            <a:extLst>
              <a:ext uri="{FF2B5EF4-FFF2-40B4-BE49-F238E27FC236}">
                <a16:creationId xmlns:a16="http://schemas.microsoft.com/office/drawing/2014/main" id="{5EC8EAED-6988-4582-869F-AEE85F6DE03A}"/>
              </a:ext>
            </a:extLst>
          </p:cNvPr>
          <p:cNvPicPr>
            <a:picLocks noChangeAspect="1"/>
          </p:cNvPicPr>
          <p:nvPr/>
        </p:nvPicPr>
        <p:blipFill>
          <a:blip r:embed="rId5"/>
          <a:stretch>
            <a:fillRect/>
          </a:stretch>
        </p:blipFill>
        <p:spPr>
          <a:xfrm>
            <a:off x="4807167" y="2259239"/>
            <a:ext cx="409337" cy="801733"/>
          </a:xfrm>
          <a:prstGeom prst="rect">
            <a:avLst/>
          </a:prstGeom>
        </p:spPr>
      </p:pic>
      <p:pic>
        <p:nvPicPr>
          <p:cNvPr id="10" name="Picture 29" descr="Shape&#10;&#10;Description automatically generated">
            <a:extLst>
              <a:ext uri="{FF2B5EF4-FFF2-40B4-BE49-F238E27FC236}">
                <a16:creationId xmlns:a16="http://schemas.microsoft.com/office/drawing/2014/main" id="{3BC446E9-5036-4098-896A-413D377FC39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6237530" y="3784031"/>
            <a:ext cx="953558" cy="1458736"/>
          </a:xfrm>
          <a:prstGeom prst="rect">
            <a:avLst/>
          </a:prstGeom>
        </p:spPr>
      </p:pic>
      <p:sp>
        <p:nvSpPr>
          <p:cNvPr id="11" name="TextBox 10">
            <a:extLst>
              <a:ext uri="{FF2B5EF4-FFF2-40B4-BE49-F238E27FC236}">
                <a16:creationId xmlns:a16="http://schemas.microsoft.com/office/drawing/2014/main" id="{EEE20F2E-CABB-43B7-A758-66CD9645D6A8}"/>
              </a:ext>
            </a:extLst>
          </p:cNvPr>
          <p:cNvSpPr txBox="1"/>
          <p:nvPr/>
        </p:nvSpPr>
        <p:spPr>
          <a:xfrm>
            <a:off x="6535795" y="3926161"/>
            <a:ext cx="3580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sp>
        <p:nvSpPr>
          <p:cNvPr id="22" name="TextBox 21">
            <a:extLst>
              <a:ext uri="{FF2B5EF4-FFF2-40B4-BE49-F238E27FC236}">
                <a16:creationId xmlns:a16="http://schemas.microsoft.com/office/drawing/2014/main" id="{B818FD07-03DC-4E9E-88E6-9EB1534BCDA5}"/>
              </a:ext>
            </a:extLst>
          </p:cNvPr>
          <p:cNvSpPr txBox="1"/>
          <p:nvPr/>
        </p:nvSpPr>
        <p:spPr>
          <a:xfrm>
            <a:off x="6750384" y="991099"/>
            <a:ext cx="4760680" cy="3539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dirty="0">
                <a:solidFill>
                  <a:schemeClr val="tx1">
                    <a:lumMod val="75000"/>
                    <a:lumOff val="25000"/>
                  </a:schemeClr>
                </a:solidFill>
                <a:latin typeface="Century Gothic"/>
                <a:cs typeface="Calibri"/>
              </a:rPr>
              <a:t>Forecasted Wetland Gain, 2025</a:t>
            </a:r>
            <a:endParaRPr lang="en-US" sz="1700" dirty="0">
              <a:solidFill>
                <a:schemeClr val="tx1">
                  <a:lumMod val="75000"/>
                  <a:lumOff val="25000"/>
                </a:schemeClr>
              </a:solidFill>
              <a:cs typeface="Calibri"/>
            </a:endParaRPr>
          </a:p>
        </p:txBody>
      </p:sp>
    </p:spTree>
    <p:extLst>
      <p:ext uri="{BB962C8B-B14F-4D97-AF65-F5344CB8AC3E}">
        <p14:creationId xmlns:p14="http://schemas.microsoft.com/office/powerpoint/2010/main" val="3172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3258" y="300223"/>
            <a:ext cx="11696701" cy="51936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6A478"/>
                </a:solidFill>
                <a:latin typeface="Century Gothic" panose="020F0302020204030204"/>
              </a:rPr>
              <a:t>METHODOLOGY –</a:t>
            </a:r>
            <a:r>
              <a:rPr lang="en-US" sz="3600" dirty="0">
                <a:solidFill>
                  <a:srgbClr val="66A478"/>
                </a:solidFill>
                <a:latin typeface="Century Gothic"/>
              </a:rPr>
              <a:t> </a:t>
            </a:r>
            <a:r>
              <a:rPr lang="en-US" sz="3600" b="1" dirty="0">
                <a:solidFill>
                  <a:srgbClr val="66A478"/>
                </a:solidFill>
                <a:latin typeface="Century Gothic"/>
              </a:rPr>
              <a:t>LAND USE LAND COVER CHANGE</a:t>
            </a:r>
          </a:p>
        </p:txBody>
      </p:sp>
      <p:sp>
        <p:nvSpPr>
          <p:cNvPr id="8" name="Rectangle: Rounded Corners 7">
            <a:extLst>
              <a:ext uri="{FF2B5EF4-FFF2-40B4-BE49-F238E27FC236}">
                <a16:creationId xmlns:a16="http://schemas.microsoft.com/office/drawing/2014/main" id="{1858D02B-6DF0-4BD9-AE76-5C8E7C1990D2}"/>
              </a:ext>
            </a:extLst>
          </p:cNvPr>
          <p:cNvSpPr/>
          <p:nvPr/>
        </p:nvSpPr>
        <p:spPr>
          <a:xfrm>
            <a:off x="7136833" y="2510995"/>
            <a:ext cx="2857124"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Create training data</a:t>
            </a:r>
            <a:endParaRPr lang="en-US" sz="2000" dirty="0">
              <a:latin typeface="Century Gothic"/>
            </a:endParaRPr>
          </a:p>
        </p:txBody>
      </p:sp>
      <p:sp>
        <p:nvSpPr>
          <p:cNvPr id="14" name="Rectangle: Rounded Corners 13">
            <a:extLst>
              <a:ext uri="{FF2B5EF4-FFF2-40B4-BE49-F238E27FC236}">
                <a16:creationId xmlns:a16="http://schemas.microsoft.com/office/drawing/2014/main" id="{8344A607-B2D2-44F4-8CA1-36BDCE99C86A}"/>
              </a:ext>
            </a:extLst>
          </p:cNvPr>
          <p:cNvSpPr/>
          <p:nvPr/>
        </p:nvSpPr>
        <p:spPr>
          <a:xfrm>
            <a:off x="7136871" y="4035200"/>
            <a:ext cx="2857124"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Export images to ArcGIS Pro for processing</a:t>
            </a:r>
          </a:p>
        </p:txBody>
      </p:sp>
      <p:sp>
        <p:nvSpPr>
          <p:cNvPr id="11" name="Rectangle: Rounded Corners 10">
            <a:extLst>
              <a:ext uri="{FF2B5EF4-FFF2-40B4-BE49-F238E27FC236}">
                <a16:creationId xmlns:a16="http://schemas.microsoft.com/office/drawing/2014/main" id="{37282CE4-7CD8-4D7B-8F93-E1F7016AD4EC}"/>
              </a:ext>
            </a:extLst>
          </p:cNvPr>
          <p:cNvSpPr/>
          <p:nvPr/>
        </p:nvSpPr>
        <p:spPr>
          <a:xfrm>
            <a:off x="2296318" y="4033745"/>
            <a:ext cx="2857124" cy="1006839"/>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Random Forest classification in GEE</a:t>
            </a:r>
          </a:p>
        </p:txBody>
      </p:sp>
      <p:sp>
        <p:nvSpPr>
          <p:cNvPr id="31" name="Arrow: Right 30">
            <a:extLst>
              <a:ext uri="{FF2B5EF4-FFF2-40B4-BE49-F238E27FC236}">
                <a16:creationId xmlns:a16="http://schemas.microsoft.com/office/drawing/2014/main" id="{6D4221DC-DD71-4D41-810D-7A555D0DE67E}"/>
              </a:ext>
            </a:extLst>
          </p:cNvPr>
          <p:cNvSpPr/>
          <p:nvPr/>
        </p:nvSpPr>
        <p:spPr>
          <a:xfrm>
            <a:off x="5732033" y="4440790"/>
            <a:ext cx="772357" cy="183832"/>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424B95A5-9FF8-49F9-A4D1-D235B7E3B4D5}"/>
              </a:ext>
            </a:extLst>
          </p:cNvPr>
          <p:cNvSpPr/>
          <p:nvPr/>
        </p:nvSpPr>
        <p:spPr>
          <a:xfrm>
            <a:off x="5732032" y="2916789"/>
            <a:ext cx="772357" cy="183832"/>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ADD79D8C-E5B0-4915-9EA2-6A7AAA6A6BD5}"/>
              </a:ext>
            </a:extLst>
          </p:cNvPr>
          <p:cNvSpPr/>
          <p:nvPr/>
        </p:nvSpPr>
        <p:spPr>
          <a:xfrm>
            <a:off x="2296609" y="2512870"/>
            <a:ext cx="2857124"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Download 2018 NASS image</a:t>
            </a:r>
            <a:endParaRPr lang="en-US" dirty="0"/>
          </a:p>
        </p:txBody>
      </p:sp>
      <p:sp>
        <p:nvSpPr>
          <p:cNvPr id="3" name="Arrow: Right 2">
            <a:extLst>
              <a:ext uri="{FF2B5EF4-FFF2-40B4-BE49-F238E27FC236}">
                <a16:creationId xmlns:a16="http://schemas.microsoft.com/office/drawing/2014/main" id="{C4A2E434-E472-4726-83C8-875C0E159FD6}"/>
              </a:ext>
            </a:extLst>
          </p:cNvPr>
          <p:cNvSpPr/>
          <p:nvPr/>
        </p:nvSpPr>
        <p:spPr>
          <a:xfrm rot="9480000">
            <a:off x="5356139" y="3691637"/>
            <a:ext cx="1685705" cy="229129"/>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4564D9A-C8C5-4D47-A4AA-2719F7E015B7}"/>
              </a:ext>
            </a:extLst>
          </p:cNvPr>
          <p:cNvSpPr txBox="1"/>
          <p:nvPr/>
        </p:nvSpPr>
        <p:spPr>
          <a:xfrm>
            <a:off x="4961863" y="1471160"/>
            <a:ext cx="2268274" cy="523220"/>
          </a:xfrm>
          <a:prstGeom prst="rect">
            <a:avLst/>
          </a:prstGeom>
          <a:noFill/>
        </p:spPr>
        <p:txBody>
          <a:bodyPr wrap="square" rtlCol="0">
            <a:spAutoFit/>
          </a:bodyPr>
          <a:lstStyle/>
          <a:p>
            <a:r>
              <a:rPr lang="en-US" sz="2800" b="1" dirty="0">
                <a:solidFill>
                  <a:schemeClr val="tx1">
                    <a:lumMod val="75000"/>
                    <a:lumOff val="25000"/>
                  </a:schemeClr>
                </a:solidFill>
                <a:latin typeface="Century Gothic"/>
              </a:rPr>
              <a:t> Using NAIP</a:t>
            </a:r>
            <a:endParaRPr lang="en-US" sz="2800" b="1" dirty="0">
              <a:solidFill>
                <a:schemeClr val="tx1">
                  <a:lumMod val="75000"/>
                  <a:lumOff val="25000"/>
                </a:schemeClr>
              </a:solidFill>
            </a:endParaRPr>
          </a:p>
        </p:txBody>
      </p:sp>
    </p:spTree>
    <p:extLst>
      <p:ext uri="{BB962C8B-B14F-4D97-AF65-F5344CB8AC3E}">
        <p14:creationId xmlns:p14="http://schemas.microsoft.com/office/powerpoint/2010/main" val="620821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49" y="345386"/>
            <a:ext cx="11696701"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 </a:t>
            </a:r>
            <a:r>
              <a:rPr lang="en-US" sz="4000" b="1" dirty="0">
                <a:solidFill>
                  <a:srgbClr val="66A478"/>
                </a:solidFill>
                <a:latin typeface="Century Gothic" panose="020F0302020204030204"/>
              </a:rPr>
              <a:t>2018 NAIP Classification</a:t>
            </a:r>
          </a:p>
        </p:txBody>
      </p:sp>
      <p:pic>
        <p:nvPicPr>
          <p:cNvPr id="18" name="Picture 18" descr="Map&#10;&#10;Description automatically generated">
            <a:extLst>
              <a:ext uri="{FF2B5EF4-FFF2-40B4-BE49-F238E27FC236}">
                <a16:creationId xmlns:a16="http://schemas.microsoft.com/office/drawing/2014/main" id="{1331EED3-792A-4556-BC49-27A6C79F0203}"/>
              </a:ext>
            </a:extLst>
          </p:cNvPr>
          <p:cNvPicPr>
            <a:picLocks noChangeAspect="1"/>
          </p:cNvPicPr>
          <p:nvPr/>
        </p:nvPicPr>
        <p:blipFill>
          <a:blip r:embed="rId3"/>
          <a:stretch>
            <a:fillRect/>
          </a:stretch>
        </p:blipFill>
        <p:spPr>
          <a:xfrm>
            <a:off x="124997" y="1472404"/>
            <a:ext cx="3167387" cy="4098972"/>
          </a:xfrm>
          <a:prstGeom prst="rect">
            <a:avLst/>
          </a:prstGeom>
          <a:ln>
            <a:noFill/>
          </a:ln>
        </p:spPr>
      </p:pic>
      <p:pic>
        <p:nvPicPr>
          <p:cNvPr id="19" name="Picture 19" descr="Map&#10;&#10;Description automatically generated">
            <a:extLst>
              <a:ext uri="{FF2B5EF4-FFF2-40B4-BE49-F238E27FC236}">
                <a16:creationId xmlns:a16="http://schemas.microsoft.com/office/drawing/2014/main" id="{61872459-841E-4A6B-B1F7-CAF9E13FD2F7}"/>
              </a:ext>
            </a:extLst>
          </p:cNvPr>
          <p:cNvPicPr>
            <a:picLocks noChangeAspect="1"/>
          </p:cNvPicPr>
          <p:nvPr/>
        </p:nvPicPr>
        <p:blipFill>
          <a:blip r:embed="rId4"/>
          <a:stretch>
            <a:fillRect/>
          </a:stretch>
        </p:blipFill>
        <p:spPr>
          <a:xfrm>
            <a:off x="3451434" y="1657600"/>
            <a:ext cx="3175662" cy="4109680"/>
          </a:xfrm>
          <a:prstGeom prst="rect">
            <a:avLst/>
          </a:prstGeom>
        </p:spPr>
      </p:pic>
      <p:pic>
        <p:nvPicPr>
          <p:cNvPr id="20" name="Picture 20" descr="A picture containing plant&#10;&#10;Description automatically generated">
            <a:extLst>
              <a:ext uri="{FF2B5EF4-FFF2-40B4-BE49-F238E27FC236}">
                <a16:creationId xmlns:a16="http://schemas.microsoft.com/office/drawing/2014/main" id="{3ACFA51C-34FD-4DB8-88C4-FF5426B64BF8}"/>
              </a:ext>
            </a:extLst>
          </p:cNvPr>
          <p:cNvPicPr>
            <a:picLocks noChangeAspect="1"/>
          </p:cNvPicPr>
          <p:nvPr/>
        </p:nvPicPr>
        <p:blipFill>
          <a:blip r:embed="rId5"/>
          <a:stretch>
            <a:fillRect/>
          </a:stretch>
        </p:blipFill>
        <p:spPr>
          <a:xfrm>
            <a:off x="6790179" y="1784922"/>
            <a:ext cx="3171524" cy="4104326"/>
          </a:xfrm>
          <a:prstGeom prst="rect">
            <a:avLst/>
          </a:prstGeom>
        </p:spPr>
      </p:pic>
      <p:sp>
        <p:nvSpPr>
          <p:cNvPr id="37" name="TextBox 36">
            <a:extLst>
              <a:ext uri="{FF2B5EF4-FFF2-40B4-BE49-F238E27FC236}">
                <a16:creationId xmlns:a16="http://schemas.microsoft.com/office/drawing/2014/main" id="{BB62E516-1902-4D5E-8EA8-996DFB676834}"/>
              </a:ext>
            </a:extLst>
          </p:cNvPr>
          <p:cNvSpPr txBox="1"/>
          <p:nvPr/>
        </p:nvSpPr>
        <p:spPr>
          <a:xfrm>
            <a:off x="9875270" y="889084"/>
            <a:ext cx="1842878" cy="180049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200000"/>
              </a:lnSpc>
            </a:pPr>
            <a:r>
              <a:rPr lang="en-US" sz="1200" dirty="0">
                <a:solidFill>
                  <a:schemeClr val="tx1">
                    <a:lumMod val="75000"/>
                    <a:lumOff val="25000"/>
                  </a:schemeClr>
                </a:solidFill>
                <a:latin typeface="Century Gothic"/>
                <a:ea typeface="+mn-lt"/>
                <a:cs typeface="+mn-lt"/>
              </a:rPr>
              <a:t>Forest/Shrubland</a:t>
            </a:r>
          </a:p>
          <a:p>
            <a:pPr marL="228600" indent="-228600">
              <a:lnSpc>
                <a:spcPct val="200000"/>
              </a:lnSpc>
              <a:spcBef>
                <a:spcPts val="600"/>
              </a:spcBef>
            </a:pPr>
            <a:r>
              <a:rPr lang="en-US" sz="1200" dirty="0">
                <a:solidFill>
                  <a:schemeClr val="tx1">
                    <a:lumMod val="75000"/>
                    <a:lumOff val="25000"/>
                  </a:schemeClr>
                </a:solidFill>
                <a:latin typeface="Century Gothic"/>
                <a:ea typeface="+mn-lt"/>
                <a:cs typeface="+mn-lt"/>
              </a:rPr>
              <a:t>Developed</a:t>
            </a:r>
          </a:p>
          <a:p>
            <a:pPr marL="228600" indent="-228600">
              <a:lnSpc>
                <a:spcPct val="200000"/>
              </a:lnSpc>
              <a:spcBef>
                <a:spcPts val="600"/>
              </a:spcBef>
            </a:pPr>
            <a:r>
              <a:rPr lang="en-US" sz="1200" dirty="0">
                <a:solidFill>
                  <a:schemeClr val="tx1">
                    <a:lumMod val="75000"/>
                    <a:lumOff val="25000"/>
                  </a:schemeClr>
                </a:solidFill>
                <a:latin typeface="Century Gothic"/>
                <a:ea typeface="+mn-lt"/>
                <a:cs typeface="+mn-lt"/>
              </a:rPr>
              <a:t>Water</a:t>
            </a:r>
          </a:p>
          <a:p>
            <a:pPr marL="228600" indent="-228600" algn="l">
              <a:lnSpc>
                <a:spcPct val="200000"/>
              </a:lnSpc>
              <a:spcBef>
                <a:spcPts val="600"/>
              </a:spcBef>
            </a:pPr>
            <a:r>
              <a:rPr lang="en-US" sz="1200" dirty="0">
                <a:solidFill>
                  <a:schemeClr val="tx1">
                    <a:lumMod val="75000"/>
                    <a:lumOff val="25000"/>
                  </a:schemeClr>
                </a:solidFill>
                <a:latin typeface="Century Gothic"/>
                <a:ea typeface="+mn-lt"/>
                <a:cs typeface="+mn-lt"/>
              </a:rPr>
              <a:t>Wetlands</a:t>
            </a:r>
            <a:endParaRPr lang="en-US" sz="1200" dirty="0">
              <a:solidFill>
                <a:schemeClr val="tx1">
                  <a:lumMod val="75000"/>
                  <a:lumOff val="25000"/>
                </a:schemeClr>
              </a:solidFill>
              <a:latin typeface="Century Gothic"/>
            </a:endParaRPr>
          </a:p>
        </p:txBody>
      </p:sp>
      <p:pic>
        <p:nvPicPr>
          <p:cNvPr id="40" name="Picture 40">
            <a:extLst>
              <a:ext uri="{FF2B5EF4-FFF2-40B4-BE49-F238E27FC236}">
                <a16:creationId xmlns:a16="http://schemas.microsoft.com/office/drawing/2014/main" id="{77308D20-0E72-48E9-B066-26D9F08A3C52}"/>
              </a:ext>
            </a:extLst>
          </p:cNvPr>
          <p:cNvPicPr>
            <a:picLocks noChangeAspect="1"/>
          </p:cNvPicPr>
          <p:nvPr/>
        </p:nvPicPr>
        <p:blipFill>
          <a:blip r:embed="rId6"/>
          <a:stretch>
            <a:fillRect/>
          </a:stretch>
        </p:blipFill>
        <p:spPr>
          <a:xfrm>
            <a:off x="919846" y="6117894"/>
            <a:ext cx="2326257" cy="202411"/>
          </a:xfrm>
          <a:prstGeom prst="rect">
            <a:avLst/>
          </a:prstGeom>
        </p:spPr>
      </p:pic>
      <p:sp>
        <p:nvSpPr>
          <p:cNvPr id="41" name="TextBox 40">
            <a:extLst>
              <a:ext uri="{FF2B5EF4-FFF2-40B4-BE49-F238E27FC236}">
                <a16:creationId xmlns:a16="http://schemas.microsoft.com/office/drawing/2014/main" id="{583556BC-3C57-4A62-9FC5-1AB642F485EC}"/>
              </a:ext>
            </a:extLst>
          </p:cNvPr>
          <p:cNvSpPr txBox="1"/>
          <p:nvPr/>
        </p:nvSpPr>
        <p:spPr>
          <a:xfrm>
            <a:off x="2737536" y="5841280"/>
            <a:ext cx="11655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10 miles</a:t>
            </a:r>
          </a:p>
        </p:txBody>
      </p:sp>
      <p:sp>
        <p:nvSpPr>
          <p:cNvPr id="42" name="TextBox 41">
            <a:extLst>
              <a:ext uri="{FF2B5EF4-FFF2-40B4-BE49-F238E27FC236}">
                <a16:creationId xmlns:a16="http://schemas.microsoft.com/office/drawing/2014/main" id="{9C0163D5-8D65-43EF-AFC4-EC73CB657A68}"/>
              </a:ext>
            </a:extLst>
          </p:cNvPr>
          <p:cNvSpPr txBox="1"/>
          <p:nvPr/>
        </p:nvSpPr>
        <p:spPr>
          <a:xfrm>
            <a:off x="197566" y="11948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1. New Castle County</a:t>
            </a:r>
          </a:p>
        </p:txBody>
      </p:sp>
      <p:sp>
        <p:nvSpPr>
          <p:cNvPr id="43" name="TextBox 42">
            <a:extLst>
              <a:ext uri="{FF2B5EF4-FFF2-40B4-BE49-F238E27FC236}">
                <a16:creationId xmlns:a16="http://schemas.microsoft.com/office/drawing/2014/main" id="{2C00169E-E13B-4677-94AD-F447C1936629}"/>
              </a:ext>
            </a:extLst>
          </p:cNvPr>
          <p:cNvSpPr txBox="1"/>
          <p:nvPr/>
        </p:nvSpPr>
        <p:spPr>
          <a:xfrm>
            <a:off x="3614367" y="11994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2. Kent County</a:t>
            </a:r>
          </a:p>
        </p:txBody>
      </p:sp>
      <p:sp>
        <p:nvSpPr>
          <p:cNvPr id="44" name="TextBox 43">
            <a:extLst>
              <a:ext uri="{FF2B5EF4-FFF2-40B4-BE49-F238E27FC236}">
                <a16:creationId xmlns:a16="http://schemas.microsoft.com/office/drawing/2014/main" id="{E92C9386-901F-49FE-B6F6-01FE6CD7ACA3}"/>
              </a:ext>
            </a:extLst>
          </p:cNvPr>
          <p:cNvSpPr txBox="1"/>
          <p:nvPr/>
        </p:nvSpPr>
        <p:spPr>
          <a:xfrm>
            <a:off x="6841324" y="11948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3. Sussex County</a:t>
            </a:r>
          </a:p>
        </p:txBody>
      </p:sp>
      <p:sp>
        <p:nvSpPr>
          <p:cNvPr id="45" name="TextBox 44">
            <a:extLst>
              <a:ext uri="{FF2B5EF4-FFF2-40B4-BE49-F238E27FC236}">
                <a16:creationId xmlns:a16="http://schemas.microsoft.com/office/drawing/2014/main" id="{A19A9867-A5D4-4237-84FE-38A5955B179A}"/>
              </a:ext>
            </a:extLst>
          </p:cNvPr>
          <p:cNvSpPr txBox="1"/>
          <p:nvPr/>
        </p:nvSpPr>
        <p:spPr>
          <a:xfrm>
            <a:off x="750290" y="5841279"/>
            <a:ext cx="9508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cs typeface="Calibri"/>
              </a:rPr>
              <a:t>1 mile</a:t>
            </a:r>
          </a:p>
        </p:txBody>
      </p:sp>
      <p:grpSp>
        <p:nvGrpSpPr>
          <p:cNvPr id="4" name="Group 3">
            <a:extLst>
              <a:ext uri="{FF2B5EF4-FFF2-40B4-BE49-F238E27FC236}">
                <a16:creationId xmlns:a16="http://schemas.microsoft.com/office/drawing/2014/main" id="{B738F624-9F6A-4DDE-843F-174B30B55D11}"/>
              </a:ext>
            </a:extLst>
          </p:cNvPr>
          <p:cNvGrpSpPr/>
          <p:nvPr/>
        </p:nvGrpSpPr>
        <p:grpSpPr>
          <a:xfrm>
            <a:off x="4517211" y="5507734"/>
            <a:ext cx="449370" cy="801981"/>
            <a:chOff x="4009386" y="5299090"/>
            <a:chExt cx="449370" cy="801981"/>
          </a:xfrm>
        </p:grpSpPr>
        <p:pic>
          <p:nvPicPr>
            <p:cNvPr id="39" name="Picture 38" descr="Shape&#10;&#10;Description automatically generated">
              <a:extLst>
                <a:ext uri="{FF2B5EF4-FFF2-40B4-BE49-F238E27FC236}">
                  <a16:creationId xmlns:a16="http://schemas.microsoft.com/office/drawing/2014/main" id="{543D25E2-0EBC-4FEA-88FC-3729C0A211EA}"/>
                </a:ext>
              </a:extLst>
            </p:cNvPr>
            <p:cNvPicPr>
              <a:picLocks noChangeAspect="1"/>
            </p:cNvPicPr>
            <p:nvPr/>
          </p:nvPicPr>
          <p:blipFill rotWithShape="1">
            <a:blip r:embed="rId7">
              <a:extLst>
                <a:ext uri="{28A0092B-C50C-407E-A947-70E740481C1C}">
                  <a14:useLocalDpi xmlns:a14="http://schemas.microsoft.com/office/drawing/2010/main" val="0"/>
                </a:ext>
              </a:extLst>
            </a:blip>
            <a:srcRect l="19312" t="6829" r="16062" b="14741"/>
            <a:stretch/>
          </p:blipFill>
          <p:spPr>
            <a:xfrm>
              <a:off x="4009386" y="5538124"/>
              <a:ext cx="449370" cy="562947"/>
            </a:xfrm>
            <a:prstGeom prst="rect">
              <a:avLst/>
            </a:prstGeom>
          </p:spPr>
        </p:pic>
        <p:sp>
          <p:nvSpPr>
            <p:cNvPr id="22" name="TextBox 21">
              <a:extLst>
                <a:ext uri="{FF2B5EF4-FFF2-40B4-BE49-F238E27FC236}">
                  <a16:creationId xmlns:a16="http://schemas.microsoft.com/office/drawing/2014/main" id="{0EA9970B-7BC5-4CB4-AC65-D8C7AA946856}"/>
                </a:ext>
              </a:extLst>
            </p:cNvPr>
            <p:cNvSpPr txBox="1"/>
            <p:nvPr/>
          </p:nvSpPr>
          <p:spPr>
            <a:xfrm>
              <a:off x="4064422" y="5299090"/>
              <a:ext cx="204353" cy="307777"/>
            </a:xfrm>
            <a:prstGeom prst="rect">
              <a:avLst/>
            </a:prstGeom>
            <a:noFill/>
          </p:spPr>
          <p:txBody>
            <a:bodyPr wrap="square" rtlCol="0">
              <a:spAutoFit/>
            </a:bodyPr>
            <a:lstStyle/>
            <a:p>
              <a:r>
                <a:rPr lang="en-US" sz="1400" dirty="0">
                  <a:latin typeface="Century Gothic" panose="020B0502020202020204" pitchFamily="34" charset="0"/>
                </a:rPr>
                <a:t>N</a:t>
              </a:r>
            </a:p>
          </p:txBody>
        </p:sp>
      </p:grpSp>
      <p:sp>
        <p:nvSpPr>
          <p:cNvPr id="5" name="TextBox 4">
            <a:extLst>
              <a:ext uri="{FF2B5EF4-FFF2-40B4-BE49-F238E27FC236}">
                <a16:creationId xmlns:a16="http://schemas.microsoft.com/office/drawing/2014/main" id="{6A37B4CC-2E03-4E2C-B515-0F356C8DB88C}"/>
              </a:ext>
            </a:extLst>
          </p:cNvPr>
          <p:cNvSpPr txBox="1"/>
          <p:nvPr/>
        </p:nvSpPr>
        <p:spPr>
          <a:xfrm>
            <a:off x="9879814" y="468140"/>
            <a:ext cx="2321836" cy="461665"/>
          </a:xfrm>
          <a:prstGeom prst="rect">
            <a:avLst/>
          </a:prstGeom>
          <a:noFill/>
        </p:spPr>
        <p:txBody>
          <a:bodyPr wrap="square" lIns="91440" tIns="45720" rIns="91440" bIns="45720" rtlCol="0" anchor="t">
            <a:spAutoFit/>
          </a:bodyPr>
          <a:lstStyle/>
          <a:p>
            <a:r>
              <a:rPr lang="en-US" sz="1200" dirty="0">
                <a:solidFill>
                  <a:schemeClr val="tx1">
                    <a:lumMod val="75000"/>
                    <a:lumOff val="25000"/>
                  </a:schemeClr>
                </a:solidFill>
                <a:latin typeface="Century Gothic"/>
                <a:ea typeface="+mn-lt"/>
                <a:cs typeface="+mn-lt"/>
              </a:rPr>
              <a:t>Non-Wetland Vegetation/</a:t>
            </a:r>
          </a:p>
          <a:p>
            <a:r>
              <a:rPr lang="en-US" sz="1200" dirty="0">
                <a:solidFill>
                  <a:schemeClr val="tx1">
                    <a:lumMod val="75000"/>
                    <a:lumOff val="25000"/>
                  </a:schemeClr>
                </a:solidFill>
                <a:latin typeface="Century Gothic"/>
                <a:ea typeface="+mn-lt"/>
                <a:cs typeface="+mn-lt"/>
              </a:rPr>
              <a:t>Cropland/Open Space</a:t>
            </a:r>
            <a:endParaRPr lang="en-US" sz="1400" dirty="0">
              <a:solidFill>
                <a:schemeClr val="tx1">
                  <a:lumMod val="75000"/>
                  <a:lumOff val="25000"/>
                </a:schemeClr>
              </a:solidFill>
            </a:endParaRPr>
          </a:p>
        </p:txBody>
      </p:sp>
      <p:pic>
        <p:nvPicPr>
          <p:cNvPr id="6" name="Picture 6" descr="Icon, rectangle&#10;&#10;Description automatically generated">
            <a:extLst>
              <a:ext uri="{FF2B5EF4-FFF2-40B4-BE49-F238E27FC236}">
                <a16:creationId xmlns:a16="http://schemas.microsoft.com/office/drawing/2014/main" id="{1DFCA104-107E-41DF-8D01-2F2C6A2AB60D}"/>
              </a:ext>
            </a:extLst>
          </p:cNvPr>
          <p:cNvPicPr>
            <a:picLocks noChangeAspect="1"/>
          </p:cNvPicPr>
          <p:nvPr/>
        </p:nvPicPr>
        <p:blipFill>
          <a:blip r:embed="rId8"/>
          <a:stretch>
            <a:fillRect/>
          </a:stretch>
        </p:blipFill>
        <p:spPr>
          <a:xfrm>
            <a:off x="9299074" y="532788"/>
            <a:ext cx="558997" cy="2097112"/>
          </a:xfrm>
          <a:prstGeom prst="rect">
            <a:avLst/>
          </a:prstGeom>
        </p:spPr>
      </p:pic>
      <p:pic>
        <p:nvPicPr>
          <p:cNvPr id="3" name="Picture 6" descr="Map&#10;&#10;Description automatically generated">
            <a:extLst>
              <a:ext uri="{FF2B5EF4-FFF2-40B4-BE49-F238E27FC236}">
                <a16:creationId xmlns:a16="http://schemas.microsoft.com/office/drawing/2014/main" id="{39A236D5-7AE7-4A93-9536-CE717679E801}"/>
              </a:ext>
            </a:extLst>
          </p:cNvPr>
          <p:cNvPicPr>
            <a:picLocks noChangeAspect="1"/>
          </p:cNvPicPr>
          <p:nvPr/>
        </p:nvPicPr>
        <p:blipFill>
          <a:blip r:embed="rId9"/>
          <a:stretch>
            <a:fillRect/>
          </a:stretch>
        </p:blipFill>
        <p:spPr>
          <a:xfrm>
            <a:off x="9725025" y="2785082"/>
            <a:ext cx="2743200" cy="3550024"/>
          </a:xfrm>
          <a:prstGeom prst="rect">
            <a:avLst/>
          </a:prstGeom>
        </p:spPr>
      </p:pic>
      <p:sp>
        <p:nvSpPr>
          <p:cNvPr id="21" name="TextBox 20">
            <a:extLst>
              <a:ext uri="{FF2B5EF4-FFF2-40B4-BE49-F238E27FC236}">
                <a16:creationId xmlns:a16="http://schemas.microsoft.com/office/drawing/2014/main" id="{98CFE5BD-8602-4F11-9AAA-29B567C51F12}"/>
              </a:ext>
            </a:extLst>
          </p:cNvPr>
          <p:cNvSpPr txBox="1"/>
          <p:nvPr/>
        </p:nvSpPr>
        <p:spPr>
          <a:xfrm>
            <a:off x="10163097" y="2876296"/>
            <a:ext cx="481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1.</a:t>
            </a:r>
          </a:p>
        </p:txBody>
      </p:sp>
      <p:sp>
        <p:nvSpPr>
          <p:cNvPr id="23" name="TextBox 22">
            <a:extLst>
              <a:ext uri="{FF2B5EF4-FFF2-40B4-BE49-F238E27FC236}">
                <a16:creationId xmlns:a16="http://schemas.microsoft.com/office/drawing/2014/main" id="{AA9376A5-F3DC-4596-BA6A-6091AA8442BA}"/>
              </a:ext>
            </a:extLst>
          </p:cNvPr>
          <p:cNvSpPr txBox="1"/>
          <p:nvPr/>
        </p:nvSpPr>
        <p:spPr>
          <a:xfrm>
            <a:off x="10472659" y="4281234"/>
            <a:ext cx="481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2.</a:t>
            </a:r>
          </a:p>
        </p:txBody>
      </p:sp>
      <p:sp>
        <p:nvSpPr>
          <p:cNvPr id="24" name="TextBox 23">
            <a:extLst>
              <a:ext uri="{FF2B5EF4-FFF2-40B4-BE49-F238E27FC236}">
                <a16:creationId xmlns:a16="http://schemas.microsoft.com/office/drawing/2014/main" id="{DA381C0B-7D0B-401E-BEEC-DB8E321FD874}"/>
              </a:ext>
            </a:extLst>
          </p:cNvPr>
          <p:cNvSpPr txBox="1"/>
          <p:nvPr/>
        </p:nvSpPr>
        <p:spPr>
          <a:xfrm>
            <a:off x="11460878" y="4900359"/>
            <a:ext cx="481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3.</a:t>
            </a:r>
          </a:p>
        </p:txBody>
      </p:sp>
    </p:spTree>
    <p:extLst>
      <p:ext uri="{BB962C8B-B14F-4D97-AF65-F5344CB8AC3E}">
        <p14:creationId xmlns:p14="http://schemas.microsoft.com/office/powerpoint/2010/main" val="3365711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4315E957-942A-462D-B1FB-A458F575B939}"/>
              </a:ext>
            </a:extLst>
          </p:cNvPr>
          <p:cNvCxnSpPr>
            <a:cxnSpLocks/>
          </p:cNvCxnSpPr>
          <p:nvPr/>
        </p:nvCxnSpPr>
        <p:spPr>
          <a:xfrm flipV="1">
            <a:off x="1280160" y="1480767"/>
            <a:ext cx="2304433" cy="20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A8A73055-EEA7-402D-B42D-1F24CDBF231C}"/>
              </a:ext>
            </a:extLst>
          </p:cNvPr>
          <p:cNvCxnSpPr>
            <a:cxnSpLocks/>
          </p:cNvCxnSpPr>
          <p:nvPr/>
        </p:nvCxnSpPr>
        <p:spPr>
          <a:xfrm flipV="1">
            <a:off x="5831291" y="3469411"/>
            <a:ext cx="2302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itle 1"/>
          <p:cNvSpPr txBox="1">
            <a:spLocks/>
          </p:cNvSpPr>
          <p:nvPr/>
        </p:nvSpPr>
        <p:spPr>
          <a:xfrm>
            <a:off x="247649" y="345386"/>
            <a:ext cx="11696701"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66A478"/>
                </a:solidFill>
                <a:latin typeface="Century Gothic" panose="020F0302020204030204"/>
              </a:rPr>
              <a:t>METHODOLOGY – TIDAL MARSH MAPS</a:t>
            </a:r>
          </a:p>
        </p:txBody>
      </p:sp>
      <p:sp>
        <p:nvSpPr>
          <p:cNvPr id="3" name="Rectangle: Rounded Corners 2">
            <a:extLst>
              <a:ext uri="{FF2B5EF4-FFF2-40B4-BE49-F238E27FC236}">
                <a16:creationId xmlns:a16="http://schemas.microsoft.com/office/drawing/2014/main" id="{93E24DEE-0307-46AA-8172-6ABE6A1BD4FC}"/>
              </a:ext>
            </a:extLst>
          </p:cNvPr>
          <p:cNvSpPr/>
          <p:nvPr/>
        </p:nvSpPr>
        <p:spPr>
          <a:xfrm>
            <a:off x="495301" y="1100835"/>
            <a:ext cx="2687972" cy="837335"/>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Cropland</a:t>
            </a:r>
          </a:p>
          <a:p>
            <a:pPr algn="ctr"/>
            <a:r>
              <a:rPr lang="en-US" sz="2000" dirty="0">
                <a:latin typeface="Century Gothic"/>
              </a:rPr>
              <a:t>(USDA NASS)</a:t>
            </a:r>
          </a:p>
        </p:txBody>
      </p:sp>
      <p:sp>
        <p:nvSpPr>
          <p:cNvPr id="10" name="Rectangle: Rounded Corners 9">
            <a:extLst>
              <a:ext uri="{FF2B5EF4-FFF2-40B4-BE49-F238E27FC236}">
                <a16:creationId xmlns:a16="http://schemas.microsoft.com/office/drawing/2014/main" id="{FC60CE93-058B-410A-9CB4-F9A64B3D54E7}"/>
              </a:ext>
            </a:extLst>
          </p:cNvPr>
          <p:cNvSpPr/>
          <p:nvPr/>
        </p:nvSpPr>
        <p:spPr>
          <a:xfrm>
            <a:off x="495301" y="2073703"/>
            <a:ext cx="2651760" cy="914400"/>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rPr>
              <a:t>Impervious Surface  (USGS NLCD)</a:t>
            </a:r>
          </a:p>
        </p:txBody>
      </p:sp>
      <p:sp>
        <p:nvSpPr>
          <p:cNvPr id="12" name="Rectangle: Rounded Corners 11">
            <a:extLst>
              <a:ext uri="{FF2B5EF4-FFF2-40B4-BE49-F238E27FC236}">
                <a16:creationId xmlns:a16="http://schemas.microsoft.com/office/drawing/2014/main" id="{1EB8A32D-DFFB-4644-B8D4-A318BEF94F66}"/>
              </a:ext>
            </a:extLst>
          </p:cNvPr>
          <p:cNvSpPr/>
          <p:nvPr/>
        </p:nvSpPr>
        <p:spPr>
          <a:xfrm>
            <a:off x="495301" y="3072822"/>
            <a:ext cx="2687974" cy="837336"/>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Elevation</a:t>
            </a:r>
          </a:p>
          <a:p>
            <a:pPr algn="ctr"/>
            <a:r>
              <a:rPr lang="en-US" sz="2000" dirty="0">
                <a:latin typeface="Century Gothic"/>
              </a:rPr>
              <a:t>(USGS DEM)</a:t>
            </a:r>
          </a:p>
        </p:txBody>
      </p:sp>
      <p:cxnSp>
        <p:nvCxnSpPr>
          <p:cNvPr id="19" name="Straight Arrow Connector 18">
            <a:extLst>
              <a:ext uri="{FF2B5EF4-FFF2-40B4-BE49-F238E27FC236}">
                <a16:creationId xmlns:a16="http://schemas.microsoft.com/office/drawing/2014/main" id="{51A8ADFC-63D0-4498-860B-F2FF79A535E3}"/>
              </a:ext>
            </a:extLst>
          </p:cNvPr>
          <p:cNvCxnSpPr>
            <a:cxnSpLocks/>
            <a:stCxn id="12" idx="3"/>
          </p:cNvCxnSpPr>
          <p:nvPr/>
        </p:nvCxnSpPr>
        <p:spPr>
          <a:xfrm>
            <a:off x="3183275" y="3491490"/>
            <a:ext cx="4013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Rounded Corners 24">
            <a:extLst>
              <a:ext uri="{FF2B5EF4-FFF2-40B4-BE49-F238E27FC236}">
                <a16:creationId xmlns:a16="http://schemas.microsoft.com/office/drawing/2014/main" id="{4AF94BF3-3D80-49C2-8241-27CFF469BB0A}"/>
              </a:ext>
            </a:extLst>
          </p:cNvPr>
          <p:cNvSpPr/>
          <p:nvPr/>
        </p:nvSpPr>
        <p:spPr>
          <a:xfrm>
            <a:off x="3638338" y="3172840"/>
            <a:ext cx="2103120" cy="653947"/>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a:rPr>
              <a:t>Slope</a:t>
            </a:r>
          </a:p>
        </p:txBody>
      </p:sp>
      <p:sp>
        <p:nvSpPr>
          <p:cNvPr id="14" name="Rectangle: Rounded Corners 13">
            <a:extLst>
              <a:ext uri="{FF2B5EF4-FFF2-40B4-BE49-F238E27FC236}">
                <a16:creationId xmlns:a16="http://schemas.microsoft.com/office/drawing/2014/main" id="{92C06E4F-A2E1-4D82-BF4A-751CA95FE7C4}"/>
              </a:ext>
            </a:extLst>
          </p:cNvPr>
          <p:cNvSpPr/>
          <p:nvPr/>
        </p:nvSpPr>
        <p:spPr>
          <a:xfrm>
            <a:off x="495300" y="4045692"/>
            <a:ext cx="2687977" cy="837336"/>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Delaware Soils (NCSS)</a:t>
            </a:r>
          </a:p>
        </p:txBody>
      </p:sp>
      <p:sp>
        <p:nvSpPr>
          <p:cNvPr id="29" name="Rectangle: Rounded Corners 28">
            <a:extLst>
              <a:ext uri="{FF2B5EF4-FFF2-40B4-BE49-F238E27FC236}">
                <a16:creationId xmlns:a16="http://schemas.microsoft.com/office/drawing/2014/main" id="{E51DE1A5-BCEA-4565-9F7F-869B66BD9FBB}"/>
              </a:ext>
            </a:extLst>
          </p:cNvPr>
          <p:cNvSpPr/>
          <p:nvPr/>
        </p:nvSpPr>
        <p:spPr>
          <a:xfrm>
            <a:off x="3638338" y="4030502"/>
            <a:ext cx="2103120" cy="852526"/>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Merge counties, poly to raster</a:t>
            </a:r>
          </a:p>
        </p:txBody>
      </p:sp>
      <p:sp>
        <p:nvSpPr>
          <p:cNvPr id="11" name="Rectangle: Rounded Corners 10">
            <a:extLst>
              <a:ext uri="{FF2B5EF4-FFF2-40B4-BE49-F238E27FC236}">
                <a16:creationId xmlns:a16="http://schemas.microsoft.com/office/drawing/2014/main" id="{3A5A7D41-5F47-450B-81E9-75F42EF8F574}"/>
              </a:ext>
            </a:extLst>
          </p:cNvPr>
          <p:cNvSpPr/>
          <p:nvPr/>
        </p:nvSpPr>
        <p:spPr>
          <a:xfrm>
            <a:off x="495300" y="5031223"/>
            <a:ext cx="2665107" cy="810814"/>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Flowlines         (USGS NHD)</a:t>
            </a:r>
          </a:p>
        </p:txBody>
      </p:sp>
      <p:sp>
        <p:nvSpPr>
          <p:cNvPr id="28" name="Rectangle: Rounded Corners 27">
            <a:extLst>
              <a:ext uri="{FF2B5EF4-FFF2-40B4-BE49-F238E27FC236}">
                <a16:creationId xmlns:a16="http://schemas.microsoft.com/office/drawing/2014/main" id="{434E936D-F23E-428E-8E00-7415D44AC5F7}"/>
              </a:ext>
            </a:extLst>
          </p:cNvPr>
          <p:cNvSpPr/>
          <p:nvPr/>
        </p:nvSpPr>
        <p:spPr>
          <a:xfrm>
            <a:off x="3638338" y="5127749"/>
            <a:ext cx="2103120" cy="642742"/>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a:rPr>
              <a:t>Euclidean Distance</a:t>
            </a:r>
          </a:p>
        </p:txBody>
      </p:sp>
      <p:cxnSp>
        <p:nvCxnSpPr>
          <p:cNvPr id="23" name="Straight Arrow Connector 22">
            <a:extLst>
              <a:ext uri="{FF2B5EF4-FFF2-40B4-BE49-F238E27FC236}">
                <a16:creationId xmlns:a16="http://schemas.microsoft.com/office/drawing/2014/main" id="{1A1FECD7-9BED-495C-83B7-BE748B6398FE}"/>
              </a:ext>
            </a:extLst>
          </p:cNvPr>
          <p:cNvCxnSpPr>
            <a:cxnSpLocks/>
          </p:cNvCxnSpPr>
          <p:nvPr/>
        </p:nvCxnSpPr>
        <p:spPr>
          <a:xfrm>
            <a:off x="3183273" y="2446611"/>
            <a:ext cx="4013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24BD245-1F7B-49FF-ADA0-B77CCFAA24AD}"/>
              </a:ext>
            </a:extLst>
          </p:cNvPr>
          <p:cNvCxnSpPr>
            <a:cxnSpLocks/>
          </p:cNvCxnSpPr>
          <p:nvPr/>
        </p:nvCxnSpPr>
        <p:spPr>
          <a:xfrm>
            <a:off x="3183273" y="5449120"/>
            <a:ext cx="4013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8945512E-5037-4AA2-8ADD-0EBDF56651FE}"/>
              </a:ext>
            </a:extLst>
          </p:cNvPr>
          <p:cNvCxnSpPr>
            <a:cxnSpLocks/>
          </p:cNvCxnSpPr>
          <p:nvPr/>
        </p:nvCxnSpPr>
        <p:spPr>
          <a:xfrm>
            <a:off x="3202841" y="4464360"/>
            <a:ext cx="4013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tangle: Rounded Corners 54">
            <a:extLst>
              <a:ext uri="{FF2B5EF4-FFF2-40B4-BE49-F238E27FC236}">
                <a16:creationId xmlns:a16="http://schemas.microsoft.com/office/drawing/2014/main" id="{C5FEEF3C-75CD-4A1E-8EE8-878C7DE08A4A}"/>
              </a:ext>
            </a:extLst>
          </p:cNvPr>
          <p:cNvSpPr/>
          <p:nvPr/>
        </p:nvSpPr>
        <p:spPr>
          <a:xfrm>
            <a:off x="6075992" y="2837714"/>
            <a:ext cx="1576726" cy="1263393"/>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Suitability Modeler</a:t>
            </a:r>
          </a:p>
        </p:txBody>
      </p:sp>
      <p:cxnSp>
        <p:nvCxnSpPr>
          <p:cNvPr id="56" name="Straight Arrow Connector 55">
            <a:extLst>
              <a:ext uri="{FF2B5EF4-FFF2-40B4-BE49-F238E27FC236}">
                <a16:creationId xmlns:a16="http://schemas.microsoft.com/office/drawing/2014/main" id="{CDD8E16D-234B-4E3B-85E1-254133511344}"/>
              </a:ext>
            </a:extLst>
          </p:cNvPr>
          <p:cNvCxnSpPr>
            <a:cxnSpLocks/>
          </p:cNvCxnSpPr>
          <p:nvPr/>
        </p:nvCxnSpPr>
        <p:spPr>
          <a:xfrm>
            <a:off x="10003308" y="3448200"/>
            <a:ext cx="421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Rectangle: Rounded Corners 59">
            <a:extLst>
              <a:ext uri="{FF2B5EF4-FFF2-40B4-BE49-F238E27FC236}">
                <a16:creationId xmlns:a16="http://schemas.microsoft.com/office/drawing/2014/main" id="{517B6A30-194C-47E6-B8A9-D8DC95DEC26E}"/>
              </a:ext>
            </a:extLst>
          </p:cNvPr>
          <p:cNvSpPr/>
          <p:nvPr/>
        </p:nvSpPr>
        <p:spPr>
          <a:xfrm>
            <a:off x="10438279" y="2773149"/>
            <a:ext cx="1506071" cy="1350101"/>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Identify Suitable Land</a:t>
            </a:r>
          </a:p>
        </p:txBody>
      </p:sp>
      <p:sp>
        <p:nvSpPr>
          <p:cNvPr id="27" name="Rectangle: Rounded Corners 26">
            <a:extLst>
              <a:ext uri="{FF2B5EF4-FFF2-40B4-BE49-F238E27FC236}">
                <a16:creationId xmlns:a16="http://schemas.microsoft.com/office/drawing/2014/main" id="{D454E470-C6BD-4543-8C7A-B3335195AF9F}"/>
              </a:ext>
            </a:extLst>
          </p:cNvPr>
          <p:cNvSpPr/>
          <p:nvPr/>
        </p:nvSpPr>
        <p:spPr>
          <a:xfrm>
            <a:off x="3638338" y="1142571"/>
            <a:ext cx="2103120" cy="759656"/>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a:rPr>
              <a:t>Reclassify Data</a:t>
            </a:r>
          </a:p>
        </p:txBody>
      </p:sp>
      <p:sp>
        <p:nvSpPr>
          <p:cNvPr id="30" name="Rectangle: Rounded Corners 29">
            <a:extLst>
              <a:ext uri="{FF2B5EF4-FFF2-40B4-BE49-F238E27FC236}">
                <a16:creationId xmlns:a16="http://schemas.microsoft.com/office/drawing/2014/main" id="{3FD23DA0-FE7D-4658-824F-413FF96CF15A}"/>
              </a:ext>
            </a:extLst>
          </p:cNvPr>
          <p:cNvSpPr/>
          <p:nvPr/>
        </p:nvSpPr>
        <p:spPr>
          <a:xfrm>
            <a:off x="3638338" y="2099072"/>
            <a:ext cx="2103120" cy="759656"/>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a:rPr>
              <a:t>Reclassify Data</a:t>
            </a:r>
          </a:p>
        </p:txBody>
      </p:sp>
      <p:sp>
        <p:nvSpPr>
          <p:cNvPr id="7" name="Right Bracket 6">
            <a:extLst>
              <a:ext uri="{FF2B5EF4-FFF2-40B4-BE49-F238E27FC236}">
                <a16:creationId xmlns:a16="http://schemas.microsoft.com/office/drawing/2014/main" id="{1409E05B-5735-4A5C-B5D5-34119E0298EA}"/>
              </a:ext>
            </a:extLst>
          </p:cNvPr>
          <p:cNvSpPr/>
          <p:nvPr/>
        </p:nvSpPr>
        <p:spPr>
          <a:xfrm>
            <a:off x="5634423" y="1174713"/>
            <a:ext cx="185803" cy="4595778"/>
          </a:xfrm>
          <a:prstGeom prst="righ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B38AC433-1D18-4D6F-9EBA-010B27A23023}"/>
              </a:ext>
            </a:extLst>
          </p:cNvPr>
          <p:cNvSpPr/>
          <p:nvPr/>
        </p:nvSpPr>
        <p:spPr>
          <a:xfrm>
            <a:off x="7946357" y="2831860"/>
            <a:ext cx="2232891" cy="1263394"/>
          </a:xfrm>
          <a:prstGeom prst="roundRect">
            <a:avLst>
              <a:gd name="adj" fmla="val 24462"/>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Transform to common scale</a:t>
            </a:r>
          </a:p>
        </p:txBody>
      </p:sp>
      <p:cxnSp>
        <p:nvCxnSpPr>
          <p:cNvPr id="37" name="Straight Arrow Connector 36">
            <a:extLst>
              <a:ext uri="{FF2B5EF4-FFF2-40B4-BE49-F238E27FC236}">
                <a16:creationId xmlns:a16="http://schemas.microsoft.com/office/drawing/2014/main" id="{D8C04F0D-6DC4-49C3-9CA4-99FDE206A9EF}"/>
              </a:ext>
            </a:extLst>
          </p:cNvPr>
          <p:cNvCxnSpPr>
            <a:cxnSpLocks/>
          </p:cNvCxnSpPr>
          <p:nvPr/>
        </p:nvCxnSpPr>
        <p:spPr>
          <a:xfrm flipV="1">
            <a:off x="7684416" y="3463557"/>
            <a:ext cx="2302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955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TIDAL MARSH MAPS</a:t>
            </a:r>
            <a:endParaRPr lang="en-US" sz="4000" b="1" dirty="0">
              <a:solidFill>
                <a:srgbClr val="66A478"/>
              </a:solidFill>
              <a:latin typeface="Century Gothic" panose="020F0302020204030204"/>
            </a:endParaRPr>
          </a:p>
        </p:txBody>
      </p:sp>
      <p:pic>
        <p:nvPicPr>
          <p:cNvPr id="12" name="Picture 11">
            <a:extLst>
              <a:ext uri="{FF2B5EF4-FFF2-40B4-BE49-F238E27FC236}">
                <a16:creationId xmlns:a16="http://schemas.microsoft.com/office/drawing/2014/main" id="{E16EAFA8-457B-406B-958B-B5A48BEFBB95}"/>
              </a:ext>
            </a:extLst>
          </p:cNvPr>
          <p:cNvPicPr>
            <a:picLocks noChangeAspect="1"/>
          </p:cNvPicPr>
          <p:nvPr/>
        </p:nvPicPr>
        <p:blipFill rotWithShape="1">
          <a:blip r:embed="rId3">
            <a:extLst>
              <a:ext uri="{28A0092B-C50C-407E-A947-70E740481C1C}">
                <a14:useLocalDpi xmlns:a14="http://schemas.microsoft.com/office/drawing/2010/main" val="0"/>
              </a:ext>
            </a:extLst>
          </a:blip>
          <a:srcRect t="68919"/>
          <a:stretch/>
        </p:blipFill>
        <p:spPr>
          <a:xfrm>
            <a:off x="9045449" y="6224056"/>
            <a:ext cx="1396412" cy="147450"/>
          </a:xfrm>
          <a:prstGeom prst="rect">
            <a:avLst/>
          </a:prstGeom>
        </p:spPr>
      </p:pic>
      <p:pic>
        <p:nvPicPr>
          <p:cNvPr id="13" name="Picture 29" descr="Shape&#10;&#10;Description automatically generated">
            <a:extLst>
              <a:ext uri="{FF2B5EF4-FFF2-40B4-BE49-F238E27FC236}">
                <a16:creationId xmlns:a16="http://schemas.microsoft.com/office/drawing/2014/main" id="{26F75805-2A26-44CA-A431-2F9F6817C7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97" b="98182" l="917" r="97248">
                        <a14:foregroundMark x1="44037" y1="47879" x2="54128" y2="75758"/>
                        <a14:foregroundMark x1="46789" y1="44848" x2="64220" y2="83636"/>
                        <a14:foregroundMark x1="11009" y1="38182" x2="97248" y2="36970"/>
                        <a14:foregroundMark x1="75229" y1="42424" x2="27523" y2="54545"/>
                        <a14:foregroundMark x1="19266" y1="49697" x2="88073" y2="50303"/>
                        <a14:foregroundMark x1="77064" y1="51515" x2="33028" y2="95758"/>
                        <a14:foregroundMark x1="19266" y1="55758" x2="21101" y2="95758"/>
                        <a14:foregroundMark x1="86239" y1="59394" x2="917" y2="98182"/>
                        <a14:foregroundMark x1="52294" y1="36364" x2="52294" y2="36364"/>
                        <a14:foregroundMark x1="52294" y1="36364" x2="52294" y2="36364"/>
                        <a14:foregroundMark x1="52294" y1="36364" x2="52294" y2="34545"/>
                        <a14:foregroundMark x1="52294" y1="34545" x2="44954" y2="33939"/>
                        <a14:foregroundMark x1="52294" y1="35758" x2="52294" y2="32727"/>
                        <a14:backgroundMark x1="48624" y1="17576" x2="51376" y2="20606"/>
                        <a14:backgroundMark x1="43119" y1="16970" x2="56881" y2="26061"/>
                      </a14:backgroundRemoval>
                    </a14:imgEffect>
                  </a14:imgLayer>
                </a14:imgProps>
              </a:ext>
            </a:extLst>
          </a:blip>
          <a:stretch>
            <a:fillRect/>
          </a:stretch>
        </p:blipFill>
        <p:spPr>
          <a:xfrm>
            <a:off x="11334737" y="5419094"/>
            <a:ext cx="384653" cy="582273"/>
          </a:xfrm>
          <a:prstGeom prst="rect">
            <a:avLst/>
          </a:prstGeom>
        </p:spPr>
      </p:pic>
      <p:pic>
        <p:nvPicPr>
          <p:cNvPr id="15" name="Picture 14">
            <a:extLst>
              <a:ext uri="{FF2B5EF4-FFF2-40B4-BE49-F238E27FC236}">
                <a16:creationId xmlns:a16="http://schemas.microsoft.com/office/drawing/2014/main" id="{C9064B56-3183-4D09-AC9D-DFCBDA55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485" y="1800807"/>
            <a:ext cx="1658964" cy="3707068"/>
          </a:xfrm>
          <a:prstGeom prst="rect">
            <a:avLst/>
          </a:prstGeom>
        </p:spPr>
      </p:pic>
      <p:pic>
        <p:nvPicPr>
          <p:cNvPr id="17" name="Picture 16">
            <a:extLst>
              <a:ext uri="{FF2B5EF4-FFF2-40B4-BE49-F238E27FC236}">
                <a16:creationId xmlns:a16="http://schemas.microsoft.com/office/drawing/2014/main" id="{E3B348CC-FAE6-43E0-BC90-512095D51B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87"/>
          <a:stretch/>
        </p:blipFill>
        <p:spPr>
          <a:xfrm>
            <a:off x="1816486" y="1767208"/>
            <a:ext cx="1602119" cy="3707068"/>
          </a:xfrm>
          <a:prstGeom prst="rect">
            <a:avLst/>
          </a:prstGeom>
        </p:spPr>
      </p:pic>
      <p:pic>
        <p:nvPicPr>
          <p:cNvPr id="19" name="Picture 18">
            <a:extLst>
              <a:ext uri="{FF2B5EF4-FFF2-40B4-BE49-F238E27FC236}">
                <a16:creationId xmlns:a16="http://schemas.microsoft.com/office/drawing/2014/main" id="{E5719C7F-DC5A-4E30-8BDB-277198B86714}"/>
              </a:ext>
            </a:extLst>
          </p:cNvPr>
          <p:cNvPicPr>
            <a:picLocks noChangeAspect="1"/>
          </p:cNvPicPr>
          <p:nvPr/>
        </p:nvPicPr>
        <p:blipFill rotWithShape="1">
          <a:blip r:embed="rId8">
            <a:extLst>
              <a:ext uri="{28A0092B-C50C-407E-A947-70E740481C1C}">
                <a14:useLocalDpi xmlns:a14="http://schemas.microsoft.com/office/drawing/2010/main" val="0"/>
              </a:ext>
            </a:extLst>
          </a:blip>
          <a:srcRect l="4282" r="-1"/>
          <a:stretch/>
        </p:blipFill>
        <p:spPr>
          <a:xfrm>
            <a:off x="3400642" y="1767208"/>
            <a:ext cx="1658964" cy="3774270"/>
          </a:xfrm>
          <a:prstGeom prst="rect">
            <a:avLst/>
          </a:prstGeom>
        </p:spPr>
      </p:pic>
      <p:pic>
        <p:nvPicPr>
          <p:cNvPr id="21" name="Picture 20">
            <a:extLst>
              <a:ext uri="{FF2B5EF4-FFF2-40B4-BE49-F238E27FC236}">
                <a16:creationId xmlns:a16="http://schemas.microsoft.com/office/drawing/2014/main" id="{3A3B7FCD-76F7-48A2-9EB2-0BB76E155AE2}"/>
              </a:ext>
            </a:extLst>
          </p:cNvPr>
          <p:cNvPicPr>
            <a:picLocks noChangeAspect="1"/>
          </p:cNvPicPr>
          <p:nvPr/>
        </p:nvPicPr>
        <p:blipFill rotWithShape="1">
          <a:blip r:embed="rId9">
            <a:extLst>
              <a:ext uri="{28A0092B-C50C-407E-A947-70E740481C1C}">
                <a14:useLocalDpi xmlns:a14="http://schemas.microsoft.com/office/drawing/2010/main" val="0"/>
              </a:ext>
            </a:extLst>
          </a:blip>
          <a:srcRect l="4282"/>
          <a:stretch/>
        </p:blipFill>
        <p:spPr>
          <a:xfrm>
            <a:off x="5041643" y="1761563"/>
            <a:ext cx="1658964" cy="3791077"/>
          </a:xfrm>
          <a:prstGeom prst="rect">
            <a:avLst/>
          </a:prstGeom>
        </p:spPr>
      </p:pic>
      <p:pic>
        <p:nvPicPr>
          <p:cNvPr id="23" name="Picture 22">
            <a:extLst>
              <a:ext uri="{FF2B5EF4-FFF2-40B4-BE49-F238E27FC236}">
                <a16:creationId xmlns:a16="http://schemas.microsoft.com/office/drawing/2014/main" id="{9057AE94-C122-49F0-B8B0-5318BDC434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2646" y="1733607"/>
            <a:ext cx="1721314" cy="3819033"/>
          </a:xfrm>
          <a:prstGeom prst="rect">
            <a:avLst/>
          </a:prstGeom>
        </p:spPr>
      </p:pic>
      <p:sp>
        <p:nvSpPr>
          <p:cNvPr id="24" name="TextBox 23">
            <a:extLst>
              <a:ext uri="{FF2B5EF4-FFF2-40B4-BE49-F238E27FC236}">
                <a16:creationId xmlns:a16="http://schemas.microsoft.com/office/drawing/2014/main" id="{814DAD9B-B3CF-4E69-8836-9699470F0F3C}"/>
              </a:ext>
            </a:extLst>
          </p:cNvPr>
          <p:cNvSpPr txBox="1"/>
          <p:nvPr/>
        </p:nvSpPr>
        <p:spPr>
          <a:xfrm>
            <a:off x="485192" y="5552640"/>
            <a:ext cx="1250302"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Cropland</a:t>
            </a:r>
          </a:p>
        </p:txBody>
      </p:sp>
      <p:sp>
        <p:nvSpPr>
          <p:cNvPr id="25" name="TextBox 24">
            <a:extLst>
              <a:ext uri="{FF2B5EF4-FFF2-40B4-BE49-F238E27FC236}">
                <a16:creationId xmlns:a16="http://schemas.microsoft.com/office/drawing/2014/main" id="{A2C3F6E9-011D-449E-8F35-5A41727A593E}"/>
              </a:ext>
            </a:extLst>
          </p:cNvPr>
          <p:cNvSpPr txBox="1"/>
          <p:nvPr/>
        </p:nvSpPr>
        <p:spPr>
          <a:xfrm>
            <a:off x="2087988" y="5552640"/>
            <a:ext cx="1250302"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Flowlines</a:t>
            </a:r>
          </a:p>
        </p:txBody>
      </p:sp>
      <p:sp>
        <p:nvSpPr>
          <p:cNvPr id="26" name="TextBox 25">
            <a:extLst>
              <a:ext uri="{FF2B5EF4-FFF2-40B4-BE49-F238E27FC236}">
                <a16:creationId xmlns:a16="http://schemas.microsoft.com/office/drawing/2014/main" id="{A20B2E85-644E-4DA6-B76F-5C03EB214E36}"/>
              </a:ext>
            </a:extLst>
          </p:cNvPr>
          <p:cNvSpPr txBox="1"/>
          <p:nvPr/>
        </p:nvSpPr>
        <p:spPr>
          <a:xfrm>
            <a:off x="3677908" y="5565412"/>
            <a:ext cx="1250302"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Impervious Surfaces</a:t>
            </a:r>
          </a:p>
        </p:txBody>
      </p:sp>
      <p:sp>
        <p:nvSpPr>
          <p:cNvPr id="27" name="TextBox 26">
            <a:extLst>
              <a:ext uri="{FF2B5EF4-FFF2-40B4-BE49-F238E27FC236}">
                <a16:creationId xmlns:a16="http://schemas.microsoft.com/office/drawing/2014/main" id="{2F35D10B-38D0-465D-9191-8EB101CBE290}"/>
              </a:ext>
            </a:extLst>
          </p:cNvPr>
          <p:cNvSpPr txBox="1"/>
          <p:nvPr/>
        </p:nvSpPr>
        <p:spPr>
          <a:xfrm>
            <a:off x="5337808" y="5593504"/>
            <a:ext cx="1250302"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Slope</a:t>
            </a:r>
          </a:p>
        </p:txBody>
      </p:sp>
      <p:sp>
        <p:nvSpPr>
          <p:cNvPr id="28" name="TextBox 27">
            <a:extLst>
              <a:ext uri="{FF2B5EF4-FFF2-40B4-BE49-F238E27FC236}">
                <a16:creationId xmlns:a16="http://schemas.microsoft.com/office/drawing/2014/main" id="{74E277A0-E05E-4460-ABDD-47BC6867B816}"/>
              </a:ext>
            </a:extLst>
          </p:cNvPr>
          <p:cNvSpPr txBox="1"/>
          <p:nvPr/>
        </p:nvSpPr>
        <p:spPr>
          <a:xfrm>
            <a:off x="7018967" y="5593504"/>
            <a:ext cx="1250302"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Hydric Soils</a:t>
            </a:r>
          </a:p>
        </p:txBody>
      </p:sp>
      <p:sp>
        <p:nvSpPr>
          <p:cNvPr id="29" name="Arrow: Right 28">
            <a:extLst>
              <a:ext uri="{FF2B5EF4-FFF2-40B4-BE49-F238E27FC236}">
                <a16:creationId xmlns:a16="http://schemas.microsoft.com/office/drawing/2014/main" id="{B8B9E19F-2026-4570-9AAB-A3A6311F343E}"/>
              </a:ext>
            </a:extLst>
          </p:cNvPr>
          <p:cNvSpPr/>
          <p:nvPr/>
        </p:nvSpPr>
        <p:spPr>
          <a:xfrm>
            <a:off x="1354319" y="3620742"/>
            <a:ext cx="408427" cy="1538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D6B1E909-8040-4DEE-B456-C06558CCB0F6}"/>
              </a:ext>
            </a:extLst>
          </p:cNvPr>
          <p:cNvSpPr/>
          <p:nvPr/>
        </p:nvSpPr>
        <p:spPr>
          <a:xfrm>
            <a:off x="2934793" y="3643123"/>
            <a:ext cx="408427" cy="1538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53554FB5-375F-4108-BECC-61CC0FEAF7BC}"/>
              </a:ext>
            </a:extLst>
          </p:cNvPr>
          <p:cNvSpPr/>
          <p:nvPr/>
        </p:nvSpPr>
        <p:spPr>
          <a:xfrm>
            <a:off x="4604505" y="3643122"/>
            <a:ext cx="408427" cy="1538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F297E67C-421F-4A1F-90C5-3372E53A6D89}"/>
              </a:ext>
            </a:extLst>
          </p:cNvPr>
          <p:cNvSpPr/>
          <p:nvPr/>
        </p:nvSpPr>
        <p:spPr>
          <a:xfrm>
            <a:off x="6227543" y="3620742"/>
            <a:ext cx="408427" cy="1538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3" name="Arrow: Right 32">
            <a:extLst>
              <a:ext uri="{FF2B5EF4-FFF2-40B4-BE49-F238E27FC236}">
                <a16:creationId xmlns:a16="http://schemas.microsoft.com/office/drawing/2014/main" id="{BBECBCA8-900B-446F-A84D-A1BDE0BAD027}"/>
              </a:ext>
            </a:extLst>
          </p:cNvPr>
          <p:cNvSpPr/>
          <p:nvPr/>
        </p:nvSpPr>
        <p:spPr>
          <a:xfrm>
            <a:off x="8104341" y="3643121"/>
            <a:ext cx="408427" cy="15388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DD38A86-3362-476A-B105-A2EAF9CBB613}"/>
              </a:ext>
            </a:extLst>
          </p:cNvPr>
          <p:cNvSpPr txBox="1"/>
          <p:nvPr/>
        </p:nvSpPr>
        <p:spPr>
          <a:xfrm>
            <a:off x="11352094" y="5312363"/>
            <a:ext cx="3580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a:t>
            </a:r>
          </a:p>
        </p:txBody>
      </p:sp>
      <p:sp>
        <p:nvSpPr>
          <p:cNvPr id="3" name="TextBox 2">
            <a:extLst>
              <a:ext uri="{FF2B5EF4-FFF2-40B4-BE49-F238E27FC236}">
                <a16:creationId xmlns:a16="http://schemas.microsoft.com/office/drawing/2014/main" id="{2875B9DD-B65F-45BF-99A7-6AB5F9ED2CA7}"/>
              </a:ext>
            </a:extLst>
          </p:cNvPr>
          <p:cNvSpPr txBox="1"/>
          <p:nvPr/>
        </p:nvSpPr>
        <p:spPr>
          <a:xfrm>
            <a:off x="9007876" y="5963308"/>
            <a:ext cx="216023"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35" name="TextBox 34">
            <a:extLst>
              <a:ext uri="{FF2B5EF4-FFF2-40B4-BE49-F238E27FC236}">
                <a16:creationId xmlns:a16="http://schemas.microsoft.com/office/drawing/2014/main" id="{4B1BAA67-09D1-450C-87ED-3F94E1E8FC56}"/>
              </a:ext>
            </a:extLst>
          </p:cNvPr>
          <p:cNvSpPr txBox="1"/>
          <p:nvPr/>
        </p:nvSpPr>
        <p:spPr>
          <a:xfrm>
            <a:off x="9435217" y="5963307"/>
            <a:ext cx="34894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5</a:t>
            </a:r>
          </a:p>
        </p:txBody>
      </p:sp>
      <p:sp>
        <p:nvSpPr>
          <p:cNvPr id="36" name="TextBox 35">
            <a:extLst>
              <a:ext uri="{FF2B5EF4-FFF2-40B4-BE49-F238E27FC236}">
                <a16:creationId xmlns:a16="http://schemas.microsoft.com/office/drawing/2014/main" id="{ECE082D7-DFAB-42F3-968D-7F8B740ADECD}"/>
              </a:ext>
            </a:extLst>
          </p:cNvPr>
          <p:cNvSpPr txBox="1"/>
          <p:nvPr/>
        </p:nvSpPr>
        <p:spPr>
          <a:xfrm>
            <a:off x="9795643" y="5963307"/>
            <a:ext cx="107020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 miles</a:t>
            </a:r>
          </a:p>
        </p:txBody>
      </p:sp>
      <p:pic>
        <p:nvPicPr>
          <p:cNvPr id="5" name="Picture 4">
            <a:extLst>
              <a:ext uri="{FF2B5EF4-FFF2-40B4-BE49-F238E27FC236}">
                <a16:creationId xmlns:a16="http://schemas.microsoft.com/office/drawing/2014/main" id="{0150A4C9-B66C-44F6-B5D9-FC9E781501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4250" y="0"/>
            <a:ext cx="2645796" cy="6013172"/>
          </a:xfrm>
          <a:prstGeom prst="rect">
            <a:avLst/>
          </a:prstGeom>
        </p:spPr>
      </p:pic>
      <p:grpSp>
        <p:nvGrpSpPr>
          <p:cNvPr id="10" name="Group 9">
            <a:extLst>
              <a:ext uri="{FF2B5EF4-FFF2-40B4-BE49-F238E27FC236}">
                <a16:creationId xmlns:a16="http://schemas.microsoft.com/office/drawing/2014/main" id="{76B32E82-A689-4D21-9389-F5C15742C562}"/>
              </a:ext>
            </a:extLst>
          </p:cNvPr>
          <p:cNvGrpSpPr/>
          <p:nvPr/>
        </p:nvGrpSpPr>
        <p:grpSpPr>
          <a:xfrm>
            <a:off x="9934551" y="434103"/>
            <a:ext cx="1812464" cy="1051274"/>
            <a:chOff x="9543820" y="643088"/>
            <a:chExt cx="1812464" cy="1051274"/>
          </a:xfrm>
          <a:solidFill>
            <a:schemeClr val="bg1"/>
          </a:solidFill>
        </p:grpSpPr>
        <p:sp>
          <p:nvSpPr>
            <p:cNvPr id="7" name="TextBox 6">
              <a:extLst>
                <a:ext uri="{FF2B5EF4-FFF2-40B4-BE49-F238E27FC236}">
                  <a16:creationId xmlns:a16="http://schemas.microsoft.com/office/drawing/2014/main" id="{97880DE3-B757-44E0-8DD2-7542BE515080}"/>
                </a:ext>
              </a:extLst>
            </p:cNvPr>
            <p:cNvSpPr txBox="1"/>
            <p:nvPr/>
          </p:nvSpPr>
          <p:spPr>
            <a:xfrm>
              <a:off x="9991939" y="950865"/>
              <a:ext cx="643812" cy="307777"/>
            </a:xfrm>
            <a:prstGeom prst="rect">
              <a:avLst/>
            </a:prstGeom>
            <a:grp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High</a:t>
              </a:r>
            </a:p>
          </p:txBody>
        </p:sp>
        <p:sp>
          <p:nvSpPr>
            <p:cNvPr id="8" name="TextBox 7">
              <a:extLst>
                <a:ext uri="{FF2B5EF4-FFF2-40B4-BE49-F238E27FC236}">
                  <a16:creationId xmlns:a16="http://schemas.microsoft.com/office/drawing/2014/main" id="{294941F5-5BAE-477F-B42D-E07C4A479484}"/>
                </a:ext>
              </a:extLst>
            </p:cNvPr>
            <p:cNvSpPr txBox="1"/>
            <p:nvPr/>
          </p:nvSpPr>
          <p:spPr>
            <a:xfrm>
              <a:off x="9991939" y="1386585"/>
              <a:ext cx="643812" cy="307777"/>
            </a:xfrm>
            <a:prstGeom prst="rect">
              <a:avLst/>
            </a:prstGeom>
            <a:grp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Low</a:t>
              </a:r>
            </a:p>
          </p:txBody>
        </p:sp>
        <p:sp>
          <p:nvSpPr>
            <p:cNvPr id="9" name="TextBox 8">
              <a:extLst>
                <a:ext uri="{FF2B5EF4-FFF2-40B4-BE49-F238E27FC236}">
                  <a16:creationId xmlns:a16="http://schemas.microsoft.com/office/drawing/2014/main" id="{B6475DAB-594B-4894-95ED-9FFFDEB6316B}"/>
                </a:ext>
              </a:extLst>
            </p:cNvPr>
            <p:cNvSpPr txBox="1"/>
            <p:nvPr/>
          </p:nvSpPr>
          <p:spPr>
            <a:xfrm>
              <a:off x="9669831" y="643088"/>
              <a:ext cx="1686453" cy="307777"/>
            </a:xfrm>
            <a:prstGeom prst="rect">
              <a:avLst/>
            </a:prstGeom>
            <a:grp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Suitability Score</a:t>
              </a:r>
            </a:p>
          </p:txBody>
        </p:sp>
        <p:pic>
          <p:nvPicPr>
            <p:cNvPr id="6" name="Picture 5">
              <a:extLst>
                <a:ext uri="{FF2B5EF4-FFF2-40B4-BE49-F238E27FC236}">
                  <a16:creationId xmlns:a16="http://schemas.microsoft.com/office/drawing/2014/main" id="{A6463766-5156-4288-95B4-C162B1D65340}"/>
                </a:ext>
              </a:extLst>
            </p:cNvPr>
            <p:cNvPicPr>
              <a:picLocks noChangeAspect="1"/>
            </p:cNvPicPr>
            <p:nvPr/>
          </p:nvPicPr>
          <p:blipFill rotWithShape="1">
            <a:blip r:embed="rId12">
              <a:extLst>
                <a:ext uri="{28A0092B-C50C-407E-A947-70E740481C1C}">
                  <a14:useLocalDpi xmlns:a14="http://schemas.microsoft.com/office/drawing/2010/main" val="0"/>
                </a:ext>
              </a:extLst>
            </a:blip>
            <a:srcRect r="16321"/>
            <a:stretch/>
          </p:blipFill>
          <p:spPr>
            <a:xfrm>
              <a:off x="9543820" y="866957"/>
              <a:ext cx="507044" cy="818557"/>
            </a:xfrm>
            <a:prstGeom prst="rect">
              <a:avLst/>
            </a:prstGeom>
            <a:grpFill/>
          </p:spPr>
        </p:pic>
      </p:grpSp>
    </p:spTree>
    <p:extLst>
      <p:ext uri="{BB962C8B-B14F-4D97-AF65-F5344CB8AC3E}">
        <p14:creationId xmlns:p14="http://schemas.microsoft.com/office/powerpoint/2010/main" val="88905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49" y="345386"/>
            <a:ext cx="11696701"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66A478"/>
                </a:solidFill>
                <a:latin typeface="Century Gothic" panose="020F0302020204030204"/>
              </a:rPr>
              <a:t>METHODOLOGY</a:t>
            </a:r>
            <a:r>
              <a:rPr lang="en-US" sz="3800" dirty="0">
                <a:solidFill>
                  <a:srgbClr val="66A478"/>
                </a:solidFill>
                <a:latin typeface="Century Gothic" panose="020F0302020204030204"/>
              </a:rPr>
              <a:t> – </a:t>
            </a:r>
            <a:r>
              <a:rPr lang="en-US" sz="3800" b="1" dirty="0">
                <a:solidFill>
                  <a:srgbClr val="66A478"/>
                </a:solidFill>
                <a:latin typeface="Century Gothic"/>
              </a:rPr>
              <a:t>CLIMATE ANALYSIS</a:t>
            </a:r>
          </a:p>
        </p:txBody>
      </p:sp>
      <p:sp>
        <p:nvSpPr>
          <p:cNvPr id="4" name="Rectangle: Rounded Corners 3">
            <a:extLst>
              <a:ext uri="{FF2B5EF4-FFF2-40B4-BE49-F238E27FC236}">
                <a16:creationId xmlns:a16="http://schemas.microsoft.com/office/drawing/2014/main" id="{2DC60BCC-2143-4539-AEC0-B32F05A91B1D}"/>
              </a:ext>
            </a:extLst>
          </p:cNvPr>
          <p:cNvSpPr/>
          <p:nvPr/>
        </p:nvSpPr>
        <p:spPr>
          <a:xfrm>
            <a:off x="3618679" y="1268381"/>
            <a:ext cx="4954639" cy="731520"/>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Download data (Terra MODIS and GPM)</a:t>
            </a:r>
          </a:p>
        </p:txBody>
      </p:sp>
      <p:sp>
        <p:nvSpPr>
          <p:cNvPr id="14" name="Arrow: Right 13">
            <a:extLst>
              <a:ext uri="{FF2B5EF4-FFF2-40B4-BE49-F238E27FC236}">
                <a16:creationId xmlns:a16="http://schemas.microsoft.com/office/drawing/2014/main" id="{D114E2C1-4D6A-4A03-B713-6424A38135EC}"/>
              </a:ext>
            </a:extLst>
          </p:cNvPr>
          <p:cNvSpPr/>
          <p:nvPr/>
        </p:nvSpPr>
        <p:spPr>
          <a:xfrm rot="8981647">
            <a:off x="2990978" y="1849522"/>
            <a:ext cx="432487"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1BF38E70-B8C7-473C-A0BB-928B75E7664F}"/>
              </a:ext>
            </a:extLst>
          </p:cNvPr>
          <p:cNvSpPr/>
          <p:nvPr/>
        </p:nvSpPr>
        <p:spPr>
          <a:xfrm>
            <a:off x="833060" y="2050037"/>
            <a:ext cx="2031999" cy="992187"/>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Import and Transform in QGIS</a:t>
            </a:r>
          </a:p>
        </p:txBody>
      </p:sp>
      <p:sp>
        <p:nvSpPr>
          <p:cNvPr id="13" name="Rectangle: Rounded Corners 12">
            <a:extLst>
              <a:ext uri="{FF2B5EF4-FFF2-40B4-BE49-F238E27FC236}">
                <a16:creationId xmlns:a16="http://schemas.microsoft.com/office/drawing/2014/main" id="{D00662FC-4435-4832-9D2D-4777C3F0AB62}"/>
              </a:ext>
            </a:extLst>
          </p:cNvPr>
          <p:cNvSpPr/>
          <p:nvPr/>
        </p:nvSpPr>
        <p:spPr>
          <a:xfrm>
            <a:off x="819917" y="3690048"/>
            <a:ext cx="2031999" cy="992187"/>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Average Map Creation</a:t>
            </a:r>
          </a:p>
        </p:txBody>
      </p:sp>
      <p:sp>
        <p:nvSpPr>
          <p:cNvPr id="19" name="Rectangle: Rounded Corners 18">
            <a:extLst>
              <a:ext uri="{FF2B5EF4-FFF2-40B4-BE49-F238E27FC236}">
                <a16:creationId xmlns:a16="http://schemas.microsoft.com/office/drawing/2014/main" id="{8DB657FB-343F-41B9-98E8-2A5811F069D2}"/>
              </a:ext>
            </a:extLst>
          </p:cNvPr>
          <p:cNvSpPr/>
          <p:nvPr/>
        </p:nvSpPr>
        <p:spPr>
          <a:xfrm>
            <a:off x="819915" y="5316270"/>
            <a:ext cx="2031999" cy="992187"/>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Finalized Difference Maps</a:t>
            </a:r>
          </a:p>
        </p:txBody>
      </p:sp>
      <p:sp>
        <p:nvSpPr>
          <p:cNvPr id="22" name="Rectangle: Rounded Corners 21">
            <a:extLst>
              <a:ext uri="{FF2B5EF4-FFF2-40B4-BE49-F238E27FC236}">
                <a16:creationId xmlns:a16="http://schemas.microsoft.com/office/drawing/2014/main" id="{E3E13A5D-6A75-46C9-BC59-313F99150EBD}"/>
              </a:ext>
            </a:extLst>
          </p:cNvPr>
          <p:cNvSpPr/>
          <p:nvPr/>
        </p:nvSpPr>
        <p:spPr>
          <a:xfrm>
            <a:off x="3960497" y="5446603"/>
            <a:ext cx="4140915" cy="731520"/>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Identify and Conclude Variability</a:t>
            </a:r>
          </a:p>
        </p:txBody>
      </p:sp>
      <p:sp>
        <p:nvSpPr>
          <p:cNvPr id="24" name="Rectangle: Rounded Corners 23">
            <a:extLst>
              <a:ext uri="{FF2B5EF4-FFF2-40B4-BE49-F238E27FC236}">
                <a16:creationId xmlns:a16="http://schemas.microsoft.com/office/drawing/2014/main" id="{DF39705B-055E-4A55-9753-209A2629394F}"/>
              </a:ext>
            </a:extLst>
          </p:cNvPr>
          <p:cNvSpPr/>
          <p:nvPr/>
        </p:nvSpPr>
        <p:spPr>
          <a:xfrm>
            <a:off x="9300257" y="2085533"/>
            <a:ext cx="2031999" cy="992187"/>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Import into GEE</a:t>
            </a:r>
          </a:p>
        </p:txBody>
      </p:sp>
      <p:sp>
        <p:nvSpPr>
          <p:cNvPr id="12" name="Rectangle: Rounded Corners 11">
            <a:extLst>
              <a:ext uri="{FF2B5EF4-FFF2-40B4-BE49-F238E27FC236}">
                <a16:creationId xmlns:a16="http://schemas.microsoft.com/office/drawing/2014/main" id="{7FF030C3-11B2-4F4B-B877-2C90D8B7BE24}"/>
              </a:ext>
            </a:extLst>
          </p:cNvPr>
          <p:cNvSpPr/>
          <p:nvPr/>
        </p:nvSpPr>
        <p:spPr>
          <a:xfrm>
            <a:off x="9312373" y="5316270"/>
            <a:ext cx="2031999" cy="992187"/>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Applied Power Regression Trend</a:t>
            </a:r>
          </a:p>
        </p:txBody>
      </p:sp>
      <p:sp>
        <p:nvSpPr>
          <p:cNvPr id="25" name="Rectangle: Rounded Corners 24">
            <a:extLst>
              <a:ext uri="{FF2B5EF4-FFF2-40B4-BE49-F238E27FC236}">
                <a16:creationId xmlns:a16="http://schemas.microsoft.com/office/drawing/2014/main" id="{857E09D9-69DE-45A8-A0A1-B1E8E1EE4E18}"/>
              </a:ext>
            </a:extLst>
          </p:cNvPr>
          <p:cNvSpPr/>
          <p:nvPr/>
        </p:nvSpPr>
        <p:spPr>
          <a:xfrm>
            <a:off x="9312373" y="3694047"/>
            <a:ext cx="2031999" cy="992187"/>
          </a:xfrm>
          <a:prstGeom prst="roundRect">
            <a:avLst/>
          </a:prstGeom>
          <a:solidFill>
            <a:srgbClr val="66A47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Century Gothic"/>
                <a:cs typeface="Calibri"/>
              </a:rPr>
              <a:t>Average LST and precipitation 2000-2020</a:t>
            </a:r>
          </a:p>
        </p:txBody>
      </p:sp>
      <p:sp>
        <p:nvSpPr>
          <p:cNvPr id="27" name="Arrow: Right 26">
            <a:extLst>
              <a:ext uri="{FF2B5EF4-FFF2-40B4-BE49-F238E27FC236}">
                <a16:creationId xmlns:a16="http://schemas.microsoft.com/office/drawing/2014/main" id="{B16E5CED-7108-409E-8262-03EFE04EFDCA}"/>
              </a:ext>
            </a:extLst>
          </p:cNvPr>
          <p:cNvSpPr/>
          <p:nvPr/>
        </p:nvSpPr>
        <p:spPr>
          <a:xfrm rot="5400000">
            <a:off x="10100012" y="3241762"/>
            <a:ext cx="432487"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D2492541-BB33-471F-B3E4-9ABA9B70B113}"/>
              </a:ext>
            </a:extLst>
          </p:cNvPr>
          <p:cNvSpPr/>
          <p:nvPr/>
        </p:nvSpPr>
        <p:spPr>
          <a:xfrm rot="1676195">
            <a:off x="8740995" y="1856433"/>
            <a:ext cx="432487"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CEE2945C-7DCD-46B7-8203-1828465422DD}"/>
              </a:ext>
            </a:extLst>
          </p:cNvPr>
          <p:cNvSpPr/>
          <p:nvPr/>
        </p:nvSpPr>
        <p:spPr>
          <a:xfrm rot="5400000">
            <a:off x="10034697" y="4850195"/>
            <a:ext cx="432487"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C3223ED2-9709-4076-ADF0-D23C0214A72E}"/>
              </a:ext>
            </a:extLst>
          </p:cNvPr>
          <p:cNvSpPr/>
          <p:nvPr/>
        </p:nvSpPr>
        <p:spPr>
          <a:xfrm rot="5400000">
            <a:off x="1632815" y="3221974"/>
            <a:ext cx="432487"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Right 32">
            <a:extLst>
              <a:ext uri="{FF2B5EF4-FFF2-40B4-BE49-F238E27FC236}">
                <a16:creationId xmlns:a16="http://schemas.microsoft.com/office/drawing/2014/main" id="{F2D518AF-E6A7-4B40-BF35-522DAFFD90AE}"/>
              </a:ext>
            </a:extLst>
          </p:cNvPr>
          <p:cNvSpPr/>
          <p:nvPr/>
        </p:nvSpPr>
        <p:spPr>
          <a:xfrm rot="5400000">
            <a:off x="1619672" y="4861985"/>
            <a:ext cx="432487"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Arrow: Right 33">
            <a:extLst>
              <a:ext uri="{FF2B5EF4-FFF2-40B4-BE49-F238E27FC236}">
                <a16:creationId xmlns:a16="http://schemas.microsoft.com/office/drawing/2014/main" id="{3A3B4BB7-76FE-41E2-BD78-743CE8C116CF}"/>
              </a:ext>
            </a:extLst>
          </p:cNvPr>
          <p:cNvSpPr/>
          <p:nvPr/>
        </p:nvSpPr>
        <p:spPr>
          <a:xfrm>
            <a:off x="3046718" y="5668201"/>
            <a:ext cx="690894"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Arrow: Right 34">
            <a:extLst>
              <a:ext uri="{FF2B5EF4-FFF2-40B4-BE49-F238E27FC236}">
                <a16:creationId xmlns:a16="http://schemas.microsoft.com/office/drawing/2014/main" id="{E5BED983-AAB7-4157-B2D4-ABE9AF0F116C}"/>
              </a:ext>
            </a:extLst>
          </p:cNvPr>
          <p:cNvSpPr/>
          <p:nvPr/>
        </p:nvSpPr>
        <p:spPr>
          <a:xfrm rot="10800000">
            <a:off x="8324298" y="5668201"/>
            <a:ext cx="690894" cy="288324"/>
          </a:xfrm>
          <a:prstGeom prst="rightArrow">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2713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7B4389E-CA57-4A88-BE36-27A94E08F7D1}"/>
              </a:ext>
            </a:extLst>
          </p:cNvPr>
          <p:cNvSpPr txBox="1"/>
          <p:nvPr/>
        </p:nvSpPr>
        <p:spPr>
          <a:xfrm>
            <a:off x="906268" y="955325"/>
            <a:ext cx="10319657"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rPr>
              <a:t>GPM Seasonal Average Precipitation Difference (inches/day)</a:t>
            </a:r>
          </a:p>
        </p:txBody>
      </p:sp>
      <p:sp>
        <p:nvSpPr>
          <p:cNvPr id="2" name="Title 1">
            <a:extLst>
              <a:ext uri="{FF2B5EF4-FFF2-40B4-BE49-F238E27FC236}">
                <a16:creationId xmlns:a16="http://schemas.microsoft.com/office/drawing/2014/main" id="{0B297989-2AC0-47D1-96D7-41D58B69717C}"/>
              </a:ext>
            </a:extLst>
          </p:cNvPr>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CLIMATE ANALYSIS</a:t>
            </a:r>
            <a:endParaRPr lang="en-US" sz="4000" b="1" dirty="0">
              <a:solidFill>
                <a:srgbClr val="66A478"/>
              </a:solidFill>
              <a:latin typeface="Century Gothic" panose="020F0302020204030204"/>
            </a:endParaRPr>
          </a:p>
        </p:txBody>
      </p:sp>
      <p:pic>
        <p:nvPicPr>
          <p:cNvPr id="4" name="Picture 3" descr="A picture containing map&#10;&#10;Description automatically generated">
            <a:extLst>
              <a:ext uri="{FF2B5EF4-FFF2-40B4-BE49-F238E27FC236}">
                <a16:creationId xmlns:a16="http://schemas.microsoft.com/office/drawing/2014/main" id="{F446C9E7-B826-4FF5-BB46-0351FE1337D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847" b="85927" l="39179" r="63559">
                        <a14:foregroundMark x1="43912" y1="81895" x2="57713" y2="78387"/>
                        <a14:foregroundMark x1="42230" y1="84516" x2="48931" y2="84032"/>
                        <a14:foregroundMark x1="48931" y1="84032" x2="58283" y2="85081"/>
                        <a14:foregroundMark x1="49786" y1="46331" x2="49956" y2="49606"/>
                        <a14:foregroundMark x1="50134" y1="55000" x2="48617" y2="63387"/>
                        <a14:foregroundMark x1="48617" y1="63387" x2="43513" y2="66855"/>
                        <a14:foregroundMark x1="43513" y1="66855" x2="41688" y2="67056"/>
                        <a14:foregroundMark x1="56811" y1="68852" x2="59661" y2="78630"/>
                        <a14:foregroundMark x1="59459" y1="78525" x2="55803" y2="85927"/>
                        <a14:foregroundMark x1="52718" y1="85716" x2="45195" y2="85202"/>
                        <a14:foregroundMark x1="41888" y1="85363" x2="43342" y2="85363"/>
                        <a14:foregroundMark x1="40480" y1="58962" x2="40462" y2="60968"/>
                        <a14:foregroundMark x1="40519" y1="54435" x2="40496" y2="57034"/>
                        <a14:foregroundMark x1="46193" y1="24234" x2="45395" y2="29879"/>
                        <a14:backgroundMark x1="42486" y1="15363" x2="37668" y2="20121"/>
                        <a14:backgroundMark x1="37668" y1="20121" x2="37924" y2="20121"/>
                        <a14:backgroundMark x1="49929" y1="17984" x2="48246" y2="26210"/>
                        <a14:backgroundMark x1="48246" y1="26210" x2="49444" y2="40242"/>
                        <a14:backgroundMark x1="49444" y1="40242" x2="60194" y2="69556"/>
                        <a14:backgroundMark x1="60194" y1="69556" x2="60992" y2="69677"/>
                        <a14:backgroundMark x1="50784" y1="47661" x2="58797" y2="66653"/>
                        <a14:backgroundMark x1="58797" y1="66653" x2="59110" y2="66694"/>
                        <a14:backgroundMark x1="53436" y1="58992" x2="57257" y2="65403"/>
                        <a14:backgroundMark x1="57257" y1="65403" x2="59110" y2="65887"/>
                        <a14:backgroundMark x1="53265" y1="60645" x2="57371" y2="66250"/>
                        <a14:backgroundMark x1="57371" y1="66250" x2="57371" y2="66169"/>
                        <a14:backgroundMark x1="53864" y1="61976" x2="57200" y2="68508"/>
                        <a14:backgroundMark x1="57200" y1="68508" x2="57200" y2="68508"/>
                        <a14:backgroundMark x1="53008" y1="62056" x2="56202" y2="67339"/>
                        <a14:backgroundMark x1="52894" y1="62419" x2="56145" y2="67419"/>
                        <a14:backgroundMark x1="52723" y1="62177" x2="56516" y2="67782"/>
                        <a14:backgroundMark x1="56829" y1="68347" x2="52752" y2="62097"/>
                        <a14:backgroundMark x1="50128" y1="49556" x2="50984" y2="55484"/>
                        <a14:backgroundMark x1="49957" y1="49879" x2="49957" y2="49879"/>
                        <a14:backgroundMark x1="50014" y1="49516" x2="50014" y2="49516"/>
                        <a14:backgroundMark x1="50128" y1="49476" x2="50100" y2="50161"/>
                        <a14:backgroundMark x1="50242" y1="53548" x2="50413" y2="54516"/>
                        <a14:backgroundMark x1="50185" y1="55000" x2="50185" y2="55000"/>
                        <a14:backgroundMark x1="50613" y1="53387" x2="50185" y2="54839"/>
                        <a14:backgroundMark x1="49957" y1="49718" x2="49957" y2="49718"/>
                        <a14:backgroundMark x1="40462" y1="54556" x2="40747" y2="81774"/>
                        <a14:backgroundMark x1="40747" y1="81774" x2="40776" y2="81935"/>
                        <a14:backgroundMark x1="41089" y1="87742" x2="54006" y2="88710"/>
                        <a14:backgroundMark x1="54006" y1="88710" x2="61049" y2="87056"/>
                        <a14:backgroundMark x1="61049" y1="87056" x2="61049" y2="87056"/>
                        <a14:backgroundMark x1="45965" y1="87298" x2="53094" y2="86210"/>
                        <a14:backgroundMark x1="53094" y1="86210" x2="57770" y2="86774"/>
                        <a14:backgroundMark x1="59823" y1="77742" x2="59823" y2="77742"/>
                        <a14:backgroundMark x1="59453" y1="77460" x2="59624" y2="78427"/>
                        <a14:backgroundMark x1="59738" y1="77460" x2="59909" y2="77984"/>
                        <a14:backgroundMark x1="59880" y1="77621" x2="59880" y2="77621"/>
                        <a14:backgroundMark x1="60108" y1="77298" x2="59738" y2="78669"/>
                        <a14:backgroundMark x1="59681" y1="78387" x2="59738" y2="79234"/>
                        <a14:backgroundMark x1="40034" y1="57742" x2="40234" y2="60565"/>
                        <a14:backgroundMark x1="39977" y1="58065" x2="40462" y2="61169"/>
                        <a14:backgroundMark x1="40177" y1="57540" x2="40348" y2="60040"/>
                        <a14:backgroundMark x1="40319" y1="58226" x2="40262" y2="60444"/>
                        <a14:backgroundMark x1="40291" y1="58105" x2="40519" y2="60887"/>
                        <a14:backgroundMark x1="40348" y1="58065" x2="40319" y2="58952"/>
                        <a14:backgroundMark x1="40262" y1="57137" x2="40519" y2="58266"/>
                      </a14:backgroundRemoval>
                    </a14:imgEffect>
                  </a14:imgLayer>
                </a14:imgProps>
              </a:ext>
              <a:ext uri="{28A0092B-C50C-407E-A947-70E740481C1C}">
                <a14:useLocalDpi xmlns:a14="http://schemas.microsoft.com/office/drawing/2010/main" val="0"/>
              </a:ext>
            </a:extLst>
          </a:blip>
          <a:srcRect l="36167" t="7738" r="33363" b="10917"/>
          <a:stretch/>
        </p:blipFill>
        <p:spPr>
          <a:xfrm>
            <a:off x="8957267" y="1256784"/>
            <a:ext cx="2555964" cy="4825282"/>
          </a:xfrm>
          <a:prstGeom prst="rect">
            <a:avLst/>
          </a:prstGeom>
        </p:spPr>
      </p:pic>
      <p:pic>
        <p:nvPicPr>
          <p:cNvPr id="5" name="Picture 4">
            <a:extLst>
              <a:ext uri="{FF2B5EF4-FFF2-40B4-BE49-F238E27FC236}">
                <a16:creationId xmlns:a16="http://schemas.microsoft.com/office/drawing/2014/main" id="{8F7B2268-F418-4511-9878-1B93A20497A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8105" b="84234" l="39407" r="63502">
                        <a14:foregroundMark x1="43256" y1="23548" x2="48902" y2="67339"/>
                        <a14:foregroundMark x1="48902" y1="67339" x2="52210" y2="76976"/>
                        <a14:foregroundMark x1="52210" y1="76976" x2="53094" y2="78226"/>
                        <a14:foregroundMark x1="42002" y1="20524" x2="42686" y2="45363"/>
                        <a14:foregroundMark x1="42686" y1="45363" x2="43142" y2="47258"/>
                        <a14:foregroundMark x1="46621" y1="65403" x2="47819" y2="73992"/>
                        <a14:foregroundMark x1="47819" y1="73992" x2="52067" y2="84234"/>
                        <a14:foregroundMark x1="52067" y1="84234" x2="52324" y2="84234"/>
                        <a14:foregroundMark x1="39407" y1="22056" x2="40262" y2="32944"/>
                        <a14:foregroundMark x1="45994" y1="24637" x2="45737" y2="30242"/>
                        <a14:foregroundMark x1="46136" y1="24637" x2="46136" y2="25444"/>
                        <a14:foregroundMark x1="46279" y1="24234" x2="46421" y2="25766"/>
                        <a14:foregroundMark x1="46536" y1="26210" x2="46108" y2="29637"/>
                        <a14:backgroundMark x1="58654" y1="66048" x2="65041" y2="87419"/>
                        <a14:backgroundMark x1="58512" y1="59234" x2="60137" y2="67500"/>
                        <a14:backgroundMark x1="60137" y1="67500" x2="60736" y2="68024"/>
                        <a14:backgroundMark x1="49843" y1="17540" x2="47419" y2="27339"/>
                        <a14:backgroundMark x1="47419" y1="27339" x2="47591" y2="32500"/>
                      </a14:backgroundRemoval>
                    </a14:imgEffect>
                  </a14:imgLayer>
                </a14:imgProps>
              </a:ext>
              <a:ext uri="{28A0092B-C50C-407E-A947-70E740481C1C}">
                <a14:useLocalDpi xmlns:a14="http://schemas.microsoft.com/office/drawing/2010/main" val="0"/>
              </a:ext>
            </a:extLst>
          </a:blip>
          <a:srcRect l="38635" t="10031" r="33687" b="8624"/>
          <a:stretch/>
        </p:blipFill>
        <p:spPr>
          <a:xfrm>
            <a:off x="3650548" y="1439292"/>
            <a:ext cx="2321941" cy="4825851"/>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6DBFA4AA-7F1A-4E91-BF60-87A7C05C79E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613" b="84073" l="39521" r="62019">
                        <a14:foregroundMark x1="41374" y1="21048" x2="44083" y2="48508"/>
                        <a14:foregroundMark x1="46906" y1="62177" x2="54120" y2="77379"/>
                        <a14:foregroundMark x1="44083" y1="68024" x2="45595" y2="75000"/>
                        <a14:foregroundMark x1="39607" y1="24637" x2="39521" y2="26774"/>
                        <a14:foregroundMark x1="39778" y1="33065" x2="40262" y2="38065"/>
                        <a14:foregroundMark x1="43399" y1="16613" x2="48132" y2="17177"/>
                        <a14:foregroundMark x1="46136" y1="24476" x2="45395" y2="30524"/>
                        <a14:foregroundMark x1="46222" y1="24435" x2="45680" y2="29919"/>
                        <a14:backgroundMark x1="48760" y1="19556" x2="48703" y2="32944"/>
                        <a14:backgroundMark x1="48703" y1="32944" x2="58512" y2="65444"/>
                        <a14:backgroundMark x1="39093" y1="38589" x2="40747" y2="85685"/>
                        <a14:backgroundMark x1="38894" y1="22903" x2="39070" y2="24594"/>
                        <a14:backgroundMark x1="47248" y1="27258" x2="49216" y2="39274"/>
                        <a14:backgroundMark x1="49216" y1="39274" x2="50242" y2="41935"/>
                        <a14:backgroundMark x1="38723" y1="26250" x2="39400" y2="33137"/>
                        <a14:backgroundMark x1="38865" y1="25000" x2="39008" y2="26855"/>
                      </a14:backgroundRemoval>
                    </a14:imgEffect>
                  </a14:imgLayer>
                </a14:imgProps>
              </a:ext>
              <a:ext uri="{28A0092B-C50C-407E-A947-70E740481C1C}">
                <a14:useLocalDpi xmlns:a14="http://schemas.microsoft.com/office/drawing/2010/main" val="0"/>
              </a:ext>
            </a:extLst>
          </a:blip>
          <a:srcRect l="37140" t="10886" r="35179" b="7767"/>
          <a:stretch/>
        </p:blipFill>
        <p:spPr>
          <a:xfrm>
            <a:off x="6267629" y="1462483"/>
            <a:ext cx="2321941" cy="4825282"/>
          </a:xfrm>
          <a:prstGeom prst="rect">
            <a:avLst/>
          </a:prstGeom>
        </p:spPr>
      </p:pic>
      <p:pic>
        <p:nvPicPr>
          <p:cNvPr id="7" name="Picture 6">
            <a:extLst>
              <a:ext uri="{FF2B5EF4-FFF2-40B4-BE49-F238E27FC236}">
                <a16:creationId xmlns:a16="http://schemas.microsoft.com/office/drawing/2014/main" id="{FB213354-B5FB-41BB-9194-B551C5021E9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8145" b="85968" l="40405" r="62561">
                        <a14:foregroundMark x1="43427" y1="38468" x2="43427" y2="40161"/>
                        <a14:foregroundMark x1="40605" y1="29879" x2="40747" y2="34395"/>
                        <a14:foregroundMark x1="48018" y1="61532" x2="49986" y2="75403"/>
                        <a14:foregroundMark x1="49986" y1="75403" x2="49986" y2="75403"/>
                        <a14:foregroundMark x1="48132" y1="42137" x2="49872" y2="47419"/>
                        <a14:foregroundMark x1="49672" y1="47863" x2="49986" y2="48750"/>
                        <a14:foregroundMark x1="49786" y1="47742" x2="49786" y2="47742"/>
                        <a14:foregroundMark x1="49644" y1="47419" x2="49872" y2="48427"/>
                        <a14:foregroundMark x1="50043" y1="48427" x2="50043" y2="48548"/>
                        <a14:foregroundMark x1="50014" y1="48427" x2="50014" y2="49032"/>
                        <a14:foregroundMark x1="49929" y1="48710" x2="49929" y2="48952"/>
                        <a14:foregroundMark x1="50043" y1="48468" x2="49900" y2="48790"/>
                        <a14:foregroundMark x1="46051" y1="24677" x2="45395" y2="29960"/>
                        <a14:foregroundMark x1="46136" y1="24194" x2="45423" y2="29919"/>
                        <a14:foregroundMark x1="45452" y1="30121" x2="46307" y2="24516"/>
                        <a14:foregroundMark x1="47904" y1="41573" x2="48332" y2="41774"/>
                        <a14:foregroundMark x1="43770" y1="85363" x2="56912" y2="85913"/>
                        <a14:foregroundMark x1="43142" y1="22177" x2="42886" y2="35968"/>
                        <a14:backgroundMark x1="58882" y1="58629" x2="60964" y2="76250"/>
                        <a14:backgroundMark x1="60964" y1="76250" x2="58825" y2="66290"/>
                        <a14:backgroundMark x1="58825" y1="66290" x2="59538" y2="57500"/>
                        <a14:backgroundMark x1="59538" y1="57500" x2="60023" y2="55927"/>
                        <a14:backgroundMark x1="48070" y1="41280" x2="45880" y2="33024"/>
                        <a14:backgroundMark x1="52809" y1="59153" x2="50103" y2="48951"/>
                        <a14:backgroundMark x1="45880" y1="33024" x2="45880" y2="33024"/>
                        <a14:backgroundMark x1="46992" y1="15726" x2="46992" y2="15726"/>
                        <a14:backgroundMark x1="46878" y1="15726" x2="46735" y2="15726"/>
                        <a14:backgroundMark x1="44226" y1="15847" x2="44226" y2="15847"/>
                        <a14:backgroundMark x1="54947" y1="86492" x2="59167" y2="86492"/>
                        <a14:backgroundMark x1="55346" y1="86169" x2="55346" y2="86169"/>
                      </a14:backgroundRemoval>
                    </a14:imgEffect>
                  </a14:imgLayer>
                </a14:imgProps>
              </a:ext>
              <a:ext uri="{28A0092B-C50C-407E-A947-70E740481C1C}">
                <a14:useLocalDpi xmlns:a14="http://schemas.microsoft.com/office/drawing/2010/main" val="0"/>
              </a:ext>
            </a:extLst>
          </a:blip>
          <a:srcRect l="37659" t="10031" r="34660" b="8623"/>
          <a:stretch/>
        </p:blipFill>
        <p:spPr>
          <a:xfrm>
            <a:off x="672778" y="1439292"/>
            <a:ext cx="2321941" cy="4825283"/>
          </a:xfrm>
          <a:prstGeom prst="rect">
            <a:avLst/>
          </a:prstGeom>
        </p:spPr>
      </p:pic>
      <p:sp>
        <p:nvSpPr>
          <p:cNvPr id="8" name="TextBox 7">
            <a:extLst>
              <a:ext uri="{FF2B5EF4-FFF2-40B4-BE49-F238E27FC236}">
                <a16:creationId xmlns:a16="http://schemas.microsoft.com/office/drawing/2014/main" id="{8E55FD7B-85F1-4E56-9F98-FB7D1AA04F1B}"/>
              </a:ext>
            </a:extLst>
          </p:cNvPr>
          <p:cNvSpPr txBox="1"/>
          <p:nvPr/>
        </p:nvSpPr>
        <p:spPr>
          <a:xfrm>
            <a:off x="820810" y="1361884"/>
            <a:ext cx="185326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Winter</a:t>
            </a:r>
          </a:p>
        </p:txBody>
      </p:sp>
      <p:sp>
        <p:nvSpPr>
          <p:cNvPr id="9" name="TextBox 8">
            <a:extLst>
              <a:ext uri="{FF2B5EF4-FFF2-40B4-BE49-F238E27FC236}">
                <a16:creationId xmlns:a16="http://schemas.microsoft.com/office/drawing/2014/main" id="{C0656F6A-83C5-46B7-8005-E54A6AAC490A}"/>
              </a:ext>
            </a:extLst>
          </p:cNvPr>
          <p:cNvSpPr txBox="1"/>
          <p:nvPr/>
        </p:nvSpPr>
        <p:spPr>
          <a:xfrm>
            <a:off x="3750240" y="1351781"/>
            <a:ext cx="185326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Spring</a:t>
            </a:r>
          </a:p>
        </p:txBody>
      </p:sp>
      <p:sp>
        <p:nvSpPr>
          <p:cNvPr id="10" name="TextBox 9">
            <a:extLst>
              <a:ext uri="{FF2B5EF4-FFF2-40B4-BE49-F238E27FC236}">
                <a16:creationId xmlns:a16="http://schemas.microsoft.com/office/drawing/2014/main" id="{5EC479A0-0CF2-4629-9A63-634AAD1CCF1A}"/>
              </a:ext>
            </a:extLst>
          </p:cNvPr>
          <p:cNvSpPr txBox="1"/>
          <p:nvPr/>
        </p:nvSpPr>
        <p:spPr>
          <a:xfrm>
            <a:off x="6380171" y="1339090"/>
            <a:ext cx="185326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Summer</a:t>
            </a:r>
          </a:p>
        </p:txBody>
      </p:sp>
      <p:sp>
        <p:nvSpPr>
          <p:cNvPr id="11" name="TextBox 10">
            <a:extLst>
              <a:ext uri="{FF2B5EF4-FFF2-40B4-BE49-F238E27FC236}">
                <a16:creationId xmlns:a16="http://schemas.microsoft.com/office/drawing/2014/main" id="{1E66E410-8526-4852-917E-87473685E740}"/>
              </a:ext>
            </a:extLst>
          </p:cNvPr>
          <p:cNvSpPr txBox="1"/>
          <p:nvPr/>
        </p:nvSpPr>
        <p:spPr>
          <a:xfrm>
            <a:off x="9309601" y="1339090"/>
            <a:ext cx="185326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Fall</a:t>
            </a:r>
          </a:p>
        </p:txBody>
      </p:sp>
      <p:grpSp>
        <p:nvGrpSpPr>
          <p:cNvPr id="3" name="Group 2">
            <a:extLst>
              <a:ext uri="{FF2B5EF4-FFF2-40B4-BE49-F238E27FC236}">
                <a16:creationId xmlns:a16="http://schemas.microsoft.com/office/drawing/2014/main" id="{AB096272-568F-4CAA-8D52-2259B0387EDE}"/>
              </a:ext>
            </a:extLst>
          </p:cNvPr>
          <p:cNvGrpSpPr/>
          <p:nvPr/>
        </p:nvGrpSpPr>
        <p:grpSpPr>
          <a:xfrm>
            <a:off x="987175" y="5990720"/>
            <a:ext cx="1897732" cy="337958"/>
            <a:chOff x="987175" y="5990720"/>
            <a:chExt cx="1897732" cy="337958"/>
          </a:xfrm>
        </p:grpSpPr>
        <p:pic>
          <p:nvPicPr>
            <p:cNvPr id="14" name="Picture 13" descr="A picture containing text&#10;&#10;Description automatically generated">
              <a:extLst>
                <a:ext uri="{FF2B5EF4-FFF2-40B4-BE49-F238E27FC236}">
                  <a16:creationId xmlns:a16="http://schemas.microsoft.com/office/drawing/2014/main" id="{46F6A38E-19D5-4B2F-B92A-46EF66E0B56B}"/>
                </a:ext>
              </a:extLst>
            </p:cNvPr>
            <p:cNvPicPr>
              <a:picLocks noChangeAspect="1"/>
            </p:cNvPicPr>
            <p:nvPr/>
          </p:nvPicPr>
          <p:blipFill rotWithShape="1">
            <a:blip r:embed="rId11">
              <a:extLst>
                <a:ext uri="{28A0092B-C50C-407E-A947-70E740481C1C}">
                  <a14:useLocalDpi xmlns:a14="http://schemas.microsoft.com/office/drawing/2010/main" val="0"/>
                </a:ext>
              </a:extLst>
            </a:blip>
            <a:srcRect l="9599" t="59033" r="21987" b="13645"/>
            <a:stretch/>
          </p:blipFill>
          <p:spPr>
            <a:xfrm>
              <a:off x="1123038" y="6214195"/>
              <a:ext cx="921810" cy="114483"/>
            </a:xfrm>
            <a:prstGeom prst="rect">
              <a:avLst/>
            </a:prstGeom>
          </p:spPr>
        </p:pic>
        <p:sp>
          <p:nvSpPr>
            <p:cNvPr id="15" name="TextBox 14">
              <a:extLst>
                <a:ext uri="{FF2B5EF4-FFF2-40B4-BE49-F238E27FC236}">
                  <a16:creationId xmlns:a16="http://schemas.microsoft.com/office/drawing/2014/main" id="{D9DD06B1-FEBD-4E4E-9261-52BA6C767004}"/>
                </a:ext>
              </a:extLst>
            </p:cNvPr>
            <p:cNvSpPr txBox="1"/>
            <p:nvPr/>
          </p:nvSpPr>
          <p:spPr>
            <a:xfrm>
              <a:off x="987175" y="5990720"/>
              <a:ext cx="184558"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a:t>
              </a:r>
            </a:p>
          </p:txBody>
        </p:sp>
        <p:sp>
          <p:nvSpPr>
            <p:cNvPr id="16" name="TextBox 15">
              <a:extLst>
                <a:ext uri="{FF2B5EF4-FFF2-40B4-BE49-F238E27FC236}">
                  <a16:creationId xmlns:a16="http://schemas.microsoft.com/office/drawing/2014/main" id="{57FECE17-C85F-4C89-A2E0-F1EEA8E570A0}"/>
                </a:ext>
              </a:extLst>
            </p:cNvPr>
            <p:cNvSpPr txBox="1"/>
            <p:nvPr/>
          </p:nvSpPr>
          <p:spPr>
            <a:xfrm>
              <a:off x="1371000" y="5990720"/>
              <a:ext cx="45656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10</a:t>
              </a:r>
            </a:p>
          </p:txBody>
        </p:sp>
        <p:sp>
          <p:nvSpPr>
            <p:cNvPr id="17" name="TextBox 16">
              <a:extLst>
                <a:ext uri="{FF2B5EF4-FFF2-40B4-BE49-F238E27FC236}">
                  <a16:creationId xmlns:a16="http://schemas.microsoft.com/office/drawing/2014/main" id="{FE1259B4-F5B5-413E-AEA6-A927B6AE4BD2}"/>
                </a:ext>
              </a:extLst>
            </p:cNvPr>
            <p:cNvSpPr txBox="1"/>
            <p:nvPr/>
          </p:nvSpPr>
          <p:spPr>
            <a:xfrm>
              <a:off x="1833748" y="5990720"/>
              <a:ext cx="1051159"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20 miles</a:t>
              </a:r>
            </a:p>
          </p:txBody>
        </p:sp>
      </p:grpSp>
      <p:pic>
        <p:nvPicPr>
          <p:cNvPr id="18" name="Picture 17" descr="Shape&#10;&#10;Description automatically generated">
            <a:extLst>
              <a:ext uri="{FF2B5EF4-FFF2-40B4-BE49-F238E27FC236}">
                <a16:creationId xmlns:a16="http://schemas.microsoft.com/office/drawing/2014/main" id="{FF2BBC7D-A1EC-4B46-83BD-CA4F137DA36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4672" b="77416" l="25774" r="77475"/>
                    </a14:imgEffect>
                  </a14:imgLayer>
                </a14:imgProps>
              </a:ext>
              <a:ext uri="{28A0092B-C50C-407E-A947-70E740481C1C}">
                <a14:useLocalDpi xmlns:a14="http://schemas.microsoft.com/office/drawing/2010/main" val="0"/>
              </a:ext>
            </a:extLst>
          </a:blip>
          <a:srcRect l="19312" t="6829" r="16062" b="14741"/>
          <a:stretch/>
        </p:blipFill>
        <p:spPr>
          <a:xfrm>
            <a:off x="11410892" y="5793586"/>
            <a:ext cx="449370" cy="562947"/>
          </a:xfrm>
          <a:prstGeom prst="rect">
            <a:avLst/>
          </a:prstGeom>
        </p:spPr>
      </p:pic>
      <p:sp>
        <p:nvSpPr>
          <p:cNvPr id="19" name="TextBox 18">
            <a:extLst>
              <a:ext uri="{FF2B5EF4-FFF2-40B4-BE49-F238E27FC236}">
                <a16:creationId xmlns:a16="http://schemas.microsoft.com/office/drawing/2014/main" id="{91747C40-A23B-4D16-B20B-C0C2163E0443}"/>
              </a:ext>
            </a:extLst>
          </p:cNvPr>
          <p:cNvSpPr txBox="1"/>
          <p:nvPr/>
        </p:nvSpPr>
        <p:spPr>
          <a:xfrm>
            <a:off x="11471778" y="5520172"/>
            <a:ext cx="204353" cy="307777"/>
          </a:xfrm>
          <a:prstGeom prst="rect">
            <a:avLst/>
          </a:prstGeom>
          <a:noFill/>
        </p:spPr>
        <p:txBody>
          <a:bodyPr wrap="square" rtlCol="0">
            <a:spAutoFit/>
          </a:bodyPr>
          <a:lstStyle/>
          <a:p>
            <a:r>
              <a:rPr lang="en-US" sz="1400" dirty="0">
                <a:latin typeface="Century Gothic" panose="020B0502020202020204" pitchFamily="34" charset="0"/>
              </a:rPr>
              <a:t>N</a:t>
            </a:r>
          </a:p>
        </p:txBody>
      </p:sp>
      <p:grpSp>
        <p:nvGrpSpPr>
          <p:cNvPr id="20" name="Group 19">
            <a:extLst>
              <a:ext uri="{FF2B5EF4-FFF2-40B4-BE49-F238E27FC236}">
                <a16:creationId xmlns:a16="http://schemas.microsoft.com/office/drawing/2014/main" id="{27CEA7C8-60E6-42CB-A909-97BE45C0CAA6}"/>
              </a:ext>
            </a:extLst>
          </p:cNvPr>
          <p:cNvGrpSpPr/>
          <p:nvPr/>
        </p:nvGrpSpPr>
        <p:grpSpPr>
          <a:xfrm>
            <a:off x="10813874" y="1786876"/>
            <a:ext cx="1194035" cy="1962652"/>
            <a:chOff x="10844970" y="451049"/>
            <a:chExt cx="1194035" cy="1962652"/>
          </a:xfrm>
        </p:grpSpPr>
        <p:pic>
          <p:nvPicPr>
            <p:cNvPr id="21" name="Picture 20">
              <a:extLst>
                <a:ext uri="{FF2B5EF4-FFF2-40B4-BE49-F238E27FC236}">
                  <a16:creationId xmlns:a16="http://schemas.microsoft.com/office/drawing/2014/main" id="{DBB0288B-4F20-4D6E-82E7-0B1D4C5F174C}"/>
                </a:ext>
              </a:extLst>
            </p:cNvPr>
            <p:cNvPicPr>
              <a:picLocks noChangeAspect="1"/>
            </p:cNvPicPr>
            <p:nvPr/>
          </p:nvPicPr>
          <p:blipFill rotWithShape="1">
            <a:blip r:embed="rId14">
              <a:extLst>
                <a:ext uri="{28A0092B-C50C-407E-A947-70E740481C1C}">
                  <a14:useLocalDpi xmlns:a14="http://schemas.microsoft.com/office/drawing/2010/main" val="0"/>
                </a:ext>
              </a:extLst>
            </a:blip>
            <a:srcRect l="10587" t="2882" r="60981" b="3350"/>
            <a:stretch/>
          </p:blipFill>
          <p:spPr>
            <a:xfrm>
              <a:off x="10844970" y="511547"/>
              <a:ext cx="328817" cy="1836528"/>
            </a:xfrm>
            <a:prstGeom prst="rect">
              <a:avLst/>
            </a:prstGeom>
          </p:spPr>
        </p:pic>
        <p:sp>
          <p:nvSpPr>
            <p:cNvPr id="22" name="TextBox 21">
              <a:extLst>
                <a:ext uri="{FF2B5EF4-FFF2-40B4-BE49-F238E27FC236}">
                  <a16:creationId xmlns:a16="http://schemas.microsoft.com/office/drawing/2014/main" id="{C66DD047-5694-4FF5-8157-6520432FFB32}"/>
                </a:ext>
              </a:extLst>
            </p:cNvPr>
            <p:cNvSpPr txBox="1"/>
            <p:nvPr/>
          </p:nvSpPr>
          <p:spPr>
            <a:xfrm>
              <a:off x="11173788" y="451049"/>
              <a:ext cx="65709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0.03</a:t>
              </a:r>
            </a:p>
          </p:txBody>
        </p:sp>
        <p:sp>
          <p:nvSpPr>
            <p:cNvPr id="23" name="TextBox 22">
              <a:extLst>
                <a:ext uri="{FF2B5EF4-FFF2-40B4-BE49-F238E27FC236}">
                  <a16:creationId xmlns:a16="http://schemas.microsoft.com/office/drawing/2014/main" id="{C19FE71E-CC3E-49A3-864C-5475825590CF}"/>
                </a:ext>
              </a:extLst>
            </p:cNvPr>
            <p:cNvSpPr txBox="1"/>
            <p:nvPr/>
          </p:nvSpPr>
          <p:spPr>
            <a:xfrm>
              <a:off x="11173788" y="2044369"/>
              <a:ext cx="86521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-0.04</a:t>
              </a:r>
            </a:p>
          </p:txBody>
        </p:sp>
      </p:grpSp>
    </p:spTree>
    <p:extLst>
      <p:ext uri="{BB962C8B-B14F-4D97-AF65-F5344CB8AC3E}">
        <p14:creationId xmlns:p14="http://schemas.microsoft.com/office/powerpoint/2010/main" val="14710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1E51BA1-463E-4667-BC53-282D949E3FF4}"/>
              </a:ext>
            </a:extLst>
          </p:cNvPr>
          <p:cNvSpPr txBox="1"/>
          <p:nvPr/>
        </p:nvSpPr>
        <p:spPr>
          <a:xfrm>
            <a:off x="933837" y="876328"/>
            <a:ext cx="10319657"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Century Gothic" panose="020B0502020202020204" pitchFamily="34" charset="0"/>
              </a:rPr>
              <a:t>Terra MODIS Seasonal Average Daytime Temperature (Fahrenheit)</a:t>
            </a:r>
            <a:endParaRPr lang="en-US" sz="2400" b="1" dirty="0">
              <a:solidFill>
                <a:schemeClr val="tx1">
                  <a:lumMod val="75000"/>
                  <a:lumOff val="25000"/>
                </a:schemeClr>
              </a:solidFill>
            </a:endParaRPr>
          </a:p>
        </p:txBody>
      </p:sp>
      <p:sp>
        <p:nvSpPr>
          <p:cNvPr id="2" name="Title 1">
            <a:extLst>
              <a:ext uri="{FF2B5EF4-FFF2-40B4-BE49-F238E27FC236}">
                <a16:creationId xmlns:a16="http://schemas.microsoft.com/office/drawing/2014/main" id="{0B297989-2AC0-47D1-96D7-41D58B69717C}"/>
              </a:ext>
            </a:extLst>
          </p:cNvPr>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CLIMATE ANALYSIS</a:t>
            </a:r>
            <a:endParaRPr lang="en-US" sz="4000" b="1" dirty="0">
              <a:solidFill>
                <a:srgbClr val="66A478"/>
              </a:solidFill>
              <a:latin typeface="Century Gothic" panose="020F0302020204030204"/>
            </a:endParaRPr>
          </a:p>
        </p:txBody>
      </p:sp>
      <p:pic>
        <p:nvPicPr>
          <p:cNvPr id="4" name="Picture 3">
            <a:extLst>
              <a:ext uri="{FF2B5EF4-FFF2-40B4-BE49-F238E27FC236}">
                <a16:creationId xmlns:a16="http://schemas.microsoft.com/office/drawing/2014/main" id="{964655CE-8359-447E-8FA2-5407E553F88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76" b="86976" l="42515" r="67237">
                        <a14:foregroundMark x1="43684" y1="17218" x2="56173" y2="77823"/>
                        <a14:foregroundMark x1="48931" y1="82702" x2="65097" y2="84362"/>
                        <a14:foregroundMark x1="46051" y1="10806" x2="44340" y2="15282"/>
                        <a14:foregroundMark x1="49472" y1="6976" x2="44340" y2="7621"/>
                        <a14:foregroundMark x1="46307" y1="86129" x2="52894" y2="86290"/>
                        <a14:foregroundMark x1="42515" y1="10202" x2="43114" y2="27339"/>
                        <a14:foregroundMark x1="49244" y1="14960" x2="48674" y2="22258"/>
                        <a14:backgroundMark x1="53464" y1="6169" x2="50585" y2="27016"/>
                        <a14:backgroundMark x1="50585" y1="27016" x2="54320" y2="37379"/>
                        <a14:backgroundMark x1="51925" y1="5363" x2="45766" y2="4194"/>
                        <a14:backgroundMark x1="45766" y1="4194" x2="40975" y2="10524"/>
                        <a14:backgroundMark x1="40975" y1="10524" x2="40975" y2="10524"/>
                        <a14:backgroundMark x1="42230" y1="60202" x2="42971" y2="85645"/>
                        <a14:backgroundMark x1="42401" y1="50323" x2="43399" y2="69960"/>
                        <a14:backgroundMark x1="65269" y1="66250" x2="66952" y2="90161"/>
                        <a14:backgroundMark x1="65469" y1="83185" x2="65355" y2="88105"/>
                        <a14:backgroundMark x1="65355" y1="83790" x2="66667" y2="85202"/>
                        <a14:backgroundMark x1="46278" y1="86712" x2="51554" y2="87500"/>
                        <a14:backgroundMark x1="43998" y1="86371" x2="46057" y2="86679"/>
                        <a14:backgroundMark x1="55289" y1="42782" x2="60336" y2="63589"/>
                        <a14:backgroundMark x1="60336" y1="63589" x2="64157" y2="61815"/>
                        <a14:backgroundMark x1="40776" y1="19677" x2="41289" y2="45726"/>
                        <a14:backgroundMark x1="40975" y1="13105" x2="40975" y2="18105"/>
                        <a14:backgroundMark x1="51868" y1="9960" x2="50470" y2="21371"/>
                        <a14:backgroundMark x1="50470" y1="21371" x2="47790" y2="26895"/>
                      </a14:backgroundRemoval>
                    </a14:imgEffect>
                  </a14:imgLayer>
                </a14:imgProps>
              </a:ext>
              <a:ext uri="{28A0092B-C50C-407E-A947-70E740481C1C}">
                <a14:useLocalDpi xmlns:a14="http://schemas.microsoft.com/office/drawing/2010/main" val="0"/>
              </a:ext>
            </a:extLst>
          </a:blip>
          <a:srcRect l="39476" t="2692" r="29643" b="12894"/>
          <a:stretch/>
        </p:blipFill>
        <p:spPr>
          <a:xfrm>
            <a:off x="445385" y="1535644"/>
            <a:ext cx="2317905" cy="4480560"/>
          </a:xfrm>
          <a:prstGeom prst="rect">
            <a:avLst/>
          </a:prstGeom>
        </p:spPr>
      </p:pic>
      <p:pic>
        <p:nvPicPr>
          <p:cNvPr id="5" name="Picture 4" descr="Map&#10;&#10;Description automatically generated">
            <a:extLst>
              <a:ext uri="{FF2B5EF4-FFF2-40B4-BE49-F238E27FC236}">
                <a16:creationId xmlns:a16="http://schemas.microsoft.com/office/drawing/2014/main" id="{4C70BA7F-A263-426F-AD8B-66A44F691AE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08" b="86210" l="41945" r="67009">
                        <a14:foregroundMark x1="41973" y1="17056" x2="54120" y2="86210"/>
                        <a14:foregroundMark x1="45680" y1="13427" x2="44768" y2="15806"/>
                        <a14:foregroundMark x1="50157" y1="9274" x2="44910" y2="10565"/>
                        <a14:foregroundMark x1="46821" y1="6935" x2="50157" y2="7460"/>
                        <a14:foregroundMark x1="49387" y1="6008" x2="48360" y2="6008"/>
                        <a14:foregroundMark x1="48902" y1="15484" x2="48332" y2="22339"/>
                        <a14:foregroundMark x1="49587" y1="15565" x2="48389" y2="23065"/>
                        <a14:backgroundMark x1="43057" y1="74476" x2="43199" y2="83387"/>
                        <a14:backgroundMark x1="43199" y1="83387" x2="43342" y2="83790"/>
                      </a14:backgroundRemoval>
                    </a14:imgEffect>
                  </a14:imgLayer>
                </a14:imgProps>
              </a:ext>
              <a:ext uri="{28A0092B-C50C-407E-A947-70E740481C1C}">
                <a14:useLocalDpi xmlns:a14="http://schemas.microsoft.com/office/drawing/2010/main" val="0"/>
              </a:ext>
            </a:extLst>
          </a:blip>
          <a:srcRect l="40361" t="3670" r="29989" b="12661"/>
          <a:stretch/>
        </p:blipFill>
        <p:spPr>
          <a:xfrm>
            <a:off x="3320840" y="1535644"/>
            <a:ext cx="2245294" cy="4480560"/>
          </a:xfrm>
          <a:prstGeom prst="rect">
            <a:avLst/>
          </a:prstGeom>
        </p:spPr>
      </p:pic>
      <p:pic>
        <p:nvPicPr>
          <p:cNvPr id="6" name="Picture 5">
            <a:extLst>
              <a:ext uri="{FF2B5EF4-FFF2-40B4-BE49-F238E27FC236}">
                <a16:creationId xmlns:a16="http://schemas.microsoft.com/office/drawing/2014/main" id="{95A4031D-359B-4C3A-BBFA-C81CE29DF47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815" b="83992" l="43114" r="66838">
                        <a14:foregroundMark x1="46051" y1="26532" x2="54947" y2="77581"/>
                        <a14:foregroundMark x1="57342" y1="65444" x2="50870" y2="74960"/>
                        <a14:foregroundMark x1="50870" y1="74960" x2="49273" y2="74960"/>
                        <a14:foregroundMark x1="49472" y1="74355" x2="60992" y2="82661"/>
                        <a14:foregroundMark x1="60992" y1="82661" x2="63758" y2="80363"/>
                        <a14:foregroundMark x1="60536" y1="76855" x2="49729" y2="82419"/>
                        <a14:foregroundMark x1="49729" y1="82419" x2="46992" y2="82702"/>
                        <a14:foregroundMark x1="45024" y1="11613" x2="50242" y2="58992"/>
                        <a14:foregroundMark x1="50242" y1="58992" x2="55917" y2="77258"/>
                        <a14:foregroundMark x1="55917" y1="77258" x2="61477" y2="83750"/>
                        <a14:foregroundMark x1="61477" y1="83750" x2="62390" y2="83992"/>
                        <a14:foregroundMark x1="49472" y1="11210" x2="43484" y2="16290"/>
                        <a14:foregroundMark x1="48246" y1="6815" x2="45338" y2="11774"/>
                        <a14:foregroundMark x1="49444" y1="14879" x2="48132" y2="22097"/>
                        <a14:foregroundMark x1="49672" y1="15081" x2="48360" y2="21815"/>
                        <a14:backgroundMark x1="41146" y1="23952" x2="41175" y2="23306"/>
                        <a14:backgroundMark x1="41032" y1="18065" x2="41260" y2="22339"/>
                      </a14:backgroundRemoval>
                    </a14:imgEffect>
                  </a14:imgLayer>
                </a14:imgProps>
              </a:ext>
              <a:ext uri="{28A0092B-C50C-407E-A947-70E740481C1C}">
                <a14:useLocalDpi xmlns:a14="http://schemas.microsoft.com/office/drawing/2010/main" val="0"/>
              </a:ext>
            </a:extLst>
          </a:blip>
          <a:srcRect l="40188" t="3792" r="30162" b="12293"/>
          <a:stretch/>
        </p:blipFill>
        <p:spPr>
          <a:xfrm>
            <a:off x="6220404" y="1535644"/>
            <a:ext cx="2238747" cy="4480560"/>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EC69EB0E-6AF4-4057-9711-39E7E5A1FD5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371" b="84355" l="42943" r="66667">
                        <a14:foregroundMark x1="46051" y1="15766" x2="49244" y2="49234"/>
                        <a14:foregroundMark x1="49244" y1="49234" x2="57599" y2="75363"/>
                        <a14:foregroundMark x1="49415" y1="8871" x2="43541" y2="16089"/>
                        <a14:foregroundMark x1="50613" y1="8065" x2="47562" y2="6371"/>
                        <a14:foregroundMark x1="44511" y1="63347" x2="50528" y2="82863"/>
                        <a14:foregroundMark x1="50528" y1="82863" x2="60793" y2="84355"/>
                        <a14:foregroundMark x1="60793" y1="84355" x2="62161" y2="83831"/>
                        <a14:foregroundMark x1="49872" y1="15000" x2="48104" y2="22258"/>
                        <a14:foregroundMark x1="49758" y1="14556" x2="48218" y2="21935"/>
                        <a14:foregroundMark x1="48560" y1="22702" x2="49957" y2="14073"/>
                      </a14:backgroundRemoval>
                    </a14:imgEffect>
                  </a14:imgLayer>
                </a14:imgProps>
              </a:ext>
              <a:ext uri="{28A0092B-C50C-407E-A947-70E740481C1C}">
                <a14:useLocalDpi xmlns:a14="http://schemas.microsoft.com/office/drawing/2010/main" val="0"/>
              </a:ext>
            </a:extLst>
          </a:blip>
          <a:srcRect l="40015" t="3548" r="30335" b="12783"/>
          <a:stretch/>
        </p:blipFill>
        <p:spPr>
          <a:xfrm>
            <a:off x="8935478" y="1535644"/>
            <a:ext cx="2245293" cy="4480560"/>
          </a:xfrm>
          <a:prstGeom prst="rect">
            <a:avLst/>
          </a:prstGeom>
        </p:spPr>
      </p:pic>
      <p:sp>
        <p:nvSpPr>
          <p:cNvPr id="8" name="TextBox 7">
            <a:extLst>
              <a:ext uri="{FF2B5EF4-FFF2-40B4-BE49-F238E27FC236}">
                <a16:creationId xmlns:a16="http://schemas.microsoft.com/office/drawing/2014/main" id="{AEAA44AD-8CCB-41DB-A85F-020D78E11C58}"/>
              </a:ext>
            </a:extLst>
          </p:cNvPr>
          <p:cNvSpPr txBox="1"/>
          <p:nvPr/>
        </p:nvSpPr>
        <p:spPr>
          <a:xfrm>
            <a:off x="671546" y="1333867"/>
            <a:ext cx="16526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Winter</a:t>
            </a:r>
          </a:p>
        </p:txBody>
      </p:sp>
      <p:sp>
        <p:nvSpPr>
          <p:cNvPr id="9" name="TextBox 8">
            <a:extLst>
              <a:ext uri="{FF2B5EF4-FFF2-40B4-BE49-F238E27FC236}">
                <a16:creationId xmlns:a16="http://schemas.microsoft.com/office/drawing/2014/main" id="{3E23877F-C272-42E4-8ACC-D87AFC8FCED4}"/>
              </a:ext>
            </a:extLst>
          </p:cNvPr>
          <p:cNvSpPr txBox="1"/>
          <p:nvPr/>
        </p:nvSpPr>
        <p:spPr>
          <a:xfrm>
            <a:off x="3498994" y="1264406"/>
            <a:ext cx="16526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Spring</a:t>
            </a:r>
          </a:p>
        </p:txBody>
      </p:sp>
      <p:sp>
        <p:nvSpPr>
          <p:cNvPr id="10" name="TextBox 9">
            <a:extLst>
              <a:ext uri="{FF2B5EF4-FFF2-40B4-BE49-F238E27FC236}">
                <a16:creationId xmlns:a16="http://schemas.microsoft.com/office/drawing/2014/main" id="{72FF4AE3-8971-4B50-92FB-CF538EE366A1}"/>
              </a:ext>
            </a:extLst>
          </p:cNvPr>
          <p:cNvSpPr txBox="1"/>
          <p:nvPr/>
        </p:nvSpPr>
        <p:spPr>
          <a:xfrm>
            <a:off x="6220403" y="1273694"/>
            <a:ext cx="16526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Summer</a:t>
            </a:r>
          </a:p>
        </p:txBody>
      </p:sp>
      <p:sp>
        <p:nvSpPr>
          <p:cNvPr id="11" name="TextBox 10">
            <a:extLst>
              <a:ext uri="{FF2B5EF4-FFF2-40B4-BE49-F238E27FC236}">
                <a16:creationId xmlns:a16="http://schemas.microsoft.com/office/drawing/2014/main" id="{387A58E3-4FF8-40E7-B413-F70B09352270}"/>
              </a:ext>
            </a:extLst>
          </p:cNvPr>
          <p:cNvSpPr txBox="1"/>
          <p:nvPr/>
        </p:nvSpPr>
        <p:spPr>
          <a:xfrm>
            <a:off x="9299008" y="1275253"/>
            <a:ext cx="16526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Fall</a:t>
            </a:r>
          </a:p>
        </p:txBody>
      </p:sp>
      <p:pic>
        <p:nvPicPr>
          <p:cNvPr id="13" name="Picture 12" descr="A picture containing text&#10;&#10;Description automatically generated">
            <a:extLst>
              <a:ext uri="{FF2B5EF4-FFF2-40B4-BE49-F238E27FC236}">
                <a16:creationId xmlns:a16="http://schemas.microsoft.com/office/drawing/2014/main" id="{2947E441-6021-4211-8FC4-59208395C707}"/>
              </a:ext>
            </a:extLst>
          </p:cNvPr>
          <p:cNvPicPr>
            <a:picLocks noChangeAspect="1"/>
          </p:cNvPicPr>
          <p:nvPr/>
        </p:nvPicPr>
        <p:blipFill rotWithShape="1">
          <a:blip r:embed="rId11">
            <a:extLst>
              <a:ext uri="{28A0092B-C50C-407E-A947-70E740481C1C}">
                <a14:useLocalDpi xmlns:a14="http://schemas.microsoft.com/office/drawing/2010/main" val="0"/>
              </a:ext>
            </a:extLst>
          </a:blip>
          <a:srcRect l="8950" t="59640" r="23010" b="14786"/>
          <a:stretch/>
        </p:blipFill>
        <p:spPr>
          <a:xfrm>
            <a:off x="900113" y="6210299"/>
            <a:ext cx="916781" cy="107157"/>
          </a:xfrm>
          <a:prstGeom prst="rect">
            <a:avLst/>
          </a:prstGeom>
        </p:spPr>
      </p:pic>
      <p:sp>
        <p:nvSpPr>
          <p:cNvPr id="14" name="TextBox 13">
            <a:extLst>
              <a:ext uri="{FF2B5EF4-FFF2-40B4-BE49-F238E27FC236}">
                <a16:creationId xmlns:a16="http://schemas.microsoft.com/office/drawing/2014/main" id="{80D658AE-1FCC-4DE4-9701-9041C11CF34C}"/>
              </a:ext>
            </a:extLst>
          </p:cNvPr>
          <p:cNvSpPr txBox="1"/>
          <p:nvPr/>
        </p:nvSpPr>
        <p:spPr>
          <a:xfrm>
            <a:off x="771362" y="5996286"/>
            <a:ext cx="184558"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0</a:t>
            </a:r>
          </a:p>
        </p:txBody>
      </p:sp>
      <p:sp>
        <p:nvSpPr>
          <p:cNvPr id="15" name="TextBox 14">
            <a:extLst>
              <a:ext uri="{FF2B5EF4-FFF2-40B4-BE49-F238E27FC236}">
                <a16:creationId xmlns:a16="http://schemas.microsoft.com/office/drawing/2014/main" id="{CA54B364-5FF5-458A-8B74-3C7F2974548B}"/>
              </a:ext>
            </a:extLst>
          </p:cNvPr>
          <p:cNvSpPr txBox="1"/>
          <p:nvPr/>
        </p:nvSpPr>
        <p:spPr>
          <a:xfrm>
            <a:off x="1155187" y="5996286"/>
            <a:ext cx="45656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10</a:t>
            </a:r>
          </a:p>
        </p:txBody>
      </p:sp>
      <p:sp>
        <p:nvSpPr>
          <p:cNvPr id="16" name="TextBox 15">
            <a:extLst>
              <a:ext uri="{FF2B5EF4-FFF2-40B4-BE49-F238E27FC236}">
                <a16:creationId xmlns:a16="http://schemas.microsoft.com/office/drawing/2014/main" id="{5A71C32A-77B1-4A87-8086-BA67294F2B8E}"/>
              </a:ext>
            </a:extLst>
          </p:cNvPr>
          <p:cNvSpPr txBox="1"/>
          <p:nvPr/>
        </p:nvSpPr>
        <p:spPr>
          <a:xfrm>
            <a:off x="1611749" y="5996286"/>
            <a:ext cx="1051159"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20 miles</a:t>
            </a:r>
          </a:p>
        </p:txBody>
      </p:sp>
      <p:grpSp>
        <p:nvGrpSpPr>
          <p:cNvPr id="20" name="Group 19">
            <a:extLst>
              <a:ext uri="{FF2B5EF4-FFF2-40B4-BE49-F238E27FC236}">
                <a16:creationId xmlns:a16="http://schemas.microsoft.com/office/drawing/2014/main" id="{BE0BA577-3090-456E-B37D-49D829991CDF}"/>
              </a:ext>
            </a:extLst>
          </p:cNvPr>
          <p:cNvGrpSpPr/>
          <p:nvPr/>
        </p:nvGrpSpPr>
        <p:grpSpPr>
          <a:xfrm>
            <a:off x="10897864" y="1368201"/>
            <a:ext cx="1200016" cy="1973894"/>
            <a:chOff x="10951693" y="713969"/>
            <a:chExt cx="1200016" cy="1973894"/>
          </a:xfrm>
        </p:grpSpPr>
        <p:pic>
          <p:nvPicPr>
            <p:cNvPr id="17" name="Picture 16">
              <a:extLst>
                <a:ext uri="{FF2B5EF4-FFF2-40B4-BE49-F238E27FC236}">
                  <a16:creationId xmlns:a16="http://schemas.microsoft.com/office/drawing/2014/main" id="{C2DBCCB3-61EA-44BF-B475-F1E57DA3326D}"/>
                </a:ext>
              </a:extLst>
            </p:cNvPr>
            <p:cNvPicPr>
              <a:picLocks noChangeAspect="1"/>
            </p:cNvPicPr>
            <p:nvPr/>
          </p:nvPicPr>
          <p:blipFill rotWithShape="1">
            <a:blip r:embed="rId12">
              <a:extLst>
                <a:ext uri="{28A0092B-C50C-407E-A947-70E740481C1C}">
                  <a14:useLocalDpi xmlns:a14="http://schemas.microsoft.com/office/drawing/2010/main" val="0"/>
                </a:ext>
              </a:extLst>
            </a:blip>
            <a:srcRect l="10682" t="4528" r="50164" b="5748"/>
            <a:stretch/>
          </p:blipFill>
          <p:spPr>
            <a:xfrm>
              <a:off x="10951693" y="804241"/>
              <a:ext cx="311596" cy="1790913"/>
            </a:xfrm>
            <a:prstGeom prst="rect">
              <a:avLst/>
            </a:prstGeom>
          </p:spPr>
        </p:pic>
        <p:sp>
          <p:nvSpPr>
            <p:cNvPr id="18" name="TextBox 17">
              <a:extLst>
                <a:ext uri="{FF2B5EF4-FFF2-40B4-BE49-F238E27FC236}">
                  <a16:creationId xmlns:a16="http://schemas.microsoft.com/office/drawing/2014/main" id="{1E8814D4-7C48-4635-A5B0-BB08EFF01D4D}"/>
                </a:ext>
              </a:extLst>
            </p:cNvPr>
            <p:cNvSpPr txBox="1"/>
            <p:nvPr/>
          </p:nvSpPr>
          <p:spPr>
            <a:xfrm>
              <a:off x="11247129" y="2318531"/>
              <a:ext cx="90458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-3.15°</a:t>
              </a:r>
            </a:p>
          </p:txBody>
        </p:sp>
        <p:sp>
          <p:nvSpPr>
            <p:cNvPr id="19" name="TextBox 18">
              <a:extLst>
                <a:ext uri="{FF2B5EF4-FFF2-40B4-BE49-F238E27FC236}">
                  <a16:creationId xmlns:a16="http://schemas.microsoft.com/office/drawing/2014/main" id="{8EF2D6B1-D39A-4C62-BFAB-6C38F9857BD5}"/>
                </a:ext>
              </a:extLst>
            </p:cNvPr>
            <p:cNvSpPr txBox="1"/>
            <p:nvPr/>
          </p:nvSpPr>
          <p:spPr>
            <a:xfrm>
              <a:off x="11247129" y="713969"/>
              <a:ext cx="76339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3.15°</a:t>
              </a:r>
            </a:p>
          </p:txBody>
        </p:sp>
      </p:grpSp>
      <p:pic>
        <p:nvPicPr>
          <p:cNvPr id="21" name="Picture 20" descr="Shape&#10;&#10;Description automatically generated">
            <a:extLst>
              <a:ext uri="{FF2B5EF4-FFF2-40B4-BE49-F238E27FC236}">
                <a16:creationId xmlns:a16="http://schemas.microsoft.com/office/drawing/2014/main" id="{F0C32005-F595-4B28-9669-6EF2A67A2E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672" b="77416" l="25774" r="77475"/>
                    </a14:imgEffect>
                  </a14:imgLayer>
                </a14:imgProps>
              </a:ext>
              <a:ext uri="{28A0092B-C50C-407E-A947-70E740481C1C}">
                <a14:useLocalDpi xmlns:a14="http://schemas.microsoft.com/office/drawing/2010/main" val="0"/>
              </a:ext>
            </a:extLst>
          </a:blip>
          <a:srcRect l="19312" t="6829" r="16062" b="14741"/>
          <a:stretch/>
        </p:blipFill>
        <p:spPr>
          <a:xfrm>
            <a:off x="11410892" y="5793586"/>
            <a:ext cx="449370" cy="562947"/>
          </a:xfrm>
          <a:prstGeom prst="rect">
            <a:avLst/>
          </a:prstGeom>
        </p:spPr>
      </p:pic>
      <p:sp>
        <p:nvSpPr>
          <p:cNvPr id="22" name="TextBox 21">
            <a:extLst>
              <a:ext uri="{FF2B5EF4-FFF2-40B4-BE49-F238E27FC236}">
                <a16:creationId xmlns:a16="http://schemas.microsoft.com/office/drawing/2014/main" id="{BC6D7377-7B24-426F-A25A-D77113708281}"/>
              </a:ext>
            </a:extLst>
          </p:cNvPr>
          <p:cNvSpPr txBox="1"/>
          <p:nvPr/>
        </p:nvSpPr>
        <p:spPr>
          <a:xfrm>
            <a:off x="11486526" y="5520172"/>
            <a:ext cx="204353" cy="307777"/>
          </a:xfrm>
          <a:prstGeom prst="rect">
            <a:avLst/>
          </a:prstGeom>
          <a:noFill/>
        </p:spPr>
        <p:txBody>
          <a:bodyPr wrap="square" rtlCol="0">
            <a:spAutoFit/>
          </a:bodyPr>
          <a:lstStyle/>
          <a:p>
            <a:r>
              <a:rPr lang="en-US" sz="1400" dirty="0">
                <a:latin typeface="Century Gothic" panose="020B0502020202020204" pitchFamily="34" charset="0"/>
              </a:rPr>
              <a:t>N</a:t>
            </a:r>
          </a:p>
        </p:txBody>
      </p:sp>
    </p:spTree>
    <p:extLst>
      <p:ext uri="{BB962C8B-B14F-4D97-AF65-F5344CB8AC3E}">
        <p14:creationId xmlns:p14="http://schemas.microsoft.com/office/powerpoint/2010/main" val="2059716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10407"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CONCLUSIONS</a:t>
            </a:r>
          </a:p>
        </p:txBody>
      </p:sp>
      <p:sp>
        <p:nvSpPr>
          <p:cNvPr id="3" name="TextBox 2">
            <a:extLst>
              <a:ext uri="{FF2B5EF4-FFF2-40B4-BE49-F238E27FC236}">
                <a16:creationId xmlns:a16="http://schemas.microsoft.com/office/drawing/2014/main" id="{92301236-CCAF-4F60-B037-AE7370E99817}"/>
              </a:ext>
            </a:extLst>
          </p:cNvPr>
          <p:cNvSpPr txBox="1"/>
          <p:nvPr/>
        </p:nvSpPr>
        <p:spPr>
          <a:xfrm>
            <a:off x="495300" y="1097080"/>
            <a:ext cx="6546632" cy="4503797"/>
          </a:xfrm>
          <a:prstGeom prst="rect">
            <a:avLst/>
          </a:prstGeom>
          <a:noFill/>
        </p:spPr>
        <p:txBody>
          <a:bodyPr wrap="square" lIns="91440" tIns="45720" rIns="91440" bIns="45720" anchor="t">
            <a:spAutoFit/>
          </a:bodyPr>
          <a:lstStyle/>
          <a:p>
            <a:pPr marL="342900" indent="-342900">
              <a:spcAft>
                <a:spcPts val="8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Winter has the largest temperature difference with an increase of 1.6°F</a:t>
            </a:r>
            <a:endParaRPr lang="en-US" sz="2000" dirty="0">
              <a:cs typeface="Calibri" panose="020F0502020204030204"/>
            </a:endParaRPr>
          </a:p>
          <a:p>
            <a:pPr marL="342900" indent="-342900">
              <a:spcBef>
                <a:spcPts val="1200"/>
              </a:spcBef>
              <a:spcAft>
                <a:spcPts val="8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Summer has the largest precipitation difference with an increase of 0.012 inches per day</a:t>
            </a:r>
          </a:p>
          <a:p>
            <a:pPr marL="342900" indent="-342900">
              <a:spcBef>
                <a:spcPts val="1200"/>
              </a:spcBef>
              <a:spcAft>
                <a:spcPts val="8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2010–2020: Net loss of roughly 1,794 hectares of wetland in Delaware's coastal zone</a:t>
            </a:r>
          </a:p>
          <a:p>
            <a:pPr marL="342900" indent="-342900">
              <a:spcBef>
                <a:spcPts val="1200"/>
              </a:spcBef>
              <a:spcAft>
                <a:spcPts val="8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a:rPr>
              <a:t>Potential for major wetland loss over the next 30 years if current trends are not interrupted </a:t>
            </a:r>
            <a:endParaRPr lang="en-US" sz="2000" dirty="0">
              <a:solidFill>
                <a:schemeClr val="tx1">
                  <a:lumMod val="75000"/>
                  <a:lumOff val="25000"/>
                </a:schemeClr>
              </a:solidFill>
              <a:latin typeface="Century Gothic" panose="020B0502020202020204" pitchFamily="34" charset="0"/>
            </a:endParaRPr>
          </a:p>
          <a:p>
            <a:pPr marL="342900" indent="-342900">
              <a:spcBef>
                <a:spcPts val="1200"/>
              </a:spcBef>
              <a:spcAft>
                <a:spcPts val="800"/>
              </a:spcAft>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Most suitable sites for tidal marsh migration are located near the middle of the Delaware coastline</a:t>
            </a:r>
          </a:p>
        </p:txBody>
      </p:sp>
      <p:pic>
        <p:nvPicPr>
          <p:cNvPr id="5" name="Picture 4" descr="A picture containing grass, outdoor, sky, field&#10;&#10;Description automatically generated">
            <a:extLst>
              <a:ext uri="{FF2B5EF4-FFF2-40B4-BE49-F238E27FC236}">
                <a16:creationId xmlns:a16="http://schemas.microsoft.com/office/drawing/2014/main" id="{DD0F76F4-7670-4EA8-8BFC-B791A5E41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701" y="86628"/>
            <a:ext cx="4446872" cy="591966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DA31EE8-7F78-42E5-AF31-E713A1E9645F}"/>
              </a:ext>
            </a:extLst>
          </p:cNvPr>
          <p:cNvSpPr txBox="1"/>
          <p:nvPr/>
        </p:nvSpPr>
        <p:spPr>
          <a:xfrm>
            <a:off x="7781261" y="6030368"/>
            <a:ext cx="3591752"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mn-lt"/>
                <a:cs typeface="+mn-lt"/>
              </a:rPr>
              <a:t>Delaware Tidal Wetland</a:t>
            </a:r>
            <a:endParaRPr lang="en-US" sz="1400" dirty="0">
              <a:solidFill>
                <a:schemeClr val="tx1">
                  <a:lumMod val="75000"/>
                  <a:lumOff val="25000"/>
                </a:schemeClr>
              </a:solidFill>
              <a:latin typeface="Century Gothic"/>
              <a:cs typeface="Calibri"/>
            </a:endParaRPr>
          </a:p>
          <a:p>
            <a:pPr algn="ctr"/>
            <a:r>
              <a:rPr lang="en-US" sz="1050" dirty="0">
                <a:solidFill>
                  <a:schemeClr val="tx1">
                    <a:lumMod val="75000"/>
                    <a:lumOff val="25000"/>
                  </a:schemeClr>
                </a:solidFill>
                <a:latin typeface="Century Gothic"/>
              </a:rPr>
              <a:t>Image</a:t>
            </a:r>
            <a:r>
              <a:rPr lang="en-US" sz="1050" dirty="0">
                <a:solidFill>
                  <a:schemeClr val="tx1">
                    <a:lumMod val="75000"/>
                    <a:lumOff val="25000"/>
                  </a:schemeClr>
                </a:solidFill>
                <a:latin typeface="Century Gothic"/>
                <a:cs typeface="Calibri"/>
              </a:rPr>
              <a:t> credit: Dr. Kari St. Laurent</a:t>
            </a:r>
            <a:endParaRPr lang="en-US" sz="1200" dirty="0">
              <a:solidFill>
                <a:schemeClr val="tx1">
                  <a:lumMod val="75000"/>
                  <a:lumOff val="25000"/>
                </a:schemeClr>
              </a:solidFill>
              <a:cs typeface="Calibri"/>
            </a:endParaRPr>
          </a:p>
        </p:txBody>
      </p:sp>
    </p:spTree>
    <p:extLst>
      <p:ext uri="{BB962C8B-B14F-4D97-AF65-F5344CB8AC3E}">
        <p14:creationId xmlns:p14="http://schemas.microsoft.com/office/powerpoint/2010/main" val="324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519" y="40234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STUDY AREA AND STUDY PERIOD</a:t>
            </a:r>
          </a:p>
        </p:txBody>
      </p:sp>
      <p:sp>
        <p:nvSpPr>
          <p:cNvPr id="11" name="TextBox 10">
            <a:extLst>
              <a:ext uri="{FF2B5EF4-FFF2-40B4-BE49-F238E27FC236}">
                <a16:creationId xmlns:a16="http://schemas.microsoft.com/office/drawing/2014/main" id="{FF69F92B-23A1-4C10-B646-40231EFD70ED}"/>
              </a:ext>
            </a:extLst>
          </p:cNvPr>
          <p:cNvSpPr txBox="1"/>
          <p:nvPr/>
        </p:nvSpPr>
        <p:spPr>
          <a:xfrm>
            <a:off x="536525" y="1194691"/>
            <a:ext cx="5222107" cy="3600986"/>
          </a:xfrm>
          <a:prstGeom prst="rect">
            <a:avLst/>
          </a:prstGeom>
          <a:noFill/>
        </p:spPr>
        <p:txBody>
          <a:bodyPr wrap="square">
            <a:spAutoFit/>
          </a:bodyPr>
          <a:lstStyle/>
          <a:p>
            <a:pPr>
              <a:buClr>
                <a:srgbClr val="66A478"/>
              </a:buClr>
            </a:pPr>
            <a:r>
              <a:rPr lang="en-US" sz="2800" b="1" dirty="0">
                <a:solidFill>
                  <a:schemeClr val="tx1">
                    <a:lumMod val="75000"/>
                    <a:lumOff val="25000"/>
                  </a:schemeClr>
                </a:solidFill>
                <a:latin typeface="Century Gothic" panose="020B0502020202020204" pitchFamily="34" charset="0"/>
              </a:rPr>
              <a:t>Study Area</a:t>
            </a:r>
          </a:p>
          <a:p>
            <a:pPr marL="342900" indent="-342900">
              <a:lnSpc>
                <a:spcPct val="150000"/>
              </a:lnSpc>
              <a:buClr>
                <a:srgbClr val="66A478"/>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Delaware </a:t>
            </a:r>
          </a:p>
          <a:p>
            <a:pPr marL="342900" indent="-342900">
              <a:lnSpc>
                <a:spcPct val="150000"/>
              </a:lnSpc>
              <a:buClr>
                <a:srgbClr val="66A478"/>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Focus on coastal areas</a:t>
            </a:r>
          </a:p>
          <a:p>
            <a:pPr>
              <a:buClr>
                <a:srgbClr val="66A478"/>
              </a:buClr>
            </a:pPr>
            <a:endParaRPr lang="en-US" sz="2800" dirty="0">
              <a:solidFill>
                <a:schemeClr val="tx1">
                  <a:lumMod val="75000"/>
                  <a:lumOff val="25000"/>
                </a:schemeClr>
              </a:solidFill>
              <a:latin typeface="Century Gothic" panose="020B0502020202020204" pitchFamily="34" charset="0"/>
            </a:endParaRPr>
          </a:p>
          <a:p>
            <a:pPr>
              <a:buClr>
                <a:srgbClr val="66A478"/>
              </a:buClr>
            </a:pPr>
            <a:r>
              <a:rPr lang="en-US" sz="2800" b="1" dirty="0">
                <a:solidFill>
                  <a:schemeClr val="tx1">
                    <a:lumMod val="75000"/>
                    <a:lumOff val="25000"/>
                  </a:schemeClr>
                </a:solidFill>
                <a:latin typeface="Century Gothic" panose="020B0502020202020204" pitchFamily="34" charset="0"/>
              </a:rPr>
              <a:t>Study Period</a:t>
            </a:r>
          </a:p>
          <a:p>
            <a:pPr marL="457200" indent="-457200">
              <a:lnSpc>
                <a:spcPct val="150000"/>
              </a:lnSpc>
              <a:buClr>
                <a:srgbClr val="66A478"/>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January 2000 – June 2021</a:t>
            </a:r>
          </a:p>
          <a:p>
            <a:pPr marL="457200" indent="-457200">
              <a:lnSpc>
                <a:spcPct val="150000"/>
              </a:lnSpc>
              <a:buClr>
                <a:srgbClr val="66A478"/>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Forecasting to 2050</a:t>
            </a:r>
          </a:p>
        </p:txBody>
      </p:sp>
      <p:grpSp>
        <p:nvGrpSpPr>
          <p:cNvPr id="7" name="Group 6">
            <a:extLst>
              <a:ext uri="{FF2B5EF4-FFF2-40B4-BE49-F238E27FC236}">
                <a16:creationId xmlns:a16="http://schemas.microsoft.com/office/drawing/2014/main" id="{E7C3D94F-13ED-443B-B85E-21E28E213550}"/>
              </a:ext>
            </a:extLst>
          </p:cNvPr>
          <p:cNvGrpSpPr/>
          <p:nvPr/>
        </p:nvGrpSpPr>
        <p:grpSpPr>
          <a:xfrm>
            <a:off x="5418550" y="-99049"/>
            <a:ext cx="7210696" cy="6800031"/>
            <a:chOff x="5418550" y="-99049"/>
            <a:chExt cx="7210696" cy="6800031"/>
          </a:xfrm>
        </p:grpSpPr>
        <p:grpSp>
          <p:nvGrpSpPr>
            <p:cNvPr id="5" name="Group 4">
              <a:extLst>
                <a:ext uri="{FF2B5EF4-FFF2-40B4-BE49-F238E27FC236}">
                  <a16:creationId xmlns:a16="http://schemas.microsoft.com/office/drawing/2014/main" id="{6E9FD740-48C3-4D35-8062-472617E5D150}"/>
                </a:ext>
              </a:extLst>
            </p:cNvPr>
            <p:cNvGrpSpPr/>
            <p:nvPr/>
          </p:nvGrpSpPr>
          <p:grpSpPr>
            <a:xfrm>
              <a:off x="5418550" y="-99049"/>
              <a:ext cx="7210696" cy="6800031"/>
              <a:chOff x="5418550" y="-99049"/>
              <a:chExt cx="7210696" cy="6800031"/>
            </a:xfrm>
          </p:grpSpPr>
          <p:grpSp>
            <p:nvGrpSpPr>
              <p:cNvPr id="4" name="Group 3">
                <a:extLst>
                  <a:ext uri="{FF2B5EF4-FFF2-40B4-BE49-F238E27FC236}">
                    <a16:creationId xmlns:a16="http://schemas.microsoft.com/office/drawing/2014/main" id="{2DB00939-ACDF-470C-A622-337F8FCE4DC6}"/>
                  </a:ext>
                </a:extLst>
              </p:cNvPr>
              <p:cNvGrpSpPr/>
              <p:nvPr/>
            </p:nvGrpSpPr>
            <p:grpSpPr>
              <a:xfrm>
                <a:off x="5418550" y="-99049"/>
                <a:ext cx="6773450" cy="6513833"/>
                <a:chOff x="5418550" y="-99049"/>
                <a:chExt cx="6773450" cy="6513833"/>
              </a:xfrm>
            </p:grpSpPr>
            <p:grpSp>
              <p:nvGrpSpPr>
                <p:cNvPr id="53" name="Group 52">
                  <a:extLst>
                    <a:ext uri="{FF2B5EF4-FFF2-40B4-BE49-F238E27FC236}">
                      <a16:creationId xmlns:a16="http://schemas.microsoft.com/office/drawing/2014/main" id="{C77E58A9-FEEA-423F-A548-2E860D4FD05A}"/>
                    </a:ext>
                  </a:extLst>
                </p:cNvPr>
                <p:cNvGrpSpPr/>
                <p:nvPr/>
              </p:nvGrpSpPr>
              <p:grpSpPr>
                <a:xfrm>
                  <a:off x="5418550" y="-99049"/>
                  <a:ext cx="6773450" cy="6513833"/>
                  <a:chOff x="5418550" y="-99049"/>
                  <a:chExt cx="6773450" cy="6513833"/>
                </a:xfrm>
              </p:grpSpPr>
              <p:grpSp>
                <p:nvGrpSpPr>
                  <p:cNvPr id="36" name="Group 35">
                    <a:extLst>
                      <a:ext uri="{FF2B5EF4-FFF2-40B4-BE49-F238E27FC236}">
                        <a16:creationId xmlns:a16="http://schemas.microsoft.com/office/drawing/2014/main" id="{E04E3F80-4315-4EB2-89F8-652FFE104EB4}"/>
                      </a:ext>
                    </a:extLst>
                  </p:cNvPr>
                  <p:cNvGrpSpPr/>
                  <p:nvPr/>
                </p:nvGrpSpPr>
                <p:grpSpPr>
                  <a:xfrm>
                    <a:off x="5418550" y="-99049"/>
                    <a:ext cx="6773450" cy="6513833"/>
                    <a:chOff x="5418550" y="172083"/>
                    <a:chExt cx="6773450" cy="6513833"/>
                  </a:xfrm>
                </p:grpSpPr>
                <p:pic>
                  <p:nvPicPr>
                    <p:cNvPr id="17" name="Picture 16">
                      <a:extLst>
                        <a:ext uri="{FF2B5EF4-FFF2-40B4-BE49-F238E27FC236}">
                          <a16:creationId xmlns:a16="http://schemas.microsoft.com/office/drawing/2014/main" id="{29210BB0-B851-4683-87FE-057C850E8E19}"/>
                        </a:ext>
                      </a:extLst>
                    </p:cNvPr>
                    <p:cNvPicPr>
                      <a:picLocks noChangeAspect="1"/>
                    </p:cNvPicPr>
                    <p:nvPr/>
                  </p:nvPicPr>
                  <p:blipFill>
                    <a:blip r:embed="rId3"/>
                    <a:stretch>
                      <a:fillRect/>
                    </a:stretch>
                  </p:blipFill>
                  <p:spPr>
                    <a:xfrm>
                      <a:off x="5418550" y="3646714"/>
                      <a:ext cx="3279768" cy="2896028"/>
                    </a:xfrm>
                    <a:prstGeom prst="rect">
                      <a:avLst/>
                    </a:prstGeom>
                  </p:spPr>
                </p:pic>
                <p:pic>
                  <p:nvPicPr>
                    <p:cNvPr id="6" name="Picture 5">
                      <a:extLst>
                        <a:ext uri="{FF2B5EF4-FFF2-40B4-BE49-F238E27FC236}">
                          <a16:creationId xmlns:a16="http://schemas.microsoft.com/office/drawing/2014/main" id="{DD9EC82B-A6A5-4149-BC0F-3604B86119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332" b="95852" l="9728" r="88716">
                                  <a14:foregroundMark x1="22179" y1="9825" x2="33852" y2="6332"/>
                                  <a14:foregroundMark x1="33852" y1="6332" x2="47082" y2="6987"/>
                                  <a14:foregroundMark x1="38911" y1="19214" x2="38828" y2="19492"/>
                                  <a14:foregroundMark x1="36965" y1="26856" x2="36965" y2="26856"/>
                                  <a14:foregroundMark x1="36965" y1="26638" x2="36965" y2="26638"/>
                                  <a14:foregroundMark x1="64268" y1="95420" x2="83268" y2="95633"/>
                                  <a14:foregroundMark x1="83658" y1="95415" x2="83658" y2="95633"/>
                                  <a14:foregroundMark x1="34158" y1="95210" x2="34615" y2="95223"/>
                                  <a14:foregroundMark x1="30692" y1="95115" x2="32288" y2="95159"/>
                                  <a14:foregroundMark x1="23735" y1="80349" x2="23745" y2="80549"/>
                                  <a14:backgroundMark x1="36187" y1="20524" x2="36472" y2="20804"/>
                                  <a14:backgroundMark x1="35019" y1="21616" x2="35019" y2="21616"/>
                                  <a14:backgroundMark x1="37743" y1="22926" x2="36965" y2="22707"/>
                                  <a14:backgroundMark x1="37803" y1="21683" x2="38521" y2="22489"/>
                                  <a14:backgroundMark x1="36965" y1="20742" x2="37055" y2="20843"/>
                                  <a14:backgroundMark x1="84047" y1="95633" x2="84436" y2="95633"/>
                                  <a14:backgroundMark x1="84047" y1="95852" x2="84047" y2="95852"/>
                                  <a14:backgroundMark x1="83268" y1="95852" x2="83268" y2="95852"/>
                                  <a14:backgroundMark x1="23346" y1="80349" x2="23346" y2="80349"/>
                                  <a14:backgroundMark x1="22957" y1="80568" x2="24125" y2="95852"/>
                                  <a14:backgroundMark x1="33852" y1="95852" x2="49027" y2="96725"/>
                                  <a14:backgroundMark x1="49027" y1="96725" x2="62646" y2="96507"/>
                                  <a14:backgroundMark x1="62646" y1="96507" x2="63035" y2="96507"/>
                                  <a14:backgroundMark x1="34630" y1="95852" x2="34630" y2="95852"/>
                                  <a14:backgroundMark x1="34241" y1="95852" x2="33074" y2="95852"/>
                                  <a14:backgroundMark x1="35019" y1="95852" x2="33463" y2="96070"/>
                                  <a14:backgroundMark x1="34241" y1="95633" x2="33852" y2="95852"/>
                                  <a14:backgroundMark x1="35019" y1="95633" x2="35019" y2="95633"/>
                                  <a14:backgroundMark x1="23346" y1="80786" x2="23346" y2="80786"/>
                                  <a14:backgroundMark x1="37354" y1="26638" x2="37354" y2="26638"/>
                                  <a14:backgroundMark x1="37354" y1="27293" x2="37354" y2="27293"/>
                                  <a14:backgroundMark x1="35019" y1="20961" x2="36965" y2="22271"/>
                                  <a14:backgroundMark x1="40078" y1="19651" x2="40078" y2="19651"/>
                                  <a14:backgroundMark x1="40078" y1="19432" x2="40078" y2="19432"/>
                                  <a14:backgroundMark x1="39689" y1="19432" x2="39689" y2="19432"/>
                                </a14:backgroundRemoval>
                              </a14:imgEffect>
                            </a14:imgLayer>
                          </a14:imgProps>
                        </a:ext>
                      </a:extLst>
                    </a:blip>
                    <a:stretch>
                      <a:fillRect/>
                    </a:stretch>
                  </p:blipFill>
                  <p:spPr>
                    <a:xfrm>
                      <a:off x="8536858" y="172083"/>
                      <a:ext cx="3655142" cy="6513833"/>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FDC29B57-518B-4DDE-B48D-75C813F73ECC}"/>
                        </a:ext>
                      </a:extLst>
                    </p:cNvPr>
                    <p:cNvCxnSpPr>
                      <a:cxnSpLocks/>
                    </p:cNvCxnSpPr>
                    <p:nvPr/>
                  </p:nvCxnSpPr>
                  <p:spPr>
                    <a:xfrm>
                      <a:off x="6609438" y="6289751"/>
                      <a:ext cx="2867071" cy="64867"/>
                    </a:xfrm>
                    <a:prstGeom prst="line">
                      <a:avLst/>
                    </a:prstGeom>
                    <a:ln>
                      <a:solidFill>
                        <a:srgbClr val="66A478"/>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9EF6B1C7-14D1-419C-B86D-D83770E4CACE}"/>
                        </a:ext>
                      </a:extLst>
                    </p:cNvPr>
                    <p:cNvCxnSpPr>
                      <a:cxnSpLocks/>
                    </p:cNvCxnSpPr>
                    <p:nvPr/>
                  </p:nvCxnSpPr>
                  <p:spPr>
                    <a:xfrm flipV="1">
                      <a:off x="6506407" y="1028316"/>
                      <a:ext cx="2662223" cy="4932027"/>
                    </a:xfrm>
                    <a:prstGeom prst="line">
                      <a:avLst/>
                    </a:prstGeom>
                    <a:ln>
                      <a:solidFill>
                        <a:srgbClr val="66A478"/>
                      </a:solidFill>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7AEAA45B-6A9E-4B83-9FC3-8704B49935F9}"/>
                        </a:ext>
                      </a:extLst>
                    </p:cNvPr>
                    <p:cNvSpPr txBox="1"/>
                    <p:nvPr/>
                  </p:nvSpPr>
                  <p:spPr>
                    <a:xfrm>
                      <a:off x="9718325" y="5102054"/>
                      <a:ext cx="1758274" cy="400110"/>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Delaware</a:t>
                      </a:r>
                      <a:endParaRPr lang="en-US" sz="1600" dirty="0">
                        <a:solidFill>
                          <a:schemeClr val="bg1"/>
                        </a:solidFill>
                        <a:latin typeface="Century Gothic" panose="020B0502020202020204" pitchFamily="34" charset="0"/>
                      </a:endParaRPr>
                    </a:p>
                  </p:txBody>
                </p:sp>
              </p:grpSp>
              <p:grpSp>
                <p:nvGrpSpPr>
                  <p:cNvPr id="52" name="Group 51">
                    <a:extLst>
                      <a:ext uri="{FF2B5EF4-FFF2-40B4-BE49-F238E27FC236}">
                        <a16:creationId xmlns:a16="http://schemas.microsoft.com/office/drawing/2014/main" id="{260D54B8-EFEF-4DA9-8204-AB00CA36C085}"/>
                      </a:ext>
                    </a:extLst>
                  </p:cNvPr>
                  <p:cNvGrpSpPr/>
                  <p:nvPr/>
                </p:nvGrpSpPr>
                <p:grpSpPr>
                  <a:xfrm>
                    <a:off x="5850855" y="2031299"/>
                    <a:ext cx="2233893" cy="560291"/>
                    <a:chOff x="5905173" y="2031295"/>
                    <a:chExt cx="2414526" cy="605595"/>
                  </a:xfrm>
                </p:grpSpPr>
                <p:pic>
                  <p:nvPicPr>
                    <p:cNvPr id="47" name="Picture 46">
                      <a:extLst>
                        <a:ext uri="{FF2B5EF4-FFF2-40B4-BE49-F238E27FC236}">
                          <a16:creationId xmlns:a16="http://schemas.microsoft.com/office/drawing/2014/main" id="{36B3F704-206D-47B4-92F9-E68E1B8F20E0}"/>
                        </a:ext>
                      </a:extLst>
                    </p:cNvPr>
                    <p:cNvPicPr>
                      <a:picLocks noChangeAspect="1"/>
                    </p:cNvPicPr>
                    <p:nvPr/>
                  </p:nvPicPr>
                  <p:blipFill rotWithShape="1">
                    <a:blip r:embed="rId6"/>
                    <a:srcRect l="12955" t="12906" r="24187" b="19908"/>
                    <a:stretch/>
                  </p:blipFill>
                  <p:spPr>
                    <a:xfrm>
                      <a:off x="5905173" y="2098791"/>
                      <a:ext cx="209550" cy="172784"/>
                    </a:xfrm>
                    <a:prstGeom prst="rect">
                      <a:avLst/>
                    </a:prstGeom>
                  </p:spPr>
                </p:pic>
                <p:pic>
                  <p:nvPicPr>
                    <p:cNvPr id="49" name="Picture 48">
                      <a:extLst>
                        <a:ext uri="{FF2B5EF4-FFF2-40B4-BE49-F238E27FC236}">
                          <a16:creationId xmlns:a16="http://schemas.microsoft.com/office/drawing/2014/main" id="{BFF942F1-B219-4889-84E1-E2DA7865C8C0}"/>
                        </a:ext>
                      </a:extLst>
                    </p:cNvPr>
                    <p:cNvPicPr>
                      <a:picLocks noChangeAspect="1"/>
                    </p:cNvPicPr>
                    <p:nvPr/>
                  </p:nvPicPr>
                  <p:blipFill rotWithShape="1">
                    <a:blip r:embed="rId7"/>
                    <a:srcRect l="9281" t="16150" r="17385" b="11290"/>
                    <a:stretch/>
                  </p:blipFill>
                  <p:spPr>
                    <a:xfrm>
                      <a:off x="5915042" y="2371723"/>
                      <a:ext cx="209551" cy="172784"/>
                    </a:xfrm>
                    <a:prstGeom prst="rect">
                      <a:avLst/>
                    </a:prstGeom>
                  </p:spPr>
                </p:pic>
                <p:sp>
                  <p:nvSpPr>
                    <p:cNvPr id="50" name="TextBox 49">
                      <a:extLst>
                        <a:ext uri="{FF2B5EF4-FFF2-40B4-BE49-F238E27FC236}">
                          <a16:creationId xmlns:a16="http://schemas.microsoft.com/office/drawing/2014/main" id="{5B04D79C-EE8D-4C87-9E86-928B4080A925}"/>
                        </a:ext>
                      </a:extLst>
                    </p:cNvPr>
                    <p:cNvSpPr txBox="1"/>
                    <p:nvPr/>
                  </p:nvSpPr>
                  <p:spPr>
                    <a:xfrm>
                      <a:off x="6104533" y="2031295"/>
                      <a:ext cx="2215166" cy="33266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State of Delaware</a:t>
                      </a:r>
                    </a:p>
                  </p:txBody>
                </p:sp>
                <p:sp>
                  <p:nvSpPr>
                    <p:cNvPr id="51" name="TextBox 50">
                      <a:extLst>
                        <a:ext uri="{FF2B5EF4-FFF2-40B4-BE49-F238E27FC236}">
                          <a16:creationId xmlns:a16="http://schemas.microsoft.com/office/drawing/2014/main" id="{CE6B737B-2C9B-4EB3-B8A3-72B958CA2517}"/>
                        </a:ext>
                      </a:extLst>
                    </p:cNvPr>
                    <p:cNvSpPr txBox="1"/>
                    <p:nvPr/>
                  </p:nvSpPr>
                  <p:spPr>
                    <a:xfrm>
                      <a:off x="6104125" y="2304227"/>
                      <a:ext cx="2215166" cy="33266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United States Border</a:t>
                      </a:r>
                    </a:p>
                  </p:txBody>
                </p:sp>
              </p:grpSp>
            </p:grpSp>
            <p:sp>
              <p:nvSpPr>
                <p:cNvPr id="37" name="TextBox 36">
                  <a:extLst>
                    <a:ext uri="{FF2B5EF4-FFF2-40B4-BE49-F238E27FC236}">
                      <a16:creationId xmlns:a16="http://schemas.microsoft.com/office/drawing/2014/main" id="{0F08405C-1EB6-4D1E-AC0F-3029EA1E7238}"/>
                    </a:ext>
                  </a:extLst>
                </p:cNvPr>
                <p:cNvSpPr txBox="1"/>
                <p:nvPr/>
              </p:nvSpPr>
              <p:spPr>
                <a:xfrm>
                  <a:off x="5540576" y="3467761"/>
                  <a:ext cx="1758274"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Northeastern United States</a:t>
                  </a:r>
                </a:p>
              </p:txBody>
            </p:sp>
          </p:grpSp>
          <p:pic>
            <p:nvPicPr>
              <p:cNvPr id="39" name="Picture 38">
                <a:extLst>
                  <a:ext uri="{FF2B5EF4-FFF2-40B4-BE49-F238E27FC236}">
                    <a16:creationId xmlns:a16="http://schemas.microsoft.com/office/drawing/2014/main" id="{859AC56A-D5C8-4484-89C8-3B7DA1158C5B}"/>
                  </a:ext>
                </a:extLst>
              </p:cNvPr>
              <p:cNvPicPr>
                <a:picLocks noChangeAspect="1"/>
              </p:cNvPicPr>
              <p:nvPr/>
            </p:nvPicPr>
            <p:blipFill>
              <a:blip r:embed="rId8"/>
              <a:stretch>
                <a:fillRect/>
              </a:stretch>
            </p:blipFill>
            <p:spPr>
              <a:xfrm>
                <a:off x="9696227" y="6458504"/>
                <a:ext cx="1685925" cy="152400"/>
              </a:xfrm>
              <a:prstGeom prst="rect">
                <a:avLst/>
              </a:prstGeom>
            </p:spPr>
          </p:pic>
          <p:sp>
            <p:nvSpPr>
              <p:cNvPr id="40" name="TextBox 39">
                <a:extLst>
                  <a:ext uri="{FF2B5EF4-FFF2-40B4-BE49-F238E27FC236}">
                    <a16:creationId xmlns:a16="http://schemas.microsoft.com/office/drawing/2014/main" id="{78EAE578-15DB-49F1-8BD1-BE9C0F60051C}"/>
                  </a:ext>
                </a:extLst>
              </p:cNvPr>
              <p:cNvSpPr txBox="1"/>
              <p:nvPr/>
            </p:nvSpPr>
            <p:spPr>
              <a:xfrm>
                <a:off x="9655414" y="6233110"/>
                <a:ext cx="19332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a:t>
                </a:r>
              </a:p>
            </p:txBody>
          </p:sp>
          <p:sp>
            <p:nvSpPr>
              <p:cNvPr id="41" name="TextBox 40">
                <a:extLst>
                  <a:ext uri="{FF2B5EF4-FFF2-40B4-BE49-F238E27FC236}">
                    <a16:creationId xmlns:a16="http://schemas.microsoft.com/office/drawing/2014/main" id="{D256B0AE-D136-4FB5-954A-536A045A2F53}"/>
                  </a:ext>
                </a:extLst>
              </p:cNvPr>
              <p:cNvSpPr txBox="1"/>
              <p:nvPr/>
            </p:nvSpPr>
            <p:spPr>
              <a:xfrm>
                <a:off x="9984385" y="6233110"/>
                <a:ext cx="573535"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10</a:t>
                </a:r>
              </a:p>
            </p:txBody>
          </p:sp>
          <p:sp>
            <p:nvSpPr>
              <p:cNvPr id="42" name="TextBox 41">
                <a:extLst>
                  <a:ext uri="{FF2B5EF4-FFF2-40B4-BE49-F238E27FC236}">
                    <a16:creationId xmlns:a16="http://schemas.microsoft.com/office/drawing/2014/main" id="{F43F9B36-A710-4853-87F9-0549E3BD61D7}"/>
                  </a:ext>
                </a:extLst>
              </p:cNvPr>
              <p:cNvSpPr txBox="1"/>
              <p:nvPr/>
            </p:nvSpPr>
            <p:spPr>
              <a:xfrm>
                <a:off x="10385399" y="6233110"/>
                <a:ext cx="57353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a:t>
                </a:r>
              </a:p>
            </p:txBody>
          </p:sp>
          <p:sp>
            <p:nvSpPr>
              <p:cNvPr id="43" name="TextBox 42">
                <a:extLst>
                  <a:ext uri="{FF2B5EF4-FFF2-40B4-BE49-F238E27FC236}">
                    <a16:creationId xmlns:a16="http://schemas.microsoft.com/office/drawing/2014/main" id="{992B6DA4-62A1-420E-A526-15356F3D218A}"/>
                  </a:ext>
                </a:extLst>
              </p:cNvPr>
              <p:cNvSpPr txBox="1"/>
              <p:nvPr/>
            </p:nvSpPr>
            <p:spPr>
              <a:xfrm>
                <a:off x="11178815" y="6233110"/>
                <a:ext cx="1450431"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40 miles</a:t>
                </a:r>
              </a:p>
            </p:txBody>
          </p:sp>
          <p:pic>
            <p:nvPicPr>
              <p:cNvPr id="45" name="Picture 44">
                <a:extLst>
                  <a:ext uri="{FF2B5EF4-FFF2-40B4-BE49-F238E27FC236}">
                    <a16:creationId xmlns:a16="http://schemas.microsoft.com/office/drawing/2014/main" id="{A361B625-F812-4EF4-8BEB-0F3855AF3C1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39" b="97590" l="2703" r="97297">
                            <a14:foregroundMark x1="46379" y1="44854" x2="32432" y2="65060"/>
                            <a14:foregroundMark x1="51351" y1="45783" x2="16216" y2="83133"/>
                            <a14:foregroundMark x1="37838" y1="49398" x2="78378" y2="54217"/>
                            <a14:foregroundMark x1="9665" y1="31325" x2="2703" y2="31325"/>
                            <a14:foregroundMark x1="94595" y1="31325" x2="88190" y2="31325"/>
                            <a14:foregroundMark x1="15420" y1="43321" x2="10811" y2="98795"/>
                            <a14:foregroundMark x1="40541" y1="45783" x2="94595" y2="98795"/>
                            <a14:foregroundMark x1="83408" y1="35718" x2="97297" y2="36145"/>
                            <a14:foregroundMark x1="49003" y1="34660" x2="56097" y2="34878"/>
                            <a14:backgroundMark x1="56757" y1="6024" x2="24324" y2="15663"/>
                            <a14:backgroundMark x1="62162" y1="19277" x2="29730" y2="16867"/>
                            <a14:backgroundMark x1="29730" y1="22892" x2="64865" y2="24096"/>
                          </a14:backgroundRemoval>
                        </a14:imgEffect>
                      </a14:imgLayer>
                    </a14:imgProps>
                  </a:ext>
                </a:extLst>
              </a:blip>
              <a:stretch>
                <a:fillRect/>
              </a:stretch>
            </p:blipFill>
            <p:spPr>
              <a:xfrm>
                <a:off x="9046773" y="6117322"/>
                <a:ext cx="260186" cy="583660"/>
              </a:xfrm>
              <a:prstGeom prst="rect">
                <a:avLst/>
              </a:prstGeom>
            </p:spPr>
          </p:pic>
        </p:grpSp>
        <p:sp>
          <p:nvSpPr>
            <p:cNvPr id="25" name="TextBox 24">
              <a:extLst>
                <a:ext uri="{FF2B5EF4-FFF2-40B4-BE49-F238E27FC236}">
                  <a16:creationId xmlns:a16="http://schemas.microsoft.com/office/drawing/2014/main" id="{ECE03289-F4BD-471D-AD15-7B502033F1BD}"/>
                </a:ext>
              </a:extLst>
            </p:cNvPr>
            <p:cNvSpPr txBox="1"/>
            <p:nvPr/>
          </p:nvSpPr>
          <p:spPr>
            <a:xfrm>
              <a:off x="9002669" y="6083486"/>
              <a:ext cx="193326"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grpSp>
    </p:spTree>
    <p:extLst>
      <p:ext uri="{BB962C8B-B14F-4D97-AF65-F5344CB8AC3E}">
        <p14:creationId xmlns:p14="http://schemas.microsoft.com/office/powerpoint/2010/main" val="2801029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78875"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FUTURE WORK</a:t>
            </a:r>
          </a:p>
        </p:txBody>
      </p:sp>
      <p:sp>
        <p:nvSpPr>
          <p:cNvPr id="3" name="TextBox 2">
            <a:extLst>
              <a:ext uri="{FF2B5EF4-FFF2-40B4-BE49-F238E27FC236}">
                <a16:creationId xmlns:a16="http://schemas.microsoft.com/office/drawing/2014/main" id="{6CDFDC76-9B1D-4B6D-AB64-145D6CF8A048}"/>
              </a:ext>
            </a:extLst>
          </p:cNvPr>
          <p:cNvSpPr txBox="1"/>
          <p:nvPr/>
        </p:nvSpPr>
        <p:spPr>
          <a:xfrm>
            <a:off x="495300" y="1281858"/>
            <a:ext cx="6231322" cy="3477875"/>
          </a:xfrm>
          <a:prstGeom prst="rect">
            <a:avLst/>
          </a:prstGeom>
          <a:noFill/>
        </p:spPr>
        <p:txBody>
          <a:bodyPr wrap="square">
            <a:spAutoFit/>
          </a:bodyPr>
          <a:lstStyle/>
          <a:p>
            <a:pPr marL="342900" indent="-342900">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Use of additional variables</a:t>
            </a:r>
          </a:p>
          <a:p>
            <a:pPr marL="800100" lvl="1" indent="-342900">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Land subsidence, marsh drowning, wind fetch, edge erosion</a:t>
            </a:r>
          </a:p>
          <a:p>
            <a:pPr marL="342900" indent="-342900">
              <a:spcBef>
                <a:spcPts val="1200"/>
              </a:spcBef>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Analyzing regression relationships </a:t>
            </a:r>
          </a:p>
          <a:p>
            <a:pPr marL="342900" indent="-342900">
              <a:spcBef>
                <a:spcPts val="1200"/>
              </a:spcBef>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Include endangered species studies along the coast  </a:t>
            </a:r>
          </a:p>
          <a:p>
            <a:pPr marL="342900" indent="-342900">
              <a:spcBef>
                <a:spcPts val="1200"/>
              </a:spcBef>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Salinity studies </a:t>
            </a:r>
          </a:p>
          <a:p>
            <a:pPr marL="342900" indent="-342900">
              <a:spcBef>
                <a:spcPts val="1200"/>
              </a:spcBef>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Smaller study area</a:t>
            </a:r>
          </a:p>
          <a:p>
            <a:pPr marL="800100" lvl="1" indent="-342900">
              <a:buClr>
                <a:srgbClr val="66A478"/>
              </a:buClr>
              <a:buFont typeface="Arial" panose="020B0604020202020204" pitchFamily="34" charset="0"/>
              <a:buChar char="•"/>
            </a:pPr>
            <a:r>
              <a:rPr lang="en-US" sz="2000" dirty="0">
                <a:solidFill>
                  <a:schemeClr val="tx1">
                    <a:lumMod val="75000"/>
                    <a:lumOff val="25000"/>
                  </a:schemeClr>
                </a:solidFill>
                <a:latin typeface="Century Gothic" panose="020B0502020202020204" pitchFamily="34" charset="0"/>
              </a:rPr>
              <a:t>Case studies</a:t>
            </a:r>
          </a:p>
        </p:txBody>
      </p:sp>
      <p:pic>
        <p:nvPicPr>
          <p:cNvPr id="5" name="Picture 4" descr="A body of water with grass and trees around it&#10;&#10;Description automatically generated with low confidence">
            <a:extLst>
              <a:ext uri="{FF2B5EF4-FFF2-40B4-BE49-F238E27FC236}">
                <a16:creationId xmlns:a16="http://schemas.microsoft.com/office/drawing/2014/main" id="{96642B81-D15E-4730-925D-4CD47726D1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98683" y="707759"/>
            <a:ext cx="5865259" cy="462607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E858041-3A74-4188-ABF9-C0BCDA4C5C27}"/>
              </a:ext>
            </a:extLst>
          </p:cNvPr>
          <p:cNvSpPr txBox="1"/>
          <p:nvPr/>
        </p:nvSpPr>
        <p:spPr>
          <a:xfrm>
            <a:off x="7743591" y="5972119"/>
            <a:ext cx="359175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bg1"/>
                </a:solidFill>
                <a:latin typeface="Century Gothic"/>
                <a:ea typeface="+mn-lt"/>
                <a:cs typeface="+mn-lt"/>
              </a:rPr>
              <a:t>Delaware Tidal Wetland</a:t>
            </a:r>
            <a:endParaRPr lang="en-US" sz="1400" dirty="0">
              <a:solidFill>
                <a:schemeClr val="bg1"/>
              </a:solidFill>
              <a:latin typeface="Century Gothic"/>
              <a:cs typeface="Calibri"/>
            </a:endParaRPr>
          </a:p>
          <a:p>
            <a:pPr algn="ctr"/>
            <a:r>
              <a:rPr lang="en-US" sz="1100" dirty="0">
                <a:solidFill>
                  <a:schemeClr val="bg1"/>
                </a:solidFill>
                <a:latin typeface="Century Gothic"/>
              </a:rPr>
              <a:t>Image</a:t>
            </a:r>
            <a:r>
              <a:rPr lang="en-US" sz="1100" dirty="0">
                <a:solidFill>
                  <a:schemeClr val="bg1"/>
                </a:solidFill>
                <a:latin typeface="Century Gothic"/>
                <a:cs typeface="Calibri"/>
              </a:rPr>
              <a:t> credit: Dr. Kari St. Laurent</a:t>
            </a:r>
            <a:endParaRPr lang="en-US" sz="1400" dirty="0">
              <a:solidFill>
                <a:schemeClr val="bg1"/>
              </a:solidFill>
              <a:cs typeface="Calibri"/>
            </a:endParaRPr>
          </a:p>
        </p:txBody>
      </p:sp>
    </p:spTree>
    <p:extLst>
      <p:ext uri="{BB962C8B-B14F-4D97-AF65-F5344CB8AC3E}">
        <p14:creationId xmlns:p14="http://schemas.microsoft.com/office/powerpoint/2010/main" val="4010388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27076" y="1603014"/>
            <a:ext cx="11696700" cy="36850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66A478"/>
              </a:buClr>
              <a:buSzTx/>
              <a:buFont typeface="Arial" panose="020B0604020202020204" pitchFamily="34" charset="0"/>
              <a:buChar char="•"/>
              <a:tabLst/>
              <a:defRPr/>
            </a:pPr>
            <a:r>
              <a:rPr lang="en-US" b="1" dirty="0"/>
              <a:t>Advisors</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t>
            </a:r>
          </a:p>
          <a:p>
            <a:pPr marL="1028700" lvl="1" indent="-342900">
              <a:lnSpc>
                <a:spcPct val="100000"/>
              </a:lnSpc>
              <a:spcBef>
                <a:spcPts val="0"/>
              </a:spcBef>
              <a:spcAft>
                <a:spcPts val="600"/>
              </a:spcAft>
              <a:buClr>
                <a:srgbClr val="66A478"/>
              </a:buClr>
              <a:defRPr/>
            </a:pPr>
            <a:r>
              <a:rPr lang="en-US" b="1" dirty="0">
                <a:solidFill>
                  <a:srgbClr val="66A478"/>
                </a:solidFill>
              </a:rPr>
              <a:t>Dr. Jeffrey Luvall</a:t>
            </a:r>
            <a:r>
              <a:rPr lang="en-US" dirty="0">
                <a:solidFill>
                  <a:schemeClr val="tx1">
                    <a:lumMod val="75000"/>
                    <a:lumOff val="25000"/>
                  </a:schemeClr>
                </a:solidFill>
              </a:rPr>
              <a:t>, NASA Marshall Space Flight Center</a:t>
            </a:r>
          </a:p>
          <a:p>
            <a:pPr marL="1028700" lvl="1" indent="-342900">
              <a:lnSpc>
                <a:spcPct val="100000"/>
              </a:lnSpc>
              <a:spcBef>
                <a:spcPts val="0"/>
              </a:spcBef>
              <a:spcAft>
                <a:spcPts val="600"/>
              </a:spcAft>
              <a:buClr>
                <a:srgbClr val="66A478"/>
              </a:buClr>
              <a:defRPr/>
            </a:pPr>
            <a:r>
              <a:rPr kumimoji="0" lang="en-US" b="1" i="0" u="none" strike="noStrike" kern="1200" cap="none" spc="0" normalizeH="0" baseline="0" noProof="0" dirty="0">
                <a:ln>
                  <a:noFill/>
                </a:ln>
                <a:solidFill>
                  <a:srgbClr val="66A478"/>
                </a:solidFill>
                <a:effectLst/>
                <a:uLnTx/>
                <a:uFillTx/>
                <a:latin typeface="Century Gothic" panose="020B0502020202020204" pitchFamily="34" charset="0"/>
                <a:ea typeface="+mn-ea"/>
                <a:cs typeface="+mn-cs"/>
              </a:rPr>
              <a:t>Dr. Robert</a:t>
            </a:r>
            <a:r>
              <a:rPr lang="en-US" b="1" dirty="0">
                <a:solidFill>
                  <a:srgbClr val="66A478"/>
                </a:solidFill>
              </a:rPr>
              <a:t> Griffin</a:t>
            </a:r>
            <a:r>
              <a:rPr lang="en-US" dirty="0">
                <a:solidFill>
                  <a:schemeClr val="tx1">
                    <a:lumMod val="75000"/>
                    <a:lumOff val="25000"/>
                  </a:schemeClr>
                </a:solidFill>
              </a:rPr>
              <a:t>, University of Alabama in Huntsville</a:t>
            </a:r>
          </a:p>
          <a:p>
            <a:pPr marL="1028700" lvl="1" indent="-342900">
              <a:lnSpc>
                <a:spcPct val="100000"/>
              </a:lnSpc>
              <a:spcBef>
                <a:spcPts val="0"/>
              </a:spcBef>
              <a:spcAft>
                <a:spcPts val="600"/>
              </a:spcAft>
              <a:buClr>
                <a:srgbClr val="66A478"/>
              </a:buClr>
              <a:defRPr/>
            </a:pPr>
            <a:r>
              <a:rPr lang="en-US" b="1" dirty="0">
                <a:solidFill>
                  <a:srgbClr val="66A478"/>
                </a:solidFill>
              </a:rPr>
              <a:t>A. R. Williams</a:t>
            </a:r>
            <a:r>
              <a:rPr lang="en-US" dirty="0">
                <a:solidFill>
                  <a:schemeClr val="tx1">
                    <a:lumMod val="75000"/>
                    <a:lumOff val="25000"/>
                  </a:schemeClr>
                </a:solidFill>
              </a:rPr>
              <a:t>, NASA DEVELOP</a:t>
            </a:r>
          </a:p>
          <a:p>
            <a:pPr marL="342900" indent="-342900">
              <a:lnSpc>
                <a:spcPct val="100000"/>
              </a:lnSpc>
              <a:spcBef>
                <a:spcPts val="0"/>
              </a:spcBef>
              <a:spcAft>
                <a:spcPts val="600"/>
              </a:spcAft>
              <a:buClr>
                <a:srgbClr val="66A478"/>
              </a:buClr>
              <a:buFont typeface="Arial" panose="020B0604020202020204" pitchFamily="34" charset="0"/>
              <a:buChar char="•"/>
              <a:defRPr/>
            </a:pPr>
            <a:r>
              <a:rPr kumimoji="0" lang="en-US" b="1" i="0" u="none" strike="noStrike" kern="1200" cap="none" spc="0" normalizeH="0" baseline="0" noProof="0" dirty="0">
                <a:ln>
                  <a:noFill/>
                </a:ln>
                <a:solidFill>
                  <a:schemeClr val="tx1">
                    <a:lumMod val="85000"/>
                    <a:lumOff val="15000"/>
                  </a:schemeClr>
                </a:solidFill>
                <a:effectLst/>
                <a:uLnTx/>
                <a:uFillTx/>
                <a:latin typeface="Century Gothic" panose="020B0502020202020204" pitchFamily="34" charset="0"/>
                <a:ea typeface="+mn-ea"/>
                <a:cs typeface="+mn-cs"/>
              </a:rPr>
              <a:t>Partners:</a:t>
            </a:r>
          </a:p>
          <a:p>
            <a:pPr marL="1028700" lvl="1" indent="-342900">
              <a:lnSpc>
                <a:spcPct val="100000"/>
              </a:lnSpc>
              <a:spcBef>
                <a:spcPts val="0"/>
              </a:spcBef>
              <a:spcAft>
                <a:spcPts val="600"/>
              </a:spcAft>
              <a:buClr>
                <a:srgbClr val="66A478"/>
              </a:buClr>
              <a:defRPr/>
            </a:pPr>
            <a:r>
              <a:rPr kumimoji="0" lang="en-US" b="1" i="0" u="none" strike="noStrike" kern="1200" cap="none" spc="0" normalizeH="0" baseline="0" noProof="0" dirty="0">
                <a:ln>
                  <a:noFill/>
                </a:ln>
                <a:solidFill>
                  <a:srgbClr val="66A478"/>
                </a:solidFill>
                <a:effectLst/>
                <a:uLnTx/>
                <a:uFillTx/>
                <a:latin typeface="Century Gothic" panose="020B0502020202020204" pitchFamily="34" charset="0"/>
                <a:ea typeface="+mn-ea"/>
                <a:cs typeface="+mn-cs"/>
              </a:rPr>
              <a:t>Dr. Kari St. Laurent</a:t>
            </a: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DNREC Division of Climate, Coastal, and Energy</a:t>
            </a:r>
          </a:p>
          <a:p>
            <a:pPr marL="1028700" lvl="1" indent="-342900">
              <a:lnSpc>
                <a:spcPct val="100000"/>
              </a:lnSpc>
              <a:spcBef>
                <a:spcPts val="0"/>
              </a:spcBef>
              <a:spcAft>
                <a:spcPts val="600"/>
              </a:spcAft>
              <a:buClr>
                <a:srgbClr val="66A478"/>
              </a:buClr>
              <a:defRPr/>
            </a:pPr>
            <a:r>
              <a:rPr kumimoji="0" lang="en-US" b="1" i="0" u="none" strike="noStrike" kern="1200" cap="none" spc="0" normalizeH="0" baseline="0" noProof="0" dirty="0">
                <a:ln>
                  <a:noFill/>
                </a:ln>
                <a:solidFill>
                  <a:srgbClr val="66A478"/>
                </a:solidFill>
                <a:effectLst/>
                <a:uLnTx/>
                <a:uFillTx/>
                <a:latin typeface="Century Gothic" panose="020B0502020202020204" pitchFamily="34" charset="0"/>
                <a:ea typeface="+mn-ea"/>
                <a:cs typeface="+mn-cs"/>
              </a:rPr>
              <a:t>Justin Shawler</a:t>
            </a: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DNREC Shoreline and Waterway Program</a:t>
            </a:r>
          </a:p>
          <a:p>
            <a:pPr marL="1028700" lvl="1" indent="-342900">
              <a:lnSpc>
                <a:spcPct val="100000"/>
              </a:lnSpc>
              <a:spcBef>
                <a:spcPts val="0"/>
              </a:spcBef>
              <a:spcAft>
                <a:spcPts val="600"/>
              </a:spcAft>
              <a:buClr>
                <a:srgbClr val="66A478"/>
              </a:buClr>
              <a:defRPr/>
            </a:pPr>
            <a:r>
              <a:rPr kumimoji="0" lang="en-US" b="1" i="0" u="none" strike="noStrike" kern="1200" cap="none" spc="0" normalizeH="0" baseline="0" noProof="0" dirty="0">
                <a:ln>
                  <a:noFill/>
                </a:ln>
                <a:solidFill>
                  <a:srgbClr val="66A478"/>
                </a:solidFill>
                <a:effectLst/>
                <a:uLnTx/>
                <a:uFillTx/>
                <a:latin typeface="Century Gothic" panose="020B0502020202020204" pitchFamily="34" charset="0"/>
                <a:ea typeface="+mn-ea"/>
                <a:cs typeface="+mn-cs"/>
              </a:rPr>
              <a:t>Alison Rogerson</a:t>
            </a: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 DNREC Wetland Monitoring and Assessment Program</a:t>
            </a:r>
            <a:endParaRPr kumimoji="0" lang="en-US"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00EE-2B66-4819-94B4-4C99A3BE8BAF}"/>
              </a:ext>
            </a:extLst>
          </p:cNvPr>
          <p:cNvSpPr txBox="1">
            <a:spLocks/>
          </p:cNvSpPr>
          <p:nvPr/>
        </p:nvSpPr>
        <p:spPr>
          <a:xfrm>
            <a:off x="1127759" y="3219450"/>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Supplemental Slides</a:t>
            </a:r>
          </a:p>
        </p:txBody>
      </p:sp>
    </p:spTree>
    <p:extLst>
      <p:ext uri="{BB962C8B-B14F-4D97-AF65-F5344CB8AC3E}">
        <p14:creationId xmlns:p14="http://schemas.microsoft.com/office/powerpoint/2010/main" val="1270588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3" descr="A picture containing text, water, nature, shore&#10;&#10;Description automatically generated">
            <a:extLst>
              <a:ext uri="{FF2B5EF4-FFF2-40B4-BE49-F238E27FC236}">
                <a16:creationId xmlns:a16="http://schemas.microsoft.com/office/drawing/2014/main" id="{736C10CA-0A51-46BA-ABDF-1B1A2E2ED22C}"/>
              </a:ext>
            </a:extLst>
          </p:cNvPr>
          <p:cNvPicPr>
            <a:picLocks noChangeAspect="1"/>
          </p:cNvPicPr>
          <p:nvPr/>
        </p:nvPicPr>
        <p:blipFill>
          <a:blip r:embed="rId3"/>
          <a:stretch>
            <a:fillRect/>
          </a:stretch>
        </p:blipFill>
        <p:spPr>
          <a:xfrm>
            <a:off x="495300" y="762000"/>
            <a:ext cx="11226052" cy="4871960"/>
          </a:xfrm>
          <a:prstGeom prst="rect">
            <a:avLst/>
          </a:prstGeom>
        </p:spPr>
      </p:pic>
    </p:spTree>
    <p:extLst>
      <p:ext uri="{BB962C8B-B14F-4D97-AF65-F5344CB8AC3E}">
        <p14:creationId xmlns:p14="http://schemas.microsoft.com/office/powerpoint/2010/main" val="348346425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6" descr="A picture containing plant, silhouette&#10;&#10;Description automatically generated">
            <a:extLst>
              <a:ext uri="{FF2B5EF4-FFF2-40B4-BE49-F238E27FC236}">
                <a16:creationId xmlns:a16="http://schemas.microsoft.com/office/drawing/2014/main" id="{C6150E02-69B1-4273-9442-F7D8B3DDD124}"/>
              </a:ext>
            </a:extLst>
          </p:cNvPr>
          <p:cNvPicPr>
            <a:picLocks noChangeAspect="1"/>
          </p:cNvPicPr>
          <p:nvPr/>
        </p:nvPicPr>
        <p:blipFill>
          <a:blip r:embed="rId3"/>
          <a:stretch>
            <a:fillRect/>
          </a:stretch>
        </p:blipFill>
        <p:spPr>
          <a:xfrm>
            <a:off x="23611" y="1171030"/>
            <a:ext cx="3998889" cy="5170614"/>
          </a:xfrm>
          <a:prstGeom prst="rect">
            <a:avLst/>
          </a:prstGeom>
        </p:spPr>
      </p:pic>
      <p:pic>
        <p:nvPicPr>
          <p:cNvPr id="17" name="Picture 17" descr="A picture containing outdoor object, silhouette&#10;&#10;Description automatically generated">
            <a:extLst>
              <a:ext uri="{FF2B5EF4-FFF2-40B4-BE49-F238E27FC236}">
                <a16:creationId xmlns:a16="http://schemas.microsoft.com/office/drawing/2014/main" id="{29832E46-21E3-4E81-9860-C8A9A86754B8}"/>
              </a:ext>
            </a:extLst>
          </p:cNvPr>
          <p:cNvPicPr>
            <a:picLocks noChangeAspect="1"/>
          </p:cNvPicPr>
          <p:nvPr/>
        </p:nvPicPr>
        <p:blipFill>
          <a:blip r:embed="rId4"/>
          <a:stretch>
            <a:fillRect/>
          </a:stretch>
        </p:blipFill>
        <p:spPr>
          <a:xfrm>
            <a:off x="3372119" y="1171031"/>
            <a:ext cx="3998890" cy="5170615"/>
          </a:xfrm>
          <a:prstGeom prst="rect">
            <a:avLst/>
          </a:prstGeom>
        </p:spPr>
      </p:pic>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LAND USE LAND COVER CHANGE</a:t>
            </a:r>
            <a:endParaRPr lang="en-US" sz="4000" b="1" dirty="0">
              <a:solidFill>
                <a:srgbClr val="66A478"/>
              </a:solidFill>
              <a:latin typeface="Century Gothic" panose="020F0302020204030204"/>
            </a:endParaRP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76854315-0CE5-45FD-94ED-6951928A1E44}"/>
                  </a:ext>
                </a:extLst>
              </p14:cNvPr>
              <p14:cNvContentPartPr/>
              <p14:nvPr/>
            </p14:nvContentPartPr>
            <p14:xfrm>
              <a:off x="7514900" y="5978338"/>
              <a:ext cx="161925" cy="9524"/>
            </p14:xfrm>
          </p:contentPart>
        </mc:Choice>
        <mc:Fallback xmlns="">
          <p:pic>
            <p:nvPicPr>
              <p:cNvPr id="4" name="Ink 3">
                <a:extLst>
                  <a:ext uri="{FF2B5EF4-FFF2-40B4-BE49-F238E27FC236}">
                    <a16:creationId xmlns:a16="http://schemas.microsoft.com/office/drawing/2014/main" id="{76854315-0CE5-45FD-94ED-6951928A1E44}"/>
                  </a:ext>
                </a:extLst>
              </p:cNvPr>
              <p:cNvPicPr/>
              <p:nvPr/>
            </p:nvPicPr>
            <p:blipFill>
              <a:blip r:embed="rId6"/>
              <a:stretch>
                <a:fillRect/>
              </a:stretch>
            </p:blipFill>
            <p:spPr>
              <a:xfrm>
                <a:off x="7496868" y="5502138"/>
                <a:ext cx="197628"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41242E45-E691-4768-80B3-2A2FF5B8DBF9}"/>
                  </a:ext>
                </a:extLst>
              </p14:cNvPr>
              <p14:cNvContentPartPr/>
              <p14:nvPr/>
            </p14:nvContentPartPr>
            <p14:xfrm>
              <a:off x="7482773" y="5977821"/>
              <a:ext cx="228600" cy="66675"/>
            </p14:xfrm>
          </p:contentPart>
        </mc:Choice>
        <mc:Fallback xmlns="">
          <p:pic>
            <p:nvPicPr>
              <p:cNvPr id="5" name="Ink 4">
                <a:extLst>
                  <a:ext uri="{FF2B5EF4-FFF2-40B4-BE49-F238E27FC236}">
                    <a16:creationId xmlns:a16="http://schemas.microsoft.com/office/drawing/2014/main" id="{41242E45-E691-4768-80B3-2A2FF5B8DBF9}"/>
                  </a:ext>
                </a:extLst>
              </p:cNvPr>
              <p:cNvPicPr/>
              <p:nvPr/>
            </p:nvPicPr>
            <p:blipFill>
              <a:blip r:embed="rId8"/>
              <a:stretch>
                <a:fillRect/>
              </a:stretch>
            </p:blipFill>
            <p:spPr>
              <a:xfrm>
                <a:off x="7464659" y="5960367"/>
                <a:ext cx="264466" cy="10123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0A9A6D-BDE3-4641-A8B4-A13FC8A03490}"/>
                  </a:ext>
                </a:extLst>
              </p14:cNvPr>
              <p14:cNvContentPartPr/>
              <p14:nvPr/>
            </p14:nvContentPartPr>
            <p14:xfrm>
              <a:off x="8792205" y="4027169"/>
              <a:ext cx="104775" cy="828675"/>
            </p14:xfrm>
          </p:contentPart>
        </mc:Choice>
        <mc:Fallback xmlns="">
          <p:pic>
            <p:nvPicPr>
              <p:cNvPr id="6" name="Ink 5">
                <a:extLst>
                  <a:ext uri="{FF2B5EF4-FFF2-40B4-BE49-F238E27FC236}">
                    <a16:creationId xmlns:a16="http://schemas.microsoft.com/office/drawing/2014/main" id="{980A9A6D-BDE3-4641-A8B4-A13FC8A03490}"/>
                  </a:ext>
                </a:extLst>
              </p:cNvPr>
              <p:cNvPicPr/>
              <p:nvPr/>
            </p:nvPicPr>
            <p:blipFill>
              <a:blip r:embed="rId10"/>
              <a:stretch>
                <a:fillRect/>
              </a:stretch>
            </p:blipFill>
            <p:spPr>
              <a:xfrm>
                <a:off x="8774566" y="4009115"/>
                <a:ext cx="139700" cy="86442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30713A13-4CED-4929-A484-63F45C4E7E29}"/>
                  </a:ext>
                </a:extLst>
              </p14:cNvPr>
              <p14:cNvContentPartPr/>
              <p14:nvPr/>
            </p14:nvContentPartPr>
            <p14:xfrm>
              <a:off x="5892409" y="5955826"/>
              <a:ext cx="647700" cy="66675"/>
            </p14:xfrm>
          </p:contentPart>
        </mc:Choice>
        <mc:Fallback xmlns="">
          <p:pic>
            <p:nvPicPr>
              <p:cNvPr id="8" name="Ink 7">
                <a:extLst>
                  <a:ext uri="{FF2B5EF4-FFF2-40B4-BE49-F238E27FC236}">
                    <a16:creationId xmlns:a16="http://schemas.microsoft.com/office/drawing/2014/main" id="{30713A13-4CED-4929-A484-63F45C4E7E29}"/>
                  </a:ext>
                </a:extLst>
              </p:cNvPr>
              <p:cNvPicPr/>
              <p:nvPr/>
            </p:nvPicPr>
            <p:blipFill>
              <a:blip r:embed="rId12"/>
              <a:stretch>
                <a:fillRect/>
              </a:stretch>
            </p:blipFill>
            <p:spPr>
              <a:xfrm>
                <a:off x="5874427" y="5936991"/>
                <a:ext cx="683304" cy="10396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E5495C66-12A4-4A98-A179-BF981FE241E7}"/>
                  </a:ext>
                </a:extLst>
              </p14:cNvPr>
              <p14:cNvContentPartPr/>
              <p14:nvPr/>
            </p14:nvContentPartPr>
            <p14:xfrm>
              <a:off x="6731881" y="6140420"/>
              <a:ext cx="1095375" cy="57150"/>
            </p14:xfrm>
          </p:contentPart>
        </mc:Choice>
        <mc:Fallback xmlns="">
          <p:pic>
            <p:nvPicPr>
              <p:cNvPr id="9" name="Ink 8">
                <a:extLst>
                  <a:ext uri="{FF2B5EF4-FFF2-40B4-BE49-F238E27FC236}">
                    <a16:creationId xmlns:a16="http://schemas.microsoft.com/office/drawing/2014/main" id="{E5495C66-12A4-4A98-A179-BF981FE241E7}"/>
                  </a:ext>
                </a:extLst>
              </p:cNvPr>
              <p:cNvPicPr/>
              <p:nvPr/>
            </p:nvPicPr>
            <p:blipFill>
              <a:blip r:embed="rId14"/>
              <a:stretch>
                <a:fillRect/>
              </a:stretch>
            </p:blipFill>
            <p:spPr>
              <a:xfrm>
                <a:off x="6713859" y="6123309"/>
                <a:ext cx="1131058" cy="91029"/>
              </a:xfrm>
              <a:prstGeom prst="rect">
                <a:avLst/>
              </a:prstGeom>
            </p:spPr>
          </p:pic>
        </mc:Fallback>
      </mc:AlternateContent>
      <p:sp>
        <p:nvSpPr>
          <p:cNvPr id="27" name="Rectangle: Rounded Corners 26">
            <a:extLst>
              <a:ext uri="{FF2B5EF4-FFF2-40B4-BE49-F238E27FC236}">
                <a16:creationId xmlns:a16="http://schemas.microsoft.com/office/drawing/2014/main" id="{13759CB7-658E-48E4-8C17-117EF2A5C685}"/>
              </a:ext>
            </a:extLst>
          </p:cNvPr>
          <p:cNvSpPr/>
          <p:nvPr/>
        </p:nvSpPr>
        <p:spPr>
          <a:xfrm>
            <a:off x="5698274" y="1716558"/>
            <a:ext cx="2900127" cy="1187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dirty="0">
                <a:solidFill>
                  <a:schemeClr val="tx1">
                    <a:lumMod val="75000"/>
                    <a:lumOff val="25000"/>
                  </a:schemeClr>
                </a:solidFill>
                <a:latin typeface="Century Gothic"/>
                <a:ea typeface="Segoe UI"/>
                <a:cs typeface="Segoe UI"/>
              </a:rPr>
              <a:t>​</a:t>
            </a:r>
            <a:r>
              <a:rPr lang="en-US" sz="1400" dirty="0">
                <a:solidFill>
                  <a:schemeClr val="tx1">
                    <a:lumMod val="75000"/>
                    <a:lumOff val="25000"/>
                  </a:schemeClr>
                </a:solidFill>
                <a:latin typeface="Century Gothic"/>
                <a:ea typeface="Segoe UI"/>
                <a:cs typeface="Segoe UI"/>
              </a:rPr>
              <a:t>Wetland to Water</a:t>
            </a:r>
            <a:endParaRPr lang="en-US" sz="1400" dirty="0">
              <a:solidFill>
                <a:schemeClr val="tx1">
                  <a:lumMod val="75000"/>
                  <a:lumOff val="25000"/>
                </a:schemeClr>
              </a:solidFill>
              <a:latin typeface="Calibri" panose="020F0502020204030204"/>
              <a:ea typeface="Segoe UI"/>
              <a:cs typeface="Calibri"/>
            </a:endParaRPr>
          </a:p>
          <a:p>
            <a:pPr>
              <a:lnSpc>
                <a:spcPct val="150000"/>
              </a:lnSpc>
            </a:pPr>
            <a:r>
              <a:rPr lang="en-US" sz="1400" dirty="0">
                <a:solidFill>
                  <a:schemeClr val="tx1">
                    <a:lumMod val="75000"/>
                    <a:lumOff val="25000"/>
                  </a:schemeClr>
                </a:solidFill>
                <a:latin typeface="Century Gothic"/>
                <a:cs typeface="Segoe UI"/>
              </a:rPr>
              <a:t>Wetland to Vegetation</a:t>
            </a:r>
          </a:p>
          <a:p>
            <a:pPr>
              <a:lnSpc>
                <a:spcPct val="150000"/>
              </a:lnSpc>
            </a:pPr>
            <a:r>
              <a:rPr lang="en-US" sz="1400" dirty="0">
                <a:solidFill>
                  <a:schemeClr val="tx1">
                    <a:lumMod val="75000"/>
                    <a:lumOff val="25000"/>
                  </a:schemeClr>
                </a:solidFill>
                <a:latin typeface="Century Gothic"/>
                <a:cs typeface="Segoe UI"/>
              </a:rPr>
              <a:t>Wetland to Developed</a:t>
            </a:r>
          </a:p>
        </p:txBody>
      </p:sp>
      <p:sp>
        <p:nvSpPr>
          <p:cNvPr id="22" name="TextBox 21">
            <a:extLst>
              <a:ext uri="{FF2B5EF4-FFF2-40B4-BE49-F238E27FC236}">
                <a16:creationId xmlns:a16="http://schemas.microsoft.com/office/drawing/2014/main" id="{14D36ECB-9E8C-4A81-A28E-2ED1BF964CED}"/>
              </a:ext>
            </a:extLst>
          </p:cNvPr>
          <p:cNvSpPr txBox="1"/>
          <p:nvPr/>
        </p:nvSpPr>
        <p:spPr>
          <a:xfrm>
            <a:off x="377153" y="987981"/>
            <a:ext cx="32907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ea typeface="+mn-lt"/>
                <a:cs typeface="+mn-lt"/>
              </a:rPr>
              <a:t>Wetland Change 2010-2020</a:t>
            </a:r>
            <a:endParaRPr lang="en-US" dirty="0"/>
          </a:p>
        </p:txBody>
      </p:sp>
      <p:sp>
        <p:nvSpPr>
          <p:cNvPr id="24" name="TextBox 23">
            <a:extLst>
              <a:ext uri="{FF2B5EF4-FFF2-40B4-BE49-F238E27FC236}">
                <a16:creationId xmlns:a16="http://schemas.microsoft.com/office/drawing/2014/main" id="{AC7CDB5D-5E7D-4A95-9415-53C91A294BDC}"/>
              </a:ext>
            </a:extLst>
          </p:cNvPr>
          <p:cNvSpPr txBox="1"/>
          <p:nvPr/>
        </p:nvSpPr>
        <p:spPr>
          <a:xfrm>
            <a:off x="3918766" y="987980"/>
            <a:ext cx="37951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ea typeface="+mn-lt"/>
                <a:cs typeface="+mn-lt"/>
              </a:rPr>
              <a:t>Wetland Loss 2010-2020</a:t>
            </a:r>
            <a:endParaRPr lang="en-US" dirty="0"/>
          </a:p>
        </p:txBody>
      </p:sp>
      <p:grpSp>
        <p:nvGrpSpPr>
          <p:cNvPr id="37" name="Group 36">
            <a:extLst>
              <a:ext uri="{FF2B5EF4-FFF2-40B4-BE49-F238E27FC236}">
                <a16:creationId xmlns:a16="http://schemas.microsoft.com/office/drawing/2014/main" id="{07EFCD18-3CAB-42DF-B6F5-EF69F20139BC}"/>
              </a:ext>
            </a:extLst>
          </p:cNvPr>
          <p:cNvGrpSpPr/>
          <p:nvPr/>
        </p:nvGrpSpPr>
        <p:grpSpPr>
          <a:xfrm>
            <a:off x="10893468" y="5710140"/>
            <a:ext cx="1125010" cy="524090"/>
            <a:chOff x="4511674" y="3044127"/>
            <a:chExt cx="1322566" cy="558112"/>
          </a:xfrm>
        </p:grpSpPr>
        <p:sp>
          <p:nvSpPr>
            <p:cNvPr id="34" name="Rectangle 33">
              <a:extLst>
                <a:ext uri="{FF2B5EF4-FFF2-40B4-BE49-F238E27FC236}">
                  <a16:creationId xmlns:a16="http://schemas.microsoft.com/office/drawing/2014/main" id="{24A2FBA4-FB85-4785-A016-6CBAB5EC8225}"/>
                </a:ext>
              </a:extLst>
            </p:cNvPr>
            <p:cNvSpPr/>
            <p:nvPr/>
          </p:nvSpPr>
          <p:spPr>
            <a:xfrm>
              <a:off x="4511674" y="3354564"/>
              <a:ext cx="578557" cy="14111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7A55ABA6-9B3E-4F07-A7FD-976B3A1B4BEA}"/>
                </a:ext>
              </a:extLst>
            </p:cNvPr>
            <p:cNvSpPr txBox="1"/>
            <p:nvPr/>
          </p:nvSpPr>
          <p:spPr>
            <a:xfrm>
              <a:off x="5094816" y="3274482"/>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sp>
          <p:nvSpPr>
            <p:cNvPr id="36" name="TextBox 35">
              <a:extLst>
                <a:ext uri="{FF2B5EF4-FFF2-40B4-BE49-F238E27FC236}">
                  <a16:creationId xmlns:a16="http://schemas.microsoft.com/office/drawing/2014/main" id="{E687787C-46C8-4253-AD5B-A8C3C47F45DE}"/>
                </a:ext>
              </a:extLst>
            </p:cNvPr>
            <p:cNvSpPr txBox="1"/>
            <p:nvPr/>
          </p:nvSpPr>
          <p:spPr>
            <a:xfrm>
              <a:off x="4584340" y="3044127"/>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grpSp>
      <p:grpSp>
        <p:nvGrpSpPr>
          <p:cNvPr id="3" name="Group 2">
            <a:extLst>
              <a:ext uri="{FF2B5EF4-FFF2-40B4-BE49-F238E27FC236}">
                <a16:creationId xmlns:a16="http://schemas.microsoft.com/office/drawing/2014/main" id="{6A7E744B-549C-446C-B3A2-23931A3F7064}"/>
              </a:ext>
            </a:extLst>
          </p:cNvPr>
          <p:cNvGrpSpPr/>
          <p:nvPr/>
        </p:nvGrpSpPr>
        <p:grpSpPr>
          <a:xfrm>
            <a:off x="11008273" y="4248673"/>
            <a:ext cx="953558" cy="1458736"/>
            <a:chOff x="10289203" y="-892144"/>
            <a:chExt cx="953558" cy="1458736"/>
          </a:xfrm>
        </p:grpSpPr>
        <p:pic>
          <p:nvPicPr>
            <p:cNvPr id="29" name="Picture 29" descr="Shape&#10;&#10;Description automatically generated">
              <a:extLst>
                <a:ext uri="{FF2B5EF4-FFF2-40B4-BE49-F238E27FC236}">
                  <a16:creationId xmlns:a16="http://schemas.microsoft.com/office/drawing/2014/main" id="{C64C5F28-8175-4B71-A333-8760E30AC34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10289203" y="-892144"/>
              <a:ext cx="953558" cy="1458736"/>
            </a:xfrm>
            <a:prstGeom prst="rect">
              <a:avLst/>
            </a:prstGeom>
          </p:spPr>
        </p:pic>
        <p:sp>
          <p:nvSpPr>
            <p:cNvPr id="26" name="TextBox 25">
              <a:extLst>
                <a:ext uri="{FF2B5EF4-FFF2-40B4-BE49-F238E27FC236}">
                  <a16:creationId xmlns:a16="http://schemas.microsoft.com/office/drawing/2014/main" id="{E596C6AC-092F-44E4-A2CB-EF91FD8211FF}"/>
                </a:ext>
              </a:extLst>
            </p:cNvPr>
            <p:cNvSpPr txBox="1"/>
            <p:nvPr/>
          </p:nvSpPr>
          <p:spPr>
            <a:xfrm>
              <a:off x="10587468" y="-750015"/>
              <a:ext cx="3580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grpSp>
      <p:pic>
        <p:nvPicPr>
          <p:cNvPr id="18" name="Picture 18" descr="Shape, icon, rectangle&#10;&#10;Description automatically generated">
            <a:extLst>
              <a:ext uri="{FF2B5EF4-FFF2-40B4-BE49-F238E27FC236}">
                <a16:creationId xmlns:a16="http://schemas.microsoft.com/office/drawing/2014/main" id="{4859A123-35EA-4E89-95EB-1A73A63E24F4}"/>
              </a:ext>
            </a:extLst>
          </p:cNvPr>
          <p:cNvPicPr>
            <a:picLocks noChangeAspect="1"/>
          </p:cNvPicPr>
          <p:nvPr/>
        </p:nvPicPr>
        <p:blipFill>
          <a:blip r:embed="rId17"/>
          <a:stretch>
            <a:fillRect/>
          </a:stretch>
        </p:blipFill>
        <p:spPr>
          <a:xfrm>
            <a:off x="5394551" y="1918951"/>
            <a:ext cx="404786" cy="862887"/>
          </a:xfrm>
          <a:prstGeom prst="rect">
            <a:avLst/>
          </a:prstGeom>
        </p:spPr>
      </p:pic>
      <p:pic>
        <p:nvPicPr>
          <p:cNvPr id="19" name="Picture 20">
            <a:extLst>
              <a:ext uri="{FF2B5EF4-FFF2-40B4-BE49-F238E27FC236}">
                <a16:creationId xmlns:a16="http://schemas.microsoft.com/office/drawing/2014/main" id="{DBE642F0-B543-4E5A-9898-B64989E0DED2}"/>
              </a:ext>
            </a:extLst>
          </p:cNvPr>
          <p:cNvPicPr>
            <a:picLocks noChangeAspect="1"/>
          </p:cNvPicPr>
          <p:nvPr/>
        </p:nvPicPr>
        <p:blipFill>
          <a:blip r:embed="rId18"/>
          <a:stretch>
            <a:fillRect/>
          </a:stretch>
        </p:blipFill>
        <p:spPr>
          <a:xfrm>
            <a:off x="2020713" y="1918953"/>
            <a:ext cx="391054" cy="862884"/>
          </a:xfrm>
          <a:prstGeom prst="rect">
            <a:avLst/>
          </a:prstGeom>
        </p:spPr>
      </p:pic>
      <p:sp>
        <p:nvSpPr>
          <p:cNvPr id="32" name="Rectangle: Rounded Corners 31">
            <a:extLst>
              <a:ext uri="{FF2B5EF4-FFF2-40B4-BE49-F238E27FC236}">
                <a16:creationId xmlns:a16="http://schemas.microsoft.com/office/drawing/2014/main" id="{D214A707-9C44-4751-A218-90C3368E628B}"/>
              </a:ext>
            </a:extLst>
          </p:cNvPr>
          <p:cNvSpPr/>
          <p:nvPr/>
        </p:nvSpPr>
        <p:spPr>
          <a:xfrm>
            <a:off x="2328302" y="1716558"/>
            <a:ext cx="1354663" cy="1187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dirty="0">
                <a:solidFill>
                  <a:schemeClr val="tx1">
                    <a:lumMod val="75000"/>
                    <a:lumOff val="25000"/>
                  </a:schemeClr>
                </a:solidFill>
                <a:latin typeface="Century Gothic"/>
                <a:ea typeface="Segoe UI"/>
                <a:cs typeface="Segoe UI"/>
              </a:rPr>
              <a:t>​</a:t>
            </a:r>
            <a:r>
              <a:rPr lang="en-US" sz="1400" dirty="0">
                <a:solidFill>
                  <a:schemeClr val="tx1">
                    <a:lumMod val="75000"/>
                    <a:lumOff val="25000"/>
                  </a:schemeClr>
                </a:solidFill>
                <a:latin typeface="Century Gothic"/>
                <a:ea typeface="Segoe UI"/>
                <a:cs typeface="Segoe UI"/>
              </a:rPr>
              <a:t>Loss</a:t>
            </a:r>
            <a:endParaRPr lang="en-US" sz="1400" dirty="0">
              <a:solidFill>
                <a:schemeClr val="tx1">
                  <a:lumMod val="75000"/>
                  <a:lumOff val="25000"/>
                </a:schemeClr>
              </a:solidFill>
              <a:latin typeface="Calibri" panose="020F0502020204030204"/>
              <a:ea typeface="Segoe UI"/>
              <a:cs typeface="Calibri"/>
            </a:endParaRPr>
          </a:p>
          <a:p>
            <a:pPr>
              <a:lnSpc>
                <a:spcPct val="150000"/>
              </a:lnSpc>
            </a:pPr>
            <a:r>
              <a:rPr lang="en-US" sz="1400" dirty="0">
                <a:solidFill>
                  <a:schemeClr val="tx1">
                    <a:lumMod val="75000"/>
                    <a:lumOff val="25000"/>
                  </a:schemeClr>
                </a:solidFill>
                <a:latin typeface="Century Gothic"/>
                <a:cs typeface="Segoe UI"/>
              </a:rPr>
              <a:t>Persistence</a:t>
            </a:r>
          </a:p>
          <a:p>
            <a:pPr>
              <a:lnSpc>
                <a:spcPct val="150000"/>
              </a:lnSpc>
            </a:pPr>
            <a:r>
              <a:rPr lang="en-US" sz="1400" dirty="0">
                <a:solidFill>
                  <a:schemeClr val="tx1">
                    <a:lumMod val="75000"/>
                    <a:lumOff val="25000"/>
                  </a:schemeClr>
                </a:solidFill>
                <a:latin typeface="Century Gothic"/>
                <a:cs typeface="Segoe UI"/>
              </a:rPr>
              <a:t>Gain</a:t>
            </a:r>
          </a:p>
        </p:txBody>
      </p:sp>
      <p:pic>
        <p:nvPicPr>
          <p:cNvPr id="21" name="Picture 22" descr="A picture containing silhouette, night sky&#10;&#10;Description automatically generated">
            <a:extLst>
              <a:ext uri="{FF2B5EF4-FFF2-40B4-BE49-F238E27FC236}">
                <a16:creationId xmlns:a16="http://schemas.microsoft.com/office/drawing/2014/main" id="{090B2B09-6CB4-45B6-BEA4-7B3576CE8CE9}"/>
              </a:ext>
            </a:extLst>
          </p:cNvPr>
          <p:cNvPicPr>
            <a:picLocks noChangeAspect="1"/>
          </p:cNvPicPr>
          <p:nvPr/>
        </p:nvPicPr>
        <p:blipFill>
          <a:blip r:embed="rId19"/>
          <a:stretch>
            <a:fillRect/>
          </a:stretch>
        </p:blipFill>
        <p:spPr>
          <a:xfrm>
            <a:off x="7278710" y="1171030"/>
            <a:ext cx="3998889" cy="5170614"/>
          </a:xfrm>
          <a:prstGeom prst="rect">
            <a:avLst/>
          </a:prstGeom>
        </p:spPr>
      </p:pic>
      <p:sp>
        <p:nvSpPr>
          <p:cNvPr id="39" name="TextBox 38">
            <a:extLst>
              <a:ext uri="{FF2B5EF4-FFF2-40B4-BE49-F238E27FC236}">
                <a16:creationId xmlns:a16="http://schemas.microsoft.com/office/drawing/2014/main" id="{F326AD55-CF27-48A5-BD84-D135E47993BD}"/>
              </a:ext>
            </a:extLst>
          </p:cNvPr>
          <p:cNvSpPr txBox="1"/>
          <p:nvPr/>
        </p:nvSpPr>
        <p:spPr>
          <a:xfrm>
            <a:off x="7825357" y="987980"/>
            <a:ext cx="39132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ea typeface="+mn-lt"/>
                <a:cs typeface="+mn-lt"/>
              </a:rPr>
              <a:t>Wetland Gain 2010-2020</a:t>
            </a:r>
            <a:endParaRPr lang="en-US" dirty="0"/>
          </a:p>
        </p:txBody>
      </p:sp>
      <p:sp>
        <p:nvSpPr>
          <p:cNvPr id="41" name="Rectangle: Rounded Corners 40">
            <a:extLst>
              <a:ext uri="{FF2B5EF4-FFF2-40B4-BE49-F238E27FC236}">
                <a16:creationId xmlns:a16="http://schemas.microsoft.com/office/drawing/2014/main" id="{01124472-8104-4576-A27B-B47953B20378}"/>
              </a:ext>
            </a:extLst>
          </p:cNvPr>
          <p:cNvSpPr/>
          <p:nvPr/>
        </p:nvSpPr>
        <p:spPr>
          <a:xfrm>
            <a:off x="9647795" y="1716558"/>
            <a:ext cx="2427902" cy="1187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dirty="0">
                <a:solidFill>
                  <a:schemeClr val="tx1">
                    <a:lumMod val="75000"/>
                    <a:lumOff val="25000"/>
                  </a:schemeClr>
                </a:solidFill>
                <a:latin typeface="Century Gothic"/>
                <a:ea typeface="Segoe UI"/>
                <a:cs typeface="Segoe UI"/>
              </a:rPr>
              <a:t>​</a:t>
            </a:r>
            <a:r>
              <a:rPr lang="en-US" sz="1400" dirty="0">
                <a:solidFill>
                  <a:schemeClr val="tx1">
                    <a:lumMod val="75000"/>
                    <a:lumOff val="25000"/>
                  </a:schemeClr>
                </a:solidFill>
                <a:latin typeface="Century Gothic"/>
                <a:ea typeface="Segoe UI"/>
                <a:cs typeface="Segoe UI"/>
              </a:rPr>
              <a:t>Water to Wetland</a:t>
            </a:r>
            <a:endParaRPr lang="en-US" sz="1400" dirty="0">
              <a:solidFill>
                <a:schemeClr val="tx1">
                  <a:lumMod val="75000"/>
                  <a:lumOff val="25000"/>
                </a:schemeClr>
              </a:solidFill>
              <a:latin typeface="Calibri" panose="020F0502020204030204"/>
              <a:ea typeface="Segoe UI"/>
              <a:cs typeface="Calibri"/>
            </a:endParaRPr>
          </a:p>
          <a:p>
            <a:pPr>
              <a:lnSpc>
                <a:spcPct val="150000"/>
              </a:lnSpc>
            </a:pPr>
            <a:r>
              <a:rPr lang="en-US" sz="1400" dirty="0">
                <a:solidFill>
                  <a:schemeClr val="tx1">
                    <a:lumMod val="75000"/>
                    <a:lumOff val="25000"/>
                  </a:schemeClr>
                </a:solidFill>
                <a:latin typeface="Century Gothic"/>
                <a:cs typeface="Segoe UI"/>
              </a:rPr>
              <a:t>Vegetation to Wetland</a:t>
            </a:r>
            <a:endParaRPr lang="en-US" dirty="0">
              <a:solidFill>
                <a:schemeClr val="tx1">
                  <a:lumMod val="75000"/>
                  <a:lumOff val="25000"/>
                </a:schemeClr>
              </a:solidFill>
            </a:endParaRPr>
          </a:p>
          <a:p>
            <a:pPr>
              <a:lnSpc>
                <a:spcPct val="150000"/>
              </a:lnSpc>
            </a:pPr>
            <a:r>
              <a:rPr lang="en-US" sz="1400" dirty="0">
                <a:solidFill>
                  <a:schemeClr val="tx1">
                    <a:lumMod val="75000"/>
                    <a:lumOff val="25000"/>
                  </a:schemeClr>
                </a:solidFill>
                <a:latin typeface="Century Gothic"/>
                <a:cs typeface="Segoe UI"/>
              </a:rPr>
              <a:t>Developed to Wetland</a:t>
            </a:r>
          </a:p>
        </p:txBody>
      </p:sp>
      <p:pic>
        <p:nvPicPr>
          <p:cNvPr id="23" name="Picture 24" descr="A picture containing text, plant&#10;&#10;Description automatically generated">
            <a:extLst>
              <a:ext uri="{FF2B5EF4-FFF2-40B4-BE49-F238E27FC236}">
                <a16:creationId xmlns:a16="http://schemas.microsoft.com/office/drawing/2014/main" id="{A5E2B927-65FD-4711-BFF6-D439BD4D1C70}"/>
              </a:ext>
            </a:extLst>
          </p:cNvPr>
          <p:cNvPicPr>
            <a:picLocks noChangeAspect="1"/>
          </p:cNvPicPr>
          <p:nvPr/>
        </p:nvPicPr>
        <p:blipFill>
          <a:blip r:embed="rId20"/>
          <a:stretch>
            <a:fillRect/>
          </a:stretch>
        </p:blipFill>
        <p:spPr>
          <a:xfrm>
            <a:off x="9363223" y="1918952"/>
            <a:ext cx="387949" cy="862885"/>
          </a:xfrm>
          <a:prstGeom prst="rect">
            <a:avLst/>
          </a:prstGeom>
        </p:spPr>
      </p:pic>
    </p:spTree>
    <p:extLst>
      <p:ext uri="{BB962C8B-B14F-4D97-AF65-F5344CB8AC3E}">
        <p14:creationId xmlns:p14="http://schemas.microsoft.com/office/powerpoint/2010/main" val="150781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FORECASTED MAPS</a:t>
            </a:r>
            <a:endParaRPr lang="en-US" sz="4000" b="1" dirty="0">
              <a:solidFill>
                <a:srgbClr val="66A478"/>
              </a:solidFill>
              <a:latin typeface="Century Gothic" panose="020F0302020204030204"/>
            </a:endParaRPr>
          </a:p>
        </p:txBody>
      </p:sp>
      <p:sp>
        <p:nvSpPr>
          <p:cNvPr id="10" name="TextBox 9">
            <a:extLst>
              <a:ext uri="{FF2B5EF4-FFF2-40B4-BE49-F238E27FC236}">
                <a16:creationId xmlns:a16="http://schemas.microsoft.com/office/drawing/2014/main" id="{4BB4970C-E478-4D87-B486-30527FD30F9F}"/>
              </a:ext>
            </a:extLst>
          </p:cNvPr>
          <p:cNvSpPr txBox="1"/>
          <p:nvPr/>
        </p:nvSpPr>
        <p:spPr>
          <a:xfrm>
            <a:off x="3170846" y="844641"/>
            <a:ext cx="3823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cs typeface="Calibri"/>
              </a:rPr>
              <a:t>"Worst Case" 2050</a:t>
            </a:r>
            <a:endParaRPr lang="en-US" dirty="0"/>
          </a:p>
        </p:txBody>
      </p:sp>
      <p:sp>
        <p:nvSpPr>
          <p:cNvPr id="3" name="Rectangle: Rounded Corners 2">
            <a:extLst>
              <a:ext uri="{FF2B5EF4-FFF2-40B4-BE49-F238E27FC236}">
                <a16:creationId xmlns:a16="http://schemas.microsoft.com/office/drawing/2014/main" id="{F652314C-8DAC-4304-99DD-B8DFF56CEF9F}"/>
              </a:ext>
            </a:extLst>
          </p:cNvPr>
          <p:cNvSpPr/>
          <p:nvPr/>
        </p:nvSpPr>
        <p:spPr>
          <a:xfrm>
            <a:off x="8558718" y="227048"/>
            <a:ext cx="3319820" cy="25808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150000"/>
              </a:lnSpc>
            </a:pPr>
            <a:r>
              <a:rPr lang="en-US" sz="1600" dirty="0">
                <a:solidFill>
                  <a:schemeClr val="tx1">
                    <a:lumMod val="75000"/>
                    <a:lumOff val="25000"/>
                  </a:schemeClr>
                </a:solidFill>
                <a:latin typeface="Century Gothic"/>
                <a:ea typeface="Segoe UI"/>
                <a:cs typeface="Segoe UI"/>
              </a:rPr>
              <a:t>​</a:t>
            </a:r>
            <a:r>
              <a:rPr lang="en-US" sz="1400" dirty="0">
                <a:solidFill>
                  <a:schemeClr val="tx1">
                    <a:lumMod val="75000"/>
                    <a:lumOff val="25000"/>
                  </a:schemeClr>
                </a:solidFill>
                <a:latin typeface="Century Gothic"/>
                <a:ea typeface="Segoe UI"/>
                <a:cs typeface="Segoe UI"/>
              </a:rPr>
              <a:t>        Delaware State Boundary​</a:t>
            </a:r>
            <a:endParaRPr lang="en-US" sz="1400" dirty="0">
              <a:solidFill>
                <a:schemeClr val="tx1">
                  <a:lumMod val="75000"/>
                  <a:lumOff val="25000"/>
                </a:schemeClr>
              </a:solidFill>
              <a:latin typeface="Calibri" panose="020F0502020204030204"/>
              <a:ea typeface="Segoe UI"/>
              <a:cs typeface="Calibri" panose="020F0502020204030204"/>
            </a:endParaRPr>
          </a:p>
          <a:p>
            <a:endParaRPr lang="en-US" sz="1400" dirty="0">
              <a:solidFill>
                <a:schemeClr val="tx1">
                  <a:lumMod val="75000"/>
                  <a:lumOff val="25000"/>
                </a:schemeClr>
              </a:solidFill>
              <a:latin typeface="Century Gothic"/>
              <a:ea typeface="Segoe UI"/>
              <a:cs typeface="Segoe UI"/>
            </a:endParaRPr>
          </a:p>
          <a:p>
            <a:pPr rtl="0">
              <a:lnSpc>
                <a:spcPct val="150000"/>
              </a:lnSpc>
            </a:pPr>
            <a:r>
              <a:rPr lang="en-US" sz="1400" b="1" dirty="0">
                <a:solidFill>
                  <a:schemeClr val="tx1">
                    <a:lumMod val="75000"/>
                    <a:lumOff val="25000"/>
                  </a:schemeClr>
                </a:solidFill>
                <a:latin typeface="Century Gothic"/>
                <a:ea typeface="Segoe UI"/>
                <a:cs typeface="Segoe UI"/>
              </a:rPr>
              <a:t>Land Cover Types</a:t>
            </a:r>
            <a:r>
              <a:rPr lang="en-US" sz="1400" dirty="0">
                <a:solidFill>
                  <a:schemeClr val="tx1">
                    <a:lumMod val="75000"/>
                    <a:lumOff val="25000"/>
                  </a:schemeClr>
                </a:solidFill>
                <a:latin typeface="Century Gothic"/>
                <a:ea typeface="Segoe UI"/>
                <a:cs typeface="Segoe UI"/>
              </a:rPr>
              <a:t>​</a:t>
            </a:r>
          </a:p>
          <a:p>
            <a:pPr rtl="0">
              <a:lnSpc>
                <a:spcPct val="150000"/>
              </a:lnSpc>
            </a:pPr>
            <a:r>
              <a:rPr lang="en-US" sz="1400" dirty="0">
                <a:solidFill>
                  <a:schemeClr val="tx1">
                    <a:lumMod val="75000"/>
                    <a:lumOff val="25000"/>
                  </a:schemeClr>
                </a:solidFill>
                <a:latin typeface="Century Gothic"/>
                <a:ea typeface="Segoe UI"/>
                <a:cs typeface="Segoe UI"/>
              </a:rPr>
              <a:t>        Water​</a:t>
            </a:r>
          </a:p>
          <a:p>
            <a:pPr rtl="0">
              <a:lnSpc>
                <a:spcPct val="150000"/>
              </a:lnSpc>
            </a:pPr>
            <a:r>
              <a:rPr lang="en-US" sz="1400" dirty="0">
                <a:solidFill>
                  <a:schemeClr val="tx1">
                    <a:lumMod val="75000"/>
                    <a:lumOff val="25000"/>
                  </a:schemeClr>
                </a:solidFill>
                <a:latin typeface="Century Gothic"/>
                <a:ea typeface="Segoe UI"/>
                <a:cs typeface="Segoe UI"/>
              </a:rPr>
              <a:t>        Developed​</a:t>
            </a:r>
          </a:p>
          <a:p>
            <a:pPr rtl="0">
              <a:lnSpc>
                <a:spcPct val="150000"/>
              </a:lnSpc>
            </a:pPr>
            <a:r>
              <a:rPr lang="en-US" sz="1400" dirty="0">
                <a:solidFill>
                  <a:schemeClr val="tx1">
                    <a:lumMod val="75000"/>
                    <a:lumOff val="25000"/>
                  </a:schemeClr>
                </a:solidFill>
                <a:latin typeface="Century Gothic"/>
                <a:ea typeface="Segoe UI"/>
                <a:cs typeface="Segoe UI"/>
              </a:rPr>
              <a:t>        Non-wetland Vegetation​</a:t>
            </a:r>
          </a:p>
          <a:p>
            <a:pPr rtl="0">
              <a:lnSpc>
                <a:spcPct val="150000"/>
              </a:lnSpc>
            </a:pPr>
            <a:r>
              <a:rPr lang="en-US" sz="1400" dirty="0">
                <a:solidFill>
                  <a:schemeClr val="tx1">
                    <a:lumMod val="75000"/>
                    <a:lumOff val="25000"/>
                  </a:schemeClr>
                </a:solidFill>
                <a:latin typeface="Century Gothic"/>
                <a:ea typeface="Segoe UI"/>
                <a:cs typeface="Segoe UI"/>
              </a:rPr>
              <a:t>        Wetlands</a:t>
            </a:r>
            <a:endParaRPr lang="en-US" sz="1400" dirty="0">
              <a:solidFill>
                <a:schemeClr val="tx1">
                  <a:lumMod val="75000"/>
                  <a:lumOff val="25000"/>
                </a:schemeClr>
              </a:solidFill>
              <a:cs typeface="Calibri"/>
            </a:endParaRPr>
          </a:p>
        </p:txBody>
      </p:sp>
      <p:grpSp>
        <p:nvGrpSpPr>
          <p:cNvPr id="7" name="Group 6">
            <a:extLst>
              <a:ext uri="{FF2B5EF4-FFF2-40B4-BE49-F238E27FC236}">
                <a16:creationId xmlns:a16="http://schemas.microsoft.com/office/drawing/2014/main" id="{9780BE2B-F1F6-47AC-A5DC-11B23A01F92F}"/>
              </a:ext>
            </a:extLst>
          </p:cNvPr>
          <p:cNvGrpSpPr/>
          <p:nvPr/>
        </p:nvGrpSpPr>
        <p:grpSpPr>
          <a:xfrm>
            <a:off x="10225402" y="5028761"/>
            <a:ext cx="1125010" cy="524090"/>
            <a:chOff x="4511674" y="3044127"/>
            <a:chExt cx="1322566" cy="558112"/>
          </a:xfrm>
        </p:grpSpPr>
        <p:sp>
          <p:nvSpPr>
            <p:cNvPr id="27" name="Rectangle 26">
              <a:extLst>
                <a:ext uri="{FF2B5EF4-FFF2-40B4-BE49-F238E27FC236}">
                  <a16:creationId xmlns:a16="http://schemas.microsoft.com/office/drawing/2014/main" id="{AC8A11E3-4898-4B97-9AC1-443030669044}"/>
                </a:ext>
              </a:extLst>
            </p:cNvPr>
            <p:cNvSpPr/>
            <p:nvPr/>
          </p:nvSpPr>
          <p:spPr>
            <a:xfrm>
              <a:off x="4511674" y="3354564"/>
              <a:ext cx="578557" cy="14111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8EA9553-B905-453A-9073-85C153592359}"/>
                </a:ext>
              </a:extLst>
            </p:cNvPr>
            <p:cNvSpPr txBox="1"/>
            <p:nvPr/>
          </p:nvSpPr>
          <p:spPr>
            <a:xfrm>
              <a:off x="5094816" y="3274482"/>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sp>
          <p:nvSpPr>
            <p:cNvPr id="29" name="TextBox 28">
              <a:extLst>
                <a:ext uri="{FF2B5EF4-FFF2-40B4-BE49-F238E27FC236}">
                  <a16:creationId xmlns:a16="http://schemas.microsoft.com/office/drawing/2014/main" id="{D5072F6B-9EC8-461C-A3F8-CA9FE8D0F468}"/>
                </a:ext>
              </a:extLst>
            </p:cNvPr>
            <p:cNvSpPr txBox="1"/>
            <p:nvPr/>
          </p:nvSpPr>
          <p:spPr>
            <a:xfrm>
              <a:off x="4584340" y="3044127"/>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grpSp>
      <p:grpSp>
        <p:nvGrpSpPr>
          <p:cNvPr id="8" name="Group 7">
            <a:extLst>
              <a:ext uri="{FF2B5EF4-FFF2-40B4-BE49-F238E27FC236}">
                <a16:creationId xmlns:a16="http://schemas.microsoft.com/office/drawing/2014/main" id="{7C9C8ECB-03C6-492A-9C8A-A46C15B0910D}"/>
              </a:ext>
            </a:extLst>
          </p:cNvPr>
          <p:cNvGrpSpPr/>
          <p:nvPr/>
        </p:nvGrpSpPr>
        <p:grpSpPr>
          <a:xfrm>
            <a:off x="8776440" y="537865"/>
            <a:ext cx="341066" cy="1989682"/>
            <a:chOff x="9560568" y="1734161"/>
            <a:chExt cx="297248" cy="1690375"/>
          </a:xfrm>
        </p:grpSpPr>
        <p:sp>
          <p:nvSpPr>
            <p:cNvPr id="31" name="Rectangle: Rounded Corners 30">
              <a:extLst>
                <a:ext uri="{FF2B5EF4-FFF2-40B4-BE49-F238E27FC236}">
                  <a16:creationId xmlns:a16="http://schemas.microsoft.com/office/drawing/2014/main" id="{EA95739F-9365-4F71-AFE7-18BDB926AD2D}"/>
                </a:ext>
              </a:extLst>
            </p:cNvPr>
            <p:cNvSpPr/>
            <p:nvPr/>
          </p:nvSpPr>
          <p:spPr>
            <a:xfrm>
              <a:off x="9560568" y="1734161"/>
              <a:ext cx="297247" cy="155677"/>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5EB88E63-7A61-4112-AD4B-22A3674BD5F1}"/>
                </a:ext>
              </a:extLst>
            </p:cNvPr>
            <p:cNvSpPr/>
            <p:nvPr/>
          </p:nvSpPr>
          <p:spPr>
            <a:xfrm>
              <a:off x="9560568" y="2746916"/>
              <a:ext cx="297248" cy="145061"/>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36DA5B9F-A3D9-407F-AA9C-BEC3568562A2}"/>
                </a:ext>
              </a:extLst>
            </p:cNvPr>
            <p:cNvSpPr/>
            <p:nvPr/>
          </p:nvSpPr>
          <p:spPr>
            <a:xfrm>
              <a:off x="9560568" y="2460486"/>
              <a:ext cx="297247" cy="145061"/>
            </a:xfrm>
            <a:prstGeom prst="roundRect">
              <a:avLst/>
            </a:prstGeom>
            <a:solidFill>
              <a:srgbClr val="00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DF424005-A826-4E9A-964E-C5BAC13CDA68}"/>
                </a:ext>
              </a:extLst>
            </p:cNvPr>
            <p:cNvSpPr/>
            <p:nvPr/>
          </p:nvSpPr>
          <p:spPr>
            <a:xfrm>
              <a:off x="9560568" y="3003457"/>
              <a:ext cx="297247" cy="145061"/>
            </a:xfrm>
            <a:prstGeom prst="roundRect">
              <a:avLst/>
            </a:prstGeom>
            <a:solidFill>
              <a:srgbClr val="5C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B37CE1CB-9B19-4F1C-920A-F34FF5CF0C9A}"/>
                </a:ext>
              </a:extLst>
            </p:cNvPr>
            <p:cNvSpPr/>
            <p:nvPr/>
          </p:nvSpPr>
          <p:spPr>
            <a:xfrm>
              <a:off x="9560568" y="3279475"/>
              <a:ext cx="297247" cy="145061"/>
            </a:xfrm>
            <a:prstGeom prst="roundRect">
              <a:avLst/>
            </a:prstGeom>
            <a:solidFill>
              <a:srgbClr val="4C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11" descr="Map&#10;&#10;Description automatically generated">
            <a:extLst>
              <a:ext uri="{FF2B5EF4-FFF2-40B4-BE49-F238E27FC236}">
                <a16:creationId xmlns:a16="http://schemas.microsoft.com/office/drawing/2014/main" id="{8BEC6257-14D9-4037-BBD9-61C555BBD2CB}"/>
              </a:ext>
            </a:extLst>
          </p:cNvPr>
          <p:cNvPicPr>
            <a:picLocks noChangeAspect="1"/>
          </p:cNvPicPr>
          <p:nvPr/>
        </p:nvPicPr>
        <p:blipFill rotWithShape="1">
          <a:blip r:embed="rId3"/>
          <a:srcRect l="11757" r="11757"/>
          <a:stretch/>
        </p:blipFill>
        <p:spPr>
          <a:xfrm>
            <a:off x="287342" y="1045167"/>
            <a:ext cx="3028872" cy="5192011"/>
          </a:xfrm>
          <a:prstGeom prst="rect">
            <a:avLst/>
          </a:prstGeom>
        </p:spPr>
      </p:pic>
      <p:sp>
        <p:nvSpPr>
          <p:cNvPr id="6" name="TextBox 5">
            <a:extLst>
              <a:ext uri="{FF2B5EF4-FFF2-40B4-BE49-F238E27FC236}">
                <a16:creationId xmlns:a16="http://schemas.microsoft.com/office/drawing/2014/main" id="{BA9DCF5C-04DB-445E-93F9-40E83821D93F}"/>
              </a:ext>
            </a:extLst>
          </p:cNvPr>
          <p:cNvSpPr txBox="1"/>
          <p:nvPr/>
        </p:nvSpPr>
        <p:spPr>
          <a:xfrm>
            <a:off x="325619" y="840927"/>
            <a:ext cx="21008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rPr>
              <a:t>Land Cover </a:t>
            </a:r>
            <a:r>
              <a:rPr lang="en-US" b="1" dirty="0">
                <a:solidFill>
                  <a:srgbClr val="3F3F3F"/>
                </a:solidFill>
                <a:latin typeface="Century Gothic"/>
                <a:ea typeface="+mn-lt"/>
                <a:cs typeface="+mn-lt"/>
              </a:rPr>
              <a:t>2020</a:t>
            </a:r>
            <a:endParaRPr lang="en-US" b="1" dirty="0">
              <a:solidFill>
                <a:srgbClr val="3F3F3F"/>
              </a:solidFill>
              <a:latin typeface="Century Gothic"/>
            </a:endParaRPr>
          </a:p>
        </p:txBody>
      </p:sp>
      <p:pic>
        <p:nvPicPr>
          <p:cNvPr id="12" name="Picture 12" descr="Map&#10;&#10;Description automatically generated">
            <a:extLst>
              <a:ext uri="{FF2B5EF4-FFF2-40B4-BE49-F238E27FC236}">
                <a16:creationId xmlns:a16="http://schemas.microsoft.com/office/drawing/2014/main" id="{E15B84E1-593E-4615-A7BB-28E64CDEF157}"/>
              </a:ext>
            </a:extLst>
          </p:cNvPr>
          <p:cNvPicPr>
            <a:picLocks noChangeAspect="1"/>
          </p:cNvPicPr>
          <p:nvPr/>
        </p:nvPicPr>
        <p:blipFill>
          <a:blip r:embed="rId4"/>
          <a:stretch>
            <a:fillRect/>
          </a:stretch>
        </p:blipFill>
        <p:spPr>
          <a:xfrm>
            <a:off x="5285874" y="836075"/>
            <a:ext cx="4427620" cy="5693850"/>
          </a:xfrm>
          <a:prstGeom prst="rect">
            <a:avLst/>
          </a:prstGeom>
        </p:spPr>
      </p:pic>
      <p:sp>
        <p:nvSpPr>
          <p:cNvPr id="22" name="TextBox 21">
            <a:extLst>
              <a:ext uri="{FF2B5EF4-FFF2-40B4-BE49-F238E27FC236}">
                <a16:creationId xmlns:a16="http://schemas.microsoft.com/office/drawing/2014/main" id="{BD129289-72A9-478F-AE0A-73D7F74D1383}"/>
              </a:ext>
            </a:extLst>
          </p:cNvPr>
          <p:cNvSpPr txBox="1"/>
          <p:nvPr/>
        </p:nvSpPr>
        <p:spPr>
          <a:xfrm>
            <a:off x="6087407" y="840926"/>
            <a:ext cx="21008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rPr>
              <a:t>"</a:t>
            </a:r>
            <a:r>
              <a:rPr lang="en-US" b="1" dirty="0">
                <a:solidFill>
                  <a:srgbClr val="3F3F3F"/>
                </a:solidFill>
                <a:latin typeface="Century Gothic"/>
                <a:ea typeface="+mn-lt"/>
                <a:cs typeface="+mn-lt"/>
              </a:rPr>
              <a:t>Best Case" 2050</a:t>
            </a:r>
            <a:endParaRPr lang="en-US" dirty="0"/>
          </a:p>
        </p:txBody>
      </p:sp>
      <p:grpSp>
        <p:nvGrpSpPr>
          <p:cNvPr id="26" name="Group 25">
            <a:extLst>
              <a:ext uri="{FF2B5EF4-FFF2-40B4-BE49-F238E27FC236}">
                <a16:creationId xmlns:a16="http://schemas.microsoft.com/office/drawing/2014/main" id="{3E970349-2BED-4907-9F51-1756D0B65185}"/>
              </a:ext>
            </a:extLst>
          </p:cNvPr>
          <p:cNvGrpSpPr/>
          <p:nvPr/>
        </p:nvGrpSpPr>
        <p:grpSpPr>
          <a:xfrm>
            <a:off x="9648142" y="2948813"/>
            <a:ext cx="1268045" cy="1939833"/>
            <a:chOff x="6790442" y="1683631"/>
            <a:chExt cx="953558" cy="1458736"/>
          </a:xfrm>
        </p:grpSpPr>
        <p:pic>
          <p:nvPicPr>
            <p:cNvPr id="30" name="Picture 29" descr="Shape&#10;&#10;Description automatically generated">
              <a:extLst>
                <a:ext uri="{FF2B5EF4-FFF2-40B4-BE49-F238E27FC236}">
                  <a16:creationId xmlns:a16="http://schemas.microsoft.com/office/drawing/2014/main" id="{C2DB5F43-B88F-4F94-98EC-760613CA69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6790442" y="1683631"/>
              <a:ext cx="953558" cy="1458736"/>
            </a:xfrm>
            <a:prstGeom prst="rect">
              <a:avLst/>
            </a:prstGeom>
          </p:spPr>
        </p:pic>
        <p:sp>
          <p:nvSpPr>
            <p:cNvPr id="36" name="TextBox 35">
              <a:extLst>
                <a:ext uri="{FF2B5EF4-FFF2-40B4-BE49-F238E27FC236}">
                  <a16:creationId xmlns:a16="http://schemas.microsoft.com/office/drawing/2014/main" id="{EF05683A-E123-4F54-8B1C-036BBFAB3219}"/>
                </a:ext>
              </a:extLst>
            </p:cNvPr>
            <p:cNvSpPr txBox="1"/>
            <p:nvPr/>
          </p:nvSpPr>
          <p:spPr>
            <a:xfrm>
              <a:off x="7143171" y="1844672"/>
              <a:ext cx="358072" cy="300879"/>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grpSp>
      <p:pic>
        <p:nvPicPr>
          <p:cNvPr id="5" name="Picture 8" descr="Map&#10;&#10;Description automatically generated">
            <a:extLst>
              <a:ext uri="{FF2B5EF4-FFF2-40B4-BE49-F238E27FC236}">
                <a16:creationId xmlns:a16="http://schemas.microsoft.com/office/drawing/2014/main" id="{77430817-8122-4A3B-81DA-31CCA9856065}"/>
              </a:ext>
            </a:extLst>
          </p:cNvPr>
          <p:cNvPicPr>
            <a:picLocks noChangeAspect="1"/>
          </p:cNvPicPr>
          <p:nvPr/>
        </p:nvPicPr>
        <p:blipFill>
          <a:blip r:embed="rId7"/>
          <a:stretch>
            <a:fillRect/>
          </a:stretch>
        </p:blipFill>
        <p:spPr>
          <a:xfrm>
            <a:off x="2363274" y="763201"/>
            <a:ext cx="4460382" cy="5750164"/>
          </a:xfrm>
          <a:prstGeom prst="rect">
            <a:avLst/>
          </a:prstGeom>
        </p:spPr>
      </p:pic>
    </p:spTree>
    <p:extLst>
      <p:ext uri="{BB962C8B-B14F-4D97-AF65-F5344CB8AC3E}">
        <p14:creationId xmlns:p14="http://schemas.microsoft.com/office/powerpoint/2010/main" val="1294218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8" descr="Map&#10;&#10;Description automatically generated">
            <a:extLst>
              <a:ext uri="{FF2B5EF4-FFF2-40B4-BE49-F238E27FC236}">
                <a16:creationId xmlns:a16="http://schemas.microsoft.com/office/drawing/2014/main" id="{77430817-8122-4A3B-81DA-31CCA9856065}"/>
              </a:ext>
            </a:extLst>
          </p:cNvPr>
          <p:cNvPicPr>
            <a:picLocks noChangeAspect="1"/>
          </p:cNvPicPr>
          <p:nvPr/>
        </p:nvPicPr>
        <p:blipFill>
          <a:blip r:embed="rId3"/>
          <a:stretch>
            <a:fillRect/>
          </a:stretch>
        </p:blipFill>
        <p:spPr>
          <a:xfrm>
            <a:off x="2363274" y="763201"/>
            <a:ext cx="4460382" cy="5750164"/>
          </a:xfrm>
          <a:prstGeom prst="rect">
            <a:avLst/>
          </a:prstGeom>
        </p:spPr>
      </p:pic>
      <p:pic>
        <p:nvPicPr>
          <p:cNvPr id="11" name="Picture 12" descr="A picture containing fireworks, outdoor object, silhouette&#10;&#10;Description automatically generated">
            <a:extLst>
              <a:ext uri="{FF2B5EF4-FFF2-40B4-BE49-F238E27FC236}">
                <a16:creationId xmlns:a16="http://schemas.microsoft.com/office/drawing/2014/main" id="{3128739F-4471-4BBD-ABC0-C701C31EB899}"/>
              </a:ext>
            </a:extLst>
          </p:cNvPr>
          <p:cNvPicPr>
            <a:picLocks noChangeAspect="1"/>
          </p:cNvPicPr>
          <p:nvPr/>
        </p:nvPicPr>
        <p:blipFill rotWithShape="1">
          <a:blip r:embed="rId4"/>
          <a:srcRect l="5769" t="2256" r="5225" b="2005"/>
          <a:stretch/>
        </p:blipFill>
        <p:spPr>
          <a:xfrm>
            <a:off x="2625306" y="891990"/>
            <a:ext cx="3990011" cy="5504785"/>
          </a:xfrm>
          <a:prstGeom prst="rect">
            <a:avLst/>
          </a:prstGeom>
        </p:spPr>
      </p:pic>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FORECASTED MAPS</a:t>
            </a:r>
            <a:endParaRPr lang="en-US" sz="4000" b="1" dirty="0">
              <a:solidFill>
                <a:srgbClr val="66A478"/>
              </a:solidFill>
              <a:latin typeface="Century Gothic" panose="020F0302020204030204"/>
            </a:endParaRPr>
          </a:p>
        </p:txBody>
      </p:sp>
      <p:sp>
        <p:nvSpPr>
          <p:cNvPr id="10" name="TextBox 9">
            <a:extLst>
              <a:ext uri="{FF2B5EF4-FFF2-40B4-BE49-F238E27FC236}">
                <a16:creationId xmlns:a16="http://schemas.microsoft.com/office/drawing/2014/main" id="{4BB4970C-E478-4D87-B486-30527FD30F9F}"/>
              </a:ext>
            </a:extLst>
          </p:cNvPr>
          <p:cNvSpPr txBox="1"/>
          <p:nvPr/>
        </p:nvSpPr>
        <p:spPr>
          <a:xfrm>
            <a:off x="3170846" y="844641"/>
            <a:ext cx="3823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cs typeface="Calibri"/>
              </a:rPr>
              <a:t>"Worst Case" 2050</a:t>
            </a:r>
            <a:endParaRPr lang="en-US" dirty="0"/>
          </a:p>
        </p:txBody>
      </p:sp>
      <p:sp>
        <p:nvSpPr>
          <p:cNvPr id="3" name="Rectangle: Rounded Corners 2">
            <a:extLst>
              <a:ext uri="{FF2B5EF4-FFF2-40B4-BE49-F238E27FC236}">
                <a16:creationId xmlns:a16="http://schemas.microsoft.com/office/drawing/2014/main" id="{F652314C-8DAC-4304-99DD-B8DFF56CEF9F}"/>
              </a:ext>
            </a:extLst>
          </p:cNvPr>
          <p:cNvSpPr/>
          <p:nvPr/>
        </p:nvSpPr>
        <p:spPr>
          <a:xfrm>
            <a:off x="4906869" y="1003425"/>
            <a:ext cx="4009932" cy="37166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rtl="0">
              <a:lnSpc>
                <a:spcPct val="150000"/>
              </a:lnSpc>
            </a:pPr>
            <a:r>
              <a:rPr lang="en-US" sz="1600" dirty="0">
                <a:solidFill>
                  <a:schemeClr val="tx1">
                    <a:lumMod val="75000"/>
                    <a:lumOff val="25000"/>
                  </a:schemeClr>
                </a:solidFill>
                <a:latin typeface="Century Gothic"/>
                <a:ea typeface="Segoe UI"/>
                <a:cs typeface="Segoe UI"/>
              </a:rPr>
              <a:t>​</a:t>
            </a:r>
            <a:r>
              <a:rPr lang="en-US" sz="1200" dirty="0">
                <a:solidFill>
                  <a:schemeClr val="tx1">
                    <a:lumMod val="75000"/>
                    <a:lumOff val="25000"/>
                  </a:schemeClr>
                </a:solidFill>
                <a:latin typeface="Century Gothic"/>
                <a:ea typeface="Segoe UI"/>
                <a:cs typeface="Segoe UI"/>
              </a:rPr>
              <a:t>        Delaware State Boundary​</a:t>
            </a:r>
            <a:endParaRPr lang="en-US" sz="1200" dirty="0">
              <a:solidFill>
                <a:schemeClr val="tx1">
                  <a:lumMod val="75000"/>
                  <a:lumOff val="25000"/>
                </a:schemeClr>
              </a:solidFill>
              <a:latin typeface="Calibri" panose="020F0502020204030204"/>
              <a:ea typeface="Segoe UI"/>
              <a:cs typeface="Calibri" panose="020F0502020204030204"/>
            </a:endParaRPr>
          </a:p>
          <a:p>
            <a:endParaRPr lang="en-US" sz="1200" dirty="0">
              <a:solidFill>
                <a:schemeClr val="tx1">
                  <a:lumMod val="75000"/>
                  <a:lumOff val="25000"/>
                </a:schemeClr>
              </a:solidFill>
              <a:latin typeface="Century Gothic"/>
              <a:ea typeface="Segoe UI"/>
              <a:cs typeface="Segoe UI"/>
            </a:endParaRPr>
          </a:p>
          <a:p>
            <a:pPr rtl="0">
              <a:lnSpc>
                <a:spcPct val="150000"/>
              </a:lnSpc>
            </a:pPr>
            <a:r>
              <a:rPr lang="en-US" sz="1200" b="1" dirty="0">
                <a:solidFill>
                  <a:schemeClr val="tx1">
                    <a:lumMod val="75000"/>
                    <a:lumOff val="25000"/>
                  </a:schemeClr>
                </a:solidFill>
                <a:latin typeface="Century Gothic"/>
                <a:ea typeface="Segoe UI"/>
                <a:cs typeface="Segoe UI"/>
              </a:rPr>
              <a:t>Land Cover Types</a:t>
            </a:r>
            <a:r>
              <a:rPr lang="en-US" sz="1200" dirty="0">
                <a:solidFill>
                  <a:schemeClr val="tx1">
                    <a:lumMod val="75000"/>
                    <a:lumOff val="25000"/>
                  </a:schemeClr>
                </a:solidFill>
                <a:latin typeface="Century Gothic"/>
                <a:ea typeface="Segoe UI"/>
                <a:cs typeface="Segoe UI"/>
              </a:rPr>
              <a:t>​</a:t>
            </a:r>
          </a:p>
          <a:p>
            <a:pPr rtl="0">
              <a:lnSpc>
                <a:spcPct val="150000"/>
              </a:lnSpc>
            </a:pPr>
            <a:r>
              <a:rPr lang="en-US" sz="1200" dirty="0">
                <a:solidFill>
                  <a:schemeClr val="tx1">
                    <a:lumMod val="75000"/>
                    <a:lumOff val="25000"/>
                  </a:schemeClr>
                </a:solidFill>
                <a:latin typeface="Century Gothic"/>
                <a:ea typeface="Segoe UI"/>
                <a:cs typeface="Segoe UI"/>
              </a:rPr>
              <a:t>        Water​</a:t>
            </a:r>
          </a:p>
          <a:p>
            <a:pPr rtl="0">
              <a:lnSpc>
                <a:spcPct val="150000"/>
              </a:lnSpc>
            </a:pPr>
            <a:r>
              <a:rPr lang="en-US" sz="1200" dirty="0">
                <a:solidFill>
                  <a:schemeClr val="tx1">
                    <a:lumMod val="75000"/>
                    <a:lumOff val="25000"/>
                  </a:schemeClr>
                </a:solidFill>
                <a:latin typeface="Century Gothic"/>
                <a:ea typeface="Segoe UI"/>
                <a:cs typeface="Segoe UI"/>
              </a:rPr>
              <a:t>        Developed​</a:t>
            </a:r>
          </a:p>
          <a:p>
            <a:pPr rtl="0">
              <a:lnSpc>
                <a:spcPct val="150000"/>
              </a:lnSpc>
            </a:pPr>
            <a:r>
              <a:rPr lang="en-US" sz="1200" dirty="0">
                <a:solidFill>
                  <a:schemeClr val="tx1">
                    <a:lumMod val="75000"/>
                    <a:lumOff val="25000"/>
                  </a:schemeClr>
                </a:solidFill>
                <a:latin typeface="Century Gothic"/>
                <a:ea typeface="Segoe UI"/>
                <a:cs typeface="Segoe UI"/>
              </a:rPr>
              <a:t>        Non-wetland Vegetation​</a:t>
            </a:r>
          </a:p>
          <a:p>
            <a:pPr>
              <a:lnSpc>
                <a:spcPct val="150000"/>
              </a:lnSpc>
            </a:pPr>
            <a:r>
              <a:rPr lang="en-US" sz="1200" dirty="0">
                <a:solidFill>
                  <a:schemeClr val="tx1">
                    <a:lumMod val="75000"/>
                    <a:lumOff val="25000"/>
                  </a:schemeClr>
                </a:solidFill>
                <a:latin typeface="Century Gothic"/>
                <a:ea typeface="Segoe UI"/>
                <a:cs typeface="Segoe UI"/>
              </a:rPr>
              <a:t>        Wetlands</a:t>
            </a:r>
          </a:p>
          <a:p>
            <a:pPr>
              <a:lnSpc>
                <a:spcPct val="150000"/>
              </a:lnSpc>
            </a:pPr>
            <a:endParaRPr lang="en-US" sz="1200" dirty="0">
              <a:solidFill>
                <a:schemeClr val="tx1">
                  <a:lumMod val="75000"/>
                  <a:lumOff val="25000"/>
                </a:schemeClr>
              </a:solidFill>
              <a:latin typeface="Century Gothic"/>
              <a:cs typeface="Segoe UI"/>
            </a:endParaRPr>
          </a:p>
          <a:p>
            <a:pPr>
              <a:lnSpc>
                <a:spcPct val="150000"/>
              </a:lnSpc>
            </a:pPr>
            <a:r>
              <a:rPr lang="en-US" sz="1200" b="1" dirty="0">
                <a:solidFill>
                  <a:schemeClr val="tx1">
                    <a:lumMod val="75000"/>
                    <a:lumOff val="25000"/>
                  </a:schemeClr>
                </a:solidFill>
                <a:latin typeface="Century Gothic"/>
                <a:cs typeface="Segoe UI"/>
              </a:rPr>
              <a:t>2020-2050 Transitions</a:t>
            </a:r>
          </a:p>
          <a:p>
            <a:pPr>
              <a:lnSpc>
                <a:spcPct val="150000"/>
              </a:lnSpc>
            </a:pPr>
            <a:r>
              <a:rPr lang="en-US" sz="1200" dirty="0">
                <a:solidFill>
                  <a:schemeClr val="tx1">
                    <a:lumMod val="75000"/>
                    <a:lumOff val="25000"/>
                  </a:schemeClr>
                </a:solidFill>
                <a:latin typeface="Century Gothic"/>
                <a:cs typeface="Segoe UI"/>
              </a:rPr>
              <a:t>        Wetland to Water</a:t>
            </a:r>
            <a:endParaRPr lang="en-US" sz="1200" b="1" dirty="0">
              <a:solidFill>
                <a:schemeClr val="tx1">
                  <a:lumMod val="75000"/>
                  <a:lumOff val="25000"/>
                </a:schemeClr>
              </a:solidFill>
              <a:latin typeface="Century Gothic"/>
              <a:cs typeface="Segoe UI"/>
            </a:endParaRPr>
          </a:p>
          <a:p>
            <a:pPr>
              <a:lnSpc>
                <a:spcPct val="150000"/>
              </a:lnSpc>
            </a:pPr>
            <a:r>
              <a:rPr lang="en-US" sz="1200" dirty="0">
                <a:solidFill>
                  <a:schemeClr val="tx1">
                    <a:lumMod val="75000"/>
                    <a:lumOff val="25000"/>
                  </a:schemeClr>
                </a:solidFill>
                <a:latin typeface="Century Gothic"/>
                <a:cs typeface="Segoe UI"/>
              </a:rPr>
              <a:t>        Wetland to Developed</a:t>
            </a:r>
          </a:p>
          <a:p>
            <a:pPr>
              <a:lnSpc>
                <a:spcPct val="150000"/>
              </a:lnSpc>
            </a:pPr>
            <a:r>
              <a:rPr lang="en-US" sz="1200" dirty="0">
                <a:solidFill>
                  <a:schemeClr val="tx1">
                    <a:lumMod val="75000"/>
                    <a:lumOff val="25000"/>
                  </a:schemeClr>
                </a:solidFill>
                <a:latin typeface="Century Gothic"/>
                <a:cs typeface="Segoe UI"/>
              </a:rPr>
              <a:t>        Wetland to Vegetation</a:t>
            </a:r>
          </a:p>
          <a:p>
            <a:pPr>
              <a:lnSpc>
                <a:spcPct val="150000"/>
              </a:lnSpc>
            </a:pPr>
            <a:endParaRPr lang="en-US" sz="1200" b="1" dirty="0">
              <a:solidFill>
                <a:schemeClr val="tx1">
                  <a:lumMod val="75000"/>
                  <a:lumOff val="25000"/>
                </a:schemeClr>
              </a:solidFill>
              <a:latin typeface="Century Gothic"/>
              <a:cs typeface="Segoe UI"/>
            </a:endParaRPr>
          </a:p>
        </p:txBody>
      </p:sp>
      <p:grpSp>
        <p:nvGrpSpPr>
          <p:cNvPr id="7" name="Group 6">
            <a:extLst>
              <a:ext uri="{FF2B5EF4-FFF2-40B4-BE49-F238E27FC236}">
                <a16:creationId xmlns:a16="http://schemas.microsoft.com/office/drawing/2014/main" id="{9780BE2B-F1F6-47AC-A5DC-11B23A01F92F}"/>
              </a:ext>
            </a:extLst>
          </p:cNvPr>
          <p:cNvGrpSpPr/>
          <p:nvPr/>
        </p:nvGrpSpPr>
        <p:grpSpPr>
          <a:xfrm>
            <a:off x="1972798" y="2843403"/>
            <a:ext cx="1125010" cy="524090"/>
            <a:chOff x="4511674" y="3044127"/>
            <a:chExt cx="1322566" cy="558112"/>
          </a:xfrm>
        </p:grpSpPr>
        <p:sp>
          <p:nvSpPr>
            <p:cNvPr id="27" name="Rectangle 26">
              <a:extLst>
                <a:ext uri="{FF2B5EF4-FFF2-40B4-BE49-F238E27FC236}">
                  <a16:creationId xmlns:a16="http://schemas.microsoft.com/office/drawing/2014/main" id="{AC8A11E3-4898-4B97-9AC1-443030669044}"/>
                </a:ext>
              </a:extLst>
            </p:cNvPr>
            <p:cNvSpPr/>
            <p:nvPr/>
          </p:nvSpPr>
          <p:spPr>
            <a:xfrm>
              <a:off x="4511674" y="3354564"/>
              <a:ext cx="578557" cy="14111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8EA9553-B905-453A-9073-85C153592359}"/>
                </a:ext>
              </a:extLst>
            </p:cNvPr>
            <p:cNvSpPr txBox="1"/>
            <p:nvPr/>
          </p:nvSpPr>
          <p:spPr>
            <a:xfrm>
              <a:off x="5094816" y="3274482"/>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sp>
          <p:nvSpPr>
            <p:cNvPr id="29" name="TextBox 28">
              <a:extLst>
                <a:ext uri="{FF2B5EF4-FFF2-40B4-BE49-F238E27FC236}">
                  <a16:creationId xmlns:a16="http://schemas.microsoft.com/office/drawing/2014/main" id="{D5072F6B-9EC8-461C-A3F8-CA9FE8D0F468}"/>
                </a:ext>
              </a:extLst>
            </p:cNvPr>
            <p:cNvSpPr txBox="1"/>
            <p:nvPr/>
          </p:nvSpPr>
          <p:spPr>
            <a:xfrm>
              <a:off x="4584340" y="3044127"/>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grpSp>
      <p:grpSp>
        <p:nvGrpSpPr>
          <p:cNvPr id="8" name="Group 7">
            <a:extLst>
              <a:ext uri="{FF2B5EF4-FFF2-40B4-BE49-F238E27FC236}">
                <a16:creationId xmlns:a16="http://schemas.microsoft.com/office/drawing/2014/main" id="{7C9C8ECB-03C6-492A-9C8A-A46C15B0910D}"/>
              </a:ext>
            </a:extLst>
          </p:cNvPr>
          <p:cNvGrpSpPr/>
          <p:nvPr/>
        </p:nvGrpSpPr>
        <p:grpSpPr>
          <a:xfrm>
            <a:off x="5167723" y="1357374"/>
            <a:ext cx="283557" cy="1774023"/>
            <a:chOff x="9560568" y="1734161"/>
            <a:chExt cx="297248" cy="1690375"/>
          </a:xfrm>
        </p:grpSpPr>
        <p:sp>
          <p:nvSpPr>
            <p:cNvPr id="31" name="Rectangle: Rounded Corners 30">
              <a:extLst>
                <a:ext uri="{FF2B5EF4-FFF2-40B4-BE49-F238E27FC236}">
                  <a16:creationId xmlns:a16="http://schemas.microsoft.com/office/drawing/2014/main" id="{EA95739F-9365-4F71-AFE7-18BDB926AD2D}"/>
                </a:ext>
              </a:extLst>
            </p:cNvPr>
            <p:cNvSpPr/>
            <p:nvPr/>
          </p:nvSpPr>
          <p:spPr>
            <a:xfrm>
              <a:off x="9560568" y="1734161"/>
              <a:ext cx="297247" cy="155677"/>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5EB88E63-7A61-4112-AD4B-22A3674BD5F1}"/>
                </a:ext>
              </a:extLst>
            </p:cNvPr>
            <p:cNvSpPr/>
            <p:nvPr/>
          </p:nvSpPr>
          <p:spPr>
            <a:xfrm>
              <a:off x="9560568" y="2746916"/>
              <a:ext cx="297248" cy="145061"/>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36DA5B9F-A3D9-407F-AA9C-BEC3568562A2}"/>
                </a:ext>
              </a:extLst>
            </p:cNvPr>
            <p:cNvSpPr/>
            <p:nvPr/>
          </p:nvSpPr>
          <p:spPr>
            <a:xfrm>
              <a:off x="9560568" y="2460486"/>
              <a:ext cx="297247" cy="145061"/>
            </a:xfrm>
            <a:prstGeom prst="roundRect">
              <a:avLst/>
            </a:prstGeom>
            <a:solidFill>
              <a:srgbClr val="00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DF424005-A826-4E9A-964E-C5BAC13CDA68}"/>
                </a:ext>
              </a:extLst>
            </p:cNvPr>
            <p:cNvSpPr/>
            <p:nvPr/>
          </p:nvSpPr>
          <p:spPr>
            <a:xfrm>
              <a:off x="9560568" y="3003457"/>
              <a:ext cx="297247" cy="145061"/>
            </a:xfrm>
            <a:prstGeom prst="roundRect">
              <a:avLst/>
            </a:prstGeom>
            <a:solidFill>
              <a:srgbClr val="5C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B37CE1CB-9B19-4F1C-920A-F34FF5CF0C9A}"/>
                </a:ext>
              </a:extLst>
            </p:cNvPr>
            <p:cNvSpPr/>
            <p:nvPr/>
          </p:nvSpPr>
          <p:spPr>
            <a:xfrm>
              <a:off x="9560568" y="3279475"/>
              <a:ext cx="297247" cy="145061"/>
            </a:xfrm>
            <a:prstGeom prst="roundRect">
              <a:avLst/>
            </a:prstGeom>
            <a:solidFill>
              <a:srgbClr val="4C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11" descr="Map&#10;&#10;Description automatically generated">
            <a:extLst>
              <a:ext uri="{FF2B5EF4-FFF2-40B4-BE49-F238E27FC236}">
                <a16:creationId xmlns:a16="http://schemas.microsoft.com/office/drawing/2014/main" id="{8BEC6257-14D9-4037-BBD9-61C555BBD2CB}"/>
              </a:ext>
            </a:extLst>
          </p:cNvPr>
          <p:cNvPicPr>
            <a:picLocks noChangeAspect="1"/>
          </p:cNvPicPr>
          <p:nvPr/>
        </p:nvPicPr>
        <p:blipFill rotWithShape="1">
          <a:blip r:embed="rId5"/>
          <a:srcRect l="11757" r="11757"/>
          <a:stretch/>
        </p:blipFill>
        <p:spPr>
          <a:xfrm>
            <a:off x="287342" y="1045167"/>
            <a:ext cx="3028872" cy="5192011"/>
          </a:xfrm>
          <a:prstGeom prst="rect">
            <a:avLst/>
          </a:prstGeom>
        </p:spPr>
      </p:pic>
      <p:sp>
        <p:nvSpPr>
          <p:cNvPr id="6" name="TextBox 5">
            <a:extLst>
              <a:ext uri="{FF2B5EF4-FFF2-40B4-BE49-F238E27FC236}">
                <a16:creationId xmlns:a16="http://schemas.microsoft.com/office/drawing/2014/main" id="{BA9DCF5C-04DB-445E-93F9-40E83821D93F}"/>
              </a:ext>
            </a:extLst>
          </p:cNvPr>
          <p:cNvSpPr txBox="1"/>
          <p:nvPr/>
        </p:nvSpPr>
        <p:spPr>
          <a:xfrm>
            <a:off x="325619" y="840927"/>
            <a:ext cx="21008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rPr>
              <a:t>Land Cover </a:t>
            </a:r>
            <a:r>
              <a:rPr lang="en-US" b="1" dirty="0">
                <a:solidFill>
                  <a:srgbClr val="3F3F3F"/>
                </a:solidFill>
                <a:latin typeface="Century Gothic"/>
                <a:ea typeface="+mn-lt"/>
                <a:cs typeface="+mn-lt"/>
              </a:rPr>
              <a:t>2020</a:t>
            </a:r>
            <a:endParaRPr lang="en-US" b="1" dirty="0">
              <a:solidFill>
                <a:srgbClr val="3F3F3F"/>
              </a:solidFill>
              <a:latin typeface="Century Gothic"/>
            </a:endParaRPr>
          </a:p>
        </p:txBody>
      </p:sp>
      <p:grpSp>
        <p:nvGrpSpPr>
          <p:cNvPr id="26" name="Group 25">
            <a:extLst>
              <a:ext uri="{FF2B5EF4-FFF2-40B4-BE49-F238E27FC236}">
                <a16:creationId xmlns:a16="http://schemas.microsoft.com/office/drawing/2014/main" id="{3E970349-2BED-4907-9F51-1756D0B65185}"/>
              </a:ext>
            </a:extLst>
          </p:cNvPr>
          <p:cNvGrpSpPr/>
          <p:nvPr/>
        </p:nvGrpSpPr>
        <p:grpSpPr>
          <a:xfrm>
            <a:off x="1927500" y="1424813"/>
            <a:ext cx="908612" cy="1379117"/>
            <a:chOff x="6790442" y="1683631"/>
            <a:chExt cx="953558" cy="1458736"/>
          </a:xfrm>
        </p:grpSpPr>
        <p:pic>
          <p:nvPicPr>
            <p:cNvPr id="30" name="Picture 29" descr="Shape&#10;&#10;Description automatically generated">
              <a:extLst>
                <a:ext uri="{FF2B5EF4-FFF2-40B4-BE49-F238E27FC236}">
                  <a16:creationId xmlns:a16="http://schemas.microsoft.com/office/drawing/2014/main" id="{C2DB5F43-B88F-4F94-98EC-760613CA69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6790442" y="1683631"/>
              <a:ext cx="953558" cy="1458736"/>
            </a:xfrm>
            <a:prstGeom prst="rect">
              <a:avLst/>
            </a:prstGeom>
          </p:spPr>
        </p:pic>
        <p:sp>
          <p:nvSpPr>
            <p:cNvPr id="36" name="TextBox 35">
              <a:extLst>
                <a:ext uri="{FF2B5EF4-FFF2-40B4-BE49-F238E27FC236}">
                  <a16:creationId xmlns:a16="http://schemas.microsoft.com/office/drawing/2014/main" id="{EF05683A-E123-4F54-8B1C-036BBFAB3219}"/>
                </a:ext>
              </a:extLst>
            </p:cNvPr>
            <p:cNvSpPr txBox="1"/>
            <p:nvPr/>
          </p:nvSpPr>
          <p:spPr>
            <a:xfrm>
              <a:off x="7143171" y="1844672"/>
              <a:ext cx="358072" cy="300879"/>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grpSp>
      <p:pic>
        <p:nvPicPr>
          <p:cNvPr id="9" name="Picture 10" descr="Chart, waterfall chart&#10;&#10;Description automatically generated">
            <a:extLst>
              <a:ext uri="{FF2B5EF4-FFF2-40B4-BE49-F238E27FC236}">
                <a16:creationId xmlns:a16="http://schemas.microsoft.com/office/drawing/2014/main" id="{E4D26F9B-0125-49CB-9AD9-2D735047E307}"/>
              </a:ext>
            </a:extLst>
          </p:cNvPr>
          <p:cNvPicPr>
            <a:picLocks noChangeAspect="1"/>
          </p:cNvPicPr>
          <p:nvPr/>
        </p:nvPicPr>
        <p:blipFill rotWithShape="1">
          <a:blip r:embed="rId8"/>
          <a:srcRect l="28960" t="41176" r="10290" b="27311"/>
          <a:stretch/>
        </p:blipFill>
        <p:spPr>
          <a:xfrm>
            <a:off x="8453017" y="1651599"/>
            <a:ext cx="3325950" cy="1079436"/>
          </a:xfrm>
          <a:prstGeom prst="rect">
            <a:avLst/>
          </a:prstGeom>
          <a:ln>
            <a:solidFill>
              <a:schemeClr val="tx1">
                <a:lumMod val="75000"/>
                <a:lumOff val="25000"/>
              </a:schemeClr>
            </a:solidFill>
          </a:ln>
        </p:spPr>
      </p:pic>
      <p:sp>
        <p:nvSpPr>
          <p:cNvPr id="25" name="TextBox 24">
            <a:extLst>
              <a:ext uri="{FF2B5EF4-FFF2-40B4-BE49-F238E27FC236}">
                <a16:creationId xmlns:a16="http://schemas.microsoft.com/office/drawing/2014/main" id="{C7EC53E3-C857-4892-881B-3D1320C040C7}"/>
              </a:ext>
            </a:extLst>
          </p:cNvPr>
          <p:cNvSpPr txBox="1"/>
          <p:nvPr/>
        </p:nvSpPr>
        <p:spPr>
          <a:xfrm>
            <a:off x="8461711" y="1275961"/>
            <a:ext cx="33348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cs typeface="Calibri"/>
              </a:rPr>
              <a:t>Gains and Losses 2020-2050</a:t>
            </a:r>
            <a:endParaRPr lang="en-US" dirty="0"/>
          </a:p>
        </p:txBody>
      </p:sp>
      <p:sp>
        <p:nvSpPr>
          <p:cNvPr id="37" name="TextBox 36">
            <a:extLst>
              <a:ext uri="{FF2B5EF4-FFF2-40B4-BE49-F238E27FC236}">
                <a16:creationId xmlns:a16="http://schemas.microsoft.com/office/drawing/2014/main" id="{A4FC5859-280D-4AD6-BA89-1557994007C7}"/>
              </a:ext>
            </a:extLst>
          </p:cNvPr>
          <p:cNvSpPr txBox="1"/>
          <p:nvPr/>
        </p:nvSpPr>
        <p:spPr>
          <a:xfrm>
            <a:off x="7225260" y="1592264"/>
            <a:ext cx="1250111" cy="1179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200" dirty="0">
                <a:solidFill>
                  <a:srgbClr val="3F3F3F"/>
                </a:solidFill>
                <a:latin typeface="Century Gothic"/>
                <a:cs typeface="Calibri"/>
              </a:rPr>
              <a:t>Wetland</a:t>
            </a:r>
            <a:endParaRPr lang="en-US" sz="1200" b="1" dirty="0">
              <a:solidFill>
                <a:srgbClr val="3F3F3F"/>
              </a:solidFill>
              <a:latin typeface="Century Gothic"/>
              <a:cs typeface="Calibri"/>
            </a:endParaRPr>
          </a:p>
          <a:p>
            <a:pPr algn="r">
              <a:lnSpc>
                <a:spcPct val="150000"/>
              </a:lnSpc>
            </a:pPr>
            <a:r>
              <a:rPr lang="en-US" sz="1200" dirty="0">
                <a:solidFill>
                  <a:srgbClr val="3F3F3F"/>
                </a:solidFill>
                <a:latin typeface="Century Gothic"/>
                <a:cs typeface="Calibri"/>
              </a:rPr>
              <a:t>Vegetation</a:t>
            </a:r>
          </a:p>
          <a:p>
            <a:pPr algn="r">
              <a:lnSpc>
                <a:spcPct val="150000"/>
              </a:lnSpc>
            </a:pPr>
            <a:r>
              <a:rPr lang="en-US" sz="1200" dirty="0">
                <a:solidFill>
                  <a:srgbClr val="3F3F3F"/>
                </a:solidFill>
                <a:latin typeface="Century Gothic"/>
                <a:cs typeface="Calibri"/>
              </a:rPr>
              <a:t>Developed</a:t>
            </a:r>
          </a:p>
          <a:p>
            <a:pPr algn="r">
              <a:lnSpc>
                <a:spcPct val="150000"/>
              </a:lnSpc>
            </a:pPr>
            <a:r>
              <a:rPr lang="en-US" sz="1200" dirty="0">
                <a:solidFill>
                  <a:srgbClr val="3F3F3F"/>
                </a:solidFill>
                <a:latin typeface="Century Gothic"/>
                <a:cs typeface="Calibri"/>
              </a:rPr>
              <a:t>Water</a:t>
            </a:r>
          </a:p>
        </p:txBody>
      </p:sp>
      <p:sp>
        <p:nvSpPr>
          <p:cNvPr id="38" name="TextBox 37">
            <a:extLst>
              <a:ext uri="{FF2B5EF4-FFF2-40B4-BE49-F238E27FC236}">
                <a16:creationId xmlns:a16="http://schemas.microsoft.com/office/drawing/2014/main" id="{8F54794D-6F70-4C0A-8493-0B8E63F3E9A9}"/>
              </a:ext>
            </a:extLst>
          </p:cNvPr>
          <p:cNvSpPr txBox="1"/>
          <p:nvPr/>
        </p:nvSpPr>
        <p:spPr>
          <a:xfrm>
            <a:off x="9511259" y="2986868"/>
            <a:ext cx="1221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 change</a:t>
            </a:r>
            <a:endParaRPr lang="en-US" dirty="0">
              <a:cs typeface="Calibri" panose="020F0502020204030204"/>
            </a:endParaRPr>
          </a:p>
        </p:txBody>
      </p:sp>
      <p:sp>
        <p:nvSpPr>
          <p:cNvPr id="39" name="TextBox 38">
            <a:extLst>
              <a:ext uri="{FF2B5EF4-FFF2-40B4-BE49-F238E27FC236}">
                <a16:creationId xmlns:a16="http://schemas.microsoft.com/office/drawing/2014/main" id="{FB9F2406-31AC-4785-A4DF-E1CDBD6A311E}"/>
              </a:ext>
            </a:extLst>
          </p:cNvPr>
          <p:cNvSpPr txBox="1"/>
          <p:nvPr/>
        </p:nvSpPr>
        <p:spPr>
          <a:xfrm>
            <a:off x="8461710" y="2742452"/>
            <a:ext cx="34642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cs typeface="Calibri"/>
              </a:rPr>
              <a:t>-60    -50    -40   -30    -20   -10      0      10    20</a:t>
            </a:r>
            <a:endParaRPr lang="en-US" sz="1200" dirty="0">
              <a:cs typeface="Calibri"/>
            </a:endParaRPr>
          </a:p>
        </p:txBody>
      </p:sp>
      <p:pic>
        <p:nvPicPr>
          <p:cNvPr id="13" name="Picture 13">
            <a:extLst>
              <a:ext uri="{FF2B5EF4-FFF2-40B4-BE49-F238E27FC236}">
                <a16:creationId xmlns:a16="http://schemas.microsoft.com/office/drawing/2014/main" id="{DD00A95B-4833-4DB0-B9A0-14EF70E6FFA8}"/>
              </a:ext>
            </a:extLst>
          </p:cNvPr>
          <p:cNvPicPr>
            <a:picLocks noChangeAspect="1"/>
          </p:cNvPicPr>
          <p:nvPr/>
        </p:nvPicPr>
        <p:blipFill>
          <a:blip r:embed="rId9"/>
          <a:stretch>
            <a:fillRect/>
          </a:stretch>
        </p:blipFill>
        <p:spPr>
          <a:xfrm>
            <a:off x="5159027" y="3739922"/>
            <a:ext cx="306816" cy="678613"/>
          </a:xfrm>
          <a:prstGeom prst="rect">
            <a:avLst/>
          </a:prstGeom>
        </p:spPr>
      </p:pic>
      <p:graphicFrame>
        <p:nvGraphicFramePr>
          <p:cNvPr id="16" name="Table 42">
            <a:extLst>
              <a:ext uri="{FF2B5EF4-FFF2-40B4-BE49-F238E27FC236}">
                <a16:creationId xmlns:a16="http://schemas.microsoft.com/office/drawing/2014/main" id="{E7BA1889-87AC-474F-A460-65F86A55F04E}"/>
              </a:ext>
            </a:extLst>
          </p:cNvPr>
          <p:cNvGraphicFramePr>
            <a:graphicFrameLocks noGrp="1"/>
          </p:cNvGraphicFramePr>
          <p:nvPr>
            <p:extLst>
              <p:ext uri="{D42A27DB-BD31-4B8C-83A1-F6EECF244321}">
                <p14:modId xmlns:p14="http://schemas.microsoft.com/office/powerpoint/2010/main" val="396017415"/>
              </p:ext>
            </p:extLst>
          </p:nvPr>
        </p:nvGraphicFramePr>
        <p:xfrm>
          <a:off x="8252604" y="3594339"/>
          <a:ext cx="3745269" cy="1762250"/>
        </p:xfrm>
        <a:graphic>
          <a:graphicData uri="http://schemas.openxmlformats.org/drawingml/2006/table">
            <a:tbl>
              <a:tblPr firstRow="1" bandRow="1">
                <a:tableStyleId>{5940675A-B579-460E-94D1-54222C63F5DA}</a:tableStyleId>
              </a:tblPr>
              <a:tblGrid>
                <a:gridCol w="1760112">
                  <a:extLst>
                    <a:ext uri="{9D8B030D-6E8A-4147-A177-3AD203B41FA5}">
                      <a16:colId xmlns:a16="http://schemas.microsoft.com/office/drawing/2014/main" val="4254371575"/>
                    </a:ext>
                  </a:extLst>
                </a:gridCol>
                <a:gridCol w="1985157">
                  <a:extLst>
                    <a:ext uri="{9D8B030D-6E8A-4147-A177-3AD203B41FA5}">
                      <a16:colId xmlns:a16="http://schemas.microsoft.com/office/drawing/2014/main" val="679461934"/>
                    </a:ext>
                  </a:extLst>
                </a:gridCol>
              </a:tblGrid>
              <a:tr h="360259">
                <a:tc>
                  <a:txBody>
                    <a:bodyPr/>
                    <a:lstStyle/>
                    <a:p>
                      <a:r>
                        <a:rPr lang="en-US" sz="1400" b="1" dirty="0">
                          <a:solidFill>
                            <a:schemeClr val="tx1">
                              <a:lumMod val="75000"/>
                              <a:lumOff val="25000"/>
                            </a:schemeClr>
                          </a:solidFill>
                          <a:latin typeface="Century Gothic"/>
                        </a:rPr>
                        <a:t>Wetland Loss...</a:t>
                      </a:r>
                    </a:p>
                  </a:txBody>
                  <a:tcPr/>
                </a:tc>
                <a:tc>
                  <a:txBody>
                    <a:bodyPr/>
                    <a:lstStyle/>
                    <a:p>
                      <a:r>
                        <a:rPr lang="en-US" sz="1400" b="1" dirty="0">
                          <a:solidFill>
                            <a:schemeClr val="tx1">
                              <a:lumMod val="75000"/>
                              <a:lumOff val="25000"/>
                            </a:schemeClr>
                          </a:solidFill>
                          <a:latin typeface="Century Gothic"/>
                        </a:rPr>
                        <a:t>Area (Hectares)</a:t>
                      </a:r>
                    </a:p>
                  </a:txBody>
                  <a:tcPr/>
                </a:tc>
                <a:extLst>
                  <a:ext uri="{0D108BD9-81ED-4DB2-BD59-A6C34878D82A}">
                    <a16:rowId xmlns:a16="http://schemas.microsoft.com/office/drawing/2014/main" val="730754941"/>
                  </a:ext>
                </a:extLst>
              </a:tr>
              <a:tr h="363415">
                <a:tc>
                  <a:txBody>
                    <a:bodyPr/>
                    <a:lstStyle/>
                    <a:p>
                      <a:pPr lvl="0">
                        <a:buNone/>
                      </a:pPr>
                      <a:r>
                        <a:rPr lang="en-US" sz="1400" dirty="0">
                          <a:solidFill>
                            <a:schemeClr val="tx1">
                              <a:lumMod val="75000"/>
                              <a:lumOff val="25000"/>
                            </a:schemeClr>
                          </a:solidFill>
                          <a:latin typeface="Century Gothic"/>
                        </a:rPr>
                        <a:t>To Water</a:t>
                      </a:r>
                    </a:p>
                  </a:txBody>
                  <a:tcPr/>
                </a:tc>
                <a:tc>
                  <a:txBody>
                    <a:bodyPr/>
                    <a:lstStyle/>
                    <a:p>
                      <a:pPr lvl="0" algn="l">
                        <a:lnSpc>
                          <a:spcPct val="100000"/>
                        </a:lnSpc>
                        <a:spcBef>
                          <a:spcPts val="0"/>
                        </a:spcBef>
                        <a:spcAft>
                          <a:spcPts val="0"/>
                        </a:spcAft>
                        <a:buNone/>
                      </a:pPr>
                      <a:r>
                        <a:rPr lang="en-US" sz="1400" b="0" i="0" u="none" strike="noStrike" noProof="0" dirty="0">
                          <a:solidFill>
                            <a:schemeClr val="tx1">
                              <a:lumMod val="75000"/>
                              <a:lumOff val="25000"/>
                            </a:schemeClr>
                          </a:solidFill>
                          <a:latin typeface="Century Gothic"/>
                        </a:rPr>
                        <a:t>623.67</a:t>
                      </a:r>
                      <a:endParaRPr lang="en-US" sz="1400" dirty="0">
                        <a:solidFill>
                          <a:schemeClr val="tx1">
                            <a:lumMod val="75000"/>
                            <a:lumOff val="25000"/>
                          </a:schemeClr>
                        </a:solidFill>
                        <a:latin typeface="Century Gothic"/>
                      </a:endParaRPr>
                    </a:p>
                  </a:txBody>
                  <a:tcPr/>
                </a:tc>
                <a:extLst>
                  <a:ext uri="{0D108BD9-81ED-4DB2-BD59-A6C34878D82A}">
                    <a16:rowId xmlns:a16="http://schemas.microsoft.com/office/drawing/2014/main" val="1408627638"/>
                  </a:ext>
                </a:extLst>
              </a:tr>
              <a:tr h="253818">
                <a:tc>
                  <a:txBody>
                    <a:bodyPr/>
                    <a:lstStyle/>
                    <a:p>
                      <a:r>
                        <a:rPr lang="en-US" sz="1400" dirty="0">
                          <a:solidFill>
                            <a:schemeClr val="tx1">
                              <a:lumMod val="75000"/>
                              <a:lumOff val="25000"/>
                            </a:schemeClr>
                          </a:solidFill>
                          <a:latin typeface="Century Gothic"/>
                        </a:rPr>
                        <a:t>To Developed</a:t>
                      </a:r>
                    </a:p>
                  </a:txBody>
                  <a:tcPr/>
                </a:tc>
                <a:tc>
                  <a:txBody>
                    <a:bodyPr/>
                    <a:lstStyle/>
                    <a:p>
                      <a:pPr lvl="0" algn="l">
                        <a:lnSpc>
                          <a:spcPct val="100000"/>
                        </a:lnSpc>
                        <a:spcBef>
                          <a:spcPts val="0"/>
                        </a:spcBef>
                        <a:spcAft>
                          <a:spcPts val="0"/>
                        </a:spcAft>
                        <a:buNone/>
                      </a:pPr>
                      <a:r>
                        <a:rPr lang="en-US" sz="1400" b="0" i="0" u="none" strike="noStrike" noProof="0" dirty="0">
                          <a:solidFill>
                            <a:schemeClr val="tx1">
                              <a:lumMod val="75000"/>
                              <a:lumOff val="25000"/>
                            </a:schemeClr>
                          </a:solidFill>
                          <a:latin typeface="Century Gothic"/>
                        </a:rPr>
                        <a:t>20,961.79</a:t>
                      </a:r>
                      <a:endParaRPr lang="en-US" sz="1400" dirty="0">
                        <a:solidFill>
                          <a:schemeClr val="tx1">
                            <a:lumMod val="75000"/>
                            <a:lumOff val="25000"/>
                          </a:schemeClr>
                        </a:solidFill>
                        <a:latin typeface="Century Gothic"/>
                      </a:endParaRPr>
                    </a:p>
                  </a:txBody>
                  <a:tcPr/>
                </a:tc>
                <a:extLst>
                  <a:ext uri="{0D108BD9-81ED-4DB2-BD59-A6C34878D82A}">
                    <a16:rowId xmlns:a16="http://schemas.microsoft.com/office/drawing/2014/main" val="3143834652"/>
                  </a:ext>
                </a:extLst>
              </a:tr>
              <a:tr h="366888">
                <a:tc>
                  <a:txBody>
                    <a:bodyPr/>
                    <a:lstStyle/>
                    <a:p>
                      <a:r>
                        <a:rPr lang="en-US" sz="1400" dirty="0">
                          <a:solidFill>
                            <a:schemeClr val="tx1">
                              <a:lumMod val="75000"/>
                              <a:lumOff val="25000"/>
                            </a:schemeClr>
                          </a:solidFill>
                          <a:latin typeface="Century Gothic"/>
                        </a:rPr>
                        <a:t>To Vegetation</a:t>
                      </a:r>
                    </a:p>
                  </a:txBody>
                  <a:tcPr/>
                </a:tc>
                <a:tc>
                  <a:txBody>
                    <a:bodyPr/>
                    <a:lstStyle/>
                    <a:p>
                      <a:pPr lvl="0" algn="l">
                        <a:lnSpc>
                          <a:spcPct val="100000"/>
                        </a:lnSpc>
                        <a:spcBef>
                          <a:spcPts val="0"/>
                        </a:spcBef>
                        <a:spcAft>
                          <a:spcPts val="0"/>
                        </a:spcAft>
                        <a:buNone/>
                      </a:pPr>
                      <a:r>
                        <a:rPr lang="en-US" sz="1400" b="0" i="0" u="none" strike="noStrike" noProof="0" dirty="0">
                          <a:latin typeface="Century Gothic"/>
                        </a:rPr>
                        <a:t>21,285.96</a:t>
                      </a:r>
                      <a:endParaRPr lang="en-US" dirty="0">
                        <a:latin typeface="Century Gothic"/>
                      </a:endParaRPr>
                    </a:p>
                  </a:txBody>
                  <a:tcPr/>
                </a:tc>
                <a:extLst>
                  <a:ext uri="{0D108BD9-81ED-4DB2-BD59-A6C34878D82A}">
                    <a16:rowId xmlns:a16="http://schemas.microsoft.com/office/drawing/2014/main" val="968044930"/>
                  </a:ext>
                </a:extLst>
              </a:tr>
              <a:tr h="366888">
                <a:tc>
                  <a:txBody>
                    <a:bodyPr/>
                    <a:lstStyle/>
                    <a:p>
                      <a:pPr lvl="0">
                        <a:buNone/>
                      </a:pPr>
                      <a:r>
                        <a:rPr lang="en-US" sz="1400" dirty="0">
                          <a:solidFill>
                            <a:schemeClr val="tx1">
                              <a:lumMod val="75000"/>
                              <a:lumOff val="25000"/>
                            </a:schemeClr>
                          </a:solidFill>
                          <a:latin typeface="Century Gothic"/>
                        </a:rPr>
                        <a:t>Total</a:t>
                      </a:r>
                    </a:p>
                  </a:txBody>
                  <a:tcPr/>
                </a:tc>
                <a:tc>
                  <a:txBody>
                    <a:bodyPr/>
                    <a:lstStyle/>
                    <a:p>
                      <a:pPr lvl="0" algn="l">
                        <a:lnSpc>
                          <a:spcPct val="100000"/>
                        </a:lnSpc>
                        <a:spcBef>
                          <a:spcPts val="0"/>
                        </a:spcBef>
                        <a:spcAft>
                          <a:spcPts val="0"/>
                        </a:spcAft>
                        <a:buNone/>
                      </a:pPr>
                      <a:r>
                        <a:rPr lang="en-US" sz="1400" b="0" i="0" u="none" strike="noStrike" noProof="0" dirty="0">
                          <a:latin typeface="Century Gothic"/>
                        </a:rPr>
                        <a:t>42,871.42</a:t>
                      </a:r>
                    </a:p>
                  </a:txBody>
                  <a:tcPr/>
                </a:tc>
                <a:extLst>
                  <a:ext uri="{0D108BD9-81ED-4DB2-BD59-A6C34878D82A}">
                    <a16:rowId xmlns:a16="http://schemas.microsoft.com/office/drawing/2014/main" val="1419597581"/>
                  </a:ext>
                </a:extLst>
              </a:tr>
            </a:tbl>
          </a:graphicData>
        </a:graphic>
      </p:graphicFrame>
    </p:spTree>
    <p:extLst>
      <p:ext uri="{BB962C8B-B14F-4D97-AF65-F5344CB8AC3E}">
        <p14:creationId xmlns:p14="http://schemas.microsoft.com/office/powerpoint/2010/main" val="961475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2" descr="Map&#10;&#10;Description automatically generated">
            <a:extLst>
              <a:ext uri="{FF2B5EF4-FFF2-40B4-BE49-F238E27FC236}">
                <a16:creationId xmlns:a16="http://schemas.microsoft.com/office/drawing/2014/main" id="{CD8F85CE-BD1F-4760-B03E-D18448B49CEA}"/>
              </a:ext>
            </a:extLst>
          </p:cNvPr>
          <p:cNvPicPr>
            <a:picLocks noChangeAspect="1"/>
          </p:cNvPicPr>
          <p:nvPr/>
        </p:nvPicPr>
        <p:blipFill>
          <a:blip r:embed="rId3"/>
          <a:stretch>
            <a:fillRect/>
          </a:stretch>
        </p:blipFill>
        <p:spPr>
          <a:xfrm>
            <a:off x="2295383" y="764189"/>
            <a:ext cx="4485129" cy="5765736"/>
          </a:xfrm>
          <a:prstGeom prst="rect">
            <a:avLst/>
          </a:prstGeom>
        </p:spPr>
      </p:pic>
      <p:pic>
        <p:nvPicPr>
          <p:cNvPr id="5" name="Picture 8" descr="A picture containing night sky&#10;&#10;Description automatically generated">
            <a:extLst>
              <a:ext uri="{FF2B5EF4-FFF2-40B4-BE49-F238E27FC236}">
                <a16:creationId xmlns:a16="http://schemas.microsoft.com/office/drawing/2014/main" id="{583E8CB7-3D7B-41AE-A972-D3E38830339C}"/>
              </a:ext>
            </a:extLst>
          </p:cNvPr>
          <p:cNvPicPr>
            <a:picLocks noChangeAspect="1"/>
          </p:cNvPicPr>
          <p:nvPr/>
        </p:nvPicPr>
        <p:blipFill>
          <a:blip r:embed="rId4"/>
          <a:stretch>
            <a:fillRect/>
          </a:stretch>
        </p:blipFill>
        <p:spPr>
          <a:xfrm>
            <a:off x="2380892" y="762593"/>
            <a:ext cx="4454105" cy="5764137"/>
          </a:xfrm>
          <a:prstGeom prst="rect">
            <a:avLst/>
          </a:prstGeom>
        </p:spPr>
      </p:pic>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FORECASTED MAPS</a:t>
            </a:r>
            <a:endParaRPr lang="en-US" sz="4000" b="1" dirty="0">
              <a:solidFill>
                <a:srgbClr val="66A478"/>
              </a:solidFill>
              <a:latin typeface="Century Gothic" panose="020F0302020204030204"/>
            </a:endParaRPr>
          </a:p>
        </p:txBody>
      </p:sp>
      <p:sp>
        <p:nvSpPr>
          <p:cNvPr id="10" name="TextBox 9">
            <a:extLst>
              <a:ext uri="{FF2B5EF4-FFF2-40B4-BE49-F238E27FC236}">
                <a16:creationId xmlns:a16="http://schemas.microsoft.com/office/drawing/2014/main" id="{4BB4970C-E478-4D87-B486-30527FD30F9F}"/>
              </a:ext>
            </a:extLst>
          </p:cNvPr>
          <p:cNvSpPr txBox="1"/>
          <p:nvPr/>
        </p:nvSpPr>
        <p:spPr>
          <a:xfrm>
            <a:off x="3170846" y="844641"/>
            <a:ext cx="3823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cs typeface="Calibri"/>
              </a:rPr>
              <a:t>"Best Case" 2050</a:t>
            </a:r>
            <a:endParaRPr lang="en-US" dirty="0"/>
          </a:p>
        </p:txBody>
      </p:sp>
      <p:sp>
        <p:nvSpPr>
          <p:cNvPr id="3" name="Rectangle: Rounded Corners 2">
            <a:extLst>
              <a:ext uri="{FF2B5EF4-FFF2-40B4-BE49-F238E27FC236}">
                <a16:creationId xmlns:a16="http://schemas.microsoft.com/office/drawing/2014/main" id="{F652314C-8DAC-4304-99DD-B8DFF56CEF9F}"/>
              </a:ext>
            </a:extLst>
          </p:cNvPr>
          <p:cNvSpPr/>
          <p:nvPr/>
        </p:nvSpPr>
        <p:spPr>
          <a:xfrm>
            <a:off x="4906869" y="1290971"/>
            <a:ext cx="4009932" cy="31990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rtl="0">
              <a:lnSpc>
                <a:spcPct val="150000"/>
              </a:lnSpc>
            </a:pPr>
            <a:r>
              <a:rPr lang="en-US" sz="1600" dirty="0">
                <a:solidFill>
                  <a:schemeClr val="tx1">
                    <a:lumMod val="75000"/>
                    <a:lumOff val="25000"/>
                  </a:schemeClr>
                </a:solidFill>
                <a:latin typeface="Century Gothic"/>
                <a:ea typeface="Segoe UI"/>
                <a:cs typeface="Segoe UI"/>
              </a:rPr>
              <a:t>​</a:t>
            </a:r>
            <a:r>
              <a:rPr lang="en-US" sz="1200" dirty="0">
                <a:solidFill>
                  <a:schemeClr val="tx1">
                    <a:lumMod val="75000"/>
                    <a:lumOff val="25000"/>
                  </a:schemeClr>
                </a:solidFill>
                <a:latin typeface="Century Gothic"/>
                <a:ea typeface="Segoe UI"/>
                <a:cs typeface="Segoe UI"/>
              </a:rPr>
              <a:t>        Delaware State Boundary​</a:t>
            </a:r>
            <a:endParaRPr lang="en-US" sz="1200" dirty="0">
              <a:solidFill>
                <a:schemeClr val="tx1">
                  <a:lumMod val="75000"/>
                  <a:lumOff val="25000"/>
                </a:schemeClr>
              </a:solidFill>
              <a:latin typeface="Calibri" panose="020F0502020204030204"/>
              <a:ea typeface="Segoe UI"/>
              <a:cs typeface="Calibri" panose="020F0502020204030204"/>
            </a:endParaRPr>
          </a:p>
          <a:p>
            <a:endParaRPr lang="en-US" sz="1200" dirty="0">
              <a:solidFill>
                <a:schemeClr val="tx1">
                  <a:lumMod val="75000"/>
                  <a:lumOff val="25000"/>
                </a:schemeClr>
              </a:solidFill>
              <a:latin typeface="Century Gothic"/>
              <a:ea typeface="Segoe UI"/>
              <a:cs typeface="Segoe UI"/>
            </a:endParaRPr>
          </a:p>
          <a:p>
            <a:pPr rtl="0">
              <a:lnSpc>
                <a:spcPct val="150000"/>
              </a:lnSpc>
            </a:pPr>
            <a:r>
              <a:rPr lang="en-US" sz="1200" b="1" dirty="0">
                <a:solidFill>
                  <a:schemeClr val="tx1">
                    <a:lumMod val="75000"/>
                    <a:lumOff val="25000"/>
                  </a:schemeClr>
                </a:solidFill>
                <a:latin typeface="Century Gothic"/>
                <a:ea typeface="Segoe UI"/>
                <a:cs typeface="Segoe UI"/>
              </a:rPr>
              <a:t>Land Cover Types</a:t>
            </a:r>
            <a:r>
              <a:rPr lang="en-US" sz="1200" dirty="0">
                <a:solidFill>
                  <a:schemeClr val="tx1">
                    <a:lumMod val="75000"/>
                    <a:lumOff val="25000"/>
                  </a:schemeClr>
                </a:solidFill>
                <a:latin typeface="Century Gothic"/>
                <a:ea typeface="Segoe UI"/>
                <a:cs typeface="Segoe UI"/>
              </a:rPr>
              <a:t>​</a:t>
            </a:r>
          </a:p>
          <a:p>
            <a:pPr rtl="0">
              <a:lnSpc>
                <a:spcPct val="150000"/>
              </a:lnSpc>
            </a:pPr>
            <a:r>
              <a:rPr lang="en-US" sz="1200" dirty="0">
                <a:solidFill>
                  <a:schemeClr val="tx1">
                    <a:lumMod val="75000"/>
                    <a:lumOff val="25000"/>
                  </a:schemeClr>
                </a:solidFill>
                <a:latin typeface="Century Gothic"/>
                <a:ea typeface="Segoe UI"/>
                <a:cs typeface="Segoe UI"/>
              </a:rPr>
              <a:t>        Water​</a:t>
            </a:r>
          </a:p>
          <a:p>
            <a:pPr rtl="0">
              <a:lnSpc>
                <a:spcPct val="150000"/>
              </a:lnSpc>
            </a:pPr>
            <a:r>
              <a:rPr lang="en-US" sz="1200" dirty="0">
                <a:solidFill>
                  <a:schemeClr val="tx1">
                    <a:lumMod val="75000"/>
                    <a:lumOff val="25000"/>
                  </a:schemeClr>
                </a:solidFill>
                <a:latin typeface="Century Gothic"/>
                <a:ea typeface="Segoe UI"/>
                <a:cs typeface="Segoe UI"/>
              </a:rPr>
              <a:t>        Developed​</a:t>
            </a:r>
          </a:p>
          <a:p>
            <a:pPr rtl="0">
              <a:lnSpc>
                <a:spcPct val="150000"/>
              </a:lnSpc>
            </a:pPr>
            <a:r>
              <a:rPr lang="en-US" sz="1200" dirty="0">
                <a:solidFill>
                  <a:schemeClr val="tx1">
                    <a:lumMod val="75000"/>
                    <a:lumOff val="25000"/>
                  </a:schemeClr>
                </a:solidFill>
                <a:latin typeface="Century Gothic"/>
                <a:ea typeface="Segoe UI"/>
                <a:cs typeface="Segoe UI"/>
              </a:rPr>
              <a:t>        Non-wetland Vegetation​</a:t>
            </a:r>
          </a:p>
          <a:p>
            <a:pPr>
              <a:lnSpc>
                <a:spcPct val="150000"/>
              </a:lnSpc>
            </a:pPr>
            <a:r>
              <a:rPr lang="en-US" sz="1200" dirty="0">
                <a:solidFill>
                  <a:schemeClr val="tx1">
                    <a:lumMod val="75000"/>
                    <a:lumOff val="25000"/>
                  </a:schemeClr>
                </a:solidFill>
                <a:latin typeface="Century Gothic"/>
                <a:ea typeface="Segoe UI"/>
                <a:cs typeface="Segoe UI"/>
              </a:rPr>
              <a:t>        Wetlands</a:t>
            </a:r>
          </a:p>
          <a:p>
            <a:pPr>
              <a:lnSpc>
                <a:spcPct val="150000"/>
              </a:lnSpc>
            </a:pPr>
            <a:endParaRPr lang="en-US" sz="1200" dirty="0">
              <a:solidFill>
                <a:schemeClr val="tx1">
                  <a:lumMod val="75000"/>
                  <a:lumOff val="25000"/>
                </a:schemeClr>
              </a:solidFill>
              <a:latin typeface="Century Gothic"/>
              <a:cs typeface="Segoe UI"/>
            </a:endParaRPr>
          </a:p>
          <a:p>
            <a:pPr>
              <a:lnSpc>
                <a:spcPct val="150000"/>
              </a:lnSpc>
            </a:pPr>
            <a:r>
              <a:rPr lang="en-US" sz="1200" b="1" dirty="0">
                <a:solidFill>
                  <a:schemeClr val="tx1">
                    <a:lumMod val="75000"/>
                    <a:lumOff val="25000"/>
                  </a:schemeClr>
                </a:solidFill>
                <a:latin typeface="Century Gothic"/>
                <a:cs typeface="Segoe UI"/>
              </a:rPr>
              <a:t>2020-2050 Transitions</a:t>
            </a:r>
          </a:p>
          <a:p>
            <a:pPr>
              <a:lnSpc>
                <a:spcPct val="150000"/>
              </a:lnSpc>
            </a:pPr>
            <a:r>
              <a:rPr lang="en-US" sz="1200" dirty="0">
                <a:solidFill>
                  <a:schemeClr val="tx1">
                    <a:lumMod val="75000"/>
                    <a:lumOff val="25000"/>
                  </a:schemeClr>
                </a:solidFill>
                <a:latin typeface="Century Gothic"/>
                <a:cs typeface="Segoe UI"/>
              </a:rPr>
              <a:t>        Vegetation to Wetland</a:t>
            </a:r>
            <a:endParaRPr lang="en-US" sz="1200" b="1" dirty="0">
              <a:solidFill>
                <a:schemeClr val="tx1">
                  <a:lumMod val="75000"/>
                  <a:lumOff val="25000"/>
                </a:schemeClr>
              </a:solidFill>
              <a:latin typeface="Century Gothic"/>
              <a:cs typeface="Segoe UI"/>
            </a:endParaRPr>
          </a:p>
          <a:p>
            <a:pPr>
              <a:lnSpc>
                <a:spcPct val="150000"/>
              </a:lnSpc>
            </a:pPr>
            <a:endParaRPr lang="en-US" sz="1200" b="1" dirty="0">
              <a:solidFill>
                <a:schemeClr val="tx1">
                  <a:lumMod val="75000"/>
                  <a:lumOff val="25000"/>
                </a:schemeClr>
              </a:solidFill>
              <a:latin typeface="Century Gothic"/>
              <a:cs typeface="Segoe UI"/>
            </a:endParaRPr>
          </a:p>
        </p:txBody>
      </p:sp>
      <p:grpSp>
        <p:nvGrpSpPr>
          <p:cNvPr id="7" name="Group 6">
            <a:extLst>
              <a:ext uri="{FF2B5EF4-FFF2-40B4-BE49-F238E27FC236}">
                <a16:creationId xmlns:a16="http://schemas.microsoft.com/office/drawing/2014/main" id="{9780BE2B-F1F6-47AC-A5DC-11B23A01F92F}"/>
              </a:ext>
            </a:extLst>
          </p:cNvPr>
          <p:cNvGrpSpPr/>
          <p:nvPr/>
        </p:nvGrpSpPr>
        <p:grpSpPr>
          <a:xfrm>
            <a:off x="1972798" y="2843403"/>
            <a:ext cx="1125010" cy="524090"/>
            <a:chOff x="4511674" y="3044127"/>
            <a:chExt cx="1322566" cy="558112"/>
          </a:xfrm>
        </p:grpSpPr>
        <p:sp>
          <p:nvSpPr>
            <p:cNvPr id="27" name="Rectangle 26">
              <a:extLst>
                <a:ext uri="{FF2B5EF4-FFF2-40B4-BE49-F238E27FC236}">
                  <a16:creationId xmlns:a16="http://schemas.microsoft.com/office/drawing/2014/main" id="{AC8A11E3-4898-4B97-9AC1-443030669044}"/>
                </a:ext>
              </a:extLst>
            </p:cNvPr>
            <p:cNvSpPr/>
            <p:nvPr/>
          </p:nvSpPr>
          <p:spPr>
            <a:xfrm>
              <a:off x="4511674" y="3354564"/>
              <a:ext cx="578557" cy="14111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D8EA9553-B905-453A-9073-85C153592359}"/>
                </a:ext>
              </a:extLst>
            </p:cNvPr>
            <p:cNvSpPr txBox="1"/>
            <p:nvPr/>
          </p:nvSpPr>
          <p:spPr>
            <a:xfrm>
              <a:off x="5094816" y="3274482"/>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sp>
          <p:nvSpPr>
            <p:cNvPr id="29" name="TextBox 28">
              <a:extLst>
                <a:ext uri="{FF2B5EF4-FFF2-40B4-BE49-F238E27FC236}">
                  <a16:creationId xmlns:a16="http://schemas.microsoft.com/office/drawing/2014/main" id="{D5072F6B-9EC8-461C-A3F8-CA9FE8D0F468}"/>
                </a:ext>
              </a:extLst>
            </p:cNvPr>
            <p:cNvSpPr txBox="1"/>
            <p:nvPr/>
          </p:nvSpPr>
          <p:spPr>
            <a:xfrm>
              <a:off x="4584340" y="3044127"/>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grpSp>
      <p:grpSp>
        <p:nvGrpSpPr>
          <p:cNvPr id="8" name="Group 7">
            <a:extLst>
              <a:ext uri="{FF2B5EF4-FFF2-40B4-BE49-F238E27FC236}">
                <a16:creationId xmlns:a16="http://schemas.microsoft.com/office/drawing/2014/main" id="{7C9C8ECB-03C6-492A-9C8A-A46C15B0910D}"/>
              </a:ext>
            </a:extLst>
          </p:cNvPr>
          <p:cNvGrpSpPr/>
          <p:nvPr/>
        </p:nvGrpSpPr>
        <p:grpSpPr>
          <a:xfrm>
            <a:off x="5167723" y="1616169"/>
            <a:ext cx="283557" cy="1774026"/>
            <a:chOff x="9560568" y="1734161"/>
            <a:chExt cx="297248" cy="1690375"/>
          </a:xfrm>
        </p:grpSpPr>
        <p:sp>
          <p:nvSpPr>
            <p:cNvPr id="31" name="Rectangle: Rounded Corners 30">
              <a:extLst>
                <a:ext uri="{FF2B5EF4-FFF2-40B4-BE49-F238E27FC236}">
                  <a16:creationId xmlns:a16="http://schemas.microsoft.com/office/drawing/2014/main" id="{EA95739F-9365-4F71-AFE7-18BDB926AD2D}"/>
                </a:ext>
              </a:extLst>
            </p:cNvPr>
            <p:cNvSpPr/>
            <p:nvPr/>
          </p:nvSpPr>
          <p:spPr>
            <a:xfrm>
              <a:off x="9560568" y="1734161"/>
              <a:ext cx="297247" cy="155677"/>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5EB88E63-7A61-4112-AD4B-22A3674BD5F1}"/>
                </a:ext>
              </a:extLst>
            </p:cNvPr>
            <p:cNvSpPr/>
            <p:nvPr/>
          </p:nvSpPr>
          <p:spPr>
            <a:xfrm>
              <a:off x="9560568" y="2746916"/>
              <a:ext cx="297248" cy="145061"/>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36DA5B9F-A3D9-407F-AA9C-BEC3568562A2}"/>
                </a:ext>
              </a:extLst>
            </p:cNvPr>
            <p:cNvSpPr/>
            <p:nvPr/>
          </p:nvSpPr>
          <p:spPr>
            <a:xfrm>
              <a:off x="9560568" y="2460486"/>
              <a:ext cx="297247" cy="145061"/>
            </a:xfrm>
            <a:prstGeom prst="roundRect">
              <a:avLst/>
            </a:prstGeom>
            <a:solidFill>
              <a:srgbClr val="00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Rounded Corners 33">
              <a:extLst>
                <a:ext uri="{FF2B5EF4-FFF2-40B4-BE49-F238E27FC236}">
                  <a16:creationId xmlns:a16="http://schemas.microsoft.com/office/drawing/2014/main" id="{DF424005-A826-4E9A-964E-C5BAC13CDA68}"/>
                </a:ext>
              </a:extLst>
            </p:cNvPr>
            <p:cNvSpPr/>
            <p:nvPr/>
          </p:nvSpPr>
          <p:spPr>
            <a:xfrm>
              <a:off x="9560568" y="3003457"/>
              <a:ext cx="297247" cy="145061"/>
            </a:xfrm>
            <a:prstGeom prst="roundRect">
              <a:avLst/>
            </a:prstGeom>
            <a:solidFill>
              <a:srgbClr val="5C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B37CE1CB-9B19-4F1C-920A-F34FF5CF0C9A}"/>
                </a:ext>
              </a:extLst>
            </p:cNvPr>
            <p:cNvSpPr/>
            <p:nvPr/>
          </p:nvSpPr>
          <p:spPr>
            <a:xfrm>
              <a:off x="9560568" y="3279475"/>
              <a:ext cx="297247" cy="145061"/>
            </a:xfrm>
            <a:prstGeom prst="roundRect">
              <a:avLst/>
            </a:prstGeom>
            <a:solidFill>
              <a:srgbClr val="4C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11" descr="Map&#10;&#10;Description automatically generated">
            <a:extLst>
              <a:ext uri="{FF2B5EF4-FFF2-40B4-BE49-F238E27FC236}">
                <a16:creationId xmlns:a16="http://schemas.microsoft.com/office/drawing/2014/main" id="{8BEC6257-14D9-4037-BBD9-61C555BBD2CB}"/>
              </a:ext>
            </a:extLst>
          </p:cNvPr>
          <p:cNvPicPr>
            <a:picLocks noChangeAspect="1"/>
          </p:cNvPicPr>
          <p:nvPr/>
        </p:nvPicPr>
        <p:blipFill rotWithShape="1">
          <a:blip r:embed="rId5"/>
          <a:srcRect l="11757" r="11757"/>
          <a:stretch/>
        </p:blipFill>
        <p:spPr>
          <a:xfrm>
            <a:off x="287342" y="1045167"/>
            <a:ext cx="3028872" cy="5192011"/>
          </a:xfrm>
          <a:prstGeom prst="rect">
            <a:avLst/>
          </a:prstGeom>
        </p:spPr>
      </p:pic>
      <p:sp>
        <p:nvSpPr>
          <p:cNvPr id="6" name="TextBox 5">
            <a:extLst>
              <a:ext uri="{FF2B5EF4-FFF2-40B4-BE49-F238E27FC236}">
                <a16:creationId xmlns:a16="http://schemas.microsoft.com/office/drawing/2014/main" id="{BA9DCF5C-04DB-445E-93F9-40E83821D93F}"/>
              </a:ext>
            </a:extLst>
          </p:cNvPr>
          <p:cNvSpPr txBox="1"/>
          <p:nvPr/>
        </p:nvSpPr>
        <p:spPr>
          <a:xfrm>
            <a:off x="325619" y="840927"/>
            <a:ext cx="21008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rPr>
              <a:t>Land Cover </a:t>
            </a:r>
            <a:r>
              <a:rPr lang="en-US" b="1" dirty="0">
                <a:solidFill>
                  <a:srgbClr val="3F3F3F"/>
                </a:solidFill>
                <a:latin typeface="Century Gothic"/>
                <a:ea typeface="+mn-lt"/>
                <a:cs typeface="+mn-lt"/>
              </a:rPr>
              <a:t>2020</a:t>
            </a:r>
            <a:endParaRPr lang="en-US" b="1" dirty="0">
              <a:solidFill>
                <a:srgbClr val="3F3F3F"/>
              </a:solidFill>
              <a:latin typeface="Century Gothic"/>
            </a:endParaRPr>
          </a:p>
        </p:txBody>
      </p:sp>
      <p:grpSp>
        <p:nvGrpSpPr>
          <p:cNvPr id="26" name="Group 25">
            <a:extLst>
              <a:ext uri="{FF2B5EF4-FFF2-40B4-BE49-F238E27FC236}">
                <a16:creationId xmlns:a16="http://schemas.microsoft.com/office/drawing/2014/main" id="{3E970349-2BED-4907-9F51-1756D0B65185}"/>
              </a:ext>
            </a:extLst>
          </p:cNvPr>
          <p:cNvGrpSpPr/>
          <p:nvPr/>
        </p:nvGrpSpPr>
        <p:grpSpPr>
          <a:xfrm>
            <a:off x="1927500" y="1424813"/>
            <a:ext cx="908612" cy="1379117"/>
            <a:chOff x="6790442" y="1683631"/>
            <a:chExt cx="953558" cy="1458736"/>
          </a:xfrm>
        </p:grpSpPr>
        <p:pic>
          <p:nvPicPr>
            <p:cNvPr id="30" name="Picture 29" descr="Shape&#10;&#10;Description automatically generated">
              <a:extLst>
                <a:ext uri="{FF2B5EF4-FFF2-40B4-BE49-F238E27FC236}">
                  <a16:creationId xmlns:a16="http://schemas.microsoft.com/office/drawing/2014/main" id="{C2DB5F43-B88F-4F94-98EC-760613CA69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6790442" y="1683631"/>
              <a:ext cx="953558" cy="1458736"/>
            </a:xfrm>
            <a:prstGeom prst="rect">
              <a:avLst/>
            </a:prstGeom>
          </p:spPr>
        </p:pic>
        <p:sp>
          <p:nvSpPr>
            <p:cNvPr id="36" name="TextBox 35">
              <a:extLst>
                <a:ext uri="{FF2B5EF4-FFF2-40B4-BE49-F238E27FC236}">
                  <a16:creationId xmlns:a16="http://schemas.microsoft.com/office/drawing/2014/main" id="{EF05683A-E123-4F54-8B1C-036BBFAB3219}"/>
                </a:ext>
              </a:extLst>
            </p:cNvPr>
            <p:cNvSpPr txBox="1"/>
            <p:nvPr/>
          </p:nvSpPr>
          <p:spPr>
            <a:xfrm>
              <a:off x="7143171" y="1844672"/>
              <a:ext cx="358072" cy="300879"/>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grpSp>
      <p:sp>
        <p:nvSpPr>
          <p:cNvPr id="25" name="TextBox 24">
            <a:extLst>
              <a:ext uri="{FF2B5EF4-FFF2-40B4-BE49-F238E27FC236}">
                <a16:creationId xmlns:a16="http://schemas.microsoft.com/office/drawing/2014/main" id="{C7EC53E3-C857-4892-881B-3D1320C040C7}"/>
              </a:ext>
            </a:extLst>
          </p:cNvPr>
          <p:cNvSpPr txBox="1"/>
          <p:nvPr/>
        </p:nvSpPr>
        <p:spPr>
          <a:xfrm>
            <a:off x="8361069" y="1793546"/>
            <a:ext cx="33348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cs typeface="Calibri"/>
              </a:rPr>
              <a:t>Gains and Losses 2020-2050</a:t>
            </a:r>
            <a:endParaRPr lang="en-US" dirty="0"/>
          </a:p>
        </p:txBody>
      </p:sp>
      <p:sp>
        <p:nvSpPr>
          <p:cNvPr id="37" name="TextBox 36">
            <a:extLst>
              <a:ext uri="{FF2B5EF4-FFF2-40B4-BE49-F238E27FC236}">
                <a16:creationId xmlns:a16="http://schemas.microsoft.com/office/drawing/2014/main" id="{A4FC5859-280D-4AD6-BA89-1557994007C7}"/>
              </a:ext>
            </a:extLst>
          </p:cNvPr>
          <p:cNvSpPr txBox="1"/>
          <p:nvPr/>
        </p:nvSpPr>
        <p:spPr>
          <a:xfrm>
            <a:off x="7167750" y="2109849"/>
            <a:ext cx="1250111" cy="6112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200" dirty="0">
                <a:solidFill>
                  <a:srgbClr val="3F3F3F"/>
                </a:solidFill>
                <a:latin typeface="Century Gothic"/>
                <a:cs typeface="Calibri"/>
              </a:rPr>
              <a:t>Wetland</a:t>
            </a:r>
            <a:endParaRPr lang="en-US" sz="1200" b="1" dirty="0">
              <a:solidFill>
                <a:srgbClr val="3F3F3F"/>
              </a:solidFill>
              <a:latin typeface="Century Gothic"/>
              <a:cs typeface="Calibri"/>
            </a:endParaRPr>
          </a:p>
          <a:p>
            <a:pPr algn="r">
              <a:lnSpc>
                <a:spcPct val="150000"/>
              </a:lnSpc>
            </a:pPr>
            <a:r>
              <a:rPr lang="en-US" sz="1200" dirty="0">
                <a:solidFill>
                  <a:srgbClr val="3F3F3F"/>
                </a:solidFill>
                <a:latin typeface="Century Gothic"/>
                <a:cs typeface="Calibri"/>
              </a:rPr>
              <a:t>Vegetation</a:t>
            </a:r>
          </a:p>
        </p:txBody>
      </p:sp>
      <p:sp>
        <p:nvSpPr>
          <p:cNvPr id="38" name="TextBox 37">
            <a:extLst>
              <a:ext uri="{FF2B5EF4-FFF2-40B4-BE49-F238E27FC236}">
                <a16:creationId xmlns:a16="http://schemas.microsoft.com/office/drawing/2014/main" id="{8F54794D-6F70-4C0A-8493-0B8E63F3E9A9}"/>
              </a:ext>
            </a:extLst>
          </p:cNvPr>
          <p:cNvSpPr txBox="1"/>
          <p:nvPr/>
        </p:nvSpPr>
        <p:spPr>
          <a:xfrm>
            <a:off x="9410617" y="2843095"/>
            <a:ext cx="1221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F3F3F"/>
                </a:solidFill>
                <a:latin typeface="Century Gothic"/>
                <a:cs typeface="Calibri"/>
              </a:rPr>
              <a:t>% change</a:t>
            </a:r>
            <a:endParaRPr lang="en-US" dirty="0">
              <a:cs typeface="Calibri" panose="020F0502020204030204"/>
            </a:endParaRPr>
          </a:p>
        </p:txBody>
      </p:sp>
      <p:sp>
        <p:nvSpPr>
          <p:cNvPr id="39" name="TextBox 38">
            <a:extLst>
              <a:ext uri="{FF2B5EF4-FFF2-40B4-BE49-F238E27FC236}">
                <a16:creationId xmlns:a16="http://schemas.microsoft.com/office/drawing/2014/main" id="{FB9F2406-31AC-4785-A4DF-E1CDBD6A311E}"/>
              </a:ext>
            </a:extLst>
          </p:cNvPr>
          <p:cNvSpPr txBox="1"/>
          <p:nvPr/>
        </p:nvSpPr>
        <p:spPr>
          <a:xfrm>
            <a:off x="8461709" y="2641811"/>
            <a:ext cx="346422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cs typeface="Calibri"/>
              </a:rPr>
              <a:t>-18    -12     -6       0      6       12     18     24</a:t>
            </a:r>
            <a:endParaRPr lang="en-US" sz="1200" dirty="0">
              <a:cs typeface="Calibri"/>
            </a:endParaRPr>
          </a:p>
        </p:txBody>
      </p:sp>
      <p:graphicFrame>
        <p:nvGraphicFramePr>
          <p:cNvPr id="16" name="Table 42">
            <a:extLst>
              <a:ext uri="{FF2B5EF4-FFF2-40B4-BE49-F238E27FC236}">
                <a16:creationId xmlns:a16="http://schemas.microsoft.com/office/drawing/2014/main" id="{E7BA1889-87AC-474F-A460-65F86A55F04E}"/>
              </a:ext>
            </a:extLst>
          </p:cNvPr>
          <p:cNvGraphicFramePr>
            <a:graphicFrameLocks noGrp="1"/>
          </p:cNvGraphicFramePr>
          <p:nvPr>
            <p:extLst>
              <p:ext uri="{D42A27DB-BD31-4B8C-83A1-F6EECF244321}">
                <p14:modId xmlns:p14="http://schemas.microsoft.com/office/powerpoint/2010/main" val="1864217229"/>
              </p:ext>
            </p:extLst>
          </p:nvPr>
        </p:nvGraphicFramePr>
        <p:xfrm>
          <a:off x="8065698" y="3680604"/>
          <a:ext cx="3745269" cy="723674"/>
        </p:xfrm>
        <a:graphic>
          <a:graphicData uri="http://schemas.openxmlformats.org/drawingml/2006/table">
            <a:tbl>
              <a:tblPr firstRow="1" bandRow="1">
                <a:tableStyleId>{5940675A-B579-460E-94D1-54222C63F5DA}</a:tableStyleId>
              </a:tblPr>
              <a:tblGrid>
                <a:gridCol w="1760112">
                  <a:extLst>
                    <a:ext uri="{9D8B030D-6E8A-4147-A177-3AD203B41FA5}">
                      <a16:colId xmlns:a16="http://schemas.microsoft.com/office/drawing/2014/main" val="4254371575"/>
                    </a:ext>
                  </a:extLst>
                </a:gridCol>
                <a:gridCol w="1985157">
                  <a:extLst>
                    <a:ext uri="{9D8B030D-6E8A-4147-A177-3AD203B41FA5}">
                      <a16:colId xmlns:a16="http://schemas.microsoft.com/office/drawing/2014/main" val="679461934"/>
                    </a:ext>
                  </a:extLst>
                </a:gridCol>
              </a:tblGrid>
              <a:tr h="360259">
                <a:tc>
                  <a:txBody>
                    <a:bodyPr/>
                    <a:lstStyle/>
                    <a:p>
                      <a:r>
                        <a:rPr lang="en-US" sz="1400" b="1" dirty="0">
                          <a:solidFill>
                            <a:schemeClr val="tx1">
                              <a:lumMod val="75000"/>
                              <a:lumOff val="25000"/>
                            </a:schemeClr>
                          </a:solidFill>
                          <a:latin typeface="Century Gothic"/>
                        </a:rPr>
                        <a:t>Wetland Gain...</a:t>
                      </a:r>
                    </a:p>
                  </a:txBody>
                  <a:tcPr/>
                </a:tc>
                <a:tc>
                  <a:txBody>
                    <a:bodyPr/>
                    <a:lstStyle/>
                    <a:p>
                      <a:r>
                        <a:rPr lang="en-US" sz="1400" b="1" dirty="0">
                          <a:solidFill>
                            <a:schemeClr val="tx1">
                              <a:lumMod val="75000"/>
                              <a:lumOff val="25000"/>
                            </a:schemeClr>
                          </a:solidFill>
                          <a:latin typeface="Century Gothic"/>
                        </a:rPr>
                        <a:t>Area (Hectares)</a:t>
                      </a:r>
                    </a:p>
                  </a:txBody>
                  <a:tcPr/>
                </a:tc>
                <a:extLst>
                  <a:ext uri="{0D108BD9-81ED-4DB2-BD59-A6C34878D82A}">
                    <a16:rowId xmlns:a16="http://schemas.microsoft.com/office/drawing/2014/main" val="730754941"/>
                  </a:ext>
                </a:extLst>
              </a:tr>
              <a:tr h="363415">
                <a:tc>
                  <a:txBody>
                    <a:bodyPr/>
                    <a:lstStyle/>
                    <a:p>
                      <a:pPr lvl="0">
                        <a:buNone/>
                      </a:pPr>
                      <a:r>
                        <a:rPr lang="en-US" sz="1400" dirty="0">
                          <a:solidFill>
                            <a:schemeClr val="tx1">
                              <a:lumMod val="75000"/>
                              <a:lumOff val="25000"/>
                            </a:schemeClr>
                          </a:solidFill>
                          <a:latin typeface="Century Gothic"/>
                        </a:rPr>
                        <a:t>To Vegetation</a:t>
                      </a:r>
                    </a:p>
                  </a:txBody>
                  <a:tcPr/>
                </a:tc>
                <a:tc>
                  <a:txBody>
                    <a:bodyPr/>
                    <a:lstStyle/>
                    <a:p>
                      <a:pPr lvl="0" algn="l">
                        <a:lnSpc>
                          <a:spcPct val="100000"/>
                        </a:lnSpc>
                        <a:spcBef>
                          <a:spcPts val="0"/>
                        </a:spcBef>
                        <a:spcAft>
                          <a:spcPts val="0"/>
                        </a:spcAft>
                        <a:buNone/>
                      </a:pPr>
                      <a:r>
                        <a:rPr lang="en-US" sz="1400" b="0" i="0" u="none" strike="noStrike" noProof="0" dirty="0">
                          <a:latin typeface="Century Gothic"/>
                        </a:rPr>
                        <a:t>19,933.06</a:t>
                      </a:r>
                      <a:endParaRPr lang="en-US" dirty="0">
                        <a:latin typeface="Century Gothic"/>
                      </a:endParaRPr>
                    </a:p>
                  </a:txBody>
                  <a:tcPr/>
                </a:tc>
                <a:extLst>
                  <a:ext uri="{0D108BD9-81ED-4DB2-BD59-A6C34878D82A}">
                    <a16:rowId xmlns:a16="http://schemas.microsoft.com/office/drawing/2014/main" val="1408627638"/>
                  </a:ext>
                </a:extLst>
              </a:tr>
            </a:tbl>
          </a:graphicData>
        </a:graphic>
      </p:graphicFrame>
      <p:pic>
        <p:nvPicPr>
          <p:cNvPr id="14" name="Picture 14" descr="Shape, square&#10;&#10;Description automatically generated">
            <a:extLst>
              <a:ext uri="{FF2B5EF4-FFF2-40B4-BE49-F238E27FC236}">
                <a16:creationId xmlns:a16="http://schemas.microsoft.com/office/drawing/2014/main" id="{6139A451-EF67-409B-811C-6EAC0084F97D}"/>
              </a:ext>
            </a:extLst>
          </p:cNvPr>
          <p:cNvPicPr>
            <a:picLocks noChangeAspect="1"/>
          </p:cNvPicPr>
          <p:nvPr/>
        </p:nvPicPr>
        <p:blipFill>
          <a:blip r:embed="rId8"/>
          <a:stretch>
            <a:fillRect/>
          </a:stretch>
        </p:blipFill>
        <p:spPr>
          <a:xfrm>
            <a:off x="5170098" y="4008067"/>
            <a:ext cx="299050" cy="142325"/>
          </a:xfrm>
          <a:prstGeom prst="rect">
            <a:avLst/>
          </a:prstGeom>
        </p:spPr>
      </p:pic>
      <p:pic>
        <p:nvPicPr>
          <p:cNvPr id="15" name="Picture 16" descr="A picture containing timeline&#10;&#10;Description automatically generated">
            <a:extLst>
              <a:ext uri="{FF2B5EF4-FFF2-40B4-BE49-F238E27FC236}">
                <a16:creationId xmlns:a16="http://schemas.microsoft.com/office/drawing/2014/main" id="{26CFC574-AC9A-4A04-ACF3-A3112B52AF56}"/>
              </a:ext>
            </a:extLst>
          </p:cNvPr>
          <p:cNvPicPr>
            <a:picLocks noChangeAspect="1"/>
          </p:cNvPicPr>
          <p:nvPr/>
        </p:nvPicPr>
        <p:blipFill rotWithShape="1">
          <a:blip r:embed="rId9"/>
          <a:srcRect t="-1852" r="524" b="48148"/>
          <a:stretch/>
        </p:blipFill>
        <p:spPr>
          <a:xfrm>
            <a:off x="8419381" y="2165019"/>
            <a:ext cx="3188914" cy="487514"/>
          </a:xfrm>
          <a:prstGeom prst="rect">
            <a:avLst/>
          </a:prstGeom>
          <a:ln>
            <a:solidFill>
              <a:schemeClr val="tx1">
                <a:lumMod val="75000"/>
                <a:lumOff val="25000"/>
              </a:schemeClr>
            </a:solidFill>
          </a:ln>
        </p:spPr>
      </p:pic>
    </p:spTree>
    <p:extLst>
      <p:ext uri="{BB962C8B-B14F-4D97-AF65-F5344CB8AC3E}">
        <p14:creationId xmlns:p14="http://schemas.microsoft.com/office/powerpoint/2010/main" val="1688236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929E-AD67-4A6F-BB8E-E6BDF15EB065}"/>
              </a:ext>
            </a:extLst>
          </p:cNvPr>
          <p:cNvSpPr txBox="1">
            <a:spLocks/>
          </p:cNvSpPr>
          <p:nvPr/>
        </p:nvSpPr>
        <p:spPr>
          <a:xfrm>
            <a:off x="163673" y="224087"/>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TIDAL MARSH MAPS</a:t>
            </a:r>
            <a:endParaRPr lang="en-US" sz="4000" b="1" dirty="0">
              <a:solidFill>
                <a:srgbClr val="66A478"/>
              </a:solidFill>
              <a:latin typeface="Century Gothic" panose="020F0302020204030204"/>
            </a:endParaRPr>
          </a:p>
        </p:txBody>
      </p:sp>
      <p:pic>
        <p:nvPicPr>
          <p:cNvPr id="6" name="Picture 5">
            <a:extLst>
              <a:ext uri="{FF2B5EF4-FFF2-40B4-BE49-F238E27FC236}">
                <a16:creationId xmlns:a16="http://schemas.microsoft.com/office/drawing/2014/main" id="{F9614E29-13B8-477B-82B6-9B78AC8FD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65" y="762000"/>
            <a:ext cx="7848557" cy="5669280"/>
          </a:xfrm>
          <a:prstGeom prst="rect">
            <a:avLst/>
          </a:prstGeom>
        </p:spPr>
      </p:pic>
      <p:grpSp>
        <p:nvGrpSpPr>
          <p:cNvPr id="17" name="Group 16">
            <a:extLst>
              <a:ext uri="{FF2B5EF4-FFF2-40B4-BE49-F238E27FC236}">
                <a16:creationId xmlns:a16="http://schemas.microsoft.com/office/drawing/2014/main" id="{4F611A92-1731-4101-9899-060CE631F02B}"/>
              </a:ext>
            </a:extLst>
          </p:cNvPr>
          <p:cNvGrpSpPr/>
          <p:nvPr/>
        </p:nvGrpSpPr>
        <p:grpSpPr>
          <a:xfrm>
            <a:off x="8718517" y="5093411"/>
            <a:ext cx="3038692" cy="1242074"/>
            <a:chOff x="8613010" y="5615926"/>
            <a:chExt cx="3038692" cy="1242074"/>
          </a:xfrm>
        </p:grpSpPr>
        <p:grpSp>
          <p:nvGrpSpPr>
            <p:cNvPr id="7" name="Group 6">
              <a:extLst>
                <a:ext uri="{FF2B5EF4-FFF2-40B4-BE49-F238E27FC236}">
                  <a16:creationId xmlns:a16="http://schemas.microsoft.com/office/drawing/2014/main" id="{05BB8619-2E02-4B43-BCD2-16C130F9F340}"/>
                </a:ext>
              </a:extLst>
            </p:cNvPr>
            <p:cNvGrpSpPr/>
            <p:nvPr/>
          </p:nvGrpSpPr>
          <p:grpSpPr>
            <a:xfrm>
              <a:off x="8670615" y="5615926"/>
              <a:ext cx="2463784" cy="753637"/>
              <a:chOff x="8882742" y="6031181"/>
              <a:chExt cx="2463784" cy="753637"/>
            </a:xfrm>
          </p:grpSpPr>
          <p:pic>
            <p:nvPicPr>
              <p:cNvPr id="8" name="Picture 7">
                <a:extLst>
                  <a:ext uri="{FF2B5EF4-FFF2-40B4-BE49-F238E27FC236}">
                    <a16:creationId xmlns:a16="http://schemas.microsoft.com/office/drawing/2014/main" id="{B571DDF2-3831-4416-A027-8B47F3C9C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6031181"/>
                <a:ext cx="442348" cy="722861"/>
              </a:xfrm>
              <a:prstGeom prst="rect">
                <a:avLst/>
              </a:prstGeom>
            </p:spPr>
          </p:pic>
          <p:sp>
            <p:nvSpPr>
              <p:cNvPr id="9" name="TextBox 8">
                <a:extLst>
                  <a:ext uri="{FF2B5EF4-FFF2-40B4-BE49-F238E27FC236}">
                    <a16:creationId xmlns:a16="http://schemas.microsoft.com/office/drawing/2014/main" id="{F71DB48F-FE8B-4A41-9031-45969A3BA722}"/>
                  </a:ext>
                </a:extLst>
              </p:cNvPr>
              <p:cNvSpPr txBox="1"/>
              <p:nvPr/>
            </p:nvSpPr>
            <p:spPr>
              <a:xfrm>
                <a:off x="9231784" y="6031181"/>
                <a:ext cx="21147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Suitable Locations</a:t>
                </a:r>
              </a:p>
            </p:txBody>
          </p:sp>
          <p:sp>
            <p:nvSpPr>
              <p:cNvPr id="10" name="TextBox 9">
                <a:extLst>
                  <a:ext uri="{FF2B5EF4-FFF2-40B4-BE49-F238E27FC236}">
                    <a16:creationId xmlns:a16="http://schemas.microsoft.com/office/drawing/2014/main" id="{0A2BD44E-C5DA-4B1D-9F1B-D63A4845255A}"/>
                  </a:ext>
                </a:extLst>
              </p:cNvPr>
              <p:cNvSpPr txBox="1"/>
              <p:nvPr/>
            </p:nvSpPr>
            <p:spPr>
              <a:xfrm>
                <a:off x="9231784" y="6254111"/>
                <a:ext cx="21147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Estuarine Wetlands</a:t>
                </a:r>
              </a:p>
            </p:txBody>
          </p:sp>
          <p:sp>
            <p:nvSpPr>
              <p:cNvPr id="11" name="TextBox 10">
                <a:extLst>
                  <a:ext uri="{FF2B5EF4-FFF2-40B4-BE49-F238E27FC236}">
                    <a16:creationId xmlns:a16="http://schemas.microsoft.com/office/drawing/2014/main" id="{E58E1189-F6D2-4567-903D-1FD08851099E}"/>
                  </a:ext>
                </a:extLst>
              </p:cNvPr>
              <p:cNvSpPr txBox="1"/>
              <p:nvPr/>
            </p:nvSpPr>
            <p:spPr>
              <a:xfrm>
                <a:off x="9231784" y="6477041"/>
                <a:ext cx="2114742"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Freshwater Wetlands</a:t>
                </a:r>
              </a:p>
            </p:txBody>
          </p:sp>
        </p:grpSp>
        <p:grpSp>
          <p:nvGrpSpPr>
            <p:cNvPr id="12" name="Group 11">
              <a:extLst>
                <a:ext uri="{FF2B5EF4-FFF2-40B4-BE49-F238E27FC236}">
                  <a16:creationId xmlns:a16="http://schemas.microsoft.com/office/drawing/2014/main" id="{39108DBA-24DF-4734-A2E4-6931DF574EC7}"/>
                </a:ext>
              </a:extLst>
            </p:cNvPr>
            <p:cNvGrpSpPr/>
            <p:nvPr/>
          </p:nvGrpSpPr>
          <p:grpSpPr>
            <a:xfrm>
              <a:off x="11306759" y="5737521"/>
              <a:ext cx="344943" cy="624554"/>
              <a:chOff x="8933543" y="1519823"/>
              <a:chExt cx="953558" cy="1658793"/>
            </a:xfrm>
          </p:grpSpPr>
          <p:pic>
            <p:nvPicPr>
              <p:cNvPr id="13" name="Picture 12" descr="Shape&#10;&#10;Description automatically generated">
                <a:extLst>
                  <a:ext uri="{FF2B5EF4-FFF2-40B4-BE49-F238E27FC236}">
                    <a16:creationId xmlns:a16="http://schemas.microsoft.com/office/drawing/2014/main" id="{D158F7FD-CB47-4718-8B5E-28BA698D44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8933543" y="1719881"/>
                <a:ext cx="953558" cy="1458735"/>
              </a:xfrm>
              <a:prstGeom prst="rect">
                <a:avLst/>
              </a:prstGeom>
            </p:spPr>
          </p:pic>
          <p:sp>
            <p:nvSpPr>
              <p:cNvPr id="14" name="TextBox 13">
                <a:extLst>
                  <a:ext uri="{FF2B5EF4-FFF2-40B4-BE49-F238E27FC236}">
                    <a16:creationId xmlns:a16="http://schemas.microsoft.com/office/drawing/2014/main" id="{7E7A4DB1-A5D2-447F-A3A6-7A5548893EB4}"/>
                  </a:ext>
                </a:extLst>
              </p:cNvPr>
              <p:cNvSpPr txBox="1"/>
              <p:nvPr/>
            </p:nvSpPr>
            <p:spPr>
              <a:xfrm>
                <a:off x="9052561" y="1519823"/>
                <a:ext cx="358069" cy="817444"/>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grpSp>
        <p:pic>
          <p:nvPicPr>
            <p:cNvPr id="15" name="Picture 14">
              <a:extLst>
                <a:ext uri="{FF2B5EF4-FFF2-40B4-BE49-F238E27FC236}">
                  <a16:creationId xmlns:a16="http://schemas.microsoft.com/office/drawing/2014/main" id="{EF8A2D67-43A6-4587-8BBF-7BC2E028C6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3010" y="6581000"/>
              <a:ext cx="2580472" cy="277000"/>
            </a:xfrm>
            <a:prstGeom prst="rect">
              <a:avLst/>
            </a:prstGeom>
          </p:spPr>
        </p:pic>
      </p:grpSp>
      <p:graphicFrame>
        <p:nvGraphicFramePr>
          <p:cNvPr id="16" name="Table 16">
            <a:extLst>
              <a:ext uri="{FF2B5EF4-FFF2-40B4-BE49-F238E27FC236}">
                <a16:creationId xmlns:a16="http://schemas.microsoft.com/office/drawing/2014/main" id="{412CA9AB-5B3D-4742-B0EB-C1579623C55C}"/>
              </a:ext>
            </a:extLst>
          </p:cNvPr>
          <p:cNvGraphicFramePr>
            <a:graphicFrameLocks noGrp="1"/>
          </p:cNvGraphicFramePr>
          <p:nvPr>
            <p:extLst>
              <p:ext uri="{D42A27DB-BD31-4B8C-83A1-F6EECF244321}">
                <p14:modId xmlns:p14="http://schemas.microsoft.com/office/powerpoint/2010/main" val="917294812"/>
              </p:ext>
            </p:extLst>
          </p:nvPr>
        </p:nvGraphicFramePr>
        <p:xfrm>
          <a:off x="8776122" y="3801048"/>
          <a:ext cx="3320598" cy="889000"/>
        </p:xfrm>
        <a:graphic>
          <a:graphicData uri="http://schemas.openxmlformats.org/drawingml/2006/table">
            <a:tbl>
              <a:tblPr firstRow="1" bandRow="1">
                <a:tableStyleId>{5C22544A-7EE6-4342-B048-85BDC9FD1C3A}</a:tableStyleId>
              </a:tblPr>
              <a:tblGrid>
                <a:gridCol w="1106866">
                  <a:extLst>
                    <a:ext uri="{9D8B030D-6E8A-4147-A177-3AD203B41FA5}">
                      <a16:colId xmlns:a16="http://schemas.microsoft.com/office/drawing/2014/main" val="832252049"/>
                    </a:ext>
                  </a:extLst>
                </a:gridCol>
                <a:gridCol w="1106866">
                  <a:extLst>
                    <a:ext uri="{9D8B030D-6E8A-4147-A177-3AD203B41FA5}">
                      <a16:colId xmlns:a16="http://schemas.microsoft.com/office/drawing/2014/main" val="3490509946"/>
                    </a:ext>
                  </a:extLst>
                </a:gridCol>
                <a:gridCol w="1106866">
                  <a:extLst>
                    <a:ext uri="{9D8B030D-6E8A-4147-A177-3AD203B41FA5}">
                      <a16:colId xmlns:a16="http://schemas.microsoft.com/office/drawing/2014/main" val="4136665481"/>
                    </a:ext>
                  </a:extLst>
                </a:gridCol>
              </a:tblGrid>
              <a:tr h="370840">
                <a:tc>
                  <a:txBody>
                    <a:bodyPr/>
                    <a:lstStyle/>
                    <a:p>
                      <a:r>
                        <a:rPr lang="en-US" sz="1400" dirty="0">
                          <a:latin typeface="Century Gothic" panose="020B0502020202020204" pitchFamily="34" charset="0"/>
                        </a:rPr>
                        <a:t>Ranking</a:t>
                      </a:r>
                    </a:p>
                  </a:txBody>
                  <a:tcPr/>
                </a:tc>
                <a:tc>
                  <a:txBody>
                    <a:bodyPr/>
                    <a:lstStyle/>
                    <a:p>
                      <a:r>
                        <a:rPr lang="en-US" sz="1400" dirty="0">
                          <a:latin typeface="Century Gothic" panose="020B0502020202020204" pitchFamily="34" charset="0"/>
                        </a:rPr>
                        <a:t>Avg. Suitability</a:t>
                      </a:r>
                    </a:p>
                  </a:txBody>
                  <a:tcPr/>
                </a:tc>
                <a:tc>
                  <a:txBody>
                    <a:bodyPr/>
                    <a:lstStyle/>
                    <a:p>
                      <a:r>
                        <a:rPr lang="en-US" sz="1400" dirty="0">
                          <a:latin typeface="Century Gothic" panose="020B0502020202020204" pitchFamily="34" charset="0"/>
                        </a:rPr>
                        <a:t>Acreage </a:t>
                      </a:r>
                    </a:p>
                  </a:txBody>
                  <a:tcPr/>
                </a:tc>
                <a:extLst>
                  <a:ext uri="{0D108BD9-81ED-4DB2-BD59-A6C34878D82A}">
                    <a16:rowId xmlns:a16="http://schemas.microsoft.com/office/drawing/2014/main" val="2247898979"/>
                  </a:ext>
                </a:extLst>
              </a:tr>
              <a:tr h="370840">
                <a:tc>
                  <a:txBody>
                    <a:bodyPr/>
                    <a:lstStyle/>
                    <a:p>
                      <a:r>
                        <a:rPr lang="en-US" sz="1600" dirty="0">
                          <a:solidFill>
                            <a:schemeClr val="tx1">
                              <a:lumMod val="75000"/>
                              <a:lumOff val="25000"/>
                            </a:schemeClr>
                          </a:solidFill>
                          <a:latin typeface="Century Gothic" panose="020B0502020202020204" pitchFamily="34" charset="0"/>
                        </a:rPr>
                        <a:t>1</a:t>
                      </a:r>
                    </a:p>
                  </a:txBody>
                  <a:tcPr/>
                </a:tc>
                <a:tc>
                  <a:txBody>
                    <a:bodyPr/>
                    <a:lstStyle/>
                    <a:p>
                      <a:r>
                        <a:rPr lang="en-US" sz="1600" dirty="0">
                          <a:solidFill>
                            <a:schemeClr val="tx1">
                              <a:lumMod val="75000"/>
                              <a:lumOff val="25000"/>
                            </a:schemeClr>
                          </a:solidFill>
                          <a:latin typeface="Century Gothic" panose="020B0502020202020204" pitchFamily="34" charset="0"/>
                        </a:rPr>
                        <a:t>4.99</a:t>
                      </a:r>
                    </a:p>
                  </a:txBody>
                  <a:tcPr/>
                </a:tc>
                <a:tc>
                  <a:txBody>
                    <a:bodyPr/>
                    <a:lstStyle/>
                    <a:p>
                      <a:r>
                        <a:rPr lang="en-US" sz="1600" dirty="0">
                          <a:solidFill>
                            <a:schemeClr val="tx1">
                              <a:lumMod val="75000"/>
                              <a:lumOff val="25000"/>
                            </a:schemeClr>
                          </a:solidFill>
                          <a:latin typeface="Century Gothic" panose="020B0502020202020204" pitchFamily="34" charset="0"/>
                        </a:rPr>
                        <a:t>49</a:t>
                      </a:r>
                    </a:p>
                  </a:txBody>
                  <a:tcPr/>
                </a:tc>
                <a:extLst>
                  <a:ext uri="{0D108BD9-81ED-4DB2-BD59-A6C34878D82A}">
                    <a16:rowId xmlns:a16="http://schemas.microsoft.com/office/drawing/2014/main" val="431304393"/>
                  </a:ext>
                </a:extLst>
              </a:tr>
            </a:tbl>
          </a:graphicData>
        </a:graphic>
      </p:graphicFrame>
    </p:spTree>
    <p:extLst>
      <p:ext uri="{BB962C8B-B14F-4D97-AF65-F5344CB8AC3E}">
        <p14:creationId xmlns:p14="http://schemas.microsoft.com/office/powerpoint/2010/main" val="1858144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1819-BEB7-462E-B21E-DBCA1CC292B6}"/>
              </a:ext>
            </a:extLst>
          </p:cNvPr>
          <p:cNvSpPr txBox="1">
            <a:spLocks/>
          </p:cNvSpPr>
          <p:nvPr/>
        </p:nvSpPr>
        <p:spPr>
          <a:xfrm>
            <a:off x="163673" y="224087"/>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TIDAL MARSH MAPS</a:t>
            </a:r>
            <a:endParaRPr lang="en-US" sz="4000" b="1" dirty="0">
              <a:solidFill>
                <a:srgbClr val="66A478"/>
              </a:solidFill>
              <a:latin typeface="Century Gothic" panose="020F0302020204030204"/>
            </a:endParaRPr>
          </a:p>
        </p:txBody>
      </p:sp>
      <p:pic>
        <p:nvPicPr>
          <p:cNvPr id="4" name="Picture 3">
            <a:extLst>
              <a:ext uri="{FF2B5EF4-FFF2-40B4-BE49-F238E27FC236}">
                <a16:creationId xmlns:a16="http://schemas.microsoft.com/office/drawing/2014/main" id="{BA80BD44-CA94-49F3-869B-6ED8957AF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99" y="678149"/>
            <a:ext cx="8027443" cy="5852160"/>
          </a:xfrm>
          <a:prstGeom prst="rect">
            <a:avLst/>
          </a:prstGeom>
        </p:spPr>
      </p:pic>
      <p:grpSp>
        <p:nvGrpSpPr>
          <p:cNvPr id="17" name="Group 16">
            <a:extLst>
              <a:ext uri="{FF2B5EF4-FFF2-40B4-BE49-F238E27FC236}">
                <a16:creationId xmlns:a16="http://schemas.microsoft.com/office/drawing/2014/main" id="{FBC4AEE7-F107-4FC9-80EB-A07E16A37E76}"/>
              </a:ext>
            </a:extLst>
          </p:cNvPr>
          <p:cNvGrpSpPr/>
          <p:nvPr/>
        </p:nvGrpSpPr>
        <p:grpSpPr>
          <a:xfrm>
            <a:off x="8971529" y="4859831"/>
            <a:ext cx="2888845" cy="1403099"/>
            <a:chOff x="8784916" y="5456990"/>
            <a:chExt cx="2888845" cy="1403099"/>
          </a:xfrm>
        </p:grpSpPr>
        <p:grpSp>
          <p:nvGrpSpPr>
            <p:cNvPr id="14" name="Group 13">
              <a:extLst>
                <a:ext uri="{FF2B5EF4-FFF2-40B4-BE49-F238E27FC236}">
                  <a16:creationId xmlns:a16="http://schemas.microsoft.com/office/drawing/2014/main" id="{248EB177-FCB1-4EA1-9EC4-3CC05A1743BD}"/>
                </a:ext>
              </a:extLst>
            </p:cNvPr>
            <p:cNvGrpSpPr/>
            <p:nvPr/>
          </p:nvGrpSpPr>
          <p:grpSpPr>
            <a:xfrm>
              <a:off x="8784916" y="5456990"/>
              <a:ext cx="2448532" cy="753637"/>
              <a:chOff x="8882742" y="6031181"/>
              <a:chExt cx="2448532" cy="753637"/>
            </a:xfrm>
          </p:grpSpPr>
          <p:pic>
            <p:nvPicPr>
              <p:cNvPr id="6" name="Picture 5">
                <a:extLst>
                  <a:ext uri="{FF2B5EF4-FFF2-40B4-BE49-F238E27FC236}">
                    <a16:creationId xmlns:a16="http://schemas.microsoft.com/office/drawing/2014/main" id="{3069A8D3-E4FC-42A2-ABF5-638A0AAA2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6031181"/>
                <a:ext cx="442348" cy="722861"/>
              </a:xfrm>
              <a:prstGeom prst="rect">
                <a:avLst/>
              </a:prstGeom>
            </p:spPr>
          </p:pic>
          <p:sp>
            <p:nvSpPr>
              <p:cNvPr id="7" name="TextBox 6">
                <a:extLst>
                  <a:ext uri="{FF2B5EF4-FFF2-40B4-BE49-F238E27FC236}">
                    <a16:creationId xmlns:a16="http://schemas.microsoft.com/office/drawing/2014/main" id="{4164E4B9-D09F-483D-BF5A-E443FBE00648}"/>
                  </a:ext>
                </a:extLst>
              </p:cNvPr>
              <p:cNvSpPr txBox="1"/>
              <p:nvPr/>
            </p:nvSpPr>
            <p:spPr>
              <a:xfrm>
                <a:off x="9231784" y="6031181"/>
                <a:ext cx="209949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Suitable Locations</a:t>
                </a:r>
              </a:p>
            </p:txBody>
          </p:sp>
          <p:sp>
            <p:nvSpPr>
              <p:cNvPr id="8" name="TextBox 7">
                <a:extLst>
                  <a:ext uri="{FF2B5EF4-FFF2-40B4-BE49-F238E27FC236}">
                    <a16:creationId xmlns:a16="http://schemas.microsoft.com/office/drawing/2014/main" id="{F1F17A4E-5896-4677-B4B4-D200B97D0BF2}"/>
                  </a:ext>
                </a:extLst>
              </p:cNvPr>
              <p:cNvSpPr txBox="1"/>
              <p:nvPr/>
            </p:nvSpPr>
            <p:spPr>
              <a:xfrm>
                <a:off x="9231784" y="6254111"/>
                <a:ext cx="209949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Estuarine Wetlands</a:t>
                </a:r>
              </a:p>
            </p:txBody>
          </p:sp>
          <p:sp>
            <p:nvSpPr>
              <p:cNvPr id="9" name="TextBox 8">
                <a:extLst>
                  <a:ext uri="{FF2B5EF4-FFF2-40B4-BE49-F238E27FC236}">
                    <a16:creationId xmlns:a16="http://schemas.microsoft.com/office/drawing/2014/main" id="{4E98E84A-2715-4077-A50F-943E3BDAFFB1}"/>
                  </a:ext>
                </a:extLst>
              </p:cNvPr>
              <p:cNvSpPr txBox="1"/>
              <p:nvPr/>
            </p:nvSpPr>
            <p:spPr>
              <a:xfrm>
                <a:off x="9231784" y="6477041"/>
                <a:ext cx="2099490"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Freshwater Wetlands</a:t>
                </a:r>
              </a:p>
            </p:txBody>
          </p:sp>
        </p:grpSp>
        <p:grpSp>
          <p:nvGrpSpPr>
            <p:cNvPr id="11" name="Group 10">
              <a:extLst>
                <a:ext uri="{FF2B5EF4-FFF2-40B4-BE49-F238E27FC236}">
                  <a16:creationId xmlns:a16="http://schemas.microsoft.com/office/drawing/2014/main" id="{C013C178-AB1B-49AB-BF17-ED633AACEDB9}"/>
                </a:ext>
              </a:extLst>
            </p:cNvPr>
            <p:cNvGrpSpPr/>
            <p:nvPr/>
          </p:nvGrpSpPr>
          <p:grpSpPr>
            <a:xfrm>
              <a:off x="11328818" y="5543653"/>
              <a:ext cx="344943" cy="624556"/>
              <a:chOff x="8826511" y="1497917"/>
              <a:chExt cx="953558" cy="1658795"/>
            </a:xfrm>
          </p:grpSpPr>
          <p:pic>
            <p:nvPicPr>
              <p:cNvPr id="12" name="Picture 11" descr="Shape&#10;&#10;Description automatically generated">
                <a:extLst>
                  <a:ext uri="{FF2B5EF4-FFF2-40B4-BE49-F238E27FC236}">
                    <a16:creationId xmlns:a16="http://schemas.microsoft.com/office/drawing/2014/main" id="{E31A6640-2C03-4CC6-AE11-5924B80E45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8826511" y="1697977"/>
                <a:ext cx="953558" cy="1458735"/>
              </a:xfrm>
              <a:prstGeom prst="rect">
                <a:avLst/>
              </a:prstGeom>
            </p:spPr>
          </p:pic>
          <p:sp>
            <p:nvSpPr>
              <p:cNvPr id="13" name="TextBox 12">
                <a:extLst>
                  <a:ext uri="{FF2B5EF4-FFF2-40B4-BE49-F238E27FC236}">
                    <a16:creationId xmlns:a16="http://schemas.microsoft.com/office/drawing/2014/main" id="{FE0A9CBB-ADAC-4E68-AE9D-92EFD5C0B4DD}"/>
                  </a:ext>
                </a:extLst>
              </p:cNvPr>
              <p:cNvSpPr txBox="1"/>
              <p:nvPr/>
            </p:nvSpPr>
            <p:spPr>
              <a:xfrm>
                <a:off x="8945529" y="1497917"/>
                <a:ext cx="358069" cy="81744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grpSp>
        <p:pic>
          <p:nvPicPr>
            <p:cNvPr id="16" name="Picture 15">
              <a:extLst>
                <a:ext uri="{FF2B5EF4-FFF2-40B4-BE49-F238E27FC236}">
                  <a16:creationId xmlns:a16="http://schemas.microsoft.com/office/drawing/2014/main" id="{6439C779-C452-4BDB-8E79-5E470893D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89613" y="6501949"/>
              <a:ext cx="1996440" cy="358140"/>
            </a:xfrm>
            <a:prstGeom prst="rect">
              <a:avLst/>
            </a:prstGeom>
          </p:spPr>
        </p:pic>
      </p:grpSp>
      <p:graphicFrame>
        <p:nvGraphicFramePr>
          <p:cNvPr id="18" name="Table 18">
            <a:extLst>
              <a:ext uri="{FF2B5EF4-FFF2-40B4-BE49-F238E27FC236}">
                <a16:creationId xmlns:a16="http://schemas.microsoft.com/office/drawing/2014/main" id="{F2A18857-E9F4-42A8-944F-77BC6A7E18FB}"/>
              </a:ext>
            </a:extLst>
          </p:cNvPr>
          <p:cNvGraphicFramePr>
            <a:graphicFrameLocks noGrp="1"/>
          </p:cNvGraphicFramePr>
          <p:nvPr>
            <p:extLst>
              <p:ext uri="{D42A27DB-BD31-4B8C-83A1-F6EECF244321}">
                <p14:modId xmlns:p14="http://schemas.microsoft.com/office/powerpoint/2010/main" val="2246393431"/>
              </p:ext>
            </p:extLst>
          </p:nvPr>
        </p:nvGraphicFramePr>
        <p:xfrm>
          <a:off x="8873412" y="2814831"/>
          <a:ext cx="3191071" cy="1630680"/>
        </p:xfrm>
        <a:graphic>
          <a:graphicData uri="http://schemas.openxmlformats.org/drawingml/2006/table">
            <a:tbl>
              <a:tblPr firstRow="1" bandRow="1">
                <a:tableStyleId>{5C22544A-7EE6-4342-B048-85BDC9FD1C3A}</a:tableStyleId>
              </a:tblPr>
              <a:tblGrid>
                <a:gridCol w="1104351">
                  <a:extLst>
                    <a:ext uri="{9D8B030D-6E8A-4147-A177-3AD203B41FA5}">
                      <a16:colId xmlns:a16="http://schemas.microsoft.com/office/drawing/2014/main" val="445842370"/>
                    </a:ext>
                  </a:extLst>
                </a:gridCol>
                <a:gridCol w="1043360">
                  <a:extLst>
                    <a:ext uri="{9D8B030D-6E8A-4147-A177-3AD203B41FA5}">
                      <a16:colId xmlns:a16="http://schemas.microsoft.com/office/drawing/2014/main" val="3917619608"/>
                    </a:ext>
                  </a:extLst>
                </a:gridCol>
                <a:gridCol w="1043360">
                  <a:extLst>
                    <a:ext uri="{9D8B030D-6E8A-4147-A177-3AD203B41FA5}">
                      <a16:colId xmlns:a16="http://schemas.microsoft.com/office/drawing/2014/main" val="3713107976"/>
                    </a:ext>
                  </a:extLst>
                </a:gridCol>
              </a:tblGrid>
              <a:tr h="370840">
                <a:tc>
                  <a:txBody>
                    <a:bodyPr/>
                    <a:lstStyle/>
                    <a:p>
                      <a:r>
                        <a:rPr lang="en-US" sz="1400" dirty="0">
                          <a:latin typeface="Century Gothic" panose="020B0502020202020204" pitchFamily="34" charset="0"/>
                        </a:rPr>
                        <a:t>Ranking</a:t>
                      </a:r>
                    </a:p>
                  </a:txBody>
                  <a:tcPr/>
                </a:tc>
                <a:tc>
                  <a:txBody>
                    <a:bodyPr/>
                    <a:lstStyle/>
                    <a:p>
                      <a:r>
                        <a:rPr lang="en-US" sz="1400" dirty="0">
                          <a:latin typeface="Century Gothic" panose="020B0502020202020204" pitchFamily="34" charset="0"/>
                        </a:rPr>
                        <a:t>Avg. Suitability</a:t>
                      </a:r>
                    </a:p>
                  </a:txBody>
                  <a:tcPr/>
                </a:tc>
                <a:tc>
                  <a:txBody>
                    <a:bodyPr/>
                    <a:lstStyle/>
                    <a:p>
                      <a:r>
                        <a:rPr lang="en-US" sz="1400" dirty="0">
                          <a:latin typeface="Century Gothic" panose="020B0502020202020204" pitchFamily="34" charset="0"/>
                        </a:rPr>
                        <a:t>Acreage</a:t>
                      </a:r>
                    </a:p>
                  </a:txBody>
                  <a:tcPr/>
                </a:tc>
                <a:extLst>
                  <a:ext uri="{0D108BD9-81ED-4DB2-BD59-A6C34878D82A}">
                    <a16:rowId xmlns:a16="http://schemas.microsoft.com/office/drawing/2014/main" val="3756181279"/>
                  </a:ext>
                </a:extLst>
              </a:tr>
              <a:tr h="370840">
                <a:tc>
                  <a:txBody>
                    <a:bodyPr/>
                    <a:lstStyle/>
                    <a:p>
                      <a:r>
                        <a:rPr lang="en-US" sz="1600" dirty="0">
                          <a:solidFill>
                            <a:schemeClr val="tx1">
                              <a:lumMod val="75000"/>
                              <a:lumOff val="25000"/>
                            </a:schemeClr>
                          </a:solidFill>
                          <a:latin typeface="Century Gothic" panose="020B0502020202020204" pitchFamily="34" charset="0"/>
                        </a:rPr>
                        <a:t>2</a:t>
                      </a:r>
                    </a:p>
                  </a:txBody>
                  <a:tcPr/>
                </a:tc>
                <a:tc>
                  <a:txBody>
                    <a:bodyPr/>
                    <a:lstStyle/>
                    <a:p>
                      <a:r>
                        <a:rPr lang="en-US" sz="1600" dirty="0">
                          <a:solidFill>
                            <a:schemeClr val="tx1">
                              <a:lumMod val="75000"/>
                              <a:lumOff val="25000"/>
                            </a:schemeClr>
                          </a:solidFill>
                          <a:latin typeface="Century Gothic" panose="020B0502020202020204" pitchFamily="34" charset="0"/>
                        </a:rPr>
                        <a:t>4.93</a:t>
                      </a:r>
                    </a:p>
                  </a:txBody>
                  <a:tcPr/>
                </a:tc>
                <a:tc>
                  <a:txBody>
                    <a:bodyPr/>
                    <a:lstStyle/>
                    <a:p>
                      <a:r>
                        <a:rPr lang="en-US" sz="1600" dirty="0">
                          <a:solidFill>
                            <a:schemeClr val="tx1">
                              <a:lumMod val="75000"/>
                              <a:lumOff val="25000"/>
                            </a:schemeClr>
                          </a:solidFill>
                          <a:latin typeface="Century Gothic" panose="020B0502020202020204" pitchFamily="34" charset="0"/>
                        </a:rPr>
                        <a:t>48</a:t>
                      </a:r>
                    </a:p>
                  </a:txBody>
                  <a:tcPr/>
                </a:tc>
                <a:extLst>
                  <a:ext uri="{0D108BD9-81ED-4DB2-BD59-A6C34878D82A}">
                    <a16:rowId xmlns:a16="http://schemas.microsoft.com/office/drawing/2014/main" val="4225810574"/>
                  </a:ext>
                </a:extLst>
              </a:tr>
              <a:tr h="370840">
                <a:tc>
                  <a:txBody>
                    <a:bodyPr/>
                    <a:lstStyle/>
                    <a:p>
                      <a:r>
                        <a:rPr lang="en-US" sz="1600" dirty="0">
                          <a:solidFill>
                            <a:schemeClr val="tx1">
                              <a:lumMod val="75000"/>
                              <a:lumOff val="25000"/>
                            </a:schemeClr>
                          </a:solidFill>
                          <a:latin typeface="Century Gothic" panose="020B0502020202020204" pitchFamily="34" charset="0"/>
                        </a:rPr>
                        <a:t>3</a:t>
                      </a:r>
                    </a:p>
                  </a:txBody>
                  <a:tcPr/>
                </a:tc>
                <a:tc>
                  <a:txBody>
                    <a:bodyPr/>
                    <a:lstStyle/>
                    <a:p>
                      <a:r>
                        <a:rPr lang="en-US" sz="1600" dirty="0">
                          <a:solidFill>
                            <a:schemeClr val="tx1">
                              <a:lumMod val="75000"/>
                              <a:lumOff val="25000"/>
                            </a:schemeClr>
                          </a:solidFill>
                          <a:latin typeface="Century Gothic" panose="020B0502020202020204" pitchFamily="34" charset="0"/>
                        </a:rPr>
                        <a:t>4.90</a:t>
                      </a:r>
                    </a:p>
                  </a:txBody>
                  <a:tcPr/>
                </a:tc>
                <a:tc>
                  <a:txBody>
                    <a:bodyPr/>
                    <a:lstStyle/>
                    <a:p>
                      <a:r>
                        <a:rPr lang="en-US" sz="1600" dirty="0">
                          <a:solidFill>
                            <a:schemeClr val="tx1">
                              <a:lumMod val="75000"/>
                              <a:lumOff val="25000"/>
                            </a:schemeClr>
                          </a:solidFill>
                          <a:latin typeface="Century Gothic" panose="020B0502020202020204" pitchFamily="34" charset="0"/>
                        </a:rPr>
                        <a:t>45</a:t>
                      </a:r>
                    </a:p>
                  </a:txBody>
                  <a:tcPr/>
                </a:tc>
                <a:extLst>
                  <a:ext uri="{0D108BD9-81ED-4DB2-BD59-A6C34878D82A}">
                    <a16:rowId xmlns:a16="http://schemas.microsoft.com/office/drawing/2014/main" val="70073207"/>
                  </a:ext>
                </a:extLst>
              </a:tr>
              <a:tr h="370840">
                <a:tc>
                  <a:txBody>
                    <a:bodyPr/>
                    <a:lstStyle/>
                    <a:p>
                      <a:r>
                        <a:rPr lang="en-US" sz="1600" dirty="0">
                          <a:solidFill>
                            <a:schemeClr val="tx1">
                              <a:lumMod val="75000"/>
                              <a:lumOff val="25000"/>
                            </a:schemeClr>
                          </a:solidFill>
                          <a:latin typeface="Century Gothic" panose="020B0502020202020204" pitchFamily="34" charset="0"/>
                        </a:rPr>
                        <a:t>4</a:t>
                      </a:r>
                    </a:p>
                  </a:txBody>
                  <a:tcPr/>
                </a:tc>
                <a:tc>
                  <a:txBody>
                    <a:bodyPr/>
                    <a:lstStyle/>
                    <a:p>
                      <a:r>
                        <a:rPr lang="en-US" sz="1600" dirty="0">
                          <a:solidFill>
                            <a:schemeClr val="tx1">
                              <a:lumMod val="75000"/>
                              <a:lumOff val="25000"/>
                            </a:schemeClr>
                          </a:solidFill>
                          <a:latin typeface="Century Gothic" panose="020B0502020202020204" pitchFamily="34" charset="0"/>
                        </a:rPr>
                        <a:t>4.89</a:t>
                      </a:r>
                    </a:p>
                  </a:txBody>
                  <a:tcPr/>
                </a:tc>
                <a:tc>
                  <a:txBody>
                    <a:bodyPr/>
                    <a:lstStyle/>
                    <a:p>
                      <a:r>
                        <a:rPr lang="en-US" sz="1600" dirty="0">
                          <a:solidFill>
                            <a:schemeClr val="tx1">
                              <a:lumMod val="75000"/>
                              <a:lumOff val="25000"/>
                            </a:schemeClr>
                          </a:solidFill>
                          <a:latin typeface="Century Gothic" panose="020B0502020202020204" pitchFamily="34" charset="0"/>
                        </a:rPr>
                        <a:t>46</a:t>
                      </a:r>
                    </a:p>
                  </a:txBody>
                  <a:tcPr/>
                </a:tc>
                <a:extLst>
                  <a:ext uri="{0D108BD9-81ED-4DB2-BD59-A6C34878D82A}">
                    <a16:rowId xmlns:a16="http://schemas.microsoft.com/office/drawing/2014/main" val="1111479980"/>
                  </a:ext>
                </a:extLst>
              </a:tr>
            </a:tbl>
          </a:graphicData>
        </a:graphic>
      </p:graphicFrame>
    </p:spTree>
    <p:extLst>
      <p:ext uri="{BB962C8B-B14F-4D97-AF65-F5344CB8AC3E}">
        <p14:creationId xmlns:p14="http://schemas.microsoft.com/office/powerpoint/2010/main" val="75161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COMMUNITY CONCERNS</a:t>
            </a:r>
          </a:p>
        </p:txBody>
      </p:sp>
      <p:sp>
        <p:nvSpPr>
          <p:cNvPr id="3" name="TextBox 2">
            <a:extLst>
              <a:ext uri="{FF2B5EF4-FFF2-40B4-BE49-F238E27FC236}">
                <a16:creationId xmlns:a16="http://schemas.microsoft.com/office/drawing/2014/main" id="{510F2849-E14F-4FFA-A239-1C192F951698}"/>
              </a:ext>
            </a:extLst>
          </p:cNvPr>
          <p:cNvSpPr txBox="1"/>
          <p:nvPr/>
        </p:nvSpPr>
        <p:spPr>
          <a:xfrm>
            <a:off x="495299" y="1381668"/>
            <a:ext cx="6786697" cy="3785652"/>
          </a:xfrm>
          <a:prstGeom prst="rect">
            <a:avLst/>
          </a:prstGeom>
          <a:noFill/>
        </p:spPr>
        <p:txBody>
          <a:bodyPr wrap="square" lIns="91440" tIns="45720" rIns="91440" bIns="45720" anchor="t">
            <a:spAutoFit/>
          </a:bodyPr>
          <a:lstStyle/>
          <a:p>
            <a:pPr marL="342900" indent="-342900">
              <a:buClr>
                <a:srgbClr val="66A478"/>
              </a:buClr>
              <a:buFont typeface="Arial,Sans-Serif" panose="020B0604020202020204" pitchFamily="34" charset="0"/>
              <a:buChar char="•"/>
            </a:pPr>
            <a:r>
              <a:rPr lang="en-US" sz="2400" dirty="0">
                <a:solidFill>
                  <a:schemeClr val="tx1">
                    <a:lumMod val="75000"/>
                    <a:lumOff val="25000"/>
                  </a:schemeClr>
                </a:solidFill>
                <a:latin typeface="Century Gothic" panose="020B0502020202020204" pitchFamily="34" charset="0"/>
                <a:ea typeface="+mn-lt"/>
                <a:cs typeface="+mn-lt"/>
              </a:rPr>
              <a:t>Preservation of sufficient tidal marsh area</a:t>
            </a:r>
            <a:endParaRPr lang="en-US" sz="2000" dirty="0">
              <a:solidFill>
                <a:schemeClr val="tx1">
                  <a:lumMod val="75000"/>
                  <a:lumOff val="25000"/>
                </a:schemeClr>
              </a:solidFill>
              <a:latin typeface="Century Gothic" panose="020B0502020202020204" pitchFamily="34" charset="0"/>
              <a:ea typeface="+mn-lt"/>
              <a:cs typeface="+mn-lt"/>
            </a:endParaRPr>
          </a:p>
          <a:p>
            <a:pPr marL="342900" indent="-342900">
              <a:buClr>
                <a:srgbClr val="66A478"/>
              </a:buClr>
              <a:buFont typeface="Arial,Sans-Serif" panose="020B0604020202020204" pitchFamily="34" charset="0"/>
              <a:buChar char="•"/>
            </a:pPr>
            <a:endParaRPr lang="en-US" sz="2400" dirty="0">
              <a:solidFill>
                <a:schemeClr val="tx1">
                  <a:lumMod val="75000"/>
                  <a:lumOff val="25000"/>
                </a:schemeClr>
              </a:solidFill>
              <a:latin typeface="Century Gothic" panose="020B0502020202020204" pitchFamily="34" charset="0"/>
              <a:ea typeface="+mn-lt"/>
              <a:cs typeface="+mn-lt"/>
            </a:endParaRPr>
          </a:p>
          <a:p>
            <a:pPr marL="342900" indent="-342900">
              <a:buClr>
                <a:srgbClr val="66A478"/>
              </a:buClr>
              <a:buFont typeface="Arial,Sans-Serif" panose="020B0604020202020204" pitchFamily="34" charset="0"/>
              <a:buChar char="•"/>
            </a:pPr>
            <a:r>
              <a:rPr lang="en-US" sz="2400" dirty="0">
                <a:solidFill>
                  <a:schemeClr val="tx1">
                    <a:lumMod val="75000"/>
                    <a:lumOff val="25000"/>
                  </a:schemeClr>
                </a:solidFill>
                <a:latin typeface="Century Gothic" panose="020B0502020202020204" pitchFamily="34" charset="0"/>
                <a:ea typeface="+mn-lt"/>
                <a:cs typeface="+mn-lt"/>
              </a:rPr>
              <a:t>Tidal wetland ecosystem services</a:t>
            </a:r>
            <a:endParaRPr lang="en-US" sz="2000" dirty="0">
              <a:solidFill>
                <a:schemeClr val="tx1">
                  <a:lumMod val="75000"/>
                  <a:lumOff val="25000"/>
                </a:schemeClr>
              </a:solidFill>
              <a:latin typeface="Century Gothic" panose="020B0502020202020204" pitchFamily="34" charset="0"/>
              <a:cs typeface="Calibri"/>
            </a:endParaRPr>
          </a:p>
          <a:p>
            <a:pPr marL="342900" indent="-342900">
              <a:buClr>
                <a:srgbClr val="66A478"/>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a typeface="+mn-lt"/>
              <a:cs typeface="+mn-lt"/>
            </a:endParaRPr>
          </a:p>
          <a:p>
            <a:pPr marL="342900" indent="-342900">
              <a:buClr>
                <a:srgbClr val="66A478"/>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ea typeface="+mn-lt"/>
                <a:cs typeface="+mn-lt"/>
              </a:rPr>
              <a:t>5,000 acres of wetland loss since 1980</a:t>
            </a:r>
            <a:endParaRPr lang="en-US" sz="2000" dirty="0">
              <a:solidFill>
                <a:schemeClr val="tx1">
                  <a:lumMod val="75000"/>
                  <a:lumOff val="25000"/>
                </a:schemeClr>
              </a:solidFill>
              <a:latin typeface="Century Gothic" panose="020B0502020202020204" pitchFamily="34" charset="0"/>
            </a:endParaRPr>
          </a:p>
          <a:p>
            <a:pPr marL="342900" indent="-342900">
              <a:buClr>
                <a:srgbClr val="66A478"/>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a typeface="+mn-lt"/>
              <a:cs typeface="+mn-lt"/>
            </a:endParaRPr>
          </a:p>
          <a:p>
            <a:pPr marL="342900" indent="-342900">
              <a:buClr>
                <a:srgbClr val="66A478"/>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ea typeface="+mn-lt"/>
                <a:cs typeface="+mn-lt"/>
              </a:rPr>
              <a:t>Lowest mean elevation in the US </a:t>
            </a:r>
            <a:endParaRPr lang="en-US" sz="2400" dirty="0">
              <a:solidFill>
                <a:schemeClr val="tx1">
                  <a:lumMod val="75000"/>
                  <a:lumOff val="25000"/>
                </a:schemeClr>
              </a:solidFill>
              <a:latin typeface="Century Gothic" panose="020B0502020202020204" pitchFamily="34" charset="0"/>
              <a:ea typeface="+mn-lt"/>
              <a:cs typeface="Calibri"/>
            </a:endParaRPr>
          </a:p>
          <a:p>
            <a:pPr marL="342900" indent="-342900">
              <a:buClr>
                <a:srgbClr val="66A478"/>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cs typeface="Calibri"/>
            </a:endParaRPr>
          </a:p>
          <a:p>
            <a:pPr marL="342900" indent="-342900">
              <a:buClr>
                <a:srgbClr val="66A478"/>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cs typeface="Calibri"/>
              </a:rPr>
              <a:t>Locations for suitable landward marsh migration</a:t>
            </a:r>
          </a:p>
        </p:txBody>
      </p:sp>
      <p:pic>
        <p:nvPicPr>
          <p:cNvPr id="4" name="Picture 4">
            <a:extLst>
              <a:ext uri="{FF2B5EF4-FFF2-40B4-BE49-F238E27FC236}">
                <a16:creationId xmlns:a16="http://schemas.microsoft.com/office/drawing/2014/main" id="{277DE0EA-B4BB-4619-930A-E8213C6CB003}"/>
              </a:ext>
            </a:extLst>
          </p:cNvPr>
          <p:cNvPicPr>
            <a:picLocks noChangeAspect="1"/>
          </p:cNvPicPr>
          <p:nvPr/>
        </p:nvPicPr>
        <p:blipFill rotWithShape="1">
          <a:blip r:embed="rId3"/>
          <a:srcRect t="6667" b="6667"/>
          <a:stretch/>
        </p:blipFill>
        <p:spPr>
          <a:xfrm>
            <a:off x="7637149" y="388172"/>
            <a:ext cx="4055009" cy="536027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FA8F0BE-F3CA-42F1-9FAC-4315CE2B314E}"/>
              </a:ext>
            </a:extLst>
          </p:cNvPr>
          <p:cNvSpPr txBox="1"/>
          <p:nvPr/>
        </p:nvSpPr>
        <p:spPr>
          <a:xfrm>
            <a:off x="7554285" y="5844431"/>
            <a:ext cx="4220736"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ea typeface="+mn-lt"/>
                <a:cs typeface="+mn-lt"/>
              </a:rPr>
              <a:t>Delaware National Estuarine Research Reserve</a:t>
            </a:r>
            <a:endParaRPr lang="en-US" sz="1400" dirty="0">
              <a:solidFill>
                <a:schemeClr val="tx1">
                  <a:lumMod val="75000"/>
                  <a:lumOff val="25000"/>
                </a:schemeClr>
              </a:solidFill>
              <a:latin typeface="Century Gothic"/>
              <a:cs typeface="Calibri"/>
            </a:endParaRPr>
          </a:p>
          <a:p>
            <a:pPr algn="ctr"/>
            <a:r>
              <a:rPr lang="en-US" sz="1050" dirty="0">
                <a:solidFill>
                  <a:schemeClr val="tx1">
                    <a:lumMod val="75000"/>
                    <a:lumOff val="25000"/>
                  </a:schemeClr>
                </a:solidFill>
                <a:latin typeface="Century Gothic"/>
              </a:rPr>
              <a:t>Image</a:t>
            </a:r>
            <a:r>
              <a:rPr lang="en-US" sz="1050" dirty="0">
                <a:solidFill>
                  <a:schemeClr val="tx1">
                    <a:lumMod val="75000"/>
                    <a:lumOff val="25000"/>
                  </a:schemeClr>
                </a:solidFill>
                <a:latin typeface="Century Gothic"/>
                <a:cs typeface="Calibri"/>
              </a:rPr>
              <a:t> credit: NOAA Photo Library</a:t>
            </a:r>
            <a:endParaRPr lang="en-US" sz="1200" dirty="0">
              <a:solidFill>
                <a:schemeClr val="tx1">
                  <a:lumMod val="75000"/>
                  <a:lumOff val="25000"/>
                </a:schemeClr>
              </a:solidFill>
              <a:cs typeface="Calibri"/>
            </a:endParaRPr>
          </a:p>
        </p:txBody>
      </p:sp>
    </p:spTree>
    <p:extLst>
      <p:ext uri="{BB962C8B-B14F-4D97-AF65-F5344CB8AC3E}">
        <p14:creationId xmlns:p14="http://schemas.microsoft.com/office/powerpoint/2010/main" val="3067320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2DE5-E31C-4EF1-9DEB-F45D8F402583}"/>
              </a:ext>
            </a:extLst>
          </p:cNvPr>
          <p:cNvSpPr txBox="1">
            <a:spLocks/>
          </p:cNvSpPr>
          <p:nvPr/>
        </p:nvSpPr>
        <p:spPr>
          <a:xfrm>
            <a:off x="163673" y="224087"/>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TIDAL MARSH MAPS</a:t>
            </a:r>
            <a:endParaRPr lang="en-US" sz="4000" b="1" dirty="0">
              <a:solidFill>
                <a:srgbClr val="66A478"/>
              </a:solidFill>
              <a:latin typeface="Century Gothic" panose="020F0302020204030204"/>
            </a:endParaRPr>
          </a:p>
        </p:txBody>
      </p:sp>
      <p:pic>
        <p:nvPicPr>
          <p:cNvPr id="4" name="Picture 3">
            <a:extLst>
              <a:ext uri="{FF2B5EF4-FFF2-40B4-BE49-F238E27FC236}">
                <a16:creationId xmlns:a16="http://schemas.microsoft.com/office/drawing/2014/main" id="{7E252C21-0EC5-42C9-B353-6D004F68D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75" y="705538"/>
            <a:ext cx="7717047" cy="5852160"/>
          </a:xfrm>
          <a:prstGeom prst="rect">
            <a:avLst/>
          </a:prstGeom>
        </p:spPr>
      </p:pic>
      <p:grpSp>
        <p:nvGrpSpPr>
          <p:cNvPr id="16" name="Group 15">
            <a:extLst>
              <a:ext uri="{FF2B5EF4-FFF2-40B4-BE49-F238E27FC236}">
                <a16:creationId xmlns:a16="http://schemas.microsoft.com/office/drawing/2014/main" id="{2C722312-60A7-427F-9E9F-5037DB058C9A}"/>
              </a:ext>
            </a:extLst>
          </p:cNvPr>
          <p:cNvGrpSpPr/>
          <p:nvPr/>
        </p:nvGrpSpPr>
        <p:grpSpPr>
          <a:xfrm>
            <a:off x="8454000" y="5108773"/>
            <a:ext cx="3250239" cy="1183932"/>
            <a:chOff x="8276719" y="5593964"/>
            <a:chExt cx="3250239" cy="1183932"/>
          </a:xfrm>
        </p:grpSpPr>
        <p:grpSp>
          <p:nvGrpSpPr>
            <p:cNvPr id="5" name="Group 4">
              <a:extLst>
                <a:ext uri="{FF2B5EF4-FFF2-40B4-BE49-F238E27FC236}">
                  <a16:creationId xmlns:a16="http://schemas.microsoft.com/office/drawing/2014/main" id="{EBA2AACA-C1E9-4650-AFAD-94E948EAC3ED}"/>
                </a:ext>
              </a:extLst>
            </p:cNvPr>
            <p:cNvGrpSpPr/>
            <p:nvPr/>
          </p:nvGrpSpPr>
          <p:grpSpPr>
            <a:xfrm>
              <a:off x="8276719" y="5593964"/>
              <a:ext cx="2682629" cy="753637"/>
              <a:chOff x="8882742" y="6031181"/>
              <a:chExt cx="2682629" cy="753637"/>
            </a:xfrm>
          </p:grpSpPr>
          <p:pic>
            <p:nvPicPr>
              <p:cNvPr id="6" name="Picture 5">
                <a:extLst>
                  <a:ext uri="{FF2B5EF4-FFF2-40B4-BE49-F238E27FC236}">
                    <a16:creationId xmlns:a16="http://schemas.microsoft.com/office/drawing/2014/main" id="{F504B182-9BBA-47D5-B0B8-5D477E719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742" y="6031181"/>
                <a:ext cx="442348" cy="722861"/>
              </a:xfrm>
              <a:prstGeom prst="rect">
                <a:avLst/>
              </a:prstGeom>
            </p:spPr>
          </p:pic>
          <p:sp>
            <p:nvSpPr>
              <p:cNvPr id="7" name="TextBox 6">
                <a:extLst>
                  <a:ext uri="{FF2B5EF4-FFF2-40B4-BE49-F238E27FC236}">
                    <a16:creationId xmlns:a16="http://schemas.microsoft.com/office/drawing/2014/main" id="{5410124D-75BE-4A00-A869-22C7717E41A0}"/>
                  </a:ext>
                </a:extLst>
              </p:cNvPr>
              <p:cNvSpPr txBox="1"/>
              <p:nvPr/>
            </p:nvSpPr>
            <p:spPr>
              <a:xfrm>
                <a:off x="9231784" y="6031181"/>
                <a:ext cx="233358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Suitable Locations</a:t>
                </a:r>
              </a:p>
            </p:txBody>
          </p:sp>
          <p:sp>
            <p:nvSpPr>
              <p:cNvPr id="8" name="TextBox 7">
                <a:extLst>
                  <a:ext uri="{FF2B5EF4-FFF2-40B4-BE49-F238E27FC236}">
                    <a16:creationId xmlns:a16="http://schemas.microsoft.com/office/drawing/2014/main" id="{654DAA5E-0AC7-42D2-927C-B83BFF4209CE}"/>
                  </a:ext>
                </a:extLst>
              </p:cNvPr>
              <p:cNvSpPr txBox="1"/>
              <p:nvPr/>
            </p:nvSpPr>
            <p:spPr>
              <a:xfrm>
                <a:off x="9231784" y="6254111"/>
                <a:ext cx="233358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Estuarine Wetlands</a:t>
                </a:r>
              </a:p>
            </p:txBody>
          </p:sp>
          <p:sp>
            <p:nvSpPr>
              <p:cNvPr id="9" name="TextBox 8">
                <a:extLst>
                  <a:ext uri="{FF2B5EF4-FFF2-40B4-BE49-F238E27FC236}">
                    <a16:creationId xmlns:a16="http://schemas.microsoft.com/office/drawing/2014/main" id="{BB698119-6CAA-4945-A1C7-8915109A9123}"/>
                  </a:ext>
                </a:extLst>
              </p:cNvPr>
              <p:cNvSpPr txBox="1"/>
              <p:nvPr/>
            </p:nvSpPr>
            <p:spPr>
              <a:xfrm>
                <a:off x="9231784" y="6477041"/>
                <a:ext cx="233358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Freshwater Wetlands</a:t>
                </a:r>
              </a:p>
            </p:txBody>
          </p:sp>
        </p:grpSp>
        <p:grpSp>
          <p:nvGrpSpPr>
            <p:cNvPr id="10" name="Group 9">
              <a:extLst>
                <a:ext uri="{FF2B5EF4-FFF2-40B4-BE49-F238E27FC236}">
                  <a16:creationId xmlns:a16="http://schemas.microsoft.com/office/drawing/2014/main" id="{867CE618-9153-4F1E-9856-AAB286127796}"/>
                </a:ext>
              </a:extLst>
            </p:cNvPr>
            <p:cNvGrpSpPr/>
            <p:nvPr/>
          </p:nvGrpSpPr>
          <p:grpSpPr>
            <a:xfrm>
              <a:off x="11182015" y="5741569"/>
              <a:ext cx="344943" cy="624556"/>
              <a:chOff x="9483058" y="1614511"/>
              <a:chExt cx="953558" cy="1658795"/>
            </a:xfrm>
          </p:grpSpPr>
          <p:pic>
            <p:nvPicPr>
              <p:cNvPr id="11" name="Picture 10" descr="Shape&#10;&#10;Description automatically generated">
                <a:extLst>
                  <a:ext uri="{FF2B5EF4-FFF2-40B4-BE49-F238E27FC236}">
                    <a16:creationId xmlns:a16="http://schemas.microsoft.com/office/drawing/2014/main" id="{F4AE8030-A145-41B5-9AAE-2B86D799C9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9483058" y="1814571"/>
                <a:ext cx="953558" cy="1458735"/>
              </a:xfrm>
              <a:prstGeom prst="rect">
                <a:avLst/>
              </a:prstGeom>
            </p:spPr>
          </p:pic>
          <p:sp>
            <p:nvSpPr>
              <p:cNvPr id="12" name="TextBox 11">
                <a:extLst>
                  <a:ext uri="{FF2B5EF4-FFF2-40B4-BE49-F238E27FC236}">
                    <a16:creationId xmlns:a16="http://schemas.microsoft.com/office/drawing/2014/main" id="{32C90926-3725-42DC-8193-AE0B185791D5}"/>
                  </a:ext>
                </a:extLst>
              </p:cNvPr>
              <p:cNvSpPr txBox="1"/>
              <p:nvPr/>
            </p:nvSpPr>
            <p:spPr>
              <a:xfrm>
                <a:off x="9602076" y="1614511"/>
                <a:ext cx="358069" cy="817443"/>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N</a:t>
                </a:r>
              </a:p>
            </p:txBody>
          </p:sp>
        </p:grpSp>
        <p:pic>
          <p:nvPicPr>
            <p:cNvPr id="14" name="Picture 13">
              <a:extLst>
                <a:ext uri="{FF2B5EF4-FFF2-40B4-BE49-F238E27FC236}">
                  <a16:creationId xmlns:a16="http://schemas.microsoft.com/office/drawing/2014/main" id="{626F299B-B0B6-400B-A123-23901B4EC7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6719" y="6489930"/>
              <a:ext cx="2682629" cy="287966"/>
            </a:xfrm>
            <a:prstGeom prst="rect">
              <a:avLst/>
            </a:prstGeom>
          </p:spPr>
        </p:pic>
      </p:grpSp>
      <p:graphicFrame>
        <p:nvGraphicFramePr>
          <p:cNvPr id="15" name="Table 16">
            <a:extLst>
              <a:ext uri="{FF2B5EF4-FFF2-40B4-BE49-F238E27FC236}">
                <a16:creationId xmlns:a16="http://schemas.microsoft.com/office/drawing/2014/main" id="{EF67BEB7-C137-4A14-A291-E21F8F80CB5B}"/>
              </a:ext>
            </a:extLst>
          </p:cNvPr>
          <p:cNvGraphicFramePr>
            <a:graphicFrameLocks noGrp="1"/>
          </p:cNvGraphicFramePr>
          <p:nvPr>
            <p:extLst>
              <p:ext uri="{D42A27DB-BD31-4B8C-83A1-F6EECF244321}">
                <p14:modId xmlns:p14="http://schemas.microsoft.com/office/powerpoint/2010/main" val="2947668039"/>
              </p:ext>
            </p:extLst>
          </p:nvPr>
        </p:nvGraphicFramePr>
        <p:xfrm>
          <a:off x="8539776" y="3465790"/>
          <a:ext cx="3320598" cy="889000"/>
        </p:xfrm>
        <a:graphic>
          <a:graphicData uri="http://schemas.openxmlformats.org/drawingml/2006/table">
            <a:tbl>
              <a:tblPr firstRow="1" bandRow="1">
                <a:tableStyleId>{5C22544A-7EE6-4342-B048-85BDC9FD1C3A}</a:tableStyleId>
              </a:tblPr>
              <a:tblGrid>
                <a:gridCol w="1106866">
                  <a:extLst>
                    <a:ext uri="{9D8B030D-6E8A-4147-A177-3AD203B41FA5}">
                      <a16:colId xmlns:a16="http://schemas.microsoft.com/office/drawing/2014/main" val="832252049"/>
                    </a:ext>
                  </a:extLst>
                </a:gridCol>
                <a:gridCol w="1106866">
                  <a:extLst>
                    <a:ext uri="{9D8B030D-6E8A-4147-A177-3AD203B41FA5}">
                      <a16:colId xmlns:a16="http://schemas.microsoft.com/office/drawing/2014/main" val="3490509946"/>
                    </a:ext>
                  </a:extLst>
                </a:gridCol>
                <a:gridCol w="1106866">
                  <a:extLst>
                    <a:ext uri="{9D8B030D-6E8A-4147-A177-3AD203B41FA5}">
                      <a16:colId xmlns:a16="http://schemas.microsoft.com/office/drawing/2014/main" val="4136665481"/>
                    </a:ext>
                  </a:extLst>
                </a:gridCol>
              </a:tblGrid>
              <a:tr h="370840">
                <a:tc>
                  <a:txBody>
                    <a:bodyPr/>
                    <a:lstStyle/>
                    <a:p>
                      <a:r>
                        <a:rPr lang="en-US" sz="1400" dirty="0">
                          <a:latin typeface="Century Gothic" panose="020B0502020202020204" pitchFamily="34" charset="0"/>
                        </a:rPr>
                        <a:t>Ranking</a:t>
                      </a:r>
                    </a:p>
                  </a:txBody>
                  <a:tcPr/>
                </a:tc>
                <a:tc>
                  <a:txBody>
                    <a:bodyPr/>
                    <a:lstStyle/>
                    <a:p>
                      <a:r>
                        <a:rPr lang="en-US" sz="1400" dirty="0">
                          <a:latin typeface="Century Gothic" panose="020B0502020202020204" pitchFamily="34" charset="0"/>
                        </a:rPr>
                        <a:t>Avg. Suitability</a:t>
                      </a:r>
                    </a:p>
                  </a:txBody>
                  <a:tcPr/>
                </a:tc>
                <a:tc>
                  <a:txBody>
                    <a:bodyPr/>
                    <a:lstStyle/>
                    <a:p>
                      <a:r>
                        <a:rPr lang="en-US" sz="1400" dirty="0">
                          <a:latin typeface="Century Gothic" panose="020B0502020202020204" pitchFamily="34" charset="0"/>
                        </a:rPr>
                        <a:t>Acreage </a:t>
                      </a:r>
                    </a:p>
                  </a:txBody>
                  <a:tcPr/>
                </a:tc>
                <a:extLst>
                  <a:ext uri="{0D108BD9-81ED-4DB2-BD59-A6C34878D82A}">
                    <a16:rowId xmlns:a16="http://schemas.microsoft.com/office/drawing/2014/main" val="2247898979"/>
                  </a:ext>
                </a:extLst>
              </a:tr>
              <a:tr h="370840">
                <a:tc>
                  <a:txBody>
                    <a:bodyPr/>
                    <a:lstStyle/>
                    <a:p>
                      <a:r>
                        <a:rPr lang="en-US" sz="1600" dirty="0">
                          <a:solidFill>
                            <a:schemeClr val="tx1">
                              <a:lumMod val="75000"/>
                              <a:lumOff val="25000"/>
                            </a:schemeClr>
                          </a:solidFill>
                          <a:latin typeface="Century Gothic" panose="020B0502020202020204" pitchFamily="34" charset="0"/>
                        </a:rPr>
                        <a:t>5</a:t>
                      </a:r>
                    </a:p>
                  </a:txBody>
                  <a:tcPr/>
                </a:tc>
                <a:tc>
                  <a:txBody>
                    <a:bodyPr/>
                    <a:lstStyle/>
                    <a:p>
                      <a:r>
                        <a:rPr lang="en-US" sz="1600" dirty="0">
                          <a:solidFill>
                            <a:schemeClr val="tx1">
                              <a:lumMod val="75000"/>
                              <a:lumOff val="25000"/>
                            </a:schemeClr>
                          </a:solidFill>
                          <a:latin typeface="Century Gothic" panose="020B0502020202020204" pitchFamily="34" charset="0"/>
                        </a:rPr>
                        <a:t>4.88</a:t>
                      </a:r>
                    </a:p>
                  </a:txBody>
                  <a:tcPr/>
                </a:tc>
                <a:tc>
                  <a:txBody>
                    <a:bodyPr/>
                    <a:lstStyle/>
                    <a:p>
                      <a:r>
                        <a:rPr lang="en-US" sz="1600" dirty="0">
                          <a:solidFill>
                            <a:schemeClr val="tx1">
                              <a:lumMod val="75000"/>
                              <a:lumOff val="25000"/>
                            </a:schemeClr>
                          </a:solidFill>
                          <a:latin typeface="Century Gothic" panose="020B0502020202020204" pitchFamily="34" charset="0"/>
                        </a:rPr>
                        <a:t>44</a:t>
                      </a:r>
                    </a:p>
                  </a:txBody>
                  <a:tcPr/>
                </a:tc>
                <a:extLst>
                  <a:ext uri="{0D108BD9-81ED-4DB2-BD59-A6C34878D82A}">
                    <a16:rowId xmlns:a16="http://schemas.microsoft.com/office/drawing/2014/main" val="431304393"/>
                  </a:ext>
                </a:extLst>
              </a:tr>
            </a:tbl>
          </a:graphicData>
        </a:graphic>
      </p:graphicFrame>
    </p:spTree>
    <p:extLst>
      <p:ext uri="{BB962C8B-B14F-4D97-AF65-F5344CB8AC3E}">
        <p14:creationId xmlns:p14="http://schemas.microsoft.com/office/powerpoint/2010/main" val="2469500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2DE5-E31C-4EF1-9DEB-F45D8F402583}"/>
              </a:ext>
            </a:extLst>
          </p:cNvPr>
          <p:cNvSpPr txBox="1">
            <a:spLocks/>
          </p:cNvSpPr>
          <p:nvPr/>
        </p:nvSpPr>
        <p:spPr>
          <a:xfrm>
            <a:off x="163673" y="224087"/>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TIDAL MARSH MAPS</a:t>
            </a:r>
            <a:endParaRPr lang="en-US" sz="4000" b="1" dirty="0">
              <a:solidFill>
                <a:srgbClr val="66A478"/>
              </a:solidFill>
              <a:latin typeface="Century Gothic" panose="020F0302020204030204"/>
            </a:endParaRPr>
          </a:p>
        </p:txBody>
      </p:sp>
      <p:pic>
        <p:nvPicPr>
          <p:cNvPr id="3" name="Picture 12" descr="Map&#10;&#10;Description automatically generated">
            <a:extLst>
              <a:ext uri="{FF2B5EF4-FFF2-40B4-BE49-F238E27FC236}">
                <a16:creationId xmlns:a16="http://schemas.microsoft.com/office/drawing/2014/main" id="{662A90BC-2D7E-475C-9156-157B4CE621FA}"/>
              </a:ext>
            </a:extLst>
          </p:cNvPr>
          <p:cNvPicPr>
            <a:picLocks noChangeAspect="1"/>
          </p:cNvPicPr>
          <p:nvPr/>
        </p:nvPicPr>
        <p:blipFill rotWithShape="1">
          <a:blip r:embed="rId3"/>
          <a:srcRect l="13242" t="13028" r="10046" b="11268"/>
          <a:stretch/>
        </p:blipFill>
        <p:spPr>
          <a:xfrm>
            <a:off x="566137" y="734763"/>
            <a:ext cx="4365392" cy="5560636"/>
          </a:xfrm>
          <a:prstGeom prst="rect">
            <a:avLst/>
          </a:prstGeom>
        </p:spPr>
      </p:pic>
      <p:pic>
        <p:nvPicPr>
          <p:cNvPr id="13" name="Picture 16" descr="Shape, rectangle&#10;&#10;Description automatically generated">
            <a:extLst>
              <a:ext uri="{FF2B5EF4-FFF2-40B4-BE49-F238E27FC236}">
                <a16:creationId xmlns:a16="http://schemas.microsoft.com/office/drawing/2014/main" id="{BDAC7089-1586-4142-BF0A-B0B96186F89B}"/>
              </a:ext>
            </a:extLst>
          </p:cNvPr>
          <p:cNvPicPr>
            <a:picLocks noChangeAspect="1"/>
          </p:cNvPicPr>
          <p:nvPr/>
        </p:nvPicPr>
        <p:blipFill>
          <a:blip r:embed="rId4"/>
          <a:stretch>
            <a:fillRect/>
          </a:stretch>
        </p:blipFill>
        <p:spPr>
          <a:xfrm>
            <a:off x="5448925" y="5942736"/>
            <a:ext cx="1444053" cy="131643"/>
          </a:xfrm>
          <a:prstGeom prst="rect">
            <a:avLst/>
          </a:prstGeom>
        </p:spPr>
      </p:pic>
      <p:sp>
        <p:nvSpPr>
          <p:cNvPr id="17" name="TextBox 16">
            <a:extLst>
              <a:ext uri="{FF2B5EF4-FFF2-40B4-BE49-F238E27FC236}">
                <a16:creationId xmlns:a16="http://schemas.microsoft.com/office/drawing/2014/main" id="{C2ADBE0A-E220-4D0C-9C2B-4B51104A0327}"/>
              </a:ext>
            </a:extLst>
          </p:cNvPr>
          <p:cNvSpPr txBox="1"/>
          <p:nvPr/>
        </p:nvSpPr>
        <p:spPr>
          <a:xfrm>
            <a:off x="6030874" y="5706082"/>
            <a:ext cx="291922" cy="307777"/>
          </a:xfrm>
          <a:prstGeom prst="rect">
            <a:avLst/>
          </a:prstGeom>
          <a:noFill/>
        </p:spPr>
        <p:txBody>
          <a:bodyPr wrap="square" lIns="91440" tIns="45720" rIns="91440" bIns="45720" rtlCol="0" anchor="t">
            <a:spAutoFit/>
          </a:bodyPr>
          <a:lstStyle/>
          <a:p>
            <a:r>
              <a:rPr lang="en-US" sz="1400" dirty="0">
                <a:latin typeface="Century Gothic"/>
              </a:rPr>
              <a:t>5</a:t>
            </a:r>
            <a:endParaRPr lang="en-US" sz="1400" dirty="0">
              <a:latin typeface="Century Gothic" panose="020B0502020202020204" pitchFamily="34" charset="0"/>
            </a:endParaRPr>
          </a:p>
        </p:txBody>
      </p:sp>
      <p:sp>
        <p:nvSpPr>
          <p:cNvPr id="18" name="TextBox 17">
            <a:extLst>
              <a:ext uri="{FF2B5EF4-FFF2-40B4-BE49-F238E27FC236}">
                <a16:creationId xmlns:a16="http://schemas.microsoft.com/office/drawing/2014/main" id="{B641125D-551F-4C28-9451-73DFC6E3D19D}"/>
              </a:ext>
            </a:extLst>
          </p:cNvPr>
          <p:cNvSpPr txBox="1"/>
          <p:nvPr/>
        </p:nvSpPr>
        <p:spPr>
          <a:xfrm>
            <a:off x="6830349" y="5855985"/>
            <a:ext cx="741627"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panose="020B0502020202020204" pitchFamily="34" charset="0"/>
              </a:rPr>
              <a:t>Miles</a:t>
            </a:r>
          </a:p>
        </p:txBody>
      </p:sp>
      <p:grpSp>
        <p:nvGrpSpPr>
          <p:cNvPr id="23" name="Group 22">
            <a:extLst>
              <a:ext uri="{FF2B5EF4-FFF2-40B4-BE49-F238E27FC236}">
                <a16:creationId xmlns:a16="http://schemas.microsoft.com/office/drawing/2014/main" id="{EEC09E33-3A65-4412-981B-27D9D50A3C76}"/>
              </a:ext>
            </a:extLst>
          </p:cNvPr>
          <p:cNvGrpSpPr/>
          <p:nvPr/>
        </p:nvGrpSpPr>
        <p:grpSpPr>
          <a:xfrm>
            <a:off x="6574935" y="4471690"/>
            <a:ext cx="2700416" cy="1120889"/>
            <a:chOff x="5338246" y="3147559"/>
            <a:chExt cx="2700416" cy="1120889"/>
          </a:xfrm>
        </p:grpSpPr>
        <p:pic>
          <p:nvPicPr>
            <p:cNvPr id="6" name="Picture 5">
              <a:extLst>
                <a:ext uri="{FF2B5EF4-FFF2-40B4-BE49-F238E27FC236}">
                  <a16:creationId xmlns:a16="http://schemas.microsoft.com/office/drawing/2014/main" id="{F504B182-9BBA-47D5-B0B8-5D477E719728}"/>
                </a:ext>
              </a:extLst>
            </p:cNvPr>
            <p:cNvPicPr>
              <a:picLocks noChangeAspect="1"/>
            </p:cNvPicPr>
            <p:nvPr/>
          </p:nvPicPr>
          <p:blipFill rotWithShape="1">
            <a:blip r:embed="rId5">
              <a:extLst>
                <a:ext uri="{28A0092B-C50C-407E-A947-70E740481C1C}">
                  <a14:useLocalDpi xmlns:a14="http://schemas.microsoft.com/office/drawing/2010/main" val="0"/>
                </a:ext>
              </a:extLst>
            </a:blip>
            <a:srcRect l="-1178" t="603" r="4103" b="62069"/>
            <a:stretch/>
          </p:blipFill>
          <p:spPr>
            <a:xfrm>
              <a:off x="5338246" y="3476714"/>
              <a:ext cx="429406" cy="269833"/>
            </a:xfrm>
            <a:prstGeom prst="rect">
              <a:avLst/>
            </a:prstGeom>
          </p:spPr>
        </p:pic>
        <p:sp>
          <p:nvSpPr>
            <p:cNvPr id="7" name="TextBox 6">
              <a:extLst>
                <a:ext uri="{FF2B5EF4-FFF2-40B4-BE49-F238E27FC236}">
                  <a16:creationId xmlns:a16="http://schemas.microsoft.com/office/drawing/2014/main" id="{5410124D-75BE-4A00-A869-22C7717E41A0}"/>
                </a:ext>
              </a:extLst>
            </p:cNvPr>
            <p:cNvSpPr txBox="1"/>
            <p:nvPr/>
          </p:nvSpPr>
          <p:spPr>
            <a:xfrm>
              <a:off x="5705075" y="3459855"/>
              <a:ext cx="2333587"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Suitable Locations</a:t>
              </a:r>
            </a:p>
          </p:txBody>
        </p:sp>
        <p:sp>
          <p:nvSpPr>
            <p:cNvPr id="8" name="TextBox 7">
              <a:extLst>
                <a:ext uri="{FF2B5EF4-FFF2-40B4-BE49-F238E27FC236}">
                  <a16:creationId xmlns:a16="http://schemas.microsoft.com/office/drawing/2014/main" id="{654DAA5E-0AC7-42D2-927C-B83BFF4209CE}"/>
                </a:ext>
              </a:extLst>
            </p:cNvPr>
            <p:cNvSpPr txBox="1"/>
            <p:nvPr/>
          </p:nvSpPr>
          <p:spPr>
            <a:xfrm>
              <a:off x="5705075" y="3743753"/>
              <a:ext cx="2333587"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High Wetland Suitability</a:t>
              </a:r>
              <a:endParaRPr lang="en-US" dirty="0">
                <a:solidFill>
                  <a:schemeClr val="tx1">
                    <a:lumMod val="75000"/>
                    <a:lumOff val="25000"/>
                  </a:schemeClr>
                </a:solidFill>
              </a:endParaRPr>
            </a:p>
          </p:txBody>
        </p:sp>
        <p:pic>
          <p:nvPicPr>
            <p:cNvPr id="19" name="Picture 19" descr="Background pattern&#10;&#10;Description automatically generated">
              <a:extLst>
                <a:ext uri="{FF2B5EF4-FFF2-40B4-BE49-F238E27FC236}">
                  <a16:creationId xmlns:a16="http://schemas.microsoft.com/office/drawing/2014/main" id="{DA0CC6C6-54DD-4C57-BEA3-F2CAB8BB6EBC}"/>
                </a:ext>
              </a:extLst>
            </p:cNvPr>
            <p:cNvPicPr>
              <a:picLocks noChangeAspect="1"/>
            </p:cNvPicPr>
            <p:nvPr/>
          </p:nvPicPr>
          <p:blipFill>
            <a:blip r:embed="rId6"/>
            <a:stretch>
              <a:fillRect/>
            </a:stretch>
          </p:blipFill>
          <p:spPr>
            <a:xfrm>
              <a:off x="5408483" y="3788762"/>
              <a:ext cx="325724" cy="479686"/>
            </a:xfrm>
            <a:prstGeom prst="rect">
              <a:avLst/>
            </a:prstGeom>
          </p:spPr>
        </p:pic>
        <p:pic>
          <p:nvPicPr>
            <p:cNvPr id="20" name="Picture 20" descr="Shape, square&#10;&#10;Description automatically generated">
              <a:extLst>
                <a:ext uri="{FF2B5EF4-FFF2-40B4-BE49-F238E27FC236}">
                  <a16:creationId xmlns:a16="http://schemas.microsoft.com/office/drawing/2014/main" id="{947C4201-D028-4A57-84D4-32D9CEEACFAB}"/>
                </a:ext>
              </a:extLst>
            </p:cNvPr>
            <p:cNvPicPr>
              <a:picLocks noChangeAspect="1"/>
            </p:cNvPicPr>
            <p:nvPr/>
          </p:nvPicPr>
          <p:blipFill>
            <a:blip r:embed="rId7"/>
            <a:stretch>
              <a:fillRect/>
            </a:stretch>
          </p:blipFill>
          <p:spPr>
            <a:xfrm>
              <a:off x="5403720" y="3206880"/>
              <a:ext cx="347741" cy="194404"/>
            </a:xfrm>
            <a:prstGeom prst="rect">
              <a:avLst/>
            </a:prstGeom>
          </p:spPr>
        </p:pic>
        <p:sp>
          <p:nvSpPr>
            <p:cNvPr id="21" name="TextBox 20">
              <a:extLst>
                <a:ext uri="{FF2B5EF4-FFF2-40B4-BE49-F238E27FC236}">
                  <a16:creationId xmlns:a16="http://schemas.microsoft.com/office/drawing/2014/main" id="{4C4535FA-3FE8-4CA9-9375-920C118F1D34}"/>
                </a:ext>
              </a:extLst>
            </p:cNvPr>
            <p:cNvSpPr txBox="1"/>
            <p:nvPr/>
          </p:nvSpPr>
          <p:spPr>
            <a:xfrm>
              <a:off x="5705074" y="3147559"/>
              <a:ext cx="2333587"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Projected Wetland, 2050</a:t>
              </a:r>
              <a:endParaRPr lang="en-US" dirty="0">
                <a:solidFill>
                  <a:schemeClr val="tx1">
                    <a:lumMod val="75000"/>
                    <a:lumOff val="25000"/>
                  </a:schemeClr>
                </a:solidFill>
              </a:endParaRPr>
            </a:p>
          </p:txBody>
        </p:sp>
      </p:grpSp>
      <p:pic>
        <p:nvPicPr>
          <p:cNvPr id="22" name="Picture 22" descr="Map&#10;&#10;Description automatically generated">
            <a:extLst>
              <a:ext uri="{FF2B5EF4-FFF2-40B4-BE49-F238E27FC236}">
                <a16:creationId xmlns:a16="http://schemas.microsoft.com/office/drawing/2014/main" id="{7187FFD3-555D-483D-B740-E687DB1CD7B2}"/>
              </a:ext>
            </a:extLst>
          </p:cNvPr>
          <p:cNvPicPr>
            <a:picLocks noChangeAspect="1"/>
          </p:cNvPicPr>
          <p:nvPr/>
        </p:nvPicPr>
        <p:blipFill>
          <a:blip r:embed="rId8"/>
          <a:stretch>
            <a:fillRect/>
          </a:stretch>
        </p:blipFill>
        <p:spPr>
          <a:xfrm>
            <a:off x="5161613" y="817038"/>
            <a:ext cx="2705724" cy="3500057"/>
          </a:xfrm>
          <a:prstGeom prst="rect">
            <a:avLst/>
          </a:prstGeom>
        </p:spPr>
      </p:pic>
      <p:cxnSp>
        <p:nvCxnSpPr>
          <p:cNvPr id="24" name="Straight Arrow Connector 23">
            <a:extLst>
              <a:ext uri="{FF2B5EF4-FFF2-40B4-BE49-F238E27FC236}">
                <a16:creationId xmlns:a16="http://schemas.microsoft.com/office/drawing/2014/main" id="{292AA6A5-C4A2-4951-9D73-BD6B9CE96768}"/>
              </a:ext>
            </a:extLst>
          </p:cNvPr>
          <p:cNvCxnSpPr/>
          <p:nvPr/>
        </p:nvCxnSpPr>
        <p:spPr>
          <a:xfrm>
            <a:off x="4926767" y="785733"/>
            <a:ext cx="1848785" cy="1636427"/>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312B42D-F3E5-40E9-A148-76CDB63CA198}"/>
              </a:ext>
            </a:extLst>
          </p:cNvPr>
          <p:cNvCxnSpPr>
            <a:cxnSpLocks/>
          </p:cNvCxnSpPr>
          <p:nvPr/>
        </p:nvCxnSpPr>
        <p:spPr>
          <a:xfrm flipV="1">
            <a:off x="4939259" y="3121698"/>
            <a:ext cx="1823801" cy="3122951"/>
          </a:xfrm>
          <a:prstGeom prst="straightConnector1">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Shape&#10;&#10;Description automatically generated">
            <a:extLst>
              <a:ext uri="{FF2B5EF4-FFF2-40B4-BE49-F238E27FC236}">
                <a16:creationId xmlns:a16="http://schemas.microsoft.com/office/drawing/2014/main" id="{F4AE8030-A145-41B5-9AAE-2B86D799C99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5787951" y="4494753"/>
            <a:ext cx="769664" cy="1211296"/>
          </a:xfrm>
          <a:prstGeom prst="rect">
            <a:avLst/>
          </a:prstGeom>
        </p:spPr>
      </p:pic>
      <p:sp>
        <p:nvSpPr>
          <p:cNvPr id="12" name="TextBox 11">
            <a:extLst>
              <a:ext uri="{FF2B5EF4-FFF2-40B4-BE49-F238E27FC236}">
                <a16:creationId xmlns:a16="http://schemas.microsoft.com/office/drawing/2014/main" id="{32C90926-3725-42DC-8193-AE0B185791D5}"/>
              </a:ext>
            </a:extLst>
          </p:cNvPr>
          <p:cNvSpPr txBox="1"/>
          <p:nvPr/>
        </p:nvSpPr>
        <p:spPr>
          <a:xfrm>
            <a:off x="6043366" y="4631789"/>
            <a:ext cx="279430" cy="307777"/>
          </a:xfrm>
          <a:prstGeom prst="rect">
            <a:avLst/>
          </a:prstGeom>
          <a:noFill/>
        </p:spPr>
        <p:txBody>
          <a:bodyPr wrap="square" rtlCol="0">
            <a:spAutoFit/>
          </a:bodyPr>
          <a:lstStyle/>
          <a:p>
            <a:r>
              <a:rPr lang="en-US" sz="1400" dirty="0">
                <a:latin typeface="Century Gothic" panose="020B0502020202020204" pitchFamily="34" charset="0"/>
              </a:rPr>
              <a:t>N</a:t>
            </a:r>
          </a:p>
        </p:txBody>
      </p:sp>
      <p:sp>
        <p:nvSpPr>
          <p:cNvPr id="26" name="TextBox 25">
            <a:extLst>
              <a:ext uri="{FF2B5EF4-FFF2-40B4-BE49-F238E27FC236}">
                <a16:creationId xmlns:a16="http://schemas.microsoft.com/office/drawing/2014/main" id="{A3B89C97-F990-48A3-9E56-B2921C5368B1}"/>
              </a:ext>
            </a:extLst>
          </p:cNvPr>
          <p:cNvSpPr txBox="1"/>
          <p:nvPr/>
        </p:nvSpPr>
        <p:spPr>
          <a:xfrm>
            <a:off x="7565504" y="1307112"/>
            <a:ext cx="4442085" cy="25391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66A478"/>
              </a:buClr>
              <a:buFont typeface="Arial"/>
              <a:buChar char="•"/>
            </a:pPr>
            <a:r>
              <a:rPr lang="en-US" sz="2200" dirty="0">
                <a:solidFill>
                  <a:schemeClr val="tx1">
                    <a:lumMod val="75000"/>
                    <a:lumOff val="25000"/>
                  </a:schemeClr>
                </a:solidFill>
                <a:latin typeface="Century Gothic"/>
              </a:rPr>
              <a:t>Tidal marsh suitability overlaid with projected 2050 wetland area, as forecasted by wetland loss model</a:t>
            </a:r>
            <a:endParaRPr lang="en-US" sz="2200" dirty="0">
              <a:solidFill>
                <a:schemeClr val="tx1">
                  <a:lumMod val="75000"/>
                  <a:lumOff val="25000"/>
                </a:schemeClr>
              </a:solidFill>
              <a:cs typeface="Calibri" panose="020F0502020204030204"/>
            </a:endParaRPr>
          </a:p>
          <a:p>
            <a:pPr marL="285750" indent="-285750">
              <a:spcAft>
                <a:spcPts val="600"/>
              </a:spcAft>
              <a:buClr>
                <a:srgbClr val="66A478"/>
              </a:buClr>
              <a:buFont typeface="Arial"/>
              <a:buChar char="•"/>
            </a:pPr>
            <a:r>
              <a:rPr lang="en-US" sz="2200" dirty="0">
                <a:solidFill>
                  <a:schemeClr val="tx1">
                    <a:lumMod val="75000"/>
                    <a:lumOff val="25000"/>
                  </a:schemeClr>
                </a:solidFill>
                <a:latin typeface="Century Gothic"/>
              </a:rPr>
              <a:t>Indicates areas of long-term restoration/preservation success</a:t>
            </a:r>
          </a:p>
        </p:txBody>
      </p:sp>
      <p:sp>
        <p:nvSpPr>
          <p:cNvPr id="27" name="TextBox 26">
            <a:extLst>
              <a:ext uri="{FF2B5EF4-FFF2-40B4-BE49-F238E27FC236}">
                <a16:creationId xmlns:a16="http://schemas.microsoft.com/office/drawing/2014/main" id="{654DAA5E-0AC7-42D2-927C-B83BFF4209CE}"/>
              </a:ext>
            </a:extLst>
          </p:cNvPr>
          <p:cNvSpPr txBox="1"/>
          <p:nvPr/>
        </p:nvSpPr>
        <p:spPr>
          <a:xfrm>
            <a:off x="6941763" y="5373538"/>
            <a:ext cx="2333587"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Low Wetland Suitability</a:t>
            </a:r>
            <a:endParaRPr lang="en-US" dirty="0">
              <a:solidFill>
                <a:schemeClr val="tx1">
                  <a:lumMod val="75000"/>
                  <a:lumOff val="25000"/>
                </a:schemeClr>
              </a:solidFill>
            </a:endParaRPr>
          </a:p>
        </p:txBody>
      </p:sp>
    </p:spTree>
    <p:extLst>
      <p:ext uri="{BB962C8B-B14F-4D97-AF65-F5344CB8AC3E}">
        <p14:creationId xmlns:p14="http://schemas.microsoft.com/office/powerpoint/2010/main" val="2484348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CLIMATE ANALYSIS</a:t>
            </a:r>
            <a:endParaRPr lang="en-US" sz="4000" b="1" dirty="0">
              <a:solidFill>
                <a:srgbClr val="66A478"/>
              </a:solidFill>
              <a:latin typeface="Century Gothic" panose="020F0302020204030204"/>
            </a:endParaRPr>
          </a:p>
        </p:txBody>
      </p:sp>
      <p:sp>
        <p:nvSpPr>
          <p:cNvPr id="4" name="TextBox 3">
            <a:extLst>
              <a:ext uri="{FF2B5EF4-FFF2-40B4-BE49-F238E27FC236}">
                <a16:creationId xmlns:a16="http://schemas.microsoft.com/office/drawing/2014/main" id="{F071D7B0-3129-4970-AE1B-ED4C90A3D016}"/>
              </a:ext>
            </a:extLst>
          </p:cNvPr>
          <p:cNvSpPr txBox="1"/>
          <p:nvPr/>
        </p:nvSpPr>
        <p:spPr>
          <a:xfrm>
            <a:off x="7073659" y="1680724"/>
            <a:ext cx="3850964" cy="381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Average Monthly LST, 2000-2020</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24BC8590-507A-438A-8FDF-C09ABD4716F4}"/>
              </a:ext>
            </a:extLst>
          </p:cNvPr>
          <p:cNvSpPr txBox="1"/>
          <p:nvPr/>
        </p:nvSpPr>
        <p:spPr>
          <a:xfrm>
            <a:off x="8863031" y="4841470"/>
            <a:ext cx="1326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Month</a:t>
            </a:r>
            <a:endParaRPr lang="en-US" sz="1400" dirty="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668A9276-C36E-4BC7-B2BC-D6D3D4D363E1}"/>
              </a:ext>
            </a:extLst>
          </p:cNvPr>
          <p:cNvSpPr txBox="1"/>
          <p:nvPr/>
        </p:nvSpPr>
        <p:spPr>
          <a:xfrm rot="16200000">
            <a:off x="5757055" y="3284062"/>
            <a:ext cx="20483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Temperature (Celsius)</a:t>
            </a:r>
            <a:endParaRPr lang="en-US" sz="1400" dirty="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F10F6CBB-4A32-4CD8-90C8-DB5255DF5842}"/>
              </a:ext>
            </a:extLst>
          </p:cNvPr>
          <p:cNvSpPr txBox="1"/>
          <p:nvPr/>
        </p:nvSpPr>
        <p:spPr>
          <a:xfrm>
            <a:off x="7074525" y="4597409"/>
            <a:ext cx="487446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solidFill>
                  <a:schemeClr val="tx1">
                    <a:lumMod val="75000"/>
                    <a:lumOff val="25000"/>
                  </a:schemeClr>
                </a:solidFill>
                <a:latin typeface="Century Gothic"/>
              </a:rPr>
              <a:t>Jan    Feb    Mar    Apr    May    Jun    Jul    Aug    Sep    Oct    Nov    Dec</a:t>
            </a: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F7C10E5A-273A-448A-A45B-141E4D4ECF1C}"/>
              </a:ext>
            </a:extLst>
          </p:cNvPr>
          <p:cNvSpPr txBox="1"/>
          <p:nvPr/>
        </p:nvSpPr>
        <p:spPr>
          <a:xfrm>
            <a:off x="6823920" y="1945898"/>
            <a:ext cx="379572" cy="2767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200000"/>
              </a:lnSpc>
              <a:spcAft>
                <a:spcPts val="100"/>
              </a:spcAft>
            </a:pPr>
            <a:r>
              <a:rPr lang="en-US" sz="1050" dirty="0">
                <a:solidFill>
                  <a:schemeClr val="tx1">
                    <a:lumMod val="75000"/>
                    <a:lumOff val="25000"/>
                  </a:schemeClr>
                </a:solidFill>
                <a:latin typeface="Century Gothic"/>
              </a:rPr>
              <a:t>35</a:t>
            </a:r>
            <a:endParaRPr lang="en-US" dirty="0">
              <a:solidFill>
                <a:schemeClr val="tx1">
                  <a:lumMod val="75000"/>
                  <a:lumOff val="25000"/>
                </a:schemeClr>
              </a:solidFill>
              <a:cs typeface="Calibri" panose="020F0502020204030204"/>
            </a:endParaRPr>
          </a:p>
          <a:p>
            <a:pPr algn="r">
              <a:lnSpc>
                <a:spcPct val="200000"/>
              </a:lnSpc>
              <a:spcAft>
                <a:spcPts val="100"/>
              </a:spcAft>
            </a:pPr>
            <a:r>
              <a:rPr lang="en-US" sz="1050" dirty="0">
                <a:solidFill>
                  <a:schemeClr val="tx1">
                    <a:lumMod val="75000"/>
                    <a:lumOff val="25000"/>
                  </a:schemeClr>
                </a:solidFill>
                <a:latin typeface="Century Gothic"/>
              </a:rPr>
              <a:t>30</a:t>
            </a:r>
          </a:p>
          <a:p>
            <a:pPr algn="r">
              <a:lnSpc>
                <a:spcPct val="200000"/>
              </a:lnSpc>
              <a:spcAft>
                <a:spcPts val="100"/>
              </a:spcAft>
            </a:pPr>
            <a:r>
              <a:rPr lang="en-US" sz="1050" dirty="0">
                <a:solidFill>
                  <a:schemeClr val="tx1">
                    <a:lumMod val="75000"/>
                    <a:lumOff val="25000"/>
                  </a:schemeClr>
                </a:solidFill>
                <a:latin typeface="Century Gothic"/>
              </a:rPr>
              <a:t>25</a:t>
            </a:r>
          </a:p>
          <a:p>
            <a:pPr algn="r">
              <a:lnSpc>
                <a:spcPct val="200000"/>
              </a:lnSpc>
              <a:spcAft>
                <a:spcPts val="100"/>
              </a:spcAft>
            </a:pPr>
            <a:r>
              <a:rPr lang="en-US" sz="1050" dirty="0">
                <a:solidFill>
                  <a:schemeClr val="tx1">
                    <a:lumMod val="75000"/>
                    <a:lumOff val="25000"/>
                  </a:schemeClr>
                </a:solidFill>
                <a:latin typeface="Century Gothic"/>
              </a:rPr>
              <a:t>20</a:t>
            </a:r>
          </a:p>
          <a:p>
            <a:pPr algn="r">
              <a:lnSpc>
                <a:spcPct val="200000"/>
              </a:lnSpc>
              <a:spcAft>
                <a:spcPts val="100"/>
              </a:spcAft>
            </a:pPr>
            <a:r>
              <a:rPr lang="en-US" sz="1050" dirty="0">
                <a:solidFill>
                  <a:schemeClr val="tx1">
                    <a:lumMod val="75000"/>
                    <a:lumOff val="25000"/>
                  </a:schemeClr>
                </a:solidFill>
                <a:latin typeface="Century Gothic"/>
              </a:rPr>
              <a:t>15</a:t>
            </a:r>
          </a:p>
          <a:p>
            <a:pPr algn="r">
              <a:lnSpc>
                <a:spcPct val="200000"/>
              </a:lnSpc>
              <a:spcAft>
                <a:spcPts val="100"/>
              </a:spcAft>
            </a:pPr>
            <a:r>
              <a:rPr lang="en-US" sz="1050" dirty="0">
                <a:solidFill>
                  <a:schemeClr val="tx1">
                    <a:lumMod val="75000"/>
                    <a:lumOff val="25000"/>
                  </a:schemeClr>
                </a:solidFill>
                <a:latin typeface="Century Gothic"/>
              </a:rPr>
              <a:t>10</a:t>
            </a:r>
          </a:p>
          <a:p>
            <a:pPr algn="r">
              <a:lnSpc>
                <a:spcPct val="200000"/>
              </a:lnSpc>
              <a:spcAft>
                <a:spcPts val="100"/>
              </a:spcAft>
            </a:pPr>
            <a:r>
              <a:rPr lang="en-US" sz="1050" dirty="0">
                <a:solidFill>
                  <a:schemeClr val="tx1">
                    <a:lumMod val="75000"/>
                    <a:lumOff val="25000"/>
                  </a:schemeClr>
                </a:solidFill>
                <a:latin typeface="Century Gothic"/>
              </a:rPr>
              <a:t>5</a:t>
            </a:r>
          </a:p>
          <a:p>
            <a:pPr algn="r">
              <a:lnSpc>
                <a:spcPct val="200000"/>
              </a:lnSpc>
              <a:spcAft>
                <a:spcPts val="100"/>
              </a:spcAft>
            </a:pPr>
            <a:r>
              <a:rPr lang="en-US" sz="1050" dirty="0">
                <a:solidFill>
                  <a:schemeClr val="tx1">
                    <a:lumMod val="75000"/>
                    <a:lumOff val="25000"/>
                  </a:schemeClr>
                </a:solidFill>
                <a:latin typeface="Century Gothic"/>
              </a:rPr>
              <a:t>0</a:t>
            </a:r>
          </a:p>
        </p:txBody>
      </p:sp>
      <p:pic>
        <p:nvPicPr>
          <p:cNvPr id="3" name="Picture 9" descr="Chart, line chart&#10;&#10;Description automatically generated">
            <a:extLst>
              <a:ext uri="{FF2B5EF4-FFF2-40B4-BE49-F238E27FC236}">
                <a16:creationId xmlns:a16="http://schemas.microsoft.com/office/drawing/2014/main" id="{AF3DFBC8-E963-4737-8D1A-E71050395F59}"/>
              </a:ext>
            </a:extLst>
          </p:cNvPr>
          <p:cNvPicPr>
            <a:picLocks noChangeAspect="1"/>
          </p:cNvPicPr>
          <p:nvPr/>
        </p:nvPicPr>
        <p:blipFill rotWithShape="1">
          <a:blip r:embed="rId3"/>
          <a:srcRect l="7090" t="8208" r="978" b="11952"/>
          <a:stretch/>
        </p:blipFill>
        <p:spPr>
          <a:xfrm>
            <a:off x="7135319" y="2052078"/>
            <a:ext cx="4697157" cy="2504791"/>
          </a:xfrm>
          <a:prstGeom prst="rect">
            <a:avLst/>
          </a:prstGeom>
        </p:spPr>
      </p:pic>
      <p:pic>
        <p:nvPicPr>
          <p:cNvPr id="10" name="Picture 11" descr="Chart, line chart&#10;&#10;Description automatically generated">
            <a:extLst>
              <a:ext uri="{FF2B5EF4-FFF2-40B4-BE49-F238E27FC236}">
                <a16:creationId xmlns:a16="http://schemas.microsoft.com/office/drawing/2014/main" id="{D49CC71E-C091-46C3-A2AD-CCCE0F0A5EDD}"/>
              </a:ext>
            </a:extLst>
          </p:cNvPr>
          <p:cNvPicPr>
            <a:picLocks noChangeAspect="1"/>
          </p:cNvPicPr>
          <p:nvPr/>
        </p:nvPicPr>
        <p:blipFill rotWithShape="1">
          <a:blip r:embed="rId4"/>
          <a:srcRect l="8073" t="6666" r="1101" b="9783"/>
          <a:stretch/>
        </p:blipFill>
        <p:spPr>
          <a:xfrm>
            <a:off x="926891" y="2056358"/>
            <a:ext cx="5314408" cy="2519766"/>
          </a:xfrm>
          <a:prstGeom prst="rect">
            <a:avLst/>
          </a:prstGeom>
        </p:spPr>
      </p:pic>
      <p:sp>
        <p:nvSpPr>
          <p:cNvPr id="25" name="TextBox 24">
            <a:extLst>
              <a:ext uri="{FF2B5EF4-FFF2-40B4-BE49-F238E27FC236}">
                <a16:creationId xmlns:a16="http://schemas.microsoft.com/office/drawing/2014/main" id="{25D9F5B6-08FE-4F97-8DF2-4D16E169D80A}"/>
              </a:ext>
            </a:extLst>
          </p:cNvPr>
          <p:cNvSpPr txBox="1"/>
          <p:nvPr/>
        </p:nvSpPr>
        <p:spPr>
          <a:xfrm>
            <a:off x="791147" y="4597408"/>
            <a:ext cx="558649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dirty="0">
                <a:solidFill>
                  <a:schemeClr val="tx1">
                    <a:lumMod val="75000"/>
                    <a:lumOff val="25000"/>
                  </a:schemeClr>
                </a:solidFill>
                <a:latin typeface="Century Gothic"/>
              </a:rPr>
              <a:t>Jan      Feb      Mar      Apr      May      Jun      Jul      Aug      Sep      Oct      Nov     Dec</a:t>
            </a:r>
            <a:endParaRPr lang="en-US" dirty="0">
              <a:solidFill>
                <a:schemeClr val="tx1">
                  <a:lumMod val="75000"/>
                  <a:lumOff val="25000"/>
                </a:schemeClr>
              </a:solidFill>
            </a:endParaRPr>
          </a:p>
        </p:txBody>
      </p:sp>
      <p:sp>
        <p:nvSpPr>
          <p:cNvPr id="26" name="TextBox 25">
            <a:extLst>
              <a:ext uri="{FF2B5EF4-FFF2-40B4-BE49-F238E27FC236}">
                <a16:creationId xmlns:a16="http://schemas.microsoft.com/office/drawing/2014/main" id="{20B24028-B99C-4370-9D9A-B3C66E4C7343}"/>
              </a:ext>
            </a:extLst>
          </p:cNvPr>
          <p:cNvSpPr txBox="1"/>
          <p:nvPr/>
        </p:nvSpPr>
        <p:spPr>
          <a:xfrm>
            <a:off x="790281" y="1693215"/>
            <a:ext cx="50376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Average Monthly Precipitation, 2000-2020</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919B1EF8-B695-4795-97B4-DED0DE9F355F}"/>
              </a:ext>
            </a:extLst>
          </p:cNvPr>
          <p:cNvSpPr txBox="1"/>
          <p:nvPr/>
        </p:nvSpPr>
        <p:spPr>
          <a:xfrm rot="16200000">
            <a:off x="-620010" y="3145111"/>
            <a:ext cx="20857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Precipitation (mm/hr)</a:t>
            </a: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id="{918C6D70-A3C3-4884-9944-0BB278389FD8}"/>
              </a:ext>
            </a:extLst>
          </p:cNvPr>
          <p:cNvSpPr txBox="1"/>
          <p:nvPr/>
        </p:nvSpPr>
        <p:spPr>
          <a:xfrm>
            <a:off x="490574" y="1945897"/>
            <a:ext cx="529473" cy="27584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en-US" sz="1050" dirty="0">
                <a:solidFill>
                  <a:schemeClr val="tx1">
                    <a:lumMod val="75000"/>
                    <a:lumOff val="25000"/>
                  </a:schemeClr>
                </a:solidFill>
                <a:latin typeface="Century Gothic"/>
              </a:rPr>
              <a:t>0.2</a:t>
            </a:r>
            <a:endParaRPr lang="en-US" dirty="0">
              <a:solidFill>
                <a:schemeClr val="tx1">
                  <a:lumMod val="75000"/>
                  <a:lumOff val="25000"/>
                </a:schemeClr>
              </a:solidFill>
              <a:cs typeface="Calibri" panose="020F0502020204030204"/>
            </a:endParaRPr>
          </a:p>
          <a:p>
            <a:pPr algn="r">
              <a:lnSpc>
                <a:spcPct val="150000"/>
              </a:lnSpc>
            </a:pPr>
            <a:r>
              <a:rPr lang="en-US" sz="1050" dirty="0">
                <a:solidFill>
                  <a:schemeClr val="tx1">
                    <a:lumMod val="75000"/>
                    <a:lumOff val="25000"/>
                  </a:schemeClr>
                </a:solidFill>
                <a:latin typeface="Century Gothic"/>
              </a:rPr>
              <a:t>0.19</a:t>
            </a:r>
          </a:p>
          <a:p>
            <a:pPr algn="r">
              <a:lnSpc>
                <a:spcPct val="150000"/>
              </a:lnSpc>
            </a:pPr>
            <a:r>
              <a:rPr lang="en-US" sz="1050" dirty="0">
                <a:solidFill>
                  <a:schemeClr val="tx1">
                    <a:lumMod val="75000"/>
                    <a:lumOff val="25000"/>
                  </a:schemeClr>
                </a:solidFill>
                <a:latin typeface="Century Gothic"/>
              </a:rPr>
              <a:t>0.18</a:t>
            </a:r>
          </a:p>
          <a:p>
            <a:pPr algn="r">
              <a:lnSpc>
                <a:spcPct val="150000"/>
              </a:lnSpc>
            </a:pPr>
            <a:r>
              <a:rPr lang="en-US" sz="1050" dirty="0">
                <a:solidFill>
                  <a:schemeClr val="tx1">
                    <a:lumMod val="75000"/>
                    <a:lumOff val="25000"/>
                  </a:schemeClr>
                </a:solidFill>
                <a:latin typeface="Century Gothic"/>
              </a:rPr>
              <a:t>0.17</a:t>
            </a:r>
          </a:p>
          <a:p>
            <a:pPr algn="r">
              <a:lnSpc>
                <a:spcPct val="150000"/>
              </a:lnSpc>
            </a:pPr>
            <a:r>
              <a:rPr lang="en-US" sz="1050" dirty="0">
                <a:solidFill>
                  <a:schemeClr val="tx1">
                    <a:lumMod val="75000"/>
                    <a:lumOff val="25000"/>
                  </a:schemeClr>
                </a:solidFill>
                <a:latin typeface="Century Gothic"/>
              </a:rPr>
              <a:t>0.16</a:t>
            </a:r>
          </a:p>
          <a:p>
            <a:pPr algn="r">
              <a:lnSpc>
                <a:spcPct val="150000"/>
              </a:lnSpc>
            </a:pPr>
            <a:r>
              <a:rPr lang="en-US" sz="1050" dirty="0">
                <a:solidFill>
                  <a:schemeClr val="tx1">
                    <a:lumMod val="75000"/>
                    <a:lumOff val="25000"/>
                  </a:schemeClr>
                </a:solidFill>
                <a:latin typeface="Century Gothic"/>
              </a:rPr>
              <a:t>0.15</a:t>
            </a:r>
          </a:p>
          <a:p>
            <a:pPr algn="r">
              <a:lnSpc>
                <a:spcPct val="150000"/>
              </a:lnSpc>
            </a:pPr>
            <a:r>
              <a:rPr lang="en-US" sz="1050" dirty="0">
                <a:solidFill>
                  <a:schemeClr val="tx1">
                    <a:lumMod val="75000"/>
                    <a:lumOff val="25000"/>
                  </a:schemeClr>
                </a:solidFill>
                <a:latin typeface="Century Gothic"/>
              </a:rPr>
              <a:t>0.14</a:t>
            </a:r>
          </a:p>
          <a:p>
            <a:pPr algn="r">
              <a:lnSpc>
                <a:spcPct val="150000"/>
              </a:lnSpc>
            </a:pPr>
            <a:r>
              <a:rPr lang="en-US" sz="1050" dirty="0">
                <a:solidFill>
                  <a:schemeClr val="tx1">
                    <a:lumMod val="75000"/>
                    <a:lumOff val="25000"/>
                  </a:schemeClr>
                </a:solidFill>
                <a:latin typeface="Century Gothic"/>
              </a:rPr>
              <a:t>0.13</a:t>
            </a:r>
          </a:p>
          <a:p>
            <a:pPr algn="r">
              <a:lnSpc>
                <a:spcPct val="150000"/>
              </a:lnSpc>
            </a:pPr>
            <a:r>
              <a:rPr lang="en-US" sz="1050" dirty="0">
                <a:solidFill>
                  <a:schemeClr val="tx1">
                    <a:lumMod val="75000"/>
                    <a:lumOff val="25000"/>
                  </a:schemeClr>
                </a:solidFill>
                <a:latin typeface="Century Gothic"/>
              </a:rPr>
              <a:t>0.12</a:t>
            </a:r>
          </a:p>
          <a:p>
            <a:pPr algn="r">
              <a:lnSpc>
                <a:spcPct val="150000"/>
              </a:lnSpc>
            </a:pPr>
            <a:r>
              <a:rPr lang="en-US" sz="1050" dirty="0">
                <a:solidFill>
                  <a:schemeClr val="tx1">
                    <a:lumMod val="75000"/>
                    <a:lumOff val="25000"/>
                  </a:schemeClr>
                </a:solidFill>
                <a:latin typeface="Century Gothic"/>
              </a:rPr>
              <a:t>0.11</a:t>
            </a:r>
          </a:p>
          <a:p>
            <a:pPr algn="r">
              <a:lnSpc>
                <a:spcPct val="150000"/>
              </a:lnSpc>
            </a:pPr>
            <a:r>
              <a:rPr lang="en-US" sz="1050" dirty="0">
                <a:solidFill>
                  <a:schemeClr val="tx1">
                    <a:lumMod val="75000"/>
                    <a:lumOff val="25000"/>
                  </a:schemeClr>
                </a:solidFill>
                <a:latin typeface="Century Gothic"/>
              </a:rPr>
              <a:t>0.1</a:t>
            </a:r>
          </a:p>
        </p:txBody>
      </p:sp>
      <p:sp>
        <p:nvSpPr>
          <p:cNvPr id="29" name="TextBox 28">
            <a:extLst>
              <a:ext uri="{FF2B5EF4-FFF2-40B4-BE49-F238E27FC236}">
                <a16:creationId xmlns:a16="http://schemas.microsoft.com/office/drawing/2014/main" id="{30B64F81-735E-48A6-9D63-28DC79800F3C}"/>
              </a:ext>
            </a:extLst>
          </p:cNvPr>
          <p:cNvSpPr txBox="1"/>
          <p:nvPr/>
        </p:nvSpPr>
        <p:spPr>
          <a:xfrm>
            <a:off x="2929424" y="4841469"/>
            <a:ext cx="1326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Month</a:t>
            </a:r>
            <a:endParaRPr lang="en-US" sz="1400" dirty="0">
              <a:solidFill>
                <a:schemeClr val="tx1">
                  <a:lumMod val="75000"/>
                  <a:lumOff val="25000"/>
                </a:schemeClr>
              </a:solidFill>
              <a:cs typeface="Calibri"/>
            </a:endParaRPr>
          </a:p>
        </p:txBody>
      </p:sp>
    </p:spTree>
    <p:extLst>
      <p:ext uri="{BB962C8B-B14F-4D97-AF65-F5344CB8AC3E}">
        <p14:creationId xmlns:p14="http://schemas.microsoft.com/office/powerpoint/2010/main" val="3314949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2" descr="Chart, scatter chart&#10;&#10;Description automatically generated">
            <a:extLst>
              <a:ext uri="{FF2B5EF4-FFF2-40B4-BE49-F238E27FC236}">
                <a16:creationId xmlns:a16="http://schemas.microsoft.com/office/drawing/2014/main" id="{E7408ED2-0287-492B-9B0E-40E2D71832C5}"/>
              </a:ext>
            </a:extLst>
          </p:cNvPr>
          <p:cNvPicPr>
            <a:picLocks noChangeAspect="1"/>
          </p:cNvPicPr>
          <p:nvPr/>
        </p:nvPicPr>
        <p:blipFill rotWithShape="1">
          <a:blip r:embed="rId3"/>
          <a:srcRect l="4126" t="5906" r="1194" b="7087"/>
          <a:stretch/>
        </p:blipFill>
        <p:spPr>
          <a:xfrm>
            <a:off x="1561563" y="1131977"/>
            <a:ext cx="9354614" cy="4740930"/>
          </a:xfrm>
          <a:prstGeom prst="rect">
            <a:avLst/>
          </a:prstGeom>
        </p:spPr>
      </p:pic>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CLIMATE ANALYSIS</a:t>
            </a:r>
            <a:endParaRPr lang="en-US" sz="4000" b="1" dirty="0">
              <a:solidFill>
                <a:srgbClr val="66A478"/>
              </a:solidFill>
              <a:latin typeface="Century Gothic" panose="020F0302020204030204"/>
            </a:endParaRPr>
          </a:p>
        </p:txBody>
      </p:sp>
      <p:sp>
        <p:nvSpPr>
          <p:cNvPr id="25" name="TextBox 24">
            <a:extLst>
              <a:ext uri="{FF2B5EF4-FFF2-40B4-BE49-F238E27FC236}">
                <a16:creationId xmlns:a16="http://schemas.microsoft.com/office/drawing/2014/main" id="{25D9F5B6-08FE-4F97-8DF2-4D16E169D80A}"/>
              </a:ext>
            </a:extLst>
          </p:cNvPr>
          <p:cNvSpPr txBox="1"/>
          <p:nvPr/>
        </p:nvSpPr>
        <p:spPr>
          <a:xfrm>
            <a:off x="1370696" y="5828481"/>
            <a:ext cx="967554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2000     2001     2002     2003     2004    2005    2006    2007     2008    2009     2011     2012    2013     2014    2015     2016    2017     2018    2019     2020     2021     2023    2024     2025</a:t>
            </a:r>
            <a:endParaRPr lang="en-US" sz="900" dirty="0">
              <a:solidFill>
                <a:schemeClr val="tx1">
                  <a:lumMod val="75000"/>
                  <a:lumOff val="25000"/>
                </a:schemeClr>
              </a:solidFill>
              <a:cs typeface="Calibri" panose="020F0502020204030204"/>
            </a:endParaRPr>
          </a:p>
        </p:txBody>
      </p:sp>
      <p:sp>
        <p:nvSpPr>
          <p:cNvPr id="26" name="TextBox 25">
            <a:extLst>
              <a:ext uri="{FF2B5EF4-FFF2-40B4-BE49-F238E27FC236}">
                <a16:creationId xmlns:a16="http://schemas.microsoft.com/office/drawing/2014/main" id="{20B24028-B99C-4370-9D9A-B3C66E4C7343}"/>
              </a:ext>
            </a:extLst>
          </p:cNvPr>
          <p:cNvSpPr txBox="1"/>
          <p:nvPr/>
        </p:nvSpPr>
        <p:spPr>
          <a:xfrm>
            <a:off x="3054817" y="863667"/>
            <a:ext cx="60787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LST Monthly Average Temperature Trend, 2000-2025</a:t>
            </a:r>
            <a:endParaRPr lang="en-US" dirty="0">
              <a:solidFill>
                <a:schemeClr val="tx1">
                  <a:lumMod val="75000"/>
                  <a:lumOff val="25000"/>
                </a:schemeClr>
              </a:solidFill>
              <a:ea typeface="+mn-lt"/>
              <a:cs typeface="+mn-lt"/>
            </a:endParaRPr>
          </a:p>
          <a:p>
            <a:pPr algn="ctr"/>
            <a:endParaRPr lang="en-US" b="1" dirty="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918C6D70-A3C3-4884-9944-0BB278389FD8}"/>
              </a:ext>
            </a:extLst>
          </p:cNvPr>
          <p:cNvSpPr txBox="1"/>
          <p:nvPr/>
        </p:nvSpPr>
        <p:spPr>
          <a:xfrm>
            <a:off x="1113053" y="1073421"/>
            <a:ext cx="529473" cy="49141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120"/>
              </a:spcAft>
            </a:pPr>
            <a:r>
              <a:rPr lang="en-US" sz="1000" dirty="0">
                <a:solidFill>
                  <a:schemeClr val="tx1">
                    <a:lumMod val="75000"/>
                    <a:lumOff val="25000"/>
                  </a:schemeClr>
                </a:solidFill>
                <a:latin typeface="Century Gothic"/>
              </a:rPr>
              <a:t>35</a:t>
            </a:r>
            <a:endParaRPr lang="en-US" sz="1000" dirty="0">
              <a:solidFill>
                <a:schemeClr val="tx1">
                  <a:lumMod val="75000"/>
                  <a:lumOff val="25000"/>
                </a:schemeClr>
              </a:solidFill>
              <a:cs typeface="Calibri" panose="020F0502020204030204"/>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r>
              <a:rPr lang="en-US" sz="1000" dirty="0">
                <a:solidFill>
                  <a:schemeClr val="tx1">
                    <a:lumMod val="75000"/>
                    <a:lumOff val="25000"/>
                  </a:schemeClr>
                </a:solidFill>
                <a:latin typeface="Century Gothic"/>
              </a:rPr>
              <a:t>30</a:t>
            </a:r>
            <a:endParaRPr lang="en-US" sz="1000" dirty="0">
              <a:solidFill>
                <a:schemeClr val="tx1">
                  <a:lumMod val="75000"/>
                  <a:lumOff val="25000"/>
                </a:schemeClr>
              </a:solidFill>
              <a:latin typeface="Century Gothic"/>
              <a:cs typeface="Calibri" panose="020F0502020204030204"/>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r>
              <a:rPr lang="en-US" sz="1000" dirty="0">
                <a:solidFill>
                  <a:schemeClr val="tx1">
                    <a:lumMod val="75000"/>
                    <a:lumOff val="25000"/>
                  </a:schemeClr>
                </a:solidFill>
                <a:latin typeface="Century Gothic"/>
              </a:rPr>
              <a:t>25</a:t>
            </a:r>
            <a:endParaRPr lang="en-US" sz="1000" dirty="0">
              <a:solidFill>
                <a:schemeClr val="tx1">
                  <a:lumMod val="75000"/>
                  <a:lumOff val="25000"/>
                </a:schemeClr>
              </a:solidFill>
              <a:latin typeface="Century Gothic"/>
              <a:cs typeface="Calibri" panose="020F0502020204030204"/>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r>
              <a:rPr lang="en-US" sz="1000" dirty="0">
                <a:solidFill>
                  <a:schemeClr val="tx1">
                    <a:lumMod val="75000"/>
                    <a:lumOff val="25000"/>
                  </a:schemeClr>
                </a:solidFill>
                <a:latin typeface="Century Gothic"/>
              </a:rPr>
              <a:t>20</a:t>
            </a: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r>
              <a:rPr lang="en-US" sz="1000" dirty="0">
                <a:solidFill>
                  <a:schemeClr val="tx1">
                    <a:lumMod val="75000"/>
                    <a:lumOff val="25000"/>
                  </a:schemeClr>
                </a:solidFill>
                <a:latin typeface="Century Gothic"/>
              </a:rPr>
              <a:t>15</a:t>
            </a:r>
            <a:endParaRPr lang="en-US" sz="1000" dirty="0">
              <a:solidFill>
                <a:schemeClr val="tx1">
                  <a:lumMod val="75000"/>
                  <a:lumOff val="25000"/>
                </a:schemeClr>
              </a:solidFill>
              <a:latin typeface="Century Gothic"/>
              <a:cs typeface="Calibri" panose="020F0502020204030204"/>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r>
              <a:rPr lang="en-US" sz="1000" dirty="0">
                <a:solidFill>
                  <a:schemeClr val="tx1">
                    <a:lumMod val="75000"/>
                    <a:lumOff val="25000"/>
                  </a:schemeClr>
                </a:solidFill>
                <a:latin typeface="Century Gothic"/>
              </a:rPr>
              <a:t>10</a:t>
            </a:r>
            <a:endParaRPr lang="en-US" sz="1000" dirty="0">
              <a:solidFill>
                <a:schemeClr val="tx1">
                  <a:lumMod val="75000"/>
                  <a:lumOff val="25000"/>
                </a:schemeClr>
              </a:solidFill>
              <a:latin typeface="Century Gothic"/>
              <a:cs typeface="Calibri" panose="020F0502020204030204"/>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r>
              <a:rPr lang="en-US" sz="1000" dirty="0">
                <a:solidFill>
                  <a:schemeClr val="tx1">
                    <a:lumMod val="75000"/>
                    <a:lumOff val="25000"/>
                  </a:schemeClr>
                </a:solidFill>
                <a:latin typeface="Century Gothic"/>
              </a:rPr>
              <a:t>5</a:t>
            </a: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endParaRPr lang="en-US" sz="1000" dirty="0">
              <a:solidFill>
                <a:schemeClr val="tx1">
                  <a:lumMod val="75000"/>
                  <a:lumOff val="25000"/>
                </a:schemeClr>
              </a:solidFill>
              <a:latin typeface="Century Gothic"/>
            </a:endParaRPr>
          </a:p>
          <a:p>
            <a:pPr algn="r">
              <a:spcAft>
                <a:spcPts val="120"/>
              </a:spcAft>
            </a:pPr>
            <a:r>
              <a:rPr lang="en-US" sz="1000" dirty="0">
                <a:solidFill>
                  <a:schemeClr val="tx1">
                    <a:lumMod val="75000"/>
                    <a:lumOff val="25000"/>
                  </a:schemeClr>
                </a:solidFill>
                <a:latin typeface="Century Gothic"/>
              </a:rPr>
              <a:t>0</a:t>
            </a:r>
          </a:p>
        </p:txBody>
      </p:sp>
      <p:sp>
        <p:nvSpPr>
          <p:cNvPr id="29" name="TextBox 28">
            <a:extLst>
              <a:ext uri="{FF2B5EF4-FFF2-40B4-BE49-F238E27FC236}">
                <a16:creationId xmlns:a16="http://schemas.microsoft.com/office/drawing/2014/main" id="{30B64F81-735E-48A6-9D63-28DC79800F3C}"/>
              </a:ext>
            </a:extLst>
          </p:cNvPr>
          <p:cNvSpPr txBox="1"/>
          <p:nvPr/>
        </p:nvSpPr>
        <p:spPr>
          <a:xfrm>
            <a:off x="5430072" y="6061809"/>
            <a:ext cx="1326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Year</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474C3C42-7B0C-4858-BB51-CFFD7565FA64}"/>
              </a:ext>
            </a:extLst>
          </p:cNvPr>
          <p:cNvSpPr txBox="1"/>
          <p:nvPr/>
        </p:nvSpPr>
        <p:spPr>
          <a:xfrm rot="16200000">
            <a:off x="-494564" y="3372135"/>
            <a:ext cx="34327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Land Surface Temperature (Celsius)</a:t>
            </a:r>
            <a:endParaRPr lang="en-US" sz="1400" dirty="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5A531077-5726-42C2-BD2C-35EFAA0F9343}"/>
              </a:ext>
            </a:extLst>
          </p:cNvPr>
          <p:cNvSpPr txBox="1"/>
          <p:nvPr/>
        </p:nvSpPr>
        <p:spPr>
          <a:xfrm>
            <a:off x="9712297" y="3421640"/>
            <a:ext cx="13266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tx1">
                    <a:lumMod val="75000"/>
                    <a:lumOff val="25000"/>
                  </a:schemeClr>
                </a:solidFill>
                <a:latin typeface="Century Gothic"/>
                <a:ea typeface="+mn-lt"/>
                <a:cs typeface="+mn-lt"/>
              </a:rPr>
              <a:t>y = 0.0901x</a:t>
            </a:r>
            <a:r>
              <a:rPr lang="en-US" sz="1000" baseline="30000" dirty="0">
                <a:solidFill>
                  <a:schemeClr val="tx1">
                    <a:lumMod val="75000"/>
                    <a:lumOff val="25000"/>
                  </a:schemeClr>
                </a:solidFill>
                <a:latin typeface="Century Gothic"/>
                <a:ea typeface="+mn-lt"/>
                <a:cs typeface="+mn-lt"/>
              </a:rPr>
              <a:t>0.4788</a:t>
            </a:r>
            <a:br>
              <a:rPr lang="en-US" sz="1000" baseline="30000" dirty="0">
                <a:solidFill>
                  <a:schemeClr val="tx1">
                    <a:lumMod val="75000"/>
                    <a:lumOff val="25000"/>
                  </a:schemeClr>
                </a:solidFill>
                <a:latin typeface="Century Gothic"/>
                <a:ea typeface="+mn-lt"/>
                <a:cs typeface="+mn-lt"/>
              </a:rPr>
            </a:br>
            <a:r>
              <a:rPr lang="en-US" sz="1000" baseline="30000" dirty="0">
                <a:solidFill>
                  <a:schemeClr val="tx1">
                    <a:lumMod val="75000"/>
                    <a:lumOff val="25000"/>
                  </a:schemeClr>
                </a:solidFill>
                <a:latin typeface="Century Gothic"/>
                <a:ea typeface="+mn-lt"/>
                <a:cs typeface="+mn-lt"/>
              </a:rPr>
              <a:t> </a:t>
            </a:r>
            <a:r>
              <a:rPr lang="en-US" sz="1400" baseline="30000" dirty="0">
                <a:solidFill>
                  <a:schemeClr val="tx1">
                    <a:lumMod val="75000"/>
                    <a:lumOff val="25000"/>
                  </a:schemeClr>
                </a:solidFill>
                <a:latin typeface="Century Gothic"/>
                <a:ea typeface="+mn-lt"/>
                <a:cs typeface="+mn-lt"/>
              </a:rPr>
              <a:t>R² = 0.00079</a:t>
            </a:r>
            <a:endParaRPr lang="en-US" sz="14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2209202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2" descr="Chart, scatter chart&#10;&#10;Description automatically generated">
            <a:extLst>
              <a:ext uri="{FF2B5EF4-FFF2-40B4-BE49-F238E27FC236}">
                <a16:creationId xmlns:a16="http://schemas.microsoft.com/office/drawing/2014/main" id="{E7408ED2-0287-492B-9B0E-40E2D71832C5}"/>
              </a:ext>
            </a:extLst>
          </p:cNvPr>
          <p:cNvPicPr>
            <a:picLocks noChangeAspect="1"/>
          </p:cNvPicPr>
          <p:nvPr/>
        </p:nvPicPr>
        <p:blipFill rotWithShape="1">
          <a:blip r:embed="rId3"/>
          <a:srcRect l="4126" t="5906" r="1194" b="7087"/>
          <a:stretch/>
        </p:blipFill>
        <p:spPr>
          <a:xfrm>
            <a:off x="1561563" y="1120406"/>
            <a:ext cx="9354614" cy="4740930"/>
          </a:xfrm>
          <a:prstGeom prst="rect">
            <a:avLst/>
          </a:prstGeom>
        </p:spPr>
      </p:pic>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CLIMATE ANALYSIS</a:t>
            </a:r>
            <a:endParaRPr lang="en-US" sz="4000" b="1" dirty="0">
              <a:solidFill>
                <a:srgbClr val="66A478"/>
              </a:solidFill>
              <a:latin typeface="Century Gothic" panose="020F0302020204030204"/>
            </a:endParaRPr>
          </a:p>
        </p:txBody>
      </p:sp>
      <p:sp>
        <p:nvSpPr>
          <p:cNvPr id="25" name="TextBox 24">
            <a:extLst>
              <a:ext uri="{FF2B5EF4-FFF2-40B4-BE49-F238E27FC236}">
                <a16:creationId xmlns:a16="http://schemas.microsoft.com/office/drawing/2014/main" id="{25D9F5B6-08FE-4F97-8DF2-4D16E169D80A}"/>
              </a:ext>
            </a:extLst>
          </p:cNvPr>
          <p:cNvSpPr txBox="1"/>
          <p:nvPr/>
        </p:nvSpPr>
        <p:spPr>
          <a:xfrm>
            <a:off x="1370696" y="5816910"/>
            <a:ext cx="967554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2000     2001     2002     2003     2004    2005    2006    2007     2008    2009     2011     2012    2013     2014    2015     2016    2017     2018    2019     2020     2021     2023    2024     2025</a:t>
            </a:r>
            <a:endParaRPr lang="en-US" sz="900" dirty="0">
              <a:solidFill>
                <a:schemeClr val="tx1">
                  <a:lumMod val="75000"/>
                  <a:lumOff val="25000"/>
                </a:schemeClr>
              </a:solidFill>
              <a:cs typeface="Calibri" panose="020F0502020204030204"/>
            </a:endParaRPr>
          </a:p>
        </p:txBody>
      </p:sp>
      <p:sp>
        <p:nvSpPr>
          <p:cNvPr id="26" name="TextBox 25">
            <a:extLst>
              <a:ext uri="{FF2B5EF4-FFF2-40B4-BE49-F238E27FC236}">
                <a16:creationId xmlns:a16="http://schemas.microsoft.com/office/drawing/2014/main" id="{20B24028-B99C-4370-9D9A-B3C66E4C7343}"/>
              </a:ext>
            </a:extLst>
          </p:cNvPr>
          <p:cNvSpPr txBox="1"/>
          <p:nvPr/>
        </p:nvSpPr>
        <p:spPr>
          <a:xfrm>
            <a:off x="3054817" y="852096"/>
            <a:ext cx="60787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GPM Monthly Average Precipitation Trend, 2000-2025</a:t>
            </a:r>
            <a:endParaRPr lang="en-US" dirty="0">
              <a:solidFill>
                <a:schemeClr val="tx1">
                  <a:lumMod val="75000"/>
                  <a:lumOff val="25000"/>
                </a:schemeClr>
              </a:solidFill>
              <a:ea typeface="+mn-lt"/>
              <a:cs typeface="+mn-lt"/>
            </a:endParaRPr>
          </a:p>
          <a:p>
            <a:pPr algn="ctr"/>
            <a:endParaRPr lang="en-US" b="1" dirty="0">
              <a:solidFill>
                <a:schemeClr val="tx1">
                  <a:lumMod val="75000"/>
                  <a:lumOff val="25000"/>
                </a:schemeClr>
              </a:solidFill>
              <a:latin typeface="Century Gothic"/>
            </a:endParaRPr>
          </a:p>
        </p:txBody>
      </p:sp>
      <p:sp>
        <p:nvSpPr>
          <p:cNvPr id="28" name="TextBox 27">
            <a:extLst>
              <a:ext uri="{FF2B5EF4-FFF2-40B4-BE49-F238E27FC236}">
                <a16:creationId xmlns:a16="http://schemas.microsoft.com/office/drawing/2014/main" id="{918C6D70-A3C3-4884-9944-0BB278389FD8}"/>
              </a:ext>
            </a:extLst>
          </p:cNvPr>
          <p:cNvSpPr txBox="1"/>
          <p:nvPr/>
        </p:nvSpPr>
        <p:spPr>
          <a:xfrm>
            <a:off x="1070123" y="975991"/>
            <a:ext cx="529473" cy="51809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240000"/>
              </a:lnSpc>
              <a:spcBef>
                <a:spcPts val="350"/>
              </a:spcBef>
              <a:spcAft>
                <a:spcPts val="350"/>
              </a:spcAft>
            </a:pPr>
            <a:r>
              <a:rPr lang="en-US" sz="1000" dirty="0">
                <a:solidFill>
                  <a:schemeClr val="tx1">
                    <a:lumMod val="75000"/>
                    <a:lumOff val="25000"/>
                  </a:schemeClr>
                </a:solidFill>
                <a:latin typeface="Century Gothic"/>
              </a:rPr>
              <a:t>0.5</a:t>
            </a:r>
            <a:endParaRPr lang="en-US" dirty="0">
              <a:solidFill>
                <a:schemeClr val="tx1">
                  <a:lumMod val="75000"/>
                  <a:lumOff val="25000"/>
                </a:schemeClr>
              </a:solidFill>
              <a:cs typeface="Calibri" panose="020F0502020204030204"/>
            </a:endParaRPr>
          </a:p>
          <a:p>
            <a:pPr algn="r">
              <a:lnSpc>
                <a:spcPct val="240000"/>
              </a:lnSpc>
              <a:spcBef>
                <a:spcPts val="350"/>
              </a:spcBef>
              <a:spcAft>
                <a:spcPts val="350"/>
              </a:spcAft>
            </a:pPr>
            <a:r>
              <a:rPr lang="en-US" sz="1000" dirty="0">
                <a:solidFill>
                  <a:schemeClr val="tx1">
                    <a:lumMod val="75000"/>
                    <a:lumOff val="25000"/>
                  </a:schemeClr>
                </a:solidFill>
                <a:latin typeface="Century Gothic"/>
              </a:rPr>
              <a:t>0.45</a:t>
            </a:r>
          </a:p>
          <a:p>
            <a:pPr algn="r">
              <a:lnSpc>
                <a:spcPct val="240000"/>
              </a:lnSpc>
              <a:spcBef>
                <a:spcPts val="350"/>
              </a:spcBef>
              <a:spcAft>
                <a:spcPts val="350"/>
              </a:spcAft>
            </a:pPr>
            <a:r>
              <a:rPr lang="en-US" sz="1000" dirty="0">
                <a:solidFill>
                  <a:schemeClr val="tx1">
                    <a:lumMod val="75000"/>
                    <a:lumOff val="25000"/>
                  </a:schemeClr>
                </a:solidFill>
                <a:latin typeface="Century Gothic"/>
              </a:rPr>
              <a:t>0.4</a:t>
            </a:r>
          </a:p>
          <a:p>
            <a:pPr algn="r">
              <a:lnSpc>
                <a:spcPct val="240000"/>
              </a:lnSpc>
              <a:spcBef>
                <a:spcPts val="350"/>
              </a:spcBef>
              <a:spcAft>
                <a:spcPts val="350"/>
              </a:spcAft>
            </a:pPr>
            <a:r>
              <a:rPr lang="en-US" sz="1000" dirty="0">
                <a:solidFill>
                  <a:schemeClr val="tx1">
                    <a:lumMod val="75000"/>
                    <a:lumOff val="25000"/>
                  </a:schemeClr>
                </a:solidFill>
                <a:latin typeface="Century Gothic"/>
              </a:rPr>
              <a:t>0.35</a:t>
            </a:r>
          </a:p>
          <a:p>
            <a:pPr algn="r">
              <a:lnSpc>
                <a:spcPct val="240000"/>
              </a:lnSpc>
              <a:spcBef>
                <a:spcPts val="350"/>
              </a:spcBef>
              <a:spcAft>
                <a:spcPts val="350"/>
              </a:spcAft>
            </a:pPr>
            <a:r>
              <a:rPr lang="en-US" sz="1000" dirty="0">
                <a:solidFill>
                  <a:schemeClr val="tx1">
                    <a:lumMod val="75000"/>
                    <a:lumOff val="25000"/>
                  </a:schemeClr>
                </a:solidFill>
                <a:latin typeface="Century Gothic"/>
              </a:rPr>
              <a:t>0.3</a:t>
            </a:r>
          </a:p>
          <a:p>
            <a:pPr algn="r">
              <a:lnSpc>
                <a:spcPct val="240000"/>
              </a:lnSpc>
              <a:spcBef>
                <a:spcPts val="350"/>
              </a:spcBef>
              <a:spcAft>
                <a:spcPts val="350"/>
              </a:spcAft>
            </a:pPr>
            <a:r>
              <a:rPr lang="en-US" sz="1000" dirty="0">
                <a:solidFill>
                  <a:schemeClr val="tx1">
                    <a:lumMod val="75000"/>
                    <a:lumOff val="25000"/>
                  </a:schemeClr>
                </a:solidFill>
                <a:latin typeface="Century Gothic"/>
              </a:rPr>
              <a:t>0.25</a:t>
            </a:r>
          </a:p>
          <a:p>
            <a:pPr algn="r">
              <a:lnSpc>
                <a:spcPct val="240000"/>
              </a:lnSpc>
              <a:spcBef>
                <a:spcPts val="350"/>
              </a:spcBef>
              <a:spcAft>
                <a:spcPts val="350"/>
              </a:spcAft>
            </a:pPr>
            <a:r>
              <a:rPr lang="en-US" sz="1000" dirty="0">
                <a:solidFill>
                  <a:schemeClr val="tx1">
                    <a:lumMod val="75000"/>
                    <a:lumOff val="25000"/>
                  </a:schemeClr>
                </a:solidFill>
                <a:latin typeface="Century Gothic"/>
              </a:rPr>
              <a:t>0.2</a:t>
            </a:r>
          </a:p>
          <a:p>
            <a:pPr algn="r">
              <a:lnSpc>
                <a:spcPct val="240000"/>
              </a:lnSpc>
              <a:spcBef>
                <a:spcPts val="350"/>
              </a:spcBef>
              <a:spcAft>
                <a:spcPts val="350"/>
              </a:spcAft>
            </a:pPr>
            <a:r>
              <a:rPr lang="en-US" sz="1000" dirty="0">
                <a:solidFill>
                  <a:schemeClr val="tx1">
                    <a:lumMod val="75000"/>
                    <a:lumOff val="25000"/>
                  </a:schemeClr>
                </a:solidFill>
                <a:latin typeface="Century Gothic"/>
              </a:rPr>
              <a:t>0.15</a:t>
            </a:r>
          </a:p>
          <a:p>
            <a:pPr algn="r">
              <a:lnSpc>
                <a:spcPct val="240000"/>
              </a:lnSpc>
              <a:spcBef>
                <a:spcPts val="350"/>
              </a:spcBef>
              <a:spcAft>
                <a:spcPts val="350"/>
              </a:spcAft>
            </a:pPr>
            <a:r>
              <a:rPr lang="en-US" sz="1000" dirty="0">
                <a:solidFill>
                  <a:schemeClr val="tx1">
                    <a:lumMod val="75000"/>
                    <a:lumOff val="25000"/>
                  </a:schemeClr>
                </a:solidFill>
                <a:latin typeface="Century Gothic"/>
              </a:rPr>
              <a:t>0.1</a:t>
            </a:r>
          </a:p>
          <a:p>
            <a:pPr algn="r">
              <a:lnSpc>
                <a:spcPct val="240000"/>
              </a:lnSpc>
              <a:spcBef>
                <a:spcPts val="350"/>
              </a:spcBef>
              <a:spcAft>
                <a:spcPts val="350"/>
              </a:spcAft>
            </a:pPr>
            <a:r>
              <a:rPr lang="en-US" sz="1000" dirty="0">
                <a:solidFill>
                  <a:schemeClr val="tx1">
                    <a:lumMod val="75000"/>
                    <a:lumOff val="25000"/>
                  </a:schemeClr>
                </a:solidFill>
                <a:latin typeface="Century Gothic"/>
              </a:rPr>
              <a:t>0.05</a:t>
            </a:r>
          </a:p>
          <a:p>
            <a:pPr algn="r">
              <a:lnSpc>
                <a:spcPct val="240000"/>
              </a:lnSpc>
              <a:spcBef>
                <a:spcPts val="350"/>
              </a:spcBef>
              <a:spcAft>
                <a:spcPts val="350"/>
              </a:spcAft>
            </a:pPr>
            <a:r>
              <a:rPr lang="en-US" sz="1000" dirty="0">
                <a:solidFill>
                  <a:schemeClr val="tx1">
                    <a:lumMod val="75000"/>
                    <a:lumOff val="25000"/>
                  </a:schemeClr>
                </a:solidFill>
                <a:latin typeface="Century Gothic"/>
              </a:rPr>
              <a:t>0</a:t>
            </a:r>
          </a:p>
        </p:txBody>
      </p:sp>
      <p:sp>
        <p:nvSpPr>
          <p:cNvPr id="29" name="TextBox 28">
            <a:extLst>
              <a:ext uri="{FF2B5EF4-FFF2-40B4-BE49-F238E27FC236}">
                <a16:creationId xmlns:a16="http://schemas.microsoft.com/office/drawing/2014/main" id="{30B64F81-735E-48A6-9D63-28DC79800F3C}"/>
              </a:ext>
            </a:extLst>
          </p:cNvPr>
          <p:cNvSpPr txBox="1"/>
          <p:nvPr/>
        </p:nvSpPr>
        <p:spPr>
          <a:xfrm>
            <a:off x="5430072" y="6050238"/>
            <a:ext cx="1326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Year</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474C3C42-7B0C-4858-BB51-CFFD7565FA64}"/>
              </a:ext>
            </a:extLst>
          </p:cNvPr>
          <p:cNvSpPr txBox="1"/>
          <p:nvPr/>
        </p:nvSpPr>
        <p:spPr>
          <a:xfrm rot="16200000">
            <a:off x="-644817" y="3360564"/>
            <a:ext cx="34327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Precipitation (mm/hr)</a:t>
            </a:r>
            <a:endParaRPr lang="en-US" dirty="0">
              <a:solidFill>
                <a:schemeClr val="tx1">
                  <a:lumMod val="75000"/>
                  <a:lumOff val="25000"/>
                </a:schemeClr>
              </a:solidFill>
            </a:endParaRPr>
          </a:p>
        </p:txBody>
      </p:sp>
      <p:pic>
        <p:nvPicPr>
          <p:cNvPr id="3" name="Picture 3" descr="Chart, scatter chart&#10;&#10;Description automatically generated">
            <a:extLst>
              <a:ext uri="{FF2B5EF4-FFF2-40B4-BE49-F238E27FC236}">
                <a16:creationId xmlns:a16="http://schemas.microsoft.com/office/drawing/2014/main" id="{E5850672-FE5C-4321-A3AE-55BBC7696F18}"/>
              </a:ext>
            </a:extLst>
          </p:cNvPr>
          <p:cNvPicPr>
            <a:picLocks noChangeAspect="1"/>
          </p:cNvPicPr>
          <p:nvPr/>
        </p:nvPicPr>
        <p:blipFill rotWithShape="1">
          <a:blip r:embed="rId4"/>
          <a:srcRect l="4004" t="5444" r="2002" b="6350"/>
          <a:stretch/>
        </p:blipFill>
        <p:spPr>
          <a:xfrm>
            <a:off x="1558345" y="1174473"/>
            <a:ext cx="9257379" cy="4689731"/>
          </a:xfrm>
          <a:prstGeom prst="rect">
            <a:avLst/>
          </a:prstGeom>
        </p:spPr>
      </p:pic>
      <p:sp>
        <p:nvSpPr>
          <p:cNvPr id="19" name="TextBox 18">
            <a:extLst>
              <a:ext uri="{FF2B5EF4-FFF2-40B4-BE49-F238E27FC236}">
                <a16:creationId xmlns:a16="http://schemas.microsoft.com/office/drawing/2014/main" id="{5A531077-5726-42C2-BD2C-35EFAA0F9343}"/>
              </a:ext>
            </a:extLst>
          </p:cNvPr>
          <p:cNvSpPr txBox="1"/>
          <p:nvPr/>
        </p:nvSpPr>
        <p:spPr>
          <a:xfrm>
            <a:off x="9594241" y="4075477"/>
            <a:ext cx="1326658" cy="451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aseline="30000" dirty="0">
                <a:solidFill>
                  <a:schemeClr val="tx1">
                    <a:lumMod val="75000"/>
                    <a:lumOff val="25000"/>
                  </a:schemeClr>
                </a:solidFill>
                <a:latin typeface="Century Gothic"/>
                <a:ea typeface="+mn-lt"/>
                <a:cs typeface="+mn-lt"/>
              </a:rPr>
              <a:t>y = 7E-05x0.7062</a:t>
            </a:r>
            <a:br>
              <a:rPr lang="en-US" sz="1400" baseline="30000" dirty="0">
                <a:solidFill>
                  <a:schemeClr val="tx1">
                    <a:lumMod val="75000"/>
                    <a:lumOff val="25000"/>
                  </a:schemeClr>
                </a:solidFill>
                <a:latin typeface="Century Gothic"/>
                <a:ea typeface="+mn-lt"/>
                <a:cs typeface="+mn-lt"/>
              </a:rPr>
            </a:br>
            <a:r>
              <a:rPr lang="en-US" sz="1400" baseline="30000" dirty="0">
                <a:solidFill>
                  <a:schemeClr val="tx1">
                    <a:lumMod val="75000"/>
                    <a:lumOff val="25000"/>
                  </a:schemeClr>
                </a:solidFill>
                <a:latin typeface="Century Gothic"/>
                <a:ea typeface="+mn-lt"/>
                <a:cs typeface="+mn-lt"/>
              </a:rPr>
              <a:t> R² = 0.00498</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736696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CLIMATE ANALYSIS</a:t>
            </a:r>
            <a:endParaRPr lang="en-US" sz="4000" b="1" dirty="0">
              <a:solidFill>
                <a:srgbClr val="66A478"/>
              </a:solidFill>
              <a:latin typeface="Century Gothic" panose="020F0302020204030204"/>
            </a:endParaRPr>
          </a:p>
        </p:txBody>
      </p:sp>
      <p:sp>
        <p:nvSpPr>
          <p:cNvPr id="15" name="TextBox 14">
            <a:extLst>
              <a:ext uri="{FF2B5EF4-FFF2-40B4-BE49-F238E27FC236}">
                <a16:creationId xmlns:a16="http://schemas.microsoft.com/office/drawing/2014/main" id="{A4B18782-7E01-4662-B155-2CDB46326938}"/>
              </a:ext>
            </a:extLst>
          </p:cNvPr>
          <p:cNvSpPr txBox="1"/>
          <p:nvPr/>
        </p:nvSpPr>
        <p:spPr>
          <a:xfrm>
            <a:off x="1619197" y="5148776"/>
            <a:ext cx="97027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2000                               2005                                 2010                                 2015                               2020</a:t>
            </a:r>
            <a:endParaRPr lang="en-US" sz="1600" dirty="0">
              <a:solidFill>
                <a:schemeClr val="tx1">
                  <a:lumMod val="75000"/>
                  <a:lumOff val="25000"/>
                </a:schemeClr>
              </a:solidFill>
              <a:cs typeface="Calibri"/>
            </a:endParaRPr>
          </a:p>
        </p:txBody>
      </p:sp>
      <p:sp>
        <p:nvSpPr>
          <p:cNvPr id="16" name="TextBox 15">
            <a:extLst>
              <a:ext uri="{FF2B5EF4-FFF2-40B4-BE49-F238E27FC236}">
                <a16:creationId xmlns:a16="http://schemas.microsoft.com/office/drawing/2014/main" id="{93713DD6-AAD9-474C-BCD0-D12A7329F91C}"/>
              </a:ext>
            </a:extLst>
          </p:cNvPr>
          <p:cNvSpPr txBox="1"/>
          <p:nvPr/>
        </p:nvSpPr>
        <p:spPr>
          <a:xfrm>
            <a:off x="5963030" y="5549862"/>
            <a:ext cx="1326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Year</a:t>
            </a:r>
            <a:endParaRPr lang="en-US" dirty="0">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id="{6A609ED3-4135-4048-A95B-7BA83CDD10B3}"/>
              </a:ext>
            </a:extLst>
          </p:cNvPr>
          <p:cNvSpPr txBox="1"/>
          <p:nvPr/>
        </p:nvSpPr>
        <p:spPr>
          <a:xfrm rot="16200000">
            <a:off x="-97194" y="2978736"/>
            <a:ext cx="2595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Temperature (Celsius)</a:t>
            </a:r>
            <a:endParaRPr lang="en-US" dirty="0">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40CC1908-4836-4E78-84EE-230F0C4ABF5A}"/>
              </a:ext>
            </a:extLst>
          </p:cNvPr>
          <p:cNvSpPr txBox="1"/>
          <p:nvPr/>
        </p:nvSpPr>
        <p:spPr>
          <a:xfrm>
            <a:off x="4074119" y="805628"/>
            <a:ext cx="53657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Seasonal Average LST, 2000-2020</a:t>
            </a:r>
          </a:p>
        </p:txBody>
      </p:sp>
      <p:grpSp>
        <p:nvGrpSpPr>
          <p:cNvPr id="35" name="Group 34">
            <a:extLst>
              <a:ext uri="{FF2B5EF4-FFF2-40B4-BE49-F238E27FC236}">
                <a16:creationId xmlns:a16="http://schemas.microsoft.com/office/drawing/2014/main" id="{C532291A-98D7-4FC5-8611-9AC4CBF067CB}"/>
              </a:ext>
            </a:extLst>
          </p:cNvPr>
          <p:cNvGrpSpPr/>
          <p:nvPr/>
        </p:nvGrpSpPr>
        <p:grpSpPr>
          <a:xfrm>
            <a:off x="1463195" y="1227510"/>
            <a:ext cx="467798" cy="4045324"/>
            <a:chOff x="1463403" y="1201393"/>
            <a:chExt cx="467798" cy="4045324"/>
          </a:xfrm>
        </p:grpSpPr>
        <p:sp>
          <p:nvSpPr>
            <p:cNvPr id="27" name="TextBox 26">
              <a:extLst>
                <a:ext uri="{FF2B5EF4-FFF2-40B4-BE49-F238E27FC236}">
                  <a16:creationId xmlns:a16="http://schemas.microsoft.com/office/drawing/2014/main" id="{215B82F9-AF36-446E-AAF4-C8ABABB3BB1D}"/>
                </a:ext>
              </a:extLst>
            </p:cNvPr>
            <p:cNvSpPr txBox="1"/>
            <p:nvPr/>
          </p:nvSpPr>
          <p:spPr>
            <a:xfrm>
              <a:off x="1463403" y="1201393"/>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35</a:t>
              </a:r>
            </a:p>
          </p:txBody>
        </p:sp>
        <p:sp>
          <p:nvSpPr>
            <p:cNvPr id="28" name="TextBox 27">
              <a:extLst>
                <a:ext uri="{FF2B5EF4-FFF2-40B4-BE49-F238E27FC236}">
                  <a16:creationId xmlns:a16="http://schemas.microsoft.com/office/drawing/2014/main" id="{D4C40DCA-AF57-49EB-B9B7-D35818961EFF}"/>
                </a:ext>
              </a:extLst>
            </p:cNvPr>
            <p:cNvSpPr txBox="1"/>
            <p:nvPr/>
          </p:nvSpPr>
          <p:spPr>
            <a:xfrm>
              <a:off x="1463403" y="1717538"/>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30</a:t>
              </a:r>
            </a:p>
          </p:txBody>
        </p:sp>
        <p:sp>
          <p:nvSpPr>
            <p:cNvPr id="29" name="TextBox 28">
              <a:extLst>
                <a:ext uri="{FF2B5EF4-FFF2-40B4-BE49-F238E27FC236}">
                  <a16:creationId xmlns:a16="http://schemas.microsoft.com/office/drawing/2014/main" id="{CF741D11-5A67-4A39-878B-4F0B2FF96A2C}"/>
                </a:ext>
              </a:extLst>
            </p:cNvPr>
            <p:cNvSpPr txBox="1"/>
            <p:nvPr/>
          </p:nvSpPr>
          <p:spPr>
            <a:xfrm>
              <a:off x="1463403" y="2270313"/>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25</a:t>
              </a:r>
            </a:p>
          </p:txBody>
        </p:sp>
        <p:sp>
          <p:nvSpPr>
            <p:cNvPr id="30" name="TextBox 29">
              <a:extLst>
                <a:ext uri="{FF2B5EF4-FFF2-40B4-BE49-F238E27FC236}">
                  <a16:creationId xmlns:a16="http://schemas.microsoft.com/office/drawing/2014/main" id="{11E54A26-FA62-4BFF-9275-93252AAE873E}"/>
                </a:ext>
              </a:extLst>
            </p:cNvPr>
            <p:cNvSpPr txBox="1"/>
            <p:nvPr/>
          </p:nvSpPr>
          <p:spPr>
            <a:xfrm>
              <a:off x="1463403" y="2815156"/>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20</a:t>
              </a:r>
            </a:p>
          </p:txBody>
        </p:sp>
        <p:sp>
          <p:nvSpPr>
            <p:cNvPr id="31" name="TextBox 30">
              <a:extLst>
                <a:ext uri="{FF2B5EF4-FFF2-40B4-BE49-F238E27FC236}">
                  <a16:creationId xmlns:a16="http://schemas.microsoft.com/office/drawing/2014/main" id="{8A1A40A4-CB97-4D2E-A4AD-47DCF6FBDC8F}"/>
                </a:ext>
              </a:extLst>
            </p:cNvPr>
            <p:cNvSpPr txBox="1"/>
            <p:nvPr/>
          </p:nvSpPr>
          <p:spPr>
            <a:xfrm>
              <a:off x="1463403" y="3359999"/>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15</a:t>
              </a:r>
            </a:p>
          </p:txBody>
        </p:sp>
        <p:sp>
          <p:nvSpPr>
            <p:cNvPr id="32" name="TextBox 31">
              <a:extLst>
                <a:ext uri="{FF2B5EF4-FFF2-40B4-BE49-F238E27FC236}">
                  <a16:creationId xmlns:a16="http://schemas.microsoft.com/office/drawing/2014/main" id="{BF1CE3FA-8F88-423F-A22F-C17AF9F9BA9A}"/>
                </a:ext>
              </a:extLst>
            </p:cNvPr>
            <p:cNvSpPr txBox="1"/>
            <p:nvPr/>
          </p:nvSpPr>
          <p:spPr>
            <a:xfrm>
              <a:off x="1463403" y="3895769"/>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a:t>
              </a:r>
            </a:p>
          </p:txBody>
        </p:sp>
        <p:sp>
          <p:nvSpPr>
            <p:cNvPr id="33" name="TextBox 32">
              <a:extLst>
                <a:ext uri="{FF2B5EF4-FFF2-40B4-BE49-F238E27FC236}">
                  <a16:creationId xmlns:a16="http://schemas.microsoft.com/office/drawing/2014/main" id="{1523D44D-BD6D-4709-929B-925F9A41ED52}"/>
                </a:ext>
              </a:extLst>
            </p:cNvPr>
            <p:cNvSpPr txBox="1"/>
            <p:nvPr/>
          </p:nvSpPr>
          <p:spPr>
            <a:xfrm>
              <a:off x="1463819" y="4419036"/>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5</a:t>
              </a:r>
            </a:p>
          </p:txBody>
        </p:sp>
        <p:sp>
          <p:nvSpPr>
            <p:cNvPr id="34" name="TextBox 33">
              <a:extLst>
                <a:ext uri="{FF2B5EF4-FFF2-40B4-BE49-F238E27FC236}">
                  <a16:creationId xmlns:a16="http://schemas.microsoft.com/office/drawing/2014/main" id="{9B181D56-71D1-496A-A68D-D2CF319BBA28}"/>
                </a:ext>
              </a:extLst>
            </p:cNvPr>
            <p:cNvSpPr txBox="1"/>
            <p:nvPr/>
          </p:nvSpPr>
          <p:spPr>
            <a:xfrm>
              <a:off x="1463403" y="4908163"/>
              <a:ext cx="46738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grpSp>
      <p:pic>
        <p:nvPicPr>
          <p:cNvPr id="11" name="Picture 13" descr="Chart, line chart&#10;&#10;Description automatically generated">
            <a:extLst>
              <a:ext uri="{FF2B5EF4-FFF2-40B4-BE49-F238E27FC236}">
                <a16:creationId xmlns:a16="http://schemas.microsoft.com/office/drawing/2014/main" id="{8C1D98C9-73F0-4FAF-A355-F15849ED3A1F}"/>
              </a:ext>
            </a:extLst>
          </p:cNvPr>
          <p:cNvPicPr>
            <a:picLocks noChangeAspect="1"/>
          </p:cNvPicPr>
          <p:nvPr/>
        </p:nvPicPr>
        <p:blipFill>
          <a:blip r:embed="rId3"/>
          <a:stretch>
            <a:fillRect/>
          </a:stretch>
        </p:blipFill>
        <p:spPr>
          <a:xfrm>
            <a:off x="1866900" y="1226483"/>
            <a:ext cx="9728200" cy="3881160"/>
          </a:xfrm>
          <a:prstGeom prst="rect">
            <a:avLst/>
          </a:prstGeom>
        </p:spPr>
      </p:pic>
      <p:grpSp>
        <p:nvGrpSpPr>
          <p:cNvPr id="22" name="Group 21">
            <a:extLst>
              <a:ext uri="{FF2B5EF4-FFF2-40B4-BE49-F238E27FC236}">
                <a16:creationId xmlns:a16="http://schemas.microsoft.com/office/drawing/2014/main" id="{27AA4214-8A1A-497D-81B1-04A93E6B962A}"/>
              </a:ext>
            </a:extLst>
          </p:cNvPr>
          <p:cNvGrpSpPr/>
          <p:nvPr/>
        </p:nvGrpSpPr>
        <p:grpSpPr>
          <a:xfrm>
            <a:off x="3387195" y="5913728"/>
            <a:ext cx="6169947" cy="338554"/>
            <a:chOff x="3471862" y="5927839"/>
            <a:chExt cx="6169947" cy="338554"/>
          </a:xfrm>
        </p:grpSpPr>
        <p:grpSp>
          <p:nvGrpSpPr>
            <p:cNvPr id="25" name="Group 24">
              <a:extLst>
                <a:ext uri="{FF2B5EF4-FFF2-40B4-BE49-F238E27FC236}">
                  <a16:creationId xmlns:a16="http://schemas.microsoft.com/office/drawing/2014/main" id="{05CA413C-5BBA-40DA-BA08-6558A5E8FEE1}"/>
                </a:ext>
              </a:extLst>
            </p:cNvPr>
            <p:cNvGrpSpPr/>
            <p:nvPr/>
          </p:nvGrpSpPr>
          <p:grpSpPr>
            <a:xfrm>
              <a:off x="4144050" y="5927839"/>
              <a:ext cx="5497759" cy="338554"/>
              <a:chOff x="5208474" y="845939"/>
              <a:chExt cx="3944258" cy="338554"/>
            </a:xfrm>
          </p:grpSpPr>
          <p:sp>
            <p:nvSpPr>
              <p:cNvPr id="7" name="TextBox 6">
                <a:extLst>
                  <a:ext uri="{FF2B5EF4-FFF2-40B4-BE49-F238E27FC236}">
                    <a16:creationId xmlns:a16="http://schemas.microsoft.com/office/drawing/2014/main" id="{F9239B15-A6CC-4554-84ED-4DCFFEC7E58C}"/>
                  </a:ext>
                </a:extLst>
              </p:cNvPr>
              <p:cNvSpPr txBox="1"/>
              <p:nvPr/>
            </p:nvSpPr>
            <p:spPr>
              <a:xfrm>
                <a:off x="8497094" y="845939"/>
                <a:ext cx="6556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Winter</a:t>
                </a:r>
              </a:p>
            </p:txBody>
          </p:sp>
          <p:sp>
            <p:nvSpPr>
              <p:cNvPr id="8" name="TextBox 7">
                <a:extLst>
                  <a:ext uri="{FF2B5EF4-FFF2-40B4-BE49-F238E27FC236}">
                    <a16:creationId xmlns:a16="http://schemas.microsoft.com/office/drawing/2014/main" id="{7477DC1B-4074-4744-83D4-AD3A7FCB8306}"/>
                  </a:ext>
                </a:extLst>
              </p:cNvPr>
              <p:cNvSpPr txBox="1"/>
              <p:nvPr/>
            </p:nvSpPr>
            <p:spPr>
              <a:xfrm>
                <a:off x="7486083" y="845939"/>
                <a:ext cx="6556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Fall</a:t>
                </a:r>
              </a:p>
            </p:txBody>
          </p:sp>
          <p:sp>
            <p:nvSpPr>
              <p:cNvPr id="10" name="TextBox 9">
                <a:extLst>
                  <a:ext uri="{FF2B5EF4-FFF2-40B4-BE49-F238E27FC236}">
                    <a16:creationId xmlns:a16="http://schemas.microsoft.com/office/drawing/2014/main" id="{1E7924E3-ADAE-4161-85AA-B7FD3CF6C52F}"/>
                  </a:ext>
                </a:extLst>
              </p:cNvPr>
              <p:cNvSpPr txBox="1"/>
              <p:nvPr/>
            </p:nvSpPr>
            <p:spPr>
              <a:xfrm>
                <a:off x="6229010" y="845939"/>
                <a:ext cx="8540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Summer</a:t>
                </a:r>
              </a:p>
            </p:txBody>
          </p:sp>
          <p:sp>
            <p:nvSpPr>
              <p:cNvPr id="12" name="TextBox 11">
                <a:extLst>
                  <a:ext uri="{FF2B5EF4-FFF2-40B4-BE49-F238E27FC236}">
                    <a16:creationId xmlns:a16="http://schemas.microsoft.com/office/drawing/2014/main" id="{E6C128C9-D728-4455-9127-D21E0CE36CAF}"/>
                  </a:ext>
                </a:extLst>
              </p:cNvPr>
              <p:cNvSpPr txBox="1"/>
              <p:nvPr/>
            </p:nvSpPr>
            <p:spPr>
              <a:xfrm>
                <a:off x="5208474" y="845939"/>
                <a:ext cx="6556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solidFill>
                      <a:schemeClr val="tx1">
                        <a:lumMod val="75000"/>
                        <a:lumOff val="25000"/>
                      </a:schemeClr>
                    </a:solidFill>
                    <a:latin typeface="Century Gothic"/>
                  </a:rPr>
                  <a:t>Spring</a:t>
                </a:r>
              </a:p>
            </p:txBody>
          </p:sp>
        </p:grpSp>
        <p:pic>
          <p:nvPicPr>
            <p:cNvPr id="14" name="Picture 18">
              <a:extLst>
                <a:ext uri="{FF2B5EF4-FFF2-40B4-BE49-F238E27FC236}">
                  <a16:creationId xmlns:a16="http://schemas.microsoft.com/office/drawing/2014/main" id="{EC817749-C94A-448C-8B68-58AEA5063256}"/>
                </a:ext>
              </a:extLst>
            </p:cNvPr>
            <p:cNvPicPr>
              <a:picLocks noChangeAspect="1"/>
            </p:cNvPicPr>
            <p:nvPr/>
          </p:nvPicPr>
          <p:blipFill>
            <a:blip r:embed="rId4"/>
            <a:stretch>
              <a:fillRect/>
            </a:stretch>
          </p:blipFill>
          <p:spPr>
            <a:xfrm>
              <a:off x="3471862" y="6011862"/>
              <a:ext cx="533400" cy="152400"/>
            </a:xfrm>
            <a:prstGeom prst="rect">
              <a:avLst/>
            </a:prstGeom>
          </p:spPr>
        </p:pic>
        <p:pic>
          <p:nvPicPr>
            <p:cNvPr id="19" name="Picture 19">
              <a:extLst>
                <a:ext uri="{FF2B5EF4-FFF2-40B4-BE49-F238E27FC236}">
                  <a16:creationId xmlns:a16="http://schemas.microsoft.com/office/drawing/2014/main" id="{F19B5400-0051-48F3-A3CF-48E677866045}"/>
                </a:ext>
              </a:extLst>
            </p:cNvPr>
            <p:cNvPicPr>
              <a:picLocks noChangeAspect="1"/>
            </p:cNvPicPr>
            <p:nvPr/>
          </p:nvPicPr>
          <p:blipFill>
            <a:blip r:embed="rId5"/>
            <a:stretch>
              <a:fillRect/>
            </a:stretch>
          </p:blipFill>
          <p:spPr>
            <a:xfrm>
              <a:off x="5039254" y="6046083"/>
              <a:ext cx="504825" cy="180975"/>
            </a:xfrm>
            <a:prstGeom prst="rect">
              <a:avLst/>
            </a:prstGeom>
          </p:spPr>
        </p:pic>
        <p:pic>
          <p:nvPicPr>
            <p:cNvPr id="20" name="Picture 20">
              <a:extLst>
                <a:ext uri="{FF2B5EF4-FFF2-40B4-BE49-F238E27FC236}">
                  <a16:creationId xmlns:a16="http://schemas.microsoft.com/office/drawing/2014/main" id="{B75E01F3-2F51-4090-8498-FBFE799833C4}"/>
                </a:ext>
              </a:extLst>
            </p:cNvPr>
            <p:cNvPicPr>
              <a:picLocks noChangeAspect="1"/>
            </p:cNvPicPr>
            <p:nvPr/>
          </p:nvPicPr>
          <p:blipFill>
            <a:blip r:embed="rId6"/>
            <a:stretch>
              <a:fillRect/>
            </a:stretch>
          </p:blipFill>
          <p:spPr>
            <a:xfrm>
              <a:off x="6757988" y="6006747"/>
              <a:ext cx="485775" cy="219075"/>
            </a:xfrm>
            <a:prstGeom prst="rect">
              <a:avLst/>
            </a:prstGeom>
          </p:spPr>
        </p:pic>
        <p:pic>
          <p:nvPicPr>
            <p:cNvPr id="21" name="Picture 21">
              <a:extLst>
                <a:ext uri="{FF2B5EF4-FFF2-40B4-BE49-F238E27FC236}">
                  <a16:creationId xmlns:a16="http://schemas.microsoft.com/office/drawing/2014/main" id="{9CAAE266-C46F-407B-AACF-9C662CF64E5F}"/>
                </a:ext>
              </a:extLst>
            </p:cNvPr>
            <p:cNvPicPr>
              <a:picLocks noChangeAspect="1"/>
            </p:cNvPicPr>
            <p:nvPr/>
          </p:nvPicPr>
          <p:blipFill>
            <a:blip r:embed="rId7"/>
            <a:stretch>
              <a:fillRect/>
            </a:stretch>
          </p:blipFill>
          <p:spPr>
            <a:xfrm>
              <a:off x="8136114" y="6017683"/>
              <a:ext cx="495300" cy="209550"/>
            </a:xfrm>
            <a:prstGeom prst="rect">
              <a:avLst/>
            </a:prstGeom>
          </p:spPr>
        </p:pic>
      </p:grpSp>
    </p:spTree>
    <p:extLst>
      <p:ext uri="{BB962C8B-B14F-4D97-AF65-F5344CB8AC3E}">
        <p14:creationId xmlns:p14="http://schemas.microsoft.com/office/powerpoint/2010/main" val="208906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1FA73-F543-4C00-B1CF-0F91E17A403E}"/>
              </a:ext>
            </a:extLst>
          </p:cNvPr>
          <p:cNvSpPr txBox="1"/>
          <p:nvPr/>
        </p:nvSpPr>
        <p:spPr>
          <a:xfrm>
            <a:off x="2770087" y="514338"/>
            <a:ext cx="64237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LST Seasonal Average Temperature Trend, 2000-2025</a:t>
            </a:r>
          </a:p>
        </p:txBody>
      </p:sp>
      <p:sp>
        <p:nvSpPr>
          <p:cNvPr id="7" name="Title 1">
            <a:extLst>
              <a:ext uri="{FF2B5EF4-FFF2-40B4-BE49-F238E27FC236}">
                <a16:creationId xmlns:a16="http://schemas.microsoft.com/office/drawing/2014/main" id="{5D0081C6-4BD3-4975-BA40-0703B8DC175B}"/>
              </a:ext>
            </a:extLst>
          </p:cNvPr>
          <p:cNvSpPr txBox="1">
            <a:spLocks/>
          </p:cNvSpPr>
          <p:nvPr/>
        </p:nvSpPr>
        <p:spPr>
          <a:xfrm>
            <a:off x="247649" y="163368"/>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6A478"/>
                </a:solidFill>
                <a:latin typeface="Century Gothic" panose="020F0302020204030204"/>
              </a:rPr>
              <a:t>RESULTS</a:t>
            </a:r>
            <a:r>
              <a:rPr lang="en-US" sz="3200" dirty="0">
                <a:solidFill>
                  <a:srgbClr val="66A478"/>
                </a:solidFill>
                <a:latin typeface="Century Gothic" panose="020F0302020204030204"/>
              </a:rPr>
              <a:t> </a:t>
            </a:r>
            <a:r>
              <a:rPr lang="en-US" sz="3200" dirty="0">
                <a:solidFill>
                  <a:srgbClr val="66A478"/>
                </a:solidFill>
                <a:latin typeface="Century Gothic" panose="020B0502020202020204" pitchFamily="34" charset="0"/>
              </a:rPr>
              <a:t>– </a:t>
            </a:r>
            <a:r>
              <a:rPr lang="en-US" sz="3200" b="1" dirty="0">
                <a:solidFill>
                  <a:srgbClr val="66A478"/>
                </a:solidFill>
                <a:latin typeface="Century Gothic" panose="020B0502020202020204" pitchFamily="34" charset="0"/>
              </a:rPr>
              <a:t>CLIMATE ANALYSIS</a:t>
            </a:r>
            <a:endParaRPr lang="en-US" sz="3200" b="1" dirty="0">
              <a:solidFill>
                <a:srgbClr val="66A478"/>
              </a:solidFill>
              <a:latin typeface="Century Gothic" panose="020F0302020204030204"/>
            </a:endParaRPr>
          </a:p>
        </p:txBody>
      </p:sp>
      <p:sp>
        <p:nvSpPr>
          <p:cNvPr id="24" name="TextBox 23">
            <a:extLst>
              <a:ext uri="{FF2B5EF4-FFF2-40B4-BE49-F238E27FC236}">
                <a16:creationId xmlns:a16="http://schemas.microsoft.com/office/drawing/2014/main" id="{CC9162A2-DCE7-4ED6-9137-FC2B6732870D}"/>
              </a:ext>
            </a:extLst>
          </p:cNvPr>
          <p:cNvSpPr txBox="1"/>
          <p:nvPr/>
        </p:nvSpPr>
        <p:spPr>
          <a:xfrm>
            <a:off x="803739" y="3043051"/>
            <a:ext cx="106488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09244893-5222-4C4E-93C1-D3C2E429A8F1}"/>
              </a:ext>
            </a:extLst>
          </p:cNvPr>
          <p:cNvSpPr txBox="1"/>
          <p:nvPr/>
        </p:nvSpPr>
        <p:spPr>
          <a:xfrm rot="16200000">
            <a:off x="-652606" y="1787523"/>
            <a:ext cx="21655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Temperature</a:t>
            </a:r>
          </a:p>
          <a:p>
            <a:pPr algn="ctr"/>
            <a:r>
              <a:rPr lang="en-US" sz="1400" b="1" dirty="0">
                <a:solidFill>
                  <a:schemeClr val="tx1">
                    <a:lumMod val="75000"/>
                    <a:lumOff val="25000"/>
                  </a:schemeClr>
                </a:solidFill>
                <a:latin typeface="Century Gothic"/>
                <a:cs typeface="Calibri"/>
              </a:rPr>
              <a:t>(Celsius)</a:t>
            </a:r>
          </a:p>
        </p:txBody>
      </p:sp>
      <p:grpSp>
        <p:nvGrpSpPr>
          <p:cNvPr id="55" name="Group 54">
            <a:extLst>
              <a:ext uri="{FF2B5EF4-FFF2-40B4-BE49-F238E27FC236}">
                <a16:creationId xmlns:a16="http://schemas.microsoft.com/office/drawing/2014/main" id="{8B9588BC-8BEA-4AE4-91FE-3731B0063CAB}"/>
              </a:ext>
            </a:extLst>
          </p:cNvPr>
          <p:cNvGrpSpPr/>
          <p:nvPr/>
        </p:nvGrpSpPr>
        <p:grpSpPr>
          <a:xfrm>
            <a:off x="9550850" y="6037701"/>
            <a:ext cx="2458310" cy="311807"/>
            <a:chOff x="-236719" y="13833575"/>
            <a:chExt cx="3037283" cy="481863"/>
          </a:xfrm>
        </p:grpSpPr>
        <p:grpSp>
          <p:nvGrpSpPr>
            <p:cNvPr id="46" name="Group 45">
              <a:extLst>
                <a:ext uri="{FF2B5EF4-FFF2-40B4-BE49-F238E27FC236}">
                  <a16:creationId xmlns:a16="http://schemas.microsoft.com/office/drawing/2014/main" id="{3CC3B842-D3F8-495A-ADF4-7BCCD00FCCA9}"/>
                </a:ext>
              </a:extLst>
            </p:cNvPr>
            <p:cNvGrpSpPr/>
            <p:nvPr/>
          </p:nvGrpSpPr>
          <p:grpSpPr>
            <a:xfrm>
              <a:off x="330080" y="13833575"/>
              <a:ext cx="2470484" cy="481863"/>
              <a:chOff x="2472216" y="8751675"/>
              <a:chExt cx="1772400" cy="481863"/>
            </a:xfrm>
          </p:grpSpPr>
          <p:sp>
            <p:nvSpPr>
              <p:cNvPr id="51" name="TextBox 50">
                <a:extLst>
                  <a:ext uri="{FF2B5EF4-FFF2-40B4-BE49-F238E27FC236}">
                    <a16:creationId xmlns:a16="http://schemas.microsoft.com/office/drawing/2014/main" id="{2F7C96CD-46CA-4168-B454-7D80C0B0F46D}"/>
                  </a:ext>
                </a:extLst>
              </p:cNvPr>
              <p:cNvSpPr txBox="1"/>
              <p:nvPr/>
            </p:nvSpPr>
            <p:spPr>
              <a:xfrm>
                <a:off x="2472216" y="8757903"/>
                <a:ext cx="655638"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Winter</a:t>
                </a:r>
              </a:p>
            </p:txBody>
          </p:sp>
          <p:sp>
            <p:nvSpPr>
              <p:cNvPr id="54" name="TextBox 53">
                <a:extLst>
                  <a:ext uri="{FF2B5EF4-FFF2-40B4-BE49-F238E27FC236}">
                    <a16:creationId xmlns:a16="http://schemas.microsoft.com/office/drawing/2014/main" id="{253CE54A-F73A-40B3-89FC-4016B9B2D804}"/>
                  </a:ext>
                </a:extLst>
              </p:cNvPr>
              <p:cNvSpPr txBox="1"/>
              <p:nvPr/>
            </p:nvSpPr>
            <p:spPr>
              <a:xfrm>
                <a:off x="3588978" y="8751675"/>
                <a:ext cx="655638"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Spring</a:t>
                </a:r>
              </a:p>
            </p:txBody>
          </p:sp>
        </p:grpSp>
        <p:pic>
          <p:nvPicPr>
            <p:cNvPr id="47" name="Picture 18">
              <a:extLst>
                <a:ext uri="{FF2B5EF4-FFF2-40B4-BE49-F238E27FC236}">
                  <a16:creationId xmlns:a16="http://schemas.microsoft.com/office/drawing/2014/main" id="{540D075D-5FE1-45C6-8877-793416396CE8}"/>
                </a:ext>
              </a:extLst>
            </p:cNvPr>
            <p:cNvPicPr>
              <a:picLocks noChangeAspect="1"/>
            </p:cNvPicPr>
            <p:nvPr/>
          </p:nvPicPr>
          <p:blipFill>
            <a:blip r:embed="rId3"/>
            <a:stretch>
              <a:fillRect/>
            </a:stretch>
          </p:blipFill>
          <p:spPr>
            <a:xfrm>
              <a:off x="1384843" y="13995569"/>
              <a:ext cx="533400" cy="152400"/>
            </a:xfrm>
            <a:prstGeom prst="rect">
              <a:avLst/>
            </a:prstGeom>
          </p:spPr>
        </p:pic>
        <p:pic>
          <p:nvPicPr>
            <p:cNvPr id="50" name="Picture 21">
              <a:extLst>
                <a:ext uri="{FF2B5EF4-FFF2-40B4-BE49-F238E27FC236}">
                  <a16:creationId xmlns:a16="http://schemas.microsoft.com/office/drawing/2014/main" id="{F991FC38-9A7E-4AD0-8571-2538C393BE63}"/>
                </a:ext>
              </a:extLst>
            </p:cNvPr>
            <p:cNvPicPr>
              <a:picLocks noChangeAspect="1"/>
            </p:cNvPicPr>
            <p:nvPr/>
          </p:nvPicPr>
          <p:blipFill>
            <a:blip r:embed="rId4"/>
            <a:stretch>
              <a:fillRect/>
            </a:stretch>
          </p:blipFill>
          <p:spPr>
            <a:xfrm>
              <a:off x="-236719" y="13966995"/>
              <a:ext cx="495300" cy="209550"/>
            </a:xfrm>
            <a:prstGeom prst="rect">
              <a:avLst/>
            </a:prstGeom>
          </p:spPr>
        </p:pic>
      </p:grpSp>
      <p:pic>
        <p:nvPicPr>
          <p:cNvPr id="9" name="Picture 9" descr="Chart, scatter chart&#10;&#10;Description automatically generated">
            <a:extLst>
              <a:ext uri="{FF2B5EF4-FFF2-40B4-BE49-F238E27FC236}">
                <a16:creationId xmlns:a16="http://schemas.microsoft.com/office/drawing/2014/main" id="{6E9B67B4-4538-407E-AE0E-E10F8ED9DB2C}"/>
              </a:ext>
            </a:extLst>
          </p:cNvPr>
          <p:cNvPicPr>
            <a:picLocks noChangeAspect="1"/>
          </p:cNvPicPr>
          <p:nvPr/>
        </p:nvPicPr>
        <p:blipFill>
          <a:blip r:embed="rId5"/>
          <a:stretch>
            <a:fillRect/>
          </a:stretch>
        </p:blipFill>
        <p:spPr>
          <a:xfrm>
            <a:off x="966903" y="3346224"/>
            <a:ext cx="10645703" cy="2221967"/>
          </a:xfrm>
          <a:prstGeom prst="rect">
            <a:avLst/>
          </a:prstGeom>
        </p:spPr>
      </p:pic>
      <p:sp>
        <p:nvSpPr>
          <p:cNvPr id="5" name="TextBox 4">
            <a:extLst>
              <a:ext uri="{FF2B5EF4-FFF2-40B4-BE49-F238E27FC236}">
                <a16:creationId xmlns:a16="http://schemas.microsoft.com/office/drawing/2014/main" id="{4799FCB6-9A5A-490D-B40B-D3C1A8432F3B}"/>
              </a:ext>
            </a:extLst>
          </p:cNvPr>
          <p:cNvSpPr txBox="1"/>
          <p:nvPr/>
        </p:nvSpPr>
        <p:spPr>
          <a:xfrm>
            <a:off x="5437722" y="5989912"/>
            <a:ext cx="13147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Year</a:t>
            </a:r>
            <a:endParaRPr lang="en-US" sz="1400" b="1" dirty="0">
              <a:solidFill>
                <a:schemeClr val="tx1">
                  <a:lumMod val="75000"/>
                  <a:lumOff val="25000"/>
                </a:schemeClr>
              </a:solidFill>
              <a:cs typeface="Calibri"/>
            </a:endParaRPr>
          </a:p>
        </p:txBody>
      </p:sp>
      <p:sp>
        <p:nvSpPr>
          <p:cNvPr id="34" name="TextBox 33">
            <a:extLst>
              <a:ext uri="{FF2B5EF4-FFF2-40B4-BE49-F238E27FC236}">
                <a16:creationId xmlns:a16="http://schemas.microsoft.com/office/drawing/2014/main" id="{8A235588-47A2-4714-B0B4-1D3AD689EDE1}"/>
              </a:ext>
            </a:extLst>
          </p:cNvPr>
          <p:cNvSpPr txBox="1"/>
          <p:nvPr/>
        </p:nvSpPr>
        <p:spPr>
          <a:xfrm>
            <a:off x="856248" y="5638842"/>
            <a:ext cx="108128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sp>
        <p:nvSpPr>
          <p:cNvPr id="35" name="TextBox 34">
            <a:extLst>
              <a:ext uri="{FF2B5EF4-FFF2-40B4-BE49-F238E27FC236}">
                <a16:creationId xmlns:a16="http://schemas.microsoft.com/office/drawing/2014/main" id="{F929CEAF-CDD1-446B-9057-79C5F1155DBE}"/>
              </a:ext>
            </a:extLst>
          </p:cNvPr>
          <p:cNvSpPr txBox="1"/>
          <p:nvPr/>
        </p:nvSpPr>
        <p:spPr>
          <a:xfrm rot="16200000">
            <a:off x="-652606" y="4223301"/>
            <a:ext cx="21655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Temperature</a:t>
            </a:r>
          </a:p>
          <a:p>
            <a:pPr algn="ctr"/>
            <a:r>
              <a:rPr lang="en-US" sz="1400" b="1" dirty="0">
                <a:solidFill>
                  <a:schemeClr val="tx1">
                    <a:lumMod val="75000"/>
                    <a:lumOff val="25000"/>
                  </a:schemeClr>
                </a:solidFill>
                <a:latin typeface="Century Gothic"/>
                <a:cs typeface="Calibri"/>
              </a:rPr>
              <a:t>(Celsius)</a:t>
            </a:r>
          </a:p>
        </p:txBody>
      </p:sp>
      <p:grpSp>
        <p:nvGrpSpPr>
          <p:cNvPr id="16" name="Group 15">
            <a:extLst>
              <a:ext uri="{FF2B5EF4-FFF2-40B4-BE49-F238E27FC236}">
                <a16:creationId xmlns:a16="http://schemas.microsoft.com/office/drawing/2014/main" id="{1336C221-CECC-4409-A7DC-4BB6C6F00623}"/>
              </a:ext>
            </a:extLst>
          </p:cNvPr>
          <p:cNvGrpSpPr/>
          <p:nvPr/>
        </p:nvGrpSpPr>
        <p:grpSpPr>
          <a:xfrm>
            <a:off x="664164" y="3290241"/>
            <a:ext cx="474820" cy="2433453"/>
            <a:chOff x="664164" y="3290241"/>
            <a:chExt cx="474820" cy="2433453"/>
          </a:xfrm>
        </p:grpSpPr>
        <p:sp>
          <p:nvSpPr>
            <p:cNvPr id="11" name="TextBox 10">
              <a:extLst>
                <a:ext uri="{FF2B5EF4-FFF2-40B4-BE49-F238E27FC236}">
                  <a16:creationId xmlns:a16="http://schemas.microsoft.com/office/drawing/2014/main" id="{C19BB8EC-50AA-40AC-B560-EDA1CEADFCA9}"/>
                </a:ext>
              </a:extLst>
            </p:cNvPr>
            <p:cNvSpPr txBox="1"/>
            <p:nvPr/>
          </p:nvSpPr>
          <p:spPr>
            <a:xfrm>
              <a:off x="664164" y="3290241"/>
              <a:ext cx="474820" cy="307777"/>
            </a:xfrm>
            <a:prstGeom prst="rect">
              <a:avLst/>
            </a:prstGeom>
            <a:noFill/>
          </p:spPr>
          <p:txBody>
            <a:bodyPr wrap="square" rtlCol="0">
              <a:spAutoFit/>
            </a:bodyPr>
            <a:lstStyle/>
            <a:p>
              <a:r>
                <a:rPr lang="en-US" sz="1400" dirty="0">
                  <a:solidFill>
                    <a:schemeClr val="tx1">
                      <a:lumMod val="75000"/>
                      <a:lumOff val="25000"/>
                    </a:schemeClr>
                  </a:solidFill>
                </a:rPr>
                <a:t>35</a:t>
              </a:r>
            </a:p>
          </p:txBody>
        </p:sp>
        <p:sp>
          <p:nvSpPr>
            <p:cNvPr id="37" name="TextBox 36">
              <a:extLst>
                <a:ext uri="{FF2B5EF4-FFF2-40B4-BE49-F238E27FC236}">
                  <a16:creationId xmlns:a16="http://schemas.microsoft.com/office/drawing/2014/main" id="{9C09582F-18D6-4CEB-B83E-06F3B2666ED0}"/>
                </a:ext>
              </a:extLst>
            </p:cNvPr>
            <p:cNvSpPr txBox="1"/>
            <p:nvPr/>
          </p:nvSpPr>
          <p:spPr>
            <a:xfrm>
              <a:off x="664164" y="3565499"/>
              <a:ext cx="474820" cy="307777"/>
            </a:xfrm>
            <a:prstGeom prst="rect">
              <a:avLst/>
            </a:prstGeom>
            <a:noFill/>
          </p:spPr>
          <p:txBody>
            <a:bodyPr wrap="square" rtlCol="0">
              <a:spAutoFit/>
            </a:bodyPr>
            <a:lstStyle/>
            <a:p>
              <a:r>
                <a:rPr lang="en-US" sz="1400" dirty="0">
                  <a:solidFill>
                    <a:schemeClr val="tx1">
                      <a:lumMod val="75000"/>
                      <a:lumOff val="25000"/>
                    </a:schemeClr>
                  </a:solidFill>
                </a:rPr>
                <a:t>30</a:t>
              </a:r>
            </a:p>
          </p:txBody>
        </p:sp>
        <p:sp>
          <p:nvSpPr>
            <p:cNvPr id="40" name="TextBox 39">
              <a:extLst>
                <a:ext uri="{FF2B5EF4-FFF2-40B4-BE49-F238E27FC236}">
                  <a16:creationId xmlns:a16="http://schemas.microsoft.com/office/drawing/2014/main" id="{4251A49C-B532-4118-926E-7386BD14D262}"/>
                </a:ext>
              </a:extLst>
            </p:cNvPr>
            <p:cNvSpPr txBox="1"/>
            <p:nvPr/>
          </p:nvSpPr>
          <p:spPr>
            <a:xfrm>
              <a:off x="664164" y="3873276"/>
              <a:ext cx="474820" cy="307777"/>
            </a:xfrm>
            <a:prstGeom prst="rect">
              <a:avLst/>
            </a:prstGeom>
            <a:noFill/>
          </p:spPr>
          <p:txBody>
            <a:bodyPr wrap="square" rtlCol="0">
              <a:spAutoFit/>
            </a:bodyPr>
            <a:lstStyle/>
            <a:p>
              <a:r>
                <a:rPr lang="en-US" sz="1400" dirty="0">
                  <a:solidFill>
                    <a:schemeClr val="tx1">
                      <a:lumMod val="75000"/>
                      <a:lumOff val="25000"/>
                    </a:schemeClr>
                  </a:solidFill>
                </a:rPr>
                <a:t>25</a:t>
              </a:r>
            </a:p>
          </p:txBody>
        </p:sp>
        <p:sp>
          <p:nvSpPr>
            <p:cNvPr id="41" name="TextBox 40">
              <a:extLst>
                <a:ext uri="{FF2B5EF4-FFF2-40B4-BE49-F238E27FC236}">
                  <a16:creationId xmlns:a16="http://schemas.microsoft.com/office/drawing/2014/main" id="{1B2CE217-AEB6-460A-A51B-1149E2F9944A}"/>
                </a:ext>
              </a:extLst>
            </p:cNvPr>
            <p:cNvSpPr txBox="1"/>
            <p:nvPr/>
          </p:nvSpPr>
          <p:spPr>
            <a:xfrm>
              <a:off x="664164" y="4209120"/>
              <a:ext cx="474820" cy="307777"/>
            </a:xfrm>
            <a:prstGeom prst="rect">
              <a:avLst/>
            </a:prstGeom>
            <a:noFill/>
          </p:spPr>
          <p:txBody>
            <a:bodyPr wrap="square" rtlCol="0">
              <a:spAutoFit/>
            </a:bodyPr>
            <a:lstStyle/>
            <a:p>
              <a:r>
                <a:rPr lang="en-US" sz="1400" dirty="0">
                  <a:solidFill>
                    <a:schemeClr val="tx1">
                      <a:lumMod val="75000"/>
                      <a:lumOff val="25000"/>
                    </a:schemeClr>
                  </a:solidFill>
                </a:rPr>
                <a:t>20</a:t>
              </a:r>
            </a:p>
          </p:txBody>
        </p:sp>
        <p:sp>
          <p:nvSpPr>
            <p:cNvPr id="57" name="TextBox 56">
              <a:extLst>
                <a:ext uri="{FF2B5EF4-FFF2-40B4-BE49-F238E27FC236}">
                  <a16:creationId xmlns:a16="http://schemas.microsoft.com/office/drawing/2014/main" id="{71A6486A-C2E3-4F28-8E8A-59B1A5A05C7E}"/>
                </a:ext>
              </a:extLst>
            </p:cNvPr>
            <p:cNvSpPr txBox="1"/>
            <p:nvPr/>
          </p:nvSpPr>
          <p:spPr>
            <a:xfrm>
              <a:off x="664164" y="4508854"/>
              <a:ext cx="474820" cy="307777"/>
            </a:xfrm>
            <a:prstGeom prst="rect">
              <a:avLst/>
            </a:prstGeom>
            <a:noFill/>
          </p:spPr>
          <p:txBody>
            <a:bodyPr wrap="square" rtlCol="0">
              <a:spAutoFit/>
            </a:bodyPr>
            <a:lstStyle/>
            <a:p>
              <a:r>
                <a:rPr lang="en-US" sz="1400" dirty="0">
                  <a:solidFill>
                    <a:schemeClr val="tx1">
                      <a:lumMod val="75000"/>
                      <a:lumOff val="25000"/>
                    </a:schemeClr>
                  </a:solidFill>
                </a:rPr>
                <a:t>15</a:t>
              </a:r>
            </a:p>
          </p:txBody>
        </p:sp>
        <p:sp>
          <p:nvSpPr>
            <p:cNvPr id="58" name="TextBox 57">
              <a:extLst>
                <a:ext uri="{FF2B5EF4-FFF2-40B4-BE49-F238E27FC236}">
                  <a16:creationId xmlns:a16="http://schemas.microsoft.com/office/drawing/2014/main" id="{C4459670-F4D3-4586-9599-FFEE26A65E3F}"/>
                </a:ext>
              </a:extLst>
            </p:cNvPr>
            <p:cNvSpPr txBox="1"/>
            <p:nvPr/>
          </p:nvSpPr>
          <p:spPr>
            <a:xfrm>
              <a:off x="664164" y="4808497"/>
              <a:ext cx="47482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sp>
          <p:nvSpPr>
            <p:cNvPr id="59" name="TextBox 58">
              <a:extLst>
                <a:ext uri="{FF2B5EF4-FFF2-40B4-BE49-F238E27FC236}">
                  <a16:creationId xmlns:a16="http://schemas.microsoft.com/office/drawing/2014/main" id="{FB871540-71C9-4250-B875-A899606FEFA3}"/>
                </a:ext>
              </a:extLst>
            </p:cNvPr>
            <p:cNvSpPr txBox="1"/>
            <p:nvPr/>
          </p:nvSpPr>
          <p:spPr>
            <a:xfrm>
              <a:off x="664164" y="5116274"/>
              <a:ext cx="474820"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60" name="TextBox 59">
              <a:extLst>
                <a:ext uri="{FF2B5EF4-FFF2-40B4-BE49-F238E27FC236}">
                  <a16:creationId xmlns:a16="http://schemas.microsoft.com/office/drawing/2014/main" id="{2A814F42-7790-4D0E-A298-FB7B171013F4}"/>
                </a:ext>
              </a:extLst>
            </p:cNvPr>
            <p:cNvSpPr txBox="1"/>
            <p:nvPr/>
          </p:nvSpPr>
          <p:spPr>
            <a:xfrm>
              <a:off x="664164" y="5415917"/>
              <a:ext cx="474820" cy="307777"/>
            </a:xfrm>
            <a:prstGeom prst="rect">
              <a:avLst/>
            </a:prstGeom>
            <a:noFill/>
          </p:spPr>
          <p:txBody>
            <a:bodyPr wrap="square" rtlCol="0">
              <a:spAutoFit/>
            </a:bodyPr>
            <a:lstStyle/>
            <a:p>
              <a:r>
                <a:rPr lang="en-US" sz="1400" dirty="0">
                  <a:solidFill>
                    <a:schemeClr val="tx1">
                      <a:lumMod val="75000"/>
                      <a:lumOff val="25000"/>
                    </a:schemeClr>
                  </a:solidFill>
                </a:rPr>
                <a:t>0</a:t>
              </a:r>
            </a:p>
          </p:txBody>
        </p:sp>
      </p:grpSp>
      <p:grpSp>
        <p:nvGrpSpPr>
          <p:cNvPr id="61" name="Group 60">
            <a:extLst>
              <a:ext uri="{FF2B5EF4-FFF2-40B4-BE49-F238E27FC236}">
                <a16:creationId xmlns:a16="http://schemas.microsoft.com/office/drawing/2014/main" id="{5F4C4E7D-DB18-461F-BBC9-32824548DB60}"/>
              </a:ext>
            </a:extLst>
          </p:cNvPr>
          <p:cNvGrpSpPr/>
          <p:nvPr/>
        </p:nvGrpSpPr>
        <p:grpSpPr>
          <a:xfrm>
            <a:off x="653213" y="874011"/>
            <a:ext cx="480810" cy="2280088"/>
            <a:chOff x="664163" y="3290241"/>
            <a:chExt cx="474821" cy="2457385"/>
          </a:xfrm>
        </p:grpSpPr>
        <p:sp>
          <p:nvSpPr>
            <p:cNvPr id="62" name="TextBox 61">
              <a:extLst>
                <a:ext uri="{FF2B5EF4-FFF2-40B4-BE49-F238E27FC236}">
                  <a16:creationId xmlns:a16="http://schemas.microsoft.com/office/drawing/2014/main" id="{C0515352-DACC-4FA2-ADE2-4C245E907067}"/>
                </a:ext>
              </a:extLst>
            </p:cNvPr>
            <p:cNvSpPr txBox="1"/>
            <p:nvPr/>
          </p:nvSpPr>
          <p:spPr>
            <a:xfrm>
              <a:off x="664163" y="3290241"/>
              <a:ext cx="474820" cy="331709"/>
            </a:xfrm>
            <a:prstGeom prst="rect">
              <a:avLst/>
            </a:prstGeom>
            <a:noFill/>
          </p:spPr>
          <p:txBody>
            <a:bodyPr wrap="square" rtlCol="0">
              <a:spAutoFit/>
            </a:bodyPr>
            <a:lstStyle/>
            <a:p>
              <a:r>
                <a:rPr lang="en-US" sz="1400" dirty="0">
                  <a:solidFill>
                    <a:schemeClr val="tx1">
                      <a:lumMod val="75000"/>
                      <a:lumOff val="25000"/>
                    </a:schemeClr>
                  </a:solidFill>
                </a:rPr>
                <a:t>35</a:t>
              </a:r>
            </a:p>
          </p:txBody>
        </p:sp>
        <p:sp>
          <p:nvSpPr>
            <p:cNvPr id="63" name="TextBox 62">
              <a:extLst>
                <a:ext uri="{FF2B5EF4-FFF2-40B4-BE49-F238E27FC236}">
                  <a16:creationId xmlns:a16="http://schemas.microsoft.com/office/drawing/2014/main" id="{800FF372-29A6-4682-B7D7-3DAAD8F39D31}"/>
                </a:ext>
              </a:extLst>
            </p:cNvPr>
            <p:cNvSpPr txBox="1"/>
            <p:nvPr/>
          </p:nvSpPr>
          <p:spPr>
            <a:xfrm>
              <a:off x="664163" y="3565499"/>
              <a:ext cx="474820" cy="331709"/>
            </a:xfrm>
            <a:prstGeom prst="rect">
              <a:avLst/>
            </a:prstGeom>
            <a:noFill/>
          </p:spPr>
          <p:txBody>
            <a:bodyPr wrap="square" rtlCol="0">
              <a:spAutoFit/>
            </a:bodyPr>
            <a:lstStyle/>
            <a:p>
              <a:r>
                <a:rPr lang="en-US" sz="1400" dirty="0">
                  <a:solidFill>
                    <a:schemeClr val="tx1">
                      <a:lumMod val="75000"/>
                      <a:lumOff val="25000"/>
                    </a:schemeClr>
                  </a:solidFill>
                </a:rPr>
                <a:t>30</a:t>
              </a:r>
            </a:p>
          </p:txBody>
        </p:sp>
        <p:sp>
          <p:nvSpPr>
            <p:cNvPr id="64" name="TextBox 63">
              <a:extLst>
                <a:ext uri="{FF2B5EF4-FFF2-40B4-BE49-F238E27FC236}">
                  <a16:creationId xmlns:a16="http://schemas.microsoft.com/office/drawing/2014/main" id="{A42E678C-7903-419A-9C95-0D6DEFFA59CF}"/>
                </a:ext>
              </a:extLst>
            </p:cNvPr>
            <p:cNvSpPr txBox="1"/>
            <p:nvPr/>
          </p:nvSpPr>
          <p:spPr>
            <a:xfrm>
              <a:off x="664163" y="3873276"/>
              <a:ext cx="474820" cy="331709"/>
            </a:xfrm>
            <a:prstGeom prst="rect">
              <a:avLst/>
            </a:prstGeom>
            <a:noFill/>
          </p:spPr>
          <p:txBody>
            <a:bodyPr wrap="square" rtlCol="0">
              <a:spAutoFit/>
            </a:bodyPr>
            <a:lstStyle/>
            <a:p>
              <a:r>
                <a:rPr lang="en-US" sz="1400" dirty="0">
                  <a:solidFill>
                    <a:schemeClr val="tx1">
                      <a:lumMod val="75000"/>
                      <a:lumOff val="25000"/>
                    </a:schemeClr>
                  </a:solidFill>
                </a:rPr>
                <a:t>25</a:t>
              </a:r>
            </a:p>
          </p:txBody>
        </p:sp>
        <p:sp>
          <p:nvSpPr>
            <p:cNvPr id="65" name="TextBox 64">
              <a:extLst>
                <a:ext uri="{FF2B5EF4-FFF2-40B4-BE49-F238E27FC236}">
                  <a16:creationId xmlns:a16="http://schemas.microsoft.com/office/drawing/2014/main" id="{ADE60CC8-6FF8-43DB-978E-6618FA36960B}"/>
                </a:ext>
              </a:extLst>
            </p:cNvPr>
            <p:cNvSpPr txBox="1"/>
            <p:nvPr/>
          </p:nvSpPr>
          <p:spPr>
            <a:xfrm>
              <a:off x="664164" y="4209120"/>
              <a:ext cx="474820" cy="331709"/>
            </a:xfrm>
            <a:prstGeom prst="rect">
              <a:avLst/>
            </a:prstGeom>
            <a:noFill/>
          </p:spPr>
          <p:txBody>
            <a:bodyPr wrap="square" rtlCol="0">
              <a:spAutoFit/>
            </a:bodyPr>
            <a:lstStyle/>
            <a:p>
              <a:r>
                <a:rPr lang="en-US" sz="1400" dirty="0">
                  <a:solidFill>
                    <a:schemeClr val="tx1">
                      <a:lumMod val="75000"/>
                      <a:lumOff val="25000"/>
                    </a:schemeClr>
                  </a:solidFill>
                </a:rPr>
                <a:t>20</a:t>
              </a:r>
            </a:p>
          </p:txBody>
        </p:sp>
        <p:sp>
          <p:nvSpPr>
            <p:cNvPr id="66" name="TextBox 65">
              <a:extLst>
                <a:ext uri="{FF2B5EF4-FFF2-40B4-BE49-F238E27FC236}">
                  <a16:creationId xmlns:a16="http://schemas.microsoft.com/office/drawing/2014/main" id="{315065B0-AEA2-41D0-924B-F7525CC2D69B}"/>
                </a:ext>
              </a:extLst>
            </p:cNvPr>
            <p:cNvSpPr txBox="1"/>
            <p:nvPr/>
          </p:nvSpPr>
          <p:spPr>
            <a:xfrm>
              <a:off x="664164" y="4508854"/>
              <a:ext cx="474820" cy="331709"/>
            </a:xfrm>
            <a:prstGeom prst="rect">
              <a:avLst/>
            </a:prstGeom>
            <a:noFill/>
          </p:spPr>
          <p:txBody>
            <a:bodyPr wrap="square" rtlCol="0">
              <a:spAutoFit/>
            </a:bodyPr>
            <a:lstStyle/>
            <a:p>
              <a:r>
                <a:rPr lang="en-US" sz="1400" dirty="0">
                  <a:solidFill>
                    <a:schemeClr val="tx1">
                      <a:lumMod val="75000"/>
                      <a:lumOff val="25000"/>
                    </a:schemeClr>
                  </a:solidFill>
                </a:rPr>
                <a:t>15</a:t>
              </a:r>
            </a:p>
          </p:txBody>
        </p:sp>
        <p:sp>
          <p:nvSpPr>
            <p:cNvPr id="67" name="TextBox 66">
              <a:extLst>
                <a:ext uri="{FF2B5EF4-FFF2-40B4-BE49-F238E27FC236}">
                  <a16:creationId xmlns:a16="http://schemas.microsoft.com/office/drawing/2014/main" id="{4945CA1C-FB8C-4A53-BE69-E206E9F13343}"/>
                </a:ext>
              </a:extLst>
            </p:cNvPr>
            <p:cNvSpPr txBox="1"/>
            <p:nvPr/>
          </p:nvSpPr>
          <p:spPr>
            <a:xfrm>
              <a:off x="664164" y="4808497"/>
              <a:ext cx="474820" cy="331709"/>
            </a:xfrm>
            <a:prstGeom prst="rect">
              <a:avLst/>
            </a:prstGeom>
            <a:noFill/>
          </p:spPr>
          <p:txBody>
            <a:bodyPr wrap="square" rtlCol="0">
              <a:spAutoFit/>
            </a:bodyPr>
            <a:lstStyle/>
            <a:p>
              <a:r>
                <a:rPr lang="en-US" sz="1400" dirty="0">
                  <a:solidFill>
                    <a:schemeClr val="tx1">
                      <a:lumMod val="75000"/>
                      <a:lumOff val="25000"/>
                    </a:schemeClr>
                  </a:solidFill>
                </a:rPr>
                <a:t>10</a:t>
              </a:r>
            </a:p>
          </p:txBody>
        </p:sp>
        <p:sp>
          <p:nvSpPr>
            <p:cNvPr id="68" name="TextBox 67">
              <a:extLst>
                <a:ext uri="{FF2B5EF4-FFF2-40B4-BE49-F238E27FC236}">
                  <a16:creationId xmlns:a16="http://schemas.microsoft.com/office/drawing/2014/main" id="{CFA0F8C3-8792-4CC5-B858-AF117D02DF0F}"/>
                </a:ext>
              </a:extLst>
            </p:cNvPr>
            <p:cNvSpPr txBox="1"/>
            <p:nvPr/>
          </p:nvSpPr>
          <p:spPr>
            <a:xfrm>
              <a:off x="664164" y="5116274"/>
              <a:ext cx="474820" cy="331709"/>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69" name="TextBox 68">
              <a:extLst>
                <a:ext uri="{FF2B5EF4-FFF2-40B4-BE49-F238E27FC236}">
                  <a16:creationId xmlns:a16="http://schemas.microsoft.com/office/drawing/2014/main" id="{57035B0C-2314-44D7-9133-D9B870895545}"/>
                </a:ext>
              </a:extLst>
            </p:cNvPr>
            <p:cNvSpPr txBox="1"/>
            <p:nvPr/>
          </p:nvSpPr>
          <p:spPr>
            <a:xfrm>
              <a:off x="664164" y="5415917"/>
              <a:ext cx="474820" cy="331709"/>
            </a:xfrm>
            <a:prstGeom prst="rect">
              <a:avLst/>
            </a:prstGeom>
            <a:noFill/>
          </p:spPr>
          <p:txBody>
            <a:bodyPr wrap="square" rtlCol="0">
              <a:spAutoFit/>
            </a:bodyPr>
            <a:lstStyle/>
            <a:p>
              <a:r>
                <a:rPr lang="en-US" sz="1400" dirty="0">
                  <a:solidFill>
                    <a:schemeClr val="tx1">
                      <a:lumMod val="75000"/>
                      <a:lumOff val="25000"/>
                    </a:schemeClr>
                  </a:solidFill>
                </a:rPr>
                <a:t>0</a:t>
              </a:r>
            </a:p>
          </p:txBody>
        </p:sp>
      </p:grpSp>
      <p:pic>
        <p:nvPicPr>
          <p:cNvPr id="10" name="Picture 11" descr="Chart, scatter chart&#10;&#10;Description automatically generated">
            <a:extLst>
              <a:ext uri="{FF2B5EF4-FFF2-40B4-BE49-F238E27FC236}">
                <a16:creationId xmlns:a16="http://schemas.microsoft.com/office/drawing/2014/main" id="{47DEBB5E-FCDD-48B1-A7E0-A9F987F232EF}"/>
              </a:ext>
            </a:extLst>
          </p:cNvPr>
          <p:cNvPicPr>
            <a:picLocks noChangeAspect="1"/>
          </p:cNvPicPr>
          <p:nvPr/>
        </p:nvPicPr>
        <p:blipFill>
          <a:blip r:embed="rId6"/>
          <a:stretch>
            <a:fillRect/>
          </a:stretch>
        </p:blipFill>
        <p:spPr>
          <a:xfrm>
            <a:off x="970844" y="928166"/>
            <a:ext cx="10574866" cy="2123001"/>
          </a:xfrm>
          <a:prstGeom prst="rect">
            <a:avLst/>
          </a:prstGeom>
        </p:spPr>
      </p:pic>
    </p:spTree>
    <p:extLst>
      <p:ext uri="{BB962C8B-B14F-4D97-AF65-F5344CB8AC3E}">
        <p14:creationId xmlns:p14="http://schemas.microsoft.com/office/powerpoint/2010/main" val="2854458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1FA73-F543-4C00-B1CF-0F91E17A403E}"/>
              </a:ext>
            </a:extLst>
          </p:cNvPr>
          <p:cNvSpPr txBox="1"/>
          <p:nvPr/>
        </p:nvSpPr>
        <p:spPr>
          <a:xfrm>
            <a:off x="2770087" y="514338"/>
            <a:ext cx="64237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LST Seasonal Average Temperature Trend, 2000-2025</a:t>
            </a:r>
          </a:p>
        </p:txBody>
      </p:sp>
      <p:sp>
        <p:nvSpPr>
          <p:cNvPr id="7" name="Title 1">
            <a:extLst>
              <a:ext uri="{FF2B5EF4-FFF2-40B4-BE49-F238E27FC236}">
                <a16:creationId xmlns:a16="http://schemas.microsoft.com/office/drawing/2014/main" id="{5D0081C6-4BD3-4975-BA40-0703B8DC175B}"/>
              </a:ext>
            </a:extLst>
          </p:cNvPr>
          <p:cNvSpPr txBox="1">
            <a:spLocks/>
          </p:cNvSpPr>
          <p:nvPr/>
        </p:nvSpPr>
        <p:spPr>
          <a:xfrm>
            <a:off x="247649" y="163368"/>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6A478"/>
                </a:solidFill>
                <a:latin typeface="Century Gothic" panose="020F0302020204030204"/>
              </a:rPr>
              <a:t>RESULTS</a:t>
            </a:r>
            <a:r>
              <a:rPr lang="en-US" sz="3200" dirty="0">
                <a:solidFill>
                  <a:srgbClr val="66A478"/>
                </a:solidFill>
                <a:latin typeface="Century Gothic" panose="020F0302020204030204"/>
              </a:rPr>
              <a:t> </a:t>
            </a:r>
            <a:r>
              <a:rPr lang="en-US" sz="3200" dirty="0">
                <a:solidFill>
                  <a:srgbClr val="66A478"/>
                </a:solidFill>
                <a:latin typeface="Century Gothic" panose="020B0502020202020204" pitchFamily="34" charset="0"/>
              </a:rPr>
              <a:t>– </a:t>
            </a:r>
            <a:r>
              <a:rPr lang="en-US" sz="3200" b="1" dirty="0">
                <a:solidFill>
                  <a:srgbClr val="66A478"/>
                </a:solidFill>
                <a:latin typeface="Century Gothic" panose="020B0502020202020204" pitchFamily="34" charset="0"/>
              </a:rPr>
              <a:t>CLIMATE ANALYSIS</a:t>
            </a:r>
            <a:endParaRPr lang="en-US" sz="3200" b="1" dirty="0">
              <a:solidFill>
                <a:srgbClr val="66A478"/>
              </a:solidFill>
              <a:latin typeface="Century Gothic" panose="020F0302020204030204"/>
            </a:endParaRPr>
          </a:p>
        </p:txBody>
      </p:sp>
      <p:sp>
        <p:nvSpPr>
          <p:cNvPr id="24" name="TextBox 23">
            <a:extLst>
              <a:ext uri="{FF2B5EF4-FFF2-40B4-BE49-F238E27FC236}">
                <a16:creationId xmlns:a16="http://schemas.microsoft.com/office/drawing/2014/main" id="{CC9162A2-DCE7-4ED6-9137-FC2B6732870D}"/>
              </a:ext>
            </a:extLst>
          </p:cNvPr>
          <p:cNvSpPr txBox="1"/>
          <p:nvPr/>
        </p:nvSpPr>
        <p:spPr>
          <a:xfrm>
            <a:off x="803739" y="3043051"/>
            <a:ext cx="106488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09244893-5222-4C4E-93C1-D3C2E429A8F1}"/>
              </a:ext>
            </a:extLst>
          </p:cNvPr>
          <p:cNvSpPr txBox="1"/>
          <p:nvPr/>
        </p:nvSpPr>
        <p:spPr>
          <a:xfrm rot="16200000">
            <a:off x="-652606" y="1787523"/>
            <a:ext cx="21655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Temperature</a:t>
            </a:r>
          </a:p>
          <a:p>
            <a:pPr algn="ctr"/>
            <a:r>
              <a:rPr lang="en-US" sz="1400" b="1" dirty="0">
                <a:solidFill>
                  <a:schemeClr val="tx1">
                    <a:lumMod val="75000"/>
                    <a:lumOff val="25000"/>
                  </a:schemeClr>
                </a:solidFill>
                <a:latin typeface="Century Gothic"/>
                <a:cs typeface="Calibri"/>
              </a:rPr>
              <a:t>(Celsius)</a:t>
            </a:r>
          </a:p>
        </p:txBody>
      </p:sp>
      <p:sp>
        <p:nvSpPr>
          <p:cNvPr id="5" name="TextBox 4">
            <a:extLst>
              <a:ext uri="{FF2B5EF4-FFF2-40B4-BE49-F238E27FC236}">
                <a16:creationId xmlns:a16="http://schemas.microsoft.com/office/drawing/2014/main" id="{4799FCB6-9A5A-490D-B40B-D3C1A8432F3B}"/>
              </a:ext>
            </a:extLst>
          </p:cNvPr>
          <p:cNvSpPr txBox="1"/>
          <p:nvPr/>
        </p:nvSpPr>
        <p:spPr>
          <a:xfrm>
            <a:off x="5437722" y="5989912"/>
            <a:ext cx="13147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Year</a:t>
            </a:r>
            <a:endParaRPr lang="en-US" sz="1400" b="1" dirty="0">
              <a:solidFill>
                <a:schemeClr val="tx1">
                  <a:lumMod val="75000"/>
                  <a:lumOff val="25000"/>
                </a:schemeClr>
              </a:solidFill>
              <a:cs typeface="Calibri"/>
            </a:endParaRPr>
          </a:p>
        </p:txBody>
      </p:sp>
      <p:sp>
        <p:nvSpPr>
          <p:cNvPr id="34" name="TextBox 33">
            <a:extLst>
              <a:ext uri="{FF2B5EF4-FFF2-40B4-BE49-F238E27FC236}">
                <a16:creationId xmlns:a16="http://schemas.microsoft.com/office/drawing/2014/main" id="{8A235588-47A2-4714-B0B4-1D3AD689EDE1}"/>
              </a:ext>
            </a:extLst>
          </p:cNvPr>
          <p:cNvSpPr txBox="1"/>
          <p:nvPr/>
        </p:nvSpPr>
        <p:spPr>
          <a:xfrm>
            <a:off x="856248" y="5638842"/>
            <a:ext cx="108128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sp>
        <p:nvSpPr>
          <p:cNvPr id="35" name="TextBox 34">
            <a:extLst>
              <a:ext uri="{FF2B5EF4-FFF2-40B4-BE49-F238E27FC236}">
                <a16:creationId xmlns:a16="http://schemas.microsoft.com/office/drawing/2014/main" id="{F929CEAF-CDD1-446B-9057-79C5F1155DBE}"/>
              </a:ext>
            </a:extLst>
          </p:cNvPr>
          <p:cNvSpPr txBox="1"/>
          <p:nvPr/>
        </p:nvSpPr>
        <p:spPr>
          <a:xfrm rot="16200000">
            <a:off x="-652606" y="4223301"/>
            <a:ext cx="21655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cs typeface="Calibri"/>
              </a:rPr>
              <a:t>Temperature</a:t>
            </a:r>
          </a:p>
          <a:p>
            <a:pPr algn="ctr"/>
            <a:r>
              <a:rPr lang="en-US" sz="1400" b="1" dirty="0">
                <a:solidFill>
                  <a:schemeClr val="tx1">
                    <a:lumMod val="75000"/>
                    <a:lumOff val="25000"/>
                  </a:schemeClr>
                </a:solidFill>
                <a:latin typeface="Century Gothic"/>
                <a:cs typeface="Calibri"/>
              </a:rPr>
              <a:t>(Celsius)</a:t>
            </a:r>
          </a:p>
        </p:txBody>
      </p:sp>
      <p:grpSp>
        <p:nvGrpSpPr>
          <p:cNvPr id="16" name="Group 15">
            <a:extLst>
              <a:ext uri="{FF2B5EF4-FFF2-40B4-BE49-F238E27FC236}">
                <a16:creationId xmlns:a16="http://schemas.microsoft.com/office/drawing/2014/main" id="{1336C221-CECC-4409-A7DC-4BB6C6F00623}"/>
              </a:ext>
            </a:extLst>
          </p:cNvPr>
          <p:cNvGrpSpPr/>
          <p:nvPr/>
        </p:nvGrpSpPr>
        <p:grpSpPr>
          <a:xfrm>
            <a:off x="664164" y="3290241"/>
            <a:ext cx="474820" cy="2433453"/>
            <a:chOff x="664164" y="3290241"/>
            <a:chExt cx="474820" cy="2433453"/>
          </a:xfrm>
        </p:grpSpPr>
        <p:sp>
          <p:nvSpPr>
            <p:cNvPr id="11" name="TextBox 10">
              <a:extLst>
                <a:ext uri="{FF2B5EF4-FFF2-40B4-BE49-F238E27FC236}">
                  <a16:creationId xmlns:a16="http://schemas.microsoft.com/office/drawing/2014/main" id="{C19BB8EC-50AA-40AC-B560-EDA1CEADFCA9}"/>
                </a:ext>
              </a:extLst>
            </p:cNvPr>
            <p:cNvSpPr txBox="1"/>
            <p:nvPr/>
          </p:nvSpPr>
          <p:spPr>
            <a:xfrm>
              <a:off x="664164" y="3290241"/>
              <a:ext cx="474820" cy="307777"/>
            </a:xfrm>
            <a:prstGeom prst="rect">
              <a:avLst/>
            </a:prstGeom>
            <a:noFill/>
          </p:spPr>
          <p:txBody>
            <a:bodyPr wrap="square" rtlCol="0">
              <a:spAutoFit/>
            </a:bodyPr>
            <a:lstStyle/>
            <a:p>
              <a:r>
                <a:rPr lang="en-US" sz="1400" dirty="0">
                  <a:solidFill>
                    <a:schemeClr val="tx1">
                      <a:lumMod val="75000"/>
                      <a:lumOff val="25000"/>
                    </a:schemeClr>
                  </a:solidFill>
                </a:rPr>
                <a:t>35</a:t>
              </a:r>
            </a:p>
          </p:txBody>
        </p:sp>
        <p:sp>
          <p:nvSpPr>
            <p:cNvPr id="37" name="TextBox 36">
              <a:extLst>
                <a:ext uri="{FF2B5EF4-FFF2-40B4-BE49-F238E27FC236}">
                  <a16:creationId xmlns:a16="http://schemas.microsoft.com/office/drawing/2014/main" id="{9C09582F-18D6-4CEB-B83E-06F3B2666ED0}"/>
                </a:ext>
              </a:extLst>
            </p:cNvPr>
            <p:cNvSpPr txBox="1"/>
            <p:nvPr/>
          </p:nvSpPr>
          <p:spPr>
            <a:xfrm>
              <a:off x="664164" y="3565499"/>
              <a:ext cx="474820" cy="307777"/>
            </a:xfrm>
            <a:prstGeom prst="rect">
              <a:avLst/>
            </a:prstGeom>
            <a:noFill/>
          </p:spPr>
          <p:txBody>
            <a:bodyPr wrap="square" rtlCol="0">
              <a:spAutoFit/>
            </a:bodyPr>
            <a:lstStyle/>
            <a:p>
              <a:r>
                <a:rPr lang="en-US" sz="1400" dirty="0">
                  <a:solidFill>
                    <a:schemeClr val="tx1">
                      <a:lumMod val="75000"/>
                      <a:lumOff val="25000"/>
                    </a:schemeClr>
                  </a:solidFill>
                </a:rPr>
                <a:t>30</a:t>
              </a:r>
            </a:p>
          </p:txBody>
        </p:sp>
        <p:sp>
          <p:nvSpPr>
            <p:cNvPr id="40" name="TextBox 39">
              <a:extLst>
                <a:ext uri="{FF2B5EF4-FFF2-40B4-BE49-F238E27FC236}">
                  <a16:creationId xmlns:a16="http://schemas.microsoft.com/office/drawing/2014/main" id="{4251A49C-B532-4118-926E-7386BD14D262}"/>
                </a:ext>
              </a:extLst>
            </p:cNvPr>
            <p:cNvSpPr txBox="1"/>
            <p:nvPr/>
          </p:nvSpPr>
          <p:spPr>
            <a:xfrm>
              <a:off x="664164" y="3873276"/>
              <a:ext cx="474820" cy="307777"/>
            </a:xfrm>
            <a:prstGeom prst="rect">
              <a:avLst/>
            </a:prstGeom>
            <a:noFill/>
          </p:spPr>
          <p:txBody>
            <a:bodyPr wrap="square" rtlCol="0">
              <a:spAutoFit/>
            </a:bodyPr>
            <a:lstStyle/>
            <a:p>
              <a:r>
                <a:rPr lang="en-US" sz="1400" dirty="0">
                  <a:solidFill>
                    <a:schemeClr val="tx1">
                      <a:lumMod val="75000"/>
                      <a:lumOff val="25000"/>
                    </a:schemeClr>
                  </a:solidFill>
                </a:rPr>
                <a:t>25</a:t>
              </a:r>
            </a:p>
          </p:txBody>
        </p:sp>
        <p:sp>
          <p:nvSpPr>
            <p:cNvPr id="41" name="TextBox 40">
              <a:extLst>
                <a:ext uri="{FF2B5EF4-FFF2-40B4-BE49-F238E27FC236}">
                  <a16:creationId xmlns:a16="http://schemas.microsoft.com/office/drawing/2014/main" id="{1B2CE217-AEB6-460A-A51B-1149E2F9944A}"/>
                </a:ext>
              </a:extLst>
            </p:cNvPr>
            <p:cNvSpPr txBox="1"/>
            <p:nvPr/>
          </p:nvSpPr>
          <p:spPr>
            <a:xfrm>
              <a:off x="664164" y="4209120"/>
              <a:ext cx="474820" cy="307777"/>
            </a:xfrm>
            <a:prstGeom prst="rect">
              <a:avLst/>
            </a:prstGeom>
            <a:noFill/>
          </p:spPr>
          <p:txBody>
            <a:bodyPr wrap="square" rtlCol="0">
              <a:spAutoFit/>
            </a:bodyPr>
            <a:lstStyle/>
            <a:p>
              <a:r>
                <a:rPr lang="en-US" sz="1400" dirty="0">
                  <a:solidFill>
                    <a:schemeClr val="tx1">
                      <a:lumMod val="75000"/>
                      <a:lumOff val="25000"/>
                    </a:schemeClr>
                  </a:solidFill>
                </a:rPr>
                <a:t>20</a:t>
              </a:r>
            </a:p>
          </p:txBody>
        </p:sp>
        <p:sp>
          <p:nvSpPr>
            <p:cNvPr id="57" name="TextBox 56">
              <a:extLst>
                <a:ext uri="{FF2B5EF4-FFF2-40B4-BE49-F238E27FC236}">
                  <a16:creationId xmlns:a16="http://schemas.microsoft.com/office/drawing/2014/main" id="{71A6486A-C2E3-4F28-8E8A-59B1A5A05C7E}"/>
                </a:ext>
              </a:extLst>
            </p:cNvPr>
            <p:cNvSpPr txBox="1"/>
            <p:nvPr/>
          </p:nvSpPr>
          <p:spPr>
            <a:xfrm>
              <a:off x="664164" y="4508854"/>
              <a:ext cx="474820" cy="307777"/>
            </a:xfrm>
            <a:prstGeom prst="rect">
              <a:avLst/>
            </a:prstGeom>
            <a:noFill/>
          </p:spPr>
          <p:txBody>
            <a:bodyPr wrap="square" rtlCol="0">
              <a:spAutoFit/>
            </a:bodyPr>
            <a:lstStyle/>
            <a:p>
              <a:r>
                <a:rPr lang="en-US" sz="1400" dirty="0">
                  <a:solidFill>
                    <a:schemeClr val="tx1">
                      <a:lumMod val="75000"/>
                      <a:lumOff val="25000"/>
                    </a:schemeClr>
                  </a:solidFill>
                </a:rPr>
                <a:t>15</a:t>
              </a:r>
            </a:p>
          </p:txBody>
        </p:sp>
        <p:sp>
          <p:nvSpPr>
            <p:cNvPr id="58" name="TextBox 57">
              <a:extLst>
                <a:ext uri="{FF2B5EF4-FFF2-40B4-BE49-F238E27FC236}">
                  <a16:creationId xmlns:a16="http://schemas.microsoft.com/office/drawing/2014/main" id="{C4459670-F4D3-4586-9599-FFEE26A65E3F}"/>
                </a:ext>
              </a:extLst>
            </p:cNvPr>
            <p:cNvSpPr txBox="1"/>
            <p:nvPr/>
          </p:nvSpPr>
          <p:spPr>
            <a:xfrm>
              <a:off x="664164" y="4808497"/>
              <a:ext cx="474820" cy="307777"/>
            </a:xfrm>
            <a:prstGeom prst="rect">
              <a:avLst/>
            </a:prstGeom>
            <a:noFill/>
          </p:spPr>
          <p:txBody>
            <a:bodyPr wrap="square" rtlCol="0">
              <a:spAutoFit/>
            </a:bodyPr>
            <a:lstStyle/>
            <a:p>
              <a:r>
                <a:rPr lang="en-US" sz="1400" dirty="0">
                  <a:solidFill>
                    <a:schemeClr val="tx1">
                      <a:lumMod val="75000"/>
                      <a:lumOff val="25000"/>
                    </a:schemeClr>
                  </a:solidFill>
                </a:rPr>
                <a:t>10</a:t>
              </a:r>
            </a:p>
          </p:txBody>
        </p:sp>
        <p:sp>
          <p:nvSpPr>
            <p:cNvPr id="59" name="TextBox 58">
              <a:extLst>
                <a:ext uri="{FF2B5EF4-FFF2-40B4-BE49-F238E27FC236}">
                  <a16:creationId xmlns:a16="http://schemas.microsoft.com/office/drawing/2014/main" id="{FB871540-71C9-4250-B875-A899606FEFA3}"/>
                </a:ext>
              </a:extLst>
            </p:cNvPr>
            <p:cNvSpPr txBox="1"/>
            <p:nvPr/>
          </p:nvSpPr>
          <p:spPr>
            <a:xfrm>
              <a:off x="664164" y="5116274"/>
              <a:ext cx="474820" cy="307777"/>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60" name="TextBox 59">
              <a:extLst>
                <a:ext uri="{FF2B5EF4-FFF2-40B4-BE49-F238E27FC236}">
                  <a16:creationId xmlns:a16="http://schemas.microsoft.com/office/drawing/2014/main" id="{2A814F42-7790-4D0E-A298-FB7B171013F4}"/>
                </a:ext>
              </a:extLst>
            </p:cNvPr>
            <p:cNvSpPr txBox="1"/>
            <p:nvPr/>
          </p:nvSpPr>
          <p:spPr>
            <a:xfrm>
              <a:off x="664164" y="5415917"/>
              <a:ext cx="474820" cy="307777"/>
            </a:xfrm>
            <a:prstGeom prst="rect">
              <a:avLst/>
            </a:prstGeom>
            <a:noFill/>
          </p:spPr>
          <p:txBody>
            <a:bodyPr wrap="square" rtlCol="0">
              <a:spAutoFit/>
            </a:bodyPr>
            <a:lstStyle/>
            <a:p>
              <a:r>
                <a:rPr lang="en-US" sz="1400" dirty="0">
                  <a:solidFill>
                    <a:schemeClr val="tx1">
                      <a:lumMod val="75000"/>
                      <a:lumOff val="25000"/>
                    </a:schemeClr>
                  </a:solidFill>
                </a:rPr>
                <a:t>0</a:t>
              </a:r>
            </a:p>
          </p:txBody>
        </p:sp>
      </p:grpSp>
      <p:grpSp>
        <p:nvGrpSpPr>
          <p:cNvPr id="61" name="Group 60">
            <a:extLst>
              <a:ext uri="{FF2B5EF4-FFF2-40B4-BE49-F238E27FC236}">
                <a16:creationId xmlns:a16="http://schemas.microsoft.com/office/drawing/2014/main" id="{5F4C4E7D-DB18-461F-BBC9-32824548DB60}"/>
              </a:ext>
            </a:extLst>
          </p:cNvPr>
          <p:cNvGrpSpPr/>
          <p:nvPr/>
        </p:nvGrpSpPr>
        <p:grpSpPr>
          <a:xfrm>
            <a:off x="653213" y="874011"/>
            <a:ext cx="480810" cy="2280088"/>
            <a:chOff x="664163" y="3290241"/>
            <a:chExt cx="474821" cy="2457385"/>
          </a:xfrm>
        </p:grpSpPr>
        <p:sp>
          <p:nvSpPr>
            <p:cNvPr id="62" name="TextBox 61">
              <a:extLst>
                <a:ext uri="{FF2B5EF4-FFF2-40B4-BE49-F238E27FC236}">
                  <a16:creationId xmlns:a16="http://schemas.microsoft.com/office/drawing/2014/main" id="{C0515352-DACC-4FA2-ADE2-4C245E907067}"/>
                </a:ext>
              </a:extLst>
            </p:cNvPr>
            <p:cNvSpPr txBox="1"/>
            <p:nvPr/>
          </p:nvSpPr>
          <p:spPr>
            <a:xfrm>
              <a:off x="664163" y="3290241"/>
              <a:ext cx="474820" cy="331709"/>
            </a:xfrm>
            <a:prstGeom prst="rect">
              <a:avLst/>
            </a:prstGeom>
            <a:noFill/>
          </p:spPr>
          <p:txBody>
            <a:bodyPr wrap="square" rtlCol="0">
              <a:spAutoFit/>
            </a:bodyPr>
            <a:lstStyle/>
            <a:p>
              <a:r>
                <a:rPr lang="en-US" sz="1400" dirty="0">
                  <a:solidFill>
                    <a:schemeClr val="tx1">
                      <a:lumMod val="75000"/>
                      <a:lumOff val="25000"/>
                    </a:schemeClr>
                  </a:solidFill>
                </a:rPr>
                <a:t>35</a:t>
              </a:r>
            </a:p>
          </p:txBody>
        </p:sp>
        <p:sp>
          <p:nvSpPr>
            <p:cNvPr id="63" name="TextBox 62">
              <a:extLst>
                <a:ext uri="{FF2B5EF4-FFF2-40B4-BE49-F238E27FC236}">
                  <a16:creationId xmlns:a16="http://schemas.microsoft.com/office/drawing/2014/main" id="{800FF372-29A6-4682-B7D7-3DAAD8F39D31}"/>
                </a:ext>
              </a:extLst>
            </p:cNvPr>
            <p:cNvSpPr txBox="1"/>
            <p:nvPr/>
          </p:nvSpPr>
          <p:spPr>
            <a:xfrm>
              <a:off x="664163" y="3565499"/>
              <a:ext cx="474820" cy="331709"/>
            </a:xfrm>
            <a:prstGeom prst="rect">
              <a:avLst/>
            </a:prstGeom>
            <a:noFill/>
          </p:spPr>
          <p:txBody>
            <a:bodyPr wrap="square" rtlCol="0">
              <a:spAutoFit/>
            </a:bodyPr>
            <a:lstStyle/>
            <a:p>
              <a:r>
                <a:rPr lang="en-US" sz="1400" dirty="0">
                  <a:solidFill>
                    <a:schemeClr val="tx1">
                      <a:lumMod val="75000"/>
                      <a:lumOff val="25000"/>
                    </a:schemeClr>
                  </a:solidFill>
                </a:rPr>
                <a:t>30</a:t>
              </a:r>
            </a:p>
          </p:txBody>
        </p:sp>
        <p:sp>
          <p:nvSpPr>
            <p:cNvPr id="64" name="TextBox 63">
              <a:extLst>
                <a:ext uri="{FF2B5EF4-FFF2-40B4-BE49-F238E27FC236}">
                  <a16:creationId xmlns:a16="http://schemas.microsoft.com/office/drawing/2014/main" id="{A42E678C-7903-419A-9C95-0D6DEFFA59CF}"/>
                </a:ext>
              </a:extLst>
            </p:cNvPr>
            <p:cNvSpPr txBox="1"/>
            <p:nvPr/>
          </p:nvSpPr>
          <p:spPr>
            <a:xfrm>
              <a:off x="664163" y="3873276"/>
              <a:ext cx="474820" cy="331709"/>
            </a:xfrm>
            <a:prstGeom prst="rect">
              <a:avLst/>
            </a:prstGeom>
            <a:noFill/>
          </p:spPr>
          <p:txBody>
            <a:bodyPr wrap="square" rtlCol="0">
              <a:spAutoFit/>
            </a:bodyPr>
            <a:lstStyle/>
            <a:p>
              <a:r>
                <a:rPr lang="en-US" sz="1400" dirty="0">
                  <a:solidFill>
                    <a:schemeClr val="tx1">
                      <a:lumMod val="75000"/>
                      <a:lumOff val="25000"/>
                    </a:schemeClr>
                  </a:solidFill>
                </a:rPr>
                <a:t>25</a:t>
              </a:r>
            </a:p>
          </p:txBody>
        </p:sp>
        <p:sp>
          <p:nvSpPr>
            <p:cNvPr id="65" name="TextBox 64">
              <a:extLst>
                <a:ext uri="{FF2B5EF4-FFF2-40B4-BE49-F238E27FC236}">
                  <a16:creationId xmlns:a16="http://schemas.microsoft.com/office/drawing/2014/main" id="{ADE60CC8-6FF8-43DB-978E-6618FA36960B}"/>
                </a:ext>
              </a:extLst>
            </p:cNvPr>
            <p:cNvSpPr txBox="1"/>
            <p:nvPr/>
          </p:nvSpPr>
          <p:spPr>
            <a:xfrm>
              <a:off x="664164" y="4209120"/>
              <a:ext cx="474820" cy="331709"/>
            </a:xfrm>
            <a:prstGeom prst="rect">
              <a:avLst/>
            </a:prstGeom>
            <a:noFill/>
          </p:spPr>
          <p:txBody>
            <a:bodyPr wrap="square" rtlCol="0">
              <a:spAutoFit/>
            </a:bodyPr>
            <a:lstStyle/>
            <a:p>
              <a:r>
                <a:rPr lang="en-US" sz="1400" dirty="0">
                  <a:solidFill>
                    <a:schemeClr val="tx1">
                      <a:lumMod val="75000"/>
                      <a:lumOff val="25000"/>
                    </a:schemeClr>
                  </a:solidFill>
                </a:rPr>
                <a:t>20</a:t>
              </a:r>
            </a:p>
          </p:txBody>
        </p:sp>
        <p:sp>
          <p:nvSpPr>
            <p:cNvPr id="66" name="TextBox 65">
              <a:extLst>
                <a:ext uri="{FF2B5EF4-FFF2-40B4-BE49-F238E27FC236}">
                  <a16:creationId xmlns:a16="http://schemas.microsoft.com/office/drawing/2014/main" id="{315065B0-AEA2-41D0-924B-F7525CC2D69B}"/>
                </a:ext>
              </a:extLst>
            </p:cNvPr>
            <p:cNvSpPr txBox="1"/>
            <p:nvPr/>
          </p:nvSpPr>
          <p:spPr>
            <a:xfrm>
              <a:off x="664164" y="4508854"/>
              <a:ext cx="474820" cy="331709"/>
            </a:xfrm>
            <a:prstGeom prst="rect">
              <a:avLst/>
            </a:prstGeom>
            <a:noFill/>
          </p:spPr>
          <p:txBody>
            <a:bodyPr wrap="square" rtlCol="0">
              <a:spAutoFit/>
            </a:bodyPr>
            <a:lstStyle/>
            <a:p>
              <a:r>
                <a:rPr lang="en-US" sz="1400" dirty="0">
                  <a:solidFill>
                    <a:schemeClr val="tx1">
                      <a:lumMod val="75000"/>
                      <a:lumOff val="25000"/>
                    </a:schemeClr>
                  </a:solidFill>
                </a:rPr>
                <a:t>15</a:t>
              </a:r>
            </a:p>
          </p:txBody>
        </p:sp>
        <p:sp>
          <p:nvSpPr>
            <p:cNvPr id="67" name="TextBox 66">
              <a:extLst>
                <a:ext uri="{FF2B5EF4-FFF2-40B4-BE49-F238E27FC236}">
                  <a16:creationId xmlns:a16="http://schemas.microsoft.com/office/drawing/2014/main" id="{4945CA1C-FB8C-4A53-BE69-E206E9F13343}"/>
                </a:ext>
              </a:extLst>
            </p:cNvPr>
            <p:cNvSpPr txBox="1"/>
            <p:nvPr/>
          </p:nvSpPr>
          <p:spPr>
            <a:xfrm>
              <a:off x="664164" y="4808497"/>
              <a:ext cx="474820" cy="331709"/>
            </a:xfrm>
            <a:prstGeom prst="rect">
              <a:avLst/>
            </a:prstGeom>
            <a:noFill/>
          </p:spPr>
          <p:txBody>
            <a:bodyPr wrap="square" rtlCol="0">
              <a:spAutoFit/>
            </a:bodyPr>
            <a:lstStyle/>
            <a:p>
              <a:r>
                <a:rPr lang="en-US" sz="1400" dirty="0">
                  <a:solidFill>
                    <a:schemeClr val="tx1">
                      <a:lumMod val="75000"/>
                      <a:lumOff val="25000"/>
                    </a:schemeClr>
                  </a:solidFill>
                </a:rPr>
                <a:t>10</a:t>
              </a:r>
            </a:p>
          </p:txBody>
        </p:sp>
        <p:sp>
          <p:nvSpPr>
            <p:cNvPr id="68" name="TextBox 67">
              <a:extLst>
                <a:ext uri="{FF2B5EF4-FFF2-40B4-BE49-F238E27FC236}">
                  <a16:creationId xmlns:a16="http://schemas.microsoft.com/office/drawing/2014/main" id="{CFA0F8C3-8792-4CC5-B858-AF117D02DF0F}"/>
                </a:ext>
              </a:extLst>
            </p:cNvPr>
            <p:cNvSpPr txBox="1"/>
            <p:nvPr/>
          </p:nvSpPr>
          <p:spPr>
            <a:xfrm>
              <a:off x="664164" y="5116274"/>
              <a:ext cx="474820" cy="331709"/>
            </a:xfrm>
            <a:prstGeom prst="rect">
              <a:avLst/>
            </a:prstGeom>
            <a:noFill/>
          </p:spPr>
          <p:txBody>
            <a:bodyPr wrap="square" rtlCol="0">
              <a:spAutoFit/>
            </a:bodyPr>
            <a:lstStyle/>
            <a:p>
              <a:r>
                <a:rPr lang="en-US" sz="1400" dirty="0">
                  <a:solidFill>
                    <a:schemeClr val="tx1">
                      <a:lumMod val="75000"/>
                      <a:lumOff val="25000"/>
                    </a:schemeClr>
                  </a:solidFill>
                </a:rPr>
                <a:t>5</a:t>
              </a:r>
            </a:p>
          </p:txBody>
        </p:sp>
        <p:sp>
          <p:nvSpPr>
            <p:cNvPr id="69" name="TextBox 68">
              <a:extLst>
                <a:ext uri="{FF2B5EF4-FFF2-40B4-BE49-F238E27FC236}">
                  <a16:creationId xmlns:a16="http://schemas.microsoft.com/office/drawing/2014/main" id="{57035B0C-2314-44D7-9133-D9B870895545}"/>
                </a:ext>
              </a:extLst>
            </p:cNvPr>
            <p:cNvSpPr txBox="1"/>
            <p:nvPr/>
          </p:nvSpPr>
          <p:spPr>
            <a:xfrm>
              <a:off x="664164" y="5415917"/>
              <a:ext cx="474820" cy="331709"/>
            </a:xfrm>
            <a:prstGeom prst="rect">
              <a:avLst/>
            </a:prstGeom>
            <a:noFill/>
          </p:spPr>
          <p:txBody>
            <a:bodyPr wrap="square" rtlCol="0">
              <a:spAutoFit/>
            </a:bodyPr>
            <a:lstStyle/>
            <a:p>
              <a:r>
                <a:rPr lang="en-US" sz="1400" dirty="0">
                  <a:solidFill>
                    <a:schemeClr val="tx1">
                      <a:lumMod val="75000"/>
                      <a:lumOff val="25000"/>
                    </a:schemeClr>
                  </a:solidFill>
                </a:rPr>
                <a:t>0</a:t>
              </a:r>
            </a:p>
          </p:txBody>
        </p:sp>
      </p:grpSp>
      <p:grpSp>
        <p:nvGrpSpPr>
          <p:cNvPr id="2" name="Group 1">
            <a:extLst>
              <a:ext uri="{FF2B5EF4-FFF2-40B4-BE49-F238E27FC236}">
                <a16:creationId xmlns:a16="http://schemas.microsoft.com/office/drawing/2014/main" id="{6D6A97F0-8CA5-4E97-89FE-642F36AA8AF3}"/>
              </a:ext>
            </a:extLst>
          </p:cNvPr>
          <p:cNvGrpSpPr/>
          <p:nvPr/>
        </p:nvGrpSpPr>
        <p:grpSpPr>
          <a:xfrm>
            <a:off x="9536332" y="6044729"/>
            <a:ext cx="2658443" cy="317769"/>
            <a:chOff x="5115126" y="5851253"/>
            <a:chExt cx="2984805" cy="491077"/>
          </a:xfrm>
        </p:grpSpPr>
        <p:grpSp>
          <p:nvGrpSpPr>
            <p:cNvPr id="38" name="Group 37">
              <a:extLst>
                <a:ext uri="{FF2B5EF4-FFF2-40B4-BE49-F238E27FC236}">
                  <a16:creationId xmlns:a16="http://schemas.microsoft.com/office/drawing/2014/main" id="{E0C01001-736D-4224-B85D-A7EAFE29BCCD}"/>
                </a:ext>
              </a:extLst>
            </p:cNvPr>
            <p:cNvGrpSpPr/>
            <p:nvPr/>
          </p:nvGrpSpPr>
          <p:grpSpPr>
            <a:xfrm>
              <a:off x="5577538" y="5851253"/>
              <a:ext cx="2522393" cy="491077"/>
              <a:chOff x="6236901" y="769353"/>
              <a:chExt cx="1809641" cy="491077"/>
            </a:xfrm>
          </p:grpSpPr>
          <p:sp>
            <p:nvSpPr>
              <p:cNvPr id="43" name="TextBox 42">
                <a:extLst>
                  <a:ext uri="{FF2B5EF4-FFF2-40B4-BE49-F238E27FC236}">
                    <a16:creationId xmlns:a16="http://schemas.microsoft.com/office/drawing/2014/main" id="{A737C304-F655-45BF-8C6B-02769FCE923E}"/>
                  </a:ext>
                </a:extLst>
              </p:cNvPr>
              <p:cNvSpPr txBox="1"/>
              <p:nvPr/>
            </p:nvSpPr>
            <p:spPr>
              <a:xfrm>
                <a:off x="7390904" y="784795"/>
                <a:ext cx="655638"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Fall</a:t>
                </a:r>
              </a:p>
            </p:txBody>
          </p:sp>
          <p:sp>
            <p:nvSpPr>
              <p:cNvPr id="44" name="TextBox 43">
                <a:extLst>
                  <a:ext uri="{FF2B5EF4-FFF2-40B4-BE49-F238E27FC236}">
                    <a16:creationId xmlns:a16="http://schemas.microsoft.com/office/drawing/2014/main" id="{94686C48-F8E4-440B-A9B8-B1B0278832D6}"/>
                  </a:ext>
                </a:extLst>
              </p:cNvPr>
              <p:cNvSpPr txBox="1"/>
              <p:nvPr/>
            </p:nvSpPr>
            <p:spPr>
              <a:xfrm>
                <a:off x="6236901" y="769353"/>
                <a:ext cx="854075"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Summer</a:t>
                </a:r>
              </a:p>
            </p:txBody>
          </p:sp>
        </p:grpSp>
        <p:pic>
          <p:nvPicPr>
            <p:cNvPr id="39" name="Picture 19">
              <a:extLst>
                <a:ext uri="{FF2B5EF4-FFF2-40B4-BE49-F238E27FC236}">
                  <a16:creationId xmlns:a16="http://schemas.microsoft.com/office/drawing/2014/main" id="{EDAAA78A-147A-4921-8D03-90F5F5D6DF86}"/>
                </a:ext>
              </a:extLst>
            </p:cNvPr>
            <p:cNvPicPr>
              <a:picLocks noChangeAspect="1"/>
            </p:cNvPicPr>
            <p:nvPr/>
          </p:nvPicPr>
          <p:blipFill>
            <a:blip r:embed="rId3"/>
            <a:stretch>
              <a:fillRect/>
            </a:stretch>
          </p:blipFill>
          <p:spPr>
            <a:xfrm>
              <a:off x="5115126" y="6007848"/>
              <a:ext cx="504825" cy="180974"/>
            </a:xfrm>
            <a:prstGeom prst="rect">
              <a:avLst/>
            </a:prstGeom>
          </p:spPr>
        </p:pic>
        <p:pic>
          <p:nvPicPr>
            <p:cNvPr id="42" name="Picture 20">
              <a:extLst>
                <a:ext uri="{FF2B5EF4-FFF2-40B4-BE49-F238E27FC236}">
                  <a16:creationId xmlns:a16="http://schemas.microsoft.com/office/drawing/2014/main" id="{91460D49-39B2-4C23-9720-F74190C3E6C9}"/>
                </a:ext>
              </a:extLst>
            </p:cNvPr>
            <p:cNvPicPr>
              <a:picLocks noChangeAspect="1"/>
            </p:cNvPicPr>
            <p:nvPr/>
          </p:nvPicPr>
          <p:blipFill>
            <a:blip r:embed="rId4"/>
            <a:stretch>
              <a:fillRect/>
            </a:stretch>
          </p:blipFill>
          <p:spPr>
            <a:xfrm>
              <a:off x="6757988" y="5978525"/>
              <a:ext cx="485775" cy="219075"/>
            </a:xfrm>
            <a:prstGeom prst="rect">
              <a:avLst/>
            </a:prstGeom>
          </p:spPr>
        </p:pic>
      </p:grpSp>
      <p:pic>
        <p:nvPicPr>
          <p:cNvPr id="4" name="Picture 4" descr="Chart, scatter chart&#10;&#10;Description automatically generated">
            <a:extLst>
              <a:ext uri="{FF2B5EF4-FFF2-40B4-BE49-F238E27FC236}">
                <a16:creationId xmlns:a16="http://schemas.microsoft.com/office/drawing/2014/main" id="{E059F6AE-6A78-4548-BB17-3DB4730FD869}"/>
              </a:ext>
            </a:extLst>
          </p:cNvPr>
          <p:cNvPicPr>
            <a:picLocks noChangeAspect="1"/>
          </p:cNvPicPr>
          <p:nvPr/>
        </p:nvPicPr>
        <p:blipFill>
          <a:blip r:embed="rId5"/>
          <a:stretch>
            <a:fillRect/>
          </a:stretch>
        </p:blipFill>
        <p:spPr>
          <a:xfrm>
            <a:off x="956734" y="3403091"/>
            <a:ext cx="10560756" cy="2224930"/>
          </a:xfrm>
          <a:prstGeom prst="rect">
            <a:avLst/>
          </a:prstGeom>
        </p:spPr>
      </p:pic>
      <p:pic>
        <p:nvPicPr>
          <p:cNvPr id="6" name="Picture 10" descr="Chart, scatter chart&#10;&#10;Description automatically generated">
            <a:extLst>
              <a:ext uri="{FF2B5EF4-FFF2-40B4-BE49-F238E27FC236}">
                <a16:creationId xmlns:a16="http://schemas.microsoft.com/office/drawing/2014/main" id="{6A28FD8F-F65E-496A-958C-838514B6600A}"/>
              </a:ext>
            </a:extLst>
          </p:cNvPr>
          <p:cNvPicPr>
            <a:picLocks noChangeAspect="1"/>
          </p:cNvPicPr>
          <p:nvPr/>
        </p:nvPicPr>
        <p:blipFill>
          <a:blip r:embed="rId6"/>
          <a:stretch>
            <a:fillRect/>
          </a:stretch>
        </p:blipFill>
        <p:spPr>
          <a:xfrm>
            <a:off x="958747" y="892484"/>
            <a:ext cx="10524990" cy="2142819"/>
          </a:xfrm>
          <a:prstGeom prst="rect">
            <a:avLst/>
          </a:prstGeom>
        </p:spPr>
      </p:pic>
    </p:spTree>
    <p:extLst>
      <p:ext uri="{BB962C8B-B14F-4D97-AF65-F5344CB8AC3E}">
        <p14:creationId xmlns:p14="http://schemas.microsoft.com/office/powerpoint/2010/main" val="144984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1FA73-F543-4C00-B1CF-0F91E17A403E}"/>
              </a:ext>
            </a:extLst>
          </p:cNvPr>
          <p:cNvSpPr txBox="1"/>
          <p:nvPr/>
        </p:nvSpPr>
        <p:spPr>
          <a:xfrm>
            <a:off x="2854767" y="502724"/>
            <a:ext cx="62411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GPM Seasonal Average Precipitation Trend, 2000-2025</a:t>
            </a:r>
          </a:p>
        </p:txBody>
      </p:sp>
      <p:sp>
        <p:nvSpPr>
          <p:cNvPr id="7" name="Title 1">
            <a:extLst>
              <a:ext uri="{FF2B5EF4-FFF2-40B4-BE49-F238E27FC236}">
                <a16:creationId xmlns:a16="http://schemas.microsoft.com/office/drawing/2014/main" id="{5D0081C6-4BD3-4975-BA40-0703B8DC175B}"/>
              </a:ext>
            </a:extLst>
          </p:cNvPr>
          <p:cNvSpPr txBox="1">
            <a:spLocks/>
          </p:cNvSpPr>
          <p:nvPr/>
        </p:nvSpPr>
        <p:spPr>
          <a:xfrm>
            <a:off x="87761" y="161241"/>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6A478"/>
                </a:solidFill>
                <a:latin typeface="Century Gothic" panose="020F0302020204030204"/>
              </a:rPr>
              <a:t>RESULTS</a:t>
            </a:r>
            <a:r>
              <a:rPr lang="en-US" sz="3200" dirty="0">
                <a:solidFill>
                  <a:srgbClr val="66A478"/>
                </a:solidFill>
                <a:latin typeface="Century Gothic" panose="020F0302020204030204"/>
              </a:rPr>
              <a:t> </a:t>
            </a:r>
            <a:r>
              <a:rPr lang="en-US" sz="3200" dirty="0">
                <a:solidFill>
                  <a:srgbClr val="66A478"/>
                </a:solidFill>
                <a:latin typeface="Century Gothic" panose="020B0502020202020204" pitchFamily="34" charset="0"/>
              </a:rPr>
              <a:t>– </a:t>
            </a:r>
            <a:r>
              <a:rPr lang="en-US" sz="3200" b="1" dirty="0">
                <a:solidFill>
                  <a:srgbClr val="66A478"/>
                </a:solidFill>
                <a:latin typeface="Century Gothic" panose="020B0502020202020204" pitchFamily="34" charset="0"/>
              </a:rPr>
              <a:t>CLIMATE ANALYSIS</a:t>
            </a:r>
            <a:endParaRPr lang="en-US" sz="3200" b="1" dirty="0">
              <a:solidFill>
                <a:srgbClr val="66A478"/>
              </a:solidFill>
              <a:latin typeface="Century Gothic" panose="020F0302020204030204"/>
            </a:endParaRPr>
          </a:p>
        </p:txBody>
      </p:sp>
      <p:sp>
        <p:nvSpPr>
          <p:cNvPr id="24" name="TextBox 23">
            <a:extLst>
              <a:ext uri="{FF2B5EF4-FFF2-40B4-BE49-F238E27FC236}">
                <a16:creationId xmlns:a16="http://schemas.microsoft.com/office/drawing/2014/main" id="{CC9162A2-DCE7-4ED6-9137-FC2B6732870D}"/>
              </a:ext>
            </a:extLst>
          </p:cNvPr>
          <p:cNvSpPr txBox="1"/>
          <p:nvPr/>
        </p:nvSpPr>
        <p:spPr>
          <a:xfrm>
            <a:off x="685540" y="3170508"/>
            <a:ext cx="11107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sp>
        <p:nvSpPr>
          <p:cNvPr id="5" name="TextBox 4">
            <a:extLst>
              <a:ext uri="{FF2B5EF4-FFF2-40B4-BE49-F238E27FC236}">
                <a16:creationId xmlns:a16="http://schemas.microsoft.com/office/drawing/2014/main" id="{4799FCB6-9A5A-490D-B40B-D3C1A8432F3B}"/>
              </a:ext>
            </a:extLst>
          </p:cNvPr>
          <p:cNvSpPr txBox="1"/>
          <p:nvPr/>
        </p:nvSpPr>
        <p:spPr>
          <a:xfrm>
            <a:off x="5312034" y="6076584"/>
            <a:ext cx="1326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Year</a:t>
            </a:r>
            <a:endParaRPr lang="en-US" sz="1400" b="1" dirty="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09244893-5222-4C4E-93C1-D3C2E429A8F1}"/>
              </a:ext>
            </a:extLst>
          </p:cNvPr>
          <p:cNvSpPr txBox="1"/>
          <p:nvPr/>
        </p:nvSpPr>
        <p:spPr>
          <a:xfrm rot="16200000">
            <a:off x="-2135008" y="1830613"/>
            <a:ext cx="48371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Century Gothic"/>
                <a:cs typeface="Calibri"/>
              </a:rPr>
              <a:t>Precipitation (mm/hour)</a:t>
            </a:r>
          </a:p>
        </p:txBody>
      </p:sp>
      <p:pic>
        <p:nvPicPr>
          <p:cNvPr id="18" name="Picture 22" descr="Chart, scatter chart&#10;&#10;Description automatically generated">
            <a:extLst>
              <a:ext uri="{FF2B5EF4-FFF2-40B4-BE49-F238E27FC236}">
                <a16:creationId xmlns:a16="http://schemas.microsoft.com/office/drawing/2014/main" id="{456FFC87-C2DB-4435-B7A9-B9C88CD1F0FE}"/>
              </a:ext>
            </a:extLst>
          </p:cNvPr>
          <p:cNvPicPr>
            <a:picLocks noChangeAspect="1"/>
          </p:cNvPicPr>
          <p:nvPr/>
        </p:nvPicPr>
        <p:blipFill>
          <a:blip r:embed="rId3"/>
          <a:stretch>
            <a:fillRect/>
          </a:stretch>
        </p:blipFill>
        <p:spPr>
          <a:xfrm>
            <a:off x="936385" y="3440055"/>
            <a:ext cx="10588244" cy="2287586"/>
          </a:xfrm>
          <a:prstGeom prst="rect">
            <a:avLst/>
          </a:prstGeom>
        </p:spPr>
      </p:pic>
      <p:pic>
        <p:nvPicPr>
          <p:cNvPr id="29" name="Picture 40" descr="Chart, scatter chart&#10;&#10;Description automatically generated">
            <a:extLst>
              <a:ext uri="{FF2B5EF4-FFF2-40B4-BE49-F238E27FC236}">
                <a16:creationId xmlns:a16="http://schemas.microsoft.com/office/drawing/2014/main" id="{303FDC6B-ECC1-466C-8ADB-5FABC93398D6}"/>
              </a:ext>
            </a:extLst>
          </p:cNvPr>
          <p:cNvPicPr>
            <a:picLocks noChangeAspect="1"/>
          </p:cNvPicPr>
          <p:nvPr/>
        </p:nvPicPr>
        <p:blipFill>
          <a:blip r:embed="rId4"/>
          <a:stretch>
            <a:fillRect/>
          </a:stretch>
        </p:blipFill>
        <p:spPr>
          <a:xfrm>
            <a:off x="914810" y="874898"/>
            <a:ext cx="10633984" cy="2287585"/>
          </a:xfrm>
          <a:prstGeom prst="rect">
            <a:avLst/>
          </a:prstGeom>
        </p:spPr>
      </p:pic>
      <p:grpSp>
        <p:nvGrpSpPr>
          <p:cNvPr id="66" name="Group 65">
            <a:extLst>
              <a:ext uri="{FF2B5EF4-FFF2-40B4-BE49-F238E27FC236}">
                <a16:creationId xmlns:a16="http://schemas.microsoft.com/office/drawing/2014/main" id="{9A37D8AC-0AB8-4E02-82E0-0FDC96C91EFE}"/>
              </a:ext>
            </a:extLst>
          </p:cNvPr>
          <p:cNvGrpSpPr/>
          <p:nvPr/>
        </p:nvGrpSpPr>
        <p:grpSpPr>
          <a:xfrm>
            <a:off x="9471184" y="6047067"/>
            <a:ext cx="2601774" cy="320477"/>
            <a:chOff x="5885422" y="5864494"/>
            <a:chExt cx="2843100" cy="495261"/>
          </a:xfrm>
        </p:grpSpPr>
        <p:grpSp>
          <p:nvGrpSpPr>
            <p:cNvPr id="57" name="Group 56">
              <a:extLst>
                <a:ext uri="{FF2B5EF4-FFF2-40B4-BE49-F238E27FC236}">
                  <a16:creationId xmlns:a16="http://schemas.microsoft.com/office/drawing/2014/main" id="{A03ABF6C-F0ED-40FC-8437-82A9B66600F6}"/>
                </a:ext>
              </a:extLst>
            </p:cNvPr>
            <p:cNvGrpSpPr/>
            <p:nvPr/>
          </p:nvGrpSpPr>
          <p:grpSpPr>
            <a:xfrm>
              <a:off x="6398323" y="5864494"/>
              <a:ext cx="2330199" cy="495261"/>
              <a:chOff x="6825759" y="782594"/>
              <a:chExt cx="1671756" cy="495261"/>
            </a:xfrm>
          </p:grpSpPr>
          <p:sp>
            <p:nvSpPr>
              <p:cNvPr id="62" name="TextBox 61">
                <a:extLst>
                  <a:ext uri="{FF2B5EF4-FFF2-40B4-BE49-F238E27FC236}">
                    <a16:creationId xmlns:a16="http://schemas.microsoft.com/office/drawing/2014/main" id="{8B9CB49E-C720-437F-B9A9-CF0E18B47E3C}"/>
                  </a:ext>
                </a:extLst>
              </p:cNvPr>
              <p:cNvSpPr txBox="1"/>
              <p:nvPr/>
            </p:nvSpPr>
            <p:spPr>
              <a:xfrm>
                <a:off x="6825759" y="802220"/>
                <a:ext cx="655638"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Winter</a:t>
                </a:r>
              </a:p>
            </p:txBody>
          </p:sp>
          <p:sp>
            <p:nvSpPr>
              <p:cNvPr id="65" name="TextBox 64">
                <a:extLst>
                  <a:ext uri="{FF2B5EF4-FFF2-40B4-BE49-F238E27FC236}">
                    <a16:creationId xmlns:a16="http://schemas.microsoft.com/office/drawing/2014/main" id="{FA8D9FC9-8044-4580-8D62-E9C964C3E6AF}"/>
                  </a:ext>
                </a:extLst>
              </p:cNvPr>
              <p:cNvSpPr txBox="1"/>
              <p:nvPr/>
            </p:nvSpPr>
            <p:spPr>
              <a:xfrm>
                <a:off x="7841877" y="782594"/>
                <a:ext cx="655638"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Spring</a:t>
                </a:r>
              </a:p>
            </p:txBody>
          </p:sp>
        </p:grpSp>
        <p:pic>
          <p:nvPicPr>
            <p:cNvPr id="58" name="Picture 18">
              <a:extLst>
                <a:ext uri="{FF2B5EF4-FFF2-40B4-BE49-F238E27FC236}">
                  <a16:creationId xmlns:a16="http://schemas.microsoft.com/office/drawing/2014/main" id="{1B132DA4-2579-411F-B350-E19502561BB3}"/>
                </a:ext>
              </a:extLst>
            </p:cNvPr>
            <p:cNvPicPr>
              <a:picLocks noChangeAspect="1"/>
            </p:cNvPicPr>
            <p:nvPr/>
          </p:nvPicPr>
          <p:blipFill>
            <a:blip r:embed="rId5"/>
            <a:stretch>
              <a:fillRect/>
            </a:stretch>
          </p:blipFill>
          <p:spPr>
            <a:xfrm>
              <a:off x="7347400" y="6050153"/>
              <a:ext cx="533400" cy="152400"/>
            </a:xfrm>
            <a:prstGeom prst="rect">
              <a:avLst/>
            </a:prstGeom>
          </p:spPr>
        </p:pic>
        <p:pic>
          <p:nvPicPr>
            <p:cNvPr id="61" name="Picture 21">
              <a:extLst>
                <a:ext uri="{FF2B5EF4-FFF2-40B4-BE49-F238E27FC236}">
                  <a16:creationId xmlns:a16="http://schemas.microsoft.com/office/drawing/2014/main" id="{B33541AE-E709-40C8-9B8C-452E37286029}"/>
                </a:ext>
              </a:extLst>
            </p:cNvPr>
            <p:cNvPicPr>
              <a:picLocks noChangeAspect="1"/>
            </p:cNvPicPr>
            <p:nvPr/>
          </p:nvPicPr>
          <p:blipFill>
            <a:blip r:embed="rId6"/>
            <a:stretch>
              <a:fillRect/>
            </a:stretch>
          </p:blipFill>
          <p:spPr>
            <a:xfrm>
              <a:off x="5885422" y="6037101"/>
              <a:ext cx="495300" cy="209550"/>
            </a:xfrm>
            <a:prstGeom prst="rect">
              <a:avLst/>
            </a:prstGeom>
          </p:spPr>
        </p:pic>
      </p:grpSp>
      <p:sp>
        <p:nvSpPr>
          <p:cNvPr id="32" name="TextBox 31">
            <a:extLst>
              <a:ext uri="{FF2B5EF4-FFF2-40B4-BE49-F238E27FC236}">
                <a16:creationId xmlns:a16="http://schemas.microsoft.com/office/drawing/2014/main" id="{4F190A8A-ECE0-419C-B38E-962292ADE5E2}"/>
              </a:ext>
            </a:extLst>
          </p:cNvPr>
          <p:cNvSpPr txBox="1"/>
          <p:nvPr/>
        </p:nvSpPr>
        <p:spPr>
          <a:xfrm>
            <a:off x="685540" y="5740519"/>
            <a:ext cx="11107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grpSp>
        <p:nvGrpSpPr>
          <p:cNvPr id="9" name="Group 8">
            <a:extLst>
              <a:ext uri="{FF2B5EF4-FFF2-40B4-BE49-F238E27FC236}">
                <a16:creationId xmlns:a16="http://schemas.microsoft.com/office/drawing/2014/main" id="{CC00D647-846E-433B-B53B-B11F352F0711}"/>
              </a:ext>
            </a:extLst>
          </p:cNvPr>
          <p:cNvGrpSpPr/>
          <p:nvPr/>
        </p:nvGrpSpPr>
        <p:grpSpPr>
          <a:xfrm>
            <a:off x="411986" y="812696"/>
            <a:ext cx="614298" cy="2512948"/>
            <a:chOff x="-4747626" y="-639668"/>
            <a:chExt cx="451038" cy="2512948"/>
          </a:xfrm>
        </p:grpSpPr>
        <p:sp>
          <p:nvSpPr>
            <p:cNvPr id="8" name="TextBox 7">
              <a:extLst>
                <a:ext uri="{FF2B5EF4-FFF2-40B4-BE49-F238E27FC236}">
                  <a16:creationId xmlns:a16="http://schemas.microsoft.com/office/drawing/2014/main" id="{E99C9824-7E79-47DF-84B8-9EE95E33839C}"/>
                </a:ext>
              </a:extLst>
            </p:cNvPr>
            <p:cNvSpPr txBox="1"/>
            <p:nvPr/>
          </p:nvSpPr>
          <p:spPr>
            <a:xfrm>
              <a:off x="-4747626" y="-6396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0.5</a:t>
              </a:r>
            </a:p>
          </p:txBody>
        </p:sp>
        <p:sp>
          <p:nvSpPr>
            <p:cNvPr id="34" name="TextBox 33">
              <a:extLst>
                <a:ext uri="{FF2B5EF4-FFF2-40B4-BE49-F238E27FC236}">
                  <a16:creationId xmlns:a16="http://schemas.microsoft.com/office/drawing/2014/main" id="{FFB89467-B18F-4EB5-A3C9-C8B83F038960}"/>
                </a:ext>
              </a:extLst>
            </p:cNvPr>
            <p:cNvSpPr txBox="1"/>
            <p:nvPr/>
          </p:nvSpPr>
          <p:spPr>
            <a:xfrm>
              <a:off x="-4747626" y="-4191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0.45</a:t>
              </a:r>
            </a:p>
          </p:txBody>
        </p:sp>
        <p:sp>
          <p:nvSpPr>
            <p:cNvPr id="35" name="TextBox 34">
              <a:extLst>
                <a:ext uri="{FF2B5EF4-FFF2-40B4-BE49-F238E27FC236}">
                  <a16:creationId xmlns:a16="http://schemas.microsoft.com/office/drawing/2014/main" id="{377E0C2D-E615-4C51-89EF-A727E515CC9B}"/>
                </a:ext>
              </a:extLst>
            </p:cNvPr>
            <p:cNvSpPr txBox="1"/>
            <p:nvPr/>
          </p:nvSpPr>
          <p:spPr>
            <a:xfrm>
              <a:off x="-4747626" y="-1986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36" name="TextBox 35">
              <a:extLst>
                <a:ext uri="{FF2B5EF4-FFF2-40B4-BE49-F238E27FC236}">
                  <a16:creationId xmlns:a16="http://schemas.microsoft.com/office/drawing/2014/main" id="{53FFD53D-38AB-402B-8C02-862E6EC9F8DB}"/>
                </a:ext>
              </a:extLst>
            </p:cNvPr>
            <p:cNvSpPr txBox="1"/>
            <p:nvPr/>
          </p:nvSpPr>
          <p:spPr>
            <a:xfrm>
              <a:off x="-4747626" y="2188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0.35</a:t>
              </a:r>
            </a:p>
          </p:txBody>
        </p:sp>
        <p:sp>
          <p:nvSpPr>
            <p:cNvPr id="37" name="TextBox 36">
              <a:extLst>
                <a:ext uri="{FF2B5EF4-FFF2-40B4-BE49-F238E27FC236}">
                  <a16:creationId xmlns:a16="http://schemas.microsoft.com/office/drawing/2014/main" id="{1033D0D0-6220-4AA9-874E-545D99F8267D}"/>
                </a:ext>
              </a:extLst>
            </p:cNvPr>
            <p:cNvSpPr txBox="1"/>
            <p:nvPr/>
          </p:nvSpPr>
          <p:spPr>
            <a:xfrm>
              <a:off x="-4747626" y="242400"/>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a:t>
              </a:r>
            </a:p>
          </p:txBody>
        </p:sp>
        <p:sp>
          <p:nvSpPr>
            <p:cNvPr id="39" name="TextBox 38">
              <a:extLst>
                <a:ext uri="{FF2B5EF4-FFF2-40B4-BE49-F238E27FC236}">
                  <a16:creationId xmlns:a16="http://schemas.microsoft.com/office/drawing/2014/main" id="{D21E38E9-D5DF-4EEC-A56C-18D55556E2CD}"/>
                </a:ext>
              </a:extLst>
            </p:cNvPr>
            <p:cNvSpPr txBox="1"/>
            <p:nvPr/>
          </p:nvSpPr>
          <p:spPr>
            <a:xfrm>
              <a:off x="-4747626" y="462917"/>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0.25</a:t>
              </a:r>
            </a:p>
          </p:txBody>
        </p:sp>
        <p:sp>
          <p:nvSpPr>
            <p:cNvPr id="45" name="TextBox 44">
              <a:extLst>
                <a:ext uri="{FF2B5EF4-FFF2-40B4-BE49-F238E27FC236}">
                  <a16:creationId xmlns:a16="http://schemas.microsoft.com/office/drawing/2014/main" id="{C2D25CF2-B3C9-4E35-999E-403EE2C95DAE}"/>
                </a:ext>
              </a:extLst>
            </p:cNvPr>
            <p:cNvSpPr txBox="1"/>
            <p:nvPr/>
          </p:nvSpPr>
          <p:spPr>
            <a:xfrm>
              <a:off x="-4747626" y="6834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46" name="TextBox 45">
              <a:extLst>
                <a:ext uri="{FF2B5EF4-FFF2-40B4-BE49-F238E27FC236}">
                  <a16:creationId xmlns:a16="http://schemas.microsoft.com/office/drawing/2014/main" id="{FD704140-14E0-4EDB-9A67-0F841C3F5CF5}"/>
                </a:ext>
              </a:extLst>
            </p:cNvPr>
            <p:cNvSpPr txBox="1"/>
            <p:nvPr/>
          </p:nvSpPr>
          <p:spPr>
            <a:xfrm>
              <a:off x="-4747626" y="9039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0.15</a:t>
              </a:r>
            </a:p>
          </p:txBody>
        </p:sp>
        <p:sp>
          <p:nvSpPr>
            <p:cNvPr id="47" name="TextBox 46">
              <a:extLst>
                <a:ext uri="{FF2B5EF4-FFF2-40B4-BE49-F238E27FC236}">
                  <a16:creationId xmlns:a16="http://schemas.microsoft.com/office/drawing/2014/main" id="{0A9EF35E-FAA3-43A9-9B6C-8C1BA32A2A32}"/>
                </a:ext>
              </a:extLst>
            </p:cNvPr>
            <p:cNvSpPr txBox="1"/>
            <p:nvPr/>
          </p:nvSpPr>
          <p:spPr>
            <a:xfrm>
              <a:off x="-4747626" y="11244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a:t>
              </a:r>
            </a:p>
          </p:txBody>
        </p:sp>
        <p:sp>
          <p:nvSpPr>
            <p:cNvPr id="49" name="TextBox 48">
              <a:extLst>
                <a:ext uri="{FF2B5EF4-FFF2-40B4-BE49-F238E27FC236}">
                  <a16:creationId xmlns:a16="http://schemas.microsoft.com/office/drawing/2014/main" id="{182C917D-B8B5-48BB-BB5F-2FB44BE5582D}"/>
                </a:ext>
              </a:extLst>
            </p:cNvPr>
            <p:cNvSpPr txBox="1"/>
            <p:nvPr/>
          </p:nvSpPr>
          <p:spPr>
            <a:xfrm>
              <a:off x="-4747626" y="156550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sp>
          <p:nvSpPr>
            <p:cNvPr id="50" name="TextBox 49">
              <a:extLst>
                <a:ext uri="{FF2B5EF4-FFF2-40B4-BE49-F238E27FC236}">
                  <a16:creationId xmlns:a16="http://schemas.microsoft.com/office/drawing/2014/main" id="{AC8E8A5C-1D7D-40B1-96D9-879D54DC8547}"/>
                </a:ext>
              </a:extLst>
            </p:cNvPr>
            <p:cNvSpPr txBox="1"/>
            <p:nvPr/>
          </p:nvSpPr>
          <p:spPr>
            <a:xfrm>
              <a:off x="-4747626" y="1344985"/>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0.05</a:t>
              </a:r>
            </a:p>
          </p:txBody>
        </p:sp>
      </p:grpSp>
      <p:sp>
        <p:nvSpPr>
          <p:cNvPr id="51" name="TextBox 50">
            <a:extLst>
              <a:ext uri="{FF2B5EF4-FFF2-40B4-BE49-F238E27FC236}">
                <a16:creationId xmlns:a16="http://schemas.microsoft.com/office/drawing/2014/main" id="{3A717378-049E-4BCD-BA6E-1C4F120686CC}"/>
              </a:ext>
            </a:extLst>
          </p:cNvPr>
          <p:cNvSpPr txBox="1"/>
          <p:nvPr/>
        </p:nvSpPr>
        <p:spPr>
          <a:xfrm rot="16200000">
            <a:off x="-2133288" y="4433306"/>
            <a:ext cx="48371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Century Gothic"/>
                <a:cs typeface="Calibri"/>
              </a:rPr>
              <a:t>Precipitation (mm/hour)</a:t>
            </a:r>
          </a:p>
        </p:txBody>
      </p:sp>
      <p:grpSp>
        <p:nvGrpSpPr>
          <p:cNvPr id="52" name="Group 51">
            <a:extLst>
              <a:ext uri="{FF2B5EF4-FFF2-40B4-BE49-F238E27FC236}">
                <a16:creationId xmlns:a16="http://schemas.microsoft.com/office/drawing/2014/main" id="{121CF8A0-A008-4E9E-8F9B-BD44FDC32675}"/>
              </a:ext>
            </a:extLst>
          </p:cNvPr>
          <p:cNvGrpSpPr/>
          <p:nvPr/>
        </p:nvGrpSpPr>
        <p:grpSpPr>
          <a:xfrm>
            <a:off x="415073" y="3367135"/>
            <a:ext cx="614298" cy="2512948"/>
            <a:chOff x="-4747626" y="-639668"/>
            <a:chExt cx="451038" cy="2512948"/>
          </a:xfrm>
        </p:grpSpPr>
        <p:sp>
          <p:nvSpPr>
            <p:cNvPr id="53" name="TextBox 52">
              <a:extLst>
                <a:ext uri="{FF2B5EF4-FFF2-40B4-BE49-F238E27FC236}">
                  <a16:creationId xmlns:a16="http://schemas.microsoft.com/office/drawing/2014/main" id="{ACE6340C-514B-4926-A90D-615D08DE035D}"/>
                </a:ext>
              </a:extLst>
            </p:cNvPr>
            <p:cNvSpPr txBox="1"/>
            <p:nvPr/>
          </p:nvSpPr>
          <p:spPr>
            <a:xfrm>
              <a:off x="-4747626" y="-6396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0.5</a:t>
              </a:r>
            </a:p>
          </p:txBody>
        </p:sp>
        <p:sp>
          <p:nvSpPr>
            <p:cNvPr id="54" name="TextBox 53">
              <a:extLst>
                <a:ext uri="{FF2B5EF4-FFF2-40B4-BE49-F238E27FC236}">
                  <a16:creationId xmlns:a16="http://schemas.microsoft.com/office/drawing/2014/main" id="{6F2D2C09-C039-498B-83FB-5AA0E9CA3C5B}"/>
                </a:ext>
              </a:extLst>
            </p:cNvPr>
            <p:cNvSpPr txBox="1"/>
            <p:nvPr/>
          </p:nvSpPr>
          <p:spPr>
            <a:xfrm>
              <a:off x="-4747626" y="-4191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0.45</a:t>
              </a:r>
            </a:p>
          </p:txBody>
        </p:sp>
        <p:sp>
          <p:nvSpPr>
            <p:cNvPr id="55" name="TextBox 54">
              <a:extLst>
                <a:ext uri="{FF2B5EF4-FFF2-40B4-BE49-F238E27FC236}">
                  <a16:creationId xmlns:a16="http://schemas.microsoft.com/office/drawing/2014/main" id="{475B2F2C-3BDE-4EDE-A092-B37B73E36AF5}"/>
                </a:ext>
              </a:extLst>
            </p:cNvPr>
            <p:cNvSpPr txBox="1"/>
            <p:nvPr/>
          </p:nvSpPr>
          <p:spPr>
            <a:xfrm>
              <a:off x="-4747626" y="-1986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56" name="TextBox 55">
              <a:extLst>
                <a:ext uri="{FF2B5EF4-FFF2-40B4-BE49-F238E27FC236}">
                  <a16:creationId xmlns:a16="http://schemas.microsoft.com/office/drawing/2014/main" id="{398CB4DF-28DA-45DE-BA2A-795B54525DEE}"/>
                </a:ext>
              </a:extLst>
            </p:cNvPr>
            <p:cNvSpPr txBox="1"/>
            <p:nvPr/>
          </p:nvSpPr>
          <p:spPr>
            <a:xfrm>
              <a:off x="-4747626" y="2188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0.35</a:t>
              </a:r>
            </a:p>
          </p:txBody>
        </p:sp>
        <p:sp>
          <p:nvSpPr>
            <p:cNvPr id="67" name="TextBox 66">
              <a:extLst>
                <a:ext uri="{FF2B5EF4-FFF2-40B4-BE49-F238E27FC236}">
                  <a16:creationId xmlns:a16="http://schemas.microsoft.com/office/drawing/2014/main" id="{84D4691F-9E7B-49B4-A7DC-2F56248BAA2B}"/>
                </a:ext>
              </a:extLst>
            </p:cNvPr>
            <p:cNvSpPr txBox="1"/>
            <p:nvPr/>
          </p:nvSpPr>
          <p:spPr>
            <a:xfrm>
              <a:off x="-4747626" y="242400"/>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a:t>
              </a:r>
            </a:p>
          </p:txBody>
        </p:sp>
        <p:sp>
          <p:nvSpPr>
            <p:cNvPr id="68" name="TextBox 67">
              <a:extLst>
                <a:ext uri="{FF2B5EF4-FFF2-40B4-BE49-F238E27FC236}">
                  <a16:creationId xmlns:a16="http://schemas.microsoft.com/office/drawing/2014/main" id="{C5D31F37-92C3-43C5-A985-51E11D55787E}"/>
                </a:ext>
              </a:extLst>
            </p:cNvPr>
            <p:cNvSpPr txBox="1"/>
            <p:nvPr/>
          </p:nvSpPr>
          <p:spPr>
            <a:xfrm>
              <a:off x="-4747626" y="462917"/>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0.25</a:t>
              </a:r>
            </a:p>
          </p:txBody>
        </p:sp>
        <p:sp>
          <p:nvSpPr>
            <p:cNvPr id="69" name="TextBox 68">
              <a:extLst>
                <a:ext uri="{FF2B5EF4-FFF2-40B4-BE49-F238E27FC236}">
                  <a16:creationId xmlns:a16="http://schemas.microsoft.com/office/drawing/2014/main" id="{21D02305-D100-4F42-8A42-CC7ECE22EDA6}"/>
                </a:ext>
              </a:extLst>
            </p:cNvPr>
            <p:cNvSpPr txBox="1"/>
            <p:nvPr/>
          </p:nvSpPr>
          <p:spPr>
            <a:xfrm>
              <a:off x="-4747626" y="6834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70" name="TextBox 69">
              <a:extLst>
                <a:ext uri="{FF2B5EF4-FFF2-40B4-BE49-F238E27FC236}">
                  <a16:creationId xmlns:a16="http://schemas.microsoft.com/office/drawing/2014/main" id="{9D0D7809-933E-4D9D-BC42-E6B831491D9A}"/>
                </a:ext>
              </a:extLst>
            </p:cNvPr>
            <p:cNvSpPr txBox="1"/>
            <p:nvPr/>
          </p:nvSpPr>
          <p:spPr>
            <a:xfrm>
              <a:off x="-4747626" y="9039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0.15</a:t>
              </a:r>
            </a:p>
          </p:txBody>
        </p:sp>
        <p:sp>
          <p:nvSpPr>
            <p:cNvPr id="71" name="TextBox 70">
              <a:extLst>
                <a:ext uri="{FF2B5EF4-FFF2-40B4-BE49-F238E27FC236}">
                  <a16:creationId xmlns:a16="http://schemas.microsoft.com/office/drawing/2014/main" id="{5E4F0793-04D7-460A-8C0C-8EAE5919E1DC}"/>
                </a:ext>
              </a:extLst>
            </p:cNvPr>
            <p:cNvSpPr txBox="1"/>
            <p:nvPr/>
          </p:nvSpPr>
          <p:spPr>
            <a:xfrm>
              <a:off x="-4747626" y="11244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a:t>
              </a:r>
            </a:p>
          </p:txBody>
        </p:sp>
        <p:sp>
          <p:nvSpPr>
            <p:cNvPr id="72" name="TextBox 71">
              <a:extLst>
                <a:ext uri="{FF2B5EF4-FFF2-40B4-BE49-F238E27FC236}">
                  <a16:creationId xmlns:a16="http://schemas.microsoft.com/office/drawing/2014/main" id="{A1F7F407-6253-4C8F-90AA-22535CCA78FC}"/>
                </a:ext>
              </a:extLst>
            </p:cNvPr>
            <p:cNvSpPr txBox="1"/>
            <p:nvPr/>
          </p:nvSpPr>
          <p:spPr>
            <a:xfrm>
              <a:off x="-4747626" y="156550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sp>
          <p:nvSpPr>
            <p:cNvPr id="73" name="TextBox 72">
              <a:extLst>
                <a:ext uri="{FF2B5EF4-FFF2-40B4-BE49-F238E27FC236}">
                  <a16:creationId xmlns:a16="http://schemas.microsoft.com/office/drawing/2014/main" id="{F02BD9BC-35DC-4FD1-8DED-B2BB07961E6B}"/>
                </a:ext>
              </a:extLst>
            </p:cNvPr>
            <p:cNvSpPr txBox="1"/>
            <p:nvPr/>
          </p:nvSpPr>
          <p:spPr>
            <a:xfrm>
              <a:off x="-4747626" y="1344985"/>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0.05</a:t>
              </a:r>
            </a:p>
          </p:txBody>
        </p:sp>
      </p:grpSp>
    </p:spTree>
    <p:extLst>
      <p:ext uri="{BB962C8B-B14F-4D97-AF65-F5344CB8AC3E}">
        <p14:creationId xmlns:p14="http://schemas.microsoft.com/office/powerpoint/2010/main" val="360908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B1FA73-F543-4C00-B1CF-0F91E17A403E}"/>
              </a:ext>
            </a:extLst>
          </p:cNvPr>
          <p:cNvSpPr txBox="1"/>
          <p:nvPr/>
        </p:nvSpPr>
        <p:spPr>
          <a:xfrm>
            <a:off x="2854767" y="502724"/>
            <a:ext cx="62411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GPM Seasonal Average Precipitation Trend, 2000-2025</a:t>
            </a:r>
          </a:p>
        </p:txBody>
      </p:sp>
      <p:sp>
        <p:nvSpPr>
          <p:cNvPr id="7" name="Title 1">
            <a:extLst>
              <a:ext uri="{FF2B5EF4-FFF2-40B4-BE49-F238E27FC236}">
                <a16:creationId xmlns:a16="http://schemas.microsoft.com/office/drawing/2014/main" id="{5D0081C6-4BD3-4975-BA40-0703B8DC175B}"/>
              </a:ext>
            </a:extLst>
          </p:cNvPr>
          <p:cNvSpPr txBox="1">
            <a:spLocks/>
          </p:cNvSpPr>
          <p:nvPr/>
        </p:nvSpPr>
        <p:spPr>
          <a:xfrm>
            <a:off x="87761" y="161241"/>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6A478"/>
                </a:solidFill>
                <a:latin typeface="Century Gothic" panose="020F0302020204030204"/>
              </a:rPr>
              <a:t>RESULTS</a:t>
            </a:r>
            <a:r>
              <a:rPr lang="en-US" sz="3200" dirty="0">
                <a:solidFill>
                  <a:srgbClr val="66A478"/>
                </a:solidFill>
                <a:latin typeface="Century Gothic" panose="020F0302020204030204"/>
              </a:rPr>
              <a:t> </a:t>
            </a:r>
            <a:r>
              <a:rPr lang="en-US" sz="3200" dirty="0">
                <a:solidFill>
                  <a:srgbClr val="66A478"/>
                </a:solidFill>
                <a:latin typeface="Century Gothic" panose="020B0502020202020204" pitchFamily="34" charset="0"/>
              </a:rPr>
              <a:t>– </a:t>
            </a:r>
            <a:r>
              <a:rPr lang="en-US" sz="3200" b="1" dirty="0">
                <a:solidFill>
                  <a:srgbClr val="66A478"/>
                </a:solidFill>
                <a:latin typeface="Century Gothic" panose="020B0502020202020204" pitchFamily="34" charset="0"/>
              </a:rPr>
              <a:t>CLIMATE ANALYSIS</a:t>
            </a:r>
            <a:endParaRPr lang="en-US" sz="3200" b="1" dirty="0">
              <a:solidFill>
                <a:srgbClr val="66A478"/>
              </a:solidFill>
              <a:latin typeface="Century Gothic" panose="020F0302020204030204"/>
            </a:endParaRPr>
          </a:p>
        </p:txBody>
      </p:sp>
      <p:sp>
        <p:nvSpPr>
          <p:cNvPr id="24" name="TextBox 23">
            <a:extLst>
              <a:ext uri="{FF2B5EF4-FFF2-40B4-BE49-F238E27FC236}">
                <a16:creationId xmlns:a16="http://schemas.microsoft.com/office/drawing/2014/main" id="{CC9162A2-DCE7-4ED6-9137-FC2B6732870D}"/>
              </a:ext>
            </a:extLst>
          </p:cNvPr>
          <p:cNvSpPr txBox="1"/>
          <p:nvPr/>
        </p:nvSpPr>
        <p:spPr>
          <a:xfrm>
            <a:off x="685540" y="3170508"/>
            <a:ext cx="11107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sp>
        <p:nvSpPr>
          <p:cNvPr id="5" name="TextBox 4">
            <a:extLst>
              <a:ext uri="{FF2B5EF4-FFF2-40B4-BE49-F238E27FC236}">
                <a16:creationId xmlns:a16="http://schemas.microsoft.com/office/drawing/2014/main" id="{4799FCB6-9A5A-490D-B40B-D3C1A8432F3B}"/>
              </a:ext>
            </a:extLst>
          </p:cNvPr>
          <p:cNvSpPr txBox="1"/>
          <p:nvPr/>
        </p:nvSpPr>
        <p:spPr>
          <a:xfrm>
            <a:off x="5312034" y="6076584"/>
            <a:ext cx="13266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tx1">
                    <a:lumMod val="75000"/>
                    <a:lumOff val="25000"/>
                  </a:schemeClr>
                </a:solidFill>
                <a:latin typeface="Century Gothic"/>
              </a:rPr>
              <a:t>Year</a:t>
            </a:r>
            <a:endParaRPr lang="en-US" sz="1400" b="1" dirty="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09244893-5222-4C4E-93C1-D3C2E429A8F1}"/>
              </a:ext>
            </a:extLst>
          </p:cNvPr>
          <p:cNvSpPr txBox="1"/>
          <p:nvPr/>
        </p:nvSpPr>
        <p:spPr>
          <a:xfrm rot="16200000">
            <a:off x="-2135008" y="1830613"/>
            <a:ext cx="48371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Century Gothic"/>
                <a:cs typeface="Calibri"/>
              </a:rPr>
              <a:t>Precipitation (mm/hour)</a:t>
            </a:r>
          </a:p>
        </p:txBody>
      </p:sp>
      <p:pic>
        <p:nvPicPr>
          <p:cNvPr id="18" name="Picture 22" descr="Chart, scatter chart&#10;&#10;Description automatically generated">
            <a:extLst>
              <a:ext uri="{FF2B5EF4-FFF2-40B4-BE49-F238E27FC236}">
                <a16:creationId xmlns:a16="http://schemas.microsoft.com/office/drawing/2014/main" id="{456FFC87-C2DB-4435-B7A9-B9C88CD1F0FE}"/>
              </a:ext>
            </a:extLst>
          </p:cNvPr>
          <p:cNvPicPr>
            <a:picLocks noChangeAspect="1"/>
          </p:cNvPicPr>
          <p:nvPr/>
        </p:nvPicPr>
        <p:blipFill>
          <a:blip r:embed="rId3"/>
          <a:stretch>
            <a:fillRect/>
          </a:stretch>
        </p:blipFill>
        <p:spPr>
          <a:xfrm>
            <a:off x="894052" y="871833"/>
            <a:ext cx="10588244" cy="2287586"/>
          </a:xfrm>
          <a:prstGeom prst="rect">
            <a:avLst/>
          </a:prstGeom>
        </p:spPr>
      </p:pic>
      <p:sp>
        <p:nvSpPr>
          <p:cNvPr id="32" name="TextBox 31">
            <a:extLst>
              <a:ext uri="{FF2B5EF4-FFF2-40B4-BE49-F238E27FC236}">
                <a16:creationId xmlns:a16="http://schemas.microsoft.com/office/drawing/2014/main" id="{4F190A8A-ECE0-419C-B38E-962292ADE5E2}"/>
              </a:ext>
            </a:extLst>
          </p:cNvPr>
          <p:cNvSpPr txBox="1"/>
          <p:nvPr/>
        </p:nvSpPr>
        <p:spPr>
          <a:xfrm>
            <a:off x="685540" y="5740519"/>
            <a:ext cx="11107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2000        2002        2004         2006         2008        2010         2012        2014         2016         2018         2020        2022         2024</a:t>
            </a:r>
            <a:endParaRPr lang="en-US" sz="1400" dirty="0">
              <a:solidFill>
                <a:schemeClr val="tx1">
                  <a:lumMod val="75000"/>
                  <a:lumOff val="25000"/>
                </a:schemeClr>
              </a:solidFill>
              <a:cs typeface="Calibri"/>
            </a:endParaRPr>
          </a:p>
        </p:txBody>
      </p:sp>
      <p:grpSp>
        <p:nvGrpSpPr>
          <p:cNvPr id="9" name="Group 8">
            <a:extLst>
              <a:ext uri="{FF2B5EF4-FFF2-40B4-BE49-F238E27FC236}">
                <a16:creationId xmlns:a16="http://schemas.microsoft.com/office/drawing/2014/main" id="{CC00D647-846E-433B-B53B-B11F352F0711}"/>
              </a:ext>
            </a:extLst>
          </p:cNvPr>
          <p:cNvGrpSpPr/>
          <p:nvPr/>
        </p:nvGrpSpPr>
        <p:grpSpPr>
          <a:xfrm>
            <a:off x="411986" y="812696"/>
            <a:ext cx="614298" cy="2512948"/>
            <a:chOff x="-4747626" y="-639668"/>
            <a:chExt cx="451038" cy="2512948"/>
          </a:xfrm>
        </p:grpSpPr>
        <p:sp>
          <p:nvSpPr>
            <p:cNvPr id="8" name="TextBox 7">
              <a:extLst>
                <a:ext uri="{FF2B5EF4-FFF2-40B4-BE49-F238E27FC236}">
                  <a16:creationId xmlns:a16="http://schemas.microsoft.com/office/drawing/2014/main" id="{E99C9824-7E79-47DF-84B8-9EE95E33839C}"/>
                </a:ext>
              </a:extLst>
            </p:cNvPr>
            <p:cNvSpPr txBox="1"/>
            <p:nvPr/>
          </p:nvSpPr>
          <p:spPr>
            <a:xfrm>
              <a:off x="-4747626" y="-6396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0.5</a:t>
              </a:r>
            </a:p>
          </p:txBody>
        </p:sp>
        <p:sp>
          <p:nvSpPr>
            <p:cNvPr id="34" name="TextBox 33">
              <a:extLst>
                <a:ext uri="{FF2B5EF4-FFF2-40B4-BE49-F238E27FC236}">
                  <a16:creationId xmlns:a16="http://schemas.microsoft.com/office/drawing/2014/main" id="{FFB89467-B18F-4EB5-A3C9-C8B83F038960}"/>
                </a:ext>
              </a:extLst>
            </p:cNvPr>
            <p:cNvSpPr txBox="1"/>
            <p:nvPr/>
          </p:nvSpPr>
          <p:spPr>
            <a:xfrm>
              <a:off x="-4747626" y="-4191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0.45</a:t>
              </a:r>
            </a:p>
          </p:txBody>
        </p:sp>
        <p:sp>
          <p:nvSpPr>
            <p:cNvPr id="35" name="TextBox 34">
              <a:extLst>
                <a:ext uri="{FF2B5EF4-FFF2-40B4-BE49-F238E27FC236}">
                  <a16:creationId xmlns:a16="http://schemas.microsoft.com/office/drawing/2014/main" id="{377E0C2D-E615-4C51-89EF-A727E515CC9B}"/>
                </a:ext>
              </a:extLst>
            </p:cNvPr>
            <p:cNvSpPr txBox="1"/>
            <p:nvPr/>
          </p:nvSpPr>
          <p:spPr>
            <a:xfrm>
              <a:off x="-4747626" y="-1986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36" name="TextBox 35">
              <a:extLst>
                <a:ext uri="{FF2B5EF4-FFF2-40B4-BE49-F238E27FC236}">
                  <a16:creationId xmlns:a16="http://schemas.microsoft.com/office/drawing/2014/main" id="{53FFD53D-38AB-402B-8C02-862E6EC9F8DB}"/>
                </a:ext>
              </a:extLst>
            </p:cNvPr>
            <p:cNvSpPr txBox="1"/>
            <p:nvPr/>
          </p:nvSpPr>
          <p:spPr>
            <a:xfrm>
              <a:off x="-4747626" y="2188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0.35</a:t>
              </a:r>
            </a:p>
          </p:txBody>
        </p:sp>
        <p:sp>
          <p:nvSpPr>
            <p:cNvPr id="37" name="TextBox 36">
              <a:extLst>
                <a:ext uri="{FF2B5EF4-FFF2-40B4-BE49-F238E27FC236}">
                  <a16:creationId xmlns:a16="http://schemas.microsoft.com/office/drawing/2014/main" id="{1033D0D0-6220-4AA9-874E-545D99F8267D}"/>
                </a:ext>
              </a:extLst>
            </p:cNvPr>
            <p:cNvSpPr txBox="1"/>
            <p:nvPr/>
          </p:nvSpPr>
          <p:spPr>
            <a:xfrm>
              <a:off x="-4747626" y="242400"/>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a:t>
              </a:r>
            </a:p>
          </p:txBody>
        </p:sp>
        <p:sp>
          <p:nvSpPr>
            <p:cNvPr id="39" name="TextBox 38">
              <a:extLst>
                <a:ext uri="{FF2B5EF4-FFF2-40B4-BE49-F238E27FC236}">
                  <a16:creationId xmlns:a16="http://schemas.microsoft.com/office/drawing/2014/main" id="{D21E38E9-D5DF-4EEC-A56C-18D55556E2CD}"/>
                </a:ext>
              </a:extLst>
            </p:cNvPr>
            <p:cNvSpPr txBox="1"/>
            <p:nvPr/>
          </p:nvSpPr>
          <p:spPr>
            <a:xfrm>
              <a:off x="-4747626" y="462917"/>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0.25</a:t>
              </a:r>
            </a:p>
          </p:txBody>
        </p:sp>
        <p:sp>
          <p:nvSpPr>
            <p:cNvPr id="45" name="TextBox 44">
              <a:extLst>
                <a:ext uri="{FF2B5EF4-FFF2-40B4-BE49-F238E27FC236}">
                  <a16:creationId xmlns:a16="http://schemas.microsoft.com/office/drawing/2014/main" id="{C2D25CF2-B3C9-4E35-999E-403EE2C95DAE}"/>
                </a:ext>
              </a:extLst>
            </p:cNvPr>
            <p:cNvSpPr txBox="1"/>
            <p:nvPr/>
          </p:nvSpPr>
          <p:spPr>
            <a:xfrm>
              <a:off x="-4747626" y="6834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46" name="TextBox 45">
              <a:extLst>
                <a:ext uri="{FF2B5EF4-FFF2-40B4-BE49-F238E27FC236}">
                  <a16:creationId xmlns:a16="http://schemas.microsoft.com/office/drawing/2014/main" id="{FD704140-14E0-4EDB-9A67-0F841C3F5CF5}"/>
                </a:ext>
              </a:extLst>
            </p:cNvPr>
            <p:cNvSpPr txBox="1"/>
            <p:nvPr/>
          </p:nvSpPr>
          <p:spPr>
            <a:xfrm>
              <a:off x="-4747626" y="9039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0.15</a:t>
              </a:r>
            </a:p>
          </p:txBody>
        </p:sp>
        <p:sp>
          <p:nvSpPr>
            <p:cNvPr id="47" name="TextBox 46">
              <a:extLst>
                <a:ext uri="{FF2B5EF4-FFF2-40B4-BE49-F238E27FC236}">
                  <a16:creationId xmlns:a16="http://schemas.microsoft.com/office/drawing/2014/main" id="{0A9EF35E-FAA3-43A9-9B6C-8C1BA32A2A32}"/>
                </a:ext>
              </a:extLst>
            </p:cNvPr>
            <p:cNvSpPr txBox="1"/>
            <p:nvPr/>
          </p:nvSpPr>
          <p:spPr>
            <a:xfrm>
              <a:off x="-4747626" y="11244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a:t>
              </a:r>
            </a:p>
          </p:txBody>
        </p:sp>
        <p:sp>
          <p:nvSpPr>
            <p:cNvPr id="49" name="TextBox 48">
              <a:extLst>
                <a:ext uri="{FF2B5EF4-FFF2-40B4-BE49-F238E27FC236}">
                  <a16:creationId xmlns:a16="http://schemas.microsoft.com/office/drawing/2014/main" id="{182C917D-B8B5-48BB-BB5F-2FB44BE5582D}"/>
                </a:ext>
              </a:extLst>
            </p:cNvPr>
            <p:cNvSpPr txBox="1"/>
            <p:nvPr/>
          </p:nvSpPr>
          <p:spPr>
            <a:xfrm>
              <a:off x="-4747626" y="156550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sp>
          <p:nvSpPr>
            <p:cNvPr id="50" name="TextBox 49">
              <a:extLst>
                <a:ext uri="{FF2B5EF4-FFF2-40B4-BE49-F238E27FC236}">
                  <a16:creationId xmlns:a16="http://schemas.microsoft.com/office/drawing/2014/main" id="{AC8E8A5C-1D7D-40B1-96D9-879D54DC8547}"/>
                </a:ext>
              </a:extLst>
            </p:cNvPr>
            <p:cNvSpPr txBox="1"/>
            <p:nvPr/>
          </p:nvSpPr>
          <p:spPr>
            <a:xfrm>
              <a:off x="-4747626" y="1344985"/>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0.05</a:t>
              </a:r>
            </a:p>
          </p:txBody>
        </p:sp>
      </p:grpSp>
      <p:sp>
        <p:nvSpPr>
          <p:cNvPr id="51" name="TextBox 50">
            <a:extLst>
              <a:ext uri="{FF2B5EF4-FFF2-40B4-BE49-F238E27FC236}">
                <a16:creationId xmlns:a16="http://schemas.microsoft.com/office/drawing/2014/main" id="{3A717378-049E-4BCD-BA6E-1C4F120686CC}"/>
              </a:ext>
            </a:extLst>
          </p:cNvPr>
          <p:cNvSpPr txBox="1"/>
          <p:nvPr/>
        </p:nvSpPr>
        <p:spPr>
          <a:xfrm rot="16200000">
            <a:off x="-2133288" y="4433306"/>
            <a:ext cx="48371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Century Gothic"/>
                <a:cs typeface="Calibri"/>
              </a:rPr>
              <a:t>Precipitation (mm/hour)</a:t>
            </a:r>
          </a:p>
        </p:txBody>
      </p:sp>
      <p:grpSp>
        <p:nvGrpSpPr>
          <p:cNvPr id="52" name="Group 51">
            <a:extLst>
              <a:ext uri="{FF2B5EF4-FFF2-40B4-BE49-F238E27FC236}">
                <a16:creationId xmlns:a16="http://schemas.microsoft.com/office/drawing/2014/main" id="{121CF8A0-A008-4E9E-8F9B-BD44FDC32675}"/>
              </a:ext>
            </a:extLst>
          </p:cNvPr>
          <p:cNvGrpSpPr/>
          <p:nvPr/>
        </p:nvGrpSpPr>
        <p:grpSpPr>
          <a:xfrm>
            <a:off x="415073" y="3367135"/>
            <a:ext cx="614298" cy="2512948"/>
            <a:chOff x="-4747626" y="-639668"/>
            <a:chExt cx="451038" cy="2512948"/>
          </a:xfrm>
        </p:grpSpPr>
        <p:sp>
          <p:nvSpPr>
            <p:cNvPr id="53" name="TextBox 52">
              <a:extLst>
                <a:ext uri="{FF2B5EF4-FFF2-40B4-BE49-F238E27FC236}">
                  <a16:creationId xmlns:a16="http://schemas.microsoft.com/office/drawing/2014/main" id="{ACE6340C-514B-4926-A90D-615D08DE035D}"/>
                </a:ext>
              </a:extLst>
            </p:cNvPr>
            <p:cNvSpPr txBox="1"/>
            <p:nvPr/>
          </p:nvSpPr>
          <p:spPr>
            <a:xfrm>
              <a:off x="-4747626" y="-6396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0.5</a:t>
              </a:r>
            </a:p>
          </p:txBody>
        </p:sp>
        <p:sp>
          <p:nvSpPr>
            <p:cNvPr id="54" name="TextBox 53">
              <a:extLst>
                <a:ext uri="{FF2B5EF4-FFF2-40B4-BE49-F238E27FC236}">
                  <a16:creationId xmlns:a16="http://schemas.microsoft.com/office/drawing/2014/main" id="{6F2D2C09-C039-498B-83FB-5AA0E9CA3C5B}"/>
                </a:ext>
              </a:extLst>
            </p:cNvPr>
            <p:cNvSpPr txBox="1"/>
            <p:nvPr/>
          </p:nvSpPr>
          <p:spPr>
            <a:xfrm>
              <a:off x="-4747626" y="-4191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0.45</a:t>
              </a:r>
            </a:p>
          </p:txBody>
        </p:sp>
        <p:sp>
          <p:nvSpPr>
            <p:cNvPr id="55" name="TextBox 54">
              <a:extLst>
                <a:ext uri="{FF2B5EF4-FFF2-40B4-BE49-F238E27FC236}">
                  <a16:creationId xmlns:a16="http://schemas.microsoft.com/office/drawing/2014/main" id="{475B2F2C-3BDE-4EDE-A092-B37B73E36AF5}"/>
                </a:ext>
              </a:extLst>
            </p:cNvPr>
            <p:cNvSpPr txBox="1"/>
            <p:nvPr/>
          </p:nvSpPr>
          <p:spPr>
            <a:xfrm>
              <a:off x="-4747626" y="-1986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0.4</a:t>
              </a:r>
            </a:p>
          </p:txBody>
        </p:sp>
        <p:sp>
          <p:nvSpPr>
            <p:cNvPr id="56" name="TextBox 55">
              <a:extLst>
                <a:ext uri="{FF2B5EF4-FFF2-40B4-BE49-F238E27FC236}">
                  <a16:creationId xmlns:a16="http://schemas.microsoft.com/office/drawing/2014/main" id="{398CB4DF-28DA-45DE-BA2A-795B54525DEE}"/>
                </a:ext>
              </a:extLst>
            </p:cNvPr>
            <p:cNvSpPr txBox="1"/>
            <p:nvPr/>
          </p:nvSpPr>
          <p:spPr>
            <a:xfrm>
              <a:off x="-4747626" y="2188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0.35</a:t>
              </a:r>
            </a:p>
          </p:txBody>
        </p:sp>
        <p:sp>
          <p:nvSpPr>
            <p:cNvPr id="67" name="TextBox 66">
              <a:extLst>
                <a:ext uri="{FF2B5EF4-FFF2-40B4-BE49-F238E27FC236}">
                  <a16:creationId xmlns:a16="http://schemas.microsoft.com/office/drawing/2014/main" id="{84D4691F-9E7B-49B4-A7DC-2F56248BAA2B}"/>
                </a:ext>
              </a:extLst>
            </p:cNvPr>
            <p:cNvSpPr txBox="1"/>
            <p:nvPr/>
          </p:nvSpPr>
          <p:spPr>
            <a:xfrm>
              <a:off x="-4747626" y="242400"/>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0.3</a:t>
              </a:r>
            </a:p>
          </p:txBody>
        </p:sp>
        <p:sp>
          <p:nvSpPr>
            <p:cNvPr id="68" name="TextBox 67">
              <a:extLst>
                <a:ext uri="{FF2B5EF4-FFF2-40B4-BE49-F238E27FC236}">
                  <a16:creationId xmlns:a16="http://schemas.microsoft.com/office/drawing/2014/main" id="{C5D31F37-92C3-43C5-A985-51E11D55787E}"/>
                </a:ext>
              </a:extLst>
            </p:cNvPr>
            <p:cNvSpPr txBox="1"/>
            <p:nvPr/>
          </p:nvSpPr>
          <p:spPr>
            <a:xfrm>
              <a:off x="-4747626" y="462917"/>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0.25</a:t>
              </a:r>
            </a:p>
          </p:txBody>
        </p:sp>
        <p:sp>
          <p:nvSpPr>
            <p:cNvPr id="69" name="TextBox 68">
              <a:extLst>
                <a:ext uri="{FF2B5EF4-FFF2-40B4-BE49-F238E27FC236}">
                  <a16:creationId xmlns:a16="http://schemas.microsoft.com/office/drawing/2014/main" id="{21D02305-D100-4F42-8A42-CC7ECE22EDA6}"/>
                </a:ext>
              </a:extLst>
            </p:cNvPr>
            <p:cNvSpPr txBox="1"/>
            <p:nvPr/>
          </p:nvSpPr>
          <p:spPr>
            <a:xfrm>
              <a:off x="-4747626" y="683434"/>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0.2</a:t>
              </a:r>
            </a:p>
          </p:txBody>
        </p:sp>
        <p:sp>
          <p:nvSpPr>
            <p:cNvPr id="70" name="TextBox 69">
              <a:extLst>
                <a:ext uri="{FF2B5EF4-FFF2-40B4-BE49-F238E27FC236}">
                  <a16:creationId xmlns:a16="http://schemas.microsoft.com/office/drawing/2014/main" id="{9D0D7809-933E-4D9D-BC42-E6B831491D9A}"/>
                </a:ext>
              </a:extLst>
            </p:cNvPr>
            <p:cNvSpPr txBox="1"/>
            <p:nvPr/>
          </p:nvSpPr>
          <p:spPr>
            <a:xfrm>
              <a:off x="-4747626" y="903951"/>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0.15</a:t>
              </a:r>
            </a:p>
          </p:txBody>
        </p:sp>
        <p:sp>
          <p:nvSpPr>
            <p:cNvPr id="71" name="TextBox 70">
              <a:extLst>
                <a:ext uri="{FF2B5EF4-FFF2-40B4-BE49-F238E27FC236}">
                  <a16:creationId xmlns:a16="http://schemas.microsoft.com/office/drawing/2014/main" id="{5E4F0793-04D7-460A-8C0C-8EAE5919E1DC}"/>
                </a:ext>
              </a:extLst>
            </p:cNvPr>
            <p:cNvSpPr txBox="1"/>
            <p:nvPr/>
          </p:nvSpPr>
          <p:spPr>
            <a:xfrm>
              <a:off x="-4747626" y="1124468"/>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0.1</a:t>
              </a:r>
            </a:p>
          </p:txBody>
        </p:sp>
        <p:sp>
          <p:nvSpPr>
            <p:cNvPr id="72" name="TextBox 71">
              <a:extLst>
                <a:ext uri="{FF2B5EF4-FFF2-40B4-BE49-F238E27FC236}">
                  <a16:creationId xmlns:a16="http://schemas.microsoft.com/office/drawing/2014/main" id="{A1F7F407-6253-4C8F-90AA-22535CCA78FC}"/>
                </a:ext>
              </a:extLst>
            </p:cNvPr>
            <p:cNvSpPr txBox="1"/>
            <p:nvPr/>
          </p:nvSpPr>
          <p:spPr>
            <a:xfrm>
              <a:off x="-4747626" y="1565503"/>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a:t>
              </a:r>
            </a:p>
          </p:txBody>
        </p:sp>
        <p:sp>
          <p:nvSpPr>
            <p:cNvPr id="73" name="TextBox 72">
              <a:extLst>
                <a:ext uri="{FF2B5EF4-FFF2-40B4-BE49-F238E27FC236}">
                  <a16:creationId xmlns:a16="http://schemas.microsoft.com/office/drawing/2014/main" id="{F02BD9BC-35DC-4FD1-8DED-B2BB07961E6B}"/>
                </a:ext>
              </a:extLst>
            </p:cNvPr>
            <p:cNvSpPr txBox="1"/>
            <p:nvPr/>
          </p:nvSpPr>
          <p:spPr>
            <a:xfrm>
              <a:off x="-4747626" y="1344985"/>
              <a:ext cx="451038"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0.05</a:t>
              </a:r>
            </a:p>
          </p:txBody>
        </p:sp>
      </p:grpSp>
      <p:pic>
        <p:nvPicPr>
          <p:cNvPr id="41" name="Picture 27" descr="Chart, scatter chart&#10;&#10;Description automatically generated">
            <a:extLst>
              <a:ext uri="{FF2B5EF4-FFF2-40B4-BE49-F238E27FC236}">
                <a16:creationId xmlns:a16="http://schemas.microsoft.com/office/drawing/2014/main" id="{8309130D-CAFD-4940-93D8-1BE24BCB5134}"/>
              </a:ext>
            </a:extLst>
          </p:cNvPr>
          <p:cNvPicPr>
            <a:picLocks noChangeAspect="1"/>
          </p:cNvPicPr>
          <p:nvPr/>
        </p:nvPicPr>
        <p:blipFill>
          <a:blip r:embed="rId4"/>
          <a:stretch>
            <a:fillRect/>
          </a:stretch>
        </p:blipFill>
        <p:spPr>
          <a:xfrm>
            <a:off x="908348" y="3495043"/>
            <a:ext cx="10587423" cy="2287586"/>
          </a:xfrm>
          <a:prstGeom prst="rect">
            <a:avLst/>
          </a:prstGeom>
        </p:spPr>
      </p:pic>
      <p:pic>
        <p:nvPicPr>
          <p:cNvPr id="42" name="Picture 28" descr="Chart, scatter chart&#10;&#10;Description automatically generated">
            <a:extLst>
              <a:ext uri="{FF2B5EF4-FFF2-40B4-BE49-F238E27FC236}">
                <a16:creationId xmlns:a16="http://schemas.microsoft.com/office/drawing/2014/main" id="{6A803171-A69A-49C6-9D21-A86609D8D2FC}"/>
              </a:ext>
            </a:extLst>
          </p:cNvPr>
          <p:cNvPicPr>
            <a:picLocks noChangeAspect="1"/>
          </p:cNvPicPr>
          <p:nvPr/>
        </p:nvPicPr>
        <p:blipFill>
          <a:blip r:embed="rId5"/>
          <a:stretch>
            <a:fillRect/>
          </a:stretch>
        </p:blipFill>
        <p:spPr>
          <a:xfrm>
            <a:off x="923322" y="874205"/>
            <a:ext cx="10583138" cy="2271342"/>
          </a:xfrm>
          <a:prstGeom prst="rect">
            <a:avLst/>
          </a:prstGeom>
        </p:spPr>
      </p:pic>
      <p:grpSp>
        <p:nvGrpSpPr>
          <p:cNvPr id="43" name="Group 42">
            <a:extLst>
              <a:ext uri="{FF2B5EF4-FFF2-40B4-BE49-F238E27FC236}">
                <a16:creationId xmlns:a16="http://schemas.microsoft.com/office/drawing/2014/main" id="{403C3DC5-7A0D-45FC-A541-4CA30193B20A}"/>
              </a:ext>
            </a:extLst>
          </p:cNvPr>
          <p:cNvGrpSpPr/>
          <p:nvPr/>
        </p:nvGrpSpPr>
        <p:grpSpPr>
          <a:xfrm>
            <a:off x="9639351" y="6066552"/>
            <a:ext cx="2552649" cy="319602"/>
            <a:chOff x="5081588" y="5819241"/>
            <a:chExt cx="3003005" cy="493909"/>
          </a:xfrm>
        </p:grpSpPr>
        <p:grpSp>
          <p:nvGrpSpPr>
            <p:cNvPr id="44" name="Group 43">
              <a:extLst>
                <a:ext uri="{FF2B5EF4-FFF2-40B4-BE49-F238E27FC236}">
                  <a16:creationId xmlns:a16="http://schemas.microsoft.com/office/drawing/2014/main" id="{94483DFE-B908-42E0-8DE6-0D63D3AA0BDE}"/>
                </a:ext>
              </a:extLst>
            </p:cNvPr>
            <p:cNvGrpSpPr/>
            <p:nvPr/>
          </p:nvGrpSpPr>
          <p:grpSpPr>
            <a:xfrm>
              <a:off x="5544650" y="5819241"/>
              <a:ext cx="2539943" cy="493909"/>
              <a:chOff x="6213306" y="737341"/>
              <a:chExt cx="1822232" cy="493909"/>
            </a:xfrm>
          </p:grpSpPr>
          <p:sp>
            <p:nvSpPr>
              <p:cNvPr id="60" name="TextBox 59">
                <a:extLst>
                  <a:ext uri="{FF2B5EF4-FFF2-40B4-BE49-F238E27FC236}">
                    <a16:creationId xmlns:a16="http://schemas.microsoft.com/office/drawing/2014/main" id="{A3FF65BB-3EFB-40F4-9855-4B50ECF2D89D}"/>
                  </a:ext>
                </a:extLst>
              </p:cNvPr>
              <p:cNvSpPr txBox="1"/>
              <p:nvPr/>
            </p:nvSpPr>
            <p:spPr>
              <a:xfrm>
                <a:off x="7379900" y="755615"/>
                <a:ext cx="655638"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Fall</a:t>
                </a:r>
              </a:p>
            </p:txBody>
          </p:sp>
          <p:sp>
            <p:nvSpPr>
              <p:cNvPr id="63" name="TextBox 62">
                <a:extLst>
                  <a:ext uri="{FF2B5EF4-FFF2-40B4-BE49-F238E27FC236}">
                    <a16:creationId xmlns:a16="http://schemas.microsoft.com/office/drawing/2014/main" id="{7DEFF869-6BEB-4B36-A06A-A9E72966E11B}"/>
                  </a:ext>
                </a:extLst>
              </p:cNvPr>
              <p:cNvSpPr txBox="1"/>
              <p:nvPr/>
            </p:nvSpPr>
            <p:spPr>
              <a:xfrm>
                <a:off x="6213306" y="737341"/>
                <a:ext cx="854075" cy="475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Summer</a:t>
                </a:r>
              </a:p>
            </p:txBody>
          </p:sp>
        </p:grpSp>
        <p:pic>
          <p:nvPicPr>
            <p:cNvPr id="48" name="Picture 19">
              <a:extLst>
                <a:ext uri="{FF2B5EF4-FFF2-40B4-BE49-F238E27FC236}">
                  <a16:creationId xmlns:a16="http://schemas.microsoft.com/office/drawing/2014/main" id="{102BBCEF-7766-4C64-9556-72D5087BF573}"/>
                </a:ext>
              </a:extLst>
            </p:cNvPr>
            <p:cNvPicPr>
              <a:picLocks noChangeAspect="1"/>
            </p:cNvPicPr>
            <p:nvPr/>
          </p:nvPicPr>
          <p:blipFill>
            <a:blip r:embed="rId6"/>
            <a:stretch>
              <a:fillRect/>
            </a:stretch>
          </p:blipFill>
          <p:spPr>
            <a:xfrm>
              <a:off x="5081588" y="5989638"/>
              <a:ext cx="504825" cy="180975"/>
            </a:xfrm>
            <a:prstGeom prst="rect">
              <a:avLst/>
            </a:prstGeom>
          </p:spPr>
        </p:pic>
        <p:pic>
          <p:nvPicPr>
            <p:cNvPr id="59" name="Picture 20">
              <a:extLst>
                <a:ext uri="{FF2B5EF4-FFF2-40B4-BE49-F238E27FC236}">
                  <a16:creationId xmlns:a16="http://schemas.microsoft.com/office/drawing/2014/main" id="{9B6716D0-FA68-462B-9E1C-3A45CA8B0ECA}"/>
                </a:ext>
              </a:extLst>
            </p:cNvPr>
            <p:cNvPicPr>
              <a:picLocks noChangeAspect="1"/>
            </p:cNvPicPr>
            <p:nvPr/>
          </p:nvPicPr>
          <p:blipFill>
            <a:blip r:embed="rId7"/>
            <a:stretch>
              <a:fillRect/>
            </a:stretch>
          </p:blipFill>
          <p:spPr>
            <a:xfrm>
              <a:off x="6712403" y="5965796"/>
              <a:ext cx="485775" cy="219074"/>
            </a:xfrm>
            <a:prstGeom prst="rect">
              <a:avLst/>
            </a:prstGeom>
          </p:spPr>
        </p:pic>
      </p:grpSp>
    </p:spTree>
    <p:extLst>
      <p:ext uri="{BB962C8B-B14F-4D97-AF65-F5344CB8AC3E}">
        <p14:creationId xmlns:p14="http://schemas.microsoft.com/office/powerpoint/2010/main" val="1796886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ACBBFF-C2F8-4AC3-B833-6E93C47483AC}"/>
              </a:ext>
            </a:extLst>
          </p:cNvPr>
          <p:cNvPicPr>
            <a:picLocks noChangeAspect="1"/>
          </p:cNvPicPr>
          <p:nvPr/>
        </p:nvPicPr>
        <p:blipFill rotWithShape="1">
          <a:blip r:embed="rId3">
            <a:extLst>
              <a:ext uri="{28A0092B-C50C-407E-A947-70E740481C1C}">
                <a14:useLocalDpi xmlns:a14="http://schemas.microsoft.com/office/drawing/2010/main" val="0"/>
              </a:ext>
            </a:extLst>
          </a:blip>
          <a:srcRect t="18640" b="47218"/>
          <a:stretch/>
        </p:blipFill>
        <p:spPr>
          <a:xfrm>
            <a:off x="0" y="4516527"/>
            <a:ext cx="11056776" cy="2341473"/>
          </a:xfrm>
          <a:prstGeom prst="rect">
            <a:avLst/>
          </a:prstGeom>
          <a:ln>
            <a:solidFill>
              <a:schemeClr val="tx1">
                <a:lumMod val="75000"/>
                <a:lumOff val="25000"/>
              </a:schemeClr>
            </a:solidFill>
          </a:ln>
          <a:effectLst/>
        </p:spPr>
      </p:pic>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PROJECT PARTNERS</a:t>
            </a:r>
          </a:p>
        </p:txBody>
      </p:sp>
      <p:grpSp>
        <p:nvGrpSpPr>
          <p:cNvPr id="17" name="Group 16">
            <a:extLst>
              <a:ext uri="{FF2B5EF4-FFF2-40B4-BE49-F238E27FC236}">
                <a16:creationId xmlns:a16="http://schemas.microsoft.com/office/drawing/2014/main" id="{A7C74A4D-2088-4B54-9F6F-A3E9515E7D62}"/>
              </a:ext>
            </a:extLst>
          </p:cNvPr>
          <p:cNvGrpSpPr/>
          <p:nvPr/>
        </p:nvGrpSpPr>
        <p:grpSpPr>
          <a:xfrm>
            <a:off x="1648624" y="1303435"/>
            <a:ext cx="7759527" cy="2692485"/>
            <a:chOff x="1597232" y="1324488"/>
            <a:chExt cx="7759527" cy="2692485"/>
          </a:xfrm>
        </p:grpSpPr>
        <p:sp>
          <p:nvSpPr>
            <p:cNvPr id="10" name="Rectangle: Rounded Corners 9">
              <a:extLst>
                <a:ext uri="{FF2B5EF4-FFF2-40B4-BE49-F238E27FC236}">
                  <a16:creationId xmlns:a16="http://schemas.microsoft.com/office/drawing/2014/main" id="{90AEF527-8F4D-4E0A-99DE-D48AC346DCE7}"/>
                </a:ext>
              </a:extLst>
            </p:cNvPr>
            <p:cNvSpPr/>
            <p:nvPr/>
          </p:nvSpPr>
          <p:spPr>
            <a:xfrm>
              <a:off x="1818039" y="1324488"/>
              <a:ext cx="7538720" cy="1188720"/>
            </a:xfrm>
            <a:prstGeom prst="roundRect">
              <a:avLst/>
            </a:prstGeom>
            <a:gradFill flip="none" rotWithShape="1">
              <a:gsLst>
                <a:gs pos="0">
                  <a:schemeClr val="accent1">
                    <a:lumMod val="5000"/>
                    <a:lumOff val="95000"/>
                  </a:schemeClr>
                </a:gs>
                <a:gs pos="52000">
                  <a:srgbClr val="66A478">
                    <a:lumMod val="47000"/>
                    <a:lumOff val="53000"/>
                  </a:srgbClr>
                </a:gs>
                <a:gs pos="73000">
                  <a:srgbClr val="66A478">
                    <a:lumMod val="40000"/>
                    <a:lumOff val="60000"/>
                  </a:srgbClr>
                </a:gs>
                <a:gs pos="100000">
                  <a:schemeClr val="bg1"/>
                </a:gs>
              </a:gsLst>
              <a:lin ang="5400000" scaled="1"/>
              <a:tileRect/>
            </a:gra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nvGrpSpPr>
            <p:cNvPr id="16" name="Group 15">
              <a:extLst>
                <a:ext uri="{FF2B5EF4-FFF2-40B4-BE49-F238E27FC236}">
                  <a16:creationId xmlns:a16="http://schemas.microsoft.com/office/drawing/2014/main" id="{9C950D42-C65E-4B6C-98C4-B3D3058DEEF6}"/>
                </a:ext>
              </a:extLst>
            </p:cNvPr>
            <p:cNvGrpSpPr/>
            <p:nvPr/>
          </p:nvGrpSpPr>
          <p:grpSpPr>
            <a:xfrm>
              <a:off x="1597232" y="1324488"/>
              <a:ext cx="7747761" cy="2692485"/>
              <a:chOff x="1612723" y="1139887"/>
              <a:chExt cx="7747761" cy="2692485"/>
            </a:xfrm>
          </p:grpSpPr>
          <p:sp>
            <p:nvSpPr>
              <p:cNvPr id="7" name="TextBox 6">
                <a:extLst>
                  <a:ext uri="{FF2B5EF4-FFF2-40B4-BE49-F238E27FC236}">
                    <a16:creationId xmlns:a16="http://schemas.microsoft.com/office/drawing/2014/main" id="{04915510-C2BD-4412-AFD6-19FEB5B17575}"/>
                  </a:ext>
                </a:extLst>
              </p:cNvPr>
              <p:cNvSpPr txBox="1"/>
              <p:nvPr/>
            </p:nvSpPr>
            <p:spPr>
              <a:xfrm>
                <a:off x="2453501" y="1139887"/>
                <a:ext cx="6298777" cy="1154162"/>
              </a:xfrm>
              <a:prstGeom prst="rect">
                <a:avLst/>
              </a:prstGeom>
              <a:noFill/>
            </p:spPr>
            <p:txBody>
              <a:bodyPr wrap="square" rtlCol="0">
                <a:spAutoFit/>
              </a:bodyPr>
              <a:lstStyle/>
              <a:p>
                <a:pPr algn="ctr"/>
                <a:r>
                  <a:rPr lang="en-US" sz="2300" dirty="0">
                    <a:solidFill>
                      <a:schemeClr val="tx1">
                        <a:lumMod val="75000"/>
                        <a:lumOff val="25000"/>
                      </a:schemeClr>
                    </a:solidFill>
                    <a:latin typeface="Century Gothic" panose="020B0502020202020204" pitchFamily="34" charset="0"/>
                  </a:rPr>
                  <a:t>Delaware Department of Natural Resources and Environmental Control (DNREC)</a:t>
                </a:r>
              </a:p>
            </p:txBody>
          </p:sp>
          <p:grpSp>
            <p:nvGrpSpPr>
              <p:cNvPr id="15" name="Group 14">
                <a:extLst>
                  <a:ext uri="{FF2B5EF4-FFF2-40B4-BE49-F238E27FC236}">
                    <a16:creationId xmlns:a16="http://schemas.microsoft.com/office/drawing/2014/main" id="{63FC0F6F-69D2-411E-AEFA-1E02951F3C1A}"/>
                  </a:ext>
                </a:extLst>
              </p:cNvPr>
              <p:cNvGrpSpPr/>
              <p:nvPr/>
            </p:nvGrpSpPr>
            <p:grpSpPr>
              <a:xfrm>
                <a:off x="5946724" y="2681405"/>
                <a:ext cx="3413760" cy="1150967"/>
                <a:chOff x="6105661" y="2681405"/>
                <a:chExt cx="3413760" cy="1150967"/>
              </a:xfrm>
            </p:grpSpPr>
            <p:sp>
              <p:nvSpPr>
                <p:cNvPr id="18" name="Rectangle: Rounded Corners 17">
                  <a:extLst>
                    <a:ext uri="{FF2B5EF4-FFF2-40B4-BE49-F238E27FC236}">
                      <a16:creationId xmlns:a16="http://schemas.microsoft.com/office/drawing/2014/main" id="{27C7DEE3-8747-4864-91A7-B72B82D0F072}"/>
                    </a:ext>
                  </a:extLst>
                </p:cNvPr>
                <p:cNvSpPr/>
                <p:nvPr/>
              </p:nvSpPr>
              <p:spPr>
                <a:xfrm>
                  <a:off x="6105661" y="2681405"/>
                  <a:ext cx="3329481" cy="1150967"/>
                </a:xfrm>
                <a:prstGeom prst="roundRect">
                  <a:avLst/>
                </a:prstGeom>
                <a:gradFill flip="none" rotWithShape="1">
                  <a:gsLst>
                    <a:gs pos="0">
                      <a:schemeClr val="accent1">
                        <a:lumMod val="5000"/>
                        <a:lumOff val="95000"/>
                      </a:schemeClr>
                    </a:gs>
                    <a:gs pos="52000">
                      <a:srgbClr val="66A478">
                        <a:lumMod val="47000"/>
                        <a:lumOff val="53000"/>
                      </a:srgbClr>
                    </a:gs>
                    <a:gs pos="73000">
                      <a:srgbClr val="66A478">
                        <a:lumMod val="40000"/>
                        <a:lumOff val="60000"/>
                      </a:srgbClr>
                    </a:gs>
                    <a:gs pos="100000">
                      <a:schemeClr val="bg1"/>
                    </a:gs>
                  </a:gsLst>
                  <a:lin ang="5400000" scaled="1"/>
                  <a:tileRect/>
                </a:gra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3" name="TextBox 12">
                  <a:extLst>
                    <a:ext uri="{FF2B5EF4-FFF2-40B4-BE49-F238E27FC236}">
                      <a16:creationId xmlns:a16="http://schemas.microsoft.com/office/drawing/2014/main" id="{EB0134A6-8AC9-41C6-8846-A64A891C0677}"/>
                    </a:ext>
                  </a:extLst>
                </p:cNvPr>
                <p:cNvSpPr txBox="1"/>
                <p:nvPr/>
              </p:nvSpPr>
              <p:spPr>
                <a:xfrm>
                  <a:off x="6105661" y="2870307"/>
                  <a:ext cx="3413760" cy="769441"/>
                </a:xfrm>
                <a:prstGeom prst="rect">
                  <a:avLst/>
                </a:prstGeom>
                <a:noFill/>
                <a:ln>
                  <a:noFill/>
                </a:ln>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Division of Watershed Stewardship </a:t>
                  </a:r>
                </a:p>
              </p:txBody>
            </p:sp>
          </p:grpSp>
          <p:grpSp>
            <p:nvGrpSpPr>
              <p:cNvPr id="14" name="Group 13">
                <a:extLst>
                  <a:ext uri="{FF2B5EF4-FFF2-40B4-BE49-F238E27FC236}">
                    <a16:creationId xmlns:a16="http://schemas.microsoft.com/office/drawing/2014/main" id="{3F018ADE-131E-4FBA-BDD2-FDFC47D941F4}"/>
                  </a:ext>
                </a:extLst>
              </p:cNvPr>
              <p:cNvGrpSpPr/>
              <p:nvPr/>
            </p:nvGrpSpPr>
            <p:grpSpPr>
              <a:xfrm>
                <a:off x="1612723" y="2681405"/>
                <a:ext cx="3779520" cy="1150967"/>
                <a:chOff x="1735078" y="2692897"/>
                <a:chExt cx="3779520" cy="1150967"/>
              </a:xfrm>
            </p:grpSpPr>
            <p:sp>
              <p:nvSpPr>
                <p:cNvPr id="20" name="Rectangle: Rounded Corners 19">
                  <a:extLst>
                    <a:ext uri="{FF2B5EF4-FFF2-40B4-BE49-F238E27FC236}">
                      <a16:creationId xmlns:a16="http://schemas.microsoft.com/office/drawing/2014/main" id="{A4BDB47C-E250-4F6B-91F3-F38992EFB10E}"/>
                    </a:ext>
                  </a:extLst>
                </p:cNvPr>
                <p:cNvSpPr/>
                <p:nvPr/>
              </p:nvSpPr>
              <p:spPr>
                <a:xfrm>
                  <a:off x="1940560" y="2692897"/>
                  <a:ext cx="3329481" cy="1150967"/>
                </a:xfrm>
                <a:prstGeom prst="roundRect">
                  <a:avLst/>
                </a:prstGeom>
                <a:gradFill flip="none" rotWithShape="1">
                  <a:gsLst>
                    <a:gs pos="0">
                      <a:schemeClr val="accent1">
                        <a:lumMod val="5000"/>
                        <a:lumOff val="95000"/>
                      </a:schemeClr>
                    </a:gs>
                    <a:gs pos="52000">
                      <a:srgbClr val="66A478">
                        <a:lumMod val="47000"/>
                        <a:lumOff val="53000"/>
                      </a:srgbClr>
                    </a:gs>
                    <a:gs pos="73000">
                      <a:srgbClr val="66A478">
                        <a:lumMod val="40000"/>
                        <a:lumOff val="60000"/>
                      </a:srgbClr>
                    </a:gs>
                    <a:gs pos="100000">
                      <a:schemeClr val="bg1"/>
                    </a:gs>
                  </a:gsLst>
                  <a:lin ang="5400000" scaled="1"/>
                  <a:tileRect/>
                </a:gra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FECBE494-00AF-4B33-894D-A01AB82C1FC2}"/>
                    </a:ext>
                  </a:extLst>
                </p:cNvPr>
                <p:cNvSpPr txBox="1"/>
                <p:nvPr/>
              </p:nvSpPr>
              <p:spPr>
                <a:xfrm>
                  <a:off x="1735078" y="2872167"/>
                  <a:ext cx="3779520" cy="769441"/>
                </a:xfrm>
                <a:prstGeom prst="rect">
                  <a:avLst/>
                </a:prstGeom>
                <a:noFill/>
                <a:ln>
                  <a:noFill/>
                </a:ln>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Division of Climate, Coastal and Energy</a:t>
                  </a:r>
                </a:p>
              </p:txBody>
            </p:sp>
          </p:grpSp>
        </p:grpSp>
      </p:grpSp>
      <p:sp>
        <p:nvSpPr>
          <p:cNvPr id="3" name="TextBox 2">
            <a:extLst>
              <a:ext uri="{FF2B5EF4-FFF2-40B4-BE49-F238E27FC236}">
                <a16:creationId xmlns:a16="http://schemas.microsoft.com/office/drawing/2014/main" id="{2715D06A-8608-47FA-95A7-36D126FAA812}"/>
              </a:ext>
            </a:extLst>
          </p:cNvPr>
          <p:cNvSpPr txBox="1"/>
          <p:nvPr/>
        </p:nvSpPr>
        <p:spPr>
          <a:xfrm>
            <a:off x="8292662" y="6418860"/>
            <a:ext cx="2774624"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bg1"/>
                </a:solidFill>
                <a:latin typeface="Century Gothic"/>
                <a:ea typeface="+mn-lt"/>
                <a:cs typeface="+mn-lt"/>
              </a:rPr>
              <a:t>Delaware Tidal Wetland </a:t>
            </a:r>
          </a:p>
          <a:p>
            <a:pPr algn="r"/>
            <a:r>
              <a:rPr lang="en-US" sz="1050" dirty="0">
                <a:solidFill>
                  <a:schemeClr val="bg1"/>
                </a:solidFill>
                <a:latin typeface="Century Gothic"/>
                <a:ea typeface="+mn-lt"/>
                <a:cs typeface="+mn-lt"/>
              </a:rPr>
              <a:t>Image</a:t>
            </a:r>
            <a:r>
              <a:rPr lang="en-US" sz="1050" dirty="0">
                <a:solidFill>
                  <a:schemeClr val="bg1"/>
                </a:solidFill>
                <a:latin typeface="Century Gothic"/>
                <a:cs typeface="Calibri"/>
              </a:rPr>
              <a:t> credit: Dr. Kari St. Laurent</a:t>
            </a:r>
            <a:endParaRPr lang="en-US" sz="1050" dirty="0">
              <a:solidFill>
                <a:schemeClr val="bg1"/>
              </a:solidFill>
              <a:cs typeface="Calibri"/>
            </a:endParaRPr>
          </a:p>
        </p:txBody>
      </p:sp>
    </p:spTree>
    <p:extLst>
      <p:ext uri="{BB962C8B-B14F-4D97-AF65-F5344CB8AC3E}">
        <p14:creationId xmlns:p14="http://schemas.microsoft.com/office/powerpoint/2010/main" val="78492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PROJECT OBJECTIVES</a:t>
            </a:r>
          </a:p>
        </p:txBody>
      </p:sp>
      <p:sp>
        <p:nvSpPr>
          <p:cNvPr id="6" name="TextBox 5">
            <a:extLst>
              <a:ext uri="{FF2B5EF4-FFF2-40B4-BE49-F238E27FC236}">
                <a16:creationId xmlns:a16="http://schemas.microsoft.com/office/drawing/2014/main" id="{6C03302B-F83B-4057-AB14-7E2048700409}"/>
              </a:ext>
            </a:extLst>
          </p:cNvPr>
          <p:cNvSpPr txBox="1"/>
          <p:nvPr/>
        </p:nvSpPr>
        <p:spPr>
          <a:xfrm>
            <a:off x="495300" y="1351508"/>
            <a:ext cx="6754586" cy="4493538"/>
          </a:xfrm>
          <a:prstGeom prst="rect">
            <a:avLst/>
          </a:prstGeom>
          <a:noFill/>
        </p:spPr>
        <p:txBody>
          <a:bodyPr wrap="square" lIns="91440" tIns="45720" rIns="91440" bIns="45720" rtlCol="0" anchor="t">
            <a:spAutoFit/>
          </a:bodyPr>
          <a:lstStyle/>
          <a:p>
            <a:pPr marL="342900" indent="-342900">
              <a:buClr>
                <a:srgbClr val="66A478"/>
              </a:buClr>
              <a:buFont typeface="Arial" panose="020B0604020202020204" pitchFamily="34" charset="0"/>
              <a:buChar char="•"/>
            </a:pPr>
            <a:r>
              <a:rPr lang="en-US" sz="2200" b="1" dirty="0">
                <a:solidFill>
                  <a:schemeClr val="tx1">
                    <a:lumMod val="75000"/>
                    <a:lumOff val="25000"/>
                  </a:schemeClr>
                </a:solidFill>
                <a:latin typeface="Century Gothic"/>
              </a:rPr>
              <a:t>Identify</a:t>
            </a:r>
            <a:r>
              <a:rPr lang="en-US" sz="2200" dirty="0">
                <a:solidFill>
                  <a:schemeClr val="tx1">
                    <a:lumMod val="75000"/>
                    <a:lumOff val="25000"/>
                  </a:schemeClr>
                </a:solidFill>
                <a:latin typeface="Century Gothic"/>
              </a:rPr>
              <a:t> current and future wetland habitats, marsh locations, and changing climate variables</a:t>
            </a:r>
          </a:p>
          <a:p>
            <a:pPr>
              <a:buClr>
                <a:srgbClr val="66A478"/>
              </a:buClr>
            </a:pPr>
            <a:endParaRPr lang="en-US" sz="2200" dirty="0">
              <a:latin typeface="Century Gothic" panose="020B0502020202020204" pitchFamily="34" charset="0"/>
            </a:endParaRPr>
          </a:p>
          <a:p>
            <a:pPr marL="342900" indent="-342900">
              <a:buClr>
                <a:srgbClr val="66A478"/>
              </a:buClr>
              <a:buFont typeface="Arial" panose="020B0604020202020204" pitchFamily="34" charset="0"/>
              <a:buChar char="•"/>
            </a:pPr>
            <a:r>
              <a:rPr lang="en-US" sz="2200" b="1" dirty="0">
                <a:solidFill>
                  <a:schemeClr val="tx1">
                    <a:lumMod val="75000"/>
                    <a:lumOff val="25000"/>
                  </a:schemeClr>
                </a:solidFill>
                <a:latin typeface="Century Gothic"/>
              </a:rPr>
              <a:t>Analyze </a:t>
            </a:r>
            <a:r>
              <a:rPr lang="en-US" sz="2200" dirty="0">
                <a:solidFill>
                  <a:schemeClr val="tx1">
                    <a:lumMod val="75000"/>
                    <a:lumOff val="25000"/>
                  </a:schemeClr>
                </a:solidFill>
                <a:latin typeface="Century Gothic"/>
              </a:rPr>
              <a:t>Land Use Land Cover Change(LULC), marsh migration, and climate variation</a:t>
            </a:r>
          </a:p>
          <a:p>
            <a:pPr>
              <a:buClr>
                <a:srgbClr val="66A478"/>
              </a:buClr>
            </a:pPr>
            <a:endParaRPr lang="en-US" sz="2200" dirty="0">
              <a:solidFill>
                <a:schemeClr val="tx1">
                  <a:lumMod val="75000"/>
                  <a:lumOff val="25000"/>
                </a:schemeClr>
              </a:solidFill>
              <a:latin typeface="Century Gothic" panose="020B0502020202020204" pitchFamily="34" charset="0"/>
            </a:endParaRPr>
          </a:p>
          <a:p>
            <a:pPr marL="342900" indent="-342900">
              <a:buClr>
                <a:srgbClr val="66A478"/>
              </a:buClr>
              <a:buFont typeface="Arial" panose="020B0604020202020204" pitchFamily="34" charset="0"/>
              <a:buChar char="•"/>
            </a:pPr>
            <a:r>
              <a:rPr lang="en-US" sz="2200" b="1" dirty="0">
                <a:solidFill>
                  <a:schemeClr val="tx1">
                    <a:lumMod val="75000"/>
                    <a:lumOff val="25000"/>
                  </a:schemeClr>
                </a:solidFill>
                <a:latin typeface="Century Gothic"/>
              </a:rPr>
              <a:t>Generate </a:t>
            </a:r>
            <a:r>
              <a:rPr lang="en-US" sz="2200" dirty="0">
                <a:solidFill>
                  <a:schemeClr val="tx1">
                    <a:lumMod val="75000"/>
                    <a:lumOff val="25000"/>
                  </a:schemeClr>
                </a:solidFill>
                <a:latin typeface="Century Gothic"/>
              </a:rPr>
              <a:t>maps of wetland habitat and marsh locations</a:t>
            </a:r>
          </a:p>
          <a:p>
            <a:pPr>
              <a:buClr>
                <a:srgbClr val="66A478"/>
              </a:buClr>
            </a:pPr>
            <a:endParaRPr lang="en-US" sz="2200" dirty="0">
              <a:latin typeface="Century Gothic" panose="020B0502020202020204" pitchFamily="34" charset="0"/>
            </a:endParaRPr>
          </a:p>
          <a:p>
            <a:pPr marL="342900" indent="-342900">
              <a:buClr>
                <a:srgbClr val="66A478"/>
              </a:buClr>
              <a:buFont typeface="Arial" panose="020B0604020202020204" pitchFamily="34" charset="0"/>
              <a:buChar char="•"/>
            </a:pPr>
            <a:r>
              <a:rPr lang="en-US" sz="2200" b="1" dirty="0">
                <a:solidFill>
                  <a:schemeClr val="tx1">
                    <a:lumMod val="75000"/>
                    <a:lumOff val="25000"/>
                  </a:schemeClr>
                </a:solidFill>
                <a:latin typeface="Century Gothic"/>
              </a:rPr>
              <a:t>Predict </a:t>
            </a:r>
            <a:r>
              <a:rPr lang="en-US" sz="2200" dirty="0">
                <a:solidFill>
                  <a:schemeClr val="tx1">
                    <a:lumMod val="75000"/>
                    <a:lumOff val="25000"/>
                  </a:schemeClr>
                </a:solidFill>
                <a:latin typeface="Century Gothic"/>
              </a:rPr>
              <a:t>areas of likely landward marsh migration in different wetland gain/loss scenarios</a:t>
            </a:r>
            <a:endParaRPr lang="en-US" sz="2200" b="1" dirty="0">
              <a:solidFill>
                <a:schemeClr val="tx1">
                  <a:lumMod val="75000"/>
                  <a:lumOff val="25000"/>
                </a:schemeClr>
              </a:solidFill>
              <a:latin typeface="Century Gothic"/>
            </a:endParaRPr>
          </a:p>
        </p:txBody>
      </p:sp>
      <p:pic>
        <p:nvPicPr>
          <p:cNvPr id="4" name="Picture 3" descr="A picture containing sky, outdoor, water, river&#10;&#10;Description automatically generated">
            <a:extLst>
              <a:ext uri="{FF2B5EF4-FFF2-40B4-BE49-F238E27FC236}">
                <a16:creationId xmlns:a16="http://schemas.microsoft.com/office/drawing/2014/main" id="{7AEB5836-1E05-4415-A66D-A8282232B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028" y="193291"/>
            <a:ext cx="4611329" cy="575839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E666B84-1A12-47DF-BE58-9A41B28B588A}"/>
              </a:ext>
            </a:extLst>
          </p:cNvPr>
          <p:cNvSpPr txBox="1"/>
          <p:nvPr/>
        </p:nvSpPr>
        <p:spPr>
          <a:xfrm>
            <a:off x="7831816" y="5991665"/>
            <a:ext cx="3591752"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bg1"/>
                </a:solidFill>
                <a:latin typeface="Century Gothic"/>
                <a:ea typeface="+mn-lt"/>
                <a:cs typeface="+mn-lt"/>
              </a:rPr>
              <a:t>Delaware Tidal Wetland</a:t>
            </a:r>
            <a:endParaRPr lang="en-US" sz="1400" dirty="0">
              <a:solidFill>
                <a:schemeClr val="bg1"/>
              </a:solidFill>
              <a:latin typeface="Century Gothic"/>
              <a:cs typeface="Calibri"/>
            </a:endParaRPr>
          </a:p>
          <a:p>
            <a:pPr algn="ctr"/>
            <a:r>
              <a:rPr lang="en-US" sz="1050" dirty="0">
                <a:solidFill>
                  <a:schemeClr val="bg1"/>
                </a:solidFill>
                <a:latin typeface="Century Gothic"/>
              </a:rPr>
              <a:t>Image</a:t>
            </a:r>
            <a:r>
              <a:rPr lang="en-US" sz="1050" dirty="0">
                <a:solidFill>
                  <a:schemeClr val="bg1"/>
                </a:solidFill>
                <a:latin typeface="Century Gothic"/>
                <a:cs typeface="Calibri"/>
              </a:rPr>
              <a:t> credit: Dr. Kari St. Laurent</a:t>
            </a:r>
            <a:endParaRPr lang="en-US" sz="1050" dirty="0">
              <a:solidFill>
                <a:schemeClr val="bg1"/>
              </a:solidFill>
              <a:cs typeface="Calibri"/>
            </a:endParaRPr>
          </a:p>
        </p:txBody>
      </p:sp>
    </p:spTree>
    <p:extLst>
      <p:ext uri="{BB962C8B-B14F-4D97-AF65-F5344CB8AC3E}">
        <p14:creationId xmlns:p14="http://schemas.microsoft.com/office/powerpoint/2010/main" val="294265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NASA SATELLITES USED</a:t>
            </a:r>
          </a:p>
        </p:txBody>
      </p:sp>
      <p:sp>
        <p:nvSpPr>
          <p:cNvPr id="3" name="TextBox 2">
            <a:extLst>
              <a:ext uri="{FF2B5EF4-FFF2-40B4-BE49-F238E27FC236}">
                <a16:creationId xmlns:a16="http://schemas.microsoft.com/office/drawing/2014/main" id="{D868C551-5476-46C2-8AA9-526CD4109CE1}"/>
              </a:ext>
            </a:extLst>
          </p:cNvPr>
          <p:cNvSpPr txBox="1"/>
          <p:nvPr/>
        </p:nvSpPr>
        <p:spPr>
          <a:xfrm>
            <a:off x="264293" y="918407"/>
            <a:ext cx="6097554" cy="430887"/>
          </a:xfrm>
          <a:prstGeom prst="rect">
            <a:avLst/>
          </a:prstGeom>
          <a:noFill/>
        </p:spPr>
        <p:txBody>
          <a:bodyPr wrap="square">
            <a:spAutoFit/>
          </a:bodyPr>
          <a:lstStyle/>
          <a:p>
            <a:pPr>
              <a:buClr>
                <a:srgbClr val="66A478"/>
              </a:buClr>
            </a:pPr>
            <a:r>
              <a:rPr lang="en-US" sz="2200" b="1" dirty="0">
                <a:solidFill>
                  <a:schemeClr val="tx1">
                    <a:lumMod val="75000"/>
                    <a:lumOff val="25000"/>
                  </a:schemeClr>
                </a:solidFill>
                <a:latin typeface="Century Gothic" panose="020B0502020202020204" pitchFamily="34" charset="0"/>
              </a:rPr>
              <a:t> </a:t>
            </a:r>
          </a:p>
        </p:txBody>
      </p:sp>
      <p:grpSp>
        <p:nvGrpSpPr>
          <p:cNvPr id="13" name="Group 12">
            <a:extLst>
              <a:ext uri="{FF2B5EF4-FFF2-40B4-BE49-F238E27FC236}">
                <a16:creationId xmlns:a16="http://schemas.microsoft.com/office/drawing/2014/main" id="{663477BB-9D98-462F-BEE1-6C2988FF7129}"/>
              </a:ext>
            </a:extLst>
          </p:cNvPr>
          <p:cNvGrpSpPr/>
          <p:nvPr/>
        </p:nvGrpSpPr>
        <p:grpSpPr>
          <a:xfrm>
            <a:off x="180591" y="1535846"/>
            <a:ext cx="11830819" cy="4478846"/>
            <a:chOff x="137261" y="1895606"/>
            <a:chExt cx="11830819" cy="4478846"/>
          </a:xfrm>
        </p:grpSpPr>
        <p:grpSp>
          <p:nvGrpSpPr>
            <p:cNvPr id="6" name="Group 5">
              <a:extLst>
                <a:ext uri="{FF2B5EF4-FFF2-40B4-BE49-F238E27FC236}">
                  <a16:creationId xmlns:a16="http://schemas.microsoft.com/office/drawing/2014/main" id="{B307C80E-D74D-4BC5-8112-10C38B0853D9}"/>
                </a:ext>
              </a:extLst>
            </p:cNvPr>
            <p:cNvGrpSpPr/>
            <p:nvPr/>
          </p:nvGrpSpPr>
          <p:grpSpPr>
            <a:xfrm>
              <a:off x="137261" y="1895606"/>
              <a:ext cx="2778016" cy="3832517"/>
              <a:chOff x="345588" y="1133757"/>
              <a:chExt cx="2778016" cy="3574201"/>
            </a:xfrm>
          </p:grpSpPr>
          <p:pic>
            <p:nvPicPr>
              <p:cNvPr id="1026" name="Picture 2">
                <a:extLst>
                  <a:ext uri="{FF2B5EF4-FFF2-40B4-BE49-F238E27FC236}">
                    <a16:creationId xmlns:a16="http://schemas.microsoft.com/office/drawing/2014/main" id="{1998A0BD-789C-4BA2-9988-5387CADD63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2247" y="1133757"/>
                <a:ext cx="2599510" cy="25105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147338-25E4-4EF3-B4F5-2D50960F4F88}"/>
                  </a:ext>
                </a:extLst>
              </p:cNvPr>
              <p:cNvSpPr txBox="1"/>
              <p:nvPr/>
            </p:nvSpPr>
            <p:spPr>
              <a:xfrm>
                <a:off x="345588" y="3645940"/>
                <a:ext cx="2778016" cy="1062018"/>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Landsat 5 </a:t>
                </a:r>
              </a:p>
              <a:p>
                <a:pPr algn="ctr"/>
                <a:r>
                  <a:rPr lang="en-US" sz="2200" dirty="0">
                    <a:solidFill>
                      <a:schemeClr val="tx1">
                        <a:lumMod val="75000"/>
                        <a:lumOff val="25000"/>
                      </a:schemeClr>
                    </a:solidFill>
                    <a:latin typeface="Century Gothic" panose="020B0502020202020204" pitchFamily="34" charset="0"/>
                  </a:rPr>
                  <a:t>Thematic Mapper (TM)</a:t>
                </a:r>
              </a:p>
            </p:txBody>
          </p:sp>
        </p:grpSp>
        <p:grpSp>
          <p:nvGrpSpPr>
            <p:cNvPr id="5" name="Group 4">
              <a:extLst>
                <a:ext uri="{FF2B5EF4-FFF2-40B4-BE49-F238E27FC236}">
                  <a16:creationId xmlns:a16="http://schemas.microsoft.com/office/drawing/2014/main" id="{71A2F7D5-1ADE-4850-BDE6-CDF1097F322F}"/>
                </a:ext>
              </a:extLst>
            </p:cNvPr>
            <p:cNvGrpSpPr/>
            <p:nvPr/>
          </p:nvGrpSpPr>
          <p:grpSpPr>
            <a:xfrm>
              <a:off x="2755302" y="2356800"/>
              <a:ext cx="2778016" cy="3371322"/>
              <a:chOff x="3140651" y="1405715"/>
              <a:chExt cx="3229773" cy="3794082"/>
            </a:xfrm>
          </p:grpSpPr>
          <p:pic>
            <p:nvPicPr>
              <p:cNvPr id="1028" name="Picture 4">
                <a:extLst>
                  <a:ext uri="{FF2B5EF4-FFF2-40B4-BE49-F238E27FC236}">
                    <a16:creationId xmlns:a16="http://schemas.microsoft.com/office/drawing/2014/main" id="{7621C7F4-A73A-432D-AA3F-194D3D8EA4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19835" y="1405715"/>
                <a:ext cx="3071407" cy="25105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00F971-0C00-49D3-AA91-DD4BB9BB9BF9}"/>
                  </a:ext>
                </a:extLst>
              </p:cNvPr>
              <p:cNvSpPr txBox="1"/>
              <p:nvPr/>
            </p:nvSpPr>
            <p:spPr>
              <a:xfrm>
                <a:off x="3140651" y="3918223"/>
                <a:ext cx="3229773" cy="1281574"/>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Landsat 8 </a:t>
                </a:r>
                <a:r>
                  <a:rPr lang="en-US" sz="2200" dirty="0">
                    <a:solidFill>
                      <a:schemeClr val="tx1">
                        <a:lumMod val="75000"/>
                        <a:lumOff val="25000"/>
                      </a:schemeClr>
                    </a:solidFill>
                    <a:latin typeface="Century Gothic" panose="020B0502020202020204" pitchFamily="34" charset="0"/>
                  </a:rPr>
                  <a:t>Operational Land Imager (OLI)</a:t>
                </a:r>
              </a:p>
            </p:txBody>
          </p:sp>
        </p:grpSp>
        <p:grpSp>
          <p:nvGrpSpPr>
            <p:cNvPr id="10" name="Group 9">
              <a:extLst>
                <a:ext uri="{FF2B5EF4-FFF2-40B4-BE49-F238E27FC236}">
                  <a16:creationId xmlns:a16="http://schemas.microsoft.com/office/drawing/2014/main" id="{32316F33-162B-4BD3-A0E1-B0DC1701D097}"/>
                </a:ext>
              </a:extLst>
            </p:cNvPr>
            <p:cNvGrpSpPr/>
            <p:nvPr/>
          </p:nvGrpSpPr>
          <p:grpSpPr>
            <a:xfrm>
              <a:off x="5620046" y="2385266"/>
              <a:ext cx="2898342" cy="3989186"/>
              <a:chOff x="5704023" y="2385266"/>
              <a:chExt cx="2898342" cy="3989186"/>
            </a:xfrm>
          </p:grpSpPr>
          <p:pic>
            <p:nvPicPr>
              <p:cNvPr id="1034" name="Picture 10">
                <a:extLst>
                  <a:ext uri="{FF2B5EF4-FFF2-40B4-BE49-F238E27FC236}">
                    <a16:creationId xmlns:a16="http://schemas.microsoft.com/office/drawing/2014/main" id="{E176E577-ABBE-44FB-9C27-9B8C4B572C1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04023" y="2385266"/>
                <a:ext cx="2898342" cy="21820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9993895-7B3A-48F8-BC23-F976C5746629}"/>
                  </a:ext>
                </a:extLst>
              </p:cNvPr>
              <p:cNvSpPr txBox="1"/>
              <p:nvPr/>
            </p:nvSpPr>
            <p:spPr>
              <a:xfrm>
                <a:off x="5764186" y="4589348"/>
                <a:ext cx="2778016" cy="1785104"/>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Terra </a:t>
                </a:r>
              </a:p>
              <a:p>
                <a:pPr algn="ctr"/>
                <a:r>
                  <a:rPr lang="en-US" sz="2200" dirty="0">
                    <a:solidFill>
                      <a:schemeClr val="tx1">
                        <a:lumMod val="75000"/>
                        <a:lumOff val="25000"/>
                      </a:schemeClr>
                    </a:solidFill>
                    <a:latin typeface="Century Gothic" panose="020B0502020202020204" pitchFamily="34" charset="0"/>
                  </a:rPr>
                  <a:t>Moderate Resolution Imaging Spectroradiometer (MODIS)</a:t>
                </a:r>
              </a:p>
            </p:txBody>
          </p:sp>
        </p:grpSp>
        <p:grpSp>
          <p:nvGrpSpPr>
            <p:cNvPr id="11" name="Group 10">
              <a:extLst>
                <a:ext uri="{FF2B5EF4-FFF2-40B4-BE49-F238E27FC236}">
                  <a16:creationId xmlns:a16="http://schemas.microsoft.com/office/drawing/2014/main" id="{FCA81EF3-DB10-46C9-AA19-33845CFDDD34}"/>
                </a:ext>
              </a:extLst>
            </p:cNvPr>
            <p:cNvGrpSpPr/>
            <p:nvPr/>
          </p:nvGrpSpPr>
          <p:grpSpPr>
            <a:xfrm>
              <a:off x="8547741" y="2545986"/>
              <a:ext cx="3420339" cy="3488210"/>
              <a:chOff x="8631718" y="2545986"/>
              <a:chExt cx="3420339" cy="3488210"/>
            </a:xfrm>
          </p:grpSpPr>
          <p:pic>
            <p:nvPicPr>
              <p:cNvPr id="1032" name="Picture 8">
                <a:extLst>
                  <a:ext uri="{FF2B5EF4-FFF2-40B4-BE49-F238E27FC236}">
                    <a16:creationId xmlns:a16="http://schemas.microsoft.com/office/drawing/2014/main" id="{151E4E0B-DFCA-4E54-9E81-B757B9303B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631718" y="2545986"/>
                <a:ext cx="3420339" cy="17135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318B3CA-BCB2-428F-8461-63CDE1D3C244}"/>
                  </a:ext>
                </a:extLst>
              </p:cNvPr>
              <p:cNvSpPr txBox="1"/>
              <p:nvPr/>
            </p:nvSpPr>
            <p:spPr>
              <a:xfrm>
                <a:off x="8952879" y="4587646"/>
                <a:ext cx="2778016" cy="1446550"/>
              </a:xfrm>
              <a:prstGeom prst="rect">
                <a:avLst/>
              </a:prstGeom>
              <a:noFill/>
            </p:spPr>
            <p:txBody>
              <a:bodyPr wrap="square" rtlCol="0">
                <a:spAutoFit/>
              </a:bodyPr>
              <a:lstStyle/>
              <a:p>
                <a:pPr algn="ctr"/>
                <a:r>
                  <a:rPr lang="en-US" sz="2200" b="1" dirty="0">
                    <a:solidFill>
                      <a:schemeClr val="tx1">
                        <a:lumMod val="75000"/>
                        <a:lumOff val="25000"/>
                      </a:schemeClr>
                    </a:solidFill>
                    <a:latin typeface="Century Gothic" panose="020B0502020202020204" pitchFamily="34" charset="0"/>
                  </a:rPr>
                  <a:t>Global Precipitation Measurement </a:t>
                </a:r>
                <a:r>
                  <a:rPr lang="en-US" sz="2200" dirty="0">
                    <a:solidFill>
                      <a:schemeClr val="tx1">
                        <a:lumMod val="75000"/>
                        <a:lumOff val="25000"/>
                      </a:schemeClr>
                    </a:solidFill>
                    <a:latin typeface="Century Gothic" panose="020B0502020202020204" pitchFamily="34" charset="0"/>
                  </a:rPr>
                  <a:t>(GPM)</a:t>
                </a:r>
              </a:p>
            </p:txBody>
          </p:sp>
        </p:grpSp>
      </p:grpSp>
      <p:sp>
        <p:nvSpPr>
          <p:cNvPr id="8" name="TextBox 7">
            <a:extLst>
              <a:ext uri="{FF2B5EF4-FFF2-40B4-BE49-F238E27FC236}">
                <a16:creationId xmlns:a16="http://schemas.microsoft.com/office/drawing/2014/main" id="{0216C33F-EDF9-435C-BD9B-60335F08A984}"/>
              </a:ext>
            </a:extLst>
          </p:cNvPr>
          <p:cNvSpPr txBox="1"/>
          <p:nvPr/>
        </p:nvSpPr>
        <p:spPr>
          <a:xfrm>
            <a:off x="10120361" y="6550223"/>
            <a:ext cx="2071639" cy="261610"/>
          </a:xfrm>
          <a:prstGeom prst="rect">
            <a:avLst/>
          </a:prstGeom>
          <a:noFill/>
        </p:spPr>
        <p:txBody>
          <a:bodyPr wrap="square" rtlCol="0">
            <a:spAutoFit/>
          </a:bodyPr>
          <a:lstStyle/>
          <a:p>
            <a:pPr algn="r"/>
            <a:r>
              <a:rPr lang="en-US" sz="1050" dirty="0">
                <a:solidFill>
                  <a:schemeClr val="tx1">
                    <a:lumMod val="75000"/>
                    <a:lumOff val="25000"/>
                  </a:schemeClr>
                </a:solidFill>
                <a:latin typeface="Century Gothic" panose="020B0502020202020204" pitchFamily="34" charset="0"/>
              </a:rPr>
              <a:t>Image Credits: NASA</a:t>
            </a:r>
          </a:p>
        </p:txBody>
      </p:sp>
    </p:spTree>
    <p:extLst>
      <p:ext uri="{BB962C8B-B14F-4D97-AF65-F5344CB8AC3E}">
        <p14:creationId xmlns:p14="http://schemas.microsoft.com/office/powerpoint/2010/main" val="27511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ANCILLIARY DATA</a:t>
            </a:r>
          </a:p>
        </p:txBody>
      </p:sp>
      <p:graphicFrame>
        <p:nvGraphicFramePr>
          <p:cNvPr id="12" name="Table 12">
            <a:extLst>
              <a:ext uri="{FF2B5EF4-FFF2-40B4-BE49-F238E27FC236}">
                <a16:creationId xmlns:a16="http://schemas.microsoft.com/office/drawing/2014/main" id="{03D5C7B5-C447-432C-A31C-A0D8C918C717}"/>
              </a:ext>
            </a:extLst>
          </p:cNvPr>
          <p:cNvGraphicFramePr>
            <a:graphicFrameLocks noGrp="1"/>
          </p:cNvGraphicFramePr>
          <p:nvPr>
            <p:extLst>
              <p:ext uri="{D42A27DB-BD31-4B8C-83A1-F6EECF244321}">
                <p14:modId xmlns:p14="http://schemas.microsoft.com/office/powerpoint/2010/main" val="2926369631"/>
              </p:ext>
            </p:extLst>
          </p:nvPr>
        </p:nvGraphicFramePr>
        <p:xfrm>
          <a:off x="209319" y="925418"/>
          <a:ext cx="11821098" cy="5431316"/>
        </p:xfrm>
        <a:graphic>
          <a:graphicData uri="http://schemas.openxmlformats.org/drawingml/2006/table">
            <a:tbl>
              <a:tblPr firstRow="1" bandRow="1">
                <a:tableStyleId>{93296810-A885-4BE3-A3E7-6D5BEEA58F35}</a:tableStyleId>
              </a:tblPr>
              <a:tblGrid>
                <a:gridCol w="3932913">
                  <a:extLst>
                    <a:ext uri="{9D8B030D-6E8A-4147-A177-3AD203B41FA5}">
                      <a16:colId xmlns:a16="http://schemas.microsoft.com/office/drawing/2014/main" val="3072905090"/>
                    </a:ext>
                  </a:extLst>
                </a:gridCol>
                <a:gridCol w="3947819">
                  <a:extLst>
                    <a:ext uri="{9D8B030D-6E8A-4147-A177-3AD203B41FA5}">
                      <a16:colId xmlns:a16="http://schemas.microsoft.com/office/drawing/2014/main" val="3600836083"/>
                    </a:ext>
                  </a:extLst>
                </a:gridCol>
                <a:gridCol w="3940366">
                  <a:extLst>
                    <a:ext uri="{9D8B030D-6E8A-4147-A177-3AD203B41FA5}">
                      <a16:colId xmlns:a16="http://schemas.microsoft.com/office/drawing/2014/main" val="1679027098"/>
                    </a:ext>
                  </a:extLst>
                </a:gridCol>
              </a:tblGrid>
              <a:tr h="9744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Century Gothic"/>
                        </a:rPr>
                        <a:t>LULC Change</a:t>
                      </a:r>
                    </a:p>
                  </a:txBody>
                  <a:tcPr anchor="ctr" anchorCtr="1">
                    <a:solidFill>
                      <a:srgbClr val="66A4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Century Gothic"/>
                        </a:rPr>
                        <a:t>Tidal Marsh Maps</a:t>
                      </a:r>
                    </a:p>
                  </a:txBody>
                  <a:tcPr anchor="ctr" anchorCtr="1">
                    <a:solidFill>
                      <a:srgbClr val="66A47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Century Gothic"/>
                        </a:rPr>
                        <a:t>Climate Analysis</a:t>
                      </a:r>
                    </a:p>
                  </a:txBody>
                  <a:tcPr anchor="ctr" anchorCtr="1">
                    <a:solidFill>
                      <a:srgbClr val="66A478"/>
                    </a:solidFill>
                  </a:tcPr>
                </a:tc>
                <a:extLst>
                  <a:ext uri="{0D108BD9-81ED-4DB2-BD59-A6C34878D82A}">
                    <a16:rowId xmlns:a16="http://schemas.microsoft.com/office/drawing/2014/main" val="1640758920"/>
                  </a:ext>
                </a:extLst>
              </a:tr>
              <a:tr h="4456821">
                <a:tc>
                  <a:txBody>
                    <a:bodyPr/>
                    <a:lstStyle/>
                    <a:p>
                      <a:pPr marL="800100" lvl="1" indent="-342900">
                        <a:lnSpc>
                          <a:spcPct val="150000"/>
                        </a:lnSpc>
                        <a:buClr>
                          <a:srgbClr val="66A478"/>
                        </a:buClr>
                        <a:buFont typeface="Arial" panose="020B0604020202020204" pitchFamily="34" charset="0"/>
                        <a:buChar char="•"/>
                      </a:pPr>
                      <a:r>
                        <a:rPr lang="en-US" sz="2000" b="0" dirty="0">
                          <a:solidFill>
                            <a:srgbClr val="3F3F3F"/>
                          </a:solidFill>
                          <a:latin typeface="Century Gothic"/>
                        </a:rPr>
                        <a:t>NDVI </a:t>
                      </a:r>
                    </a:p>
                    <a:p>
                      <a:pPr marL="800100" lvl="1" indent="-342900">
                        <a:lnSpc>
                          <a:spcPct val="150000"/>
                        </a:lnSpc>
                        <a:buClr>
                          <a:srgbClr val="66A478"/>
                        </a:buClr>
                        <a:buFont typeface="Arial" panose="020B0604020202020204" pitchFamily="34" charset="0"/>
                        <a:buChar char="•"/>
                      </a:pPr>
                      <a:r>
                        <a:rPr lang="en-US" sz="2000" b="0" dirty="0">
                          <a:solidFill>
                            <a:srgbClr val="3F3F3F"/>
                          </a:solidFill>
                          <a:latin typeface="Century Gothic"/>
                        </a:rPr>
                        <a:t>NDBI </a:t>
                      </a:r>
                    </a:p>
                    <a:p>
                      <a:pPr marL="800100" lvl="1" indent="-342900">
                        <a:lnSpc>
                          <a:spcPct val="150000"/>
                        </a:lnSpc>
                        <a:buClr>
                          <a:srgbClr val="66A478"/>
                        </a:buClr>
                        <a:buFont typeface="Arial" panose="020B0604020202020204" pitchFamily="34" charset="0"/>
                        <a:buChar char="•"/>
                      </a:pPr>
                      <a:r>
                        <a:rPr lang="en-US" sz="2000" b="0" dirty="0">
                          <a:solidFill>
                            <a:srgbClr val="3F3F3F"/>
                          </a:solidFill>
                          <a:latin typeface="Century Gothic"/>
                        </a:rPr>
                        <a:t>NDWI </a:t>
                      </a:r>
                    </a:p>
                    <a:p>
                      <a:pPr marL="800100" lvl="1" indent="-342900">
                        <a:lnSpc>
                          <a:spcPct val="150000"/>
                        </a:lnSpc>
                        <a:buClr>
                          <a:srgbClr val="66A478"/>
                        </a:buClr>
                        <a:buFont typeface="Arial" panose="020B0604020202020204" pitchFamily="34" charset="0"/>
                        <a:buChar char="•"/>
                      </a:pPr>
                      <a:r>
                        <a:rPr lang="en-US" sz="2000" b="0" dirty="0">
                          <a:solidFill>
                            <a:srgbClr val="3F3F3F"/>
                          </a:solidFill>
                          <a:latin typeface="Century Gothic"/>
                        </a:rPr>
                        <a:t>SAVI</a:t>
                      </a:r>
                    </a:p>
                    <a:p>
                      <a:pPr marL="800100" lvl="1" indent="-342900">
                        <a:lnSpc>
                          <a:spcPct val="150000"/>
                        </a:lnSpc>
                        <a:buClr>
                          <a:srgbClr val="66A478"/>
                        </a:buClr>
                        <a:buFont typeface="Arial" panose="020B0604020202020204" pitchFamily="34" charset="0"/>
                        <a:buChar char="•"/>
                      </a:pPr>
                      <a:r>
                        <a:rPr lang="en-US" sz="2000" b="0" dirty="0">
                          <a:solidFill>
                            <a:srgbClr val="3F3F3F"/>
                          </a:solidFill>
                          <a:latin typeface="Century Gothic"/>
                        </a:rPr>
                        <a:t>PCA Components 1 &amp; 2</a:t>
                      </a:r>
                      <a:endParaRPr lang="en-US" sz="2000" b="0" dirty="0">
                        <a:solidFill>
                          <a:srgbClr val="3F3F3F"/>
                        </a:solidFill>
                        <a:latin typeface="Century Gothic" panose="020B0502020202020204" pitchFamily="34" charset="0"/>
                      </a:endParaRPr>
                    </a:p>
                    <a:p>
                      <a:endParaRPr lang="en-US" dirty="0"/>
                    </a:p>
                  </a:txBody>
                  <a:tcPr>
                    <a:noFill/>
                  </a:tcPr>
                </a:tc>
                <a:tc>
                  <a:txBody>
                    <a:bodyPr/>
                    <a:lstStyle/>
                    <a:p>
                      <a:pPr marL="800100" lvl="1" indent="-342900">
                        <a:lnSpc>
                          <a:spcPct val="100000"/>
                        </a:lnSpc>
                        <a:buClr>
                          <a:srgbClr val="66A478"/>
                        </a:buClr>
                        <a:buFont typeface="Arial" panose="020B0604020202020204" pitchFamily="34" charset="0"/>
                        <a:buChar char="•"/>
                      </a:pPr>
                      <a:r>
                        <a:rPr lang="en-US" sz="2000" b="0" dirty="0">
                          <a:solidFill>
                            <a:srgbClr val="3F3F3F"/>
                          </a:solidFill>
                          <a:latin typeface="Century Gothic"/>
                        </a:rPr>
                        <a:t>Delaware Soils Data</a:t>
                      </a:r>
                    </a:p>
                    <a:p>
                      <a:pPr marL="800100" lvl="1" indent="-342900">
                        <a:lnSpc>
                          <a:spcPct val="100000"/>
                        </a:lnSpc>
                        <a:buClr>
                          <a:srgbClr val="66A478"/>
                        </a:buClr>
                        <a:buFont typeface="Arial" panose="020B0604020202020204" pitchFamily="34" charset="0"/>
                        <a:buChar char="•"/>
                      </a:pPr>
                      <a:endParaRPr lang="en-US" sz="2000" b="0" dirty="0">
                        <a:solidFill>
                          <a:srgbClr val="3F3F3F"/>
                        </a:solidFill>
                        <a:latin typeface="Century Gothic"/>
                      </a:endParaRPr>
                    </a:p>
                    <a:p>
                      <a:pPr marL="800100" lvl="1" indent="-342900">
                        <a:lnSpc>
                          <a:spcPct val="100000"/>
                        </a:lnSpc>
                        <a:buClr>
                          <a:srgbClr val="66A478"/>
                        </a:buClr>
                        <a:buFont typeface="Arial" panose="020B0604020202020204" pitchFamily="34" charset="0"/>
                        <a:buChar char="•"/>
                      </a:pPr>
                      <a:r>
                        <a:rPr lang="en-US" sz="2000" b="0" dirty="0">
                          <a:solidFill>
                            <a:srgbClr val="3F3F3F"/>
                          </a:solidFill>
                          <a:latin typeface="Century Gothic"/>
                        </a:rPr>
                        <a:t>Digital Elevation Model</a:t>
                      </a:r>
                    </a:p>
                    <a:p>
                      <a:pPr marL="800100" lvl="1" indent="-342900">
                        <a:lnSpc>
                          <a:spcPct val="100000"/>
                        </a:lnSpc>
                        <a:buClr>
                          <a:srgbClr val="66A478"/>
                        </a:buClr>
                        <a:buFont typeface="Arial" panose="020B0604020202020204" pitchFamily="34" charset="0"/>
                        <a:buChar char="•"/>
                      </a:pPr>
                      <a:endParaRPr lang="en-US" sz="2000" b="0" dirty="0">
                        <a:solidFill>
                          <a:srgbClr val="3F3F3F"/>
                        </a:solidFill>
                        <a:latin typeface="Century Gothic"/>
                      </a:endParaRPr>
                    </a:p>
                    <a:p>
                      <a:pPr marL="800100" lvl="1" indent="-342900">
                        <a:lnSpc>
                          <a:spcPct val="100000"/>
                        </a:lnSpc>
                        <a:buClr>
                          <a:srgbClr val="66A478"/>
                        </a:buClr>
                        <a:buFont typeface="Arial" panose="020B0604020202020204" pitchFamily="34" charset="0"/>
                        <a:buChar char="•"/>
                      </a:pPr>
                      <a:r>
                        <a:rPr lang="en-US" sz="2000" b="0" dirty="0">
                          <a:solidFill>
                            <a:srgbClr val="3F3F3F"/>
                          </a:solidFill>
                          <a:latin typeface="Century Gothic"/>
                        </a:rPr>
                        <a:t>National Hydrology Dataset Flowlines</a:t>
                      </a:r>
                    </a:p>
                    <a:p>
                      <a:pPr marL="800100" lvl="1" indent="-342900">
                        <a:lnSpc>
                          <a:spcPct val="100000"/>
                        </a:lnSpc>
                        <a:buClr>
                          <a:srgbClr val="66A478"/>
                        </a:buClr>
                        <a:buFont typeface="Arial" panose="020B0604020202020204" pitchFamily="34" charset="0"/>
                        <a:buChar char="•"/>
                      </a:pPr>
                      <a:endParaRPr lang="en-US" sz="2000" b="0" dirty="0">
                        <a:solidFill>
                          <a:srgbClr val="3F3F3F"/>
                        </a:solidFill>
                        <a:latin typeface="Century Gothic"/>
                      </a:endParaRPr>
                    </a:p>
                    <a:p>
                      <a:pPr marL="800100" lvl="1" indent="-342900">
                        <a:lnSpc>
                          <a:spcPct val="100000"/>
                        </a:lnSpc>
                        <a:buClr>
                          <a:srgbClr val="66A478"/>
                        </a:buClr>
                        <a:buFont typeface="Arial" panose="020B0604020202020204" pitchFamily="34" charset="0"/>
                        <a:buChar char="•"/>
                      </a:pPr>
                      <a:r>
                        <a:rPr lang="en-US" sz="2000" b="0" dirty="0">
                          <a:solidFill>
                            <a:srgbClr val="3F3F3F"/>
                          </a:solidFill>
                          <a:latin typeface="Century Gothic"/>
                        </a:rPr>
                        <a:t>National Land Cover Database</a:t>
                      </a:r>
                    </a:p>
                    <a:p>
                      <a:pPr marL="800100" lvl="1" indent="-342900">
                        <a:lnSpc>
                          <a:spcPct val="100000"/>
                        </a:lnSpc>
                        <a:buClr>
                          <a:srgbClr val="66A478"/>
                        </a:buClr>
                        <a:buFont typeface="Arial" panose="020B0604020202020204" pitchFamily="34" charset="0"/>
                        <a:buChar char="•"/>
                      </a:pPr>
                      <a:endParaRPr lang="en-US" sz="2000" b="0" dirty="0">
                        <a:solidFill>
                          <a:srgbClr val="3F3F3F"/>
                        </a:solidFill>
                        <a:latin typeface="Century Gothic"/>
                      </a:endParaRPr>
                    </a:p>
                    <a:p>
                      <a:pPr marL="800100" lvl="1" indent="-342900">
                        <a:lnSpc>
                          <a:spcPct val="100000"/>
                        </a:lnSpc>
                        <a:buClr>
                          <a:srgbClr val="66A478"/>
                        </a:buClr>
                        <a:buFont typeface="Arial" panose="020B0604020202020204" pitchFamily="34" charset="0"/>
                        <a:buChar char="•"/>
                      </a:pPr>
                      <a:r>
                        <a:rPr lang="en-US" sz="2000" b="0" dirty="0">
                          <a:solidFill>
                            <a:srgbClr val="3F3F3F"/>
                          </a:solidFill>
                          <a:latin typeface="Century Gothic"/>
                        </a:rPr>
                        <a:t>National Agricultural Statistics Service Cropland Data Layer</a:t>
                      </a:r>
                    </a:p>
                    <a:p>
                      <a:endParaRPr lang="en-US" dirty="0"/>
                    </a:p>
                  </a:txBody>
                  <a:tcPr>
                    <a:noFill/>
                  </a:tcPr>
                </a:tc>
                <a:tc>
                  <a:txBody>
                    <a:bodyPr/>
                    <a:lstStyle/>
                    <a:p>
                      <a:pPr marL="342900" indent="-342900">
                        <a:lnSpc>
                          <a:spcPct val="100000"/>
                        </a:lnSpc>
                        <a:buClr>
                          <a:srgbClr val="66A478"/>
                        </a:buClr>
                        <a:buFont typeface="Arial" panose="020B0604020202020204" pitchFamily="34" charset="0"/>
                        <a:buChar char="•"/>
                      </a:pPr>
                      <a:r>
                        <a:rPr lang="en-US" sz="2000" b="0" dirty="0">
                          <a:solidFill>
                            <a:srgbClr val="3F3F3F"/>
                          </a:solidFill>
                          <a:latin typeface="Century Gothic"/>
                        </a:rPr>
                        <a:t>GPM IMERG Merged Satellite-Gauge Precipitation Estimate – Final Run (0.1 degrees spatial resolution)</a:t>
                      </a:r>
                    </a:p>
                    <a:p>
                      <a:pPr lvl="1">
                        <a:lnSpc>
                          <a:spcPct val="100000"/>
                        </a:lnSpc>
                        <a:buClr>
                          <a:srgbClr val="66A478"/>
                        </a:buClr>
                      </a:pPr>
                      <a:endParaRPr lang="en-US" sz="2000" b="0" dirty="0">
                        <a:solidFill>
                          <a:srgbClr val="3F3F3F"/>
                        </a:solidFill>
                        <a:latin typeface="Century Gothic" panose="020B0502020202020204" pitchFamily="34" charset="0"/>
                      </a:endParaRPr>
                    </a:p>
                    <a:p>
                      <a:pPr marL="342900" indent="-342900">
                        <a:lnSpc>
                          <a:spcPct val="100000"/>
                        </a:lnSpc>
                        <a:buClr>
                          <a:srgbClr val="66A478"/>
                        </a:buClr>
                        <a:buFont typeface="Arial" panose="020B0604020202020204" pitchFamily="34" charset="0"/>
                        <a:buChar char="•"/>
                      </a:pPr>
                      <a:r>
                        <a:rPr lang="en-US" sz="2000" b="0" dirty="0">
                          <a:solidFill>
                            <a:srgbClr val="3F3F3F"/>
                          </a:solidFill>
                          <a:latin typeface="Century Gothic"/>
                        </a:rPr>
                        <a:t>Terra MODIS Average Monthly Daytime Land Surface Temperature (0.05 degrees spatial resolution)</a:t>
                      </a:r>
                    </a:p>
                    <a:p>
                      <a:endParaRPr lang="en-US" dirty="0"/>
                    </a:p>
                  </a:txBody>
                  <a:tcPr>
                    <a:noFill/>
                  </a:tcPr>
                </a:tc>
                <a:extLst>
                  <a:ext uri="{0D108BD9-81ED-4DB2-BD59-A6C34878D82A}">
                    <a16:rowId xmlns:a16="http://schemas.microsoft.com/office/drawing/2014/main" val="227273871"/>
                  </a:ext>
                </a:extLst>
              </a:tr>
            </a:tbl>
          </a:graphicData>
        </a:graphic>
      </p:graphicFrame>
    </p:spTree>
    <p:extLst>
      <p:ext uri="{BB962C8B-B14F-4D97-AF65-F5344CB8AC3E}">
        <p14:creationId xmlns:p14="http://schemas.microsoft.com/office/powerpoint/2010/main" val="206270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7448" y="383514"/>
            <a:ext cx="11817104" cy="31883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66A478"/>
                </a:solidFill>
                <a:latin typeface="Century Gothic" panose="020F0302020204030204"/>
              </a:rPr>
              <a:t>METHODOLOGY –</a:t>
            </a:r>
            <a:r>
              <a:rPr lang="en-US" sz="3600" dirty="0">
                <a:solidFill>
                  <a:srgbClr val="66A478"/>
                </a:solidFill>
                <a:latin typeface="Century Gothic"/>
              </a:rPr>
              <a:t> </a:t>
            </a:r>
            <a:r>
              <a:rPr lang="en-US" sz="3600" b="1" dirty="0">
                <a:solidFill>
                  <a:srgbClr val="66A478"/>
                </a:solidFill>
                <a:latin typeface="Century Gothic"/>
              </a:rPr>
              <a:t>LAND USE LAND COVER CHANGE</a:t>
            </a:r>
          </a:p>
        </p:txBody>
      </p:sp>
      <p:sp>
        <p:nvSpPr>
          <p:cNvPr id="3" name="Rectangle: Rounded Corners 2">
            <a:extLst>
              <a:ext uri="{FF2B5EF4-FFF2-40B4-BE49-F238E27FC236}">
                <a16:creationId xmlns:a16="http://schemas.microsoft.com/office/drawing/2014/main" id="{7FF3D8B0-9482-46F2-B681-4201FC9EC309}"/>
              </a:ext>
            </a:extLst>
          </p:cNvPr>
          <p:cNvSpPr/>
          <p:nvPr/>
        </p:nvSpPr>
        <p:spPr>
          <a:xfrm>
            <a:off x="452951" y="1181787"/>
            <a:ext cx="2696550"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Download satellite imagery from 2010 and 2020</a:t>
            </a:r>
            <a:endParaRPr lang="en-US" sz="2000" dirty="0">
              <a:latin typeface="Century Gothic"/>
            </a:endParaRPr>
          </a:p>
        </p:txBody>
      </p:sp>
      <p:sp>
        <p:nvSpPr>
          <p:cNvPr id="4" name="Rectangle: Rounded Corners 3">
            <a:extLst>
              <a:ext uri="{FF2B5EF4-FFF2-40B4-BE49-F238E27FC236}">
                <a16:creationId xmlns:a16="http://schemas.microsoft.com/office/drawing/2014/main" id="{CC0B5A91-34F8-428B-BD61-7BC7110892AE}"/>
              </a:ext>
            </a:extLst>
          </p:cNvPr>
          <p:cNvSpPr/>
          <p:nvPr/>
        </p:nvSpPr>
        <p:spPr>
          <a:xfrm>
            <a:off x="4509329" y="1199655"/>
            <a:ext cx="2818366"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cs typeface="Calibri"/>
              </a:rPr>
              <a:t>Create ancillary datasets</a:t>
            </a:r>
          </a:p>
        </p:txBody>
      </p:sp>
      <p:sp>
        <p:nvSpPr>
          <p:cNvPr id="6" name="Rectangle: Rounded Corners 5">
            <a:extLst>
              <a:ext uri="{FF2B5EF4-FFF2-40B4-BE49-F238E27FC236}">
                <a16:creationId xmlns:a16="http://schemas.microsoft.com/office/drawing/2014/main" id="{30EF0A42-46D4-4429-A50E-D47BA6FBC480}"/>
              </a:ext>
            </a:extLst>
          </p:cNvPr>
          <p:cNvSpPr/>
          <p:nvPr/>
        </p:nvSpPr>
        <p:spPr>
          <a:xfrm>
            <a:off x="8687523" y="1182239"/>
            <a:ext cx="2834976" cy="1006839"/>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cs typeface="Calibri"/>
              </a:rPr>
              <a:t>Composite all ancillary datasets into one larger .tif</a:t>
            </a:r>
            <a:endParaRPr lang="en-US" sz="2000" dirty="0">
              <a:latin typeface="Century Gothic"/>
            </a:endParaRPr>
          </a:p>
        </p:txBody>
      </p:sp>
      <p:sp>
        <p:nvSpPr>
          <p:cNvPr id="8" name="Rectangle: Rounded Corners 7">
            <a:extLst>
              <a:ext uri="{FF2B5EF4-FFF2-40B4-BE49-F238E27FC236}">
                <a16:creationId xmlns:a16="http://schemas.microsoft.com/office/drawing/2014/main" id="{1858D02B-6DF0-4BD9-AE76-5C8E7C1990D2}"/>
              </a:ext>
            </a:extLst>
          </p:cNvPr>
          <p:cNvSpPr/>
          <p:nvPr/>
        </p:nvSpPr>
        <p:spPr>
          <a:xfrm>
            <a:off x="8687523" y="2723104"/>
            <a:ext cx="2857124"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Century Gothic"/>
                <a:cs typeface="Calibri"/>
              </a:rPr>
              <a:t>Create training data</a:t>
            </a:r>
            <a:endParaRPr lang="en-US" sz="2000" dirty="0">
              <a:latin typeface="Century Gothic"/>
            </a:endParaRPr>
          </a:p>
        </p:txBody>
      </p:sp>
      <p:sp>
        <p:nvSpPr>
          <p:cNvPr id="13" name="Rectangle: Rounded Corners 12">
            <a:extLst>
              <a:ext uri="{FF2B5EF4-FFF2-40B4-BE49-F238E27FC236}">
                <a16:creationId xmlns:a16="http://schemas.microsoft.com/office/drawing/2014/main" id="{C534FEFB-9D5A-48D0-8426-CA28706AA2F5}"/>
              </a:ext>
            </a:extLst>
          </p:cNvPr>
          <p:cNvSpPr/>
          <p:nvPr/>
        </p:nvSpPr>
        <p:spPr>
          <a:xfrm>
            <a:off x="400349" y="2715401"/>
            <a:ext cx="2801754" cy="1013282"/>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cs typeface="Calibri"/>
              </a:rPr>
              <a:t>Load results into Land Change Modeler</a:t>
            </a:r>
          </a:p>
        </p:txBody>
      </p:sp>
      <p:sp>
        <p:nvSpPr>
          <p:cNvPr id="14" name="Rectangle: Rounded Corners 13">
            <a:extLst>
              <a:ext uri="{FF2B5EF4-FFF2-40B4-BE49-F238E27FC236}">
                <a16:creationId xmlns:a16="http://schemas.microsoft.com/office/drawing/2014/main" id="{8344A607-B2D2-44F4-8CA1-36BDCE99C86A}"/>
              </a:ext>
            </a:extLst>
          </p:cNvPr>
          <p:cNvSpPr/>
          <p:nvPr/>
        </p:nvSpPr>
        <p:spPr>
          <a:xfrm>
            <a:off x="2360954" y="4161222"/>
            <a:ext cx="2857124"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cs typeface="Calibri"/>
              </a:rPr>
              <a:t>Calculate land cover changes</a:t>
            </a:r>
            <a:endParaRPr lang="en-US" sz="2000" dirty="0">
              <a:latin typeface="Century Gothic"/>
            </a:endParaRPr>
          </a:p>
        </p:txBody>
      </p:sp>
      <p:sp>
        <p:nvSpPr>
          <p:cNvPr id="15" name="Rectangle: Rounded Corners 14">
            <a:extLst>
              <a:ext uri="{FF2B5EF4-FFF2-40B4-BE49-F238E27FC236}">
                <a16:creationId xmlns:a16="http://schemas.microsoft.com/office/drawing/2014/main" id="{6EDED18C-CA07-4662-8112-63BD4452D8D7}"/>
              </a:ext>
            </a:extLst>
          </p:cNvPr>
          <p:cNvSpPr/>
          <p:nvPr/>
        </p:nvSpPr>
        <p:spPr>
          <a:xfrm>
            <a:off x="6997367" y="4156139"/>
            <a:ext cx="2857124"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cs typeface="Calibri"/>
              </a:rPr>
              <a:t>Calculate transition potentials</a:t>
            </a:r>
            <a:endParaRPr lang="en-US" sz="2000" dirty="0">
              <a:latin typeface="Century Gothic"/>
            </a:endParaRPr>
          </a:p>
        </p:txBody>
      </p:sp>
      <p:sp>
        <p:nvSpPr>
          <p:cNvPr id="16" name="Rectangle: Rounded Corners 15">
            <a:extLst>
              <a:ext uri="{FF2B5EF4-FFF2-40B4-BE49-F238E27FC236}">
                <a16:creationId xmlns:a16="http://schemas.microsoft.com/office/drawing/2014/main" id="{ADA7B651-C82D-4CCD-91B3-8F22BBA83ACD}"/>
              </a:ext>
            </a:extLst>
          </p:cNvPr>
          <p:cNvSpPr/>
          <p:nvPr/>
        </p:nvSpPr>
        <p:spPr>
          <a:xfrm>
            <a:off x="4755948" y="5340242"/>
            <a:ext cx="2834976" cy="1007745"/>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cs typeface="Calibri"/>
              </a:rPr>
              <a:t>Predict future land cover changes</a:t>
            </a:r>
            <a:endParaRPr lang="en-US" sz="2000" dirty="0">
              <a:latin typeface="Century Gothic"/>
            </a:endParaRPr>
          </a:p>
        </p:txBody>
      </p:sp>
      <p:sp>
        <p:nvSpPr>
          <p:cNvPr id="11" name="Rectangle: Rounded Corners 10">
            <a:extLst>
              <a:ext uri="{FF2B5EF4-FFF2-40B4-BE49-F238E27FC236}">
                <a16:creationId xmlns:a16="http://schemas.microsoft.com/office/drawing/2014/main" id="{37282CE4-7CD8-4D7B-8F93-E1F7016AD4EC}"/>
              </a:ext>
            </a:extLst>
          </p:cNvPr>
          <p:cNvSpPr/>
          <p:nvPr/>
        </p:nvSpPr>
        <p:spPr>
          <a:xfrm>
            <a:off x="4487291" y="2723104"/>
            <a:ext cx="2857124" cy="1006839"/>
          </a:xfrm>
          <a:prstGeom prst="roundRect">
            <a:avLst/>
          </a:prstGeom>
          <a:solidFill>
            <a:srgbClr val="66A4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cs typeface="Calibri"/>
              </a:rPr>
              <a:t>Random forest classification</a:t>
            </a:r>
          </a:p>
        </p:txBody>
      </p:sp>
      <p:sp>
        <p:nvSpPr>
          <p:cNvPr id="5" name="Arrow: Right 4">
            <a:extLst>
              <a:ext uri="{FF2B5EF4-FFF2-40B4-BE49-F238E27FC236}">
                <a16:creationId xmlns:a16="http://schemas.microsoft.com/office/drawing/2014/main" id="{0E1EC3B4-520C-47CE-8D73-73EFF54E8289}"/>
              </a:ext>
            </a:extLst>
          </p:cNvPr>
          <p:cNvSpPr/>
          <p:nvPr/>
        </p:nvSpPr>
        <p:spPr>
          <a:xfrm>
            <a:off x="3403337" y="1591061"/>
            <a:ext cx="772357" cy="183832"/>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94F92C17-EE81-4B2F-AF5B-EAA7DB285053}"/>
              </a:ext>
            </a:extLst>
          </p:cNvPr>
          <p:cNvSpPr/>
          <p:nvPr/>
        </p:nvSpPr>
        <p:spPr>
          <a:xfrm>
            <a:off x="7661330" y="1591061"/>
            <a:ext cx="772357" cy="183832"/>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6612A4E5-82CA-44E8-9622-1976366224A6}"/>
              </a:ext>
            </a:extLst>
          </p:cNvPr>
          <p:cNvSpPr/>
          <p:nvPr/>
        </p:nvSpPr>
        <p:spPr>
          <a:xfrm rot="10800000">
            <a:off x="7661330" y="3130126"/>
            <a:ext cx="772357" cy="183832"/>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Right 27">
            <a:extLst>
              <a:ext uri="{FF2B5EF4-FFF2-40B4-BE49-F238E27FC236}">
                <a16:creationId xmlns:a16="http://schemas.microsoft.com/office/drawing/2014/main" id="{F11D664C-CBC8-405D-A3AC-6BADA2B9E895}"/>
              </a:ext>
            </a:extLst>
          </p:cNvPr>
          <p:cNvSpPr/>
          <p:nvPr/>
        </p:nvSpPr>
        <p:spPr>
          <a:xfrm rot="10800000">
            <a:off x="3403337" y="3149550"/>
            <a:ext cx="772357" cy="183832"/>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C819597D-8830-4093-BD8F-78F8A54ED134}"/>
              </a:ext>
            </a:extLst>
          </p:cNvPr>
          <p:cNvSpPr/>
          <p:nvPr/>
        </p:nvSpPr>
        <p:spPr>
          <a:xfrm rot="5400000">
            <a:off x="9934648" y="2356983"/>
            <a:ext cx="362873" cy="210841"/>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E5E65E66-EE3C-4349-A544-1E77D9315BAE}"/>
              </a:ext>
            </a:extLst>
          </p:cNvPr>
          <p:cNvSpPr/>
          <p:nvPr/>
        </p:nvSpPr>
        <p:spPr>
          <a:xfrm rot="3470257">
            <a:off x="1993692" y="3895276"/>
            <a:ext cx="362873" cy="210841"/>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6D4221DC-DD71-4D41-810D-7A555D0DE67E}"/>
              </a:ext>
            </a:extLst>
          </p:cNvPr>
          <p:cNvSpPr/>
          <p:nvPr/>
        </p:nvSpPr>
        <p:spPr>
          <a:xfrm>
            <a:off x="5721544" y="4568095"/>
            <a:ext cx="772357" cy="183832"/>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50B68950-52F6-4629-9824-5E9F7359DBD4}"/>
              </a:ext>
            </a:extLst>
          </p:cNvPr>
          <p:cNvSpPr/>
          <p:nvPr/>
        </p:nvSpPr>
        <p:spPr>
          <a:xfrm rot="7904730">
            <a:off x="7749885" y="5299050"/>
            <a:ext cx="362873" cy="210841"/>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9AA5A66-1422-442F-9075-3AEEFC4BA379}"/>
              </a:ext>
            </a:extLst>
          </p:cNvPr>
          <p:cNvSpPr txBox="1"/>
          <p:nvPr/>
        </p:nvSpPr>
        <p:spPr>
          <a:xfrm>
            <a:off x="5025394" y="822832"/>
            <a:ext cx="1780918" cy="369332"/>
          </a:xfrm>
          <a:prstGeom prst="rect">
            <a:avLst/>
          </a:prstGeom>
          <a:noFill/>
        </p:spPr>
        <p:txBody>
          <a:bodyPr wrap="square" lIns="91440" tIns="45720" rIns="91440" bIns="45720" rtlCol="0" anchor="t">
            <a:spAutoFit/>
          </a:bodyPr>
          <a:lstStyle/>
          <a:p>
            <a:r>
              <a:rPr lang="en-US" b="1" dirty="0">
                <a:solidFill>
                  <a:schemeClr val="tx1">
                    <a:lumMod val="75000"/>
                    <a:lumOff val="25000"/>
                  </a:schemeClr>
                </a:solidFill>
                <a:latin typeface="Century Gothic"/>
              </a:rPr>
              <a:t> Using </a:t>
            </a:r>
            <a:r>
              <a:rPr lang="en-US" sz="1800" b="1" dirty="0">
                <a:solidFill>
                  <a:schemeClr val="tx1">
                    <a:lumMod val="75000"/>
                    <a:lumOff val="25000"/>
                  </a:schemeClr>
                </a:solidFill>
                <a:latin typeface="Century Gothic"/>
              </a:rPr>
              <a:t>Landsat</a:t>
            </a:r>
            <a:endParaRPr lang="en-US" b="1" dirty="0">
              <a:solidFill>
                <a:schemeClr val="tx1">
                  <a:lumMod val="75000"/>
                  <a:lumOff val="25000"/>
                </a:schemeClr>
              </a:solidFill>
            </a:endParaRPr>
          </a:p>
        </p:txBody>
      </p:sp>
    </p:spTree>
    <p:extLst>
      <p:ext uri="{BB962C8B-B14F-4D97-AF65-F5344CB8AC3E}">
        <p14:creationId xmlns:p14="http://schemas.microsoft.com/office/powerpoint/2010/main" val="1024059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7649" y="345386"/>
            <a:ext cx="1169670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RESULTS</a:t>
            </a:r>
            <a:r>
              <a:rPr lang="en-US" sz="4000" dirty="0">
                <a:solidFill>
                  <a:srgbClr val="66A478"/>
                </a:solidFill>
                <a:latin typeface="Century Gothic" panose="020F0302020204030204"/>
              </a:rPr>
              <a:t> </a:t>
            </a:r>
            <a:r>
              <a:rPr lang="en-US" sz="4000" dirty="0">
                <a:solidFill>
                  <a:srgbClr val="66A478"/>
                </a:solidFill>
                <a:latin typeface="Century Gothic" panose="020B0502020202020204" pitchFamily="34" charset="0"/>
              </a:rPr>
              <a:t>– </a:t>
            </a:r>
            <a:r>
              <a:rPr lang="en-US" sz="4000" b="1" dirty="0">
                <a:solidFill>
                  <a:srgbClr val="66A478"/>
                </a:solidFill>
                <a:latin typeface="Century Gothic" panose="020B0502020202020204" pitchFamily="34" charset="0"/>
              </a:rPr>
              <a:t>LAND USE LAND COVER CHANGE</a:t>
            </a:r>
            <a:endParaRPr lang="en-US" sz="4000" b="1" dirty="0">
              <a:solidFill>
                <a:srgbClr val="66A478"/>
              </a:solidFill>
              <a:latin typeface="Century Gothic" panose="020F0302020204030204"/>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6854315-0CE5-45FD-94ED-6951928A1E44}"/>
                  </a:ext>
                </a:extLst>
              </p14:cNvPr>
              <p14:cNvContentPartPr/>
              <p14:nvPr/>
            </p14:nvContentPartPr>
            <p14:xfrm>
              <a:off x="7514900" y="5978338"/>
              <a:ext cx="161925" cy="9524"/>
            </p14:xfrm>
          </p:contentPart>
        </mc:Choice>
        <mc:Fallback xmlns="">
          <p:pic>
            <p:nvPicPr>
              <p:cNvPr id="4" name="Ink 3">
                <a:extLst>
                  <a:ext uri="{FF2B5EF4-FFF2-40B4-BE49-F238E27FC236}">
                    <a16:creationId xmlns:a16="http://schemas.microsoft.com/office/drawing/2014/main" id="{76854315-0CE5-45FD-94ED-6951928A1E44}"/>
                  </a:ext>
                </a:extLst>
              </p:cNvPr>
              <p:cNvPicPr/>
              <p:nvPr/>
            </p:nvPicPr>
            <p:blipFill>
              <a:blip r:embed="rId4"/>
              <a:stretch>
                <a:fillRect/>
              </a:stretch>
            </p:blipFill>
            <p:spPr>
              <a:xfrm>
                <a:off x="7496868" y="5502138"/>
                <a:ext cx="197628" cy="952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1242E45-E691-4768-80B3-2A2FF5B8DBF9}"/>
                  </a:ext>
                </a:extLst>
              </p14:cNvPr>
              <p14:cNvContentPartPr/>
              <p14:nvPr/>
            </p14:nvContentPartPr>
            <p14:xfrm>
              <a:off x="7482773" y="5977821"/>
              <a:ext cx="228600" cy="66675"/>
            </p14:xfrm>
          </p:contentPart>
        </mc:Choice>
        <mc:Fallback xmlns="">
          <p:pic>
            <p:nvPicPr>
              <p:cNvPr id="5" name="Ink 4">
                <a:extLst>
                  <a:ext uri="{FF2B5EF4-FFF2-40B4-BE49-F238E27FC236}">
                    <a16:creationId xmlns:a16="http://schemas.microsoft.com/office/drawing/2014/main" id="{41242E45-E691-4768-80B3-2A2FF5B8DBF9}"/>
                  </a:ext>
                </a:extLst>
              </p:cNvPr>
              <p:cNvPicPr/>
              <p:nvPr/>
            </p:nvPicPr>
            <p:blipFill>
              <a:blip r:embed="rId6"/>
              <a:stretch>
                <a:fillRect/>
              </a:stretch>
            </p:blipFill>
            <p:spPr>
              <a:xfrm>
                <a:off x="7464659" y="5960367"/>
                <a:ext cx="264466" cy="10123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80A9A6D-BDE3-4641-A8B4-A13FC8A03490}"/>
                  </a:ext>
                </a:extLst>
              </p14:cNvPr>
              <p14:cNvContentPartPr/>
              <p14:nvPr/>
            </p14:nvContentPartPr>
            <p14:xfrm>
              <a:off x="8792205" y="4027169"/>
              <a:ext cx="104775" cy="828675"/>
            </p14:xfrm>
          </p:contentPart>
        </mc:Choice>
        <mc:Fallback xmlns="">
          <p:pic>
            <p:nvPicPr>
              <p:cNvPr id="6" name="Ink 5">
                <a:extLst>
                  <a:ext uri="{FF2B5EF4-FFF2-40B4-BE49-F238E27FC236}">
                    <a16:creationId xmlns:a16="http://schemas.microsoft.com/office/drawing/2014/main" id="{980A9A6D-BDE3-4641-A8B4-A13FC8A03490}"/>
                  </a:ext>
                </a:extLst>
              </p:cNvPr>
              <p:cNvPicPr/>
              <p:nvPr/>
            </p:nvPicPr>
            <p:blipFill>
              <a:blip r:embed="rId8"/>
              <a:stretch>
                <a:fillRect/>
              </a:stretch>
            </p:blipFill>
            <p:spPr>
              <a:xfrm>
                <a:off x="8774566" y="4009115"/>
                <a:ext cx="139700" cy="86442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30713A13-4CED-4929-A484-63F45C4E7E29}"/>
                  </a:ext>
                </a:extLst>
              </p14:cNvPr>
              <p14:cNvContentPartPr/>
              <p14:nvPr/>
            </p14:nvContentPartPr>
            <p14:xfrm>
              <a:off x="5892409" y="5955826"/>
              <a:ext cx="647700" cy="66675"/>
            </p14:xfrm>
          </p:contentPart>
        </mc:Choice>
        <mc:Fallback xmlns="">
          <p:pic>
            <p:nvPicPr>
              <p:cNvPr id="8" name="Ink 7">
                <a:extLst>
                  <a:ext uri="{FF2B5EF4-FFF2-40B4-BE49-F238E27FC236}">
                    <a16:creationId xmlns:a16="http://schemas.microsoft.com/office/drawing/2014/main" id="{30713A13-4CED-4929-A484-63F45C4E7E29}"/>
                  </a:ext>
                </a:extLst>
              </p:cNvPr>
              <p:cNvPicPr/>
              <p:nvPr/>
            </p:nvPicPr>
            <p:blipFill>
              <a:blip r:embed="rId10"/>
              <a:stretch>
                <a:fillRect/>
              </a:stretch>
            </p:blipFill>
            <p:spPr>
              <a:xfrm>
                <a:off x="5874427" y="5936991"/>
                <a:ext cx="683304" cy="10396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E5495C66-12A4-4A98-A179-BF981FE241E7}"/>
                  </a:ext>
                </a:extLst>
              </p14:cNvPr>
              <p14:cNvContentPartPr/>
              <p14:nvPr/>
            </p14:nvContentPartPr>
            <p14:xfrm>
              <a:off x="6731881" y="6140420"/>
              <a:ext cx="1095375" cy="57150"/>
            </p14:xfrm>
          </p:contentPart>
        </mc:Choice>
        <mc:Fallback xmlns="">
          <p:pic>
            <p:nvPicPr>
              <p:cNvPr id="9" name="Ink 8">
                <a:extLst>
                  <a:ext uri="{FF2B5EF4-FFF2-40B4-BE49-F238E27FC236}">
                    <a16:creationId xmlns:a16="http://schemas.microsoft.com/office/drawing/2014/main" id="{E5495C66-12A4-4A98-A179-BF981FE241E7}"/>
                  </a:ext>
                </a:extLst>
              </p:cNvPr>
              <p:cNvPicPr/>
              <p:nvPr/>
            </p:nvPicPr>
            <p:blipFill>
              <a:blip r:embed="rId12"/>
              <a:stretch>
                <a:fillRect/>
              </a:stretch>
            </p:blipFill>
            <p:spPr>
              <a:xfrm>
                <a:off x="6713859" y="6123309"/>
                <a:ext cx="1131058" cy="9102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3BEEB8DE-3364-4504-A04F-36F9D4F064A9}"/>
                  </a:ext>
                </a:extLst>
              </p14:cNvPr>
              <p14:cNvContentPartPr/>
              <p14:nvPr/>
            </p14:nvContentPartPr>
            <p14:xfrm>
              <a:off x="6005891" y="6119682"/>
              <a:ext cx="723900" cy="57150"/>
            </p14:xfrm>
          </p:contentPart>
        </mc:Choice>
        <mc:Fallback xmlns="">
          <p:pic>
            <p:nvPicPr>
              <p:cNvPr id="10" name="Ink 9">
                <a:extLst>
                  <a:ext uri="{FF2B5EF4-FFF2-40B4-BE49-F238E27FC236}">
                    <a16:creationId xmlns:a16="http://schemas.microsoft.com/office/drawing/2014/main" id="{3BEEB8DE-3364-4504-A04F-36F9D4F064A9}"/>
                  </a:ext>
                </a:extLst>
              </p:cNvPr>
              <p:cNvPicPr/>
              <p:nvPr/>
            </p:nvPicPr>
            <p:blipFill>
              <a:blip r:embed="rId14"/>
              <a:stretch>
                <a:fillRect/>
              </a:stretch>
            </p:blipFill>
            <p:spPr>
              <a:xfrm>
                <a:off x="5987919" y="6102873"/>
                <a:ext cx="759484" cy="90431"/>
              </a:xfrm>
              <a:prstGeom prst="rect">
                <a:avLst/>
              </a:prstGeom>
            </p:spPr>
          </p:pic>
        </mc:Fallback>
      </mc:AlternateContent>
      <p:pic>
        <p:nvPicPr>
          <p:cNvPr id="11" name="Picture 11" descr="Map&#10;&#10;Description automatically generated">
            <a:extLst>
              <a:ext uri="{FF2B5EF4-FFF2-40B4-BE49-F238E27FC236}">
                <a16:creationId xmlns:a16="http://schemas.microsoft.com/office/drawing/2014/main" id="{F5CD4935-5FF8-4305-8DAF-0DD3D06D27FF}"/>
              </a:ext>
            </a:extLst>
          </p:cNvPr>
          <p:cNvPicPr>
            <a:picLocks noChangeAspect="1"/>
          </p:cNvPicPr>
          <p:nvPr/>
        </p:nvPicPr>
        <p:blipFill rotWithShape="1">
          <a:blip r:embed="rId15"/>
          <a:srcRect l="11757" r="11757"/>
          <a:stretch/>
        </p:blipFill>
        <p:spPr>
          <a:xfrm>
            <a:off x="3415552" y="1200890"/>
            <a:ext cx="3082345" cy="5285589"/>
          </a:xfrm>
          <a:prstGeom prst="rect">
            <a:avLst/>
          </a:prstGeom>
        </p:spPr>
      </p:pic>
      <p:sp>
        <p:nvSpPr>
          <p:cNvPr id="27" name="Rectangle: Rounded Corners 26">
            <a:extLst>
              <a:ext uri="{FF2B5EF4-FFF2-40B4-BE49-F238E27FC236}">
                <a16:creationId xmlns:a16="http://schemas.microsoft.com/office/drawing/2014/main" id="{13759CB7-658E-48E4-8C17-117EF2A5C685}"/>
              </a:ext>
            </a:extLst>
          </p:cNvPr>
          <p:cNvSpPr/>
          <p:nvPr/>
        </p:nvSpPr>
        <p:spPr>
          <a:xfrm>
            <a:off x="8274049" y="1416051"/>
            <a:ext cx="3640662" cy="28081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lnSpc>
                <a:spcPct val="150000"/>
              </a:lnSpc>
            </a:pPr>
            <a:r>
              <a:rPr lang="en-US" dirty="0">
                <a:solidFill>
                  <a:schemeClr val="tx1">
                    <a:lumMod val="75000"/>
                    <a:lumOff val="25000"/>
                  </a:schemeClr>
                </a:solidFill>
                <a:latin typeface="Century Gothic"/>
                <a:ea typeface="Segoe UI"/>
                <a:cs typeface="Segoe UI"/>
              </a:rPr>
              <a:t>​</a:t>
            </a:r>
            <a:r>
              <a:rPr lang="en-US" sz="1600" dirty="0">
                <a:solidFill>
                  <a:schemeClr val="tx1">
                    <a:lumMod val="75000"/>
                    <a:lumOff val="25000"/>
                  </a:schemeClr>
                </a:solidFill>
                <a:latin typeface="Century Gothic"/>
                <a:ea typeface="Segoe UI"/>
                <a:cs typeface="Segoe UI"/>
              </a:rPr>
              <a:t>        Delaware State Boundary​</a:t>
            </a:r>
            <a:endParaRPr lang="en-US" sz="1600" dirty="0">
              <a:solidFill>
                <a:schemeClr val="tx1">
                  <a:lumMod val="75000"/>
                  <a:lumOff val="25000"/>
                </a:schemeClr>
              </a:solidFill>
              <a:latin typeface="Calibri" panose="020F0502020204030204"/>
              <a:ea typeface="Segoe UI"/>
              <a:cs typeface="Calibri" panose="020F0502020204030204"/>
            </a:endParaRPr>
          </a:p>
          <a:p>
            <a:endParaRPr lang="en-US" sz="1600" dirty="0">
              <a:solidFill>
                <a:schemeClr val="tx1">
                  <a:lumMod val="75000"/>
                  <a:lumOff val="25000"/>
                </a:schemeClr>
              </a:solidFill>
              <a:latin typeface="Century Gothic"/>
              <a:ea typeface="Segoe UI"/>
              <a:cs typeface="Segoe UI"/>
            </a:endParaRPr>
          </a:p>
          <a:p>
            <a:pPr rtl="0">
              <a:lnSpc>
                <a:spcPct val="150000"/>
              </a:lnSpc>
            </a:pPr>
            <a:r>
              <a:rPr lang="en-US" sz="1600" b="1" dirty="0">
                <a:solidFill>
                  <a:schemeClr val="tx1">
                    <a:lumMod val="75000"/>
                    <a:lumOff val="25000"/>
                  </a:schemeClr>
                </a:solidFill>
                <a:latin typeface="Century Gothic"/>
                <a:ea typeface="Segoe UI"/>
                <a:cs typeface="Segoe UI"/>
              </a:rPr>
              <a:t>Land Cover Types</a:t>
            </a:r>
            <a:r>
              <a:rPr lang="en-US" sz="1600" dirty="0">
                <a:solidFill>
                  <a:schemeClr val="tx1">
                    <a:lumMod val="75000"/>
                    <a:lumOff val="25000"/>
                  </a:schemeClr>
                </a:solidFill>
                <a:latin typeface="Century Gothic"/>
                <a:ea typeface="Segoe UI"/>
                <a:cs typeface="Segoe UI"/>
              </a:rPr>
              <a:t>​</a:t>
            </a:r>
          </a:p>
          <a:p>
            <a:pPr rtl="0">
              <a:lnSpc>
                <a:spcPct val="150000"/>
              </a:lnSpc>
            </a:pPr>
            <a:r>
              <a:rPr lang="en-US" sz="1600" dirty="0">
                <a:solidFill>
                  <a:schemeClr val="tx1">
                    <a:lumMod val="75000"/>
                    <a:lumOff val="25000"/>
                  </a:schemeClr>
                </a:solidFill>
                <a:latin typeface="Century Gothic"/>
                <a:ea typeface="Segoe UI"/>
                <a:cs typeface="Segoe UI"/>
              </a:rPr>
              <a:t>        Water​</a:t>
            </a:r>
          </a:p>
          <a:p>
            <a:pPr rtl="0">
              <a:lnSpc>
                <a:spcPct val="150000"/>
              </a:lnSpc>
            </a:pPr>
            <a:r>
              <a:rPr lang="en-US" sz="1600" dirty="0">
                <a:solidFill>
                  <a:schemeClr val="tx1">
                    <a:lumMod val="75000"/>
                    <a:lumOff val="25000"/>
                  </a:schemeClr>
                </a:solidFill>
                <a:latin typeface="Century Gothic"/>
                <a:ea typeface="Segoe UI"/>
                <a:cs typeface="Segoe UI"/>
              </a:rPr>
              <a:t>        Developed​</a:t>
            </a:r>
          </a:p>
          <a:p>
            <a:pPr rtl="0">
              <a:lnSpc>
                <a:spcPct val="150000"/>
              </a:lnSpc>
            </a:pPr>
            <a:r>
              <a:rPr lang="en-US" sz="1600" dirty="0">
                <a:solidFill>
                  <a:schemeClr val="tx1">
                    <a:lumMod val="75000"/>
                    <a:lumOff val="25000"/>
                  </a:schemeClr>
                </a:solidFill>
                <a:latin typeface="Century Gothic"/>
                <a:ea typeface="Segoe UI"/>
                <a:cs typeface="Segoe UI"/>
              </a:rPr>
              <a:t>        Non-wetland Vegetation​</a:t>
            </a:r>
          </a:p>
          <a:p>
            <a:pPr rtl="0">
              <a:lnSpc>
                <a:spcPct val="150000"/>
              </a:lnSpc>
            </a:pPr>
            <a:r>
              <a:rPr lang="en-US" sz="1600" dirty="0">
                <a:solidFill>
                  <a:schemeClr val="tx1">
                    <a:lumMod val="75000"/>
                    <a:lumOff val="25000"/>
                  </a:schemeClr>
                </a:solidFill>
                <a:latin typeface="Century Gothic"/>
                <a:ea typeface="Segoe UI"/>
                <a:cs typeface="Segoe UI"/>
              </a:rPr>
              <a:t>        Wetlands</a:t>
            </a:r>
            <a:endParaRPr lang="en-US" sz="1600" dirty="0">
              <a:solidFill>
                <a:schemeClr val="tx1">
                  <a:lumMod val="75000"/>
                  <a:lumOff val="25000"/>
                </a:schemeClr>
              </a:solidFill>
              <a:cs typeface="Calibri"/>
            </a:endParaRPr>
          </a:p>
        </p:txBody>
      </p:sp>
      <p:grpSp>
        <p:nvGrpSpPr>
          <p:cNvPr id="40" name="Group 39">
            <a:extLst>
              <a:ext uri="{FF2B5EF4-FFF2-40B4-BE49-F238E27FC236}">
                <a16:creationId xmlns:a16="http://schemas.microsoft.com/office/drawing/2014/main" id="{9B138877-6FC3-4C3C-80FE-333C118451CF}"/>
              </a:ext>
            </a:extLst>
          </p:cNvPr>
          <p:cNvGrpSpPr/>
          <p:nvPr/>
        </p:nvGrpSpPr>
        <p:grpSpPr>
          <a:xfrm>
            <a:off x="8516346" y="1677718"/>
            <a:ext cx="367803" cy="2297154"/>
            <a:chOff x="9560568" y="1734161"/>
            <a:chExt cx="297248" cy="1690375"/>
          </a:xfrm>
        </p:grpSpPr>
        <p:sp>
          <p:nvSpPr>
            <p:cNvPr id="12" name="Rectangle: Rounded Corners 11">
              <a:extLst>
                <a:ext uri="{FF2B5EF4-FFF2-40B4-BE49-F238E27FC236}">
                  <a16:creationId xmlns:a16="http://schemas.microsoft.com/office/drawing/2014/main" id="{20FCD379-7027-44CA-A31E-961D1E52213C}"/>
                </a:ext>
              </a:extLst>
            </p:cNvPr>
            <p:cNvSpPr/>
            <p:nvPr/>
          </p:nvSpPr>
          <p:spPr>
            <a:xfrm>
              <a:off x="9560568" y="1734161"/>
              <a:ext cx="297247" cy="155677"/>
            </a:xfrm>
            <a:prstGeom prst="round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FFFEBAB5-61FA-454F-BAD9-0162DD9049BE}"/>
                </a:ext>
              </a:extLst>
            </p:cNvPr>
            <p:cNvSpPr/>
            <p:nvPr/>
          </p:nvSpPr>
          <p:spPr>
            <a:xfrm>
              <a:off x="9560568" y="2746916"/>
              <a:ext cx="297248" cy="145061"/>
            </a:xfrm>
            <a:prstGeom prst="round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70C3DEF1-7432-4620-8F77-4D7B92B73CF4}"/>
                </a:ext>
              </a:extLst>
            </p:cNvPr>
            <p:cNvSpPr/>
            <p:nvPr/>
          </p:nvSpPr>
          <p:spPr>
            <a:xfrm>
              <a:off x="9560568" y="2460486"/>
              <a:ext cx="297247" cy="145061"/>
            </a:xfrm>
            <a:prstGeom prst="roundRect">
              <a:avLst/>
            </a:prstGeom>
            <a:solidFill>
              <a:srgbClr val="00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AC9DDB92-5C27-471E-BC53-5AD2BE3BAD30}"/>
                </a:ext>
              </a:extLst>
            </p:cNvPr>
            <p:cNvSpPr/>
            <p:nvPr/>
          </p:nvSpPr>
          <p:spPr>
            <a:xfrm>
              <a:off x="9560568" y="3003457"/>
              <a:ext cx="297247" cy="145061"/>
            </a:xfrm>
            <a:prstGeom prst="roundRect">
              <a:avLst/>
            </a:prstGeom>
            <a:solidFill>
              <a:srgbClr val="5C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04B3E00F-7B6E-4F6C-851C-6C1D075DA922}"/>
                </a:ext>
              </a:extLst>
            </p:cNvPr>
            <p:cNvSpPr/>
            <p:nvPr/>
          </p:nvSpPr>
          <p:spPr>
            <a:xfrm>
              <a:off x="9560568" y="3279475"/>
              <a:ext cx="297247" cy="145061"/>
            </a:xfrm>
            <a:prstGeom prst="roundRect">
              <a:avLst/>
            </a:prstGeom>
            <a:solidFill>
              <a:srgbClr val="4C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20" descr="Map&#10;&#10;Description automatically generated">
            <a:extLst>
              <a:ext uri="{FF2B5EF4-FFF2-40B4-BE49-F238E27FC236}">
                <a16:creationId xmlns:a16="http://schemas.microsoft.com/office/drawing/2014/main" id="{8AE915CB-611E-431E-AD12-BC4061EF4578}"/>
              </a:ext>
            </a:extLst>
          </p:cNvPr>
          <p:cNvPicPr>
            <a:picLocks noChangeAspect="1"/>
          </p:cNvPicPr>
          <p:nvPr/>
        </p:nvPicPr>
        <p:blipFill rotWithShape="1">
          <a:blip r:embed="rId16"/>
          <a:srcRect l="9081" r="9081"/>
          <a:stretch/>
        </p:blipFill>
        <p:spPr>
          <a:xfrm>
            <a:off x="247080" y="1203862"/>
            <a:ext cx="3265739" cy="5282647"/>
          </a:xfrm>
          <a:prstGeom prst="rect">
            <a:avLst/>
          </a:prstGeom>
        </p:spPr>
      </p:pic>
      <p:sp>
        <p:nvSpPr>
          <p:cNvPr id="22" name="TextBox 21">
            <a:extLst>
              <a:ext uri="{FF2B5EF4-FFF2-40B4-BE49-F238E27FC236}">
                <a16:creationId xmlns:a16="http://schemas.microsoft.com/office/drawing/2014/main" id="{14D36ECB-9E8C-4A81-A28E-2ED1BF964CED}"/>
              </a:ext>
            </a:extLst>
          </p:cNvPr>
          <p:cNvSpPr txBox="1"/>
          <p:nvPr/>
        </p:nvSpPr>
        <p:spPr>
          <a:xfrm>
            <a:off x="377153" y="987981"/>
            <a:ext cx="24428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F3F3F"/>
                </a:solidFill>
                <a:latin typeface="Century Gothic"/>
                <a:ea typeface="+mn-lt"/>
                <a:cs typeface="+mn-lt"/>
              </a:rPr>
              <a:t>2010 (Landsat 5 TM)</a:t>
            </a:r>
            <a:endParaRPr lang="en-US" dirty="0"/>
          </a:p>
        </p:txBody>
      </p:sp>
      <p:sp>
        <p:nvSpPr>
          <p:cNvPr id="24" name="TextBox 23">
            <a:extLst>
              <a:ext uri="{FF2B5EF4-FFF2-40B4-BE49-F238E27FC236}">
                <a16:creationId xmlns:a16="http://schemas.microsoft.com/office/drawing/2014/main" id="{AC7CDB5D-5E7D-4A95-9415-53C91A294BDC}"/>
              </a:ext>
            </a:extLst>
          </p:cNvPr>
          <p:cNvSpPr txBox="1"/>
          <p:nvPr/>
        </p:nvSpPr>
        <p:spPr>
          <a:xfrm>
            <a:off x="3425076" y="987980"/>
            <a:ext cx="24428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ea typeface="+mn-lt"/>
                <a:cs typeface="+mn-lt"/>
              </a:rPr>
              <a:t>2020 (Landsat 8 OLI)</a:t>
            </a:r>
            <a:endParaRPr lang="en-US" dirty="0">
              <a:solidFill>
                <a:schemeClr val="tx1">
                  <a:lumMod val="75000"/>
                  <a:lumOff val="25000"/>
                </a:schemeClr>
              </a:solidFill>
            </a:endParaRPr>
          </a:p>
        </p:txBody>
      </p:sp>
      <p:grpSp>
        <p:nvGrpSpPr>
          <p:cNvPr id="37" name="Group 36">
            <a:extLst>
              <a:ext uri="{FF2B5EF4-FFF2-40B4-BE49-F238E27FC236}">
                <a16:creationId xmlns:a16="http://schemas.microsoft.com/office/drawing/2014/main" id="{07EFCD18-3CAB-42DF-B6F5-EF69F20139BC}"/>
              </a:ext>
            </a:extLst>
          </p:cNvPr>
          <p:cNvGrpSpPr/>
          <p:nvPr/>
        </p:nvGrpSpPr>
        <p:grpSpPr>
          <a:xfrm>
            <a:off x="6825891" y="3316816"/>
            <a:ext cx="1125010" cy="524090"/>
            <a:chOff x="4511674" y="3044127"/>
            <a:chExt cx="1322566" cy="558112"/>
          </a:xfrm>
        </p:grpSpPr>
        <p:sp>
          <p:nvSpPr>
            <p:cNvPr id="34" name="Rectangle 33">
              <a:extLst>
                <a:ext uri="{FF2B5EF4-FFF2-40B4-BE49-F238E27FC236}">
                  <a16:creationId xmlns:a16="http://schemas.microsoft.com/office/drawing/2014/main" id="{24A2FBA4-FB85-4785-A016-6CBAB5EC8225}"/>
                </a:ext>
              </a:extLst>
            </p:cNvPr>
            <p:cNvSpPr/>
            <p:nvPr/>
          </p:nvSpPr>
          <p:spPr>
            <a:xfrm>
              <a:off x="4511674" y="3354564"/>
              <a:ext cx="578557" cy="141111"/>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7A55ABA6-9B3E-4F07-A7FD-976B3A1B4BEA}"/>
                </a:ext>
              </a:extLst>
            </p:cNvPr>
            <p:cNvSpPr txBox="1"/>
            <p:nvPr/>
          </p:nvSpPr>
          <p:spPr>
            <a:xfrm>
              <a:off x="5094816" y="3274482"/>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sp>
          <p:nvSpPr>
            <p:cNvPr id="36" name="TextBox 35">
              <a:extLst>
                <a:ext uri="{FF2B5EF4-FFF2-40B4-BE49-F238E27FC236}">
                  <a16:creationId xmlns:a16="http://schemas.microsoft.com/office/drawing/2014/main" id="{E687787C-46C8-4253-AD5B-A8C3C47F45DE}"/>
                </a:ext>
              </a:extLst>
            </p:cNvPr>
            <p:cNvSpPr txBox="1"/>
            <p:nvPr/>
          </p:nvSpPr>
          <p:spPr>
            <a:xfrm>
              <a:off x="4584340" y="3044127"/>
              <a:ext cx="739424" cy="327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grpSp>
      <p:graphicFrame>
        <p:nvGraphicFramePr>
          <p:cNvPr id="42" name="Table 42">
            <a:extLst>
              <a:ext uri="{FF2B5EF4-FFF2-40B4-BE49-F238E27FC236}">
                <a16:creationId xmlns:a16="http://schemas.microsoft.com/office/drawing/2014/main" id="{375FD859-00D1-460F-A91B-5D09A487E979}"/>
              </a:ext>
            </a:extLst>
          </p:cNvPr>
          <p:cNvGraphicFramePr>
            <a:graphicFrameLocks noGrp="1"/>
          </p:cNvGraphicFramePr>
          <p:nvPr>
            <p:extLst>
              <p:ext uri="{D42A27DB-BD31-4B8C-83A1-F6EECF244321}">
                <p14:modId xmlns:p14="http://schemas.microsoft.com/office/powerpoint/2010/main" val="488591017"/>
              </p:ext>
            </p:extLst>
          </p:nvPr>
        </p:nvGraphicFramePr>
        <p:xfrm>
          <a:off x="6829777" y="4741333"/>
          <a:ext cx="4979498" cy="1464168"/>
        </p:xfrm>
        <a:graphic>
          <a:graphicData uri="http://schemas.openxmlformats.org/drawingml/2006/table">
            <a:tbl>
              <a:tblPr firstRow="1" bandRow="1">
                <a:tableStyleId>{5940675A-B579-460E-94D1-54222C63F5DA}</a:tableStyleId>
              </a:tblPr>
              <a:tblGrid>
                <a:gridCol w="2489749">
                  <a:extLst>
                    <a:ext uri="{9D8B030D-6E8A-4147-A177-3AD203B41FA5}">
                      <a16:colId xmlns:a16="http://schemas.microsoft.com/office/drawing/2014/main" val="4254371575"/>
                    </a:ext>
                  </a:extLst>
                </a:gridCol>
                <a:gridCol w="2489749">
                  <a:extLst>
                    <a:ext uri="{9D8B030D-6E8A-4147-A177-3AD203B41FA5}">
                      <a16:colId xmlns:a16="http://schemas.microsoft.com/office/drawing/2014/main" val="679461934"/>
                    </a:ext>
                  </a:extLst>
                </a:gridCol>
              </a:tblGrid>
              <a:tr h="360259">
                <a:tc>
                  <a:txBody>
                    <a:bodyPr/>
                    <a:lstStyle/>
                    <a:p>
                      <a:r>
                        <a:rPr lang="en-US" b="1" dirty="0">
                          <a:solidFill>
                            <a:schemeClr val="tx1">
                              <a:lumMod val="75000"/>
                              <a:lumOff val="25000"/>
                            </a:schemeClr>
                          </a:solidFill>
                          <a:latin typeface="Century Gothic"/>
                        </a:rPr>
                        <a:t>Wetland Change</a:t>
                      </a:r>
                    </a:p>
                  </a:txBody>
                  <a:tcPr/>
                </a:tc>
                <a:tc>
                  <a:txBody>
                    <a:bodyPr/>
                    <a:lstStyle/>
                    <a:p>
                      <a:r>
                        <a:rPr lang="en-US" b="1" dirty="0">
                          <a:solidFill>
                            <a:schemeClr val="tx1">
                              <a:lumMod val="75000"/>
                              <a:lumOff val="25000"/>
                            </a:schemeClr>
                          </a:solidFill>
                          <a:latin typeface="Century Gothic"/>
                        </a:rPr>
                        <a:t>Area (Hectares)</a:t>
                      </a:r>
                    </a:p>
                  </a:txBody>
                  <a:tcPr/>
                </a:tc>
                <a:extLst>
                  <a:ext uri="{0D108BD9-81ED-4DB2-BD59-A6C34878D82A}">
                    <a16:rowId xmlns:a16="http://schemas.microsoft.com/office/drawing/2014/main" val="730754941"/>
                  </a:ext>
                </a:extLst>
              </a:tr>
              <a:tr h="363415">
                <a:tc>
                  <a:txBody>
                    <a:bodyPr/>
                    <a:lstStyle/>
                    <a:p>
                      <a:pPr lvl="0">
                        <a:buNone/>
                      </a:pPr>
                      <a:r>
                        <a:rPr lang="en-US" dirty="0">
                          <a:solidFill>
                            <a:schemeClr val="tx1">
                              <a:lumMod val="75000"/>
                              <a:lumOff val="25000"/>
                            </a:schemeClr>
                          </a:solidFill>
                          <a:latin typeface="Century Gothic"/>
                        </a:rPr>
                        <a:t>Loss</a:t>
                      </a:r>
                    </a:p>
                  </a:txBody>
                  <a:tcPr/>
                </a:tc>
                <a:tc>
                  <a:txBody>
                    <a:bodyPr/>
                    <a:lstStyle/>
                    <a:p>
                      <a:pPr lvl="0" algn="l">
                        <a:lnSpc>
                          <a:spcPct val="100000"/>
                        </a:lnSpc>
                        <a:spcBef>
                          <a:spcPts val="0"/>
                        </a:spcBef>
                        <a:spcAft>
                          <a:spcPts val="0"/>
                        </a:spcAft>
                        <a:buNone/>
                      </a:pPr>
                      <a:r>
                        <a:rPr lang="en-US" sz="1800" b="0" i="0" u="none" strike="noStrike" noProof="0" dirty="0">
                          <a:solidFill>
                            <a:schemeClr val="tx1">
                              <a:lumMod val="75000"/>
                              <a:lumOff val="25000"/>
                            </a:schemeClr>
                          </a:solidFill>
                          <a:latin typeface="Century Gothic"/>
                        </a:rPr>
                        <a:t>23,402.59</a:t>
                      </a:r>
                      <a:endParaRPr lang="en-US" dirty="0">
                        <a:solidFill>
                          <a:schemeClr val="tx1">
                            <a:lumMod val="75000"/>
                            <a:lumOff val="25000"/>
                          </a:schemeClr>
                        </a:solidFill>
                        <a:latin typeface="Century Gothic"/>
                      </a:endParaRPr>
                    </a:p>
                  </a:txBody>
                  <a:tcPr/>
                </a:tc>
                <a:extLst>
                  <a:ext uri="{0D108BD9-81ED-4DB2-BD59-A6C34878D82A}">
                    <a16:rowId xmlns:a16="http://schemas.microsoft.com/office/drawing/2014/main" val="1408627638"/>
                  </a:ext>
                </a:extLst>
              </a:tr>
              <a:tr h="253818">
                <a:tc>
                  <a:txBody>
                    <a:bodyPr/>
                    <a:lstStyle/>
                    <a:p>
                      <a:r>
                        <a:rPr lang="en-US" dirty="0">
                          <a:solidFill>
                            <a:schemeClr val="tx1">
                              <a:lumMod val="75000"/>
                              <a:lumOff val="25000"/>
                            </a:schemeClr>
                          </a:solidFill>
                          <a:latin typeface="Century Gothic"/>
                        </a:rPr>
                        <a:t>Gain</a:t>
                      </a:r>
                    </a:p>
                  </a:txBody>
                  <a:tcPr/>
                </a:tc>
                <a:tc>
                  <a:txBody>
                    <a:bodyPr/>
                    <a:lstStyle/>
                    <a:p>
                      <a:pPr lvl="0" algn="l">
                        <a:lnSpc>
                          <a:spcPct val="100000"/>
                        </a:lnSpc>
                        <a:spcBef>
                          <a:spcPts val="0"/>
                        </a:spcBef>
                        <a:spcAft>
                          <a:spcPts val="0"/>
                        </a:spcAft>
                        <a:buNone/>
                      </a:pPr>
                      <a:r>
                        <a:rPr lang="en-US" sz="1800" b="0" i="0" u="none" strike="noStrike" noProof="0" dirty="0">
                          <a:solidFill>
                            <a:schemeClr val="tx1">
                              <a:lumMod val="75000"/>
                              <a:lumOff val="25000"/>
                            </a:schemeClr>
                          </a:solidFill>
                          <a:latin typeface="Century Gothic"/>
                        </a:rPr>
                        <a:t>21,608.22</a:t>
                      </a:r>
                      <a:endParaRPr lang="en-US" dirty="0">
                        <a:solidFill>
                          <a:schemeClr val="tx1">
                            <a:lumMod val="75000"/>
                            <a:lumOff val="25000"/>
                          </a:schemeClr>
                        </a:solidFill>
                        <a:latin typeface="Century Gothic"/>
                      </a:endParaRPr>
                    </a:p>
                  </a:txBody>
                  <a:tcPr/>
                </a:tc>
                <a:extLst>
                  <a:ext uri="{0D108BD9-81ED-4DB2-BD59-A6C34878D82A}">
                    <a16:rowId xmlns:a16="http://schemas.microsoft.com/office/drawing/2014/main" val="3143834652"/>
                  </a:ext>
                </a:extLst>
              </a:tr>
              <a:tr h="366888">
                <a:tc>
                  <a:txBody>
                    <a:bodyPr/>
                    <a:lstStyle/>
                    <a:p>
                      <a:r>
                        <a:rPr lang="en-US" dirty="0">
                          <a:solidFill>
                            <a:schemeClr val="tx1">
                              <a:lumMod val="75000"/>
                              <a:lumOff val="25000"/>
                            </a:schemeClr>
                          </a:solidFill>
                          <a:latin typeface="Century Gothic"/>
                        </a:rPr>
                        <a:t>Persistence</a:t>
                      </a:r>
                    </a:p>
                  </a:txBody>
                  <a:tcPr/>
                </a:tc>
                <a:tc>
                  <a:txBody>
                    <a:bodyPr/>
                    <a:lstStyle/>
                    <a:p>
                      <a:pPr lvl="0" algn="l">
                        <a:lnSpc>
                          <a:spcPct val="100000"/>
                        </a:lnSpc>
                        <a:spcBef>
                          <a:spcPts val="0"/>
                        </a:spcBef>
                        <a:spcAft>
                          <a:spcPts val="0"/>
                        </a:spcAft>
                        <a:buNone/>
                      </a:pPr>
                      <a:r>
                        <a:rPr lang="en-US" sz="1800" b="0" i="0" u="none" strike="noStrike" noProof="0" dirty="0">
                          <a:solidFill>
                            <a:schemeClr val="tx1">
                              <a:lumMod val="75000"/>
                              <a:lumOff val="25000"/>
                            </a:schemeClr>
                          </a:solidFill>
                          <a:latin typeface="Century Gothic"/>
                        </a:rPr>
                        <a:t>47,051.65</a:t>
                      </a:r>
                      <a:endParaRPr lang="en-US" dirty="0">
                        <a:solidFill>
                          <a:schemeClr val="tx1">
                            <a:lumMod val="75000"/>
                            <a:lumOff val="25000"/>
                          </a:schemeClr>
                        </a:solidFill>
                        <a:latin typeface="Century Gothic"/>
                      </a:endParaRPr>
                    </a:p>
                  </a:txBody>
                  <a:tcPr/>
                </a:tc>
                <a:extLst>
                  <a:ext uri="{0D108BD9-81ED-4DB2-BD59-A6C34878D82A}">
                    <a16:rowId xmlns:a16="http://schemas.microsoft.com/office/drawing/2014/main" val="968044930"/>
                  </a:ext>
                </a:extLst>
              </a:tr>
            </a:tbl>
          </a:graphicData>
        </a:graphic>
      </p:graphicFrame>
      <p:grpSp>
        <p:nvGrpSpPr>
          <p:cNvPr id="3" name="Group 2">
            <a:extLst>
              <a:ext uri="{FF2B5EF4-FFF2-40B4-BE49-F238E27FC236}">
                <a16:creationId xmlns:a16="http://schemas.microsoft.com/office/drawing/2014/main" id="{6A7E744B-549C-446C-B3A2-23931A3F7064}"/>
              </a:ext>
            </a:extLst>
          </p:cNvPr>
          <p:cNvGrpSpPr/>
          <p:nvPr/>
        </p:nvGrpSpPr>
        <p:grpSpPr>
          <a:xfrm>
            <a:off x="6790442" y="1683631"/>
            <a:ext cx="953558" cy="1458736"/>
            <a:chOff x="6790442" y="1683631"/>
            <a:chExt cx="953558" cy="1458736"/>
          </a:xfrm>
        </p:grpSpPr>
        <p:pic>
          <p:nvPicPr>
            <p:cNvPr id="29" name="Picture 29" descr="Shape&#10;&#10;Description automatically generated">
              <a:extLst>
                <a:ext uri="{FF2B5EF4-FFF2-40B4-BE49-F238E27FC236}">
                  <a16:creationId xmlns:a16="http://schemas.microsoft.com/office/drawing/2014/main" id="{C64C5F28-8175-4B71-A333-8760E30AC34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697" b="98788" l="5505" r="95413">
                          <a14:foregroundMark x1="50459" y1="34545" x2="6422" y2="44848"/>
                          <a14:foregroundMark x1="49541" y1="35152" x2="95413" y2="41818"/>
                          <a14:foregroundMark x1="21101" y1="43636" x2="7339" y2="85455"/>
                          <a14:foregroundMark x1="7339" y1="85455" x2="55963" y2="71515"/>
                          <a14:foregroundMark x1="55963" y1="71515" x2="79817" y2="73333"/>
                          <a14:foregroundMark x1="49541" y1="47879" x2="89908" y2="70909"/>
                          <a14:foregroundMark x1="89908" y1="70909" x2="89908" y2="70909"/>
                          <a14:foregroundMark x1="65138" y1="46667" x2="87156" y2="71515"/>
                          <a14:foregroundMark x1="86239" y1="51515" x2="91743" y2="76364"/>
                          <a14:foregroundMark x1="77982" y1="76970" x2="28440" y2="83030"/>
                          <a14:foregroundMark x1="65138" y1="82424" x2="64220" y2="98788"/>
                        </a14:backgroundRemoval>
                      </a14:imgEffect>
                    </a14:imgLayer>
                  </a14:imgProps>
                </a:ext>
              </a:extLst>
            </a:blip>
            <a:stretch>
              <a:fillRect/>
            </a:stretch>
          </p:blipFill>
          <p:spPr>
            <a:xfrm>
              <a:off x="6790442" y="1683631"/>
              <a:ext cx="953558" cy="1458736"/>
            </a:xfrm>
            <a:prstGeom prst="rect">
              <a:avLst/>
            </a:prstGeom>
          </p:spPr>
        </p:pic>
        <p:sp>
          <p:nvSpPr>
            <p:cNvPr id="26" name="TextBox 25">
              <a:extLst>
                <a:ext uri="{FF2B5EF4-FFF2-40B4-BE49-F238E27FC236}">
                  <a16:creationId xmlns:a16="http://schemas.microsoft.com/office/drawing/2014/main" id="{E596C6AC-092F-44E4-A2CB-EF91FD8211FF}"/>
                </a:ext>
              </a:extLst>
            </p:cNvPr>
            <p:cNvSpPr txBox="1"/>
            <p:nvPr/>
          </p:nvSpPr>
          <p:spPr>
            <a:xfrm>
              <a:off x="7088707" y="1825760"/>
              <a:ext cx="3580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N</a:t>
              </a:r>
            </a:p>
          </p:txBody>
        </p:sp>
      </p:grpSp>
    </p:spTree>
    <p:extLst>
      <p:ext uri="{BB962C8B-B14F-4D97-AF65-F5344CB8AC3E}">
        <p14:creationId xmlns:p14="http://schemas.microsoft.com/office/powerpoint/2010/main" val="590678603"/>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Nicole Ramberg</DisplayName>
        <AccountId>21</AccountId>
        <AccountType/>
      </UserInfo>
      <UserInfo>
        <DisplayName>Amber Williams</DisplayName>
        <AccountId>10</AccountId>
        <AccountType/>
      </UserInfo>
    </SharedWithUsers>
  </documentManagement>
</p:properties>
</file>

<file path=customXml/itemProps1.xml><?xml version="1.0" encoding="utf-8"?>
<ds:datastoreItem xmlns:ds="http://schemas.openxmlformats.org/officeDocument/2006/customXml" ds:itemID="{678A8E4C-87AC-4407-B598-11EFCB642590}">
  <ds:schemaRefs>
    <ds:schemaRef ds:uri="http://schemas.microsoft.com/sharepoint/v3/contenttype/forms"/>
  </ds:schemaRefs>
</ds:datastoreItem>
</file>

<file path=customXml/itemProps2.xml><?xml version="1.0" encoding="utf-8"?>
<ds:datastoreItem xmlns:ds="http://schemas.openxmlformats.org/officeDocument/2006/customXml" ds:itemID="{2D7240E8-505A-423D-BF16-5995F76936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8E41B7-1AD6-4B19-B9A5-625D1084F8DE}">
  <ds:schemaRefs>
    <ds:schemaRef ds:uri="http://purl.org/dc/elements/1.1/"/>
    <ds:schemaRef ds:uri="http://schemas.openxmlformats.org/package/2006/metadata/core-properties"/>
    <ds:schemaRef ds:uri="7df78d0b-135a-4de7-9166-7c181cd87fb4"/>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21e6a8e8-1dff-48a6-ab9b-8d556c6946c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77</TotalTime>
  <Words>6670</Words>
  <Application>Microsoft Macintosh PowerPoint</Application>
  <PresentationFormat>Widescreen</PresentationFormat>
  <Paragraphs>848</Paragraphs>
  <Slides>39</Slides>
  <Notes>38</Notes>
  <HiddenSlides>18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Arial,Sans-Serif</vt:lpstr>
      <vt:lpstr>Calibri</vt:lpstr>
      <vt:lpstr>Century Gothic</vt:lpstr>
      <vt:lpstr>Garamond</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Mccartney, Sean (GSFC-610.0)[SCIENCE SYSTEMS AND APPLICATIONS INC]</cp:lastModifiedBy>
  <cp:revision>17</cp:revision>
  <dcterms:created xsi:type="dcterms:W3CDTF">2019-11-12T17:46:59Z</dcterms:created>
  <dcterms:modified xsi:type="dcterms:W3CDTF">2021-07-31T03:53:05Z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