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40"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Amber Williams" initials="AW" lastIdx="3" clrIdx="1">
    <p:extLst>
      <p:ext uri="{19B8F6BF-5375-455C-9EA6-DF929625EA0E}">
        <p15:presenceInfo xmlns:p15="http://schemas.microsoft.com/office/powerpoint/2012/main" userId="S::amber.williams@ssaihq.com::82e25fae-ceb5-4245-a160-d1af467f82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DB2"/>
    <a:srgbClr val="5EB1B6"/>
    <a:srgbClr val="FFFFFF"/>
    <a:srgbClr val="7DB761"/>
    <a:srgbClr val="D0652A"/>
    <a:srgbClr val="9B3D3B"/>
    <a:srgbClr val="751811"/>
    <a:srgbClr val="964135"/>
    <a:srgbClr val="9299A8"/>
    <a:srgbClr val="E97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2C1B4-9DF1-4D34-9F35-387CDEF8A4B8}" v="14" dt="2021-03-25T17:18:38.688"/>
    <p1510:client id="{0D37F7C1-4242-4BA1-9547-0A9FDDCA41A3}" v="5" dt="2021-03-25T17:00:56.621"/>
    <p1510:client id="{0DFF0833-5412-41BB-B5D3-3A89B5056330}" v="27" dt="2021-03-25T17:53:30.652"/>
    <p1510:client id="{24148E53-CA0F-A615-0FD8-8048E2374B04}" v="18" dt="2021-04-22T19:32:04.290"/>
    <p1510:client id="{708FE5CB-7063-46F2-B9D8-76B03C8E006F}" v="893" dt="2021-03-25T15:56:27.332"/>
    <p1510:client id="{8403E289-488E-4D65-938A-8EDC39E1AFCC}" v="9" dt="2021-03-25T17:58:35.260"/>
    <p1510:client id="{899993EC-A1D9-4B1C-98F8-1BD4C6F022FD}" v="6" dt="2021-03-25T17:56:08.258"/>
    <p1510:client id="{B7D93984-215C-4F3A-8C4A-8C68C9120F07}" v="64" dt="2021-03-25T18:37:59.531"/>
    <p1510:client id="{BD1C2DE8-2D25-8A40-ABD7-5D6AF8180047}" v="373" dt="2021-03-25T17:10:42.379"/>
    <p1510:client id="{DB4D6815-CA4A-4C1A-A416-196A9B608E87}" v="54" dt="2021-03-25T15:44:44.745"/>
    <p1510:client id="{F804D8E6-56E2-4B1B-AD9F-3699A8D1312A}" v="6" dt="2021-03-25T17:20:31.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4"/>
  </p:normalViewPr>
  <p:slideViewPr>
    <p:cSldViewPr snapToGrid="0">
      <p:cViewPr>
        <p:scale>
          <a:sx n="30" d="100"/>
          <a:sy n="30" d="100"/>
        </p:scale>
        <p:origin x="600" y="16"/>
      </p:cViewPr>
      <p:guideLst>
        <p:guide pos="7440"/>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56ADB2"/>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22114041" y="34709587"/>
            <a:ext cx="4523874" cy="799613"/>
          </a:xfrm>
          <a:prstGeom prst="rect">
            <a:avLst/>
          </a:prstGeom>
        </p:spPr>
        <p:txBody>
          <a:bodyP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rgbClr val="56ADB2"/>
                </a:solidFill>
              </a:rPr>
              <a:t> |</a:t>
            </a:r>
            <a:r>
              <a:rPr lang="en-US" spc="100" baseline="0">
                <a:solidFill>
                  <a:srgbClr val="56ADB2"/>
                </a:solidFill>
              </a:rPr>
              <a:t>Spring</a:t>
            </a:r>
            <a:r>
              <a:rPr lang="en-US">
                <a:solidFill>
                  <a:srgbClr val="56ADB2"/>
                </a:solidFill>
              </a:rPr>
              <a:t> 2021</a:t>
            </a:r>
          </a:p>
        </p:txBody>
      </p:sp>
      <p:cxnSp>
        <p:nvCxnSpPr>
          <p:cNvPr id="14" name="Straight Connector 13"/>
          <p:cNvCxnSpPr/>
          <p:nvPr userDrawn="1"/>
        </p:nvCxnSpPr>
        <p:spPr>
          <a:xfrm>
            <a:off x="1032387" y="35751321"/>
            <a:ext cx="25367226" cy="0"/>
          </a:xfrm>
          <a:prstGeom prst="line">
            <a:avLst/>
          </a:prstGeom>
          <a:ln w="190500" cap="rnd">
            <a:solidFill>
              <a:srgbClr val="56ADB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32387" y="3924300"/>
            <a:ext cx="25367226" cy="0"/>
          </a:xfrm>
          <a:prstGeom prst="line">
            <a:avLst/>
          </a:prstGeom>
          <a:ln w="190500" cap="rnd">
            <a:solidFill>
              <a:srgbClr val="56ADB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744" y="864365"/>
            <a:ext cx="2468880" cy="246888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162" y="34708848"/>
            <a:ext cx="4465657" cy="694944"/>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24">
          <p15:clr>
            <a:srgbClr val="FBAE40"/>
          </p15:clr>
        </p15:guide>
        <p15:guide id="9" orient="horz" pos="21336">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4/26/2021</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2947370-66E3-6346-AAEB-F452C5EF54AF}"/>
              </a:ext>
            </a:extLst>
          </p:cNvPr>
          <p:cNvGrpSpPr/>
          <p:nvPr/>
        </p:nvGrpSpPr>
        <p:grpSpPr>
          <a:xfrm>
            <a:off x="17658991" y="5212192"/>
            <a:ext cx="6919106" cy="5918161"/>
            <a:chOff x="5248034" y="242861"/>
            <a:chExt cx="6994819" cy="5982921"/>
          </a:xfrm>
        </p:grpSpPr>
        <p:grpSp>
          <p:nvGrpSpPr>
            <p:cNvPr id="43" name="Group 42">
              <a:extLst>
                <a:ext uri="{FF2B5EF4-FFF2-40B4-BE49-F238E27FC236}">
                  <a16:creationId xmlns:a16="http://schemas.microsoft.com/office/drawing/2014/main" id="{9281E104-F470-5F41-974E-5A026E63423B}"/>
                </a:ext>
              </a:extLst>
            </p:cNvPr>
            <p:cNvGrpSpPr/>
            <p:nvPr/>
          </p:nvGrpSpPr>
          <p:grpSpPr>
            <a:xfrm>
              <a:off x="6912245" y="242861"/>
              <a:ext cx="5330608" cy="5982921"/>
              <a:chOff x="6912245" y="242861"/>
              <a:chExt cx="5330608" cy="5982921"/>
            </a:xfrm>
          </p:grpSpPr>
          <p:grpSp>
            <p:nvGrpSpPr>
              <p:cNvPr id="51" name="Group 50">
                <a:extLst>
                  <a:ext uri="{FF2B5EF4-FFF2-40B4-BE49-F238E27FC236}">
                    <a16:creationId xmlns:a16="http://schemas.microsoft.com/office/drawing/2014/main" id="{C49C84C1-A046-C649-9352-69D217B86A8A}"/>
                  </a:ext>
                </a:extLst>
              </p:cNvPr>
              <p:cNvGrpSpPr/>
              <p:nvPr/>
            </p:nvGrpSpPr>
            <p:grpSpPr>
              <a:xfrm>
                <a:off x="6912245" y="242861"/>
                <a:ext cx="4898372" cy="5982921"/>
                <a:chOff x="6912245" y="242861"/>
                <a:chExt cx="4898372" cy="5982921"/>
              </a:xfrm>
            </p:grpSpPr>
            <p:pic>
              <p:nvPicPr>
                <p:cNvPr id="56" name="Picture 55">
                  <a:extLst>
                    <a:ext uri="{FF2B5EF4-FFF2-40B4-BE49-F238E27FC236}">
                      <a16:creationId xmlns:a16="http://schemas.microsoft.com/office/drawing/2014/main" id="{4CCDF059-918F-CD46-8771-2F684717A32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067107" y="242861"/>
                  <a:ext cx="4743510" cy="5982921"/>
                </a:xfrm>
                <a:prstGeom prst="rect">
                  <a:avLst/>
                </a:prstGeom>
              </p:spPr>
            </p:pic>
            <p:sp>
              <p:nvSpPr>
                <p:cNvPr id="57" name="Rectangle 56">
                  <a:extLst>
                    <a:ext uri="{FF2B5EF4-FFF2-40B4-BE49-F238E27FC236}">
                      <a16:creationId xmlns:a16="http://schemas.microsoft.com/office/drawing/2014/main" id="{A0F7AAA1-C5D7-6C43-B93A-CE0E174C6DF1}"/>
                    </a:ext>
                  </a:extLst>
                </p:cNvPr>
                <p:cNvSpPr/>
                <p:nvPr/>
              </p:nvSpPr>
              <p:spPr>
                <a:xfrm>
                  <a:off x="6912245" y="4928235"/>
                  <a:ext cx="635430" cy="496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66B7EA3A-92B9-A34A-B9E3-5F99841012AE}"/>
                  </a:ext>
                </a:extLst>
              </p:cNvPr>
              <p:cNvSpPr txBox="1"/>
              <p:nvPr/>
            </p:nvSpPr>
            <p:spPr>
              <a:xfrm>
                <a:off x="9026834" y="5706697"/>
                <a:ext cx="3216019" cy="4044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Century Gothic"/>
                  </a:rPr>
                  <a:t>0                        20 miles</a:t>
                </a:r>
              </a:p>
            </p:txBody>
          </p:sp>
          <p:sp>
            <p:nvSpPr>
              <p:cNvPr id="53" name="TextBox 52">
                <a:extLst>
                  <a:ext uri="{FF2B5EF4-FFF2-40B4-BE49-F238E27FC236}">
                    <a16:creationId xmlns:a16="http://schemas.microsoft.com/office/drawing/2014/main" id="{27D4258A-3C8D-F349-B001-6682C1B4F2EA}"/>
                  </a:ext>
                </a:extLst>
              </p:cNvPr>
              <p:cNvSpPr txBox="1"/>
              <p:nvPr/>
            </p:nvSpPr>
            <p:spPr>
              <a:xfrm>
                <a:off x="7856080" y="1879791"/>
                <a:ext cx="1960730" cy="876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lumMod val="95000"/>
                      </a:schemeClr>
                    </a:solidFill>
                    <a:latin typeface="Century Gothic"/>
                  </a:rPr>
                  <a:t>PRESTON COUNTY</a:t>
                </a:r>
                <a:endParaRPr lang="en-US" sz="2800">
                  <a:solidFill>
                    <a:schemeClr val="bg1">
                      <a:lumMod val="95000"/>
                    </a:schemeClr>
                  </a:solidFill>
                  <a:cs typeface="Calibri"/>
                </a:endParaRPr>
              </a:p>
            </p:txBody>
          </p:sp>
          <p:sp>
            <p:nvSpPr>
              <p:cNvPr id="54" name="TextBox 53">
                <a:extLst>
                  <a:ext uri="{FF2B5EF4-FFF2-40B4-BE49-F238E27FC236}">
                    <a16:creationId xmlns:a16="http://schemas.microsoft.com/office/drawing/2014/main" id="{88DABBA5-4D7A-B544-B157-6F8C2681E61C}"/>
                  </a:ext>
                </a:extLst>
              </p:cNvPr>
              <p:cNvSpPr txBox="1"/>
              <p:nvPr/>
            </p:nvSpPr>
            <p:spPr>
              <a:xfrm>
                <a:off x="8547145" y="4253956"/>
                <a:ext cx="2282968" cy="964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lumMod val="95000"/>
                      </a:schemeClr>
                    </a:solidFill>
                    <a:latin typeface="Century Gothic"/>
                  </a:rPr>
                  <a:t>TUCKER COUNTY</a:t>
                </a:r>
              </a:p>
            </p:txBody>
          </p:sp>
          <p:sp>
            <p:nvSpPr>
              <p:cNvPr id="55" name="TextBox 54">
                <a:extLst>
                  <a:ext uri="{FF2B5EF4-FFF2-40B4-BE49-F238E27FC236}">
                    <a16:creationId xmlns:a16="http://schemas.microsoft.com/office/drawing/2014/main" id="{9FFAE3A9-F880-3D4D-BF4D-041A8B888C14}"/>
                  </a:ext>
                </a:extLst>
              </p:cNvPr>
              <p:cNvSpPr txBox="1"/>
              <p:nvPr/>
            </p:nvSpPr>
            <p:spPr>
              <a:xfrm>
                <a:off x="8458368" y="5531312"/>
                <a:ext cx="333222" cy="33855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lumMod val="75000"/>
                        <a:lumOff val="25000"/>
                      </a:schemeClr>
                    </a:solidFill>
                    <a:latin typeface="Century Gothic"/>
                  </a:rPr>
                  <a:t>N</a:t>
                </a:r>
              </a:p>
            </p:txBody>
          </p:sp>
        </p:grpSp>
        <p:grpSp>
          <p:nvGrpSpPr>
            <p:cNvPr id="44" name="Group 43">
              <a:extLst>
                <a:ext uri="{FF2B5EF4-FFF2-40B4-BE49-F238E27FC236}">
                  <a16:creationId xmlns:a16="http://schemas.microsoft.com/office/drawing/2014/main" id="{709912BC-C5AD-CD47-A6E2-307D06A82292}"/>
                </a:ext>
              </a:extLst>
            </p:cNvPr>
            <p:cNvGrpSpPr/>
            <p:nvPr/>
          </p:nvGrpSpPr>
          <p:grpSpPr>
            <a:xfrm>
              <a:off x="5248034" y="4502233"/>
              <a:ext cx="2395941" cy="1723549"/>
              <a:chOff x="5248034" y="4502233"/>
              <a:chExt cx="2395941" cy="1723549"/>
            </a:xfrm>
          </p:grpSpPr>
          <p:pic>
            <p:nvPicPr>
              <p:cNvPr id="49" name="Picture 48">
                <a:extLst>
                  <a:ext uri="{FF2B5EF4-FFF2-40B4-BE49-F238E27FC236}">
                    <a16:creationId xmlns:a16="http://schemas.microsoft.com/office/drawing/2014/main" id="{0BBC7676-563A-9D48-A036-3AF6CBEFBEA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248034" y="4502233"/>
                <a:ext cx="2395941" cy="1723549"/>
              </a:xfrm>
              <a:prstGeom prst="rect">
                <a:avLst/>
              </a:prstGeom>
            </p:spPr>
          </p:pic>
          <p:sp>
            <p:nvSpPr>
              <p:cNvPr id="50" name="TextBox 49">
                <a:extLst>
                  <a:ext uri="{FF2B5EF4-FFF2-40B4-BE49-F238E27FC236}">
                    <a16:creationId xmlns:a16="http://schemas.microsoft.com/office/drawing/2014/main" id="{4B40D070-238A-3A43-8127-3E61E9B16029}"/>
                  </a:ext>
                </a:extLst>
              </p:cNvPr>
              <p:cNvSpPr txBox="1"/>
              <p:nvPr/>
            </p:nvSpPr>
            <p:spPr>
              <a:xfrm>
                <a:off x="5443693" y="5108740"/>
                <a:ext cx="1207226" cy="74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a:latin typeface="Century Gothic"/>
                  </a:rPr>
                  <a:t>West Virginia</a:t>
                </a:r>
              </a:p>
            </p:txBody>
          </p:sp>
        </p:grpSp>
        <p:cxnSp>
          <p:nvCxnSpPr>
            <p:cNvPr id="47" name="Straight Connector 46">
              <a:extLst>
                <a:ext uri="{FF2B5EF4-FFF2-40B4-BE49-F238E27FC236}">
                  <a16:creationId xmlns:a16="http://schemas.microsoft.com/office/drawing/2014/main" id="{F3DC226C-19EE-754E-AEFA-EB10AD105403}"/>
                </a:ext>
              </a:extLst>
            </p:cNvPr>
            <p:cNvCxnSpPr>
              <a:cxnSpLocks/>
            </p:cNvCxnSpPr>
            <p:nvPr/>
          </p:nvCxnSpPr>
          <p:spPr>
            <a:xfrm flipV="1">
              <a:off x="6615522" y="2088256"/>
              <a:ext cx="657252" cy="2882371"/>
            </a:xfrm>
            <a:prstGeom prst="line">
              <a:avLst/>
            </a:prstGeom>
            <a:ln w="19050">
              <a:solidFill>
                <a:srgbClr val="02517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B1FB92-9C15-034D-A519-C20BF615DBFC}"/>
                </a:ext>
              </a:extLst>
            </p:cNvPr>
            <p:cNvCxnSpPr>
              <a:cxnSpLocks/>
            </p:cNvCxnSpPr>
            <p:nvPr/>
          </p:nvCxnSpPr>
          <p:spPr>
            <a:xfrm flipV="1">
              <a:off x="6804022" y="5179815"/>
              <a:ext cx="1291538" cy="155542"/>
            </a:xfrm>
            <a:prstGeom prst="line">
              <a:avLst/>
            </a:prstGeom>
            <a:ln w="19050">
              <a:solidFill>
                <a:srgbClr val="025178"/>
              </a:solidFill>
            </a:ln>
          </p:spPr>
          <p:style>
            <a:lnRef idx="1">
              <a:schemeClr val="accent1"/>
            </a:lnRef>
            <a:fillRef idx="0">
              <a:schemeClr val="accent1"/>
            </a:fillRef>
            <a:effectRef idx="0">
              <a:schemeClr val="accent1"/>
            </a:effectRef>
            <a:fontRef idx="minor">
              <a:schemeClr val="tx1"/>
            </a:fontRef>
          </p:style>
        </p:cxnSp>
      </p:grpSp>
      <p:sp>
        <p:nvSpPr>
          <p:cNvPr id="2" name="Text Placeholder 1"/>
          <p:cNvSpPr>
            <a:spLocks noGrp="1"/>
          </p:cNvSpPr>
          <p:nvPr>
            <p:ph type="body" sz="quarter" idx="11"/>
          </p:nvPr>
        </p:nvSpPr>
        <p:spPr>
          <a:xfrm>
            <a:off x="4704382" y="1829969"/>
            <a:ext cx="18023236" cy="2171700"/>
          </a:xfrm>
        </p:spPr>
        <p:txBody>
          <a:bodyPr>
            <a:normAutofit/>
          </a:bodyPr>
          <a:lstStyle/>
          <a:p>
            <a:r>
              <a:rPr lang="en-US" b="0" i="1" dirty="0">
                <a:ea typeface="+mn-lt"/>
                <a:cs typeface="+mn-lt"/>
              </a:rPr>
              <a:t>Assessing Climatology and Land Cover Trends and Evaluating Flood Risk of the Cheat River</a:t>
            </a:r>
          </a:p>
          <a:p>
            <a:endParaRPr lang="en-US" b="0" i="1" dirty="0">
              <a:ea typeface="+mn-lt"/>
              <a:cs typeface="+mn-lt"/>
            </a:endParaRPr>
          </a:p>
        </p:txBody>
      </p:sp>
      <p:sp>
        <p:nvSpPr>
          <p:cNvPr id="6" name="Text Placeholder 16">
            <a:extLst>
              <a:ext uri="{FF2B5EF4-FFF2-40B4-BE49-F238E27FC236}">
                <a16:creationId xmlns:a16="http://schemas.microsoft.com/office/drawing/2014/main" id="{022322CC-70F0-3A4A-9AF8-E9511B8085C4}"/>
              </a:ext>
            </a:extLst>
          </p:cNvPr>
          <p:cNvSpPr txBox="1">
            <a:spLocks/>
          </p:cNvSpPr>
          <p:nvPr/>
        </p:nvSpPr>
        <p:spPr>
          <a:xfrm>
            <a:off x="774276" y="14172113"/>
            <a:ext cx="11247939" cy="3525820"/>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56ADB2"/>
              </a:buClr>
              <a:buFont typeface="Arial"/>
              <a:buChar char="•"/>
            </a:pPr>
            <a:r>
              <a:rPr lang="en-US" b="1" dirty="0">
                <a:solidFill>
                  <a:srgbClr val="56ADB2"/>
                </a:solidFill>
                <a:latin typeface="Garamond"/>
              </a:rPr>
              <a:t>Identify</a:t>
            </a:r>
            <a:r>
              <a:rPr lang="en-US" dirty="0">
                <a:solidFill>
                  <a:schemeClr val="tx1">
                    <a:lumMod val="75000"/>
                    <a:lumOff val="25000"/>
                  </a:schemeClr>
                </a:solidFill>
                <a:latin typeface="Garamond"/>
              </a:rPr>
              <a:t> long-term trends in precipitation, temperature, and river discharge</a:t>
            </a:r>
            <a:endParaRPr lang="en-US" dirty="0"/>
          </a:p>
          <a:p>
            <a:pPr>
              <a:lnSpc>
                <a:spcPct val="100000"/>
              </a:lnSpc>
              <a:spcBef>
                <a:spcPts val="0"/>
              </a:spcBef>
              <a:buClr>
                <a:srgbClr val="56ADB2"/>
              </a:buClr>
              <a:buFont typeface="Arial"/>
              <a:buChar char="•"/>
            </a:pPr>
            <a:r>
              <a:rPr lang="en-US" b="1" dirty="0">
                <a:solidFill>
                  <a:srgbClr val="56ADB2"/>
                </a:solidFill>
                <a:latin typeface="Garamond"/>
              </a:rPr>
              <a:t>Map</a:t>
            </a:r>
            <a:r>
              <a:rPr lang="en-US" dirty="0">
                <a:solidFill>
                  <a:schemeClr val="tx1">
                    <a:lumMod val="75000"/>
                    <a:lumOff val="25000"/>
                  </a:schemeClr>
                </a:solidFill>
                <a:latin typeface="Garamond"/>
              </a:rPr>
              <a:t> flood vulnerability and identify areas in which to target mitigation efforts</a:t>
            </a:r>
          </a:p>
          <a:p>
            <a:pPr>
              <a:lnSpc>
                <a:spcPct val="100000"/>
              </a:lnSpc>
              <a:spcBef>
                <a:spcPts val="0"/>
              </a:spcBef>
              <a:buClr>
                <a:srgbClr val="56ADB2"/>
              </a:buClr>
              <a:buFont typeface="Arial"/>
              <a:buChar char="•"/>
            </a:pPr>
            <a:r>
              <a:rPr lang="en-US" b="1" dirty="0">
                <a:solidFill>
                  <a:srgbClr val="56ADB2"/>
                </a:solidFill>
                <a:latin typeface="Garamond"/>
              </a:rPr>
              <a:t>Quantify</a:t>
            </a:r>
            <a:r>
              <a:rPr lang="en-US" dirty="0">
                <a:solidFill>
                  <a:schemeClr val="tx1">
                    <a:lumMod val="75000"/>
                    <a:lumOff val="25000"/>
                  </a:schemeClr>
                </a:solidFill>
                <a:latin typeface="Garamond"/>
              </a:rPr>
              <a:t> recent changes in land cover to better assess flood risk</a:t>
            </a:r>
          </a:p>
          <a:p>
            <a:pPr>
              <a:lnSpc>
                <a:spcPct val="100000"/>
              </a:lnSpc>
              <a:spcBef>
                <a:spcPts val="0"/>
              </a:spcBef>
              <a:buClr>
                <a:srgbClr val="56ADB2"/>
              </a:buClr>
              <a:buFont typeface="Arial"/>
              <a:buChar char="•"/>
            </a:pPr>
            <a:endParaRPr lang="en-US" dirty="0">
              <a:solidFill>
                <a:schemeClr val="tx1">
                  <a:lumMod val="75000"/>
                  <a:lumOff val="25000"/>
                </a:schemeClr>
              </a:solidFill>
              <a:latin typeface="Garamond" panose="02020404030301010803" pitchFamily="18" charset="0"/>
            </a:endParaRPr>
          </a:p>
        </p:txBody>
      </p:sp>
      <p:sp>
        <p:nvSpPr>
          <p:cNvPr id="7" name="TextBox 6">
            <a:extLst>
              <a:ext uri="{FF2B5EF4-FFF2-40B4-BE49-F238E27FC236}">
                <a16:creationId xmlns:a16="http://schemas.microsoft.com/office/drawing/2014/main" id="{F39FCAA1-BF5E-9E4A-8FAF-F52102165EDD}"/>
              </a:ext>
            </a:extLst>
          </p:cNvPr>
          <p:cNvSpPr txBox="1"/>
          <p:nvPr/>
        </p:nvSpPr>
        <p:spPr>
          <a:xfrm>
            <a:off x="864785" y="13323225"/>
            <a:ext cx="3127779" cy="769441"/>
          </a:xfrm>
          <a:prstGeom prst="rect">
            <a:avLst/>
          </a:prstGeom>
          <a:noFill/>
        </p:spPr>
        <p:txBody>
          <a:bodyPr wrap="none" rtlCol="0">
            <a:spAutoFit/>
          </a:bodyPr>
          <a:lstStyle/>
          <a:p>
            <a:r>
              <a:rPr lang="en-US" sz="4400" b="1" dirty="0">
                <a:solidFill>
                  <a:srgbClr val="56ADB2"/>
                </a:solidFill>
                <a:latin typeface="Century Gothic" panose="020B0502020202020204" pitchFamily="34" charset="0"/>
              </a:rPr>
              <a:t>Objectives</a:t>
            </a:r>
          </a:p>
        </p:txBody>
      </p:sp>
      <p:sp>
        <p:nvSpPr>
          <p:cNvPr id="9" name="TextBox 8">
            <a:extLst>
              <a:ext uri="{FF2B5EF4-FFF2-40B4-BE49-F238E27FC236}">
                <a16:creationId xmlns:a16="http://schemas.microsoft.com/office/drawing/2014/main" id="{415D5172-C4B1-584A-B138-B91FA0653E06}"/>
              </a:ext>
            </a:extLst>
          </p:cNvPr>
          <p:cNvSpPr txBox="1"/>
          <p:nvPr/>
        </p:nvSpPr>
        <p:spPr>
          <a:xfrm>
            <a:off x="950510" y="21378325"/>
            <a:ext cx="3849131" cy="769441"/>
          </a:xfrm>
          <a:prstGeom prst="rect">
            <a:avLst/>
          </a:prstGeom>
          <a:noFill/>
        </p:spPr>
        <p:txBody>
          <a:bodyPr wrap="none" rtlCol="0" anchor="ctr">
            <a:spAutoFit/>
          </a:bodyPr>
          <a:lstStyle/>
          <a:p>
            <a:r>
              <a:rPr lang="en-US" sz="4400" b="1" dirty="0">
                <a:solidFill>
                  <a:srgbClr val="56ADB2"/>
                </a:solidFill>
                <a:latin typeface="Century Gothic" panose="020B0502020202020204" pitchFamily="34" charset="0"/>
              </a:rPr>
              <a:t>Methodology</a:t>
            </a:r>
          </a:p>
        </p:txBody>
      </p:sp>
      <p:sp>
        <p:nvSpPr>
          <p:cNvPr id="11" name="TextBox 10">
            <a:extLst>
              <a:ext uri="{FF2B5EF4-FFF2-40B4-BE49-F238E27FC236}">
                <a16:creationId xmlns:a16="http://schemas.microsoft.com/office/drawing/2014/main" id="{AFFEBA6E-4F7E-F948-A164-3B21EC1F8751}"/>
              </a:ext>
            </a:extLst>
          </p:cNvPr>
          <p:cNvSpPr txBox="1"/>
          <p:nvPr/>
        </p:nvSpPr>
        <p:spPr>
          <a:xfrm>
            <a:off x="19798975" y="4482423"/>
            <a:ext cx="3172663" cy="769441"/>
          </a:xfrm>
          <a:prstGeom prst="rect">
            <a:avLst/>
          </a:prstGeom>
          <a:noFill/>
        </p:spPr>
        <p:txBody>
          <a:bodyPr wrap="none" rtlCol="0" anchor="ctr">
            <a:spAutoFit/>
          </a:bodyPr>
          <a:lstStyle/>
          <a:p>
            <a:r>
              <a:rPr lang="en-US" sz="4400" b="1" dirty="0">
                <a:solidFill>
                  <a:srgbClr val="56ADB2"/>
                </a:solidFill>
                <a:latin typeface="Century Gothic" panose="020B0502020202020204" pitchFamily="34" charset="0"/>
              </a:rPr>
              <a:t>Study Area</a:t>
            </a:r>
          </a:p>
        </p:txBody>
      </p:sp>
      <p:sp>
        <p:nvSpPr>
          <p:cNvPr id="13" name="TextBox 12">
            <a:extLst>
              <a:ext uri="{FF2B5EF4-FFF2-40B4-BE49-F238E27FC236}">
                <a16:creationId xmlns:a16="http://schemas.microsoft.com/office/drawing/2014/main" id="{98B028C0-78EC-7644-B072-D1D53DAED941}"/>
              </a:ext>
            </a:extLst>
          </p:cNvPr>
          <p:cNvSpPr txBox="1"/>
          <p:nvPr/>
        </p:nvSpPr>
        <p:spPr>
          <a:xfrm>
            <a:off x="868453" y="15972910"/>
            <a:ext cx="5272597" cy="769441"/>
          </a:xfrm>
          <a:prstGeom prst="rect">
            <a:avLst/>
          </a:prstGeom>
          <a:noFill/>
        </p:spPr>
        <p:txBody>
          <a:bodyPr wrap="none" rtlCol="0">
            <a:spAutoFit/>
          </a:bodyPr>
          <a:lstStyle/>
          <a:p>
            <a:r>
              <a:rPr lang="en-US" sz="4400" b="1">
                <a:solidFill>
                  <a:srgbClr val="56ADB2"/>
                </a:solidFill>
                <a:latin typeface="Century Gothic" panose="020B0502020202020204" pitchFamily="34" charset="0"/>
              </a:rPr>
              <a:t>Earth Observations</a:t>
            </a:r>
          </a:p>
        </p:txBody>
      </p:sp>
      <p:sp>
        <p:nvSpPr>
          <p:cNvPr id="14" name="Text Placeholder 16">
            <a:extLst>
              <a:ext uri="{FF2B5EF4-FFF2-40B4-BE49-F238E27FC236}">
                <a16:creationId xmlns:a16="http://schemas.microsoft.com/office/drawing/2014/main" id="{85D5317A-F525-C546-918B-8DA87DAD8FFD}"/>
              </a:ext>
            </a:extLst>
          </p:cNvPr>
          <p:cNvSpPr txBox="1">
            <a:spLocks/>
          </p:cNvSpPr>
          <p:nvPr/>
        </p:nvSpPr>
        <p:spPr>
          <a:xfrm>
            <a:off x="12801599" y="12835399"/>
            <a:ext cx="11430001" cy="23707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a:solidFill>
                <a:schemeClr val="tx1">
                  <a:lumMod val="75000"/>
                  <a:lumOff val="25000"/>
                </a:schemeClr>
              </a:solidFill>
              <a:latin typeface="Garamond" panose="02020404030301010803" pitchFamily="18" charset="0"/>
            </a:endParaRPr>
          </a:p>
        </p:txBody>
      </p:sp>
      <p:sp>
        <p:nvSpPr>
          <p:cNvPr id="15" name="TextBox 14">
            <a:extLst>
              <a:ext uri="{FF2B5EF4-FFF2-40B4-BE49-F238E27FC236}">
                <a16:creationId xmlns:a16="http://schemas.microsoft.com/office/drawing/2014/main" id="{4B870F34-8525-6748-A569-C61FE1D56F02}"/>
              </a:ext>
            </a:extLst>
          </p:cNvPr>
          <p:cNvSpPr txBox="1"/>
          <p:nvPr/>
        </p:nvSpPr>
        <p:spPr>
          <a:xfrm>
            <a:off x="13028748" y="10971078"/>
            <a:ext cx="2012089" cy="769441"/>
          </a:xfrm>
          <a:prstGeom prst="rect">
            <a:avLst/>
          </a:prstGeom>
          <a:noFill/>
        </p:spPr>
        <p:txBody>
          <a:bodyPr wrap="none" rtlCol="0">
            <a:spAutoFit/>
          </a:bodyPr>
          <a:lstStyle/>
          <a:p>
            <a:r>
              <a:rPr lang="en-US" sz="4400" b="1">
                <a:solidFill>
                  <a:srgbClr val="56ADB2"/>
                </a:solidFill>
                <a:latin typeface="Century Gothic" panose="020B0502020202020204" pitchFamily="34" charset="0"/>
              </a:rPr>
              <a:t>Results</a:t>
            </a:r>
          </a:p>
        </p:txBody>
      </p:sp>
      <p:sp>
        <p:nvSpPr>
          <p:cNvPr id="16" name="Text Placeholder 16">
            <a:extLst>
              <a:ext uri="{FF2B5EF4-FFF2-40B4-BE49-F238E27FC236}">
                <a16:creationId xmlns:a16="http://schemas.microsoft.com/office/drawing/2014/main" id="{93AF55B4-75F2-4E46-995B-E36887786413}"/>
              </a:ext>
            </a:extLst>
          </p:cNvPr>
          <p:cNvSpPr txBox="1">
            <a:spLocks/>
          </p:cNvSpPr>
          <p:nvPr/>
        </p:nvSpPr>
        <p:spPr>
          <a:xfrm>
            <a:off x="12822735" y="29329825"/>
            <a:ext cx="11430000" cy="226669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panose="05030102010509060703" pitchFamily="18" charset="2"/>
              <a:buChar char="•"/>
            </a:pPr>
            <a:r>
              <a:rPr lang="en-US" dirty="0">
                <a:solidFill>
                  <a:schemeClr val="tx1">
                    <a:lumMod val="75000"/>
                    <a:lumOff val="25000"/>
                  </a:schemeClr>
                </a:solidFill>
                <a:latin typeface="Garamond"/>
              </a:rPr>
              <a:t>Since 1970, average annual precipitation has increased by </a:t>
            </a:r>
            <a:r>
              <a:rPr lang="en-US" b="1" dirty="0">
                <a:solidFill>
                  <a:srgbClr val="56ADB2"/>
                </a:solidFill>
                <a:latin typeface="Garamond"/>
              </a:rPr>
              <a:t>4.2 inches</a:t>
            </a:r>
            <a:r>
              <a:rPr lang="en-US" dirty="0">
                <a:solidFill>
                  <a:srgbClr val="56ADB2"/>
                </a:solidFill>
                <a:latin typeface="Garamond"/>
              </a:rPr>
              <a:t> </a:t>
            </a:r>
            <a:r>
              <a:rPr lang="en-US" dirty="0">
                <a:solidFill>
                  <a:schemeClr val="tx1">
                    <a:lumMod val="75000"/>
                    <a:lumOff val="25000"/>
                  </a:schemeClr>
                </a:solidFill>
                <a:latin typeface="Garamond"/>
              </a:rPr>
              <a:t>and average annual temperature has increased by about </a:t>
            </a:r>
            <a:r>
              <a:rPr lang="en-US" b="1" dirty="0">
                <a:solidFill>
                  <a:srgbClr val="56ADB2"/>
                </a:solidFill>
                <a:latin typeface="Garamond"/>
              </a:rPr>
              <a:t>2.75°F </a:t>
            </a:r>
            <a:r>
              <a:rPr lang="en-US" dirty="0">
                <a:solidFill>
                  <a:schemeClr val="tx1">
                    <a:lumMod val="75000"/>
                    <a:lumOff val="25000"/>
                  </a:schemeClr>
                </a:solidFill>
                <a:latin typeface="Garamond"/>
              </a:rPr>
              <a:t>(1.5°C).</a:t>
            </a:r>
            <a:endParaRPr lang="en-US" dirty="0"/>
          </a:p>
          <a:p>
            <a:pPr>
              <a:lnSpc>
                <a:spcPct val="100000"/>
              </a:lnSpc>
              <a:spcBef>
                <a:spcPts val="0"/>
              </a:spcBef>
              <a:spcAft>
                <a:spcPts val="600"/>
              </a:spcAft>
              <a:buClr>
                <a:srgbClr val="56ADB2"/>
              </a:buClr>
              <a:buFont typeface="Arial" panose="05030102010509060703" pitchFamily="18" charset="2"/>
              <a:buChar char="•"/>
            </a:pPr>
            <a:r>
              <a:rPr lang="en-US" dirty="0">
                <a:solidFill>
                  <a:schemeClr val="tx1">
                    <a:lumMod val="75000"/>
                    <a:lumOff val="25000"/>
                  </a:schemeClr>
                </a:solidFill>
                <a:latin typeface="Garamond" panose="02020404030301010803" pitchFamily="18" charset="0"/>
              </a:rPr>
              <a:t>There were </a:t>
            </a:r>
            <a:r>
              <a:rPr lang="en-US" b="1" dirty="0">
                <a:solidFill>
                  <a:srgbClr val="56ADB2"/>
                </a:solidFill>
                <a:latin typeface="Garamond" panose="02020404030301010803" pitchFamily="18" charset="0"/>
              </a:rPr>
              <a:t>no substantial changes in land cover </a:t>
            </a:r>
            <a:r>
              <a:rPr lang="en-US" dirty="0">
                <a:solidFill>
                  <a:schemeClr val="tx1">
                    <a:lumMod val="75000"/>
                    <a:lumOff val="25000"/>
                  </a:schemeClr>
                </a:solidFill>
                <a:latin typeface="Garamond" panose="02020404030301010803" pitchFamily="18" charset="0"/>
              </a:rPr>
              <a:t>at the county level.</a:t>
            </a:r>
          </a:p>
          <a:p>
            <a:pPr>
              <a:lnSpc>
                <a:spcPct val="100000"/>
              </a:lnSpc>
              <a:spcBef>
                <a:spcPts val="0"/>
              </a:spcBef>
              <a:spcAft>
                <a:spcPts val="600"/>
              </a:spcAft>
              <a:buClr>
                <a:srgbClr val="56ADB2"/>
              </a:buClr>
              <a:buFont typeface="Arial" panose="05030102010509060703" pitchFamily="18" charset="2"/>
              <a:buChar char="•"/>
            </a:pPr>
            <a:r>
              <a:rPr lang="en-US" dirty="0">
                <a:solidFill>
                  <a:schemeClr val="tx1">
                    <a:lumMod val="75000"/>
                    <a:lumOff val="25000"/>
                  </a:schemeClr>
                </a:solidFill>
                <a:latin typeface="Garamond"/>
              </a:rPr>
              <a:t>Based on our flood risk and vulnerability map, some of the areas most susceptible to flooding include </a:t>
            </a:r>
            <a:r>
              <a:rPr lang="en-US" b="1" dirty="0">
                <a:solidFill>
                  <a:srgbClr val="56ADB2"/>
                </a:solidFill>
                <a:latin typeface="Garamond"/>
              </a:rPr>
              <a:t>Parsons</a:t>
            </a:r>
            <a:r>
              <a:rPr lang="en-US" dirty="0">
                <a:solidFill>
                  <a:srgbClr val="56ADB2"/>
                </a:solidFill>
                <a:latin typeface="Garamond"/>
              </a:rPr>
              <a:t>, </a:t>
            </a:r>
            <a:r>
              <a:rPr lang="en-US" b="1" dirty="0">
                <a:solidFill>
                  <a:srgbClr val="56ADB2"/>
                </a:solidFill>
                <a:latin typeface="Garamond"/>
              </a:rPr>
              <a:t>Masontown</a:t>
            </a:r>
            <a:r>
              <a:rPr lang="en-US" dirty="0">
                <a:solidFill>
                  <a:srgbClr val="56ADB2"/>
                </a:solidFill>
                <a:latin typeface="Garamond"/>
              </a:rPr>
              <a:t>, </a:t>
            </a:r>
            <a:r>
              <a:rPr lang="en-US" b="1" dirty="0">
                <a:solidFill>
                  <a:srgbClr val="56ADB2"/>
                </a:solidFill>
                <a:latin typeface="Garamond"/>
              </a:rPr>
              <a:t>Reedsville</a:t>
            </a:r>
            <a:r>
              <a:rPr lang="en-US" dirty="0">
                <a:solidFill>
                  <a:srgbClr val="56ADB2"/>
                </a:solidFill>
                <a:latin typeface="Garamond"/>
              </a:rPr>
              <a:t>, and </a:t>
            </a:r>
            <a:r>
              <a:rPr lang="en-US" b="1" dirty="0">
                <a:solidFill>
                  <a:srgbClr val="56ADB2"/>
                </a:solidFill>
                <a:latin typeface="Garamond"/>
              </a:rPr>
              <a:t>Eglon</a:t>
            </a:r>
            <a:r>
              <a:rPr lang="en-US" dirty="0">
                <a:solidFill>
                  <a:schemeClr val="tx1">
                    <a:lumMod val="75000"/>
                    <a:lumOff val="25000"/>
                  </a:schemeClr>
                </a:solidFill>
                <a:latin typeface="Garamond"/>
              </a:rPr>
              <a:t>.</a:t>
            </a:r>
          </a:p>
          <a:p>
            <a:pPr>
              <a:lnSpc>
                <a:spcPct val="100000"/>
              </a:lnSpc>
              <a:spcBef>
                <a:spcPts val="0"/>
              </a:spcBef>
              <a:spcAft>
                <a:spcPts val="600"/>
              </a:spcAft>
              <a:buClr>
                <a:srgbClr val="56ADB2"/>
              </a:buClr>
            </a:pPr>
            <a:endParaRPr lang="en-US" b="1" dirty="0">
              <a:solidFill>
                <a:schemeClr val="tx1">
                  <a:lumMod val="75000"/>
                  <a:lumOff val="25000"/>
                </a:schemeClr>
              </a:solidFill>
              <a:latin typeface="Garamond" panose="02020404030301010803" pitchFamily="18" charset="0"/>
            </a:endParaRPr>
          </a:p>
        </p:txBody>
      </p:sp>
      <p:sp>
        <p:nvSpPr>
          <p:cNvPr id="17" name="TextBox 16">
            <a:extLst>
              <a:ext uri="{FF2B5EF4-FFF2-40B4-BE49-F238E27FC236}">
                <a16:creationId xmlns:a16="http://schemas.microsoft.com/office/drawing/2014/main" id="{4DCE6A74-6ADC-B642-A5A0-6916B3BCA987}"/>
              </a:ext>
            </a:extLst>
          </p:cNvPr>
          <p:cNvSpPr txBox="1"/>
          <p:nvPr/>
        </p:nvSpPr>
        <p:spPr>
          <a:xfrm>
            <a:off x="12852789" y="28568672"/>
            <a:ext cx="3486852" cy="769441"/>
          </a:xfrm>
          <a:prstGeom prst="rect">
            <a:avLst/>
          </a:prstGeom>
          <a:noFill/>
        </p:spPr>
        <p:txBody>
          <a:bodyPr wrap="none" rtlCol="0">
            <a:spAutoFit/>
          </a:bodyPr>
          <a:lstStyle/>
          <a:p>
            <a:r>
              <a:rPr lang="en-US" sz="4400" b="1">
                <a:solidFill>
                  <a:srgbClr val="56ADB2"/>
                </a:solidFill>
                <a:latin typeface="Century Gothic" panose="020B0502020202020204" pitchFamily="34" charset="0"/>
              </a:rPr>
              <a:t>Conclusions</a:t>
            </a:r>
          </a:p>
        </p:txBody>
      </p:sp>
      <p:sp>
        <p:nvSpPr>
          <p:cNvPr id="19" name="TextBox 18">
            <a:extLst>
              <a:ext uri="{FF2B5EF4-FFF2-40B4-BE49-F238E27FC236}">
                <a16:creationId xmlns:a16="http://schemas.microsoft.com/office/drawing/2014/main" id="{62609C20-1E2B-6A47-92A2-F3B2B7AB5A94}"/>
              </a:ext>
            </a:extLst>
          </p:cNvPr>
          <p:cNvSpPr txBox="1"/>
          <p:nvPr/>
        </p:nvSpPr>
        <p:spPr>
          <a:xfrm>
            <a:off x="12880498" y="31588236"/>
            <a:ext cx="5687776" cy="769441"/>
          </a:xfrm>
          <a:prstGeom prst="rect">
            <a:avLst/>
          </a:prstGeom>
          <a:noFill/>
        </p:spPr>
        <p:txBody>
          <a:bodyPr wrap="none" rtlCol="0">
            <a:spAutoFit/>
          </a:bodyPr>
          <a:lstStyle/>
          <a:p>
            <a:r>
              <a:rPr lang="en-US" sz="4400" b="1">
                <a:solidFill>
                  <a:srgbClr val="56ADB2"/>
                </a:solidFill>
                <a:latin typeface="Century Gothic" panose="020B0502020202020204" pitchFamily="34" charset="0"/>
              </a:rPr>
              <a:t>Acknowledgements</a:t>
            </a:r>
          </a:p>
        </p:txBody>
      </p:sp>
      <p:sp>
        <p:nvSpPr>
          <p:cNvPr id="20" name="Text Placeholder 16">
            <a:extLst>
              <a:ext uri="{FF2B5EF4-FFF2-40B4-BE49-F238E27FC236}">
                <a16:creationId xmlns:a16="http://schemas.microsoft.com/office/drawing/2014/main" id="{30B133FB-8DCD-0042-947B-D0EE1DC0C852}"/>
              </a:ext>
            </a:extLst>
          </p:cNvPr>
          <p:cNvSpPr txBox="1">
            <a:spLocks/>
          </p:cNvSpPr>
          <p:nvPr/>
        </p:nvSpPr>
        <p:spPr>
          <a:xfrm>
            <a:off x="12801599" y="27396925"/>
            <a:ext cx="11463159" cy="191230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b="1">
              <a:solidFill>
                <a:schemeClr val="tx1">
                  <a:lumMod val="75000"/>
                  <a:lumOff val="25000"/>
                </a:schemeClr>
              </a:solidFill>
              <a:latin typeface="Garamond" panose="02020404030301010803" pitchFamily="18" charset="0"/>
            </a:endParaRPr>
          </a:p>
        </p:txBody>
      </p:sp>
      <p:sp>
        <p:nvSpPr>
          <p:cNvPr id="21" name="TextBox 20">
            <a:extLst>
              <a:ext uri="{FF2B5EF4-FFF2-40B4-BE49-F238E27FC236}">
                <a16:creationId xmlns:a16="http://schemas.microsoft.com/office/drawing/2014/main" id="{54C1EB46-C54F-8B42-84B8-7EBD78A05F23}"/>
              </a:ext>
            </a:extLst>
          </p:cNvPr>
          <p:cNvSpPr txBox="1"/>
          <p:nvPr/>
        </p:nvSpPr>
        <p:spPr>
          <a:xfrm>
            <a:off x="12877396" y="4514350"/>
            <a:ext cx="4403770" cy="769441"/>
          </a:xfrm>
          <a:prstGeom prst="rect">
            <a:avLst/>
          </a:prstGeom>
          <a:noFill/>
        </p:spPr>
        <p:txBody>
          <a:bodyPr wrap="none" rtlCol="0">
            <a:spAutoFit/>
          </a:bodyPr>
          <a:lstStyle/>
          <a:p>
            <a:r>
              <a:rPr lang="en-US" sz="4400" b="1" dirty="0">
                <a:solidFill>
                  <a:srgbClr val="56ADB2"/>
                </a:solidFill>
                <a:latin typeface="Century Gothic" panose="020B0502020202020204" pitchFamily="34" charset="0"/>
              </a:rPr>
              <a:t>Project Partners</a:t>
            </a:r>
          </a:p>
        </p:txBody>
      </p:sp>
      <p:sp>
        <p:nvSpPr>
          <p:cNvPr id="22" name="TextBox 21">
            <a:extLst>
              <a:ext uri="{FF2B5EF4-FFF2-40B4-BE49-F238E27FC236}">
                <a16:creationId xmlns:a16="http://schemas.microsoft.com/office/drawing/2014/main" id="{DADBC8F7-A85D-3E4A-834E-92FE4F1AB007}"/>
              </a:ext>
            </a:extLst>
          </p:cNvPr>
          <p:cNvSpPr txBox="1"/>
          <p:nvPr/>
        </p:nvSpPr>
        <p:spPr>
          <a:xfrm>
            <a:off x="868453" y="29869891"/>
            <a:ext cx="4542503" cy="769441"/>
          </a:xfrm>
          <a:prstGeom prst="rect">
            <a:avLst/>
          </a:prstGeom>
          <a:noFill/>
        </p:spPr>
        <p:txBody>
          <a:bodyPr wrap="none" rtlCol="0" anchor="ctr">
            <a:spAutoFit/>
          </a:bodyPr>
          <a:lstStyle/>
          <a:p>
            <a:r>
              <a:rPr lang="en-US" sz="4400" b="1">
                <a:solidFill>
                  <a:srgbClr val="56ADB2"/>
                </a:solidFill>
                <a:latin typeface="Century Gothic" panose="020B0502020202020204" pitchFamily="34" charset="0"/>
              </a:rPr>
              <a:t>Team Members</a:t>
            </a:r>
          </a:p>
        </p:txBody>
      </p:sp>
      <p:sp>
        <p:nvSpPr>
          <p:cNvPr id="27" name="Text Placeholder 16">
            <a:extLst>
              <a:ext uri="{FF2B5EF4-FFF2-40B4-BE49-F238E27FC236}">
                <a16:creationId xmlns:a16="http://schemas.microsoft.com/office/drawing/2014/main" id="{B28218B1-CC26-1748-A80F-C67D9F623F59}"/>
              </a:ext>
            </a:extLst>
          </p:cNvPr>
          <p:cNvSpPr txBox="1">
            <a:spLocks/>
          </p:cNvSpPr>
          <p:nvPr/>
        </p:nvSpPr>
        <p:spPr>
          <a:xfrm>
            <a:off x="844023" y="33078983"/>
            <a:ext cx="2834640" cy="923330"/>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a:solidFill>
                  <a:schemeClr val="tx1">
                    <a:lumMod val="75000"/>
                    <a:lumOff val="25000"/>
                  </a:schemeClr>
                </a:solidFill>
                <a:latin typeface="Garamond"/>
              </a:rPr>
              <a:t>Sabine Nix</a:t>
            </a:r>
            <a:endParaRPr lang="en-US" b="1">
              <a:solidFill>
                <a:schemeClr val="tx1">
                  <a:lumMod val="75000"/>
                  <a:lumOff val="25000"/>
                </a:schemeClr>
              </a:solidFill>
              <a:latin typeface="Garamond" panose="02020404030301010803" pitchFamily="18" charset="0"/>
            </a:endParaRPr>
          </a:p>
          <a:p>
            <a:pPr algn="ctr">
              <a:lnSpc>
                <a:spcPct val="100000"/>
              </a:lnSpc>
              <a:spcBef>
                <a:spcPts val="0"/>
              </a:spcBef>
            </a:pPr>
            <a:r>
              <a:rPr lang="en-US">
                <a:solidFill>
                  <a:schemeClr val="tx1">
                    <a:lumMod val="75000"/>
                    <a:lumOff val="25000"/>
                  </a:schemeClr>
                </a:solidFill>
                <a:latin typeface="Garamond" panose="02020404030301010803" pitchFamily="18" charset="0"/>
              </a:rPr>
              <a:t>Project Lead</a:t>
            </a:r>
          </a:p>
        </p:txBody>
      </p:sp>
      <p:sp>
        <p:nvSpPr>
          <p:cNvPr id="30" name="Text Placeholder 16">
            <a:extLst>
              <a:ext uri="{FF2B5EF4-FFF2-40B4-BE49-F238E27FC236}">
                <a16:creationId xmlns:a16="http://schemas.microsoft.com/office/drawing/2014/main" id="{DE579121-499F-A942-88A7-A0E367204A8F}"/>
              </a:ext>
            </a:extLst>
          </p:cNvPr>
          <p:cNvSpPr txBox="1">
            <a:spLocks/>
          </p:cNvSpPr>
          <p:nvPr/>
        </p:nvSpPr>
        <p:spPr>
          <a:xfrm>
            <a:off x="6683239" y="33078983"/>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McKenna Brahler</a:t>
            </a:r>
            <a:endParaRPr lang="en-US" b="1">
              <a:solidFill>
                <a:schemeClr val="tx1">
                  <a:lumMod val="75000"/>
                  <a:lumOff val="25000"/>
                </a:schemeClr>
              </a:solidFill>
              <a:latin typeface="Garamond" panose="02020404030301010803" pitchFamily="18" charset="0"/>
            </a:endParaRPr>
          </a:p>
        </p:txBody>
      </p:sp>
      <p:sp>
        <p:nvSpPr>
          <p:cNvPr id="33" name="Text Placeholder 16">
            <a:extLst>
              <a:ext uri="{FF2B5EF4-FFF2-40B4-BE49-F238E27FC236}">
                <a16:creationId xmlns:a16="http://schemas.microsoft.com/office/drawing/2014/main" id="{ECBB7FA8-F9CB-4343-9E9B-F0FDC7AE37C7}"/>
              </a:ext>
            </a:extLst>
          </p:cNvPr>
          <p:cNvSpPr txBox="1">
            <a:spLocks/>
          </p:cNvSpPr>
          <p:nvPr/>
        </p:nvSpPr>
        <p:spPr>
          <a:xfrm>
            <a:off x="9425219" y="33078983"/>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Alex Rowland</a:t>
            </a:r>
            <a:endParaRPr lang="en-US" b="1">
              <a:solidFill>
                <a:schemeClr val="tx1">
                  <a:lumMod val="75000"/>
                  <a:lumOff val="25000"/>
                </a:schemeClr>
              </a:solidFill>
              <a:latin typeface="Garamond" panose="02020404030301010803" pitchFamily="18" charset="0"/>
            </a:endParaRPr>
          </a:p>
        </p:txBody>
      </p:sp>
      <p:sp>
        <p:nvSpPr>
          <p:cNvPr id="36" name="Text Placeholder 16">
            <a:extLst>
              <a:ext uri="{FF2B5EF4-FFF2-40B4-BE49-F238E27FC236}">
                <a16:creationId xmlns:a16="http://schemas.microsoft.com/office/drawing/2014/main" id="{C9A2BDDB-7307-134C-862D-2E2389AD75C6}"/>
              </a:ext>
            </a:extLst>
          </p:cNvPr>
          <p:cNvSpPr txBox="1">
            <a:spLocks/>
          </p:cNvSpPr>
          <p:nvPr/>
        </p:nvSpPr>
        <p:spPr>
          <a:xfrm>
            <a:off x="3570250" y="33078983"/>
            <a:ext cx="3230129" cy="507831"/>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a:solidFill>
                  <a:schemeClr val="tx1">
                    <a:lumMod val="75000"/>
                    <a:lumOff val="25000"/>
                  </a:schemeClr>
                </a:solidFill>
                <a:latin typeface="Garamond"/>
              </a:rPr>
              <a:t>Mary Everett Fuller</a:t>
            </a:r>
            <a:endParaRPr lang="en-US" b="1">
              <a:solidFill>
                <a:schemeClr val="tx1">
                  <a:lumMod val="75000"/>
                  <a:lumOff val="25000"/>
                </a:schemeClr>
              </a:solidFill>
              <a:latin typeface="Garamond" panose="02020404030301010803" pitchFamily="18" charset="0"/>
            </a:endParaRPr>
          </a:p>
        </p:txBody>
      </p:sp>
      <p:sp>
        <p:nvSpPr>
          <p:cNvPr id="37" name="Text Placeholder 16">
            <a:extLst>
              <a:ext uri="{FF2B5EF4-FFF2-40B4-BE49-F238E27FC236}">
                <a16:creationId xmlns:a16="http://schemas.microsoft.com/office/drawing/2014/main" id="{631B4A2A-CE5C-474A-AA98-CC9A62589A0E}"/>
              </a:ext>
            </a:extLst>
          </p:cNvPr>
          <p:cNvSpPr txBox="1">
            <a:spLocks/>
          </p:cNvSpPr>
          <p:nvPr/>
        </p:nvSpPr>
        <p:spPr>
          <a:xfrm>
            <a:off x="897853" y="5115880"/>
            <a:ext cx="12171263" cy="337404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a:solidFill>
                <a:schemeClr val="tx1">
                  <a:lumMod val="75000"/>
                  <a:lumOff val="25000"/>
                </a:schemeClr>
              </a:solidFill>
              <a:latin typeface="Garamond" panose="02020404030301010803" pitchFamily="18" charset="0"/>
            </a:endParaRPr>
          </a:p>
        </p:txBody>
      </p:sp>
      <p:sp>
        <p:nvSpPr>
          <p:cNvPr id="38" name="TextBox 37">
            <a:extLst>
              <a:ext uri="{FF2B5EF4-FFF2-40B4-BE49-F238E27FC236}">
                <a16:creationId xmlns:a16="http://schemas.microsoft.com/office/drawing/2014/main" id="{1EC47E79-0327-A941-B47B-0BC48AE55838}"/>
              </a:ext>
            </a:extLst>
          </p:cNvPr>
          <p:cNvSpPr txBox="1"/>
          <p:nvPr/>
        </p:nvSpPr>
        <p:spPr>
          <a:xfrm>
            <a:off x="868453" y="4577093"/>
            <a:ext cx="2475358" cy="769441"/>
          </a:xfrm>
          <a:prstGeom prst="rect">
            <a:avLst/>
          </a:prstGeom>
          <a:noFill/>
        </p:spPr>
        <p:txBody>
          <a:bodyPr wrap="none" rtlCol="0">
            <a:spAutoFit/>
          </a:bodyPr>
          <a:lstStyle/>
          <a:p>
            <a:r>
              <a:rPr lang="en-US" sz="4400" b="1">
                <a:solidFill>
                  <a:srgbClr val="56ADB2"/>
                </a:solidFill>
                <a:latin typeface="Century Gothic" panose="020B0502020202020204" pitchFamily="34" charset="0"/>
              </a:rPr>
              <a:t>Abstract</a:t>
            </a:r>
          </a:p>
        </p:txBody>
      </p:sp>
      <p:sp>
        <p:nvSpPr>
          <p:cNvPr id="35" name="Text Placeholder 11"/>
          <p:cNvSpPr txBox="1">
            <a:spLocks/>
          </p:cNvSpPr>
          <p:nvPr/>
        </p:nvSpPr>
        <p:spPr>
          <a:xfrm>
            <a:off x="10675660" y="34747687"/>
            <a:ext cx="12171263" cy="799613"/>
          </a:xfrm>
          <a:prstGeom prst="rect">
            <a:avLst/>
          </a:prstGeom>
        </p:spPr>
        <p:txBody>
          <a:bodyP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rgbClr val="56ADB2"/>
                </a:solidFill>
              </a:rPr>
              <a:t>Alabama – Marshall</a:t>
            </a: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618" y="30954696"/>
            <a:ext cx="2103120" cy="210312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822" y="30954696"/>
            <a:ext cx="2103120" cy="2103120"/>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141" y="30954696"/>
            <a:ext cx="2103120" cy="2103120"/>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6516" y="30954696"/>
            <a:ext cx="2103120" cy="2103120"/>
          </a:xfrm>
          <a:prstGeom prst="rect">
            <a:avLst/>
          </a:prstGeom>
        </p:spPr>
      </p:pic>
      <p:sp>
        <p:nvSpPr>
          <p:cNvPr id="41" name="Title 3"/>
          <p:cNvSpPr txBox="1">
            <a:spLocks/>
          </p:cNvSpPr>
          <p:nvPr/>
        </p:nvSpPr>
        <p:spPr>
          <a:xfrm>
            <a:off x="25542501" y="4311612"/>
            <a:ext cx="1468585" cy="29222700"/>
          </a:xfrm>
          <a:prstGeom prst="rect">
            <a:avLst/>
          </a:prstGeom>
        </p:spPr>
        <p:txBody>
          <a:bodyPr vert="vert270" lIns="91440" tIns="45720" rIns="91440" bIns="4572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a:solidFill>
                  <a:srgbClr val="56ADB2"/>
                </a:solidFill>
              </a:rPr>
              <a:t>Cheat </a:t>
            </a:r>
            <a:r>
              <a:rPr lang="en-US" sz="10000">
                <a:solidFill>
                  <a:srgbClr val="56ADB2"/>
                </a:solidFill>
              </a:rPr>
              <a:t>Water Resources</a:t>
            </a:r>
          </a:p>
        </p:txBody>
      </p:sp>
      <p:grpSp>
        <p:nvGrpSpPr>
          <p:cNvPr id="58" name="Group 57">
            <a:extLst>
              <a:ext uri="{FF2B5EF4-FFF2-40B4-BE49-F238E27FC236}">
                <a16:creationId xmlns:a16="http://schemas.microsoft.com/office/drawing/2014/main" id="{AC9E5E16-353A-8F4C-8DC2-20768A957D5C}"/>
              </a:ext>
            </a:extLst>
          </p:cNvPr>
          <p:cNvGrpSpPr/>
          <p:nvPr/>
        </p:nvGrpSpPr>
        <p:grpSpPr>
          <a:xfrm>
            <a:off x="897853" y="16504002"/>
            <a:ext cx="11147664" cy="4766876"/>
            <a:chOff x="13005062" y="7360719"/>
            <a:chExt cx="11147664" cy="4766876"/>
          </a:xfrm>
        </p:grpSpPr>
        <p:grpSp>
          <p:nvGrpSpPr>
            <p:cNvPr id="12" name="Group 11">
              <a:extLst>
                <a:ext uri="{FF2B5EF4-FFF2-40B4-BE49-F238E27FC236}">
                  <a16:creationId xmlns:a16="http://schemas.microsoft.com/office/drawing/2014/main" id="{3AA6B726-95BA-E84E-9775-EAE3224E7DFB}"/>
                </a:ext>
              </a:extLst>
            </p:cNvPr>
            <p:cNvGrpSpPr/>
            <p:nvPr/>
          </p:nvGrpSpPr>
          <p:grpSpPr>
            <a:xfrm>
              <a:off x="13005062" y="7780999"/>
              <a:ext cx="3649466" cy="4215478"/>
              <a:chOff x="13005062" y="7780999"/>
              <a:chExt cx="3649466" cy="4215478"/>
            </a:xfrm>
          </p:grpSpPr>
          <p:pic>
            <p:nvPicPr>
              <p:cNvPr id="4" name="Picture 4" descr="A picture containing satellite, transport&#10;&#10;Description automatically generated">
                <a:extLst>
                  <a:ext uri="{FF2B5EF4-FFF2-40B4-BE49-F238E27FC236}">
                    <a16:creationId xmlns:a16="http://schemas.microsoft.com/office/drawing/2014/main" id="{2806C3C6-EFC0-4156-8DA9-3B7760653B2A}"/>
                  </a:ext>
                </a:extLst>
              </p:cNvPr>
              <p:cNvPicPr>
                <a:picLocks noChangeAspect="1"/>
              </p:cNvPicPr>
              <p:nvPr/>
            </p:nvPicPr>
            <p:blipFill>
              <a:blip r:embed="rId5"/>
              <a:stretch>
                <a:fillRect/>
              </a:stretch>
            </p:blipFill>
            <p:spPr>
              <a:xfrm>
                <a:off x="13005062" y="7780999"/>
                <a:ext cx="3649466" cy="3525820"/>
              </a:xfrm>
              <a:prstGeom prst="rect">
                <a:avLst/>
              </a:prstGeom>
            </p:spPr>
          </p:pic>
          <p:sp>
            <p:nvSpPr>
              <p:cNvPr id="28" name="TextBox 27">
                <a:extLst>
                  <a:ext uri="{FF2B5EF4-FFF2-40B4-BE49-F238E27FC236}">
                    <a16:creationId xmlns:a16="http://schemas.microsoft.com/office/drawing/2014/main" id="{E022996B-FF00-48D6-9326-BCF499E79AAB}"/>
                  </a:ext>
                </a:extLst>
              </p:cNvPr>
              <p:cNvSpPr txBox="1"/>
              <p:nvPr/>
            </p:nvSpPr>
            <p:spPr>
              <a:xfrm>
                <a:off x="13058892" y="11042370"/>
                <a:ext cx="298259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Garamond"/>
                  </a:rPr>
                  <a:t>Landsat 5 Thematic Mapper (TM)</a:t>
                </a:r>
              </a:p>
            </p:txBody>
          </p:sp>
        </p:grpSp>
        <p:grpSp>
          <p:nvGrpSpPr>
            <p:cNvPr id="25" name="Group 24">
              <a:extLst>
                <a:ext uri="{FF2B5EF4-FFF2-40B4-BE49-F238E27FC236}">
                  <a16:creationId xmlns:a16="http://schemas.microsoft.com/office/drawing/2014/main" id="{135F6C63-3566-1142-B88F-19C217361627}"/>
                </a:ext>
              </a:extLst>
            </p:cNvPr>
            <p:cNvGrpSpPr/>
            <p:nvPr/>
          </p:nvGrpSpPr>
          <p:grpSpPr>
            <a:xfrm>
              <a:off x="16773649" y="8527527"/>
              <a:ext cx="3570909" cy="3599789"/>
              <a:chOff x="16773649" y="8527527"/>
              <a:chExt cx="3570909" cy="3599789"/>
            </a:xfrm>
          </p:grpSpPr>
          <p:pic>
            <p:nvPicPr>
              <p:cNvPr id="5" name="Picture 25">
                <a:extLst>
                  <a:ext uri="{FF2B5EF4-FFF2-40B4-BE49-F238E27FC236}">
                    <a16:creationId xmlns:a16="http://schemas.microsoft.com/office/drawing/2014/main" id="{7F7621E7-C77A-4366-9893-27BD84F71BAB}"/>
                  </a:ext>
                </a:extLst>
              </p:cNvPr>
              <p:cNvPicPr>
                <a:picLocks noChangeAspect="1"/>
              </p:cNvPicPr>
              <p:nvPr/>
            </p:nvPicPr>
            <p:blipFill>
              <a:blip r:embed="rId6"/>
              <a:stretch>
                <a:fillRect/>
              </a:stretch>
            </p:blipFill>
            <p:spPr>
              <a:xfrm>
                <a:off x="16990176" y="8527527"/>
                <a:ext cx="3354382" cy="2741531"/>
              </a:xfrm>
              <a:prstGeom prst="rect">
                <a:avLst/>
              </a:prstGeom>
            </p:spPr>
          </p:pic>
          <p:sp>
            <p:nvSpPr>
              <p:cNvPr id="29" name="TextBox 28">
                <a:extLst>
                  <a:ext uri="{FF2B5EF4-FFF2-40B4-BE49-F238E27FC236}">
                    <a16:creationId xmlns:a16="http://schemas.microsoft.com/office/drawing/2014/main" id="{9B0560A3-CF61-4A8F-AE73-7556928DE33D}"/>
                  </a:ext>
                </a:extLst>
              </p:cNvPr>
              <p:cNvSpPr txBox="1"/>
              <p:nvPr/>
            </p:nvSpPr>
            <p:spPr>
              <a:xfrm>
                <a:off x="16773649" y="11173209"/>
                <a:ext cx="34623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Garamond"/>
                  </a:rPr>
                  <a:t>Landsat</a:t>
                </a:r>
                <a:r>
                  <a:rPr lang="en-US" sz="2800">
                    <a:latin typeface="Garamond"/>
                    <a:ea typeface="+mn-lt"/>
                    <a:cs typeface="+mn-lt"/>
                  </a:rPr>
                  <a:t> 8 Operational Land Imager (OLI)</a:t>
                </a:r>
                <a:endParaRPr lang="en-US">
                  <a:ea typeface="+mn-lt"/>
                  <a:cs typeface="+mn-lt"/>
                </a:endParaRPr>
              </a:p>
            </p:txBody>
          </p:sp>
        </p:grpSp>
        <p:grpSp>
          <p:nvGrpSpPr>
            <p:cNvPr id="34" name="Group 33">
              <a:extLst>
                <a:ext uri="{FF2B5EF4-FFF2-40B4-BE49-F238E27FC236}">
                  <a16:creationId xmlns:a16="http://schemas.microsoft.com/office/drawing/2014/main" id="{B6715B67-4D5C-EC46-BF93-F7EACF9997A5}"/>
                </a:ext>
              </a:extLst>
            </p:cNvPr>
            <p:cNvGrpSpPr/>
            <p:nvPr/>
          </p:nvGrpSpPr>
          <p:grpSpPr>
            <a:xfrm>
              <a:off x="20226385" y="7360719"/>
              <a:ext cx="3926341" cy="4766876"/>
              <a:chOff x="20226385" y="7360719"/>
              <a:chExt cx="3926341" cy="4766876"/>
            </a:xfrm>
          </p:grpSpPr>
          <p:pic>
            <p:nvPicPr>
              <p:cNvPr id="26" name="Picture 27" descr="A picture containing transport&#10;&#10;Description automatically generated">
                <a:extLst>
                  <a:ext uri="{FF2B5EF4-FFF2-40B4-BE49-F238E27FC236}">
                    <a16:creationId xmlns:a16="http://schemas.microsoft.com/office/drawing/2014/main" id="{ACC06594-2267-4864-A96C-ECF4F72B2CFD}"/>
                  </a:ext>
                </a:extLst>
              </p:cNvPr>
              <p:cNvPicPr>
                <a:picLocks noChangeAspect="1"/>
              </p:cNvPicPr>
              <p:nvPr/>
            </p:nvPicPr>
            <p:blipFill>
              <a:blip r:embed="rId7"/>
              <a:stretch>
                <a:fillRect/>
              </a:stretch>
            </p:blipFill>
            <p:spPr>
              <a:xfrm>
                <a:off x="20338194" y="7360719"/>
                <a:ext cx="3200147" cy="3536074"/>
              </a:xfrm>
              <a:prstGeom prst="rect">
                <a:avLst/>
              </a:prstGeom>
            </p:spPr>
          </p:pic>
          <p:sp>
            <p:nvSpPr>
              <p:cNvPr id="31" name="TextBox 30">
                <a:extLst>
                  <a:ext uri="{FF2B5EF4-FFF2-40B4-BE49-F238E27FC236}">
                    <a16:creationId xmlns:a16="http://schemas.microsoft.com/office/drawing/2014/main" id="{C127B3A8-857F-4105-A292-13D9B3954C95}"/>
                  </a:ext>
                </a:extLst>
              </p:cNvPr>
              <p:cNvSpPr txBox="1"/>
              <p:nvPr/>
            </p:nvSpPr>
            <p:spPr>
              <a:xfrm>
                <a:off x="20226385" y="11173488"/>
                <a:ext cx="39263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Garamond"/>
                    <a:ea typeface="+mn-lt"/>
                    <a:cs typeface="+mn-lt"/>
                  </a:rPr>
                  <a:t>Shuttle Rader Topography Mission (SRTM)</a:t>
                </a:r>
                <a:endParaRPr lang="en-US" sz="2800">
                  <a:latin typeface="Garamond"/>
                </a:endParaRPr>
              </a:p>
            </p:txBody>
          </p:sp>
        </p:grpSp>
      </p:grpSp>
      <p:sp>
        <p:nvSpPr>
          <p:cNvPr id="66" name="Rectangle 4">
            <a:extLst>
              <a:ext uri="{FF2B5EF4-FFF2-40B4-BE49-F238E27FC236}">
                <a16:creationId xmlns:a16="http://schemas.microsoft.com/office/drawing/2014/main" id="{E3285A1F-DB80-4D33-A5BC-BCB64A99DD62}"/>
              </a:ext>
            </a:extLst>
          </p:cNvPr>
          <p:cNvSpPr>
            <a:spLocks noChangeArrowheads="1"/>
          </p:cNvSpPr>
          <p:nvPr/>
        </p:nvSpPr>
        <p:spPr bwMode="auto">
          <a:xfrm>
            <a:off x="943476" y="5266494"/>
            <a:ext cx="10887996"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Garamond" panose="02020404030301010803" pitchFamily="18" charset="0"/>
                <a:ea typeface="Garamond" panose="02020404030301010803" pitchFamily="18" charset="0"/>
                <a:cs typeface="Garamond" panose="02020404030301010803" pitchFamily="18" charset="0"/>
              </a:rPr>
              <a:t>The Cheat River, primarily located in northeast West Virginia, experiences major flooding events that negatively impact nearby communities. Poor water quality due to acid mine drainage and excess sediment loads during flood events threaten the health of communities and numerous animal species who depend on the Cheat as a primary water source. Communities in the Cheat River watershed are confronted with floods that can destroy housing, key infrastructure, and crops, and can further pollute the river. A warming climate is predicted to increase precipitation and storm severity in the region, which could increase flood frequency in the watershed. The team partnered with the Friends of the Cheat (FOC), an organization that has historically focused on mitigating acid mine drainage in the river and has recently begun to focus on proactive flood mitigation. Utilizing Landsat 5 Thematic Mapper (TM), Landsat 8 Operational Land Imager (OLI), and Shuttle Radar Topography Mission (SRTM), the team conducted a climatology time series analysis, monitored changes in land use and land cover change</a:t>
            </a:r>
            <a:r>
              <a:rPr kumimoji="0" lang="en-US" altLang="en-US" sz="2400" b="0" i="0" u="sng" strike="noStrike" cap="none" normalizeH="0" baseline="0">
                <a:ln>
                  <a:noFill/>
                </a:ln>
                <a:solidFill>
                  <a:srgbClr val="008080"/>
                </a:solidFill>
                <a:effectLst/>
                <a:latin typeface="Garamond" panose="02020404030301010803" pitchFamily="18" charset="0"/>
                <a:ea typeface="Garamond" panose="02020404030301010803" pitchFamily="18" charset="0"/>
                <a:cs typeface="Garamond" panose="02020404030301010803" pitchFamily="18" charset="0"/>
              </a:rPr>
              <a:t>,</a:t>
            </a:r>
            <a:r>
              <a:rPr kumimoji="0" lang="en-US" altLang="en-US" sz="2400" b="0" i="0" u="none" strike="noStrike" cap="none" normalizeH="0" baseline="0">
                <a:ln>
                  <a:noFill/>
                </a:ln>
                <a:solidFill>
                  <a:schemeClr val="tx1"/>
                </a:solidFill>
                <a:effectLst/>
                <a:latin typeface="Garamond" panose="02020404030301010803" pitchFamily="18" charset="0"/>
                <a:ea typeface="Garamond" panose="02020404030301010803" pitchFamily="18" charset="0"/>
                <a:cs typeface="Garamond" panose="02020404030301010803" pitchFamily="18" charset="0"/>
              </a:rPr>
              <a:t> and created flood risk and vulnerability maps to improve FOC’s flood mitigation efforts. To calculate the change in precipitation and temperature, the team used the equations of the linear trend lines based on annual averages of both counties and averaged the results. Results indicate that temperature has increased by about 1.5°C and precipitation has increased by 4.2 inches between 1970 and 2020, while monthly river discharge has become more variable. At the same time, there were no detectable trends in land cover at the county level. Communities near Parsons, Masontown, Reedsville and </a:t>
            </a:r>
            <a:r>
              <a:rPr kumimoji="0" lang="en-US" altLang="en-US" sz="2400" b="0" i="0" u="none" strike="noStrike" cap="none" normalizeH="0" baseline="0" err="1">
                <a:ln>
                  <a:noFill/>
                </a:ln>
                <a:solidFill>
                  <a:schemeClr val="tx1"/>
                </a:solidFill>
                <a:effectLst/>
                <a:latin typeface="Garamond" panose="02020404030301010803" pitchFamily="18" charset="0"/>
                <a:ea typeface="Garamond" panose="02020404030301010803" pitchFamily="18" charset="0"/>
                <a:cs typeface="Garamond" panose="02020404030301010803" pitchFamily="18" charset="0"/>
              </a:rPr>
              <a:t>Eglon</a:t>
            </a:r>
            <a:r>
              <a:rPr kumimoji="0" lang="en-US" altLang="en-US" sz="2400" b="0" i="0" u="none" strike="noStrike" cap="none" normalizeH="0" baseline="0">
                <a:ln>
                  <a:noFill/>
                </a:ln>
                <a:solidFill>
                  <a:schemeClr val="tx1"/>
                </a:solidFill>
                <a:effectLst/>
                <a:latin typeface="Garamond" panose="02020404030301010803" pitchFamily="18" charset="0"/>
                <a:ea typeface="Garamond" panose="02020404030301010803" pitchFamily="18" charset="0"/>
                <a:cs typeface="Garamond" panose="02020404030301010803" pitchFamily="18" charset="0"/>
              </a:rPr>
              <a:t> are among the most vulnerable to flood events based on the flood vulnerability analysis. </a:t>
            </a:r>
            <a:endParaRPr kumimoji="0" lang="en-US" altLang="en-US" sz="2400" b="0" i="0" u="none" strike="noStrike" cap="none" normalizeH="0" baseline="0">
              <a:ln>
                <a:noFill/>
              </a:ln>
              <a:solidFill>
                <a:schemeClr val="tx1"/>
              </a:solidFill>
              <a:effectLst/>
              <a:latin typeface="Garamond" panose="02020404030301010803" pitchFamily="18" charset="0"/>
            </a:endParaRPr>
          </a:p>
        </p:txBody>
      </p:sp>
      <p:grpSp>
        <p:nvGrpSpPr>
          <p:cNvPr id="59" name="Group 58">
            <a:extLst>
              <a:ext uri="{FF2B5EF4-FFF2-40B4-BE49-F238E27FC236}">
                <a16:creationId xmlns:a16="http://schemas.microsoft.com/office/drawing/2014/main" id="{9C877FCB-F8F9-C642-A673-E041D000CC0D}"/>
              </a:ext>
            </a:extLst>
          </p:cNvPr>
          <p:cNvGrpSpPr/>
          <p:nvPr/>
        </p:nvGrpSpPr>
        <p:grpSpPr>
          <a:xfrm>
            <a:off x="1918336" y="22271475"/>
            <a:ext cx="6938308" cy="2397115"/>
            <a:chOff x="1030353" y="19701509"/>
            <a:chExt cx="6938308" cy="2397115"/>
          </a:xfrm>
        </p:grpSpPr>
        <p:grpSp>
          <p:nvGrpSpPr>
            <p:cNvPr id="60" name="Group 59">
              <a:extLst>
                <a:ext uri="{FF2B5EF4-FFF2-40B4-BE49-F238E27FC236}">
                  <a16:creationId xmlns:a16="http://schemas.microsoft.com/office/drawing/2014/main" id="{E1896675-06FE-D94F-9006-3179258C444C}"/>
                </a:ext>
              </a:extLst>
            </p:cNvPr>
            <p:cNvGrpSpPr/>
            <p:nvPr/>
          </p:nvGrpSpPr>
          <p:grpSpPr>
            <a:xfrm>
              <a:off x="1030353" y="19701509"/>
              <a:ext cx="6938308" cy="2397115"/>
              <a:chOff x="2371096" y="18302546"/>
              <a:chExt cx="6938308" cy="2397115"/>
            </a:xfrm>
          </p:grpSpPr>
          <p:grpSp>
            <p:nvGrpSpPr>
              <p:cNvPr id="64" name="Group 63">
                <a:extLst>
                  <a:ext uri="{FF2B5EF4-FFF2-40B4-BE49-F238E27FC236}">
                    <a16:creationId xmlns:a16="http://schemas.microsoft.com/office/drawing/2014/main" id="{4AA26F68-EF21-5645-8B3E-B3361460E0BF}"/>
                  </a:ext>
                </a:extLst>
              </p:cNvPr>
              <p:cNvGrpSpPr/>
              <p:nvPr/>
            </p:nvGrpSpPr>
            <p:grpSpPr>
              <a:xfrm>
                <a:off x="4403142" y="18872430"/>
                <a:ext cx="2800289" cy="1253398"/>
                <a:chOff x="4412974" y="20493421"/>
                <a:chExt cx="4694528" cy="1253398"/>
              </a:xfrm>
            </p:grpSpPr>
            <p:cxnSp>
              <p:nvCxnSpPr>
                <p:cNvPr id="70" name="Straight Arrow Connector 69">
                  <a:extLst>
                    <a:ext uri="{FF2B5EF4-FFF2-40B4-BE49-F238E27FC236}">
                      <a16:creationId xmlns:a16="http://schemas.microsoft.com/office/drawing/2014/main" id="{4DCCA55D-AD4D-4243-955D-808E4628CE3E}"/>
                    </a:ext>
                  </a:extLst>
                </p:cNvPr>
                <p:cNvCxnSpPr>
                  <a:cxnSpLocks/>
                </p:cNvCxnSpPr>
                <p:nvPr/>
              </p:nvCxnSpPr>
              <p:spPr>
                <a:xfrm flipV="1">
                  <a:off x="4412974" y="21354604"/>
                  <a:ext cx="4694528" cy="392215"/>
                </a:xfrm>
                <a:prstGeom prst="straightConnector1">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2BDB355-148B-B34B-AD74-17398B956D7A}"/>
                    </a:ext>
                  </a:extLst>
                </p:cNvPr>
                <p:cNvCxnSpPr>
                  <a:cxnSpLocks/>
                </p:cNvCxnSpPr>
                <p:nvPr/>
              </p:nvCxnSpPr>
              <p:spPr>
                <a:xfrm>
                  <a:off x="4412974" y="20493421"/>
                  <a:ext cx="4694528" cy="437679"/>
                </a:xfrm>
                <a:prstGeom prst="straightConnector1">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grpSp>
          <p:sp>
            <p:nvSpPr>
              <p:cNvPr id="65" name="Hexagon 64">
                <a:extLst>
                  <a:ext uri="{FF2B5EF4-FFF2-40B4-BE49-F238E27FC236}">
                    <a16:creationId xmlns:a16="http://schemas.microsoft.com/office/drawing/2014/main" id="{341F6650-A27E-B245-BF6B-0E66BF135F75}"/>
                  </a:ext>
                </a:extLst>
              </p:cNvPr>
              <p:cNvSpPr/>
              <p:nvPr/>
            </p:nvSpPr>
            <p:spPr>
              <a:xfrm>
                <a:off x="2371096" y="19551990"/>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NOAA Climate Data</a:t>
                </a:r>
              </a:p>
            </p:txBody>
          </p:sp>
          <p:sp>
            <p:nvSpPr>
              <p:cNvPr id="68" name="Hexagon 67">
                <a:extLst>
                  <a:ext uri="{FF2B5EF4-FFF2-40B4-BE49-F238E27FC236}">
                    <a16:creationId xmlns:a16="http://schemas.microsoft.com/office/drawing/2014/main" id="{FC23DA01-00EE-9640-B3BD-2B366B507D33}"/>
                  </a:ext>
                </a:extLst>
              </p:cNvPr>
              <p:cNvSpPr/>
              <p:nvPr/>
            </p:nvSpPr>
            <p:spPr>
              <a:xfrm>
                <a:off x="2371096" y="18302546"/>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USGS Stream Gauge</a:t>
                </a:r>
              </a:p>
            </p:txBody>
          </p:sp>
          <p:sp>
            <p:nvSpPr>
              <p:cNvPr id="69" name="Hexagon 68">
                <a:extLst>
                  <a:ext uri="{FF2B5EF4-FFF2-40B4-BE49-F238E27FC236}">
                    <a16:creationId xmlns:a16="http://schemas.microsoft.com/office/drawing/2014/main" id="{6E361E28-5DC3-A948-9ADB-F7530CA5CFD2}"/>
                  </a:ext>
                </a:extLst>
              </p:cNvPr>
              <p:cNvSpPr/>
              <p:nvPr/>
            </p:nvSpPr>
            <p:spPr>
              <a:xfrm>
                <a:off x="7135516" y="18957200"/>
                <a:ext cx="2173888" cy="1147671"/>
              </a:xfrm>
              <a:prstGeom prst="hexagon">
                <a:avLst/>
              </a:prstGeom>
              <a:solidFill>
                <a:srgbClr val="56ADB2">
                  <a:alpha val="50196"/>
                </a:srgbClr>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Climatology Time Series</a:t>
                </a:r>
              </a:p>
            </p:txBody>
          </p:sp>
        </p:grpSp>
        <p:grpSp>
          <p:nvGrpSpPr>
            <p:cNvPr id="61" name="Group 60">
              <a:extLst>
                <a:ext uri="{FF2B5EF4-FFF2-40B4-BE49-F238E27FC236}">
                  <a16:creationId xmlns:a16="http://schemas.microsoft.com/office/drawing/2014/main" id="{3E53FA31-C65C-CF4F-B525-C6BB14A1AEE7}"/>
                </a:ext>
              </a:extLst>
            </p:cNvPr>
            <p:cNvGrpSpPr/>
            <p:nvPr/>
          </p:nvGrpSpPr>
          <p:grpSpPr>
            <a:xfrm>
              <a:off x="3375752" y="20317728"/>
              <a:ext cx="1412716" cy="1163185"/>
              <a:chOff x="3375752" y="20317728"/>
              <a:chExt cx="1412716" cy="1163185"/>
            </a:xfrm>
          </p:grpSpPr>
          <p:pic>
            <p:nvPicPr>
              <p:cNvPr id="62" name="Graphic 61" descr="Gears">
                <a:extLst>
                  <a:ext uri="{FF2B5EF4-FFF2-40B4-BE49-F238E27FC236}">
                    <a16:creationId xmlns:a16="http://schemas.microsoft.com/office/drawing/2014/main" id="{2AA72A0C-30C8-3A46-A6F0-5FCCF505643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75752" y="20317728"/>
                <a:ext cx="1163185" cy="1163185"/>
              </a:xfrm>
              <a:prstGeom prst="rect">
                <a:avLst/>
              </a:prstGeom>
            </p:spPr>
          </p:pic>
          <p:sp>
            <p:nvSpPr>
              <p:cNvPr id="63" name="TextBox 62">
                <a:extLst>
                  <a:ext uri="{FF2B5EF4-FFF2-40B4-BE49-F238E27FC236}">
                    <a16:creationId xmlns:a16="http://schemas.microsoft.com/office/drawing/2014/main" id="{4D899A87-1A53-294D-855E-6C7A022653EE}"/>
                  </a:ext>
                </a:extLst>
              </p:cNvPr>
              <p:cNvSpPr txBox="1"/>
              <p:nvPr/>
            </p:nvSpPr>
            <p:spPr>
              <a:xfrm>
                <a:off x="3538826" y="20729472"/>
                <a:ext cx="1249642" cy="369332"/>
              </a:xfrm>
              <a:prstGeom prst="rect">
                <a:avLst/>
              </a:prstGeom>
              <a:noFill/>
            </p:spPr>
            <p:txBody>
              <a:bodyPr wrap="square" rtlCol="0">
                <a:spAutoFit/>
              </a:bodyPr>
              <a:lstStyle/>
              <a:p>
                <a:pPr algn="ctr"/>
                <a:r>
                  <a:rPr lang="en-US" b="1">
                    <a:solidFill>
                      <a:schemeClr val="tx1">
                        <a:lumMod val="75000"/>
                        <a:lumOff val="25000"/>
                      </a:schemeClr>
                    </a:solidFill>
                    <a:latin typeface="Century Gothic" panose="020B0502020202020204" pitchFamily="34" charset="0"/>
                  </a:rPr>
                  <a:t>Excel</a:t>
                </a:r>
              </a:p>
            </p:txBody>
          </p:sp>
        </p:grpSp>
      </p:grpSp>
      <p:grpSp>
        <p:nvGrpSpPr>
          <p:cNvPr id="72" name="Group 71">
            <a:extLst>
              <a:ext uri="{FF2B5EF4-FFF2-40B4-BE49-F238E27FC236}">
                <a16:creationId xmlns:a16="http://schemas.microsoft.com/office/drawing/2014/main" id="{6B9197D3-C523-3040-8407-304B3D9243FE}"/>
              </a:ext>
            </a:extLst>
          </p:cNvPr>
          <p:cNvGrpSpPr/>
          <p:nvPr/>
        </p:nvGrpSpPr>
        <p:grpSpPr>
          <a:xfrm>
            <a:off x="872709" y="24811046"/>
            <a:ext cx="11208393" cy="4755324"/>
            <a:chOff x="947150" y="22112758"/>
            <a:chExt cx="11208393" cy="4755324"/>
          </a:xfrm>
        </p:grpSpPr>
        <p:cxnSp>
          <p:nvCxnSpPr>
            <p:cNvPr id="73" name="Straight Arrow Connector 72">
              <a:extLst>
                <a:ext uri="{FF2B5EF4-FFF2-40B4-BE49-F238E27FC236}">
                  <a16:creationId xmlns:a16="http://schemas.microsoft.com/office/drawing/2014/main" id="{CF59B4B2-6AD0-AF47-A37F-2D89DBC1ADAB}"/>
                </a:ext>
              </a:extLst>
            </p:cNvPr>
            <p:cNvCxnSpPr>
              <a:cxnSpLocks/>
            </p:cNvCxnSpPr>
            <p:nvPr/>
          </p:nvCxnSpPr>
          <p:spPr>
            <a:xfrm flipV="1">
              <a:off x="2854861" y="22870806"/>
              <a:ext cx="1249068" cy="620467"/>
            </a:xfrm>
            <a:prstGeom prst="straightConnector1">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E0C91A4-8EDE-7B4A-A93A-A26ECC3693E2}"/>
                </a:ext>
              </a:extLst>
            </p:cNvPr>
            <p:cNvCxnSpPr>
              <a:cxnSpLocks/>
            </p:cNvCxnSpPr>
            <p:nvPr/>
          </p:nvCxnSpPr>
          <p:spPr>
            <a:xfrm flipV="1">
              <a:off x="5105115" y="24601707"/>
              <a:ext cx="0" cy="1149324"/>
            </a:xfrm>
            <a:prstGeom prst="straightConnector1">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4E8A4F8C-D813-4C43-87C0-AE343A8BAB36}"/>
                </a:ext>
              </a:extLst>
            </p:cNvPr>
            <p:cNvGrpSpPr/>
            <p:nvPr/>
          </p:nvGrpSpPr>
          <p:grpSpPr>
            <a:xfrm>
              <a:off x="947150" y="22112758"/>
              <a:ext cx="11208393" cy="4755324"/>
              <a:chOff x="947150" y="22112758"/>
              <a:chExt cx="11208393" cy="4755324"/>
            </a:xfrm>
          </p:grpSpPr>
          <p:sp>
            <p:nvSpPr>
              <p:cNvPr id="76" name="Hexagon 75">
                <a:extLst>
                  <a:ext uri="{FF2B5EF4-FFF2-40B4-BE49-F238E27FC236}">
                    <a16:creationId xmlns:a16="http://schemas.microsoft.com/office/drawing/2014/main" id="{52DA5657-8589-394C-A3C5-FCD326F141CF}"/>
                  </a:ext>
                </a:extLst>
              </p:cNvPr>
              <p:cNvSpPr/>
              <p:nvPr/>
            </p:nvSpPr>
            <p:spPr>
              <a:xfrm>
                <a:off x="8884934" y="22363545"/>
                <a:ext cx="2032046" cy="1147671"/>
              </a:xfrm>
              <a:prstGeom prst="hexagon">
                <a:avLst/>
              </a:prstGeom>
              <a:solidFill>
                <a:srgbClr val="56ADB2">
                  <a:alpha val="50196"/>
                </a:srgbClr>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Flood Risk Map</a:t>
                </a:r>
              </a:p>
            </p:txBody>
          </p:sp>
          <p:grpSp>
            <p:nvGrpSpPr>
              <p:cNvPr id="77" name="Group 76">
                <a:extLst>
                  <a:ext uri="{FF2B5EF4-FFF2-40B4-BE49-F238E27FC236}">
                    <a16:creationId xmlns:a16="http://schemas.microsoft.com/office/drawing/2014/main" id="{E8D4EFC0-D071-0F4C-93EA-12034DD84BEB}"/>
                  </a:ext>
                </a:extLst>
              </p:cNvPr>
              <p:cNvGrpSpPr/>
              <p:nvPr/>
            </p:nvGrpSpPr>
            <p:grpSpPr>
              <a:xfrm>
                <a:off x="4012302" y="22112758"/>
                <a:ext cx="3858238" cy="2995915"/>
                <a:chOff x="5060078" y="22112758"/>
                <a:chExt cx="3858238" cy="2995915"/>
              </a:xfrm>
            </p:grpSpPr>
            <p:sp>
              <p:nvSpPr>
                <p:cNvPr id="101" name="Hexagon 100">
                  <a:extLst>
                    <a:ext uri="{FF2B5EF4-FFF2-40B4-BE49-F238E27FC236}">
                      <a16:creationId xmlns:a16="http://schemas.microsoft.com/office/drawing/2014/main" id="{D4FCD5EC-223B-034F-8A64-B8AEE185D62A}"/>
                    </a:ext>
                  </a:extLst>
                </p:cNvPr>
                <p:cNvSpPr/>
                <p:nvPr/>
              </p:nvSpPr>
              <p:spPr>
                <a:xfrm>
                  <a:off x="5068866" y="23354910"/>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Flood Extent</a:t>
                  </a:r>
                </a:p>
              </p:txBody>
            </p:sp>
            <p:sp>
              <p:nvSpPr>
                <p:cNvPr id="102" name="Hexagon 101">
                  <a:extLst>
                    <a:ext uri="{FF2B5EF4-FFF2-40B4-BE49-F238E27FC236}">
                      <a16:creationId xmlns:a16="http://schemas.microsoft.com/office/drawing/2014/main" id="{AEB46203-2E78-0049-B281-F872C572AB14}"/>
                    </a:ext>
                  </a:extLst>
                </p:cNvPr>
                <p:cNvSpPr/>
                <p:nvPr/>
              </p:nvSpPr>
              <p:spPr>
                <a:xfrm>
                  <a:off x="6886270" y="22726609"/>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SRTM Elevation</a:t>
                  </a:r>
                </a:p>
              </p:txBody>
            </p:sp>
            <p:sp>
              <p:nvSpPr>
                <p:cNvPr id="103" name="Hexagon 102">
                  <a:extLst>
                    <a:ext uri="{FF2B5EF4-FFF2-40B4-BE49-F238E27FC236}">
                      <a16:creationId xmlns:a16="http://schemas.microsoft.com/office/drawing/2014/main" id="{B1367653-BA44-0044-8475-D6B7E3726270}"/>
                    </a:ext>
                  </a:extLst>
                </p:cNvPr>
                <p:cNvSpPr/>
                <p:nvPr/>
              </p:nvSpPr>
              <p:spPr>
                <a:xfrm>
                  <a:off x="6886270" y="23961002"/>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Height Above Nearest Drainage</a:t>
                  </a:r>
                </a:p>
              </p:txBody>
            </p:sp>
            <p:sp>
              <p:nvSpPr>
                <p:cNvPr id="104" name="Hexagon 103">
                  <a:extLst>
                    <a:ext uri="{FF2B5EF4-FFF2-40B4-BE49-F238E27FC236}">
                      <a16:creationId xmlns:a16="http://schemas.microsoft.com/office/drawing/2014/main" id="{C95D3D59-5490-B541-9A9F-53975FFD2F7A}"/>
                    </a:ext>
                  </a:extLst>
                </p:cNvPr>
                <p:cNvSpPr/>
                <p:nvPr/>
              </p:nvSpPr>
              <p:spPr>
                <a:xfrm>
                  <a:off x="5060078" y="22112758"/>
                  <a:ext cx="2032046" cy="1147671"/>
                </a:xfrm>
                <a:prstGeom prst="hexagon">
                  <a:avLst/>
                </a:prstGeom>
                <a:solidFill>
                  <a:srgbClr val="56ADB2">
                    <a:alpha val="50196"/>
                  </a:srgbClr>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Land Cover Time Series</a:t>
                  </a:r>
                </a:p>
              </p:txBody>
            </p:sp>
          </p:grpSp>
          <p:sp>
            <p:nvSpPr>
              <p:cNvPr id="78" name="Hexagon 77">
                <a:extLst>
                  <a:ext uri="{FF2B5EF4-FFF2-40B4-BE49-F238E27FC236}">
                    <a16:creationId xmlns:a16="http://schemas.microsoft.com/office/drawing/2014/main" id="{CCD840FC-EC85-004B-A8BF-8DBFF171D8A3}"/>
                  </a:ext>
                </a:extLst>
              </p:cNvPr>
              <p:cNvSpPr/>
              <p:nvPr/>
            </p:nvSpPr>
            <p:spPr>
              <a:xfrm>
                <a:off x="947150" y="23241770"/>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Landsat 5 TM, Landsat 8 OLI</a:t>
                </a:r>
              </a:p>
            </p:txBody>
          </p:sp>
          <p:grpSp>
            <p:nvGrpSpPr>
              <p:cNvPr id="79" name="Group 78">
                <a:extLst>
                  <a:ext uri="{FF2B5EF4-FFF2-40B4-BE49-F238E27FC236}">
                    <a16:creationId xmlns:a16="http://schemas.microsoft.com/office/drawing/2014/main" id="{B0F12A7A-47AE-A848-A94C-AEFE0E582CCF}"/>
                  </a:ext>
                </a:extLst>
              </p:cNvPr>
              <p:cNvGrpSpPr/>
              <p:nvPr/>
            </p:nvGrpSpPr>
            <p:grpSpPr>
              <a:xfrm>
                <a:off x="1963172" y="24384145"/>
                <a:ext cx="5296406" cy="2172145"/>
                <a:chOff x="3155127" y="25040483"/>
                <a:chExt cx="5296406" cy="2172145"/>
              </a:xfrm>
            </p:grpSpPr>
            <p:sp>
              <p:nvSpPr>
                <p:cNvPr id="96" name="Hexagon 95">
                  <a:extLst>
                    <a:ext uri="{FF2B5EF4-FFF2-40B4-BE49-F238E27FC236}">
                      <a16:creationId xmlns:a16="http://schemas.microsoft.com/office/drawing/2014/main" id="{96BDFEAC-9781-5048-A676-B1AE3BDF1409}"/>
                    </a:ext>
                  </a:extLst>
                </p:cNvPr>
                <p:cNvSpPr/>
                <p:nvPr/>
              </p:nvSpPr>
              <p:spPr>
                <a:xfrm>
                  <a:off x="6419487" y="26064957"/>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FEMA Floodplains</a:t>
                  </a:r>
                </a:p>
              </p:txBody>
            </p:sp>
            <p:grpSp>
              <p:nvGrpSpPr>
                <p:cNvPr id="97" name="Group 96">
                  <a:extLst>
                    <a:ext uri="{FF2B5EF4-FFF2-40B4-BE49-F238E27FC236}">
                      <a16:creationId xmlns:a16="http://schemas.microsoft.com/office/drawing/2014/main" id="{7513A7F7-8010-B94F-AB26-2072AFC1C979}"/>
                    </a:ext>
                  </a:extLst>
                </p:cNvPr>
                <p:cNvGrpSpPr/>
                <p:nvPr/>
              </p:nvGrpSpPr>
              <p:grpSpPr>
                <a:xfrm>
                  <a:off x="3155127" y="25040483"/>
                  <a:ext cx="3365958" cy="1834053"/>
                  <a:chOff x="3155127" y="25040483"/>
                  <a:chExt cx="3365958" cy="1834053"/>
                </a:xfrm>
              </p:grpSpPr>
              <p:sp>
                <p:nvSpPr>
                  <p:cNvPr id="99" name="Cross 98">
                    <a:extLst>
                      <a:ext uri="{FF2B5EF4-FFF2-40B4-BE49-F238E27FC236}">
                        <a16:creationId xmlns:a16="http://schemas.microsoft.com/office/drawing/2014/main" id="{BD30B003-ADB7-1241-ABC2-4754671A1180}"/>
                      </a:ext>
                    </a:extLst>
                  </p:cNvPr>
                  <p:cNvSpPr/>
                  <p:nvPr/>
                </p:nvSpPr>
                <p:spPr>
                  <a:xfrm>
                    <a:off x="6049597" y="26403048"/>
                    <a:ext cx="471488" cy="471488"/>
                  </a:xfrm>
                  <a:prstGeom prst="plus">
                    <a:avLst>
                      <a:gd name="adj" fmla="val 37121"/>
                    </a:avLst>
                  </a:prstGeom>
                  <a:solidFill>
                    <a:srgbClr val="56ADB2"/>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Curved Connector 99">
                    <a:extLst>
                      <a:ext uri="{FF2B5EF4-FFF2-40B4-BE49-F238E27FC236}">
                        <a16:creationId xmlns:a16="http://schemas.microsoft.com/office/drawing/2014/main" id="{E66421AD-CE21-DF45-B868-5A94B297D0B5}"/>
                      </a:ext>
                    </a:extLst>
                  </p:cNvPr>
                  <p:cNvCxnSpPr>
                    <a:cxnSpLocks/>
                    <a:endCxn id="98" idx="3"/>
                  </p:cNvCxnSpPr>
                  <p:nvPr/>
                </p:nvCxnSpPr>
                <p:spPr>
                  <a:xfrm rot="16200000" flipH="1">
                    <a:off x="2845552" y="25350058"/>
                    <a:ext cx="1598310" cy="979160"/>
                  </a:xfrm>
                  <a:prstGeom prst="curvedConnector2">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Hexagon 97">
                  <a:extLst>
                    <a:ext uri="{FF2B5EF4-FFF2-40B4-BE49-F238E27FC236}">
                      <a16:creationId xmlns:a16="http://schemas.microsoft.com/office/drawing/2014/main" id="{C81DC751-615B-2B4E-B0A9-6B91F6F8F8F2}"/>
                    </a:ext>
                  </a:extLst>
                </p:cNvPr>
                <p:cNvSpPr/>
                <p:nvPr/>
              </p:nvSpPr>
              <p:spPr>
                <a:xfrm>
                  <a:off x="4134287" y="26064957"/>
                  <a:ext cx="2032046" cy="1147671"/>
                </a:xfrm>
                <a:prstGeom prst="hexagon">
                  <a:avLst/>
                </a:prstGeom>
                <a:no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75000"/>
                          <a:lumOff val="25000"/>
                        </a:schemeClr>
                      </a:solidFill>
                    </a:rPr>
                    <a:t>Normalized Difference Water Index</a:t>
                  </a:r>
                </a:p>
              </p:txBody>
            </p:sp>
          </p:grpSp>
          <p:grpSp>
            <p:nvGrpSpPr>
              <p:cNvPr id="80" name="Group 79">
                <a:extLst>
                  <a:ext uri="{FF2B5EF4-FFF2-40B4-BE49-F238E27FC236}">
                    <a16:creationId xmlns:a16="http://schemas.microsoft.com/office/drawing/2014/main" id="{D1AB4248-8428-4648-BA3A-B9DF68037750}"/>
                  </a:ext>
                </a:extLst>
              </p:cNvPr>
              <p:cNvGrpSpPr/>
              <p:nvPr/>
            </p:nvGrpSpPr>
            <p:grpSpPr>
              <a:xfrm>
                <a:off x="2711318" y="22529200"/>
                <a:ext cx="1632657" cy="1205263"/>
                <a:chOff x="2735672" y="20287248"/>
                <a:chExt cx="1632657" cy="1205263"/>
              </a:xfrm>
            </p:grpSpPr>
            <p:pic>
              <p:nvPicPr>
                <p:cNvPr id="94" name="Graphic 93" descr="Gears">
                  <a:extLst>
                    <a:ext uri="{FF2B5EF4-FFF2-40B4-BE49-F238E27FC236}">
                      <a16:creationId xmlns:a16="http://schemas.microsoft.com/office/drawing/2014/main" id="{C0CAEBA2-1B16-8149-91E0-4643D8BBF88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5672" y="20287248"/>
                  <a:ext cx="1163185" cy="1163185"/>
                </a:xfrm>
                <a:prstGeom prst="rect">
                  <a:avLst/>
                </a:prstGeom>
              </p:spPr>
            </p:pic>
            <p:sp>
              <p:nvSpPr>
                <p:cNvPr id="95" name="TextBox 94">
                  <a:extLst>
                    <a:ext uri="{FF2B5EF4-FFF2-40B4-BE49-F238E27FC236}">
                      <a16:creationId xmlns:a16="http://schemas.microsoft.com/office/drawing/2014/main" id="{070E7887-F4DC-7948-800F-74B4624042FC}"/>
                    </a:ext>
                  </a:extLst>
                </p:cNvPr>
                <p:cNvSpPr txBox="1"/>
                <p:nvPr/>
              </p:nvSpPr>
              <p:spPr>
                <a:xfrm>
                  <a:off x="2735672" y="20846180"/>
                  <a:ext cx="1632657" cy="646331"/>
                </a:xfrm>
                <a:prstGeom prst="rect">
                  <a:avLst/>
                </a:prstGeom>
                <a:noFill/>
              </p:spPr>
              <p:txBody>
                <a:bodyPr wrap="square" rtlCol="0">
                  <a:spAutoFit/>
                </a:bodyPr>
                <a:lstStyle/>
                <a:p>
                  <a:pPr algn="ctr"/>
                  <a:r>
                    <a:rPr lang="en-US" b="1">
                      <a:solidFill>
                        <a:schemeClr val="tx1">
                          <a:lumMod val="75000"/>
                          <a:lumOff val="25000"/>
                        </a:schemeClr>
                      </a:solidFill>
                      <a:latin typeface="Century Gothic" panose="020B0502020202020204" pitchFamily="34" charset="0"/>
                    </a:rPr>
                    <a:t>Google Earth Engine</a:t>
                  </a:r>
                </a:p>
              </p:txBody>
            </p:sp>
          </p:grpSp>
          <p:grpSp>
            <p:nvGrpSpPr>
              <p:cNvPr id="81" name="Group 80">
                <a:extLst>
                  <a:ext uri="{FF2B5EF4-FFF2-40B4-BE49-F238E27FC236}">
                    <a16:creationId xmlns:a16="http://schemas.microsoft.com/office/drawing/2014/main" id="{A0202688-8849-BA42-B9D6-CCB5A4B08704}"/>
                  </a:ext>
                </a:extLst>
              </p:cNvPr>
              <p:cNvGrpSpPr/>
              <p:nvPr/>
            </p:nvGrpSpPr>
            <p:grpSpPr>
              <a:xfrm>
                <a:off x="1251822" y="24601707"/>
                <a:ext cx="1876164" cy="1163185"/>
                <a:chOff x="2735672" y="20287248"/>
                <a:chExt cx="1876164" cy="1163185"/>
              </a:xfrm>
            </p:grpSpPr>
            <p:pic>
              <p:nvPicPr>
                <p:cNvPr id="92" name="Graphic 91" descr="Gears">
                  <a:extLst>
                    <a:ext uri="{FF2B5EF4-FFF2-40B4-BE49-F238E27FC236}">
                      <a16:creationId xmlns:a16="http://schemas.microsoft.com/office/drawing/2014/main" id="{A8A5F977-584D-E344-9D61-CEFDF05B10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35672" y="20287248"/>
                  <a:ext cx="1163185" cy="1163185"/>
                </a:xfrm>
                <a:prstGeom prst="rect">
                  <a:avLst/>
                </a:prstGeom>
              </p:spPr>
            </p:pic>
            <p:sp>
              <p:nvSpPr>
                <p:cNvPr id="93" name="TextBox 92">
                  <a:extLst>
                    <a:ext uri="{FF2B5EF4-FFF2-40B4-BE49-F238E27FC236}">
                      <a16:creationId xmlns:a16="http://schemas.microsoft.com/office/drawing/2014/main" id="{D819A731-F69A-5D4E-9F89-D8ADA1610E15}"/>
                    </a:ext>
                  </a:extLst>
                </p:cNvPr>
                <p:cNvSpPr txBox="1"/>
                <p:nvPr/>
              </p:nvSpPr>
              <p:spPr>
                <a:xfrm>
                  <a:off x="2979195" y="20715905"/>
                  <a:ext cx="1632641" cy="646331"/>
                </a:xfrm>
                <a:prstGeom prst="rect">
                  <a:avLst/>
                </a:prstGeom>
                <a:noFill/>
              </p:spPr>
              <p:txBody>
                <a:bodyPr wrap="square" rtlCol="0">
                  <a:spAutoFit/>
                </a:bodyPr>
                <a:lstStyle/>
                <a:p>
                  <a:pPr algn="ctr"/>
                  <a:r>
                    <a:rPr lang="en-US" b="1">
                      <a:solidFill>
                        <a:schemeClr val="tx1">
                          <a:lumMod val="75000"/>
                          <a:lumOff val="25000"/>
                        </a:schemeClr>
                      </a:solidFill>
                      <a:latin typeface="Century Gothic" panose="020B0502020202020204" pitchFamily="34" charset="0"/>
                    </a:rPr>
                    <a:t>Google Earth Engine</a:t>
                  </a:r>
                </a:p>
              </p:txBody>
            </p:sp>
          </p:grpSp>
          <p:cxnSp>
            <p:nvCxnSpPr>
              <p:cNvPr id="82" name="Straight Arrow Connector 81">
                <a:extLst>
                  <a:ext uri="{FF2B5EF4-FFF2-40B4-BE49-F238E27FC236}">
                    <a16:creationId xmlns:a16="http://schemas.microsoft.com/office/drawing/2014/main" id="{4718314A-1A59-DB40-89A8-3A41BAD2015B}"/>
                  </a:ext>
                </a:extLst>
              </p:cNvPr>
              <p:cNvCxnSpPr>
                <a:cxnSpLocks/>
              </p:cNvCxnSpPr>
              <p:nvPr/>
            </p:nvCxnSpPr>
            <p:spPr>
              <a:xfrm>
                <a:off x="9830888" y="23511216"/>
                <a:ext cx="0" cy="2235494"/>
              </a:xfrm>
              <a:prstGeom prst="straightConnector1">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sp>
            <p:nvSpPr>
              <p:cNvPr id="83" name="Hexagon 82">
                <a:extLst>
                  <a:ext uri="{FF2B5EF4-FFF2-40B4-BE49-F238E27FC236}">
                    <a16:creationId xmlns:a16="http://schemas.microsoft.com/office/drawing/2014/main" id="{804A1817-0DF5-FD4E-97C5-7EB641694368}"/>
                  </a:ext>
                </a:extLst>
              </p:cNvPr>
              <p:cNvSpPr/>
              <p:nvPr/>
            </p:nvSpPr>
            <p:spPr>
              <a:xfrm>
                <a:off x="8753263" y="25720411"/>
                <a:ext cx="2202144" cy="1147671"/>
              </a:xfrm>
              <a:prstGeom prst="hexagon">
                <a:avLst/>
              </a:prstGeom>
              <a:solidFill>
                <a:srgbClr val="56ADB2">
                  <a:alpha val="50196"/>
                </a:srgbClr>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lumMod val="75000"/>
                        <a:lumOff val="25000"/>
                      </a:schemeClr>
                    </a:solidFill>
                  </a:rPr>
                  <a:t>Flood Vulnerability Maps</a:t>
                </a:r>
              </a:p>
            </p:txBody>
          </p:sp>
          <p:grpSp>
            <p:nvGrpSpPr>
              <p:cNvPr id="84" name="Group 83">
                <a:extLst>
                  <a:ext uri="{FF2B5EF4-FFF2-40B4-BE49-F238E27FC236}">
                    <a16:creationId xmlns:a16="http://schemas.microsoft.com/office/drawing/2014/main" id="{32B6FE34-F10D-7346-9BDD-4A3440A314F1}"/>
                  </a:ext>
                </a:extLst>
              </p:cNvPr>
              <p:cNvGrpSpPr/>
              <p:nvPr/>
            </p:nvGrpSpPr>
            <p:grpSpPr>
              <a:xfrm>
                <a:off x="7788791" y="23126106"/>
                <a:ext cx="1632657" cy="1163185"/>
                <a:chOff x="2974265" y="20179916"/>
                <a:chExt cx="1632657" cy="1163185"/>
              </a:xfrm>
            </p:grpSpPr>
            <p:pic>
              <p:nvPicPr>
                <p:cNvPr id="90" name="Graphic 89" descr="Gears">
                  <a:extLst>
                    <a:ext uri="{FF2B5EF4-FFF2-40B4-BE49-F238E27FC236}">
                      <a16:creationId xmlns:a16="http://schemas.microsoft.com/office/drawing/2014/main" id="{70108F75-E37C-BA41-97BB-91BC6E3F30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4265" y="20179916"/>
                  <a:ext cx="1163185" cy="1163185"/>
                </a:xfrm>
                <a:prstGeom prst="rect">
                  <a:avLst/>
                </a:prstGeom>
              </p:spPr>
            </p:pic>
            <p:sp>
              <p:nvSpPr>
                <p:cNvPr id="91" name="TextBox 90">
                  <a:extLst>
                    <a:ext uri="{FF2B5EF4-FFF2-40B4-BE49-F238E27FC236}">
                      <a16:creationId xmlns:a16="http://schemas.microsoft.com/office/drawing/2014/main" id="{8460C3DF-277E-A348-8D95-D700CC5EF960}"/>
                    </a:ext>
                  </a:extLst>
                </p:cNvPr>
                <p:cNvSpPr txBox="1"/>
                <p:nvPr/>
              </p:nvSpPr>
              <p:spPr>
                <a:xfrm>
                  <a:off x="2974265" y="20738848"/>
                  <a:ext cx="1632657" cy="369332"/>
                </a:xfrm>
                <a:prstGeom prst="rect">
                  <a:avLst/>
                </a:prstGeom>
                <a:noFill/>
              </p:spPr>
              <p:txBody>
                <a:bodyPr wrap="square" rtlCol="0">
                  <a:spAutoFit/>
                </a:bodyPr>
                <a:lstStyle/>
                <a:p>
                  <a:pPr algn="ctr"/>
                  <a:r>
                    <a:rPr lang="en-US" b="1">
                      <a:solidFill>
                        <a:schemeClr val="tx1">
                          <a:lumMod val="75000"/>
                          <a:lumOff val="25000"/>
                        </a:schemeClr>
                      </a:solidFill>
                      <a:latin typeface="Century Gothic" panose="020B0502020202020204" pitchFamily="34" charset="0"/>
                    </a:rPr>
                    <a:t>ArcGIS Pro</a:t>
                  </a:r>
                </a:p>
              </p:txBody>
            </p:sp>
          </p:grpSp>
          <p:grpSp>
            <p:nvGrpSpPr>
              <p:cNvPr id="85" name="Group 84">
                <a:extLst>
                  <a:ext uri="{FF2B5EF4-FFF2-40B4-BE49-F238E27FC236}">
                    <a16:creationId xmlns:a16="http://schemas.microsoft.com/office/drawing/2014/main" id="{0B377CBB-BBE6-7247-9658-EF3BD7E35AB9}"/>
                  </a:ext>
                </a:extLst>
              </p:cNvPr>
              <p:cNvGrpSpPr/>
              <p:nvPr/>
            </p:nvGrpSpPr>
            <p:grpSpPr>
              <a:xfrm>
                <a:off x="9895013" y="23884178"/>
                <a:ext cx="2260530" cy="1415772"/>
                <a:chOff x="9895013" y="23884178"/>
                <a:chExt cx="2260530" cy="1415772"/>
              </a:xfrm>
            </p:grpSpPr>
            <p:sp>
              <p:nvSpPr>
                <p:cNvPr id="86" name="Cross 85">
                  <a:extLst>
                    <a:ext uri="{FF2B5EF4-FFF2-40B4-BE49-F238E27FC236}">
                      <a16:creationId xmlns:a16="http://schemas.microsoft.com/office/drawing/2014/main" id="{A63614A7-5DC8-004A-A957-F83C9167C2AE}"/>
                    </a:ext>
                  </a:extLst>
                </p:cNvPr>
                <p:cNvSpPr/>
                <p:nvPr/>
              </p:nvSpPr>
              <p:spPr>
                <a:xfrm>
                  <a:off x="9911649" y="23954397"/>
                  <a:ext cx="225242" cy="225242"/>
                </a:xfrm>
                <a:prstGeom prst="plus">
                  <a:avLst>
                    <a:gd name="adj" fmla="val 37121"/>
                  </a:avLst>
                </a:prstGeom>
                <a:solidFill>
                  <a:srgbClr val="56ADB2"/>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AC90DD4-1970-DE42-9DA1-22E156F7DEEF}"/>
                    </a:ext>
                  </a:extLst>
                </p:cNvPr>
                <p:cNvSpPr txBox="1"/>
                <p:nvPr/>
              </p:nvSpPr>
              <p:spPr>
                <a:xfrm>
                  <a:off x="10123497" y="23884178"/>
                  <a:ext cx="2032046" cy="1415772"/>
                </a:xfrm>
                <a:prstGeom prst="rect">
                  <a:avLst/>
                </a:prstGeom>
                <a:noFill/>
              </p:spPr>
              <p:txBody>
                <a:bodyPr wrap="square" rtlCol="0">
                  <a:spAutoFit/>
                </a:bodyPr>
                <a:lstStyle/>
                <a:p>
                  <a:pPr>
                    <a:spcBef>
                      <a:spcPts val="600"/>
                    </a:spcBef>
                  </a:pPr>
                  <a:r>
                    <a:rPr lang="en-US">
                      <a:solidFill>
                        <a:schemeClr val="tx1">
                          <a:lumMod val="75000"/>
                          <a:lumOff val="25000"/>
                        </a:schemeClr>
                      </a:solidFill>
                    </a:rPr>
                    <a:t>Population</a:t>
                  </a:r>
                </a:p>
                <a:p>
                  <a:pPr>
                    <a:spcBef>
                      <a:spcPts val="600"/>
                    </a:spcBef>
                  </a:pPr>
                  <a:endParaRPr lang="en-US" sz="600">
                    <a:solidFill>
                      <a:schemeClr val="tx1">
                        <a:lumMod val="75000"/>
                        <a:lumOff val="25000"/>
                      </a:schemeClr>
                    </a:solidFill>
                  </a:endParaRPr>
                </a:p>
                <a:p>
                  <a:pPr>
                    <a:spcBef>
                      <a:spcPts val="600"/>
                    </a:spcBef>
                  </a:pPr>
                  <a:r>
                    <a:rPr lang="en-US">
                      <a:solidFill>
                        <a:schemeClr val="tx1">
                          <a:lumMod val="75000"/>
                          <a:lumOff val="25000"/>
                        </a:schemeClr>
                      </a:solidFill>
                    </a:rPr>
                    <a:t>Road Network</a:t>
                  </a:r>
                </a:p>
                <a:p>
                  <a:pPr>
                    <a:spcBef>
                      <a:spcPts val="600"/>
                    </a:spcBef>
                  </a:pPr>
                  <a:endParaRPr lang="en-US" sz="600">
                    <a:solidFill>
                      <a:schemeClr val="tx1">
                        <a:lumMod val="75000"/>
                        <a:lumOff val="25000"/>
                      </a:schemeClr>
                    </a:solidFill>
                  </a:endParaRPr>
                </a:p>
                <a:p>
                  <a:pPr>
                    <a:spcBef>
                      <a:spcPts val="600"/>
                    </a:spcBef>
                  </a:pPr>
                  <a:r>
                    <a:rPr lang="en-US">
                      <a:solidFill>
                        <a:schemeClr val="tx1">
                          <a:lumMod val="75000"/>
                          <a:lumOff val="25000"/>
                        </a:schemeClr>
                      </a:solidFill>
                    </a:rPr>
                    <a:t>Mines</a:t>
                  </a:r>
                </a:p>
              </p:txBody>
            </p:sp>
            <p:sp>
              <p:nvSpPr>
                <p:cNvPr id="88" name="Cross 87">
                  <a:extLst>
                    <a:ext uri="{FF2B5EF4-FFF2-40B4-BE49-F238E27FC236}">
                      <a16:creationId xmlns:a16="http://schemas.microsoft.com/office/drawing/2014/main" id="{C736B7E0-CFA4-B84C-B047-4B7DE237A767}"/>
                    </a:ext>
                  </a:extLst>
                </p:cNvPr>
                <p:cNvSpPr/>
                <p:nvPr/>
              </p:nvSpPr>
              <p:spPr>
                <a:xfrm>
                  <a:off x="9895013" y="24459766"/>
                  <a:ext cx="225242" cy="225242"/>
                </a:xfrm>
                <a:prstGeom prst="plus">
                  <a:avLst>
                    <a:gd name="adj" fmla="val 37121"/>
                  </a:avLst>
                </a:prstGeom>
                <a:solidFill>
                  <a:srgbClr val="56ADB2"/>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ross 88">
                  <a:extLst>
                    <a:ext uri="{FF2B5EF4-FFF2-40B4-BE49-F238E27FC236}">
                      <a16:creationId xmlns:a16="http://schemas.microsoft.com/office/drawing/2014/main" id="{BEB4E11C-D308-3947-887C-1C370A453FD0}"/>
                    </a:ext>
                  </a:extLst>
                </p:cNvPr>
                <p:cNvSpPr/>
                <p:nvPr/>
              </p:nvSpPr>
              <p:spPr>
                <a:xfrm>
                  <a:off x="9914722" y="24970751"/>
                  <a:ext cx="225242" cy="225242"/>
                </a:xfrm>
                <a:prstGeom prst="plus">
                  <a:avLst>
                    <a:gd name="adj" fmla="val 37121"/>
                  </a:avLst>
                </a:prstGeom>
                <a:solidFill>
                  <a:srgbClr val="56ADB2"/>
                </a:solidFill>
                <a:ln>
                  <a:solidFill>
                    <a:srgbClr val="56A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5" name="Text Placeholder 16">
            <a:extLst>
              <a:ext uri="{FF2B5EF4-FFF2-40B4-BE49-F238E27FC236}">
                <a16:creationId xmlns:a16="http://schemas.microsoft.com/office/drawing/2014/main" id="{B6F6DA96-13E8-B143-BFFF-5BA8F4806623}"/>
              </a:ext>
            </a:extLst>
          </p:cNvPr>
          <p:cNvSpPr txBox="1">
            <a:spLocks/>
          </p:cNvSpPr>
          <p:nvPr/>
        </p:nvSpPr>
        <p:spPr>
          <a:xfrm>
            <a:off x="12832976" y="32230129"/>
            <a:ext cx="11430000" cy="2211418"/>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56ADB2"/>
              </a:buClr>
              <a:buFont typeface="Arial" panose="05030102010509060703" pitchFamily="18" charset="2"/>
              <a:buChar char="•"/>
            </a:pPr>
            <a:r>
              <a:rPr lang="en-US" dirty="0">
                <a:solidFill>
                  <a:schemeClr val="tx1">
                    <a:lumMod val="75000"/>
                    <a:lumOff val="25000"/>
                  </a:schemeClr>
                </a:solidFill>
                <a:latin typeface="Garamond"/>
              </a:rPr>
              <a:t>Partners: Madison Ball and Beth Warnick, Friends of the Cheat</a:t>
            </a:r>
            <a:endParaRPr lang="en-US" dirty="0">
              <a:solidFill>
                <a:schemeClr val="tx1">
                  <a:lumMod val="75000"/>
                  <a:lumOff val="25000"/>
                </a:schemeClr>
              </a:solidFill>
              <a:latin typeface="Garamond" panose="02020404030301010803" pitchFamily="18" charset="0"/>
            </a:endParaRPr>
          </a:p>
          <a:p>
            <a:pPr>
              <a:lnSpc>
                <a:spcPct val="100000"/>
              </a:lnSpc>
              <a:spcBef>
                <a:spcPts val="0"/>
              </a:spcBef>
              <a:buClr>
                <a:srgbClr val="56ADB2"/>
              </a:buClr>
              <a:buFont typeface="Arial" panose="05030102010509060703" pitchFamily="18" charset="2"/>
              <a:buChar char="•"/>
            </a:pPr>
            <a:r>
              <a:rPr lang="en-US" dirty="0">
                <a:solidFill>
                  <a:schemeClr val="tx1">
                    <a:lumMod val="75000"/>
                    <a:lumOff val="25000"/>
                  </a:schemeClr>
                </a:solidFill>
                <a:latin typeface="Garamond"/>
              </a:rPr>
              <a:t>DEVELOP Advisors: Dr. Robert Griffin, The University of Alabama Huntsville and Dr. Jeffrey </a:t>
            </a:r>
            <a:r>
              <a:rPr lang="en-US" dirty="0" err="1">
                <a:solidFill>
                  <a:schemeClr val="tx1">
                    <a:lumMod val="75000"/>
                    <a:lumOff val="25000"/>
                  </a:schemeClr>
                </a:solidFill>
                <a:latin typeface="Garamond"/>
              </a:rPr>
              <a:t>Luvall</a:t>
            </a:r>
            <a:r>
              <a:rPr lang="en-US" dirty="0">
                <a:solidFill>
                  <a:schemeClr val="tx1">
                    <a:lumMod val="75000"/>
                    <a:lumOff val="25000"/>
                  </a:schemeClr>
                </a:solidFill>
                <a:latin typeface="Garamond"/>
              </a:rPr>
              <a:t>, NASA Marshall Space Flight Center, and A.R. Williams, NASA DEVELOP National Program</a:t>
            </a:r>
          </a:p>
          <a:p>
            <a:pPr>
              <a:lnSpc>
                <a:spcPct val="100000"/>
              </a:lnSpc>
              <a:spcBef>
                <a:spcPts val="0"/>
              </a:spcBef>
              <a:buClr>
                <a:srgbClr val="56ADB2"/>
              </a:buClr>
              <a:buFont typeface="Arial" panose="05030102010509060703" pitchFamily="18" charset="2"/>
              <a:buChar char="•"/>
            </a:pPr>
            <a:endParaRPr lang="en-US" b="1" dirty="0">
              <a:solidFill>
                <a:schemeClr val="tx1">
                  <a:lumMod val="75000"/>
                  <a:lumOff val="25000"/>
                </a:schemeClr>
              </a:solidFill>
              <a:latin typeface="Garamond" panose="02020404030301010803" pitchFamily="18" charset="0"/>
            </a:endParaRPr>
          </a:p>
        </p:txBody>
      </p:sp>
      <p:pic>
        <p:nvPicPr>
          <p:cNvPr id="112" name="Picture 111" descr="A picture containing outdoor, tree, ground, person&#10;&#10;Description automatically generated">
            <a:extLst>
              <a:ext uri="{FF2B5EF4-FFF2-40B4-BE49-F238E27FC236}">
                <a16:creationId xmlns:a16="http://schemas.microsoft.com/office/drawing/2014/main" id="{57B67EC4-8854-EE4C-9837-91D5D99202CC}"/>
              </a:ext>
            </a:extLst>
          </p:cNvPr>
          <p:cNvPicPr>
            <a:picLocks noChangeAspect="1"/>
          </p:cNvPicPr>
          <p:nvPr/>
        </p:nvPicPr>
        <p:blipFill rotWithShape="1">
          <a:blip r:embed="rId10">
            <a:extLst>
              <a:ext uri="{28A0092B-C50C-407E-A947-70E740481C1C}">
                <a14:useLocalDpi xmlns:a14="http://schemas.microsoft.com/office/drawing/2010/main" val="0"/>
              </a:ext>
            </a:extLst>
          </a:blip>
          <a:srcRect l="44493" t="30035" r="24568" b="48822"/>
          <a:stretch/>
        </p:blipFill>
        <p:spPr>
          <a:xfrm>
            <a:off x="4336102" y="31117010"/>
            <a:ext cx="1733788" cy="1773805"/>
          </a:xfrm>
          <a:prstGeom prst="ellipse">
            <a:avLst/>
          </a:prstGeom>
        </p:spPr>
      </p:pic>
      <p:pic>
        <p:nvPicPr>
          <p:cNvPr id="107" name="Picture 106">
            <a:extLst>
              <a:ext uri="{FF2B5EF4-FFF2-40B4-BE49-F238E27FC236}">
                <a16:creationId xmlns:a16="http://schemas.microsoft.com/office/drawing/2014/main" id="{8BDF0775-7CF6-0640-98D6-7A5D0CA4465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850" b="7797"/>
          <a:stretch/>
        </p:blipFill>
        <p:spPr>
          <a:xfrm>
            <a:off x="1237452" y="31131542"/>
            <a:ext cx="1737360" cy="1733666"/>
          </a:xfrm>
          <a:prstGeom prst="ellipse">
            <a:avLst/>
          </a:prstGeom>
        </p:spPr>
      </p:pic>
      <p:pic>
        <p:nvPicPr>
          <p:cNvPr id="18" name="Picture 17" descr="A person smiling for the camera&#10;&#10;Description automatically generated with medium confidence">
            <a:extLst>
              <a:ext uri="{FF2B5EF4-FFF2-40B4-BE49-F238E27FC236}">
                <a16:creationId xmlns:a16="http://schemas.microsoft.com/office/drawing/2014/main" id="{F2116477-3910-4FF2-AB87-2940A2FAEA7E}"/>
              </a:ext>
            </a:extLst>
          </p:cNvPr>
          <p:cNvPicPr>
            <a:picLocks noChangeAspect="1"/>
          </p:cNvPicPr>
          <p:nvPr/>
        </p:nvPicPr>
        <p:blipFill rotWithShape="1">
          <a:blip r:embed="rId12">
            <a:extLst>
              <a:ext uri="{28A0092B-C50C-407E-A947-70E740481C1C}">
                <a14:useLocalDpi xmlns:a14="http://schemas.microsoft.com/office/drawing/2010/main" val="0"/>
              </a:ext>
            </a:extLst>
          </a:blip>
          <a:srcRect l="8580" t="5046" r="8899" b="41535"/>
          <a:stretch/>
        </p:blipFill>
        <p:spPr>
          <a:xfrm>
            <a:off x="7073847" y="31133081"/>
            <a:ext cx="1765518" cy="1732127"/>
          </a:xfrm>
          <a:prstGeom prst="ellipse">
            <a:avLst/>
          </a:prstGeom>
        </p:spPr>
      </p:pic>
      <p:grpSp>
        <p:nvGrpSpPr>
          <p:cNvPr id="111" name="Group 110">
            <a:extLst>
              <a:ext uri="{FF2B5EF4-FFF2-40B4-BE49-F238E27FC236}">
                <a16:creationId xmlns:a16="http://schemas.microsoft.com/office/drawing/2014/main" id="{2C64E19C-C9A3-4527-A203-BF243654F3A0}"/>
              </a:ext>
            </a:extLst>
          </p:cNvPr>
          <p:cNvGrpSpPr/>
          <p:nvPr/>
        </p:nvGrpSpPr>
        <p:grpSpPr>
          <a:xfrm>
            <a:off x="12868789" y="19677065"/>
            <a:ext cx="3462351" cy="3344473"/>
            <a:chOff x="21284472" y="17147747"/>
            <a:chExt cx="2898712" cy="3460181"/>
          </a:xfrm>
        </p:grpSpPr>
        <p:sp>
          <p:nvSpPr>
            <p:cNvPr id="124" name="Round Diagonal Corner Rectangle 9">
              <a:extLst>
                <a:ext uri="{FF2B5EF4-FFF2-40B4-BE49-F238E27FC236}">
                  <a16:creationId xmlns:a16="http://schemas.microsoft.com/office/drawing/2014/main" id="{1F0026FA-DF86-42B3-AE92-26170B4E0B03}"/>
                </a:ext>
              </a:extLst>
            </p:cNvPr>
            <p:cNvSpPr/>
            <p:nvPr/>
          </p:nvSpPr>
          <p:spPr>
            <a:xfrm>
              <a:off x="21499932" y="19126180"/>
              <a:ext cx="534727" cy="318356"/>
            </a:xfrm>
            <a:prstGeom prst="round2DiagRect">
              <a:avLst/>
            </a:prstGeom>
            <a:solidFill>
              <a:srgbClr val="004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6" name="TextBox 125">
              <a:extLst>
                <a:ext uri="{FF2B5EF4-FFF2-40B4-BE49-F238E27FC236}">
                  <a16:creationId xmlns:a16="http://schemas.microsoft.com/office/drawing/2014/main" id="{84013EC8-E419-469A-83BB-E4FF04C67876}"/>
                </a:ext>
              </a:extLst>
            </p:cNvPr>
            <p:cNvSpPr txBox="1"/>
            <p:nvPr/>
          </p:nvSpPr>
          <p:spPr>
            <a:xfrm>
              <a:off x="22034659" y="19113826"/>
              <a:ext cx="2003525" cy="668692"/>
            </a:xfrm>
            <a:prstGeom prst="rect">
              <a:avLst/>
            </a:prstGeom>
            <a:noFill/>
          </p:spPr>
          <p:txBody>
            <a:bodyPr wrap="square" rtlCol="0">
              <a:spAutoFit/>
            </a:bodyPr>
            <a:lstStyle/>
            <a:p>
              <a:r>
                <a:rPr lang="en-US">
                  <a:solidFill>
                    <a:schemeClr val="tx1">
                      <a:lumMod val="75000"/>
                      <a:lumOff val="25000"/>
                    </a:schemeClr>
                  </a:solidFill>
                  <a:latin typeface="Century Gothic" panose="020B0502020202020204" pitchFamily="34" charset="0"/>
                </a:rPr>
                <a:t>Areas with mining</a:t>
              </a:r>
            </a:p>
          </p:txBody>
        </p:sp>
        <p:sp>
          <p:nvSpPr>
            <p:cNvPr id="128" name="Round Diagonal Corner Rectangle 12">
              <a:extLst>
                <a:ext uri="{FF2B5EF4-FFF2-40B4-BE49-F238E27FC236}">
                  <a16:creationId xmlns:a16="http://schemas.microsoft.com/office/drawing/2014/main" id="{B4F89A17-8283-4C71-8785-9B6E0FE18E15}"/>
                </a:ext>
              </a:extLst>
            </p:cNvPr>
            <p:cNvSpPr/>
            <p:nvPr/>
          </p:nvSpPr>
          <p:spPr>
            <a:xfrm>
              <a:off x="21499932" y="19678537"/>
              <a:ext cx="534727" cy="318356"/>
            </a:xfrm>
            <a:prstGeom prst="round2DiagRect">
              <a:avLst/>
            </a:prstGeom>
            <a:solidFill>
              <a:srgbClr val="F50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0" name="TextBox 129">
              <a:extLst>
                <a:ext uri="{FF2B5EF4-FFF2-40B4-BE49-F238E27FC236}">
                  <a16:creationId xmlns:a16="http://schemas.microsoft.com/office/drawing/2014/main" id="{A6B521B1-4294-4D22-A4BD-135D4BD2B246}"/>
                </a:ext>
              </a:extLst>
            </p:cNvPr>
            <p:cNvSpPr txBox="1"/>
            <p:nvPr/>
          </p:nvSpPr>
          <p:spPr>
            <a:xfrm>
              <a:off x="22034659" y="19652654"/>
              <a:ext cx="2003525" cy="955274"/>
            </a:xfrm>
            <a:prstGeom prst="rect">
              <a:avLst/>
            </a:prstGeom>
            <a:noFill/>
          </p:spPr>
          <p:txBody>
            <a:bodyPr wrap="square" rtlCol="0">
              <a:spAutoFit/>
            </a:bodyPr>
            <a:lstStyle/>
            <a:p>
              <a:r>
                <a:rPr lang="en-US">
                  <a:solidFill>
                    <a:schemeClr val="tx1">
                      <a:lumMod val="75000"/>
                      <a:lumOff val="25000"/>
                    </a:schemeClr>
                  </a:solidFill>
                  <a:latin typeface="Century Gothic" panose="020B0502020202020204" pitchFamily="34" charset="0"/>
                </a:rPr>
                <a:t>Mining areas within flood extent</a:t>
              </a:r>
            </a:p>
          </p:txBody>
        </p:sp>
        <p:sp>
          <p:nvSpPr>
            <p:cNvPr id="132" name="Round Diagonal Corner Rectangle 15">
              <a:extLst>
                <a:ext uri="{FF2B5EF4-FFF2-40B4-BE49-F238E27FC236}">
                  <a16:creationId xmlns:a16="http://schemas.microsoft.com/office/drawing/2014/main" id="{71A7B04E-6365-4044-B549-C06A672BFEB2}"/>
                </a:ext>
              </a:extLst>
            </p:cNvPr>
            <p:cNvSpPr/>
            <p:nvPr/>
          </p:nvSpPr>
          <p:spPr>
            <a:xfrm>
              <a:off x="21499932" y="18602727"/>
              <a:ext cx="534727" cy="318356"/>
            </a:xfrm>
            <a:prstGeom prst="round2DiagRect">
              <a:avLst/>
            </a:prstGeom>
            <a:solidFill>
              <a:srgbClr val="00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3" name="TextBox 132">
              <a:extLst>
                <a:ext uri="{FF2B5EF4-FFF2-40B4-BE49-F238E27FC236}">
                  <a16:creationId xmlns:a16="http://schemas.microsoft.com/office/drawing/2014/main" id="{29993997-3D94-4C41-B869-EF6A61AEC989}"/>
                </a:ext>
              </a:extLst>
            </p:cNvPr>
            <p:cNvSpPr txBox="1"/>
            <p:nvPr/>
          </p:nvSpPr>
          <p:spPr>
            <a:xfrm>
              <a:off x="22034659" y="18590372"/>
              <a:ext cx="2003525" cy="382110"/>
            </a:xfrm>
            <a:prstGeom prst="rect">
              <a:avLst/>
            </a:prstGeom>
            <a:noFill/>
          </p:spPr>
          <p:txBody>
            <a:bodyPr wrap="square" rtlCol="0">
              <a:spAutoFit/>
            </a:bodyPr>
            <a:lstStyle/>
            <a:p>
              <a:r>
                <a:rPr lang="en-US">
                  <a:solidFill>
                    <a:schemeClr val="tx1">
                      <a:lumMod val="75000"/>
                      <a:lumOff val="25000"/>
                    </a:schemeClr>
                  </a:solidFill>
                  <a:latin typeface="Century Gothic" panose="020B0502020202020204" pitchFamily="34" charset="0"/>
                </a:rPr>
                <a:t>Flood extent</a:t>
              </a:r>
            </a:p>
          </p:txBody>
        </p:sp>
        <p:pic>
          <p:nvPicPr>
            <p:cNvPr id="134" name="Picture 133">
              <a:extLst>
                <a:ext uri="{FF2B5EF4-FFF2-40B4-BE49-F238E27FC236}">
                  <a16:creationId xmlns:a16="http://schemas.microsoft.com/office/drawing/2014/main" id="{EC47D3FA-8018-4F4C-9630-1DC344EE57C7}"/>
                </a:ext>
              </a:extLst>
            </p:cNvPr>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21284472" y="17147747"/>
              <a:ext cx="835573" cy="1180131"/>
            </a:xfrm>
            <a:prstGeom prst="rect">
              <a:avLst/>
            </a:prstGeom>
          </p:spPr>
        </p:pic>
        <p:sp>
          <p:nvSpPr>
            <p:cNvPr id="135" name="TextBox 134">
              <a:extLst>
                <a:ext uri="{FF2B5EF4-FFF2-40B4-BE49-F238E27FC236}">
                  <a16:creationId xmlns:a16="http://schemas.microsoft.com/office/drawing/2014/main" id="{1D19FA9C-EF91-4C7D-AAFC-23B23DFE6FEB}"/>
                </a:ext>
              </a:extLst>
            </p:cNvPr>
            <p:cNvSpPr txBox="1"/>
            <p:nvPr/>
          </p:nvSpPr>
          <p:spPr>
            <a:xfrm>
              <a:off x="21984254" y="17261560"/>
              <a:ext cx="2198930" cy="1241856"/>
            </a:xfrm>
            <a:prstGeom prst="rect">
              <a:avLst/>
            </a:prstGeom>
            <a:noFill/>
          </p:spPr>
          <p:txBody>
            <a:bodyPr wrap="square" rtlCol="0">
              <a:spAutoFit/>
            </a:bodyPr>
            <a:lstStyle/>
            <a:p>
              <a:r>
                <a:rPr lang="en-US">
                  <a:solidFill>
                    <a:schemeClr val="tx1">
                      <a:lumMod val="75000"/>
                      <a:lumOff val="25000"/>
                    </a:schemeClr>
                  </a:solidFill>
                  <a:latin typeface="Century Gothic" panose="020B0502020202020204" pitchFamily="34" charset="0"/>
                </a:rPr>
                <a:t>High Flood Risk</a:t>
              </a:r>
            </a:p>
            <a:p>
              <a:endParaRPr lang="en-US">
                <a:solidFill>
                  <a:schemeClr val="tx1">
                    <a:lumMod val="75000"/>
                    <a:lumOff val="25000"/>
                  </a:schemeClr>
                </a:solidFill>
                <a:latin typeface="Century Gothic" panose="020B0502020202020204" pitchFamily="34" charset="0"/>
              </a:endParaRPr>
            </a:p>
            <a:p>
              <a:endParaRPr lang="en-US">
                <a:solidFill>
                  <a:schemeClr val="tx1">
                    <a:lumMod val="75000"/>
                    <a:lumOff val="25000"/>
                  </a:schemeClr>
                </a:solidFill>
                <a:latin typeface="Century Gothic" panose="020B0502020202020204" pitchFamily="34" charset="0"/>
              </a:endParaRPr>
            </a:p>
            <a:p>
              <a:r>
                <a:rPr lang="en-US">
                  <a:solidFill>
                    <a:schemeClr val="tx1">
                      <a:lumMod val="75000"/>
                      <a:lumOff val="25000"/>
                    </a:schemeClr>
                  </a:solidFill>
                  <a:latin typeface="Century Gothic" panose="020B0502020202020204" pitchFamily="34" charset="0"/>
                </a:rPr>
                <a:t>Low Flood Risk</a:t>
              </a:r>
            </a:p>
          </p:txBody>
        </p:sp>
      </p:grpSp>
      <p:grpSp>
        <p:nvGrpSpPr>
          <p:cNvPr id="136" name="Group 135">
            <a:extLst>
              <a:ext uri="{FF2B5EF4-FFF2-40B4-BE49-F238E27FC236}">
                <a16:creationId xmlns:a16="http://schemas.microsoft.com/office/drawing/2014/main" id="{E9E2FBCA-3BA5-427F-9BD9-3740377D219D}"/>
              </a:ext>
            </a:extLst>
          </p:cNvPr>
          <p:cNvGrpSpPr/>
          <p:nvPr/>
        </p:nvGrpSpPr>
        <p:grpSpPr>
          <a:xfrm>
            <a:off x="12822735" y="23271112"/>
            <a:ext cx="11741350" cy="5205132"/>
            <a:chOff x="117870" y="769912"/>
            <a:chExt cx="12508501" cy="5589859"/>
          </a:xfrm>
        </p:grpSpPr>
        <p:sp>
          <p:nvSpPr>
            <p:cNvPr id="137" name="TextBox 136">
              <a:extLst>
                <a:ext uri="{FF2B5EF4-FFF2-40B4-BE49-F238E27FC236}">
                  <a16:creationId xmlns:a16="http://schemas.microsoft.com/office/drawing/2014/main" id="{473239B1-02A1-488A-BC47-216D53B76943}"/>
                </a:ext>
              </a:extLst>
            </p:cNvPr>
            <p:cNvSpPr txBox="1"/>
            <p:nvPr/>
          </p:nvSpPr>
          <p:spPr>
            <a:xfrm rot="16200000">
              <a:off x="-1131874" y="3115490"/>
              <a:ext cx="2847960" cy="348471"/>
            </a:xfrm>
            <a:prstGeom prst="rect">
              <a:avLst/>
            </a:prstGeom>
            <a:noFill/>
          </p:spPr>
          <p:txBody>
            <a:bodyPr wrap="square" rtlCol="0">
              <a:spAutoFit/>
            </a:bodyPr>
            <a:lstStyle/>
            <a:p>
              <a:r>
                <a:rPr lang="en-US" sz="1600" b="1" i="0" baseline="0">
                  <a:solidFill>
                    <a:schemeClr val="tx1">
                      <a:lumMod val="75000"/>
                      <a:lumOff val="25000"/>
                    </a:schemeClr>
                  </a:solidFill>
                  <a:effectLst/>
                  <a:latin typeface="Century Gothic" panose="020B0502020202020204" pitchFamily="34" charset="0"/>
                </a:rPr>
                <a:t>Temperature in °F</a:t>
              </a:r>
              <a:endParaRPr lang="en-US" sz="1600" b="1">
                <a:solidFill>
                  <a:schemeClr val="tx1">
                    <a:lumMod val="75000"/>
                    <a:lumOff val="25000"/>
                  </a:schemeClr>
                </a:solidFill>
                <a:effectLst/>
                <a:latin typeface="Century Gothic" panose="020B0502020202020204" pitchFamily="34" charset="0"/>
              </a:endParaRPr>
            </a:p>
          </p:txBody>
        </p:sp>
        <p:grpSp>
          <p:nvGrpSpPr>
            <p:cNvPr id="138" name="Group 137">
              <a:extLst>
                <a:ext uri="{FF2B5EF4-FFF2-40B4-BE49-F238E27FC236}">
                  <a16:creationId xmlns:a16="http://schemas.microsoft.com/office/drawing/2014/main" id="{F78EDE91-858D-45B5-B1F1-DDC299E03CE6}"/>
                </a:ext>
              </a:extLst>
            </p:cNvPr>
            <p:cNvGrpSpPr/>
            <p:nvPr/>
          </p:nvGrpSpPr>
          <p:grpSpPr>
            <a:xfrm>
              <a:off x="569822" y="1073870"/>
              <a:ext cx="953511" cy="4463273"/>
              <a:chOff x="610462" y="1073870"/>
              <a:chExt cx="411203" cy="4463273"/>
            </a:xfrm>
          </p:grpSpPr>
          <p:sp>
            <p:nvSpPr>
              <p:cNvPr id="178" name="TextBox 177">
                <a:extLst>
                  <a:ext uri="{FF2B5EF4-FFF2-40B4-BE49-F238E27FC236}">
                    <a16:creationId xmlns:a16="http://schemas.microsoft.com/office/drawing/2014/main" id="{1A2A2913-88CD-434B-8089-631579DB7B83}"/>
                  </a:ext>
                </a:extLst>
              </p:cNvPr>
              <p:cNvSpPr txBox="1"/>
              <p:nvPr/>
            </p:nvSpPr>
            <p:spPr>
              <a:xfrm>
                <a:off x="615265" y="1073870"/>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52</a:t>
                </a:r>
              </a:p>
            </p:txBody>
          </p:sp>
          <p:sp>
            <p:nvSpPr>
              <p:cNvPr id="179" name="TextBox 178">
                <a:extLst>
                  <a:ext uri="{FF2B5EF4-FFF2-40B4-BE49-F238E27FC236}">
                    <a16:creationId xmlns:a16="http://schemas.microsoft.com/office/drawing/2014/main" id="{BB09AA67-34EA-497C-B487-FABEEA74DA32}"/>
                  </a:ext>
                </a:extLst>
              </p:cNvPr>
              <p:cNvSpPr txBox="1"/>
              <p:nvPr/>
            </p:nvSpPr>
            <p:spPr>
              <a:xfrm>
                <a:off x="610462" y="1627941"/>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51</a:t>
                </a:r>
              </a:p>
            </p:txBody>
          </p:sp>
          <p:sp>
            <p:nvSpPr>
              <p:cNvPr id="180" name="TextBox 179">
                <a:extLst>
                  <a:ext uri="{FF2B5EF4-FFF2-40B4-BE49-F238E27FC236}">
                    <a16:creationId xmlns:a16="http://schemas.microsoft.com/office/drawing/2014/main" id="{0754AFDC-5652-4D19-A995-FEE655C4FA0C}"/>
                  </a:ext>
                </a:extLst>
              </p:cNvPr>
              <p:cNvSpPr txBox="1"/>
              <p:nvPr/>
            </p:nvSpPr>
            <p:spPr>
              <a:xfrm>
                <a:off x="615265" y="2182013"/>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50</a:t>
                </a:r>
              </a:p>
            </p:txBody>
          </p:sp>
          <p:sp>
            <p:nvSpPr>
              <p:cNvPr id="181" name="TextBox 180">
                <a:extLst>
                  <a:ext uri="{FF2B5EF4-FFF2-40B4-BE49-F238E27FC236}">
                    <a16:creationId xmlns:a16="http://schemas.microsoft.com/office/drawing/2014/main" id="{9C0E2653-B511-45FA-A00F-ACC8AB0F991F}"/>
                  </a:ext>
                </a:extLst>
              </p:cNvPr>
              <p:cNvSpPr txBox="1"/>
              <p:nvPr/>
            </p:nvSpPr>
            <p:spPr>
              <a:xfrm>
                <a:off x="610462" y="2736084"/>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49</a:t>
                </a:r>
              </a:p>
            </p:txBody>
          </p:sp>
          <p:sp>
            <p:nvSpPr>
              <p:cNvPr id="182" name="TextBox 181">
                <a:extLst>
                  <a:ext uri="{FF2B5EF4-FFF2-40B4-BE49-F238E27FC236}">
                    <a16:creationId xmlns:a16="http://schemas.microsoft.com/office/drawing/2014/main" id="{4F46CB00-7A6C-4470-A8AD-E676929A72B3}"/>
                  </a:ext>
                </a:extLst>
              </p:cNvPr>
              <p:cNvSpPr txBox="1"/>
              <p:nvPr/>
            </p:nvSpPr>
            <p:spPr>
              <a:xfrm>
                <a:off x="610462" y="3290155"/>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48</a:t>
                </a:r>
              </a:p>
            </p:txBody>
          </p:sp>
          <p:sp>
            <p:nvSpPr>
              <p:cNvPr id="183" name="TextBox 182">
                <a:extLst>
                  <a:ext uri="{FF2B5EF4-FFF2-40B4-BE49-F238E27FC236}">
                    <a16:creationId xmlns:a16="http://schemas.microsoft.com/office/drawing/2014/main" id="{81446F21-9F33-4BAC-B14E-5EF4358A2D4B}"/>
                  </a:ext>
                </a:extLst>
              </p:cNvPr>
              <p:cNvSpPr txBox="1"/>
              <p:nvPr/>
            </p:nvSpPr>
            <p:spPr>
              <a:xfrm>
                <a:off x="610462" y="3844226"/>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47</a:t>
                </a:r>
              </a:p>
            </p:txBody>
          </p:sp>
          <p:sp>
            <p:nvSpPr>
              <p:cNvPr id="184" name="TextBox 183">
                <a:extLst>
                  <a:ext uri="{FF2B5EF4-FFF2-40B4-BE49-F238E27FC236}">
                    <a16:creationId xmlns:a16="http://schemas.microsoft.com/office/drawing/2014/main" id="{A3383EB8-691D-4DA7-8268-A8CD5E3DC6AE}"/>
                  </a:ext>
                </a:extLst>
              </p:cNvPr>
              <p:cNvSpPr txBox="1"/>
              <p:nvPr/>
            </p:nvSpPr>
            <p:spPr>
              <a:xfrm>
                <a:off x="610462" y="4398297"/>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46</a:t>
                </a:r>
              </a:p>
            </p:txBody>
          </p:sp>
          <p:sp>
            <p:nvSpPr>
              <p:cNvPr id="185" name="TextBox 184">
                <a:extLst>
                  <a:ext uri="{FF2B5EF4-FFF2-40B4-BE49-F238E27FC236}">
                    <a16:creationId xmlns:a16="http://schemas.microsoft.com/office/drawing/2014/main" id="{F5D2B78F-C85C-4E47-AD33-CE04691D57D4}"/>
                  </a:ext>
                </a:extLst>
              </p:cNvPr>
              <p:cNvSpPr txBox="1"/>
              <p:nvPr/>
            </p:nvSpPr>
            <p:spPr>
              <a:xfrm>
                <a:off x="610462" y="4952368"/>
                <a:ext cx="406400" cy="584775"/>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45</a:t>
                </a:r>
              </a:p>
            </p:txBody>
          </p:sp>
        </p:grpSp>
        <p:grpSp>
          <p:nvGrpSpPr>
            <p:cNvPr id="139" name="Group 138">
              <a:extLst>
                <a:ext uri="{FF2B5EF4-FFF2-40B4-BE49-F238E27FC236}">
                  <a16:creationId xmlns:a16="http://schemas.microsoft.com/office/drawing/2014/main" id="{0CC2AED4-0A6C-4347-B810-46FB1FD51347}"/>
                </a:ext>
              </a:extLst>
            </p:cNvPr>
            <p:cNvGrpSpPr/>
            <p:nvPr/>
          </p:nvGrpSpPr>
          <p:grpSpPr>
            <a:xfrm>
              <a:off x="987505" y="4746934"/>
              <a:ext cx="10987544" cy="973124"/>
              <a:chOff x="987505" y="4746934"/>
              <a:chExt cx="10987544" cy="973124"/>
            </a:xfrm>
          </p:grpSpPr>
          <p:grpSp>
            <p:nvGrpSpPr>
              <p:cNvPr id="147" name="Group 146">
                <a:extLst>
                  <a:ext uri="{FF2B5EF4-FFF2-40B4-BE49-F238E27FC236}">
                    <a16:creationId xmlns:a16="http://schemas.microsoft.com/office/drawing/2014/main" id="{352B278C-8778-4EA2-A005-516B2EC0EA72}"/>
                  </a:ext>
                </a:extLst>
              </p:cNvPr>
              <p:cNvGrpSpPr/>
              <p:nvPr/>
            </p:nvGrpSpPr>
            <p:grpSpPr>
              <a:xfrm>
                <a:off x="987505" y="4746935"/>
                <a:ext cx="2977199" cy="973123"/>
                <a:chOff x="987505" y="4775057"/>
                <a:chExt cx="2977199" cy="973123"/>
              </a:xfrm>
            </p:grpSpPr>
            <p:sp>
              <p:nvSpPr>
                <p:cNvPr id="171" name="TextBox 170">
                  <a:extLst>
                    <a:ext uri="{FF2B5EF4-FFF2-40B4-BE49-F238E27FC236}">
                      <a16:creationId xmlns:a16="http://schemas.microsoft.com/office/drawing/2014/main" id="{6D8E123B-34C6-424C-BA63-BCB9E9640DEA}"/>
                    </a:ext>
                  </a:extLst>
                </p:cNvPr>
                <p:cNvSpPr txBox="1"/>
                <p:nvPr/>
              </p:nvSpPr>
              <p:spPr>
                <a:xfrm rot="18816610">
                  <a:off x="700339"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1970</a:t>
                  </a:r>
                </a:p>
              </p:txBody>
            </p:sp>
            <p:sp>
              <p:nvSpPr>
                <p:cNvPr id="172" name="TextBox 171">
                  <a:extLst>
                    <a:ext uri="{FF2B5EF4-FFF2-40B4-BE49-F238E27FC236}">
                      <a16:creationId xmlns:a16="http://schemas.microsoft.com/office/drawing/2014/main" id="{FD80957A-F919-4392-B2F1-09085FBF7B4A}"/>
                    </a:ext>
                  </a:extLst>
                </p:cNvPr>
                <p:cNvSpPr txBox="1"/>
                <p:nvPr/>
              </p:nvSpPr>
              <p:spPr>
                <a:xfrm rot="18816610">
                  <a:off x="1116632"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1972</a:t>
                  </a:r>
                </a:p>
              </p:txBody>
            </p:sp>
            <p:sp>
              <p:nvSpPr>
                <p:cNvPr id="173" name="TextBox 172">
                  <a:extLst>
                    <a:ext uri="{FF2B5EF4-FFF2-40B4-BE49-F238E27FC236}">
                      <a16:creationId xmlns:a16="http://schemas.microsoft.com/office/drawing/2014/main" id="{B7356D79-E314-4005-B877-EF6DFEECD7FF}"/>
                    </a:ext>
                  </a:extLst>
                </p:cNvPr>
                <p:cNvSpPr txBox="1"/>
                <p:nvPr/>
              </p:nvSpPr>
              <p:spPr>
                <a:xfrm rot="18816610">
                  <a:off x="1549320"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1974</a:t>
                  </a:r>
                </a:p>
              </p:txBody>
            </p:sp>
            <p:sp>
              <p:nvSpPr>
                <p:cNvPr id="174" name="TextBox 173">
                  <a:extLst>
                    <a:ext uri="{FF2B5EF4-FFF2-40B4-BE49-F238E27FC236}">
                      <a16:creationId xmlns:a16="http://schemas.microsoft.com/office/drawing/2014/main" id="{7589A4D1-FBFD-495B-89AA-FD827FD4EE82}"/>
                    </a:ext>
                  </a:extLst>
                </p:cNvPr>
                <p:cNvSpPr txBox="1"/>
                <p:nvPr/>
              </p:nvSpPr>
              <p:spPr>
                <a:xfrm rot="18816610">
                  <a:off x="1996348"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1976</a:t>
                  </a:r>
                </a:p>
              </p:txBody>
            </p:sp>
            <p:sp>
              <p:nvSpPr>
                <p:cNvPr id="175" name="TextBox 174">
                  <a:extLst>
                    <a:ext uri="{FF2B5EF4-FFF2-40B4-BE49-F238E27FC236}">
                      <a16:creationId xmlns:a16="http://schemas.microsoft.com/office/drawing/2014/main" id="{DF93EA62-FA9E-4D4A-B3C0-72A4DD936604}"/>
                    </a:ext>
                  </a:extLst>
                </p:cNvPr>
                <p:cNvSpPr txBox="1"/>
                <p:nvPr/>
              </p:nvSpPr>
              <p:spPr>
                <a:xfrm rot="18816610">
                  <a:off x="2399031"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1978</a:t>
                  </a:r>
                </a:p>
              </p:txBody>
            </p:sp>
            <p:sp>
              <p:nvSpPr>
                <p:cNvPr id="176" name="TextBox 175">
                  <a:extLst>
                    <a:ext uri="{FF2B5EF4-FFF2-40B4-BE49-F238E27FC236}">
                      <a16:creationId xmlns:a16="http://schemas.microsoft.com/office/drawing/2014/main" id="{00264F34-C787-4893-92D1-CDD7C6B8BB0B}"/>
                    </a:ext>
                  </a:extLst>
                </p:cNvPr>
                <p:cNvSpPr txBox="1"/>
                <p:nvPr/>
              </p:nvSpPr>
              <p:spPr>
                <a:xfrm rot="18816610">
                  <a:off x="2831717"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1980</a:t>
                  </a:r>
                </a:p>
              </p:txBody>
            </p:sp>
            <p:sp>
              <p:nvSpPr>
                <p:cNvPr id="177" name="TextBox 176">
                  <a:extLst>
                    <a:ext uri="{FF2B5EF4-FFF2-40B4-BE49-F238E27FC236}">
                      <a16:creationId xmlns:a16="http://schemas.microsoft.com/office/drawing/2014/main" id="{701001C5-2C47-4F57-8E60-D0DAAEA1DA4C}"/>
                    </a:ext>
                  </a:extLst>
                </p:cNvPr>
                <p:cNvSpPr txBox="1"/>
                <p:nvPr/>
              </p:nvSpPr>
              <p:spPr>
                <a:xfrm rot="18816610">
                  <a:off x="3278747" y="5062223"/>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1982</a:t>
                  </a:r>
                </a:p>
              </p:txBody>
            </p:sp>
          </p:grpSp>
          <p:grpSp>
            <p:nvGrpSpPr>
              <p:cNvPr id="148" name="Group 147">
                <a:extLst>
                  <a:ext uri="{FF2B5EF4-FFF2-40B4-BE49-F238E27FC236}">
                    <a16:creationId xmlns:a16="http://schemas.microsoft.com/office/drawing/2014/main" id="{23ECBB9A-19D7-489D-924A-D7873C890FB1}"/>
                  </a:ext>
                </a:extLst>
              </p:cNvPr>
              <p:cNvGrpSpPr/>
              <p:nvPr/>
            </p:nvGrpSpPr>
            <p:grpSpPr>
              <a:xfrm>
                <a:off x="7360695" y="4746934"/>
                <a:ext cx="2995133" cy="973123"/>
                <a:chOff x="1370287" y="4798836"/>
                <a:chExt cx="2723759" cy="973123"/>
              </a:xfrm>
            </p:grpSpPr>
            <p:sp>
              <p:nvSpPr>
                <p:cNvPr id="164" name="TextBox 163">
                  <a:extLst>
                    <a:ext uri="{FF2B5EF4-FFF2-40B4-BE49-F238E27FC236}">
                      <a16:creationId xmlns:a16="http://schemas.microsoft.com/office/drawing/2014/main" id="{556140E4-44CC-4D11-9A8C-BCB1B4ABA7F1}"/>
                    </a:ext>
                  </a:extLst>
                </p:cNvPr>
                <p:cNvSpPr txBox="1"/>
                <p:nvPr/>
              </p:nvSpPr>
              <p:spPr>
                <a:xfrm rot="18816610">
                  <a:off x="1065054"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2000</a:t>
                  </a:r>
                </a:p>
              </p:txBody>
            </p:sp>
            <p:sp>
              <p:nvSpPr>
                <p:cNvPr id="165" name="TextBox 164">
                  <a:extLst>
                    <a:ext uri="{FF2B5EF4-FFF2-40B4-BE49-F238E27FC236}">
                      <a16:creationId xmlns:a16="http://schemas.microsoft.com/office/drawing/2014/main" id="{21DC9551-2237-43E3-B578-6477F16A36CB}"/>
                    </a:ext>
                  </a:extLst>
                </p:cNvPr>
                <p:cNvSpPr txBox="1"/>
                <p:nvPr/>
              </p:nvSpPr>
              <p:spPr>
                <a:xfrm rot="18816610">
                  <a:off x="1435838"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2002</a:t>
                  </a:r>
                </a:p>
              </p:txBody>
            </p:sp>
            <p:sp>
              <p:nvSpPr>
                <p:cNvPr id="166" name="TextBox 165">
                  <a:extLst>
                    <a:ext uri="{FF2B5EF4-FFF2-40B4-BE49-F238E27FC236}">
                      <a16:creationId xmlns:a16="http://schemas.microsoft.com/office/drawing/2014/main" id="{56ED5C62-A532-40A0-ACDE-3C169FE4B75D}"/>
                    </a:ext>
                  </a:extLst>
                </p:cNvPr>
                <p:cNvSpPr txBox="1"/>
                <p:nvPr/>
              </p:nvSpPr>
              <p:spPr>
                <a:xfrm rot="18816610">
                  <a:off x="1828501"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2004</a:t>
                  </a:r>
                </a:p>
              </p:txBody>
            </p:sp>
            <p:sp>
              <p:nvSpPr>
                <p:cNvPr id="167" name="TextBox 166">
                  <a:extLst>
                    <a:ext uri="{FF2B5EF4-FFF2-40B4-BE49-F238E27FC236}">
                      <a16:creationId xmlns:a16="http://schemas.microsoft.com/office/drawing/2014/main" id="{318EDC70-8456-48CE-81C5-BEF440FD21EF}"/>
                    </a:ext>
                  </a:extLst>
                </p:cNvPr>
                <p:cNvSpPr txBox="1"/>
                <p:nvPr/>
              </p:nvSpPr>
              <p:spPr>
                <a:xfrm rot="18816610">
                  <a:off x="2237493"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2006</a:t>
                  </a:r>
                </a:p>
              </p:txBody>
            </p:sp>
            <p:sp>
              <p:nvSpPr>
                <p:cNvPr id="168" name="TextBox 167">
                  <a:extLst>
                    <a:ext uri="{FF2B5EF4-FFF2-40B4-BE49-F238E27FC236}">
                      <a16:creationId xmlns:a16="http://schemas.microsoft.com/office/drawing/2014/main" id="{3FDADD17-E455-42B5-B12B-1AB49BF53B55}"/>
                    </a:ext>
                  </a:extLst>
                </p:cNvPr>
                <p:cNvSpPr txBox="1"/>
                <p:nvPr/>
              </p:nvSpPr>
              <p:spPr>
                <a:xfrm rot="18816610">
                  <a:off x="2645176"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2008</a:t>
                  </a:r>
                </a:p>
              </p:txBody>
            </p:sp>
            <p:sp>
              <p:nvSpPr>
                <p:cNvPr id="169" name="TextBox 168">
                  <a:extLst>
                    <a:ext uri="{FF2B5EF4-FFF2-40B4-BE49-F238E27FC236}">
                      <a16:creationId xmlns:a16="http://schemas.microsoft.com/office/drawing/2014/main" id="{185B0E33-1140-403A-A5D2-83A373A5DBEF}"/>
                    </a:ext>
                  </a:extLst>
                </p:cNvPr>
                <p:cNvSpPr txBox="1"/>
                <p:nvPr/>
              </p:nvSpPr>
              <p:spPr>
                <a:xfrm rot="18816610">
                  <a:off x="3028083"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2010</a:t>
                  </a:r>
                </a:p>
              </p:txBody>
            </p:sp>
            <p:sp>
              <p:nvSpPr>
                <p:cNvPr id="170" name="TextBox 169">
                  <a:extLst>
                    <a:ext uri="{FF2B5EF4-FFF2-40B4-BE49-F238E27FC236}">
                      <a16:creationId xmlns:a16="http://schemas.microsoft.com/office/drawing/2014/main" id="{E2506303-A9B8-4B9B-9085-5925499C9982}"/>
                    </a:ext>
                  </a:extLst>
                </p:cNvPr>
                <p:cNvSpPr txBox="1"/>
                <p:nvPr/>
              </p:nvSpPr>
              <p:spPr>
                <a:xfrm rot="18816610">
                  <a:off x="3426155" y="5104069"/>
                  <a:ext cx="973123" cy="362658"/>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2012</a:t>
                  </a:r>
                </a:p>
              </p:txBody>
            </p:sp>
          </p:grpSp>
          <p:grpSp>
            <p:nvGrpSpPr>
              <p:cNvPr id="149" name="Group 148">
                <a:extLst>
                  <a:ext uri="{FF2B5EF4-FFF2-40B4-BE49-F238E27FC236}">
                    <a16:creationId xmlns:a16="http://schemas.microsoft.com/office/drawing/2014/main" id="{B1F6C73F-36A1-4F3C-A2F5-3A45DE07AA96}"/>
                  </a:ext>
                </a:extLst>
              </p:cNvPr>
              <p:cNvGrpSpPr/>
              <p:nvPr/>
            </p:nvGrpSpPr>
            <p:grpSpPr>
              <a:xfrm>
                <a:off x="10364449" y="4746935"/>
                <a:ext cx="1610600" cy="973123"/>
                <a:chOff x="1379482" y="4777175"/>
                <a:chExt cx="1610600" cy="973123"/>
              </a:xfrm>
            </p:grpSpPr>
            <p:sp>
              <p:nvSpPr>
                <p:cNvPr id="160" name="TextBox 159">
                  <a:extLst>
                    <a:ext uri="{FF2B5EF4-FFF2-40B4-BE49-F238E27FC236}">
                      <a16:creationId xmlns:a16="http://schemas.microsoft.com/office/drawing/2014/main" id="{7D8F303E-8E78-44A7-96D0-4D1E878102F3}"/>
                    </a:ext>
                  </a:extLst>
                </p:cNvPr>
                <p:cNvSpPr txBox="1"/>
                <p:nvPr/>
              </p:nvSpPr>
              <p:spPr>
                <a:xfrm rot="18816610">
                  <a:off x="1092316" y="506434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2014</a:t>
                  </a:r>
                </a:p>
              </p:txBody>
            </p:sp>
            <p:sp>
              <p:nvSpPr>
                <p:cNvPr id="161" name="TextBox 160">
                  <a:extLst>
                    <a:ext uri="{FF2B5EF4-FFF2-40B4-BE49-F238E27FC236}">
                      <a16:creationId xmlns:a16="http://schemas.microsoft.com/office/drawing/2014/main" id="{DAF35E65-378B-4FF4-BE8A-468891B53C30}"/>
                    </a:ext>
                  </a:extLst>
                </p:cNvPr>
                <p:cNvSpPr txBox="1"/>
                <p:nvPr/>
              </p:nvSpPr>
              <p:spPr>
                <a:xfrm rot="18816610">
                  <a:off x="1516996" y="506434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2016</a:t>
                  </a:r>
                </a:p>
              </p:txBody>
            </p:sp>
            <p:sp>
              <p:nvSpPr>
                <p:cNvPr id="162" name="TextBox 161">
                  <a:extLst>
                    <a:ext uri="{FF2B5EF4-FFF2-40B4-BE49-F238E27FC236}">
                      <a16:creationId xmlns:a16="http://schemas.microsoft.com/office/drawing/2014/main" id="{F38E80A4-3C35-4489-B1BF-E04C544F0BA6}"/>
                    </a:ext>
                  </a:extLst>
                </p:cNvPr>
                <p:cNvSpPr txBox="1"/>
                <p:nvPr/>
              </p:nvSpPr>
              <p:spPr>
                <a:xfrm rot="18816610">
                  <a:off x="1938892" y="506434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2018</a:t>
                  </a:r>
                </a:p>
              </p:txBody>
            </p:sp>
            <p:sp>
              <p:nvSpPr>
                <p:cNvPr id="163" name="TextBox 162">
                  <a:extLst>
                    <a:ext uri="{FF2B5EF4-FFF2-40B4-BE49-F238E27FC236}">
                      <a16:creationId xmlns:a16="http://schemas.microsoft.com/office/drawing/2014/main" id="{8BCC065C-3AC0-459B-A3E6-A66AE6524FFA}"/>
                    </a:ext>
                  </a:extLst>
                </p:cNvPr>
                <p:cNvSpPr txBox="1"/>
                <p:nvPr/>
              </p:nvSpPr>
              <p:spPr>
                <a:xfrm rot="18816610">
                  <a:off x="2304125" y="506434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2020</a:t>
                  </a:r>
                </a:p>
              </p:txBody>
            </p:sp>
          </p:grpSp>
          <p:grpSp>
            <p:nvGrpSpPr>
              <p:cNvPr id="150" name="Group 149">
                <a:extLst>
                  <a:ext uri="{FF2B5EF4-FFF2-40B4-BE49-F238E27FC236}">
                    <a16:creationId xmlns:a16="http://schemas.microsoft.com/office/drawing/2014/main" id="{581698D0-027B-47F6-8F31-63963DE96E91}"/>
                  </a:ext>
                </a:extLst>
              </p:cNvPr>
              <p:cNvGrpSpPr/>
              <p:nvPr/>
            </p:nvGrpSpPr>
            <p:grpSpPr>
              <a:xfrm>
                <a:off x="3957993" y="4746935"/>
                <a:ext cx="3394082" cy="973123"/>
                <a:chOff x="3995998" y="4746935"/>
                <a:chExt cx="3394082" cy="973123"/>
              </a:xfrm>
            </p:grpSpPr>
            <p:grpSp>
              <p:nvGrpSpPr>
                <p:cNvPr id="151" name="Group 150">
                  <a:extLst>
                    <a:ext uri="{FF2B5EF4-FFF2-40B4-BE49-F238E27FC236}">
                      <a16:creationId xmlns:a16="http://schemas.microsoft.com/office/drawing/2014/main" id="{6B43D2E3-C7FC-412A-ABCB-482B0CF22EF6}"/>
                    </a:ext>
                  </a:extLst>
                </p:cNvPr>
                <p:cNvGrpSpPr/>
                <p:nvPr/>
              </p:nvGrpSpPr>
              <p:grpSpPr>
                <a:xfrm>
                  <a:off x="3995998" y="4746935"/>
                  <a:ext cx="3394082" cy="973123"/>
                  <a:chOff x="987505" y="4746935"/>
                  <a:chExt cx="3394082" cy="973123"/>
                </a:xfrm>
              </p:grpSpPr>
              <p:sp>
                <p:nvSpPr>
                  <p:cNvPr id="153" name="TextBox 152">
                    <a:extLst>
                      <a:ext uri="{FF2B5EF4-FFF2-40B4-BE49-F238E27FC236}">
                        <a16:creationId xmlns:a16="http://schemas.microsoft.com/office/drawing/2014/main" id="{D6B6FDA5-6C4F-4376-8623-C4C5A9CF0A76}"/>
                      </a:ext>
                    </a:extLst>
                  </p:cNvPr>
                  <p:cNvSpPr txBox="1"/>
                  <p:nvPr/>
                </p:nvSpPr>
                <p:spPr>
                  <a:xfrm rot="18816610">
                    <a:off x="700339"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1984</a:t>
                    </a:r>
                  </a:p>
                </p:txBody>
              </p:sp>
              <p:sp>
                <p:nvSpPr>
                  <p:cNvPr id="154" name="TextBox 153">
                    <a:extLst>
                      <a:ext uri="{FF2B5EF4-FFF2-40B4-BE49-F238E27FC236}">
                        <a16:creationId xmlns:a16="http://schemas.microsoft.com/office/drawing/2014/main" id="{BE18DE65-262B-4D8F-BE6C-944DED3672BA}"/>
                      </a:ext>
                    </a:extLst>
                  </p:cNvPr>
                  <p:cNvSpPr txBox="1"/>
                  <p:nvPr/>
                </p:nvSpPr>
                <p:spPr>
                  <a:xfrm rot="18816610">
                    <a:off x="1116631"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1986</a:t>
                    </a:r>
                  </a:p>
                </p:txBody>
              </p:sp>
              <p:sp>
                <p:nvSpPr>
                  <p:cNvPr id="155" name="TextBox 154">
                    <a:extLst>
                      <a:ext uri="{FF2B5EF4-FFF2-40B4-BE49-F238E27FC236}">
                        <a16:creationId xmlns:a16="http://schemas.microsoft.com/office/drawing/2014/main" id="{172B4111-6D55-4912-9817-BE307569D7F5}"/>
                      </a:ext>
                    </a:extLst>
                  </p:cNvPr>
                  <p:cNvSpPr txBox="1"/>
                  <p:nvPr/>
                </p:nvSpPr>
                <p:spPr>
                  <a:xfrm rot="18816610">
                    <a:off x="1549320"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1988</a:t>
                    </a:r>
                  </a:p>
                </p:txBody>
              </p:sp>
              <p:sp>
                <p:nvSpPr>
                  <p:cNvPr id="156" name="TextBox 155">
                    <a:extLst>
                      <a:ext uri="{FF2B5EF4-FFF2-40B4-BE49-F238E27FC236}">
                        <a16:creationId xmlns:a16="http://schemas.microsoft.com/office/drawing/2014/main" id="{3CA0C26B-3E54-4A72-B568-977933E69CB3}"/>
                      </a:ext>
                    </a:extLst>
                  </p:cNvPr>
                  <p:cNvSpPr txBox="1"/>
                  <p:nvPr/>
                </p:nvSpPr>
                <p:spPr>
                  <a:xfrm rot="18816610">
                    <a:off x="1996348"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1990</a:t>
                    </a:r>
                  </a:p>
                </p:txBody>
              </p:sp>
              <p:sp>
                <p:nvSpPr>
                  <p:cNvPr id="157" name="TextBox 156">
                    <a:extLst>
                      <a:ext uri="{FF2B5EF4-FFF2-40B4-BE49-F238E27FC236}">
                        <a16:creationId xmlns:a16="http://schemas.microsoft.com/office/drawing/2014/main" id="{8931C174-F117-4B7A-B77B-72CDD641F6F8}"/>
                      </a:ext>
                    </a:extLst>
                  </p:cNvPr>
                  <p:cNvSpPr txBox="1"/>
                  <p:nvPr/>
                </p:nvSpPr>
                <p:spPr>
                  <a:xfrm rot="18816610">
                    <a:off x="2399031"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1992</a:t>
                    </a:r>
                  </a:p>
                </p:txBody>
              </p:sp>
              <p:sp>
                <p:nvSpPr>
                  <p:cNvPr id="158" name="TextBox 157">
                    <a:extLst>
                      <a:ext uri="{FF2B5EF4-FFF2-40B4-BE49-F238E27FC236}">
                        <a16:creationId xmlns:a16="http://schemas.microsoft.com/office/drawing/2014/main" id="{1D782406-842B-4365-A939-78E50C6141E4}"/>
                      </a:ext>
                    </a:extLst>
                  </p:cNvPr>
                  <p:cNvSpPr txBox="1"/>
                  <p:nvPr/>
                </p:nvSpPr>
                <p:spPr>
                  <a:xfrm rot="18816610">
                    <a:off x="3276041"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1996</a:t>
                    </a:r>
                  </a:p>
                </p:txBody>
              </p:sp>
              <p:sp>
                <p:nvSpPr>
                  <p:cNvPr id="159" name="TextBox 158">
                    <a:extLst>
                      <a:ext uri="{FF2B5EF4-FFF2-40B4-BE49-F238E27FC236}">
                        <a16:creationId xmlns:a16="http://schemas.microsoft.com/office/drawing/2014/main" id="{C796006C-7530-4659-A759-071F2BF32960}"/>
                      </a:ext>
                    </a:extLst>
                  </p:cNvPr>
                  <p:cNvSpPr txBox="1"/>
                  <p:nvPr/>
                </p:nvSpPr>
                <p:spPr>
                  <a:xfrm rot="18816610">
                    <a:off x="3695630"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1998</a:t>
                    </a:r>
                  </a:p>
                </p:txBody>
              </p:sp>
            </p:grpSp>
            <p:sp>
              <p:nvSpPr>
                <p:cNvPr id="152" name="TextBox 151">
                  <a:extLst>
                    <a:ext uri="{FF2B5EF4-FFF2-40B4-BE49-F238E27FC236}">
                      <a16:creationId xmlns:a16="http://schemas.microsoft.com/office/drawing/2014/main" id="{6F6F39CF-5FAC-4848-BD49-332F1B008B74}"/>
                    </a:ext>
                  </a:extLst>
                </p:cNvPr>
                <p:cNvSpPr txBox="1"/>
                <p:nvPr/>
              </p:nvSpPr>
              <p:spPr>
                <a:xfrm rot="18816610">
                  <a:off x="5839465" y="5034101"/>
                  <a:ext cx="973123" cy="398791"/>
                </a:xfrm>
                <a:prstGeom prst="rect">
                  <a:avLst/>
                </a:prstGeom>
                <a:noFill/>
              </p:spPr>
              <p:txBody>
                <a:bodyPr wrap="square" rtlCol="0">
                  <a:spAutoFit/>
                </a:bodyPr>
                <a:lstStyle/>
                <a:p>
                  <a:r>
                    <a:rPr lang="en-US" sz="1600">
                      <a:solidFill>
                        <a:schemeClr val="tx1">
                          <a:lumMod val="75000"/>
                          <a:lumOff val="25000"/>
                        </a:schemeClr>
                      </a:solidFill>
                      <a:latin typeface="Century Gothic" panose="020B0502020202020204" pitchFamily="34" charset="0"/>
                    </a:rPr>
                    <a:t>1994</a:t>
                  </a:r>
                </a:p>
              </p:txBody>
            </p:sp>
          </p:grpSp>
        </p:grpSp>
        <p:sp>
          <p:nvSpPr>
            <p:cNvPr id="140" name="TextBox 139">
              <a:extLst>
                <a:ext uri="{FF2B5EF4-FFF2-40B4-BE49-F238E27FC236}">
                  <a16:creationId xmlns:a16="http://schemas.microsoft.com/office/drawing/2014/main" id="{731D2BBC-745C-4175-8240-11FA654EE2D8}"/>
                </a:ext>
              </a:extLst>
            </p:cNvPr>
            <p:cNvSpPr txBox="1"/>
            <p:nvPr/>
          </p:nvSpPr>
          <p:spPr>
            <a:xfrm>
              <a:off x="3471987" y="769912"/>
              <a:ext cx="6715782" cy="477591"/>
            </a:xfrm>
            <a:prstGeom prst="rect">
              <a:avLst/>
            </a:prstGeom>
            <a:noFill/>
          </p:spPr>
          <p:txBody>
            <a:bodyPr wrap="square" rtlCol="0">
              <a:spAutoFit/>
            </a:bodyPr>
            <a:lstStyle/>
            <a:p>
              <a:r>
                <a:rPr lang="en-US" sz="2000" b="1">
                  <a:solidFill>
                    <a:schemeClr val="tx1">
                      <a:lumMod val="75000"/>
                      <a:lumOff val="25000"/>
                    </a:schemeClr>
                  </a:solidFill>
                  <a:latin typeface="Century Gothic" panose="020B0502020202020204" pitchFamily="34" charset="0"/>
                </a:rPr>
                <a:t>Yearly Mean Temperature (1970 – 2020)</a:t>
              </a:r>
            </a:p>
          </p:txBody>
        </p:sp>
        <p:sp>
          <p:nvSpPr>
            <p:cNvPr id="141" name="TextBox 140">
              <a:extLst>
                <a:ext uri="{FF2B5EF4-FFF2-40B4-BE49-F238E27FC236}">
                  <a16:creationId xmlns:a16="http://schemas.microsoft.com/office/drawing/2014/main" id="{E7F6AA73-CA34-4B05-A3CA-77F62E1E19EF}"/>
                </a:ext>
              </a:extLst>
            </p:cNvPr>
            <p:cNvSpPr txBox="1"/>
            <p:nvPr/>
          </p:nvSpPr>
          <p:spPr>
            <a:xfrm>
              <a:off x="5905396" y="5537534"/>
              <a:ext cx="819721" cy="396779"/>
            </a:xfrm>
            <a:prstGeom prst="rect">
              <a:avLst/>
            </a:prstGeom>
            <a:noFill/>
          </p:spPr>
          <p:txBody>
            <a:bodyPr wrap="square" lIns="91440" tIns="45720" rIns="91440" bIns="45720" rtlCol="0" anchor="t">
              <a:spAutoFit/>
            </a:bodyPr>
            <a:lstStyle/>
            <a:p>
              <a:r>
                <a:rPr lang="en-US" b="1">
                  <a:solidFill>
                    <a:schemeClr val="tx1">
                      <a:lumMod val="75000"/>
                      <a:lumOff val="25000"/>
                    </a:schemeClr>
                  </a:solidFill>
                  <a:latin typeface="Century Gothic"/>
                </a:rPr>
                <a:t>Year</a:t>
              </a:r>
            </a:p>
          </p:txBody>
        </p:sp>
        <p:sp>
          <p:nvSpPr>
            <p:cNvPr id="142" name="TextBox 141">
              <a:extLst>
                <a:ext uri="{FF2B5EF4-FFF2-40B4-BE49-F238E27FC236}">
                  <a16:creationId xmlns:a16="http://schemas.microsoft.com/office/drawing/2014/main" id="{8E6D78B4-5CFF-40AE-AB95-157D536F6DAA}"/>
                </a:ext>
              </a:extLst>
            </p:cNvPr>
            <p:cNvSpPr txBox="1"/>
            <p:nvPr/>
          </p:nvSpPr>
          <p:spPr>
            <a:xfrm>
              <a:off x="1498786" y="5731537"/>
              <a:ext cx="4586884" cy="628232"/>
            </a:xfrm>
            <a:prstGeom prst="rect">
              <a:avLst/>
            </a:prstGeom>
            <a:noFill/>
          </p:spPr>
          <p:txBody>
            <a:bodyPr wrap="square" rtlCol="0">
              <a:spAutoFit/>
            </a:bodyPr>
            <a:lstStyle/>
            <a:p>
              <a:r>
                <a:rPr lang="en-US" sz="1600" b="1">
                  <a:solidFill>
                    <a:schemeClr val="tx1">
                      <a:lumMod val="75000"/>
                      <a:lumOff val="25000"/>
                    </a:schemeClr>
                  </a:solidFill>
                  <a:latin typeface="Century Gothic" panose="020B0502020202020204" pitchFamily="34" charset="0"/>
                </a:rPr>
                <a:t>Mean Temperature – Preston County</a:t>
              </a:r>
            </a:p>
            <a:p>
              <a:r>
                <a:rPr lang="en-US" sz="1600" b="1">
                  <a:solidFill>
                    <a:schemeClr val="tx1">
                      <a:lumMod val="75000"/>
                      <a:lumOff val="25000"/>
                    </a:schemeClr>
                  </a:solidFill>
                  <a:latin typeface="Century Gothic" panose="020B0502020202020204" pitchFamily="34" charset="0"/>
                </a:rPr>
                <a:t>Trend Line – Preston County</a:t>
              </a:r>
            </a:p>
          </p:txBody>
        </p:sp>
        <p:sp>
          <p:nvSpPr>
            <p:cNvPr id="143" name="TextBox 142">
              <a:extLst>
                <a:ext uri="{FF2B5EF4-FFF2-40B4-BE49-F238E27FC236}">
                  <a16:creationId xmlns:a16="http://schemas.microsoft.com/office/drawing/2014/main" id="{160CF536-BF2D-40ED-811D-392395FE257B}"/>
                </a:ext>
              </a:extLst>
            </p:cNvPr>
            <p:cNvSpPr txBox="1"/>
            <p:nvPr/>
          </p:nvSpPr>
          <p:spPr>
            <a:xfrm>
              <a:off x="8039487" y="5731539"/>
              <a:ext cx="4586884" cy="628232"/>
            </a:xfrm>
            <a:prstGeom prst="rect">
              <a:avLst/>
            </a:prstGeom>
            <a:noFill/>
          </p:spPr>
          <p:txBody>
            <a:bodyPr wrap="square" rtlCol="0">
              <a:spAutoFit/>
            </a:bodyPr>
            <a:lstStyle/>
            <a:p>
              <a:r>
                <a:rPr lang="en-US" sz="1600" b="1">
                  <a:solidFill>
                    <a:schemeClr val="tx1">
                      <a:lumMod val="75000"/>
                      <a:lumOff val="25000"/>
                    </a:schemeClr>
                  </a:solidFill>
                  <a:latin typeface="Century Gothic" panose="020B0502020202020204" pitchFamily="34" charset="0"/>
                </a:rPr>
                <a:t>Mean Temperature – Tucker County</a:t>
              </a:r>
            </a:p>
            <a:p>
              <a:r>
                <a:rPr lang="en-US" sz="1600" b="1">
                  <a:solidFill>
                    <a:schemeClr val="tx1">
                      <a:lumMod val="75000"/>
                      <a:lumOff val="25000"/>
                    </a:schemeClr>
                  </a:solidFill>
                  <a:latin typeface="Century Gothic" panose="020B0502020202020204" pitchFamily="34" charset="0"/>
                </a:rPr>
                <a:t>Trend Line – Tucker County</a:t>
              </a:r>
            </a:p>
          </p:txBody>
        </p:sp>
        <p:pic>
          <p:nvPicPr>
            <p:cNvPr id="144" name="Picture 143">
              <a:extLst>
                <a:ext uri="{FF2B5EF4-FFF2-40B4-BE49-F238E27FC236}">
                  <a16:creationId xmlns:a16="http://schemas.microsoft.com/office/drawing/2014/main" id="{18447A77-EC47-4A6F-ADBB-A930B3B02FA4}"/>
                </a:ext>
              </a:extLst>
            </p:cNvPr>
            <p:cNvPicPr>
              <a:picLocks noChangeAspect="1"/>
            </p:cNvPicPr>
            <p:nvPr/>
          </p:nvPicPr>
          <p:blipFill rotWithShape="1">
            <a:blip r:embed="rId14">
              <a:extLst>
                <a:ext uri="{28A0092B-C50C-407E-A947-70E740481C1C}">
                  <a14:useLocalDpi xmlns:a14="http://schemas.microsoft.com/office/drawing/2010/main"/>
                </a:ext>
              </a:extLst>
            </a:blip>
            <a:srcRect t="1598"/>
            <a:stretch/>
          </p:blipFill>
          <p:spPr>
            <a:xfrm>
              <a:off x="1074535" y="1192817"/>
              <a:ext cx="10989087" cy="3826954"/>
            </a:xfrm>
            <a:prstGeom prst="rect">
              <a:avLst/>
            </a:prstGeom>
          </p:spPr>
        </p:pic>
        <p:pic>
          <p:nvPicPr>
            <p:cNvPr id="145" name="Picture 144">
              <a:extLst>
                <a:ext uri="{FF2B5EF4-FFF2-40B4-BE49-F238E27FC236}">
                  <a16:creationId xmlns:a16="http://schemas.microsoft.com/office/drawing/2014/main" id="{F16DB5D8-9E56-4A76-9C0C-58A89346218F}"/>
                </a:ext>
              </a:extLst>
            </p:cNvPr>
            <p:cNvPicPr>
              <a:picLocks noChangeAspect="1"/>
            </p:cNvPicPr>
            <p:nvPr/>
          </p:nvPicPr>
          <p:blipFill rotWithShape="1">
            <a:blip r:embed="rId15">
              <a:extLst>
                <a:ext uri="{28A0092B-C50C-407E-A947-70E740481C1C}">
                  <a14:useLocalDpi xmlns:a14="http://schemas.microsoft.com/office/drawing/2010/main"/>
                </a:ext>
              </a:extLst>
            </a:blip>
            <a:srcRect l="1" r="5466"/>
            <a:stretch/>
          </p:blipFill>
          <p:spPr>
            <a:xfrm>
              <a:off x="1073658" y="5782937"/>
              <a:ext cx="425127" cy="476165"/>
            </a:xfrm>
            <a:prstGeom prst="rect">
              <a:avLst/>
            </a:prstGeom>
          </p:spPr>
        </p:pic>
        <p:pic>
          <p:nvPicPr>
            <p:cNvPr id="146" name="Picture 145">
              <a:extLst>
                <a:ext uri="{FF2B5EF4-FFF2-40B4-BE49-F238E27FC236}">
                  <a16:creationId xmlns:a16="http://schemas.microsoft.com/office/drawing/2014/main" id="{89B92450-5870-4F12-9881-F4A4DFBCE058}"/>
                </a:ext>
              </a:extLst>
            </p:cNvPr>
            <p:cNvPicPr>
              <a:picLocks noChangeAspect="1"/>
            </p:cNvPicPr>
            <p:nvPr/>
          </p:nvPicPr>
          <p:blipFill>
            <a:blip r:embed="rId16"/>
            <a:stretch>
              <a:fillRect/>
            </a:stretch>
          </p:blipFill>
          <p:spPr>
            <a:xfrm>
              <a:off x="7549920" y="5752463"/>
              <a:ext cx="457200" cy="542925"/>
            </a:xfrm>
            <a:prstGeom prst="rect">
              <a:avLst/>
            </a:prstGeom>
          </p:spPr>
        </p:pic>
      </p:grpSp>
      <p:sp>
        <p:nvSpPr>
          <p:cNvPr id="8" name="TextBox 135">
            <a:extLst>
              <a:ext uri="{FF2B5EF4-FFF2-40B4-BE49-F238E27FC236}">
                <a16:creationId xmlns:a16="http://schemas.microsoft.com/office/drawing/2014/main" id="{E9C24088-2D06-B14D-96DA-9A07D27085F2}"/>
              </a:ext>
            </a:extLst>
          </p:cNvPr>
          <p:cNvSpPr txBox="1"/>
          <p:nvPr/>
        </p:nvSpPr>
        <p:spPr>
          <a:xfrm>
            <a:off x="12880498" y="8041155"/>
            <a:ext cx="3567002" cy="769441"/>
          </a:xfrm>
          <a:prstGeom prst="rect">
            <a:avLst/>
          </a:prstGeom>
          <a:noFill/>
        </p:spPr>
        <p:txBody>
          <a:bodyPr wrap="none" rtlCol="0">
            <a:spAutoFit/>
          </a:bodyPr>
          <a:lstStyle/>
          <a:p>
            <a:r>
              <a:rPr lang="en-US" sz="4400" b="1">
                <a:solidFill>
                  <a:srgbClr val="56ADB2"/>
                </a:solidFill>
                <a:latin typeface="Century Gothic" panose="020B0502020202020204" pitchFamily="34" charset="0"/>
              </a:rPr>
              <a:t>Study Period</a:t>
            </a:r>
          </a:p>
        </p:txBody>
      </p:sp>
      <p:pic>
        <p:nvPicPr>
          <p:cNvPr id="106" name="Picture 105" descr="A person wearing headphones&#10;&#10;Description automatically generated with medium confidence">
            <a:extLst>
              <a:ext uri="{FF2B5EF4-FFF2-40B4-BE49-F238E27FC236}">
                <a16:creationId xmlns:a16="http://schemas.microsoft.com/office/drawing/2014/main" id="{9BDDBCD8-7C3E-8A4A-95E9-4B0AD9AD414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15077" y="31137576"/>
            <a:ext cx="1737360" cy="1737360"/>
          </a:xfrm>
          <a:prstGeom prst="ellipse">
            <a:avLst/>
          </a:prstGeom>
        </p:spPr>
      </p:pic>
      <p:grpSp>
        <p:nvGrpSpPr>
          <p:cNvPr id="186" name="Group 185">
            <a:extLst>
              <a:ext uri="{FF2B5EF4-FFF2-40B4-BE49-F238E27FC236}">
                <a16:creationId xmlns:a16="http://schemas.microsoft.com/office/drawing/2014/main" id="{90CB44A7-5A9F-FA41-ACF2-2D4B68B7FC74}"/>
              </a:ext>
            </a:extLst>
          </p:cNvPr>
          <p:cNvGrpSpPr/>
          <p:nvPr/>
        </p:nvGrpSpPr>
        <p:grpSpPr>
          <a:xfrm>
            <a:off x="19645991" y="14992583"/>
            <a:ext cx="2702314" cy="1512946"/>
            <a:chOff x="8866427" y="1767726"/>
            <a:chExt cx="2702314" cy="1512946"/>
          </a:xfrm>
        </p:grpSpPr>
        <p:pic>
          <p:nvPicPr>
            <p:cNvPr id="187" name="Picture 186">
              <a:extLst>
                <a:ext uri="{FF2B5EF4-FFF2-40B4-BE49-F238E27FC236}">
                  <a16:creationId xmlns:a16="http://schemas.microsoft.com/office/drawing/2014/main" id="{8BF3256D-EC84-0C4B-8E0C-73E6E43D08FE}"/>
                </a:ext>
              </a:extLst>
            </p:cNvPr>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8866427" y="1767726"/>
              <a:ext cx="555143" cy="1512397"/>
            </a:xfrm>
            <a:prstGeom prst="rect">
              <a:avLst/>
            </a:prstGeom>
          </p:spPr>
        </p:pic>
        <p:sp>
          <p:nvSpPr>
            <p:cNvPr id="188" name="TextBox 187">
              <a:extLst>
                <a:ext uri="{FF2B5EF4-FFF2-40B4-BE49-F238E27FC236}">
                  <a16:creationId xmlns:a16="http://schemas.microsoft.com/office/drawing/2014/main" id="{1F28BDA0-7A38-9340-B2E9-AFFC3E869433}"/>
                </a:ext>
              </a:extLst>
            </p:cNvPr>
            <p:cNvSpPr txBox="1"/>
            <p:nvPr/>
          </p:nvSpPr>
          <p:spPr>
            <a:xfrm>
              <a:off x="9369811" y="1988010"/>
              <a:ext cx="2198930" cy="1292662"/>
            </a:xfrm>
            <a:prstGeom prst="rect">
              <a:avLst/>
            </a:prstGeom>
            <a:noFill/>
          </p:spPr>
          <p:txBody>
            <a:bodyPr wrap="square" rtlCol="0">
              <a:spAutoFit/>
            </a:bodyPr>
            <a:lstStyle/>
            <a:p>
              <a:r>
                <a:rPr lang="en-US">
                  <a:solidFill>
                    <a:schemeClr val="tx1">
                      <a:lumMod val="75000"/>
                      <a:lumOff val="25000"/>
                    </a:schemeClr>
                  </a:solidFill>
                  <a:latin typeface="Century Gothic" panose="020B0502020202020204" pitchFamily="34" charset="0"/>
                </a:rPr>
                <a:t>High Flood Risk</a:t>
              </a:r>
            </a:p>
            <a:p>
              <a:endParaRPr lang="en-US" sz="2400">
                <a:solidFill>
                  <a:schemeClr val="tx1">
                    <a:lumMod val="75000"/>
                    <a:lumOff val="25000"/>
                  </a:schemeClr>
                </a:solidFill>
                <a:latin typeface="Century Gothic" panose="020B0502020202020204" pitchFamily="34" charset="0"/>
              </a:endParaRPr>
            </a:p>
            <a:p>
              <a:endParaRPr lang="en-US">
                <a:solidFill>
                  <a:schemeClr val="tx1">
                    <a:lumMod val="75000"/>
                    <a:lumOff val="25000"/>
                  </a:schemeClr>
                </a:solidFill>
                <a:latin typeface="Century Gothic" panose="020B0502020202020204" pitchFamily="34" charset="0"/>
              </a:endParaRPr>
            </a:p>
            <a:p>
              <a:r>
                <a:rPr lang="en-US">
                  <a:solidFill>
                    <a:schemeClr val="tx1">
                      <a:lumMod val="75000"/>
                      <a:lumOff val="25000"/>
                    </a:schemeClr>
                  </a:solidFill>
                  <a:latin typeface="Century Gothic" panose="020B0502020202020204" pitchFamily="34" charset="0"/>
                </a:rPr>
                <a:t>Low Flood Risk</a:t>
              </a:r>
            </a:p>
          </p:txBody>
        </p:sp>
      </p:grpSp>
      <p:grpSp>
        <p:nvGrpSpPr>
          <p:cNvPr id="189" name="Group 188">
            <a:extLst>
              <a:ext uri="{FF2B5EF4-FFF2-40B4-BE49-F238E27FC236}">
                <a16:creationId xmlns:a16="http://schemas.microsoft.com/office/drawing/2014/main" id="{71D21022-8DE6-7A48-B9E5-6C6E3B9F74F7}"/>
              </a:ext>
            </a:extLst>
          </p:cNvPr>
          <p:cNvGrpSpPr/>
          <p:nvPr/>
        </p:nvGrpSpPr>
        <p:grpSpPr>
          <a:xfrm>
            <a:off x="10937302" y="11687901"/>
            <a:ext cx="7293989" cy="6930002"/>
            <a:chOff x="2018096" y="182052"/>
            <a:chExt cx="6691516" cy="6461285"/>
          </a:xfrm>
        </p:grpSpPr>
        <p:grpSp>
          <p:nvGrpSpPr>
            <p:cNvPr id="190" name="Group 189">
              <a:extLst>
                <a:ext uri="{FF2B5EF4-FFF2-40B4-BE49-F238E27FC236}">
                  <a16:creationId xmlns:a16="http://schemas.microsoft.com/office/drawing/2014/main" id="{BB3F9DE8-6449-8D45-9401-0A32897FD2C8}"/>
                </a:ext>
              </a:extLst>
            </p:cNvPr>
            <p:cNvGrpSpPr/>
            <p:nvPr/>
          </p:nvGrpSpPr>
          <p:grpSpPr>
            <a:xfrm>
              <a:off x="2018096" y="182052"/>
              <a:ext cx="6691516" cy="6390570"/>
              <a:chOff x="2018096" y="182052"/>
              <a:chExt cx="6691516" cy="6390570"/>
            </a:xfrm>
          </p:grpSpPr>
          <p:grpSp>
            <p:nvGrpSpPr>
              <p:cNvPr id="192" name="Group 191">
                <a:extLst>
                  <a:ext uri="{FF2B5EF4-FFF2-40B4-BE49-F238E27FC236}">
                    <a16:creationId xmlns:a16="http://schemas.microsoft.com/office/drawing/2014/main" id="{984290D7-CB9E-F140-9210-100C891633ED}"/>
                  </a:ext>
                </a:extLst>
              </p:cNvPr>
              <p:cNvGrpSpPr/>
              <p:nvPr/>
            </p:nvGrpSpPr>
            <p:grpSpPr>
              <a:xfrm>
                <a:off x="2018096" y="182052"/>
                <a:ext cx="6691516" cy="6152368"/>
                <a:chOff x="7030651" y="-1977323"/>
                <a:chExt cx="6691516" cy="6152368"/>
              </a:xfrm>
            </p:grpSpPr>
            <p:pic>
              <p:nvPicPr>
                <p:cNvPr id="194" name="Picture 193">
                  <a:extLst>
                    <a:ext uri="{FF2B5EF4-FFF2-40B4-BE49-F238E27FC236}">
                      <a16:creationId xmlns:a16="http://schemas.microsoft.com/office/drawing/2014/main" id="{00D02BB3-5F8C-2F46-B080-9C938A4B241B}"/>
                    </a:ext>
                  </a:extLst>
                </p:cNvPr>
                <p:cNvPicPr>
                  <a:picLocks noChangeAspect="1"/>
                </p:cNvPicPr>
                <p:nvPr/>
              </p:nvPicPr>
              <p:blipFill rotWithShape="1">
                <a:blip r:embed="rId18">
                  <a:extLst>
                    <a:ext uri="{28A0092B-C50C-407E-A947-70E740481C1C}">
                      <a14:useLocalDpi xmlns:a14="http://schemas.microsoft.com/office/drawing/2010/main"/>
                    </a:ext>
                  </a:extLst>
                </a:blip>
                <a:srcRect/>
                <a:stretch/>
              </p:blipFill>
              <p:spPr>
                <a:xfrm>
                  <a:off x="8843409" y="-1977322"/>
                  <a:ext cx="4878758" cy="6152367"/>
                </a:xfrm>
                <a:prstGeom prst="rect">
                  <a:avLst/>
                </a:prstGeom>
              </p:spPr>
            </p:pic>
            <p:sp>
              <p:nvSpPr>
                <p:cNvPr id="195" name="Rectangle 194">
                  <a:extLst>
                    <a:ext uri="{FF2B5EF4-FFF2-40B4-BE49-F238E27FC236}">
                      <a16:creationId xmlns:a16="http://schemas.microsoft.com/office/drawing/2014/main" id="{1C3BA09E-EF1A-2E4E-87CD-4AFA61E3FBED}"/>
                    </a:ext>
                  </a:extLst>
                </p:cNvPr>
                <p:cNvSpPr/>
                <p:nvPr/>
              </p:nvSpPr>
              <p:spPr>
                <a:xfrm>
                  <a:off x="8279613" y="-1977323"/>
                  <a:ext cx="973032" cy="1561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65131D2-2837-F842-8B56-17E699CEB8D8}"/>
                    </a:ext>
                  </a:extLst>
                </p:cNvPr>
                <p:cNvSpPr/>
                <p:nvPr/>
              </p:nvSpPr>
              <p:spPr>
                <a:xfrm>
                  <a:off x="7030651" y="1543561"/>
                  <a:ext cx="2014722" cy="2631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5D7B3BB2-94C7-D248-813E-75DA5302838B}"/>
                    </a:ext>
                  </a:extLst>
                </p:cNvPr>
                <p:cNvSpPr/>
                <p:nvPr/>
              </p:nvSpPr>
              <p:spPr>
                <a:xfrm>
                  <a:off x="13170254" y="-1977322"/>
                  <a:ext cx="551611" cy="4121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3" name="Picture 192">
                <a:extLst>
                  <a:ext uri="{FF2B5EF4-FFF2-40B4-BE49-F238E27FC236}">
                    <a16:creationId xmlns:a16="http://schemas.microsoft.com/office/drawing/2014/main" id="{E3C46DDD-9F1E-CB42-A229-72E49B60106D}"/>
                  </a:ext>
                </a:extLst>
              </p:cNvPr>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3956612" y="6379908"/>
                <a:ext cx="2761635" cy="192714"/>
              </a:xfrm>
              <a:prstGeom prst="rect">
                <a:avLst/>
              </a:prstGeom>
            </p:spPr>
          </p:pic>
        </p:grpSp>
        <p:sp>
          <p:nvSpPr>
            <p:cNvPr id="191" name="TextBox 190">
              <a:extLst>
                <a:ext uri="{FF2B5EF4-FFF2-40B4-BE49-F238E27FC236}">
                  <a16:creationId xmlns:a16="http://schemas.microsoft.com/office/drawing/2014/main" id="{FD62E729-6C40-514B-BB1C-EB31032EC7A4}"/>
                </a:ext>
              </a:extLst>
            </p:cNvPr>
            <p:cNvSpPr txBox="1"/>
            <p:nvPr/>
          </p:nvSpPr>
          <p:spPr>
            <a:xfrm>
              <a:off x="4050171" y="6205687"/>
              <a:ext cx="3411393" cy="437650"/>
            </a:xfrm>
            <a:prstGeom prst="rect">
              <a:avLst/>
            </a:prstGeom>
            <a:noFill/>
          </p:spPr>
          <p:txBody>
            <a:bodyPr wrap="square" rtlCol="0">
              <a:spAutoFit/>
            </a:bodyPr>
            <a:lstStyle/>
            <a:p>
              <a:pPr>
                <a:lnSpc>
                  <a:spcPts val="1500"/>
                </a:lnSpc>
              </a:pPr>
              <a:r>
                <a:rPr lang="en-US" sz="1600" dirty="0">
                  <a:solidFill>
                    <a:schemeClr val="tx1">
                      <a:lumMod val="75000"/>
                      <a:lumOff val="25000"/>
                    </a:schemeClr>
                  </a:solidFill>
                  <a:latin typeface="Century Gothic" panose="020B0502020202020204" pitchFamily="34" charset="0"/>
                </a:rPr>
                <a:t>0	                                      20 </a:t>
              </a:r>
            </a:p>
            <a:p>
              <a:pPr>
                <a:lnSpc>
                  <a:spcPts val="1500"/>
                </a:lnSpc>
              </a:pPr>
              <a:r>
                <a:rPr lang="en-US" sz="1600" dirty="0">
                  <a:solidFill>
                    <a:schemeClr val="tx1">
                      <a:lumMod val="75000"/>
                      <a:lumOff val="25000"/>
                    </a:schemeClr>
                  </a:solidFill>
                  <a:latin typeface="Century Gothic" panose="020B0502020202020204" pitchFamily="34" charset="0"/>
                </a:rPr>
                <a:t>	                                          miles </a:t>
              </a:r>
            </a:p>
          </p:txBody>
        </p:sp>
      </p:grpSp>
      <p:grpSp>
        <p:nvGrpSpPr>
          <p:cNvPr id="198" name="Group 197">
            <a:extLst>
              <a:ext uri="{FF2B5EF4-FFF2-40B4-BE49-F238E27FC236}">
                <a16:creationId xmlns:a16="http://schemas.microsoft.com/office/drawing/2014/main" id="{DE0C069F-030C-054D-BABF-C1813C70FE82}"/>
              </a:ext>
            </a:extLst>
          </p:cNvPr>
          <p:cNvGrpSpPr/>
          <p:nvPr/>
        </p:nvGrpSpPr>
        <p:grpSpPr>
          <a:xfrm>
            <a:off x="14778643" y="11634038"/>
            <a:ext cx="8885145" cy="2673891"/>
            <a:chOff x="7486113" y="8300622"/>
            <a:chExt cx="8151245" cy="2453032"/>
          </a:xfrm>
        </p:grpSpPr>
        <p:grpSp>
          <p:nvGrpSpPr>
            <p:cNvPr id="199" name="Group 198">
              <a:extLst>
                <a:ext uri="{FF2B5EF4-FFF2-40B4-BE49-F238E27FC236}">
                  <a16:creationId xmlns:a16="http://schemas.microsoft.com/office/drawing/2014/main" id="{CE9314BE-B423-4D43-80E9-98A76D7130C4}"/>
                </a:ext>
              </a:extLst>
            </p:cNvPr>
            <p:cNvGrpSpPr/>
            <p:nvPr/>
          </p:nvGrpSpPr>
          <p:grpSpPr>
            <a:xfrm>
              <a:off x="7486113" y="8300622"/>
              <a:ext cx="8151245" cy="2453032"/>
              <a:chOff x="5776063" y="197908"/>
              <a:chExt cx="8151245" cy="2453032"/>
            </a:xfrm>
          </p:grpSpPr>
          <p:pic>
            <p:nvPicPr>
              <p:cNvPr id="203" name="Picture 202">
                <a:extLst>
                  <a:ext uri="{FF2B5EF4-FFF2-40B4-BE49-F238E27FC236}">
                    <a16:creationId xmlns:a16="http://schemas.microsoft.com/office/drawing/2014/main" id="{35B8745F-E2FA-514F-BF85-C736D04ED4A0}"/>
                  </a:ext>
                </a:extLst>
              </p:cNvPr>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0381723" y="200777"/>
                <a:ext cx="3545585" cy="2450163"/>
              </a:xfrm>
              <a:prstGeom prst="rect">
                <a:avLst/>
              </a:prstGeom>
              <a:ln w="12700">
                <a:solidFill>
                  <a:schemeClr val="tx1">
                    <a:lumMod val="75000"/>
                    <a:lumOff val="25000"/>
                  </a:schemeClr>
                </a:solidFill>
              </a:ln>
            </p:spPr>
          </p:pic>
          <p:sp>
            <p:nvSpPr>
              <p:cNvPr id="204" name="Rectangle 203">
                <a:extLst>
                  <a:ext uri="{FF2B5EF4-FFF2-40B4-BE49-F238E27FC236}">
                    <a16:creationId xmlns:a16="http://schemas.microsoft.com/office/drawing/2014/main" id="{4BB391B9-9F70-2D4C-994B-D3C318975D83}"/>
                  </a:ext>
                </a:extLst>
              </p:cNvPr>
              <p:cNvSpPr/>
              <p:nvPr/>
            </p:nvSpPr>
            <p:spPr>
              <a:xfrm>
                <a:off x="5776063" y="2105934"/>
                <a:ext cx="551612" cy="477054"/>
              </a:xfrm>
              <a:prstGeom prst="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511DB781-F42C-4648-9D46-3CDB266AA6D4}"/>
                  </a:ext>
                </a:extLst>
              </p:cNvPr>
              <p:cNvCxnSpPr>
                <a:cxnSpLocks/>
              </p:cNvCxnSpPr>
              <p:nvPr/>
            </p:nvCxnSpPr>
            <p:spPr>
              <a:xfrm flipV="1">
                <a:off x="6325005" y="197908"/>
                <a:ext cx="4056718" cy="190802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BCEB0EB-9E09-6445-8EAD-C88C9AFAA0A2}"/>
                  </a:ext>
                </a:extLst>
              </p:cNvPr>
              <p:cNvCxnSpPr>
                <a:cxnSpLocks/>
              </p:cNvCxnSpPr>
              <p:nvPr/>
            </p:nvCxnSpPr>
            <p:spPr>
              <a:xfrm>
                <a:off x="6327675" y="2580419"/>
                <a:ext cx="4082185" cy="5162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00" name="TextBox 199">
              <a:extLst>
                <a:ext uri="{FF2B5EF4-FFF2-40B4-BE49-F238E27FC236}">
                  <a16:creationId xmlns:a16="http://schemas.microsoft.com/office/drawing/2014/main" id="{32C10752-E909-F241-B444-CF0D70BB6C3B}"/>
                </a:ext>
              </a:extLst>
            </p:cNvPr>
            <p:cNvSpPr txBox="1"/>
            <p:nvPr/>
          </p:nvSpPr>
          <p:spPr>
            <a:xfrm>
              <a:off x="10004738" y="9330245"/>
              <a:ext cx="1705551" cy="423532"/>
            </a:xfrm>
            <a:prstGeom prst="rect">
              <a:avLst/>
            </a:prstGeom>
            <a:noFill/>
          </p:spPr>
          <p:txBody>
            <a:bodyPr wrap="square" rtlCol="0">
              <a:spAutoFit/>
            </a:bodyPr>
            <a:lstStyle/>
            <a:p>
              <a:pPr algn="ctr"/>
              <a:r>
                <a:rPr lang="en-US" sz="2400" b="1">
                  <a:solidFill>
                    <a:schemeClr val="tx1">
                      <a:lumMod val="75000"/>
                      <a:lumOff val="25000"/>
                    </a:schemeClr>
                  </a:solidFill>
                  <a:latin typeface="Century Gothic" panose="020B0502020202020204" pitchFamily="34" charset="0"/>
                </a:rPr>
                <a:t>Kingwood</a:t>
              </a:r>
            </a:p>
          </p:txBody>
        </p:sp>
        <p:sp>
          <p:nvSpPr>
            <p:cNvPr id="201" name="Oval 200">
              <a:extLst>
                <a:ext uri="{FF2B5EF4-FFF2-40B4-BE49-F238E27FC236}">
                  <a16:creationId xmlns:a16="http://schemas.microsoft.com/office/drawing/2014/main" id="{B5FFF106-A965-FB45-A863-77E7CF2FB686}"/>
                </a:ext>
              </a:extLst>
            </p:cNvPr>
            <p:cNvSpPr/>
            <p:nvPr/>
          </p:nvSpPr>
          <p:spPr>
            <a:xfrm>
              <a:off x="13290959" y="8821327"/>
              <a:ext cx="290044" cy="308513"/>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a:extLst>
                <a:ext uri="{FF2B5EF4-FFF2-40B4-BE49-F238E27FC236}">
                  <a16:creationId xmlns:a16="http://schemas.microsoft.com/office/drawing/2014/main" id="{E8E297F3-5B6D-CB4A-9C59-07907343DEF4}"/>
                </a:ext>
              </a:extLst>
            </p:cNvPr>
            <p:cNvCxnSpPr>
              <a:cxnSpLocks/>
              <a:endCxn id="201" idx="3"/>
            </p:cNvCxnSpPr>
            <p:nvPr/>
          </p:nvCxnSpPr>
          <p:spPr>
            <a:xfrm flipV="1">
              <a:off x="11561061" y="9084659"/>
              <a:ext cx="1772374" cy="46956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09" name="TextBox 208">
            <a:extLst>
              <a:ext uri="{FF2B5EF4-FFF2-40B4-BE49-F238E27FC236}">
                <a16:creationId xmlns:a16="http://schemas.microsoft.com/office/drawing/2014/main" id="{53B9CA9F-43F1-3449-A552-73EE90230615}"/>
              </a:ext>
            </a:extLst>
          </p:cNvPr>
          <p:cNvSpPr txBox="1"/>
          <p:nvPr/>
        </p:nvSpPr>
        <p:spPr>
          <a:xfrm>
            <a:off x="19388181" y="14648379"/>
            <a:ext cx="2282436" cy="461665"/>
          </a:xfrm>
          <a:prstGeom prst="rect">
            <a:avLst/>
          </a:prstGeom>
          <a:noFill/>
        </p:spPr>
        <p:txBody>
          <a:bodyPr wrap="square" lIns="91440" tIns="45720" rIns="91440" bIns="45720" rtlCol="0" anchor="t">
            <a:spAutoFit/>
          </a:bodyPr>
          <a:lstStyle/>
          <a:p>
            <a:pPr algn="ctr"/>
            <a:r>
              <a:rPr lang="en-US" sz="2400" b="1">
                <a:solidFill>
                  <a:schemeClr val="tx1">
                    <a:lumMod val="75000"/>
                    <a:lumOff val="25000"/>
                  </a:schemeClr>
                </a:solidFill>
                <a:latin typeface="Century Gothic" panose="020B0502020202020204" pitchFamily="34" charset="0"/>
              </a:rPr>
              <a:t>Flood Risk</a:t>
            </a:r>
          </a:p>
        </p:txBody>
      </p:sp>
      <p:sp>
        <p:nvSpPr>
          <p:cNvPr id="210" name="TextBox 209">
            <a:extLst>
              <a:ext uri="{FF2B5EF4-FFF2-40B4-BE49-F238E27FC236}">
                <a16:creationId xmlns:a16="http://schemas.microsoft.com/office/drawing/2014/main" id="{36CD17DB-2E30-E942-878F-790F6CACFEC7}"/>
              </a:ext>
            </a:extLst>
          </p:cNvPr>
          <p:cNvSpPr txBox="1"/>
          <p:nvPr/>
        </p:nvSpPr>
        <p:spPr>
          <a:xfrm>
            <a:off x="12970386" y="18842402"/>
            <a:ext cx="3034208" cy="830997"/>
          </a:xfrm>
          <a:prstGeom prst="rect">
            <a:avLst/>
          </a:prstGeom>
          <a:noFill/>
        </p:spPr>
        <p:txBody>
          <a:bodyPr wrap="square" lIns="91440" tIns="45720" rIns="91440" bIns="45720" rtlCol="0" anchor="t">
            <a:spAutoFit/>
          </a:bodyPr>
          <a:lstStyle/>
          <a:p>
            <a:r>
              <a:rPr lang="en-US" sz="2400" b="1">
                <a:solidFill>
                  <a:schemeClr val="tx1">
                    <a:lumMod val="75000"/>
                    <a:lumOff val="25000"/>
                  </a:schemeClr>
                </a:solidFill>
                <a:latin typeface="Century Gothic" panose="020B0502020202020204" pitchFamily="34" charset="0"/>
              </a:rPr>
              <a:t>Flood Vulnerability: Mines</a:t>
            </a:r>
          </a:p>
        </p:txBody>
      </p:sp>
      <p:grpSp>
        <p:nvGrpSpPr>
          <p:cNvPr id="211" name="Group 210">
            <a:extLst>
              <a:ext uri="{FF2B5EF4-FFF2-40B4-BE49-F238E27FC236}">
                <a16:creationId xmlns:a16="http://schemas.microsoft.com/office/drawing/2014/main" id="{D46F92A9-001E-FF48-9FB8-B0C563EBB804}"/>
              </a:ext>
            </a:extLst>
          </p:cNvPr>
          <p:cNvGrpSpPr/>
          <p:nvPr/>
        </p:nvGrpSpPr>
        <p:grpSpPr>
          <a:xfrm>
            <a:off x="18666940" y="16897807"/>
            <a:ext cx="5732713" cy="6171403"/>
            <a:chOff x="6060823" y="274721"/>
            <a:chExt cx="5688842" cy="6124177"/>
          </a:xfrm>
        </p:grpSpPr>
        <p:grpSp>
          <p:nvGrpSpPr>
            <p:cNvPr id="212" name="Group 211">
              <a:extLst>
                <a:ext uri="{FF2B5EF4-FFF2-40B4-BE49-F238E27FC236}">
                  <a16:creationId xmlns:a16="http://schemas.microsoft.com/office/drawing/2014/main" id="{F18AF57F-23C5-C24D-BE20-EBB135FA5F24}"/>
                </a:ext>
              </a:extLst>
            </p:cNvPr>
            <p:cNvGrpSpPr/>
            <p:nvPr/>
          </p:nvGrpSpPr>
          <p:grpSpPr>
            <a:xfrm>
              <a:off x="6725581" y="274721"/>
              <a:ext cx="5024084" cy="6079958"/>
              <a:chOff x="6096000" y="274721"/>
              <a:chExt cx="5024084" cy="6079958"/>
            </a:xfrm>
          </p:grpSpPr>
          <p:pic>
            <p:nvPicPr>
              <p:cNvPr id="216" name="Picture 215">
                <a:extLst>
                  <a:ext uri="{FF2B5EF4-FFF2-40B4-BE49-F238E27FC236}">
                    <a16:creationId xmlns:a16="http://schemas.microsoft.com/office/drawing/2014/main" id="{6A875EF5-4B0A-824E-8A38-49D555AE8BF1}"/>
                  </a:ext>
                </a:extLst>
              </p:cNvPr>
              <p:cNvPicPr>
                <a:picLocks noChangeAspect="1"/>
              </p:cNvPicPr>
              <p:nvPr/>
            </p:nvPicPr>
            <p:blipFill rotWithShape="1">
              <a:blip r:embed="rId21">
                <a:extLst>
                  <a:ext uri="{28A0092B-C50C-407E-A947-70E740481C1C}">
                    <a14:useLocalDpi xmlns:a14="http://schemas.microsoft.com/office/drawing/2010/main"/>
                  </a:ext>
                </a:extLst>
              </a:blip>
              <a:srcRect/>
              <a:stretch/>
            </p:blipFill>
            <p:spPr>
              <a:xfrm>
                <a:off x="6096000" y="274721"/>
                <a:ext cx="4892843" cy="6079958"/>
              </a:xfrm>
              <a:prstGeom prst="rect">
                <a:avLst/>
              </a:prstGeom>
            </p:spPr>
          </p:pic>
          <p:sp>
            <p:nvSpPr>
              <p:cNvPr id="217" name="Rectangle 216">
                <a:extLst>
                  <a:ext uri="{FF2B5EF4-FFF2-40B4-BE49-F238E27FC236}">
                    <a16:creationId xmlns:a16="http://schemas.microsoft.com/office/drawing/2014/main" id="{88702798-88B1-EB4B-8C8A-27083228D66B}"/>
                  </a:ext>
                </a:extLst>
              </p:cNvPr>
              <p:cNvSpPr/>
              <p:nvPr/>
            </p:nvSpPr>
            <p:spPr>
              <a:xfrm>
                <a:off x="10425612" y="334967"/>
                <a:ext cx="694472" cy="2390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a:extLst>
                <a:ext uri="{FF2B5EF4-FFF2-40B4-BE49-F238E27FC236}">
                  <a16:creationId xmlns:a16="http://schemas.microsoft.com/office/drawing/2014/main" id="{A3F7F328-1800-8B43-8300-10E09FBDE3D1}"/>
                </a:ext>
              </a:extLst>
            </p:cNvPr>
            <p:cNvGrpSpPr/>
            <p:nvPr/>
          </p:nvGrpSpPr>
          <p:grpSpPr>
            <a:xfrm>
              <a:off x="6060823" y="5921844"/>
              <a:ext cx="3649313" cy="477054"/>
              <a:chOff x="5431242" y="5921844"/>
              <a:chExt cx="3649313" cy="477054"/>
            </a:xfrm>
          </p:grpSpPr>
          <p:pic>
            <p:nvPicPr>
              <p:cNvPr id="214" name="Picture 213">
                <a:extLst>
                  <a:ext uri="{FF2B5EF4-FFF2-40B4-BE49-F238E27FC236}">
                    <a16:creationId xmlns:a16="http://schemas.microsoft.com/office/drawing/2014/main" id="{FB3335F0-B0CF-F44F-A698-55725034C3CB}"/>
                  </a:ext>
                </a:extLst>
              </p:cNvPr>
              <p:cNvPicPr>
                <a:picLocks noChangeAspect="1"/>
              </p:cNvPicPr>
              <p:nvPr/>
            </p:nvPicPr>
            <p:blipFill rotWithShape="1">
              <a:blip r:embed="rId22">
                <a:extLst>
                  <a:ext uri="{28A0092B-C50C-407E-A947-70E740481C1C}">
                    <a14:useLocalDpi xmlns:a14="http://schemas.microsoft.com/office/drawing/2010/main"/>
                  </a:ext>
                </a:extLst>
              </a:blip>
              <a:srcRect/>
              <a:stretch/>
            </p:blipFill>
            <p:spPr>
              <a:xfrm>
                <a:off x="5498833" y="6162454"/>
                <a:ext cx="2644882" cy="145201"/>
              </a:xfrm>
              <a:prstGeom prst="rect">
                <a:avLst/>
              </a:prstGeom>
            </p:spPr>
          </p:pic>
          <p:sp>
            <p:nvSpPr>
              <p:cNvPr id="215" name="TextBox 214">
                <a:extLst>
                  <a:ext uri="{FF2B5EF4-FFF2-40B4-BE49-F238E27FC236}">
                    <a16:creationId xmlns:a16="http://schemas.microsoft.com/office/drawing/2014/main" id="{52A26CE7-10F0-984F-92C7-2FB4A26A8A3C}"/>
                  </a:ext>
                </a:extLst>
              </p:cNvPr>
              <p:cNvSpPr txBox="1"/>
              <p:nvPr/>
            </p:nvSpPr>
            <p:spPr>
              <a:xfrm>
                <a:off x="5431242" y="5921844"/>
                <a:ext cx="3649313" cy="477054"/>
              </a:xfrm>
              <a:prstGeom prst="rect">
                <a:avLst/>
              </a:prstGeom>
              <a:noFill/>
            </p:spPr>
            <p:txBody>
              <a:bodyPr wrap="square" rtlCol="0">
                <a:spAutoFit/>
              </a:bodyPr>
              <a:lstStyle/>
              <a:p>
                <a:pPr>
                  <a:lnSpc>
                    <a:spcPts val="1500"/>
                  </a:lnSpc>
                </a:pPr>
                <a:r>
                  <a:rPr lang="en-US" sz="1600" dirty="0">
                    <a:solidFill>
                      <a:schemeClr val="tx1">
                        <a:lumMod val="75000"/>
                        <a:lumOff val="25000"/>
                      </a:schemeClr>
                    </a:solidFill>
                    <a:latin typeface="Century Gothic" panose="020B0502020202020204" pitchFamily="34" charset="0"/>
                  </a:rPr>
                  <a:t>0	                                   20 </a:t>
                </a:r>
              </a:p>
              <a:p>
                <a:pPr>
                  <a:lnSpc>
                    <a:spcPts val="1500"/>
                  </a:lnSpc>
                </a:pPr>
                <a:r>
                  <a:rPr lang="en-US" sz="1600" dirty="0">
                    <a:solidFill>
                      <a:schemeClr val="tx1">
                        <a:lumMod val="75000"/>
                        <a:lumOff val="25000"/>
                      </a:schemeClr>
                    </a:solidFill>
                    <a:latin typeface="Century Gothic" panose="020B0502020202020204" pitchFamily="34" charset="0"/>
                  </a:rPr>
                  <a:t>		                               miles</a:t>
                </a:r>
              </a:p>
            </p:txBody>
          </p:sp>
        </p:grpSp>
      </p:grpSp>
      <p:grpSp>
        <p:nvGrpSpPr>
          <p:cNvPr id="218" name="Group 217">
            <a:extLst>
              <a:ext uri="{FF2B5EF4-FFF2-40B4-BE49-F238E27FC236}">
                <a16:creationId xmlns:a16="http://schemas.microsoft.com/office/drawing/2014/main" id="{23F29571-EA6B-7D43-969B-F6D7AE5A3B62}"/>
              </a:ext>
            </a:extLst>
          </p:cNvPr>
          <p:cNvGrpSpPr/>
          <p:nvPr/>
        </p:nvGrpSpPr>
        <p:grpSpPr>
          <a:xfrm>
            <a:off x="16604450" y="17791479"/>
            <a:ext cx="4045861" cy="4095977"/>
            <a:chOff x="4151073" y="1363579"/>
            <a:chExt cx="4014900" cy="4064632"/>
          </a:xfrm>
        </p:grpSpPr>
        <p:pic>
          <p:nvPicPr>
            <p:cNvPr id="219" name="Picture 218">
              <a:extLst>
                <a:ext uri="{FF2B5EF4-FFF2-40B4-BE49-F238E27FC236}">
                  <a16:creationId xmlns:a16="http://schemas.microsoft.com/office/drawing/2014/main" id="{38F61A5B-DCF2-9949-8EF6-9FD8DCD1FE76}"/>
                </a:ext>
              </a:extLst>
            </p:cNvPr>
            <p:cNvPicPr>
              <a:picLocks noChangeAspect="1"/>
            </p:cNvPicPr>
            <p:nvPr/>
          </p:nvPicPr>
          <p:blipFill rotWithShape="1">
            <a:blip r:embed="rId23">
              <a:extLst>
                <a:ext uri="{28A0092B-C50C-407E-A947-70E740481C1C}">
                  <a14:useLocalDpi xmlns:a14="http://schemas.microsoft.com/office/drawing/2010/main"/>
                </a:ext>
              </a:extLst>
            </a:blip>
            <a:srcRect/>
            <a:stretch/>
          </p:blipFill>
          <p:spPr>
            <a:xfrm>
              <a:off x="4160492" y="2999137"/>
              <a:ext cx="2561386" cy="2403131"/>
            </a:xfrm>
            <a:prstGeom prst="rect">
              <a:avLst/>
            </a:prstGeom>
            <a:ln w="19050">
              <a:solidFill>
                <a:schemeClr val="tx1">
                  <a:lumMod val="75000"/>
                  <a:lumOff val="25000"/>
                </a:schemeClr>
              </a:solidFill>
            </a:ln>
          </p:spPr>
        </p:pic>
        <p:sp>
          <p:nvSpPr>
            <p:cNvPr id="220" name="Rectangle 219">
              <a:extLst>
                <a:ext uri="{FF2B5EF4-FFF2-40B4-BE49-F238E27FC236}">
                  <a16:creationId xmlns:a16="http://schemas.microsoft.com/office/drawing/2014/main" id="{68262E39-888F-3048-9145-AD9A175ED2AD}"/>
                </a:ext>
              </a:extLst>
            </p:cNvPr>
            <p:cNvSpPr/>
            <p:nvPr/>
          </p:nvSpPr>
          <p:spPr>
            <a:xfrm>
              <a:off x="7056219" y="1363579"/>
              <a:ext cx="1109754" cy="104945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23EAE522-D9E2-094C-BA2E-9070CA3288EE}"/>
                </a:ext>
              </a:extLst>
            </p:cNvPr>
            <p:cNvCxnSpPr>
              <a:cxnSpLocks/>
            </p:cNvCxnSpPr>
            <p:nvPr/>
          </p:nvCxnSpPr>
          <p:spPr>
            <a:xfrm flipV="1">
              <a:off x="6731297" y="2413034"/>
              <a:ext cx="1434676" cy="301517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47DB56E-2DB5-3D48-9FFD-B08398EEDAAD}"/>
                </a:ext>
              </a:extLst>
            </p:cNvPr>
            <p:cNvCxnSpPr>
              <a:cxnSpLocks/>
            </p:cNvCxnSpPr>
            <p:nvPr/>
          </p:nvCxnSpPr>
          <p:spPr>
            <a:xfrm flipV="1">
              <a:off x="4151073" y="1383400"/>
              <a:ext cx="2905146" cy="158876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39" name="Text Placeholder 16">
            <a:extLst>
              <a:ext uri="{FF2B5EF4-FFF2-40B4-BE49-F238E27FC236}">
                <a16:creationId xmlns:a16="http://schemas.microsoft.com/office/drawing/2014/main" id="{63016837-9B52-7548-91D6-BD5B5C4F17B7}"/>
              </a:ext>
            </a:extLst>
          </p:cNvPr>
          <p:cNvSpPr txBox="1">
            <a:spLocks/>
          </p:cNvSpPr>
          <p:nvPr/>
        </p:nvSpPr>
        <p:spPr>
          <a:xfrm>
            <a:off x="12869783" y="5453812"/>
            <a:ext cx="6991948" cy="1740320"/>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a:buChar char="•"/>
            </a:pPr>
            <a:r>
              <a:rPr lang="en-US" sz="3000" b="1" dirty="0">
                <a:solidFill>
                  <a:schemeClr val="tx1">
                    <a:lumMod val="75000"/>
                    <a:lumOff val="25000"/>
                  </a:schemeClr>
                </a:solidFill>
                <a:latin typeface="Garamond" panose="02020404030301010803" pitchFamily="18" charset="0"/>
              </a:rPr>
              <a:t>Friends of the Cheat </a:t>
            </a:r>
            <a:r>
              <a:rPr lang="en-US" sz="3000" dirty="0">
                <a:solidFill>
                  <a:schemeClr val="tx1">
                    <a:lumMod val="75000"/>
                    <a:lumOff val="25000"/>
                  </a:schemeClr>
                </a:solidFill>
                <a:latin typeface="Garamond" panose="02020404030301010803" pitchFamily="18" charset="0"/>
              </a:rPr>
              <a:t>(FOC)</a:t>
            </a:r>
            <a:endParaRPr lang="en-US" dirty="0"/>
          </a:p>
          <a:p>
            <a:pPr>
              <a:lnSpc>
                <a:spcPct val="100000"/>
              </a:lnSpc>
              <a:spcBef>
                <a:spcPts val="0"/>
              </a:spcBef>
              <a:spcAft>
                <a:spcPts val="600"/>
              </a:spcAft>
              <a:buClr>
                <a:srgbClr val="56ADB2"/>
              </a:buClr>
              <a:buFont typeface="Arial"/>
              <a:buChar char="•"/>
            </a:pPr>
            <a:r>
              <a:rPr lang="en-US" sz="3000" dirty="0">
                <a:solidFill>
                  <a:schemeClr val="tx1">
                    <a:lumMod val="75000"/>
                    <a:lumOff val="25000"/>
                  </a:schemeClr>
                </a:solidFill>
                <a:latin typeface="Garamond" panose="02020404030301010803" pitchFamily="18" charset="0"/>
              </a:rPr>
              <a:t>Formed in 1994 in response to concerns about Acid Mine Drainage in the Cheat River Watershed</a:t>
            </a:r>
          </a:p>
          <a:p>
            <a:pPr>
              <a:lnSpc>
                <a:spcPct val="100000"/>
              </a:lnSpc>
              <a:spcBef>
                <a:spcPts val="0"/>
              </a:spcBef>
              <a:spcAft>
                <a:spcPts val="600"/>
              </a:spcAft>
              <a:buClr>
                <a:srgbClr val="56ADB2"/>
              </a:buClr>
              <a:buFont typeface="Arial"/>
              <a:buChar char="•"/>
            </a:pPr>
            <a:endParaRPr lang="en-US" sz="3000" b="1" dirty="0">
              <a:solidFill>
                <a:schemeClr val="tx1">
                  <a:lumMod val="75000"/>
                  <a:lumOff val="25000"/>
                </a:schemeClr>
              </a:solidFill>
              <a:latin typeface="Garamond" panose="02020404030301010803" pitchFamily="18" charset="0"/>
            </a:endParaRPr>
          </a:p>
        </p:txBody>
      </p:sp>
      <p:sp>
        <p:nvSpPr>
          <p:cNvPr id="240" name="Text Placeholder 16">
            <a:extLst>
              <a:ext uri="{FF2B5EF4-FFF2-40B4-BE49-F238E27FC236}">
                <a16:creationId xmlns:a16="http://schemas.microsoft.com/office/drawing/2014/main" id="{AC8854EF-404B-1148-A004-D73440694B64}"/>
              </a:ext>
            </a:extLst>
          </p:cNvPr>
          <p:cNvSpPr txBox="1">
            <a:spLocks/>
          </p:cNvSpPr>
          <p:nvPr/>
        </p:nvSpPr>
        <p:spPr>
          <a:xfrm>
            <a:off x="12842801" y="8954723"/>
            <a:ext cx="6694301" cy="954107"/>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6ADB2"/>
              </a:buClr>
              <a:buFont typeface="Arial" panose="05030102010509060703" pitchFamily="18" charset="2"/>
              <a:buChar char="•"/>
            </a:pPr>
            <a:r>
              <a:rPr lang="en-US" sz="3000" b="1" dirty="0">
                <a:solidFill>
                  <a:schemeClr val="tx1">
                    <a:lumMod val="75000"/>
                    <a:lumOff val="25000"/>
                  </a:schemeClr>
                </a:solidFill>
                <a:latin typeface="Garamond" panose="02020404030301010803" pitchFamily="18" charset="0"/>
              </a:rPr>
              <a:t>January 1950 – December 2020</a:t>
            </a:r>
            <a:endParaRPr lang="en-US" sz="30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56ADB2"/>
              </a:buClr>
            </a:pPr>
            <a:endParaRPr lang="en-US" sz="3000" b="1">
              <a:solidFill>
                <a:schemeClr val="tx1">
                  <a:lumMod val="75000"/>
                  <a:lumOff val="25000"/>
                </a:schemeClr>
              </a:solidFill>
              <a:latin typeface="Garamond" panose="02020404030301010803" pitchFamily="18" charset="0"/>
            </a:endParaRPr>
          </a:p>
        </p:txBody>
      </p:sp>
      <p:cxnSp>
        <p:nvCxnSpPr>
          <p:cNvPr id="242" name="Straight Arrow Connector 241">
            <a:extLst>
              <a:ext uri="{FF2B5EF4-FFF2-40B4-BE49-F238E27FC236}">
                <a16:creationId xmlns:a16="http://schemas.microsoft.com/office/drawing/2014/main" id="{9EE50A6E-8A18-6142-B303-9921646635A7}"/>
              </a:ext>
            </a:extLst>
          </p:cNvPr>
          <p:cNvCxnSpPr>
            <a:cxnSpLocks/>
          </p:cNvCxnSpPr>
          <p:nvPr/>
        </p:nvCxnSpPr>
        <p:spPr>
          <a:xfrm flipV="1">
            <a:off x="7679996" y="25617497"/>
            <a:ext cx="1130497" cy="715585"/>
          </a:xfrm>
          <a:prstGeom prst="straightConnector1">
            <a:avLst/>
          </a:prstGeom>
          <a:ln w="12700">
            <a:solidFill>
              <a:srgbClr val="56ADB2"/>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66">
            <a:extLst>
              <a:ext uri="{FF2B5EF4-FFF2-40B4-BE49-F238E27FC236}">
                <a16:creationId xmlns:a16="http://schemas.microsoft.com/office/drawing/2014/main" id="{4FF02F35-DB7D-40CA-89B3-2F428DC08752}"/>
              </a:ext>
            </a:extLst>
          </p:cNvPr>
          <p:cNvPicPr>
            <a:picLocks noChangeAspect="1"/>
          </p:cNvPicPr>
          <p:nvPr/>
        </p:nvPicPr>
        <p:blipFill>
          <a:blip r:embed="rId24"/>
          <a:stretch>
            <a:fillRect/>
          </a:stretch>
        </p:blipFill>
        <p:spPr>
          <a:xfrm>
            <a:off x="13179140" y="17508086"/>
            <a:ext cx="275626" cy="351707"/>
          </a:xfrm>
          <a:prstGeom prst="rect">
            <a:avLst/>
          </a:prstGeom>
        </p:spPr>
      </p:pic>
      <p:sp>
        <p:nvSpPr>
          <p:cNvPr id="67" name="TextBox 66">
            <a:extLst>
              <a:ext uri="{FF2B5EF4-FFF2-40B4-BE49-F238E27FC236}">
                <a16:creationId xmlns:a16="http://schemas.microsoft.com/office/drawing/2014/main" id="{40F4036B-9F31-445F-89AD-82470762D16E}"/>
              </a:ext>
            </a:extLst>
          </p:cNvPr>
          <p:cNvSpPr txBox="1"/>
          <p:nvPr/>
        </p:nvSpPr>
        <p:spPr>
          <a:xfrm flipH="1">
            <a:off x="13154068" y="17233988"/>
            <a:ext cx="3431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rPr>
              <a:t>N</a:t>
            </a:r>
          </a:p>
        </p:txBody>
      </p:sp>
      <p:sp>
        <p:nvSpPr>
          <p:cNvPr id="207" name="TextBox 206">
            <a:extLst>
              <a:ext uri="{FF2B5EF4-FFF2-40B4-BE49-F238E27FC236}">
                <a16:creationId xmlns:a16="http://schemas.microsoft.com/office/drawing/2014/main" id="{50B8FD79-75DD-495C-85F1-E1FBF64A9432}"/>
              </a:ext>
            </a:extLst>
          </p:cNvPr>
          <p:cNvSpPr txBox="1"/>
          <p:nvPr/>
        </p:nvSpPr>
        <p:spPr>
          <a:xfrm flipH="1">
            <a:off x="18297643" y="22362123"/>
            <a:ext cx="3431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tx1">
                    <a:lumMod val="75000"/>
                    <a:lumOff val="25000"/>
                  </a:schemeClr>
                </a:solidFill>
              </a:rPr>
              <a:t>N</a:t>
            </a:r>
          </a:p>
        </p:txBody>
      </p:sp>
      <p:pic>
        <p:nvPicPr>
          <p:cNvPr id="208" name="Picture 66">
            <a:extLst>
              <a:ext uri="{FF2B5EF4-FFF2-40B4-BE49-F238E27FC236}">
                <a16:creationId xmlns:a16="http://schemas.microsoft.com/office/drawing/2014/main" id="{658A380C-526D-4390-B8FF-9E2DEC065B92}"/>
              </a:ext>
            </a:extLst>
          </p:cNvPr>
          <p:cNvPicPr>
            <a:picLocks noChangeAspect="1"/>
          </p:cNvPicPr>
          <p:nvPr/>
        </p:nvPicPr>
        <p:blipFill>
          <a:blip r:embed="rId24"/>
          <a:stretch>
            <a:fillRect/>
          </a:stretch>
        </p:blipFill>
        <p:spPr>
          <a:xfrm>
            <a:off x="18322715" y="22693731"/>
            <a:ext cx="275626" cy="351707"/>
          </a:xfrm>
          <a:prstGeom prst="rect">
            <a:avLst/>
          </a:prstGeom>
        </p:spPr>
      </p:pic>
    </p:spTree>
    <p:extLst>
      <p:ext uri="{BB962C8B-B14F-4D97-AF65-F5344CB8AC3E}">
        <p14:creationId xmlns:p14="http://schemas.microsoft.com/office/powerpoint/2010/main" val="3629063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Nicole Ramberg</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1" ma:contentTypeDescription="Create a new document." ma:contentTypeScope="" ma:versionID="86d0b29d60577673ac2a80c771800e8d">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1742b45ea780c5805b1395eedee79f51"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FF7AC-2749-488C-9818-8997ECF8168E}">
  <ds:schemaRefs>
    <ds:schemaRef ds:uri="507f6a38-bedf-4b5a-8b0e-498d68408e3c"/>
    <ds:schemaRef ds:uri="http://purl.org/dc/dcmitype/"/>
    <ds:schemaRef ds:uri="http://purl.org/dc/elements/1.1/"/>
    <ds:schemaRef ds:uri="fa457f86-e7b9-4e50-a1f1-b995d178f156"/>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78923ba8-9a5a-4100-b241-b5d91e005444"/>
    <ds:schemaRef ds:uri="7df78d0b-135a-4de7-9166-7c181cd87fb4"/>
  </ds:schemaRefs>
</ds:datastoreItem>
</file>

<file path=customXml/itemProps2.xml><?xml version="1.0" encoding="utf-8"?>
<ds:datastoreItem xmlns:ds="http://schemas.openxmlformats.org/officeDocument/2006/customXml" ds:itemID="{031FFF2C-9E28-419C-81E5-82AECB4B0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78C67-3801-4732-A7DC-23C9CCBDC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TotalTime>
  <Words>729</Words>
  <Application>Microsoft Office PowerPoint</Application>
  <PresentationFormat>Custom</PresentationFormat>
  <Paragraphs>121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Ramberg-Pihl, Nicole C. (GSFC-6170)[DEVELOP]</cp:lastModifiedBy>
  <cp:revision>61</cp:revision>
  <dcterms:created xsi:type="dcterms:W3CDTF">2019-02-05T16:32:03Z</dcterms:created>
  <dcterms:modified xsi:type="dcterms:W3CDTF">2021-04-26T15:36:00Z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