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4" r:id="rId3"/>
    <p:sldId id="275" r:id="rId4"/>
    <p:sldId id="281" r:id="rId5"/>
    <p:sldId id="260" r:id="rId6"/>
    <p:sldId id="276" r:id="rId7"/>
    <p:sldId id="277" r:id="rId8"/>
    <p:sldId id="278" r:id="rId9"/>
    <p:sldId id="279" r:id="rId10"/>
    <p:sldId id="280" r:id="rId11"/>
    <p:sldId id="286" r:id="rId12"/>
    <p:sldId id="285" r:id="rId13"/>
    <p:sldId id="258" r:id="rId14"/>
    <p:sldId id="28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carver" initials="dc" lastIdx="4" clrIdx="0">
    <p:extLst>
      <p:ext uri="{19B8F6BF-5375-455C-9EA6-DF929625EA0E}">
        <p15:presenceInfo xmlns:p15="http://schemas.microsoft.com/office/powerpoint/2012/main" userId="4a7442414661808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AA"/>
    <a:srgbClr val="3E96A8"/>
    <a:srgbClr val="13416C"/>
    <a:srgbClr val="5B9BD5"/>
    <a:srgbClr val="9995A8"/>
    <a:srgbClr val="FADF82"/>
    <a:srgbClr val="99A8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5" autoAdjust="0"/>
    <p:restoredTop sz="88987" autoAdjust="0"/>
  </p:normalViewPr>
  <p:slideViewPr>
    <p:cSldViewPr snapToGrid="0">
      <p:cViewPr varScale="1">
        <p:scale>
          <a:sx n="84" d="100"/>
          <a:sy n="84" d="100"/>
        </p:scale>
        <p:origin x="978"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5-08T12:53:00.642" idx="1">
    <p:pos x="4709" y="1271"/>
    <p:text>I really appreciate this notion. we end up being so product orientened things like organization slide</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5-08T12:54:38.883" idx="2">
    <p:pos x="5730" y="3526"/>
    <p:text>this is a great example</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13132B-18AD-4FE0-A1F1-7FB2C6F5E55E}" type="datetimeFigureOut">
              <a:rPr lang="en-US" smtClean="0"/>
              <a:t>5/9/2018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1559AC-1D8D-4597-9A56-3B3A1F915EB7}" type="slidenum">
              <a:rPr lang="en-US" smtClean="0"/>
              <a:t>‹#›</a:t>
            </a:fld>
            <a:endParaRPr lang="en-US"/>
          </a:p>
        </p:txBody>
      </p:sp>
    </p:spTree>
    <p:extLst>
      <p:ext uri="{BB962C8B-B14F-4D97-AF65-F5344CB8AC3E}">
        <p14:creationId xmlns:p14="http://schemas.microsoft.com/office/powerpoint/2010/main" val="3887545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source: https://pixabay.com/en/combine-research-data-information-229114/</a:t>
            </a:r>
          </a:p>
        </p:txBody>
      </p:sp>
      <p:sp>
        <p:nvSpPr>
          <p:cNvPr id="4" name="Slide Number Placeholder 3"/>
          <p:cNvSpPr>
            <a:spLocks noGrp="1"/>
          </p:cNvSpPr>
          <p:nvPr>
            <p:ph type="sldNum" sz="quarter" idx="10"/>
          </p:nvPr>
        </p:nvSpPr>
        <p:spPr/>
        <p:txBody>
          <a:bodyPr/>
          <a:lstStyle/>
          <a:p>
            <a:fld id="{8B1559AC-1D8D-4597-9A56-3B3A1F915EB7}" type="slidenum">
              <a:rPr lang="en-US" smtClean="0"/>
              <a:t>5</a:t>
            </a:fld>
            <a:endParaRPr lang="en-US"/>
          </a:p>
        </p:txBody>
      </p:sp>
    </p:spTree>
    <p:extLst>
      <p:ext uri="{BB962C8B-B14F-4D97-AF65-F5344CB8AC3E}">
        <p14:creationId xmlns:p14="http://schemas.microsoft.com/office/powerpoint/2010/main" val="33661543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b="64870"/>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a:t>This is a Title</a:t>
            </a:r>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This is not a very subtle subtitle. But it is, in fact, a subtitle.</a:t>
            </a:r>
          </a:p>
        </p:txBody>
      </p:sp>
      <p:sp>
        <p:nvSpPr>
          <p:cNvPr id="5" name="Footer Placeholder 4"/>
          <p:cNvSpPr>
            <a:spLocks noGrp="1"/>
          </p:cNvSpPr>
          <p:nvPr>
            <p:ph type="ftr" sz="quarter" idx="11"/>
          </p:nvPr>
        </p:nvSpPr>
        <p:spPr/>
        <p:txBody>
          <a:bodyPr/>
          <a:lstStyle/>
          <a:p>
            <a:r>
              <a:rPr lang="en-US" dirty="0"/>
              <a:t>This is where your footer goes.</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26911"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a:t>Woah</a:t>
            </a:r>
            <a:r>
              <a:rPr lang="en-US" dirty="0"/>
              <a:t> Wait</a:t>
            </a:r>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a:t>OH NO</a:t>
            </a:r>
          </a:p>
          <a:p>
            <a:pPr lvl="1"/>
            <a:r>
              <a:rPr lang="en-US" dirty="0"/>
              <a:t>WHY IS EVERYTHING SIDEWAYS</a:t>
            </a:r>
          </a:p>
          <a:p>
            <a:pPr lvl="2"/>
            <a:r>
              <a:rPr lang="en-US" dirty="0"/>
              <a:t>OH JEEZE SOMEONE HELP</a:t>
            </a:r>
          </a:p>
          <a:p>
            <a:pPr lvl="3"/>
            <a:r>
              <a:rPr lang="en-US" dirty="0"/>
              <a:t>AAAAAAA</a:t>
            </a:r>
          </a:p>
          <a:p>
            <a:pPr lvl="4"/>
            <a:r>
              <a:rPr lang="en-US" dirty="0"/>
              <a:t>ISAAC NEWTON WAS WROOOOOONG</a:t>
            </a:r>
          </a:p>
        </p:txBody>
      </p:sp>
      <p:sp>
        <p:nvSpPr>
          <p:cNvPr id="5" name="Footer Placeholder 4"/>
          <p:cNvSpPr>
            <a:spLocks noGrp="1"/>
          </p:cNvSpPr>
          <p:nvPr>
            <p:ph type="ftr" sz="quarter" idx="11"/>
          </p:nvPr>
        </p:nvSpPr>
        <p:spPr/>
        <p:txBody>
          <a:bodyPr/>
          <a:lstStyle/>
          <a:p>
            <a:r>
              <a:rPr lang="en-US" dirty="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a:t>Slide Title</a:t>
            </a:r>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a:t>Slide content</a:t>
            </a:r>
          </a:p>
          <a:p>
            <a:pPr lvl="1"/>
            <a:r>
              <a:rPr lang="en-US" dirty="0"/>
              <a:t>More slide content</a:t>
            </a:r>
          </a:p>
          <a:p>
            <a:pPr lvl="2"/>
            <a:r>
              <a:rPr lang="en-US" dirty="0"/>
              <a:t>Even more slide content?</a:t>
            </a:r>
          </a:p>
          <a:p>
            <a:pPr lvl="3"/>
            <a:r>
              <a:rPr lang="en-US" dirty="0"/>
              <a:t>Holy cow that’s a lot of content</a:t>
            </a:r>
          </a:p>
          <a:p>
            <a:pPr lvl="4"/>
            <a:r>
              <a:rPr lang="en-US" dirty="0"/>
              <a:t>Nice, this is the fifth level. Good job!</a:t>
            </a:r>
          </a:p>
        </p:txBody>
      </p:sp>
      <p:sp>
        <p:nvSpPr>
          <p:cNvPr id="5" name="Footer Placeholder 4"/>
          <p:cNvSpPr>
            <a:spLocks noGrp="1"/>
          </p:cNvSpPr>
          <p:nvPr>
            <p:ph type="ftr" sz="quarter" idx="11"/>
          </p:nvPr>
        </p:nvSpPr>
        <p:spPr/>
        <p:txBody>
          <a:bodyPr/>
          <a:lstStyle/>
          <a:p>
            <a:r>
              <a:rPr lang="en-US" dirty="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a:t>This is a Title</a:t>
            </a:r>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This is not a very subtle subtitle. But it is a subtitle.</a:t>
            </a:r>
          </a:p>
        </p:txBody>
      </p:sp>
      <p:sp>
        <p:nvSpPr>
          <p:cNvPr id="5" name="Footer Placeholder 4"/>
          <p:cNvSpPr>
            <a:spLocks noGrp="1"/>
          </p:cNvSpPr>
          <p:nvPr>
            <p:ph type="ftr" sz="quarter" idx="11"/>
          </p:nvPr>
        </p:nvSpPr>
        <p:spPr/>
        <p:txBody>
          <a:bodyPr/>
          <a:lstStyle/>
          <a:p>
            <a:r>
              <a:rPr lang="en-US" dirty="0"/>
              <a:t>This is where your footer goes.</a:t>
            </a:r>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a:t>Slide Title, Too</a:t>
            </a:r>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a:t>Slide content</a:t>
            </a:r>
          </a:p>
          <a:p>
            <a:pPr lvl="1"/>
            <a:r>
              <a:rPr lang="en-US" dirty="0"/>
              <a:t>More slide content</a:t>
            </a:r>
          </a:p>
          <a:p>
            <a:pPr lvl="2"/>
            <a:r>
              <a:rPr lang="en-US" dirty="0"/>
              <a:t>Even more slide content?</a:t>
            </a:r>
          </a:p>
          <a:p>
            <a:pPr lvl="3"/>
            <a:r>
              <a:rPr lang="en-US" dirty="0"/>
              <a:t>Holy cow that’s a lot of content</a:t>
            </a:r>
          </a:p>
          <a:p>
            <a:pPr lvl="4"/>
            <a:r>
              <a:rPr lang="en-US" dirty="0"/>
              <a:t>Nice, this is the fifth level. Good job!</a:t>
            </a:r>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a:t>Slide content</a:t>
            </a:r>
          </a:p>
          <a:p>
            <a:pPr lvl="1"/>
            <a:r>
              <a:rPr lang="en-US" dirty="0"/>
              <a:t>More slide content</a:t>
            </a:r>
          </a:p>
          <a:p>
            <a:pPr lvl="2"/>
            <a:r>
              <a:rPr lang="en-US" dirty="0"/>
              <a:t>Even more slide content?</a:t>
            </a:r>
          </a:p>
          <a:p>
            <a:pPr lvl="3"/>
            <a:r>
              <a:rPr lang="en-US" dirty="0"/>
              <a:t>Holy cow that’s a lot of content</a:t>
            </a:r>
          </a:p>
          <a:p>
            <a:pPr lvl="4"/>
            <a:r>
              <a:rPr lang="en-US" dirty="0"/>
              <a:t>Nice, this is the fifth level. Good job!</a:t>
            </a:r>
          </a:p>
        </p:txBody>
      </p:sp>
      <p:sp>
        <p:nvSpPr>
          <p:cNvPr id="6" name="Footer Placeholder 5"/>
          <p:cNvSpPr>
            <a:spLocks noGrp="1"/>
          </p:cNvSpPr>
          <p:nvPr>
            <p:ph type="ftr" sz="quarter" idx="11"/>
          </p:nvPr>
        </p:nvSpPr>
        <p:spPr/>
        <p:txBody>
          <a:bodyPr/>
          <a:lstStyle/>
          <a:p>
            <a:r>
              <a:rPr lang="en-US" dirty="0"/>
              <a:t>This is where your footer goes</a:t>
            </a:r>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a:t>Compare These Things</a:t>
            </a:r>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a:t>Slide content</a:t>
            </a:r>
          </a:p>
          <a:p>
            <a:pPr lvl="1"/>
            <a:r>
              <a:rPr lang="en-US" dirty="0"/>
              <a:t>More slide content</a:t>
            </a:r>
          </a:p>
          <a:p>
            <a:pPr lvl="2"/>
            <a:r>
              <a:rPr lang="en-US" dirty="0"/>
              <a:t>Even more slide content?</a:t>
            </a:r>
          </a:p>
          <a:p>
            <a:pPr lvl="3"/>
            <a:r>
              <a:rPr lang="en-US" dirty="0"/>
              <a:t>Holy cow that’s a lot of content</a:t>
            </a:r>
          </a:p>
          <a:p>
            <a:pPr lvl="4"/>
            <a:r>
              <a:rPr lang="en-US" dirty="0"/>
              <a:t>Nice, this is the fifth level. Good job!</a:t>
            </a:r>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a:t>Slide content</a:t>
            </a:r>
          </a:p>
          <a:p>
            <a:pPr lvl="1"/>
            <a:r>
              <a:rPr lang="en-US" dirty="0"/>
              <a:t>More slide content</a:t>
            </a:r>
          </a:p>
          <a:p>
            <a:pPr lvl="2"/>
            <a:r>
              <a:rPr lang="en-US" dirty="0"/>
              <a:t>Even more slide content?</a:t>
            </a:r>
          </a:p>
          <a:p>
            <a:pPr lvl="3"/>
            <a:r>
              <a:rPr lang="en-US" dirty="0"/>
              <a:t>Holy cow that’s a lot of content</a:t>
            </a:r>
          </a:p>
          <a:p>
            <a:pPr lvl="4"/>
            <a:r>
              <a:rPr lang="en-US" dirty="0"/>
              <a:t>Nice, this is the fifth level. Good job!</a:t>
            </a:r>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a:t>This is a Big Title</a:t>
            </a:r>
          </a:p>
        </p:txBody>
      </p:sp>
      <p:sp>
        <p:nvSpPr>
          <p:cNvPr id="4" name="Footer Placeholder 3"/>
          <p:cNvSpPr>
            <a:spLocks noGrp="1"/>
          </p:cNvSpPr>
          <p:nvPr>
            <p:ph type="ftr" sz="quarter" idx="11"/>
          </p:nvPr>
        </p:nvSpPr>
        <p:spPr/>
        <p:txBody>
          <a:bodyPr/>
          <a:lstStyle/>
          <a:p>
            <a:r>
              <a:rPr lang="en-US" dirty="0"/>
              <a:t>This is where your footer goes</a:t>
            </a:r>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This is where your footer goes</a:t>
            </a:r>
          </a:p>
        </p:txBody>
      </p:sp>
    </p:spTree>
    <p:extLst>
      <p:ext uri="{BB962C8B-B14F-4D97-AF65-F5344CB8AC3E}">
        <p14:creationId xmlns:p14="http://schemas.microsoft.com/office/powerpoint/2010/main" val="91554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a:t>Here’s a Title</a:t>
            </a:r>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And here’s a whole bunch of content</a:t>
            </a:r>
          </a:p>
          <a:p>
            <a:pPr lvl="1"/>
            <a:r>
              <a:rPr lang="en-US" dirty="0"/>
              <a:t>That you wanted to caption</a:t>
            </a:r>
          </a:p>
          <a:p>
            <a:pPr lvl="2"/>
            <a:r>
              <a:rPr lang="en-US" dirty="0"/>
              <a:t>Over there</a:t>
            </a:r>
          </a:p>
          <a:p>
            <a:pPr lvl="3"/>
            <a:r>
              <a:rPr lang="en-US" dirty="0"/>
              <a:t></a:t>
            </a:r>
          </a:p>
          <a:p>
            <a:pPr lvl="4"/>
            <a:r>
              <a:rPr lang="en-US" dirty="0"/>
              <a:t>For some reason</a:t>
            </a:r>
          </a:p>
          <a:p>
            <a:pPr lvl="5"/>
            <a:r>
              <a:rPr lang="en-US" dirty="0"/>
              <a:t>I’m not </a:t>
            </a:r>
            <a:r>
              <a:rPr lang="en-US" dirty="0" err="1"/>
              <a:t>gonna</a:t>
            </a:r>
            <a:r>
              <a:rPr lang="en-US" dirty="0"/>
              <a:t> judge you, it’s your life</a:t>
            </a:r>
          </a:p>
        </p:txBody>
      </p:sp>
    </p:spTree>
    <p:extLst>
      <p:ext uri="{BB962C8B-B14F-4D97-AF65-F5344CB8AC3E}">
        <p14:creationId xmlns:p14="http://schemas.microsoft.com/office/powerpoint/2010/main" val="1251465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a:t>Here’s a Title</a:t>
            </a:r>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And here’s a caption</a:t>
            </a:r>
          </a:p>
        </p:txBody>
      </p:sp>
      <p:sp>
        <p:nvSpPr>
          <p:cNvPr id="6" name="Footer Placeholder 5"/>
          <p:cNvSpPr>
            <a:spLocks noGrp="1"/>
          </p:cNvSpPr>
          <p:nvPr>
            <p:ph type="ftr" sz="quarter" idx="11"/>
          </p:nvPr>
        </p:nvSpPr>
        <p:spPr/>
        <p:txBody>
          <a:bodyPr/>
          <a:lstStyle/>
          <a:p>
            <a:r>
              <a:rPr lang="en-US" dirty="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Put a picture here, </a:t>
            </a:r>
            <a:r>
              <a:rPr lang="en-US" dirty="0" err="1"/>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a:t>Slide content</a:t>
            </a:r>
          </a:p>
          <a:p>
            <a:pPr lvl="1"/>
            <a:r>
              <a:rPr lang="en-US" dirty="0"/>
              <a:t>More slide content</a:t>
            </a:r>
          </a:p>
          <a:p>
            <a:pPr lvl="2"/>
            <a:r>
              <a:rPr lang="en-US" dirty="0"/>
              <a:t>Even more slide content?</a:t>
            </a:r>
          </a:p>
          <a:p>
            <a:pPr lvl="3"/>
            <a:r>
              <a:rPr lang="en-US" dirty="0"/>
              <a:t>Holy cow that’s a lot of content</a:t>
            </a:r>
          </a:p>
          <a:p>
            <a:pPr lvl="4"/>
            <a:r>
              <a:rPr lang="en-US" dirty="0"/>
              <a:t>Nice, this is the fifth level. Good job!</a:t>
            </a:r>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a:t>This is where your footer goes.</a:t>
            </a:r>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github.com/NASA-DEVELO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phdcomics.com/comics.php?f=1689" TargetMode="External"/><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hyperlink" Target="http://www.phdcomic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2178" y="779697"/>
            <a:ext cx="10047643" cy="1229100"/>
          </a:xfrm>
        </p:spPr>
        <p:txBody>
          <a:bodyPr>
            <a:normAutofit fontScale="90000"/>
          </a:bodyPr>
          <a:lstStyle/>
          <a:p>
            <a:r>
              <a:rPr lang="en-US" spc="0" dirty="0"/>
              <a:t>DEVELOP Projects: Best Practices</a:t>
            </a:r>
          </a:p>
        </p:txBody>
      </p:sp>
      <p:sp>
        <p:nvSpPr>
          <p:cNvPr id="3" name="Subtitle 2"/>
          <p:cNvSpPr>
            <a:spLocks noGrp="1"/>
          </p:cNvSpPr>
          <p:nvPr>
            <p:ph type="subTitle" idx="1"/>
          </p:nvPr>
        </p:nvSpPr>
        <p:spPr>
          <a:xfrm>
            <a:off x="3265470" y="2677130"/>
            <a:ext cx="5661060" cy="1655762"/>
          </a:xfrm>
        </p:spPr>
        <p:txBody>
          <a:bodyPr/>
          <a:lstStyle/>
          <a:p>
            <a:endParaRPr lang="en-US" dirty="0">
              <a:solidFill>
                <a:schemeClr val="tx1">
                  <a:lumMod val="75000"/>
                  <a:lumOff val="25000"/>
                </a:schemeClr>
              </a:solidFill>
            </a:endParaRPr>
          </a:p>
          <a:p>
            <a:r>
              <a:rPr lang="en-US" dirty="0">
                <a:solidFill>
                  <a:schemeClr val="tx1">
                    <a:lumMod val="75000"/>
                    <a:lumOff val="25000"/>
                  </a:schemeClr>
                </a:solidFill>
              </a:rPr>
              <a:t>5 Tips for Data Management, File Structures, and Reproducibility</a:t>
            </a:r>
          </a:p>
        </p:txBody>
      </p:sp>
    </p:spTree>
    <p:extLst>
      <p:ext uri="{BB962C8B-B14F-4D97-AF65-F5344CB8AC3E}">
        <p14:creationId xmlns:p14="http://schemas.microsoft.com/office/powerpoint/2010/main" val="2479069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374361"/>
            <a:ext cx="10515600" cy="613821"/>
          </a:xfrm>
        </p:spPr>
        <p:txBody>
          <a:bodyPr/>
          <a:lstStyle/>
          <a:p>
            <a:r>
              <a:rPr lang="en-US" b="1" dirty="0"/>
              <a:t>Tip 3: Data Should be Analysis-Friendly</a:t>
            </a:r>
          </a:p>
        </p:txBody>
      </p:sp>
      <p:sp>
        <p:nvSpPr>
          <p:cNvPr id="3" name="Content Placeholder 2"/>
          <p:cNvSpPr>
            <a:spLocks noGrp="1"/>
          </p:cNvSpPr>
          <p:nvPr>
            <p:ph idx="1"/>
          </p:nvPr>
        </p:nvSpPr>
        <p:spPr/>
        <p:txBody>
          <a:bodyPr/>
          <a:lstStyle/>
          <a:p>
            <a:r>
              <a:rPr lang="en-US" b="1" dirty="0">
                <a:solidFill>
                  <a:schemeClr val="bg2">
                    <a:lumMod val="25000"/>
                  </a:schemeClr>
                </a:solidFill>
              </a:rPr>
              <a:t>Data Tables can be either Wide or Long formats. </a:t>
            </a:r>
          </a:p>
          <a:p>
            <a:r>
              <a:rPr lang="en-US" b="1" dirty="0">
                <a:solidFill>
                  <a:schemeClr val="bg2">
                    <a:lumMod val="25000"/>
                  </a:schemeClr>
                </a:solidFill>
              </a:rPr>
              <a:t>Each row is a unique observation</a:t>
            </a:r>
          </a:p>
          <a:p>
            <a:r>
              <a:rPr lang="en-US" b="1" dirty="0">
                <a:solidFill>
                  <a:schemeClr val="bg2">
                    <a:lumMod val="25000"/>
                  </a:schemeClr>
                </a:solidFill>
              </a:rPr>
              <a:t>Each column is  variable</a:t>
            </a:r>
          </a:p>
          <a:p>
            <a:r>
              <a:rPr lang="en-US" b="1" dirty="0">
                <a:solidFill>
                  <a:schemeClr val="bg2">
                    <a:lumMod val="25000"/>
                  </a:schemeClr>
                </a:solidFill>
              </a:rPr>
              <a:t>DO NOT combine multiple variables in one column</a:t>
            </a:r>
          </a:p>
          <a:p>
            <a:pPr lvl="1"/>
            <a:r>
              <a:rPr lang="en-US" b="1" dirty="0">
                <a:solidFill>
                  <a:schemeClr val="bg2">
                    <a:lumMod val="25000"/>
                  </a:schemeClr>
                </a:solidFill>
              </a:rPr>
              <a:t>A common exception: Date. It’s common to have multiple columns for Day, Month, Year or a Date column with consistent date information (i.e.  Year-month-day: 1999-06-01</a:t>
            </a:r>
          </a:p>
          <a:p>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472416110"/>
              </p:ext>
            </p:extLst>
          </p:nvPr>
        </p:nvGraphicFramePr>
        <p:xfrm>
          <a:off x="6895868" y="3680152"/>
          <a:ext cx="4123112" cy="2721492"/>
        </p:xfrm>
        <a:graphic>
          <a:graphicData uri="http://schemas.openxmlformats.org/drawingml/2006/table">
            <a:tbl>
              <a:tblPr>
                <a:tableStyleId>{5C22544A-7EE6-4342-B048-85BDC9FD1C3A}</a:tableStyleId>
              </a:tblPr>
              <a:tblGrid>
                <a:gridCol w="828734">
                  <a:extLst>
                    <a:ext uri="{9D8B030D-6E8A-4147-A177-3AD203B41FA5}">
                      <a16:colId xmlns="" xmlns:a16="http://schemas.microsoft.com/office/drawing/2014/main" val="20000"/>
                    </a:ext>
                  </a:extLst>
                </a:gridCol>
                <a:gridCol w="550977">
                  <a:extLst>
                    <a:ext uri="{9D8B030D-6E8A-4147-A177-3AD203B41FA5}">
                      <a16:colId xmlns="" xmlns:a16="http://schemas.microsoft.com/office/drawing/2014/main" val="20001"/>
                    </a:ext>
                  </a:extLst>
                </a:gridCol>
                <a:gridCol w="700199">
                  <a:extLst>
                    <a:ext uri="{9D8B030D-6E8A-4147-A177-3AD203B41FA5}">
                      <a16:colId xmlns="" xmlns:a16="http://schemas.microsoft.com/office/drawing/2014/main" val="20002"/>
                    </a:ext>
                  </a:extLst>
                </a:gridCol>
                <a:gridCol w="723156">
                  <a:extLst>
                    <a:ext uri="{9D8B030D-6E8A-4147-A177-3AD203B41FA5}">
                      <a16:colId xmlns="" xmlns:a16="http://schemas.microsoft.com/office/drawing/2014/main" val="20003"/>
                    </a:ext>
                  </a:extLst>
                </a:gridCol>
                <a:gridCol w="658801">
                  <a:extLst>
                    <a:ext uri="{9D8B030D-6E8A-4147-A177-3AD203B41FA5}">
                      <a16:colId xmlns="" xmlns:a16="http://schemas.microsoft.com/office/drawing/2014/main" val="20004"/>
                    </a:ext>
                  </a:extLst>
                </a:gridCol>
                <a:gridCol w="661245">
                  <a:extLst>
                    <a:ext uri="{9D8B030D-6E8A-4147-A177-3AD203B41FA5}">
                      <a16:colId xmlns="" xmlns:a16="http://schemas.microsoft.com/office/drawing/2014/main" val="20005"/>
                    </a:ext>
                  </a:extLst>
                </a:gridCol>
              </a:tblGrid>
              <a:tr h="263745">
                <a:tc>
                  <a:txBody>
                    <a:bodyPr/>
                    <a:lstStyle/>
                    <a:p>
                      <a:pPr algn="ctr" fontAlgn="b"/>
                      <a:r>
                        <a:rPr lang="en-US" sz="1100" u="none" strike="noStrike" dirty="0" err="1">
                          <a:effectLst/>
                        </a:rPr>
                        <a:t>Census_TractID</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Date</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Year</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Month</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Metric</a:t>
                      </a: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Value</a:t>
                      </a:r>
                    </a:p>
                  </a:txBody>
                  <a:tcPr marL="7620" marR="7620" marT="7620" marB="0" anchor="ctr"/>
                </a:tc>
                <a:extLst>
                  <a:ext uri="{0D108BD9-81ED-4DB2-BD59-A6C34878D82A}">
                    <a16:rowId xmlns="" xmlns:a16="http://schemas.microsoft.com/office/drawing/2014/main" val="10000"/>
                  </a:ext>
                </a:extLst>
              </a:tr>
              <a:tr h="184901">
                <a:tc>
                  <a:txBody>
                    <a:bodyPr/>
                    <a:lstStyle/>
                    <a:p>
                      <a:pPr algn="ctr" fontAlgn="b"/>
                      <a:r>
                        <a:rPr lang="en-US" sz="1100" u="none" strike="noStrike" dirty="0">
                          <a:effectLst/>
                        </a:rPr>
                        <a:t>51043</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Avg_LST</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38.20</a:t>
                      </a:r>
                    </a:p>
                  </a:txBody>
                  <a:tcPr marL="7620" marR="7620" marT="7620" marB="0" anchor="ctr"/>
                </a:tc>
                <a:extLst>
                  <a:ext uri="{0D108BD9-81ED-4DB2-BD59-A6C34878D82A}">
                    <a16:rowId xmlns="" xmlns:a16="http://schemas.microsoft.com/office/drawing/2014/main" val="10001"/>
                  </a:ext>
                </a:extLst>
              </a:tr>
              <a:tr h="216857">
                <a:tc>
                  <a:txBody>
                    <a:bodyPr/>
                    <a:lstStyle/>
                    <a:p>
                      <a:pPr algn="ctr" fontAlgn="b"/>
                      <a:r>
                        <a:rPr lang="en-US" sz="1100" u="none" strike="noStrike" dirty="0">
                          <a:effectLst/>
                        </a:rPr>
                        <a:t>51043</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Avg_NDVI</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-0.16928</a:t>
                      </a:r>
                    </a:p>
                  </a:txBody>
                  <a:tcPr marL="7620" marR="7620" marT="7620" marB="0" anchor="ctr"/>
                </a:tc>
                <a:extLst>
                  <a:ext uri="{0D108BD9-81ED-4DB2-BD59-A6C34878D82A}">
                    <a16:rowId xmlns="" xmlns:a16="http://schemas.microsoft.com/office/drawing/2014/main" val="10002"/>
                  </a:ext>
                </a:extLst>
              </a:tr>
              <a:tr h="184901">
                <a:tc>
                  <a:txBody>
                    <a:bodyPr/>
                    <a:lstStyle/>
                    <a:p>
                      <a:pPr algn="ctr" fontAlgn="b"/>
                      <a:r>
                        <a:rPr lang="en-US" sz="1100" u="none" strike="noStrike" dirty="0">
                          <a:effectLst/>
                        </a:rPr>
                        <a:t>51043</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Avg_LST</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36.84</a:t>
                      </a:r>
                    </a:p>
                  </a:txBody>
                  <a:tcPr marL="7620" marR="7620" marT="7620" marB="0" anchor="ctr"/>
                </a:tc>
                <a:extLst>
                  <a:ext uri="{0D108BD9-81ED-4DB2-BD59-A6C34878D82A}">
                    <a16:rowId xmlns="" xmlns:a16="http://schemas.microsoft.com/office/drawing/2014/main" val="10003"/>
                  </a:ext>
                </a:extLst>
              </a:tr>
              <a:tr h="216857">
                <a:tc>
                  <a:txBody>
                    <a:bodyPr/>
                    <a:lstStyle/>
                    <a:p>
                      <a:pPr algn="ctr" fontAlgn="b"/>
                      <a:r>
                        <a:rPr lang="en-US" sz="1100" u="none" strike="noStrike" dirty="0">
                          <a:effectLst/>
                        </a:rPr>
                        <a:t>51043</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Avg_NDVI</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0.359118</a:t>
                      </a:r>
                    </a:p>
                  </a:txBody>
                  <a:tcPr marL="7620" marR="7620" marT="7620" marB="0" anchor="ctr"/>
                </a:tc>
                <a:extLst>
                  <a:ext uri="{0D108BD9-81ED-4DB2-BD59-A6C34878D82A}">
                    <a16:rowId xmlns="" xmlns:a16="http://schemas.microsoft.com/office/drawing/2014/main" val="10004"/>
                  </a:ext>
                </a:extLst>
              </a:tr>
              <a:tr h="184901">
                <a:tc>
                  <a:txBody>
                    <a:bodyPr/>
                    <a:lstStyle/>
                    <a:p>
                      <a:pPr algn="ctr" fontAlgn="b"/>
                      <a:r>
                        <a:rPr lang="en-US" sz="1100" u="none" strike="noStrike" dirty="0">
                          <a:effectLst/>
                        </a:rPr>
                        <a:t>51043</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Avg_LST</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33.65</a:t>
                      </a:r>
                    </a:p>
                  </a:txBody>
                  <a:tcPr marL="7620" marR="7620" marT="7620" marB="0" anchor="ctr"/>
                </a:tc>
                <a:extLst>
                  <a:ext uri="{0D108BD9-81ED-4DB2-BD59-A6C34878D82A}">
                    <a16:rowId xmlns="" xmlns:a16="http://schemas.microsoft.com/office/drawing/2014/main" val="10005"/>
                  </a:ext>
                </a:extLst>
              </a:tr>
              <a:tr h="216857">
                <a:tc>
                  <a:txBody>
                    <a:bodyPr/>
                    <a:lstStyle/>
                    <a:p>
                      <a:pPr algn="ctr" fontAlgn="b"/>
                      <a:r>
                        <a:rPr lang="en-US" sz="1100" u="none" strike="noStrike" dirty="0">
                          <a:effectLst/>
                        </a:rPr>
                        <a:t>51043</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Avg_NDVI</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0.693757</a:t>
                      </a:r>
                    </a:p>
                  </a:txBody>
                  <a:tcPr marL="7620" marR="7620" marT="7620" marB="0" anchor="ctr"/>
                </a:tc>
                <a:extLst>
                  <a:ext uri="{0D108BD9-81ED-4DB2-BD59-A6C34878D82A}">
                    <a16:rowId xmlns="" xmlns:a16="http://schemas.microsoft.com/office/drawing/2014/main" val="10006"/>
                  </a:ext>
                </a:extLst>
              </a:tr>
              <a:tr h="184901">
                <a:tc>
                  <a:txBody>
                    <a:bodyPr/>
                    <a:lstStyle/>
                    <a:p>
                      <a:pPr algn="ctr" fontAlgn="b"/>
                      <a:r>
                        <a:rPr lang="en-US" sz="1100" u="none" strike="noStrike" dirty="0">
                          <a:effectLst/>
                        </a:rPr>
                        <a:t>51045</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Avg_LST</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37.03</a:t>
                      </a:r>
                    </a:p>
                  </a:txBody>
                  <a:tcPr marL="7620" marR="7620" marT="7620" marB="0" anchor="ctr"/>
                </a:tc>
                <a:extLst>
                  <a:ext uri="{0D108BD9-81ED-4DB2-BD59-A6C34878D82A}">
                    <a16:rowId xmlns="" xmlns:a16="http://schemas.microsoft.com/office/drawing/2014/main" val="10007"/>
                  </a:ext>
                </a:extLst>
              </a:tr>
              <a:tr h="216857">
                <a:tc>
                  <a:txBody>
                    <a:bodyPr/>
                    <a:lstStyle/>
                    <a:p>
                      <a:pPr algn="ctr" fontAlgn="b"/>
                      <a:r>
                        <a:rPr lang="en-US" sz="1100" u="none" strike="noStrike" dirty="0">
                          <a:effectLst/>
                        </a:rPr>
                        <a:t>51045</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Avg_NDVI</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0.619561</a:t>
                      </a:r>
                    </a:p>
                  </a:txBody>
                  <a:tcPr marL="7620" marR="7620" marT="7620" marB="0" anchor="ctr"/>
                </a:tc>
                <a:extLst>
                  <a:ext uri="{0D108BD9-81ED-4DB2-BD59-A6C34878D82A}">
                    <a16:rowId xmlns="" xmlns:a16="http://schemas.microsoft.com/office/drawing/2014/main" val="10008"/>
                  </a:ext>
                </a:extLst>
              </a:tr>
              <a:tr h="184901">
                <a:tc>
                  <a:txBody>
                    <a:bodyPr/>
                    <a:lstStyle/>
                    <a:p>
                      <a:pPr algn="ctr" fontAlgn="b"/>
                      <a:r>
                        <a:rPr lang="en-US" sz="1100" u="none" strike="noStrike" dirty="0">
                          <a:effectLst/>
                        </a:rPr>
                        <a:t>51045</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Avg_LST</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44.04</a:t>
                      </a:r>
                    </a:p>
                  </a:txBody>
                  <a:tcPr marL="7620" marR="7620" marT="7620" marB="0" anchor="ctr"/>
                </a:tc>
                <a:extLst>
                  <a:ext uri="{0D108BD9-81ED-4DB2-BD59-A6C34878D82A}">
                    <a16:rowId xmlns="" xmlns:a16="http://schemas.microsoft.com/office/drawing/2014/main" val="10009"/>
                  </a:ext>
                </a:extLst>
              </a:tr>
              <a:tr h="216857">
                <a:tc>
                  <a:txBody>
                    <a:bodyPr/>
                    <a:lstStyle/>
                    <a:p>
                      <a:pPr algn="ctr" fontAlgn="b"/>
                      <a:r>
                        <a:rPr lang="en-US" sz="1100" u="none" strike="noStrike" dirty="0">
                          <a:effectLst/>
                        </a:rPr>
                        <a:t>51045</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Avg_NDVI</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-0.93069</a:t>
                      </a:r>
                    </a:p>
                  </a:txBody>
                  <a:tcPr marL="7620" marR="7620" marT="7620" marB="0" anchor="ctr"/>
                </a:tc>
                <a:extLst>
                  <a:ext uri="{0D108BD9-81ED-4DB2-BD59-A6C34878D82A}">
                    <a16:rowId xmlns="" xmlns:a16="http://schemas.microsoft.com/office/drawing/2014/main" val="10010"/>
                  </a:ext>
                </a:extLst>
              </a:tr>
              <a:tr h="184901">
                <a:tc>
                  <a:txBody>
                    <a:bodyPr/>
                    <a:lstStyle/>
                    <a:p>
                      <a:pPr algn="ctr" fontAlgn="b"/>
                      <a:r>
                        <a:rPr lang="en-US" sz="1100" u="none" strike="noStrike" dirty="0">
                          <a:effectLst/>
                        </a:rPr>
                        <a:t>51045</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Avg_LST</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37.58</a:t>
                      </a:r>
                    </a:p>
                  </a:txBody>
                  <a:tcPr marL="7620" marR="7620" marT="7620" marB="0" anchor="ctr"/>
                </a:tc>
                <a:extLst>
                  <a:ext uri="{0D108BD9-81ED-4DB2-BD59-A6C34878D82A}">
                    <a16:rowId xmlns="" xmlns:a16="http://schemas.microsoft.com/office/drawing/2014/main" val="10011"/>
                  </a:ext>
                </a:extLst>
              </a:tr>
              <a:tr h="184901">
                <a:tc>
                  <a:txBody>
                    <a:bodyPr/>
                    <a:lstStyle/>
                    <a:p>
                      <a:pPr algn="ctr" fontAlgn="b"/>
                      <a:r>
                        <a:rPr lang="en-US" sz="1100" u="none" strike="noStrike" dirty="0">
                          <a:effectLst/>
                        </a:rPr>
                        <a:t>51045</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err="1">
                          <a:solidFill>
                            <a:srgbClr val="000000"/>
                          </a:solidFill>
                          <a:effectLst/>
                          <a:latin typeface="Calibri" panose="020F0502020204030204" pitchFamily="34" charset="0"/>
                        </a:rPr>
                        <a:t>Avg_NDVI</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b="0" i="0" u="none" strike="noStrike" dirty="0">
                          <a:solidFill>
                            <a:srgbClr val="000000"/>
                          </a:solidFill>
                          <a:effectLst/>
                          <a:latin typeface="Calibri" panose="020F0502020204030204" pitchFamily="34" charset="0"/>
                        </a:rPr>
                        <a:t>0.974952</a:t>
                      </a:r>
                    </a:p>
                  </a:txBody>
                  <a:tcPr marL="7620" marR="7620" marT="7620" marB="0" anchor="ctr"/>
                </a:tc>
                <a:extLst>
                  <a:ext uri="{0D108BD9-81ED-4DB2-BD59-A6C34878D82A}">
                    <a16:rowId xmlns="" xmlns:a16="http://schemas.microsoft.com/office/drawing/2014/main" val="1001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19888785"/>
              </p:ext>
            </p:extLst>
          </p:nvPr>
        </p:nvGraphicFramePr>
        <p:xfrm>
          <a:off x="759282" y="4265661"/>
          <a:ext cx="5408761" cy="1682744"/>
        </p:xfrm>
        <a:graphic>
          <a:graphicData uri="http://schemas.openxmlformats.org/drawingml/2006/table">
            <a:tbl>
              <a:tblPr>
                <a:tableStyleId>{5C22544A-7EE6-4342-B048-85BDC9FD1C3A}</a:tableStyleId>
              </a:tblPr>
              <a:tblGrid>
                <a:gridCol w="1134523">
                  <a:extLst>
                    <a:ext uri="{9D8B030D-6E8A-4147-A177-3AD203B41FA5}">
                      <a16:colId xmlns="" xmlns:a16="http://schemas.microsoft.com/office/drawing/2014/main" val="20000"/>
                    </a:ext>
                  </a:extLst>
                </a:gridCol>
                <a:gridCol w="754277">
                  <a:extLst>
                    <a:ext uri="{9D8B030D-6E8A-4147-A177-3AD203B41FA5}">
                      <a16:colId xmlns="" xmlns:a16="http://schemas.microsoft.com/office/drawing/2014/main" val="20001"/>
                    </a:ext>
                  </a:extLst>
                </a:gridCol>
                <a:gridCol w="958561">
                  <a:extLst>
                    <a:ext uri="{9D8B030D-6E8A-4147-A177-3AD203B41FA5}">
                      <a16:colId xmlns="" xmlns:a16="http://schemas.microsoft.com/office/drawing/2014/main" val="20002"/>
                    </a:ext>
                  </a:extLst>
                </a:gridCol>
                <a:gridCol w="989989">
                  <a:extLst>
                    <a:ext uri="{9D8B030D-6E8A-4147-A177-3AD203B41FA5}">
                      <a16:colId xmlns="" xmlns:a16="http://schemas.microsoft.com/office/drawing/2014/main" val="20003"/>
                    </a:ext>
                  </a:extLst>
                </a:gridCol>
                <a:gridCol w="817134">
                  <a:extLst>
                    <a:ext uri="{9D8B030D-6E8A-4147-A177-3AD203B41FA5}">
                      <a16:colId xmlns="" xmlns:a16="http://schemas.microsoft.com/office/drawing/2014/main" val="20004"/>
                    </a:ext>
                  </a:extLst>
                </a:gridCol>
                <a:gridCol w="754277">
                  <a:extLst>
                    <a:ext uri="{9D8B030D-6E8A-4147-A177-3AD203B41FA5}">
                      <a16:colId xmlns="" xmlns:a16="http://schemas.microsoft.com/office/drawing/2014/main" val="20005"/>
                    </a:ext>
                  </a:extLst>
                </a:gridCol>
              </a:tblGrid>
              <a:tr h="240392">
                <a:tc>
                  <a:txBody>
                    <a:bodyPr/>
                    <a:lstStyle/>
                    <a:p>
                      <a:pPr algn="ctr" fontAlgn="b"/>
                      <a:r>
                        <a:rPr lang="en-US" sz="1100" u="none" strike="noStrike" dirty="0" err="1">
                          <a:effectLst/>
                        </a:rPr>
                        <a:t>Census_TractID</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Date</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Year</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Month</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Avg_LST</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Avg_NDVI</a:t>
                      </a:r>
                      <a:endParaRPr lang="en-US"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 xmlns:a16="http://schemas.microsoft.com/office/drawing/2014/main" val="10000"/>
                  </a:ext>
                </a:extLst>
              </a:tr>
              <a:tr h="240392">
                <a:tc>
                  <a:txBody>
                    <a:bodyPr/>
                    <a:lstStyle/>
                    <a:p>
                      <a:pPr algn="ctr" fontAlgn="b"/>
                      <a:r>
                        <a:rPr lang="en-US" sz="1100" u="none" strike="noStrike" dirty="0">
                          <a:effectLst/>
                        </a:rPr>
                        <a:t>51043</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2012-06</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38.20</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-0.16928</a:t>
                      </a:r>
                      <a:endParaRPr lang="en-US"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 xmlns:a16="http://schemas.microsoft.com/office/drawing/2014/main" val="10001"/>
                  </a:ext>
                </a:extLst>
              </a:tr>
              <a:tr h="240392">
                <a:tc>
                  <a:txBody>
                    <a:bodyPr/>
                    <a:lstStyle/>
                    <a:p>
                      <a:pPr algn="ctr" fontAlgn="b"/>
                      <a:r>
                        <a:rPr lang="en-US" sz="1100" u="none" strike="noStrike">
                          <a:effectLst/>
                        </a:rPr>
                        <a:t>51043</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2012-07</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36.84</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0.359118</a:t>
                      </a:r>
                      <a:endParaRPr lang="en-US"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 xmlns:a16="http://schemas.microsoft.com/office/drawing/2014/main" val="10002"/>
                  </a:ext>
                </a:extLst>
              </a:tr>
              <a:tr h="240392">
                <a:tc>
                  <a:txBody>
                    <a:bodyPr/>
                    <a:lstStyle/>
                    <a:p>
                      <a:pPr algn="ctr" fontAlgn="b"/>
                      <a:r>
                        <a:rPr lang="en-US" sz="1100" u="none" strike="noStrike" dirty="0">
                          <a:effectLst/>
                        </a:rPr>
                        <a:t>51043</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2012-09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33.65</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0.693757</a:t>
                      </a:r>
                      <a:endParaRPr lang="en-US"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 xmlns:a16="http://schemas.microsoft.com/office/drawing/2014/main" val="10003"/>
                  </a:ext>
                </a:extLst>
              </a:tr>
              <a:tr h="240392">
                <a:tc>
                  <a:txBody>
                    <a:bodyPr/>
                    <a:lstStyle/>
                    <a:p>
                      <a:pPr algn="ctr" fontAlgn="b"/>
                      <a:r>
                        <a:rPr lang="en-US" sz="1100" u="none" strike="noStrike" dirty="0">
                          <a:effectLst/>
                        </a:rPr>
                        <a:t>51045</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2012-06</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37.03</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0.619561</a:t>
                      </a:r>
                      <a:endParaRPr lang="en-US"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 xmlns:a16="http://schemas.microsoft.com/office/drawing/2014/main" val="10004"/>
                  </a:ext>
                </a:extLst>
              </a:tr>
              <a:tr h="240392">
                <a:tc>
                  <a:txBody>
                    <a:bodyPr/>
                    <a:lstStyle/>
                    <a:p>
                      <a:pPr algn="ctr" fontAlgn="b"/>
                      <a:r>
                        <a:rPr lang="en-US" sz="1100" u="none" strike="noStrike">
                          <a:effectLst/>
                        </a:rPr>
                        <a:t>51045</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2012-07</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44.04</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-0.93069</a:t>
                      </a:r>
                      <a:endParaRPr lang="en-US"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 xmlns:a16="http://schemas.microsoft.com/office/drawing/2014/main" val="10005"/>
                  </a:ext>
                </a:extLst>
              </a:tr>
              <a:tr h="240392">
                <a:tc>
                  <a:txBody>
                    <a:bodyPr/>
                    <a:lstStyle/>
                    <a:p>
                      <a:pPr algn="ctr" fontAlgn="b"/>
                      <a:r>
                        <a:rPr lang="en-US" sz="1100" u="none" strike="noStrike" dirty="0">
                          <a:effectLst/>
                        </a:rPr>
                        <a:t>51045</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2012-09</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2012</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37.58</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0.974952</a:t>
                      </a:r>
                      <a:endParaRPr lang="en-US"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 xmlns:a16="http://schemas.microsoft.com/office/drawing/2014/main" val="10006"/>
                  </a:ext>
                </a:extLst>
              </a:tr>
            </a:tbl>
          </a:graphicData>
        </a:graphic>
      </p:graphicFrame>
      <p:sp>
        <p:nvSpPr>
          <p:cNvPr id="6" name="TextBox 5"/>
          <p:cNvSpPr txBox="1"/>
          <p:nvPr/>
        </p:nvSpPr>
        <p:spPr>
          <a:xfrm>
            <a:off x="3286287" y="5579073"/>
            <a:ext cx="679994" cy="369332"/>
          </a:xfrm>
          <a:prstGeom prst="rect">
            <a:avLst/>
          </a:prstGeom>
          <a:noFill/>
        </p:spPr>
        <p:txBody>
          <a:bodyPr wrap="none" rtlCol="0">
            <a:spAutoFit/>
          </a:bodyPr>
          <a:lstStyle/>
          <a:p>
            <a:r>
              <a:rPr lang="en-US" dirty="0">
                <a:solidFill>
                  <a:srgbClr val="0067AA"/>
                </a:solidFill>
              </a:rPr>
              <a:t>Wide</a:t>
            </a:r>
          </a:p>
        </p:txBody>
      </p:sp>
      <p:sp>
        <p:nvSpPr>
          <p:cNvPr id="7" name="TextBox 6"/>
          <p:cNvSpPr txBox="1"/>
          <p:nvPr/>
        </p:nvSpPr>
        <p:spPr>
          <a:xfrm>
            <a:off x="8741658" y="6050972"/>
            <a:ext cx="635110" cy="369332"/>
          </a:xfrm>
          <a:prstGeom prst="rect">
            <a:avLst/>
          </a:prstGeom>
          <a:noFill/>
        </p:spPr>
        <p:txBody>
          <a:bodyPr wrap="none" rtlCol="0">
            <a:spAutoFit/>
          </a:bodyPr>
          <a:lstStyle/>
          <a:p>
            <a:r>
              <a:rPr lang="en-US" dirty="0">
                <a:solidFill>
                  <a:srgbClr val="0067AA"/>
                </a:solidFill>
              </a:rPr>
              <a:t>Long</a:t>
            </a:r>
          </a:p>
        </p:txBody>
      </p:sp>
    </p:spTree>
    <p:extLst>
      <p:ext uri="{BB962C8B-B14F-4D97-AF65-F5344CB8AC3E}">
        <p14:creationId xmlns:p14="http://schemas.microsoft.com/office/powerpoint/2010/main" val="733916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374361"/>
            <a:ext cx="10515600" cy="613821"/>
          </a:xfrm>
        </p:spPr>
        <p:txBody>
          <a:bodyPr/>
          <a:lstStyle/>
          <a:p>
            <a:r>
              <a:rPr lang="en-US" b="1" dirty="0"/>
              <a:t>Tip 4: Document your Data</a:t>
            </a:r>
          </a:p>
        </p:txBody>
      </p:sp>
      <p:sp>
        <p:nvSpPr>
          <p:cNvPr id="3" name="Content Placeholder 2"/>
          <p:cNvSpPr>
            <a:spLocks noGrp="1"/>
          </p:cNvSpPr>
          <p:nvPr>
            <p:ph idx="1"/>
          </p:nvPr>
        </p:nvSpPr>
        <p:spPr>
          <a:xfrm>
            <a:off x="431800" y="1713582"/>
            <a:ext cx="11252200" cy="4993622"/>
          </a:xfrm>
        </p:spPr>
        <p:txBody>
          <a:bodyPr>
            <a:normAutofit/>
          </a:bodyPr>
          <a:lstStyle/>
          <a:p>
            <a:pPr fontAlgn="base">
              <a:lnSpc>
                <a:spcPct val="100000"/>
              </a:lnSpc>
            </a:pPr>
            <a:r>
              <a:rPr lang="en-US" b="1" dirty="0">
                <a:solidFill>
                  <a:schemeClr val="bg2">
                    <a:lumMod val="25000"/>
                  </a:schemeClr>
                </a:solidFill>
              </a:rPr>
              <a:t>Document the source of your data.</a:t>
            </a:r>
          </a:p>
          <a:p>
            <a:pPr fontAlgn="base">
              <a:lnSpc>
                <a:spcPct val="100000"/>
              </a:lnSpc>
            </a:pPr>
            <a:r>
              <a:rPr lang="en-US" b="1" dirty="0">
                <a:solidFill>
                  <a:schemeClr val="bg2">
                    <a:lumMod val="25000"/>
                  </a:schemeClr>
                </a:solidFill>
              </a:rPr>
              <a:t>Keep a copy of all data used for analysis, results, images and tables.</a:t>
            </a:r>
          </a:p>
          <a:p>
            <a:pPr fontAlgn="base">
              <a:lnSpc>
                <a:spcPct val="100000"/>
              </a:lnSpc>
            </a:pPr>
            <a:r>
              <a:rPr lang="en-US" b="1" dirty="0">
                <a:solidFill>
                  <a:schemeClr val="bg2">
                    <a:lumMod val="25000"/>
                  </a:schemeClr>
                </a:solidFill>
              </a:rPr>
              <a:t>Don’t just store the data on a drive. Add a document explaining what the data is, where it was obtained, and how it was used.</a:t>
            </a:r>
          </a:p>
          <a:p>
            <a:pPr fontAlgn="base">
              <a:lnSpc>
                <a:spcPct val="100000"/>
              </a:lnSpc>
            </a:pPr>
            <a:r>
              <a:rPr lang="en-US" b="1" dirty="0">
                <a:solidFill>
                  <a:schemeClr val="bg2">
                    <a:lumMod val="25000"/>
                  </a:schemeClr>
                </a:solidFill>
              </a:rPr>
              <a:t>Document why you chose your data. Be specific. </a:t>
            </a:r>
          </a:p>
          <a:p>
            <a:pPr lvl="1" fontAlgn="base">
              <a:lnSpc>
                <a:spcPct val="100000"/>
              </a:lnSpc>
            </a:pPr>
            <a:r>
              <a:rPr lang="en-US" b="1" dirty="0">
                <a:solidFill>
                  <a:schemeClr val="bg2">
                    <a:lumMod val="25000"/>
                  </a:schemeClr>
                </a:solidFill>
              </a:rPr>
              <a:t>Instead of </a:t>
            </a:r>
            <a:r>
              <a:rPr lang="en-US" dirty="0">
                <a:solidFill>
                  <a:schemeClr val="bg2">
                    <a:lumMod val="25000"/>
                  </a:schemeClr>
                </a:solidFill>
              </a:rPr>
              <a:t>“We used the least cloudy scene for each year in the study period”, </a:t>
            </a:r>
            <a:r>
              <a:rPr lang="en-US" b="1" dirty="0">
                <a:solidFill>
                  <a:schemeClr val="bg2">
                    <a:lumMod val="25000"/>
                  </a:schemeClr>
                </a:solidFill>
              </a:rPr>
              <a:t>try </a:t>
            </a:r>
            <a:r>
              <a:rPr lang="en-US" dirty="0">
                <a:solidFill>
                  <a:schemeClr val="bg2">
                    <a:lumMod val="25000"/>
                  </a:schemeClr>
                </a:solidFill>
              </a:rPr>
              <a:t>“We used the least cloudy scene for each year in the study period (Table A).”</a:t>
            </a:r>
          </a:p>
          <a:p>
            <a:pPr fontAlgn="base">
              <a:lnSpc>
                <a:spcPct val="100000"/>
              </a:lnSpc>
            </a:pPr>
            <a:r>
              <a:rPr lang="en-US" b="1" dirty="0">
                <a:solidFill>
                  <a:schemeClr val="bg2">
                    <a:lumMod val="25000"/>
                  </a:schemeClr>
                </a:solidFill>
              </a:rPr>
              <a:t>Document any processing and/or modification of your data.</a:t>
            </a:r>
          </a:p>
          <a:p>
            <a:pPr lvl="1" fontAlgn="base">
              <a:lnSpc>
                <a:spcPct val="100000"/>
              </a:lnSpc>
            </a:pPr>
            <a:r>
              <a:rPr lang="en-US" b="1" dirty="0">
                <a:solidFill>
                  <a:schemeClr val="bg2">
                    <a:lumMod val="25000"/>
                  </a:schemeClr>
                </a:solidFill>
              </a:rPr>
              <a:t>This includes clipping, </a:t>
            </a:r>
            <a:r>
              <a:rPr lang="en-US" b="1" dirty="0" err="1">
                <a:solidFill>
                  <a:schemeClr val="bg2">
                    <a:lumMod val="25000"/>
                  </a:schemeClr>
                </a:solidFill>
              </a:rPr>
              <a:t>reprojecting</a:t>
            </a:r>
            <a:r>
              <a:rPr lang="en-US" b="1" dirty="0">
                <a:solidFill>
                  <a:schemeClr val="bg2">
                    <a:lumMod val="25000"/>
                  </a:schemeClr>
                </a:solidFill>
              </a:rPr>
              <a:t>, cloud removal, etc.</a:t>
            </a:r>
          </a:p>
          <a:p>
            <a:pPr marL="457200" lvl="1" indent="0" fontAlgn="base">
              <a:lnSpc>
                <a:spcPct val="100000"/>
              </a:lnSpc>
              <a:buNone/>
            </a:pPr>
            <a:endParaRPr lang="en-US" sz="1100" b="1" dirty="0"/>
          </a:p>
          <a:p>
            <a:pPr marL="457200" lvl="1" indent="0" fontAlgn="base">
              <a:lnSpc>
                <a:spcPct val="100000"/>
              </a:lnSpc>
              <a:buNone/>
            </a:pPr>
            <a:r>
              <a:rPr lang="en-US" b="1" dirty="0">
                <a:solidFill>
                  <a:srgbClr val="3E96A8"/>
                </a:solidFill>
              </a:rPr>
              <a:t>DOCUMENT EVERYTHING! Documentation is the key to scientific reproducibility.</a:t>
            </a:r>
          </a:p>
        </p:txBody>
      </p:sp>
      <p:sp>
        <p:nvSpPr>
          <p:cNvPr id="4" name="TextBox 3"/>
          <p:cNvSpPr txBox="1"/>
          <p:nvPr/>
        </p:nvSpPr>
        <p:spPr>
          <a:xfrm>
            <a:off x="330200" y="6372122"/>
            <a:ext cx="8499764" cy="646331"/>
          </a:xfrm>
          <a:prstGeom prst="rect">
            <a:avLst/>
          </a:prstGeom>
          <a:noFill/>
        </p:spPr>
        <p:txBody>
          <a:bodyPr wrap="square" rtlCol="0">
            <a:spAutoFit/>
          </a:bodyPr>
          <a:lstStyle/>
          <a:p>
            <a:r>
              <a:rPr lang="en-US" dirty="0">
                <a:solidFill>
                  <a:schemeClr val="bg1"/>
                </a:solidFill>
              </a:rPr>
              <a:t>More info https://gigascience.biomedcentral.com/articles/10.1186/s13742-016-0135-4</a:t>
            </a:r>
          </a:p>
          <a:p>
            <a:endParaRPr lang="en-US" dirty="0"/>
          </a:p>
        </p:txBody>
      </p:sp>
      <p:sp>
        <p:nvSpPr>
          <p:cNvPr id="5" name="TextBox 4"/>
          <p:cNvSpPr txBox="1"/>
          <p:nvPr/>
        </p:nvSpPr>
        <p:spPr>
          <a:xfrm>
            <a:off x="203200" y="988182"/>
            <a:ext cx="11212946" cy="871008"/>
          </a:xfrm>
          <a:prstGeom prst="rect">
            <a:avLst/>
          </a:prstGeom>
          <a:noFill/>
        </p:spPr>
        <p:txBody>
          <a:bodyPr wrap="square" rtlCol="0">
            <a:spAutoFit/>
          </a:bodyPr>
          <a:lstStyle/>
          <a:p>
            <a:pPr marL="228600" lvl="1" indent="0">
              <a:lnSpc>
                <a:spcPct val="110000"/>
              </a:lnSpc>
              <a:spcBef>
                <a:spcPts val="1000"/>
              </a:spcBef>
              <a:buClr>
                <a:schemeClr val="dk1"/>
              </a:buClr>
              <a:buSzPts val="1960"/>
              <a:buNone/>
            </a:pPr>
            <a:r>
              <a:rPr lang="en-US" sz="2300" b="1" dirty="0">
                <a:solidFill>
                  <a:srgbClr val="3E96A8"/>
                </a:solidFill>
                <a:ea typeface="Calibri"/>
                <a:cs typeface="Calibri"/>
                <a:sym typeface="Calibri"/>
              </a:rPr>
              <a:t>Will it be possible for the reader of your tech paper to find the exact data used by your team?</a:t>
            </a:r>
          </a:p>
        </p:txBody>
      </p:sp>
    </p:spTree>
    <p:extLst>
      <p:ext uri="{BB962C8B-B14F-4D97-AF65-F5344CB8AC3E}">
        <p14:creationId xmlns:p14="http://schemas.microsoft.com/office/powerpoint/2010/main" val="1288363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374361"/>
            <a:ext cx="10515600" cy="613821"/>
          </a:xfrm>
        </p:spPr>
        <p:txBody>
          <a:bodyPr/>
          <a:lstStyle/>
          <a:p>
            <a:r>
              <a:rPr lang="en-US" b="1" dirty="0"/>
              <a:t>Tip 5: Document your Code</a:t>
            </a:r>
          </a:p>
        </p:txBody>
      </p:sp>
      <p:sp>
        <p:nvSpPr>
          <p:cNvPr id="3" name="Content Placeholder 2"/>
          <p:cNvSpPr>
            <a:spLocks noGrp="1"/>
          </p:cNvSpPr>
          <p:nvPr>
            <p:ph idx="1"/>
          </p:nvPr>
        </p:nvSpPr>
        <p:spPr>
          <a:xfrm>
            <a:off x="237836" y="969600"/>
            <a:ext cx="11667836" cy="5957455"/>
          </a:xfrm>
        </p:spPr>
        <p:txBody>
          <a:bodyPr>
            <a:noAutofit/>
          </a:bodyPr>
          <a:lstStyle/>
          <a:p>
            <a:pPr marL="0" indent="0">
              <a:lnSpc>
                <a:spcPct val="100000"/>
              </a:lnSpc>
              <a:buNone/>
            </a:pPr>
            <a:r>
              <a:rPr lang="en-US" sz="1800" b="1" dirty="0">
                <a:solidFill>
                  <a:schemeClr val="bg2">
                    <a:lumMod val="25000"/>
                  </a:schemeClr>
                </a:solidFill>
              </a:rPr>
              <a:t>Best Practices for Comment Code</a:t>
            </a:r>
          </a:p>
          <a:p>
            <a:pPr lvl="1">
              <a:lnSpc>
                <a:spcPct val="100000"/>
              </a:lnSpc>
            </a:pPr>
            <a:r>
              <a:rPr lang="en-US" sz="1800" b="1" dirty="0">
                <a:solidFill>
                  <a:schemeClr val="bg2">
                    <a:lumMod val="25000"/>
                  </a:schemeClr>
                </a:solidFill>
              </a:rPr>
              <a:t>Leave your self notes as you are working on your code.</a:t>
            </a:r>
          </a:p>
          <a:p>
            <a:pPr lvl="2">
              <a:lnSpc>
                <a:spcPct val="100000"/>
              </a:lnSpc>
            </a:pPr>
            <a:r>
              <a:rPr lang="en-US" b="1" dirty="0">
                <a:solidFill>
                  <a:schemeClr val="bg2">
                    <a:lumMod val="25000"/>
                  </a:schemeClr>
                </a:solidFill>
              </a:rPr>
              <a:t>Example. </a:t>
            </a:r>
            <a:r>
              <a:rPr lang="en-US" dirty="0">
                <a:solidFill>
                  <a:schemeClr val="bg2">
                    <a:lumMod val="25000"/>
                  </a:schemeClr>
                </a:solidFill>
              </a:rPr>
              <a:t>## Code below extracts files </a:t>
            </a:r>
            <a:r>
              <a:rPr lang="en-US" dirty="0" smtClean="0">
                <a:solidFill>
                  <a:schemeClr val="bg2">
                    <a:lumMod val="25000"/>
                  </a:schemeClr>
                </a:solidFill>
              </a:rPr>
              <a:t>from the </a:t>
            </a:r>
            <a:r>
              <a:rPr lang="en-US" dirty="0" err="1">
                <a:solidFill>
                  <a:schemeClr val="bg2">
                    <a:lumMod val="25000"/>
                  </a:schemeClr>
                </a:solidFill>
              </a:rPr>
              <a:t>hdf</a:t>
            </a:r>
            <a:r>
              <a:rPr lang="en-US" dirty="0">
                <a:solidFill>
                  <a:schemeClr val="bg2">
                    <a:lumMod val="25000"/>
                  </a:schemeClr>
                </a:solidFill>
              </a:rPr>
              <a:t>. Running into an issue at line 43. Start there tomorrow.</a:t>
            </a:r>
          </a:p>
          <a:p>
            <a:pPr lvl="1">
              <a:lnSpc>
                <a:spcPct val="100000"/>
              </a:lnSpc>
            </a:pPr>
            <a:r>
              <a:rPr lang="en-US" sz="1800" b="1" dirty="0">
                <a:solidFill>
                  <a:schemeClr val="bg2">
                    <a:lumMod val="25000"/>
                  </a:schemeClr>
                </a:solidFill>
              </a:rPr>
              <a:t>Remove personal notes and clean up your comments once your code is finalized.</a:t>
            </a:r>
          </a:p>
          <a:p>
            <a:pPr lvl="1">
              <a:lnSpc>
                <a:spcPct val="100000"/>
              </a:lnSpc>
            </a:pPr>
            <a:r>
              <a:rPr lang="en-US" sz="1800" b="1" dirty="0">
                <a:solidFill>
                  <a:schemeClr val="bg2">
                    <a:lumMod val="25000"/>
                  </a:schemeClr>
                </a:solidFill>
              </a:rPr>
              <a:t>A reader should understand exactly what your code does, even if they aren’t familiar with your coding language. Every step should be explained</a:t>
            </a:r>
            <a:r>
              <a:rPr lang="en-US" sz="1800" b="1" dirty="0" smtClean="0">
                <a:solidFill>
                  <a:schemeClr val="bg2">
                    <a:lumMod val="25000"/>
                  </a:schemeClr>
                </a:solidFill>
              </a:rPr>
              <a:t>. </a:t>
            </a:r>
          </a:p>
          <a:p>
            <a:pPr lvl="2">
              <a:lnSpc>
                <a:spcPct val="100000"/>
              </a:lnSpc>
            </a:pPr>
            <a:r>
              <a:rPr lang="en-US" b="1" dirty="0" smtClean="0">
                <a:solidFill>
                  <a:schemeClr val="bg2">
                    <a:lumMod val="25000"/>
                  </a:schemeClr>
                </a:solidFill>
              </a:rPr>
              <a:t>Suggestion: </a:t>
            </a:r>
            <a:r>
              <a:rPr lang="en-US" dirty="0" smtClean="0">
                <a:solidFill>
                  <a:schemeClr val="bg2">
                    <a:lumMod val="25000"/>
                  </a:schemeClr>
                </a:solidFill>
              </a:rPr>
              <a:t>Have another team read your code.</a:t>
            </a:r>
            <a:endParaRPr lang="en-US" dirty="0">
              <a:solidFill>
                <a:schemeClr val="bg2">
                  <a:lumMod val="25000"/>
                </a:schemeClr>
              </a:solidFill>
            </a:endParaRPr>
          </a:p>
          <a:p>
            <a:pPr marL="0" indent="0">
              <a:lnSpc>
                <a:spcPct val="100000"/>
              </a:lnSpc>
              <a:buNone/>
            </a:pPr>
            <a:r>
              <a:rPr lang="en-US" sz="1800" b="1" dirty="0">
                <a:solidFill>
                  <a:schemeClr val="bg2">
                    <a:lumMod val="25000"/>
                  </a:schemeClr>
                </a:solidFill>
                <a:ea typeface="Calibri"/>
                <a:cs typeface="Calibri"/>
                <a:sym typeface="Calibri"/>
              </a:rPr>
              <a:t>Things to consider:</a:t>
            </a:r>
          </a:p>
          <a:p>
            <a:pPr marL="914400" lvl="1" indent="-457200">
              <a:lnSpc>
                <a:spcPct val="100000"/>
              </a:lnSpc>
              <a:buFont typeface="+mj-lt"/>
              <a:buAutoNum type="arabicPeriod"/>
            </a:pPr>
            <a:r>
              <a:rPr lang="en-US" sz="1800" b="1" dirty="0">
                <a:solidFill>
                  <a:schemeClr val="bg2">
                    <a:lumMod val="25000"/>
                  </a:schemeClr>
                </a:solidFill>
                <a:ea typeface="Calibri"/>
                <a:cs typeface="Calibri"/>
                <a:sym typeface="Calibri"/>
              </a:rPr>
              <a:t>Is your code well-commented?</a:t>
            </a:r>
          </a:p>
          <a:p>
            <a:pPr marL="914400" lvl="1" indent="-457200">
              <a:lnSpc>
                <a:spcPct val="100000"/>
              </a:lnSpc>
              <a:buFont typeface="+mj-lt"/>
              <a:buAutoNum type="arabicPeriod"/>
            </a:pPr>
            <a:r>
              <a:rPr lang="en-US" sz="1800" b="1" dirty="0">
                <a:solidFill>
                  <a:schemeClr val="bg2">
                    <a:lumMod val="25000"/>
                  </a:schemeClr>
                </a:solidFill>
                <a:ea typeface="Calibri"/>
                <a:cs typeface="Calibri"/>
                <a:sym typeface="Calibri"/>
              </a:rPr>
              <a:t>Is your code stored in a way that it is available to future teams?  </a:t>
            </a:r>
            <a:r>
              <a:rPr lang="en-US" sz="1800" b="1" u="sng" dirty="0">
                <a:solidFill>
                  <a:schemeClr val="bg2">
                    <a:lumMod val="25000"/>
                  </a:schemeClr>
                </a:solidFill>
                <a:hlinkClick r:id="rId2"/>
              </a:rPr>
              <a:t>https://github.com/NASA-DEVELOP</a:t>
            </a:r>
            <a:r>
              <a:rPr lang="en-US" sz="1800" b="1" u="sng" dirty="0">
                <a:solidFill>
                  <a:schemeClr val="bg2">
                    <a:lumMod val="25000"/>
                  </a:schemeClr>
                </a:solidFill>
              </a:rPr>
              <a:t>  </a:t>
            </a:r>
            <a:r>
              <a:rPr lang="en-US" sz="1800" b="1" dirty="0">
                <a:solidFill>
                  <a:schemeClr val="bg2">
                    <a:lumMod val="25000"/>
                  </a:schemeClr>
                </a:solidFill>
              </a:rPr>
              <a:t>or local node repository</a:t>
            </a:r>
            <a:endParaRPr lang="en-US" sz="1800" b="1" dirty="0">
              <a:solidFill>
                <a:schemeClr val="bg2">
                  <a:lumMod val="25000"/>
                </a:schemeClr>
              </a:solidFill>
              <a:ea typeface="Calibri"/>
              <a:cs typeface="Calibri"/>
              <a:sym typeface="Calibri"/>
            </a:endParaRPr>
          </a:p>
          <a:p>
            <a:pPr marL="914400" lvl="1" indent="-457200">
              <a:lnSpc>
                <a:spcPct val="100000"/>
              </a:lnSpc>
              <a:buFont typeface="+mj-lt"/>
              <a:buAutoNum type="arabicPeriod"/>
            </a:pPr>
            <a:r>
              <a:rPr lang="en-US" sz="1800" b="1" dirty="0">
                <a:solidFill>
                  <a:schemeClr val="bg2">
                    <a:lumMod val="25000"/>
                  </a:schemeClr>
                </a:solidFill>
                <a:ea typeface="Calibri"/>
                <a:cs typeface="Calibri"/>
                <a:sym typeface="Calibri"/>
              </a:rPr>
              <a:t>Have you indicated your </a:t>
            </a:r>
            <a:r>
              <a:rPr lang="en-US" sz="1800" b="1" dirty="0">
                <a:solidFill>
                  <a:schemeClr val="bg2">
                    <a:lumMod val="25000"/>
                  </a:schemeClr>
                </a:solidFill>
              </a:rPr>
              <a:t>operating system(s), software dependencies, and the analytical software (and versions) that were used?</a:t>
            </a:r>
          </a:p>
          <a:p>
            <a:pPr marL="914400" lvl="1" indent="-457200">
              <a:lnSpc>
                <a:spcPct val="100000"/>
              </a:lnSpc>
              <a:buFont typeface="+mj-lt"/>
              <a:buAutoNum type="arabicPeriod"/>
            </a:pPr>
            <a:r>
              <a:rPr lang="en-US" sz="1800" b="1" dirty="0">
                <a:solidFill>
                  <a:schemeClr val="bg2">
                    <a:lumMod val="25000"/>
                  </a:schemeClr>
                </a:solidFill>
              </a:rPr>
              <a:t>Did you use any unusual computer configurations or non-default parameters?</a:t>
            </a:r>
          </a:p>
          <a:p>
            <a:pPr marL="914400" lvl="1" indent="-457200">
              <a:lnSpc>
                <a:spcPct val="100000"/>
              </a:lnSpc>
              <a:buFont typeface="+mj-lt"/>
              <a:buAutoNum type="arabicPeriod"/>
            </a:pPr>
            <a:r>
              <a:rPr lang="en-US" sz="1800" b="1" dirty="0">
                <a:solidFill>
                  <a:schemeClr val="bg2">
                    <a:lumMod val="25000"/>
                  </a:schemeClr>
                </a:solidFill>
              </a:rPr>
              <a:t>Is your data documented?</a:t>
            </a:r>
          </a:p>
        </p:txBody>
      </p:sp>
      <p:sp>
        <p:nvSpPr>
          <p:cNvPr id="5" name="Rectangle 4"/>
          <p:cNvSpPr/>
          <p:nvPr/>
        </p:nvSpPr>
        <p:spPr>
          <a:xfrm>
            <a:off x="6179127" y="-101347"/>
            <a:ext cx="6096000" cy="1089529"/>
          </a:xfrm>
          <a:prstGeom prst="rect">
            <a:avLst/>
          </a:prstGeom>
        </p:spPr>
        <p:txBody>
          <a:bodyPr>
            <a:spAutoFit/>
          </a:bodyPr>
          <a:lstStyle/>
          <a:p>
            <a:pPr>
              <a:lnSpc>
                <a:spcPct val="120000"/>
              </a:lnSpc>
            </a:pPr>
            <a:r>
              <a:rPr lang="en-US" b="1" dirty="0">
                <a:solidFill>
                  <a:srgbClr val="3E96A8"/>
                </a:solidFill>
              </a:rPr>
              <a:t>Computational reproducibility</a:t>
            </a:r>
            <a:r>
              <a:rPr lang="en-US" b="1" dirty="0"/>
              <a:t> is the ability to exactly reproduce results given the same data. </a:t>
            </a:r>
            <a:r>
              <a:rPr lang="en-US" b="1" i="1" dirty="0"/>
              <a:t>This is why DEVELOP requires comments on code for software release.</a:t>
            </a:r>
          </a:p>
        </p:txBody>
      </p:sp>
      <p:pic>
        <p:nvPicPr>
          <p:cNvPr id="7" name="Picture 6"/>
          <p:cNvPicPr>
            <a:picLocks noChangeAspect="1"/>
          </p:cNvPicPr>
          <p:nvPr/>
        </p:nvPicPr>
        <p:blipFill>
          <a:blip r:embed="rId3"/>
          <a:stretch>
            <a:fillRect/>
          </a:stretch>
        </p:blipFill>
        <p:spPr>
          <a:xfrm>
            <a:off x="10002807" y="5324423"/>
            <a:ext cx="1846003" cy="14078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TextBox 3"/>
          <p:cNvSpPr txBox="1"/>
          <p:nvPr/>
        </p:nvSpPr>
        <p:spPr>
          <a:xfrm>
            <a:off x="1009015" y="6362938"/>
            <a:ext cx="9361170" cy="369332"/>
          </a:xfrm>
          <a:prstGeom prst="rect">
            <a:avLst/>
          </a:prstGeom>
          <a:noFill/>
        </p:spPr>
        <p:txBody>
          <a:bodyPr wrap="square" rtlCol="0">
            <a:spAutoFit/>
          </a:bodyPr>
          <a:lstStyle/>
          <a:p>
            <a:r>
              <a:rPr lang="en-US" dirty="0" smtClean="0">
                <a:solidFill>
                  <a:schemeClr val="bg1"/>
                </a:solidFill>
              </a:rPr>
              <a:t>Need help? Contact </a:t>
            </a:r>
            <a:r>
              <a:rPr lang="en-US" dirty="0" err="1" smtClean="0">
                <a:solidFill>
                  <a:schemeClr val="bg1"/>
                </a:solidFill>
              </a:rPr>
              <a:t>Geoinformatics</a:t>
            </a:r>
            <a:r>
              <a:rPr lang="en-US" dirty="0">
                <a:solidFill>
                  <a:schemeClr val="bg1"/>
                </a:solidFill>
              </a:rPr>
              <a:t> </a:t>
            </a:r>
            <a:r>
              <a:rPr lang="en-US" dirty="0" smtClean="0">
                <a:solidFill>
                  <a:schemeClr val="bg1"/>
                </a:solidFill>
              </a:rPr>
              <a:t> at DEVELOP.Geoinformatics@gmail.com</a:t>
            </a:r>
            <a:endParaRPr lang="en-US" dirty="0">
              <a:solidFill>
                <a:schemeClr val="bg1"/>
              </a:solidFill>
            </a:endParaRPr>
          </a:p>
        </p:txBody>
      </p:sp>
    </p:spTree>
    <p:extLst>
      <p:ext uri="{BB962C8B-B14F-4D97-AF65-F5344CB8AC3E}">
        <p14:creationId xmlns:p14="http://schemas.microsoft.com/office/powerpoint/2010/main" val="507558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Tip 5: Document Your Methods</a:t>
            </a:r>
          </a:p>
        </p:txBody>
      </p:sp>
      <p:sp>
        <p:nvSpPr>
          <p:cNvPr id="3" name="Content Placeholder 2"/>
          <p:cNvSpPr>
            <a:spLocks noGrp="1"/>
          </p:cNvSpPr>
          <p:nvPr>
            <p:ph idx="1"/>
          </p:nvPr>
        </p:nvSpPr>
        <p:spPr>
          <a:xfrm>
            <a:off x="838200" y="1183341"/>
            <a:ext cx="10515600" cy="5282114"/>
          </a:xfrm>
        </p:spPr>
        <p:txBody>
          <a:bodyPr>
            <a:normAutofit/>
          </a:bodyPr>
          <a:lstStyle/>
          <a:p>
            <a:r>
              <a:rPr lang="en-US" b="1" dirty="0">
                <a:solidFill>
                  <a:schemeClr val="bg2">
                    <a:lumMod val="25000"/>
                  </a:schemeClr>
                </a:solidFill>
              </a:rPr>
              <a:t>Documentation is vital in ensuring your work can be reproduced.</a:t>
            </a:r>
          </a:p>
          <a:p>
            <a:r>
              <a:rPr lang="en-US" b="1" dirty="0">
                <a:solidFill>
                  <a:schemeClr val="bg2">
                    <a:lumMod val="25000"/>
                  </a:schemeClr>
                </a:solidFill>
              </a:rPr>
              <a:t>Document your decisions.</a:t>
            </a:r>
          </a:p>
          <a:p>
            <a:pPr lvl="1"/>
            <a:r>
              <a:rPr lang="en-US" b="1" dirty="0">
                <a:solidFill>
                  <a:schemeClr val="bg2">
                    <a:lumMod val="25000"/>
                  </a:schemeClr>
                </a:solidFill>
              </a:rPr>
              <a:t>Why did you choose your methods? Are there better methods?</a:t>
            </a:r>
          </a:p>
          <a:p>
            <a:r>
              <a:rPr lang="en-US" b="1" dirty="0">
                <a:solidFill>
                  <a:schemeClr val="bg2">
                    <a:lumMod val="25000"/>
                  </a:schemeClr>
                </a:solidFill>
              </a:rPr>
              <a:t>Keep a list of all equations or formulas.</a:t>
            </a:r>
          </a:p>
          <a:p>
            <a:r>
              <a:rPr lang="en-US" b="1" dirty="0">
                <a:solidFill>
                  <a:schemeClr val="bg2">
                    <a:lumMod val="25000"/>
                  </a:schemeClr>
                </a:solidFill>
              </a:rPr>
              <a:t>Keep track of both failures and successes.</a:t>
            </a:r>
          </a:p>
          <a:p>
            <a:r>
              <a:rPr lang="en-US" b="1" dirty="0">
                <a:solidFill>
                  <a:schemeClr val="bg2">
                    <a:lumMod val="25000"/>
                  </a:schemeClr>
                </a:solidFill>
              </a:rPr>
              <a:t>Document exact steps of final methods.</a:t>
            </a:r>
          </a:p>
          <a:p>
            <a:pPr lvl="1"/>
            <a:r>
              <a:rPr lang="en-US" b="1" dirty="0">
                <a:solidFill>
                  <a:schemeClr val="bg2">
                    <a:lumMod val="25000"/>
                  </a:schemeClr>
                </a:solidFill>
              </a:rPr>
              <a:t>Example: </a:t>
            </a:r>
            <a:r>
              <a:rPr lang="en-US" sz="1800" dirty="0">
                <a:solidFill>
                  <a:schemeClr val="bg2">
                    <a:lumMod val="25000"/>
                  </a:schemeClr>
                </a:solidFill>
              </a:rPr>
              <a:t>Once you’ve figured out land cover classification in ENVI write down the exact steps and tools you used to complete the classification. </a:t>
            </a:r>
          </a:p>
          <a:p>
            <a:pPr lvl="1"/>
            <a:r>
              <a:rPr lang="en-US" sz="1800" dirty="0">
                <a:solidFill>
                  <a:schemeClr val="bg2">
                    <a:lumMod val="25000"/>
                  </a:schemeClr>
                </a:solidFill>
              </a:rPr>
              <a:t>Think of this as a tutorial. Someone should be able to replicate your methods with this document. This can be an optional deliverable for your partner.</a:t>
            </a:r>
          </a:p>
          <a:p>
            <a:r>
              <a:rPr lang="en-US" b="1" dirty="0">
                <a:solidFill>
                  <a:schemeClr val="bg2">
                    <a:lumMod val="25000"/>
                  </a:schemeClr>
                </a:solidFill>
              </a:rPr>
              <a:t>Teams can keep shared notes on Google Drive.</a:t>
            </a:r>
          </a:p>
          <a:p>
            <a:r>
              <a:rPr lang="en-US" b="1" dirty="0">
                <a:solidFill>
                  <a:schemeClr val="bg2">
                    <a:lumMod val="25000"/>
                  </a:schemeClr>
                </a:solidFill>
              </a:rPr>
              <a:t>This will become the “Methods” section of the tech paper.</a:t>
            </a:r>
          </a:p>
          <a:p>
            <a:endParaRPr lang="en-US" b="1" dirty="0"/>
          </a:p>
          <a:p>
            <a:endParaRPr lang="en-US" dirty="0"/>
          </a:p>
        </p:txBody>
      </p:sp>
    </p:spTree>
    <p:extLst>
      <p:ext uri="{BB962C8B-B14F-4D97-AF65-F5344CB8AC3E}">
        <p14:creationId xmlns:p14="http://schemas.microsoft.com/office/powerpoint/2010/main" val="3554236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187F8F-9F79-48DE-9C63-46216B45CFF1}"/>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479E1F81-84F4-4C9E-AD66-F4F4F32B4D40}"/>
              </a:ext>
            </a:extLst>
          </p:cNvPr>
          <p:cNvSpPr>
            <a:spLocks noGrp="1"/>
          </p:cNvSpPr>
          <p:nvPr>
            <p:ph idx="1"/>
          </p:nvPr>
        </p:nvSpPr>
        <p:spPr/>
        <p:txBody>
          <a:bodyPr/>
          <a:lstStyle/>
          <a:p>
            <a:r>
              <a:rPr lang="en-US" b="1" dirty="0"/>
              <a:t>Tip 1: Organize Data Using a Directory Structure</a:t>
            </a:r>
          </a:p>
          <a:p>
            <a:r>
              <a:rPr lang="en-US" b="1" dirty="0"/>
              <a:t>Tip 2: Standardize File Nomenclature</a:t>
            </a:r>
          </a:p>
          <a:p>
            <a:r>
              <a:rPr lang="en-US" b="1" dirty="0"/>
              <a:t>Tip 3: Data Should be Analysis-Friendly</a:t>
            </a:r>
          </a:p>
          <a:p>
            <a:r>
              <a:rPr lang="en-US" b="1" dirty="0"/>
              <a:t>Tip 4: Document your Data</a:t>
            </a:r>
          </a:p>
          <a:p>
            <a:r>
              <a:rPr lang="en-US" b="1" dirty="0"/>
              <a:t>Tip 5: Document your Code</a:t>
            </a:r>
          </a:p>
          <a:p>
            <a:r>
              <a:rPr lang="en-US" b="1" dirty="0"/>
              <a:t>Tip 5: Document Your Methods</a:t>
            </a:r>
          </a:p>
          <a:p>
            <a:pPr marL="0" indent="0">
              <a:buNone/>
            </a:pPr>
            <a:endParaRPr lang="en-US" sz="2000" b="1" dirty="0"/>
          </a:p>
          <a:p>
            <a:pPr marL="0" indent="0">
              <a:buNone/>
            </a:pPr>
            <a:r>
              <a:rPr lang="en-US" sz="2000" b="1" dirty="0"/>
              <a:t>None of these processes are something you do once. It’s a continuous effort that should be discussed with your team multiple times during the term. </a:t>
            </a:r>
          </a:p>
          <a:p>
            <a:pPr marL="0" indent="0" algn="ctr">
              <a:buNone/>
            </a:pPr>
            <a:r>
              <a:rPr lang="en-US" sz="3200" b="1" dirty="0">
                <a:solidFill>
                  <a:schemeClr val="accent1">
                    <a:lumMod val="50000"/>
                  </a:schemeClr>
                </a:solidFill>
              </a:rPr>
              <a:t>Project Success === Project Reproducibility </a:t>
            </a:r>
          </a:p>
        </p:txBody>
      </p:sp>
      <p:pic>
        <p:nvPicPr>
          <p:cNvPr id="4" name="Picture 3"/>
          <p:cNvPicPr>
            <a:picLocks noChangeAspect="1"/>
          </p:cNvPicPr>
          <p:nvPr/>
        </p:nvPicPr>
        <p:blipFill>
          <a:blip r:embed="rId2"/>
          <a:stretch>
            <a:fillRect/>
          </a:stretch>
        </p:blipFill>
        <p:spPr>
          <a:xfrm>
            <a:off x="8564765" y="1375088"/>
            <a:ext cx="2625205" cy="261642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17970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Use Best Practices?</a:t>
            </a:r>
          </a:p>
        </p:txBody>
      </p:sp>
      <p:pic>
        <p:nvPicPr>
          <p:cNvPr id="1026" name="Picture 2" descr="http://www.phdcomics.com/comics/archive/phd031214s.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145512"/>
            <a:ext cx="10572879" cy="458158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38200" y="5657671"/>
            <a:ext cx="9622134" cy="1200329"/>
          </a:xfrm>
          <a:prstGeom prst="rect">
            <a:avLst/>
          </a:prstGeom>
        </p:spPr>
        <p:txBody>
          <a:bodyPr wrap="square">
            <a:spAutoFit/>
          </a:bodyPr>
          <a:lstStyle/>
          <a:p>
            <a:r>
              <a:rPr lang="en-US" dirty="0">
                <a:solidFill>
                  <a:srgbClr val="13416C"/>
                </a:solidFill>
                <a:latin typeface="Corbel" panose="020B0503020204020204" pitchFamily="34" charset="0"/>
              </a:rPr>
              <a:t>Image Source: J. Cham. (2014, March 12). Comic number </a:t>
            </a:r>
            <a:r>
              <a:rPr lang="en-US" u="sng" dirty="0">
                <a:solidFill>
                  <a:srgbClr val="0070C0"/>
                </a:solidFill>
                <a:latin typeface="Corbel" panose="020B0503020204020204" pitchFamily="34" charset="0"/>
                <a:hlinkClick r:id="rId3"/>
              </a:rPr>
              <a:t>1869</a:t>
            </a:r>
            <a:r>
              <a:rPr lang="en-US" dirty="0">
                <a:solidFill>
                  <a:srgbClr val="13416C"/>
                </a:solidFill>
                <a:latin typeface="Corbel" panose="020B0503020204020204" pitchFamily="34" charset="0"/>
              </a:rPr>
              <a:t>. </a:t>
            </a:r>
            <a:r>
              <a:rPr lang="en-US" u="sng" dirty="0">
                <a:solidFill>
                  <a:srgbClr val="0070C0"/>
                </a:solidFill>
                <a:latin typeface="Corbel" panose="020B0503020204020204" pitchFamily="34" charset="0"/>
                <a:hlinkClick r:id="rId4"/>
              </a:rPr>
              <a:t>Piled Higher and Deeper</a:t>
            </a:r>
            <a:r>
              <a:rPr lang="en-US" dirty="0">
                <a:solidFill>
                  <a:srgbClr val="13416C"/>
                </a:solidFill>
                <a:latin typeface="Corbel" panose="020B0503020204020204" pitchFamily="34" charset="0"/>
              </a:rPr>
              <a:t> . Retrieved from http://phdcomics.com/comics/archive_print.php?comicid=1689</a:t>
            </a:r>
            <a:endParaRPr lang="en-US" dirty="0"/>
          </a:p>
          <a:p>
            <a:r>
              <a:rPr lang="en-US" dirty="0"/>
              <a:t/>
            </a:r>
            <a:br>
              <a:rPr lang="en-US" dirty="0"/>
            </a:br>
            <a:endParaRPr lang="en-US" dirty="0"/>
          </a:p>
        </p:txBody>
      </p:sp>
    </p:spTree>
    <p:extLst>
      <p:ext uri="{BB962C8B-B14F-4D97-AF65-F5344CB8AC3E}">
        <p14:creationId xmlns:p14="http://schemas.microsoft.com/office/powerpoint/2010/main" val="1075589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Do Best Practices Matter to DEVELOP?</a:t>
            </a:r>
          </a:p>
        </p:txBody>
      </p:sp>
      <p:sp>
        <p:nvSpPr>
          <p:cNvPr id="3" name="Content Placeholder 2"/>
          <p:cNvSpPr>
            <a:spLocks noGrp="1"/>
          </p:cNvSpPr>
          <p:nvPr>
            <p:ph idx="1"/>
          </p:nvPr>
        </p:nvSpPr>
        <p:spPr>
          <a:xfrm>
            <a:off x="235670" y="1141089"/>
            <a:ext cx="11594969" cy="3597980"/>
          </a:xfrm>
        </p:spPr>
        <p:txBody>
          <a:bodyPr>
            <a:noAutofit/>
          </a:bodyPr>
          <a:lstStyle/>
          <a:p>
            <a:pPr fontAlgn="base">
              <a:lnSpc>
                <a:spcPct val="100000"/>
              </a:lnSpc>
              <a:spcAft>
                <a:spcPts val="1000"/>
              </a:spcAft>
            </a:pPr>
            <a:r>
              <a:rPr lang="en-US" b="1" dirty="0">
                <a:solidFill>
                  <a:schemeClr val="tx1">
                    <a:lumMod val="75000"/>
                    <a:lumOff val="25000"/>
                  </a:schemeClr>
                </a:solidFill>
              </a:rPr>
              <a:t>Terms are only ten weeks long. Good data management practices allows center leads or second term teams to answer questions about methods and results.</a:t>
            </a:r>
          </a:p>
          <a:p>
            <a:pPr fontAlgn="base">
              <a:lnSpc>
                <a:spcPct val="100000"/>
              </a:lnSpc>
              <a:spcAft>
                <a:spcPts val="1000"/>
              </a:spcAft>
            </a:pPr>
            <a:r>
              <a:rPr lang="en-US" b="1" dirty="0">
                <a:solidFill>
                  <a:schemeClr val="tx1">
                    <a:lumMod val="75000"/>
                    <a:lumOff val="25000"/>
                  </a:schemeClr>
                </a:solidFill>
              </a:rPr>
              <a:t>DEVELOP may present your past project at a conference. Good data management practices allows presenters to create graphics and slides and to answer questions.</a:t>
            </a:r>
          </a:p>
          <a:p>
            <a:pPr fontAlgn="base">
              <a:lnSpc>
                <a:spcPct val="100000"/>
              </a:lnSpc>
              <a:spcAft>
                <a:spcPts val="1000"/>
              </a:spcAft>
            </a:pPr>
            <a:r>
              <a:rPr lang="en-US" b="1" dirty="0">
                <a:solidFill>
                  <a:schemeClr val="tx1">
                    <a:lumMod val="75000"/>
                    <a:lumOff val="25000"/>
                  </a:schemeClr>
                </a:solidFill>
              </a:rPr>
              <a:t>Teams often want to publish. Good data management practices are necessary for teams to write a materials and methods section.</a:t>
            </a:r>
          </a:p>
          <a:p>
            <a:pPr fontAlgn="base">
              <a:lnSpc>
                <a:spcPct val="100000"/>
              </a:lnSpc>
              <a:spcAft>
                <a:spcPts val="1000"/>
              </a:spcAft>
            </a:pPr>
            <a:r>
              <a:rPr lang="en-US" b="1" dirty="0">
                <a:solidFill>
                  <a:schemeClr val="tx1">
                    <a:lumMod val="75000"/>
                    <a:lumOff val="25000"/>
                  </a:schemeClr>
                </a:solidFill>
              </a:rPr>
              <a:t>Future DEVELOP project teams may want to build on your data and methods.</a:t>
            </a:r>
          </a:p>
          <a:p>
            <a:pPr fontAlgn="base">
              <a:lnSpc>
                <a:spcPct val="100000"/>
              </a:lnSpc>
              <a:spcAft>
                <a:spcPts val="1000"/>
              </a:spcAft>
            </a:pPr>
            <a:r>
              <a:rPr lang="en-US" b="1" dirty="0">
                <a:solidFill>
                  <a:schemeClr val="tx1">
                    <a:lumMod val="75000"/>
                    <a:lumOff val="25000"/>
                  </a:schemeClr>
                </a:solidFill>
              </a:rPr>
              <a:t>Best practices enhance the likelihood that your work will be reproducible. </a:t>
            </a:r>
          </a:p>
          <a:p>
            <a:pPr fontAlgn="base">
              <a:lnSpc>
                <a:spcPct val="100000"/>
              </a:lnSpc>
              <a:spcAft>
                <a:spcPts val="1000"/>
              </a:spcAft>
            </a:pPr>
            <a:endParaRPr lang="en-US" b="1" dirty="0">
              <a:solidFill>
                <a:schemeClr val="tx1">
                  <a:lumMod val="75000"/>
                  <a:lumOff val="25000"/>
                </a:schemeClr>
              </a:solidFill>
            </a:endParaRPr>
          </a:p>
        </p:txBody>
      </p:sp>
      <p:sp>
        <p:nvSpPr>
          <p:cNvPr id="7" name="Rectangle 1"/>
          <p:cNvSpPr>
            <a:spLocks noChangeArrowheads="1"/>
          </p:cNvSpPr>
          <p:nvPr/>
        </p:nvSpPr>
        <p:spPr bwMode="auto">
          <a:xfrm>
            <a:off x="10703098" y="369958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8042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Reasons We Don’t Always Use Best Practices</a:t>
            </a:r>
          </a:p>
        </p:txBody>
      </p:sp>
      <p:sp>
        <p:nvSpPr>
          <p:cNvPr id="3" name="Content Placeholder 2"/>
          <p:cNvSpPr>
            <a:spLocks noGrp="1"/>
          </p:cNvSpPr>
          <p:nvPr>
            <p:ph idx="1"/>
          </p:nvPr>
        </p:nvSpPr>
        <p:spPr>
          <a:xfrm>
            <a:off x="600364" y="1183341"/>
            <a:ext cx="11194472" cy="4993622"/>
          </a:xfrm>
        </p:spPr>
        <p:txBody>
          <a:bodyPr/>
          <a:lstStyle/>
          <a:p>
            <a:pPr fontAlgn="base"/>
            <a:r>
              <a:rPr lang="en-US" b="1" dirty="0">
                <a:solidFill>
                  <a:schemeClr val="bg2">
                    <a:lumMod val="25000"/>
                  </a:schemeClr>
                </a:solidFill>
              </a:rPr>
              <a:t>We haven’t learned best practices.</a:t>
            </a:r>
          </a:p>
          <a:p>
            <a:pPr fontAlgn="base"/>
            <a:r>
              <a:rPr lang="en-US" b="1" dirty="0">
                <a:solidFill>
                  <a:schemeClr val="bg2">
                    <a:lumMod val="25000"/>
                  </a:schemeClr>
                </a:solidFill>
              </a:rPr>
              <a:t>We are in a hurry. Projects are just ten weeks long.</a:t>
            </a:r>
          </a:p>
          <a:p>
            <a:pPr fontAlgn="base"/>
            <a:r>
              <a:rPr lang="en-US" b="1" dirty="0">
                <a:solidFill>
                  <a:schemeClr val="bg2">
                    <a:lumMod val="25000"/>
                  </a:schemeClr>
                </a:solidFill>
              </a:rPr>
              <a:t>We want to provide our partners with results.</a:t>
            </a:r>
          </a:p>
          <a:p>
            <a:pPr fontAlgn="base"/>
            <a:r>
              <a:rPr lang="en-US" b="1" dirty="0">
                <a:solidFill>
                  <a:schemeClr val="bg2">
                    <a:lumMod val="25000"/>
                  </a:schemeClr>
                </a:solidFill>
              </a:rPr>
              <a:t>We document our work at the end of the term when we may leave out important steps.</a:t>
            </a:r>
          </a:p>
          <a:p>
            <a:pPr fontAlgn="base"/>
            <a:r>
              <a:rPr lang="en-US" b="1" dirty="0">
                <a:solidFill>
                  <a:schemeClr val="bg2">
                    <a:lumMod val="25000"/>
                  </a:schemeClr>
                </a:solidFill>
              </a:rPr>
              <a:t>We only document what worked. But, science is also about what doesn’t work.</a:t>
            </a:r>
          </a:p>
          <a:p>
            <a:endParaRPr lang="en-US" dirty="0"/>
          </a:p>
        </p:txBody>
      </p:sp>
      <p:pic>
        <p:nvPicPr>
          <p:cNvPr id="3076" name="Picture 4" descr="Image result for tortoise and h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7211" y="3297382"/>
            <a:ext cx="7933458" cy="3966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75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Data Management?</a:t>
            </a:r>
          </a:p>
        </p:txBody>
      </p:sp>
      <p:sp>
        <p:nvSpPr>
          <p:cNvPr id="3" name="Content Placeholder 2"/>
          <p:cNvSpPr>
            <a:spLocks noGrp="1"/>
          </p:cNvSpPr>
          <p:nvPr>
            <p:ph idx="1"/>
          </p:nvPr>
        </p:nvSpPr>
        <p:spPr>
          <a:xfrm>
            <a:off x="642700" y="1282492"/>
            <a:ext cx="10969078" cy="3597980"/>
          </a:xfrm>
        </p:spPr>
        <p:txBody>
          <a:bodyPr>
            <a:noAutofit/>
          </a:bodyPr>
          <a:lstStyle/>
          <a:p>
            <a:pPr marL="0" indent="0">
              <a:buNone/>
            </a:pPr>
            <a:r>
              <a:rPr lang="en-US" sz="2000" b="1" dirty="0">
                <a:solidFill>
                  <a:srgbClr val="13416C"/>
                </a:solidFill>
              </a:rPr>
              <a:t>"Data management is the development, execution and supervision of plans, policies, programs and practices that control, protect, deliver and enhance the value of data and information assets.“ </a:t>
            </a:r>
          </a:p>
          <a:p>
            <a:r>
              <a:rPr lang="en-US" b="1" dirty="0">
                <a:solidFill>
                  <a:schemeClr val="bg2">
                    <a:lumMod val="25000"/>
                  </a:schemeClr>
                </a:solidFill>
              </a:rPr>
              <a:t>Answers the questions:</a:t>
            </a:r>
          </a:p>
          <a:p>
            <a:pPr lvl="1"/>
            <a:r>
              <a:rPr lang="en-US" b="1" dirty="0">
                <a:solidFill>
                  <a:schemeClr val="bg2">
                    <a:lumMod val="25000"/>
                  </a:schemeClr>
                </a:solidFill>
              </a:rPr>
              <a:t>Where did the original data come from?</a:t>
            </a:r>
          </a:p>
          <a:p>
            <a:pPr lvl="1"/>
            <a:r>
              <a:rPr lang="en-US" b="1" dirty="0">
                <a:solidFill>
                  <a:schemeClr val="bg2">
                    <a:lumMod val="25000"/>
                  </a:schemeClr>
                </a:solidFill>
              </a:rPr>
              <a:t>What was done to the data?</a:t>
            </a:r>
          </a:p>
          <a:p>
            <a:pPr lvl="1"/>
            <a:r>
              <a:rPr lang="en-US" b="1" dirty="0">
                <a:solidFill>
                  <a:schemeClr val="bg2">
                    <a:lumMod val="25000"/>
                  </a:schemeClr>
                </a:solidFill>
              </a:rPr>
              <a:t>Can I find the data again if needed?</a:t>
            </a:r>
          </a:p>
          <a:p>
            <a:pPr lvl="1"/>
            <a:endParaRPr lang="en-US" sz="1600" b="1" dirty="0">
              <a:solidFill>
                <a:schemeClr val="bg2">
                  <a:lumMod val="25000"/>
                </a:schemeClr>
              </a:solidFill>
            </a:endParaRPr>
          </a:p>
          <a:p>
            <a:r>
              <a:rPr lang="en-US" b="1" dirty="0">
                <a:solidFill>
                  <a:schemeClr val="bg2">
                    <a:lumMod val="25000"/>
                  </a:schemeClr>
                </a:solidFill>
              </a:rPr>
              <a:t>Data should be well and consistently organized</a:t>
            </a:r>
          </a:p>
          <a:p>
            <a:pPr lvl="1"/>
            <a:r>
              <a:rPr lang="en-US" b="1" dirty="0">
                <a:solidFill>
                  <a:schemeClr val="bg2">
                    <a:lumMod val="25000"/>
                  </a:schemeClr>
                </a:solidFill>
              </a:rPr>
              <a:t>Directory (folder) Structure</a:t>
            </a:r>
          </a:p>
          <a:p>
            <a:pPr lvl="1"/>
            <a:r>
              <a:rPr lang="en-US" b="1" dirty="0">
                <a:solidFill>
                  <a:schemeClr val="bg2">
                    <a:lumMod val="25000"/>
                  </a:schemeClr>
                </a:solidFill>
              </a:rPr>
              <a:t>File Nomenclature</a:t>
            </a:r>
          </a:p>
          <a:p>
            <a:pPr lvl="1"/>
            <a:r>
              <a:rPr lang="en-US" b="1" dirty="0">
                <a:solidFill>
                  <a:schemeClr val="bg2">
                    <a:lumMod val="25000"/>
                  </a:schemeClr>
                </a:solidFill>
              </a:rPr>
              <a:t>Analysis–Friendly Data</a:t>
            </a:r>
          </a:p>
          <a:p>
            <a:pPr lvl="1"/>
            <a:r>
              <a:rPr lang="en-US" b="1" dirty="0">
                <a:solidFill>
                  <a:schemeClr val="bg2">
                    <a:lumMod val="25000"/>
                  </a:schemeClr>
                </a:solidFill>
              </a:rPr>
              <a:t>Documentation</a:t>
            </a:r>
          </a:p>
          <a:p>
            <a:pPr lvl="1"/>
            <a:endParaRPr lang="en-US" b="1" dirty="0"/>
          </a:p>
        </p:txBody>
      </p:sp>
      <p:sp>
        <p:nvSpPr>
          <p:cNvPr id="7" name="Rectangle 1"/>
          <p:cNvSpPr>
            <a:spLocks noChangeArrowheads="1"/>
          </p:cNvSpPr>
          <p:nvPr/>
        </p:nvSpPr>
        <p:spPr bwMode="auto">
          <a:xfrm>
            <a:off x="10703098" y="369958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50" name="Picture 2" descr="Image result for data managem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0951" y="2273642"/>
            <a:ext cx="3450827" cy="24371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759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Tip 1: Organize Data Using a Directory Structure</a:t>
            </a:r>
          </a:p>
        </p:txBody>
      </p:sp>
      <p:sp>
        <p:nvSpPr>
          <p:cNvPr id="3" name="Content Placeholder 2"/>
          <p:cNvSpPr>
            <a:spLocks noGrp="1"/>
          </p:cNvSpPr>
          <p:nvPr>
            <p:ph idx="1"/>
          </p:nvPr>
        </p:nvSpPr>
        <p:spPr>
          <a:xfrm>
            <a:off x="642700" y="1282492"/>
            <a:ext cx="10969078" cy="3597980"/>
          </a:xfrm>
        </p:spPr>
        <p:txBody>
          <a:bodyPr>
            <a:noAutofit/>
          </a:bodyPr>
          <a:lstStyle/>
          <a:p>
            <a:pPr lvl="1"/>
            <a:r>
              <a:rPr lang="en-US" sz="2400" b="1" dirty="0">
                <a:solidFill>
                  <a:schemeClr val="bg2">
                    <a:lumMod val="25000"/>
                  </a:schemeClr>
                </a:solidFill>
              </a:rPr>
              <a:t>Segregate materials for a project into one directory</a:t>
            </a:r>
          </a:p>
          <a:p>
            <a:pPr lvl="2"/>
            <a:r>
              <a:rPr lang="en-US" sz="2400" b="1" dirty="0">
                <a:solidFill>
                  <a:schemeClr val="bg2">
                    <a:lumMod val="25000"/>
                  </a:schemeClr>
                </a:solidFill>
              </a:rPr>
              <a:t>Folders: data, methods, results, deliverables</a:t>
            </a:r>
          </a:p>
          <a:p>
            <a:pPr lvl="1"/>
            <a:endParaRPr lang="en-US" sz="2400" b="1" dirty="0">
              <a:solidFill>
                <a:schemeClr val="bg2">
                  <a:lumMod val="25000"/>
                </a:schemeClr>
              </a:solidFill>
            </a:endParaRPr>
          </a:p>
          <a:p>
            <a:pPr lvl="1"/>
            <a:r>
              <a:rPr lang="en-US" sz="2400" b="1" dirty="0">
                <a:solidFill>
                  <a:schemeClr val="bg2">
                    <a:lumMod val="25000"/>
                  </a:schemeClr>
                </a:solidFill>
              </a:rPr>
              <a:t>Keep Raw Data Separate </a:t>
            </a:r>
          </a:p>
          <a:p>
            <a:pPr lvl="1"/>
            <a:endParaRPr lang="en-US" sz="2400" b="1" dirty="0">
              <a:solidFill>
                <a:schemeClr val="bg2">
                  <a:lumMod val="25000"/>
                </a:schemeClr>
              </a:solidFill>
            </a:endParaRPr>
          </a:p>
          <a:p>
            <a:pPr lvl="1"/>
            <a:r>
              <a:rPr lang="en-US" sz="2400" b="1" dirty="0">
                <a:solidFill>
                  <a:schemeClr val="bg2">
                    <a:lumMod val="25000"/>
                  </a:schemeClr>
                </a:solidFill>
              </a:rPr>
              <a:t>Include README files</a:t>
            </a:r>
          </a:p>
          <a:p>
            <a:pPr lvl="2"/>
            <a:r>
              <a:rPr lang="en-US" sz="2400" b="1" dirty="0">
                <a:solidFill>
                  <a:schemeClr val="bg2">
                    <a:lumMod val="25000"/>
                  </a:schemeClr>
                </a:solidFill>
              </a:rPr>
              <a:t>README files describe the contents of a folder, list the files in that folder, and provide metadata. They can be very useful in helping a new user navigate your directory. </a:t>
            </a:r>
          </a:p>
          <a:p>
            <a:pPr lvl="2"/>
            <a:endParaRPr lang="en-US" sz="2400" b="1" dirty="0">
              <a:solidFill>
                <a:schemeClr val="bg2">
                  <a:lumMod val="25000"/>
                </a:schemeClr>
              </a:solidFill>
            </a:endParaRPr>
          </a:p>
          <a:p>
            <a:pPr lvl="1"/>
            <a:r>
              <a:rPr lang="en-US" sz="2400" b="1" dirty="0">
                <a:solidFill>
                  <a:schemeClr val="bg2">
                    <a:lumMod val="25000"/>
                  </a:schemeClr>
                </a:solidFill>
              </a:rPr>
              <a:t>This organizational approach applies equally to PCs, portable drives, or Google Drives</a:t>
            </a:r>
          </a:p>
        </p:txBody>
      </p:sp>
      <p:sp>
        <p:nvSpPr>
          <p:cNvPr id="7" name="Rectangle 1"/>
          <p:cNvSpPr>
            <a:spLocks noChangeArrowheads="1"/>
          </p:cNvSpPr>
          <p:nvPr/>
        </p:nvSpPr>
        <p:spPr bwMode="auto">
          <a:xfrm>
            <a:off x="10703098" y="369958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741910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Directory Structure Example</a:t>
            </a:r>
          </a:p>
        </p:txBody>
      </p:sp>
      <p:grpSp>
        <p:nvGrpSpPr>
          <p:cNvPr id="5" name="Group 4"/>
          <p:cNvGrpSpPr/>
          <p:nvPr/>
        </p:nvGrpSpPr>
        <p:grpSpPr>
          <a:xfrm>
            <a:off x="1753991" y="1100213"/>
            <a:ext cx="8280399" cy="5175001"/>
            <a:chOff x="1804737" y="1540013"/>
            <a:chExt cx="8280399" cy="5175001"/>
          </a:xfrm>
        </p:grpSpPr>
        <p:pic>
          <p:nvPicPr>
            <p:cNvPr id="6" name="Picture 5"/>
            <p:cNvPicPr>
              <a:picLocks noChangeAspect="1"/>
            </p:cNvPicPr>
            <p:nvPr/>
          </p:nvPicPr>
          <p:blipFill rotWithShape="1">
            <a:blip r:embed="rId2"/>
            <a:srcRect l="518" t="28087" r="59671" b="15889"/>
            <a:stretch/>
          </p:blipFill>
          <p:spPr>
            <a:xfrm>
              <a:off x="2582778" y="1540013"/>
              <a:ext cx="7491664" cy="5175001"/>
            </a:xfrm>
            <a:prstGeom prst="rect">
              <a:avLst/>
            </a:prstGeom>
          </p:spPr>
        </p:pic>
        <p:cxnSp>
          <p:nvCxnSpPr>
            <p:cNvPr id="7" name="Straight Connector 6"/>
            <p:cNvCxnSpPr/>
            <p:nvPr/>
          </p:nvCxnSpPr>
          <p:spPr>
            <a:xfrm>
              <a:off x="1804737" y="1684421"/>
              <a:ext cx="1283368" cy="6267"/>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45368" y="2043616"/>
              <a:ext cx="1147011" cy="2"/>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045368" y="2396546"/>
              <a:ext cx="1147011" cy="1"/>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66473" y="2725412"/>
              <a:ext cx="822158"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466473" y="3062296"/>
              <a:ext cx="822158"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466473" y="5131728"/>
              <a:ext cx="822158"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775284" y="3407202"/>
              <a:ext cx="665747" cy="6271"/>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775284" y="3752107"/>
              <a:ext cx="665747" cy="2267"/>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775284" y="4771300"/>
              <a:ext cx="665747" cy="5757"/>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2775284" y="3407202"/>
              <a:ext cx="665747" cy="9766"/>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775284" y="5469134"/>
              <a:ext cx="665747" cy="9766"/>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775283" y="5806539"/>
              <a:ext cx="665747" cy="9766"/>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172326" y="6153710"/>
              <a:ext cx="372978" cy="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76335" y="6508382"/>
              <a:ext cx="372978" cy="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176335" y="4418363"/>
              <a:ext cx="372978" cy="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172326" y="4081825"/>
              <a:ext cx="372978" cy="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045368" y="1752600"/>
              <a:ext cx="0" cy="66836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438400" y="2454837"/>
              <a:ext cx="0" cy="2702292"/>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2764588" y="3118648"/>
              <a:ext cx="10695" cy="1693908"/>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764588" y="5190998"/>
              <a:ext cx="0" cy="659175"/>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3172326" y="5884041"/>
              <a:ext cx="0" cy="65821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3172326" y="3797516"/>
              <a:ext cx="0" cy="649248"/>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8214003" y="1955800"/>
              <a:ext cx="1871133" cy="408093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Bent-Up Arrow 29"/>
            <p:cNvSpPr/>
            <p:nvPr/>
          </p:nvSpPr>
          <p:spPr>
            <a:xfrm>
              <a:off x="7572986" y="6036732"/>
              <a:ext cx="1574800" cy="550241"/>
            </a:xfrm>
            <a:prstGeom prst="bentUp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4090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910" y="374360"/>
            <a:ext cx="10515600" cy="613821"/>
          </a:xfrm>
        </p:spPr>
        <p:txBody>
          <a:bodyPr/>
          <a:lstStyle/>
          <a:p>
            <a:r>
              <a:rPr lang="en-US" b="1" dirty="0"/>
              <a:t>Tip 2: Standardize File Nomenclature</a:t>
            </a:r>
          </a:p>
        </p:txBody>
      </p:sp>
      <p:sp>
        <p:nvSpPr>
          <p:cNvPr id="3" name="Content Placeholder 2"/>
          <p:cNvSpPr>
            <a:spLocks noGrp="1"/>
          </p:cNvSpPr>
          <p:nvPr>
            <p:ph idx="1"/>
          </p:nvPr>
        </p:nvSpPr>
        <p:spPr>
          <a:xfrm>
            <a:off x="517236" y="988181"/>
            <a:ext cx="11379200" cy="5652763"/>
          </a:xfrm>
        </p:spPr>
        <p:txBody>
          <a:bodyPr>
            <a:normAutofit/>
          </a:bodyPr>
          <a:lstStyle/>
          <a:p>
            <a:pPr marL="0" indent="0">
              <a:lnSpc>
                <a:spcPct val="100000"/>
              </a:lnSpc>
              <a:buNone/>
            </a:pPr>
            <a:r>
              <a:rPr lang="en-US" b="1" dirty="0">
                <a:solidFill>
                  <a:schemeClr val="bg2">
                    <a:lumMod val="25000"/>
                  </a:schemeClr>
                </a:solidFill>
              </a:rPr>
              <a:t>File names should be:</a:t>
            </a:r>
          </a:p>
          <a:p>
            <a:pPr lvl="1">
              <a:lnSpc>
                <a:spcPct val="100000"/>
              </a:lnSpc>
            </a:pPr>
            <a:r>
              <a:rPr lang="en-US" sz="2200" b="1" dirty="0">
                <a:solidFill>
                  <a:schemeClr val="bg2">
                    <a:lumMod val="25000"/>
                  </a:schemeClr>
                </a:solidFill>
              </a:rPr>
              <a:t>Machine Readable:</a:t>
            </a:r>
          </a:p>
          <a:p>
            <a:pPr lvl="2">
              <a:lnSpc>
                <a:spcPct val="100000"/>
              </a:lnSpc>
            </a:pPr>
            <a:r>
              <a:rPr lang="en-US" sz="2000" b="1" dirty="0">
                <a:solidFill>
                  <a:schemeClr val="bg2">
                    <a:lumMod val="25000"/>
                  </a:schemeClr>
                </a:solidFill>
              </a:rPr>
              <a:t>Do not include special characters (%, $, &amp;, etc.)</a:t>
            </a:r>
          </a:p>
          <a:p>
            <a:pPr lvl="2">
              <a:lnSpc>
                <a:spcPct val="100000"/>
              </a:lnSpc>
            </a:pPr>
            <a:r>
              <a:rPr lang="en-US" sz="2000" b="1" dirty="0">
                <a:solidFill>
                  <a:schemeClr val="bg2">
                    <a:lumMod val="25000"/>
                  </a:schemeClr>
                </a:solidFill>
              </a:rPr>
              <a:t>Use underscores instead of spaces </a:t>
            </a:r>
          </a:p>
          <a:p>
            <a:pPr marL="914400" lvl="2" indent="0">
              <a:lnSpc>
                <a:spcPct val="100000"/>
              </a:lnSpc>
              <a:buNone/>
            </a:pPr>
            <a:r>
              <a:rPr lang="en-US" sz="2000" b="1" dirty="0">
                <a:solidFill>
                  <a:schemeClr val="bg2">
                    <a:lumMod val="25000"/>
                  </a:schemeClr>
                </a:solidFill>
              </a:rPr>
              <a:t>	</a:t>
            </a:r>
            <a:r>
              <a:rPr lang="en-US" sz="2000" dirty="0">
                <a:solidFill>
                  <a:schemeClr val="bg2">
                    <a:lumMod val="25000"/>
                  </a:schemeClr>
                </a:solidFill>
              </a:rPr>
              <a:t>Example: 20171107_average_ndvi_by_census_tract.csv</a:t>
            </a:r>
          </a:p>
          <a:p>
            <a:pPr marL="914400" lvl="2" indent="0">
              <a:lnSpc>
                <a:spcPct val="100000"/>
              </a:lnSpc>
              <a:buNone/>
            </a:pPr>
            <a:endParaRPr lang="en-US" sz="1200" b="1" dirty="0">
              <a:solidFill>
                <a:schemeClr val="bg2">
                  <a:lumMod val="25000"/>
                </a:schemeClr>
              </a:solidFill>
            </a:endParaRPr>
          </a:p>
          <a:p>
            <a:pPr lvl="1">
              <a:lnSpc>
                <a:spcPct val="100000"/>
              </a:lnSpc>
            </a:pPr>
            <a:r>
              <a:rPr lang="en-US" sz="2200" b="1" dirty="0">
                <a:solidFill>
                  <a:schemeClr val="bg2">
                    <a:lumMod val="25000"/>
                  </a:schemeClr>
                </a:solidFill>
              </a:rPr>
              <a:t>Human Readable: </a:t>
            </a:r>
          </a:p>
          <a:p>
            <a:pPr lvl="2">
              <a:lnSpc>
                <a:spcPct val="100000"/>
              </a:lnSpc>
            </a:pPr>
            <a:r>
              <a:rPr lang="en-US" sz="2000" b="1" dirty="0">
                <a:solidFill>
                  <a:schemeClr val="bg2">
                    <a:lumMod val="25000"/>
                  </a:schemeClr>
                </a:solidFill>
              </a:rPr>
              <a:t>File names should briefly, but adequately, describe the contents of the file</a:t>
            </a:r>
          </a:p>
          <a:p>
            <a:pPr lvl="2">
              <a:lnSpc>
                <a:spcPct val="100000"/>
              </a:lnSpc>
            </a:pPr>
            <a:r>
              <a:rPr lang="en-US" sz="2000" b="1" dirty="0">
                <a:solidFill>
                  <a:schemeClr val="bg2">
                    <a:lumMod val="25000"/>
                  </a:schemeClr>
                </a:solidFill>
              </a:rPr>
              <a:t>It can be useful to note the version of the file by adding v1, v2 etc. in the file name</a:t>
            </a:r>
          </a:p>
          <a:p>
            <a:pPr marL="914400" lvl="2" indent="0">
              <a:lnSpc>
                <a:spcPct val="100000"/>
              </a:lnSpc>
              <a:buNone/>
            </a:pPr>
            <a:r>
              <a:rPr lang="en-US" sz="2000" dirty="0">
                <a:solidFill>
                  <a:schemeClr val="bg2">
                    <a:lumMod val="25000"/>
                  </a:schemeClr>
                </a:solidFill>
              </a:rPr>
              <a:t>	</a:t>
            </a:r>
            <a:r>
              <a:rPr lang="en-US" sz="2000" i="1" dirty="0">
                <a:solidFill>
                  <a:schemeClr val="bg2">
                    <a:lumMod val="25000"/>
                  </a:schemeClr>
                </a:solidFill>
              </a:rPr>
              <a:t>Bad Example: landcover_test2.tif  </a:t>
            </a:r>
          </a:p>
          <a:p>
            <a:pPr marL="914400" lvl="2" indent="0">
              <a:lnSpc>
                <a:spcPct val="100000"/>
              </a:lnSpc>
              <a:buNone/>
            </a:pPr>
            <a:r>
              <a:rPr lang="en-US" sz="2000" i="1" dirty="0">
                <a:solidFill>
                  <a:schemeClr val="bg2">
                    <a:lumMod val="25000"/>
                  </a:schemeClr>
                </a:solidFill>
              </a:rPr>
              <a:t>	Good Example: 2016_Phoenix_landcover_v2.tif</a:t>
            </a:r>
          </a:p>
          <a:p>
            <a:pPr lvl="2">
              <a:lnSpc>
                <a:spcPct val="100000"/>
              </a:lnSpc>
            </a:pPr>
            <a:r>
              <a:rPr lang="en-US" sz="2000" b="1" dirty="0">
                <a:solidFill>
                  <a:schemeClr val="bg2">
                    <a:lumMod val="25000"/>
                  </a:schemeClr>
                </a:solidFill>
              </a:rPr>
              <a:t>If you are testing a process it’s easy to accumulate many different files that are essentially the same thing. Using a marker like “v2” can be helpful. However, once you figured out the correct process and produced the final version of file consider removing the “v2” tag and previous versions of the data. </a:t>
            </a:r>
          </a:p>
          <a:p>
            <a:endParaRPr lang="en-US" b="1" dirty="0"/>
          </a:p>
        </p:txBody>
      </p:sp>
    </p:spTree>
    <p:extLst>
      <p:ext uri="{BB962C8B-B14F-4D97-AF65-F5344CB8AC3E}">
        <p14:creationId xmlns:p14="http://schemas.microsoft.com/office/powerpoint/2010/main" val="304688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374361"/>
            <a:ext cx="10515600" cy="613821"/>
          </a:xfrm>
        </p:spPr>
        <p:txBody>
          <a:bodyPr/>
          <a:lstStyle/>
          <a:p>
            <a:r>
              <a:rPr lang="en-US" b="1" dirty="0"/>
              <a:t>File Nomenclature</a:t>
            </a:r>
          </a:p>
        </p:txBody>
      </p:sp>
      <p:sp>
        <p:nvSpPr>
          <p:cNvPr id="3" name="Content Placeholder 2"/>
          <p:cNvSpPr>
            <a:spLocks noGrp="1"/>
          </p:cNvSpPr>
          <p:nvPr>
            <p:ph idx="1"/>
          </p:nvPr>
        </p:nvSpPr>
        <p:spPr>
          <a:xfrm>
            <a:off x="431800" y="1183341"/>
            <a:ext cx="10515600" cy="4993622"/>
          </a:xfrm>
        </p:spPr>
        <p:txBody>
          <a:bodyPr/>
          <a:lstStyle/>
          <a:p>
            <a:r>
              <a:rPr lang="en-US" sz="2600" b="1" dirty="0">
                <a:solidFill>
                  <a:schemeClr val="bg2">
                    <a:lumMod val="25000"/>
                  </a:schemeClr>
                </a:solidFill>
              </a:rPr>
              <a:t>File names should:</a:t>
            </a:r>
          </a:p>
          <a:p>
            <a:pPr lvl="1"/>
            <a:r>
              <a:rPr lang="en-US" sz="2400" b="1" dirty="0">
                <a:solidFill>
                  <a:schemeClr val="bg2">
                    <a:lumMod val="25000"/>
                  </a:schemeClr>
                </a:solidFill>
              </a:rPr>
              <a:t>Work Well with Default Ordering</a:t>
            </a:r>
          </a:p>
          <a:p>
            <a:pPr lvl="2"/>
            <a:r>
              <a:rPr lang="en-US" sz="2400" b="1" dirty="0">
                <a:solidFill>
                  <a:schemeClr val="bg2">
                    <a:lumMod val="25000"/>
                  </a:schemeClr>
                </a:solidFill>
              </a:rPr>
              <a:t>Example: Folder with daily land surface temperature files. Name the files so that they default in chronological order</a:t>
            </a:r>
          </a:p>
          <a:p>
            <a:pPr lvl="2"/>
            <a:endParaRPr lang="en-US" sz="2400" b="1" dirty="0">
              <a:solidFill>
                <a:schemeClr val="bg2">
                  <a:lumMod val="25000"/>
                </a:schemeClr>
              </a:solidFill>
            </a:endParaRPr>
          </a:p>
          <a:p>
            <a:pPr lvl="1"/>
            <a:r>
              <a:rPr lang="en-US" sz="2400" b="1" dirty="0">
                <a:solidFill>
                  <a:schemeClr val="bg2">
                    <a:lumMod val="25000"/>
                  </a:schemeClr>
                </a:solidFill>
              </a:rPr>
              <a:t>Maintain Consistent Nomenclature</a:t>
            </a:r>
          </a:p>
          <a:p>
            <a:pPr lvl="1"/>
            <a:r>
              <a:rPr lang="en-US" sz="2400" b="1" dirty="0">
                <a:solidFill>
                  <a:schemeClr val="bg2">
                    <a:lumMod val="25000"/>
                  </a:schemeClr>
                </a:solidFill>
              </a:rPr>
              <a:t>Use Open File Formats</a:t>
            </a:r>
          </a:p>
          <a:p>
            <a:pPr lvl="2"/>
            <a:r>
              <a:rPr lang="en-US" sz="2400" b="1" dirty="0">
                <a:solidFill>
                  <a:schemeClr val="bg2">
                    <a:lumMod val="25000"/>
                  </a:schemeClr>
                </a:solidFill>
              </a:rPr>
              <a:t>CSV not XLSX</a:t>
            </a:r>
          </a:p>
          <a:p>
            <a:endParaRPr lang="en-US" b="1" dirty="0"/>
          </a:p>
        </p:txBody>
      </p:sp>
      <p:pic>
        <p:nvPicPr>
          <p:cNvPr id="4" name="Picture 3"/>
          <p:cNvPicPr>
            <a:picLocks noChangeAspect="1"/>
          </p:cNvPicPr>
          <p:nvPr/>
        </p:nvPicPr>
        <p:blipFill rotWithShape="1">
          <a:blip r:embed="rId2"/>
          <a:srcRect l="18417" t="17212" r="35024" b="36485"/>
          <a:stretch/>
        </p:blipFill>
        <p:spPr>
          <a:xfrm>
            <a:off x="6433831" y="2803046"/>
            <a:ext cx="5563859" cy="3373917"/>
          </a:xfrm>
          <a:prstGeom prst="rect">
            <a:avLst/>
          </a:prstGeom>
        </p:spPr>
      </p:pic>
    </p:spTree>
    <p:extLst>
      <p:ext uri="{BB962C8B-B14F-4D97-AF65-F5344CB8AC3E}">
        <p14:creationId xmlns:p14="http://schemas.microsoft.com/office/powerpoint/2010/main" val="3985806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4745</TotalTime>
  <Words>1192</Words>
  <Application>Microsoft Office PowerPoint</Application>
  <PresentationFormat>Widescreen</PresentationFormat>
  <Paragraphs>240</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Corbel</vt:lpstr>
      <vt:lpstr>Wingdings</vt:lpstr>
      <vt:lpstr>Office Theme</vt:lpstr>
      <vt:lpstr>DEVELOP Projects: Best Practices</vt:lpstr>
      <vt:lpstr>Why Use Best Practices?</vt:lpstr>
      <vt:lpstr>Why Do Best Practices Matter to DEVELOP?</vt:lpstr>
      <vt:lpstr>Reasons We Don’t Always Use Best Practices</vt:lpstr>
      <vt:lpstr>What is Data Management?</vt:lpstr>
      <vt:lpstr>Tip 1: Organize Data Using a Directory Structure</vt:lpstr>
      <vt:lpstr>Directory Structure Example</vt:lpstr>
      <vt:lpstr>Tip 2: Standardize File Nomenclature</vt:lpstr>
      <vt:lpstr>File Nomenclature</vt:lpstr>
      <vt:lpstr>Tip 3: Data Should be Analysis-Friendly</vt:lpstr>
      <vt:lpstr>Tip 4: Document your Data</vt:lpstr>
      <vt:lpstr>Tip 5: Document your Code</vt:lpstr>
      <vt:lpstr>Tip 5: Document Your Methods</vt:lpstr>
      <vt:lpstr>Overview</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Lubkin, Sara H. (GSFC-6170)[DEVELOP]</cp:lastModifiedBy>
  <cp:revision>101</cp:revision>
  <dcterms:created xsi:type="dcterms:W3CDTF">2017-05-02T13:03:18Z</dcterms:created>
  <dcterms:modified xsi:type="dcterms:W3CDTF">2018-05-10T15:31:35Z</dcterms:modified>
</cp:coreProperties>
</file>