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76" r:id="rId2"/>
    <p:sldId id="305" r:id="rId3"/>
    <p:sldId id="304" r:id="rId4"/>
    <p:sldId id="306" r:id="rId5"/>
    <p:sldId id="310" r:id="rId6"/>
    <p:sldId id="300" r:id="rId7"/>
    <p:sldId id="328" r:id="rId8"/>
    <p:sldId id="327" r:id="rId9"/>
    <p:sldId id="314" r:id="rId10"/>
    <p:sldId id="315" r:id="rId11"/>
    <p:sldId id="323" r:id="rId12"/>
    <p:sldId id="316" r:id="rId13"/>
    <p:sldId id="319" r:id="rId14"/>
    <p:sldId id="325" r:id="rId15"/>
    <p:sldId id="318" r:id="rId16"/>
    <p:sldId id="320" r:id="rId17"/>
    <p:sldId id="321" r:id="rId18"/>
    <p:sldId id="30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rcedes Bartkovich" initials="MB" lastIdx="12" clrIdx="0"/>
  <p:cmAuthor id="1" name="Rousseau, Nick J (329D-Affiliate)" initials="RNJ(" lastIdx="1" clrIdx="1">
    <p:extLst/>
  </p:cmAuthor>
  <p:cmAuthor id="2" name="Sonia Linton" initials="SL"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7272"/>
    <a:srgbClr val="1B57AF"/>
    <a:srgbClr val="2E75B6"/>
    <a:srgbClr val="FFFFFF"/>
    <a:srgbClr val="000000"/>
    <a:srgbClr val="4A8758"/>
    <a:srgbClr val="2D6633"/>
    <a:srgbClr val="76A882"/>
    <a:srgbClr val="A7CFB4"/>
    <a:srgbClr val="DCF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8" autoAdjust="0"/>
    <p:restoredTop sz="83913" autoAdjust="0"/>
  </p:normalViewPr>
  <p:slideViewPr>
    <p:cSldViewPr snapToGrid="0">
      <p:cViewPr varScale="1">
        <p:scale>
          <a:sx n="94" d="100"/>
          <a:sy n="94" d="100"/>
        </p:scale>
        <p:origin x="438" y="90"/>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11-13T15:30:40.082" idx="12">
    <p:pos x="10" y="10"/>
    <p:text>I sent Lulu an email making sure that they have permission to use these pictures. I will slack everyone once I hear back.</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11/22/2017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11/22/2017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This project began</a:t>
            </a:r>
            <a:r>
              <a:rPr lang="en-US" sz="1200" baseline="0" dirty="0" smtClean="0">
                <a:solidFill>
                  <a:srgbClr val="FF0000"/>
                </a:solidFill>
              </a:rPr>
              <a:t> in the fall of 2017 at the Georgia – Athens node. Throughout the term, this project evolved to incorporate elements as a response to Hurricane Irma, which devastated FL in September 2017. </a:t>
            </a: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look for changes in vegetation coverage over time, we started with two data sources. We started with two mosaics, the first one was from digital orthophoto quadrangles (DOQs) from the 1994 dataset. The second mosaic was created from the National Agriculture Imagery Program from the 2015 dataset. To compare them, we produced a normalized difference vegetation index (NDVI) raster for each mosaic. This index uses visible and near infrared reflectivity to identify green vegetation in an image. </a:t>
            </a:r>
          </a:p>
          <a:p>
            <a:endParaRPr lang="en-US" baseline="0" dirty="0"/>
          </a:p>
          <a:p>
            <a:r>
              <a:rPr lang="en-US" sz="1200" b="0" i="0" u="none" strike="noStrike" kern="1200" dirty="0">
                <a:solidFill>
                  <a:schemeClr val="tx1"/>
                </a:solidFill>
                <a:effectLst/>
                <a:latin typeface="+mn-lt"/>
                <a:ea typeface="+mn-ea"/>
                <a:cs typeface="+mn-cs"/>
              </a:rPr>
              <a:t>After masking out water areas, we reclassified the NDVI</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rasters</a:t>
            </a:r>
            <a:r>
              <a:rPr lang="en-US" sz="1200" b="0" i="0" u="none" strike="noStrike" kern="1200" dirty="0">
                <a:solidFill>
                  <a:schemeClr val="tx1"/>
                </a:solidFill>
                <a:effectLst/>
                <a:latin typeface="+mn-lt"/>
                <a:ea typeface="+mn-ea"/>
                <a:cs typeface="+mn-cs"/>
              </a:rPr>
              <a:t> into “green” and “</a:t>
            </a:r>
            <a:r>
              <a:rPr lang="en-US" sz="1200" b="0" i="0" u="none" strike="noStrike" kern="1200" dirty="0" err="1">
                <a:solidFill>
                  <a:schemeClr val="tx1"/>
                </a:solidFill>
                <a:effectLst/>
                <a:latin typeface="+mn-lt"/>
                <a:ea typeface="+mn-ea"/>
                <a:cs typeface="+mn-cs"/>
              </a:rPr>
              <a:t>nongreen</a:t>
            </a:r>
            <a:r>
              <a:rPr lang="en-US" sz="1200" b="0" i="0" u="none" strike="noStrike" kern="1200" dirty="0">
                <a:solidFill>
                  <a:schemeClr val="tx1"/>
                </a:solidFill>
                <a:effectLst/>
                <a:latin typeface="+mn-lt"/>
                <a:ea typeface="+mn-ea"/>
                <a:cs typeface="+mn-cs"/>
              </a:rPr>
              <a:t>” classes based on their histograms. Then we used Zonal Statistics to calculate the total area and green area of each neighborhood and divided these to find the percent green coverage. In</a:t>
            </a:r>
            <a:r>
              <a:rPr lang="en-US" sz="1200" b="0" i="0" u="none" strike="noStrike" kern="1200" baseline="0" dirty="0">
                <a:solidFill>
                  <a:schemeClr val="tx1"/>
                </a:solidFill>
                <a:effectLst/>
                <a:latin typeface="+mn-lt"/>
                <a:ea typeface="+mn-ea"/>
                <a:cs typeface="+mn-cs"/>
              </a:rPr>
              <a:t> the end we had percent green coverage for each neighborhood in Miami Beach, for 1994 and 2015.</a:t>
            </a:r>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1065410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Based on this analysis, all neighborhoods in Miami Beach saw a increase in green coverage between 1994 and 2015. In this map of Miami</a:t>
            </a:r>
            <a:r>
              <a:rPr lang="en-US" sz="1200" b="0" i="0" u="none" strike="noStrike" kern="1200" baseline="0" dirty="0">
                <a:solidFill>
                  <a:schemeClr val="tx1"/>
                </a:solidFill>
                <a:effectLst/>
                <a:latin typeface="+mn-lt"/>
                <a:ea typeface="+mn-ea"/>
                <a:cs typeface="+mn-cs"/>
              </a:rPr>
              <a:t> Beach, darker colored neighborhoods had a greater increase in green coverage, as a percentage of the 1994 area. The number labels correspond with neighborhood names on the left. </a:t>
            </a:r>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For some neighborhoods, the change was negligible. For example, La </a:t>
            </a:r>
            <a:r>
              <a:rPr lang="en-US" sz="1200" b="0" i="0" u="none" strike="noStrike" kern="1200" dirty="0" err="1">
                <a:solidFill>
                  <a:schemeClr val="tx1"/>
                </a:solidFill>
                <a:effectLst/>
                <a:latin typeface="+mn-lt"/>
                <a:ea typeface="+mn-ea"/>
                <a:cs typeface="+mn-cs"/>
              </a:rPr>
              <a:t>Gorce</a:t>
            </a:r>
            <a:r>
              <a:rPr lang="en-US" sz="1200" b="0" i="0" u="none" strike="noStrike" kern="1200" dirty="0">
                <a:solidFill>
                  <a:schemeClr val="tx1"/>
                </a:solidFill>
                <a:effectLst/>
                <a:latin typeface="+mn-lt"/>
                <a:ea typeface="+mn-ea"/>
                <a:cs typeface="+mn-cs"/>
              </a:rPr>
              <a:t> saw an increase of less than 2 percent. However, the South Pointe, City Center, and Oceanfront areas saw an increase of over 100 percent</a:t>
            </a:r>
            <a:r>
              <a:rPr lang="en-US" sz="1200" b="1" i="0" u="none" strike="noStrike" kern="1200" dirty="0">
                <a:solidFill>
                  <a:schemeClr val="tx1"/>
                </a:solidFill>
                <a:effectLst/>
                <a:latin typeface="+mn-lt"/>
                <a:ea typeface="+mn-ea"/>
                <a:cs typeface="+mn-cs"/>
              </a:rPr>
              <a:t>. These neighborhoods ranked among the lowest in green coverage for both 1994 and 2015, so the large percent change could reflect a minor increase in green space that was dramatic relative to the total coverage. </a:t>
            </a: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3410182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For the city of Miami Beach as a whole, green coverage increased by 24 percent, or just over 1,100,000 square meters. Based</a:t>
            </a:r>
            <a:r>
              <a:rPr lang="en-US" sz="1200" b="0" i="0" u="none" strike="noStrike" kern="1200" baseline="0" dirty="0">
                <a:solidFill>
                  <a:schemeClr val="tx1"/>
                </a:solidFill>
                <a:effectLst/>
                <a:latin typeface="+mn-lt"/>
                <a:ea typeface="+mn-ea"/>
                <a:cs typeface="+mn-cs"/>
              </a:rPr>
              <a:t> on this, we could say the city is doing a good job of maintaining its existing green space and adding more over time. </a:t>
            </a:r>
            <a:endParaRPr lang="en-US" baseline="0" dirty="0"/>
          </a:p>
          <a:p>
            <a:endParaRPr lang="en-US" baseline="0" dirty="0"/>
          </a:p>
          <a:p>
            <a:r>
              <a:rPr lang="en-US" dirty="0" smtClean="0"/>
              <a:t>Image Source:</a:t>
            </a:r>
            <a:r>
              <a:rPr lang="en-US" baseline="0" dirty="0" smtClean="0"/>
              <a:t> </a:t>
            </a:r>
            <a:r>
              <a:rPr lang="en-US" baseline="0" dirty="0" err="1" smtClean="0"/>
              <a:t>Sevag</a:t>
            </a:r>
            <a:r>
              <a:rPr lang="en-US" baseline="0" dirty="0" smtClean="0"/>
              <a:t> </a:t>
            </a:r>
            <a:r>
              <a:rPr lang="en-US" baseline="0" dirty="0" err="1" smtClean="0"/>
              <a:t>Mehterian</a:t>
            </a:r>
            <a:r>
              <a:rPr lang="en-US" baseline="0" dirty="0" smtClean="0"/>
              <a:t> (GravelMonkey14) https://www.instagram.com/gravelmonkey14/</a:t>
            </a:r>
            <a:endParaRPr lang="en-US" dirty="0" smtClean="0"/>
          </a:p>
          <a:p>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2581942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complete our third end product, we assessed mangrove health in Biscayne National Park. We used Google Earth Engine to access data from Landsat 5 between 1984  to 2013, Landsat 8 from 2013 to 2017 and Terra MODIS data from 2002 to 2017. We then ran an Enhanced Vegetation Index and calculated Gross Primary Productivity (GPP), for the Landsat data, using GPP as the proxy for mangrove health. To complete our mangrove health assessment, we also analyzed GPP from the Terra MODIS data. </a:t>
            </a:r>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437457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first graph on the top left of this slide shows change in mangrove area within Biscayne National Park between 1984 and 2017. The red dotted line alludes to the sensor change in 2013 from Landsat 5 TM to Landsat 8 OLI. It is also possible to notice a large dip in 1992 which represents the passage of Hurricane Andrew.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the second graph to the right, we can observe that mangrove health has remained stable since 1984. The GPP in this graph was calculated using the above GPP equation. The decrease in mangrove health in recent years is attributed to the sensor calibration issues as a result of the sensor change in 2014.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Finally, the third graph represents GPP taken directly from Terra MODIS between 2002 and 2017.</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3817029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These maps depict mangrove health in Biscayne National Park before and after Hurricane Andrew. And most recently in March of 2017.</a:t>
            </a:r>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715394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75000"/>
                  </a:schemeClr>
                </a:solidFill>
              </a:rPr>
              <a:t>Mangrove forests </a:t>
            </a:r>
            <a:r>
              <a:rPr lang="en-US" sz="1200" dirty="0">
                <a:solidFill>
                  <a:schemeClr val="tx1">
                    <a:lumMod val="75000"/>
                  </a:schemeClr>
                </a:solidFill>
              </a:rPr>
              <a:t>in Biscayne National Park  represent </a:t>
            </a:r>
            <a:r>
              <a:rPr lang="en-US" sz="1200" b="1" dirty="0">
                <a:solidFill>
                  <a:schemeClr val="tx1">
                    <a:lumMod val="75000"/>
                  </a:schemeClr>
                </a:solidFill>
              </a:rPr>
              <a:t>effective</a:t>
            </a:r>
            <a:r>
              <a:rPr lang="en-US" sz="1200" dirty="0">
                <a:solidFill>
                  <a:schemeClr val="tx1">
                    <a:lumMod val="75000"/>
                  </a:schemeClr>
                </a:solidFill>
              </a:rPr>
              <a:t>,</a:t>
            </a:r>
            <a:r>
              <a:rPr lang="en-US" sz="1200" b="1" dirty="0">
                <a:solidFill>
                  <a:schemeClr val="tx1">
                    <a:lumMod val="75000"/>
                  </a:schemeClr>
                </a:solidFill>
              </a:rPr>
              <a:t> self-sustaining green infrastructure </a:t>
            </a:r>
            <a:r>
              <a:rPr lang="en-US" sz="1200" dirty="0">
                <a:solidFill>
                  <a:schemeClr val="tx1">
                    <a:lumMod val="75000"/>
                  </a:schemeClr>
                </a:solidFill>
              </a:rPr>
              <a:t>options because of their </a:t>
            </a:r>
            <a:r>
              <a:rPr lang="en-US" sz="1200" b="1" dirty="0">
                <a:solidFill>
                  <a:schemeClr val="tx1">
                    <a:lumMod val="75000"/>
                  </a:schemeClr>
                </a:solidFill>
              </a:rPr>
              <a:t>resiliency</a:t>
            </a:r>
            <a:r>
              <a:rPr lang="en-US" sz="1200" dirty="0">
                <a:solidFill>
                  <a:schemeClr val="tx1">
                    <a:lumMod val="75000"/>
                  </a:schemeClr>
                </a:solidFill>
              </a:rPr>
              <a:t> in both hurricane and non-hurricane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smtClean="0"/>
              <a:t>Image Source:</a:t>
            </a:r>
            <a:r>
              <a:rPr lang="en-US" baseline="0" dirty="0" smtClean="0"/>
              <a:t> </a:t>
            </a:r>
            <a:r>
              <a:rPr lang="en-US" baseline="0" dirty="0" err="1" smtClean="0"/>
              <a:t>Sevag</a:t>
            </a:r>
            <a:r>
              <a:rPr lang="en-US" baseline="0" dirty="0" smtClean="0"/>
              <a:t> </a:t>
            </a:r>
            <a:r>
              <a:rPr lang="en-US" baseline="0" dirty="0" err="1" smtClean="0"/>
              <a:t>Mehterian</a:t>
            </a:r>
            <a:r>
              <a:rPr lang="en-US" baseline="0" dirty="0" smtClean="0"/>
              <a:t> (GravelMonkey14) https://www.instagram.com/gravelmonkey14/</a:t>
            </a:r>
            <a:endParaRPr lang="en-US" dirty="0" smtClean="0"/>
          </a:p>
          <a:p>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2984514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0" indent="-347663" algn="l">
              <a:buClr>
                <a:srgbClr val="1B57AF"/>
              </a:buClr>
            </a:pPr>
            <a:r>
              <a:rPr lang="en-US" sz="1200" dirty="0">
                <a:solidFill>
                  <a:schemeClr val="tx1">
                    <a:lumMod val="75000"/>
                  </a:schemeClr>
                </a:solidFill>
              </a:rPr>
              <a:t>These results demonstrate the importance of existing resiliency strategies in geographically vulnerable areas like Miami Beach. In terms of future work, we are interested in comparing our recovery rate results with previous hurricane </a:t>
            </a:r>
            <a:r>
              <a:rPr lang="en-US" sz="1200" dirty="0" smtClean="0">
                <a:solidFill>
                  <a:schemeClr val="tx1">
                    <a:lumMod val="75000"/>
                  </a:schemeClr>
                </a:solidFill>
              </a:rPr>
              <a:t>recovery</a:t>
            </a:r>
            <a:r>
              <a:rPr lang="en-US" sz="1200" baseline="0" dirty="0" smtClean="0">
                <a:solidFill>
                  <a:schemeClr val="tx1">
                    <a:lumMod val="75000"/>
                  </a:schemeClr>
                </a:solidFill>
              </a:rPr>
              <a:t> </a:t>
            </a:r>
            <a:r>
              <a:rPr lang="en-US" sz="1200" dirty="0" smtClean="0">
                <a:solidFill>
                  <a:schemeClr val="tx1">
                    <a:lumMod val="75000"/>
                  </a:schemeClr>
                </a:solidFill>
              </a:rPr>
              <a:t>rates</a:t>
            </a:r>
            <a:r>
              <a:rPr lang="en-US" sz="1200" dirty="0">
                <a:solidFill>
                  <a:schemeClr val="tx1">
                    <a:lumMod val="75000"/>
                  </a:schemeClr>
                </a:solidFill>
              </a:rPr>
              <a:t>. We are also interested in having a better understanding of how storm impacts affect vegetation cover. Finally, our project partners are interested in defining areas that are suitable for the implementation of green infrastructure which is what the next term of this project will most likely focus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smtClean="0"/>
              <a:t>Image Source:</a:t>
            </a:r>
            <a:r>
              <a:rPr lang="en-US" baseline="0" dirty="0" smtClean="0"/>
              <a:t> </a:t>
            </a:r>
            <a:r>
              <a:rPr lang="en-US" baseline="0" dirty="0" err="1" smtClean="0"/>
              <a:t>Sevag</a:t>
            </a:r>
            <a:r>
              <a:rPr lang="en-US" baseline="0" dirty="0" smtClean="0"/>
              <a:t> </a:t>
            </a:r>
            <a:r>
              <a:rPr lang="en-US" baseline="0" dirty="0" err="1" smtClean="0"/>
              <a:t>Mehterian</a:t>
            </a:r>
            <a:r>
              <a:rPr lang="en-US" baseline="0" dirty="0" smtClean="0"/>
              <a:t> (GravelMonkey14) https://www.instagram.com/gravelmonkey14/</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3001815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r>
              <a:rPr lang="en-US" baseline="0" dirty="0" smtClean="0"/>
              <a:t> </a:t>
            </a:r>
            <a:r>
              <a:rPr lang="en-US" baseline="0" dirty="0" err="1" smtClean="0"/>
              <a:t>Sevag</a:t>
            </a:r>
            <a:r>
              <a:rPr lang="en-US" baseline="0" dirty="0" smtClean="0"/>
              <a:t> </a:t>
            </a:r>
            <a:r>
              <a:rPr lang="en-US" baseline="0" dirty="0" err="1" smtClean="0"/>
              <a:t>Mehterian</a:t>
            </a:r>
            <a:r>
              <a:rPr lang="en-US" baseline="0" smtClean="0"/>
              <a:t> (GravelMonkey14) https://www.instagram.com/gravelmonkey14/</a:t>
            </a:r>
            <a:endParaRPr lang="en-US" smtClean="0"/>
          </a:p>
          <a:p>
            <a:endParaRPr lang="en-US" b="1"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658207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baseline="0" dirty="0">
                <a:solidFill>
                  <a:schemeClr val="tx1"/>
                </a:solidFill>
                <a:effectLst/>
                <a:latin typeface="+mn-lt"/>
                <a:ea typeface="+mn-ea"/>
                <a:cs typeface="+mn-cs"/>
              </a:rPr>
              <a:t>Due to extreme weather events, such as hurricanes, there are now major threats to coastal communities surrounding Biscayne Bay.  Predicted changes in shoreline could significantly impact the economy, particularly the tourist industry of The Miami Beach and others in the Biscayne Bay.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cities surrounding Biscayne Bay have increased their storm water drainage capacity and pump stations as adaptive strategies to mitigate the effects associated with changing sea level conditions.  As the world becomes more aware of the affect of the changing climate, the implementation of green infrastructure in cities and along their coasts can help to mitigate the damaging affects of storm surges.</a:t>
            </a:r>
            <a:endParaRPr lang="en-US" baseline="0" dirty="0"/>
          </a:p>
          <a:p>
            <a:endParaRPr lang="en-US" baseline="0" dirty="0"/>
          </a:p>
          <a:p>
            <a:r>
              <a:rPr lang="en-US" dirty="0"/>
              <a:t>Image Source</a:t>
            </a:r>
            <a:r>
              <a:rPr lang="en-US" dirty="0" smtClean="0"/>
              <a:t>:</a:t>
            </a:r>
            <a:r>
              <a:rPr lang="en-US" baseline="0" dirty="0" smtClean="0"/>
              <a:t> </a:t>
            </a:r>
            <a:r>
              <a:rPr lang="en-US" baseline="0" dirty="0" smtClean="0"/>
              <a:t>Images used with permission from </a:t>
            </a:r>
            <a:r>
              <a:rPr lang="en-US" baseline="0" dirty="0" err="1" smtClean="0"/>
              <a:t>Sevag</a:t>
            </a:r>
            <a:r>
              <a:rPr lang="en-US" baseline="0" dirty="0" smtClean="0"/>
              <a:t> </a:t>
            </a:r>
            <a:r>
              <a:rPr lang="en-US" baseline="0" dirty="0" err="1" smtClean="0"/>
              <a:t>Mehterian</a:t>
            </a:r>
            <a:r>
              <a:rPr lang="en-US" baseline="0" dirty="0" smtClean="0"/>
              <a:t> (GravelMonkey14) https://www.instagram.com/gravelmonkey14/</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City of Miami Beach Public Works Department assess the areas surrounding Miami Beach to quantify and monitor runoff and storm water discharge from the canals and pumping stations in the region. As pumping requirements increase with expected sea level rise and subsidence, in addition to a growing population and urban development, there are concerns that water quality will no longer support aquatic biodiversity and ecosystems important for the ecosystem services they provide. We partnered with the City of Miami Beach Public Works Department to support their resiliency efforts with earth observation data.</a:t>
            </a:r>
          </a:p>
          <a:p>
            <a:endParaRPr lang="en-US" baseline="0" dirty="0"/>
          </a:p>
          <a:p>
            <a:r>
              <a:rPr lang="en-US" dirty="0" smtClean="0"/>
              <a:t>Image Source:</a:t>
            </a:r>
            <a:r>
              <a:rPr lang="en-US" baseline="0" dirty="0" smtClean="0"/>
              <a:t> </a:t>
            </a:r>
            <a:r>
              <a:rPr lang="en-US" baseline="0" dirty="0" err="1" smtClean="0"/>
              <a:t>Sevag</a:t>
            </a:r>
            <a:r>
              <a:rPr lang="en-US" baseline="0" dirty="0" smtClean="0"/>
              <a:t> </a:t>
            </a:r>
            <a:r>
              <a:rPr lang="en-US" baseline="0" dirty="0" err="1" smtClean="0"/>
              <a:t>Mehterian</a:t>
            </a:r>
            <a:r>
              <a:rPr lang="en-US" baseline="0" dirty="0" smtClean="0"/>
              <a:t> (GravelMonkey14) https://www.instagram.com/gravelmonkey14/</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Given our project partner’s location, we focused our study on the Biscayne Bay Area and Miami Beach in southern Florida. We analyzed the changes of the shoreline, urban vegetation and coastal wetlands. We defined our study period based on satellite imagery availability which began in 1984.</a:t>
            </a:r>
          </a:p>
          <a:p>
            <a:r>
              <a:rPr lang="en-US" b="0" dirty="0">
                <a:effectLst/>
              </a:rPr>
              <a:t/>
            </a:r>
            <a:br>
              <a:rPr lang="en-US" b="0" dirty="0">
                <a:effectLst/>
              </a:rPr>
            </a:br>
            <a:r>
              <a:rPr lang="en-US" dirty="0" smtClean="0"/>
              <a:t>Image Source:</a:t>
            </a:r>
            <a:r>
              <a:rPr lang="en-US" baseline="0" dirty="0" smtClean="0"/>
              <a:t> </a:t>
            </a:r>
            <a:r>
              <a:rPr lang="en-US" baseline="0" dirty="0" err="1" smtClean="0"/>
              <a:t>Sevag</a:t>
            </a:r>
            <a:r>
              <a:rPr lang="en-US" baseline="0" dirty="0" smtClean="0"/>
              <a:t> </a:t>
            </a:r>
            <a:r>
              <a:rPr lang="en-US" baseline="0" dirty="0" err="1" smtClean="0"/>
              <a:t>Mehterian</a:t>
            </a:r>
            <a:r>
              <a:rPr lang="en-US" baseline="0" dirty="0" smtClean="0"/>
              <a:t> (GravelMonkey14) https://www.instagram.com/gravelmonkey14/</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904454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complete our project we decided on three main objectives based on the end products that we wanted to produce. </a:t>
            </a:r>
          </a:p>
          <a:p>
            <a:endParaRPr lang="en-US" baseline="0" dirty="0"/>
          </a:p>
          <a:p>
            <a:r>
              <a:rPr lang="en-US" dirty="0" smtClean="0"/>
              <a:t>Image Source:</a:t>
            </a:r>
            <a:r>
              <a:rPr lang="en-US" baseline="0" dirty="0" smtClean="0"/>
              <a:t> </a:t>
            </a:r>
            <a:r>
              <a:rPr lang="en-US" baseline="0" dirty="0" err="1" smtClean="0"/>
              <a:t>Sevag</a:t>
            </a:r>
            <a:r>
              <a:rPr lang="en-US" baseline="0" dirty="0" smtClean="0"/>
              <a:t> </a:t>
            </a:r>
            <a:r>
              <a:rPr lang="en-US" baseline="0" dirty="0" err="1" smtClean="0"/>
              <a:t>Mehterian</a:t>
            </a:r>
            <a:r>
              <a:rPr lang="en-US" baseline="0" dirty="0" smtClean="0"/>
              <a:t> (GravelMonkey14) https://www.instagram.com/gravelmonkey14/</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maximize our temporal resolution, we</a:t>
            </a:r>
            <a:r>
              <a:rPr lang="en-US" baseline="0" dirty="0"/>
              <a:t> used imagery from Landsat 5 Thematic Mapper for 1984-2013 data, Landsat 8 Operational Land Imager for 2013-2017. For comparison, we also used Terra MODIS (Moderate Resolution Imaging Spectroradiometer) for the 2002-2017 data. In addition to these earth observations, we also used aerial photography from the National Agriculture Imagery Program (otherwise known as NAIP), and Digital Orthophoto Quadrangles or DOQs for the study area. For the most recent analyses we used </a:t>
            </a:r>
            <a:r>
              <a:rPr lang="en-US" baseline="0" dirty="0" err="1"/>
              <a:t>PlanetScope</a:t>
            </a:r>
            <a:r>
              <a:rPr lang="en-US" baseline="0" dirty="0"/>
              <a:t> 4-band data.</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782651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first end product we created is a post-Hurricane Irma coastal damage and recovery assessment. We used </a:t>
            </a:r>
            <a:r>
              <a:rPr lang="en-US" baseline="0" dirty="0" err="1"/>
              <a:t>PlanetScope</a:t>
            </a:r>
            <a:r>
              <a:rPr lang="en-US" baseline="0" dirty="0"/>
              <a:t> 4-band data from Planet Labs, mainly because it has 3 meters resolution and we were able to find cloud free images right before and after Hurricane Irma in their database. We used maximum likelihood classification, a broadly used classification technique in remote sensing in which a pixel with the maximum likelihood is classified into the corresponding class. In this study we only focused on the Miami Beach area to see how the vegetation along with the beach has been affected by the hurricane. Finally, we analyzed the images taken on October 30</a:t>
            </a:r>
            <a:r>
              <a:rPr lang="en-US" baseline="30000" dirty="0"/>
              <a:t>th</a:t>
            </a:r>
            <a:r>
              <a:rPr lang="en-US" baseline="0" dirty="0"/>
              <a:t>, 40 days after the hurricane in order to assess the recovery of the vegetation lost or damaged.</a:t>
            </a:r>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911811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aseline="0" dirty="0" smtClean="0"/>
                  <a:t>The highlighted section in the left image shows our area of interest. We can see how the training sample has been selected and then how our model classified the image. Each of the pixels in the image is equivalent to 9</a:t>
                </a:r>
                <a14:m>
                  <m:oMath xmlns:m="http://schemas.openxmlformats.org/officeDocument/2006/math">
                    <m:sSup>
                      <m:sSupPr>
                        <m:ctrlPr>
                          <a:rPr lang="mr-IN" i="1" smtClean="0">
                            <a:latin typeface="Cambria Math" panose="02040503050406030204" pitchFamily="18" charset="0"/>
                          </a:rPr>
                        </m:ctrlPr>
                      </m:sSupPr>
                      <m:e>
                        <m:r>
                          <a:rPr lang="en-US" b="0" i="1" smtClean="0">
                            <a:latin typeface="Cambria Math" charset="0"/>
                          </a:rPr>
                          <m:t> </m:t>
                        </m:r>
                        <m:r>
                          <a:rPr lang="en-US" b="0" i="1" smtClean="0">
                            <a:latin typeface="Cambria Math" charset="0"/>
                          </a:rPr>
                          <m:t>𝑚</m:t>
                        </m:r>
                      </m:e>
                      <m:sup>
                        <m:r>
                          <a:rPr lang="mr-IN" i="1" smtClean="0">
                            <a:latin typeface="Cambria Math" charset="0"/>
                          </a:rPr>
                          <m:t>2</m:t>
                        </m:r>
                      </m:sup>
                    </m:sSup>
                    <m:r>
                      <a:rPr lang="en-US" b="0" i="0" smtClean="0">
                        <a:latin typeface="Cambria Math" charset="0"/>
                      </a:rPr>
                      <m:t>.</m:t>
                    </m:r>
                  </m:oMath>
                </a14:m>
                <a:endParaRPr lang="en-US" b="0" dirty="0"/>
              </a:p>
              <a:p>
                <a:r>
                  <a:rPr lang="en-US" baseline="0" dirty="0"/>
                  <a:t>The table shows approximately </a:t>
                </a:r>
                <a:r>
                  <a:rPr lang="is-IS" baseline="0" dirty="0" smtClean="0"/>
                  <a:t>217.02 </a:t>
                </a:r>
                <a14:m>
                  <m:oMath xmlns:m="http://schemas.openxmlformats.org/officeDocument/2006/math">
                    <m:sSup>
                      <m:sSupPr>
                        <m:ctrlPr>
                          <a:rPr lang="mr-IN" i="1" smtClean="0">
                            <a:latin typeface="Cambria Math" panose="02040503050406030204" pitchFamily="18" charset="0"/>
                          </a:rPr>
                        </m:ctrlPr>
                      </m:sSupPr>
                      <m:e>
                        <m:r>
                          <a:rPr lang="en-US" b="0" i="1" smtClean="0">
                            <a:latin typeface="Cambria Math" charset="0"/>
                          </a:rPr>
                          <m:t> </m:t>
                        </m:r>
                        <m:r>
                          <a:rPr lang="en-US" b="0" i="1" smtClean="0">
                            <a:latin typeface="Cambria Math"/>
                          </a:rPr>
                          <m:t>𝑘</m:t>
                        </m:r>
                        <m:r>
                          <a:rPr lang="en-US" b="0" i="1" smtClean="0">
                            <a:latin typeface="Cambria Math" charset="0"/>
                          </a:rPr>
                          <m:t>𝑚</m:t>
                        </m:r>
                      </m:e>
                      <m:sup>
                        <m:r>
                          <a:rPr lang="mr-IN" i="1" smtClean="0">
                            <a:latin typeface="Cambria Math" charset="0"/>
                          </a:rPr>
                          <m:t>2</m:t>
                        </m:r>
                      </m:sup>
                    </m:sSup>
                  </m:oMath>
                </a14:m>
                <a:r>
                  <a:rPr lang="en-US" baseline="0" dirty="0"/>
                  <a:t> of the vegetation along the Miami Beach has been lost because of the hurricane and </a:t>
                </a:r>
                <a:r>
                  <a:rPr lang="cs-CZ" baseline="0" dirty="0" smtClean="0"/>
                  <a:t>128</a:t>
                </a:r>
                <a:r>
                  <a:rPr lang="en-US" baseline="0" dirty="0" smtClean="0"/>
                  <a:t>.</a:t>
                </a:r>
                <a:r>
                  <a:rPr lang="cs-CZ" baseline="0" dirty="0" smtClean="0"/>
                  <a:t>97</a:t>
                </a:r>
                <a14:m>
                  <m:oMath xmlns:m="http://schemas.openxmlformats.org/officeDocument/2006/math">
                    <m:sSup>
                      <m:sSupPr>
                        <m:ctrlPr>
                          <a:rPr lang="mr-IN" i="1" smtClean="0">
                            <a:latin typeface="Cambria Math" panose="02040503050406030204" pitchFamily="18" charset="0"/>
                          </a:rPr>
                        </m:ctrlPr>
                      </m:sSupPr>
                      <m:e>
                        <m:r>
                          <a:rPr lang="en-US" b="0" i="1" smtClean="0">
                            <a:latin typeface="Cambria Math" charset="0"/>
                          </a:rPr>
                          <m:t> </m:t>
                        </m:r>
                        <m:r>
                          <a:rPr lang="en-US" b="0" i="1" smtClean="0">
                            <a:latin typeface="Cambria Math"/>
                          </a:rPr>
                          <m:t>𝑘</m:t>
                        </m:r>
                        <m:r>
                          <a:rPr lang="en-US" b="0" i="1" smtClean="0">
                            <a:latin typeface="Cambria Math" charset="0"/>
                          </a:rPr>
                          <m:t>𝑚</m:t>
                        </m:r>
                      </m:e>
                      <m:sup>
                        <m:r>
                          <a:rPr lang="mr-IN" i="1" smtClean="0">
                            <a:latin typeface="Cambria Math" charset="0"/>
                          </a:rPr>
                          <m:t>2</m:t>
                        </m:r>
                      </m:sup>
                    </m:sSup>
                  </m:oMath>
                </a14:m>
                <a:r>
                  <a:rPr lang="en-US" baseline="0" dirty="0"/>
                  <a:t> of them has been recovered after 40 days.</a:t>
                </a:r>
              </a:p>
            </p:txBody>
          </p:sp>
        </mc:Choice>
        <mc:Fallback xmlns="">
          <p:sp>
            <p:nvSpPr>
              <p:cNvPr id="3" name="Notes Placeholder 2"/>
              <p:cNvSpPr>
                <a:spLocks noGrp="1"/>
              </p:cNvSpPr>
              <p:nvPr>
                <p:ph type="body" idx="1"/>
              </p:nvPr>
            </p:nvSpPr>
            <p:spPr/>
            <p:txBody>
              <a:bodyPr/>
              <a:lstStyle/>
              <a:p>
                <a:r>
                  <a:rPr lang="en-US" baseline="0" dirty="0" smtClean="0"/>
                  <a:t>The highlighted section in the left image shows our area of interest. We can see how the training sample has been selected and then how our model could classify the image. Each of the pixels in the image is equivalent to 9</a:t>
                </a:r>
                <a:r>
                  <a:rPr lang="mr-IN" i="0" smtClean="0">
                    <a:latin typeface="Cambria Math" charset="0"/>
                  </a:rPr>
                  <a:t>〖</a:t>
                </a:r>
                <a:r>
                  <a:rPr lang="en-US" b="0" i="0" smtClean="0">
                    <a:latin typeface="Cambria Math" charset="0"/>
                  </a:rPr>
                  <a:t> </a:t>
                </a:r>
                <a:r>
                  <a:rPr lang="en-US" b="0" i="0" smtClean="0">
                    <a:latin typeface="Cambria Math" charset="0"/>
                  </a:rPr>
                  <a:t>𝑚</a:t>
                </a:r>
                <a:r>
                  <a:rPr lang="mr-IN" b="0" i="0" smtClean="0">
                    <a:latin typeface="Cambria Math" charset="0"/>
                  </a:rPr>
                  <a:t>〗^</a:t>
                </a:r>
                <a:r>
                  <a:rPr lang="mr-IN" i="0" smtClean="0">
                    <a:latin typeface="Cambria Math" charset="0"/>
                  </a:rPr>
                  <a:t>2</a:t>
                </a:r>
                <a:r>
                  <a:rPr lang="en-US" b="0" i="0" smtClean="0">
                    <a:latin typeface="Cambria Math" charset="0"/>
                  </a:rPr>
                  <a:t>.</a:t>
                </a:r>
                <a:endParaRPr lang="en-US" b="0" dirty="0" smtClean="0"/>
              </a:p>
              <a:p>
                <a:r>
                  <a:rPr lang="en-US" baseline="0" dirty="0" smtClean="0"/>
                  <a:t>The table shows approximately </a:t>
                </a:r>
                <a:r>
                  <a:rPr lang="is-IS" baseline="0" dirty="0" smtClean="0"/>
                  <a:t>217026 </a:t>
                </a:r>
                <a:r>
                  <a:rPr lang="mr-IN" i="0" smtClean="0">
                    <a:latin typeface="Cambria Math" charset="0"/>
                  </a:rPr>
                  <a:t>〖</a:t>
                </a:r>
                <a:r>
                  <a:rPr lang="en-US" b="0" i="0" smtClean="0">
                    <a:latin typeface="Cambria Math" charset="0"/>
                  </a:rPr>
                  <a:t> 𝑚</a:t>
                </a:r>
                <a:r>
                  <a:rPr lang="mr-IN" b="0" i="0" smtClean="0">
                    <a:latin typeface="Cambria Math" charset="0"/>
                  </a:rPr>
                  <a:t>〗^</a:t>
                </a:r>
                <a:r>
                  <a:rPr lang="mr-IN" i="0" smtClean="0">
                    <a:latin typeface="Cambria Math" charset="0"/>
                  </a:rPr>
                  <a:t>2</a:t>
                </a:r>
                <a:r>
                  <a:rPr lang="en-US" baseline="0" dirty="0" smtClean="0"/>
                  <a:t> of the vegetation along the Miami Beach has been lost because of the hurricane and </a:t>
                </a:r>
                <a:r>
                  <a:rPr lang="cs-CZ" baseline="0" dirty="0" smtClean="0"/>
                  <a:t>128979</a:t>
                </a:r>
                <a:r>
                  <a:rPr lang="mr-IN" i="0" smtClean="0">
                    <a:latin typeface="Cambria Math" charset="0"/>
                  </a:rPr>
                  <a:t>〖</a:t>
                </a:r>
                <a:r>
                  <a:rPr lang="en-US" b="0" i="0" smtClean="0">
                    <a:latin typeface="Cambria Math" charset="0"/>
                  </a:rPr>
                  <a:t> 𝑚</a:t>
                </a:r>
                <a:r>
                  <a:rPr lang="mr-IN" b="0" i="0" smtClean="0">
                    <a:latin typeface="Cambria Math" charset="0"/>
                  </a:rPr>
                  <a:t>〗^</a:t>
                </a:r>
                <a:r>
                  <a:rPr lang="mr-IN" i="0" smtClean="0">
                    <a:latin typeface="Cambria Math" charset="0"/>
                  </a:rPr>
                  <a:t>2</a:t>
                </a:r>
                <a:r>
                  <a:rPr lang="en-US" baseline="0" dirty="0" smtClean="0"/>
                  <a:t> of them has been recovered after 40 days.</a:t>
                </a:r>
                <a:endParaRPr lang="en-US" baseline="0" dirty="0"/>
              </a:p>
            </p:txBody>
          </p:sp>
        </mc:Fallback>
      </mc:AlternateContent>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06643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As a result of Hurricane Irma, approximately 45% of coastal vegetation along Miami Beach was lost or damaged. An estimated 26% of this vegetation recovered within 40 days of the storm’s passing.</a:t>
            </a:r>
            <a:endParaRPr lang="en-US" b="0" baseline="0" dirty="0"/>
          </a:p>
          <a:p>
            <a:endParaRPr lang="en-US" baseline="0" dirty="0"/>
          </a:p>
          <a:p>
            <a:r>
              <a:rPr lang="en-US" dirty="0" smtClean="0"/>
              <a:t>Image Source:</a:t>
            </a:r>
            <a:r>
              <a:rPr lang="en-US" baseline="0" dirty="0" smtClean="0"/>
              <a:t> </a:t>
            </a:r>
            <a:r>
              <a:rPr lang="en-US" baseline="0" dirty="0" err="1" smtClean="0"/>
              <a:t>Sevag</a:t>
            </a:r>
            <a:r>
              <a:rPr lang="en-US" baseline="0" dirty="0" smtClean="0"/>
              <a:t> </a:t>
            </a:r>
            <a:r>
              <a:rPr lang="en-US" baseline="0" dirty="0" err="1" smtClean="0"/>
              <a:t>Mehterian</a:t>
            </a:r>
            <a:r>
              <a:rPr lang="en-US" baseline="0" dirty="0" smtClean="0"/>
              <a:t> (GravelMonkey14) https://www.instagram.com/gravelmonkey14/</a:t>
            </a:r>
            <a:endParaRPr lang="en-US" dirty="0" smtClean="0"/>
          </a:p>
          <a:p>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48118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1B57AF"/>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37552"/>
            <a:ext cx="12192000"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1B57AF"/>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1B57AF"/>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1B57AF"/>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1B57AF"/>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a:t>Slide Title</a:t>
            </a:r>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1B57AF"/>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1B57AF"/>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1B57AF"/>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1B57AF"/>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1B57AF"/>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9.tiff"/><Relationship Id="rId4" Type="http://schemas.openxmlformats.org/officeDocument/2006/relationships/image" Target="../media/image18.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51106" t="66" r="6074" b="-66"/>
          <a:stretch/>
        </p:blipFill>
        <p:spPr>
          <a:xfrm>
            <a:off x="0" y="3854"/>
            <a:ext cx="5221217" cy="6854146"/>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692"/>
            <a:ext cx="12192000" cy="6857999"/>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02666" y="5916930"/>
            <a:ext cx="709962" cy="709962"/>
          </a:xfrm>
          <a:prstGeom prst="rect">
            <a:avLst/>
          </a:prstGeom>
        </p:spPr>
      </p:pic>
      <p:sp>
        <p:nvSpPr>
          <p:cNvPr id="8" name="Title 1"/>
          <p:cNvSpPr txBox="1">
            <a:spLocks/>
          </p:cNvSpPr>
          <p:nvPr/>
        </p:nvSpPr>
        <p:spPr>
          <a:xfrm>
            <a:off x="5355771" y="1123208"/>
            <a:ext cx="6101876" cy="1436914"/>
          </a:xfrm>
          <a:prstGeom prst="rect">
            <a:avLst/>
          </a:prstGeom>
        </p:spPr>
        <p:txBody>
          <a:bodyPr anchor="ctr">
            <a:normAutofit fontScale="850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a:solidFill>
                  <a:srgbClr val="1B57AF"/>
                </a:solidFill>
              </a:rPr>
              <a:t>MIAMI BEACH</a:t>
            </a:r>
          </a:p>
          <a:p>
            <a:r>
              <a:rPr lang="en-US" dirty="0">
                <a:solidFill>
                  <a:srgbClr val="1B57AF"/>
                </a:solidFill>
              </a:rPr>
              <a:t>URBAN DEVELOPMENT</a:t>
            </a:r>
          </a:p>
        </p:txBody>
      </p:sp>
      <p:sp>
        <p:nvSpPr>
          <p:cNvPr id="9" name="Subtitle 2"/>
          <p:cNvSpPr txBox="1">
            <a:spLocks/>
          </p:cNvSpPr>
          <p:nvPr/>
        </p:nvSpPr>
        <p:spPr>
          <a:xfrm>
            <a:off x="5604734" y="2560122"/>
            <a:ext cx="5647764"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rgbClr val="1B57AF"/>
                </a:solidFill>
              </a:rPr>
              <a:t>Utilizing NASA Earth Observations to Assess Sea Level Rise and Develop Optimal Green Infrastructure Plans to Restore Mangrove Habitat and Enhance Coastal Resiliency </a:t>
            </a:r>
          </a:p>
        </p:txBody>
      </p:sp>
      <p:sp>
        <p:nvSpPr>
          <p:cNvPr id="22" name="TextBox 21"/>
          <p:cNvSpPr txBox="1"/>
          <p:nvPr/>
        </p:nvSpPr>
        <p:spPr>
          <a:xfrm>
            <a:off x="5221217" y="5923963"/>
            <a:ext cx="5628425"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Georgia – Athens</a:t>
            </a:r>
          </a:p>
        </p:txBody>
      </p:sp>
      <p:sp>
        <p:nvSpPr>
          <p:cNvPr id="15" name="Text Placeholder 17"/>
          <p:cNvSpPr txBox="1">
            <a:spLocks/>
          </p:cNvSpPr>
          <p:nvPr/>
        </p:nvSpPr>
        <p:spPr>
          <a:xfrm>
            <a:off x="5355772" y="4501302"/>
            <a:ext cx="2586749"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Christopher Cameron </a:t>
            </a:r>
          </a:p>
        </p:txBody>
      </p:sp>
      <p:sp>
        <p:nvSpPr>
          <p:cNvPr id="23" name="Text Placeholder 17"/>
          <p:cNvSpPr txBox="1">
            <a:spLocks/>
          </p:cNvSpPr>
          <p:nvPr/>
        </p:nvSpPr>
        <p:spPr>
          <a:xfrm>
            <a:off x="5355771" y="4886840"/>
            <a:ext cx="2586750"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Abhishek Kumar </a:t>
            </a:r>
          </a:p>
        </p:txBody>
      </p:sp>
      <p:sp>
        <p:nvSpPr>
          <p:cNvPr id="24" name="Text Placeholder 17"/>
          <p:cNvSpPr txBox="1">
            <a:spLocks/>
          </p:cNvSpPr>
          <p:nvPr/>
        </p:nvSpPr>
        <p:spPr>
          <a:xfrm>
            <a:off x="8519106" y="4139938"/>
            <a:ext cx="3162599"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David </a:t>
            </a:r>
            <a:r>
              <a:rPr lang="en-US" sz="1800" dirty="0" err="1">
                <a:solidFill>
                  <a:schemeClr val="tx1">
                    <a:lumMod val="75000"/>
                    <a:lumOff val="25000"/>
                  </a:schemeClr>
                </a:solidFill>
                <a:latin typeface="Century Gothic" panose="020B0502020202020204" pitchFamily="34" charset="0"/>
              </a:rPr>
              <a:t>Rickless</a:t>
            </a:r>
            <a:r>
              <a:rPr lang="en-US" sz="1800" dirty="0">
                <a:solidFill>
                  <a:schemeClr val="tx1">
                    <a:lumMod val="75000"/>
                    <a:lumOff val="25000"/>
                  </a:schemeClr>
                </a:solidFill>
                <a:latin typeface="Century Gothic" panose="020B0502020202020204" pitchFamily="34" charset="0"/>
              </a:rPr>
              <a:t> </a:t>
            </a:r>
          </a:p>
        </p:txBody>
      </p:sp>
      <p:sp>
        <p:nvSpPr>
          <p:cNvPr id="25" name="Text Placeholder 17"/>
          <p:cNvSpPr txBox="1">
            <a:spLocks/>
          </p:cNvSpPr>
          <p:nvPr/>
        </p:nvSpPr>
        <p:spPr>
          <a:xfrm>
            <a:off x="8519106" y="4501302"/>
            <a:ext cx="3367748"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err="1">
                <a:solidFill>
                  <a:schemeClr val="tx1">
                    <a:lumMod val="75000"/>
                    <a:lumOff val="25000"/>
                  </a:schemeClr>
                </a:solidFill>
                <a:latin typeface="Century Gothic" panose="020B0502020202020204" pitchFamily="34" charset="0"/>
              </a:rPr>
              <a:t>Navid</a:t>
            </a:r>
            <a:r>
              <a:rPr lang="en-US" sz="1800" dirty="0">
                <a:solidFill>
                  <a:schemeClr val="tx1">
                    <a:lumMod val="75000"/>
                    <a:lumOff val="25000"/>
                  </a:schemeClr>
                </a:solidFill>
                <a:latin typeface="Century Gothic" panose="020B0502020202020204" pitchFamily="34" charset="0"/>
              </a:rPr>
              <a:t> </a:t>
            </a:r>
            <a:r>
              <a:rPr lang="en-US" sz="1800" dirty="0" err="1">
                <a:solidFill>
                  <a:schemeClr val="tx1">
                    <a:lumMod val="75000"/>
                    <a:lumOff val="25000"/>
                  </a:schemeClr>
                </a:solidFill>
                <a:latin typeface="Century Gothic" panose="020B0502020202020204" pitchFamily="34" charset="0"/>
              </a:rPr>
              <a:t>Hashemi</a:t>
            </a:r>
            <a:r>
              <a:rPr lang="en-US" sz="1800" dirty="0">
                <a:solidFill>
                  <a:schemeClr val="tx1">
                    <a:lumMod val="75000"/>
                    <a:lumOff val="25000"/>
                  </a:schemeClr>
                </a:solidFill>
                <a:latin typeface="Century Gothic" panose="020B0502020202020204" pitchFamily="34" charset="0"/>
              </a:rPr>
              <a:t> </a:t>
            </a:r>
            <a:r>
              <a:rPr lang="en-US" sz="1800" dirty="0" err="1">
                <a:solidFill>
                  <a:schemeClr val="tx1">
                    <a:lumMod val="75000"/>
                    <a:lumOff val="25000"/>
                  </a:schemeClr>
                </a:solidFill>
                <a:latin typeface="Century Gothic" panose="020B0502020202020204" pitchFamily="34" charset="0"/>
              </a:rPr>
              <a:t>Tonekaboni</a:t>
            </a:r>
            <a:endParaRPr lang="en-US" sz="1800" dirty="0">
              <a:solidFill>
                <a:schemeClr val="tx1">
                  <a:lumMod val="75000"/>
                  <a:lumOff val="25000"/>
                </a:schemeClr>
              </a:solidFill>
              <a:latin typeface="Century Gothic" panose="020B0502020202020204" pitchFamily="34" charset="0"/>
            </a:endParaRPr>
          </a:p>
        </p:txBody>
      </p:sp>
      <p:sp>
        <p:nvSpPr>
          <p:cNvPr id="26" name="Text Placeholder 17"/>
          <p:cNvSpPr txBox="1">
            <a:spLocks/>
          </p:cNvSpPr>
          <p:nvPr/>
        </p:nvSpPr>
        <p:spPr>
          <a:xfrm>
            <a:off x="5355771" y="5266675"/>
            <a:ext cx="2586749"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Sonia Linton </a:t>
            </a:r>
          </a:p>
        </p:txBody>
      </p:sp>
      <p:sp>
        <p:nvSpPr>
          <p:cNvPr id="16" name="TextBox 15"/>
          <p:cNvSpPr txBox="1"/>
          <p:nvPr/>
        </p:nvSpPr>
        <p:spPr>
          <a:xfrm>
            <a:off x="5221217" y="6301039"/>
            <a:ext cx="5628425" cy="338554"/>
          </a:xfrm>
          <a:prstGeom prst="rect">
            <a:avLst/>
          </a:prstGeom>
          <a:noFill/>
        </p:spPr>
        <p:txBody>
          <a:bodyPr wrap="square" rtlCol="0">
            <a:spAutoFit/>
          </a:bodyPr>
          <a:lstStyle/>
          <a:p>
            <a:r>
              <a:rPr lang="en-US" sz="1600" i="1">
                <a:solidFill>
                  <a:schemeClr val="bg1"/>
                </a:solidFill>
                <a:latin typeface="Century Gothic" panose="020B0502020202020204" pitchFamily="34" charset="0"/>
              </a:rPr>
              <a:t>Fall 2017</a:t>
            </a:r>
            <a:endParaRPr lang="en-US" sz="1600" i="1" dirty="0">
              <a:solidFill>
                <a:schemeClr val="bg1"/>
              </a:solidFill>
              <a:latin typeface="Century Gothic" panose="020B0502020202020204" pitchFamily="34" charset="0"/>
            </a:endParaRPr>
          </a:p>
        </p:txBody>
      </p:sp>
      <p:sp>
        <p:nvSpPr>
          <p:cNvPr id="18" name="Text Placeholder 17"/>
          <p:cNvSpPr txBox="1">
            <a:spLocks/>
          </p:cNvSpPr>
          <p:nvPr/>
        </p:nvSpPr>
        <p:spPr>
          <a:xfrm>
            <a:off x="5355771" y="4135991"/>
            <a:ext cx="4935895"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Maria Luisa Escobar Pardo  </a:t>
            </a:r>
          </a:p>
        </p:txBody>
      </p:sp>
      <p:sp>
        <p:nvSpPr>
          <p:cNvPr id="19" name="Text Placeholder 17"/>
          <p:cNvSpPr txBox="1">
            <a:spLocks/>
          </p:cNvSpPr>
          <p:nvPr/>
        </p:nvSpPr>
        <p:spPr>
          <a:xfrm>
            <a:off x="8519106" y="4873820"/>
            <a:ext cx="3274787"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Sam Weber</a:t>
            </a:r>
          </a:p>
        </p:txBody>
      </p:sp>
    </p:spTree>
    <p:extLst>
      <p:ext uri="{BB962C8B-B14F-4D97-AF65-F5344CB8AC3E}">
        <p14:creationId xmlns:p14="http://schemas.microsoft.com/office/powerpoint/2010/main" val="3569734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Methods – Urban Vegetation</a:t>
            </a:r>
          </a:p>
        </p:txBody>
      </p:sp>
      <p:sp>
        <p:nvSpPr>
          <p:cNvPr id="18" name="Text Placeholder 4"/>
          <p:cNvSpPr txBox="1">
            <a:spLocks/>
          </p:cNvSpPr>
          <p:nvPr/>
        </p:nvSpPr>
        <p:spPr>
          <a:xfrm>
            <a:off x="11239767" y="7405819"/>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EPA</a:t>
            </a:r>
          </a:p>
        </p:txBody>
      </p:sp>
      <p:sp>
        <p:nvSpPr>
          <p:cNvPr id="11" name="Text Placeholder 16"/>
          <p:cNvSpPr txBox="1">
            <a:spLocks/>
          </p:cNvSpPr>
          <p:nvPr/>
        </p:nvSpPr>
        <p:spPr>
          <a:xfrm>
            <a:off x="58229" y="1328539"/>
            <a:ext cx="6781483" cy="313575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1B57AF"/>
              </a:buClr>
            </a:pPr>
            <a:endParaRPr lang="en-US" sz="2000" dirty="0">
              <a:solidFill>
                <a:schemeClr val="bg2">
                  <a:lumMod val="50000"/>
                </a:schemeClr>
              </a:solidFill>
            </a:endParaRPr>
          </a:p>
        </p:txBody>
      </p:sp>
      <p:sp>
        <p:nvSpPr>
          <p:cNvPr id="22" name="Text Placeholder 9"/>
          <p:cNvSpPr txBox="1">
            <a:spLocks/>
          </p:cNvSpPr>
          <p:nvPr/>
        </p:nvSpPr>
        <p:spPr>
          <a:xfrm>
            <a:off x="8899759" y="2469307"/>
            <a:ext cx="2496748" cy="1931448"/>
          </a:xfrm>
          <a:prstGeom prst="roundRect">
            <a:avLst/>
          </a:prstGeom>
          <a:solidFill>
            <a:srgbClr val="ACC8F2"/>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2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solidFill>
                  <a:schemeClr val="bg2">
                    <a:lumMod val="25000"/>
                  </a:schemeClr>
                </a:solidFill>
                <a:latin typeface="+mn-lt"/>
              </a:rPr>
              <a:t>Historic Green Space Distribution Assessment</a:t>
            </a:r>
            <a:endParaRPr kumimoji="0" lang="en-US" sz="2400" b="1" i="0" u="none" strike="noStrike" kern="1200" cap="none" spc="0" normalizeH="0" baseline="0" noProof="0" dirty="0">
              <a:ln>
                <a:noFill/>
              </a:ln>
              <a:solidFill>
                <a:schemeClr val="bg2">
                  <a:lumMod val="25000"/>
                </a:schemeClr>
              </a:solidFill>
              <a:effectLst/>
              <a:uLnTx/>
              <a:uFillTx/>
              <a:latin typeface="+mn-lt"/>
            </a:endParaRPr>
          </a:p>
        </p:txBody>
      </p:sp>
      <p:sp>
        <p:nvSpPr>
          <p:cNvPr id="23" name="Text Placeholder 9"/>
          <p:cNvSpPr txBox="1">
            <a:spLocks/>
          </p:cNvSpPr>
          <p:nvPr/>
        </p:nvSpPr>
        <p:spPr>
          <a:xfrm>
            <a:off x="515978" y="1445732"/>
            <a:ext cx="2584673" cy="1851516"/>
          </a:xfrm>
          <a:prstGeom prst="roundRect">
            <a:avLst/>
          </a:prstGeom>
          <a:solidFill>
            <a:srgbClr val="ACC8F2"/>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2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2">
                    <a:lumMod val="25000"/>
                  </a:schemeClr>
                </a:solidFill>
                <a:effectLst/>
                <a:uLnTx/>
                <a:uFillTx/>
                <a:latin typeface="+mn-lt"/>
              </a:rPr>
              <a:t>Digital Orthophoto Quadrangles</a:t>
            </a:r>
          </a:p>
        </p:txBody>
      </p:sp>
      <p:sp>
        <p:nvSpPr>
          <p:cNvPr id="24" name="Text Placeholder 9"/>
          <p:cNvSpPr txBox="1">
            <a:spLocks/>
          </p:cNvSpPr>
          <p:nvPr/>
        </p:nvSpPr>
        <p:spPr>
          <a:xfrm>
            <a:off x="515979" y="3592316"/>
            <a:ext cx="2586516" cy="2006818"/>
          </a:xfrm>
          <a:prstGeom prst="roundRect">
            <a:avLst/>
          </a:prstGeom>
          <a:solidFill>
            <a:srgbClr val="ACC8F2"/>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2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2">
                    <a:lumMod val="25000"/>
                  </a:schemeClr>
                </a:solidFill>
                <a:effectLst/>
                <a:uLnTx/>
                <a:uFillTx/>
                <a:latin typeface="+mn-lt"/>
              </a:rPr>
              <a:t>National Agriculture Imagery Program</a:t>
            </a:r>
          </a:p>
        </p:txBody>
      </p:sp>
      <p:sp>
        <p:nvSpPr>
          <p:cNvPr id="25" name="Text Placeholder 9"/>
          <p:cNvSpPr txBox="1">
            <a:spLocks/>
          </p:cNvSpPr>
          <p:nvPr/>
        </p:nvSpPr>
        <p:spPr>
          <a:xfrm>
            <a:off x="3805325" y="2469307"/>
            <a:ext cx="2097527" cy="1931448"/>
          </a:xfrm>
          <a:prstGeom prst="roundRect">
            <a:avLst/>
          </a:prstGeom>
          <a:solidFill>
            <a:srgbClr val="ACC8F2"/>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2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2">
                    <a:lumMod val="25000"/>
                  </a:schemeClr>
                </a:solidFill>
                <a:effectLst/>
                <a:uLnTx/>
                <a:uFillTx/>
                <a:latin typeface="+mn-lt"/>
              </a:rPr>
              <a:t>Normalized Difference Vegetation Index</a:t>
            </a:r>
          </a:p>
        </p:txBody>
      </p:sp>
      <p:grpSp>
        <p:nvGrpSpPr>
          <p:cNvPr id="26" name="Group 25"/>
          <p:cNvGrpSpPr/>
          <p:nvPr/>
        </p:nvGrpSpPr>
        <p:grpSpPr>
          <a:xfrm>
            <a:off x="3151346" y="2896414"/>
            <a:ext cx="619808" cy="1250849"/>
            <a:chOff x="2504053" y="2223725"/>
            <a:chExt cx="1694724" cy="708769"/>
          </a:xfrm>
        </p:grpSpPr>
        <p:cxnSp>
          <p:nvCxnSpPr>
            <p:cNvPr id="27" name="Elbow Connector 26"/>
            <p:cNvCxnSpPr/>
            <p:nvPr/>
          </p:nvCxnSpPr>
          <p:spPr>
            <a:xfrm>
              <a:off x="2504053" y="2223725"/>
              <a:ext cx="1694723" cy="316865"/>
            </a:xfrm>
            <a:prstGeom prst="bentConnector3">
              <a:avLst/>
            </a:prstGeom>
            <a:ln w="63500">
              <a:solidFill>
                <a:srgbClr val="1B57A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flipV="1">
              <a:off x="2504054" y="2540590"/>
              <a:ext cx="1694723" cy="391904"/>
            </a:xfrm>
            <a:prstGeom prst="bentConnector3">
              <a:avLst/>
            </a:prstGeom>
            <a:ln w="63500">
              <a:solidFill>
                <a:srgbClr val="1B57AF"/>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p:cNvCxnSpPr/>
          <p:nvPr/>
        </p:nvCxnSpPr>
        <p:spPr>
          <a:xfrm>
            <a:off x="8329808" y="3418772"/>
            <a:ext cx="569951" cy="1"/>
          </a:xfrm>
          <a:prstGeom prst="straightConnector1">
            <a:avLst/>
          </a:prstGeom>
          <a:ln w="63500">
            <a:solidFill>
              <a:srgbClr val="1B57A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902853" y="3418771"/>
            <a:ext cx="500324" cy="1"/>
          </a:xfrm>
          <a:prstGeom prst="straightConnector1">
            <a:avLst/>
          </a:prstGeom>
          <a:ln w="63500">
            <a:solidFill>
              <a:srgbClr val="1B57AF"/>
            </a:solidFill>
            <a:tailEnd type="triangle"/>
          </a:ln>
        </p:spPr>
        <p:style>
          <a:lnRef idx="1">
            <a:schemeClr val="accent1"/>
          </a:lnRef>
          <a:fillRef idx="0">
            <a:schemeClr val="accent1"/>
          </a:fillRef>
          <a:effectRef idx="0">
            <a:schemeClr val="accent1"/>
          </a:effectRef>
          <a:fontRef idx="minor">
            <a:schemeClr val="tx1"/>
          </a:fontRef>
        </p:style>
      </p:cxnSp>
      <p:sp>
        <p:nvSpPr>
          <p:cNvPr id="31" name="Text Placeholder 9"/>
          <p:cNvSpPr txBox="1">
            <a:spLocks/>
          </p:cNvSpPr>
          <p:nvPr/>
        </p:nvSpPr>
        <p:spPr>
          <a:xfrm>
            <a:off x="6405694" y="2453047"/>
            <a:ext cx="1924114" cy="1931448"/>
          </a:xfrm>
          <a:prstGeom prst="roundRect">
            <a:avLst/>
          </a:prstGeom>
          <a:solidFill>
            <a:srgbClr val="ACC8F2"/>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2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2">
                    <a:lumMod val="25000"/>
                  </a:schemeClr>
                </a:solidFill>
                <a:effectLst/>
                <a:uLnTx/>
                <a:uFillTx/>
                <a:latin typeface="+mn-lt"/>
              </a:rPr>
              <a:t>Zonal Statistics</a:t>
            </a:r>
          </a:p>
        </p:txBody>
      </p:sp>
    </p:spTree>
    <p:extLst>
      <p:ext uri="{BB962C8B-B14F-4D97-AF65-F5344CB8AC3E}">
        <p14:creationId xmlns:p14="http://schemas.microsoft.com/office/powerpoint/2010/main" val="607883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4"/>
          <p:cNvSpPr txBox="1">
            <a:spLocks/>
          </p:cNvSpPr>
          <p:nvPr/>
        </p:nvSpPr>
        <p:spPr>
          <a:xfrm>
            <a:off x="11239767" y="7405819"/>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Image Credit: EPA</a:t>
            </a:r>
          </a:p>
        </p:txBody>
      </p:sp>
      <p:sp>
        <p:nvSpPr>
          <p:cNvPr id="13" name="Text Placeholder 16">
            <a:extLst>
              <a:ext uri="{FF2B5EF4-FFF2-40B4-BE49-F238E27FC236}">
                <a16:creationId xmlns:a16="http://schemas.microsoft.com/office/drawing/2014/main" xmlns="" id="{657E8322-A87A-44C5-A9CA-FD9769F41265}"/>
              </a:ext>
            </a:extLst>
          </p:cNvPr>
          <p:cNvSpPr txBox="1">
            <a:spLocks/>
          </p:cNvSpPr>
          <p:nvPr/>
        </p:nvSpPr>
        <p:spPr>
          <a:xfrm>
            <a:off x="5952048" y="1684075"/>
            <a:ext cx="3611525" cy="556042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1B57AF"/>
              </a:buClr>
              <a:buNone/>
            </a:pPr>
            <a:endParaRPr lang="en-US" sz="1600" b="1" dirty="0">
              <a:solidFill>
                <a:srgbClr val="1B57AF"/>
              </a:solidFill>
            </a:endParaRPr>
          </a:p>
          <a:p>
            <a:pPr marL="0" indent="0">
              <a:buClr>
                <a:srgbClr val="1B57AF"/>
              </a:buClr>
              <a:buNone/>
            </a:pPr>
            <a:endParaRPr lang="en-US" sz="1600" b="1" dirty="0">
              <a:solidFill>
                <a:srgbClr val="1B57AF"/>
              </a:solidFill>
            </a:endParaRPr>
          </a:p>
        </p:txBody>
      </p:sp>
      <p:sp>
        <p:nvSpPr>
          <p:cNvPr id="2" name="Rectangle 1">
            <a:extLst>
              <a:ext uri="{FF2B5EF4-FFF2-40B4-BE49-F238E27FC236}">
                <a16:creationId xmlns:a16="http://schemas.microsoft.com/office/drawing/2014/main" xmlns="" id="{6C0CE89A-F3A3-486D-8CE4-755DC0853EFF}"/>
              </a:ext>
            </a:extLst>
          </p:cNvPr>
          <p:cNvSpPr/>
          <p:nvPr/>
        </p:nvSpPr>
        <p:spPr>
          <a:xfrm>
            <a:off x="6996233" y="1187681"/>
            <a:ext cx="3249742" cy="5347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buClr>
                <a:srgbClr val="1B57AF"/>
              </a:buClr>
            </a:pPr>
            <a:r>
              <a:rPr lang="en-US" sz="1600" b="1" u="sng" dirty="0" smtClean="0">
                <a:solidFill>
                  <a:schemeClr val="bg2">
                    <a:lumMod val="50000"/>
                  </a:schemeClr>
                </a:solidFill>
              </a:rPr>
              <a:t>Neighborhoods</a:t>
            </a:r>
            <a:endParaRPr lang="en-US" sz="1600" b="1" u="sng" dirty="0">
              <a:solidFill>
                <a:schemeClr val="bg2">
                  <a:lumMod val="50000"/>
                </a:schemeClr>
              </a:solidFill>
            </a:endParaRPr>
          </a:p>
          <a:p>
            <a:pPr>
              <a:spcAft>
                <a:spcPts val="600"/>
              </a:spcAft>
              <a:buClr>
                <a:srgbClr val="1B57AF"/>
              </a:buClr>
            </a:pPr>
            <a:r>
              <a:rPr lang="en-US" sz="1600" b="1" dirty="0">
                <a:solidFill>
                  <a:schemeClr val="bg2">
                    <a:lumMod val="50000"/>
                  </a:schemeClr>
                </a:solidFill>
              </a:rPr>
              <a:t>1. South Pointe</a:t>
            </a:r>
          </a:p>
          <a:p>
            <a:pPr>
              <a:spcAft>
                <a:spcPts val="600"/>
              </a:spcAft>
              <a:buClr>
                <a:srgbClr val="1B57AF"/>
              </a:buClr>
            </a:pPr>
            <a:r>
              <a:rPr lang="en-US" sz="1600" b="1" dirty="0">
                <a:solidFill>
                  <a:schemeClr val="bg2">
                    <a:lumMod val="50000"/>
                  </a:schemeClr>
                </a:solidFill>
              </a:rPr>
              <a:t>2. Star/Palm/Hibiscus</a:t>
            </a:r>
          </a:p>
          <a:p>
            <a:pPr>
              <a:spcAft>
                <a:spcPts val="600"/>
              </a:spcAft>
              <a:buClr>
                <a:srgbClr val="1B57AF"/>
              </a:buClr>
            </a:pPr>
            <a:r>
              <a:rPr lang="en-US" sz="1600" b="1" dirty="0">
                <a:solidFill>
                  <a:schemeClr val="bg2">
                    <a:lumMod val="50000"/>
                  </a:schemeClr>
                </a:solidFill>
              </a:rPr>
              <a:t>3. West Avenue &amp; Bay Road</a:t>
            </a:r>
          </a:p>
          <a:p>
            <a:pPr>
              <a:spcAft>
                <a:spcPts val="600"/>
              </a:spcAft>
              <a:buClr>
                <a:srgbClr val="1B57AF"/>
              </a:buClr>
            </a:pPr>
            <a:r>
              <a:rPr lang="en-US" sz="1600" b="1" dirty="0">
                <a:solidFill>
                  <a:schemeClr val="bg2">
                    <a:lumMod val="50000"/>
                  </a:schemeClr>
                </a:solidFill>
              </a:rPr>
              <a:t>4. Bayshore</a:t>
            </a:r>
          </a:p>
          <a:p>
            <a:pPr>
              <a:spcAft>
                <a:spcPts val="600"/>
              </a:spcAft>
              <a:buClr>
                <a:srgbClr val="1B57AF"/>
              </a:buClr>
            </a:pPr>
            <a:r>
              <a:rPr lang="en-US" sz="1600" b="1" dirty="0">
                <a:solidFill>
                  <a:schemeClr val="bg2">
                    <a:lumMod val="50000"/>
                  </a:schemeClr>
                </a:solidFill>
              </a:rPr>
              <a:t>5. City Center</a:t>
            </a:r>
          </a:p>
          <a:p>
            <a:pPr>
              <a:spcAft>
                <a:spcPts val="600"/>
              </a:spcAft>
              <a:buClr>
                <a:srgbClr val="1B57AF"/>
              </a:buClr>
            </a:pPr>
            <a:r>
              <a:rPr lang="en-US" sz="1600" b="1" dirty="0">
                <a:solidFill>
                  <a:schemeClr val="bg2">
                    <a:lumMod val="50000"/>
                  </a:schemeClr>
                </a:solidFill>
              </a:rPr>
              <a:t>6. Flamingo/Lummus</a:t>
            </a:r>
          </a:p>
          <a:p>
            <a:pPr>
              <a:spcAft>
                <a:spcPts val="600"/>
              </a:spcAft>
              <a:buClr>
                <a:srgbClr val="1B57AF"/>
              </a:buClr>
            </a:pPr>
            <a:r>
              <a:rPr lang="en-US" sz="1600" b="1" dirty="0">
                <a:solidFill>
                  <a:schemeClr val="bg2">
                    <a:lumMod val="50000"/>
                  </a:schemeClr>
                </a:solidFill>
              </a:rPr>
              <a:t>7. South &amp; Venetian Islands</a:t>
            </a:r>
          </a:p>
          <a:p>
            <a:pPr>
              <a:spcAft>
                <a:spcPts val="600"/>
              </a:spcAft>
              <a:buClr>
                <a:srgbClr val="1B57AF"/>
              </a:buClr>
            </a:pPr>
            <a:r>
              <a:rPr lang="en-US" sz="1600" b="1" dirty="0">
                <a:solidFill>
                  <a:schemeClr val="bg2">
                    <a:lumMod val="50000"/>
                  </a:schemeClr>
                </a:solidFill>
              </a:rPr>
              <a:t>8. Oceanfront</a:t>
            </a:r>
          </a:p>
          <a:p>
            <a:pPr>
              <a:spcAft>
                <a:spcPts val="600"/>
              </a:spcAft>
              <a:buClr>
                <a:srgbClr val="1B57AF"/>
              </a:buClr>
            </a:pPr>
            <a:r>
              <a:rPr lang="en-US" sz="1600" b="1" dirty="0">
                <a:solidFill>
                  <a:schemeClr val="bg2">
                    <a:lumMod val="50000"/>
                  </a:schemeClr>
                </a:solidFill>
              </a:rPr>
              <a:t>9. La </a:t>
            </a:r>
            <a:r>
              <a:rPr lang="en-US" sz="1600" b="1" dirty="0" err="1">
                <a:solidFill>
                  <a:schemeClr val="bg2">
                    <a:lumMod val="50000"/>
                  </a:schemeClr>
                </a:solidFill>
              </a:rPr>
              <a:t>Gorce</a:t>
            </a:r>
            <a:endParaRPr lang="en-US" sz="1600" b="1" dirty="0">
              <a:solidFill>
                <a:schemeClr val="bg2">
                  <a:lumMod val="50000"/>
                </a:schemeClr>
              </a:solidFill>
            </a:endParaRPr>
          </a:p>
          <a:p>
            <a:pPr>
              <a:spcAft>
                <a:spcPts val="600"/>
              </a:spcAft>
              <a:buClr>
                <a:srgbClr val="1B57AF"/>
              </a:buClr>
            </a:pPr>
            <a:r>
              <a:rPr lang="en-US" sz="1600" b="1" dirty="0">
                <a:solidFill>
                  <a:schemeClr val="bg2">
                    <a:lumMod val="50000"/>
                  </a:schemeClr>
                </a:solidFill>
              </a:rPr>
              <a:t>10. Nautilus</a:t>
            </a:r>
          </a:p>
          <a:p>
            <a:pPr>
              <a:spcAft>
                <a:spcPts val="600"/>
              </a:spcAft>
              <a:buClr>
                <a:srgbClr val="1B57AF"/>
              </a:buClr>
            </a:pPr>
            <a:r>
              <a:rPr lang="en-US" sz="1600" b="1" dirty="0">
                <a:solidFill>
                  <a:schemeClr val="bg2">
                    <a:lumMod val="50000"/>
                  </a:schemeClr>
                </a:solidFill>
              </a:rPr>
              <a:t>11. North Shore</a:t>
            </a:r>
          </a:p>
          <a:p>
            <a:pPr>
              <a:spcAft>
                <a:spcPts val="600"/>
              </a:spcAft>
              <a:buClr>
                <a:srgbClr val="1B57AF"/>
              </a:buClr>
            </a:pPr>
            <a:r>
              <a:rPr lang="en-US" sz="1600" b="1" dirty="0">
                <a:solidFill>
                  <a:schemeClr val="bg2">
                    <a:lumMod val="50000"/>
                  </a:schemeClr>
                </a:solidFill>
              </a:rPr>
              <a:t>12. Normandy Isles</a:t>
            </a:r>
          </a:p>
          <a:p>
            <a:pPr>
              <a:spcAft>
                <a:spcPts val="600"/>
              </a:spcAft>
              <a:buClr>
                <a:srgbClr val="1B57AF"/>
              </a:buClr>
            </a:pPr>
            <a:r>
              <a:rPr lang="en-US" sz="1600" b="1" dirty="0">
                <a:solidFill>
                  <a:schemeClr val="bg2">
                    <a:lumMod val="50000"/>
                  </a:schemeClr>
                </a:solidFill>
              </a:rPr>
              <a:t>13. Normandy Shores</a:t>
            </a:r>
          </a:p>
          <a:p>
            <a:pPr>
              <a:spcAft>
                <a:spcPts val="600"/>
              </a:spcAft>
              <a:buClr>
                <a:srgbClr val="1B57AF"/>
              </a:buClr>
            </a:pPr>
            <a:r>
              <a:rPr lang="en-US" sz="1600" b="1" dirty="0">
                <a:solidFill>
                  <a:schemeClr val="bg2">
                    <a:lumMod val="50000"/>
                  </a:schemeClr>
                </a:solidFill>
              </a:rPr>
              <a:t>14. Biscayne </a:t>
            </a:r>
            <a:r>
              <a:rPr lang="en-US" sz="1600" b="1" dirty="0" smtClean="0">
                <a:solidFill>
                  <a:schemeClr val="bg2">
                    <a:lumMod val="50000"/>
                  </a:schemeClr>
                </a:solidFill>
              </a:rPr>
              <a:t>Point</a:t>
            </a:r>
            <a:endParaRPr lang="en-US" sz="1600" b="1" dirty="0">
              <a:solidFill>
                <a:schemeClr val="tx1"/>
              </a:solidFill>
            </a:endParaRPr>
          </a:p>
          <a:p>
            <a:pPr algn="ctr">
              <a:spcAft>
                <a:spcPts val="600"/>
              </a:spcAft>
            </a:pPr>
            <a:endParaRPr lang="en-US" sz="1600" dirty="0">
              <a:solidFill>
                <a:schemeClr val="tx1"/>
              </a:solidFill>
            </a:endParaRPr>
          </a:p>
        </p:txBody>
      </p:sp>
      <p:sp>
        <p:nvSpPr>
          <p:cNvPr id="14" name="Title 4">
            <a:extLst>
              <a:ext uri="{FF2B5EF4-FFF2-40B4-BE49-F238E27FC236}">
                <a16:creationId xmlns:a16="http://schemas.microsoft.com/office/drawing/2014/main" xmlns="" id="{8EA8216B-47C1-458D-A2A8-FA6FA7315857}"/>
              </a:ext>
            </a:extLst>
          </p:cNvPr>
          <p:cNvSpPr txBox="1">
            <a:spLocks/>
          </p:cNvSpPr>
          <p:nvPr/>
        </p:nvSpPr>
        <p:spPr>
          <a:xfrm>
            <a:off x="995063" y="126787"/>
            <a:ext cx="8300175" cy="923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1B57AF"/>
                </a:solidFill>
                <a:latin typeface="Century Gothic" panose="020B0502020202020204" pitchFamily="34" charset="0"/>
                <a:ea typeface="+mj-ea"/>
                <a:cs typeface="+mj-cs"/>
              </a:defRPr>
            </a:lvl1pPr>
          </a:lstStyle>
          <a:p>
            <a:pPr algn="ctr"/>
            <a:r>
              <a:rPr lang="en-US" dirty="0"/>
              <a:t>Results – Urban Vegetation</a:t>
            </a:r>
            <a:endParaRPr lang="en-US" dirty="0">
              <a:solidFill>
                <a:schemeClr val="tx1"/>
              </a:solidFill>
              <a:latin typeface="+mj-lt"/>
            </a:endParaRPr>
          </a:p>
        </p:txBody>
      </p:sp>
      <p:grpSp>
        <p:nvGrpSpPr>
          <p:cNvPr id="17" name="Group 16"/>
          <p:cNvGrpSpPr/>
          <p:nvPr/>
        </p:nvGrpSpPr>
        <p:grpSpPr>
          <a:xfrm>
            <a:off x="1878283" y="901743"/>
            <a:ext cx="4435145" cy="5495753"/>
            <a:chOff x="7270295" y="129671"/>
            <a:chExt cx="3792391" cy="6529660"/>
          </a:xfrm>
        </p:grpSpPr>
        <p:sp>
          <p:nvSpPr>
            <p:cNvPr id="29" name="TextBox 28"/>
            <p:cNvSpPr txBox="1"/>
            <p:nvPr/>
          </p:nvSpPr>
          <p:spPr>
            <a:xfrm>
              <a:off x="9528066" y="876683"/>
              <a:ext cx="144270" cy="276999"/>
            </a:xfrm>
            <a:prstGeom prst="rect">
              <a:avLst/>
            </a:prstGeom>
            <a:solidFill>
              <a:srgbClr val="DCF5EA"/>
            </a:solidFill>
          </p:spPr>
          <p:txBody>
            <a:bodyPr wrap="none" lIns="0" rIns="0" rtlCol="0">
              <a:spAutoFit/>
            </a:bodyPr>
            <a:lstStyle/>
            <a:p>
              <a:r>
                <a:rPr lang="en-US" sz="1200" dirty="0">
                  <a:latin typeface="Garamond" charset="0"/>
                  <a:ea typeface="Garamond" charset="0"/>
                  <a:cs typeface="Garamond" charset="0"/>
                </a:rPr>
                <a:t>13</a:t>
              </a:r>
              <a:endParaRPr lang="en-US" sz="1400" dirty="0">
                <a:latin typeface="Garamond" charset="0"/>
                <a:ea typeface="Garamond" charset="0"/>
                <a:cs typeface="Garamond" charset="0"/>
              </a:endParaRPr>
            </a:p>
          </p:txBody>
        </p:sp>
        <p:sp>
          <p:nvSpPr>
            <p:cNvPr id="33" name="TextBox 32"/>
            <p:cNvSpPr txBox="1"/>
            <p:nvPr/>
          </p:nvSpPr>
          <p:spPr>
            <a:xfrm>
              <a:off x="10159641" y="377069"/>
              <a:ext cx="169186" cy="184666"/>
            </a:xfrm>
            <a:prstGeom prst="rect">
              <a:avLst/>
            </a:prstGeom>
            <a:solidFill>
              <a:srgbClr val="76A882"/>
            </a:solidFill>
          </p:spPr>
          <p:txBody>
            <a:bodyPr wrap="square" lIns="0" tIns="0" rIns="0" bIns="0" rtlCol="0">
              <a:spAutoFit/>
            </a:bodyPr>
            <a:lstStyle/>
            <a:p>
              <a:r>
                <a:rPr lang="en-US" sz="1200" dirty="0">
                  <a:latin typeface="Garamond" charset="0"/>
                  <a:ea typeface="Garamond" charset="0"/>
                  <a:cs typeface="Garamond" charset="0"/>
                </a:rPr>
                <a:t>14</a:t>
              </a:r>
            </a:p>
          </p:txBody>
        </p:sp>
        <p:sp>
          <p:nvSpPr>
            <p:cNvPr id="35" name="TextBox 34"/>
            <p:cNvSpPr txBox="1"/>
            <p:nvPr/>
          </p:nvSpPr>
          <p:spPr>
            <a:xfrm>
              <a:off x="10386383" y="784350"/>
              <a:ext cx="169186" cy="184666"/>
            </a:xfrm>
            <a:prstGeom prst="rect">
              <a:avLst/>
            </a:prstGeom>
            <a:solidFill>
              <a:srgbClr val="4A8758"/>
            </a:solidFill>
          </p:spPr>
          <p:txBody>
            <a:bodyPr wrap="square" lIns="0" tIns="0" rIns="0" bIns="0" rtlCol="0">
              <a:spAutoFit/>
            </a:bodyPr>
            <a:lstStyle/>
            <a:p>
              <a:r>
                <a:rPr lang="en-US" sz="1200" dirty="0">
                  <a:latin typeface="Garamond" charset="0"/>
                  <a:ea typeface="Garamond" charset="0"/>
                  <a:cs typeface="Garamond" charset="0"/>
                </a:rPr>
                <a:t>11</a:t>
              </a:r>
            </a:p>
          </p:txBody>
        </p:sp>
        <p:grpSp>
          <p:nvGrpSpPr>
            <p:cNvPr id="4" name="Group 3"/>
            <p:cNvGrpSpPr/>
            <p:nvPr/>
          </p:nvGrpSpPr>
          <p:grpSpPr>
            <a:xfrm>
              <a:off x="7270295" y="129671"/>
              <a:ext cx="3792391" cy="6529660"/>
              <a:chOff x="7270295" y="129671"/>
              <a:chExt cx="3792391" cy="6529660"/>
            </a:xfrm>
          </p:grpSpPr>
          <p:pic>
            <p:nvPicPr>
              <p:cNvPr id="3" name="Picture 2">
                <a:extLst>
                  <a:ext uri="{FF2B5EF4-FFF2-40B4-BE49-F238E27FC236}">
                    <a16:creationId xmlns:a16="http://schemas.microsoft.com/office/drawing/2014/main" xmlns="" id="{B2633DC3-FE83-4FD0-8050-9583E087DC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81" t="2274" r="26126" b="2667"/>
              <a:stretch/>
            </p:blipFill>
            <p:spPr>
              <a:xfrm>
                <a:off x="7391047" y="129671"/>
                <a:ext cx="3671639" cy="6529660"/>
              </a:xfrm>
              <a:prstGeom prst="rect">
                <a:avLst/>
              </a:prstGeom>
              <a:ln w="57150">
                <a:noFill/>
              </a:ln>
            </p:spPr>
          </p:pic>
          <p:sp>
            <p:nvSpPr>
              <p:cNvPr id="8" name="Rectangle 7"/>
              <p:cNvSpPr/>
              <p:nvPr/>
            </p:nvSpPr>
            <p:spPr>
              <a:xfrm>
                <a:off x="7270295" y="2381731"/>
                <a:ext cx="2000157" cy="1153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7364114" y="1135911"/>
                <a:ext cx="1793907" cy="2161164"/>
                <a:chOff x="7214120" y="2295002"/>
                <a:chExt cx="1793907" cy="2161164"/>
              </a:xfrm>
            </p:grpSpPr>
            <p:sp>
              <p:nvSpPr>
                <p:cNvPr id="5" name="TextBox 4"/>
                <p:cNvSpPr txBox="1"/>
                <p:nvPr/>
              </p:nvSpPr>
              <p:spPr>
                <a:xfrm>
                  <a:off x="7214120" y="2295002"/>
                  <a:ext cx="1793907" cy="987331"/>
                </a:xfrm>
                <a:prstGeom prst="rect">
                  <a:avLst/>
                </a:prstGeom>
                <a:solidFill>
                  <a:schemeClr val="bg1"/>
                </a:solidFill>
              </p:spPr>
              <p:txBody>
                <a:bodyPr wrap="none" lIns="9144" tIns="0" rIns="0" bIns="0" rtlCol="0">
                  <a:spAutoFit/>
                </a:bodyPr>
                <a:lstStyle/>
                <a:p>
                  <a:r>
                    <a:rPr lang="en-US" b="1" dirty="0" smtClean="0">
                      <a:solidFill>
                        <a:schemeClr val="bg2">
                          <a:lumMod val="50000"/>
                        </a:schemeClr>
                      </a:solidFill>
                    </a:rPr>
                    <a:t>Vegetation</a:t>
                  </a:r>
                  <a:endParaRPr lang="en-US" b="1" dirty="0">
                    <a:solidFill>
                      <a:schemeClr val="bg2">
                        <a:lumMod val="50000"/>
                      </a:schemeClr>
                    </a:solidFill>
                  </a:endParaRPr>
                </a:p>
                <a:p>
                  <a:r>
                    <a:rPr lang="en-US" b="1" dirty="0">
                      <a:solidFill>
                        <a:schemeClr val="bg2">
                          <a:lumMod val="50000"/>
                        </a:schemeClr>
                      </a:solidFill>
                    </a:rPr>
                    <a:t>Cover </a:t>
                  </a:r>
                  <a:r>
                    <a:rPr lang="en-US" b="1" dirty="0" smtClean="0">
                      <a:solidFill>
                        <a:schemeClr val="bg2">
                          <a:lumMod val="50000"/>
                        </a:schemeClr>
                      </a:solidFill>
                    </a:rPr>
                    <a:t>Change (%)</a:t>
                  </a:r>
                  <a:endParaRPr lang="en-US" b="1" dirty="0">
                    <a:solidFill>
                      <a:schemeClr val="bg2">
                        <a:lumMod val="50000"/>
                      </a:schemeClr>
                    </a:solidFill>
                  </a:endParaRPr>
                </a:p>
                <a:p>
                  <a:r>
                    <a:rPr lang="en-US" dirty="0">
                      <a:solidFill>
                        <a:schemeClr val="bg2">
                          <a:lumMod val="50000"/>
                        </a:schemeClr>
                      </a:solidFill>
                    </a:rPr>
                    <a:t>(1994-2015)</a:t>
                  </a:r>
                </a:p>
              </p:txBody>
            </p:sp>
            <p:sp>
              <p:nvSpPr>
                <p:cNvPr id="6" name="TextBox 5"/>
                <p:cNvSpPr txBox="1"/>
                <p:nvPr/>
              </p:nvSpPr>
              <p:spPr>
                <a:xfrm>
                  <a:off x="7525681" y="3249428"/>
                  <a:ext cx="961740" cy="1206738"/>
                </a:xfrm>
                <a:prstGeom prst="rect">
                  <a:avLst/>
                </a:prstGeom>
                <a:solidFill>
                  <a:schemeClr val="bg1"/>
                </a:solidFill>
              </p:spPr>
              <p:txBody>
                <a:bodyPr wrap="square" rtlCol="0">
                  <a:spAutoFit/>
                </a:bodyPr>
                <a:lstStyle/>
                <a:p>
                  <a:r>
                    <a:rPr lang="en-US" sz="1200" dirty="0">
                      <a:solidFill>
                        <a:schemeClr val="bg2">
                          <a:lumMod val="50000"/>
                        </a:schemeClr>
                      </a:solidFill>
                      <a:ea typeface="Arial" charset="0"/>
                      <a:cs typeface="Arial" charset="0"/>
                    </a:rPr>
                    <a:t>0.4 </a:t>
                  </a:r>
                  <a:r>
                    <a:rPr lang="mr-IN" sz="1200" dirty="0">
                      <a:solidFill>
                        <a:schemeClr val="bg2">
                          <a:lumMod val="50000"/>
                        </a:schemeClr>
                      </a:solidFill>
                      <a:ea typeface="Arial" charset="0"/>
                      <a:cs typeface="Arial" charset="0"/>
                    </a:rPr>
                    <a:t>–</a:t>
                  </a:r>
                  <a:r>
                    <a:rPr lang="en-US" sz="1200" dirty="0">
                      <a:solidFill>
                        <a:schemeClr val="bg2">
                          <a:lumMod val="50000"/>
                        </a:schemeClr>
                      </a:solidFill>
                      <a:ea typeface="Arial" charset="0"/>
                      <a:cs typeface="Arial" charset="0"/>
                    </a:rPr>
                    <a:t> 7.2</a:t>
                  </a:r>
                </a:p>
                <a:p>
                  <a:r>
                    <a:rPr lang="en-US" sz="1200" dirty="0">
                      <a:solidFill>
                        <a:schemeClr val="bg2">
                          <a:lumMod val="50000"/>
                        </a:schemeClr>
                      </a:solidFill>
                      <a:ea typeface="Arial" charset="0"/>
                      <a:cs typeface="Arial" charset="0"/>
                    </a:rPr>
                    <a:t>7.3 </a:t>
                  </a:r>
                  <a:r>
                    <a:rPr lang="mr-IN" sz="1200" dirty="0">
                      <a:solidFill>
                        <a:schemeClr val="bg2">
                          <a:lumMod val="50000"/>
                        </a:schemeClr>
                      </a:solidFill>
                      <a:ea typeface="Arial" charset="0"/>
                      <a:cs typeface="Arial" charset="0"/>
                    </a:rPr>
                    <a:t>–</a:t>
                  </a:r>
                  <a:r>
                    <a:rPr lang="en-US" sz="1200" dirty="0">
                      <a:solidFill>
                        <a:schemeClr val="bg2">
                          <a:lumMod val="50000"/>
                        </a:schemeClr>
                      </a:solidFill>
                      <a:ea typeface="Arial" charset="0"/>
                      <a:cs typeface="Arial" charset="0"/>
                    </a:rPr>
                    <a:t> 20.8</a:t>
                  </a:r>
                </a:p>
                <a:p>
                  <a:r>
                    <a:rPr lang="en-US" sz="1200" dirty="0">
                      <a:solidFill>
                        <a:schemeClr val="bg2">
                          <a:lumMod val="50000"/>
                        </a:schemeClr>
                      </a:solidFill>
                      <a:ea typeface="Arial" charset="0"/>
                      <a:cs typeface="Arial" charset="0"/>
                    </a:rPr>
                    <a:t>20.9 </a:t>
                  </a:r>
                  <a:r>
                    <a:rPr lang="mr-IN" sz="1200" dirty="0">
                      <a:solidFill>
                        <a:schemeClr val="bg2">
                          <a:lumMod val="50000"/>
                        </a:schemeClr>
                      </a:solidFill>
                      <a:ea typeface="Arial" charset="0"/>
                      <a:cs typeface="Arial" charset="0"/>
                    </a:rPr>
                    <a:t>–</a:t>
                  </a:r>
                  <a:r>
                    <a:rPr lang="en-US" sz="1200" dirty="0">
                      <a:solidFill>
                        <a:schemeClr val="bg2">
                          <a:lumMod val="50000"/>
                        </a:schemeClr>
                      </a:solidFill>
                      <a:ea typeface="Arial" charset="0"/>
                      <a:cs typeface="Arial" charset="0"/>
                    </a:rPr>
                    <a:t> 52.1</a:t>
                  </a:r>
                </a:p>
                <a:p>
                  <a:r>
                    <a:rPr lang="en-US" sz="1200" dirty="0">
                      <a:solidFill>
                        <a:schemeClr val="bg2">
                          <a:lumMod val="50000"/>
                        </a:schemeClr>
                      </a:solidFill>
                      <a:ea typeface="Arial" charset="0"/>
                      <a:cs typeface="Arial" charset="0"/>
                    </a:rPr>
                    <a:t>52.2 </a:t>
                  </a:r>
                  <a:r>
                    <a:rPr lang="mr-IN" sz="1200" dirty="0">
                      <a:solidFill>
                        <a:schemeClr val="bg2">
                          <a:lumMod val="50000"/>
                        </a:schemeClr>
                      </a:solidFill>
                      <a:ea typeface="Arial" charset="0"/>
                      <a:cs typeface="Arial" charset="0"/>
                    </a:rPr>
                    <a:t>–</a:t>
                  </a:r>
                  <a:r>
                    <a:rPr lang="en-US" sz="1200" dirty="0">
                      <a:solidFill>
                        <a:schemeClr val="bg2">
                          <a:lumMod val="50000"/>
                        </a:schemeClr>
                      </a:solidFill>
                      <a:ea typeface="Arial" charset="0"/>
                      <a:cs typeface="Arial" charset="0"/>
                    </a:rPr>
                    <a:t> 125.5</a:t>
                  </a:r>
                </a:p>
                <a:p>
                  <a:r>
                    <a:rPr lang="en-US" sz="1200" dirty="0">
                      <a:solidFill>
                        <a:schemeClr val="bg2">
                          <a:lumMod val="50000"/>
                        </a:schemeClr>
                      </a:solidFill>
                      <a:ea typeface="Arial" charset="0"/>
                      <a:cs typeface="Arial" charset="0"/>
                    </a:rPr>
                    <a:t>125.5 </a:t>
                  </a:r>
                  <a:r>
                    <a:rPr lang="mr-IN" sz="1200" dirty="0">
                      <a:solidFill>
                        <a:schemeClr val="bg2">
                          <a:lumMod val="50000"/>
                        </a:schemeClr>
                      </a:solidFill>
                      <a:ea typeface="Arial" charset="0"/>
                      <a:cs typeface="Arial" charset="0"/>
                    </a:rPr>
                    <a:t>–</a:t>
                  </a:r>
                  <a:r>
                    <a:rPr lang="en-US" sz="1200" dirty="0">
                      <a:solidFill>
                        <a:schemeClr val="bg2">
                          <a:lumMod val="50000"/>
                        </a:schemeClr>
                      </a:solidFill>
                      <a:ea typeface="Arial" charset="0"/>
                      <a:cs typeface="Arial" charset="0"/>
                    </a:rPr>
                    <a:t> 168.1</a:t>
                  </a:r>
                </a:p>
              </p:txBody>
            </p:sp>
            <p:sp>
              <p:nvSpPr>
                <p:cNvPr id="7" name="Rectangle 6"/>
                <p:cNvSpPr/>
                <p:nvPr/>
              </p:nvSpPr>
              <p:spPr>
                <a:xfrm>
                  <a:off x="7270295" y="3387689"/>
                  <a:ext cx="257754" cy="149781"/>
                </a:xfrm>
                <a:prstGeom prst="rect">
                  <a:avLst/>
                </a:prstGeom>
                <a:solidFill>
                  <a:srgbClr val="DC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270295" y="3579893"/>
                  <a:ext cx="257754" cy="149781"/>
                </a:xfrm>
                <a:prstGeom prst="rect">
                  <a:avLst/>
                </a:prstGeom>
                <a:solidFill>
                  <a:srgbClr val="A7C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270295" y="3772095"/>
                  <a:ext cx="257754" cy="149781"/>
                </a:xfrm>
                <a:prstGeom prst="rect">
                  <a:avLst/>
                </a:prstGeom>
                <a:solidFill>
                  <a:srgbClr val="76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270295" y="3964297"/>
                  <a:ext cx="257754" cy="149781"/>
                </a:xfrm>
                <a:prstGeom prst="rect">
                  <a:avLst/>
                </a:prstGeom>
                <a:solidFill>
                  <a:srgbClr val="4A8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270295" y="4156501"/>
                  <a:ext cx="257754" cy="149781"/>
                </a:xfrm>
                <a:prstGeom prst="rect">
                  <a:avLst/>
                </a:prstGeom>
                <a:solidFill>
                  <a:srgbClr val="2D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9813449" y="5996960"/>
                <a:ext cx="84960" cy="307777"/>
              </a:xfrm>
              <a:prstGeom prst="rect">
                <a:avLst/>
              </a:prstGeom>
              <a:solidFill>
                <a:srgbClr val="2D6633"/>
              </a:solidFill>
            </p:spPr>
            <p:txBody>
              <a:bodyPr wrap="none" lIns="0" rIns="0" rtlCol="0">
                <a:spAutoFit/>
              </a:bodyPr>
              <a:lstStyle/>
              <a:p>
                <a:r>
                  <a:rPr lang="en-US" sz="1400" dirty="0">
                    <a:latin typeface="Garamond" charset="0"/>
                    <a:ea typeface="Garamond" charset="0"/>
                    <a:cs typeface="Garamond" charset="0"/>
                  </a:rPr>
                  <a:t>1</a:t>
                </a:r>
              </a:p>
            </p:txBody>
          </p:sp>
          <p:sp>
            <p:nvSpPr>
              <p:cNvPr id="20" name="TextBox 19"/>
              <p:cNvSpPr txBox="1"/>
              <p:nvPr/>
            </p:nvSpPr>
            <p:spPr>
              <a:xfrm>
                <a:off x="8947869" y="5588430"/>
                <a:ext cx="107692" cy="276999"/>
              </a:xfrm>
              <a:prstGeom prst="rect">
                <a:avLst/>
              </a:prstGeom>
              <a:solidFill>
                <a:srgbClr val="A7CFB4"/>
              </a:solidFill>
            </p:spPr>
            <p:txBody>
              <a:bodyPr wrap="square" lIns="0" rIns="0" rtlCol="0">
                <a:spAutoFit/>
              </a:bodyPr>
              <a:lstStyle/>
              <a:p>
                <a:r>
                  <a:rPr lang="en-US" sz="1200" dirty="0">
                    <a:latin typeface="Garamond" charset="0"/>
                    <a:ea typeface="Garamond" charset="0"/>
                    <a:cs typeface="Garamond" charset="0"/>
                  </a:rPr>
                  <a:t>2</a:t>
                </a:r>
              </a:p>
            </p:txBody>
          </p:sp>
          <p:sp>
            <p:nvSpPr>
              <p:cNvPr id="21" name="TextBox 20"/>
              <p:cNvSpPr txBox="1"/>
              <p:nvPr/>
            </p:nvSpPr>
            <p:spPr>
              <a:xfrm>
                <a:off x="9337000" y="4992166"/>
                <a:ext cx="72136" cy="276999"/>
              </a:xfrm>
              <a:prstGeom prst="rect">
                <a:avLst/>
              </a:prstGeom>
              <a:solidFill>
                <a:srgbClr val="76A882"/>
              </a:solidFill>
            </p:spPr>
            <p:txBody>
              <a:bodyPr wrap="none" lIns="0" rIns="0" rtlCol="0">
                <a:spAutoFit/>
              </a:bodyPr>
              <a:lstStyle/>
              <a:p>
                <a:r>
                  <a:rPr lang="en-US" sz="1200" dirty="0">
                    <a:latin typeface="Garamond" charset="0"/>
                    <a:ea typeface="Garamond" charset="0"/>
                    <a:cs typeface="Garamond" charset="0"/>
                  </a:rPr>
                  <a:t>3</a:t>
                </a:r>
              </a:p>
            </p:txBody>
          </p:sp>
          <p:sp>
            <p:nvSpPr>
              <p:cNvPr id="22" name="TextBox 21"/>
              <p:cNvSpPr txBox="1"/>
              <p:nvPr/>
            </p:nvSpPr>
            <p:spPr>
              <a:xfrm>
                <a:off x="9855929" y="4016831"/>
                <a:ext cx="72136" cy="276999"/>
              </a:xfrm>
              <a:prstGeom prst="rect">
                <a:avLst/>
              </a:prstGeom>
              <a:solidFill>
                <a:srgbClr val="DCF5EA"/>
              </a:solidFill>
            </p:spPr>
            <p:txBody>
              <a:bodyPr wrap="none" lIns="0" rIns="0" rtlCol="0">
                <a:spAutoFit/>
              </a:bodyPr>
              <a:lstStyle/>
              <a:p>
                <a:r>
                  <a:rPr lang="en-US" sz="1200" dirty="0">
                    <a:latin typeface="Garamond" charset="0"/>
                    <a:ea typeface="Garamond" charset="0"/>
                    <a:cs typeface="Garamond" charset="0"/>
                  </a:rPr>
                  <a:t>4</a:t>
                </a:r>
              </a:p>
            </p:txBody>
          </p:sp>
          <p:sp>
            <p:nvSpPr>
              <p:cNvPr id="28" name="TextBox 27"/>
              <p:cNvSpPr txBox="1"/>
              <p:nvPr/>
            </p:nvSpPr>
            <p:spPr>
              <a:xfrm>
                <a:off x="10179512" y="2129600"/>
                <a:ext cx="72136" cy="276999"/>
              </a:xfrm>
              <a:prstGeom prst="rect">
                <a:avLst/>
              </a:prstGeom>
              <a:solidFill>
                <a:srgbClr val="DCF5EA"/>
              </a:solidFill>
            </p:spPr>
            <p:txBody>
              <a:bodyPr wrap="none" lIns="0" rIns="0" rtlCol="0">
                <a:spAutoFit/>
              </a:bodyPr>
              <a:lstStyle/>
              <a:p>
                <a:r>
                  <a:rPr lang="en-US" sz="1200" dirty="0">
                    <a:latin typeface="Garamond" charset="0"/>
                    <a:ea typeface="Garamond" charset="0"/>
                    <a:cs typeface="Garamond" charset="0"/>
                  </a:rPr>
                  <a:t>9</a:t>
                </a:r>
                <a:endParaRPr lang="en-US" sz="1400" dirty="0">
                  <a:latin typeface="Garamond" charset="0"/>
                  <a:ea typeface="Garamond" charset="0"/>
                  <a:cs typeface="Garamond" charset="0"/>
                </a:endParaRPr>
              </a:p>
            </p:txBody>
          </p:sp>
          <p:sp>
            <p:nvSpPr>
              <p:cNvPr id="30" name="TextBox 29"/>
              <p:cNvSpPr txBox="1"/>
              <p:nvPr/>
            </p:nvSpPr>
            <p:spPr>
              <a:xfrm>
                <a:off x="8512917" y="4817451"/>
                <a:ext cx="72136" cy="184666"/>
              </a:xfrm>
              <a:prstGeom prst="rect">
                <a:avLst/>
              </a:prstGeom>
              <a:solidFill>
                <a:srgbClr val="DCF5EA"/>
              </a:solidFill>
            </p:spPr>
            <p:txBody>
              <a:bodyPr wrap="none" lIns="0" tIns="0" rIns="0" bIns="0" rtlCol="0">
                <a:spAutoFit/>
              </a:bodyPr>
              <a:lstStyle/>
              <a:p>
                <a:r>
                  <a:rPr lang="en-US" sz="1200" dirty="0">
                    <a:latin typeface="Garamond" charset="0"/>
                    <a:ea typeface="Garamond" charset="0"/>
                    <a:cs typeface="Garamond" charset="0"/>
                  </a:rPr>
                  <a:t>7</a:t>
                </a:r>
                <a:endParaRPr lang="en-US" sz="1400" dirty="0">
                  <a:latin typeface="Garamond" charset="0"/>
                  <a:ea typeface="Garamond" charset="0"/>
                  <a:cs typeface="Garamond" charset="0"/>
                </a:endParaRPr>
              </a:p>
            </p:txBody>
          </p:sp>
          <p:sp>
            <p:nvSpPr>
              <p:cNvPr id="31" name="TextBox 30"/>
              <p:cNvSpPr txBox="1"/>
              <p:nvPr/>
            </p:nvSpPr>
            <p:spPr>
              <a:xfrm>
                <a:off x="9085699" y="4882243"/>
                <a:ext cx="91174" cy="150652"/>
              </a:xfrm>
              <a:prstGeom prst="rect">
                <a:avLst/>
              </a:prstGeom>
              <a:solidFill>
                <a:srgbClr val="DCF5EA"/>
              </a:solidFill>
            </p:spPr>
            <p:txBody>
              <a:bodyPr wrap="square" lIns="0" tIns="0" rIns="0" bIns="0" rtlCol="0">
                <a:normAutofit fontScale="85000" lnSpcReduction="20000"/>
              </a:bodyPr>
              <a:lstStyle/>
              <a:p>
                <a:r>
                  <a:rPr lang="en-US" sz="1200" dirty="0">
                    <a:latin typeface="Garamond" charset="0"/>
                    <a:ea typeface="Garamond" charset="0"/>
                    <a:cs typeface="Garamond" charset="0"/>
                  </a:rPr>
                  <a:t>7</a:t>
                </a:r>
              </a:p>
            </p:txBody>
          </p:sp>
          <p:sp>
            <p:nvSpPr>
              <p:cNvPr id="32" name="TextBox 31"/>
              <p:cNvSpPr txBox="1"/>
              <p:nvPr/>
            </p:nvSpPr>
            <p:spPr>
              <a:xfrm>
                <a:off x="9619303" y="1261602"/>
                <a:ext cx="211812" cy="184666"/>
              </a:xfrm>
              <a:prstGeom prst="rect">
                <a:avLst/>
              </a:prstGeom>
              <a:solidFill>
                <a:srgbClr val="76A882"/>
              </a:solidFill>
            </p:spPr>
            <p:txBody>
              <a:bodyPr wrap="square" lIns="0" tIns="0" rIns="0" bIns="0" rtlCol="0">
                <a:spAutoFit/>
              </a:bodyPr>
              <a:lstStyle/>
              <a:p>
                <a:r>
                  <a:rPr lang="en-US" sz="1200" dirty="0">
                    <a:latin typeface="Garamond" charset="0"/>
                    <a:ea typeface="Garamond" charset="0"/>
                    <a:cs typeface="Garamond" charset="0"/>
                  </a:rPr>
                  <a:t>12</a:t>
                </a:r>
              </a:p>
            </p:txBody>
          </p:sp>
          <p:sp>
            <p:nvSpPr>
              <p:cNvPr id="37" name="TextBox 36"/>
              <p:cNvSpPr txBox="1"/>
              <p:nvPr/>
            </p:nvSpPr>
            <p:spPr>
              <a:xfrm>
                <a:off x="10137300" y="3256670"/>
                <a:ext cx="191527" cy="184666"/>
              </a:xfrm>
              <a:prstGeom prst="rect">
                <a:avLst/>
              </a:prstGeom>
              <a:solidFill>
                <a:srgbClr val="76A882"/>
              </a:solidFill>
            </p:spPr>
            <p:txBody>
              <a:bodyPr wrap="square" lIns="0" tIns="0" rIns="0" bIns="0" rtlCol="0">
                <a:spAutoFit/>
              </a:bodyPr>
              <a:lstStyle/>
              <a:p>
                <a:r>
                  <a:rPr lang="en-US" sz="1200" dirty="0">
                    <a:latin typeface="Garamond" charset="0"/>
                    <a:ea typeface="Garamond" charset="0"/>
                    <a:cs typeface="Garamond" charset="0"/>
                  </a:rPr>
                  <a:t>10</a:t>
                </a:r>
              </a:p>
            </p:txBody>
          </p:sp>
          <p:sp>
            <p:nvSpPr>
              <p:cNvPr id="38" name="TextBox 37"/>
              <p:cNvSpPr txBox="1"/>
              <p:nvPr/>
            </p:nvSpPr>
            <p:spPr>
              <a:xfrm>
                <a:off x="9777381" y="5336224"/>
                <a:ext cx="72136" cy="276999"/>
              </a:xfrm>
              <a:prstGeom prst="rect">
                <a:avLst/>
              </a:prstGeom>
              <a:solidFill>
                <a:srgbClr val="4A8758"/>
              </a:solidFill>
            </p:spPr>
            <p:txBody>
              <a:bodyPr wrap="none" lIns="0" rIns="0" rtlCol="0">
                <a:spAutoFit/>
              </a:bodyPr>
              <a:lstStyle/>
              <a:p>
                <a:r>
                  <a:rPr lang="en-US" sz="1200" dirty="0">
                    <a:latin typeface="Garamond" charset="0"/>
                    <a:ea typeface="Garamond" charset="0"/>
                    <a:cs typeface="Garamond" charset="0"/>
                  </a:rPr>
                  <a:t>6</a:t>
                </a:r>
              </a:p>
            </p:txBody>
          </p:sp>
          <p:sp>
            <p:nvSpPr>
              <p:cNvPr id="39" name="TextBox 38"/>
              <p:cNvSpPr txBox="1"/>
              <p:nvPr/>
            </p:nvSpPr>
            <p:spPr>
              <a:xfrm>
                <a:off x="9976396" y="4680570"/>
                <a:ext cx="72136" cy="276999"/>
              </a:xfrm>
              <a:prstGeom prst="rect">
                <a:avLst/>
              </a:prstGeom>
              <a:solidFill>
                <a:srgbClr val="2D6633"/>
              </a:solidFill>
            </p:spPr>
            <p:txBody>
              <a:bodyPr wrap="none" lIns="0" rIns="0" rtlCol="0">
                <a:spAutoFit/>
              </a:bodyPr>
              <a:lstStyle/>
              <a:p>
                <a:r>
                  <a:rPr lang="en-US" sz="1200" dirty="0">
                    <a:latin typeface="Garamond" charset="0"/>
                    <a:ea typeface="Garamond" charset="0"/>
                    <a:cs typeface="Garamond" charset="0"/>
                  </a:rPr>
                  <a:t>5</a:t>
                </a:r>
              </a:p>
            </p:txBody>
          </p:sp>
          <p:sp>
            <p:nvSpPr>
              <p:cNvPr id="41" name="TextBox 40"/>
              <p:cNvSpPr txBox="1"/>
              <p:nvPr/>
            </p:nvSpPr>
            <p:spPr>
              <a:xfrm>
                <a:off x="9813448" y="6027738"/>
                <a:ext cx="72136" cy="276999"/>
              </a:xfrm>
              <a:prstGeom prst="rect">
                <a:avLst/>
              </a:prstGeom>
              <a:solidFill>
                <a:srgbClr val="2D6633"/>
              </a:solidFill>
            </p:spPr>
            <p:txBody>
              <a:bodyPr wrap="none" lIns="0" rIns="0" rtlCol="0">
                <a:spAutoFit/>
              </a:bodyPr>
              <a:lstStyle/>
              <a:p>
                <a:r>
                  <a:rPr lang="en-US" sz="1200" dirty="0">
                    <a:latin typeface="Garamond" charset="0"/>
                    <a:ea typeface="Garamond" charset="0"/>
                    <a:cs typeface="Garamond" charset="0"/>
                  </a:rPr>
                  <a:t>1</a:t>
                </a:r>
              </a:p>
            </p:txBody>
          </p:sp>
          <p:sp>
            <p:nvSpPr>
              <p:cNvPr id="42" name="TextBox 41"/>
              <p:cNvSpPr txBox="1"/>
              <p:nvPr/>
            </p:nvSpPr>
            <p:spPr>
              <a:xfrm>
                <a:off x="10503505" y="2979671"/>
                <a:ext cx="88132" cy="276999"/>
              </a:xfrm>
              <a:prstGeom prst="rect">
                <a:avLst/>
              </a:prstGeom>
              <a:solidFill>
                <a:srgbClr val="4A8758"/>
              </a:solidFill>
            </p:spPr>
            <p:txBody>
              <a:bodyPr wrap="square" lIns="0" rIns="0" rtlCol="0">
                <a:spAutoFit/>
              </a:bodyPr>
              <a:lstStyle/>
              <a:p>
                <a:r>
                  <a:rPr lang="en-US" sz="1200" dirty="0">
                    <a:latin typeface="Garamond" charset="0"/>
                    <a:ea typeface="Garamond" charset="0"/>
                    <a:cs typeface="Garamond" charset="0"/>
                  </a:rPr>
                  <a:t>8</a:t>
                </a:r>
              </a:p>
            </p:txBody>
          </p:sp>
          <p:sp>
            <p:nvSpPr>
              <p:cNvPr id="43" name="TextBox 42"/>
              <p:cNvSpPr txBox="1"/>
              <p:nvPr/>
            </p:nvSpPr>
            <p:spPr>
              <a:xfrm>
                <a:off x="8326239" y="6415990"/>
                <a:ext cx="56106" cy="123111"/>
              </a:xfrm>
              <a:prstGeom prst="rect">
                <a:avLst/>
              </a:prstGeom>
              <a:solidFill>
                <a:schemeClr val="bg1"/>
              </a:solidFill>
            </p:spPr>
            <p:txBody>
              <a:bodyPr wrap="none" lIns="0" tIns="0" rIns="0" bIns="0" rtlCol="0">
                <a:spAutoFit/>
              </a:bodyPr>
              <a:lstStyle/>
              <a:p>
                <a:r>
                  <a:rPr lang="en-US" sz="800"/>
                  <a:t>0</a:t>
                </a:r>
              </a:p>
            </p:txBody>
          </p:sp>
          <p:sp>
            <p:nvSpPr>
              <p:cNvPr id="44" name="TextBox 43"/>
              <p:cNvSpPr txBox="1"/>
              <p:nvPr/>
            </p:nvSpPr>
            <p:spPr>
              <a:xfrm>
                <a:off x="8521998" y="6414122"/>
                <a:ext cx="168316" cy="123111"/>
              </a:xfrm>
              <a:prstGeom prst="rect">
                <a:avLst/>
              </a:prstGeom>
              <a:solidFill>
                <a:schemeClr val="bg1"/>
              </a:solidFill>
            </p:spPr>
            <p:txBody>
              <a:bodyPr wrap="none" lIns="0" tIns="0" rIns="0" bIns="0" rtlCol="0">
                <a:spAutoFit/>
              </a:bodyPr>
              <a:lstStyle/>
              <a:p>
                <a:r>
                  <a:rPr lang="en-US" sz="800" dirty="0"/>
                  <a:t>500</a:t>
                </a:r>
              </a:p>
            </p:txBody>
          </p:sp>
          <p:sp>
            <p:nvSpPr>
              <p:cNvPr id="45" name="TextBox 44"/>
              <p:cNvSpPr txBox="1"/>
              <p:nvPr/>
            </p:nvSpPr>
            <p:spPr>
              <a:xfrm>
                <a:off x="8773141" y="6414123"/>
                <a:ext cx="349455" cy="123111"/>
              </a:xfrm>
              <a:prstGeom prst="rect">
                <a:avLst/>
              </a:prstGeom>
              <a:solidFill>
                <a:schemeClr val="bg1"/>
              </a:solidFill>
            </p:spPr>
            <p:txBody>
              <a:bodyPr wrap="none" lIns="0" tIns="0" rIns="0" bIns="0" rtlCol="0">
                <a:spAutoFit/>
              </a:bodyPr>
              <a:lstStyle/>
              <a:p>
                <a:r>
                  <a:rPr lang="en-US" sz="800" dirty="0"/>
                  <a:t>1000 m</a:t>
                </a:r>
              </a:p>
            </p:txBody>
          </p:sp>
        </p:grpSp>
      </p:grpSp>
    </p:spTree>
    <p:extLst>
      <p:ext uri="{BB962C8B-B14F-4D97-AF65-F5344CB8AC3E}">
        <p14:creationId xmlns:p14="http://schemas.microsoft.com/office/powerpoint/2010/main" val="32865877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 Placeholder 16"/>
          <p:cNvSpPr txBox="1">
            <a:spLocks/>
          </p:cNvSpPr>
          <p:nvPr/>
        </p:nvSpPr>
        <p:spPr>
          <a:xfrm>
            <a:off x="58229" y="1328539"/>
            <a:ext cx="6781483" cy="313575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1B57AF"/>
              </a:buClr>
            </a:pPr>
            <a:endParaRPr lang="en-US" sz="2000" dirty="0">
              <a:solidFill>
                <a:schemeClr val="bg2">
                  <a:lumMod val="50000"/>
                </a:schemeClr>
              </a:solidFill>
            </a:endParaRPr>
          </a:p>
        </p:txBody>
      </p:sp>
      <p:sp>
        <p:nvSpPr>
          <p:cNvPr id="18" name="Text Placeholder 4"/>
          <p:cNvSpPr txBox="1">
            <a:spLocks/>
          </p:cNvSpPr>
          <p:nvPr/>
        </p:nvSpPr>
        <p:spPr>
          <a:xfrm>
            <a:off x="11239767" y="7405819"/>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Image Credit: EPA</a:t>
            </a:r>
          </a:p>
        </p:txBody>
      </p:sp>
      <p:pic>
        <p:nvPicPr>
          <p:cNvPr id="7" name="Picture 6">
            <a:extLst>
              <a:ext uri="{FF2B5EF4-FFF2-40B4-BE49-F238E27FC236}">
                <a16:creationId xmlns:a16="http://schemas.microsoft.com/office/drawing/2014/main" xmlns="" id="{CD72998B-1A9B-479C-9328-9D1B4E929D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21" r="14323" b="1"/>
          <a:stretch/>
        </p:blipFill>
        <p:spPr>
          <a:xfrm>
            <a:off x="4852969" y="934304"/>
            <a:ext cx="7343409" cy="5788169"/>
          </a:xfrm>
          <a:prstGeom prst="rect">
            <a:avLst/>
          </a:prstGeom>
          <a:ln>
            <a:solidFill>
              <a:srgbClr val="727272"/>
            </a:solidFill>
          </a:ln>
          <a:effectLst/>
        </p:spPr>
      </p:pic>
      <p:sp>
        <p:nvSpPr>
          <p:cNvPr id="12" name="Title 4">
            <a:extLst>
              <a:ext uri="{FF2B5EF4-FFF2-40B4-BE49-F238E27FC236}">
                <a16:creationId xmlns:a16="http://schemas.microsoft.com/office/drawing/2014/main" xmlns="" id="{9F582806-60AA-41CA-9C21-2DAEB33FA048}"/>
              </a:ext>
            </a:extLst>
          </p:cNvPr>
          <p:cNvSpPr txBox="1">
            <a:spLocks/>
          </p:cNvSpPr>
          <p:nvPr/>
        </p:nvSpPr>
        <p:spPr>
          <a:xfrm>
            <a:off x="1059739" y="11190"/>
            <a:ext cx="9679597" cy="9615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1B57AF"/>
                </a:solidFill>
                <a:latin typeface="Century Gothic" panose="020B0502020202020204" pitchFamily="34" charset="0"/>
                <a:ea typeface="+mj-ea"/>
                <a:cs typeface="+mj-cs"/>
              </a:defRPr>
            </a:lvl1pPr>
          </a:lstStyle>
          <a:p>
            <a:r>
              <a:rPr lang="en-US" dirty="0"/>
              <a:t>Conclusions – Urban Vegetation</a:t>
            </a:r>
            <a:endParaRPr lang="en-US" dirty="0">
              <a:solidFill>
                <a:schemeClr val="tx1"/>
              </a:solidFill>
              <a:latin typeface="+mj-lt"/>
            </a:endParaRPr>
          </a:p>
        </p:txBody>
      </p:sp>
      <p:sp>
        <p:nvSpPr>
          <p:cNvPr id="15" name="Text Placeholder 16">
            <a:extLst>
              <a:ext uri="{FF2B5EF4-FFF2-40B4-BE49-F238E27FC236}">
                <a16:creationId xmlns:a16="http://schemas.microsoft.com/office/drawing/2014/main" xmlns="" id="{5A33A35F-9C41-4E5C-A559-0CE12BFF7946}"/>
              </a:ext>
            </a:extLst>
          </p:cNvPr>
          <p:cNvSpPr txBox="1">
            <a:spLocks/>
          </p:cNvSpPr>
          <p:nvPr/>
        </p:nvSpPr>
        <p:spPr>
          <a:xfrm>
            <a:off x="707078" y="2198655"/>
            <a:ext cx="3843920" cy="280750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1B57AF"/>
              </a:buClr>
            </a:pPr>
            <a:r>
              <a:rPr lang="en-US" sz="2000" dirty="0">
                <a:solidFill>
                  <a:schemeClr val="bg2">
                    <a:lumMod val="50000"/>
                  </a:schemeClr>
                </a:solidFill>
              </a:rPr>
              <a:t>The city of Miami Beach saw a </a:t>
            </a:r>
            <a:r>
              <a:rPr lang="en-US" sz="2000" b="1" dirty="0">
                <a:solidFill>
                  <a:schemeClr val="bg2">
                    <a:lumMod val="50000"/>
                  </a:schemeClr>
                </a:solidFill>
              </a:rPr>
              <a:t>24% increase </a:t>
            </a:r>
            <a:r>
              <a:rPr lang="en-US" sz="2000" dirty="0">
                <a:solidFill>
                  <a:schemeClr val="bg2">
                    <a:lumMod val="50000"/>
                  </a:schemeClr>
                </a:solidFill>
              </a:rPr>
              <a:t>in vegetation coverage between 1994 and </a:t>
            </a:r>
            <a:r>
              <a:rPr lang="en-US" sz="2000" dirty="0" smtClean="0">
                <a:solidFill>
                  <a:schemeClr val="bg2">
                    <a:lumMod val="50000"/>
                  </a:schemeClr>
                </a:solidFill>
              </a:rPr>
              <a:t>2015</a:t>
            </a:r>
          </a:p>
          <a:p>
            <a:pPr marL="347663" indent="-347663">
              <a:buClr>
                <a:srgbClr val="1B57AF"/>
              </a:buClr>
            </a:pPr>
            <a:r>
              <a:rPr lang="en-US" sz="2000" b="1" dirty="0" smtClean="0">
                <a:solidFill>
                  <a:schemeClr val="bg2">
                    <a:lumMod val="50000"/>
                  </a:schemeClr>
                </a:solidFill>
              </a:rPr>
              <a:t>City plans </a:t>
            </a:r>
            <a:r>
              <a:rPr lang="en-US" sz="2000" dirty="0" smtClean="0">
                <a:solidFill>
                  <a:schemeClr val="bg2">
                    <a:lumMod val="50000"/>
                  </a:schemeClr>
                </a:solidFill>
              </a:rPr>
              <a:t>to implement and maintain green infrastructure are having positive effects</a:t>
            </a:r>
            <a:endParaRPr lang="en-US" sz="2000" dirty="0">
              <a:solidFill>
                <a:schemeClr val="bg2">
                  <a:lumMod val="50000"/>
                </a:schemeClr>
              </a:solidFill>
            </a:endParaRPr>
          </a:p>
        </p:txBody>
      </p:sp>
      <p:sp>
        <p:nvSpPr>
          <p:cNvPr id="16" name="Rectangle 15">
            <a:extLst>
              <a:ext uri="{FF2B5EF4-FFF2-40B4-BE49-F238E27FC236}">
                <a16:creationId xmlns:a16="http://schemas.microsoft.com/office/drawing/2014/main" xmlns="" id="{C1F1EE41-4620-4636-BCA4-D6E05BB4C8C1}"/>
              </a:ext>
            </a:extLst>
          </p:cNvPr>
          <p:cNvSpPr/>
          <p:nvPr/>
        </p:nvSpPr>
        <p:spPr>
          <a:xfrm>
            <a:off x="7622603" y="6436241"/>
            <a:ext cx="4569397" cy="286232"/>
          </a:xfrm>
          <a:prstGeom prst="rect">
            <a:avLst/>
          </a:prstGeom>
        </p:spPr>
        <p:txBody>
          <a:bodyPr wrap="square">
            <a:spAutoFit/>
          </a:bodyPr>
          <a:lstStyle/>
          <a:p>
            <a:pPr marL="0" lvl="1" fontAlgn="base">
              <a:lnSpc>
                <a:spcPct val="90000"/>
              </a:lnSpc>
              <a:spcBef>
                <a:spcPts val="200"/>
              </a:spcBef>
              <a:buClr>
                <a:srgbClr val="1B57AF"/>
              </a:buClr>
            </a:pPr>
            <a:r>
              <a:rPr lang="en-US" sz="1400" dirty="0">
                <a:solidFill>
                  <a:schemeClr val="bg1"/>
                </a:solidFill>
                <a:latin typeface="Century Gothic" panose="020B0502020202020204" pitchFamily="34" charset="0"/>
              </a:rPr>
              <a:t>Image Credit: </a:t>
            </a:r>
            <a:r>
              <a:rPr lang="en-US" sz="1400" dirty="0" err="1">
                <a:solidFill>
                  <a:schemeClr val="bg1"/>
                </a:solidFill>
                <a:latin typeface="Century Gothic" panose="020B0502020202020204" pitchFamily="34" charset="0"/>
              </a:rPr>
              <a:t>Sevag</a:t>
            </a:r>
            <a:r>
              <a:rPr lang="en-US" sz="1400" dirty="0">
                <a:solidFill>
                  <a:schemeClr val="bg1"/>
                </a:solidFill>
                <a:latin typeface="Century Gothic" panose="020B0502020202020204" pitchFamily="34" charset="0"/>
              </a:rPr>
              <a:t> </a:t>
            </a:r>
            <a:r>
              <a:rPr lang="en-US" sz="1400" dirty="0" err="1">
                <a:solidFill>
                  <a:schemeClr val="bg1"/>
                </a:solidFill>
                <a:latin typeface="Century Gothic" panose="020B0502020202020204" pitchFamily="34" charset="0"/>
              </a:rPr>
              <a:t>Mehterian</a:t>
            </a:r>
            <a:r>
              <a:rPr lang="en-US" sz="1400" dirty="0">
                <a:solidFill>
                  <a:schemeClr val="bg1"/>
                </a:solidFill>
                <a:latin typeface="Century Gothic" panose="020B0502020202020204" pitchFamily="34" charset="0"/>
              </a:rPr>
              <a:t> (GravelMonkey14)</a:t>
            </a:r>
          </a:p>
        </p:txBody>
      </p:sp>
    </p:spTree>
    <p:extLst>
      <p:ext uri="{BB962C8B-B14F-4D97-AF65-F5344CB8AC3E}">
        <p14:creationId xmlns:p14="http://schemas.microsoft.com/office/powerpoint/2010/main" val="28450034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Methods – Mangrove Health</a:t>
            </a:r>
          </a:p>
        </p:txBody>
      </p:sp>
      <p:sp>
        <p:nvSpPr>
          <p:cNvPr id="18" name="Text Placeholder 4"/>
          <p:cNvSpPr txBox="1">
            <a:spLocks/>
          </p:cNvSpPr>
          <p:nvPr/>
        </p:nvSpPr>
        <p:spPr>
          <a:xfrm>
            <a:off x="11239767" y="7405819"/>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EPA</a:t>
            </a:r>
          </a:p>
        </p:txBody>
      </p:sp>
      <p:sp>
        <p:nvSpPr>
          <p:cNvPr id="11" name="Text Placeholder 16"/>
          <p:cNvSpPr txBox="1">
            <a:spLocks/>
          </p:cNvSpPr>
          <p:nvPr/>
        </p:nvSpPr>
        <p:spPr>
          <a:xfrm>
            <a:off x="58229" y="1328539"/>
            <a:ext cx="6781483" cy="313575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1B57AF"/>
              </a:buClr>
            </a:pPr>
            <a:endParaRPr lang="en-US" sz="2000" dirty="0">
              <a:solidFill>
                <a:schemeClr val="bg2">
                  <a:lumMod val="50000"/>
                </a:schemeClr>
              </a:solidFill>
            </a:endParaRPr>
          </a:p>
        </p:txBody>
      </p:sp>
      <p:sp>
        <p:nvSpPr>
          <p:cNvPr id="2" name="TextBox 1"/>
          <p:cNvSpPr txBox="1"/>
          <p:nvPr/>
        </p:nvSpPr>
        <p:spPr>
          <a:xfrm>
            <a:off x="1502979" y="1786759"/>
            <a:ext cx="6074980" cy="369332"/>
          </a:xfrm>
          <a:prstGeom prst="rect">
            <a:avLst/>
          </a:prstGeom>
          <a:noFill/>
        </p:spPr>
        <p:txBody>
          <a:bodyPr wrap="square" rtlCol="0">
            <a:spAutoFit/>
          </a:bodyPr>
          <a:lstStyle/>
          <a:p>
            <a:endParaRPr lang="en-US" dirty="0"/>
          </a:p>
        </p:txBody>
      </p:sp>
      <p:sp>
        <p:nvSpPr>
          <p:cNvPr id="42" name="Text Placeholder 9"/>
          <p:cNvSpPr txBox="1">
            <a:spLocks/>
          </p:cNvSpPr>
          <p:nvPr/>
        </p:nvSpPr>
        <p:spPr>
          <a:xfrm>
            <a:off x="368072" y="3703583"/>
            <a:ext cx="2421584" cy="760706"/>
          </a:xfrm>
          <a:prstGeom prst="roundRect">
            <a:avLst/>
          </a:prstGeom>
          <a:solidFill>
            <a:schemeClr val="accent5">
              <a:lumMod val="60000"/>
              <a:lumOff val="40000"/>
            </a:schemeClr>
          </a:solidFill>
          <a:ln>
            <a:solidFill>
              <a:srgbClr val="1B57AF"/>
            </a:solidFill>
          </a:ln>
        </p:spPr>
        <p:txBody>
          <a:bodyPr vert="horz" lIns="91440" tIns="45720" rIns="91440" bIns="45720" rtlCol="0" anchor="ctr">
            <a:norm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2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noProof="0" dirty="0">
                <a:solidFill>
                  <a:schemeClr val="bg2">
                    <a:lumMod val="50000"/>
                  </a:schemeClr>
                </a:solidFill>
                <a:latin typeface="+mn-lt"/>
              </a:rPr>
              <a:t>Terra</a:t>
            </a:r>
            <a:r>
              <a:rPr kumimoji="0" lang="en-US" sz="2400" b="1" i="0" u="none" strike="noStrike" kern="1200" cap="none" spc="0" normalizeH="0" baseline="0" noProof="0" dirty="0">
                <a:ln>
                  <a:noFill/>
                </a:ln>
                <a:solidFill>
                  <a:schemeClr val="bg2">
                    <a:lumMod val="50000"/>
                  </a:schemeClr>
                </a:solidFill>
                <a:effectLst/>
                <a:uLnTx/>
                <a:uFillTx/>
                <a:latin typeface="+mn-lt"/>
              </a:rPr>
              <a:t> MODIS</a:t>
            </a:r>
          </a:p>
        </p:txBody>
      </p:sp>
      <p:sp>
        <p:nvSpPr>
          <p:cNvPr id="43" name="Text Placeholder 9"/>
          <p:cNvSpPr txBox="1">
            <a:spLocks/>
          </p:cNvSpPr>
          <p:nvPr/>
        </p:nvSpPr>
        <p:spPr>
          <a:xfrm>
            <a:off x="368072" y="1586840"/>
            <a:ext cx="2430690" cy="1023174"/>
          </a:xfrm>
          <a:prstGeom prst="roundRect">
            <a:avLst/>
          </a:prstGeom>
          <a:solidFill>
            <a:schemeClr val="accent5">
              <a:lumMod val="60000"/>
              <a:lumOff val="40000"/>
            </a:schemeClr>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2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2">
                    <a:lumMod val="50000"/>
                  </a:schemeClr>
                </a:solidFill>
                <a:effectLst/>
                <a:uLnTx/>
                <a:uFillTx/>
                <a:latin typeface="+mn-lt"/>
              </a:rPr>
              <a:t>Landsat 5 TM</a:t>
            </a:r>
          </a:p>
        </p:txBody>
      </p:sp>
      <p:sp>
        <p:nvSpPr>
          <p:cNvPr id="44" name="Text Placeholder 9"/>
          <p:cNvSpPr txBox="1">
            <a:spLocks/>
          </p:cNvSpPr>
          <p:nvPr/>
        </p:nvSpPr>
        <p:spPr>
          <a:xfrm>
            <a:off x="368072" y="2767881"/>
            <a:ext cx="2430690" cy="736772"/>
          </a:xfrm>
          <a:prstGeom prst="roundRect">
            <a:avLst/>
          </a:prstGeom>
          <a:solidFill>
            <a:schemeClr val="accent5">
              <a:lumMod val="60000"/>
              <a:lumOff val="40000"/>
            </a:schemeClr>
          </a:solidFill>
          <a:ln>
            <a:solidFill>
              <a:srgbClr val="1B57AF"/>
            </a:solidFill>
          </a:ln>
        </p:spPr>
        <p:txBody>
          <a:bodyPr vert="horz" lIns="91440" tIns="45720" rIns="91440" bIns="45720" rtlCol="0" anchor="ctr">
            <a:norm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2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2">
                    <a:lumMod val="50000"/>
                  </a:schemeClr>
                </a:solidFill>
                <a:effectLst/>
                <a:uLnTx/>
                <a:uFillTx/>
                <a:latin typeface="+mn-lt"/>
              </a:rPr>
              <a:t>Landsat 8 OLI</a:t>
            </a:r>
          </a:p>
        </p:txBody>
      </p:sp>
      <p:sp>
        <p:nvSpPr>
          <p:cNvPr id="45" name="Text Placeholder 9"/>
          <p:cNvSpPr txBox="1">
            <a:spLocks/>
          </p:cNvSpPr>
          <p:nvPr/>
        </p:nvSpPr>
        <p:spPr>
          <a:xfrm>
            <a:off x="5849478" y="3470215"/>
            <a:ext cx="2125141" cy="1199952"/>
          </a:xfrm>
          <a:prstGeom prst="roundRect">
            <a:avLst/>
          </a:prstGeom>
          <a:solidFill>
            <a:schemeClr val="accent5">
              <a:lumMod val="60000"/>
              <a:lumOff val="40000"/>
            </a:schemeClr>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2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2">
                    <a:lumMod val="50000"/>
                  </a:schemeClr>
                </a:solidFill>
                <a:effectLst/>
                <a:uLnTx/>
                <a:uFillTx/>
                <a:latin typeface="+mn-lt"/>
              </a:rPr>
              <a:t>Gross Primary</a:t>
            </a:r>
            <a:r>
              <a:rPr kumimoji="0" lang="en-US" sz="2400" b="1" i="0" u="none" strike="noStrike" kern="1200" cap="none" spc="0" normalizeH="0" noProof="0" dirty="0">
                <a:ln>
                  <a:noFill/>
                </a:ln>
                <a:solidFill>
                  <a:schemeClr val="bg2">
                    <a:lumMod val="50000"/>
                  </a:schemeClr>
                </a:solidFill>
                <a:effectLst/>
                <a:uLnTx/>
                <a:uFillTx/>
                <a:latin typeface="+mn-lt"/>
              </a:rPr>
              <a:t> Productivity</a:t>
            </a:r>
            <a:endParaRPr kumimoji="0" lang="en-US" sz="2400" b="1" i="0" u="none" strike="noStrike" kern="1200" cap="none" spc="0" normalizeH="0" baseline="0" noProof="0" dirty="0">
              <a:ln>
                <a:noFill/>
              </a:ln>
              <a:solidFill>
                <a:schemeClr val="bg2">
                  <a:lumMod val="50000"/>
                </a:schemeClr>
              </a:solidFill>
              <a:effectLst/>
              <a:uLnTx/>
              <a:uFillTx/>
              <a:latin typeface="+mn-lt"/>
            </a:endParaRPr>
          </a:p>
        </p:txBody>
      </p:sp>
      <p:sp>
        <p:nvSpPr>
          <p:cNvPr id="46" name="Text Placeholder 9"/>
          <p:cNvSpPr txBox="1">
            <a:spLocks/>
          </p:cNvSpPr>
          <p:nvPr/>
        </p:nvSpPr>
        <p:spPr>
          <a:xfrm>
            <a:off x="3306726" y="1965564"/>
            <a:ext cx="2058593" cy="1171649"/>
          </a:xfrm>
          <a:prstGeom prst="roundRect">
            <a:avLst/>
          </a:prstGeom>
          <a:solidFill>
            <a:schemeClr val="accent5">
              <a:lumMod val="60000"/>
              <a:lumOff val="40000"/>
            </a:schemeClr>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bg2">
                    <a:lumMod val="50000"/>
                  </a:schemeClr>
                </a:solidFill>
                <a:latin typeface="+mn-lt"/>
              </a:rPr>
              <a:t>Enhanced </a:t>
            </a:r>
            <a:r>
              <a:rPr lang="en-US" sz="2400" b="1" dirty="0" smtClean="0">
                <a:solidFill>
                  <a:schemeClr val="bg2">
                    <a:lumMod val="50000"/>
                  </a:schemeClr>
                </a:solidFill>
                <a:latin typeface="+mn-lt"/>
              </a:rPr>
              <a:t>Vegetation </a:t>
            </a:r>
            <a:r>
              <a:rPr lang="en-US" sz="2400" b="1" dirty="0">
                <a:solidFill>
                  <a:schemeClr val="bg2">
                    <a:lumMod val="50000"/>
                  </a:schemeClr>
                </a:solidFill>
                <a:latin typeface="+mn-lt"/>
              </a:rPr>
              <a:t>Index</a:t>
            </a:r>
          </a:p>
        </p:txBody>
      </p:sp>
      <p:sp>
        <p:nvSpPr>
          <p:cNvPr id="47" name="Text Placeholder 9"/>
          <p:cNvSpPr txBox="1">
            <a:spLocks/>
          </p:cNvSpPr>
          <p:nvPr/>
        </p:nvSpPr>
        <p:spPr>
          <a:xfrm>
            <a:off x="8772964" y="2564510"/>
            <a:ext cx="2653370" cy="1601439"/>
          </a:xfrm>
          <a:prstGeom prst="roundRect">
            <a:avLst/>
          </a:prstGeom>
          <a:solidFill>
            <a:schemeClr val="accent5">
              <a:lumMod val="60000"/>
              <a:lumOff val="40000"/>
            </a:schemeClr>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bg2">
                    <a:lumMod val="25000"/>
                  </a:schemeClr>
                </a:solidFill>
                <a:latin typeface="+mn-lt"/>
              </a:rPr>
              <a:t>Historic Mangrove  Health Assessment</a:t>
            </a:r>
          </a:p>
        </p:txBody>
      </p:sp>
      <p:grpSp>
        <p:nvGrpSpPr>
          <p:cNvPr id="48" name="Group 47"/>
          <p:cNvGrpSpPr/>
          <p:nvPr/>
        </p:nvGrpSpPr>
        <p:grpSpPr>
          <a:xfrm>
            <a:off x="7955555" y="2731175"/>
            <a:ext cx="834414" cy="1320517"/>
            <a:chOff x="2504053" y="2223725"/>
            <a:chExt cx="1694724" cy="708769"/>
          </a:xfrm>
        </p:grpSpPr>
        <p:cxnSp>
          <p:nvCxnSpPr>
            <p:cNvPr id="49" name="Elbow Connector 48"/>
            <p:cNvCxnSpPr/>
            <p:nvPr/>
          </p:nvCxnSpPr>
          <p:spPr>
            <a:xfrm>
              <a:off x="2504053" y="2223725"/>
              <a:ext cx="1694723" cy="316865"/>
            </a:xfrm>
            <a:prstGeom prst="bentConnector3">
              <a:avLst/>
            </a:prstGeom>
            <a:ln w="63500">
              <a:solidFill>
                <a:srgbClr val="1B57AF"/>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p:nvPr/>
          </p:nvCxnSpPr>
          <p:spPr>
            <a:xfrm flipV="1">
              <a:off x="2504054" y="2540590"/>
              <a:ext cx="1694723" cy="391904"/>
            </a:xfrm>
            <a:prstGeom prst="bentConnector3">
              <a:avLst/>
            </a:prstGeom>
            <a:ln w="63500">
              <a:solidFill>
                <a:srgbClr val="1B57AF"/>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1" name="Straight Arrow Connector 50"/>
          <p:cNvCxnSpPr>
            <a:stCxn id="42" idx="3"/>
            <a:endCxn id="45" idx="1"/>
          </p:cNvCxnSpPr>
          <p:nvPr/>
        </p:nvCxnSpPr>
        <p:spPr>
          <a:xfrm flipV="1">
            <a:off x="2789656" y="4070191"/>
            <a:ext cx="3059822" cy="13745"/>
          </a:xfrm>
          <a:prstGeom prst="straightConnector1">
            <a:avLst/>
          </a:prstGeom>
          <a:ln w="63500">
            <a:solidFill>
              <a:srgbClr val="1B57AF"/>
            </a:solidFill>
            <a:tailEnd type="triangle"/>
          </a:ln>
        </p:spPr>
        <p:style>
          <a:lnRef idx="1">
            <a:schemeClr val="accent1"/>
          </a:lnRef>
          <a:fillRef idx="0">
            <a:schemeClr val="accent1"/>
          </a:fillRef>
          <a:effectRef idx="0">
            <a:schemeClr val="accent1"/>
          </a:effectRef>
          <a:fontRef idx="minor">
            <a:schemeClr val="tx1"/>
          </a:fontRef>
        </p:style>
      </p:cxnSp>
      <p:sp>
        <p:nvSpPr>
          <p:cNvPr id="52" name="Text Placeholder 9"/>
          <p:cNvSpPr txBox="1">
            <a:spLocks/>
          </p:cNvSpPr>
          <p:nvPr/>
        </p:nvSpPr>
        <p:spPr>
          <a:xfrm>
            <a:off x="5826712" y="1932787"/>
            <a:ext cx="2147907" cy="1204425"/>
          </a:xfrm>
          <a:prstGeom prst="roundRect">
            <a:avLst/>
          </a:prstGeom>
          <a:solidFill>
            <a:schemeClr val="accent5">
              <a:lumMod val="60000"/>
              <a:lumOff val="40000"/>
            </a:schemeClr>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2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2">
                    <a:lumMod val="50000"/>
                  </a:schemeClr>
                </a:solidFill>
                <a:effectLst/>
                <a:uLnTx/>
                <a:uFillTx/>
                <a:latin typeface="+mn-lt"/>
              </a:rPr>
              <a:t>Gross Primary</a:t>
            </a:r>
            <a:r>
              <a:rPr kumimoji="0" lang="en-US" sz="2400" b="1" i="0" u="none" strike="noStrike" kern="1200" cap="none" spc="0" normalizeH="0" noProof="0" dirty="0">
                <a:ln>
                  <a:noFill/>
                </a:ln>
                <a:solidFill>
                  <a:schemeClr val="bg2">
                    <a:lumMod val="50000"/>
                  </a:schemeClr>
                </a:solidFill>
                <a:effectLst/>
                <a:uLnTx/>
                <a:uFillTx/>
                <a:latin typeface="+mn-lt"/>
              </a:rPr>
              <a:t> Productivity</a:t>
            </a:r>
            <a:endParaRPr kumimoji="0" lang="en-US" sz="2400" b="1" i="0" u="none" strike="noStrike" kern="1200" cap="none" spc="0" normalizeH="0" baseline="0" noProof="0" dirty="0">
              <a:ln>
                <a:noFill/>
              </a:ln>
              <a:solidFill>
                <a:schemeClr val="bg2">
                  <a:lumMod val="50000"/>
                </a:schemeClr>
              </a:solidFill>
              <a:effectLst/>
              <a:uLnTx/>
              <a:uFillTx/>
              <a:latin typeface="+mn-lt"/>
            </a:endParaRPr>
          </a:p>
        </p:txBody>
      </p:sp>
      <p:cxnSp>
        <p:nvCxnSpPr>
          <p:cNvPr id="53" name="Straight Arrow Connector 52"/>
          <p:cNvCxnSpPr>
            <a:stCxn id="46" idx="3"/>
            <a:endCxn id="52" idx="1"/>
          </p:cNvCxnSpPr>
          <p:nvPr/>
        </p:nvCxnSpPr>
        <p:spPr>
          <a:xfrm flipV="1">
            <a:off x="5365319" y="2535000"/>
            <a:ext cx="461393" cy="16389"/>
          </a:xfrm>
          <a:prstGeom prst="straightConnector1">
            <a:avLst/>
          </a:prstGeom>
          <a:ln w="63500">
            <a:solidFill>
              <a:srgbClr val="1B57AF"/>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2810341" y="2054268"/>
            <a:ext cx="496385" cy="1044033"/>
            <a:chOff x="2504053" y="2223725"/>
            <a:chExt cx="1694724" cy="708769"/>
          </a:xfrm>
        </p:grpSpPr>
        <p:cxnSp>
          <p:nvCxnSpPr>
            <p:cNvPr id="55" name="Elbow Connector 54"/>
            <p:cNvCxnSpPr/>
            <p:nvPr/>
          </p:nvCxnSpPr>
          <p:spPr>
            <a:xfrm>
              <a:off x="2504053" y="2223725"/>
              <a:ext cx="1694723" cy="316865"/>
            </a:xfrm>
            <a:prstGeom prst="bentConnector3">
              <a:avLst/>
            </a:prstGeom>
            <a:ln w="63500">
              <a:solidFill>
                <a:srgbClr val="1B57AF"/>
              </a:solidFill>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p:cNvCxnSpPr/>
            <p:nvPr/>
          </p:nvCxnSpPr>
          <p:spPr>
            <a:xfrm flipV="1">
              <a:off x="2504054" y="2540590"/>
              <a:ext cx="1694723" cy="391904"/>
            </a:xfrm>
            <a:prstGeom prst="bentConnector3">
              <a:avLst/>
            </a:prstGeom>
            <a:ln w="63500">
              <a:solidFill>
                <a:srgbClr val="1B57AF"/>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 Placeholder 9"/>
          <p:cNvSpPr txBox="1">
            <a:spLocks/>
          </p:cNvSpPr>
          <p:nvPr/>
        </p:nvSpPr>
        <p:spPr>
          <a:xfrm>
            <a:off x="349008" y="3685084"/>
            <a:ext cx="2421584" cy="760706"/>
          </a:xfrm>
          <a:prstGeom prst="roundRect">
            <a:avLst/>
          </a:prstGeom>
          <a:solidFill>
            <a:schemeClr val="accent5">
              <a:lumMod val="60000"/>
              <a:lumOff val="40000"/>
            </a:schemeClr>
          </a:solidFill>
          <a:ln>
            <a:solidFill>
              <a:srgbClr val="1B57AF"/>
            </a:solidFill>
          </a:ln>
        </p:spPr>
        <p:txBody>
          <a:bodyPr vert="horz" lIns="91440" tIns="45720" rIns="91440" bIns="45720" rtlCol="0" anchor="ctr">
            <a:norm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2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noProof="0" dirty="0">
                <a:solidFill>
                  <a:schemeClr val="bg2">
                    <a:lumMod val="25000"/>
                  </a:schemeClr>
                </a:solidFill>
                <a:latin typeface="+mn-lt"/>
              </a:rPr>
              <a:t>Terra</a:t>
            </a:r>
            <a:r>
              <a:rPr kumimoji="0" lang="en-US" sz="2400" b="1" i="0" u="none" strike="noStrike" kern="1200" cap="none" spc="0" normalizeH="0" baseline="0" noProof="0" dirty="0">
                <a:ln>
                  <a:noFill/>
                </a:ln>
                <a:solidFill>
                  <a:schemeClr val="bg2">
                    <a:lumMod val="25000"/>
                  </a:schemeClr>
                </a:solidFill>
                <a:effectLst/>
                <a:uLnTx/>
                <a:uFillTx/>
                <a:latin typeface="+mn-lt"/>
              </a:rPr>
              <a:t> MODIS</a:t>
            </a:r>
          </a:p>
        </p:txBody>
      </p:sp>
      <p:sp>
        <p:nvSpPr>
          <p:cNvPr id="24" name="Text Placeholder 9"/>
          <p:cNvSpPr txBox="1">
            <a:spLocks/>
          </p:cNvSpPr>
          <p:nvPr/>
        </p:nvSpPr>
        <p:spPr>
          <a:xfrm>
            <a:off x="349008" y="1568341"/>
            <a:ext cx="2430690" cy="1023174"/>
          </a:xfrm>
          <a:prstGeom prst="roundRect">
            <a:avLst/>
          </a:prstGeom>
          <a:solidFill>
            <a:schemeClr val="accent5">
              <a:lumMod val="60000"/>
              <a:lumOff val="40000"/>
            </a:schemeClr>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2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2">
                    <a:lumMod val="25000"/>
                  </a:schemeClr>
                </a:solidFill>
                <a:effectLst/>
                <a:uLnTx/>
                <a:uFillTx/>
                <a:latin typeface="+mn-lt"/>
              </a:rPr>
              <a:t>Landsat 5 TM</a:t>
            </a:r>
          </a:p>
        </p:txBody>
      </p:sp>
      <p:sp>
        <p:nvSpPr>
          <p:cNvPr id="25" name="Text Placeholder 9"/>
          <p:cNvSpPr txBox="1">
            <a:spLocks/>
          </p:cNvSpPr>
          <p:nvPr/>
        </p:nvSpPr>
        <p:spPr>
          <a:xfrm>
            <a:off x="349008" y="2749382"/>
            <a:ext cx="2430690" cy="736772"/>
          </a:xfrm>
          <a:prstGeom prst="roundRect">
            <a:avLst/>
          </a:prstGeom>
          <a:solidFill>
            <a:schemeClr val="accent5">
              <a:lumMod val="60000"/>
              <a:lumOff val="40000"/>
            </a:schemeClr>
          </a:solidFill>
          <a:ln>
            <a:solidFill>
              <a:srgbClr val="1B57AF"/>
            </a:solidFill>
          </a:ln>
        </p:spPr>
        <p:txBody>
          <a:bodyPr vert="horz" lIns="91440" tIns="45720" rIns="91440" bIns="45720" rtlCol="0" anchor="ctr">
            <a:norm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2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2">
                    <a:lumMod val="25000"/>
                  </a:schemeClr>
                </a:solidFill>
                <a:effectLst/>
                <a:uLnTx/>
                <a:uFillTx/>
                <a:latin typeface="+mn-lt"/>
              </a:rPr>
              <a:t>Landsat 8 OLI</a:t>
            </a:r>
          </a:p>
        </p:txBody>
      </p:sp>
      <p:sp>
        <p:nvSpPr>
          <p:cNvPr id="26" name="Text Placeholder 9"/>
          <p:cNvSpPr txBox="1">
            <a:spLocks/>
          </p:cNvSpPr>
          <p:nvPr/>
        </p:nvSpPr>
        <p:spPr>
          <a:xfrm>
            <a:off x="5830414" y="3451716"/>
            <a:ext cx="2125141" cy="1199952"/>
          </a:xfrm>
          <a:prstGeom prst="roundRect">
            <a:avLst/>
          </a:prstGeom>
          <a:solidFill>
            <a:schemeClr val="accent5">
              <a:lumMod val="60000"/>
              <a:lumOff val="40000"/>
            </a:schemeClr>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2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2">
                    <a:lumMod val="25000"/>
                  </a:schemeClr>
                </a:solidFill>
                <a:effectLst/>
                <a:uLnTx/>
                <a:uFillTx/>
                <a:latin typeface="+mn-lt"/>
              </a:rPr>
              <a:t>Gross Primary</a:t>
            </a:r>
            <a:r>
              <a:rPr kumimoji="0" lang="en-US" sz="2400" b="1" i="0" u="none" strike="noStrike" kern="1200" cap="none" spc="0" normalizeH="0" noProof="0" dirty="0">
                <a:ln>
                  <a:noFill/>
                </a:ln>
                <a:solidFill>
                  <a:schemeClr val="bg2">
                    <a:lumMod val="25000"/>
                  </a:schemeClr>
                </a:solidFill>
                <a:effectLst/>
                <a:uLnTx/>
                <a:uFillTx/>
                <a:latin typeface="+mn-lt"/>
              </a:rPr>
              <a:t> Productivity</a:t>
            </a:r>
            <a:endParaRPr kumimoji="0" lang="en-US" sz="2400" b="1" i="0" u="none" strike="noStrike" kern="1200" cap="none" spc="0" normalizeH="0" baseline="0" noProof="0" dirty="0">
              <a:ln>
                <a:noFill/>
              </a:ln>
              <a:solidFill>
                <a:schemeClr val="bg2">
                  <a:lumMod val="25000"/>
                </a:schemeClr>
              </a:solidFill>
              <a:effectLst/>
              <a:uLnTx/>
              <a:uFillTx/>
              <a:latin typeface="+mn-lt"/>
            </a:endParaRPr>
          </a:p>
        </p:txBody>
      </p:sp>
      <p:sp>
        <p:nvSpPr>
          <p:cNvPr id="27" name="Text Placeholder 9"/>
          <p:cNvSpPr txBox="1">
            <a:spLocks/>
          </p:cNvSpPr>
          <p:nvPr/>
        </p:nvSpPr>
        <p:spPr>
          <a:xfrm>
            <a:off x="3287662" y="1947065"/>
            <a:ext cx="2058593" cy="1171649"/>
          </a:xfrm>
          <a:prstGeom prst="roundRect">
            <a:avLst/>
          </a:prstGeom>
          <a:solidFill>
            <a:schemeClr val="accent5">
              <a:lumMod val="60000"/>
              <a:lumOff val="40000"/>
            </a:schemeClr>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bg2">
                    <a:lumMod val="25000"/>
                  </a:schemeClr>
                </a:solidFill>
                <a:latin typeface="+mn-lt"/>
              </a:rPr>
              <a:t>Enhanced </a:t>
            </a:r>
            <a:r>
              <a:rPr lang="en-US" sz="2400" b="1" dirty="0" smtClean="0">
                <a:solidFill>
                  <a:schemeClr val="bg2">
                    <a:lumMod val="25000"/>
                  </a:schemeClr>
                </a:solidFill>
                <a:latin typeface="+mn-lt"/>
              </a:rPr>
              <a:t>Vegetation </a:t>
            </a:r>
            <a:r>
              <a:rPr lang="en-US" sz="2400" b="1" dirty="0">
                <a:solidFill>
                  <a:schemeClr val="bg2">
                    <a:lumMod val="25000"/>
                  </a:schemeClr>
                </a:solidFill>
                <a:latin typeface="+mn-lt"/>
              </a:rPr>
              <a:t>Index</a:t>
            </a:r>
          </a:p>
        </p:txBody>
      </p:sp>
      <p:sp>
        <p:nvSpPr>
          <p:cNvPr id="28" name="Text Placeholder 9"/>
          <p:cNvSpPr txBox="1">
            <a:spLocks/>
          </p:cNvSpPr>
          <p:nvPr/>
        </p:nvSpPr>
        <p:spPr>
          <a:xfrm>
            <a:off x="5807648" y="1914288"/>
            <a:ext cx="2147907" cy="1204425"/>
          </a:xfrm>
          <a:prstGeom prst="roundRect">
            <a:avLst/>
          </a:prstGeom>
          <a:solidFill>
            <a:schemeClr val="accent5">
              <a:lumMod val="60000"/>
              <a:lumOff val="40000"/>
            </a:schemeClr>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2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2">
                    <a:lumMod val="25000"/>
                  </a:schemeClr>
                </a:solidFill>
                <a:effectLst/>
                <a:uLnTx/>
                <a:uFillTx/>
                <a:latin typeface="+mn-lt"/>
              </a:rPr>
              <a:t>Gross Primary</a:t>
            </a:r>
            <a:r>
              <a:rPr kumimoji="0" lang="en-US" sz="2400" b="1" i="0" u="none" strike="noStrike" kern="1200" cap="none" spc="0" normalizeH="0" noProof="0" dirty="0">
                <a:ln>
                  <a:noFill/>
                </a:ln>
                <a:solidFill>
                  <a:schemeClr val="bg2">
                    <a:lumMod val="25000"/>
                  </a:schemeClr>
                </a:solidFill>
                <a:effectLst/>
                <a:uLnTx/>
                <a:uFillTx/>
                <a:latin typeface="+mn-lt"/>
              </a:rPr>
              <a:t> Productivity</a:t>
            </a:r>
            <a:endParaRPr kumimoji="0" lang="en-US" sz="2400" b="1" i="0" u="none" strike="noStrike" kern="1200" cap="none" spc="0" normalizeH="0" baseline="0" noProof="0" dirty="0">
              <a:ln>
                <a:noFill/>
              </a:ln>
              <a:solidFill>
                <a:schemeClr val="bg2">
                  <a:lumMod val="25000"/>
                </a:schemeClr>
              </a:solidFill>
              <a:effectLst/>
              <a:uLnTx/>
              <a:uFillTx/>
              <a:latin typeface="+mn-lt"/>
            </a:endParaRPr>
          </a:p>
        </p:txBody>
      </p:sp>
    </p:spTree>
    <p:extLst>
      <p:ext uri="{BB962C8B-B14F-4D97-AF65-F5344CB8AC3E}">
        <p14:creationId xmlns:p14="http://schemas.microsoft.com/office/powerpoint/2010/main" val="12059748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Mangrove Health</a:t>
            </a:r>
          </a:p>
        </p:txBody>
      </p:sp>
      <p:pic>
        <p:nvPicPr>
          <p:cNvPr id="1026" name="Picture 2" descr="C:\Users\crms\Downloads\MODIS GPP Better Y-Axi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5395" y="3942415"/>
            <a:ext cx="5779216" cy="2701155"/>
          </a:xfrm>
          <a:prstGeom prst="rect">
            <a:avLst/>
          </a:prstGeom>
          <a:noFill/>
          <a:ln w="19050">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1027" name="Picture 3" descr="C:\Users\crms\Downloads\Landsat_Area_NoTre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786" y="1312825"/>
            <a:ext cx="5779217" cy="2533109"/>
          </a:xfrm>
          <a:prstGeom prst="rect">
            <a:avLst/>
          </a:prstGeom>
          <a:noFill/>
          <a:ln w="19050">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1028" name="Picture 4" descr="C:\Users\crms\Downloads\Landsat_GPP_NoTren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6997" y="1312825"/>
            <a:ext cx="5779217" cy="2538636"/>
          </a:xfrm>
          <a:prstGeom prst="rect">
            <a:avLst/>
          </a:prstGeom>
          <a:noFill/>
          <a:ln w="1905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C2F9201-B614-49A0-93A1-9E6ED84373A8}"/>
              </a:ext>
            </a:extLst>
          </p:cNvPr>
          <p:cNvSpPr txBox="1"/>
          <p:nvPr/>
        </p:nvSpPr>
        <p:spPr>
          <a:xfrm>
            <a:off x="738553" y="1354015"/>
            <a:ext cx="4548549" cy="276999"/>
          </a:xfrm>
          <a:prstGeom prst="rect">
            <a:avLst/>
          </a:prstGeom>
          <a:solidFill>
            <a:schemeClr val="bg1"/>
          </a:solidFill>
        </p:spPr>
        <p:txBody>
          <a:bodyPr wrap="square" rtlCol="0">
            <a:spAutoFit/>
          </a:bodyPr>
          <a:lstStyle/>
          <a:p>
            <a:r>
              <a:rPr lang="en-US" sz="1200" b="1" dirty="0">
                <a:solidFill>
                  <a:schemeClr val="bg2">
                    <a:lumMod val="50000"/>
                  </a:schemeClr>
                </a:solidFill>
              </a:rPr>
              <a:t>Miami Mangrove Landsat Derived Area Over Time (n = 70)</a:t>
            </a:r>
          </a:p>
        </p:txBody>
      </p:sp>
      <p:sp>
        <p:nvSpPr>
          <p:cNvPr id="8" name="TextBox 7">
            <a:extLst>
              <a:ext uri="{FF2B5EF4-FFF2-40B4-BE49-F238E27FC236}">
                <a16:creationId xmlns:a16="http://schemas.microsoft.com/office/drawing/2014/main" xmlns="" id="{D70E9427-2D1B-4444-9C88-7EB1F886CF6B}"/>
              </a:ext>
            </a:extLst>
          </p:cNvPr>
          <p:cNvSpPr txBox="1"/>
          <p:nvPr/>
        </p:nvSpPr>
        <p:spPr>
          <a:xfrm>
            <a:off x="6649643" y="1354015"/>
            <a:ext cx="4456815" cy="276999"/>
          </a:xfrm>
          <a:prstGeom prst="rect">
            <a:avLst/>
          </a:prstGeom>
          <a:solidFill>
            <a:schemeClr val="bg1"/>
          </a:solidFill>
        </p:spPr>
        <p:txBody>
          <a:bodyPr wrap="square" rtlCol="0">
            <a:spAutoFit/>
          </a:bodyPr>
          <a:lstStyle/>
          <a:p>
            <a:r>
              <a:rPr lang="en-US" sz="1200" b="1" dirty="0">
                <a:solidFill>
                  <a:schemeClr val="bg2">
                    <a:lumMod val="50000"/>
                  </a:schemeClr>
                </a:solidFill>
              </a:rPr>
              <a:t>Miami Mangrove Landsat Derived GPP Over Time (n = 70)</a:t>
            </a:r>
          </a:p>
        </p:txBody>
      </p:sp>
      <p:sp>
        <p:nvSpPr>
          <p:cNvPr id="9" name="TextBox 8">
            <a:extLst>
              <a:ext uri="{FF2B5EF4-FFF2-40B4-BE49-F238E27FC236}">
                <a16:creationId xmlns:a16="http://schemas.microsoft.com/office/drawing/2014/main" xmlns="" id="{3D1D18D7-08ED-4CF1-9232-F28F746190CD}"/>
              </a:ext>
            </a:extLst>
          </p:cNvPr>
          <p:cNvSpPr txBox="1"/>
          <p:nvPr/>
        </p:nvSpPr>
        <p:spPr>
          <a:xfrm>
            <a:off x="395044" y="1676113"/>
            <a:ext cx="603653"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22.5</a:t>
            </a:r>
          </a:p>
        </p:txBody>
      </p:sp>
      <p:sp>
        <p:nvSpPr>
          <p:cNvPr id="10" name="TextBox 9">
            <a:extLst>
              <a:ext uri="{FF2B5EF4-FFF2-40B4-BE49-F238E27FC236}">
                <a16:creationId xmlns:a16="http://schemas.microsoft.com/office/drawing/2014/main" xmlns="" id="{68435D7E-577F-480B-A2B5-BBC3D9011004}"/>
              </a:ext>
            </a:extLst>
          </p:cNvPr>
          <p:cNvSpPr txBox="1"/>
          <p:nvPr/>
        </p:nvSpPr>
        <p:spPr>
          <a:xfrm>
            <a:off x="433590" y="2237396"/>
            <a:ext cx="539597"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15.0</a:t>
            </a:r>
          </a:p>
        </p:txBody>
      </p:sp>
      <p:sp>
        <p:nvSpPr>
          <p:cNvPr id="11" name="TextBox 10">
            <a:extLst>
              <a:ext uri="{FF2B5EF4-FFF2-40B4-BE49-F238E27FC236}">
                <a16:creationId xmlns:a16="http://schemas.microsoft.com/office/drawing/2014/main" xmlns="" id="{81CA6C7F-A441-434C-AD32-958251124D3E}"/>
              </a:ext>
            </a:extLst>
          </p:cNvPr>
          <p:cNvSpPr txBox="1"/>
          <p:nvPr/>
        </p:nvSpPr>
        <p:spPr>
          <a:xfrm>
            <a:off x="549747" y="2865072"/>
            <a:ext cx="41616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7.5</a:t>
            </a:r>
          </a:p>
        </p:txBody>
      </p:sp>
      <p:sp>
        <p:nvSpPr>
          <p:cNvPr id="12" name="TextBox 11">
            <a:extLst>
              <a:ext uri="{FF2B5EF4-FFF2-40B4-BE49-F238E27FC236}">
                <a16:creationId xmlns:a16="http://schemas.microsoft.com/office/drawing/2014/main" xmlns="" id="{5771C5B1-5CC9-4278-8218-83C592785D5A}"/>
              </a:ext>
            </a:extLst>
          </p:cNvPr>
          <p:cNvSpPr txBox="1"/>
          <p:nvPr/>
        </p:nvSpPr>
        <p:spPr>
          <a:xfrm>
            <a:off x="396461" y="3443796"/>
            <a:ext cx="603664"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0.0</a:t>
            </a:r>
          </a:p>
        </p:txBody>
      </p:sp>
      <p:sp>
        <p:nvSpPr>
          <p:cNvPr id="13" name="TextBox 12">
            <a:extLst>
              <a:ext uri="{FF2B5EF4-FFF2-40B4-BE49-F238E27FC236}">
                <a16:creationId xmlns:a16="http://schemas.microsoft.com/office/drawing/2014/main" xmlns="" id="{5D3D81E7-1E9D-4B34-9ADA-3100D373CD5F}"/>
              </a:ext>
            </a:extLst>
          </p:cNvPr>
          <p:cNvSpPr txBox="1"/>
          <p:nvPr/>
        </p:nvSpPr>
        <p:spPr>
          <a:xfrm>
            <a:off x="1340496" y="3561531"/>
            <a:ext cx="60304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‘90</a:t>
            </a:r>
          </a:p>
        </p:txBody>
      </p:sp>
      <p:sp>
        <p:nvSpPr>
          <p:cNvPr id="14" name="TextBox 13">
            <a:extLst>
              <a:ext uri="{FF2B5EF4-FFF2-40B4-BE49-F238E27FC236}">
                <a16:creationId xmlns:a16="http://schemas.microsoft.com/office/drawing/2014/main" xmlns="" id="{1743C8E9-95BE-4C8B-9F3B-C414F1A848BA}"/>
              </a:ext>
            </a:extLst>
          </p:cNvPr>
          <p:cNvSpPr txBox="1"/>
          <p:nvPr/>
        </p:nvSpPr>
        <p:spPr>
          <a:xfrm>
            <a:off x="2032126" y="3561530"/>
            <a:ext cx="60304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‘95</a:t>
            </a:r>
          </a:p>
        </p:txBody>
      </p:sp>
      <p:sp>
        <p:nvSpPr>
          <p:cNvPr id="15" name="TextBox 14">
            <a:extLst>
              <a:ext uri="{FF2B5EF4-FFF2-40B4-BE49-F238E27FC236}">
                <a16:creationId xmlns:a16="http://schemas.microsoft.com/office/drawing/2014/main" xmlns="" id="{D9DE69EF-AB83-4770-B3F3-0D3336DD2488}"/>
              </a:ext>
            </a:extLst>
          </p:cNvPr>
          <p:cNvSpPr txBox="1"/>
          <p:nvPr/>
        </p:nvSpPr>
        <p:spPr>
          <a:xfrm>
            <a:off x="2790872" y="3567224"/>
            <a:ext cx="60304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‘00</a:t>
            </a:r>
          </a:p>
        </p:txBody>
      </p:sp>
      <p:sp>
        <p:nvSpPr>
          <p:cNvPr id="16" name="TextBox 15">
            <a:extLst>
              <a:ext uri="{FF2B5EF4-FFF2-40B4-BE49-F238E27FC236}">
                <a16:creationId xmlns:a16="http://schemas.microsoft.com/office/drawing/2014/main" xmlns="" id="{45713B3B-7A28-4180-AD80-BBED64CA3E00}"/>
              </a:ext>
            </a:extLst>
          </p:cNvPr>
          <p:cNvSpPr txBox="1"/>
          <p:nvPr/>
        </p:nvSpPr>
        <p:spPr>
          <a:xfrm>
            <a:off x="3528678" y="3562382"/>
            <a:ext cx="60304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‘05</a:t>
            </a:r>
          </a:p>
        </p:txBody>
      </p:sp>
      <p:sp>
        <p:nvSpPr>
          <p:cNvPr id="17" name="TextBox 16">
            <a:extLst>
              <a:ext uri="{FF2B5EF4-FFF2-40B4-BE49-F238E27FC236}">
                <a16:creationId xmlns:a16="http://schemas.microsoft.com/office/drawing/2014/main" xmlns="" id="{25464301-B929-4DEF-912E-892127D15D69}"/>
              </a:ext>
            </a:extLst>
          </p:cNvPr>
          <p:cNvSpPr txBox="1"/>
          <p:nvPr/>
        </p:nvSpPr>
        <p:spPr>
          <a:xfrm>
            <a:off x="4236635" y="3561530"/>
            <a:ext cx="60304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‘10</a:t>
            </a:r>
          </a:p>
        </p:txBody>
      </p:sp>
      <p:sp>
        <p:nvSpPr>
          <p:cNvPr id="18" name="TextBox 17">
            <a:extLst>
              <a:ext uri="{FF2B5EF4-FFF2-40B4-BE49-F238E27FC236}">
                <a16:creationId xmlns:a16="http://schemas.microsoft.com/office/drawing/2014/main" xmlns="" id="{12663A51-1346-400E-80BF-1FFFF311A324}"/>
              </a:ext>
            </a:extLst>
          </p:cNvPr>
          <p:cNvSpPr txBox="1"/>
          <p:nvPr/>
        </p:nvSpPr>
        <p:spPr>
          <a:xfrm>
            <a:off x="5041945" y="3561530"/>
            <a:ext cx="432363"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‘15</a:t>
            </a:r>
          </a:p>
        </p:txBody>
      </p:sp>
      <p:sp>
        <p:nvSpPr>
          <p:cNvPr id="19" name="TextBox 18">
            <a:extLst>
              <a:ext uri="{FF2B5EF4-FFF2-40B4-BE49-F238E27FC236}">
                <a16:creationId xmlns:a16="http://schemas.microsoft.com/office/drawing/2014/main" xmlns="" id="{8A461C74-F8AB-442E-B46F-F5240A05A4EC}"/>
              </a:ext>
            </a:extLst>
          </p:cNvPr>
          <p:cNvSpPr txBox="1"/>
          <p:nvPr/>
        </p:nvSpPr>
        <p:spPr>
          <a:xfrm>
            <a:off x="7423425" y="3597200"/>
            <a:ext cx="41616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‘90</a:t>
            </a:r>
          </a:p>
        </p:txBody>
      </p:sp>
      <p:sp>
        <p:nvSpPr>
          <p:cNvPr id="20" name="TextBox 19">
            <a:extLst>
              <a:ext uri="{FF2B5EF4-FFF2-40B4-BE49-F238E27FC236}">
                <a16:creationId xmlns:a16="http://schemas.microsoft.com/office/drawing/2014/main" xmlns="" id="{8260231E-F902-45F7-94A6-C714FA0EEE35}"/>
              </a:ext>
            </a:extLst>
          </p:cNvPr>
          <p:cNvSpPr txBox="1"/>
          <p:nvPr/>
        </p:nvSpPr>
        <p:spPr>
          <a:xfrm>
            <a:off x="8152141" y="3597200"/>
            <a:ext cx="41616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‘95</a:t>
            </a:r>
          </a:p>
        </p:txBody>
      </p:sp>
      <p:sp>
        <p:nvSpPr>
          <p:cNvPr id="21" name="TextBox 20">
            <a:extLst>
              <a:ext uri="{FF2B5EF4-FFF2-40B4-BE49-F238E27FC236}">
                <a16:creationId xmlns:a16="http://schemas.microsoft.com/office/drawing/2014/main" xmlns="" id="{19B21045-4DA1-4A8B-ABE6-ECF9CE39C624}"/>
              </a:ext>
            </a:extLst>
          </p:cNvPr>
          <p:cNvSpPr txBox="1"/>
          <p:nvPr/>
        </p:nvSpPr>
        <p:spPr>
          <a:xfrm>
            <a:off x="8880857" y="3597200"/>
            <a:ext cx="430800"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‘00</a:t>
            </a:r>
          </a:p>
        </p:txBody>
      </p:sp>
      <p:sp>
        <p:nvSpPr>
          <p:cNvPr id="22" name="TextBox 21">
            <a:extLst>
              <a:ext uri="{FF2B5EF4-FFF2-40B4-BE49-F238E27FC236}">
                <a16:creationId xmlns:a16="http://schemas.microsoft.com/office/drawing/2014/main" xmlns="" id="{64441285-D011-42CF-AEE7-B78CBD86A256}"/>
              </a:ext>
            </a:extLst>
          </p:cNvPr>
          <p:cNvSpPr txBox="1"/>
          <p:nvPr/>
        </p:nvSpPr>
        <p:spPr>
          <a:xfrm>
            <a:off x="9648402" y="3619939"/>
            <a:ext cx="41616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‘05</a:t>
            </a:r>
          </a:p>
        </p:txBody>
      </p:sp>
      <p:sp>
        <p:nvSpPr>
          <p:cNvPr id="23" name="TextBox 22">
            <a:extLst>
              <a:ext uri="{FF2B5EF4-FFF2-40B4-BE49-F238E27FC236}">
                <a16:creationId xmlns:a16="http://schemas.microsoft.com/office/drawing/2014/main" xmlns="" id="{90DD4D9C-EF4C-4289-A74F-8E08D7702B7D}"/>
              </a:ext>
            </a:extLst>
          </p:cNvPr>
          <p:cNvSpPr txBox="1"/>
          <p:nvPr/>
        </p:nvSpPr>
        <p:spPr>
          <a:xfrm>
            <a:off x="10353544" y="3616547"/>
            <a:ext cx="41616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‘10</a:t>
            </a:r>
          </a:p>
        </p:txBody>
      </p:sp>
      <p:sp>
        <p:nvSpPr>
          <p:cNvPr id="24" name="TextBox 23">
            <a:extLst>
              <a:ext uri="{FF2B5EF4-FFF2-40B4-BE49-F238E27FC236}">
                <a16:creationId xmlns:a16="http://schemas.microsoft.com/office/drawing/2014/main" xmlns="" id="{391D1B45-0D9E-4698-96E4-085A882577F1}"/>
              </a:ext>
            </a:extLst>
          </p:cNvPr>
          <p:cNvSpPr txBox="1"/>
          <p:nvPr/>
        </p:nvSpPr>
        <p:spPr>
          <a:xfrm>
            <a:off x="11117050" y="3597200"/>
            <a:ext cx="41616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‘15</a:t>
            </a:r>
          </a:p>
        </p:txBody>
      </p:sp>
      <p:sp>
        <p:nvSpPr>
          <p:cNvPr id="25" name="TextBox 24">
            <a:extLst>
              <a:ext uri="{FF2B5EF4-FFF2-40B4-BE49-F238E27FC236}">
                <a16:creationId xmlns:a16="http://schemas.microsoft.com/office/drawing/2014/main" xmlns="" id="{73151489-C9EB-4795-A552-3D5558F3E8C9}"/>
              </a:ext>
            </a:extLst>
          </p:cNvPr>
          <p:cNvSpPr txBox="1"/>
          <p:nvPr/>
        </p:nvSpPr>
        <p:spPr>
          <a:xfrm>
            <a:off x="854078" y="3545892"/>
            <a:ext cx="422468"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‘84</a:t>
            </a:r>
          </a:p>
        </p:txBody>
      </p:sp>
      <p:sp>
        <p:nvSpPr>
          <p:cNvPr id="26" name="TextBox 25">
            <a:extLst>
              <a:ext uri="{FF2B5EF4-FFF2-40B4-BE49-F238E27FC236}">
                <a16:creationId xmlns:a16="http://schemas.microsoft.com/office/drawing/2014/main" xmlns="" id="{7A4DB3B7-5440-4593-93D8-52287E03BDDA}"/>
              </a:ext>
            </a:extLst>
          </p:cNvPr>
          <p:cNvSpPr txBox="1"/>
          <p:nvPr/>
        </p:nvSpPr>
        <p:spPr>
          <a:xfrm>
            <a:off x="5456084" y="3563396"/>
            <a:ext cx="44096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‘17</a:t>
            </a:r>
          </a:p>
        </p:txBody>
      </p:sp>
      <p:sp>
        <p:nvSpPr>
          <p:cNvPr id="27" name="TextBox 26">
            <a:extLst>
              <a:ext uri="{FF2B5EF4-FFF2-40B4-BE49-F238E27FC236}">
                <a16:creationId xmlns:a16="http://schemas.microsoft.com/office/drawing/2014/main" xmlns="" id="{B103D957-2C5F-4EB5-90EB-292E4A0C970F}"/>
              </a:ext>
            </a:extLst>
          </p:cNvPr>
          <p:cNvSpPr txBox="1"/>
          <p:nvPr/>
        </p:nvSpPr>
        <p:spPr>
          <a:xfrm>
            <a:off x="11517328" y="3597200"/>
            <a:ext cx="41616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‘17</a:t>
            </a:r>
          </a:p>
        </p:txBody>
      </p:sp>
      <p:sp>
        <p:nvSpPr>
          <p:cNvPr id="28" name="TextBox 27">
            <a:extLst>
              <a:ext uri="{FF2B5EF4-FFF2-40B4-BE49-F238E27FC236}">
                <a16:creationId xmlns:a16="http://schemas.microsoft.com/office/drawing/2014/main" xmlns="" id="{F0F64287-2F81-49E2-9A2D-40B6DEAA03B5}"/>
              </a:ext>
            </a:extLst>
          </p:cNvPr>
          <p:cNvSpPr txBox="1"/>
          <p:nvPr/>
        </p:nvSpPr>
        <p:spPr>
          <a:xfrm>
            <a:off x="6911556" y="3597200"/>
            <a:ext cx="41616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‘84</a:t>
            </a:r>
          </a:p>
        </p:txBody>
      </p:sp>
      <p:sp>
        <p:nvSpPr>
          <p:cNvPr id="29" name="TextBox 28">
            <a:extLst>
              <a:ext uri="{FF2B5EF4-FFF2-40B4-BE49-F238E27FC236}">
                <a16:creationId xmlns:a16="http://schemas.microsoft.com/office/drawing/2014/main" xmlns="" id="{AD25E7EF-8FD8-43AF-A10B-D4C764814543}"/>
              </a:ext>
            </a:extLst>
          </p:cNvPr>
          <p:cNvSpPr txBox="1"/>
          <p:nvPr/>
        </p:nvSpPr>
        <p:spPr>
          <a:xfrm>
            <a:off x="6459314" y="2116482"/>
            <a:ext cx="595395"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0.050</a:t>
            </a:r>
          </a:p>
        </p:txBody>
      </p:sp>
      <p:sp>
        <p:nvSpPr>
          <p:cNvPr id="30" name="TextBox 29">
            <a:extLst>
              <a:ext uri="{FF2B5EF4-FFF2-40B4-BE49-F238E27FC236}">
                <a16:creationId xmlns:a16="http://schemas.microsoft.com/office/drawing/2014/main" xmlns="" id="{EC67D63A-DE2E-4EBC-A8EC-E9A0D5C06C7D}"/>
              </a:ext>
            </a:extLst>
          </p:cNvPr>
          <p:cNvSpPr txBox="1"/>
          <p:nvPr/>
        </p:nvSpPr>
        <p:spPr>
          <a:xfrm>
            <a:off x="6459313" y="2807792"/>
            <a:ext cx="595387"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0.025</a:t>
            </a:r>
          </a:p>
        </p:txBody>
      </p:sp>
      <p:sp>
        <p:nvSpPr>
          <p:cNvPr id="31" name="TextBox 30">
            <a:extLst>
              <a:ext uri="{FF2B5EF4-FFF2-40B4-BE49-F238E27FC236}">
                <a16:creationId xmlns:a16="http://schemas.microsoft.com/office/drawing/2014/main" xmlns="" id="{2575EFD9-B728-4060-A8F1-3E59E7EC651F}"/>
              </a:ext>
            </a:extLst>
          </p:cNvPr>
          <p:cNvSpPr txBox="1"/>
          <p:nvPr/>
        </p:nvSpPr>
        <p:spPr>
          <a:xfrm>
            <a:off x="6430443" y="3429000"/>
            <a:ext cx="618773"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0.000</a:t>
            </a:r>
          </a:p>
        </p:txBody>
      </p:sp>
      <p:sp>
        <p:nvSpPr>
          <p:cNvPr id="32" name="TextBox 31">
            <a:extLst>
              <a:ext uri="{FF2B5EF4-FFF2-40B4-BE49-F238E27FC236}">
                <a16:creationId xmlns:a16="http://schemas.microsoft.com/office/drawing/2014/main" xmlns="" id="{16A7A52C-A800-4308-A5A5-5B59A2D24143}"/>
              </a:ext>
            </a:extLst>
          </p:cNvPr>
          <p:cNvSpPr txBox="1"/>
          <p:nvPr/>
        </p:nvSpPr>
        <p:spPr>
          <a:xfrm>
            <a:off x="3689832" y="4040129"/>
            <a:ext cx="4545629" cy="276999"/>
          </a:xfrm>
          <a:prstGeom prst="rect">
            <a:avLst/>
          </a:prstGeom>
          <a:solidFill>
            <a:schemeClr val="bg1"/>
          </a:solidFill>
        </p:spPr>
        <p:txBody>
          <a:bodyPr wrap="square" rtlCol="0">
            <a:spAutoFit/>
          </a:bodyPr>
          <a:lstStyle/>
          <a:p>
            <a:r>
              <a:rPr lang="en-US" sz="1200" b="1" dirty="0">
                <a:solidFill>
                  <a:schemeClr val="bg2">
                    <a:lumMod val="50000"/>
                  </a:schemeClr>
                </a:solidFill>
              </a:rPr>
              <a:t>Miami Mangrove MODIS Derived GPP Over Time (n = 795)</a:t>
            </a:r>
          </a:p>
        </p:txBody>
      </p:sp>
      <p:sp>
        <p:nvSpPr>
          <p:cNvPr id="33" name="TextBox 32">
            <a:extLst>
              <a:ext uri="{FF2B5EF4-FFF2-40B4-BE49-F238E27FC236}">
                <a16:creationId xmlns:a16="http://schemas.microsoft.com/office/drawing/2014/main" xmlns="" id="{5DC0FC66-D2DF-44B6-A91A-5A4D65896EA9}"/>
              </a:ext>
            </a:extLst>
          </p:cNvPr>
          <p:cNvSpPr txBox="1"/>
          <p:nvPr/>
        </p:nvSpPr>
        <p:spPr>
          <a:xfrm>
            <a:off x="3276600" y="4552270"/>
            <a:ext cx="608182"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0.045</a:t>
            </a:r>
          </a:p>
        </p:txBody>
      </p:sp>
      <p:sp>
        <p:nvSpPr>
          <p:cNvPr id="34" name="TextBox 33">
            <a:extLst>
              <a:ext uri="{FF2B5EF4-FFF2-40B4-BE49-F238E27FC236}">
                <a16:creationId xmlns:a16="http://schemas.microsoft.com/office/drawing/2014/main" xmlns="" id="{E53E9DE4-88E4-42F6-8361-9A74B52E2C3A}"/>
              </a:ext>
            </a:extLst>
          </p:cNvPr>
          <p:cNvSpPr txBox="1"/>
          <p:nvPr/>
        </p:nvSpPr>
        <p:spPr>
          <a:xfrm>
            <a:off x="3276600" y="5077548"/>
            <a:ext cx="573722"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0.030</a:t>
            </a:r>
          </a:p>
        </p:txBody>
      </p:sp>
      <p:sp>
        <p:nvSpPr>
          <p:cNvPr id="35" name="TextBox 34">
            <a:extLst>
              <a:ext uri="{FF2B5EF4-FFF2-40B4-BE49-F238E27FC236}">
                <a16:creationId xmlns:a16="http://schemas.microsoft.com/office/drawing/2014/main" xmlns="" id="{2CA64AAC-FE5C-401B-9FDB-22452168C40E}"/>
              </a:ext>
            </a:extLst>
          </p:cNvPr>
          <p:cNvSpPr txBox="1"/>
          <p:nvPr/>
        </p:nvSpPr>
        <p:spPr>
          <a:xfrm>
            <a:off x="3293474" y="5601263"/>
            <a:ext cx="573722"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0.015</a:t>
            </a:r>
          </a:p>
        </p:txBody>
      </p:sp>
      <p:sp>
        <p:nvSpPr>
          <p:cNvPr id="36" name="TextBox 35">
            <a:extLst>
              <a:ext uri="{FF2B5EF4-FFF2-40B4-BE49-F238E27FC236}">
                <a16:creationId xmlns:a16="http://schemas.microsoft.com/office/drawing/2014/main" xmlns="" id="{1BC3EDC6-BED0-4D47-9B59-ECF7A31B0A0B}"/>
              </a:ext>
            </a:extLst>
          </p:cNvPr>
          <p:cNvSpPr txBox="1"/>
          <p:nvPr/>
        </p:nvSpPr>
        <p:spPr>
          <a:xfrm>
            <a:off x="3265472" y="6127618"/>
            <a:ext cx="573722"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0.000</a:t>
            </a:r>
          </a:p>
        </p:txBody>
      </p:sp>
      <p:sp>
        <p:nvSpPr>
          <p:cNvPr id="37" name="TextBox 36">
            <a:extLst>
              <a:ext uri="{FF2B5EF4-FFF2-40B4-BE49-F238E27FC236}">
                <a16:creationId xmlns:a16="http://schemas.microsoft.com/office/drawing/2014/main" xmlns="" id="{4DB12A17-B365-476F-A391-315D75394593}"/>
              </a:ext>
            </a:extLst>
          </p:cNvPr>
          <p:cNvSpPr txBox="1"/>
          <p:nvPr/>
        </p:nvSpPr>
        <p:spPr>
          <a:xfrm>
            <a:off x="4972716" y="6366571"/>
            <a:ext cx="41616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‘05</a:t>
            </a:r>
          </a:p>
        </p:txBody>
      </p:sp>
      <p:sp>
        <p:nvSpPr>
          <p:cNvPr id="38" name="TextBox 37">
            <a:extLst>
              <a:ext uri="{FF2B5EF4-FFF2-40B4-BE49-F238E27FC236}">
                <a16:creationId xmlns:a16="http://schemas.microsoft.com/office/drawing/2014/main" xmlns="" id="{E5BA4746-F734-47B7-A22F-81449CD3B27F}"/>
              </a:ext>
            </a:extLst>
          </p:cNvPr>
          <p:cNvSpPr txBox="1"/>
          <p:nvPr/>
        </p:nvSpPr>
        <p:spPr>
          <a:xfrm>
            <a:off x="6298548" y="6366571"/>
            <a:ext cx="41616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‘10</a:t>
            </a:r>
          </a:p>
        </p:txBody>
      </p:sp>
      <p:sp>
        <p:nvSpPr>
          <p:cNvPr id="39" name="TextBox 38">
            <a:extLst>
              <a:ext uri="{FF2B5EF4-FFF2-40B4-BE49-F238E27FC236}">
                <a16:creationId xmlns:a16="http://schemas.microsoft.com/office/drawing/2014/main" xmlns="" id="{7BADE3E9-792C-4E67-8E58-8140672BAEA8}"/>
              </a:ext>
            </a:extLst>
          </p:cNvPr>
          <p:cNvSpPr txBox="1"/>
          <p:nvPr/>
        </p:nvSpPr>
        <p:spPr>
          <a:xfrm>
            <a:off x="7631508" y="6366571"/>
            <a:ext cx="41616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‘15</a:t>
            </a:r>
          </a:p>
        </p:txBody>
      </p:sp>
      <p:sp>
        <p:nvSpPr>
          <p:cNvPr id="40" name="TextBox 39">
            <a:extLst>
              <a:ext uri="{FF2B5EF4-FFF2-40B4-BE49-F238E27FC236}">
                <a16:creationId xmlns:a16="http://schemas.microsoft.com/office/drawing/2014/main" xmlns="" id="{A1D20B22-1F6C-4E50-AA04-2AB99694E373}"/>
              </a:ext>
            </a:extLst>
          </p:cNvPr>
          <p:cNvSpPr txBox="1"/>
          <p:nvPr/>
        </p:nvSpPr>
        <p:spPr>
          <a:xfrm>
            <a:off x="8373529" y="6366571"/>
            <a:ext cx="416169"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‘17</a:t>
            </a:r>
          </a:p>
        </p:txBody>
      </p:sp>
      <p:sp>
        <p:nvSpPr>
          <p:cNvPr id="41" name="TextBox 40">
            <a:extLst>
              <a:ext uri="{FF2B5EF4-FFF2-40B4-BE49-F238E27FC236}">
                <a16:creationId xmlns:a16="http://schemas.microsoft.com/office/drawing/2014/main" xmlns="" id="{03DC7FFC-A34C-42B0-B298-D6E8FD611920}"/>
              </a:ext>
            </a:extLst>
          </p:cNvPr>
          <p:cNvSpPr txBox="1"/>
          <p:nvPr/>
        </p:nvSpPr>
        <p:spPr>
          <a:xfrm>
            <a:off x="3645728" y="6366570"/>
            <a:ext cx="442933"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a:t>
            </a:r>
            <a:r>
              <a:rPr lang="en-US" sz="1200" dirty="0" smtClean="0">
                <a:solidFill>
                  <a:schemeClr val="bg2">
                    <a:lumMod val="50000"/>
                  </a:schemeClr>
                </a:solidFill>
              </a:rPr>
              <a:t>00</a:t>
            </a:r>
            <a:endParaRPr lang="en-US" sz="1200" dirty="0">
              <a:solidFill>
                <a:schemeClr val="bg2">
                  <a:lumMod val="50000"/>
                </a:schemeClr>
              </a:solidFill>
            </a:endParaRPr>
          </a:p>
        </p:txBody>
      </p:sp>
      <p:sp>
        <p:nvSpPr>
          <p:cNvPr id="42" name="TextBox 41">
            <a:extLst>
              <a:ext uri="{FF2B5EF4-FFF2-40B4-BE49-F238E27FC236}">
                <a16:creationId xmlns:a16="http://schemas.microsoft.com/office/drawing/2014/main" xmlns="" id="{580371AA-3305-49E0-A74C-D422DEE23E72}"/>
              </a:ext>
            </a:extLst>
          </p:cNvPr>
          <p:cNvSpPr txBox="1"/>
          <p:nvPr/>
        </p:nvSpPr>
        <p:spPr>
          <a:xfrm rot="16200000">
            <a:off x="-206114" y="2380438"/>
            <a:ext cx="1216150"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Area (km</a:t>
            </a:r>
            <a:r>
              <a:rPr lang="en-US" sz="1200" baseline="30000" dirty="0">
                <a:solidFill>
                  <a:schemeClr val="bg2">
                    <a:lumMod val="50000"/>
                  </a:schemeClr>
                </a:solidFill>
              </a:rPr>
              <a:t>2</a:t>
            </a:r>
            <a:r>
              <a:rPr lang="en-US" sz="1200" dirty="0">
                <a:solidFill>
                  <a:schemeClr val="bg2">
                    <a:lumMod val="50000"/>
                  </a:schemeClr>
                </a:solidFill>
              </a:rPr>
              <a:t>)</a:t>
            </a:r>
          </a:p>
        </p:txBody>
      </p:sp>
      <p:sp>
        <p:nvSpPr>
          <p:cNvPr id="43" name="TextBox 42">
            <a:extLst>
              <a:ext uri="{FF2B5EF4-FFF2-40B4-BE49-F238E27FC236}">
                <a16:creationId xmlns:a16="http://schemas.microsoft.com/office/drawing/2014/main" xmlns="" id="{92FAEED9-A54C-40DB-B9FC-7ADD5F7BA013}"/>
              </a:ext>
            </a:extLst>
          </p:cNvPr>
          <p:cNvSpPr txBox="1"/>
          <p:nvPr/>
        </p:nvSpPr>
        <p:spPr>
          <a:xfrm rot="16200000">
            <a:off x="5686465" y="2515668"/>
            <a:ext cx="1330254"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GPP (</a:t>
            </a:r>
            <a:r>
              <a:rPr lang="en-US" sz="1200" dirty="0" err="1">
                <a:solidFill>
                  <a:schemeClr val="bg2">
                    <a:lumMod val="50000"/>
                  </a:schemeClr>
                </a:solidFill>
              </a:rPr>
              <a:t>KgC</a:t>
            </a:r>
            <a:r>
              <a:rPr lang="en-US" sz="1200" dirty="0">
                <a:solidFill>
                  <a:schemeClr val="bg2">
                    <a:lumMod val="50000"/>
                  </a:schemeClr>
                </a:solidFill>
              </a:rPr>
              <a:t> / m</a:t>
            </a:r>
            <a:r>
              <a:rPr lang="en-US" sz="1200" baseline="30000" dirty="0">
                <a:solidFill>
                  <a:schemeClr val="bg2">
                    <a:lumMod val="50000"/>
                  </a:schemeClr>
                </a:solidFill>
              </a:rPr>
              <a:t>2</a:t>
            </a:r>
            <a:r>
              <a:rPr lang="en-US" sz="1200" dirty="0">
                <a:solidFill>
                  <a:schemeClr val="bg2">
                    <a:lumMod val="50000"/>
                  </a:schemeClr>
                </a:solidFill>
              </a:rPr>
              <a:t>)</a:t>
            </a:r>
          </a:p>
        </p:txBody>
      </p:sp>
      <p:sp>
        <p:nvSpPr>
          <p:cNvPr id="44" name="TextBox 43">
            <a:extLst>
              <a:ext uri="{FF2B5EF4-FFF2-40B4-BE49-F238E27FC236}">
                <a16:creationId xmlns:a16="http://schemas.microsoft.com/office/drawing/2014/main" xmlns="" id="{16465541-DB96-4B87-AAE8-F46673CC96D3}"/>
              </a:ext>
            </a:extLst>
          </p:cNvPr>
          <p:cNvSpPr txBox="1"/>
          <p:nvPr/>
        </p:nvSpPr>
        <p:spPr>
          <a:xfrm rot="16200000">
            <a:off x="2571636" y="5294342"/>
            <a:ext cx="1330254" cy="276999"/>
          </a:xfrm>
          <a:prstGeom prst="rect">
            <a:avLst/>
          </a:prstGeom>
          <a:solidFill>
            <a:schemeClr val="bg1"/>
          </a:solidFill>
        </p:spPr>
        <p:txBody>
          <a:bodyPr wrap="square" rtlCol="0">
            <a:spAutoFit/>
          </a:bodyPr>
          <a:lstStyle/>
          <a:p>
            <a:pPr algn="ctr"/>
            <a:r>
              <a:rPr lang="en-US" sz="1200" dirty="0">
                <a:solidFill>
                  <a:schemeClr val="bg2">
                    <a:lumMod val="50000"/>
                  </a:schemeClr>
                </a:solidFill>
              </a:rPr>
              <a:t>GPP (</a:t>
            </a:r>
            <a:r>
              <a:rPr lang="en-US" sz="1200" dirty="0" err="1">
                <a:solidFill>
                  <a:schemeClr val="bg2">
                    <a:lumMod val="50000"/>
                  </a:schemeClr>
                </a:solidFill>
              </a:rPr>
              <a:t>KgC</a:t>
            </a:r>
            <a:r>
              <a:rPr lang="en-US" sz="1200" dirty="0">
                <a:solidFill>
                  <a:schemeClr val="bg2">
                    <a:lumMod val="50000"/>
                  </a:schemeClr>
                </a:solidFill>
              </a:rPr>
              <a:t> / m</a:t>
            </a:r>
            <a:r>
              <a:rPr lang="en-US" sz="1200" baseline="30000" dirty="0">
                <a:solidFill>
                  <a:schemeClr val="bg2">
                    <a:lumMod val="50000"/>
                  </a:schemeClr>
                </a:solidFill>
              </a:rPr>
              <a:t>2</a:t>
            </a:r>
            <a:r>
              <a:rPr lang="en-US" sz="1200" dirty="0">
                <a:solidFill>
                  <a:schemeClr val="bg2">
                    <a:lumMod val="50000"/>
                  </a:schemeClr>
                </a:solidFill>
              </a:rPr>
              <a:t>)</a:t>
            </a:r>
          </a:p>
        </p:txBody>
      </p:sp>
      <p:cxnSp>
        <p:nvCxnSpPr>
          <p:cNvPr id="5" name="Straight Connector 4">
            <a:extLst>
              <a:ext uri="{FF2B5EF4-FFF2-40B4-BE49-F238E27FC236}">
                <a16:creationId xmlns:a16="http://schemas.microsoft.com/office/drawing/2014/main" xmlns="" id="{FBD80981-2495-4AE3-95C2-10502F76FD9A}"/>
              </a:ext>
            </a:extLst>
          </p:cNvPr>
          <p:cNvCxnSpPr/>
          <p:nvPr/>
        </p:nvCxnSpPr>
        <p:spPr>
          <a:xfrm>
            <a:off x="11200203" y="1571488"/>
            <a:ext cx="0" cy="2214147"/>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D5C0DB5D-A99C-470D-B000-24C4D2E2C27A}"/>
              </a:ext>
            </a:extLst>
          </p:cNvPr>
          <p:cNvCxnSpPr/>
          <p:nvPr/>
        </p:nvCxnSpPr>
        <p:spPr>
          <a:xfrm>
            <a:off x="5086055" y="1571488"/>
            <a:ext cx="0" cy="2214147"/>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xmlns="" id="{5CF91C4C-D09D-496D-91D9-F9EADE45F062}"/>
              </a:ext>
            </a:extLst>
          </p:cNvPr>
          <p:cNvSpPr txBox="1"/>
          <p:nvPr/>
        </p:nvSpPr>
        <p:spPr>
          <a:xfrm>
            <a:off x="3562022" y="2613880"/>
            <a:ext cx="1168229" cy="276999"/>
          </a:xfrm>
          <a:prstGeom prst="rect">
            <a:avLst/>
          </a:prstGeom>
          <a:noFill/>
        </p:spPr>
        <p:txBody>
          <a:bodyPr wrap="square" rtlCol="0">
            <a:spAutoFit/>
          </a:bodyPr>
          <a:lstStyle/>
          <a:p>
            <a:r>
              <a:rPr lang="en-US" sz="1200" dirty="0">
                <a:solidFill>
                  <a:schemeClr val="bg2">
                    <a:lumMod val="50000"/>
                  </a:schemeClr>
                </a:solidFill>
              </a:rPr>
              <a:t>Landsat 5 TM</a:t>
            </a:r>
          </a:p>
        </p:txBody>
      </p:sp>
      <p:sp>
        <p:nvSpPr>
          <p:cNvPr id="53" name="TextBox 52">
            <a:extLst>
              <a:ext uri="{FF2B5EF4-FFF2-40B4-BE49-F238E27FC236}">
                <a16:creationId xmlns:a16="http://schemas.microsoft.com/office/drawing/2014/main" xmlns="" id="{894A72F7-F2F4-415C-9D74-266D52D4532B}"/>
              </a:ext>
            </a:extLst>
          </p:cNvPr>
          <p:cNvSpPr txBox="1"/>
          <p:nvPr/>
        </p:nvSpPr>
        <p:spPr>
          <a:xfrm>
            <a:off x="5070657" y="2613880"/>
            <a:ext cx="1168229" cy="461665"/>
          </a:xfrm>
          <a:prstGeom prst="rect">
            <a:avLst/>
          </a:prstGeom>
          <a:noFill/>
        </p:spPr>
        <p:txBody>
          <a:bodyPr wrap="square" rtlCol="0">
            <a:spAutoFit/>
          </a:bodyPr>
          <a:lstStyle/>
          <a:p>
            <a:r>
              <a:rPr lang="en-US" sz="1200" dirty="0">
                <a:solidFill>
                  <a:schemeClr val="bg2">
                    <a:lumMod val="50000"/>
                  </a:schemeClr>
                </a:solidFill>
              </a:rPr>
              <a:t>Landsat 8 OLI </a:t>
            </a:r>
          </a:p>
        </p:txBody>
      </p:sp>
      <p:sp>
        <p:nvSpPr>
          <p:cNvPr id="54" name="TextBox 53">
            <a:extLst>
              <a:ext uri="{FF2B5EF4-FFF2-40B4-BE49-F238E27FC236}">
                <a16:creationId xmlns:a16="http://schemas.microsoft.com/office/drawing/2014/main" xmlns="" id="{9472314A-BFBC-4B49-AEFC-E7F6A4D63A52}"/>
              </a:ext>
            </a:extLst>
          </p:cNvPr>
          <p:cNvSpPr txBox="1"/>
          <p:nvPr/>
        </p:nvSpPr>
        <p:spPr>
          <a:xfrm>
            <a:off x="9560809" y="2618509"/>
            <a:ext cx="1168229" cy="276999"/>
          </a:xfrm>
          <a:prstGeom prst="rect">
            <a:avLst/>
          </a:prstGeom>
          <a:noFill/>
        </p:spPr>
        <p:txBody>
          <a:bodyPr wrap="square" rtlCol="0">
            <a:spAutoFit/>
          </a:bodyPr>
          <a:lstStyle/>
          <a:p>
            <a:r>
              <a:rPr lang="en-US" sz="1200" dirty="0">
                <a:solidFill>
                  <a:schemeClr val="bg2">
                    <a:lumMod val="50000"/>
                  </a:schemeClr>
                </a:solidFill>
              </a:rPr>
              <a:t>Landsat 5 TM</a:t>
            </a:r>
          </a:p>
        </p:txBody>
      </p:sp>
      <p:sp>
        <p:nvSpPr>
          <p:cNvPr id="55" name="TextBox 54">
            <a:extLst>
              <a:ext uri="{FF2B5EF4-FFF2-40B4-BE49-F238E27FC236}">
                <a16:creationId xmlns:a16="http://schemas.microsoft.com/office/drawing/2014/main" xmlns="" id="{10600A2F-E8C3-49EC-BB27-C1FC91037889}"/>
              </a:ext>
            </a:extLst>
          </p:cNvPr>
          <p:cNvSpPr txBox="1"/>
          <p:nvPr/>
        </p:nvSpPr>
        <p:spPr>
          <a:xfrm>
            <a:off x="11233273" y="2618509"/>
            <a:ext cx="868928" cy="461665"/>
          </a:xfrm>
          <a:prstGeom prst="rect">
            <a:avLst/>
          </a:prstGeom>
          <a:noFill/>
        </p:spPr>
        <p:txBody>
          <a:bodyPr wrap="square" rtlCol="0">
            <a:spAutoFit/>
          </a:bodyPr>
          <a:lstStyle/>
          <a:p>
            <a:r>
              <a:rPr lang="en-US" sz="1200" dirty="0"/>
              <a:t>Landsat 8 OLI</a:t>
            </a:r>
          </a:p>
        </p:txBody>
      </p:sp>
      <p:cxnSp>
        <p:nvCxnSpPr>
          <p:cNvPr id="51" name="Straight Connector 50">
            <a:extLst>
              <a:ext uri="{FF2B5EF4-FFF2-40B4-BE49-F238E27FC236}">
                <a16:creationId xmlns:a16="http://schemas.microsoft.com/office/drawing/2014/main" xmlns="" id="{7012BC88-F51E-4740-826D-989942C45A4B}"/>
              </a:ext>
            </a:extLst>
          </p:cNvPr>
          <p:cNvCxnSpPr>
            <a:cxnSpLocks/>
          </p:cNvCxnSpPr>
          <p:nvPr/>
        </p:nvCxnSpPr>
        <p:spPr>
          <a:xfrm>
            <a:off x="6890955" y="3859204"/>
            <a:ext cx="5075259"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86835EF4-4D6A-4E51-80DF-A0B194FC6908}"/>
              </a:ext>
            </a:extLst>
          </p:cNvPr>
          <p:cNvCxnSpPr>
            <a:cxnSpLocks/>
          </p:cNvCxnSpPr>
          <p:nvPr/>
        </p:nvCxnSpPr>
        <p:spPr>
          <a:xfrm>
            <a:off x="3106730" y="4730206"/>
            <a:ext cx="0" cy="1448611"/>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94E1D5A5-0432-4E28-9877-B2A37285DA7E}"/>
              </a:ext>
            </a:extLst>
          </p:cNvPr>
          <p:cNvCxnSpPr>
            <a:cxnSpLocks/>
          </p:cNvCxnSpPr>
          <p:nvPr/>
        </p:nvCxnSpPr>
        <p:spPr>
          <a:xfrm>
            <a:off x="973187" y="3561530"/>
            <a:ext cx="4703382" cy="1866"/>
          </a:xfrm>
          <a:prstGeom prst="line">
            <a:avLst/>
          </a:prstGeom>
          <a:ln>
            <a:solidFill>
              <a:srgbClr val="727272"/>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xmlns="" id="{550486AE-7512-45B0-8766-791B6E90A8E6}"/>
              </a:ext>
            </a:extLst>
          </p:cNvPr>
          <p:cNvSpPr txBox="1"/>
          <p:nvPr/>
        </p:nvSpPr>
        <p:spPr>
          <a:xfrm>
            <a:off x="9380882" y="4549009"/>
            <a:ext cx="2226918" cy="1661993"/>
          </a:xfrm>
          <a:prstGeom prst="rect">
            <a:avLst/>
          </a:prstGeom>
          <a:noFill/>
          <a:ln w="19050">
            <a:solidFill>
              <a:schemeClr val="accent1">
                <a:lumMod val="75000"/>
              </a:schemeClr>
            </a:solidFill>
          </a:ln>
        </p:spPr>
        <p:txBody>
          <a:bodyPr wrap="square" rtlCol="0">
            <a:spAutoFit/>
          </a:bodyPr>
          <a:lstStyle/>
          <a:p>
            <a:pPr fontAlgn="t"/>
            <a:r>
              <a:rPr lang="es-ES" sz="1400" dirty="0">
                <a:solidFill>
                  <a:schemeClr val="bg2">
                    <a:lumMod val="50000"/>
                  </a:schemeClr>
                </a:solidFill>
              </a:rPr>
              <a:t>GPP=0.096926*EVI + 0.0003819</a:t>
            </a:r>
          </a:p>
          <a:p>
            <a:pPr fontAlgn="t"/>
            <a:r>
              <a:rPr lang="es-ES" sz="1400" dirty="0">
                <a:solidFill>
                  <a:schemeClr val="bg2">
                    <a:lumMod val="50000"/>
                  </a:schemeClr>
                </a:solidFill>
              </a:rPr>
              <a:t/>
            </a:r>
            <a:br>
              <a:rPr lang="es-ES" sz="1400" dirty="0">
                <a:solidFill>
                  <a:schemeClr val="bg2">
                    <a:lumMod val="50000"/>
                  </a:schemeClr>
                </a:solidFill>
              </a:rPr>
            </a:br>
            <a:endParaRPr lang="es-ES" sz="1400" dirty="0">
              <a:solidFill>
                <a:schemeClr val="bg2">
                  <a:lumMod val="50000"/>
                </a:schemeClr>
              </a:solidFill>
            </a:endParaRPr>
          </a:p>
          <a:p>
            <a:pPr fontAlgn="t"/>
            <a:r>
              <a:rPr lang="es-ES" sz="1400" dirty="0" err="1">
                <a:solidFill>
                  <a:schemeClr val="bg2">
                    <a:lumMod val="50000"/>
                  </a:schemeClr>
                </a:solidFill>
              </a:rPr>
              <a:t>Where</a:t>
            </a:r>
            <a:r>
              <a:rPr lang="es-ES" sz="1400" dirty="0">
                <a:solidFill>
                  <a:schemeClr val="bg2">
                    <a:lumMod val="50000"/>
                  </a:schemeClr>
                </a:solidFill>
              </a:rPr>
              <a:t>, EVI = 2.5 [(NIR -Red)/(1+NIR+2.4*Red)]</a:t>
            </a:r>
          </a:p>
          <a:p>
            <a:endParaRPr lang="en-US" dirty="0">
              <a:solidFill>
                <a:schemeClr val="bg2">
                  <a:lumMod val="50000"/>
                </a:schemeClr>
              </a:solidFill>
            </a:endParaRPr>
          </a:p>
        </p:txBody>
      </p:sp>
      <p:cxnSp>
        <p:nvCxnSpPr>
          <p:cNvPr id="1024" name="Straight Arrow Connector 1023">
            <a:extLst>
              <a:ext uri="{FF2B5EF4-FFF2-40B4-BE49-F238E27FC236}">
                <a16:creationId xmlns:a16="http://schemas.microsoft.com/office/drawing/2014/main" xmlns="" id="{E8D30EF5-C43A-4F73-8C6F-3230B898A0B4}"/>
              </a:ext>
            </a:extLst>
          </p:cNvPr>
          <p:cNvCxnSpPr>
            <a:cxnSpLocks/>
          </p:cNvCxnSpPr>
          <p:nvPr/>
        </p:nvCxnSpPr>
        <p:spPr>
          <a:xfrm flipV="1">
            <a:off x="10227733" y="3893546"/>
            <a:ext cx="0" cy="658724"/>
          </a:xfrm>
          <a:prstGeom prst="straightConnector1">
            <a:avLst/>
          </a:prstGeom>
          <a:ln w="38100">
            <a:solidFill>
              <a:srgbClr val="1B57A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5699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Results – Mangrove Health</a:t>
            </a:r>
          </a:p>
        </p:txBody>
      </p:sp>
      <p:sp>
        <p:nvSpPr>
          <p:cNvPr id="11" name="Text Placeholder 16"/>
          <p:cNvSpPr txBox="1">
            <a:spLocks/>
          </p:cNvSpPr>
          <p:nvPr/>
        </p:nvSpPr>
        <p:spPr>
          <a:xfrm>
            <a:off x="58229" y="1328539"/>
            <a:ext cx="6781483" cy="313575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1B57AF"/>
              </a:buClr>
            </a:pPr>
            <a:endParaRPr lang="en-US" sz="2000" dirty="0">
              <a:solidFill>
                <a:schemeClr val="bg2">
                  <a:lumMod val="50000"/>
                </a:schemeClr>
              </a:solidFill>
            </a:endParaRPr>
          </a:p>
        </p:txBody>
      </p:sp>
      <p:sp>
        <p:nvSpPr>
          <p:cNvPr id="8" name="TextBox 7"/>
          <p:cNvSpPr txBox="1"/>
          <p:nvPr/>
        </p:nvSpPr>
        <p:spPr>
          <a:xfrm>
            <a:off x="1746315" y="4694693"/>
            <a:ext cx="1435008" cy="369332"/>
          </a:xfrm>
          <a:prstGeom prst="rect">
            <a:avLst/>
          </a:prstGeom>
          <a:noFill/>
        </p:spPr>
        <p:txBody>
          <a:bodyPr wrap="none" rtlCol="0">
            <a:spAutoFit/>
          </a:bodyPr>
          <a:lstStyle/>
          <a:p>
            <a:r>
              <a:rPr lang="en-US" dirty="0">
                <a:solidFill>
                  <a:schemeClr val="bg1"/>
                </a:solidFill>
              </a:rPr>
              <a:t>12/18/1990</a:t>
            </a:r>
          </a:p>
        </p:txBody>
      </p:sp>
      <p:sp>
        <p:nvSpPr>
          <p:cNvPr id="13" name="TextBox 12"/>
          <p:cNvSpPr txBox="1"/>
          <p:nvPr/>
        </p:nvSpPr>
        <p:spPr>
          <a:xfrm>
            <a:off x="4833528" y="4694693"/>
            <a:ext cx="1412566" cy="369332"/>
          </a:xfrm>
          <a:prstGeom prst="rect">
            <a:avLst/>
          </a:prstGeom>
          <a:noFill/>
        </p:spPr>
        <p:txBody>
          <a:bodyPr wrap="none" rtlCol="0">
            <a:spAutoFit/>
          </a:bodyPr>
          <a:lstStyle/>
          <a:p>
            <a:r>
              <a:rPr lang="en-US" dirty="0">
                <a:solidFill>
                  <a:schemeClr val="bg1"/>
                </a:solidFill>
              </a:rPr>
              <a:t>12/07/1992</a:t>
            </a:r>
          </a:p>
        </p:txBody>
      </p:sp>
      <p:sp>
        <p:nvSpPr>
          <p:cNvPr id="19" name="TextBox 18"/>
          <p:cNvSpPr txBox="1"/>
          <p:nvPr/>
        </p:nvSpPr>
        <p:spPr>
          <a:xfrm>
            <a:off x="10250252" y="4647233"/>
            <a:ext cx="693365" cy="184666"/>
          </a:xfrm>
          <a:prstGeom prst="rect">
            <a:avLst/>
          </a:prstGeom>
          <a:solidFill>
            <a:schemeClr val="bg1"/>
          </a:solidFill>
          <a:ln>
            <a:solidFill>
              <a:srgbClr val="000000">
                <a:alpha val="0"/>
              </a:srgbClr>
            </a:solidFill>
          </a:ln>
        </p:spPr>
        <p:txBody>
          <a:bodyPr wrap="square" lIns="0" tIns="0" rIns="0" bIns="0" rtlCol="0">
            <a:spAutoFit/>
          </a:bodyPr>
          <a:lstStyle/>
          <a:p>
            <a:endParaRPr lang="en-US" sz="1200" dirty="0">
              <a:latin typeface="Arial" charset="0"/>
              <a:ea typeface="Arial" charset="0"/>
              <a:cs typeface="Arial" charset="0"/>
            </a:endParaRPr>
          </a:p>
        </p:txBody>
      </p:sp>
      <p:grpSp>
        <p:nvGrpSpPr>
          <p:cNvPr id="33" name="Group 32"/>
          <p:cNvGrpSpPr/>
          <p:nvPr/>
        </p:nvGrpSpPr>
        <p:grpSpPr>
          <a:xfrm>
            <a:off x="977606" y="1180745"/>
            <a:ext cx="9966011" cy="4471123"/>
            <a:chOff x="14434091" y="11308296"/>
            <a:chExt cx="9966011" cy="4471123"/>
          </a:xfrm>
        </p:grpSpPr>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t="10001" r="22466"/>
            <a:stretch/>
          </p:blipFill>
          <p:spPr>
            <a:xfrm>
              <a:off x="14450486" y="11329804"/>
              <a:ext cx="3280690" cy="4449615"/>
            </a:xfrm>
            <a:prstGeom prst="rect">
              <a:avLst/>
            </a:prstGeom>
          </p:spPr>
        </p:pic>
        <p:pic>
          <p:nvPicPr>
            <p:cNvPr id="35" name="Picture 34"/>
            <p:cNvPicPr>
              <a:picLocks noChangeAspect="1"/>
            </p:cNvPicPr>
            <p:nvPr/>
          </p:nvPicPr>
          <p:blipFill rotWithShape="1">
            <a:blip r:embed="rId4">
              <a:extLst>
                <a:ext uri="{28A0092B-C50C-407E-A947-70E740481C1C}">
                  <a14:useLocalDpi xmlns:a14="http://schemas.microsoft.com/office/drawing/2010/main" val="0"/>
                </a:ext>
              </a:extLst>
            </a:blip>
            <a:srcRect l="1036" t="7841" r="21936" b="-131"/>
            <a:stretch/>
          </p:blipFill>
          <p:spPr>
            <a:xfrm>
              <a:off x="17838896" y="11328734"/>
              <a:ext cx="3194080" cy="4450002"/>
            </a:xfrm>
            <a:prstGeom prst="rect">
              <a:avLst/>
            </a:prstGeom>
          </p:spPr>
        </p:pic>
        <p:pic>
          <p:nvPicPr>
            <p:cNvPr id="36" name="Picture 35"/>
            <p:cNvPicPr>
              <a:picLocks noChangeAspect="1"/>
            </p:cNvPicPr>
            <p:nvPr/>
          </p:nvPicPr>
          <p:blipFill rotWithShape="1">
            <a:blip r:embed="rId5">
              <a:extLst>
                <a:ext uri="{28A0092B-C50C-407E-A947-70E740481C1C}">
                  <a14:useLocalDpi xmlns:a14="http://schemas.microsoft.com/office/drawing/2010/main" val="0"/>
                </a:ext>
              </a:extLst>
            </a:blip>
            <a:srcRect t="482" r="20004"/>
            <a:stretch/>
          </p:blipFill>
          <p:spPr>
            <a:xfrm>
              <a:off x="21119412" y="11329804"/>
              <a:ext cx="3280690" cy="4439314"/>
            </a:xfrm>
            <a:prstGeom prst="rect">
              <a:avLst/>
            </a:prstGeom>
          </p:spPr>
        </p:pic>
        <p:sp>
          <p:nvSpPr>
            <p:cNvPr id="38" name="TextBox 37"/>
            <p:cNvSpPr txBox="1"/>
            <p:nvPr/>
          </p:nvSpPr>
          <p:spPr>
            <a:xfrm>
              <a:off x="14434091" y="11308296"/>
              <a:ext cx="1793842" cy="2369880"/>
            </a:xfrm>
            <a:prstGeom prst="rect">
              <a:avLst/>
            </a:prstGeom>
            <a:solidFill>
              <a:srgbClr val="FFFFFF">
                <a:alpha val="40000"/>
              </a:srgbClr>
            </a:solidFill>
          </p:spPr>
          <p:txBody>
            <a:bodyPr wrap="square" rtlCol="0">
              <a:spAutoFit/>
            </a:bodyPr>
            <a:lstStyle/>
            <a:p>
              <a:r>
                <a:rPr lang="en-US" b="1" dirty="0">
                  <a:ea typeface="Arial" charset="0"/>
                  <a:cs typeface="Arial" charset="0"/>
                </a:rPr>
                <a:t>Gross Primary Productivity</a:t>
              </a:r>
            </a:p>
            <a:p>
              <a:r>
                <a:rPr lang="en-US" sz="1600" dirty="0">
                  <a:ea typeface="Arial" charset="0"/>
                  <a:cs typeface="Arial" charset="0"/>
                </a:rPr>
                <a:t>(</a:t>
              </a:r>
              <a:r>
                <a:rPr lang="en-US" sz="1600" dirty="0" err="1">
                  <a:ea typeface="Arial" charset="0"/>
                  <a:cs typeface="Arial" charset="0"/>
                </a:rPr>
                <a:t>KgC</a:t>
              </a:r>
              <a:r>
                <a:rPr lang="en-US" sz="1600" dirty="0">
                  <a:ea typeface="Arial" charset="0"/>
                  <a:cs typeface="Arial" charset="0"/>
                </a:rPr>
                <a:t>/m</a:t>
              </a:r>
              <a:r>
                <a:rPr lang="en-US" sz="1600" baseline="30000" dirty="0">
                  <a:ea typeface="Arial" charset="0"/>
                  <a:cs typeface="Arial" charset="0"/>
                </a:rPr>
                <a:t>2 </a:t>
              </a:r>
              <a:r>
                <a:rPr lang="en-US" sz="1600" dirty="0">
                  <a:ea typeface="Arial" charset="0"/>
                  <a:cs typeface="Arial" charset="0"/>
                </a:rPr>
                <a:t>)</a:t>
              </a:r>
              <a:endParaRPr lang="en-US" sz="1600" baseline="30000" dirty="0">
                <a:ea typeface="Arial" charset="0"/>
                <a:cs typeface="Arial" charset="0"/>
              </a:endParaRPr>
            </a:p>
            <a:p>
              <a:endParaRPr lang="en-US" sz="1800" baseline="30000" dirty="0">
                <a:ea typeface="Arial" charset="0"/>
                <a:cs typeface="Arial" charset="0"/>
              </a:endParaRPr>
            </a:p>
            <a:p>
              <a:endParaRPr lang="en-US" sz="1800" baseline="30000" dirty="0">
                <a:ea typeface="Arial" charset="0"/>
                <a:cs typeface="Arial" charset="0"/>
              </a:endParaRPr>
            </a:p>
            <a:p>
              <a:endParaRPr lang="en-US" sz="1800" baseline="30000" dirty="0">
                <a:ea typeface="Arial" charset="0"/>
                <a:cs typeface="Arial" charset="0"/>
              </a:endParaRPr>
            </a:p>
            <a:p>
              <a:endParaRPr lang="en-US" sz="1800" baseline="30000" dirty="0">
                <a:ea typeface="Arial" charset="0"/>
                <a:cs typeface="Arial" charset="0"/>
              </a:endParaRPr>
            </a:p>
            <a:p>
              <a:endParaRPr lang="en-US" sz="1800" baseline="30000" dirty="0">
                <a:ea typeface="Arial" charset="0"/>
                <a:cs typeface="Arial" charset="0"/>
              </a:endParaRPr>
            </a:p>
            <a:p>
              <a:endParaRPr lang="en-US" sz="1800" baseline="30000" dirty="0">
                <a:ea typeface="Arial" charset="0"/>
                <a:cs typeface="Arial" charset="0"/>
              </a:endParaRPr>
            </a:p>
            <a:p>
              <a:endParaRPr lang="en-US" sz="1800" baseline="30000" dirty="0">
                <a:ea typeface="Arial" charset="0"/>
                <a:cs typeface="Arial" charset="0"/>
              </a:endParaRPr>
            </a:p>
            <a:p>
              <a:endParaRPr lang="en-US" sz="1800" baseline="30000" dirty="0">
                <a:ea typeface="Arial" charset="0"/>
                <a:cs typeface="Arial" charset="0"/>
              </a:endParaRPr>
            </a:p>
          </p:txBody>
        </p:sp>
        <p:sp>
          <p:nvSpPr>
            <p:cNvPr id="39" name="TextBox 38"/>
            <p:cNvSpPr txBox="1"/>
            <p:nvPr/>
          </p:nvSpPr>
          <p:spPr>
            <a:xfrm>
              <a:off x="14817366" y="12294976"/>
              <a:ext cx="1410567" cy="1169551"/>
            </a:xfrm>
            <a:prstGeom prst="rect">
              <a:avLst/>
            </a:prstGeom>
            <a:solidFill>
              <a:srgbClr val="FFFFFF">
                <a:alpha val="0"/>
              </a:srgbClr>
            </a:solidFill>
          </p:spPr>
          <p:txBody>
            <a:bodyPr wrap="square" rtlCol="0">
              <a:spAutoFit/>
            </a:bodyPr>
            <a:lstStyle/>
            <a:p>
              <a:r>
                <a:rPr lang="en-US" sz="1400" dirty="0">
                  <a:ea typeface="Arial" charset="0"/>
                  <a:cs typeface="Arial" charset="0"/>
                </a:rPr>
                <a:t>0 </a:t>
              </a:r>
              <a:r>
                <a:rPr lang="mr-IN" sz="1400" dirty="0">
                  <a:ea typeface="Arial" charset="0"/>
                  <a:cs typeface="Arial" charset="0"/>
                </a:rPr>
                <a:t>–</a:t>
              </a:r>
              <a:r>
                <a:rPr lang="en-US" sz="1400" dirty="0">
                  <a:ea typeface="Arial" charset="0"/>
                  <a:cs typeface="Arial" charset="0"/>
                </a:rPr>
                <a:t> 0.035</a:t>
              </a:r>
              <a:br>
                <a:rPr lang="en-US" sz="1400" dirty="0">
                  <a:ea typeface="Arial" charset="0"/>
                  <a:cs typeface="Arial" charset="0"/>
                </a:rPr>
              </a:br>
              <a:r>
                <a:rPr lang="en-US" sz="1400" dirty="0">
                  <a:ea typeface="Arial" charset="0"/>
                  <a:cs typeface="Arial" charset="0"/>
                </a:rPr>
                <a:t>0.035 </a:t>
              </a:r>
              <a:r>
                <a:rPr lang="mr-IN" sz="1400" dirty="0">
                  <a:ea typeface="Arial" charset="0"/>
                  <a:cs typeface="Arial" charset="0"/>
                </a:rPr>
                <a:t>–</a:t>
              </a:r>
              <a:r>
                <a:rPr lang="en-US" sz="1400" dirty="0">
                  <a:ea typeface="Arial" charset="0"/>
                  <a:cs typeface="Arial" charset="0"/>
                </a:rPr>
                <a:t> 0.045</a:t>
              </a:r>
            </a:p>
            <a:p>
              <a:r>
                <a:rPr lang="en-US" sz="1400" dirty="0">
                  <a:ea typeface="Arial" charset="0"/>
                  <a:cs typeface="Arial" charset="0"/>
                </a:rPr>
                <a:t>0.045 </a:t>
              </a:r>
              <a:r>
                <a:rPr lang="mr-IN" sz="1400" dirty="0">
                  <a:ea typeface="Arial" charset="0"/>
                  <a:cs typeface="Arial" charset="0"/>
                </a:rPr>
                <a:t>–</a:t>
              </a:r>
              <a:r>
                <a:rPr lang="en-US" sz="1400" dirty="0">
                  <a:ea typeface="Arial" charset="0"/>
                  <a:cs typeface="Arial" charset="0"/>
                </a:rPr>
                <a:t> 0.055</a:t>
              </a:r>
            </a:p>
            <a:p>
              <a:r>
                <a:rPr lang="en-US" sz="1400" dirty="0">
                  <a:ea typeface="Arial" charset="0"/>
                  <a:cs typeface="Arial" charset="0"/>
                </a:rPr>
                <a:t>0.055 </a:t>
              </a:r>
              <a:r>
                <a:rPr lang="mr-IN" sz="1400" dirty="0">
                  <a:ea typeface="Arial" charset="0"/>
                  <a:cs typeface="Arial" charset="0"/>
                </a:rPr>
                <a:t>–</a:t>
              </a:r>
              <a:r>
                <a:rPr lang="en-US" sz="1400" dirty="0">
                  <a:ea typeface="Arial" charset="0"/>
                  <a:cs typeface="Arial" charset="0"/>
                </a:rPr>
                <a:t> 0.065</a:t>
              </a:r>
            </a:p>
            <a:p>
              <a:r>
                <a:rPr lang="en-US" sz="1400" dirty="0">
                  <a:ea typeface="Arial" charset="0"/>
                  <a:cs typeface="Arial" charset="0"/>
                </a:rPr>
                <a:t>0.065</a:t>
              </a:r>
            </a:p>
          </p:txBody>
        </p:sp>
        <p:sp>
          <p:nvSpPr>
            <p:cNvPr id="40" name="TextBox 39"/>
            <p:cNvSpPr txBox="1"/>
            <p:nvPr/>
          </p:nvSpPr>
          <p:spPr>
            <a:xfrm>
              <a:off x="15968495" y="14991585"/>
              <a:ext cx="1646605" cy="461665"/>
            </a:xfrm>
            <a:prstGeom prst="rect">
              <a:avLst/>
            </a:prstGeom>
            <a:noFill/>
          </p:spPr>
          <p:txBody>
            <a:bodyPr wrap="none" rtlCol="0">
              <a:spAutoFit/>
            </a:bodyPr>
            <a:lstStyle/>
            <a:p>
              <a:r>
                <a:rPr lang="en-US" sz="2400" dirty="0">
                  <a:solidFill>
                    <a:schemeClr val="bg1"/>
                  </a:solidFill>
                </a:rPr>
                <a:t>12/18/1990</a:t>
              </a:r>
            </a:p>
          </p:txBody>
        </p:sp>
        <p:sp>
          <p:nvSpPr>
            <p:cNvPr id="41" name="TextBox 40"/>
            <p:cNvSpPr txBox="1"/>
            <p:nvPr/>
          </p:nvSpPr>
          <p:spPr>
            <a:xfrm>
              <a:off x="19223666" y="15037406"/>
              <a:ext cx="1646605" cy="461665"/>
            </a:xfrm>
            <a:prstGeom prst="rect">
              <a:avLst/>
            </a:prstGeom>
            <a:noFill/>
          </p:spPr>
          <p:txBody>
            <a:bodyPr wrap="none" rtlCol="0">
              <a:spAutoFit/>
            </a:bodyPr>
            <a:lstStyle/>
            <a:p>
              <a:r>
                <a:rPr lang="en-US" sz="2400" dirty="0">
                  <a:solidFill>
                    <a:schemeClr val="bg1"/>
                  </a:solidFill>
                </a:rPr>
                <a:t>12/07/1992</a:t>
              </a:r>
            </a:p>
          </p:txBody>
        </p:sp>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l="50420" t="53020" r="45782" b="31453"/>
            <a:stretch/>
          </p:blipFill>
          <p:spPr>
            <a:xfrm>
              <a:off x="14452040" y="12294975"/>
              <a:ext cx="452939" cy="1169551"/>
            </a:xfrm>
            <a:prstGeom prst="rect">
              <a:avLst/>
            </a:prstGeom>
          </p:spPr>
        </p:pic>
        <p:sp>
          <p:nvSpPr>
            <p:cNvPr id="43" name="TextBox 42"/>
            <p:cNvSpPr txBox="1"/>
            <p:nvPr/>
          </p:nvSpPr>
          <p:spPr>
            <a:xfrm>
              <a:off x="22641006" y="15026662"/>
              <a:ext cx="1646605" cy="461665"/>
            </a:xfrm>
            <a:prstGeom prst="rect">
              <a:avLst/>
            </a:prstGeom>
            <a:noFill/>
          </p:spPr>
          <p:txBody>
            <a:bodyPr wrap="none" rtlCol="0">
              <a:spAutoFit/>
            </a:bodyPr>
            <a:lstStyle/>
            <a:p>
              <a:r>
                <a:rPr lang="en-US" sz="2400" dirty="0">
                  <a:solidFill>
                    <a:schemeClr val="bg1"/>
                  </a:solidFill>
                </a:rPr>
                <a:t>03/15/2017</a:t>
              </a:r>
            </a:p>
          </p:txBody>
        </p:sp>
      </p:grpSp>
      <p:sp>
        <p:nvSpPr>
          <p:cNvPr id="55" name="TextBox 54"/>
          <p:cNvSpPr txBox="1"/>
          <p:nvPr/>
        </p:nvSpPr>
        <p:spPr>
          <a:xfrm>
            <a:off x="23094238" y="24692740"/>
            <a:ext cx="476293" cy="461665"/>
          </a:xfrm>
          <a:prstGeom prst="rect">
            <a:avLst/>
          </a:prstGeom>
          <a:noFill/>
        </p:spPr>
        <p:txBody>
          <a:bodyPr wrap="square" rtlCol="0">
            <a:spAutoFit/>
          </a:bodyPr>
          <a:lstStyle/>
          <a:p>
            <a:r>
              <a:rPr lang="en-US" sz="1200" b="1" dirty="0">
                <a:solidFill>
                  <a:schemeClr val="bg1"/>
                </a:solidFill>
              </a:rPr>
              <a:t>2 km</a:t>
            </a:r>
          </a:p>
        </p:txBody>
      </p:sp>
      <p:cxnSp>
        <p:nvCxnSpPr>
          <p:cNvPr id="15" name="Straight Connector 14"/>
          <p:cNvCxnSpPr/>
          <p:nvPr/>
        </p:nvCxnSpPr>
        <p:spPr>
          <a:xfrm>
            <a:off x="10037301" y="5521688"/>
            <a:ext cx="82330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9376045" y="5312501"/>
            <a:ext cx="773723" cy="369332"/>
          </a:xfrm>
          <a:prstGeom prst="rect">
            <a:avLst/>
          </a:prstGeom>
          <a:noFill/>
        </p:spPr>
        <p:txBody>
          <a:bodyPr wrap="square" rtlCol="0">
            <a:spAutoFit/>
          </a:bodyPr>
          <a:lstStyle/>
          <a:p>
            <a:r>
              <a:rPr lang="en-US" dirty="0">
                <a:solidFill>
                  <a:schemeClr val="bg1"/>
                </a:solidFill>
              </a:rPr>
              <a:t>2km</a:t>
            </a:r>
          </a:p>
        </p:txBody>
      </p:sp>
      <p:sp>
        <p:nvSpPr>
          <p:cNvPr id="2" name="Isosceles Triangle 1"/>
          <p:cNvSpPr/>
          <p:nvPr/>
        </p:nvSpPr>
        <p:spPr>
          <a:xfrm>
            <a:off x="10596933" y="1556175"/>
            <a:ext cx="156117" cy="20579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520371" y="1261084"/>
            <a:ext cx="773723" cy="369332"/>
          </a:xfrm>
          <a:prstGeom prst="rect">
            <a:avLst/>
          </a:prstGeom>
          <a:noFill/>
        </p:spPr>
        <p:txBody>
          <a:bodyPr wrap="square" rtlCol="0">
            <a:spAutoFit/>
          </a:bodyPr>
          <a:lstStyle/>
          <a:p>
            <a:r>
              <a:rPr lang="en-US" dirty="0" smtClean="0">
                <a:solidFill>
                  <a:schemeClr val="bg1"/>
                </a:solidFill>
              </a:rPr>
              <a:t>N</a:t>
            </a:r>
            <a:endParaRPr lang="en-US" dirty="0">
              <a:solidFill>
                <a:schemeClr val="bg1"/>
              </a:solidFill>
            </a:endParaRPr>
          </a:p>
        </p:txBody>
      </p:sp>
    </p:spTree>
    <p:extLst>
      <p:ext uri="{BB962C8B-B14F-4D97-AF65-F5344CB8AC3E}">
        <p14:creationId xmlns:p14="http://schemas.microsoft.com/office/powerpoint/2010/main" val="31168657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E6D618D-9CE7-4C74-8022-509D2D5662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969" r="1334"/>
          <a:stretch/>
        </p:blipFill>
        <p:spPr>
          <a:xfrm>
            <a:off x="0" y="941129"/>
            <a:ext cx="8522674" cy="5781343"/>
          </a:xfrm>
          <a:prstGeom prst="rect">
            <a:avLst/>
          </a:prstGeom>
          <a:ln>
            <a:solidFill>
              <a:srgbClr val="727272"/>
            </a:solidFill>
          </a:ln>
        </p:spPr>
      </p:pic>
      <p:sp>
        <p:nvSpPr>
          <p:cNvPr id="23" name="Freeform 5">
            <a:extLst>
              <a:ext uri="{FF2B5EF4-FFF2-40B4-BE49-F238E27FC236}">
                <a16:creationId xmlns:a16="http://schemas.microsoft.com/office/drawing/2014/main" xmlns="" id="{3CD9DF72-87A3-404E-A828-84CBF11A8303}"/>
              </a:ext>
            </a:extLst>
          </p:cNvPr>
          <p:cNvSpPr>
            <a:spLocks noGrp="1" noRot="1" noChangeAspect="1" noMove="1" noResize="1" noEditPoints="1" noAdjustHandles="1" noChangeArrowheads="1" noChangeShapeType="1" noTextEdit="1"/>
          </p:cNvSpPr>
          <p:nvPr>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1" name="Text Placeholder 16"/>
          <p:cNvSpPr txBox="1">
            <a:spLocks/>
          </p:cNvSpPr>
          <p:nvPr/>
        </p:nvSpPr>
        <p:spPr>
          <a:xfrm>
            <a:off x="58229" y="1328539"/>
            <a:ext cx="6781483" cy="313575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1B57AF"/>
              </a:buClr>
            </a:pPr>
            <a:endParaRPr lang="en-US" sz="2000" dirty="0">
              <a:solidFill>
                <a:schemeClr val="bg2">
                  <a:lumMod val="50000"/>
                </a:schemeClr>
              </a:solidFill>
            </a:endParaRPr>
          </a:p>
        </p:txBody>
      </p:sp>
      <p:sp>
        <p:nvSpPr>
          <p:cNvPr id="18" name="Text Placeholder 4"/>
          <p:cNvSpPr txBox="1">
            <a:spLocks/>
          </p:cNvSpPr>
          <p:nvPr/>
        </p:nvSpPr>
        <p:spPr>
          <a:xfrm>
            <a:off x="11239767" y="7405819"/>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EPA</a:t>
            </a:r>
            <a:endParaRPr kumimoji="0" lang="en-US" b="0" i="0" u="none" strike="noStrike" kern="1200" cap="none" spc="0" normalizeH="0" baseline="0" noProof="0">
              <a:ln>
                <a:noFill/>
              </a:ln>
              <a:solidFill>
                <a:schemeClr val="bg1"/>
              </a:solidFill>
              <a:effectLst/>
              <a:uLnTx/>
              <a:uFillTx/>
              <a:latin typeface="Century Gothic" panose="020B0502020202020204" pitchFamily="34" charset="0"/>
              <a:ea typeface="+mn-ea"/>
              <a:cs typeface="+mn-cs"/>
            </a:endParaRPr>
          </a:p>
        </p:txBody>
      </p:sp>
      <p:sp>
        <p:nvSpPr>
          <p:cNvPr id="9" name="Title 4">
            <a:extLst>
              <a:ext uri="{FF2B5EF4-FFF2-40B4-BE49-F238E27FC236}">
                <a16:creationId xmlns:a16="http://schemas.microsoft.com/office/drawing/2014/main" xmlns="" id="{221E270A-239F-42EF-82C2-4DE5C18B9CCC}"/>
              </a:ext>
            </a:extLst>
          </p:cNvPr>
          <p:cNvSpPr txBox="1">
            <a:spLocks/>
          </p:cNvSpPr>
          <p:nvPr/>
        </p:nvSpPr>
        <p:spPr>
          <a:xfrm>
            <a:off x="858638" y="-9728"/>
            <a:ext cx="10317067" cy="11230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1B57AF"/>
                </a:solidFill>
                <a:latin typeface="Century Gothic" panose="020B0502020202020204" pitchFamily="34" charset="0"/>
                <a:ea typeface="+mj-ea"/>
                <a:cs typeface="+mj-cs"/>
              </a:defRPr>
            </a:lvl1pPr>
          </a:lstStyle>
          <a:p>
            <a:pPr algn="ctr"/>
            <a:r>
              <a:rPr lang="en-US" dirty="0"/>
              <a:t>Conclusions – Mangrove Health</a:t>
            </a:r>
            <a:endParaRPr lang="en-US" dirty="0">
              <a:solidFill>
                <a:schemeClr val="tx1"/>
              </a:solidFill>
              <a:latin typeface="+mj-lt"/>
            </a:endParaRPr>
          </a:p>
        </p:txBody>
      </p:sp>
      <p:sp>
        <p:nvSpPr>
          <p:cNvPr id="12" name="Text Placeholder 16">
            <a:extLst>
              <a:ext uri="{FF2B5EF4-FFF2-40B4-BE49-F238E27FC236}">
                <a16:creationId xmlns:a16="http://schemas.microsoft.com/office/drawing/2014/main" xmlns="" id="{2E678AB0-6C6B-4290-910E-A7737E072AD6}"/>
              </a:ext>
            </a:extLst>
          </p:cNvPr>
          <p:cNvSpPr txBox="1">
            <a:spLocks/>
          </p:cNvSpPr>
          <p:nvPr/>
        </p:nvSpPr>
        <p:spPr>
          <a:xfrm>
            <a:off x="8938816" y="1852689"/>
            <a:ext cx="2955985" cy="377367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1B57AF"/>
              </a:buClr>
            </a:pPr>
            <a:r>
              <a:rPr lang="en-US" sz="2000" b="1" dirty="0">
                <a:solidFill>
                  <a:schemeClr val="bg2">
                    <a:lumMod val="50000"/>
                  </a:schemeClr>
                </a:solidFill>
              </a:rPr>
              <a:t>Mangrove forests </a:t>
            </a:r>
            <a:r>
              <a:rPr lang="en-US" sz="2000" dirty="0">
                <a:solidFill>
                  <a:schemeClr val="bg2">
                    <a:lumMod val="50000"/>
                  </a:schemeClr>
                </a:solidFill>
              </a:rPr>
              <a:t>in Biscayne National Park  represent </a:t>
            </a:r>
            <a:r>
              <a:rPr lang="en-US" sz="2000" b="1" dirty="0">
                <a:solidFill>
                  <a:schemeClr val="bg2">
                    <a:lumMod val="50000"/>
                  </a:schemeClr>
                </a:solidFill>
              </a:rPr>
              <a:t>effective</a:t>
            </a:r>
            <a:r>
              <a:rPr lang="en-US" sz="2000" dirty="0">
                <a:solidFill>
                  <a:schemeClr val="bg2">
                    <a:lumMod val="50000"/>
                  </a:schemeClr>
                </a:solidFill>
              </a:rPr>
              <a:t>,</a:t>
            </a:r>
            <a:r>
              <a:rPr lang="en-US" sz="2000" b="1" dirty="0">
                <a:solidFill>
                  <a:schemeClr val="bg2">
                    <a:lumMod val="50000"/>
                  </a:schemeClr>
                </a:solidFill>
              </a:rPr>
              <a:t> self-sustaining green infrastructure </a:t>
            </a:r>
            <a:endParaRPr lang="en-US" sz="2000" dirty="0" smtClean="0">
              <a:solidFill>
                <a:schemeClr val="bg2">
                  <a:lumMod val="50000"/>
                </a:schemeClr>
              </a:solidFill>
            </a:endParaRPr>
          </a:p>
          <a:p>
            <a:pPr marL="347663" indent="-347663">
              <a:buClr>
                <a:srgbClr val="1B57AF"/>
              </a:buClr>
            </a:pPr>
            <a:r>
              <a:rPr lang="en-US" sz="2000" dirty="0" smtClean="0">
                <a:solidFill>
                  <a:schemeClr val="bg2">
                    <a:lumMod val="50000"/>
                  </a:schemeClr>
                </a:solidFill>
              </a:rPr>
              <a:t>They exhibit</a:t>
            </a:r>
            <a:r>
              <a:rPr lang="en-US" sz="2000" b="1" dirty="0" smtClean="0">
                <a:solidFill>
                  <a:schemeClr val="bg2">
                    <a:lumMod val="50000"/>
                  </a:schemeClr>
                </a:solidFill>
              </a:rPr>
              <a:t> resiliency</a:t>
            </a:r>
            <a:r>
              <a:rPr lang="en-US" sz="2000" dirty="0" smtClean="0">
                <a:solidFill>
                  <a:schemeClr val="bg2">
                    <a:lumMod val="50000"/>
                  </a:schemeClr>
                </a:solidFill>
              </a:rPr>
              <a:t> </a:t>
            </a:r>
            <a:r>
              <a:rPr lang="en-US" sz="2000" dirty="0">
                <a:solidFill>
                  <a:schemeClr val="bg2">
                    <a:lumMod val="50000"/>
                  </a:schemeClr>
                </a:solidFill>
              </a:rPr>
              <a:t>in both hurricane and non-hurricane </a:t>
            </a:r>
            <a:r>
              <a:rPr lang="en-US" sz="2000" dirty="0" smtClean="0">
                <a:solidFill>
                  <a:schemeClr val="bg2">
                    <a:lumMod val="50000"/>
                  </a:schemeClr>
                </a:solidFill>
              </a:rPr>
              <a:t>years  </a:t>
            </a:r>
            <a:endParaRPr lang="en-US" sz="2000" dirty="0">
              <a:solidFill>
                <a:schemeClr val="bg2">
                  <a:lumMod val="50000"/>
                </a:schemeClr>
              </a:solidFill>
            </a:endParaRPr>
          </a:p>
          <a:p>
            <a:pPr marL="0" indent="0">
              <a:buClr>
                <a:srgbClr val="1B57AF"/>
              </a:buClr>
              <a:buNone/>
            </a:pPr>
            <a:r>
              <a:rPr lang="en-US" sz="2000" dirty="0">
                <a:solidFill>
                  <a:srgbClr val="1B57AF"/>
                </a:solidFill>
              </a:rPr>
              <a:t> </a:t>
            </a:r>
          </a:p>
        </p:txBody>
      </p:sp>
      <p:sp>
        <p:nvSpPr>
          <p:cNvPr id="13" name="Rectangle 12">
            <a:extLst>
              <a:ext uri="{FF2B5EF4-FFF2-40B4-BE49-F238E27FC236}">
                <a16:creationId xmlns:a16="http://schemas.microsoft.com/office/drawing/2014/main" xmlns="" id="{A8F9DD18-FA7B-4137-9F2D-08D55F1A7E78}"/>
              </a:ext>
            </a:extLst>
          </p:cNvPr>
          <p:cNvSpPr/>
          <p:nvPr/>
        </p:nvSpPr>
        <p:spPr>
          <a:xfrm>
            <a:off x="0" y="6436240"/>
            <a:ext cx="4569397" cy="286232"/>
          </a:xfrm>
          <a:prstGeom prst="rect">
            <a:avLst/>
          </a:prstGeom>
        </p:spPr>
        <p:txBody>
          <a:bodyPr wrap="square">
            <a:spAutoFit/>
          </a:bodyPr>
          <a:lstStyle/>
          <a:p>
            <a:pPr marL="0" lvl="1" fontAlgn="base">
              <a:lnSpc>
                <a:spcPct val="90000"/>
              </a:lnSpc>
              <a:spcBef>
                <a:spcPts val="200"/>
              </a:spcBef>
              <a:buClr>
                <a:srgbClr val="1B57AF"/>
              </a:buClr>
            </a:pPr>
            <a:r>
              <a:rPr lang="en-US" sz="1400" dirty="0">
                <a:solidFill>
                  <a:schemeClr val="bg1"/>
                </a:solidFill>
                <a:latin typeface="Century Gothic" panose="020B0502020202020204" pitchFamily="34" charset="0"/>
              </a:rPr>
              <a:t>Image Credit: </a:t>
            </a:r>
            <a:r>
              <a:rPr lang="en-US" sz="1400" dirty="0" err="1">
                <a:solidFill>
                  <a:schemeClr val="bg1"/>
                </a:solidFill>
                <a:latin typeface="Century Gothic" panose="020B0502020202020204" pitchFamily="34" charset="0"/>
              </a:rPr>
              <a:t>Sevag</a:t>
            </a:r>
            <a:r>
              <a:rPr lang="en-US" sz="1400" dirty="0">
                <a:solidFill>
                  <a:schemeClr val="bg1"/>
                </a:solidFill>
                <a:latin typeface="Century Gothic" panose="020B0502020202020204" pitchFamily="34" charset="0"/>
              </a:rPr>
              <a:t> </a:t>
            </a:r>
            <a:r>
              <a:rPr lang="en-US" sz="1400" dirty="0" err="1">
                <a:solidFill>
                  <a:schemeClr val="bg1"/>
                </a:solidFill>
                <a:latin typeface="Century Gothic" panose="020B0502020202020204" pitchFamily="34" charset="0"/>
              </a:rPr>
              <a:t>Mehterian</a:t>
            </a:r>
            <a:r>
              <a:rPr lang="en-US" sz="1400" dirty="0">
                <a:solidFill>
                  <a:schemeClr val="bg1"/>
                </a:solidFill>
                <a:latin typeface="Century Gothic" panose="020B0502020202020204" pitchFamily="34" charset="0"/>
              </a:rPr>
              <a:t> (GravelMonkey14)</a:t>
            </a:r>
            <a:endParaRPr lang="en-US" sz="1400" dirty="0">
              <a:latin typeface="Century Gothic" panose="020B0502020202020204" pitchFamily="34" charset="0"/>
            </a:endParaRPr>
          </a:p>
        </p:txBody>
      </p:sp>
    </p:spTree>
    <p:extLst>
      <p:ext uri="{BB962C8B-B14F-4D97-AF65-F5344CB8AC3E}">
        <p14:creationId xmlns:p14="http://schemas.microsoft.com/office/powerpoint/2010/main" val="2317976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Future Work</a:t>
            </a:r>
          </a:p>
        </p:txBody>
      </p:sp>
      <p:sp>
        <p:nvSpPr>
          <p:cNvPr id="18" name="Text Placeholder 4"/>
          <p:cNvSpPr txBox="1">
            <a:spLocks/>
          </p:cNvSpPr>
          <p:nvPr/>
        </p:nvSpPr>
        <p:spPr>
          <a:xfrm>
            <a:off x="11239767" y="7405819"/>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EPA</a:t>
            </a:r>
          </a:p>
        </p:txBody>
      </p:sp>
      <p:sp>
        <p:nvSpPr>
          <p:cNvPr id="11" name="Text Placeholder 16"/>
          <p:cNvSpPr txBox="1">
            <a:spLocks/>
          </p:cNvSpPr>
          <p:nvPr/>
        </p:nvSpPr>
        <p:spPr>
          <a:xfrm>
            <a:off x="58229" y="1328539"/>
            <a:ext cx="6781483" cy="313575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1B57AF"/>
              </a:buClr>
            </a:pPr>
            <a:endParaRPr lang="en-US" sz="2000" dirty="0">
              <a:solidFill>
                <a:schemeClr val="bg2">
                  <a:lumMod val="50000"/>
                </a:schemeClr>
              </a:solidFill>
            </a:endParaRPr>
          </a:p>
        </p:txBody>
      </p:sp>
      <p:pic>
        <p:nvPicPr>
          <p:cNvPr id="6" name="Picture 5">
            <a:extLst>
              <a:ext uri="{FF2B5EF4-FFF2-40B4-BE49-F238E27FC236}">
                <a16:creationId xmlns:a16="http://schemas.microsoft.com/office/drawing/2014/main" xmlns="" id="{AD6DFF2F-077A-4A87-BB1D-0F559113F7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66" t="11820" r="8955" b="9216"/>
          <a:stretch/>
        </p:blipFill>
        <p:spPr>
          <a:xfrm>
            <a:off x="2674745" y="942393"/>
            <a:ext cx="9510169" cy="5822302"/>
          </a:xfrm>
          <a:prstGeom prst="rect">
            <a:avLst/>
          </a:prstGeom>
        </p:spPr>
      </p:pic>
      <p:sp>
        <p:nvSpPr>
          <p:cNvPr id="7" name="Rectangle 6">
            <a:extLst>
              <a:ext uri="{FF2B5EF4-FFF2-40B4-BE49-F238E27FC236}">
                <a16:creationId xmlns:a16="http://schemas.microsoft.com/office/drawing/2014/main" xmlns="" id="{3772A1EF-032B-4616-B125-1E6A094AC46B}"/>
              </a:ext>
            </a:extLst>
          </p:cNvPr>
          <p:cNvSpPr/>
          <p:nvPr/>
        </p:nvSpPr>
        <p:spPr>
          <a:xfrm>
            <a:off x="7724344" y="6478463"/>
            <a:ext cx="4569397" cy="286232"/>
          </a:xfrm>
          <a:prstGeom prst="rect">
            <a:avLst/>
          </a:prstGeom>
        </p:spPr>
        <p:txBody>
          <a:bodyPr wrap="square">
            <a:spAutoFit/>
          </a:bodyPr>
          <a:lstStyle/>
          <a:p>
            <a:pPr marL="0" lvl="1" fontAlgn="base">
              <a:lnSpc>
                <a:spcPct val="90000"/>
              </a:lnSpc>
              <a:spcBef>
                <a:spcPts val="200"/>
              </a:spcBef>
              <a:buClr>
                <a:srgbClr val="1B57AF"/>
              </a:buClr>
            </a:pPr>
            <a:r>
              <a:rPr lang="en-US" sz="1400" dirty="0">
                <a:solidFill>
                  <a:schemeClr val="bg1"/>
                </a:solidFill>
                <a:latin typeface="Century Gothic" panose="020B0502020202020204" pitchFamily="34" charset="0"/>
              </a:rPr>
              <a:t>Image Credit: </a:t>
            </a:r>
            <a:r>
              <a:rPr lang="en-US" sz="1400" dirty="0" err="1">
                <a:solidFill>
                  <a:schemeClr val="bg1"/>
                </a:solidFill>
                <a:latin typeface="Century Gothic" panose="020B0502020202020204" pitchFamily="34" charset="0"/>
              </a:rPr>
              <a:t>Sevag</a:t>
            </a:r>
            <a:r>
              <a:rPr lang="en-US" sz="1400" dirty="0">
                <a:solidFill>
                  <a:schemeClr val="bg1"/>
                </a:solidFill>
                <a:latin typeface="Century Gothic" panose="020B0502020202020204" pitchFamily="34" charset="0"/>
              </a:rPr>
              <a:t> </a:t>
            </a:r>
            <a:r>
              <a:rPr lang="en-US" sz="1400" dirty="0" err="1">
                <a:solidFill>
                  <a:schemeClr val="bg1"/>
                </a:solidFill>
                <a:latin typeface="Century Gothic" panose="020B0502020202020204" pitchFamily="34" charset="0"/>
              </a:rPr>
              <a:t>Mehterian</a:t>
            </a:r>
            <a:r>
              <a:rPr lang="en-US" sz="1400" dirty="0">
                <a:solidFill>
                  <a:schemeClr val="bg1"/>
                </a:solidFill>
                <a:latin typeface="Century Gothic" panose="020B0502020202020204" pitchFamily="34" charset="0"/>
              </a:rPr>
              <a:t> (GravelMonkey14)</a:t>
            </a:r>
          </a:p>
        </p:txBody>
      </p:sp>
      <p:sp>
        <p:nvSpPr>
          <p:cNvPr id="10" name="Text Placeholder 16">
            <a:extLst>
              <a:ext uri="{FF2B5EF4-FFF2-40B4-BE49-F238E27FC236}">
                <a16:creationId xmlns:a16="http://schemas.microsoft.com/office/drawing/2014/main" xmlns="" id="{B2C3CF75-DE5F-4215-88AF-EDB803B7B619}"/>
              </a:ext>
            </a:extLst>
          </p:cNvPr>
          <p:cNvSpPr txBox="1">
            <a:spLocks/>
          </p:cNvSpPr>
          <p:nvPr/>
        </p:nvSpPr>
        <p:spPr>
          <a:xfrm>
            <a:off x="58229" y="1251553"/>
            <a:ext cx="2507689" cy="402675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1B57AF"/>
              </a:buClr>
            </a:pPr>
            <a:r>
              <a:rPr lang="en-US" sz="2000" dirty="0">
                <a:solidFill>
                  <a:schemeClr val="bg2">
                    <a:lumMod val="50000"/>
                  </a:schemeClr>
                </a:solidFill>
              </a:rPr>
              <a:t>How do the</a:t>
            </a:r>
            <a:r>
              <a:rPr lang="en-US" sz="2000" b="1" dirty="0">
                <a:solidFill>
                  <a:schemeClr val="bg2">
                    <a:lumMod val="50000"/>
                  </a:schemeClr>
                </a:solidFill>
              </a:rPr>
              <a:t> observed recovery rates </a:t>
            </a:r>
            <a:r>
              <a:rPr lang="en-US" sz="2000" dirty="0">
                <a:solidFill>
                  <a:schemeClr val="bg2">
                    <a:lumMod val="50000"/>
                  </a:schemeClr>
                </a:solidFill>
              </a:rPr>
              <a:t>compare with </a:t>
            </a:r>
            <a:r>
              <a:rPr lang="en-US" sz="2000" b="1" dirty="0">
                <a:solidFill>
                  <a:schemeClr val="bg2">
                    <a:lumMod val="50000"/>
                  </a:schemeClr>
                </a:solidFill>
              </a:rPr>
              <a:t>previous</a:t>
            </a:r>
            <a:r>
              <a:rPr lang="en-US" sz="2000" dirty="0">
                <a:solidFill>
                  <a:schemeClr val="bg2">
                    <a:lumMod val="50000"/>
                  </a:schemeClr>
                </a:solidFill>
              </a:rPr>
              <a:t> recovery rates?</a:t>
            </a:r>
          </a:p>
          <a:p>
            <a:pPr marL="347663" indent="-347663">
              <a:buClr>
                <a:srgbClr val="1B57AF"/>
              </a:buClr>
            </a:pPr>
            <a:r>
              <a:rPr lang="en-US" sz="2000" dirty="0">
                <a:solidFill>
                  <a:schemeClr val="bg2">
                    <a:lumMod val="50000"/>
                  </a:schemeClr>
                </a:solidFill>
              </a:rPr>
              <a:t>How </a:t>
            </a:r>
            <a:r>
              <a:rPr lang="en-US" sz="2000" dirty="0" smtClean="0">
                <a:solidFill>
                  <a:schemeClr val="bg2">
                    <a:lumMod val="50000"/>
                  </a:schemeClr>
                </a:solidFill>
              </a:rPr>
              <a:t>do </a:t>
            </a:r>
            <a:r>
              <a:rPr lang="en-US" sz="2000" b="1" dirty="0" smtClean="0">
                <a:solidFill>
                  <a:schemeClr val="bg2">
                    <a:lumMod val="50000"/>
                  </a:schemeClr>
                </a:solidFill>
              </a:rPr>
              <a:t>storm impacts </a:t>
            </a:r>
            <a:r>
              <a:rPr lang="en-US" sz="2000" dirty="0" smtClean="0">
                <a:solidFill>
                  <a:schemeClr val="bg2">
                    <a:lumMod val="50000"/>
                  </a:schemeClr>
                </a:solidFill>
              </a:rPr>
              <a:t>affect </a:t>
            </a:r>
            <a:r>
              <a:rPr lang="en-US" sz="2000" b="1" dirty="0" smtClean="0">
                <a:solidFill>
                  <a:schemeClr val="bg2">
                    <a:lumMod val="50000"/>
                  </a:schemeClr>
                </a:solidFill>
              </a:rPr>
              <a:t>vegetation coverage</a:t>
            </a:r>
            <a:r>
              <a:rPr lang="en-US" sz="2000" dirty="0" smtClean="0">
                <a:solidFill>
                  <a:schemeClr val="bg2">
                    <a:lumMod val="50000"/>
                  </a:schemeClr>
                </a:solidFill>
              </a:rPr>
              <a:t>?</a:t>
            </a:r>
          </a:p>
          <a:p>
            <a:pPr marL="347663" indent="-347663">
              <a:buClr>
                <a:srgbClr val="1B57AF"/>
              </a:buClr>
            </a:pPr>
            <a:r>
              <a:rPr lang="en-US" sz="2000" dirty="0" smtClean="0">
                <a:solidFill>
                  <a:schemeClr val="bg2">
                    <a:lumMod val="50000"/>
                  </a:schemeClr>
                </a:solidFill>
              </a:rPr>
              <a:t>What </a:t>
            </a:r>
            <a:r>
              <a:rPr lang="en-US" sz="2000" dirty="0">
                <a:solidFill>
                  <a:schemeClr val="bg2">
                    <a:lumMod val="50000"/>
                  </a:schemeClr>
                </a:solidFill>
              </a:rPr>
              <a:t>are the </a:t>
            </a:r>
            <a:r>
              <a:rPr lang="en-US" sz="2000" b="1" dirty="0">
                <a:solidFill>
                  <a:schemeClr val="bg2">
                    <a:lumMod val="50000"/>
                  </a:schemeClr>
                </a:solidFill>
              </a:rPr>
              <a:t>most suitable </a:t>
            </a:r>
            <a:r>
              <a:rPr lang="en-US" sz="2000" dirty="0">
                <a:solidFill>
                  <a:schemeClr val="bg2">
                    <a:lumMod val="50000"/>
                  </a:schemeClr>
                </a:solidFill>
              </a:rPr>
              <a:t>places for the </a:t>
            </a:r>
            <a:r>
              <a:rPr lang="en-US" sz="2000" b="1" dirty="0">
                <a:solidFill>
                  <a:schemeClr val="bg2">
                    <a:lumMod val="50000"/>
                  </a:schemeClr>
                </a:solidFill>
              </a:rPr>
              <a:t>implementation</a:t>
            </a:r>
            <a:r>
              <a:rPr lang="en-US" sz="2000" dirty="0">
                <a:solidFill>
                  <a:schemeClr val="bg2">
                    <a:lumMod val="50000"/>
                  </a:schemeClr>
                </a:solidFill>
              </a:rPr>
              <a:t> of </a:t>
            </a:r>
            <a:r>
              <a:rPr lang="en-US" sz="2000" b="1" dirty="0">
                <a:solidFill>
                  <a:schemeClr val="bg2">
                    <a:lumMod val="50000"/>
                  </a:schemeClr>
                </a:solidFill>
              </a:rPr>
              <a:t>green infrastructure </a:t>
            </a:r>
            <a:r>
              <a:rPr lang="en-US" sz="2000" dirty="0">
                <a:solidFill>
                  <a:schemeClr val="bg2">
                    <a:lumMod val="50000"/>
                  </a:schemeClr>
                </a:solidFill>
              </a:rPr>
              <a:t>in Miami Beach?</a:t>
            </a:r>
          </a:p>
        </p:txBody>
      </p:sp>
    </p:spTree>
    <p:extLst>
      <p:ext uri="{BB962C8B-B14F-4D97-AF65-F5344CB8AC3E}">
        <p14:creationId xmlns:p14="http://schemas.microsoft.com/office/powerpoint/2010/main" val="37524866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xmlns=""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EDE1629A-5B1A-4458-B53B-93C689F32F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82" r="17554" b="-1"/>
          <a:stretch/>
        </p:blipFill>
        <p:spPr>
          <a:xfrm>
            <a:off x="7254238" y="998045"/>
            <a:ext cx="4937760" cy="5363906"/>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itle 3"/>
          <p:cNvSpPr>
            <a:spLocks noGrp="1"/>
          </p:cNvSpPr>
          <p:nvPr>
            <p:ph type="title"/>
          </p:nvPr>
        </p:nvSpPr>
        <p:spPr>
          <a:xfrm>
            <a:off x="1079861" y="0"/>
            <a:ext cx="7138851" cy="1169760"/>
          </a:xfrm>
        </p:spPr>
        <p:txBody>
          <a:bodyPr vert="horz" lIns="91440" tIns="45720" rIns="91440" bIns="45720" rtlCol="0" anchor="ctr">
            <a:normAutofit/>
          </a:bodyPr>
          <a:lstStyle/>
          <a:p>
            <a:r>
              <a:rPr lang="en-US" sz="5400" dirty="0">
                <a:latin typeface="+mj-lt"/>
              </a:rPr>
              <a:t>Acknowledgements</a:t>
            </a:r>
          </a:p>
        </p:txBody>
      </p:sp>
      <p:sp>
        <p:nvSpPr>
          <p:cNvPr id="3" name="Rectangle 2">
            <a:extLst>
              <a:ext uri="{FF2B5EF4-FFF2-40B4-BE49-F238E27FC236}">
                <a16:creationId xmlns:a16="http://schemas.microsoft.com/office/drawing/2014/main" xmlns="" id="{6B1C14EB-DBB0-4793-AA60-0780EB908857}"/>
              </a:ext>
            </a:extLst>
          </p:cNvPr>
          <p:cNvSpPr/>
          <p:nvPr/>
        </p:nvSpPr>
        <p:spPr>
          <a:xfrm>
            <a:off x="576943" y="2090057"/>
            <a:ext cx="5388428" cy="370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p:cNvSpPr txBox="1">
            <a:spLocks/>
          </p:cNvSpPr>
          <p:nvPr/>
        </p:nvSpPr>
        <p:spPr>
          <a:xfrm>
            <a:off x="655320" y="1348107"/>
            <a:ext cx="7127964" cy="48676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dirty="0">
                <a:solidFill>
                  <a:srgbClr val="1B57AF"/>
                </a:solidFill>
                <a:ea typeface="+mj-ea"/>
                <a:cs typeface="+mj-cs"/>
              </a:rPr>
              <a:t>Science Advisors</a:t>
            </a:r>
          </a:p>
          <a:p>
            <a:pPr>
              <a:lnSpc>
                <a:spcPct val="150000"/>
              </a:lnSpc>
              <a:spcBef>
                <a:spcPts val="0"/>
              </a:spcBef>
            </a:pPr>
            <a:r>
              <a:rPr lang="en-US" b="1" dirty="0">
                <a:solidFill>
                  <a:schemeClr val="bg2">
                    <a:lumMod val="50000"/>
                  </a:schemeClr>
                </a:solidFill>
                <a:latin typeface="+mn-lt"/>
              </a:rPr>
              <a:t>Dr. Marguerite Madden</a:t>
            </a:r>
          </a:p>
          <a:p>
            <a:pPr>
              <a:spcBef>
                <a:spcPts val="0"/>
              </a:spcBef>
            </a:pPr>
            <a:r>
              <a:rPr lang="en-US" sz="1800" dirty="0">
                <a:solidFill>
                  <a:schemeClr val="bg2">
                    <a:lumMod val="50000"/>
                  </a:schemeClr>
                </a:solidFill>
                <a:latin typeface="+mn-lt"/>
              </a:rPr>
              <a:t>Department of Geography, University of Georgia	</a:t>
            </a:r>
            <a:endParaRPr lang="en-US" dirty="0">
              <a:solidFill>
                <a:schemeClr val="bg2">
                  <a:lumMod val="50000"/>
                </a:schemeClr>
              </a:solidFill>
              <a:latin typeface="+mn-lt"/>
            </a:endParaRPr>
          </a:p>
          <a:p>
            <a:pPr>
              <a:lnSpc>
                <a:spcPct val="150000"/>
              </a:lnSpc>
              <a:spcBef>
                <a:spcPts val="0"/>
              </a:spcBef>
            </a:pPr>
            <a:r>
              <a:rPr lang="en-US" b="1" dirty="0">
                <a:solidFill>
                  <a:schemeClr val="bg2">
                    <a:lumMod val="50000"/>
                  </a:schemeClr>
                </a:solidFill>
                <a:latin typeface="+mn-lt"/>
              </a:rPr>
              <a:t>Dr. Rosanna Rivero</a:t>
            </a:r>
          </a:p>
          <a:p>
            <a:pPr>
              <a:spcBef>
                <a:spcPts val="0"/>
              </a:spcBef>
            </a:pPr>
            <a:r>
              <a:rPr lang="en-US" sz="1800" dirty="0">
                <a:solidFill>
                  <a:schemeClr val="bg2">
                    <a:lumMod val="50000"/>
                  </a:schemeClr>
                </a:solidFill>
                <a:latin typeface="+mn-lt"/>
              </a:rPr>
              <a:t>College of Environment and Design, University of Georgia</a:t>
            </a:r>
          </a:p>
          <a:p>
            <a:pPr>
              <a:spcBef>
                <a:spcPts val="0"/>
              </a:spcBef>
            </a:pPr>
            <a:endParaRPr lang="en-US" dirty="0">
              <a:solidFill>
                <a:schemeClr val="bg2">
                  <a:lumMod val="50000"/>
                </a:schemeClr>
              </a:solidFill>
              <a:latin typeface="+mn-lt"/>
            </a:endParaRPr>
          </a:p>
          <a:p>
            <a:pPr>
              <a:spcBef>
                <a:spcPts val="0"/>
              </a:spcBef>
            </a:pPr>
            <a:r>
              <a:rPr lang="en-US" sz="2400" dirty="0">
                <a:solidFill>
                  <a:srgbClr val="1B57AF"/>
                </a:solidFill>
                <a:ea typeface="+mj-ea"/>
                <a:cs typeface="+mj-cs"/>
              </a:rPr>
              <a:t>Project Partners</a:t>
            </a:r>
          </a:p>
          <a:p>
            <a:pPr>
              <a:lnSpc>
                <a:spcPct val="150000"/>
              </a:lnSpc>
              <a:spcBef>
                <a:spcPts val="0"/>
              </a:spcBef>
            </a:pPr>
            <a:r>
              <a:rPr lang="en-US" b="1" dirty="0">
                <a:solidFill>
                  <a:schemeClr val="bg2">
                    <a:lumMod val="50000"/>
                  </a:schemeClr>
                </a:solidFill>
                <a:latin typeface="+mn-lt"/>
              </a:rPr>
              <a:t>Francisco </a:t>
            </a:r>
            <a:r>
              <a:rPr lang="en-US" b="1" dirty="0" err="1">
                <a:solidFill>
                  <a:schemeClr val="bg2">
                    <a:lumMod val="50000"/>
                  </a:schemeClr>
                </a:solidFill>
                <a:latin typeface="+mn-lt"/>
              </a:rPr>
              <a:t>D’Elia</a:t>
            </a:r>
            <a:endParaRPr lang="en-US" b="1" dirty="0">
              <a:solidFill>
                <a:schemeClr val="bg2">
                  <a:lumMod val="50000"/>
                </a:schemeClr>
              </a:solidFill>
              <a:latin typeface="+mn-lt"/>
            </a:endParaRPr>
          </a:p>
          <a:p>
            <a:pPr>
              <a:spcBef>
                <a:spcPts val="0"/>
              </a:spcBef>
            </a:pPr>
            <a:r>
              <a:rPr lang="en-US" sz="1800" dirty="0">
                <a:solidFill>
                  <a:schemeClr val="bg2">
                    <a:lumMod val="50000"/>
                  </a:schemeClr>
                </a:solidFill>
                <a:latin typeface="+mn-lt"/>
              </a:rPr>
              <a:t>City of Miami Beach, Public Works Department</a:t>
            </a:r>
            <a:endParaRPr lang="en-US" dirty="0">
              <a:solidFill>
                <a:schemeClr val="bg2">
                  <a:lumMod val="50000"/>
                </a:schemeClr>
              </a:solidFill>
              <a:latin typeface="+mn-lt"/>
            </a:endParaRPr>
          </a:p>
          <a:p>
            <a:pPr>
              <a:lnSpc>
                <a:spcPct val="150000"/>
              </a:lnSpc>
              <a:spcBef>
                <a:spcPts val="0"/>
              </a:spcBef>
            </a:pPr>
            <a:r>
              <a:rPr lang="en-US" b="1" dirty="0">
                <a:solidFill>
                  <a:schemeClr val="bg2">
                    <a:lumMod val="50000"/>
                  </a:schemeClr>
                </a:solidFill>
                <a:latin typeface="+mn-lt"/>
              </a:rPr>
              <a:t>Bruce Mowry</a:t>
            </a:r>
          </a:p>
          <a:p>
            <a:pPr>
              <a:spcBef>
                <a:spcPts val="0"/>
              </a:spcBef>
            </a:pPr>
            <a:r>
              <a:rPr lang="en-US" sz="1800" dirty="0">
                <a:solidFill>
                  <a:schemeClr val="bg2">
                    <a:lumMod val="50000"/>
                  </a:schemeClr>
                </a:solidFill>
                <a:latin typeface="+mn-lt"/>
              </a:rPr>
              <a:t>City of Miami Beach, Public Works Department</a:t>
            </a:r>
          </a:p>
          <a:p>
            <a:pPr>
              <a:spcBef>
                <a:spcPts val="0"/>
              </a:spcBef>
            </a:pPr>
            <a:endParaRPr lang="en-US" dirty="0">
              <a:solidFill>
                <a:schemeClr val="bg2">
                  <a:lumMod val="50000"/>
                </a:schemeClr>
              </a:solidFill>
              <a:latin typeface="+mn-lt"/>
            </a:endParaRPr>
          </a:p>
          <a:p>
            <a:pPr>
              <a:spcBef>
                <a:spcPts val="0"/>
              </a:spcBef>
            </a:pPr>
            <a:r>
              <a:rPr lang="en-US" sz="2400" dirty="0">
                <a:solidFill>
                  <a:srgbClr val="1B57AF"/>
                </a:solidFill>
                <a:ea typeface="+mj-ea"/>
                <a:cs typeface="+mj-cs"/>
              </a:rPr>
              <a:t>Photographs Provided by</a:t>
            </a:r>
          </a:p>
          <a:p>
            <a:pPr>
              <a:lnSpc>
                <a:spcPct val="150000"/>
              </a:lnSpc>
              <a:spcBef>
                <a:spcPts val="0"/>
              </a:spcBef>
            </a:pPr>
            <a:r>
              <a:rPr lang="en-US" b="1" dirty="0" err="1">
                <a:solidFill>
                  <a:schemeClr val="bg2">
                    <a:lumMod val="50000"/>
                  </a:schemeClr>
                </a:solidFill>
                <a:latin typeface="+mn-lt"/>
              </a:rPr>
              <a:t>Sevag</a:t>
            </a:r>
            <a:r>
              <a:rPr lang="en-US" b="1" dirty="0">
                <a:solidFill>
                  <a:schemeClr val="bg2">
                    <a:lumMod val="50000"/>
                  </a:schemeClr>
                </a:solidFill>
                <a:latin typeface="+mn-lt"/>
              </a:rPr>
              <a:t> </a:t>
            </a:r>
            <a:r>
              <a:rPr lang="en-US" b="1" dirty="0" err="1">
                <a:solidFill>
                  <a:schemeClr val="bg2">
                    <a:lumMod val="50000"/>
                  </a:schemeClr>
                </a:solidFill>
                <a:latin typeface="+mn-lt"/>
              </a:rPr>
              <a:t>Mehterian</a:t>
            </a:r>
            <a:r>
              <a:rPr lang="en-US" dirty="0">
                <a:solidFill>
                  <a:schemeClr val="bg2">
                    <a:lumMod val="50000"/>
                  </a:schemeClr>
                </a:solidFill>
                <a:latin typeface="+mn-lt"/>
              </a:rPr>
              <a:t> (GravelMonkey14)</a:t>
            </a:r>
          </a:p>
        </p:txBody>
      </p:sp>
      <p:sp>
        <p:nvSpPr>
          <p:cNvPr id="7" name="Rectangle 6">
            <a:extLst>
              <a:ext uri="{FF2B5EF4-FFF2-40B4-BE49-F238E27FC236}">
                <a16:creationId xmlns:a16="http://schemas.microsoft.com/office/drawing/2014/main" xmlns="" id="{3772A1EF-032B-4616-B125-1E6A094AC46B}"/>
              </a:ext>
            </a:extLst>
          </p:cNvPr>
          <p:cNvSpPr/>
          <p:nvPr/>
        </p:nvSpPr>
        <p:spPr>
          <a:xfrm>
            <a:off x="7622601" y="5676387"/>
            <a:ext cx="4569397" cy="505779"/>
          </a:xfrm>
          <a:prstGeom prst="rect">
            <a:avLst/>
          </a:prstGeom>
        </p:spPr>
        <p:txBody>
          <a:bodyPr wrap="square">
            <a:spAutoFit/>
          </a:bodyPr>
          <a:lstStyle/>
          <a:p>
            <a:pPr marL="0" lvl="1" algn="r" fontAlgn="base">
              <a:lnSpc>
                <a:spcPct val="90000"/>
              </a:lnSpc>
              <a:spcBef>
                <a:spcPts val="200"/>
              </a:spcBef>
              <a:buClr>
                <a:srgbClr val="1B57AF"/>
              </a:buClr>
            </a:pPr>
            <a:r>
              <a:rPr lang="en-US" sz="1400" dirty="0">
                <a:solidFill>
                  <a:schemeClr val="bg1"/>
                </a:solidFill>
                <a:latin typeface="Century Gothic" panose="020B0502020202020204" pitchFamily="34" charset="0"/>
              </a:rPr>
              <a:t>Image Credit: </a:t>
            </a:r>
            <a:r>
              <a:rPr lang="en-US" sz="1400" dirty="0" err="1">
                <a:solidFill>
                  <a:schemeClr val="bg1"/>
                </a:solidFill>
                <a:latin typeface="Century Gothic" panose="020B0502020202020204" pitchFamily="34" charset="0"/>
              </a:rPr>
              <a:t>Sevag</a:t>
            </a:r>
            <a:r>
              <a:rPr lang="en-US" sz="1400" dirty="0">
                <a:solidFill>
                  <a:schemeClr val="bg1"/>
                </a:solidFill>
                <a:latin typeface="Century Gothic" panose="020B0502020202020204" pitchFamily="34" charset="0"/>
              </a:rPr>
              <a:t> </a:t>
            </a:r>
            <a:r>
              <a:rPr lang="en-US" sz="1400" dirty="0" err="1">
                <a:solidFill>
                  <a:schemeClr val="bg1"/>
                </a:solidFill>
                <a:latin typeface="Century Gothic" panose="020B0502020202020204" pitchFamily="34" charset="0"/>
              </a:rPr>
              <a:t>Mehterian</a:t>
            </a:r>
            <a:r>
              <a:rPr lang="en-US" sz="1400" dirty="0">
                <a:solidFill>
                  <a:schemeClr val="bg1"/>
                </a:solidFill>
                <a:latin typeface="Century Gothic" panose="020B0502020202020204" pitchFamily="34" charset="0"/>
              </a:rPr>
              <a:t> </a:t>
            </a:r>
            <a:endParaRPr lang="en-US" sz="1400" dirty="0" smtClean="0">
              <a:solidFill>
                <a:schemeClr val="bg1"/>
              </a:solidFill>
              <a:latin typeface="Century Gothic" panose="020B0502020202020204" pitchFamily="34" charset="0"/>
            </a:endParaRPr>
          </a:p>
          <a:p>
            <a:pPr marL="0" lvl="1" algn="r" fontAlgn="base">
              <a:lnSpc>
                <a:spcPct val="90000"/>
              </a:lnSpc>
              <a:spcBef>
                <a:spcPts val="200"/>
              </a:spcBef>
              <a:buClr>
                <a:srgbClr val="1B57AF"/>
              </a:buClr>
            </a:pPr>
            <a:r>
              <a:rPr lang="en-US" sz="1400" dirty="0" smtClean="0">
                <a:solidFill>
                  <a:schemeClr val="bg1"/>
                </a:solidFill>
                <a:latin typeface="Century Gothic" panose="020B0502020202020204" pitchFamily="34" charset="0"/>
              </a:rPr>
              <a:t>(</a:t>
            </a:r>
            <a:r>
              <a:rPr lang="en-US" sz="1400" dirty="0">
                <a:solidFill>
                  <a:schemeClr val="bg1"/>
                </a:solidFill>
                <a:latin typeface="Century Gothic" panose="020B0502020202020204" pitchFamily="34" charset="0"/>
              </a:rPr>
              <a:t>GravelMonkey14)</a:t>
            </a:r>
          </a:p>
        </p:txBody>
      </p:sp>
    </p:spTree>
    <p:extLst>
      <p:ext uri="{BB962C8B-B14F-4D97-AF65-F5344CB8AC3E}">
        <p14:creationId xmlns:p14="http://schemas.microsoft.com/office/powerpoint/2010/main" val="3656388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146" r="8831"/>
          <a:stretch/>
        </p:blipFill>
        <p:spPr>
          <a:xfrm>
            <a:off x="3582960" y="1169262"/>
            <a:ext cx="8612155" cy="5558109"/>
          </a:xfrm>
          <a:prstGeom prst="rect">
            <a:avLst/>
          </a:prstGeom>
          <a:ln>
            <a:solidFill>
              <a:srgbClr val="727272"/>
            </a:solidFill>
          </a:ln>
        </p:spPr>
      </p:pic>
      <p:sp>
        <p:nvSpPr>
          <p:cNvPr id="5" name="Title 4"/>
          <p:cNvSpPr>
            <a:spLocks noGrp="1"/>
          </p:cNvSpPr>
          <p:nvPr>
            <p:ph type="title"/>
          </p:nvPr>
        </p:nvSpPr>
        <p:spPr/>
        <p:txBody>
          <a:bodyPr>
            <a:noAutofit/>
          </a:bodyPr>
          <a:lstStyle/>
          <a:p>
            <a:r>
              <a:rPr lang="en-US" dirty="0"/>
              <a:t>Community Concerns</a:t>
            </a:r>
          </a:p>
        </p:txBody>
      </p:sp>
      <p:sp>
        <p:nvSpPr>
          <p:cNvPr id="6" name="Text Placeholder 5"/>
          <p:cNvSpPr>
            <a:spLocks noGrp="1"/>
          </p:cNvSpPr>
          <p:nvPr>
            <p:ph type="body" sz="half" idx="2"/>
          </p:nvPr>
        </p:nvSpPr>
        <p:spPr>
          <a:xfrm>
            <a:off x="140357" y="1345326"/>
            <a:ext cx="3274648" cy="4384885"/>
          </a:xfrm>
        </p:spPr>
        <p:txBody>
          <a:bodyPr>
            <a:noAutofit/>
          </a:bodyPr>
          <a:lstStyle/>
          <a:p>
            <a:pPr marL="342900" lvl="1" indent="-342900" fontAlgn="base">
              <a:lnSpc>
                <a:spcPct val="100000"/>
              </a:lnSpc>
              <a:spcBef>
                <a:spcPts val="200"/>
              </a:spcBef>
              <a:buClr>
                <a:srgbClr val="1B57AF"/>
              </a:buClr>
              <a:buFont typeface="Webdings" panose="05030102010509060703" pitchFamily="18" charset="2"/>
              <a:buChar char="4"/>
            </a:pPr>
            <a:r>
              <a:rPr lang="en-US" sz="2000" dirty="0">
                <a:solidFill>
                  <a:schemeClr val="bg2">
                    <a:lumMod val="50000"/>
                  </a:schemeClr>
                </a:solidFill>
              </a:rPr>
              <a:t>Shoreline </a:t>
            </a:r>
            <a:r>
              <a:rPr lang="en-US" sz="2000" b="1" dirty="0">
                <a:solidFill>
                  <a:schemeClr val="bg2">
                    <a:lumMod val="50000"/>
                  </a:schemeClr>
                </a:solidFill>
              </a:rPr>
              <a:t>changes</a:t>
            </a:r>
            <a:r>
              <a:rPr lang="en-US" sz="2000" dirty="0">
                <a:solidFill>
                  <a:schemeClr val="bg2">
                    <a:lumMod val="50000"/>
                  </a:schemeClr>
                </a:solidFill>
              </a:rPr>
              <a:t> could </a:t>
            </a:r>
            <a:r>
              <a:rPr lang="en-US" sz="2000" b="1" dirty="0">
                <a:solidFill>
                  <a:schemeClr val="bg2">
                    <a:lumMod val="50000"/>
                  </a:schemeClr>
                </a:solidFill>
              </a:rPr>
              <a:t>significantly</a:t>
            </a:r>
            <a:r>
              <a:rPr lang="en-US" sz="2000" dirty="0">
                <a:solidFill>
                  <a:schemeClr val="bg2">
                    <a:lumMod val="50000"/>
                  </a:schemeClr>
                </a:solidFill>
              </a:rPr>
              <a:t> impact </a:t>
            </a:r>
            <a:r>
              <a:rPr lang="en-US" sz="2000" b="1" dirty="0">
                <a:solidFill>
                  <a:schemeClr val="bg2">
                    <a:lumMod val="50000"/>
                  </a:schemeClr>
                </a:solidFill>
              </a:rPr>
              <a:t>economies</a:t>
            </a:r>
          </a:p>
          <a:p>
            <a:pPr marL="342900" lvl="1" indent="-342900" fontAlgn="base">
              <a:lnSpc>
                <a:spcPct val="100000"/>
              </a:lnSpc>
              <a:spcBef>
                <a:spcPts val="200"/>
              </a:spcBef>
              <a:buClr>
                <a:srgbClr val="1B57AF"/>
              </a:buClr>
              <a:buFont typeface="Webdings" panose="05030102010509060703" pitchFamily="18" charset="2"/>
              <a:buChar char="4"/>
            </a:pPr>
            <a:endParaRPr lang="en-US" sz="2000" dirty="0">
              <a:solidFill>
                <a:schemeClr val="bg2">
                  <a:lumMod val="50000"/>
                </a:schemeClr>
              </a:solidFill>
            </a:endParaRPr>
          </a:p>
          <a:p>
            <a:pPr marL="342900" lvl="1" indent="-342900" fontAlgn="base">
              <a:lnSpc>
                <a:spcPct val="100000"/>
              </a:lnSpc>
              <a:spcBef>
                <a:spcPts val="200"/>
              </a:spcBef>
              <a:buClr>
                <a:srgbClr val="1B57AF"/>
              </a:buClr>
              <a:buFont typeface="Webdings" panose="05030102010509060703" pitchFamily="18" charset="2"/>
              <a:buChar char="4"/>
            </a:pPr>
            <a:r>
              <a:rPr lang="en-US" sz="2000" b="1" dirty="0">
                <a:solidFill>
                  <a:schemeClr val="bg2">
                    <a:lumMod val="50000"/>
                  </a:schemeClr>
                </a:solidFill>
              </a:rPr>
              <a:t>Extreme weather </a:t>
            </a:r>
            <a:r>
              <a:rPr lang="en-US" sz="2000" dirty="0">
                <a:solidFill>
                  <a:schemeClr val="bg2">
                    <a:lumMod val="50000"/>
                  </a:schemeClr>
                </a:solidFill>
              </a:rPr>
              <a:t>is a major </a:t>
            </a:r>
            <a:r>
              <a:rPr lang="en-US" sz="2000" b="1" dirty="0">
                <a:solidFill>
                  <a:schemeClr val="bg2">
                    <a:lumMod val="50000"/>
                  </a:schemeClr>
                </a:solidFill>
              </a:rPr>
              <a:t>threat</a:t>
            </a:r>
            <a:r>
              <a:rPr lang="en-US" sz="2000" dirty="0">
                <a:solidFill>
                  <a:schemeClr val="bg2">
                    <a:lumMod val="50000"/>
                  </a:schemeClr>
                </a:solidFill>
              </a:rPr>
              <a:t> to coastal communities</a:t>
            </a:r>
          </a:p>
          <a:p>
            <a:pPr marL="342900" lvl="1" indent="-342900" fontAlgn="base">
              <a:lnSpc>
                <a:spcPct val="100000"/>
              </a:lnSpc>
              <a:spcBef>
                <a:spcPts val="200"/>
              </a:spcBef>
              <a:buClr>
                <a:srgbClr val="1B57AF"/>
              </a:buClr>
              <a:buFont typeface="Webdings" panose="05030102010509060703" pitchFamily="18" charset="2"/>
              <a:buChar char="4"/>
            </a:pPr>
            <a:endParaRPr lang="en-US" sz="2000" dirty="0">
              <a:solidFill>
                <a:schemeClr val="bg2">
                  <a:lumMod val="50000"/>
                </a:schemeClr>
              </a:solidFill>
            </a:endParaRPr>
          </a:p>
          <a:p>
            <a:pPr marL="342900" lvl="1" indent="-342900" fontAlgn="base">
              <a:lnSpc>
                <a:spcPct val="100000"/>
              </a:lnSpc>
              <a:spcBef>
                <a:spcPts val="200"/>
              </a:spcBef>
              <a:buClr>
                <a:srgbClr val="1B57AF"/>
              </a:buClr>
              <a:buFont typeface="Webdings" panose="05030102010509060703" pitchFamily="18" charset="2"/>
              <a:buChar char="4"/>
            </a:pPr>
            <a:r>
              <a:rPr lang="en-US" sz="2000" dirty="0">
                <a:solidFill>
                  <a:schemeClr val="bg2">
                    <a:lumMod val="50000"/>
                  </a:schemeClr>
                </a:solidFill>
              </a:rPr>
              <a:t>Implementation of </a:t>
            </a:r>
            <a:r>
              <a:rPr lang="en-US" sz="2000" b="1" dirty="0">
                <a:solidFill>
                  <a:schemeClr val="bg2">
                    <a:lumMod val="50000"/>
                  </a:schemeClr>
                </a:solidFill>
              </a:rPr>
              <a:t>green infrastructure </a:t>
            </a:r>
            <a:r>
              <a:rPr lang="en-US" sz="2000" dirty="0">
                <a:solidFill>
                  <a:schemeClr val="bg2">
                    <a:lumMod val="50000"/>
                  </a:schemeClr>
                </a:solidFill>
              </a:rPr>
              <a:t>as a </a:t>
            </a:r>
            <a:r>
              <a:rPr lang="en-US" sz="2000" b="1" dirty="0">
                <a:solidFill>
                  <a:schemeClr val="bg2">
                    <a:lumMod val="50000"/>
                  </a:schemeClr>
                </a:solidFill>
              </a:rPr>
              <a:t>mitigation</a:t>
            </a:r>
            <a:r>
              <a:rPr lang="en-US" sz="2000" dirty="0">
                <a:solidFill>
                  <a:schemeClr val="bg2">
                    <a:lumMod val="50000"/>
                  </a:schemeClr>
                </a:solidFill>
              </a:rPr>
              <a:t> technique </a:t>
            </a:r>
          </a:p>
          <a:p>
            <a:pPr marL="342900" lvl="1" indent="-342900" fontAlgn="base">
              <a:lnSpc>
                <a:spcPct val="100000"/>
              </a:lnSpc>
              <a:spcBef>
                <a:spcPts val="200"/>
              </a:spcBef>
              <a:buClr>
                <a:srgbClr val="1B57AF"/>
              </a:buClr>
              <a:buFont typeface="Webdings" panose="05030102010509060703" pitchFamily="18" charset="2"/>
              <a:buChar char="4"/>
            </a:pPr>
            <a:endParaRPr lang="en-US" sz="2000" dirty="0"/>
          </a:p>
          <a:p>
            <a:pPr marL="342900" lvl="1" indent="-342900" fontAlgn="base">
              <a:lnSpc>
                <a:spcPct val="100000"/>
              </a:lnSpc>
              <a:spcBef>
                <a:spcPts val="200"/>
              </a:spcBef>
              <a:buClr>
                <a:srgbClr val="1B57AF"/>
              </a:buClr>
              <a:buFont typeface="Webdings" panose="05030102010509060703" pitchFamily="18" charset="2"/>
              <a:buChar char="4"/>
            </a:pPr>
            <a:r>
              <a:rPr lang="en-US" sz="2000" b="1" dirty="0">
                <a:solidFill>
                  <a:schemeClr val="bg2">
                    <a:lumMod val="50000"/>
                  </a:schemeClr>
                </a:solidFill>
              </a:rPr>
              <a:t>Increase</a:t>
            </a:r>
            <a:r>
              <a:rPr lang="en-US" sz="2000" dirty="0">
                <a:solidFill>
                  <a:schemeClr val="bg2">
                    <a:lumMod val="50000"/>
                  </a:schemeClr>
                </a:solidFill>
              </a:rPr>
              <a:t> storm water </a:t>
            </a:r>
            <a:r>
              <a:rPr lang="en-US" sz="2000" b="1" dirty="0">
                <a:solidFill>
                  <a:schemeClr val="bg2">
                    <a:lumMod val="50000"/>
                  </a:schemeClr>
                </a:solidFill>
              </a:rPr>
              <a:t>drainage capacity </a:t>
            </a:r>
            <a:r>
              <a:rPr lang="en-US" sz="2000" dirty="0">
                <a:solidFill>
                  <a:schemeClr val="bg2">
                    <a:lumMod val="50000"/>
                  </a:schemeClr>
                </a:solidFill>
              </a:rPr>
              <a:t>and </a:t>
            </a:r>
            <a:r>
              <a:rPr lang="en-US" sz="2000" b="1" dirty="0">
                <a:solidFill>
                  <a:schemeClr val="bg2">
                    <a:lumMod val="50000"/>
                  </a:schemeClr>
                </a:solidFill>
              </a:rPr>
              <a:t>pump stations</a:t>
            </a:r>
          </a:p>
        </p:txBody>
      </p:sp>
      <p:sp>
        <p:nvSpPr>
          <p:cNvPr id="18" name="Text Placeholder 4"/>
          <p:cNvSpPr txBox="1">
            <a:spLocks/>
          </p:cNvSpPr>
          <p:nvPr/>
        </p:nvSpPr>
        <p:spPr>
          <a:xfrm>
            <a:off x="11239767" y="7405819"/>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EPA</a:t>
            </a:r>
          </a:p>
        </p:txBody>
      </p:sp>
      <p:sp>
        <p:nvSpPr>
          <p:cNvPr id="14" name="Rectangle 13"/>
          <p:cNvSpPr/>
          <p:nvPr/>
        </p:nvSpPr>
        <p:spPr>
          <a:xfrm>
            <a:off x="3582960" y="6441139"/>
            <a:ext cx="4569397" cy="286232"/>
          </a:xfrm>
          <a:prstGeom prst="rect">
            <a:avLst/>
          </a:prstGeom>
        </p:spPr>
        <p:txBody>
          <a:bodyPr wrap="square">
            <a:spAutoFit/>
          </a:bodyPr>
          <a:lstStyle/>
          <a:p>
            <a:pPr marL="0" lvl="1" fontAlgn="base">
              <a:lnSpc>
                <a:spcPct val="90000"/>
              </a:lnSpc>
              <a:spcBef>
                <a:spcPts val="200"/>
              </a:spcBef>
              <a:buClr>
                <a:srgbClr val="1B57AF"/>
              </a:buClr>
            </a:pPr>
            <a:r>
              <a:rPr lang="en-US" sz="1400" dirty="0">
                <a:solidFill>
                  <a:schemeClr val="bg1"/>
                </a:solidFill>
                <a:latin typeface="Century Gothic" panose="020B0502020202020204" pitchFamily="34" charset="0"/>
              </a:rPr>
              <a:t>Image Credit: </a:t>
            </a:r>
            <a:r>
              <a:rPr lang="en-US" sz="1400" dirty="0" err="1">
                <a:solidFill>
                  <a:schemeClr val="bg1"/>
                </a:solidFill>
                <a:latin typeface="Century Gothic" panose="020B0502020202020204" pitchFamily="34" charset="0"/>
              </a:rPr>
              <a:t>Sevag</a:t>
            </a:r>
            <a:r>
              <a:rPr lang="en-US" sz="1400" dirty="0">
                <a:solidFill>
                  <a:schemeClr val="bg1"/>
                </a:solidFill>
                <a:latin typeface="Century Gothic" panose="020B0502020202020204" pitchFamily="34" charset="0"/>
              </a:rPr>
              <a:t> </a:t>
            </a:r>
            <a:r>
              <a:rPr lang="en-US" sz="1400" dirty="0" err="1">
                <a:solidFill>
                  <a:schemeClr val="bg1"/>
                </a:solidFill>
                <a:latin typeface="Century Gothic" panose="020B0502020202020204" pitchFamily="34" charset="0"/>
              </a:rPr>
              <a:t>Mehterian</a:t>
            </a:r>
            <a:r>
              <a:rPr lang="en-US" sz="1400" dirty="0">
                <a:solidFill>
                  <a:schemeClr val="bg1"/>
                </a:solidFill>
                <a:latin typeface="Century Gothic" panose="020B0502020202020204" pitchFamily="34" charset="0"/>
              </a:rPr>
              <a:t> (GravelMonkey14)</a:t>
            </a:r>
            <a:endParaRPr lang="en-US" sz="1400"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37877571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Project Partner</a:t>
            </a:r>
          </a:p>
        </p:txBody>
      </p:sp>
      <p:sp>
        <p:nvSpPr>
          <p:cNvPr id="6" name="Text Placeholder 5"/>
          <p:cNvSpPr>
            <a:spLocks noGrp="1"/>
          </p:cNvSpPr>
          <p:nvPr>
            <p:ph type="body" sz="half" idx="2"/>
          </p:nvPr>
        </p:nvSpPr>
        <p:spPr>
          <a:xfrm>
            <a:off x="992294" y="1069895"/>
            <a:ext cx="10223207" cy="953772"/>
          </a:xfrm>
        </p:spPr>
        <p:txBody>
          <a:bodyPr>
            <a:noAutofit/>
          </a:bodyPr>
          <a:lstStyle/>
          <a:p>
            <a:pPr algn="ctr"/>
            <a:r>
              <a:rPr lang="en-US" sz="3200" b="1" dirty="0">
                <a:solidFill>
                  <a:schemeClr val="bg2">
                    <a:lumMod val="50000"/>
                  </a:schemeClr>
                </a:solidFill>
              </a:rPr>
              <a:t>City of Miami Beach, Public Works Department</a:t>
            </a:r>
          </a:p>
        </p:txBody>
      </p:sp>
      <p:sp>
        <p:nvSpPr>
          <p:cNvPr id="7" name="Text Placeholder 4"/>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a:t>
            </a:r>
            <a:r>
              <a:rPr kumimoji="0" lang="en-US" sz="12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Mark Lowenstein</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341" y="1664355"/>
            <a:ext cx="9881499" cy="4992799"/>
          </a:xfrm>
          <a:prstGeom prst="rect">
            <a:avLst/>
          </a:prstGeom>
          <a:ln>
            <a:solidFill>
              <a:srgbClr val="727272"/>
            </a:solidFill>
          </a:ln>
        </p:spPr>
      </p:pic>
      <p:sp>
        <p:nvSpPr>
          <p:cNvPr id="11" name="Rectangle 10"/>
          <p:cNvSpPr/>
          <p:nvPr/>
        </p:nvSpPr>
        <p:spPr>
          <a:xfrm>
            <a:off x="6468570" y="6366752"/>
            <a:ext cx="4583430" cy="290402"/>
          </a:xfrm>
          <a:prstGeom prst="rect">
            <a:avLst/>
          </a:prstGeom>
        </p:spPr>
        <p:txBody>
          <a:bodyPr wrap="square">
            <a:spAutoFit/>
          </a:bodyPr>
          <a:lstStyle/>
          <a:p>
            <a:pPr marL="0" lvl="1" fontAlgn="base">
              <a:lnSpc>
                <a:spcPct val="90000"/>
              </a:lnSpc>
              <a:spcBef>
                <a:spcPts val="200"/>
              </a:spcBef>
              <a:buClr>
                <a:srgbClr val="1B57AF"/>
              </a:buClr>
            </a:pPr>
            <a:r>
              <a:rPr lang="en-US" sz="1400" dirty="0">
                <a:solidFill>
                  <a:schemeClr val="bg1"/>
                </a:solidFill>
                <a:latin typeface="Century Gothic" panose="020B0502020202020204" pitchFamily="34" charset="0"/>
              </a:rPr>
              <a:t>Image Credit: </a:t>
            </a:r>
            <a:r>
              <a:rPr lang="en-US" sz="1400" dirty="0" err="1">
                <a:solidFill>
                  <a:schemeClr val="bg1"/>
                </a:solidFill>
                <a:latin typeface="Century Gothic" panose="020B0502020202020204" pitchFamily="34" charset="0"/>
              </a:rPr>
              <a:t>Sevag</a:t>
            </a:r>
            <a:r>
              <a:rPr lang="en-US" sz="1400" dirty="0">
                <a:solidFill>
                  <a:schemeClr val="bg1"/>
                </a:solidFill>
                <a:latin typeface="Century Gothic" panose="020B0502020202020204" pitchFamily="34" charset="0"/>
              </a:rPr>
              <a:t> </a:t>
            </a:r>
            <a:r>
              <a:rPr lang="en-US" sz="1400" dirty="0" err="1">
                <a:solidFill>
                  <a:schemeClr val="bg1"/>
                </a:solidFill>
                <a:latin typeface="Century Gothic" panose="020B0502020202020204" pitchFamily="34" charset="0"/>
              </a:rPr>
              <a:t>Mehterian</a:t>
            </a:r>
            <a:r>
              <a:rPr lang="en-US" sz="1400" dirty="0">
                <a:solidFill>
                  <a:schemeClr val="bg1"/>
                </a:solidFill>
                <a:latin typeface="Century Gothic" panose="020B0502020202020204" pitchFamily="34" charset="0"/>
              </a:rPr>
              <a:t> (GravelMonkey14)</a:t>
            </a:r>
          </a:p>
        </p:txBody>
      </p:sp>
    </p:spTree>
    <p:extLst>
      <p:ext uri="{BB962C8B-B14F-4D97-AF65-F5344CB8AC3E}">
        <p14:creationId xmlns:p14="http://schemas.microsoft.com/office/powerpoint/2010/main" val="40268058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Area &amp; Period</a:t>
            </a:r>
          </a:p>
        </p:txBody>
      </p:sp>
      <p:sp>
        <p:nvSpPr>
          <p:cNvPr id="4" name="Text Placeholder 3"/>
          <p:cNvSpPr>
            <a:spLocks noGrp="1"/>
          </p:cNvSpPr>
          <p:nvPr>
            <p:ph type="body" sz="half" idx="2"/>
          </p:nvPr>
        </p:nvSpPr>
        <p:spPr>
          <a:xfrm>
            <a:off x="535259" y="4851234"/>
            <a:ext cx="3085019" cy="1323880"/>
          </a:xfrm>
        </p:spPr>
        <p:txBody>
          <a:bodyPr/>
          <a:lstStyle/>
          <a:p>
            <a:pPr marL="0" lvl="1" fontAlgn="base">
              <a:spcBef>
                <a:spcPts val="200"/>
              </a:spcBef>
              <a:buClr>
                <a:srgbClr val="1B57AF"/>
              </a:buClr>
            </a:pPr>
            <a:r>
              <a:rPr lang="en-US" sz="2000" b="1" dirty="0">
                <a:solidFill>
                  <a:schemeClr val="bg2">
                    <a:lumMod val="50000"/>
                  </a:schemeClr>
                </a:solidFill>
              </a:rPr>
              <a:t>Miami-Dade County</a:t>
            </a:r>
          </a:p>
          <a:p>
            <a:pPr marL="342900" lvl="1" indent="-342900" fontAlgn="base">
              <a:spcBef>
                <a:spcPts val="200"/>
              </a:spcBef>
              <a:buClr>
                <a:srgbClr val="1B57AF"/>
              </a:buClr>
              <a:buFont typeface="Webdings" panose="05030102010509060703" pitchFamily="18" charset="2"/>
              <a:buChar char="4"/>
            </a:pPr>
            <a:r>
              <a:rPr lang="en-US" sz="2000" dirty="0">
                <a:solidFill>
                  <a:schemeClr val="bg2">
                    <a:lumMod val="50000"/>
                  </a:schemeClr>
                </a:solidFill>
              </a:rPr>
              <a:t>Biscayne Bay Area</a:t>
            </a:r>
          </a:p>
          <a:p>
            <a:pPr marL="342900" lvl="1" indent="-342900" fontAlgn="base">
              <a:spcBef>
                <a:spcPts val="200"/>
              </a:spcBef>
              <a:buClr>
                <a:srgbClr val="1B57AF"/>
              </a:buClr>
              <a:buFont typeface="Webdings" panose="05030102010509060703" pitchFamily="18" charset="2"/>
              <a:buChar char="4"/>
            </a:pPr>
            <a:r>
              <a:rPr lang="en-US" sz="2000" dirty="0">
                <a:solidFill>
                  <a:schemeClr val="bg2">
                    <a:lumMod val="50000"/>
                  </a:schemeClr>
                </a:solidFill>
              </a:rPr>
              <a:t>City of Miami Beach </a:t>
            </a:r>
          </a:p>
          <a:p>
            <a:pPr marL="342900" lvl="1" indent="-342900" fontAlgn="base">
              <a:spcBef>
                <a:spcPts val="200"/>
              </a:spcBef>
              <a:buClr>
                <a:srgbClr val="1B57AF"/>
              </a:buClr>
              <a:buFont typeface="Webdings" panose="05030102010509060703" pitchFamily="18" charset="2"/>
              <a:buChar char="4"/>
            </a:pPr>
            <a:r>
              <a:rPr lang="en-US" sz="2000" dirty="0">
                <a:solidFill>
                  <a:schemeClr val="bg2">
                    <a:lumMod val="50000"/>
                  </a:schemeClr>
                </a:solidFill>
              </a:rPr>
              <a:t>1984-2017</a:t>
            </a:r>
          </a:p>
        </p:txBody>
      </p:sp>
      <p:grpSp>
        <p:nvGrpSpPr>
          <p:cNvPr id="5" name="Group 4"/>
          <p:cNvGrpSpPr/>
          <p:nvPr/>
        </p:nvGrpSpPr>
        <p:grpSpPr>
          <a:xfrm>
            <a:off x="228841" y="1121371"/>
            <a:ext cx="7336501" cy="3662128"/>
            <a:chOff x="168166" y="3247697"/>
            <a:chExt cx="6295696" cy="3142594"/>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338" t="7141" r="4975" b="9868"/>
            <a:stretch/>
          </p:blipFill>
          <p:spPr>
            <a:xfrm>
              <a:off x="168166" y="3247697"/>
              <a:ext cx="6295696" cy="3142594"/>
            </a:xfrm>
            <a:prstGeom prst="rect">
              <a:avLst/>
            </a:prstGeom>
          </p:spPr>
        </p:pic>
        <p:grpSp>
          <p:nvGrpSpPr>
            <p:cNvPr id="3" name="Group 2"/>
            <p:cNvGrpSpPr/>
            <p:nvPr/>
          </p:nvGrpSpPr>
          <p:grpSpPr>
            <a:xfrm>
              <a:off x="292608" y="3434155"/>
              <a:ext cx="5995995" cy="2847606"/>
              <a:chOff x="292608" y="3434155"/>
              <a:chExt cx="5995995" cy="2847606"/>
            </a:xfrm>
          </p:grpSpPr>
          <p:sp>
            <p:nvSpPr>
              <p:cNvPr id="7" name="TextBox 6"/>
              <p:cNvSpPr txBox="1"/>
              <p:nvPr/>
            </p:nvSpPr>
            <p:spPr>
              <a:xfrm>
                <a:off x="292608" y="4478848"/>
                <a:ext cx="1207008" cy="461665"/>
              </a:xfrm>
              <a:prstGeom prst="rect">
                <a:avLst/>
              </a:prstGeom>
              <a:noFill/>
            </p:spPr>
            <p:txBody>
              <a:bodyPr wrap="square" rtlCol="0">
                <a:spAutoFit/>
              </a:bodyPr>
              <a:lstStyle/>
              <a:p>
                <a:pPr algn="ctr"/>
                <a:r>
                  <a:rPr lang="en-US" sz="1200" dirty="0"/>
                  <a:t>Gulf of Mexico</a:t>
                </a:r>
              </a:p>
            </p:txBody>
          </p:sp>
          <p:sp>
            <p:nvSpPr>
              <p:cNvPr id="9" name="TextBox 8"/>
              <p:cNvSpPr txBox="1"/>
              <p:nvPr/>
            </p:nvSpPr>
            <p:spPr>
              <a:xfrm>
                <a:off x="1804416" y="3780529"/>
                <a:ext cx="804672" cy="276999"/>
              </a:xfrm>
              <a:prstGeom prst="rect">
                <a:avLst/>
              </a:prstGeom>
              <a:noFill/>
            </p:spPr>
            <p:txBody>
              <a:bodyPr wrap="square" rtlCol="0">
                <a:spAutoFit/>
              </a:bodyPr>
              <a:lstStyle/>
              <a:p>
                <a:pPr algn="ctr"/>
                <a:r>
                  <a:rPr lang="en-US" sz="1200" dirty="0"/>
                  <a:t>Florida</a:t>
                </a:r>
              </a:p>
            </p:txBody>
          </p:sp>
          <p:sp>
            <p:nvSpPr>
              <p:cNvPr id="10" name="TextBox 9"/>
              <p:cNvSpPr txBox="1"/>
              <p:nvPr/>
            </p:nvSpPr>
            <p:spPr>
              <a:xfrm rot="17483264">
                <a:off x="4765482" y="4374973"/>
                <a:ext cx="1146047" cy="461665"/>
              </a:xfrm>
              <a:prstGeom prst="rect">
                <a:avLst/>
              </a:prstGeom>
              <a:noFill/>
            </p:spPr>
            <p:txBody>
              <a:bodyPr wrap="square" rtlCol="0">
                <a:spAutoFit/>
              </a:bodyPr>
              <a:lstStyle/>
              <a:p>
                <a:pPr algn="ctr"/>
                <a:r>
                  <a:rPr lang="en-US" sz="1200" dirty="0"/>
                  <a:t>Biscayne Bay</a:t>
                </a:r>
              </a:p>
            </p:txBody>
          </p:sp>
          <p:sp>
            <p:nvSpPr>
              <p:cNvPr id="11" name="TextBox 10"/>
              <p:cNvSpPr txBox="1"/>
              <p:nvPr/>
            </p:nvSpPr>
            <p:spPr>
              <a:xfrm>
                <a:off x="714894" y="5251719"/>
                <a:ext cx="1450483" cy="1030042"/>
              </a:xfrm>
              <a:prstGeom prst="rect">
                <a:avLst/>
              </a:prstGeom>
              <a:noFill/>
            </p:spPr>
            <p:txBody>
              <a:bodyPr wrap="square" rtlCol="0">
                <a:spAutoFit/>
              </a:bodyPr>
              <a:lstStyle/>
              <a:p>
                <a:pPr>
                  <a:lnSpc>
                    <a:spcPct val="200000"/>
                  </a:lnSpc>
                </a:pPr>
                <a:r>
                  <a:rPr lang="en-US" sz="1200" dirty="0"/>
                  <a:t>Miami</a:t>
                </a:r>
              </a:p>
              <a:p>
                <a:pPr>
                  <a:lnSpc>
                    <a:spcPct val="200000"/>
                  </a:lnSpc>
                </a:pPr>
                <a:r>
                  <a:rPr lang="en-US" sz="1200" dirty="0"/>
                  <a:t>Miami Beach</a:t>
                </a:r>
              </a:p>
              <a:p>
                <a:pPr>
                  <a:lnSpc>
                    <a:spcPct val="200000"/>
                  </a:lnSpc>
                </a:pPr>
                <a:r>
                  <a:rPr lang="en-US" sz="1200" dirty="0"/>
                  <a:t>Study Area</a:t>
                </a:r>
              </a:p>
            </p:txBody>
          </p:sp>
          <p:sp>
            <p:nvSpPr>
              <p:cNvPr id="8" name="Rectangle 7"/>
              <p:cNvSpPr/>
              <p:nvPr/>
            </p:nvSpPr>
            <p:spPr>
              <a:xfrm>
                <a:off x="442016" y="5446036"/>
                <a:ext cx="272878" cy="129641"/>
              </a:xfrm>
              <a:prstGeom prst="rect">
                <a:avLst/>
              </a:prstGeom>
              <a:solidFill>
                <a:srgbClr val="FF7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32258" y="5730645"/>
                <a:ext cx="272148" cy="140055"/>
              </a:xfrm>
              <a:prstGeom prst="rect">
                <a:avLst/>
              </a:prstGeom>
              <a:solidFill>
                <a:srgbClr val="FFA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38670" y="6005872"/>
                <a:ext cx="276225" cy="15476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stretch>
                <a:fillRect/>
              </a:stretch>
            </p:blipFill>
            <p:spPr>
              <a:xfrm>
                <a:off x="6145728" y="3434155"/>
                <a:ext cx="142875" cy="400050"/>
              </a:xfrm>
              <a:prstGeom prst="rect">
                <a:avLst/>
              </a:prstGeom>
            </p:spPr>
          </p:pic>
        </p:grpSp>
      </p:grpSp>
      <p:pic>
        <p:nvPicPr>
          <p:cNvPr id="17" name="Picture Placeholder 2"/>
          <p:cNvPicPr>
            <a:picLocks noGrp="1" noChangeAspect="1"/>
          </p:cNvPicPr>
          <p:nvPr>
            <p:ph type="pic" idx="10"/>
          </p:nvPr>
        </p:nvPicPr>
        <p:blipFill>
          <a:blip r:embed="rId5" cstate="print">
            <a:extLst>
              <a:ext uri="{28A0092B-C50C-407E-A947-70E740481C1C}">
                <a14:useLocalDpi xmlns:a14="http://schemas.microsoft.com/office/drawing/2010/main" val="0"/>
              </a:ext>
            </a:extLst>
          </a:blip>
          <a:srcRect l="16479" r="16479"/>
          <a:stretch>
            <a:fillRect/>
          </a:stretch>
        </p:blipFill>
        <p:spPr>
          <a:xfrm>
            <a:off x="7753902" y="1214019"/>
            <a:ext cx="4254382" cy="3569479"/>
          </a:xfrm>
          <a:ln>
            <a:solidFill>
              <a:srgbClr val="727272"/>
            </a:solidFill>
          </a:ln>
        </p:spPr>
      </p:pic>
      <p:sp>
        <p:nvSpPr>
          <p:cNvPr id="18" name="Rectangle 17">
            <a:extLst>
              <a:ext uri="{FF2B5EF4-FFF2-40B4-BE49-F238E27FC236}">
                <a16:creationId xmlns:a16="http://schemas.microsoft.com/office/drawing/2014/main" xmlns="" id="{2E0F9EC7-0CA2-4FAF-8C57-EA2A424AA510}"/>
              </a:ext>
            </a:extLst>
          </p:cNvPr>
          <p:cNvSpPr/>
          <p:nvPr/>
        </p:nvSpPr>
        <p:spPr>
          <a:xfrm>
            <a:off x="8383422" y="4515874"/>
            <a:ext cx="3680396" cy="244682"/>
          </a:xfrm>
          <a:prstGeom prst="rect">
            <a:avLst/>
          </a:prstGeom>
        </p:spPr>
        <p:txBody>
          <a:bodyPr wrap="square">
            <a:spAutoFit/>
          </a:bodyPr>
          <a:lstStyle/>
          <a:p>
            <a:pPr marL="0" lvl="1" algn="r" fontAlgn="base">
              <a:lnSpc>
                <a:spcPct val="90000"/>
              </a:lnSpc>
              <a:spcBef>
                <a:spcPts val="200"/>
              </a:spcBef>
              <a:buClr>
                <a:srgbClr val="1B57AF"/>
              </a:buClr>
            </a:pPr>
            <a:r>
              <a:rPr lang="en-US" sz="1100" dirty="0">
                <a:solidFill>
                  <a:schemeClr val="bg1"/>
                </a:solidFill>
                <a:latin typeface="Century Gothic" panose="020B0502020202020204" pitchFamily="34" charset="0"/>
              </a:rPr>
              <a:t>Image Credit: </a:t>
            </a:r>
            <a:r>
              <a:rPr lang="en-US" sz="1100" dirty="0" err="1">
                <a:solidFill>
                  <a:schemeClr val="bg1"/>
                </a:solidFill>
                <a:latin typeface="Century Gothic" panose="020B0502020202020204" pitchFamily="34" charset="0"/>
              </a:rPr>
              <a:t>Sevag</a:t>
            </a:r>
            <a:r>
              <a:rPr lang="en-US" sz="1100" dirty="0">
                <a:solidFill>
                  <a:schemeClr val="bg1"/>
                </a:solidFill>
                <a:latin typeface="Century Gothic" panose="020B0502020202020204" pitchFamily="34" charset="0"/>
              </a:rPr>
              <a:t> </a:t>
            </a:r>
            <a:r>
              <a:rPr lang="en-US" sz="1100" dirty="0" err="1">
                <a:solidFill>
                  <a:schemeClr val="bg1"/>
                </a:solidFill>
                <a:latin typeface="Century Gothic" panose="020B0502020202020204" pitchFamily="34" charset="0"/>
              </a:rPr>
              <a:t>Mehterian</a:t>
            </a:r>
            <a:r>
              <a:rPr lang="en-US" sz="1100" dirty="0">
                <a:solidFill>
                  <a:schemeClr val="bg1"/>
                </a:solidFill>
                <a:latin typeface="Century Gothic" panose="020B0502020202020204" pitchFamily="34" charset="0"/>
              </a:rPr>
              <a:t> (GravelMonkey14)</a:t>
            </a:r>
          </a:p>
        </p:txBody>
      </p:sp>
    </p:spTree>
    <p:extLst>
      <p:ext uri="{BB962C8B-B14F-4D97-AF65-F5344CB8AC3E}">
        <p14:creationId xmlns:p14="http://schemas.microsoft.com/office/powerpoint/2010/main" val="743432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3602" y="1232901"/>
            <a:ext cx="8958300" cy="5527128"/>
          </a:xfrm>
          <a:prstGeom prst="rect">
            <a:avLst/>
          </a:prstGeom>
        </p:spPr>
      </p:pic>
      <p:sp>
        <p:nvSpPr>
          <p:cNvPr id="5" name="Title 4"/>
          <p:cNvSpPr>
            <a:spLocks noGrp="1"/>
          </p:cNvSpPr>
          <p:nvPr>
            <p:ph type="title"/>
          </p:nvPr>
        </p:nvSpPr>
        <p:spPr/>
        <p:txBody>
          <a:bodyPr>
            <a:noAutofit/>
          </a:bodyPr>
          <a:lstStyle/>
          <a:p>
            <a:r>
              <a:rPr lang="en-US" dirty="0"/>
              <a:t>Objectives</a:t>
            </a:r>
          </a:p>
        </p:txBody>
      </p:sp>
      <p:sp>
        <p:nvSpPr>
          <p:cNvPr id="18" name="Text Placeholder 4"/>
          <p:cNvSpPr txBox="1">
            <a:spLocks/>
          </p:cNvSpPr>
          <p:nvPr/>
        </p:nvSpPr>
        <p:spPr>
          <a:xfrm>
            <a:off x="11239767" y="7405819"/>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EPA</a:t>
            </a:r>
          </a:p>
        </p:txBody>
      </p:sp>
      <p:sp>
        <p:nvSpPr>
          <p:cNvPr id="14" name="Rectangle 13"/>
          <p:cNvSpPr/>
          <p:nvPr/>
        </p:nvSpPr>
        <p:spPr>
          <a:xfrm>
            <a:off x="7622603" y="6473797"/>
            <a:ext cx="4569397" cy="286232"/>
          </a:xfrm>
          <a:prstGeom prst="rect">
            <a:avLst/>
          </a:prstGeom>
          <a:ln>
            <a:noFill/>
          </a:ln>
        </p:spPr>
        <p:txBody>
          <a:bodyPr wrap="square">
            <a:spAutoFit/>
          </a:bodyPr>
          <a:lstStyle/>
          <a:p>
            <a:pPr marL="0" lvl="1" fontAlgn="base">
              <a:lnSpc>
                <a:spcPct val="90000"/>
              </a:lnSpc>
              <a:spcBef>
                <a:spcPts val="200"/>
              </a:spcBef>
              <a:buClr>
                <a:srgbClr val="1B57AF"/>
              </a:buClr>
            </a:pPr>
            <a:r>
              <a:rPr lang="en-US" sz="1400" dirty="0">
                <a:solidFill>
                  <a:schemeClr val="bg1"/>
                </a:solidFill>
                <a:latin typeface="Century Gothic" panose="020B0502020202020204" pitchFamily="34" charset="0"/>
              </a:rPr>
              <a:t>Image Credit: </a:t>
            </a:r>
            <a:r>
              <a:rPr lang="en-US" sz="1400" dirty="0" err="1">
                <a:solidFill>
                  <a:schemeClr val="bg1"/>
                </a:solidFill>
                <a:latin typeface="Century Gothic" panose="020B0502020202020204" pitchFamily="34" charset="0"/>
              </a:rPr>
              <a:t>Sevag</a:t>
            </a:r>
            <a:r>
              <a:rPr lang="en-US" sz="1400" dirty="0">
                <a:solidFill>
                  <a:schemeClr val="bg1"/>
                </a:solidFill>
                <a:latin typeface="Century Gothic" panose="020B0502020202020204" pitchFamily="34" charset="0"/>
              </a:rPr>
              <a:t> </a:t>
            </a:r>
            <a:r>
              <a:rPr lang="en-US" sz="1400" dirty="0" err="1">
                <a:solidFill>
                  <a:schemeClr val="bg1"/>
                </a:solidFill>
                <a:latin typeface="Century Gothic" panose="020B0502020202020204" pitchFamily="34" charset="0"/>
              </a:rPr>
              <a:t>Mehterian</a:t>
            </a:r>
            <a:r>
              <a:rPr lang="en-US" sz="1400" dirty="0">
                <a:solidFill>
                  <a:schemeClr val="bg1"/>
                </a:solidFill>
                <a:latin typeface="Century Gothic" panose="020B0502020202020204" pitchFamily="34" charset="0"/>
              </a:rPr>
              <a:t> (GravelMonkey14)</a:t>
            </a:r>
          </a:p>
        </p:txBody>
      </p:sp>
      <p:sp>
        <p:nvSpPr>
          <p:cNvPr id="11" name="Text Placeholder 16"/>
          <p:cNvSpPr txBox="1">
            <a:spLocks/>
          </p:cNvSpPr>
          <p:nvPr/>
        </p:nvSpPr>
        <p:spPr>
          <a:xfrm>
            <a:off x="58230" y="1232901"/>
            <a:ext cx="3185372" cy="552712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1B57AF"/>
              </a:buClr>
            </a:pPr>
            <a:r>
              <a:rPr lang="en-US" sz="2000" b="1" dirty="0">
                <a:solidFill>
                  <a:schemeClr val="bg2">
                    <a:lumMod val="50000"/>
                  </a:schemeClr>
                </a:solidFill>
              </a:rPr>
              <a:t>Examine coastal damage</a:t>
            </a:r>
            <a:r>
              <a:rPr lang="en-US" sz="2000" dirty="0">
                <a:solidFill>
                  <a:schemeClr val="bg2">
                    <a:lumMod val="50000"/>
                  </a:schemeClr>
                </a:solidFill>
              </a:rPr>
              <a:t> in Miami Beach following </a:t>
            </a:r>
            <a:r>
              <a:rPr lang="en-US" sz="2000" b="1" dirty="0">
                <a:solidFill>
                  <a:schemeClr val="bg2">
                    <a:lumMod val="50000"/>
                  </a:schemeClr>
                </a:solidFill>
              </a:rPr>
              <a:t>Hurricane </a:t>
            </a:r>
            <a:r>
              <a:rPr lang="en-US" sz="2000" b="1" dirty="0" smtClean="0">
                <a:solidFill>
                  <a:schemeClr val="bg2">
                    <a:lumMod val="50000"/>
                  </a:schemeClr>
                </a:solidFill>
              </a:rPr>
              <a:t>Irma</a:t>
            </a:r>
            <a:endParaRPr lang="en-US" sz="2000" dirty="0">
              <a:solidFill>
                <a:schemeClr val="bg2">
                  <a:lumMod val="50000"/>
                </a:schemeClr>
              </a:solidFill>
            </a:endParaRPr>
          </a:p>
          <a:p>
            <a:pPr lvl="0">
              <a:buClr>
                <a:srgbClr val="1B57AF"/>
              </a:buClr>
            </a:pPr>
            <a:r>
              <a:rPr lang="en-US" sz="2000" b="1" dirty="0">
                <a:solidFill>
                  <a:schemeClr val="bg2">
                    <a:lumMod val="50000"/>
                  </a:schemeClr>
                </a:solidFill>
              </a:rPr>
              <a:t>Map</a:t>
            </a:r>
            <a:r>
              <a:rPr lang="en-US" sz="2000" dirty="0">
                <a:solidFill>
                  <a:schemeClr val="bg2">
                    <a:lumMod val="50000"/>
                  </a:schemeClr>
                </a:solidFill>
              </a:rPr>
              <a:t> the </a:t>
            </a:r>
            <a:r>
              <a:rPr lang="en-US" sz="2000" b="1" dirty="0">
                <a:solidFill>
                  <a:schemeClr val="bg2">
                    <a:lumMod val="50000"/>
                  </a:schemeClr>
                </a:solidFill>
              </a:rPr>
              <a:t>distribution </a:t>
            </a:r>
            <a:r>
              <a:rPr lang="en-US" sz="2000" dirty="0">
                <a:solidFill>
                  <a:schemeClr val="bg2">
                    <a:lumMod val="50000"/>
                  </a:schemeClr>
                </a:solidFill>
              </a:rPr>
              <a:t>of </a:t>
            </a:r>
            <a:r>
              <a:rPr lang="en-US" sz="2000" b="1" dirty="0">
                <a:solidFill>
                  <a:schemeClr val="bg2">
                    <a:lumMod val="50000"/>
                  </a:schemeClr>
                </a:solidFill>
              </a:rPr>
              <a:t>historic urban vegetation</a:t>
            </a:r>
            <a:r>
              <a:rPr lang="en-US" sz="2000" dirty="0">
                <a:solidFill>
                  <a:schemeClr val="bg2">
                    <a:lumMod val="50000"/>
                  </a:schemeClr>
                </a:solidFill>
              </a:rPr>
              <a:t> in Miami </a:t>
            </a:r>
            <a:r>
              <a:rPr lang="en-US" sz="2000" dirty="0" smtClean="0">
                <a:solidFill>
                  <a:schemeClr val="bg2">
                    <a:lumMod val="50000"/>
                  </a:schemeClr>
                </a:solidFill>
              </a:rPr>
              <a:t>Beach</a:t>
            </a:r>
            <a:endParaRPr lang="en-US" sz="2000" b="1" dirty="0">
              <a:solidFill>
                <a:schemeClr val="bg2">
                  <a:lumMod val="50000"/>
                </a:schemeClr>
              </a:solidFill>
            </a:endParaRPr>
          </a:p>
          <a:p>
            <a:pPr lvl="0">
              <a:buClr>
                <a:srgbClr val="1B57AF"/>
              </a:buClr>
            </a:pPr>
            <a:r>
              <a:rPr lang="en-US" sz="2000" b="1" dirty="0">
                <a:solidFill>
                  <a:schemeClr val="bg2">
                    <a:lumMod val="50000"/>
                  </a:schemeClr>
                </a:solidFill>
              </a:rPr>
              <a:t>Assess</a:t>
            </a:r>
            <a:r>
              <a:rPr lang="en-US" sz="2000" dirty="0">
                <a:solidFill>
                  <a:schemeClr val="bg2">
                    <a:lumMod val="50000"/>
                  </a:schemeClr>
                </a:solidFill>
              </a:rPr>
              <a:t> the </a:t>
            </a:r>
            <a:r>
              <a:rPr lang="en-US" sz="2000" b="1" dirty="0">
                <a:solidFill>
                  <a:schemeClr val="bg2">
                    <a:lumMod val="50000"/>
                  </a:schemeClr>
                </a:solidFill>
              </a:rPr>
              <a:t>range</a:t>
            </a:r>
            <a:r>
              <a:rPr lang="en-US" sz="2000" dirty="0">
                <a:solidFill>
                  <a:schemeClr val="bg2">
                    <a:lumMod val="50000"/>
                  </a:schemeClr>
                </a:solidFill>
              </a:rPr>
              <a:t> and </a:t>
            </a:r>
            <a:r>
              <a:rPr lang="en-US" sz="2000" b="1" dirty="0">
                <a:solidFill>
                  <a:schemeClr val="bg2">
                    <a:lumMod val="50000"/>
                  </a:schemeClr>
                </a:solidFill>
              </a:rPr>
              <a:t>health</a:t>
            </a:r>
            <a:r>
              <a:rPr lang="en-US" sz="2000" dirty="0">
                <a:solidFill>
                  <a:schemeClr val="bg2">
                    <a:lumMod val="50000"/>
                  </a:schemeClr>
                </a:solidFill>
              </a:rPr>
              <a:t> of </a:t>
            </a:r>
            <a:r>
              <a:rPr lang="en-US" sz="2000" b="1" dirty="0">
                <a:solidFill>
                  <a:schemeClr val="bg2">
                    <a:lumMod val="50000"/>
                  </a:schemeClr>
                </a:solidFill>
              </a:rPr>
              <a:t>coastal wetlands </a:t>
            </a:r>
            <a:r>
              <a:rPr lang="en-US" sz="2000" dirty="0">
                <a:solidFill>
                  <a:schemeClr val="bg2">
                    <a:lumMod val="50000"/>
                  </a:schemeClr>
                </a:solidFill>
              </a:rPr>
              <a:t>in </a:t>
            </a:r>
            <a:r>
              <a:rPr lang="en-US" sz="2000" b="1" dirty="0">
                <a:solidFill>
                  <a:schemeClr val="bg2">
                    <a:lumMod val="50000"/>
                  </a:schemeClr>
                </a:solidFill>
              </a:rPr>
              <a:t>southeast Florida </a:t>
            </a:r>
            <a:r>
              <a:rPr lang="en-US" sz="2000" dirty="0">
                <a:solidFill>
                  <a:schemeClr val="bg2">
                    <a:lumMod val="50000"/>
                  </a:schemeClr>
                </a:solidFill>
              </a:rPr>
              <a:t>using Landsat 5 TM, Landsat 8 OLI, and Terra MODIS data </a:t>
            </a:r>
            <a:r>
              <a:rPr lang="en-US" sz="2000" dirty="0" smtClean="0">
                <a:solidFill>
                  <a:schemeClr val="bg2">
                    <a:lumMod val="50000"/>
                  </a:schemeClr>
                </a:solidFill>
              </a:rPr>
              <a:t>products</a:t>
            </a:r>
            <a:endParaRPr lang="en-US" sz="2000" dirty="0">
              <a:solidFill>
                <a:schemeClr val="bg2">
                  <a:lumMod val="50000"/>
                </a:schemeClr>
              </a:solidFill>
            </a:endParaRPr>
          </a:p>
        </p:txBody>
      </p:sp>
    </p:spTree>
    <p:extLst>
      <p:ext uri="{BB962C8B-B14F-4D97-AF65-F5344CB8AC3E}">
        <p14:creationId xmlns:p14="http://schemas.microsoft.com/office/powerpoint/2010/main" val="30574143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233148" cy="479425"/>
          </a:xfrm>
        </p:spPr>
        <p:txBody>
          <a:bodyPr>
            <a:normAutofit fontScale="90000"/>
          </a:bodyPr>
          <a:lstStyle/>
          <a:p>
            <a:r>
              <a:rPr lang="en-US" dirty="0"/>
              <a:t>NASA Earth Observations</a:t>
            </a:r>
          </a:p>
        </p:txBody>
      </p:sp>
      <p:sp>
        <p:nvSpPr>
          <p:cNvPr id="6" name="Text Placeholder 5"/>
          <p:cNvSpPr>
            <a:spLocks noGrp="1"/>
          </p:cNvSpPr>
          <p:nvPr>
            <p:ph type="body" sz="half" idx="2"/>
          </p:nvPr>
        </p:nvSpPr>
        <p:spPr>
          <a:xfrm>
            <a:off x="971966" y="5323005"/>
            <a:ext cx="2568606" cy="337734"/>
          </a:xfrm>
        </p:spPr>
        <p:txBody>
          <a:bodyPr>
            <a:normAutofit fontScale="92500" lnSpcReduction="20000"/>
          </a:bodyPr>
          <a:lstStyle/>
          <a:p>
            <a:pPr algn="ctr"/>
            <a:r>
              <a:rPr lang="en-US" sz="2400" b="1" dirty="0">
                <a:solidFill>
                  <a:schemeClr val="bg2">
                    <a:lumMod val="50000"/>
                  </a:schemeClr>
                </a:solidFill>
              </a:rPr>
              <a:t>Landsat 5 </a:t>
            </a:r>
            <a:r>
              <a:rPr lang="en-US" sz="2400" dirty="0">
                <a:solidFill>
                  <a:schemeClr val="bg2">
                    <a:lumMod val="50000"/>
                  </a:schemeClr>
                </a:solidFill>
              </a:rPr>
              <a:t>TM</a:t>
            </a:r>
          </a:p>
        </p:txBody>
      </p:sp>
      <p:sp>
        <p:nvSpPr>
          <p:cNvPr id="7" name="Text Placeholder 4"/>
          <p:cNvSpPr txBox="1">
            <a:spLocks/>
          </p:cNvSpPr>
          <p:nvPr/>
        </p:nvSpPr>
        <p:spPr>
          <a:xfrm>
            <a:off x="8746998" y="347002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4145" y="1540933"/>
            <a:ext cx="3784249" cy="365603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62400" y="1057102"/>
            <a:ext cx="3929795" cy="321181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17577" y="1964267"/>
            <a:ext cx="4461792" cy="3358738"/>
          </a:xfrm>
          <a:prstGeom prst="rect">
            <a:avLst/>
          </a:prstGeom>
        </p:spPr>
      </p:pic>
      <p:sp>
        <p:nvSpPr>
          <p:cNvPr id="12" name="Text Placeholder 5"/>
          <p:cNvSpPr txBox="1">
            <a:spLocks/>
          </p:cNvSpPr>
          <p:nvPr/>
        </p:nvSpPr>
        <p:spPr>
          <a:xfrm>
            <a:off x="4548682" y="4537384"/>
            <a:ext cx="2568606" cy="391119"/>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b="1" dirty="0">
                <a:solidFill>
                  <a:schemeClr val="bg2">
                    <a:lumMod val="50000"/>
                  </a:schemeClr>
                </a:solidFill>
              </a:rPr>
              <a:t>Landsat 8 </a:t>
            </a:r>
            <a:r>
              <a:rPr lang="en-US" sz="2400" dirty="0">
                <a:solidFill>
                  <a:schemeClr val="bg2">
                    <a:lumMod val="50000"/>
                  </a:schemeClr>
                </a:solidFill>
              </a:rPr>
              <a:t>OLI</a:t>
            </a:r>
          </a:p>
        </p:txBody>
      </p:sp>
      <p:sp>
        <p:nvSpPr>
          <p:cNvPr id="13" name="Text Placeholder 5"/>
          <p:cNvSpPr txBox="1">
            <a:spLocks/>
          </p:cNvSpPr>
          <p:nvPr/>
        </p:nvSpPr>
        <p:spPr>
          <a:xfrm>
            <a:off x="8647663" y="5246584"/>
            <a:ext cx="2201620" cy="4514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b="1" dirty="0">
                <a:solidFill>
                  <a:schemeClr val="bg2">
                    <a:lumMod val="50000"/>
                  </a:schemeClr>
                </a:solidFill>
              </a:rPr>
              <a:t>Terra </a:t>
            </a:r>
            <a:r>
              <a:rPr lang="en-US" sz="2400" dirty="0">
                <a:solidFill>
                  <a:schemeClr val="bg2">
                    <a:lumMod val="50000"/>
                  </a:schemeClr>
                </a:solidFill>
              </a:rPr>
              <a:t>MODIS</a:t>
            </a:r>
          </a:p>
        </p:txBody>
      </p:sp>
    </p:spTree>
    <p:extLst>
      <p:ext uri="{BB962C8B-B14F-4D97-AF65-F5344CB8AC3E}">
        <p14:creationId xmlns:p14="http://schemas.microsoft.com/office/powerpoint/2010/main" val="6761081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Methods – Coastal Damage</a:t>
            </a:r>
          </a:p>
        </p:txBody>
      </p:sp>
      <p:sp>
        <p:nvSpPr>
          <p:cNvPr id="18" name="Text Placeholder 4"/>
          <p:cNvSpPr txBox="1">
            <a:spLocks/>
          </p:cNvSpPr>
          <p:nvPr/>
        </p:nvSpPr>
        <p:spPr>
          <a:xfrm>
            <a:off x="11239767" y="7405819"/>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EPA</a:t>
            </a:r>
          </a:p>
        </p:txBody>
      </p:sp>
      <p:sp>
        <p:nvSpPr>
          <p:cNvPr id="11" name="Text Placeholder 16"/>
          <p:cNvSpPr txBox="1">
            <a:spLocks/>
          </p:cNvSpPr>
          <p:nvPr/>
        </p:nvSpPr>
        <p:spPr>
          <a:xfrm>
            <a:off x="58229" y="1328539"/>
            <a:ext cx="6781483" cy="313575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1B57AF"/>
              </a:buClr>
            </a:pPr>
            <a:endParaRPr lang="en-US" sz="2000" dirty="0">
              <a:solidFill>
                <a:schemeClr val="bg2">
                  <a:lumMod val="50000"/>
                </a:schemeClr>
              </a:solidFill>
            </a:endParaRPr>
          </a:p>
        </p:txBody>
      </p:sp>
      <p:sp>
        <p:nvSpPr>
          <p:cNvPr id="14" name="Text Placeholder 9"/>
          <p:cNvSpPr txBox="1">
            <a:spLocks/>
          </p:cNvSpPr>
          <p:nvPr/>
        </p:nvSpPr>
        <p:spPr>
          <a:xfrm>
            <a:off x="3198059" y="2432951"/>
            <a:ext cx="2401784" cy="1901054"/>
          </a:xfrm>
          <a:prstGeom prst="roundRect">
            <a:avLst/>
          </a:prstGeom>
          <a:solidFill>
            <a:schemeClr val="accent5">
              <a:lumMod val="20000"/>
              <a:lumOff val="80000"/>
            </a:schemeClr>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bg2">
                    <a:lumMod val="25000"/>
                  </a:schemeClr>
                </a:solidFill>
                <a:latin typeface="+mn-lt"/>
              </a:rPr>
              <a:t>Maximum Likelihood Classification</a:t>
            </a:r>
          </a:p>
        </p:txBody>
      </p:sp>
      <p:cxnSp>
        <p:nvCxnSpPr>
          <p:cNvPr id="23" name="Straight Arrow Connector 22"/>
          <p:cNvCxnSpPr>
            <a:endCxn id="35" idx="1"/>
          </p:cNvCxnSpPr>
          <p:nvPr/>
        </p:nvCxnSpPr>
        <p:spPr>
          <a:xfrm flipV="1">
            <a:off x="5622959" y="3383479"/>
            <a:ext cx="375211" cy="4356"/>
          </a:xfrm>
          <a:prstGeom prst="straightConnector1">
            <a:avLst/>
          </a:prstGeom>
          <a:ln w="63500">
            <a:solidFill>
              <a:srgbClr val="1B57AF"/>
            </a:solidFill>
            <a:tailEnd type="triangle"/>
          </a:ln>
        </p:spPr>
        <p:style>
          <a:lnRef idx="1">
            <a:schemeClr val="accent1"/>
          </a:lnRef>
          <a:fillRef idx="0">
            <a:schemeClr val="accent1"/>
          </a:fillRef>
          <a:effectRef idx="0">
            <a:schemeClr val="accent1"/>
          </a:effectRef>
          <a:fontRef idx="minor">
            <a:schemeClr val="tx1"/>
          </a:fontRef>
        </p:style>
      </p:cxnSp>
      <p:sp>
        <p:nvSpPr>
          <p:cNvPr id="27" name="Text Placeholder 9"/>
          <p:cNvSpPr txBox="1">
            <a:spLocks/>
          </p:cNvSpPr>
          <p:nvPr/>
        </p:nvSpPr>
        <p:spPr>
          <a:xfrm>
            <a:off x="379711" y="2432951"/>
            <a:ext cx="2365425" cy="1901054"/>
          </a:xfrm>
          <a:prstGeom prst="roundRect">
            <a:avLst/>
          </a:prstGeom>
          <a:solidFill>
            <a:schemeClr val="accent5">
              <a:lumMod val="20000"/>
              <a:lumOff val="80000"/>
            </a:schemeClr>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err="1">
                <a:solidFill>
                  <a:schemeClr val="bg2">
                    <a:lumMod val="25000"/>
                  </a:schemeClr>
                </a:solidFill>
                <a:latin typeface="+mn-lt"/>
              </a:rPr>
              <a:t>PlanetScope</a:t>
            </a:r>
            <a:r>
              <a:rPr lang="en-US" sz="2400" b="1" dirty="0">
                <a:solidFill>
                  <a:schemeClr val="bg2">
                    <a:lumMod val="25000"/>
                  </a:schemeClr>
                </a:solidFill>
                <a:latin typeface="+mn-lt"/>
              </a:rPr>
              <a:t> 4-Band</a:t>
            </a:r>
          </a:p>
        </p:txBody>
      </p:sp>
      <p:cxnSp>
        <p:nvCxnSpPr>
          <p:cNvPr id="28" name="Straight Arrow Connector 27"/>
          <p:cNvCxnSpPr/>
          <p:nvPr/>
        </p:nvCxnSpPr>
        <p:spPr>
          <a:xfrm>
            <a:off x="2768252" y="3383478"/>
            <a:ext cx="413359" cy="0"/>
          </a:xfrm>
          <a:prstGeom prst="straightConnector1">
            <a:avLst/>
          </a:prstGeom>
          <a:ln w="63500">
            <a:solidFill>
              <a:srgbClr val="1B57AF"/>
            </a:solidFill>
            <a:tailEnd type="triangle"/>
          </a:ln>
        </p:spPr>
        <p:style>
          <a:lnRef idx="1">
            <a:schemeClr val="accent1"/>
          </a:lnRef>
          <a:fillRef idx="0">
            <a:schemeClr val="accent1"/>
          </a:fillRef>
          <a:effectRef idx="0">
            <a:schemeClr val="accent1"/>
          </a:effectRef>
          <a:fontRef idx="minor">
            <a:schemeClr val="tx1"/>
          </a:fontRef>
        </p:style>
      </p:cxnSp>
      <p:sp>
        <p:nvSpPr>
          <p:cNvPr id="33" name="Text Placeholder 9"/>
          <p:cNvSpPr txBox="1">
            <a:spLocks/>
          </p:cNvSpPr>
          <p:nvPr/>
        </p:nvSpPr>
        <p:spPr>
          <a:xfrm>
            <a:off x="8768197" y="2432951"/>
            <a:ext cx="2705644" cy="1901054"/>
          </a:xfrm>
          <a:prstGeom prst="roundRect">
            <a:avLst/>
          </a:prstGeom>
          <a:solidFill>
            <a:schemeClr val="accent5">
              <a:lumMod val="20000"/>
              <a:lumOff val="80000"/>
            </a:schemeClr>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bg2">
                    <a:lumMod val="25000"/>
                  </a:schemeClr>
                </a:solidFill>
                <a:latin typeface="+mn-lt"/>
              </a:rPr>
              <a:t>Coastal Damage &amp; Recovery Assessment</a:t>
            </a:r>
          </a:p>
        </p:txBody>
      </p:sp>
      <p:sp>
        <p:nvSpPr>
          <p:cNvPr id="35" name="Text Placeholder 9"/>
          <p:cNvSpPr txBox="1">
            <a:spLocks/>
          </p:cNvSpPr>
          <p:nvPr/>
        </p:nvSpPr>
        <p:spPr>
          <a:xfrm>
            <a:off x="5998170" y="2432952"/>
            <a:ext cx="2371699" cy="1901054"/>
          </a:xfrm>
          <a:prstGeom prst="roundRect">
            <a:avLst/>
          </a:prstGeom>
          <a:solidFill>
            <a:schemeClr val="accent5">
              <a:lumMod val="20000"/>
              <a:lumOff val="80000"/>
            </a:schemeClr>
          </a:solidFill>
          <a:ln>
            <a:solidFill>
              <a:srgbClr val="1B57AF"/>
            </a:solidFill>
          </a:ln>
        </p:spPr>
        <p:txBody>
          <a:bodyPr vert="horz" lIns="91440" tIns="45720" rIns="91440" bIns="45720" rtlCol="0" anchor="ctr">
            <a:noAutofit/>
          </a:bodyPr>
          <a:lstStyle>
            <a:lvl1pPr marL="0" indent="0" algn="r" defTabSz="914327"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bg2">
                    <a:lumMod val="25000"/>
                  </a:schemeClr>
                </a:solidFill>
                <a:latin typeface="+mn-lt"/>
              </a:rPr>
              <a:t>Land Use-Land Cover Change</a:t>
            </a:r>
          </a:p>
        </p:txBody>
      </p:sp>
      <p:cxnSp>
        <p:nvCxnSpPr>
          <p:cNvPr id="36" name="Straight Arrow Connector 35"/>
          <p:cNvCxnSpPr>
            <a:stCxn id="35" idx="3"/>
            <a:endCxn id="33" idx="1"/>
          </p:cNvCxnSpPr>
          <p:nvPr/>
        </p:nvCxnSpPr>
        <p:spPr>
          <a:xfrm flipV="1">
            <a:off x="8369869" y="3383478"/>
            <a:ext cx="398328" cy="1"/>
          </a:xfrm>
          <a:prstGeom prst="straightConnector1">
            <a:avLst/>
          </a:prstGeom>
          <a:ln w="63500">
            <a:solidFill>
              <a:srgbClr val="1B57A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0361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6"/>
          <p:cNvSpPr txBox="1">
            <a:spLocks/>
          </p:cNvSpPr>
          <p:nvPr/>
        </p:nvSpPr>
        <p:spPr>
          <a:xfrm>
            <a:off x="58229" y="1328539"/>
            <a:ext cx="6781483" cy="313575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1B57AF"/>
              </a:buClr>
            </a:pPr>
            <a:endParaRPr lang="en-US" sz="2000" dirty="0">
              <a:solidFill>
                <a:schemeClr val="bg2">
                  <a:lumMod val="50000"/>
                </a:schemeClr>
              </a:solidFill>
            </a:endParaRPr>
          </a:p>
        </p:txBody>
      </p:sp>
      <p:sp>
        <p:nvSpPr>
          <p:cNvPr id="5" name="Title 4"/>
          <p:cNvSpPr>
            <a:spLocks noGrp="1"/>
          </p:cNvSpPr>
          <p:nvPr>
            <p:ph type="title"/>
          </p:nvPr>
        </p:nvSpPr>
        <p:spPr>
          <a:xfrm>
            <a:off x="1115562" y="0"/>
            <a:ext cx="8145395" cy="1159175"/>
          </a:xfrm>
        </p:spPr>
        <p:txBody>
          <a:bodyPr vert="horz" lIns="91440" tIns="45720" rIns="91440" bIns="45720" rtlCol="0" anchor="ctr">
            <a:noAutofit/>
          </a:bodyPr>
          <a:lstStyle/>
          <a:p>
            <a:pPr algn="ctr"/>
            <a:r>
              <a:rPr lang="en-US" dirty="0"/>
              <a:t>Results – Coastal Damage</a:t>
            </a:r>
            <a:endParaRPr lang="en-US" dirty="0">
              <a:solidFill>
                <a:schemeClr val="tx1"/>
              </a:solidFill>
              <a:latin typeface="+mj-lt"/>
            </a:endParaRPr>
          </a:p>
        </p:txBody>
      </p:sp>
      <p:sp>
        <p:nvSpPr>
          <p:cNvPr id="18" name="Text Placeholder 4"/>
          <p:cNvSpPr txBox="1">
            <a:spLocks/>
          </p:cNvSpPr>
          <p:nvPr/>
        </p:nvSpPr>
        <p:spPr>
          <a:xfrm>
            <a:off x="11239767" y="7405819"/>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Image Credit: EPA</a:t>
            </a:r>
          </a:p>
        </p:txBody>
      </p:sp>
      <mc:AlternateContent xmlns:mc="http://schemas.openxmlformats.org/markup-compatibility/2006" xmlns:a14="http://schemas.microsoft.com/office/drawing/2010/main">
        <mc:Choice Requires="a14">
          <p:graphicFrame>
            <p:nvGraphicFramePr>
              <p:cNvPr id="103" name="Table 102"/>
              <p:cNvGraphicFramePr>
                <a:graphicFrameLocks noGrp="1"/>
              </p:cNvGraphicFramePr>
              <p:nvPr>
                <p:extLst>
                  <p:ext uri="{D42A27DB-BD31-4B8C-83A1-F6EECF244321}">
                    <p14:modId xmlns:p14="http://schemas.microsoft.com/office/powerpoint/2010/main" val="2303767726"/>
                  </p:ext>
                </p:extLst>
              </p:nvPr>
            </p:nvGraphicFramePr>
            <p:xfrm>
              <a:off x="5385911" y="2331290"/>
              <a:ext cx="6529281" cy="2618966"/>
            </p:xfrm>
            <a:graphic>
              <a:graphicData uri="http://schemas.openxmlformats.org/drawingml/2006/table">
                <a:tbl>
                  <a:tblPr firstRow="1" bandRow="1">
                    <a:tableStyleId>{5C22544A-7EE6-4342-B048-85BDC9FD1C3A}</a:tableStyleId>
                  </a:tblPr>
                  <a:tblGrid>
                    <a:gridCol w="2176427">
                      <a:extLst>
                        <a:ext uri="{9D8B030D-6E8A-4147-A177-3AD203B41FA5}">
                          <a16:colId xmlns:a16="http://schemas.microsoft.com/office/drawing/2014/main" xmlns="" val="20000"/>
                        </a:ext>
                      </a:extLst>
                    </a:gridCol>
                    <a:gridCol w="2176427">
                      <a:extLst>
                        <a:ext uri="{9D8B030D-6E8A-4147-A177-3AD203B41FA5}">
                          <a16:colId xmlns:a16="http://schemas.microsoft.com/office/drawing/2014/main" xmlns="" val="20001"/>
                        </a:ext>
                      </a:extLst>
                    </a:gridCol>
                    <a:gridCol w="2176427">
                      <a:extLst>
                        <a:ext uri="{9D8B030D-6E8A-4147-A177-3AD203B41FA5}">
                          <a16:colId xmlns:a16="http://schemas.microsoft.com/office/drawing/2014/main" xmlns="" val="20002"/>
                        </a:ext>
                      </a:extLst>
                    </a:gridCol>
                  </a:tblGrid>
                  <a:tr h="374138">
                    <a:tc>
                      <a:txBody>
                        <a:bodyPr/>
                        <a:lstStyle/>
                        <a:p>
                          <a:pPr algn="ctr"/>
                          <a:r>
                            <a:rPr lang="en-US" dirty="0" smtClean="0"/>
                            <a:t>Dates</a:t>
                          </a:r>
                          <a:endParaRPr lang="en-US" dirty="0"/>
                        </a:p>
                      </a:txBody>
                      <a:tcPr/>
                    </a:tc>
                    <a:tc>
                      <a:txBody>
                        <a:bodyPr/>
                        <a:lstStyle/>
                        <a:p>
                          <a:pPr algn="ctr"/>
                          <a:r>
                            <a:rPr lang="en-US" dirty="0"/>
                            <a:t>Class</a:t>
                          </a:r>
                        </a:p>
                      </a:txBody>
                      <a:tcPr/>
                    </a:tc>
                    <a:tc>
                      <a:txBody>
                        <a:bodyPr/>
                        <a:lstStyle/>
                        <a:p>
                          <a:pPr algn="ctr"/>
                          <a:r>
                            <a:rPr lang="en-US" dirty="0" smtClean="0"/>
                            <a:t>Area (</a:t>
                          </a:r>
                          <a14:m>
                            <m:oMath xmlns:m="http://schemas.openxmlformats.org/officeDocument/2006/math">
                              <m:sSup>
                                <m:sSupPr>
                                  <m:ctrlPr>
                                    <a:rPr lang="mr-IN" b="1" i="1" smtClean="0">
                                      <a:latin typeface="Cambria Math" panose="02040503050406030204" pitchFamily="18" charset="0"/>
                                    </a:rPr>
                                  </m:ctrlPr>
                                </m:sSupPr>
                                <m:e>
                                  <m:r>
                                    <a:rPr lang="en-US" b="1" i="0" smtClean="0">
                                      <a:latin typeface="Cambria Math" panose="02040503050406030204" pitchFamily="18" charset="0"/>
                                    </a:rPr>
                                    <m:t>𝐤𝐦</m:t>
                                  </m:r>
                                </m:e>
                                <m:sup>
                                  <m:r>
                                    <a:rPr lang="mr-IN" b="1" i="0" smtClean="0">
                                      <a:latin typeface="Cambria Math" panose="02040503050406030204" pitchFamily="18" charset="0"/>
                                    </a:rPr>
                                    <m:t>𝟐</m:t>
                                  </m:r>
                                </m:sup>
                              </m:sSup>
                            </m:oMath>
                          </a14:m>
                          <a:r>
                            <a:rPr lang="en-US" dirty="0"/>
                            <a:t>)</a:t>
                          </a:r>
                        </a:p>
                      </a:txBody>
                      <a:tcPr/>
                    </a:tc>
                    <a:extLst>
                      <a:ext uri="{0D108BD9-81ED-4DB2-BD59-A6C34878D82A}">
                        <a16:rowId xmlns:a16="http://schemas.microsoft.com/office/drawing/2014/main" xmlns="" val="10000"/>
                      </a:ext>
                    </a:extLst>
                  </a:tr>
                  <a:tr h="374138">
                    <a:tc rowSpan="2">
                      <a:txBody>
                        <a:bodyPr/>
                        <a:lstStyle/>
                        <a:p>
                          <a:pPr algn="ctr"/>
                          <a:r>
                            <a:rPr lang="en-US" sz="1800" b="1" kern="1200" baseline="0" dirty="0" smtClean="0">
                              <a:solidFill>
                                <a:schemeClr val="bg2">
                                  <a:lumMod val="50000"/>
                                </a:schemeClr>
                              </a:solidFill>
                              <a:latin typeface="+mn-lt"/>
                              <a:ea typeface="+mn-ea"/>
                              <a:cs typeface="+mn-cs"/>
                            </a:rPr>
                            <a:t>09/07 </a:t>
                          </a:r>
                          <a:r>
                            <a:rPr lang="en-US" sz="1800" b="0" kern="1200" baseline="0" dirty="0" smtClean="0">
                              <a:solidFill>
                                <a:schemeClr val="bg2">
                                  <a:lumMod val="50000"/>
                                </a:schemeClr>
                              </a:solidFill>
                              <a:latin typeface="+mn-lt"/>
                              <a:ea typeface="+mn-ea"/>
                              <a:cs typeface="+mn-cs"/>
                            </a:rPr>
                            <a:t>(3 days before Irma)</a:t>
                          </a:r>
                          <a:endParaRPr lang="en-US" sz="1800" b="0" kern="1200" baseline="0" dirty="0">
                            <a:solidFill>
                              <a:schemeClr val="bg2">
                                <a:lumMod val="50000"/>
                              </a:schemeClr>
                            </a:solidFill>
                            <a:latin typeface="+mn-lt"/>
                            <a:ea typeface="+mn-ea"/>
                            <a:cs typeface="+mn-cs"/>
                          </a:endParaRPr>
                        </a:p>
                      </a:txBody>
                      <a:tcPr/>
                    </a:tc>
                    <a:tc>
                      <a:txBody>
                        <a:bodyPr/>
                        <a:lstStyle/>
                        <a:p>
                          <a:pPr algn="ctr"/>
                          <a:r>
                            <a:rPr lang="en-US" dirty="0">
                              <a:solidFill>
                                <a:schemeClr val="bg2">
                                  <a:lumMod val="50000"/>
                                </a:schemeClr>
                              </a:solidFill>
                            </a:rPr>
                            <a:t>Sand</a:t>
                          </a:r>
                        </a:p>
                      </a:txBody>
                      <a:tcPr/>
                    </a:tc>
                    <a:tc>
                      <a:txBody>
                        <a:bodyPr/>
                        <a:lstStyle/>
                        <a:p>
                          <a:pPr algn="ctr"/>
                          <a:r>
                            <a:rPr lang="is-IS" dirty="0" smtClean="0">
                              <a:solidFill>
                                <a:schemeClr val="bg2">
                                  <a:lumMod val="50000"/>
                                </a:schemeClr>
                              </a:solidFill>
                            </a:rPr>
                            <a:t>710.35</a:t>
                          </a:r>
                          <a:endParaRPr lang="en-US" dirty="0">
                            <a:solidFill>
                              <a:schemeClr val="bg2">
                                <a:lumMod val="50000"/>
                              </a:schemeClr>
                            </a:solidFill>
                          </a:endParaRPr>
                        </a:p>
                      </a:txBody>
                      <a:tcPr/>
                    </a:tc>
                    <a:extLst>
                      <a:ext uri="{0D108BD9-81ED-4DB2-BD59-A6C34878D82A}">
                        <a16:rowId xmlns:a16="http://schemas.microsoft.com/office/drawing/2014/main" xmlns="" val="10001"/>
                      </a:ext>
                    </a:extLst>
                  </a:tr>
                  <a:tr h="374138">
                    <a:tc vMerge="1">
                      <a:txBody>
                        <a:bodyPr/>
                        <a:lstStyle/>
                        <a:p>
                          <a:endParaRPr lang="en-US" dirty="0"/>
                        </a:p>
                      </a:txBody>
                      <a:tcPr/>
                    </a:tc>
                    <a:tc>
                      <a:txBody>
                        <a:bodyPr/>
                        <a:lstStyle/>
                        <a:p>
                          <a:pPr algn="ctr"/>
                          <a:r>
                            <a:rPr lang="en-US" dirty="0">
                              <a:solidFill>
                                <a:schemeClr val="bg2">
                                  <a:lumMod val="50000"/>
                                </a:schemeClr>
                              </a:solidFill>
                            </a:rPr>
                            <a:t>Vegetation</a:t>
                          </a:r>
                        </a:p>
                      </a:txBody>
                      <a:tcPr/>
                    </a:tc>
                    <a:tc>
                      <a:txBody>
                        <a:bodyPr/>
                        <a:lstStyle/>
                        <a:p>
                          <a:pPr algn="ctr"/>
                          <a:r>
                            <a:rPr lang="en-US" dirty="0" smtClean="0">
                              <a:solidFill>
                                <a:schemeClr val="bg2">
                                  <a:lumMod val="50000"/>
                                </a:schemeClr>
                              </a:solidFill>
                            </a:rPr>
                            <a:t>480.54</a:t>
                          </a:r>
                          <a:endParaRPr lang="en-US" dirty="0">
                            <a:solidFill>
                              <a:schemeClr val="bg2">
                                <a:lumMod val="50000"/>
                              </a:schemeClr>
                            </a:solidFill>
                          </a:endParaRPr>
                        </a:p>
                      </a:txBody>
                      <a:tcPr/>
                    </a:tc>
                    <a:extLst>
                      <a:ext uri="{0D108BD9-81ED-4DB2-BD59-A6C34878D82A}">
                        <a16:rowId xmlns:a16="http://schemas.microsoft.com/office/drawing/2014/main" xmlns="" val="10002"/>
                      </a:ext>
                    </a:extLst>
                  </a:tr>
                  <a:tr h="374138">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bg2">
                                  <a:lumMod val="50000"/>
                                </a:schemeClr>
                              </a:solidFill>
                              <a:latin typeface="+mn-lt"/>
                              <a:ea typeface="+mn-ea"/>
                              <a:cs typeface="+mn-cs"/>
                            </a:rPr>
                            <a:t>09/12 </a:t>
                          </a:r>
                          <a:r>
                            <a:rPr lang="en-US" sz="1800" b="0" kern="1200" baseline="0" dirty="0" smtClean="0">
                              <a:solidFill>
                                <a:schemeClr val="bg2">
                                  <a:lumMod val="50000"/>
                                </a:schemeClr>
                              </a:solidFill>
                              <a:latin typeface="+mn-lt"/>
                              <a:ea typeface="+mn-ea"/>
                              <a:cs typeface="+mn-cs"/>
                            </a:rPr>
                            <a:t>(2 days after Irma)</a:t>
                          </a:r>
                        </a:p>
                      </a:txBody>
                      <a:tcPr/>
                    </a:tc>
                    <a:tc>
                      <a:txBody>
                        <a:bodyPr/>
                        <a:lstStyle/>
                        <a:p>
                          <a:pPr algn="ctr"/>
                          <a:r>
                            <a:rPr lang="en-US" dirty="0">
                              <a:solidFill>
                                <a:schemeClr val="bg2">
                                  <a:lumMod val="50000"/>
                                </a:schemeClr>
                              </a:solidFill>
                            </a:rPr>
                            <a:t>Sand</a:t>
                          </a:r>
                        </a:p>
                      </a:txBody>
                      <a:tcPr/>
                    </a:tc>
                    <a:tc>
                      <a:txBody>
                        <a:bodyPr/>
                        <a:lstStyle/>
                        <a:p>
                          <a:pPr algn="ctr"/>
                          <a:r>
                            <a:rPr lang="is-IS" dirty="0" smtClean="0">
                              <a:solidFill>
                                <a:schemeClr val="bg2">
                                  <a:lumMod val="50000"/>
                                </a:schemeClr>
                              </a:solidFill>
                            </a:rPr>
                            <a:t>922.73</a:t>
                          </a:r>
                          <a:endParaRPr lang="en-US" dirty="0">
                            <a:solidFill>
                              <a:schemeClr val="bg2">
                                <a:lumMod val="50000"/>
                              </a:schemeClr>
                            </a:solidFill>
                          </a:endParaRPr>
                        </a:p>
                      </a:txBody>
                      <a:tcPr/>
                    </a:tc>
                    <a:extLst>
                      <a:ext uri="{0D108BD9-81ED-4DB2-BD59-A6C34878D82A}">
                        <a16:rowId xmlns:a16="http://schemas.microsoft.com/office/drawing/2014/main" xmlns="" val="10003"/>
                      </a:ext>
                    </a:extLst>
                  </a:tr>
                  <a:tr h="374138">
                    <a:tc vMerge="1">
                      <a:txBody>
                        <a:bodyPr/>
                        <a:lstStyle/>
                        <a:p>
                          <a:endParaRPr lang="en-US" dirty="0"/>
                        </a:p>
                      </a:txBody>
                      <a:tcPr/>
                    </a:tc>
                    <a:tc>
                      <a:txBody>
                        <a:bodyPr/>
                        <a:lstStyle/>
                        <a:p>
                          <a:pPr algn="ctr"/>
                          <a:r>
                            <a:rPr lang="en-US" dirty="0">
                              <a:solidFill>
                                <a:schemeClr val="bg2">
                                  <a:lumMod val="50000"/>
                                </a:schemeClr>
                              </a:solidFill>
                            </a:rPr>
                            <a:t>Vegetation</a:t>
                          </a:r>
                        </a:p>
                      </a:txBody>
                      <a:tcPr/>
                    </a:tc>
                    <a:tc>
                      <a:txBody>
                        <a:bodyPr/>
                        <a:lstStyle/>
                        <a:p>
                          <a:pPr algn="ctr"/>
                          <a:r>
                            <a:rPr lang="is-IS" dirty="0" smtClean="0">
                              <a:solidFill>
                                <a:schemeClr val="bg2">
                                  <a:lumMod val="50000"/>
                                </a:schemeClr>
                              </a:solidFill>
                            </a:rPr>
                            <a:t>263.52</a:t>
                          </a:r>
                          <a:endParaRPr lang="en-US" dirty="0">
                            <a:solidFill>
                              <a:schemeClr val="bg2">
                                <a:lumMod val="50000"/>
                              </a:schemeClr>
                            </a:solidFill>
                          </a:endParaRPr>
                        </a:p>
                      </a:txBody>
                      <a:tcPr/>
                    </a:tc>
                    <a:extLst>
                      <a:ext uri="{0D108BD9-81ED-4DB2-BD59-A6C34878D82A}">
                        <a16:rowId xmlns:a16="http://schemas.microsoft.com/office/drawing/2014/main" xmlns="" val="10004"/>
                      </a:ext>
                    </a:extLst>
                  </a:tr>
                  <a:tr h="374138">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bg2">
                                  <a:lumMod val="50000"/>
                                </a:schemeClr>
                              </a:solidFill>
                              <a:latin typeface="+mn-lt"/>
                              <a:ea typeface="+mn-ea"/>
                              <a:cs typeface="+mn-cs"/>
                            </a:rPr>
                            <a:t>10/30</a:t>
                          </a:r>
                          <a:r>
                            <a:rPr lang="en-US" sz="1800" b="0" kern="1200" baseline="0" dirty="0" smtClean="0">
                              <a:solidFill>
                                <a:schemeClr val="bg2">
                                  <a:lumMod val="50000"/>
                                </a:schemeClr>
                              </a:solidFill>
                              <a:latin typeface="+mn-lt"/>
                              <a:ea typeface="+mn-ea"/>
                              <a:cs typeface="+mn-cs"/>
                            </a:rPr>
                            <a:t> (40 days after Irma)</a:t>
                          </a:r>
                        </a:p>
                      </a:txBody>
                      <a:tcPr/>
                    </a:tc>
                    <a:tc>
                      <a:txBody>
                        <a:bodyPr/>
                        <a:lstStyle/>
                        <a:p>
                          <a:pPr algn="ctr"/>
                          <a:r>
                            <a:rPr lang="en-US" dirty="0">
                              <a:solidFill>
                                <a:schemeClr val="bg2">
                                  <a:lumMod val="50000"/>
                                </a:schemeClr>
                              </a:solidFill>
                            </a:rPr>
                            <a:t>Sand</a:t>
                          </a:r>
                        </a:p>
                      </a:txBody>
                      <a:tcPr/>
                    </a:tc>
                    <a:tc>
                      <a:txBody>
                        <a:bodyPr/>
                        <a:lstStyle/>
                        <a:p>
                          <a:pPr algn="ctr"/>
                          <a:r>
                            <a:rPr lang="fi-FI" dirty="0" smtClean="0">
                              <a:solidFill>
                                <a:schemeClr val="bg2">
                                  <a:lumMod val="50000"/>
                                </a:schemeClr>
                              </a:solidFill>
                            </a:rPr>
                            <a:t>798.63</a:t>
                          </a:r>
                          <a:endParaRPr lang="en-US" dirty="0">
                            <a:solidFill>
                              <a:schemeClr val="bg2">
                                <a:lumMod val="50000"/>
                              </a:schemeClr>
                            </a:solidFill>
                          </a:endParaRPr>
                        </a:p>
                      </a:txBody>
                      <a:tcPr/>
                    </a:tc>
                    <a:extLst>
                      <a:ext uri="{0D108BD9-81ED-4DB2-BD59-A6C34878D82A}">
                        <a16:rowId xmlns:a16="http://schemas.microsoft.com/office/drawing/2014/main" xmlns="" val="10005"/>
                      </a:ext>
                    </a:extLst>
                  </a:tr>
                  <a:tr h="374138">
                    <a:tc vMerge="1">
                      <a:txBody>
                        <a:bodyPr/>
                        <a:lstStyle/>
                        <a:p>
                          <a:endParaRPr lang="en-US" dirty="0"/>
                        </a:p>
                      </a:txBody>
                      <a:tcPr/>
                    </a:tc>
                    <a:tc>
                      <a:txBody>
                        <a:bodyPr/>
                        <a:lstStyle/>
                        <a:p>
                          <a:pPr algn="ctr"/>
                          <a:r>
                            <a:rPr lang="en-US" dirty="0">
                              <a:solidFill>
                                <a:schemeClr val="bg2">
                                  <a:lumMod val="50000"/>
                                </a:schemeClr>
                              </a:solidFill>
                            </a:rPr>
                            <a:t>Vegetation</a:t>
                          </a:r>
                        </a:p>
                      </a:txBody>
                      <a:tcPr/>
                    </a:tc>
                    <a:tc>
                      <a:txBody>
                        <a:bodyPr/>
                        <a:lstStyle/>
                        <a:p>
                          <a:pPr algn="ctr"/>
                          <a:r>
                            <a:rPr lang="cs-CZ" dirty="0" smtClean="0">
                              <a:solidFill>
                                <a:schemeClr val="bg2">
                                  <a:lumMod val="50000"/>
                                </a:schemeClr>
                              </a:solidFill>
                            </a:rPr>
                            <a:t>392</a:t>
                          </a:r>
                          <a:r>
                            <a:rPr lang="en-US" dirty="0" smtClean="0">
                              <a:solidFill>
                                <a:schemeClr val="bg2">
                                  <a:lumMod val="50000"/>
                                </a:schemeClr>
                              </a:solidFill>
                            </a:rPr>
                            <a:t>.</a:t>
                          </a:r>
                          <a:r>
                            <a:rPr lang="cs-CZ" dirty="0" smtClean="0">
                              <a:solidFill>
                                <a:schemeClr val="bg2">
                                  <a:lumMod val="50000"/>
                                </a:schemeClr>
                              </a:solidFill>
                            </a:rPr>
                            <a:t>49</a:t>
                          </a:r>
                          <a:endParaRPr lang="en-US" dirty="0">
                            <a:solidFill>
                              <a:schemeClr val="bg2">
                                <a:lumMod val="50000"/>
                              </a:schemeClr>
                            </a:solidFill>
                          </a:endParaRPr>
                        </a:p>
                      </a:txBody>
                      <a:tcPr/>
                    </a:tc>
                    <a:extLst>
                      <a:ext uri="{0D108BD9-81ED-4DB2-BD59-A6C34878D82A}">
                        <a16:rowId xmlns:a16="http://schemas.microsoft.com/office/drawing/2014/main" xmlns="" val="10006"/>
                      </a:ext>
                    </a:extLst>
                  </a:tr>
                </a:tbl>
              </a:graphicData>
            </a:graphic>
          </p:graphicFrame>
        </mc:Choice>
        <mc:Fallback xmlns="">
          <p:graphicFrame>
            <p:nvGraphicFramePr>
              <p:cNvPr id="103" name="Table 102"/>
              <p:cNvGraphicFramePr>
                <a:graphicFrameLocks noGrp="1"/>
              </p:cNvGraphicFramePr>
              <p:nvPr>
                <p:extLst>
                  <p:ext uri="{D42A27DB-BD31-4B8C-83A1-F6EECF244321}">
                    <p14:modId xmlns:p14="http://schemas.microsoft.com/office/powerpoint/2010/main" val="2303767726"/>
                  </p:ext>
                </p:extLst>
              </p:nvPr>
            </p:nvGraphicFramePr>
            <p:xfrm>
              <a:off x="5385911" y="2331290"/>
              <a:ext cx="6529281" cy="2641513"/>
            </p:xfrm>
            <a:graphic>
              <a:graphicData uri="http://schemas.openxmlformats.org/drawingml/2006/table">
                <a:tbl>
                  <a:tblPr firstRow="1" bandRow="1">
                    <a:tableStyleId>{5C22544A-7EE6-4342-B048-85BDC9FD1C3A}</a:tableStyleId>
                  </a:tblPr>
                  <a:tblGrid>
                    <a:gridCol w="2176427">
                      <a:extLst>
                        <a:ext uri="{9D8B030D-6E8A-4147-A177-3AD203B41FA5}">
                          <a16:colId xmlns:a16="http://schemas.microsoft.com/office/drawing/2014/main" xmlns="" xmlns:a14="http://schemas.microsoft.com/office/drawing/2010/main" val="20000"/>
                        </a:ext>
                      </a:extLst>
                    </a:gridCol>
                    <a:gridCol w="2176427">
                      <a:extLst>
                        <a:ext uri="{9D8B030D-6E8A-4147-A177-3AD203B41FA5}">
                          <a16:colId xmlns:a16="http://schemas.microsoft.com/office/drawing/2014/main" xmlns="" xmlns:a14="http://schemas.microsoft.com/office/drawing/2010/main" val="20001"/>
                        </a:ext>
                      </a:extLst>
                    </a:gridCol>
                    <a:gridCol w="2176427">
                      <a:extLst>
                        <a:ext uri="{9D8B030D-6E8A-4147-A177-3AD203B41FA5}">
                          <a16:colId xmlns:a16="http://schemas.microsoft.com/office/drawing/2014/main" xmlns="" xmlns:a14="http://schemas.microsoft.com/office/drawing/2010/main" val="20002"/>
                        </a:ext>
                      </a:extLst>
                    </a:gridCol>
                  </a:tblGrid>
                  <a:tr h="396685">
                    <a:tc>
                      <a:txBody>
                        <a:bodyPr/>
                        <a:lstStyle/>
                        <a:p>
                          <a:pPr algn="ctr"/>
                          <a:r>
                            <a:rPr lang="en-US" dirty="0" smtClean="0"/>
                            <a:t>Dates</a:t>
                          </a:r>
                          <a:endParaRPr lang="en-US" dirty="0"/>
                        </a:p>
                      </a:txBody>
                      <a:tcPr/>
                    </a:tc>
                    <a:tc>
                      <a:txBody>
                        <a:bodyPr/>
                        <a:lstStyle/>
                        <a:p>
                          <a:pPr algn="ctr"/>
                          <a:r>
                            <a:rPr lang="en-US" dirty="0"/>
                            <a:t>Class</a:t>
                          </a:r>
                        </a:p>
                      </a:txBody>
                      <a:tcPr/>
                    </a:tc>
                    <a:tc>
                      <a:txBody>
                        <a:bodyPr/>
                        <a:lstStyle/>
                        <a:p>
                          <a:endParaRPr lang="en-US"/>
                        </a:p>
                      </a:txBody>
                      <a:tcPr>
                        <a:blipFill rotWithShape="0">
                          <a:blip r:embed="rId3"/>
                          <a:stretch>
                            <a:fillRect l="-200560" t="-7692" r="-1120" b="-589231"/>
                          </a:stretch>
                        </a:blipFill>
                      </a:tcPr>
                    </a:tc>
                    <a:extLst>
                      <a:ext uri="{0D108BD9-81ED-4DB2-BD59-A6C34878D82A}">
                        <a16:rowId xmlns:a16="http://schemas.microsoft.com/office/drawing/2014/main" xmlns="" xmlns:a14="http://schemas.microsoft.com/office/drawing/2010/main" val="10000"/>
                      </a:ext>
                    </a:extLst>
                  </a:tr>
                  <a:tr h="374138">
                    <a:tc rowSpan="2">
                      <a:txBody>
                        <a:bodyPr/>
                        <a:lstStyle/>
                        <a:p>
                          <a:pPr algn="ctr"/>
                          <a:r>
                            <a:rPr lang="en-US" sz="1800" b="1" kern="1200" baseline="0" dirty="0" smtClean="0">
                              <a:solidFill>
                                <a:schemeClr val="bg2">
                                  <a:lumMod val="50000"/>
                                </a:schemeClr>
                              </a:solidFill>
                              <a:latin typeface="+mn-lt"/>
                              <a:ea typeface="+mn-ea"/>
                              <a:cs typeface="+mn-cs"/>
                            </a:rPr>
                            <a:t>09/07 </a:t>
                          </a:r>
                          <a:r>
                            <a:rPr lang="en-US" sz="1800" b="0" kern="1200" baseline="0" dirty="0" smtClean="0">
                              <a:solidFill>
                                <a:schemeClr val="bg2">
                                  <a:lumMod val="50000"/>
                                </a:schemeClr>
                              </a:solidFill>
                              <a:latin typeface="+mn-lt"/>
                              <a:ea typeface="+mn-ea"/>
                              <a:cs typeface="+mn-cs"/>
                            </a:rPr>
                            <a:t>(3 days before Irma)</a:t>
                          </a:r>
                          <a:endParaRPr lang="en-US" sz="1800" b="0" kern="1200" baseline="0" dirty="0">
                            <a:solidFill>
                              <a:schemeClr val="bg2">
                                <a:lumMod val="50000"/>
                              </a:schemeClr>
                            </a:solidFill>
                            <a:latin typeface="+mn-lt"/>
                            <a:ea typeface="+mn-ea"/>
                            <a:cs typeface="+mn-cs"/>
                          </a:endParaRPr>
                        </a:p>
                      </a:txBody>
                      <a:tcPr/>
                    </a:tc>
                    <a:tc>
                      <a:txBody>
                        <a:bodyPr/>
                        <a:lstStyle/>
                        <a:p>
                          <a:pPr algn="ctr"/>
                          <a:r>
                            <a:rPr lang="en-US" dirty="0">
                              <a:solidFill>
                                <a:schemeClr val="bg2">
                                  <a:lumMod val="50000"/>
                                </a:schemeClr>
                              </a:solidFill>
                            </a:rPr>
                            <a:t>Sand</a:t>
                          </a:r>
                        </a:p>
                      </a:txBody>
                      <a:tcPr/>
                    </a:tc>
                    <a:tc>
                      <a:txBody>
                        <a:bodyPr/>
                        <a:lstStyle/>
                        <a:p>
                          <a:pPr algn="ctr"/>
                          <a:r>
                            <a:rPr lang="is-IS" dirty="0" smtClean="0">
                              <a:solidFill>
                                <a:schemeClr val="bg2">
                                  <a:lumMod val="50000"/>
                                </a:schemeClr>
                              </a:solidFill>
                            </a:rPr>
                            <a:t>710.35</a:t>
                          </a:r>
                          <a:endParaRPr lang="en-US" dirty="0">
                            <a:solidFill>
                              <a:schemeClr val="bg2">
                                <a:lumMod val="50000"/>
                              </a:schemeClr>
                            </a:solidFill>
                          </a:endParaRPr>
                        </a:p>
                      </a:txBody>
                      <a:tcPr/>
                    </a:tc>
                    <a:extLst>
                      <a:ext uri="{0D108BD9-81ED-4DB2-BD59-A6C34878D82A}">
                        <a16:rowId xmlns:a16="http://schemas.microsoft.com/office/drawing/2014/main" xmlns="" xmlns:a14="http://schemas.microsoft.com/office/drawing/2010/main" val="10001"/>
                      </a:ext>
                    </a:extLst>
                  </a:tr>
                  <a:tr h="374138">
                    <a:tc vMerge="1">
                      <a:txBody>
                        <a:bodyPr/>
                        <a:lstStyle/>
                        <a:p>
                          <a:endParaRPr lang="en-US" dirty="0"/>
                        </a:p>
                      </a:txBody>
                      <a:tcPr/>
                    </a:tc>
                    <a:tc>
                      <a:txBody>
                        <a:bodyPr/>
                        <a:lstStyle/>
                        <a:p>
                          <a:pPr algn="ctr"/>
                          <a:r>
                            <a:rPr lang="en-US" dirty="0">
                              <a:solidFill>
                                <a:schemeClr val="bg2">
                                  <a:lumMod val="50000"/>
                                </a:schemeClr>
                              </a:solidFill>
                            </a:rPr>
                            <a:t>Vegetation</a:t>
                          </a:r>
                        </a:p>
                      </a:txBody>
                      <a:tcPr/>
                    </a:tc>
                    <a:tc>
                      <a:txBody>
                        <a:bodyPr/>
                        <a:lstStyle/>
                        <a:p>
                          <a:pPr algn="ctr"/>
                          <a:r>
                            <a:rPr lang="en-US" dirty="0" smtClean="0">
                              <a:solidFill>
                                <a:schemeClr val="bg2">
                                  <a:lumMod val="50000"/>
                                </a:schemeClr>
                              </a:solidFill>
                            </a:rPr>
                            <a:t>480.54</a:t>
                          </a:r>
                          <a:endParaRPr lang="en-US" dirty="0">
                            <a:solidFill>
                              <a:schemeClr val="bg2">
                                <a:lumMod val="50000"/>
                              </a:schemeClr>
                            </a:solidFill>
                          </a:endParaRPr>
                        </a:p>
                      </a:txBody>
                      <a:tcPr/>
                    </a:tc>
                    <a:extLst>
                      <a:ext uri="{0D108BD9-81ED-4DB2-BD59-A6C34878D82A}">
                        <a16:rowId xmlns:a16="http://schemas.microsoft.com/office/drawing/2014/main" xmlns="" xmlns:a14="http://schemas.microsoft.com/office/drawing/2010/main" val="10002"/>
                      </a:ext>
                    </a:extLst>
                  </a:tr>
                  <a:tr h="374138">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bg2">
                                  <a:lumMod val="50000"/>
                                </a:schemeClr>
                              </a:solidFill>
                              <a:latin typeface="+mn-lt"/>
                              <a:ea typeface="+mn-ea"/>
                              <a:cs typeface="+mn-cs"/>
                            </a:rPr>
                            <a:t>09/12 </a:t>
                          </a:r>
                          <a:r>
                            <a:rPr lang="en-US" sz="1800" b="0" kern="1200" baseline="0" dirty="0" smtClean="0">
                              <a:solidFill>
                                <a:schemeClr val="bg2">
                                  <a:lumMod val="50000"/>
                                </a:schemeClr>
                              </a:solidFill>
                              <a:latin typeface="+mn-lt"/>
                              <a:ea typeface="+mn-ea"/>
                              <a:cs typeface="+mn-cs"/>
                            </a:rPr>
                            <a:t>(2 days after Irma)</a:t>
                          </a:r>
                        </a:p>
                      </a:txBody>
                      <a:tcPr/>
                    </a:tc>
                    <a:tc>
                      <a:txBody>
                        <a:bodyPr/>
                        <a:lstStyle/>
                        <a:p>
                          <a:pPr algn="ctr"/>
                          <a:r>
                            <a:rPr lang="en-US" dirty="0">
                              <a:solidFill>
                                <a:schemeClr val="bg2">
                                  <a:lumMod val="50000"/>
                                </a:schemeClr>
                              </a:solidFill>
                            </a:rPr>
                            <a:t>Sand</a:t>
                          </a:r>
                        </a:p>
                      </a:txBody>
                      <a:tcPr/>
                    </a:tc>
                    <a:tc>
                      <a:txBody>
                        <a:bodyPr/>
                        <a:lstStyle/>
                        <a:p>
                          <a:pPr algn="ctr"/>
                          <a:r>
                            <a:rPr lang="is-IS" dirty="0" smtClean="0">
                              <a:solidFill>
                                <a:schemeClr val="bg2">
                                  <a:lumMod val="50000"/>
                                </a:schemeClr>
                              </a:solidFill>
                            </a:rPr>
                            <a:t>922.73</a:t>
                          </a:r>
                          <a:endParaRPr lang="en-US" dirty="0">
                            <a:solidFill>
                              <a:schemeClr val="bg2">
                                <a:lumMod val="50000"/>
                              </a:schemeClr>
                            </a:solidFill>
                          </a:endParaRPr>
                        </a:p>
                      </a:txBody>
                      <a:tcPr/>
                    </a:tc>
                    <a:extLst>
                      <a:ext uri="{0D108BD9-81ED-4DB2-BD59-A6C34878D82A}">
                        <a16:rowId xmlns:a16="http://schemas.microsoft.com/office/drawing/2014/main" xmlns="" xmlns:a14="http://schemas.microsoft.com/office/drawing/2010/main" val="10003"/>
                      </a:ext>
                    </a:extLst>
                  </a:tr>
                  <a:tr h="374138">
                    <a:tc vMerge="1">
                      <a:txBody>
                        <a:bodyPr/>
                        <a:lstStyle/>
                        <a:p>
                          <a:endParaRPr lang="en-US" dirty="0"/>
                        </a:p>
                      </a:txBody>
                      <a:tcPr/>
                    </a:tc>
                    <a:tc>
                      <a:txBody>
                        <a:bodyPr/>
                        <a:lstStyle/>
                        <a:p>
                          <a:pPr algn="ctr"/>
                          <a:r>
                            <a:rPr lang="en-US" dirty="0">
                              <a:solidFill>
                                <a:schemeClr val="bg2">
                                  <a:lumMod val="50000"/>
                                </a:schemeClr>
                              </a:solidFill>
                            </a:rPr>
                            <a:t>Vegetation</a:t>
                          </a:r>
                        </a:p>
                      </a:txBody>
                      <a:tcPr/>
                    </a:tc>
                    <a:tc>
                      <a:txBody>
                        <a:bodyPr/>
                        <a:lstStyle/>
                        <a:p>
                          <a:pPr algn="ctr"/>
                          <a:r>
                            <a:rPr lang="is-IS" dirty="0" smtClean="0">
                              <a:solidFill>
                                <a:schemeClr val="bg2">
                                  <a:lumMod val="50000"/>
                                </a:schemeClr>
                              </a:solidFill>
                            </a:rPr>
                            <a:t>263.52</a:t>
                          </a:r>
                          <a:endParaRPr lang="en-US" dirty="0">
                            <a:solidFill>
                              <a:schemeClr val="bg2">
                                <a:lumMod val="50000"/>
                              </a:schemeClr>
                            </a:solidFill>
                          </a:endParaRPr>
                        </a:p>
                      </a:txBody>
                      <a:tcPr/>
                    </a:tc>
                    <a:extLst>
                      <a:ext uri="{0D108BD9-81ED-4DB2-BD59-A6C34878D82A}">
                        <a16:rowId xmlns:a16="http://schemas.microsoft.com/office/drawing/2014/main" xmlns="" xmlns:a14="http://schemas.microsoft.com/office/drawing/2010/main" val="10004"/>
                      </a:ext>
                    </a:extLst>
                  </a:tr>
                  <a:tr h="374138">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bg2">
                                  <a:lumMod val="50000"/>
                                </a:schemeClr>
                              </a:solidFill>
                              <a:latin typeface="+mn-lt"/>
                              <a:ea typeface="+mn-ea"/>
                              <a:cs typeface="+mn-cs"/>
                            </a:rPr>
                            <a:t>10/30</a:t>
                          </a:r>
                          <a:r>
                            <a:rPr lang="en-US" sz="1800" b="0" kern="1200" baseline="0" dirty="0" smtClean="0">
                              <a:solidFill>
                                <a:schemeClr val="bg2">
                                  <a:lumMod val="50000"/>
                                </a:schemeClr>
                              </a:solidFill>
                              <a:latin typeface="+mn-lt"/>
                              <a:ea typeface="+mn-ea"/>
                              <a:cs typeface="+mn-cs"/>
                            </a:rPr>
                            <a:t> (40 days after Irma)</a:t>
                          </a:r>
                        </a:p>
                      </a:txBody>
                      <a:tcPr/>
                    </a:tc>
                    <a:tc>
                      <a:txBody>
                        <a:bodyPr/>
                        <a:lstStyle/>
                        <a:p>
                          <a:pPr algn="ctr"/>
                          <a:r>
                            <a:rPr lang="en-US" dirty="0">
                              <a:solidFill>
                                <a:schemeClr val="bg2">
                                  <a:lumMod val="50000"/>
                                </a:schemeClr>
                              </a:solidFill>
                            </a:rPr>
                            <a:t>Sand</a:t>
                          </a:r>
                        </a:p>
                      </a:txBody>
                      <a:tcPr/>
                    </a:tc>
                    <a:tc>
                      <a:txBody>
                        <a:bodyPr/>
                        <a:lstStyle/>
                        <a:p>
                          <a:pPr algn="ctr"/>
                          <a:r>
                            <a:rPr lang="fi-FI" dirty="0" smtClean="0">
                              <a:solidFill>
                                <a:schemeClr val="bg2">
                                  <a:lumMod val="50000"/>
                                </a:schemeClr>
                              </a:solidFill>
                            </a:rPr>
                            <a:t>798.63</a:t>
                          </a:r>
                          <a:endParaRPr lang="en-US" dirty="0">
                            <a:solidFill>
                              <a:schemeClr val="bg2">
                                <a:lumMod val="50000"/>
                              </a:schemeClr>
                            </a:solidFill>
                          </a:endParaRPr>
                        </a:p>
                      </a:txBody>
                      <a:tcPr/>
                    </a:tc>
                    <a:extLst>
                      <a:ext uri="{0D108BD9-81ED-4DB2-BD59-A6C34878D82A}">
                        <a16:rowId xmlns:a16="http://schemas.microsoft.com/office/drawing/2014/main" xmlns="" xmlns:a14="http://schemas.microsoft.com/office/drawing/2010/main" val="10005"/>
                      </a:ext>
                    </a:extLst>
                  </a:tr>
                  <a:tr h="374138">
                    <a:tc vMerge="1">
                      <a:txBody>
                        <a:bodyPr/>
                        <a:lstStyle/>
                        <a:p>
                          <a:endParaRPr lang="en-US" dirty="0"/>
                        </a:p>
                      </a:txBody>
                      <a:tcPr/>
                    </a:tc>
                    <a:tc>
                      <a:txBody>
                        <a:bodyPr/>
                        <a:lstStyle/>
                        <a:p>
                          <a:pPr algn="ctr"/>
                          <a:r>
                            <a:rPr lang="en-US" dirty="0">
                              <a:solidFill>
                                <a:schemeClr val="bg2">
                                  <a:lumMod val="50000"/>
                                </a:schemeClr>
                              </a:solidFill>
                            </a:rPr>
                            <a:t>Vegetation</a:t>
                          </a:r>
                        </a:p>
                      </a:txBody>
                      <a:tcPr/>
                    </a:tc>
                    <a:tc>
                      <a:txBody>
                        <a:bodyPr/>
                        <a:lstStyle/>
                        <a:p>
                          <a:pPr algn="ctr"/>
                          <a:r>
                            <a:rPr lang="cs-CZ" dirty="0" smtClean="0">
                              <a:solidFill>
                                <a:schemeClr val="bg2">
                                  <a:lumMod val="50000"/>
                                </a:schemeClr>
                              </a:solidFill>
                            </a:rPr>
                            <a:t>392</a:t>
                          </a:r>
                          <a:r>
                            <a:rPr lang="en-US" dirty="0" smtClean="0">
                              <a:solidFill>
                                <a:schemeClr val="bg2">
                                  <a:lumMod val="50000"/>
                                </a:schemeClr>
                              </a:solidFill>
                            </a:rPr>
                            <a:t>.</a:t>
                          </a:r>
                          <a:r>
                            <a:rPr lang="cs-CZ" dirty="0" smtClean="0">
                              <a:solidFill>
                                <a:schemeClr val="bg2">
                                  <a:lumMod val="50000"/>
                                </a:schemeClr>
                              </a:solidFill>
                            </a:rPr>
                            <a:t>49</a:t>
                          </a:r>
                          <a:endParaRPr lang="en-US" dirty="0">
                            <a:solidFill>
                              <a:schemeClr val="bg2">
                                <a:lumMod val="50000"/>
                              </a:schemeClr>
                            </a:solidFill>
                          </a:endParaRPr>
                        </a:p>
                      </a:txBody>
                      <a:tcPr/>
                    </a:tc>
                    <a:extLst>
                      <a:ext uri="{0D108BD9-81ED-4DB2-BD59-A6C34878D82A}">
                        <a16:rowId xmlns:a16="http://schemas.microsoft.com/office/drawing/2014/main" xmlns="" xmlns:a14="http://schemas.microsoft.com/office/drawing/2010/main" val="10006"/>
                      </a:ext>
                    </a:extLst>
                  </a:tr>
                </a:tbl>
              </a:graphicData>
            </a:graphic>
          </p:graphicFrame>
        </mc:Fallback>
      </mc:AlternateContent>
      <p:grpSp>
        <p:nvGrpSpPr>
          <p:cNvPr id="3" name="Group 2"/>
          <p:cNvGrpSpPr/>
          <p:nvPr/>
        </p:nvGrpSpPr>
        <p:grpSpPr>
          <a:xfrm>
            <a:off x="106386" y="906987"/>
            <a:ext cx="5077774" cy="5596450"/>
            <a:chOff x="425302" y="906987"/>
            <a:chExt cx="4758857" cy="5244957"/>
          </a:xfrm>
        </p:grpSpPr>
        <p:sp>
          <p:nvSpPr>
            <p:cNvPr id="2" name="Rectangle 1"/>
            <p:cNvSpPr/>
            <p:nvPr/>
          </p:nvSpPr>
          <p:spPr>
            <a:xfrm>
              <a:off x="1204313" y="5005709"/>
              <a:ext cx="1837797" cy="7311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Shape 145" descr="C:\Users\me02819\Desktop\2.JPG"/>
            <p:cNvPicPr preferRelativeResize="0"/>
            <p:nvPr/>
          </p:nvPicPr>
          <p:blipFill rotWithShape="1">
            <a:blip r:embed="rId4">
              <a:alphaModFix/>
            </a:blip>
            <a:srcRect l="49572" t="9928" r="18001" b="5506"/>
            <a:stretch/>
          </p:blipFill>
          <p:spPr>
            <a:xfrm>
              <a:off x="3832353" y="906987"/>
              <a:ext cx="1351806" cy="2399522"/>
            </a:xfrm>
            <a:prstGeom prst="rect">
              <a:avLst/>
            </a:prstGeom>
            <a:noFill/>
            <a:ln>
              <a:noFill/>
            </a:ln>
          </p:spPr>
        </p:pic>
        <p:sp>
          <p:nvSpPr>
            <p:cNvPr id="46" name="Shape 162"/>
            <p:cNvSpPr txBox="1"/>
            <p:nvPr/>
          </p:nvSpPr>
          <p:spPr>
            <a:xfrm>
              <a:off x="2023249" y="5005709"/>
              <a:ext cx="1261155" cy="1146235"/>
            </a:xfrm>
            <a:prstGeom prst="rect">
              <a:avLst/>
            </a:prstGeom>
            <a:noFill/>
            <a:ln>
              <a:noFill/>
            </a:ln>
          </p:spPr>
          <p:style>
            <a:lnRef idx="0">
              <a:scrgbClr r="0" g="0" b="0"/>
            </a:lnRef>
            <a:fillRef idx="0">
              <a:scrgbClr r="0" g="0" b="0"/>
            </a:fillRef>
            <a:effectRef idx="0">
              <a:scrgbClr r="0" g="0" b="0"/>
            </a:effectRef>
            <a:fontRef idx="major"/>
          </p:style>
          <p:txBody>
            <a:bodyPr wrap="square" lIns="91425" tIns="45700" rIns="91425" bIns="45700"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rtl="0">
                <a:spcBef>
                  <a:spcPts val="0"/>
                </a:spcBef>
                <a:buSzPct val="25000"/>
                <a:buNone/>
              </a:pPr>
              <a:r>
                <a:rPr lang="en-US" sz="1200" dirty="0">
                  <a:solidFill>
                    <a:schemeClr val="bg2">
                      <a:lumMod val="50000"/>
                    </a:schemeClr>
                  </a:solidFill>
                  <a:latin typeface="Century Gothic" charset="0"/>
                  <a:ea typeface="Century Gothic" charset="0"/>
                  <a:cs typeface="Century Gothic" charset="0"/>
                  <a:sym typeface="Garamond"/>
                </a:rPr>
                <a:t>Sand</a:t>
              </a:r>
            </a:p>
            <a:p>
              <a:pPr marL="0" marR="0" lvl="0" indent="0" algn="l" rtl="0">
                <a:spcBef>
                  <a:spcPts val="0"/>
                </a:spcBef>
                <a:buSzPct val="25000"/>
                <a:buNone/>
              </a:pPr>
              <a:endParaRPr lang="en-US" sz="300" dirty="0">
                <a:solidFill>
                  <a:schemeClr val="bg2">
                    <a:lumMod val="50000"/>
                  </a:schemeClr>
                </a:solidFill>
                <a:latin typeface="Century Gothic" charset="0"/>
                <a:ea typeface="Century Gothic" charset="0"/>
                <a:cs typeface="Century Gothic" charset="0"/>
                <a:sym typeface="Garamond"/>
              </a:endParaRPr>
            </a:p>
            <a:p>
              <a:pPr marL="0" marR="0" lvl="0" indent="0" algn="l" rtl="0">
                <a:spcBef>
                  <a:spcPts val="0"/>
                </a:spcBef>
                <a:buSzPct val="25000"/>
                <a:buNone/>
              </a:pPr>
              <a:r>
                <a:rPr lang="en-US" sz="1200" dirty="0">
                  <a:solidFill>
                    <a:schemeClr val="bg2">
                      <a:lumMod val="50000"/>
                    </a:schemeClr>
                  </a:solidFill>
                  <a:latin typeface="Century Gothic" charset="0"/>
                  <a:ea typeface="Century Gothic" charset="0"/>
                  <a:cs typeface="Century Gothic" charset="0"/>
                  <a:sym typeface="Garamond"/>
                </a:rPr>
                <a:t>Vegetation</a:t>
              </a:r>
            </a:p>
            <a:p>
              <a:pPr marL="0" marR="0" lvl="0" indent="0" algn="l" rtl="0">
                <a:spcBef>
                  <a:spcPts val="0"/>
                </a:spcBef>
                <a:buSzPct val="25000"/>
                <a:buNone/>
              </a:pPr>
              <a:endParaRPr lang="en-US" sz="300" dirty="0">
                <a:solidFill>
                  <a:schemeClr val="bg2">
                    <a:lumMod val="50000"/>
                  </a:schemeClr>
                </a:solidFill>
                <a:latin typeface="Century Gothic" charset="0"/>
                <a:ea typeface="Century Gothic" charset="0"/>
                <a:cs typeface="Century Gothic" charset="0"/>
                <a:sym typeface="Garamond"/>
              </a:endParaRPr>
            </a:p>
            <a:p>
              <a:pPr marL="0" marR="0" lvl="0" indent="0" algn="l" rtl="0">
                <a:spcBef>
                  <a:spcPts val="0"/>
                </a:spcBef>
                <a:buSzPct val="25000"/>
                <a:buNone/>
              </a:pPr>
              <a:r>
                <a:rPr lang="en-US" sz="1200" dirty="0">
                  <a:solidFill>
                    <a:schemeClr val="bg2">
                      <a:lumMod val="50000"/>
                    </a:schemeClr>
                  </a:solidFill>
                  <a:latin typeface="Century Gothic" charset="0"/>
                  <a:ea typeface="Century Gothic" charset="0"/>
                  <a:cs typeface="Century Gothic" charset="0"/>
                  <a:sym typeface="Garamond"/>
                </a:rPr>
                <a:t>Water </a:t>
              </a:r>
            </a:p>
            <a:p>
              <a:pPr marL="0" marR="0" lvl="0" indent="0" algn="l" rtl="0">
                <a:spcBef>
                  <a:spcPts val="0"/>
                </a:spcBef>
                <a:buSzPct val="25000"/>
                <a:buNone/>
              </a:pPr>
              <a:r>
                <a:rPr lang="en-US" sz="1200" dirty="0">
                  <a:solidFill>
                    <a:schemeClr val="dk1"/>
                  </a:solidFill>
                  <a:latin typeface="Garamond"/>
                  <a:ea typeface="Garamond"/>
                  <a:cs typeface="Garamond"/>
                  <a:sym typeface="Garamond"/>
                </a:rPr>
                <a:t> </a:t>
              </a:r>
            </a:p>
          </p:txBody>
        </p:sp>
        <p:pic>
          <p:nvPicPr>
            <p:cNvPr id="47" name="Shape 168"/>
            <p:cNvPicPr preferRelativeResize="0"/>
            <p:nvPr/>
          </p:nvPicPr>
          <p:blipFill rotWithShape="1">
            <a:blip r:embed="rId5">
              <a:alphaModFix/>
            </a:blip>
            <a:srcRect/>
            <a:stretch/>
          </p:blipFill>
          <p:spPr>
            <a:xfrm>
              <a:off x="1751498" y="5561346"/>
              <a:ext cx="255507" cy="85177"/>
            </a:xfrm>
            <a:prstGeom prst="rect">
              <a:avLst/>
            </a:prstGeom>
            <a:noFill/>
            <a:ln>
              <a:noFill/>
            </a:ln>
          </p:spPr>
        </p:pic>
        <p:pic>
          <p:nvPicPr>
            <p:cNvPr id="48" name="Shape 167"/>
            <p:cNvPicPr preferRelativeResize="0"/>
            <p:nvPr/>
          </p:nvPicPr>
          <p:blipFill rotWithShape="1">
            <a:blip r:embed="rId6">
              <a:alphaModFix/>
            </a:blip>
            <a:srcRect/>
            <a:stretch/>
          </p:blipFill>
          <p:spPr>
            <a:xfrm>
              <a:off x="1751498" y="5309539"/>
              <a:ext cx="253812" cy="92304"/>
            </a:xfrm>
            <a:prstGeom prst="rect">
              <a:avLst/>
            </a:prstGeom>
            <a:noFill/>
            <a:ln>
              <a:noFill/>
            </a:ln>
          </p:spPr>
        </p:pic>
        <p:pic>
          <p:nvPicPr>
            <p:cNvPr id="49" name="Shape 163"/>
            <p:cNvPicPr preferRelativeResize="0"/>
            <p:nvPr/>
          </p:nvPicPr>
          <p:blipFill rotWithShape="1">
            <a:blip r:embed="rId7">
              <a:alphaModFix/>
            </a:blip>
            <a:srcRect/>
            <a:stretch/>
          </p:blipFill>
          <p:spPr>
            <a:xfrm>
              <a:off x="1302016" y="5077065"/>
              <a:ext cx="258731" cy="72997"/>
            </a:xfrm>
            <a:prstGeom prst="rect">
              <a:avLst/>
            </a:prstGeom>
            <a:noFill/>
            <a:ln>
              <a:noFill/>
            </a:ln>
          </p:spPr>
        </p:pic>
        <p:pic>
          <p:nvPicPr>
            <p:cNvPr id="50" name="Shape 164"/>
            <p:cNvPicPr preferRelativeResize="0"/>
            <p:nvPr/>
          </p:nvPicPr>
          <p:blipFill rotWithShape="1">
            <a:blip r:embed="rId8">
              <a:alphaModFix/>
            </a:blip>
            <a:srcRect/>
            <a:stretch/>
          </p:blipFill>
          <p:spPr>
            <a:xfrm>
              <a:off x="1302016" y="5318175"/>
              <a:ext cx="258731" cy="86262"/>
            </a:xfrm>
            <a:prstGeom prst="rect">
              <a:avLst/>
            </a:prstGeom>
            <a:noFill/>
            <a:ln>
              <a:noFill/>
            </a:ln>
          </p:spPr>
        </p:pic>
        <p:pic>
          <p:nvPicPr>
            <p:cNvPr id="51" name="Shape 165"/>
            <p:cNvPicPr preferRelativeResize="0"/>
            <p:nvPr/>
          </p:nvPicPr>
          <p:blipFill rotWithShape="1">
            <a:blip r:embed="rId9">
              <a:alphaModFix/>
            </a:blip>
            <a:srcRect/>
            <a:stretch/>
          </p:blipFill>
          <p:spPr>
            <a:xfrm>
              <a:off x="1302016" y="5578827"/>
              <a:ext cx="265445" cy="72997"/>
            </a:xfrm>
            <a:prstGeom prst="rect">
              <a:avLst/>
            </a:prstGeom>
            <a:noFill/>
            <a:ln>
              <a:noFill/>
            </a:ln>
          </p:spPr>
        </p:pic>
        <p:grpSp>
          <p:nvGrpSpPr>
            <p:cNvPr id="52" name="Shape 147"/>
            <p:cNvGrpSpPr/>
            <p:nvPr/>
          </p:nvGrpSpPr>
          <p:grpSpPr>
            <a:xfrm>
              <a:off x="425302" y="988828"/>
              <a:ext cx="2669592" cy="3938518"/>
              <a:chOff x="14351841" y="12818477"/>
              <a:chExt cx="3262833" cy="5026014"/>
            </a:xfrm>
          </p:grpSpPr>
          <p:pic>
            <p:nvPicPr>
              <p:cNvPr id="54" name="Shape 148" descr="C:\Users\me02819\Downloads\111.PNG"/>
              <p:cNvPicPr preferRelativeResize="0"/>
              <p:nvPr/>
            </p:nvPicPr>
            <p:blipFill rotWithShape="1">
              <a:blip r:embed="rId10">
                <a:alphaModFix/>
              </a:blip>
              <a:srcRect t="1" r="33324" b="-2357"/>
              <a:stretch/>
            </p:blipFill>
            <p:spPr>
              <a:xfrm>
                <a:off x="14351841" y="12818477"/>
                <a:ext cx="3257856" cy="5026014"/>
              </a:xfrm>
              <a:prstGeom prst="rect">
                <a:avLst/>
              </a:prstGeom>
              <a:noFill/>
              <a:ln>
                <a:noFill/>
              </a:ln>
            </p:spPr>
          </p:pic>
          <p:grpSp>
            <p:nvGrpSpPr>
              <p:cNvPr id="55" name="Shape 149"/>
              <p:cNvGrpSpPr/>
              <p:nvPr/>
            </p:nvGrpSpPr>
            <p:grpSpPr>
              <a:xfrm>
                <a:off x="16799843" y="12865453"/>
                <a:ext cx="814831" cy="4496686"/>
                <a:chOff x="21354288" y="16613741"/>
                <a:chExt cx="814831" cy="4496686"/>
              </a:xfrm>
            </p:grpSpPr>
            <p:pic>
              <p:nvPicPr>
                <p:cNvPr id="56" name="Shape 150" descr="C:\Users\me02819\Downloads\111.PNG"/>
                <p:cNvPicPr preferRelativeResize="0"/>
                <p:nvPr/>
              </p:nvPicPr>
              <p:blipFill rotWithShape="1">
                <a:blip r:embed="rId10">
                  <a:alphaModFix/>
                </a:blip>
                <a:srcRect l="82297" t="4700" r="6053" b="78640"/>
                <a:stretch/>
              </p:blipFill>
              <p:spPr>
                <a:xfrm>
                  <a:off x="21545647" y="16613741"/>
                  <a:ext cx="536789" cy="771421"/>
                </a:xfrm>
                <a:prstGeom prst="rect">
                  <a:avLst/>
                </a:prstGeom>
                <a:noFill/>
                <a:ln>
                  <a:noFill/>
                </a:ln>
              </p:spPr>
            </p:pic>
            <p:pic>
              <p:nvPicPr>
                <p:cNvPr id="57" name="Shape 151" descr="C:\Users\me02819\Downloads\111.PNG"/>
                <p:cNvPicPr preferRelativeResize="0"/>
                <p:nvPr/>
              </p:nvPicPr>
              <p:blipFill rotWithShape="1">
                <a:blip r:embed="rId10">
                  <a:alphaModFix/>
                </a:blip>
                <a:srcRect l="55072" t="52811" r="33324" b="29086"/>
                <a:stretch/>
              </p:blipFill>
              <p:spPr>
                <a:xfrm>
                  <a:off x="21354288" y="20437423"/>
                  <a:ext cx="814831" cy="673004"/>
                </a:xfrm>
                <a:prstGeom prst="rect">
                  <a:avLst/>
                </a:prstGeom>
                <a:noFill/>
                <a:ln>
                  <a:noFill/>
                </a:ln>
              </p:spPr>
            </p:pic>
          </p:grpSp>
        </p:grpSp>
        <p:pic>
          <p:nvPicPr>
            <p:cNvPr id="53" name="Shape 166"/>
            <p:cNvPicPr preferRelativeResize="0"/>
            <p:nvPr/>
          </p:nvPicPr>
          <p:blipFill rotWithShape="1">
            <a:blip r:embed="rId11">
              <a:alphaModFix/>
            </a:blip>
            <a:srcRect/>
            <a:stretch/>
          </p:blipFill>
          <p:spPr>
            <a:xfrm>
              <a:off x="1753932" y="5058317"/>
              <a:ext cx="253837" cy="95189"/>
            </a:xfrm>
            <a:prstGeom prst="rect">
              <a:avLst/>
            </a:prstGeom>
            <a:noFill/>
            <a:ln>
              <a:noFill/>
            </a:ln>
          </p:spPr>
        </p:pic>
        <p:sp>
          <p:nvSpPr>
            <p:cNvPr id="70" name="Shape 172"/>
            <p:cNvSpPr txBox="1"/>
            <p:nvPr/>
          </p:nvSpPr>
          <p:spPr>
            <a:xfrm>
              <a:off x="1785342" y="4615621"/>
              <a:ext cx="1630046" cy="276999"/>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1">
                  <a:solidFill>
                    <a:schemeClr val="lt1"/>
                  </a:solidFill>
                  <a:latin typeface="Garamond"/>
                  <a:ea typeface="Garamond"/>
                  <a:cs typeface="Garamond"/>
                  <a:sym typeface="Garamond"/>
                </a:rPr>
                <a:t>3km </a:t>
              </a:r>
            </a:p>
          </p:txBody>
        </p:sp>
        <p:grpSp>
          <p:nvGrpSpPr>
            <p:cNvPr id="90" name="Shape 152"/>
            <p:cNvGrpSpPr/>
            <p:nvPr/>
          </p:nvGrpSpPr>
          <p:grpSpPr>
            <a:xfrm>
              <a:off x="2509282" y="2793493"/>
              <a:ext cx="2674871" cy="3136020"/>
              <a:chOff x="15239958" y="13814299"/>
              <a:chExt cx="3349510" cy="3937711"/>
            </a:xfrm>
          </p:grpSpPr>
          <p:pic>
            <p:nvPicPr>
              <p:cNvPr id="91" name="Shape 153" descr="C:\Users\me02819\Desktop\3.JPG"/>
              <p:cNvPicPr preferRelativeResize="0"/>
              <p:nvPr/>
            </p:nvPicPr>
            <p:blipFill rotWithShape="1">
              <a:blip r:embed="rId12">
                <a:alphaModFix/>
              </a:blip>
              <a:srcRect l="33273" t="150" r="26276"/>
              <a:stretch/>
            </p:blipFill>
            <p:spPr>
              <a:xfrm>
                <a:off x="16916620" y="15292817"/>
                <a:ext cx="1672848" cy="2459193"/>
              </a:xfrm>
              <a:prstGeom prst="rect">
                <a:avLst/>
              </a:prstGeom>
              <a:noFill/>
              <a:ln>
                <a:noFill/>
              </a:ln>
            </p:spPr>
          </p:pic>
          <p:cxnSp>
            <p:nvCxnSpPr>
              <p:cNvPr id="92" name="Shape 154"/>
              <p:cNvCxnSpPr/>
              <p:nvPr/>
            </p:nvCxnSpPr>
            <p:spPr>
              <a:xfrm>
                <a:off x="15280968" y="13814299"/>
                <a:ext cx="1615748" cy="607334"/>
              </a:xfrm>
              <a:prstGeom prst="straightConnector1">
                <a:avLst/>
              </a:prstGeom>
              <a:noFill/>
              <a:ln w="28575" cap="flat" cmpd="sng">
                <a:solidFill>
                  <a:srgbClr val="E2771E"/>
                </a:solidFill>
                <a:prstDash val="solid"/>
                <a:miter lim="800000"/>
                <a:headEnd type="none" w="med" len="med"/>
                <a:tailEnd type="none" w="med" len="med"/>
              </a:ln>
            </p:spPr>
          </p:cxnSp>
          <p:cxnSp>
            <p:nvCxnSpPr>
              <p:cNvPr id="93" name="Shape 155"/>
              <p:cNvCxnSpPr/>
              <p:nvPr/>
            </p:nvCxnSpPr>
            <p:spPr>
              <a:xfrm>
                <a:off x="15280968" y="14093066"/>
                <a:ext cx="1631869" cy="1208277"/>
              </a:xfrm>
              <a:prstGeom prst="straightConnector1">
                <a:avLst/>
              </a:prstGeom>
              <a:noFill/>
              <a:ln w="28575" cap="flat" cmpd="sng">
                <a:solidFill>
                  <a:srgbClr val="E2771E"/>
                </a:solidFill>
                <a:prstDash val="solid"/>
                <a:miter lim="800000"/>
                <a:headEnd type="none" w="med" len="med"/>
                <a:tailEnd type="none" w="med" len="med"/>
              </a:ln>
            </p:spPr>
          </p:cxnSp>
          <p:cxnSp>
            <p:nvCxnSpPr>
              <p:cNvPr id="95" name="Shape 157"/>
              <p:cNvCxnSpPr/>
              <p:nvPr/>
            </p:nvCxnSpPr>
            <p:spPr>
              <a:xfrm>
                <a:off x="15239958" y="14141523"/>
                <a:ext cx="1672877" cy="3610487"/>
              </a:xfrm>
              <a:prstGeom prst="straightConnector1">
                <a:avLst/>
              </a:prstGeom>
              <a:noFill/>
              <a:ln w="28575" cap="flat" cmpd="sng">
                <a:solidFill>
                  <a:srgbClr val="E2771E"/>
                </a:solidFill>
                <a:prstDash val="solid"/>
                <a:miter lim="800000"/>
                <a:headEnd type="none" w="med" len="med"/>
                <a:tailEnd type="none" w="med" len="med"/>
              </a:ln>
            </p:spPr>
          </p:cxnSp>
        </p:grpSp>
        <p:cxnSp>
          <p:nvCxnSpPr>
            <p:cNvPr id="97" name="Shape 154"/>
            <p:cNvCxnSpPr/>
            <p:nvPr/>
          </p:nvCxnSpPr>
          <p:spPr>
            <a:xfrm flipV="1">
              <a:off x="2542032" y="906987"/>
              <a:ext cx="1283263" cy="1534461"/>
            </a:xfrm>
            <a:prstGeom prst="straightConnector1">
              <a:avLst/>
            </a:prstGeom>
            <a:noFill/>
            <a:ln w="28575" cap="flat" cmpd="sng">
              <a:solidFill>
                <a:srgbClr val="E2771E"/>
              </a:solidFill>
              <a:prstDash val="solid"/>
              <a:miter lim="800000"/>
              <a:headEnd type="none" w="med" len="med"/>
              <a:tailEnd type="none" w="med" len="med"/>
            </a:ln>
          </p:spPr>
        </p:cxnSp>
        <p:cxnSp>
          <p:nvCxnSpPr>
            <p:cNvPr id="121" name="Shape 171"/>
            <p:cNvCxnSpPr/>
            <p:nvPr/>
          </p:nvCxnSpPr>
          <p:spPr>
            <a:xfrm>
              <a:off x="2193276" y="4790677"/>
              <a:ext cx="814178" cy="0"/>
            </a:xfrm>
            <a:prstGeom prst="straightConnector1">
              <a:avLst/>
            </a:prstGeom>
            <a:noFill/>
            <a:ln w="12700" cap="flat" cmpd="sng">
              <a:solidFill>
                <a:schemeClr val="lt1"/>
              </a:solidFill>
              <a:prstDash val="solid"/>
              <a:miter lim="800000"/>
              <a:headEnd type="none" w="med" len="med"/>
              <a:tailEnd type="none" w="med" len="med"/>
            </a:ln>
          </p:spPr>
        </p:cxnSp>
      </p:grpSp>
    </p:spTree>
    <p:extLst>
      <p:ext uri="{BB962C8B-B14F-4D97-AF65-F5344CB8AC3E}">
        <p14:creationId xmlns:p14="http://schemas.microsoft.com/office/powerpoint/2010/main" val="13064213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EDA753F-F323-4417-B0E2-40841E2E2D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8" t="18153" r="301" b="13717"/>
          <a:stretch/>
        </p:blipFill>
        <p:spPr>
          <a:xfrm>
            <a:off x="718275" y="2896414"/>
            <a:ext cx="10693064" cy="3877609"/>
          </a:xfrm>
          <a:prstGeom prst="rect">
            <a:avLst/>
          </a:prstGeom>
          <a:ln>
            <a:solidFill>
              <a:srgbClr val="727272"/>
            </a:solidFill>
          </a:ln>
          <a:effectLst/>
        </p:spPr>
      </p:pic>
      <p:sp>
        <p:nvSpPr>
          <p:cNvPr id="11" name="Text Placeholder 16"/>
          <p:cNvSpPr txBox="1">
            <a:spLocks/>
          </p:cNvSpPr>
          <p:nvPr/>
        </p:nvSpPr>
        <p:spPr>
          <a:xfrm>
            <a:off x="58229" y="1328539"/>
            <a:ext cx="6781483" cy="313575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1B57AF"/>
              </a:buClr>
            </a:pPr>
            <a:endParaRPr lang="en-US" sz="2000" dirty="0">
              <a:solidFill>
                <a:schemeClr val="bg2">
                  <a:lumMod val="50000"/>
                </a:schemeClr>
              </a:solidFill>
            </a:endParaRPr>
          </a:p>
        </p:txBody>
      </p:sp>
      <p:sp>
        <p:nvSpPr>
          <p:cNvPr id="18" name="Text Placeholder 4"/>
          <p:cNvSpPr txBox="1">
            <a:spLocks/>
          </p:cNvSpPr>
          <p:nvPr/>
        </p:nvSpPr>
        <p:spPr>
          <a:xfrm>
            <a:off x="11239767" y="7405819"/>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EPA</a:t>
            </a:r>
            <a:endParaRPr kumimoji="0" lang="en-US" b="0" i="0" u="none" strike="noStrike" kern="1200" cap="none" spc="0" normalizeH="0" baseline="0" noProof="0">
              <a:ln>
                <a:noFill/>
              </a:ln>
              <a:solidFill>
                <a:schemeClr val="bg1"/>
              </a:solidFill>
              <a:effectLst/>
              <a:uLnTx/>
              <a:uFillTx/>
              <a:latin typeface="Century Gothic" panose="020B0502020202020204" pitchFamily="34" charset="0"/>
              <a:ea typeface="+mn-ea"/>
              <a:cs typeface="+mn-cs"/>
            </a:endParaRPr>
          </a:p>
        </p:txBody>
      </p:sp>
      <p:sp>
        <p:nvSpPr>
          <p:cNvPr id="9" name="Title 4">
            <a:extLst>
              <a:ext uri="{FF2B5EF4-FFF2-40B4-BE49-F238E27FC236}">
                <a16:creationId xmlns:a16="http://schemas.microsoft.com/office/drawing/2014/main" xmlns="" id="{BD444D02-D4B6-4E22-9F36-4DB0C3DA87B7}"/>
              </a:ext>
            </a:extLst>
          </p:cNvPr>
          <p:cNvSpPr txBox="1">
            <a:spLocks/>
          </p:cNvSpPr>
          <p:nvPr/>
        </p:nvSpPr>
        <p:spPr>
          <a:xfrm>
            <a:off x="1042965" y="-39298"/>
            <a:ext cx="9598237" cy="13427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1B57AF"/>
                </a:solidFill>
                <a:latin typeface="Century Gothic" panose="020B0502020202020204" pitchFamily="34" charset="0"/>
                <a:ea typeface="+mj-ea"/>
                <a:cs typeface="+mj-cs"/>
              </a:defRPr>
            </a:lvl1pPr>
          </a:lstStyle>
          <a:p>
            <a:pPr algn="ctr"/>
            <a:r>
              <a:rPr lang="en-US" dirty="0"/>
              <a:t>Conclusions – Coastal Damage</a:t>
            </a:r>
            <a:endParaRPr lang="en-US" dirty="0">
              <a:solidFill>
                <a:schemeClr val="tx1"/>
              </a:solidFill>
              <a:latin typeface="+mj-lt"/>
            </a:endParaRPr>
          </a:p>
        </p:txBody>
      </p:sp>
      <p:sp>
        <p:nvSpPr>
          <p:cNvPr id="13" name="Text Placeholder 16">
            <a:extLst>
              <a:ext uri="{FF2B5EF4-FFF2-40B4-BE49-F238E27FC236}">
                <a16:creationId xmlns:a16="http://schemas.microsoft.com/office/drawing/2014/main" xmlns="" id="{D5BC235F-1057-4C15-9C2D-BF4A1EB8F69A}"/>
              </a:ext>
            </a:extLst>
          </p:cNvPr>
          <p:cNvSpPr txBox="1">
            <a:spLocks/>
          </p:cNvSpPr>
          <p:nvPr/>
        </p:nvSpPr>
        <p:spPr>
          <a:xfrm>
            <a:off x="1042965" y="1341827"/>
            <a:ext cx="9253216" cy="155458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1B57AF"/>
              </a:buClr>
            </a:pPr>
            <a:r>
              <a:rPr lang="en-US" sz="2000" dirty="0">
                <a:solidFill>
                  <a:schemeClr val="bg2">
                    <a:lumMod val="50000"/>
                  </a:schemeClr>
                </a:solidFill>
              </a:rPr>
              <a:t>Approximately</a:t>
            </a:r>
            <a:r>
              <a:rPr lang="en-US" sz="2000" b="1" dirty="0">
                <a:solidFill>
                  <a:schemeClr val="bg2">
                    <a:lumMod val="50000"/>
                  </a:schemeClr>
                </a:solidFill>
              </a:rPr>
              <a:t> 45% </a:t>
            </a:r>
            <a:r>
              <a:rPr lang="en-US" sz="2000" dirty="0">
                <a:solidFill>
                  <a:schemeClr val="bg2">
                    <a:lumMod val="50000"/>
                  </a:schemeClr>
                </a:solidFill>
              </a:rPr>
              <a:t>of coastal vegetation along Miami Beach </a:t>
            </a:r>
            <a:r>
              <a:rPr lang="en-US" sz="2000" b="1" dirty="0">
                <a:solidFill>
                  <a:schemeClr val="bg2">
                    <a:lumMod val="50000"/>
                  </a:schemeClr>
                </a:solidFill>
              </a:rPr>
              <a:t>was lost or damaged</a:t>
            </a:r>
            <a:r>
              <a:rPr lang="en-US" sz="2000" dirty="0">
                <a:solidFill>
                  <a:schemeClr val="bg2">
                    <a:lumMod val="50000"/>
                  </a:schemeClr>
                </a:solidFill>
              </a:rPr>
              <a:t> </a:t>
            </a:r>
          </a:p>
          <a:p>
            <a:pPr marL="347663" indent="-347663">
              <a:buClr>
                <a:srgbClr val="1B57AF"/>
              </a:buClr>
            </a:pPr>
            <a:r>
              <a:rPr lang="en-US" sz="2000" dirty="0">
                <a:solidFill>
                  <a:schemeClr val="bg2">
                    <a:lumMod val="50000"/>
                  </a:schemeClr>
                </a:solidFill>
              </a:rPr>
              <a:t>An estimated </a:t>
            </a:r>
            <a:r>
              <a:rPr lang="en-US" sz="2000" b="1" dirty="0">
                <a:solidFill>
                  <a:schemeClr val="bg2">
                    <a:lumMod val="50000"/>
                  </a:schemeClr>
                </a:solidFill>
              </a:rPr>
              <a:t>26%</a:t>
            </a:r>
            <a:r>
              <a:rPr lang="en-US" sz="2000" dirty="0">
                <a:solidFill>
                  <a:schemeClr val="bg2">
                    <a:lumMod val="50000"/>
                  </a:schemeClr>
                </a:solidFill>
              </a:rPr>
              <a:t> of this </a:t>
            </a:r>
            <a:r>
              <a:rPr lang="en-US" sz="2000" b="1" dirty="0">
                <a:solidFill>
                  <a:schemeClr val="bg2">
                    <a:lumMod val="50000"/>
                  </a:schemeClr>
                </a:solidFill>
              </a:rPr>
              <a:t>vegetation recovered </a:t>
            </a:r>
            <a:r>
              <a:rPr lang="en-US" sz="2000" dirty="0">
                <a:solidFill>
                  <a:schemeClr val="bg2">
                    <a:lumMod val="50000"/>
                  </a:schemeClr>
                </a:solidFill>
              </a:rPr>
              <a:t>within 40 days of the storm’s passing</a:t>
            </a:r>
          </a:p>
        </p:txBody>
      </p:sp>
      <p:sp>
        <p:nvSpPr>
          <p:cNvPr id="14" name="Rectangle 13">
            <a:extLst>
              <a:ext uri="{FF2B5EF4-FFF2-40B4-BE49-F238E27FC236}">
                <a16:creationId xmlns:a16="http://schemas.microsoft.com/office/drawing/2014/main" xmlns="" id="{41BF6D6F-5622-4243-ABE7-7DC7B5BAEE12}"/>
              </a:ext>
            </a:extLst>
          </p:cNvPr>
          <p:cNvSpPr/>
          <p:nvPr/>
        </p:nvSpPr>
        <p:spPr>
          <a:xfrm>
            <a:off x="7523612" y="6515491"/>
            <a:ext cx="4569397" cy="258532"/>
          </a:xfrm>
          <a:prstGeom prst="rect">
            <a:avLst/>
          </a:prstGeom>
        </p:spPr>
        <p:txBody>
          <a:bodyPr wrap="square">
            <a:spAutoFit/>
          </a:bodyPr>
          <a:lstStyle/>
          <a:p>
            <a:pPr marL="0" lvl="1" fontAlgn="base">
              <a:lnSpc>
                <a:spcPct val="90000"/>
              </a:lnSpc>
              <a:spcBef>
                <a:spcPts val="200"/>
              </a:spcBef>
              <a:buClr>
                <a:srgbClr val="1B57AF"/>
              </a:buClr>
            </a:pPr>
            <a:r>
              <a:rPr lang="en-US" sz="1200" dirty="0">
                <a:solidFill>
                  <a:schemeClr val="bg1"/>
                </a:solidFill>
                <a:latin typeface="Century Gothic" panose="020B0502020202020204" pitchFamily="34" charset="0"/>
              </a:rPr>
              <a:t>Image Credit: </a:t>
            </a:r>
            <a:r>
              <a:rPr lang="en-US" sz="1200" dirty="0" err="1">
                <a:solidFill>
                  <a:schemeClr val="bg1"/>
                </a:solidFill>
                <a:latin typeface="Century Gothic" panose="020B0502020202020204" pitchFamily="34" charset="0"/>
              </a:rPr>
              <a:t>Sevag</a:t>
            </a:r>
            <a:r>
              <a:rPr lang="en-US" sz="1200" dirty="0">
                <a:solidFill>
                  <a:schemeClr val="bg1"/>
                </a:solidFill>
                <a:latin typeface="Century Gothic" panose="020B0502020202020204" pitchFamily="34" charset="0"/>
              </a:rPr>
              <a:t> </a:t>
            </a:r>
            <a:r>
              <a:rPr lang="en-US" sz="1200" dirty="0" err="1">
                <a:solidFill>
                  <a:schemeClr val="bg1"/>
                </a:solidFill>
                <a:latin typeface="Century Gothic" panose="020B0502020202020204" pitchFamily="34" charset="0"/>
              </a:rPr>
              <a:t>Mehterian</a:t>
            </a:r>
            <a:r>
              <a:rPr lang="en-US" sz="1200" dirty="0">
                <a:solidFill>
                  <a:schemeClr val="bg1"/>
                </a:solidFill>
                <a:latin typeface="Century Gothic" panose="020B0502020202020204" pitchFamily="34" charset="0"/>
              </a:rPr>
              <a:t> (GravelMonkey14)</a:t>
            </a:r>
          </a:p>
        </p:txBody>
      </p:sp>
    </p:spTree>
    <p:extLst>
      <p:ext uri="{BB962C8B-B14F-4D97-AF65-F5344CB8AC3E}">
        <p14:creationId xmlns:p14="http://schemas.microsoft.com/office/powerpoint/2010/main" val="14320195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2980</TotalTime>
  <Words>2285</Words>
  <Application>Microsoft Office PowerPoint</Application>
  <PresentationFormat>Widescreen</PresentationFormat>
  <Paragraphs>314</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Cambria Math</vt:lpstr>
      <vt:lpstr>Century Gothic</vt:lpstr>
      <vt:lpstr>Garamond</vt:lpstr>
      <vt:lpstr>Mangal</vt:lpstr>
      <vt:lpstr>Webdings</vt:lpstr>
      <vt:lpstr>Office Theme</vt:lpstr>
      <vt:lpstr>PowerPoint Presentation</vt:lpstr>
      <vt:lpstr>Community Concerns</vt:lpstr>
      <vt:lpstr>Project Partner</vt:lpstr>
      <vt:lpstr>Study Area &amp; Period</vt:lpstr>
      <vt:lpstr>Objectives</vt:lpstr>
      <vt:lpstr>NASA Earth Observations</vt:lpstr>
      <vt:lpstr>Methods – Coastal Damage</vt:lpstr>
      <vt:lpstr>Results – Coastal Damage</vt:lpstr>
      <vt:lpstr>PowerPoint Presentation</vt:lpstr>
      <vt:lpstr>Methods – Urban Vegetation</vt:lpstr>
      <vt:lpstr>PowerPoint Presentation</vt:lpstr>
      <vt:lpstr>PowerPoint Presentation</vt:lpstr>
      <vt:lpstr>Methods – Mangrove Health</vt:lpstr>
      <vt:lpstr>Results – Mangrove Health</vt:lpstr>
      <vt:lpstr>Results – Mangrove Health</vt:lpstr>
      <vt:lpstr>PowerPoint Presentation</vt:lpstr>
      <vt:lpstr>Future Work</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281</cp:revision>
  <dcterms:created xsi:type="dcterms:W3CDTF">2017-05-15T13:42:39Z</dcterms:created>
  <dcterms:modified xsi:type="dcterms:W3CDTF">2017-11-22T17:40:45Z</dcterms:modified>
</cp:coreProperties>
</file>