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Questrial" panose="020B0604020202020204" charset="0"/>
      <p:regular r:id="rId8"/>
    </p:embeddedFont>
    <p:embeddedFont>
      <p:font typeface="Garamond" panose="02020404030301010803" pitchFamily="18" charset="0"/>
      <p:regular r:id="rId9"/>
      <p:bold r:id="rId10"/>
      <p: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8" clrIdx="0"/>
  <p:cmAuthor id="1" name="Arya, Vishal (LARC)[DEVELOP]" initials="AV(" lastIdx="16" clrIdx="1">
    <p:extLst>
      <p:ext uri="{19B8F6BF-5375-455C-9EA6-DF929625EA0E}">
        <p15:presenceInfo xmlns:p15="http://schemas.microsoft.com/office/powerpoint/2012/main" userId="S-1-5-21-330711430-3775241029-4075259233-665990" providerId="AD"/>
      </p:ext>
    </p:extLst>
  </p:cmAuthor>
  <p:cmAuthor id="2"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4" d="100"/>
          <a:sy n="24" d="100"/>
        </p:scale>
        <p:origin x="1764" y="7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1T17:50:17.573" idx="1">
    <p:pos x="5639" y="288"/>
    <p:text>Please stick to format as provided on template. This poster looks really good but several high-level comments:
1) NPO and NASA HQ require posters stick to the template. As a result, I've changed the font typeface back to Century Gothic and Garamond in the appropriate places. 
2) You will have to remove the three bounding boxes. I will do that for you.
3) Bulleted items need to have the same bullet format as provided on the template. Please refer back to that as necessary.</p:text>
    <p:extLst>
      <p:ext uri="{C676402C-5697-4E1C-873F-D02D1690AC5C}">
        <p15:threadingInfo xmlns:p15="http://schemas.microsoft.com/office/powerpoint/2012/main" timeZoneBias="300"/>
      </p:ext>
    </p:extLst>
  </p:cm>
  <p:cm authorId="1" dt="2016-03-01T17:54:21.005" idx="2">
    <p:pos x="9610" y="4032"/>
    <p:text>The postal codes for the states are a bit hard to read. Consider making them a darker shade of grey.</p:text>
    <p:extLst>
      <p:ext uri="{C676402C-5697-4E1C-873F-D02D1690AC5C}">
        <p15:threadingInfo xmlns:p15="http://schemas.microsoft.com/office/powerpoint/2012/main" timeZoneBias="300"/>
      </p:ext>
    </p:extLst>
  </p:cm>
  <p:cm authorId="1" dt="2016-03-01T17:55:51.285" idx="3">
    <p:pos x="8291" y="288"/>
    <p:text>I've edited this text. Please review changes.</p:text>
    <p:extLst>
      <p:ext uri="{C676402C-5697-4E1C-873F-D02D1690AC5C}">
        <p15:threadingInfo xmlns:p15="http://schemas.microsoft.com/office/powerpoint/2012/main" timeZoneBias="300"/>
      </p:ext>
    </p:extLst>
  </p:cm>
  <p:cm authorId="1" dt="2016-03-01T17:56:01.977" idx="4">
    <p:pos x="15537" y="1652"/>
    <p:text>I've edited this text. Please review changes.</p:text>
    <p:extLst>
      <p:ext uri="{C676402C-5697-4E1C-873F-D02D1690AC5C}">
        <p15:threadingInfo xmlns:p15="http://schemas.microsoft.com/office/powerpoint/2012/main" timeZoneBias="300"/>
      </p:ext>
    </p:extLst>
  </p:cm>
  <p:cm authorId="1" dt="2016-03-01T17:56:12.093" idx="5">
    <p:pos x="6306" y="2668"/>
    <p:text>I've edited this text, please review changes.</p:text>
    <p:extLst>
      <p:ext uri="{C676402C-5697-4E1C-873F-D02D1690AC5C}">
        <p15:threadingInfo xmlns:p15="http://schemas.microsoft.com/office/powerpoint/2012/main" timeZoneBias="300"/>
      </p:ext>
    </p:extLst>
  </p:cm>
  <p:cm authorId="1" dt="2016-03-01T17:56:46.982" idx="6">
    <p:pos x="2471" y="20949"/>
    <p:text>Feel free to add (Project Lead) next to Sam's name</p:text>
    <p:extLst>
      <p:ext uri="{C676402C-5697-4E1C-873F-D02D1690AC5C}">
        <p15:threadingInfo xmlns:p15="http://schemas.microsoft.com/office/powerpoint/2012/main" timeZoneBias="300"/>
      </p:ext>
    </p:extLst>
  </p:cm>
  <p:cm authorId="1" dt="2016-03-01T17:56:59.742" idx="7">
    <p:pos x="8730" y="19336"/>
    <p:text>Only federal logos are allowed on the poster. Please revise this as appropriate.</p:text>
    <p:extLst mod="1">
      <p:ext uri="{C676402C-5697-4E1C-873F-D02D1690AC5C}">
        <p15:threadingInfo xmlns:p15="http://schemas.microsoft.com/office/powerpoint/2012/main" timeZoneBias="300"/>
      </p:ext>
    </p:extLst>
  </p:cm>
  <p:cm authorId="1" dt="2016-03-01T17:58:20.097" idx="8">
    <p:pos x="10956" y="3487"/>
    <p:text>All images need to be individual image files. This includes the US map and legend.</p:text>
    <p:extLst mod="1">
      <p:ext uri="{C676402C-5697-4E1C-873F-D02D1690AC5C}">
        <p15:threadingInfo xmlns:p15="http://schemas.microsoft.com/office/powerpoint/2012/main" timeZoneBias="300"/>
      </p:ext>
    </p:extLst>
  </p:cm>
  <p:cm authorId="1" dt="2016-03-01T17:59:56.747" idx="9">
    <p:pos x="11693" y="7117"/>
    <p:text>Word choice: Perhaps Imager can be replaced by Sensor</p:text>
    <p:extLst mod="1">
      <p:ext uri="{C676402C-5697-4E1C-873F-D02D1690AC5C}">
        <p15:threadingInfo xmlns:p15="http://schemas.microsoft.com/office/powerpoint/2012/main" timeZoneBias="300"/>
      </p:ext>
    </p:extLst>
  </p:cm>
  <p:cm authorId="1" dt="2016-03-01T18:01:53.419" idx="10">
    <p:pos x="4029" y="13194"/>
    <p:text>All text, separate images, and legends need to be individual image files. Please revise here and throughout all images on poster.</p:text>
    <p:extLst>
      <p:ext uri="{C676402C-5697-4E1C-873F-D02D1690AC5C}">
        <p15:threadingInfo xmlns:p15="http://schemas.microsoft.com/office/powerpoint/2012/main" timeZoneBias="300"/>
      </p:ext>
    </p:extLst>
  </p:cm>
  <p:cm authorId="1" dt="2016-03-01T18:02:46.856" idx="11">
    <p:pos x="12414" y="13445"/>
    <p:text>Please make sure appropriate bullet format is used as based on template.</p:text>
    <p:extLst>
      <p:ext uri="{C676402C-5697-4E1C-873F-D02D1690AC5C}">
        <p15:threadingInfo xmlns:p15="http://schemas.microsoft.com/office/powerpoint/2012/main" timeZoneBias="300"/>
      </p:ext>
    </p:extLst>
  </p:cm>
  <p:cm authorId="1" dt="2016-03-01T18:04:05.319" idx="13">
    <p:pos x="11520" y="14718"/>
    <p:text>Please make the font size for this text larger. All image captions should be consistent in text size. Here it is 16 whereas under team members it is 27. While 16 is the absolutely min the font size can be, you have space to make it larger, so please do.</p:text>
    <p:extLst>
      <p:ext uri="{C676402C-5697-4E1C-873F-D02D1690AC5C}">
        <p15:threadingInfo xmlns:p15="http://schemas.microsoft.com/office/powerpoint/2012/main" timeZoneBias="300"/>
      </p:ext>
    </p:extLst>
  </p:cm>
  <p:cm authorId="1" dt="2016-03-01T18:05:11.367" idx="14">
    <p:pos x="1905" y="16926"/>
    <p:text>Please try to minimize white space.</p:text>
    <p:extLst>
      <p:ext uri="{C676402C-5697-4E1C-873F-D02D1690AC5C}">
        <p15:threadingInfo xmlns:p15="http://schemas.microsoft.com/office/powerpoint/2012/main" timeZoneBias="300"/>
      </p:ext>
    </p:extLst>
  </p:cm>
  <p:cm authorId="1" dt="2016-03-01T18:08:47.377" idx="15">
    <p:pos x="12157" y="8776"/>
    <p:text>Are these ancillary datasets or did you acquire these from the satellites? If you acquired the data directly, please also include pictures of these satellites, such as Aqua fro the AMSR-E sensor.</p:text>
    <p:extLst>
      <p:ext uri="{C676402C-5697-4E1C-873F-D02D1690AC5C}">
        <p15:threadingInfo xmlns:p15="http://schemas.microsoft.com/office/powerpoint/2012/main" timeZoneBias="300"/>
      </p:ext>
    </p:extLst>
  </p:cm>
  <p:cm authorId="1" dt="2016-03-01T18:17:10.435" idx="16">
    <p:pos x="7802" y="20350"/>
    <p:text>It would be good to also write out the names of your project partners.</p:text>
    <p:extLst>
      <p:ext uri="{C676402C-5697-4E1C-873F-D02D1690AC5C}">
        <p15:threadingInfo xmlns:p15="http://schemas.microsoft.com/office/powerpoint/2012/main" timeZoneBias="300"/>
      </p:ext>
    </p:extLst>
  </p:cm>
  <p:cm authorId="2" dt="2016-03-02T09:08:05.724" idx="1">
    <p:pos x="7482" y="9758"/>
    <p:text>Figures do not need to be labeled "Figure 1, Figure 2, etc." in the poaster.</p:text>
    <p:extLst>
      <p:ext uri="{C676402C-5697-4E1C-873F-D02D1690AC5C}">
        <p15:threadingInfo xmlns:p15="http://schemas.microsoft.com/office/powerpoint/2012/main" timeZoneBias="300"/>
      </p:ext>
    </p:extLst>
  </p:cm>
  <p:cm authorId="2" dt="2016-03-02T09:09:48.155" idx="3">
    <p:pos x="7394" y="3759"/>
    <p:text>If the north arrow and scale bare are going to be off the edge of the map, it would be better to add a neatline around all the elements. Although I would recommend moving the scale bar and north arrow onto the map.</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138044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22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g"/><Relationship Id="rId19" Type="http://schemas.openxmlformats.org/officeDocument/2006/relationships/comments" Target="../comments/comment1.xml"/><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21" name="Shape 21"/>
          <p:cNvPicPr preferRelativeResize="0"/>
          <p:nvPr/>
        </p:nvPicPr>
        <p:blipFill>
          <a:blip r:embed="rId3">
            <a:alphaModFix/>
          </a:blip>
          <a:stretch>
            <a:fillRect/>
          </a:stretch>
        </p:blipFill>
        <p:spPr>
          <a:xfrm>
            <a:off x="21908995" y="17824258"/>
            <a:ext cx="4608599" cy="1202125"/>
          </a:xfrm>
          <a:prstGeom prst="rect">
            <a:avLst/>
          </a:prstGeom>
          <a:noFill/>
          <a:ln>
            <a:noFill/>
          </a:ln>
        </p:spPr>
      </p:pic>
      <p:pic>
        <p:nvPicPr>
          <p:cNvPr id="24" name="Shape 24"/>
          <p:cNvPicPr preferRelativeResize="0"/>
          <p:nvPr/>
        </p:nvPicPr>
        <p:blipFill>
          <a:blip r:embed="rId4">
            <a:alphaModFix/>
          </a:blip>
          <a:stretch>
            <a:fillRect/>
          </a:stretch>
        </p:blipFill>
        <p:spPr>
          <a:xfrm>
            <a:off x="9601252" y="17203225"/>
            <a:ext cx="3515824" cy="2445500"/>
          </a:xfrm>
          <a:prstGeom prst="rect">
            <a:avLst/>
          </a:prstGeom>
          <a:noFill/>
          <a:ln>
            <a:noFill/>
          </a:ln>
        </p:spPr>
      </p:pic>
      <p:pic>
        <p:nvPicPr>
          <p:cNvPr id="25" name="Shape 25"/>
          <p:cNvPicPr preferRelativeResize="0"/>
          <p:nvPr/>
        </p:nvPicPr>
        <p:blipFill>
          <a:blip r:embed="rId5">
            <a:alphaModFix/>
          </a:blip>
          <a:stretch>
            <a:fillRect/>
          </a:stretch>
        </p:blipFill>
        <p:spPr>
          <a:xfrm>
            <a:off x="8304275" y="5438200"/>
            <a:ext cx="9955187" cy="10745025"/>
          </a:xfrm>
          <a:prstGeom prst="rect">
            <a:avLst/>
          </a:prstGeom>
          <a:noFill/>
          <a:ln>
            <a:noFill/>
          </a:ln>
        </p:spPr>
      </p:pic>
      <p:sp>
        <p:nvSpPr>
          <p:cNvPr id="26" name="Shape 26"/>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dirty="0" smtClean="0">
                <a:solidFill>
                  <a:schemeClr val="dk1"/>
                </a:solidFill>
                <a:latin typeface="Century Gothic" panose="020B0502020202020204" pitchFamily="34" charset="0"/>
                <a:sym typeface="Questrial"/>
              </a:rPr>
              <a:t>NOAA National Centers for Environmental Information</a:t>
            </a:r>
            <a:endParaRPr sz="3600" b="1" i="0" u="none" strike="noStrike" cap="none" dirty="0">
              <a:solidFill>
                <a:schemeClr val="dk1"/>
              </a:solidFill>
              <a:latin typeface="Century Gothic" panose="020B0502020202020204" pitchFamily="34" charset="0"/>
              <a:sym typeface="Questrial"/>
            </a:endParaRPr>
          </a:p>
        </p:txBody>
      </p:sp>
      <p:sp>
        <p:nvSpPr>
          <p:cNvPr id="27" name="Shape 27"/>
          <p:cNvSpPr txBox="1">
            <a:spLocks noGrp="1"/>
          </p:cNvSpPr>
          <p:nvPr>
            <p:ph type="body" idx="2"/>
          </p:nvPr>
        </p:nvSpPr>
        <p:spPr>
          <a:xfrm>
            <a:off x="2351060" y="2602113"/>
            <a:ext cx="22728600" cy="1216200"/>
          </a:xfrm>
          <a:prstGeom prst="rect">
            <a:avLst/>
          </a:prstGeom>
          <a:noFill/>
          <a:ln>
            <a:noFill/>
          </a:ln>
        </p:spPr>
        <p:txBody>
          <a:bodyPr lIns="91425" tIns="45700" rIns="91425" bIns="45700" anchor="t" anchorCtr="0">
            <a:noAutofit/>
          </a:bodyPr>
          <a:lstStyle/>
          <a:p>
            <a:pPr marL="0" marR="0" lvl="0" indent="-69850" algn="ctr" rtl="0">
              <a:lnSpc>
                <a:spcPct val="100000"/>
              </a:lnSpc>
              <a:spcBef>
                <a:spcPts val="0"/>
              </a:spcBef>
              <a:buClr>
                <a:srgbClr val="000000"/>
              </a:buClr>
              <a:buSzPct val="30555"/>
              <a:buFont typeface="Arial"/>
              <a:buNone/>
            </a:pPr>
            <a:r>
              <a:rPr lang="en-US" dirty="0">
                <a:latin typeface="Century Gothic" panose="020B0502020202020204" pitchFamily="34" charset="0"/>
                <a:ea typeface="Garamond"/>
                <a:cs typeface="Garamond"/>
                <a:sym typeface="Garamond"/>
              </a:rPr>
              <a:t>A </a:t>
            </a:r>
            <a:r>
              <a:rPr lang="en-US" dirty="0" smtClean="0">
                <a:latin typeface="Century Gothic" panose="020B0502020202020204" pitchFamily="34" charset="0"/>
                <a:ea typeface="Garamond"/>
                <a:cs typeface="Garamond"/>
                <a:sym typeface="Garamond"/>
              </a:rPr>
              <a:t>Comparison </a:t>
            </a:r>
            <a:r>
              <a:rPr lang="en-US" dirty="0">
                <a:latin typeface="Century Gothic" panose="020B0502020202020204" pitchFamily="34" charset="0"/>
                <a:ea typeface="Garamond"/>
                <a:cs typeface="Garamond"/>
                <a:sym typeface="Garamond"/>
              </a:rPr>
              <a:t>of </a:t>
            </a:r>
            <a:r>
              <a:rPr lang="en-US" dirty="0" smtClean="0">
                <a:latin typeface="Century Gothic" panose="020B0502020202020204" pitchFamily="34" charset="0"/>
                <a:ea typeface="Garamond"/>
                <a:cs typeface="Garamond"/>
                <a:sym typeface="Garamond"/>
              </a:rPr>
              <a:t>Remotely-Sensed </a:t>
            </a:r>
            <a:r>
              <a:rPr lang="en-US" dirty="0">
                <a:latin typeface="Century Gothic" panose="020B0502020202020204" pitchFamily="34" charset="0"/>
                <a:ea typeface="Garamond"/>
                <a:cs typeface="Garamond"/>
                <a:sym typeface="Garamond"/>
              </a:rPr>
              <a:t>Climate Data </a:t>
            </a:r>
            <a:r>
              <a:rPr lang="en-US" dirty="0" smtClean="0">
                <a:latin typeface="Century Gothic" panose="020B0502020202020204" pitchFamily="34" charset="0"/>
                <a:ea typeface="Garamond"/>
                <a:cs typeface="Garamond"/>
                <a:sym typeface="Garamond"/>
              </a:rPr>
              <a:t>Records </a:t>
            </a:r>
            <a:r>
              <a:rPr lang="en-US" dirty="0">
                <a:latin typeface="Century Gothic" panose="020B0502020202020204" pitchFamily="34" charset="0"/>
                <a:ea typeface="Garamond"/>
                <a:cs typeface="Garamond"/>
                <a:sym typeface="Garamond"/>
              </a:rPr>
              <a:t>for </a:t>
            </a:r>
            <a:r>
              <a:rPr lang="en-US" dirty="0" smtClean="0">
                <a:latin typeface="Century Gothic" panose="020B0502020202020204" pitchFamily="34" charset="0"/>
                <a:ea typeface="Garamond"/>
                <a:cs typeface="Garamond"/>
                <a:sym typeface="Garamond"/>
              </a:rPr>
              <a:t>Improved </a:t>
            </a:r>
            <a:r>
              <a:rPr lang="en-US" dirty="0">
                <a:latin typeface="Century Gothic" panose="020B0502020202020204" pitchFamily="34" charset="0"/>
                <a:ea typeface="Garamond"/>
                <a:cs typeface="Garamond"/>
                <a:sym typeface="Garamond"/>
              </a:rPr>
              <a:t>C</a:t>
            </a:r>
            <a:r>
              <a:rPr lang="en-US" dirty="0" smtClean="0">
                <a:latin typeface="Century Gothic" panose="020B0502020202020204" pitchFamily="34" charset="0"/>
                <a:ea typeface="Garamond"/>
                <a:cs typeface="Garamond"/>
                <a:sym typeface="Garamond"/>
              </a:rPr>
              <a:t>limate </a:t>
            </a:r>
            <a:r>
              <a:rPr lang="en-US" dirty="0">
                <a:latin typeface="Century Gothic" panose="020B0502020202020204" pitchFamily="34" charset="0"/>
                <a:ea typeface="Garamond"/>
                <a:cs typeface="Garamond"/>
                <a:sym typeface="Garamond"/>
              </a:rPr>
              <a:t>M</a:t>
            </a:r>
            <a:r>
              <a:rPr lang="en-US" dirty="0" smtClean="0">
                <a:latin typeface="Century Gothic" panose="020B0502020202020204" pitchFamily="34" charset="0"/>
                <a:ea typeface="Garamond"/>
                <a:cs typeface="Garamond"/>
                <a:sym typeface="Garamond"/>
              </a:rPr>
              <a:t>onitoring </a:t>
            </a:r>
            <a:r>
              <a:rPr lang="en-US" dirty="0">
                <a:latin typeface="Century Gothic" panose="020B0502020202020204" pitchFamily="34" charset="0"/>
                <a:ea typeface="Garamond"/>
                <a:cs typeface="Garamond"/>
                <a:sym typeface="Garamond"/>
              </a:rPr>
              <a:t>by the Western Regional Climate </a:t>
            </a:r>
            <a:r>
              <a:rPr lang="en-US" dirty="0" smtClean="0">
                <a:latin typeface="Century Gothic" panose="020B0502020202020204" pitchFamily="34" charset="0"/>
                <a:ea typeface="Garamond"/>
                <a:cs typeface="Garamond"/>
                <a:sym typeface="Garamond"/>
              </a:rPr>
              <a:t>Center </a:t>
            </a:r>
            <a:r>
              <a:rPr lang="en-US" dirty="0">
                <a:latin typeface="Century Gothic" panose="020B0502020202020204" pitchFamily="34" charset="0"/>
                <a:ea typeface="Garamond"/>
                <a:cs typeface="Garamond"/>
                <a:sym typeface="Garamond"/>
              </a:rPr>
              <a:t>and National Weather Service River Forecast </a:t>
            </a:r>
            <a:r>
              <a:rPr lang="en-US" dirty="0" smtClean="0">
                <a:latin typeface="Century Gothic" panose="020B0502020202020204" pitchFamily="34" charset="0"/>
                <a:ea typeface="Garamond"/>
                <a:cs typeface="Garamond"/>
                <a:sym typeface="Garamond"/>
              </a:rPr>
              <a:t>Centers</a:t>
            </a:r>
            <a:endParaRPr lang="en-US" dirty="0">
              <a:latin typeface="Century Gothic" panose="020B0502020202020204" pitchFamily="34" charset="0"/>
              <a:ea typeface="Garamond"/>
              <a:cs typeface="Garamond"/>
              <a:sym typeface="Garamond"/>
            </a:endParaRPr>
          </a:p>
        </p:txBody>
      </p:sp>
      <p:sp>
        <p:nvSpPr>
          <p:cNvPr id="28" name="Shape 28"/>
          <p:cNvSpPr txBox="1">
            <a:spLocks noGrp="1"/>
          </p:cNvSpPr>
          <p:nvPr>
            <p:ph type="body" idx="3"/>
          </p:nvPr>
        </p:nvSpPr>
        <p:spPr>
          <a:xfrm>
            <a:off x="2531945" y="428925"/>
            <a:ext cx="21810672" cy="115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accent1"/>
              </a:buClr>
              <a:buSzPct val="25000"/>
              <a:buFont typeface="Arial"/>
              <a:buNone/>
            </a:pPr>
            <a:r>
              <a:rPr lang="en-US" dirty="0">
                <a:latin typeface="Century Gothic" panose="020B0502020202020204" pitchFamily="34" charset="0"/>
                <a:ea typeface="Garamond"/>
                <a:cs typeface="Garamond"/>
                <a:sym typeface="Garamond"/>
              </a:rPr>
              <a:t>Cascade </a:t>
            </a:r>
            <a:r>
              <a:rPr lang="en-US" dirty="0" smtClean="0">
                <a:latin typeface="Century Gothic" panose="020B0502020202020204" pitchFamily="34" charset="0"/>
                <a:ea typeface="Garamond"/>
                <a:cs typeface="Garamond"/>
                <a:sym typeface="Garamond"/>
              </a:rPr>
              <a:t>&amp; Sierra </a:t>
            </a:r>
            <a:r>
              <a:rPr lang="en-US" dirty="0">
                <a:latin typeface="Century Gothic" panose="020B0502020202020204" pitchFamily="34" charset="0"/>
                <a:ea typeface="Garamond"/>
                <a:cs typeface="Garamond"/>
                <a:sym typeface="Garamond"/>
              </a:rPr>
              <a:t>Nevada Mountains</a:t>
            </a:r>
          </a:p>
        </p:txBody>
      </p:sp>
      <p:sp>
        <p:nvSpPr>
          <p:cNvPr id="29" name="Shape 29"/>
          <p:cNvSpPr txBox="1"/>
          <p:nvPr/>
        </p:nvSpPr>
        <p:spPr>
          <a:xfrm>
            <a:off x="914400" y="33587013"/>
            <a:ext cx="8229600" cy="24807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Team members Sam Swanson and Kevin Rapa</a:t>
            </a:r>
          </a:p>
        </p:txBody>
      </p:sp>
      <p:sp>
        <p:nvSpPr>
          <p:cNvPr id="30" name="Shape 30"/>
          <p:cNvSpPr txBox="1"/>
          <p:nvPr/>
        </p:nvSpPr>
        <p:spPr>
          <a:xfrm>
            <a:off x="18288000" y="30523718"/>
            <a:ext cx="8229600" cy="5760599"/>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Garamond"/>
                <a:ea typeface="Garamond"/>
                <a:cs typeface="Garamond"/>
                <a:sym typeface="Garamond"/>
              </a:rPr>
              <a:t>We would like to thank our Center Lead </a:t>
            </a:r>
            <a:r>
              <a:rPr lang="en-US" sz="2400" b="1" dirty="0">
                <a:solidFill>
                  <a:schemeClr val="accent1"/>
                </a:solidFill>
                <a:latin typeface="Garamond"/>
                <a:ea typeface="Garamond"/>
                <a:cs typeface="Garamond"/>
                <a:sym typeface="Garamond"/>
              </a:rPr>
              <a:t>Jessica Sutton</a:t>
            </a:r>
            <a:r>
              <a:rPr lang="en-US" sz="2400" dirty="0">
                <a:solidFill>
                  <a:srgbClr val="6B2613"/>
                </a:solidFill>
                <a:latin typeface="Garamond"/>
                <a:ea typeface="Garamond"/>
                <a:cs typeface="Garamond"/>
                <a:sym typeface="Garamond"/>
              </a:rPr>
              <a:t> </a:t>
            </a:r>
            <a:r>
              <a:rPr lang="en-US" sz="2400" dirty="0">
                <a:solidFill>
                  <a:schemeClr val="dk1"/>
                </a:solidFill>
                <a:latin typeface="Garamond"/>
                <a:ea typeface="Garamond"/>
                <a:cs typeface="Garamond"/>
                <a:sym typeface="Garamond"/>
              </a:rPr>
              <a:t>and our science advisor </a:t>
            </a:r>
            <a:r>
              <a:rPr lang="en-US" sz="2400" b="1" dirty="0">
                <a:solidFill>
                  <a:schemeClr val="accent1"/>
                </a:solidFill>
                <a:latin typeface="Garamond"/>
                <a:ea typeface="Garamond"/>
                <a:cs typeface="Garamond"/>
                <a:sym typeface="Garamond"/>
              </a:rPr>
              <a:t>Michael Kruk</a:t>
            </a:r>
            <a:r>
              <a:rPr lang="en-US" sz="2400" dirty="0">
                <a:solidFill>
                  <a:srgbClr val="6B2613"/>
                </a:solidFill>
                <a:latin typeface="Garamond"/>
                <a:ea typeface="Garamond"/>
                <a:cs typeface="Garamond"/>
                <a:sym typeface="Garamond"/>
              </a:rPr>
              <a:t> </a:t>
            </a:r>
            <a:r>
              <a:rPr lang="en-US" sz="2400" dirty="0">
                <a:solidFill>
                  <a:schemeClr val="dk1"/>
                </a:solidFill>
                <a:latin typeface="Garamond"/>
                <a:ea typeface="Garamond"/>
                <a:cs typeface="Garamond"/>
                <a:sym typeface="Garamond"/>
              </a:rPr>
              <a:t>for all of their help and guidance throughout this project</a:t>
            </a:r>
            <a:r>
              <a:rPr lang="en-US" sz="2400" dirty="0" smtClean="0">
                <a:solidFill>
                  <a:schemeClr val="dk1"/>
                </a:solidFill>
                <a:latin typeface="Garamond"/>
                <a:ea typeface="Garamond"/>
                <a:cs typeface="Garamond"/>
                <a:sym typeface="Garamond"/>
              </a:rPr>
              <a:t>.</a:t>
            </a:r>
          </a:p>
          <a:p>
            <a:pPr lvl="0" rtl="0">
              <a:spcBef>
                <a:spcPts val="0"/>
              </a:spcBef>
              <a:buClr>
                <a:srgbClr val="000000"/>
              </a:buClr>
              <a:buSzPct val="45833"/>
              <a:buFont typeface="Arial"/>
              <a:buNone/>
            </a:pPr>
            <a:endParaRPr lang="en-US" sz="2400" dirty="0">
              <a:solidFill>
                <a:schemeClr val="dk1"/>
              </a:solidFill>
              <a:latin typeface="Garamond"/>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Garamond"/>
                <a:ea typeface="Garamond"/>
                <a:cs typeface="Garamond"/>
                <a:sym typeface="Garamond"/>
              </a:rPr>
              <a:t>We would also like to acknowledge: </a:t>
            </a:r>
          </a:p>
        </p:txBody>
      </p:sp>
      <p:sp>
        <p:nvSpPr>
          <p:cNvPr id="31" name="Shape 31"/>
          <p:cNvSpPr txBox="1"/>
          <p:nvPr/>
        </p:nvSpPr>
        <p:spPr>
          <a:xfrm>
            <a:off x="18288000" y="20937704"/>
            <a:ext cx="8229600" cy="5760599"/>
          </a:xfrm>
          <a:prstGeom prst="rect">
            <a:avLst/>
          </a:prstGeom>
          <a:noFill/>
          <a:ln>
            <a:noFill/>
          </a:ln>
        </p:spPr>
        <p:txBody>
          <a:bodyPr lIns="91425" tIns="45700" rIns="91425" bIns="45700" anchor="t" anchorCtr="0">
            <a:noAutofit/>
          </a:bodyPr>
          <a:lstStyle/>
          <a:p>
            <a:pPr marL="457200" marR="0" lvl="0" indent="-400050" algn="l" rtl="0">
              <a:lnSpc>
                <a:spcPct val="90000"/>
              </a:lnSpc>
              <a:spcBef>
                <a:spcPts val="0"/>
              </a:spcBef>
              <a:spcAft>
                <a:spcPts val="0"/>
              </a:spcAft>
              <a:buClr>
                <a:schemeClr val="dk1"/>
              </a:buClr>
              <a:buSzPct val="100000"/>
              <a:buFont typeface="Garamond"/>
              <a:buChar char="●"/>
            </a:pPr>
            <a:r>
              <a:rPr lang="en-US" sz="2700" dirty="0">
                <a:solidFill>
                  <a:schemeClr val="dk1"/>
                </a:solidFill>
                <a:latin typeface="Garamond"/>
                <a:ea typeface="Garamond"/>
                <a:cs typeface="Garamond"/>
                <a:sym typeface="Garamond"/>
              </a:rPr>
              <a:t>Conclusions are not currently applicable in the poster rough draft.</a:t>
            </a:r>
          </a:p>
        </p:txBody>
      </p:sp>
      <p:sp>
        <p:nvSpPr>
          <p:cNvPr id="32" name="Shape 32"/>
          <p:cNvSpPr txBox="1"/>
          <p:nvPr/>
        </p:nvSpPr>
        <p:spPr>
          <a:xfrm>
            <a:off x="18335662" y="11207351"/>
            <a:ext cx="8229600" cy="4612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Shown: GPM Microwave </a:t>
            </a: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Imager (GMI</a:t>
            </a:r>
            <a:r>
              <a:rPr lang="en-US" sz="2400" dirty="0" smtClean="0">
                <a:solidFill>
                  <a:schemeClr val="dk1"/>
                </a:solidFill>
                <a:latin typeface="Garamond" panose="02020404030301010803" pitchFamily="18" charset="0"/>
                <a:ea typeface="Questrial"/>
                <a:cs typeface="Questrial"/>
                <a:sym typeface="Questrial"/>
              </a:rPr>
              <a:t>)</a:t>
            </a:r>
          </a:p>
          <a:p>
            <a:pPr marL="0" marR="0" lvl="0" indent="0" algn="l" rtl="0">
              <a:lnSpc>
                <a:spcPct val="9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Questrial"/>
                <a:cs typeface="Questrial"/>
                <a:sym typeface="Questrial"/>
              </a:rPr>
              <a:t>Spatial resolution: </a:t>
            </a:r>
          </a:p>
          <a:p>
            <a:pPr marL="0" marR="0" lvl="0" indent="0" algn="l" rtl="0">
              <a:lnSpc>
                <a:spcPct val="9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Questrial"/>
                <a:cs typeface="Questrial"/>
                <a:sym typeface="Questrial"/>
              </a:rPr>
              <a:t>0.1° (~11 km</a:t>
            </a:r>
            <a:r>
              <a:rPr lang="en-US" sz="2400" baseline="30000" dirty="0" smtClean="0">
                <a:solidFill>
                  <a:schemeClr val="dk1"/>
                </a:solidFill>
                <a:latin typeface="Garamond" panose="02020404030301010803" pitchFamily="18" charset="0"/>
                <a:ea typeface="Questrial"/>
                <a:cs typeface="Questrial"/>
                <a:sym typeface="Questrial"/>
              </a:rPr>
              <a:t>2</a:t>
            </a:r>
            <a:r>
              <a:rPr lang="en-US" sz="2400" dirty="0" smtClean="0">
                <a:solidFill>
                  <a:schemeClr val="dk1"/>
                </a:solidFill>
                <a:latin typeface="Garamond" panose="02020404030301010803" pitchFamily="18" charset="0"/>
                <a:ea typeface="Questrial"/>
                <a:cs typeface="Questrial"/>
                <a:sym typeface="Questrial"/>
              </a:rPr>
              <a:t>)</a:t>
            </a:r>
            <a:endParaRPr lang="en-US" sz="2400" dirty="0">
              <a:solidFill>
                <a:schemeClr val="dk1"/>
              </a:solidFill>
              <a:latin typeface="Garamond" panose="02020404030301010803" pitchFamily="18" charset="0"/>
              <a:ea typeface="Questrial"/>
              <a:cs typeface="Questrial"/>
              <a:sym typeface="Questrial"/>
            </a:endParaRPr>
          </a:p>
          <a:p>
            <a:pPr marL="0" marR="0" lvl="0" indent="0" algn="l" rtl="0">
              <a:lnSpc>
                <a:spcPct val="90000"/>
              </a:lnSpc>
              <a:spcBef>
                <a:spcPts val="0"/>
              </a:spcBef>
              <a:buClr>
                <a:schemeClr val="dk1"/>
              </a:buClr>
              <a:buFont typeface="Arial"/>
              <a:buNone/>
            </a:pPr>
            <a:r>
              <a:rPr lang="en-US" sz="2400" dirty="0" smtClean="0">
                <a:solidFill>
                  <a:schemeClr val="dk1"/>
                </a:solidFill>
                <a:latin typeface="Garamond" panose="02020404030301010803" pitchFamily="18" charset="0"/>
                <a:ea typeface="Questrial"/>
                <a:cs typeface="Questrial"/>
                <a:sym typeface="Questrial"/>
              </a:rPr>
              <a:t>Temporal resolution:</a:t>
            </a:r>
          </a:p>
          <a:p>
            <a:pPr marL="0" marR="0" lvl="0" indent="0" algn="l" rtl="0">
              <a:lnSpc>
                <a:spcPct val="90000"/>
              </a:lnSpc>
              <a:spcBef>
                <a:spcPts val="0"/>
              </a:spcBef>
              <a:buClr>
                <a:schemeClr val="dk1"/>
              </a:buClr>
              <a:buFont typeface="Arial"/>
              <a:buNone/>
            </a:pPr>
            <a:r>
              <a:rPr lang="en-US" sz="2400" dirty="0" smtClean="0">
                <a:solidFill>
                  <a:schemeClr val="dk1"/>
                </a:solidFill>
                <a:latin typeface="Garamond" panose="02020404030301010803" pitchFamily="18" charset="0"/>
                <a:ea typeface="Questrial"/>
                <a:cs typeface="Questrial"/>
                <a:sym typeface="Questrial"/>
              </a:rPr>
              <a:t>30 minute</a:t>
            </a:r>
          </a:p>
          <a:p>
            <a:pPr marL="0" marR="0" lvl="0" indent="0" algn="l" rtl="0">
              <a:lnSpc>
                <a:spcPct val="90000"/>
              </a:lnSpc>
              <a:spcBef>
                <a:spcPts val="0"/>
              </a:spcBef>
              <a:buClr>
                <a:schemeClr val="dk1"/>
              </a:buClr>
              <a:buFont typeface="Arial"/>
              <a:buNone/>
            </a:pPr>
            <a:endParaRPr sz="2400" dirty="0">
              <a:solidFill>
                <a:schemeClr val="dk1"/>
              </a:solidFill>
              <a:latin typeface="Garamond" panose="02020404030301010803" pitchFamily="18" charset="0"/>
              <a:ea typeface="Questrial"/>
              <a:cs typeface="Questrial"/>
              <a:sym typeface="Questrial"/>
            </a:endParaRP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Additionally, </a:t>
            </a: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SSM/I, AMSU-B, </a:t>
            </a:r>
          </a:p>
          <a:p>
            <a:pPr marL="0" marR="0" lvl="0" indent="0" algn="l" rtl="0">
              <a:lnSpc>
                <a:spcPct val="9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Questrial"/>
                <a:cs typeface="Questrial"/>
                <a:sym typeface="Questrial"/>
              </a:rPr>
              <a:t>AMSR-E, and TMI provide passive microwave data to the NOAA CMORPH </a:t>
            </a:r>
            <a:r>
              <a:rPr lang="en-US" sz="2400" dirty="0" smtClean="0">
                <a:solidFill>
                  <a:schemeClr val="dk1"/>
                </a:solidFill>
                <a:latin typeface="Garamond" panose="02020404030301010803" pitchFamily="18" charset="0"/>
                <a:ea typeface="Questrial"/>
                <a:cs typeface="Questrial"/>
                <a:sym typeface="Questrial"/>
              </a:rPr>
              <a:t>dataset</a:t>
            </a:r>
          </a:p>
          <a:p>
            <a:pPr lvl="0">
              <a:lnSpc>
                <a:spcPct val="90000"/>
              </a:lnSpc>
              <a:buClr>
                <a:schemeClr val="dk1"/>
              </a:buClr>
              <a:buSzPct val="25000"/>
            </a:pPr>
            <a:r>
              <a:rPr lang="en-US" sz="2400" dirty="0" smtClean="0">
                <a:solidFill>
                  <a:schemeClr val="dk1"/>
                </a:solidFill>
                <a:latin typeface="Garamond" panose="02020404030301010803" pitchFamily="18" charset="0"/>
                <a:ea typeface="Questrial"/>
                <a:cs typeface="Questrial"/>
                <a:sym typeface="Questrial"/>
              </a:rPr>
              <a:t>0.073° (~8 km</a:t>
            </a:r>
            <a:r>
              <a:rPr lang="en-US" sz="2400" baseline="30000" dirty="0">
                <a:solidFill>
                  <a:schemeClr val="dk1"/>
                </a:solidFill>
                <a:latin typeface="Garamond" panose="02020404030301010803" pitchFamily="18" charset="0"/>
                <a:ea typeface="Questrial"/>
                <a:cs typeface="Questrial"/>
                <a:sym typeface="Questrial"/>
              </a:rPr>
              <a:t>2</a:t>
            </a:r>
            <a:r>
              <a:rPr lang="en-US" sz="2400" dirty="0" smtClean="0">
                <a:solidFill>
                  <a:schemeClr val="dk1"/>
                </a:solidFill>
                <a:latin typeface="Garamond" panose="02020404030301010803" pitchFamily="18" charset="0"/>
                <a:ea typeface="Questrial"/>
                <a:cs typeface="Questrial"/>
                <a:sym typeface="Questrial"/>
              </a:rPr>
              <a:t>), 30 minute</a:t>
            </a:r>
            <a:endParaRPr lang="en-US" sz="2400" dirty="0">
              <a:solidFill>
                <a:schemeClr val="dk1"/>
              </a:solidFill>
              <a:latin typeface="Garamond" panose="02020404030301010803" pitchFamily="18" charset="0"/>
              <a:ea typeface="Questrial"/>
              <a:cs typeface="Questrial"/>
              <a:sym typeface="Questrial"/>
            </a:endParaRPr>
          </a:p>
        </p:txBody>
      </p:sp>
      <p:sp>
        <p:nvSpPr>
          <p:cNvPr id="33" name="Shape 33"/>
          <p:cNvSpPr txBox="1"/>
          <p:nvPr/>
        </p:nvSpPr>
        <p:spPr>
          <a:xfrm>
            <a:off x="18293950" y="5916235"/>
            <a:ext cx="8229600" cy="5760599"/>
          </a:xfrm>
          <a:prstGeom prst="rect">
            <a:avLst/>
          </a:prstGeom>
          <a:noFill/>
          <a:ln>
            <a:noFill/>
          </a:ln>
        </p:spPr>
        <p:txBody>
          <a:bodyPr lIns="91425" tIns="45700" rIns="91425" bIns="45700" anchor="t" anchorCtr="0">
            <a:noAutofit/>
          </a:bodyPr>
          <a:lstStyle/>
          <a:p>
            <a:pPr marL="347662" marR="0" lvl="0" indent="-328612" algn="l" rtl="0">
              <a:lnSpc>
                <a:spcPct val="90000"/>
              </a:lnSpc>
              <a:spcBef>
                <a:spcPts val="0"/>
              </a:spcBef>
              <a:spcAft>
                <a:spcPts val="0"/>
              </a:spcAft>
              <a:buClr>
                <a:schemeClr val="accent1"/>
              </a:buClr>
              <a:buSzPct val="100000"/>
              <a:buFont typeface="Questrial"/>
              <a:buChar char="●"/>
            </a:pPr>
            <a:r>
              <a:rPr lang="en-US" sz="2400" b="1" dirty="0">
                <a:solidFill>
                  <a:schemeClr val="accent1"/>
                </a:solidFill>
                <a:latin typeface="Garamond" panose="02020404030301010803" pitchFamily="18" charset="0"/>
                <a:ea typeface="Questrial"/>
                <a:cs typeface="Questrial"/>
                <a:sym typeface="Questrial"/>
              </a:rPr>
              <a:t>D</a:t>
            </a:r>
            <a:r>
              <a:rPr lang="en-US" sz="2400" b="1" dirty="0" smtClean="0">
                <a:solidFill>
                  <a:schemeClr val="accent1"/>
                </a:solidFill>
                <a:latin typeface="Garamond" panose="02020404030301010803" pitchFamily="18" charset="0"/>
                <a:ea typeface="Questrial"/>
                <a:cs typeface="Questrial"/>
                <a:sym typeface="Questrial"/>
              </a:rPr>
              <a:t>etermine </a:t>
            </a:r>
            <a:r>
              <a:rPr lang="en-US" sz="2400" dirty="0">
                <a:solidFill>
                  <a:schemeClr val="dk1"/>
                </a:solidFill>
                <a:latin typeface="Garamond" panose="02020404030301010803" pitchFamily="18" charset="0"/>
                <a:ea typeface="Questrial"/>
                <a:cs typeface="Questrial"/>
                <a:sym typeface="Questrial"/>
              </a:rPr>
              <a:t>if satellite data are useful in measuring orographic precipitation by comparing satellite climate data records (CDRs) to currently-used ground-station </a:t>
            </a:r>
            <a:r>
              <a:rPr lang="en-US" sz="2400" dirty="0" smtClean="0">
                <a:solidFill>
                  <a:schemeClr val="dk1"/>
                </a:solidFill>
                <a:latin typeface="Garamond" panose="02020404030301010803" pitchFamily="18" charset="0"/>
                <a:ea typeface="Questrial"/>
                <a:cs typeface="Questrial"/>
                <a:sym typeface="Questrial"/>
              </a:rPr>
              <a:t>data.</a:t>
            </a:r>
            <a:endParaRPr lang="en-US" sz="2400" dirty="0">
              <a:solidFill>
                <a:schemeClr val="dk1"/>
              </a:solidFill>
              <a:latin typeface="Garamond" panose="02020404030301010803" pitchFamily="18" charset="0"/>
              <a:ea typeface="Questrial"/>
              <a:cs typeface="Questrial"/>
              <a:sym typeface="Questrial"/>
            </a:endParaRPr>
          </a:p>
          <a:p>
            <a:pPr marL="347663" marR="0" lvl="0" indent="-328613" algn="l" rtl="0">
              <a:lnSpc>
                <a:spcPct val="90000"/>
              </a:lnSpc>
              <a:spcBef>
                <a:spcPts val="1800"/>
              </a:spcBef>
              <a:spcAft>
                <a:spcPts val="0"/>
              </a:spcAft>
              <a:buClr>
                <a:schemeClr val="accent1"/>
              </a:buClr>
              <a:buSzPct val="100000"/>
              <a:buFont typeface="Questrial"/>
              <a:buChar char="●"/>
            </a:pPr>
            <a:r>
              <a:rPr lang="en-US" sz="2400" b="1" dirty="0">
                <a:solidFill>
                  <a:schemeClr val="accent1"/>
                </a:solidFill>
                <a:latin typeface="Garamond" panose="02020404030301010803" pitchFamily="18" charset="0"/>
                <a:ea typeface="Questrial"/>
                <a:cs typeface="Questrial"/>
                <a:sym typeface="Questrial"/>
              </a:rPr>
              <a:t>C</a:t>
            </a:r>
            <a:r>
              <a:rPr lang="en-US" sz="2400" b="1" dirty="0" smtClean="0">
                <a:solidFill>
                  <a:schemeClr val="accent1"/>
                </a:solidFill>
                <a:latin typeface="Garamond" panose="02020404030301010803" pitchFamily="18" charset="0"/>
                <a:ea typeface="Questrial"/>
                <a:cs typeface="Questrial"/>
                <a:sym typeface="Questrial"/>
              </a:rPr>
              <a:t>reate</a:t>
            </a:r>
            <a:r>
              <a:rPr lang="en-US" sz="2400" dirty="0" smtClean="0">
                <a:solidFill>
                  <a:schemeClr val="accent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a suite of map products to enhance the understanding of precipitation by the WRCC and NWS </a:t>
            </a:r>
            <a:r>
              <a:rPr lang="en-US" sz="2400" dirty="0" smtClean="0">
                <a:solidFill>
                  <a:schemeClr val="dk1"/>
                </a:solidFill>
                <a:latin typeface="Garamond" panose="02020404030301010803" pitchFamily="18" charset="0"/>
                <a:ea typeface="Questrial"/>
                <a:cs typeface="Questrial"/>
                <a:sym typeface="Questrial"/>
              </a:rPr>
              <a:t>RFCs.</a:t>
            </a:r>
            <a:endParaRPr lang="en-US" sz="2400" dirty="0">
              <a:solidFill>
                <a:schemeClr val="dk1"/>
              </a:solidFill>
              <a:latin typeface="Garamond" panose="02020404030301010803" pitchFamily="18" charset="0"/>
              <a:ea typeface="Questrial"/>
              <a:cs typeface="Questrial"/>
              <a:sym typeface="Questrial"/>
            </a:endParaRPr>
          </a:p>
          <a:p>
            <a:pPr marL="347662" marR="0" lvl="0" indent="-328612" algn="l" rtl="0">
              <a:lnSpc>
                <a:spcPct val="90000"/>
              </a:lnSpc>
              <a:spcBef>
                <a:spcPts val="1800"/>
              </a:spcBef>
              <a:spcAft>
                <a:spcPts val="0"/>
              </a:spcAft>
              <a:buClr>
                <a:schemeClr val="accent1"/>
              </a:buClr>
              <a:buSzPct val="100000"/>
              <a:buFont typeface="Questrial"/>
              <a:buChar char="●"/>
            </a:pPr>
            <a:r>
              <a:rPr lang="en-US" sz="2400" b="1" dirty="0" smtClean="0">
                <a:solidFill>
                  <a:schemeClr val="accent1"/>
                </a:solidFill>
                <a:latin typeface="Garamond" panose="02020404030301010803" pitchFamily="18" charset="0"/>
                <a:ea typeface="Questrial"/>
                <a:cs typeface="Questrial"/>
                <a:sym typeface="Questrial"/>
              </a:rPr>
              <a:t>Understand</a:t>
            </a:r>
            <a:r>
              <a:rPr lang="en-US" sz="2400" dirty="0" smtClean="0">
                <a:solidFill>
                  <a:schemeClr val="accent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snow water equivalent (SWE) in the study area by performing similar analyses on NOHRSC satellite data and ground observations from SNOTEL and the California Snow </a:t>
            </a:r>
            <a:r>
              <a:rPr lang="en-US" sz="2400" dirty="0" smtClean="0">
                <a:solidFill>
                  <a:schemeClr val="dk1"/>
                </a:solidFill>
                <a:latin typeface="Garamond" panose="02020404030301010803" pitchFamily="18" charset="0"/>
                <a:ea typeface="Questrial"/>
                <a:cs typeface="Questrial"/>
                <a:sym typeface="Questrial"/>
              </a:rPr>
              <a:t>Survey.</a:t>
            </a:r>
            <a:endParaRPr lang="en-US" sz="2400" dirty="0">
              <a:solidFill>
                <a:schemeClr val="dk1"/>
              </a:solidFill>
              <a:latin typeface="Garamond" panose="02020404030301010803" pitchFamily="18" charset="0"/>
              <a:ea typeface="Questrial"/>
              <a:cs typeface="Questrial"/>
              <a:sym typeface="Questrial"/>
            </a:endParaRPr>
          </a:p>
        </p:txBody>
      </p:sp>
      <p:sp>
        <p:nvSpPr>
          <p:cNvPr id="34" name="Shape 34"/>
          <p:cNvSpPr txBox="1"/>
          <p:nvPr/>
        </p:nvSpPr>
        <p:spPr>
          <a:xfrm>
            <a:off x="1036500" y="4995675"/>
            <a:ext cx="26412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5" name="Shape 35"/>
          <p:cNvSpPr txBox="1"/>
          <p:nvPr/>
        </p:nvSpPr>
        <p:spPr>
          <a:xfrm>
            <a:off x="18288000" y="5088625"/>
            <a:ext cx="33533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6" name="Shape 36"/>
          <p:cNvSpPr txBox="1"/>
          <p:nvPr/>
        </p:nvSpPr>
        <p:spPr>
          <a:xfrm>
            <a:off x="914387" y="16365154"/>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7" name="Shape 37"/>
          <p:cNvSpPr txBox="1"/>
          <p:nvPr/>
        </p:nvSpPr>
        <p:spPr>
          <a:xfrm>
            <a:off x="18259462" y="10401632"/>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 Observations</a:t>
            </a:r>
          </a:p>
        </p:txBody>
      </p:sp>
      <p:sp>
        <p:nvSpPr>
          <p:cNvPr id="38" name="Shape 38"/>
          <p:cNvSpPr txBox="1"/>
          <p:nvPr/>
        </p:nvSpPr>
        <p:spPr>
          <a:xfrm>
            <a:off x="914400" y="20220904"/>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9" name="Shape 39"/>
          <p:cNvSpPr txBox="1"/>
          <p:nvPr/>
        </p:nvSpPr>
        <p:spPr>
          <a:xfrm>
            <a:off x="18288000" y="2021967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40" name="Shape 40"/>
          <p:cNvSpPr txBox="1"/>
          <p:nvPr/>
        </p:nvSpPr>
        <p:spPr>
          <a:xfrm>
            <a:off x="18288000" y="298122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41" name="Shape 41"/>
          <p:cNvSpPr txBox="1"/>
          <p:nvPr/>
        </p:nvSpPr>
        <p:spPr>
          <a:xfrm>
            <a:off x="914400" y="298122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 Members</a:t>
            </a:r>
          </a:p>
        </p:txBody>
      </p:sp>
      <p:sp>
        <p:nvSpPr>
          <p:cNvPr id="42" name="Shape 42"/>
          <p:cNvSpPr txBox="1"/>
          <p:nvPr/>
        </p:nvSpPr>
        <p:spPr>
          <a:xfrm>
            <a:off x="914400" y="4044675"/>
            <a:ext cx="25603199" cy="951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Garamond"/>
                <a:ea typeface="Garamond"/>
                <a:cs typeface="Garamond"/>
                <a:sym typeface="Garamond"/>
              </a:rPr>
              <a:t>Sam Swanson (Team Lead)</a:t>
            </a:r>
            <a:r>
              <a:rPr lang="en-US" sz="3200" b="0" u="none" dirty="0">
                <a:solidFill>
                  <a:schemeClr val="dk1"/>
                </a:solidFill>
                <a:latin typeface="Garamond"/>
                <a:ea typeface="Garamond"/>
                <a:cs typeface="Garamond"/>
                <a:sym typeface="Garamond"/>
              </a:rPr>
              <a:t>, </a:t>
            </a:r>
            <a:r>
              <a:rPr lang="en-US" sz="3200" dirty="0">
                <a:solidFill>
                  <a:schemeClr val="dk1"/>
                </a:solidFill>
                <a:latin typeface="Garamond"/>
                <a:ea typeface="Garamond"/>
                <a:cs typeface="Garamond"/>
                <a:sym typeface="Garamond"/>
              </a:rPr>
              <a:t>Kevin </a:t>
            </a:r>
            <a:r>
              <a:rPr lang="en-US" sz="3200" dirty="0" smtClean="0">
                <a:solidFill>
                  <a:schemeClr val="dk1"/>
                </a:solidFill>
                <a:latin typeface="Garamond"/>
                <a:ea typeface="Garamond"/>
                <a:cs typeface="Garamond"/>
                <a:sym typeface="Garamond"/>
              </a:rPr>
              <a:t>Rapa</a:t>
            </a:r>
          </a:p>
          <a:p>
            <a:pPr marL="0" marR="0" lvl="0" indent="0" algn="ctr" rtl="0">
              <a:lnSpc>
                <a:spcPct val="90000"/>
              </a:lnSpc>
              <a:spcBef>
                <a:spcPts val="0"/>
              </a:spcBef>
              <a:spcAft>
                <a:spcPts val="0"/>
              </a:spcAft>
              <a:buClr>
                <a:schemeClr val="dk1"/>
              </a:buClr>
              <a:buSzPct val="25000"/>
              <a:buFont typeface="Arial"/>
              <a:buNone/>
            </a:pPr>
            <a:r>
              <a:rPr lang="en-US" sz="2400" dirty="0" smtClean="0">
                <a:solidFill>
                  <a:schemeClr val="dk1"/>
                </a:solidFill>
                <a:latin typeface="Garamond"/>
                <a:ea typeface="Garamond"/>
                <a:cs typeface="Garamond"/>
                <a:sym typeface="Garamond"/>
              </a:rPr>
              <a:t>DEVELOP National Program at NOAA National </a:t>
            </a:r>
            <a:r>
              <a:rPr lang="en-US" sz="2400" dirty="0">
                <a:solidFill>
                  <a:schemeClr val="dk1"/>
                </a:solidFill>
                <a:latin typeface="Garamond"/>
                <a:ea typeface="Garamond"/>
                <a:cs typeface="Garamond"/>
                <a:sym typeface="Garamond"/>
              </a:rPr>
              <a:t>Centers for Environmental </a:t>
            </a:r>
            <a:r>
              <a:rPr lang="en-US" sz="2400" dirty="0" smtClean="0">
                <a:solidFill>
                  <a:schemeClr val="dk1"/>
                </a:solidFill>
                <a:latin typeface="Garamond"/>
                <a:ea typeface="Garamond"/>
                <a:cs typeface="Garamond"/>
                <a:sym typeface="Garamond"/>
              </a:rPr>
              <a:t>Information</a:t>
            </a:r>
            <a:endParaRPr lang="en-US" sz="2400" dirty="0">
              <a:solidFill>
                <a:schemeClr val="dk1"/>
              </a:solidFill>
              <a:latin typeface="Garamond"/>
              <a:ea typeface="Garamond"/>
              <a:cs typeface="Garamond"/>
              <a:sym typeface="Garamond"/>
            </a:endParaRPr>
          </a:p>
        </p:txBody>
      </p:sp>
      <p:sp>
        <p:nvSpPr>
          <p:cNvPr id="43" name="Shape 43"/>
          <p:cNvSpPr txBox="1">
            <a:spLocks noGrp="1"/>
          </p:cNvSpPr>
          <p:nvPr>
            <p:ph type="body" idx="3"/>
          </p:nvPr>
        </p:nvSpPr>
        <p:spPr>
          <a:xfrm>
            <a:off x="3677700" y="1447450"/>
            <a:ext cx="20076600" cy="1152000"/>
          </a:xfrm>
          <a:prstGeom prst="rect">
            <a:avLst/>
          </a:prstGeom>
          <a:noFill/>
          <a:ln>
            <a:noFill/>
          </a:ln>
        </p:spPr>
        <p:txBody>
          <a:bodyPr lIns="91425" tIns="45700" rIns="91425" bIns="45700" anchor="t" anchorCtr="0">
            <a:noAutofit/>
          </a:bodyPr>
          <a:lstStyle/>
          <a:p>
            <a:pPr marL="0" marR="0" lvl="0" indent="0" rtl="0">
              <a:lnSpc>
                <a:spcPct val="100000"/>
              </a:lnSpc>
              <a:spcBef>
                <a:spcPts val="0"/>
              </a:spcBef>
              <a:buClr>
                <a:schemeClr val="accent1"/>
              </a:buClr>
              <a:buSzPct val="25000"/>
              <a:buFont typeface="Arial"/>
              <a:buNone/>
            </a:pPr>
            <a:r>
              <a:rPr lang="en-US" dirty="0">
                <a:latin typeface="Century Gothic" panose="020B0502020202020204" pitchFamily="34" charset="0"/>
                <a:ea typeface="Garamond"/>
                <a:cs typeface="Garamond"/>
                <a:sym typeface="Garamond"/>
              </a:rPr>
              <a:t>Water Resources</a:t>
            </a:r>
          </a:p>
        </p:txBody>
      </p:sp>
      <p:pic>
        <p:nvPicPr>
          <p:cNvPr id="44" name="Shape 44"/>
          <p:cNvPicPr preferRelativeResize="0"/>
          <p:nvPr/>
        </p:nvPicPr>
        <p:blipFill rotWithShape="1">
          <a:blip r:embed="rId6">
            <a:alphaModFix/>
          </a:blip>
          <a:srcRect r="4951" b="30651"/>
          <a:stretch/>
        </p:blipFill>
        <p:spPr>
          <a:xfrm>
            <a:off x="1066800" y="20945950"/>
            <a:ext cx="5329350" cy="3349324"/>
          </a:xfrm>
          <a:prstGeom prst="rect">
            <a:avLst/>
          </a:prstGeom>
          <a:noFill/>
          <a:ln>
            <a:noFill/>
          </a:ln>
        </p:spPr>
      </p:pic>
      <p:pic>
        <p:nvPicPr>
          <p:cNvPr id="45" name="Shape 45"/>
          <p:cNvPicPr preferRelativeResize="0"/>
          <p:nvPr/>
        </p:nvPicPr>
        <p:blipFill>
          <a:blip r:embed="rId7">
            <a:alphaModFix/>
          </a:blip>
          <a:stretch>
            <a:fillRect/>
          </a:stretch>
        </p:blipFill>
        <p:spPr>
          <a:xfrm>
            <a:off x="6812275" y="20378560"/>
            <a:ext cx="2337874" cy="6283092"/>
          </a:xfrm>
          <a:prstGeom prst="rect">
            <a:avLst/>
          </a:prstGeom>
          <a:noFill/>
          <a:ln>
            <a:noFill/>
          </a:ln>
        </p:spPr>
      </p:pic>
      <p:pic>
        <p:nvPicPr>
          <p:cNvPr id="46" name="Shape 46"/>
          <p:cNvPicPr preferRelativeResize="0"/>
          <p:nvPr/>
        </p:nvPicPr>
        <p:blipFill>
          <a:blip r:embed="rId8">
            <a:alphaModFix/>
          </a:blip>
          <a:stretch>
            <a:fillRect/>
          </a:stretch>
        </p:blipFill>
        <p:spPr>
          <a:xfrm>
            <a:off x="10175950" y="20848275"/>
            <a:ext cx="4888204" cy="3349325"/>
          </a:xfrm>
          <a:prstGeom prst="rect">
            <a:avLst/>
          </a:prstGeom>
          <a:noFill/>
          <a:ln>
            <a:noFill/>
          </a:ln>
        </p:spPr>
      </p:pic>
      <p:pic>
        <p:nvPicPr>
          <p:cNvPr id="47" name="Shape 47"/>
          <p:cNvPicPr preferRelativeResize="0"/>
          <p:nvPr/>
        </p:nvPicPr>
        <p:blipFill>
          <a:blip r:embed="rId9">
            <a:alphaModFix/>
          </a:blip>
          <a:stretch>
            <a:fillRect/>
          </a:stretch>
        </p:blipFill>
        <p:spPr>
          <a:xfrm>
            <a:off x="10175950" y="24197587"/>
            <a:ext cx="4888200" cy="3366233"/>
          </a:xfrm>
          <a:prstGeom prst="rect">
            <a:avLst/>
          </a:prstGeom>
          <a:noFill/>
          <a:ln>
            <a:noFill/>
          </a:ln>
        </p:spPr>
      </p:pic>
      <p:pic>
        <p:nvPicPr>
          <p:cNvPr id="51" name="Shape 51"/>
          <p:cNvPicPr preferRelativeResize="0"/>
          <p:nvPr/>
        </p:nvPicPr>
        <p:blipFill>
          <a:blip r:embed="rId10">
            <a:alphaModFix/>
          </a:blip>
          <a:stretch>
            <a:fillRect/>
          </a:stretch>
        </p:blipFill>
        <p:spPr>
          <a:xfrm>
            <a:off x="1036500" y="30605900"/>
            <a:ext cx="2484251" cy="2981101"/>
          </a:xfrm>
          <a:prstGeom prst="rect">
            <a:avLst/>
          </a:prstGeom>
          <a:noFill/>
          <a:ln>
            <a:noFill/>
          </a:ln>
        </p:spPr>
      </p:pic>
      <p:pic>
        <p:nvPicPr>
          <p:cNvPr id="52" name="Shape 52"/>
          <p:cNvPicPr preferRelativeResize="0"/>
          <p:nvPr/>
        </p:nvPicPr>
        <p:blipFill rotWithShape="1">
          <a:blip r:embed="rId11">
            <a:alphaModFix/>
          </a:blip>
          <a:srcRect l="10416" r="16021"/>
          <a:stretch/>
        </p:blipFill>
        <p:spPr>
          <a:xfrm>
            <a:off x="3677700" y="30605912"/>
            <a:ext cx="3877161" cy="2981101"/>
          </a:xfrm>
          <a:prstGeom prst="rect">
            <a:avLst/>
          </a:prstGeom>
          <a:noFill/>
          <a:ln>
            <a:noFill/>
          </a:ln>
        </p:spPr>
      </p:pic>
      <p:pic>
        <p:nvPicPr>
          <p:cNvPr id="53" name="Shape 53"/>
          <p:cNvPicPr preferRelativeResize="0"/>
          <p:nvPr/>
        </p:nvPicPr>
        <p:blipFill>
          <a:blip r:embed="rId12">
            <a:alphaModFix/>
          </a:blip>
          <a:stretch>
            <a:fillRect/>
          </a:stretch>
        </p:blipFill>
        <p:spPr>
          <a:xfrm>
            <a:off x="20914479" y="9940380"/>
            <a:ext cx="5955583" cy="2981100"/>
          </a:xfrm>
          <a:prstGeom prst="rect">
            <a:avLst/>
          </a:prstGeom>
          <a:noFill/>
          <a:ln>
            <a:noFill/>
          </a:ln>
        </p:spPr>
      </p:pic>
      <p:sp>
        <p:nvSpPr>
          <p:cNvPr id="54" name="Shape 54"/>
          <p:cNvSpPr txBox="1"/>
          <p:nvPr/>
        </p:nvSpPr>
        <p:spPr>
          <a:xfrm>
            <a:off x="1078052" y="24392950"/>
            <a:ext cx="5329199" cy="1063499"/>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 1.</a:t>
            </a:r>
            <a:r>
              <a:rPr lang="en-US" sz="1600" dirty="0">
                <a:latin typeface="Garamond"/>
                <a:ea typeface="Garamond"/>
                <a:cs typeface="Garamond"/>
                <a:sym typeface="Garamond"/>
              </a:rPr>
              <a:t> </a:t>
            </a:r>
            <a:r>
              <a:rPr lang="en-US" sz="1600" dirty="0">
                <a:solidFill>
                  <a:schemeClr val="dk1"/>
                </a:solidFill>
                <a:latin typeface="Garamond"/>
                <a:ea typeface="Garamond"/>
                <a:cs typeface="Garamond"/>
                <a:sym typeface="Garamond"/>
              </a:rPr>
              <a:t>Scatterplots comparing CMORPH estimates of precipitation via ground-stations (GHCN) to remotely-sensed and gridded datasets.  Satellite measurements of the Northwest RFC underestimate precipitation. Source: Prat et al 2015.</a:t>
            </a:r>
            <a:r>
              <a:rPr lang="en-US" dirty="0">
                <a:solidFill>
                  <a:schemeClr val="dk1"/>
                </a:solidFill>
                <a:latin typeface="Garamond"/>
                <a:ea typeface="Garamond"/>
                <a:cs typeface="Garamond"/>
                <a:sym typeface="Garamond"/>
              </a:rPr>
              <a:t/>
            </a:r>
            <a:br>
              <a:rPr lang="en-US" dirty="0">
                <a:solidFill>
                  <a:schemeClr val="dk1"/>
                </a:solidFill>
                <a:latin typeface="Garamond"/>
                <a:ea typeface="Garamond"/>
                <a:cs typeface="Garamond"/>
                <a:sym typeface="Garamond"/>
              </a:rPr>
            </a:br>
            <a:endParaRPr lang="en-US" dirty="0">
              <a:solidFill>
                <a:schemeClr val="dk1"/>
              </a:solidFill>
              <a:latin typeface="Garamond"/>
              <a:ea typeface="Garamond"/>
              <a:cs typeface="Garamond"/>
              <a:sym typeface="Garamond"/>
            </a:endParaRPr>
          </a:p>
        </p:txBody>
      </p:sp>
      <p:sp>
        <p:nvSpPr>
          <p:cNvPr id="55" name="Shape 55"/>
          <p:cNvSpPr txBox="1"/>
          <p:nvPr/>
        </p:nvSpPr>
        <p:spPr>
          <a:xfrm>
            <a:off x="6468300" y="27192075"/>
            <a:ext cx="3483000" cy="1750200"/>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 2. </a:t>
            </a:r>
            <a:r>
              <a:rPr lang="en-US" sz="1600" dirty="0">
                <a:solidFill>
                  <a:schemeClr val="dk1"/>
                </a:solidFill>
                <a:latin typeface="Garamond"/>
                <a:ea typeface="Garamond"/>
                <a:cs typeface="Garamond"/>
                <a:sym typeface="Garamond"/>
              </a:rPr>
              <a:t>Comparative maps showing 5-year averages of precipitation from different satellite products: a) TRMM, b) CMORPH, and c) PERSIANN.  </a:t>
            </a:r>
            <a:r>
              <a:rPr lang="en-US" sz="1600" dirty="0" err="1">
                <a:solidFill>
                  <a:schemeClr val="dk1"/>
                </a:solidFill>
                <a:latin typeface="Garamond"/>
                <a:ea typeface="Garamond"/>
                <a:cs typeface="Garamond"/>
                <a:sym typeface="Garamond"/>
              </a:rPr>
              <a:t>Overlayed</a:t>
            </a:r>
            <a:r>
              <a:rPr lang="en-US" sz="1600" dirty="0">
                <a:solidFill>
                  <a:schemeClr val="dk1"/>
                </a:solidFill>
                <a:latin typeface="Garamond"/>
                <a:ea typeface="Garamond"/>
                <a:cs typeface="Garamond"/>
                <a:sym typeface="Garamond"/>
              </a:rPr>
              <a:t> on top of these </a:t>
            </a:r>
            <a:r>
              <a:rPr lang="en-US" sz="1600" dirty="0" err="1">
                <a:solidFill>
                  <a:schemeClr val="dk1"/>
                </a:solidFill>
                <a:latin typeface="Garamond"/>
                <a:ea typeface="Garamond"/>
                <a:cs typeface="Garamond"/>
                <a:sym typeface="Garamond"/>
              </a:rPr>
              <a:t>rasters</a:t>
            </a:r>
            <a:r>
              <a:rPr lang="en-US" sz="1600" dirty="0">
                <a:solidFill>
                  <a:schemeClr val="dk1"/>
                </a:solidFill>
                <a:latin typeface="Garamond"/>
                <a:ea typeface="Garamond"/>
                <a:cs typeface="Garamond"/>
                <a:sym typeface="Garamond"/>
              </a:rPr>
              <a:t> are points of Ethiopian ground station measurements with the same color scheme for comparison.  Source: </a:t>
            </a:r>
            <a:r>
              <a:rPr lang="en-US" sz="1600" dirty="0" err="1">
                <a:solidFill>
                  <a:schemeClr val="dk1"/>
                </a:solidFill>
                <a:latin typeface="Garamond"/>
                <a:ea typeface="Garamond"/>
                <a:cs typeface="Garamond"/>
                <a:sym typeface="Garamond"/>
              </a:rPr>
              <a:t>Herpa</a:t>
            </a:r>
            <a:r>
              <a:rPr lang="en-US" sz="1600" dirty="0">
                <a:solidFill>
                  <a:schemeClr val="dk1"/>
                </a:solidFill>
                <a:latin typeface="Garamond"/>
                <a:ea typeface="Garamond"/>
                <a:cs typeface="Garamond"/>
                <a:sym typeface="Garamond"/>
              </a:rPr>
              <a:t> et al 2010.</a:t>
            </a:r>
            <a:r>
              <a:rPr lang="en-US" dirty="0">
                <a:latin typeface="Garamond"/>
                <a:ea typeface="Garamond"/>
                <a:cs typeface="Garamond"/>
                <a:sym typeface="Garamond"/>
              </a:rPr>
              <a:t/>
            </a:r>
            <a:br>
              <a:rPr lang="en-US" dirty="0">
                <a:latin typeface="Garamond"/>
                <a:ea typeface="Garamond"/>
                <a:cs typeface="Garamond"/>
                <a:sym typeface="Garamond"/>
              </a:rPr>
            </a:br>
            <a:endParaRPr lang="en-US" dirty="0">
              <a:latin typeface="Garamond"/>
              <a:ea typeface="Garamond"/>
              <a:cs typeface="Garamond"/>
              <a:sym typeface="Garamond"/>
            </a:endParaRPr>
          </a:p>
        </p:txBody>
      </p:sp>
      <p:sp>
        <p:nvSpPr>
          <p:cNvPr id="56" name="Shape 56"/>
          <p:cNvSpPr txBox="1"/>
          <p:nvPr/>
        </p:nvSpPr>
        <p:spPr>
          <a:xfrm>
            <a:off x="15064150" y="20835759"/>
            <a:ext cx="3483000" cy="6553499"/>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Figures 3 and 4. </a:t>
            </a:r>
            <a:r>
              <a:rPr lang="en-US" sz="1600" dirty="0">
                <a:solidFill>
                  <a:schemeClr val="dk1"/>
                </a:solidFill>
                <a:latin typeface="Garamond"/>
                <a:ea typeface="Garamond"/>
                <a:cs typeface="Garamond"/>
                <a:sym typeface="Garamond"/>
              </a:rPr>
              <a:t>Precipitation measurements by various products as compared to elevation.  Because mountainous regions vary so drastically in elevation over short spaces, it is important to note a satellite’s power in measuring precipitation at certain elevations.  Our study will present similar results by drawing elevation data from the GHCN sites, then comparing across GPM, CMORPH, and PRISM.  Source: </a:t>
            </a:r>
            <a:r>
              <a:rPr lang="en-US" sz="1600" dirty="0" err="1">
                <a:solidFill>
                  <a:schemeClr val="dk1"/>
                </a:solidFill>
                <a:latin typeface="Garamond"/>
                <a:ea typeface="Garamond"/>
                <a:cs typeface="Garamond"/>
                <a:sym typeface="Garamond"/>
              </a:rPr>
              <a:t>Herpa</a:t>
            </a:r>
            <a:r>
              <a:rPr lang="en-US" sz="1600" dirty="0">
                <a:solidFill>
                  <a:schemeClr val="dk1"/>
                </a:solidFill>
                <a:latin typeface="Garamond"/>
                <a:ea typeface="Garamond"/>
                <a:cs typeface="Garamond"/>
                <a:sym typeface="Garamond"/>
              </a:rPr>
              <a:t> et al 2010.</a:t>
            </a:r>
          </a:p>
        </p:txBody>
      </p:sp>
      <p:sp>
        <p:nvSpPr>
          <p:cNvPr id="57" name="Shape 57"/>
          <p:cNvSpPr txBox="1"/>
          <p:nvPr/>
        </p:nvSpPr>
        <p:spPr>
          <a:xfrm>
            <a:off x="9601200" y="298122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Project Partners</a:t>
            </a:r>
          </a:p>
        </p:txBody>
      </p:sp>
      <p:sp>
        <p:nvSpPr>
          <p:cNvPr id="59" name="Shape 59"/>
          <p:cNvSpPr/>
          <p:nvPr/>
        </p:nvSpPr>
        <p:spPr>
          <a:xfrm>
            <a:off x="1078051" y="17466975"/>
            <a:ext cx="2046149" cy="2054539"/>
          </a:xfrm>
          <a:prstGeom prst="flowChartConnector">
            <a:avLst/>
          </a:prstGeom>
          <a:solidFill>
            <a:schemeClr val="accen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1552721" y="17954477"/>
            <a:ext cx="1096807" cy="1079561"/>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p:nvPr/>
        </p:nvSpPr>
        <p:spPr>
          <a:xfrm>
            <a:off x="450850" y="11068050"/>
            <a:ext cx="2133599" cy="12740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2" name="Shape 62"/>
          <p:cNvSpPr txBox="1"/>
          <p:nvPr/>
        </p:nvSpPr>
        <p:spPr>
          <a:xfrm>
            <a:off x="9798601" y="10165200"/>
            <a:ext cx="2337899" cy="769500"/>
          </a:xfrm>
          <a:prstGeom prst="rect">
            <a:avLst/>
          </a:prstGeom>
          <a:noFill/>
          <a:ln>
            <a:noFill/>
          </a:ln>
        </p:spPr>
        <p:txBody>
          <a:bodyPr lIns="91425" tIns="91425" rIns="91425" bIns="91425" anchor="t" anchorCtr="0">
            <a:noAutofit/>
          </a:bodyPr>
          <a:lstStyle/>
          <a:p>
            <a:pPr lvl="0">
              <a:spcBef>
                <a:spcPts val="0"/>
              </a:spcBef>
              <a:buNone/>
            </a:pPr>
            <a:r>
              <a:rPr lang="en-US" sz="2400" dirty="0">
                <a:solidFill>
                  <a:schemeClr val="bg1">
                    <a:lumMod val="50000"/>
                  </a:schemeClr>
                </a:solidFill>
                <a:latin typeface="Garamond" panose="02020404030301010803" pitchFamily="18" charset="0"/>
                <a:ea typeface="Questrial"/>
                <a:cs typeface="Questrial"/>
                <a:sym typeface="Questrial"/>
              </a:rPr>
              <a:t>Sierra Nevada</a:t>
            </a:r>
          </a:p>
        </p:txBody>
      </p:sp>
      <p:sp>
        <p:nvSpPr>
          <p:cNvPr id="63" name="Shape 63"/>
          <p:cNvSpPr txBox="1"/>
          <p:nvPr/>
        </p:nvSpPr>
        <p:spPr>
          <a:xfrm>
            <a:off x="9779525" y="11079225"/>
            <a:ext cx="2133599" cy="84645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bg1">
                    <a:lumMod val="50000"/>
                  </a:schemeClr>
                </a:solidFill>
                <a:latin typeface="Garamond" panose="02020404030301010803" pitchFamily="18" charset="0"/>
                <a:ea typeface="Questrial"/>
                <a:cs typeface="Questrial"/>
                <a:sym typeface="Questrial"/>
              </a:rPr>
              <a:t>Cascades</a:t>
            </a:r>
          </a:p>
        </p:txBody>
      </p:sp>
      <p:sp>
        <p:nvSpPr>
          <p:cNvPr id="64" name="Shape 64"/>
          <p:cNvSpPr txBox="1"/>
          <p:nvPr/>
        </p:nvSpPr>
        <p:spPr>
          <a:xfrm>
            <a:off x="9781951" y="11727300"/>
            <a:ext cx="2337899" cy="7695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bg1">
                    <a:lumMod val="50000"/>
                  </a:schemeClr>
                </a:solidFill>
                <a:latin typeface="Garamond" panose="02020404030301010803" pitchFamily="18" charset="0"/>
                <a:ea typeface="Questrial"/>
                <a:cs typeface="Questrial"/>
                <a:sym typeface="Questrial"/>
              </a:rPr>
              <a:t>Major Rivers</a:t>
            </a:r>
          </a:p>
        </p:txBody>
      </p:sp>
      <p:sp>
        <p:nvSpPr>
          <p:cNvPr id="65" name="Shape 65"/>
          <p:cNvSpPr/>
          <p:nvPr/>
        </p:nvSpPr>
        <p:spPr>
          <a:xfrm>
            <a:off x="8615100" y="10021875"/>
            <a:ext cx="3353399" cy="2170125"/>
          </a:xfrm>
          <a:prstGeom prst="rect">
            <a:avLst/>
          </a:prstGeom>
          <a:noFill/>
          <a:ln w="9525" cap="flat" cmpd="sng">
            <a:solidFill>
              <a:schemeClr val="bg1">
                <a:lumMod val="50000"/>
              </a:schemeClr>
            </a:solidFill>
            <a:prstDash val="sysDot"/>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6" name="Shape 66"/>
          <p:cNvPicPr preferRelativeResize="0"/>
          <p:nvPr/>
        </p:nvPicPr>
        <p:blipFill>
          <a:blip r:embed="rId13">
            <a:alphaModFix/>
          </a:blip>
          <a:stretch>
            <a:fillRect/>
          </a:stretch>
        </p:blipFill>
        <p:spPr>
          <a:xfrm>
            <a:off x="7218596" y="17358521"/>
            <a:ext cx="2133600" cy="2133600"/>
          </a:xfrm>
          <a:prstGeom prst="rect">
            <a:avLst/>
          </a:prstGeom>
          <a:noFill/>
          <a:ln>
            <a:noFill/>
          </a:ln>
        </p:spPr>
      </p:pic>
      <p:sp>
        <p:nvSpPr>
          <p:cNvPr id="67" name="Shape 67"/>
          <p:cNvSpPr txBox="1"/>
          <p:nvPr/>
        </p:nvSpPr>
        <p:spPr>
          <a:xfrm>
            <a:off x="12036750" y="4973950"/>
            <a:ext cx="3705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a:t>
            </a:r>
          </a:p>
        </p:txBody>
      </p:sp>
      <p:pic>
        <p:nvPicPr>
          <p:cNvPr id="68" name="Shape 68"/>
          <p:cNvPicPr preferRelativeResize="0"/>
          <p:nvPr/>
        </p:nvPicPr>
        <p:blipFill>
          <a:blip r:embed="rId14">
            <a:alphaModFix/>
          </a:blip>
          <a:stretch>
            <a:fillRect/>
          </a:stretch>
        </p:blipFill>
        <p:spPr>
          <a:xfrm>
            <a:off x="13347278" y="17345051"/>
            <a:ext cx="2133599" cy="2136347"/>
          </a:xfrm>
          <a:prstGeom prst="rect">
            <a:avLst/>
          </a:prstGeom>
          <a:noFill/>
          <a:ln>
            <a:noFill/>
          </a:ln>
        </p:spPr>
      </p:pic>
      <p:pic>
        <p:nvPicPr>
          <p:cNvPr id="69" name="Shape 69"/>
          <p:cNvPicPr preferRelativeResize="0"/>
          <p:nvPr/>
        </p:nvPicPr>
        <p:blipFill>
          <a:blip r:embed="rId15">
            <a:alphaModFix/>
          </a:blip>
          <a:stretch>
            <a:fillRect/>
          </a:stretch>
        </p:blipFill>
        <p:spPr>
          <a:xfrm>
            <a:off x="19481717" y="17372000"/>
            <a:ext cx="2133599" cy="2133599"/>
          </a:xfrm>
          <a:prstGeom prst="rect">
            <a:avLst/>
          </a:prstGeom>
          <a:noFill/>
          <a:ln>
            <a:noFill/>
          </a:ln>
        </p:spPr>
      </p:pic>
      <p:pic>
        <p:nvPicPr>
          <p:cNvPr id="70" name="Shape 70"/>
          <p:cNvPicPr preferRelativeResize="0"/>
          <p:nvPr/>
        </p:nvPicPr>
        <p:blipFill>
          <a:blip r:embed="rId4">
            <a:alphaModFix/>
          </a:blip>
          <a:stretch>
            <a:fillRect/>
          </a:stretch>
        </p:blipFill>
        <p:spPr>
          <a:xfrm>
            <a:off x="3478300" y="17207953"/>
            <a:ext cx="3515824" cy="2445500"/>
          </a:xfrm>
          <a:prstGeom prst="rect">
            <a:avLst/>
          </a:prstGeom>
          <a:noFill/>
          <a:ln>
            <a:noFill/>
          </a:ln>
        </p:spPr>
      </p:pic>
      <p:pic>
        <p:nvPicPr>
          <p:cNvPr id="71" name="Shape 71"/>
          <p:cNvPicPr preferRelativeResize="0"/>
          <p:nvPr/>
        </p:nvPicPr>
        <p:blipFill>
          <a:blip r:embed="rId4">
            <a:alphaModFix/>
          </a:blip>
          <a:stretch>
            <a:fillRect/>
          </a:stretch>
        </p:blipFill>
        <p:spPr>
          <a:xfrm>
            <a:off x="15726017" y="17240229"/>
            <a:ext cx="3515824" cy="2445500"/>
          </a:xfrm>
          <a:prstGeom prst="rect">
            <a:avLst/>
          </a:prstGeom>
          <a:noFill/>
          <a:ln>
            <a:noFill/>
          </a:ln>
        </p:spPr>
      </p:pic>
      <p:sp>
        <p:nvSpPr>
          <p:cNvPr id="72" name="Shape 72"/>
          <p:cNvSpPr txBox="1"/>
          <p:nvPr/>
        </p:nvSpPr>
        <p:spPr>
          <a:xfrm>
            <a:off x="3197551" y="17064425"/>
            <a:ext cx="4205999" cy="2337899"/>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accent1"/>
                </a:solidFill>
                <a:latin typeface="Questrial"/>
                <a:ea typeface="Questrial"/>
                <a:cs typeface="Questrial"/>
                <a:sym typeface="Questrial"/>
              </a:rPr>
              <a:t> Acquisition:</a:t>
            </a:r>
            <a:r>
              <a:rPr lang="en-US" sz="2400" dirty="0">
                <a:solidFill>
                  <a:schemeClr val="accent1"/>
                </a:solidFill>
                <a:latin typeface="Questrial"/>
                <a:ea typeface="Questrial"/>
                <a:cs typeface="Questrial"/>
                <a:sym typeface="Questrial"/>
              </a:rPr>
              <a:t> </a:t>
            </a:r>
          </a:p>
          <a:p>
            <a:pPr lvl="0" rtl="0">
              <a:spcBef>
                <a:spcPts val="0"/>
              </a:spcBef>
              <a:buNone/>
            </a:pPr>
            <a:r>
              <a:rPr lang="en-US" sz="2400" b="1" dirty="0">
                <a:solidFill>
                  <a:schemeClr val="dk1"/>
                </a:solidFill>
                <a:latin typeface="Questrial"/>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Download</a:t>
            </a:r>
            <a:r>
              <a:rPr lang="en-US" sz="2400" dirty="0">
                <a:solidFill>
                  <a:schemeClr val="dk1"/>
                </a:solidFill>
                <a:latin typeface="Garamond" panose="02020404030301010803" pitchFamily="18" charset="0"/>
                <a:ea typeface="Questrial"/>
                <a:cs typeface="Questrial"/>
                <a:sym typeface="Questrial"/>
              </a:rPr>
              <a:t> data</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GHCN, CMORPH, </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PRISM, and GPM</a:t>
            </a:r>
          </a:p>
          <a:p>
            <a:pPr lvl="0" rtl="0">
              <a:spcBef>
                <a:spcPts val="0"/>
              </a:spcBef>
              <a:buNone/>
            </a:pPr>
            <a:r>
              <a:rPr lang="en-US" sz="2400" b="1" dirty="0">
                <a:solidFill>
                  <a:schemeClr val="dk1"/>
                </a:solidFill>
                <a:latin typeface="Garamond" panose="02020404030301010803" pitchFamily="18" charset="0"/>
                <a:ea typeface="Questrial"/>
                <a:cs typeface="Questrial"/>
                <a:sym typeface="Questrial"/>
              </a:rPr>
              <a:t>    Subset</a:t>
            </a:r>
            <a:r>
              <a:rPr lang="en-US" sz="2400" dirty="0">
                <a:solidFill>
                  <a:schemeClr val="dk1"/>
                </a:solidFill>
                <a:latin typeface="Garamond" panose="02020404030301010803" pitchFamily="18" charset="0"/>
                <a:ea typeface="Questrial"/>
                <a:cs typeface="Questrial"/>
                <a:sym typeface="Questrial"/>
              </a:rPr>
              <a:t> if possible</a:t>
            </a:r>
          </a:p>
          <a:p>
            <a:pPr lvl="0">
              <a:spcBef>
                <a:spcPts val="0"/>
              </a:spcBef>
              <a:buNone/>
            </a:pPr>
            <a:r>
              <a:rPr lang="en-US" sz="2400" b="1" dirty="0">
                <a:solidFill>
                  <a:schemeClr val="dk1"/>
                </a:solidFill>
                <a:latin typeface="Garamond" panose="02020404030301010803" pitchFamily="18" charset="0"/>
                <a:ea typeface="Questrial"/>
                <a:cs typeface="Questrial"/>
                <a:sym typeface="Questrial"/>
              </a:rPr>
              <a:t> </a:t>
            </a:r>
            <a:r>
              <a:rPr lang="en-US" sz="2400" b="1" dirty="0" smtClean="0">
                <a:solidFill>
                  <a:schemeClr val="dk1"/>
                </a:solidFill>
                <a:latin typeface="Garamond" panose="02020404030301010803" pitchFamily="18" charset="0"/>
                <a:ea typeface="Questrial"/>
                <a:cs typeface="Questrial"/>
                <a:sym typeface="Questrial"/>
              </a:rPr>
              <a:t>Decompress</a:t>
            </a:r>
            <a:r>
              <a:rPr lang="en-US" sz="2400" dirty="0" smtClean="0">
                <a:solidFill>
                  <a:schemeClr val="dk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files</a:t>
            </a:r>
          </a:p>
        </p:txBody>
      </p:sp>
      <p:sp>
        <p:nvSpPr>
          <p:cNvPr id="73" name="Shape 73"/>
          <p:cNvSpPr txBox="1"/>
          <p:nvPr/>
        </p:nvSpPr>
        <p:spPr>
          <a:xfrm>
            <a:off x="9037100" y="17063350"/>
            <a:ext cx="4486499" cy="4037999"/>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accent1"/>
                </a:solidFill>
                <a:latin typeface="Questrial"/>
                <a:ea typeface="Questrial"/>
                <a:cs typeface="Questrial"/>
                <a:sym typeface="Questrial"/>
              </a:rPr>
              <a:t>      Processing:</a:t>
            </a:r>
            <a:r>
              <a:rPr lang="en-US" sz="2400" dirty="0">
                <a:solidFill>
                  <a:schemeClr val="accent1"/>
                </a:solidFill>
                <a:latin typeface="Questrial"/>
                <a:ea typeface="Questrial"/>
                <a:cs typeface="Questrial"/>
                <a:sym typeface="Questrial"/>
              </a:rPr>
              <a:t> </a:t>
            </a:r>
          </a:p>
          <a:p>
            <a:pPr lvl="0" rtl="0">
              <a:spcBef>
                <a:spcPts val="0"/>
              </a:spcBef>
              <a:buNone/>
            </a:pPr>
            <a:r>
              <a:rPr lang="en-US" sz="2400" dirty="0">
                <a:solidFill>
                  <a:schemeClr val="dk1"/>
                </a:solidFill>
                <a:latin typeface="Questrial"/>
                <a:ea typeface="Questrial"/>
                <a:cs typeface="Questrial"/>
                <a:sym typeface="Questrial"/>
              </a:rPr>
              <a:t>      </a:t>
            </a:r>
            <a:r>
              <a:rPr lang="en-US" sz="2400" u="sng" dirty="0" smtClean="0">
                <a:solidFill>
                  <a:schemeClr val="dk1"/>
                </a:solidFill>
                <a:latin typeface="Garamond" panose="02020404030301010803" pitchFamily="18" charset="0"/>
                <a:ea typeface="Questrial"/>
                <a:cs typeface="Questrial"/>
                <a:sym typeface="Questrial"/>
              </a:rPr>
              <a:t>Satellite-derived</a:t>
            </a:r>
            <a:r>
              <a:rPr lang="en-US" sz="2400" dirty="0">
                <a:solidFill>
                  <a:schemeClr val="dk1"/>
                </a:solidFill>
                <a:latin typeface="Garamond" panose="02020404030301010803" pitchFamily="18" charset="0"/>
                <a:ea typeface="Questrial"/>
                <a:cs typeface="Questrial"/>
                <a:sym typeface="Questrial"/>
              </a:rPr>
              <a:t>		</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Convert</a:t>
            </a:r>
            <a:r>
              <a:rPr lang="en-US" sz="2400" dirty="0">
                <a:solidFill>
                  <a:schemeClr val="dk1"/>
                </a:solidFill>
                <a:latin typeface="Garamond" panose="02020404030301010803" pitchFamily="18" charset="0"/>
                <a:ea typeface="Questrial"/>
                <a:cs typeface="Questrial"/>
                <a:sym typeface="Questrial"/>
              </a:rPr>
              <a:t> to </a:t>
            </a:r>
            <a:r>
              <a:rPr lang="en-US" sz="2400" dirty="0" err="1">
                <a:solidFill>
                  <a:schemeClr val="dk1"/>
                </a:solidFill>
                <a:latin typeface="Garamond" panose="02020404030301010803" pitchFamily="18" charset="0"/>
                <a:ea typeface="Questrial"/>
                <a:cs typeface="Questrial"/>
                <a:sym typeface="Questrial"/>
              </a:rPr>
              <a:t>rasters</a:t>
            </a:r>
            <a:endParaRPr lang="en-US" sz="2400"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smtClean="0">
                <a:solidFill>
                  <a:schemeClr val="dk1"/>
                </a:solidFill>
                <a:latin typeface="Garamond" panose="02020404030301010803" pitchFamily="18" charset="0"/>
                <a:ea typeface="Questrial"/>
                <a:cs typeface="Questrial"/>
                <a:sym typeface="Questrial"/>
              </a:rPr>
              <a:t>Clip</a:t>
            </a:r>
            <a:r>
              <a:rPr lang="en-US" sz="2400" dirty="0" smtClean="0">
                <a:solidFill>
                  <a:schemeClr val="dk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to study area</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Aggregate</a:t>
            </a:r>
            <a:r>
              <a:rPr lang="en-US" sz="2400" dirty="0">
                <a:solidFill>
                  <a:schemeClr val="dk1"/>
                </a:solidFill>
                <a:latin typeface="Garamond" panose="02020404030301010803" pitchFamily="18" charset="0"/>
                <a:ea typeface="Questrial"/>
                <a:cs typeface="Questrial"/>
                <a:sym typeface="Questrial"/>
              </a:rPr>
              <a:t> to daily</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u="sng" dirty="0" smtClean="0">
                <a:solidFill>
                  <a:schemeClr val="dk1"/>
                </a:solidFill>
                <a:latin typeface="Garamond" panose="02020404030301010803" pitchFamily="18" charset="0"/>
                <a:ea typeface="Questrial"/>
                <a:cs typeface="Questrial"/>
                <a:sym typeface="Questrial"/>
              </a:rPr>
              <a:t>Ground-based</a:t>
            </a:r>
            <a:endParaRPr lang="en-US" sz="2400" u="sng"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b="1" dirty="0">
                <a:solidFill>
                  <a:schemeClr val="dk1"/>
                </a:solidFill>
                <a:latin typeface="Garamond" panose="02020404030301010803" pitchFamily="18" charset="0"/>
                <a:ea typeface="Questrial"/>
                <a:cs typeface="Questrial"/>
                <a:sym typeface="Questrial"/>
              </a:rPr>
              <a:t>    Assign </a:t>
            </a:r>
            <a:r>
              <a:rPr lang="en-US" sz="2400" dirty="0">
                <a:solidFill>
                  <a:schemeClr val="dk1"/>
                </a:solidFill>
                <a:latin typeface="Garamond" panose="02020404030301010803" pitchFamily="18" charset="0"/>
                <a:ea typeface="Questrial"/>
                <a:cs typeface="Questrial"/>
                <a:sym typeface="Questrial"/>
              </a:rPr>
              <a:t>station names</a:t>
            </a:r>
          </a:p>
          <a:p>
            <a:pPr lvl="0" rtl="0">
              <a:spcBef>
                <a:spcPts val="0"/>
              </a:spcBef>
              <a:buNone/>
            </a:pPr>
            <a:r>
              <a:rPr lang="en-US" sz="2400" b="1" dirty="0" smtClean="0">
                <a:solidFill>
                  <a:schemeClr val="dk1"/>
                </a:solidFill>
                <a:latin typeface="Garamond" panose="02020404030301010803" pitchFamily="18" charset="0"/>
                <a:ea typeface="Questrial"/>
                <a:cs typeface="Questrial"/>
                <a:sym typeface="Questrial"/>
              </a:rPr>
              <a:t>Average</a:t>
            </a:r>
            <a:r>
              <a:rPr lang="en-US" sz="2400" dirty="0" smtClean="0">
                <a:solidFill>
                  <a:schemeClr val="dk1"/>
                </a:solidFill>
                <a:latin typeface="Garamond" panose="02020404030301010803" pitchFamily="18" charset="0"/>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by raster pixel</a:t>
            </a:r>
          </a:p>
          <a:p>
            <a:pPr lvl="0" rtl="0">
              <a:spcBef>
                <a:spcPts val="0"/>
              </a:spcBef>
              <a:buNone/>
            </a:pPr>
            <a:r>
              <a:rPr lang="en-US" sz="2400" dirty="0">
                <a:solidFill>
                  <a:schemeClr val="dk1"/>
                </a:solidFill>
                <a:latin typeface="Questrial"/>
                <a:ea typeface="Questrial"/>
                <a:cs typeface="Questrial"/>
                <a:sym typeface="Questrial"/>
              </a:rPr>
              <a:t>	</a:t>
            </a:r>
          </a:p>
        </p:txBody>
      </p:sp>
      <p:sp>
        <p:nvSpPr>
          <p:cNvPr id="74" name="Shape 74"/>
          <p:cNvSpPr txBox="1"/>
          <p:nvPr/>
        </p:nvSpPr>
        <p:spPr>
          <a:xfrm>
            <a:off x="15480876" y="17101325"/>
            <a:ext cx="4161599" cy="2677499"/>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accent1"/>
                </a:solidFill>
                <a:latin typeface="Questrial"/>
                <a:ea typeface="Questrial"/>
                <a:cs typeface="Questrial"/>
                <a:sym typeface="Questrial"/>
              </a:rPr>
              <a:t>Compilation:</a:t>
            </a:r>
            <a:r>
              <a:rPr lang="en-US" sz="2400" dirty="0">
                <a:solidFill>
                  <a:schemeClr val="accent1"/>
                </a:solidFill>
                <a:latin typeface="Questrial"/>
                <a:ea typeface="Questrial"/>
                <a:cs typeface="Questrial"/>
                <a:sym typeface="Questrial"/>
              </a:rPr>
              <a:t> </a:t>
            </a:r>
          </a:p>
          <a:p>
            <a:pPr marL="0" lvl="0" indent="0" rtl="0">
              <a:spcBef>
                <a:spcPts val="0"/>
              </a:spcBef>
              <a:buNone/>
            </a:pPr>
            <a:r>
              <a:rPr lang="en-US" sz="2400" dirty="0">
                <a:solidFill>
                  <a:schemeClr val="dk1"/>
                </a:solidFill>
                <a:latin typeface="Questrial"/>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Extract</a:t>
            </a:r>
            <a:r>
              <a:rPr lang="en-US" sz="2400" dirty="0">
                <a:solidFill>
                  <a:schemeClr val="dk1"/>
                </a:solidFill>
                <a:latin typeface="Garamond" panose="02020404030301010803" pitchFamily="18" charset="0"/>
                <a:ea typeface="Questrial"/>
                <a:cs typeface="Questrial"/>
                <a:sym typeface="Questrial"/>
              </a:rPr>
              <a:t> raster </a:t>
            </a:r>
            <a:r>
              <a:rPr lang="en-US" sz="2400" dirty="0" smtClean="0">
                <a:solidFill>
                  <a:schemeClr val="dk1"/>
                </a:solidFill>
                <a:latin typeface="Garamond" panose="02020404030301010803" pitchFamily="18" charset="0"/>
                <a:ea typeface="Questrial"/>
                <a:cs typeface="Questrial"/>
                <a:sym typeface="Questrial"/>
              </a:rPr>
              <a:t>values</a:t>
            </a:r>
            <a:endParaRPr lang="en-US" sz="2400"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Append</a:t>
            </a:r>
            <a:r>
              <a:rPr lang="en-US" sz="2400" dirty="0">
                <a:solidFill>
                  <a:schemeClr val="dk1"/>
                </a:solidFill>
                <a:latin typeface="Garamond" panose="02020404030301010803" pitchFamily="18" charset="0"/>
                <a:ea typeface="Questrial"/>
                <a:cs typeface="Questrial"/>
                <a:sym typeface="Questrial"/>
              </a:rPr>
              <a:t> raster values to</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dirty="0" smtClean="0">
                <a:solidFill>
                  <a:schemeClr val="dk1"/>
                </a:solidFill>
                <a:latin typeface="Garamond" panose="02020404030301010803" pitchFamily="18" charset="0"/>
                <a:ea typeface="Questrial"/>
                <a:cs typeface="Questrial"/>
                <a:sym typeface="Questrial"/>
              </a:rPr>
              <a:t>GHCN data</a:t>
            </a:r>
            <a:endParaRPr lang="en-US" sz="2400" dirty="0">
              <a:solidFill>
                <a:schemeClr val="dk1"/>
              </a:solidFill>
              <a:latin typeface="Garamond" panose="02020404030301010803" pitchFamily="18" charset="0"/>
              <a:ea typeface="Questrial"/>
              <a:cs typeface="Questrial"/>
              <a:sym typeface="Questrial"/>
            </a:endParaRP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t>
            </a:r>
            <a:r>
              <a:rPr lang="en-US" sz="2400" b="1" dirty="0">
                <a:solidFill>
                  <a:schemeClr val="dk1"/>
                </a:solidFill>
                <a:latin typeface="Garamond" panose="02020404030301010803" pitchFamily="18" charset="0"/>
                <a:ea typeface="Questrial"/>
                <a:cs typeface="Questrial"/>
                <a:sym typeface="Questrial"/>
              </a:rPr>
              <a:t>Synchronize</a:t>
            </a:r>
            <a:r>
              <a:rPr lang="en-US" sz="2400" dirty="0">
                <a:solidFill>
                  <a:schemeClr val="dk1"/>
                </a:solidFill>
                <a:latin typeface="Garamond" panose="02020404030301010803" pitchFamily="18" charset="0"/>
                <a:ea typeface="Questrial"/>
                <a:cs typeface="Questrial"/>
                <a:sym typeface="Questrial"/>
              </a:rPr>
              <a:t> </a:t>
            </a:r>
            <a:r>
              <a:rPr lang="en-US" sz="2400" dirty="0" smtClean="0">
                <a:solidFill>
                  <a:schemeClr val="dk1"/>
                </a:solidFill>
                <a:latin typeface="Garamond" panose="02020404030301010803" pitchFamily="18" charset="0"/>
                <a:ea typeface="Questrial"/>
                <a:cs typeface="Questrial"/>
                <a:sym typeface="Questrial"/>
              </a:rPr>
              <a:t>units</a:t>
            </a:r>
            <a:endParaRPr sz="2400" dirty="0">
              <a:solidFill>
                <a:schemeClr val="dk1"/>
              </a:solidFill>
              <a:latin typeface="Questrial"/>
              <a:ea typeface="Questrial"/>
              <a:cs typeface="Questrial"/>
              <a:sym typeface="Questrial"/>
            </a:endParaRPr>
          </a:p>
          <a:p>
            <a:pPr lvl="0" rtl="0">
              <a:spcBef>
                <a:spcPts val="0"/>
              </a:spcBef>
              <a:buNone/>
            </a:pPr>
            <a:endParaRPr sz="2400" dirty="0">
              <a:solidFill>
                <a:schemeClr val="dk1"/>
              </a:solidFill>
              <a:latin typeface="Questrial"/>
              <a:ea typeface="Questrial"/>
              <a:cs typeface="Questrial"/>
              <a:sym typeface="Questrial"/>
            </a:endParaRPr>
          </a:p>
        </p:txBody>
      </p:sp>
      <p:sp>
        <p:nvSpPr>
          <p:cNvPr id="75" name="Shape 75"/>
          <p:cNvSpPr txBox="1"/>
          <p:nvPr/>
        </p:nvSpPr>
        <p:spPr>
          <a:xfrm>
            <a:off x="21671400" y="17119503"/>
            <a:ext cx="1965600" cy="518400"/>
          </a:xfrm>
          <a:prstGeom prst="rect">
            <a:avLst/>
          </a:prstGeom>
          <a:noFill/>
          <a:ln>
            <a:noFill/>
          </a:ln>
        </p:spPr>
        <p:txBody>
          <a:bodyPr lIns="91425" tIns="91425" rIns="91425" bIns="91425" anchor="t" anchorCtr="0">
            <a:noAutofit/>
          </a:bodyPr>
          <a:lstStyle/>
          <a:p>
            <a:pPr lvl="0" rtl="0">
              <a:spcBef>
                <a:spcPts val="0"/>
              </a:spcBef>
              <a:buNone/>
            </a:pPr>
            <a:r>
              <a:rPr lang="en-US" sz="2400" b="1">
                <a:solidFill>
                  <a:schemeClr val="accent1"/>
                </a:solidFill>
                <a:latin typeface="Questrial"/>
                <a:ea typeface="Questrial"/>
                <a:cs typeface="Questrial"/>
                <a:sym typeface="Questrial"/>
              </a:rPr>
              <a:t>Visualization: </a:t>
            </a:r>
          </a:p>
          <a:p>
            <a:pPr lvl="0" rtl="0">
              <a:spcBef>
                <a:spcPts val="0"/>
              </a:spcBef>
              <a:buNone/>
            </a:pPr>
            <a:endParaRPr sz="2400" b="1">
              <a:solidFill>
                <a:schemeClr val="dk1"/>
              </a:solidFill>
              <a:latin typeface="Questrial"/>
              <a:ea typeface="Questrial"/>
              <a:cs typeface="Questrial"/>
              <a:sym typeface="Questrial"/>
            </a:endParaRPr>
          </a:p>
        </p:txBody>
      </p:sp>
      <p:sp>
        <p:nvSpPr>
          <p:cNvPr id="76" name="Shape 76"/>
          <p:cNvSpPr txBox="1"/>
          <p:nvPr/>
        </p:nvSpPr>
        <p:spPr>
          <a:xfrm>
            <a:off x="21615325" y="17466975"/>
            <a:ext cx="3119100" cy="2218800"/>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dk1"/>
                </a:solidFill>
                <a:latin typeface="Questrial"/>
                <a:ea typeface="Questrial"/>
                <a:cs typeface="Questrial"/>
                <a:sym typeface="Questrial"/>
              </a:rPr>
              <a:t>   </a:t>
            </a:r>
            <a:r>
              <a:rPr lang="en-US" sz="2400" dirty="0">
                <a:solidFill>
                  <a:schemeClr val="dk1"/>
                </a:solidFill>
                <a:latin typeface="Garamond" panose="02020404030301010803" pitchFamily="18" charset="0"/>
                <a:ea typeface="Questrial"/>
                <a:cs typeface="Questrial"/>
                <a:sym typeface="Questrial"/>
              </a:rPr>
              <a:t>Scatter plots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Difference maps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Anomaly maps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Benefits maps</a:t>
            </a:r>
          </a:p>
          <a:p>
            <a:pPr lvl="0" rtl="0">
              <a:spcBef>
                <a:spcPts val="0"/>
              </a:spcBef>
              <a:buNone/>
            </a:pPr>
            <a:r>
              <a:rPr lang="en-US" sz="2400" dirty="0">
                <a:solidFill>
                  <a:schemeClr val="dk1"/>
                </a:solidFill>
                <a:latin typeface="Garamond" panose="02020404030301010803" pitchFamily="18" charset="0"/>
                <a:ea typeface="Questrial"/>
                <a:cs typeface="Questrial"/>
                <a:sym typeface="Questrial"/>
              </a:rPr>
              <a:t>   SWE maps </a:t>
            </a:r>
          </a:p>
          <a:p>
            <a:pPr lvl="0" rtl="0">
              <a:spcBef>
                <a:spcPts val="0"/>
              </a:spcBef>
              <a:buNone/>
            </a:pPr>
            <a:endParaRPr sz="2400" dirty="0">
              <a:solidFill>
                <a:schemeClr val="dk1"/>
              </a:solidFill>
              <a:latin typeface="Garamond" panose="02020404030301010803" pitchFamily="18" charset="0"/>
              <a:ea typeface="Questrial"/>
              <a:cs typeface="Questrial"/>
              <a:sym typeface="Questrial"/>
            </a:endParaRPr>
          </a:p>
        </p:txBody>
      </p:sp>
      <p:sp>
        <p:nvSpPr>
          <p:cNvPr id="2" name="TextBox 1"/>
          <p:cNvSpPr txBox="1"/>
          <p:nvPr/>
        </p:nvSpPr>
        <p:spPr>
          <a:xfrm>
            <a:off x="13792252" y="8401050"/>
            <a:ext cx="1385316"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OR</a:t>
            </a:r>
            <a:endParaRPr lang="en-US" sz="6600" dirty="0">
              <a:solidFill>
                <a:srgbClr val="000000">
                  <a:alpha val="40000"/>
                </a:srgbClr>
              </a:solidFill>
              <a:latin typeface="Questrial" panose="020B0604020202020204" charset="0"/>
            </a:endParaRPr>
          </a:p>
        </p:txBody>
      </p:sp>
      <p:sp>
        <p:nvSpPr>
          <p:cNvPr id="77" name="TextBox 76"/>
          <p:cNvSpPr txBox="1"/>
          <p:nvPr/>
        </p:nvSpPr>
        <p:spPr>
          <a:xfrm>
            <a:off x="13811302" y="6381750"/>
            <a:ext cx="1556836"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WA</a:t>
            </a:r>
            <a:endParaRPr lang="en-US" sz="6600" dirty="0">
              <a:solidFill>
                <a:srgbClr val="000000">
                  <a:alpha val="40000"/>
                </a:srgbClr>
              </a:solidFill>
              <a:latin typeface="Questrial" panose="020B0604020202020204" charset="0"/>
            </a:endParaRPr>
          </a:p>
        </p:txBody>
      </p:sp>
      <p:sp>
        <p:nvSpPr>
          <p:cNvPr id="78" name="TextBox 77"/>
          <p:cNvSpPr txBox="1"/>
          <p:nvPr/>
        </p:nvSpPr>
        <p:spPr>
          <a:xfrm>
            <a:off x="13925602" y="11822552"/>
            <a:ext cx="1329210"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CA</a:t>
            </a:r>
            <a:endParaRPr lang="en-US" sz="6600" dirty="0">
              <a:solidFill>
                <a:srgbClr val="000000">
                  <a:alpha val="40000"/>
                </a:srgbClr>
              </a:solidFill>
              <a:latin typeface="Questrial" panose="020B0604020202020204" charset="0"/>
            </a:endParaRPr>
          </a:p>
        </p:txBody>
      </p:sp>
      <p:sp>
        <p:nvSpPr>
          <p:cNvPr id="79" name="TextBox 78"/>
          <p:cNvSpPr txBox="1"/>
          <p:nvPr/>
        </p:nvSpPr>
        <p:spPr>
          <a:xfrm>
            <a:off x="15287468" y="10786382"/>
            <a:ext cx="1337226" cy="1107996"/>
          </a:xfrm>
          <a:prstGeom prst="rect">
            <a:avLst/>
          </a:prstGeom>
          <a:noFill/>
        </p:spPr>
        <p:txBody>
          <a:bodyPr wrap="none" rtlCol="0">
            <a:spAutoFit/>
          </a:bodyPr>
          <a:lstStyle/>
          <a:p>
            <a:r>
              <a:rPr lang="en-US" sz="6600" dirty="0" smtClean="0">
                <a:solidFill>
                  <a:srgbClr val="000000">
                    <a:alpha val="40000"/>
                  </a:srgbClr>
                </a:solidFill>
                <a:latin typeface="Questrial" panose="020B0604020202020204" charset="0"/>
              </a:rPr>
              <a:t>NV</a:t>
            </a:r>
            <a:endParaRPr lang="en-US" sz="6600" dirty="0">
              <a:solidFill>
                <a:srgbClr val="000000">
                  <a:alpha val="40000"/>
                </a:srgbClr>
              </a:solidFill>
              <a:latin typeface="Questrial" panose="020B0604020202020204" charset="0"/>
            </a:endParaRPr>
          </a:p>
        </p:txBody>
      </p:sp>
      <p:sp>
        <p:nvSpPr>
          <p:cNvPr id="3" name="TextBox 2"/>
          <p:cNvSpPr txBox="1"/>
          <p:nvPr/>
        </p:nvSpPr>
        <p:spPr>
          <a:xfrm>
            <a:off x="9676046" y="9501384"/>
            <a:ext cx="1175322" cy="461665"/>
          </a:xfrm>
          <a:prstGeom prst="rect">
            <a:avLst/>
          </a:prstGeom>
          <a:noFill/>
        </p:spPr>
        <p:txBody>
          <a:bodyPr wrap="none" rtlCol="0">
            <a:spAutoFit/>
          </a:bodyPr>
          <a:lstStyle/>
          <a:p>
            <a:r>
              <a:rPr lang="en-US" sz="2400" b="1" dirty="0" smtClean="0">
                <a:solidFill>
                  <a:schemeClr val="bg1">
                    <a:lumMod val="50000"/>
                  </a:schemeClr>
                </a:solidFill>
                <a:latin typeface="Garamond" panose="02020404030301010803" pitchFamily="18" charset="0"/>
              </a:rPr>
              <a:t>Legend</a:t>
            </a:r>
            <a:endParaRPr lang="en-US" sz="2400" b="1" dirty="0">
              <a:solidFill>
                <a:schemeClr val="bg1">
                  <a:lumMod val="50000"/>
                </a:schemeClr>
              </a:solidFill>
              <a:latin typeface="Garamond" panose="02020404030301010803" pitchFamily="18" charset="0"/>
            </a:endParaRPr>
          </a:p>
        </p:txBody>
      </p:sp>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13011" y="30605912"/>
            <a:ext cx="5594004" cy="181682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76768273"/>
              </p:ext>
            </p:extLst>
          </p:nvPr>
        </p:nvGraphicFramePr>
        <p:xfrm>
          <a:off x="18288000" y="32405694"/>
          <a:ext cx="7535208" cy="1524000"/>
        </p:xfrm>
        <a:graphic>
          <a:graphicData uri="http://schemas.openxmlformats.org/drawingml/2006/table">
            <a:tbl>
              <a:tblPr firstRow="1" bandRow="1">
                <a:tableStyleId>{2D5ABB26-0587-4C30-8999-92F81FD0307C}</a:tableStyleId>
              </a:tblPr>
              <a:tblGrid>
                <a:gridCol w="3767604"/>
                <a:gridCol w="3767604"/>
              </a:tblGrid>
              <a:tr h="207906">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The employees at NCEI</a:t>
                      </a:r>
                      <a:endParaRPr lang="en-US" sz="2400" dirty="0">
                        <a:latin typeface="Garamond" panose="02020404030301010803" pitchFamily="18" charset="0"/>
                      </a:endParaRPr>
                    </a:p>
                  </a:txBody>
                  <a:tcPr/>
                </a:tc>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Nina Oakley</a:t>
                      </a:r>
                      <a:endParaRPr lang="en-US" sz="2400" dirty="0">
                        <a:latin typeface="Garamond" panose="02020404030301010803" pitchFamily="18" charset="0"/>
                      </a:endParaRPr>
                    </a:p>
                  </a:txBody>
                  <a:tcPr/>
                </a:tc>
              </a:tr>
              <a:tr h="304800">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Emma </a:t>
                      </a:r>
                      <a:r>
                        <a:rPr lang="en-US" sz="2400" dirty="0" err="1" smtClean="0">
                          <a:latin typeface="Garamond" panose="02020404030301010803" pitchFamily="18" charset="0"/>
                        </a:rPr>
                        <a:t>Baghel</a:t>
                      </a:r>
                      <a:endParaRPr lang="en-US" sz="2400" dirty="0">
                        <a:latin typeface="Garamond" panose="02020404030301010803" pitchFamily="18" charset="0"/>
                      </a:endParaRPr>
                    </a:p>
                  </a:txBody>
                  <a:tcPr/>
                </a:tc>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Andrea Bair</a:t>
                      </a:r>
                      <a:endParaRPr lang="en-US" sz="2400" dirty="0">
                        <a:latin typeface="Garamond" panose="02020404030301010803" pitchFamily="18" charset="0"/>
                      </a:endParaRPr>
                    </a:p>
                  </a:txBody>
                  <a:tcPr/>
                </a:tc>
              </a:tr>
              <a:tr h="609600">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Dr. Olivier Prat</a:t>
                      </a:r>
                      <a:endParaRPr lang="en-US" sz="2400" dirty="0">
                        <a:latin typeface="Garamond" panose="02020404030301010803" pitchFamily="18" charset="0"/>
                      </a:endParaRPr>
                    </a:p>
                  </a:txBody>
                  <a:tcPr/>
                </a:tc>
                <a:tc>
                  <a:txBody>
                    <a:bodyPr/>
                    <a:lstStyle/>
                    <a:p>
                      <a:pPr marL="342900" indent="-342900">
                        <a:buClr>
                          <a:schemeClr val="accent1"/>
                        </a:buClr>
                        <a:buFont typeface="Arial" panose="020B0604020202020204" pitchFamily="34" charset="0"/>
                        <a:buChar char="•"/>
                      </a:pPr>
                      <a:r>
                        <a:rPr lang="en-US" sz="2400" dirty="0" smtClean="0">
                          <a:latin typeface="Garamond" panose="02020404030301010803" pitchFamily="18" charset="0"/>
                        </a:rPr>
                        <a:t>Jonathan</a:t>
                      </a:r>
                      <a:r>
                        <a:rPr lang="en-US" sz="2400" baseline="0" dirty="0" smtClean="0">
                          <a:latin typeface="Garamond" panose="02020404030301010803" pitchFamily="18" charset="0"/>
                        </a:rPr>
                        <a:t> </a:t>
                      </a:r>
                      <a:r>
                        <a:rPr lang="en-US" sz="2400" baseline="0" dirty="0" err="1" smtClean="0">
                          <a:latin typeface="Garamond" panose="02020404030301010803" pitchFamily="18" charset="0"/>
                        </a:rPr>
                        <a:t>Brannock</a:t>
                      </a:r>
                      <a:endParaRPr lang="en-US" sz="2400" dirty="0">
                        <a:latin typeface="Garamond" panose="02020404030301010803" pitchFamily="18" charset="0"/>
                      </a:endParaRPr>
                    </a:p>
                  </a:txBody>
                  <a:tcPr/>
                </a:tc>
              </a:tr>
            </a:tbl>
          </a:graphicData>
        </a:graphic>
      </p:graphicFrame>
      <p:sp>
        <p:nvSpPr>
          <p:cNvPr id="5" name="TextBox 4"/>
          <p:cNvSpPr txBox="1"/>
          <p:nvPr/>
        </p:nvSpPr>
        <p:spPr>
          <a:xfrm>
            <a:off x="18268550" y="5723288"/>
            <a:ext cx="400450" cy="2985433"/>
          </a:xfrm>
          <a:prstGeom prst="rect">
            <a:avLst/>
          </a:prstGeom>
          <a:solidFill>
            <a:schemeClr val="tx2"/>
          </a:solidFill>
        </p:spPr>
        <p:txBody>
          <a:bodyPr wrap="square" rtlCol="0">
            <a:spAutoFit/>
          </a:bodyPr>
          <a:lstStyle/>
          <a:p>
            <a:r>
              <a:rPr lang="en-US" sz="4800" b="1" dirty="0" smtClean="0">
                <a:solidFill>
                  <a:schemeClr val="accent2"/>
                </a:solidFill>
                <a:latin typeface="Garamond" panose="02020404030301010803" pitchFamily="18" charset="0"/>
              </a:rPr>
              <a:t>1</a:t>
            </a:r>
          </a:p>
          <a:p>
            <a:endParaRPr lang="en-US" sz="2800" b="1" dirty="0" smtClean="0">
              <a:solidFill>
                <a:schemeClr val="accent2"/>
              </a:solidFill>
              <a:latin typeface="Garamond" panose="02020404030301010803" pitchFamily="18" charset="0"/>
            </a:endParaRPr>
          </a:p>
          <a:p>
            <a:r>
              <a:rPr lang="en-US" sz="4800" b="1" dirty="0" smtClean="0">
                <a:solidFill>
                  <a:schemeClr val="accent2"/>
                </a:solidFill>
                <a:latin typeface="Garamond" panose="02020404030301010803" pitchFamily="18" charset="0"/>
              </a:rPr>
              <a:t>2</a:t>
            </a:r>
          </a:p>
          <a:p>
            <a:endParaRPr lang="en-US" sz="1200" b="1" dirty="0" smtClean="0">
              <a:solidFill>
                <a:schemeClr val="accent2"/>
              </a:solidFill>
              <a:latin typeface="Garamond" panose="02020404030301010803" pitchFamily="18" charset="0"/>
            </a:endParaRPr>
          </a:p>
          <a:p>
            <a:r>
              <a:rPr lang="en-US" sz="4800" b="1" dirty="0">
                <a:solidFill>
                  <a:schemeClr val="accent2"/>
                </a:solidFill>
                <a:latin typeface="Garamond" panose="02020404030301010803" pitchFamily="18" charset="0"/>
              </a:rPr>
              <a:t>3</a:t>
            </a:r>
          </a:p>
        </p:txBody>
      </p:sp>
      <p:sp>
        <p:nvSpPr>
          <p:cNvPr id="80" name="Shape 54"/>
          <p:cNvSpPr txBox="1"/>
          <p:nvPr/>
        </p:nvSpPr>
        <p:spPr>
          <a:xfrm>
            <a:off x="8615100" y="15738129"/>
            <a:ext cx="9644362" cy="682546"/>
          </a:xfrm>
          <a:prstGeom prst="rect">
            <a:avLst/>
          </a:prstGeom>
          <a:noFill/>
          <a:ln>
            <a:noFill/>
          </a:ln>
        </p:spPr>
        <p:txBody>
          <a:bodyPr lIns="91425" tIns="91425" rIns="91425" bIns="91425" anchor="ctr" anchorCtr="0">
            <a:noAutofit/>
          </a:bodyPr>
          <a:lstStyle/>
          <a:p>
            <a:pPr lvl="0" rtl="0">
              <a:spcBef>
                <a:spcPts val="0"/>
              </a:spcBef>
              <a:buNone/>
            </a:pPr>
            <a:r>
              <a:rPr lang="en-US" sz="1600" dirty="0">
                <a:solidFill>
                  <a:schemeClr val="accent1"/>
                </a:solidFill>
                <a:latin typeface="Garamond"/>
                <a:ea typeface="Garamond"/>
                <a:cs typeface="Garamond"/>
                <a:sym typeface="Garamond"/>
              </a:rPr>
              <a:t>Figure </a:t>
            </a:r>
            <a:r>
              <a:rPr lang="en-US" sz="1600" dirty="0" smtClean="0">
                <a:solidFill>
                  <a:schemeClr val="accent1"/>
                </a:solidFill>
                <a:latin typeface="Garamond"/>
                <a:ea typeface="Garamond"/>
                <a:cs typeface="Garamond"/>
                <a:sym typeface="Garamond"/>
              </a:rPr>
              <a:t>5.</a:t>
            </a:r>
            <a:r>
              <a:rPr lang="en-US" sz="1600" dirty="0" smtClean="0">
                <a:latin typeface="Garamond"/>
                <a:ea typeface="Garamond"/>
                <a:cs typeface="Garamond"/>
                <a:sym typeface="Garamond"/>
              </a:rPr>
              <a:t> </a:t>
            </a:r>
            <a:r>
              <a:rPr lang="en-US" sz="1600" dirty="0" smtClean="0">
                <a:solidFill>
                  <a:schemeClr val="dk1"/>
                </a:solidFill>
                <a:latin typeface="Garamond"/>
                <a:ea typeface="Garamond"/>
                <a:cs typeface="Garamond"/>
                <a:sym typeface="Garamond"/>
              </a:rPr>
              <a:t>Out study area encompasses two </a:t>
            </a:r>
          </a:p>
          <a:p>
            <a:pPr lvl="0" rtl="0">
              <a:spcBef>
                <a:spcPts val="0"/>
              </a:spcBef>
              <a:buNone/>
            </a:pPr>
            <a:r>
              <a:rPr lang="en-US" sz="1600" dirty="0" smtClean="0">
                <a:solidFill>
                  <a:schemeClr val="dk1"/>
                </a:solidFill>
                <a:latin typeface="Garamond"/>
                <a:ea typeface="Garamond"/>
                <a:cs typeface="Garamond"/>
                <a:sym typeface="Garamond"/>
              </a:rPr>
              <a:t>orographic , or mountainous, regions of the West, the Cascades and Sierra Nevada. </a:t>
            </a:r>
            <a:endParaRPr lang="en-US" dirty="0">
              <a:solidFill>
                <a:schemeClr val="dk1"/>
              </a:solidFill>
              <a:latin typeface="Garamond"/>
              <a:ea typeface="Garamond"/>
              <a:cs typeface="Garamond"/>
              <a:sym typeface="Garamond"/>
            </a:endParaRPr>
          </a:p>
        </p:txBody>
      </p:sp>
      <p:pic>
        <p:nvPicPr>
          <p:cNvPr id="49" name="Shape 49"/>
          <p:cNvPicPr preferRelativeResize="0"/>
          <p:nvPr/>
        </p:nvPicPr>
        <p:blipFill>
          <a:blip r:embed="rId17">
            <a:alphaModFix/>
          </a:blip>
          <a:stretch>
            <a:fillRect/>
          </a:stretch>
        </p:blipFill>
        <p:spPr>
          <a:xfrm>
            <a:off x="13711231" y="32178043"/>
            <a:ext cx="2484250" cy="2451947"/>
          </a:xfrm>
          <a:prstGeom prst="rect">
            <a:avLst/>
          </a:prstGeom>
          <a:noFill/>
          <a:ln>
            <a:noFill/>
          </a:ln>
        </p:spPr>
      </p:pic>
      <p:pic>
        <p:nvPicPr>
          <p:cNvPr id="50" name="Shape 50"/>
          <p:cNvPicPr preferRelativeResize="0"/>
          <p:nvPr/>
        </p:nvPicPr>
        <p:blipFill>
          <a:blip r:embed="rId18">
            <a:alphaModFix/>
          </a:blip>
          <a:stretch>
            <a:fillRect/>
          </a:stretch>
        </p:blipFill>
        <p:spPr>
          <a:xfrm>
            <a:off x="10047964" y="32305149"/>
            <a:ext cx="2337873" cy="233787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524</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Questrial</vt:lpstr>
      <vt:lpstr>Arial</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Rapa</dc:creator>
  <cp:lastModifiedBy>Jamie Favors</cp:lastModifiedBy>
  <cp:revision>25</cp:revision>
  <dcterms:modified xsi:type="dcterms:W3CDTF">2016-03-03T21:09:21Z</dcterms:modified>
</cp:coreProperties>
</file>