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ELOPE1" initials="D"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BF5"/>
    <a:srgbClr val="346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1" d="100"/>
          <a:sy n="41" d="100"/>
        </p:scale>
        <p:origin x="-396" y="23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0-15T12:49:06.620" idx="1">
    <p:pos x="13159" y="2629"/>
    <p:text>You also have to enter your affiliation (Wise County Clerk of Court's Office) in the next line.
- Raj</p:text>
  </p:cm>
  <p:cm authorId="0" dt="2015-10-15T12:49:38.508" idx="2">
    <p:pos x="11934" y="3722"/>
    <p:text>Figure out.
- Raj</p:text>
  </p:cm>
  <p:cm authorId="0" dt="2015-10-15T12:50:11.371" idx="3">
    <p:pos x="13248" y="4431"/>
    <p:text>E in Earth should be capitalized.
- Raj</p:text>
  </p:cm>
  <p:cm authorId="0" dt="2015-10-15T12:52:03.386" idx="4">
    <p:pos x="12273" y="5878"/>
    <p:text>This is too complex to be in Objectives. Just include some simple sentences on what you intend to do in the project.
- Raj</p:text>
  </p:cm>
  <p:cm authorId="0" dt="2015-10-15T12:54:01.314" idx="5">
    <p:pos x="13130" y="8788"/>
    <p:text>Use some kind of a border. Also, give a title for the Africa image. And make sure that the entire image fits in the Study Area section. As of now, it protrudes a bit to the left.
- Raj</p:text>
  </p:cm>
  <p:cm authorId="0" dt="2015-10-15T12:55:23.962" idx="6">
    <p:pos x="7680" y="22287"/>
    <p:text>Let's keep it as "Wise County Clerk of Court's Office" and keep it consistent across all the deliverables.
- Raj</p:text>
  </p:cm>
  <p:cm authorId="0" dt="2015-10-15T12:55:47.858" idx="7">
    <p:pos x="2910" y="6218"/>
    <p:text>Nothing to add here for now?
- Raj</p:text>
  </p:cm>
  <p:cm authorId="0" dt="2015-10-15T12:56:59.282" idx="8">
    <p:pos x="7458" y="1388"/>
    <p:text>o in observations should be in lower case.
- Raj</p:text>
  </p:cm>
  <p:cm authorId="0" dt="2015-10-15T12:57:34.842" idx="9">
    <p:pos x="14489" y="20514"/>
    <p:text>Just say Mentor.
- Raj</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omments" Target="../comments/comment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7189" y="11780243"/>
            <a:ext cx="3587263" cy="3644659"/>
          </a:xfrm>
          <a:prstGeom prst="rect">
            <a:avLst/>
          </a:prstGeom>
        </p:spPr>
      </p:pic>
      <p:sp>
        <p:nvSpPr>
          <p:cNvPr id="2" name="Text Placeholder 1"/>
          <p:cNvSpPr>
            <a:spLocks noGrp="1"/>
          </p:cNvSpPr>
          <p:nvPr>
            <p:ph type="body" sz="quarter" idx="13"/>
          </p:nvPr>
        </p:nvSpPr>
        <p:spPr/>
        <p:txBody>
          <a:bodyPr/>
          <a:lstStyle/>
          <a:p>
            <a:r>
              <a:rPr lang="en-US" dirty="0" smtClean="0"/>
              <a:t>Wise County &amp; City of Norton Clerk of Court’s Office</a:t>
            </a:r>
            <a:endParaRPr lang="en-US" dirty="0"/>
          </a:p>
        </p:txBody>
      </p:sp>
      <p:sp>
        <p:nvSpPr>
          <p:cNvPr id="4" name="Text Placeholder 3"/>
          <p:cNvSpPr>
            <a:spLocks noGrp="1"/>
          </p:cNvSpPr>
          <p:nvPr>
            <p:ph type="body" sz="quarter" idx="11"/>
          </p:nvPr>
        </p:nvSpPr>
        <p:spPr/>
        <p:txBody>
          <a:bodyPr/>
          <a:lstStyle/>
          <a:p>
            <a:r>
              <a:rPr lang="en-US" dirty="0"/>
              <a:t>Utilizing NASA Earth Observations to </a:t>
            </a:r>
            <a:r>
              <a:rPr lang="en-US" dirty="0" smtClean="0"/>
              <a:t>identify </a:t>
            </a:r>
            <a:r>
              <a:rPr lang="en-US" dirty="0"/>
              <a:t>i</a:t>
            </a:r>
            <a:r>
              <a:rPr lang="en-US" dirty="0" smtClean="0"/>
              <a:t>ndicators </a:t>
            </a:r>
            <a:r>
              <a:rPr lang="en-US" dirty="0"/>
              <a:t>to </a:t>
            </a:r>
            <a:r>
              <a:rPr lang="en-US" dirty="0" smtClean="0"/>
              <a:t>help </a:t>
            </a:r>
            <a:r>
              <a:rPr lang="en-US" dirty="0"/>
              <a:t>p</a:t>
            </a:r>
            <a:r>
              <a:rPr lang="en-US" dirty="0" smtClean="0"/>
              <a:t>redict </a:t>
            </a:r>
            <a:r>
              <a:rPr lang="en-US" dirty="0"/>
              <a:t>d</a:t>
            </a:r>
            <a:r>
              <a:rPr lang="en-US" dirty="0" smtClean="0"/>
              <a:t>eadly </a:t>
            </a:r>
            <a:r>
              <a:rPr lang="en-US" dirty="0"/>
              <a:t>s</a:t>
            </a:r>
            <a:r>
              <a:rPr lang="en-US" dirty="0" smtClean="0"/>
              <a:t>torms </a:t>
            </a:r>
            <a:r>
              <a:rPr lang="en-US" dirty="0"/>
              <a:t>over </a:t>
            </a:r>
            <a:r>
              <a:rPr lang="en-US" dirty="0" smtClean="0"/>
              <a:t> the African </a:t>
            </a:r>
            <a:r>
              <a:rPr lang="en-US" dirty="0"/>
              <a:t>Great Lakes</a:t>
            </a:r>
          </a:p>
        </p:txBody>
      </p:sp>
      <p:sp>
        <p:nvSpPr>
          <p:cNvPr id="5" name="Text Placeholder 4"/>
          <p:cNvSpPr>
            <a:spLocks noGrp="1"/>
          </p:cNvSpPr>
          <p:nvPr>
            <p:ph type="body" sz="quarter" idx="10"/>
          </p:nvPr>
        </p:nvSpPr>
        <p:spPr/>
        <p:txBody>
          <a:bodyPr/>
          <a:lstStyle/>
          <a:p>
            <a:r>
              <a:rPr lang="en-US" dirty="0" smtClean="0"/>
              <a:t>African Great Lakes Weather</a:t>
            </a:r>
            <a:endParaRPr lang="en-US" dirty="0"/>
          </a:p>
        </p:txBody>
      </p:sp>
      <p:sp>
        <p:nvSpPr>
          <p:cNvPr id="9" name="Text Placeholder 16"/>
          <p:cNvSpPr txBox="1">
            <a:spLocks/>
          </p:cNvSpPr>
          <p:nvPr/>
        </p:nvSpPr>
        <p:spPr>
          <a:xfrm>
            <a:off x="914400" y="29038543"/>
            <a:ext cx="7364627"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a professional-looking photo.</a:t>
            </a:r>
          </a:p>
          <a:p>
            <a:r>
              <a:rPr lang="en-US" dirty="0" smtClean="0"/>
              <a:t>Individual headshots are ok, if they aren’t pixelated and are all the same size.</a:t>
            </a:r>
          </a:p>
          <a:p>
            <a:r>
              <a:rPr lang="en-US" dirty="0" smtClean="0"/>
              <a:t>Include a caption that states the team members’ names.</a:t>
            </a:r>
          </a:p>
        </p:txBody>
      </p:sp>
      <p:sp>
        <p:nvSpPr>
          <p:cNvPr id="10" name="Text Placeholder 16"/>
          <p:cNvSpPr txBox="1">
            <a:spLocks/>
          </p:cNvSpPr>
          <p:nvPr/>
        </p:nvSpPr>
        <p:spPr>
          <a:xfrm>
            <a:off x="11352767" y="29836343"/>
            <a:ext cx="4726465" cy="20825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4000" dirty="0" smtClean="0"/>
              <a:t>Kenya Meteorological Department</a:t>
            </a:r>
          </a:p>
        </p:txBody>
      </p:sp>
      <p:sp>
        <p:nvSpPr>
          <p:cNvPr id="11" name="Text Placeholder 16"/>
          <p:cNvSpPr txBox="1">
            <a:spLocks/>
          </p:cNvSpPr>
          <p:nvPr/>
        </p:nvSpPr>
        <p:spPr>
          <a:xfrm>
            <a:off x="18288000" y="28867864"/>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8" name="Text Placeholder 16"/>
          <p:cNvSpPr txBox="1">
            <a:spLocks/>
          </p:cNvSpPr>
          <p:nvPr/>
        </p:nvSpPr>
        <p:spPr>
          <a:xfrm>
            <a:off x="914399" y="22337703"/>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8000" y="22308553"/>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7" name="Text Placeholder 16"/>
          <p:cNvSpPr txBox="1">
            <a:spLocks/>
          </p:cNvSpPr>
          <p:nvPr/>
        </p:nvSpPr>
        <p:spPr>
          <a:xfrm>
            <a:off x="918125" y="10592931"/>
            <a:ext cx="13993629" cy="59887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imagery or a workflow here.</a:t>
            </a:r>
          </a:p>
          <a:p>
            <a:r>
              <a:rPr lang="en-US" dirty="0" smtClean="0"/>
              <a:t>Keep text to a minimum.</a:t>
            </a:r>
          </a:p>
          <a:p>
            <a:r>
              <a:rPr lang="en-US" dirty="0" smtClean="0"/>
              <a:t>The font should be easily readable.</a:t>
            </a:r>
          </a:p>
          <a:p>
            <a:r>
              <a:rPr lang="en-US" dirty="0" smtClean="0"/>
              <a:t>Don’t paste images of flowcharts—all images should be editable.</a:t>
            </a:r>
          </a:p>
          <a:p>
            <a:r>
              <a:rPr lang="en-US" dirty="0" smtClean="0"/>
              <a:t>Feel free to delete this text </a:t>
            </a:r>
            <a:r>
              <a:rPr lang="en-US" dirty="0" err="1" smtClean="0"/>
              <a:t>boxas</a:t>
            </a:r>
            <a:r>
              <a:rPr lang="en-US" dirty="0" smtClean="0"/>
              <a:t> appropriate to your workflow.</a:t>
            </a:r>
          </a:p>
        </p:txBody>
      </p:sp>
      <p:sp>
        <p:nvSpPr>
          <p:cNvPr id="14" name="Text Placeholder 16"/>
          <p:cNvSpPr txBox="1">
            <a:spLocks/>
          </p:cNvSpPr>
          <p:nvPr/>
        </p:nvSpPr>
        <p:spPr>
          <a:xfrm>
            <a:off x="918125" y="18974142"/>
            <a:ext cx="8229600" cy="213356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019523"/>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7586467" y="5895429"/>
            <a:ext cx="9460522" cy="470576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Figure the temporal domain of further study by reducing the Hazardous Storm Events Database to summary sets of data. Extract sample dates at the 50</a:t>
            </a:r>
            <a:r>
              <a:rPr lang="en-US" baseline="30000" dirty="0" smtClean="0"/>
              <a:t>th</a:t>
            </a:r>
            <a:r>
              <a:rPr lang="en-US" dirty="0" smtClean="0"/>
              <a:t> and 99</a:t>
            </a:r>
            <a:r>
              <a:rPr lang="en-US" baseline="30000" dirty="0" smtClean="0"/>
              <a:t>th</a:t>
            </a:r>
            <a:r>
              <a:rPr lang="en-US" dirty="0" smtClean="0"/>
              <a:t> percentiles. </a:t>
            </a:r>
          </a:p>
          <a:p>
            <a:pPr marL="347663" indent="-347663"/>
            <a:r>
              <a:rPr lang="en-US" dirty="0" smtClean="0"/>
              <a:t>Determine what earth observations and other data products will be useful for analysis. .</a:t>
            </a:r>
          </a:p>
          <a:p>
            <a:pPr marL="347663" indent="-347663"/>
            <a:r>
              <a:rPr lang="en-US" dirty="0" smtClean="0"/>
              <a:t>Summary statistics and correlative statistics will be run through the data compiled at these respective dates. This will serve to highlight contributing environmental aspects present during days at the 99</a:t>
            </a:r>
            <a:r>
              <a:rPr lang="en-US" baseline="30000" dirty="0" smtClean="0"/>
              <a:t>th</a:t>
            </a:r>
            <a:r>
              <a:rPr lang="en-US" dirty="0" smtClean="0"/>
              <a:t> percentile </a:t>
            </a:r>
          </a:p>
        </p:txBody>
      </p:sp>
      <p:sp>
        <p:nvSpPr>
          <p:cNvPr id="16" name="TextBox 15"/>
          <p:cNvSpPr txBox="1"/>
          <p:nvPr/>
        </p:nvSpPr>
        <p:spPr>
          <a:xfrm>
            <a:off x="914397" y="5125988"/>
            <a:ext cx="16916399"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Abstract</a:t>
            </a:r>
          </a:p>
        </p:txBody>
      </p:sp>
      <p:sp>
        <p:nvSpPr>
          <p:cNvPr id="23" name="TextBox 22"/>
          <p:cNvSpPr txBox="1"/>
          <p:nvPr/>
        </p:nvSpPr>
        <p:spPr>
          <a:xfrm>
            <a:off x="17930140" y="5125988"/>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Objectives</a:t>
            </a:r>
          </a:p>
        </p:txBody>
      </p:sp>
      <p:sp>
        <p:nvSpPr>
          <p:cNvPr id="24" name="TextBox 23"/>
          <p:cNvSpPr txBox="1"/>
          <p:nvPr/>
        </p:nvSpPr>
        <p:spPr>
          <a:xfrm>
            <a:off x="914396" y="9854267"/>
            <a:ext cx="169164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Methodology</a:t>
            </a:r>
          </a:p>
        </p:txBody>
      </p:sp>
      <p:sp>
        <p:nvSpPr>
          <p:cNvPr id="26" name="TextBox 25"/>
          <p:cNvSpPr txBox="1"/>
          <p:nvPr/>
        </p:nvSpPr>
        <p:spPr>
          <a:xfrm>
            <a:off x="914400" y="16581668"/>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399" y="21539113"/>
            <a:ext cx="16916398"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Results</a:t>
            </a:r>
          </a:p>
        </p:txBody>
      </p:sp>
      <p:sp>
        <p:nvSpPr>
          <p:cNvPr id="28" name="TextBox 27"/>
          <p:cNvSpPr txBox="1"/>
          <p:nvPr/>
        </p:nvSpPr>
        <p:spPr>
          <a:xfrm>
            <a:off x="18287999" y="21539112"/>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8098423"/>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Acknowledgements</a:t>
            </a:r>
          </a:p>
        </p:txBody>
      </p:sp>
      <p:sp>
        <p:nvSpPr>
          <p:cNvPr id="30" name="TextBox 29"/>
          <p:cNvSpPr txBox="1"/>
          <p:nvPr/>
        </p:nvSpPr>
        <p:spPr>
          <a:xfrm>
            <a:off x="11625588" y="28392324"/>
            <a:ext cx="4180823"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8269102"/>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Will Wilson (Project Lead), Anabelle White, Grant Bloomer, Juan Antonio Chacon Castro</a:t>
            </a:r>
          </a:p>
        </p:txBody>
      </p:sp>
      <p:sp>
        <p:nvSpPr>
          <p:cNvPr id="25" name="TextBox 24"/>
          <p:cNvSpPr txBox="1"/>
          <p:nvPr/>
        </p:nvSpPr>
        <p:spPr>
          <a:xfrm>
            <a:off x="18201928" y="10242315"/>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Study Area</a:t>
            </a:r>
          </a:p>
        </p:txBody>
      </p:sp>
      <p:pic>
        <p:nvPicPr>
          <p:cNvPr id="3" name="Picture 2"/>
          <p:cNvPicPr>
            <a:picLocks noChangeAspect="1"/>
          </p:cNvPicPr>
          <p:nvPr/>
        </p:nvPicPr>
        <p:blipFill>
          <a:blip r:embed="rId3"/>
          <a:stretch>
            <a:fillRect/>
          </a:stretch>
        </p:blipFill>
        <p:spPr>
          <a:xfrm>
            <a:off x="537039" y="18733477"/>
            <a:ext cx="2890355" cy="2459581"/>
          </a:xfrm>
          <a:prstGeom prst="rect">
            <a:avLst/>
          </a:prstGeom>
        </p:spPr>
      </p:pic>
      <p:sp>
        <p:nvSpPr>
          <p:cNvPr id="13" name="TextBox 12"/>
          <p:cNvSpPr txBox="1"/>
          <p:nvPr/>
        </p:nvSpPr>
        <p:spPr>
          <a:xfrm>
            <a:off x="918125" y="17863270"/>
            <a:ext cx="1767135" cy="584775"/>
          </a:xfrm>
          <a:prstGeom prst="rect">
            <a:avLst/>
          </a:prstGeom>
          <a:noFill/>
        </p:spPr>
        <p:txBody>
          <a:bodyPr wrap="square" rtlCol="0">
            <a:spAutoFit/>
          </a:bodyPr>
          <a:lstStyle/>
          <a:p>
            <a:r>
              <a:rPr lang="en-US" sz="3200" dirty="0" smtClean="0">
                <a:solidFill>
                  <a:srgbClr val="3462AE"/>
                </a:solidFill>
                <a:latin typeface="+mj-lt"/>
              </a:rPr>
              <a:t>TRMM</a:t>
            </a:r>
            <a:endParaRPr lang="en-US" sz="3200" dirty="0">
              <a:solidFill>
                <a:srgbClr val="3462AE"/>
              </a:solidFill>
              <a:latin typeface="+mj-lt"/>
            </a:endParaRPr>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47421" y="11421436"/>
            <a:ext cx="5984107" cy="7744138"/>
          </a:xfrm>
          <a:prstGeom prst="rect">
            <a:avLst/>
          </a:prstGeom>
        </p:spPr>
      </p:pic>
      <p:pic>
        <p:nvPicPr>
          <p:cNvPr id="17" name="Picture 16"/>
          <p:cNvPicPr>
            <a:picLocks noChangeAspect="1"/>
          </p:cNvPicPr>
          <p:nvPr/>
        </p:nvPicPr>
        <p:blipFill>
          <a:blip r:embed="rId5"/>
          <a:stretch>
            <a:fillRect/>
          </a:stretch>
        </p:blipFill>
        <p:spPr>
          <a:xfrm>
            <a:off x="4129898" y="19165574"/>
            <a:ext cx="3265178" cy="2313612"/>
          </a:xfrm>
          <a:prstGeom prst="rect">
            <a:avLst/>
          </a:prstGeom>
        </p:spPr>
      </p:pic>
      <p:sp>
        <p:nvSpPr>
          <p:cNvPr id="19" name="TextBox 18"/>
          <p:cNvSpPr txBox="1"/>
          <p:nvPr/>
        </p:nvSpPr>
        <p:spPr>
          <a:xfrm>
            <a:off x="4655328" y="17940625"/>
            <a:ext cx="1509102" cy="584775"/>
          </a:xfrm>
          <a:prstGeom prst="rect">
            <a:avLst/>
          </a:prstGeom>
          <a:noFill/>
        </p:spPr>
        <p:txBody>
          <a:bodyPr wrap="square" rtlCol="0">
            <a:spAutoFit/>
          </a:bodyPr>
          <a:lstStyle/>
          <a:p>
            <a:r>
              <a:rPr lang="en-US" sz="3200" dirty="0" smtClean="0">
                <a:solidFill>
                  <a:srgbClr val="3462AE"/>
                </a:solidFill>
                <a:latin typeface="+mj-lt"/>
              </a:rPr>
              <a:t>Aqua</a:t>
            </a:r>
            <a:endParaRPr lang="en-US" sz="3200" dirty="0">
              <a:solidFill>
                <a:srgbClr val="3462AE"/>
              </a:solidFill>
              <a:latin typeface="+mj-lt"/>
            </a:endParaRPr>
          </a:p>
        </p:txBody>
      </p:sp>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9028" y="19148971"/>
            <a:ext cx="2084172" cy="2173814"/>
          </a:xfrm>
          <a:prstGeom prst="rect">
            <a:avLst/>
          </a:prstGeom>
        </p:spPr>
      </p:pic>
      <p:sp>
        <p:nvSpPr>
          <p:cNvPr id="42" name="TextBox 41"/>
          <p:cNvSpPr txBox="1"/>
          <p:nvPr/>
        </p:nvSpPr>
        <p:spPr>
          <a:xfrm>
            <a:off x="8010498" y="17863270"/>
            <a:ext cx="3615090" cy="584775"/>
          </a:xfrm>
          <a:prstGeom prst="rect">
            <a:avLst/>
          </a:prstGeom>
          <a:noFill/>
        </p:spPr>
        <p:txBody>
          <a:bodyPr wrap="square" rtlCol="0">
            <a:spAutoFit/>
          </a:bodyPr>
          <a:lstStyle/>
          <a:p>
            <a:r>
              <a:rPr lang="en-US" sz="3200" dirty="0" smtClean="0">
                <a:solidFill>
                  <a:srgbClr val="3462AE"/>
                </a:solidFill>
                <a:latin typeface="+mj-lt"/>
              </a:rPr>
              <a:t>Eumetsat - SEVIRI</a:t>
            </a:r>
            <a:endParaRPr lang="en-US" sz="3200" dirty="0">
              <a:solidFill>
                <a:srgbClr val="3462AE"/>
              </a:solidFill>
              <a:latin typeface="+mj-lt"/>
            </a:endParaRPr>
          </a:p>
        </p:txBody>
      </p:sp>
      <p:sp>
        <p:nvSpPr>
          <p:cNvPr id="43" name="TextBox 42"/>
          <p:cNvSpPr txBox="1"/>
          <p:nvPr/>
        </p:nvSpPr>
        <p:spPr>
          <a:xfrm>
            <a:off x="18560821" y="29130989"/>
            <a:ext cx="6968238" cy="4585871"/>
          </a:xfrm>
          <a:prstGeom prst="rect">
            <a:avLst/>
          </a:prstGeom>
          <a:noFill/>
        </p:spPr>
        <p:txBody>
          <a:bodyPr wrap="square" rtlCol="0">
            <a:spAutoFit/>
          </a:bodyPr>
          <a:lstStyle/>
          <a:p>
            <a:pPr lvl="0"/>
            <a:r>
              <a:rPr lang="en-US" sz="3200" b="1" dirty="0">
                <a:solidFill>
                  <a:srgbClr val="767171"/>
                </a:solidFill>
              </a:rPr>
              <a:t>Dr. Kenton Ross</a:t>
            </a:r>
            <a:r>
              <a:rPr lang="en-US" sz="3200" dirty="0">
                <a:solidFill>
                  <a:srgbClr val="767171"/>
                </a:solidFill>
              </a:rPr>
              <a:t>,  Science Advisor (NASA DEVELOP) </a:t>
            </a:r>
          </a:p>
          <a:p>
            <a:pPr lvl="0"/>
            <a:r>
              <a:rPr lang="en-US" sz="3200" b="1" dirty="0">
                <a:solidFill>
                  <a:srgbClr val="767171"/>
                </a:solidFill>
              </a:rPr>
              <a:t>Dr. DeWayne Cecil</a:t>
            </a:r>
            <a:r>
              <a:rPr lang="en-US" sz="3200" dirty="0">
                <a:solidFill>
                  <a:srgbClr val="767171"/>
                </a:solidFill>
              </a:rPr>
              <a:t>, Science Advisor (Global Science and Technology Inc. </a:t>
            </a:r>
            <a:r>
              <a:rPr lang="en-US" sz="3200" dirty="0" smtClean="0">
                <a:solidFill>
                  <a:srgbClr val="767171"/>
                </a:solidFill>
              </a:rPr>
              <a:t>)</a:t>
            </a:r>
          </a:p>
          <a:p>
            <a:pPr lvl="0"/>
            <a:r>
              <a:rPr lang="en-US" sz="3200" b="1" dirty="0" smtClean="0">
                <a:solidFill>
                  <a:srgbClr val="767171"/>
                </a:solidFill>
              </a:rPr>
              <a:t>Professor Robert </a:t>
            </a:r>
            <a:r>
              <a:rPr lang="en-US" sz="3200" b="1" dirty="0" err="1" smtClean="0">
                <a:solidFill>
                  <a:srgbClr val="767171"/>
                </a:solidFill>
              </a:rPr>
              <a:t>Vangundy</a:t>
            </a:r>
            <a:r>
              <a:rPr lang="en-US" sz="3200" b="1" dirty="0" smtClean="0">
                <a:solidFill>
                  <a:srgbClr val="767171"/>
                </a:solidFill>
              </a:rPr>
              <a:t> </a:t>
            </a:r>
            <a:r>
              <a:rPr lang="en-US" sz="3200" dirty="0" smtClean="0">
                <a:solidFill>
                  <a:srgbClr val="767171"/>
                </a:solidFill>
              </a:rPr>
              <a:t>(UVA –Wise)</a:t>
            </a:r>
          </a:p>
          <a:p>
            <a:r>
              <a:rPr lang="en-US" sz="3200" b="1" dirty="0"/>
              <a:t>Ms. Melanie </a:t>
            </a:r>
            <a:r>
              <a:rPr lang="en-US" sz="3200" b="1" dirty="0" err="1"/>
              <a:t>Salyer</a:t>
            </a:r>
            <a:r>
              <a:rPr lang="en-US" sz="3200" dirty="0"/>
              <a:t>, NASA DEVELOP Wise Principal Investigator</a:t>
            </a:r>
          </a:p>
          <a:p>
            <a:pPr lvl="0"/>
            <a:endParaRPr lang="en-US" sz="3600" dirty="0"/>
          </a:p>
        </p:txBody>
      </p:sp>
      <p:cxnSp>
        <p:nvCxnSpPr>
          <p:cNvPr id="58" name="Straight Connector 57"/>
          <p:cNvCxnSpPr/>
          <p:nvPr/>
        </p:nvCxnSpPr>
        <p:spPr>
          <a:xfrm flipV="1">
            <a:off x="19343077" y="11780243"/>
            <a:ext cx="1500554" cy="1630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9343077" y="13950462"/>
            <a:ext cx="1500554" cy="45749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eather 15">
      <a:dk1>
        <a:srgbClr val="767171"/>
      </a:dk1>
      <a:lt1>
        <a:srgbClr val="FFFFFF"/>
      </a:lt1>
      <a:dk2>
        <a:srgbClr val="767171"/>
      </a:dk2>
      <a:lt2>
        <a:srgbClr val="FFFFFF"/>
      </a:lt2>
      <a:accent1>
        <a:srgbClr val="94A3D4"/>
      </a:accent1>
      <a:accent2>
        <a:srgbClr val="9882BC"/>
      </a:accent2>
      <a:accent3>
        <a:srgbClr val="9A62A8"/>
      </a:accent3>
      <a:accent4>
        <a:srgbClr val="C3DC7C"/>
      </a:accent4>
      <a:accent5>
        <a:srgbClr val="D4C969"/>
      </a:accent5>
      <a:accent6>
        <a:srgbClr val="E3B757"/>
      </a:accent6>
      <a:hlink>
        <a:srgbClr val="94A3D4"/>
      </a:hlink>
      <a:folHlink>
        <a:srgbClr val="94A3D4"/>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3182</TotalTime>
  <Words>341</Words>
  <Application>Microsoft Office PowerPoint</Application>
  <PresentationFormat>Custom</PresentationFormat>
  <Paragraphs>42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DEVELOPE1</cp:lastModifiedBy>
  <cp:revision>123</cp:revision>
  <dcterms:created xsi:type="dcterms:W3CDTF">2015-06-02T14:58:58Z</dcterms:created>
  <dcterms:modified xsi:type="dcterms:W3CDTF">2015-10-15T16:57:44Z</dcterms:modified>
</cp:coreProperties>
</file>