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319" r:id="rId2"/>
    <p:sldId id="349" r:id="rId3"/>
    <p:sldId id="326" r:id="rId4"/>
    <p:sldId id="342" r:id="rId5"/>
    <p:sldId id="353" r:id="rId6"/>
    <p:sldId id="344" r:id="rId7"/>
    <p:sldId id="350" r:id="rId8"/>
    <p:sldId id="345" r:id="rId9"/>
    <p:sldId id="346" r:id="rId10"/>
    <p:sldId id="347" r:id="rId11"/>
    <p:sldId id="3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Byles" initials="RB" lastIdx="2" clrIdx="0">
    <p:extLst>
      <p:ext uri="{19B8F6BF-5375-455C-9EA6-DF929625EA0E}">
        <p15:presenceInfo xmlns:p15="http://schemas.microsoft.com/office/powerpoint/2012/main" userId="Robert By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278"/>
    <a:srgbClr val="5496AD"/>
    <a:srgbClr val="51AEB3"/>
    <a:srgbClr val="B03060"/>
    <a:srgbClr val="53B4B9"/>
    <a:srgbClr val="CCEDFF"/>
    <a:srgbClr val="BFF57E"/>
    <a:srgbClr val="0000FF"/>
    <a:srgbClr val="00CD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2" autoAdjust="0"/>
    <p:restoredTop sz="94762" autoAdjust="0"/>
  </p:normalViewPr>
  <p:slideViewPr>
    <p:cSldViewPr snapToGrid="0">
      <p:cViewPr varScale="1">
        <p:scale>
          <a:sx n="84" d="100"/>
          <a:sy n="84" d="100"/>
        </p:scale>
        <p:origin x="221" y="9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44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0C4FE7-1012-9242-BD37-850A8FA790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ADC06-85FD-0E46-8BC9-71D54B0DB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F8075-15A9-9142-858E-40AD3F9FDF81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50DBA-7553-1848-81D8-BC40AE61DB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CD59C-EFA0-A74D-90F2-33D0DD3CB3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E874A-46F9-6C4B-B2EE-6F499D6A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6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B9C7-83AA-4953-9AA2-D5817B86C500}" type="datetimeFigureOut">
              <a:rPr lang="en-US" smtClean="0"/>
              <a:t>6/2/2021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CC44A-F6C6-4EE8-BA41-5D57D0074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4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4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3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5">
            <a:extLst>
              <a:ext uri="{FF2B5EF4-FFF2-40B4-BE49-F238E27FC236}">
                <a16:creationId xmlns:a16="http://schemas.microsoft.com/office/drawing/2014/main" id="{BE0208B1-265D-3F4E-B18E-33538948FD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6975" y="0"/>
            <a:ext cx="5915025" cy="687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37">
            <a:extLst>
              <a:ext uri="{FF2B5EF4-FFF2-40B4-BE49-F238E27FC236}">
                <a16:creationId xmlns:a16="http://schemas.microsoft.com/office/drawing/2014/main" id="{FD9A1EF5-E5D1-4646-9575-4E97313BF9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6975" y="3005138"/>
            <a:ext cx="1916113" cy="191611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EB6A4905-E47A-6E44-BC98-5044A2930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18" y="-184222"/>
            <a:ext cx="6625078" cy="4147127"/>
          </a:xfrm>
          <a:prstGeom prst="rect">
            <a:avLst/>
          </a:prstGeom>
        </p:spPr>
      </p:pic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5C3C042C-6AE2-C14A-B902-D2F6A5AB0C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1838" y="0"/>
            <a:ext cx="3005137" cy="3005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9C3BB4-0211-4C4B-B527-8E4D6EF1F9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235187"/>
            <a:ext cx="5337703" cy="137228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244D6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75B708-B6E6-D84F-B80D-64C2EBC50B01}"/>
              </a:ext>
            </a:extLst>
          </p:cNvPr>
          <p:cNvSpPr/>
          <p:nvPr userDrawn="1"/>
        </p:nvSpPr>
        <p:spPr>
          <a:xfrm>
            <a:off x="0" y="0"/>
            <a:ext cx="9029700" cy="6858000"/>
          </a:xfrm>
          <a:prstGeom prst="rect">
            <a:avLst/>
          </a:prstGeom>
          <a:solidFill>
            <a:srgbClr val="53585D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66C45073-E5F9-FD49-834C-5AB98672C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00" y="0"/>
            <a:ext cx="9779000" cy="6121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655B2F-D905-674A-864A-050667407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142" y="5993792"/>
            <a:ext cx="2138508" cy="556958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F51F50F-2536-724B-8DB7-CB0E696E4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145660"/>
            <a:ext cx="5337703" cy="137228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E5C2E71-44AF-094E-B24B-6F88BE3C4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607" y="5517944"/>
            <a:ext cx="5337703" cy="717550"/>
          </a:xfrm>
        </p:spPr>
        <p:txBody>
          <a:bodyPr/>
          <a:lstStyle>
            <a:lvl1pPr marL="0" indent="0">
              <a:buNone/>
              <a:defRPr>
                <a:solidFill>
                  <a:srgbClr val="5595AC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8EEC9-4E56-AD43-9ABD-0EF7C0611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864187F-0EF2-F04A-B5CB-FB635B87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2F5FE6-3095-084A-83B6-986F6A3E47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4846" y="1147023"/>
            <a:ext cx="4346378" cy="472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2C73DE-2B98-1E43-9745-F92A04E47B3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8136" y="1147023"/>
            <a:ext cx="5625663" cy="472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rgbClr val="6A7278"/>
                </a:solidFill>
              </a:defRPr>
            </a:lvl1pPr>
            <a:lvl2pPr>
              <a:defRPr sz="1800">
                <a:solidFill>
                  <a:srgbClr val="6A7278"/>
                </a:solidFill>
              </a:defRPr>
            </a:lvl2pPr>
            <a:lvl3pPr>
              <a:defRPr sz="1800">
                <a:solidFill>
                  <a:srgbClr val="6A7278"/>
                </a:solidFill>
              </a:defRPr>
            </a:lvl3pPr>
            <a:lvl4pPr>
              <a:defRPr sz="1800">
                <a:solidFill>
                  <a:srgbClr val="6A7278"/>
                </a:solidFill>
              </a:defRPr>
            </a:lvl4pPr>
            <a:lvl5pPr>
              <a:defRPr sz="18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0539CC7-9E28-BF49-94BA-958B534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4644FA-7648-0A43-A345-7A5EA5DA2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57522"/>
            <a:ext cx="5741275" cy="17331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5595AC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B4D0CD-B341-D548-9B4D-961A92CD4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913042"/>
            <a:ext cx="5741275" cy="3072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8D763E-D6E0-774D-AF19-B140909726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10400" y="1057522"/>
            <a:ext cx="4800600" cy="237147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0D73DB1-CCC9-CC44-99C6-DEA8015D80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10400" y="3613688"/>
            <a:ext cx="4800600" cy="23714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0539CC7-9E28-BF49-94BA-958B534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7DED79-22D7-D84F-90B3-9DFB203CEF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81100"/>
            <a:ext cx="12192000" cy="56769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5B4E5AE-096A-064B-870D-E50A40B4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91B24EB-CE46-A340-BA32-23749E8CC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057522"/>
            <a:ext cx="5741275" cy="48484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6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AF1D2-79BC-294B-BCF7-80E46F303888}"/>
              </a:ext>
            </a:extLst>
          </p:cNvPr>
          <p:cNvSpPr/>
          <p:nvPr userDrawn="1"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5595A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1972B05-1D0F-F74E-BD9A-4731354560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5408" y="935182"/>
            <a:ext cx="4123672" cy="4970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CF3811-6341-0840-8BB2-76F02D9FE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589BC40-3C89-364B-815C-9DCBAA3B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7144B4-FDBF-344C-B88E-9BAB1FDCC4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057522"/>
            <a:ext cx="5741275" cy="48484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2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3">
            <a:extLst>
              <a:ext uri="{FF2B5EF4-FFF2-40B4-BE49-F238E27FC236}">
                <a16:creationId xmlns:a16="http://schemas.microsoft.com/office/drawing/2014/main" id="{A0FCFC10-9D9A-AE4B-8815-525F14896C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6689" y="-6025"/>
            <a:ext cx="5915311" cy="68516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01D92-2E8A-3E47-8A47-F4061B4D227D}"/>
              </a:ext>
            </a:extLst>
          </p:cNvPr>
          <p:cNvSpPr/>
          <p:nvPr userDrawn="1"/>
        </p:nvSpPr>
        <p:spPr>
          <a:xfrm>
            <a:off x="0" y="1828800"/>
            <a:ext cx="7366000" cy="3263900"/>
          </a:xfrm>
          <a:prstGeom prst="rect">
            <a:avLst/>
          </a:prstGeom>
          <a:solidFill>
            <a:schemeClr val="bg1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43DF6B86-5239-2340-ABE1-8DB7A96BE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94" y="88900"/>
            <a:ext cx="5707216" cy="2222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81820D-9068-8D4C-97F2-A2BEEA596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48" y="5930303"/>
            <a:ext cx="2138508" cy="5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A7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CD91EEC-B729-894E-9069-D1575E1B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86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73" r:id="rId3"/>
    <p:sldLayoutId id="2147483680" r:id="rId4"/>
    <p:sldLayoutId id="2147483696" r:id="rId5"/>
    <p:sldLayoutId id="2147483678" r:id="rId6"/>
    <p:sldLayoutId id="2147483674" r:id="rId7"/>
    <p:sldLayoutId id="214748369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1" i="0" kern="1200">
          <a:solidFill>
            <a:srgbClr val="6A727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rgbClr val="5595AC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iedsciences.nasa.gov/join-mission/training/english/fundamentals-remote-sensi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hyperlink" Target="https://appliedsciences.nasa.gov/what-we-do/capacity-building/arse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hyperlink" Target="http://www.devpedia.developexchange.com/" TargetMode="External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roups.google.com/d/forum/developes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8.wmf"/><Relationship Id="rId3" Type="http://schemas.openxmlformats.org/officeDocument/2006/relationships/image" Target="../media/image16.jpeg"/><Relationship Id="rId21" Type="http://schemas.openxmlformats.org/officeDocument/2006/relationships/image" Target="../media/image11.wmf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7.wmf"/><Relationship Id="rId2" Type="http://schemas.openxmlformats.org/officeDocument/2006/relationships/image" Target="../media/image15.png"/><Relationship Id="rId16" Type="http://schemas.openxmlformats.org/officeDocument/2006/relationships/image" Target="../media/image6.wmf"/><Relationship Id="rId20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13.wmf"/><Relationship Id="rId10" Type="http://schemas.openxmlformats.org/officeDocument/2006/relationships/image" Target="../media/image23.jpeg"/><Relationship Id="rId19" Type="http://schemas.openxmlformats.org/officeDocument/2006/relationships/image" Target="../media/image9.wmf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png"/><Relationship Id="rId22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daniel.c.mangosing@nasa.gov" TargetMode="External"/><Relationship Id="rId13" Type="http://schemas.openxmlformats.org/officeDocument/2006/relationships/hyperlink" Target="mailto:Hayley.pippin@ssaihq.com" TargetMode="External"/><Relationship Id="rId3" Type="http://schemas.openxmlformats.org/officeDocument/2006/relationships/image" Target="../media/image30.jpeg"/><Relationship Id="rId7" Type="http://schemas.openxmlformats.org/officeDocument/2006/relationships/hyperlink" Target="mailto:Robert.byles@ssaihq.com" TargetMode="External"/><Relationship Id="rId12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Karen.N.Allsbrook@nasa.gov" TargetMode="External"/><Relationship Id="rId11" Type="http://schemas.openxmlformats.org/officeDocument/2006/relationships/image" Target="../media/image33.jpeg"/><Relationship Id="rId5" Type="http://schemas.openxmlformats.org/officeDocument/2006/relationships/hyperlink" Target="mailto:Amanda.L.Clayton@nasa.gov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hyperlink" Target="mailto:Stephanie.Burke@ssiahq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search.earthdata.nasa.gov/search" TargetMode="External"/><Relationship Id="rId7" Type="http://schemas.openxmlformats.org/officeDocument/2006/relationships/hyperlink" Target="https://earthdata.nasa.gov/learn/pathfinders" TargetMode="External"/><Relationship Id="rId2" Type="http://schemas.openxmlformats.org/officeDocument/2006/relationships/hyperlink" Target="https://earthdata.nasa.gov/about/daac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hyperlink" Target="https://lpdaac.usgs.gov/tools/appeears/" TargetMode="External"/><Relationship Id="rId4" Type="http://schemas.openxmlformats.org/officeDocument/2006/relationships/hyperlink" Target="https://forum.earthdata.nasa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81971F-2155-EF40-AC00-A685D9DFC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3958389"/>
            <a:ext cx="5749451" cy="164908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National Orientation (2021)</a:t>
            </a:r>
          </a:p>
          <a:p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8. </a:t>
            </a:r>
            <a:r>
              <a:rPr lang="en-US" sz="2800" b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Resources</a:t>
            </a:r>
            <a:endParaRPr lang="en-US" sz="3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BF13CA-D323-884F-9BC9-4213352EF1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07" y="5855346"/>
            <a:ext cx="2138508" cy="556958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AAC3441-6123-47F1-AFFA-8859654C5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r="869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picture containing text, ocean floor&#10;&#10;Description automatically generated">
            <a:extLst>
              <a:ext uri="{FF2B5EF4-FFF2-40B4-BE49-F238E27FC236}">
                <a16:creationId xmlns:a16="http://schemas.microsoft.com/office/drawing/2014/main" id="{B3263DCD-D539-4524-8101-B9EA4BDBB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81" y="1393236"/>
            <a:ext cx="4963968" cy="2848371"/>
          </a:xfr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3A4010E-F41F-4C87-90E8-A9E2822588FE}"/>
              </a:ext>
            </a:extLst>
          </p:cNvPr>
          <p:cNvSpPr txBox="1">
            <a:spLocks/>
          </p:cNvSpPr>
          <p:nvPr/>
        </p:nvSpPr>
        <p:spPr>
          <a:xfrm>
            <a:off x="176946" y="935182"/>
            <a:ext cx="6402529" cy="5516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EF282F"/>
              </a:buClr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Through ARSET trainings, you can learn how to: 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Use NASA data for environmental management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Search and access NASA resources relevant to your needs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Visualize, interpret, and apply remote sensing data and imagery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A7278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6A7278"/>
                </a:solidFill>
                <a:latin typeface="+mn-lt"/>
              </a:rPr>
              <a:t>Remote Sensing Fundamentals: </a:t>
            </a:r>
            <a:r>
              <a:rPr lang="en-US" sz="1600" dirty="0">
                <a:solidFill>
                  <a:srgbClr val="6A7278"/>
                </a:solidFill>
                <a:latin typeface="+mn-lt"/>
              </a:rPr>
              <a:t>These webinars are available for viewing at any time. They provide basic information about the fundamentals of remote sensing and are often a prerequisite for other ARSET trainings. </a:t>
            </a:r>
            <a:r>
              <a:rPr lang="en-US" sz="1600" dirty="0">
                <a:solidFill>
                  <a:srgbClr val="6A7278"/>
                </a:solidFill>
                <a:latin typeface="+mn-lt"/>
                <a:hlinkClick r:id="rId3"/>
              </a:rPr>
              <a:t>https://appliedsciences.nasa.gov/join-mission/training/english/fundamentals-remote-sensing</a:t>
            </a:r>
            <a:r>
              <a:rPr lang="en-US" sz="1600" dirty="0">
                <a:solidFill>
                  <a:srgbClr val="6A7278"/>
                </a:solidFill>
                <a:latin typeface="+mn-lt"/>
              </a:rPr>
              <a:t>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1: Fundamentals of Remote Sensing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1A: NASA’s Earth Observing Fleet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2A: Satellites, Sensors, Data and Tools for Land Management and Wildfire Applications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2B: Satellites, Sensors, and Earth Systems Models for Water Resources Management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2C: Fundamentals of Aquatic Remote Sensing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EF282F"/>
              </a:buClr>
              <a:buFont typeface="Webdings" panose="05030102010509060703" pitchFamily="18" charset="2"/>
              <a:buChar char="4"/>
            </a:pPr>
            <a:endParaRPr lang="en-US" sz="1800" dirty="0">
              <a:solidFill>
                <a:srgbClr val="6A7278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251D6D-03CA-489D-8EA3-B4928B8470BB}"/>
              </a:ext>
            </a:extLst>
          </p:cNvPr>
          <p:cNvSpPr/>
          <p:nvPr/>
        </p:nvSpPr>
        <p:spPr>
          <a:xfrm>
            <a:off x="176946" y="6451263"/>
            <a:ext cx="8415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3416C"/>
              </a:buClr>
            </a:pPr>
            <a:r>
              <a:rPr lang="en-US" sz="1400" dirty="0">
                <a:solidFill>
                  <a:srgbClr val="EF282F"/>
                </a:solidFill>
                <a:latin typeface="Century Gothic" panose="020B0502020202020204" pitchFamily="34" charset="0"/>
                <a:hlinkClick r:id="rId4"/>
              </a:rPr>
              <a:t>https://appliedsciences.nasa.gov/what-we-do/capacity-building/arset</a:t>
            </a:r>
            <a:r>
              <a:rPr lang="en-US" sz="1400" dirty="0">
                <a:solidFill>
                  <a:srgbClr val="EF282F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038E83A9-E1E3-4473-ADA7-A8B1D6D9C8EB}"/>
              </a:ext>
            </a:extLst>
          </p:cNvPr>
          <p:cNvSpPr txBox="1">
            <a:spLocks/>
          </p:cNvSpPr>
          <p:nvPr/>
        </p:nvSpPr>
        <p:spPr>
          <a:xfrm>
            <a:off x="322121" y="177794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ARSET</a:t>
            </a:r>
            <a:endParaRPr lang="en-US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376118-134A-40AA-91DB-D9F4D6C42B02}"/>
              </a:ext>
            </a:extLst>
          </p:cNvPr>
          <p:cNvSpPr/>
          <p:nvPr/>
        </p:nvSpPr>
        <p:spPr>
          <a:xfrm>
            <a:off x="7445407" y="177794"/>
            <a:ext cx="4298917" cy="110808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549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endParaRPr lang="en-US" sz="1400" b="1" i="1" dirty="0">
              <a:solidFill>
                <a:srgbClr val="5496AD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400" b="1" i="1" dirty="0">
                <a:solidFill>
                  <a:srgbClr val="5496AD"/>
                </a:solidFill>
              </a:rPr>
              <a:t>By The Way</a:t>
            </a:r>
          </a:p>
          <a:p>
            <a:pPr algn="ctr">
              <a:spcBef>
                <a:spcPts val="0"/>
              </a:spcBef>
              <a:buClr>
                <a:srgbClr val="0078C1"/>
              </a:buClr>
            </a:pPr>
            <a:r>
              <a:rPr lang="en-US" sz="1400" dirty="0">
                <a:solidFill>
                  <a:schemeClr val="tx1"/>
                </a:solidFill>
              </a:rPr>
              <a:t>ARSET is a great resource for brushing up on your remote sensing skills</a:t>
            </a:r>
            <a:r>
              <a:rPr lang="en-US" sz="1800" dirty="0">
                <a:solidFill>
                  <a:schemeClr val="tx1"/>
                </a:solidFill>
              </a:rPr>
              <a:t>!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8BD108-C4A2-4206-A680-78A672514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626" y="3917806"/>
            <a:ext cx="4602478" cy="27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B607B8-5D53-4253-A88D-16A3A255CEC0}"/>
              </a:ext>
            </a:extLst>
          </p:cNvPr>
          <p:cNvSpPr txBox="1"/>
          <p:nvPr/>
        </p:nvSpPr>
        <p:spPr>
          <a:xfrm>
            <a:off x="671248" y="2403120"/>
            <a:ext cx="5337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44D60"/>
                </a:solidFill>
                <a:latin typeface="Georgia" panose="02040502050405020303" pitchFamily="18" charset="0"/>
              </a:rPr>
              <a:t>Thank You.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EE7746-370D-4073-A375-1912F702D52B}"/>
              </a:ext>
            </a:extLst>
          </p:cNvPr>
          <p:cNvSpPr txBox="1">
            <a:spLocks/>
          </p:cNvSpPr>
          <p:nvPr/>
        </p:nvSpPr>
        <p:spPr>
          <a:xfrm>
            <a:off x="671247" y="3419778"/>
            <a:ext cx="5057749" cy="1683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Explore all of the resources available to you! And if you find helpful resources, share them!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595BE41-CE92-4CD1-945A-2CD9CD5F3F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9" name="Picture Placeholder 6">
            <a:extLst>
              <a:ext uri="{FF2B5EF4-FFF2-40B4-BE49-F238E27FC236}">
                <a16:creationId xmlns:a16="http://schemas.microsoft.com/office/drawing/2014/main" id="{CA01B76E-EEAC-4CC4-B870-19051AE08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r="869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84212F8E-49DA-427E-A0FA-A09697D1E3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DD804-0644-4384-B11F-1E0FD458F8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DEVELOP Resources</a:t>
            </a:r>
          </a:p>
        </p:txBody>
      </p:sp>
    </p:spTree>
    <p:extLst>
      <p:ext uri="{BB962C8B-B14F-4D97-AF65-F5344CB8AC3E}">
        <p14:creationId xmlns:p14="http://schemas.microsoft.com/office/powerpoint/2010/main" val="13166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97" y="365125"/>
            <a:ext cx="10515600" cy="57005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RESOURCES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97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 err="1"/>
              <a:t>DEVELOPedia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974C68-49CF-416B-A03C-EA0A92BCF9D2}"/>
              </a:ext>
            </a:extLst>
          </p:cNvPr>
          <p:cNvSpPr txBox="1">
            <a:spLocks/>
          </p:cNvSpPr>
          <p:nvPr/>
        </p:nvSpPr>
        <p:spPr>
          <a:xfrm>
            <a:off x="633197" y="1991167"/>
            <a:ext cx="9202879" cy="2485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</a:rPr>
              <a:t>DEVELOPedia</a:t>
            </a:r>
            <a:r>
              <a:rPr lang="en-US" sz="1800" dirty="0">
                <a:latin typeface="+mn-lt"/>
              </a:rPr>
              <a:t> is an internal wiki intended to serve three purposes: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Enhance project workflow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Capture lessons learned and make them available to future project teams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Record data required for operational metrics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</a:rPr>
              <a:t>DEVELOPedia</a:t>
            </a:r>
            <a:r>
              <a:rPr lang="en-US" sz="1800" dirty="0">
                <a:latin typeface="+mn-lt"/>
              </a:rPr>
              <a:t> is a collaborative effort and living document, constantly adapting to meet the needs of the NASA DEVELOP National Program and the people that make the program great (That’s you!).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Virtual DEVELOP term &amp; training resources</a:t>
            </a:r>
            <a:endParaRPr lang="en-US" sz="16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6CCCA0-3DF5-4EE1-8B36-733FEA23B226}"/>
              </a:ext>
            </a:extLst>
          </p:cNvPr>
          <p:cNvSpPr/>
          <p:nvPr/>
        </p:nvSpPr>
        <p:spPr>
          <a:xfrm>
            <a:off x="459461" y="5977083"/>
            <a:ext cx="546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EF282F"/>
                </a:solidFill>
                <a:latin typeface="Century Gothic" panose="020B0502020202020204" pitchFamily="34" charset="0"/>
                <a:hlinkClick r:id="rId3"/>
              </a:rPr>
              <a:t>http://www.devpedia.developexchange.com</a:t>
            </a:r>
            <a:r>
              <a:rPr lang="en-US" dirty="0">
                <a:solidFill>
                  <a:srgbClr val="EF282F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FE0433-9437-4D46-91C5-9EC8418A226C}"/>
              </a:ext>
            </a:extLst>
          </p:cNvPr>
          <p:cNvSpPr/>
          <p:nvPr/>
        </p:nvSpPr>
        <p:spPr>
          <a:xfrm>
            <a:off x="6060086" y="5730862"/>
            <a:ext cx="45301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POCs:</a:t>
            </a:r>
          </a:p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Danny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Mangosing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&amp; Amanda Clayton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C61A63-E8D3-4F6E-A246-2A402A513CC8}"/>
              </a:ext>
            </a:extLst>
          </p:cNvPr>
          <p:cNvGrpSpPr/>
          <p:nvPr/>
        </p:nvGrpSpPr>
        <p:grpSpPr>
          <a:xfrm>
            <a:off x="1123828" y="4711651"/>
            <a:ext cx="8087360" cy="863963"/>
            <a:chOff x="637003" y="5290691"/>
            <a:chExt cx="3691983" cy="1056769"/>
          </a:xfrm>
        </p:grpSpPr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4DAB07A2-CE50-46A3-A6D7-43D19E3B5B57}"/>
                </a:ext>
              </a:extLst>
            </p:cNvPr>
            <p:cNvSpPr txBox="1">
              <a:spLocks/>
            </p:cNvSpPr>
            <p:nvPr/>
          </p:nvSpPr>
          <p:spPr>
            <a:xfrm>
              <a:off x="638105" y="5307539"/>
              <a:ext cx="3690881" cy="9497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Completing Your Personal </a:t>
              </a:r>
              <a:r>
                <a:rPr lang="en-US" sz="1600" b="1" i="1" dirty="0" err="1">
                  <a:solidFill>
                    <a:srgbClr val="0061AA"/>
                  </a:solidFill>
                </a:rPr>
                <a:t>DEVELOPedia</a:t>
              </a:r>
              <a:r>
                <a:rPr lang="en-US" sz="1600" b="1" i="1" dirty="0">
                  <a:solidFill>
                    <a:srgbClr val="0061AA"/>
                  </a:solidFill>
                </a:rPr>
                <a:t> Page is a Week 1 Deliverable!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Make sure to include a picture, a long-term email address, information about your background &amp; interests, &amp; even include a link to your LinkedIn profile!</a:t>
              </a:r>
              <a:endParaRPr lang="en-US" sz="1800" dirty="0"/>
            </a:p>
          </p:txBody>
        </p:sp>
        <p:sp>
          <p:nvSpPr>
            <p:cNvPr id="11" name="Rounded Rectangle 44">
              <a:extLst>
                <a:ext uri="{FF2B5EF4-FFF2-40B4-BE49-F238E27FC236}">
                  <a16:creationId xmlns:a16="http://schemas.microsoft.com/office/drawing/2014/main" id="{B002BFA8-522B-4AF8-87BF-D30A43F01B67}"/>
                </a:ext>
              </a:extLst>
            </p:cNvPr>
            <p:cNvSpPr/>
            <p:nvPr/>
          </p:nvSpPr>
          <p:spPr>
            <a:xfrm>
              <a:off x="637003" y="5290691"/>
              <a:ext cx="3691983" cy="1056769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E854B2-7FFD-4021-9596-8227DAC7B9E0}"/>
              </a:ext>
            </a:extLst>
          </p:cNvPr>
          <p:cNvGrpSpPr/>
          <p:nvPr/>
        </p:nvGrpSpPr>
        <p:grpSpPr>
          <a:xfrm rot="559611">
            <a:off x="5120488" y="550646"/>
            <a:ext cx="4686665" cy="1117644"/>
            <a:chOff x="637003" y="5290691"/>
            <a:chExt cx="3696741" cy="1367063"/>
          </a:xfrm>
        </p:grpSpPr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B4641FF9-8365-40EA-A9D4-0CFE3BE405F8}"/>
                </a:ext>
              </a:extLst>
            </p:cNvPr>
            <p:cNvSpPr txBox="1">
              <a:spLocks/>
            </p:cNvSpPr>
            <p:nvPr/>
          </p:nvSpPr>
          <p:spPr>
            <a:xfrm>
              <a:off x="704822" y="5390346"/>
              <a:ext cx="3628922" cy="9497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Note: </a:t>
              </a:r>
              <a:r>
                <a:rPr lang="en-US" sz="1600" dirty="0" err="1"/>
                <a:t>DEVELOPedia</a:t>
              </a:r>
              <a:r>
                <a:rPr lang="en-US" sz="1600" dirty="0"/>
                <a:t> just underwent a </a:t>
              </a:r>
              <a:r>
                <a:rPr lang="en-US" sz="1600" dirty="0" err="1"/>
                <a:t>MediaWiki</a:t>
              </a:r>
              <a:r>
                <a:rPr lang="en-US" sz="1600" dirty="0"/>
                <a:t> update &amp; we’re currently working to restore some links. Don’t worry if things look a little different – we’re working on it!</a:t>
              </a:r>
            </a:p>
          </p:txBody>
        </p:sp>
        <p:sp>
          <p:nvSpPr>
            <p:cNvPr id="15" name="Rounded Rectangle 47">
              <a:extLst>
                <a:ext uri="{FF2B5EF4-FFF2-40B4-BE49-F238E27FC236}">
                  <a16:creationId xmlns:a16="http://schemas.microsoft.com/office/drawing/2014/main" id="{1319BC08-6B6E-4D30-A331-7B8A4BFE1267}"/>
                </a:ext>
              </a:extLst>
            </p:cNvPr>
            <p:cNvSpPr/>
            <p:nvPr/>
          </p:nvSpPr>
          <p:spPr>
            <a:xfrm>
              <a:off x="637003" y="5290691"/>
              <a:ext cx="3691983" cy="1367063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FC0FB05-2C87-45DD-B064-495D03C4B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932" y="1769406"/>
            <a:ext cx="805425" cy="8094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EBE6EA-FEFC-4883-8A7C-4C533C1DF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7491" y="79046"/>
            <a:ext cx="805425" cy="8094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01A082-FEB7-4527-A62E-FD67F1B732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1109" y="4304944"/>
            <a:ext cx="805414" cy="8094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7CE37E-8F60-4EE6-8A6C-89DCA7D142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692" y="2605708"/>
            <a:ext cx="803760" cy="8094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2F0491-124E-4567-AE81-BC1E070C93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5" y="3459765"/>
            <a:ext cx="805432" cy="8094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4289A9-DE36-4050-9023-4BC1EBBF82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9300" y="924226"/>
            <a:ext cx="805425" cy="8094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D7C1C2-C540-44C0-AFBB-9F4326C03C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2905" y="5150124"/>
            <a:ext cx="805414" cy="8094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5F9112-13C4-4099-BA74-BB5F2F5C13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1" y="5995304"/>
            <a:ext cx="805436" cy="8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58" y="365125"/>
            <a:ext cx="10515600" cy="57005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RESOURCES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8" y="908938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</a:rPr>
              <a:t>D</a:t>
            </a:r>
            <a:r>
              <a:rPr lang="en-US" altLang="en-US" sz="3200" dirty="0"/>
              <a:t>EVELOP </a:t>
            </a:r>
            <a:r>
              <a:rPr lang="en-US" altLang="en-US" sz="3200" dirty="0">
                <a:solidFill>
                  <a:srgbClr val="FF0000"/>
                </a:solidFill>
              </a:rPr>
              <a:t>E</a:t>
            </a:r>
            <a:r>
              <a:rPr lang="en-US" altLang="en-US" sz="3200" dirty="0"/>
              <a:t>arth </a:t>
            </a:r>
            <a:r>
              <a:rPr lang="en-US" altLang="en-US" sz="3200" dirty="0">
                <a:solidFill>
                  <a:srgbClr val="FF0000"/>
                </a:solidFill>
              </a:rPr>
              <a:t>S</a:t>
            </a:r>
            <a:r>
              <a:rPr lang="en-US" altLang="en-US" sz="3200" dirty="0"/>
              <a:t>cience </a:t>
            </a:r>
            <a:r>
              <a:rPr lang="en-US" altLang="en-US" sz="3200" dirty="0">
                <a:solidFill>
                  <a:srgbClr val="FF0000"/>
                </a:solidFill>
              </a:rPr>
              <a:t>C</a:t>
            </a:r>
            <a:r>
              <a:rPr lang="en-US" altLang="en-US" sz="3200" dirty="0"/>
              <a:t>ollective</a:t>
            </a:r>
            <a:endParaRPr lang="en-US" sz="320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E563D3A-3773-4B4F-9101-78174113E4E4}"/>
              </a:ext>
            </a:extLst>
          </p:cNvPr>
          <p:cNvSpPr txBox="1">
            <a:spLocks/>
          </p:cNvSpPr>
          <p:nvPr/>
        </p:nvSpPr>
        <p:spPr>
          <a:xfrm>
            <a:off x="618158" y="1804736"/>
            <a:ext cx="9426436" cy="935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18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 forum for software, geospatial, and coding questions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Can email forum directly like a regular email address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EF282F"/>
              </a:buClr>
            </a:pPr>
            <a:endParaRPr lang="en-US" sz="1800" dirty="0"/>
          </a:p>
        </p:txBody>
      </p:sp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2EEEA4B4-D335-4B0B-9251-9527DD9222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70"/>
          <a:stretch/>
        </p:blipFill>
        <p:spPr>
          <a:xfrm>
            <a:off x="4067270" y="3023909"/>
            <a:ext cx="7286530" cy="3583014"/>
          </a:xfrm>
          <a:prstGeom prst="rect">
            <a:avLst/>
          </a:prstGeom>
          <a:ln w="28575">
            <a:solidFill>
              <a:srgbClr val="538BC3"/>
            </a:solidFill>
            <a:prstDash val="sysDash"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CC4DC9-8D1C-4551-A619-56DBF0A39683}"/>
              </a:ext>
            </a:extLst>
          </p:cNvPr>
          <p:cNvSpPr txBox="1"/>
          <p:nvPr/>
        </p:nvSpPr>
        <p:spPr>
          <a:xfrm>
            <a:off x="1198781" y="2979124"/>
            <a:ext cx="1733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Copy link, go join, and bookmark the DESC on your favorite browser! </a:t>
            </a:r>
          </a:p>
        </p:txBody>
      </p:sp>
      <p:sp>
        <p:nvSpPr>
          <p:cNvPr id="21" name="Rectangle 20">
            <a:hlinkClick r:id="rId4"/>
            <a:extLst>
              <a:ext uri="{FF2B5EF4-FFF2-40B4-BE49-F238E27FC236}">
                <a16:creationId xmlns:a16="http://schemas.microsoft.com/office/drawing/2014/main" id="{1F1E89D6-8BBA-4AC1-9477-FD1998BAD183}"/>
              </a:ext>
            </a:extLst>
          </p:cNvPr>
          <p:cNvSpPr/>
          <p:nvPr/>
        </p:nvSpPr>
        <p:spPr>
          <a:xfrm>
            <a:off x="1198781" y="5147225"/>
            <a:ext cx="1865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  <a:hlinkClick r:id="rId4"/>
              </a:rPr>
              <a:t>https://groups.google.com/d/forum/developesc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2" name="Right Arrow 46">
            <a:extLst>
              <a:ext uri="{FF2B5EF4-FFF2-40B4-BE49-F238E27FC236}">
                <a16:creationId xmlns:a16="http://schemas.microsoft.com/office/drawing/2014/main" id="{65555BDC-B261-480D-8A3B-FEFAFFC00527}"/>
              </a:ext>
            </a:extLst>
          </p:cNvPr>
          <p:cNvSpPr/>
          <p:nvPr/>
        </p:nvSpPr>
        <p:spPr>
          <a:xfrm rot="6390836">
            <a:off x="2004855" y="4747977"/>
            <a:ext cx="452845" cy="200055"/>
          </a:xfrm>
          <a:prstGeom prst="rightArrow">
            <a:avLst/>
          </a:prstGeom>
          <a:solidFill>
            <a:srgbClr val="00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BF04A2D0-3FDD-4320-B0C7-ABDC9493DBDA}"/>
              </a:ext>
            </a:extLst>
          </p:cNvPr>
          <p:cNvGrpSpPr/>
          <p:nvPr/>
        </p:nvGrpSpPr>
        <p:grpSpPr>
          <a:xfrm>
            <a:off x="363298" y="1247588"/>
            <a:ext cx="1371600" cy="1737360"/>
            <a:chOff x="89049" y="1206970"/>
            <a:chExt cx="1531819" cy="1880952"/>
          </a:xfrm>
        </p:grpSpPr>
        <p:sp>
          <p:nvSpPr>
            <p:cNvPr id="77" name="Content Placeholder 3">
              <a:extLst>
                <a:ext uri="{FF2B5EF4-FFF2-40B4-BE49-F238E27FC236}">
                  <a16:creationId xmlns:a16="http://schemas.microsoft.com/office/drawing/2014/main" id="{B93830E1-167E-458F-AC95-6F38331FE1EC}"/>
                </a:ext>
              </a:extLst>
            </p:cNvPr>
            <p:cNvSpPr txBox="1">
              <a:spLocks/>
            </p:cNvSpPr>
            <p:nvPr/>
          </p:nvSpPr>
          <p:spPr>
            <a:xfrm>
              <a:off x="89049" y="2637807"/>
              <a:ext cx="1531819" cy="450115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Britnay Beaudry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ARC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3EC6CF6-656E-4306-9DBC-0126F31A1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158" y="1206970"/>
              <a:ext cx="1371600" cy="1371600"/>
            </a:xfrm>
            <a:prstGeom prst="rect">
              <a:avLst/>
            </a:prstGeom>
          </p:spPr>
        </p:pic>
      </p:grpSp>
      <p:sp>
        <p:nvSpPr>
          <p:cNvPr id="79" name="Content Placeholder 3">
            <a:extLst>
              <a:ext uri="{FF2B5EF4-FFF2-40B4-BE49-F238E27FC236}">
                <a16:creationId xmlns:a16="http://schemas.microsoft.com/office/drawing/2014/main" id="{E9DB4385-AB4C-4E0B-8D1B-D07215904076}"/>
              </a:ext>
            </a:extLst>
          </p:cNvPr>
          <p:cNvSpPr txBox="1">
            <a:spLocks/>
          </p:cNvSpPr>
          <p:nvPr/>
        </p:nvSpPr>
        <p:spPr>
          <a:xfrm>
            <a:off x="3056185" y="2540364"/>
            <a:ext cx="1814860" cy="4445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Brandy Nisbet-Wilcox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ID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00C7683-6DA2-4002-9727-089228974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454" y="1247588"/>
            <a:ext cx="1224323" cy="1239255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C0A4069A-296B-42DC-9941-511C6CF0FE73}"/>
              </a:ext>
            </a:extLst>
          </p:cNvPr>
          <p:cNvGrpSpPr/>
          <p:nvPr/>
        </p:nvGrpSpPr>
        <p:grpSpPr>
          <a:xfrm>
            <a:off x="1787834" y="1247588"/>
            <a:ext cx="1463040" cy="1814206"/>
            <a:chOff x="3098339" y="1206970"/>
            <a:chExt cx="1637145" cy="2011932"/>
          </a:xfrm>
        </p:grpSpPr>
        <p:sp>
          <p:nvSpPr>
            <p:cNvPr id="82" name="Content Placeholder 3">
              <a:extLst>
                <a:ext uri="{FF2B5EF4-FFF2-40B4-BE49-F238E27FC236}">
                  <a16:creationId xmlns:a16="http://schemas.microsoft.com/office/drawing/2014/main" id="{A77E3792-B257-4E49-92F1-65AA8F046338}"/>
                </a:ext>
              </a:extLst>
            </p:cNvPr>
            <p:cNvSpPr txBox="1">
              <a:spLocks/>
            </p:cNvSpPr>
            <p:nvPr/>
          </p:nvSpPr>
          <p:spPr>
            <a:xfrm>
              <a:off x="3098339" y="2637807"/>
              <a:ext cx="1637145" cy="581095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Scott Cunningham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CO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en-US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C9DE246C-4994-46D2-8A5C-16B9C2106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1111" y="1206970"/>
              <a:ext cx="1371600" cy="1371600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FC36A2E-B765-4D9E-982D-320530AB8A85}"/>
              </a:ext>
            </a:extLst>
          </p:cNvPr>
          <p:cNvGrpSpPr/>
          <p:nvPr/>
        </p:nvGrpSpPr>
        <p:grpSpPr>
          <a:xfrm>
            <a:off x="1696393" y="4833913"/>
            <a:ext cx="1645920" cy="1976435"/>
            <a:chOff x="4569673" y="1206970"/>
            <a:chExt cx="1791837" cy="2153163"/>
          </a:xfrm>
        </p:grpSpPr>
        <p:sp>
          <p:nvSpPr>
            <p:cNvPr id="85" name="Content Placeholder 3">
              <a:extLst>
                <a:ext uri="{FF2B5EF4-FFF2-40B4-BE49-F238E27FC236}">
                  <a16:creationId xmlns:a16="http://schemas.microsoft.com/office/drawing/2014/main" id="{A8246183-CE01-41C8-BCB5-E5F3D64DB9A5}"/>
                </a:ext>
              </a:extLst>
            </p:cNvPr>
            <p:cNvSpPr txBox="1">
              <a:spLocks/>
            </p:cNvSpPr>
            <p:nvPr/>
          </p:nvSpPr>
          <p:spPr>
            <a:xfrm>
              <a:off x="4569673" y="2672894"/>
              <a:ext cx="1791837" cy="68723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Nicole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Ramberg-Pihl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GSFC</a:t>
              </a: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7FDE6F3-F6D4-4942-8D28-647443E7A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79792" y="1206970"/>
              <a:ext cx="1371600" cy="1371600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5F11B2C-A7BB-4D50-972C-6472CCF2E0F6}"/>
              </a:ext>
            </a:extLst>
          </p:cNvPr>
          <p:cNvGrpSpPr/>
          <p:nvPr/>
        </p:nvGrpSpPr>
        <p:grpSpPr>
          <a:xfrm>
            <a:off x="3085048" y="4833913"/>
            <a:ext cx="1737360" cy="1920240"/>
            <a:chOff x="6575896" y="3823320"/>
            <a:chExt cx="1920240" cy="2053217"/>
          </a:xfrm>
        </p:grpSpPr>
        <p:sp>
          <p:nvSpPr>
            <p:cNvPr id="88" name="Content Placeholder 3">
              <a:extLst>
                <a:ext uri="{FF2B5EF4-FFF2-40B4-BE49-F238E27FC236}">
                  <a16:creationId xmlns:a16="http://schemas.microsoft.com/office/drawing/2014/main" id="{C1411A50-AA1C-4E03-A2E4-5DB89A5B9357}"/>
                </a:ext>
              </a:extLst>
            </p:cNvPr>
            <p:cNvSpPr txBox="1">
              <a:spLocks/>
            </p:cNvSpPr>
            <p:nvPr/>
          </p:nvSpPr>
          <p:spPr>
            <a:xfrm>
              <a:off x="6575896" y="5327897"/>
              <a:ext cx="1920240" cy="548640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Adriana Le Compte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LaRC</a:t>
              </a:r>
              <a:endParaRPr lang="en-US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EC40053-BC1A-43F2-906B-FB9C8EEA0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0216" y="3823320"/>
              <a:ext cx="1371600" cy="13716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41D321-4278-461A-A8E2-4DEAAF7E7C3D}"/>
              </a:ext>
            </a:extLst>
          </p:cNvPr>
          <p:cNvGrpSpPr/>
          <p:nvPr/>
        </p:nvGrpSpPr>
        <p:grpSpPr>
          <a:xfrm>
            <a:off x="4646107" y="1247588"/>
            <a:ext cx="1554480" cy="1828800"/>
            <a:chOff x="7160" y="3823320"/>
            <a:chExt cx="1704460" cy="1971658"/>
          </a:xfrm>
        </p:grpSpPr>
        <p:sp>
          <p:nvSpPr>
            <p:cNvPr id="91" name="Content Placeholder 3">
              <a:extLst>
                <a:ext uri="{FF2B5EF4-FFF2-40B4-BE49-F238E27FC236}">
                  <a16:creationId xmlns:a16="http://schemas.microsoft.com/office/drawing/2014/main" id="{9AC147A4-7324-4182-B37F-233AFA77D5C0}"/>
                </a:ext>
              </a:extLst>
            </p:cNvPr>
            <p:cNvSpPr txBox="1">
              <a:spLocks/>
            </p:cNvSpPr>
            <p:nvPr/>
          </p:nvSpPr>
          <p:spPr>
            <a:xfrm>
              <a:off x="7160" y="5250073"/>
              <a:ext cx="1704460" cy="544905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Celeste Gambino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MA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F60A3BC-77E4-4291-AD80-A38D5F1A0C2B}"/>
                </a:ext>
              </a:extLst>
            </p:cNvPr>
            <p:cNvGrpSpPr/>
            <p:nvPr/>
          </p:nvGrpSpPr>
          <p:grpSpPr>
            <a:xfrm>
              <a:off x="173590" y="3823320"/>
              <a:ext cx="1371600" cy="1371600"/>
              <a:chOff x="89049" y="3823320"/>
              <a:chExt cx="1445904" cy="1463040"/>
            </a:xfrm>
          </p:grpSpPr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372EC132-9B90-4417-B4CF-219549F722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049" y="3823320"/>
                <a:ext cx="1445904" cy="1463040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652D71D2-4224-40EE-AA69-C2A5EA8EDF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01" t="162" r="12917" b="478"/>
              <a:stretch/>
            </p:blipFill>
            <p:spPr>
              <a:xfrm>
                <a:off x="214746" y="3960480"/>
                <a:ext cx="1194511" cy="1188720"/>
              </a:xfrm>
              <a:prstGeom prst="ellipse">
                <a:avLst/>
              </a:prstGeom>
            </p:spPr>
          </p:pic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DD975D14-3098-4EE3-884C-8AF049C33BF7}"/>
              </a:ext>
            </a:extLst>
          </p:cNvPr>
          <p:cNvGrpSpPr/>
          <p:nvPr/>
        </p:nvGrpSpPr>
        <p:grpSpPr>
          <a:xfrm>
            <a:off x="226137" y="4833913"/>
            <a:ext cx="1645920" cy="1920240"/>
            <a:chOff x="3294781" y="3823320"/>
            <a:chExt cx="1765737" cy="2049614"/>
          </a:xfrm>
        </p:grpSpPr>
        <p:sp>
          <p:nvSpPr>
            <p:cNvPr id="96" name="Content Placeholder 3">
              <a:extLst>
                <a:ext uri="{FF2B5EF4-FFF2-40B4-BE49-F238E27FC236}">
                  <a16:creationId xmlns:a16="http://schemas.microsoft.com/office/drawing/2014/main" id="{4832F4F2-16CE-42F0-9F5E-9D4A34888E10}"/>
                </a:ext>
              </a:extLst>
            </p:cNvPr>
            <p:cNvSpPr txBox="1">
              <a:spLocks/>
            </p:cNvSpPr>
            <p:nvPr/>
          </p:nvSpPr>
          <p:spPr>
            <a:xfrm>
              <a:off x="3294781" y="5327897"/>
              <a:ext cx="1765737" cy="54503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Darcy Gray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GA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D424331-5DBE-4B7C-9628-0BB31D756495}"/>
                </a:ext>
              </a:extLst>
            </p:cNvPr>
            <p:cNvGrpSpPr/>
            <p:nvPr/>
          </p:nvGrpSpPr>
          <p:grpSpPr>
            <a:xfrm>
              <a:off x="3478428" y="3823320"/>
              <a:ext cx="1371600" cy="1371600"/>
              <a:chOff x="3544413" y="3823320"/>
              <a:chExt cx="1445903" cy="1463040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4644BD0A-0FFA-4EC8-BBC8-EADEC6AE4E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44413" y="3823320"/>
                <a:ext cx="1445903" cy="1463040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C4E76F34-D55C-4DF6-94E5-91428085F4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76982" y="3960480"/>
                <a:ext cx="1180764" cy="1188720"/>
              </a:xfrm>
              <a:prstGeom prst="ellipse">
                <a:avLst/>
              </a:prstGeom>
            </p:spPr>
          </p:pic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CA07DCE-8163-4533-BC29-3715F42AD3B3}"/>
              </a:ext>
            </a:extLst>
          </p:cNvPr>
          <p:cNvGrpSpPr/>
          <p:nvPr/>
        </p:nvGrpSpPr>
        <p:grpSpPr>
          <a:xfrm>
            <a:off x="2400482" y="3009972"/>
            <a:ext cx="1645920" cy="1737360"/>
            <a:chOff x="8225314" y="3823320"/>
            <a:chExt cx="1828800" cy="1905303"/>
          </a:xfrm>
        </p:grpSpPr>
        <p:sp>
          <p:nvSpPr>
            <p:cNvPr id="101" name="Content Placeholder 3">
              <a:extLst>
                <a:ext uri="{FF2B5EF4-FFF2-40B4-BE49-F238E27FC236}">
                  <a16:creationId xmlns:a16="http://schemas.microsoft.com/office/drawing/2014/main" id="{E36F77B5-1B81-49A2-B52F-B1E547FF5B90}"/>
                </a:ext>
              </a:extLst>
            </p:cNvPr>
            <p:cNvSpPr txBox="1">
              <a:spLocks/>
            </p:cNvSpPr>
            <p:nvPr/>
          </p:nvSpPr>
          <p:spPr>
            <a:xfrm>
              <a:off x="8225314" y="5279257"/>
              <a:ext cx="1828800" cy="449366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Erica Carcelen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JPL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F99E4560-5D12-4818-9039-5DA8DCD62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3914" y="3823320"/>
              <a:ext cx="1371600" cy="1371600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B169310-6F78-4FD7-AC49-87DFEDCEF2A6}"/>
              </a:ext>
            </a:extLst>
          </p:cNvPr>
          <p:cNvGrpSpPr/>
          <p:nvPr/>
        </p:nvGrpSpPr>
        <p:grpSpPr>
          <a:xfrm>
            <a:off x="4691827" y="4833913"/>
            <a:ext cx="1463040" cy="1920240"/>
            <a:chOff x="5026878" y="3823320"/>
            <a:chExt cx="1645920" cy="2053217"/>
          </a:xfrm>
        </p:grpSpPr>
        <p:sp>
          <p:nvSpPr>
            <p:cNvPr id="104" name="Content Placeholder 3">
              <a:extLst>
                <a:ext uri="{FF2B5EF4-FFF2-40B4-BE49-F238E27FC236}">
                  <a16:creationId xmlns:a16="http://schemas.microsoft.com/office/drawing/2014/main" id="{43C19614-AD3A-470E-9F37-814C8ADABD38}"/>
                </a:ext>
              </a:extLst>
            </p:cNvPr>
            <p:cNvSpPr txBox="1">
              <a:spLocks/>
            </p:cNvSpPr>
            <p:nvPr/>
          </p:nvSpPr>
          <p:spPr>
            <a:xfrm>
              <a:off x="5026878" y="5327897"/>
              <a:ext cx="1645920" cy="54864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Katie Lange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NC</a:t>
              </a: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DEF39B1C-B85A-49D6-9ABF-21F395B74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038" y="3823320"/>
              <a:ext cx="1371600" cy="1371600"/>
            </a:xfrm>
            <a:prstGeom prst="rect">
              <a:avLst/>
            </a:prstGeom>
          </p:spPr>
        </p:pic>
      </p:grpSp>
      <p:sp>
        <p:nvSpPr>
          <p:cNvPr id="106" name="Content Placeholder 3">
            <a:extLst>
              <a:ext uri="{FF2B5EF4-FFF2-40B4-BE49-F238E27FC236}">
                <a16:creationId xmlns:a16="http://schemas.microsoft.com/office/drawing/2014/main" id="{DE45403C-5BFC-4714-AC3A-3D496460E20D}"/>
              </a:ext>
            </a:extLst>
          </p:cNvPr>
          <p:cNvSpPr txBox="1">
            <a:spLocks/>
          </p:cNvSpPr>
          <p:nvPr/>
        </p:nvSpPr>
        <p:spPr>
          <a:xfrm>
            <a:off x="3931213" y="4336008"/>
            <a:ext cx="1554480" cy="41132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Rochelle Williams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MSFC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95B31F11-F50E-4E8D-8837-B24F3D2F8B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195" y="3009972"/>
            <a:ext cx="1266517" cy="1257627"/>
          </a:xfrm>
          <a:prstGeom prst="rect">
            <a:avLst/>
          </a:prstGeom>
        </p:spPr>
      </p:pic>
      <p:sp>
        <p:nvSpPr>
          <p:cNvPr id="108" name="Text Placeholder 5">
            <a:extLst>
              <a:ext uri="{FF2B5EF4-FFF2-40B4-BE49-F238E27FC236}">
                <a16:creationId xmlns:a16="http://schemas.microsoft.com/office/drawing/2014/main" id="{C3FC956A-F4AE-4C93-A276-9D12CB49351A}"/>
              </a:ext>
            </a:extLst>
          </p:cNvPr>
          <p:cNvSpPr txBox="1">
            <a:spLocks/>
          </p:cNvSpPr>
          <p:nvPr/>
        </p:nvSpPr>
        <p:spPr>
          <a:xfrm>
            <a:off x="6884888" y="3341576"/>
            <a:ext cx="3896167" cy="310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EF282F"/>
              </a:buClr>
            </a:pPr>
            <a:r>
              <a:rPr lang="en-US" sz="1800" b="1" u="sng" dirty="0"/>
              <a:t>National Support Initiatives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Century Gothic" panose="020B0502020202020204" pitchFamily="34" charset="0"/>
              <a:buChar char="•"/>
            </a:pPr>
            <a:r>
              <a:rPr lang="en-US" sz="1800" b="1" dirty="0">
                <a:solidFill>
                  <a:srgbClr val="5496AD"/>
                </a:solidFill>
              </a:rPr>
              <a:t>Geoinformatics</a:t>
            </a:r>
            <a:r>
              <a:rPr lang="en-US" sz="1800" dirty="0"/>
              <a:t>:</a:t>
            </a:r>
          </a:p>
          <a:p>
            <a:pPr marL="628650" lvl="1" indent="-171450">
              <a:spcBef>
                <a:spcPts val="0"/>
              </a:spcBef>
              <a:spcAft>
                <a:spcPts val="1500"/>
              </a:spcAft>
              <a:buClr>
                <a:srgbClr val="5496AD"/>
              </a:buClr>
              <a:buFont typeface="Century Gothic" panose="020B0502020202020204" pitchFamily="34" charset="0"/>
              <a:buChar char="•"/>
            </a:pPr>
            <a:r>
              <a:rPr lang="en-US" sz="1200" i="1" dirty="0"/>
              <a:t>Hayley</a:t>
            </a:r>
            <a:r>
              <a:rPr lang="en-US" sz="1200" dirty="0"/>
              <a:t>, Scott, Britnay, &amp; Erica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Century Gothic" panose="020B0502020202020204" pitchFamily="34" charset="0"/>
              <a:buChar char="•"/>
            </a:pPr>
            <a:r>
              <a:rPr lang="en-US" sz="1800" b="1" dirty="0">
                <a:solidFill>
                  <a:srgbClr val="5496AD"/>
                </a:solidFill>
              </a:rPr>
              <a:t>Project Coordination</a:t>
            </a:r>
            <a:r>
              <a:rPr lang="en-US" sz="1800" dirty="0"/>
              <a:t>:</a:t>
            </a:r>
          </a:p>
          <a:p>
            <a:pPr marL="628650" lvl="1" indent="-171450">
              <a:spcBef>
                <a:spcPts val="0"/>
              </a:spcBef>
              <a:spcAft>
                <a:spcPts val="1500"/>
              </a:spcAft>
              <a:buClr>
                <a:srgbClr val="5496AD"/>
              </a:buClr>
              <a:buFont typeface="Century Gothic" panose="020B0502020202020204" pitchFamily="34" charset="0"/>
              <a:buChar char="•"/>
            </a:pPr>
            <a:r>
              <a:rPr lang="en-US" sz="1200" i="1" dirty="0"/>
              <a:t>Cecil</a:t>
            </a:r>
            <a:r>
              <a:rPr lang="en-US" sz="1200" dirty="0"/>
              <a:t>, Adriana, Brandy, &amp; Nicole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Century Gothic" panose="020B0502020202020204" pitchFamily="34" charset="0"/>
              <a:buChar char="•"/>
            </a:pPr>
            <a:r>
              <a:rPr lang="en-US" sz="1800" b="1" dirty="0">
                <a:solidFill>
                  <a:srgbClr val="5496AD"/>
                </a:solidFill>
              </a:rPr>
              <a:t>Impact Analysis</a:t>
            </a:r>
            <a:r>
              <a:rPr lang="en-US" sz="1800" dirty="0">
                <a:solidFill>
                  <a:srgbClr val="5496AD"/>
                </a:solidFill>
              </a:rPr>
              <a:t>:</a:t>
            </a:r>
          </a:p>
          <a:p>
            <a:pPr marL="628650" lvl="1" indent="-171450">
              <a:spcBef>
                <a:spcPts val="0"/>
              </a:spcBef>
              <a:spcAft>
                <a:spcPts val="1500"/>
              </a:spcAft>
              <a:buClr>
                <a:srgbClr val="5496AD"/>
              </a:buClr>
              <a:buFont typeface="Century Gothic" panose="020B0502020202020204" pitchFamily="34" charset="0"/>
              <a:buChar char="•"/>
            </a:pPr>
            <a:r>
              <a:rPr lang="en-US" sz="1200" i="1" dirty="0"/>
              <a:t>Cecil</a:t>
            </a:r>
            <a:r>
              <a:rPr lang="en-US" sz="1200" dirty="0"/>
              <a:t>, Katie, &amp; Darcy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Century Gothic" panose="020B0502020202020204" pitchFamily="34" charset="0"/>
              <a:buChar char="•"/>
            </a:pPr>
            <a:r>
              <a:rPr lang="en-US" sz="1800" b="1" dirty="0">
                <a:solidFill>
                  <a:srgbClr val="5496AD"/>
                </a:solidFill>
              </a:rPr>
              <a:t>Communications</a:t>
            </a:r>
            <a:r>
              <a:rPr lang="en-US" sz="1800" dirty="0"/>
              <a:t>:</a:t>
            </a:r>
          </a:p>
          <a:p>
            <a:pPr marL="628650" lvl="1" indent="-171450">
              <a:spcBef>
                <a:spcPts val="0"/>
              </a:spcBef>
              <a:buClr>
                <a:srgbClr val="5496AD"/>
              </a:buClr>
              <a:buFont typeface="Century Gothic" panose="020B0502020202020204" pitchFamily="34" charset="0"/>
              <a:buChar char="•"/>
            </a:pPr>
            <a:r>
              <a:rPr lang="en-US" sz="1200" i="1" dirty="0"/>
              <a:t>Hayley</a:t>
            </a:r>
            <a:r>
              <a:rPr lang="en-US" sz="1200" dirty="0"/>
              <a:t>, Rochelle, Celeste, and Ryan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EF282F"/>
              </a:buClr>
            </a:pPr>
            <a:endParaRPr lang="en-US" sz="1800" dirty="0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1B4B6B88-13BB-4217-AC98-A30D76423A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17" y="3122149"/>
            <a:ext cx="1033272" cy="1033272"/>
          </a:xfrm>
          <a:prstGeom prst="ellipse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F1064A2-A5E4-4291-92CB-17CBEF9DBEFE}"/>
              </a:ext>
            </a:extLst>
          </p:cNvPr>
          <p:cNvGrpSpPr/>
          <p:nvPr/>
        </p:nvGrpSpPr>
        <p:grpSpPr>
          <a:xfrm>
            <a:off x="962410" y="2983495"/>
            <a:ext cx="1645920" cy="1831458"/>
            <a:chOff x="3294782" y="3823320"/>
            <a:chExt cx="1765737" cy="1954852"/>
          </a:xfrm>
        </p:grpSpPr>
        <p:sp>
          <p:nvSpPr>
            <p:cNvPr id="111" name="Content Placeholder 3">
              <a:extLst>
                <a:ext uri="{FF2B5EF4-FFF2-40B4-BE49-F238E27FC236}">
                  <a16:creationId xmlns:a16="http://schemas.microsoft.com/office/drawing/2014/main" id="{42B379ED-25D2-4694-91DF-1CFC29D2C9D5}"/>
                </a:ext>
              </a:extLst>
            </p:cNvPr>
            <p:cNvSpPr txBox="1">
              <a:spLocks/>
            </p:cNvSpPr>
            <p:nvPr/>
          </p:nvSpPr>
          <p:spPr>
            <a:xfrm>
              <a:off x="3294782" y="5233134"/>
              <a:ext cx="1765737" cy="54503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Ryan Hammock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AZ</a:t>
              </a: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415CBBFB-573D-4F85-9CEC-3B45B11CE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8428" y="3823320"/>
              <a:ext cx="1371600" cy="1371600"/>
            </a:xfrm>
            <a:prstGeom prst="rect">
              <a:avLst/>
            </a:prstGeom>
          </p:spPr>
        </p:pic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34E71F91-E5DA-495B-ADB0-6233949153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" t="614" r="1151" b="8070"/>
          <a:stretch/>
        </p:blipFill>
        <p:spPr>
          <a:xfrm>
            <a:off x="545488" y="1381426"/>
            <a:ext cx="1007221" cy="1005840"/>
          </a:xfrm>
          <a:prstGeom prst="ellipse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094A8F97-AB1F-4905-B590-F5F6B79C95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23019" r="5127" b="10125"/>
          <a:stretch/>
        </p:blipFill>
        <p:spPr>
          <a:xfrm>
            <a:off x="3460288" y="1357688"/>
            <a:ext cx="1006654" cy="1005840"/>
          </a:xfrm>
          <a:prstGeom prst="ellipse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376D8324-403E-465C-90F7-AF44F9631E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r="12371" b="21234"/>
          <a:stretch/>
        </p:blipFill>
        <p:spPr>
          <a:xfrm>
            <a:off x="1277921" y="3132402"/>
            <a:ext cx="1014899" cy="1005840"/>
          </a:xfrm>
          <a:prstGeom prst="ellipse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1CFEFC9D-6173-490F-BEDC-29F56C7D98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84" y="3132402"/>
            <a:ext cx="1006772" cy="1005840"/>
          </a:xfrm>
          <a:prstGeom prst="ellipse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1EB5E7DC-1A02-4F36-8B03-474077F1853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4"/>
          <a:stretch/>
        </p:blipFill>
        <p:spPr>
          <a:xfrm>
            <a:off x="3445080" y="4969647"/>
            <a:ext cx="1017297" cy="1005840"/>
          </a:xfrm>
          <a:prstGeom prst="ellipse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C2D9AC3-ED2D-4687-9DFA-FA9F4A96CDBB}"/>
              </a:ext>
            </a:extLst>
          </p:cNvPr>
          <p:cNvGrpSpPr/>
          <p:nvPr/>
        </p:nvGrpSpPr>
        <p:grpSpPr>
          <a:xfrm>
            <a:off x="6850734" y="1041234"/>
            <a:ext cx="3108660" cy="2213367"/>
            <a:chOff x="6397168" y="4553230"/>
            <a:chExt cx="3108660" cy="2213367"/>
          </a:xfrm>
        </p:grpSpPr>
        <p:sp>
          <p:nvSpPr>
            <p:cNvPr id="119" name="Content Placeholder 3">
              <a:extLst>
                <a:ext uri="{FF2B5EF4-FFF2-40B4-BE49-F238E27FC236}">
                  <a16:creationId xmlns:a16="http://schemas.microsoft.com/office/drawing/2014/main" id="{DA24ED93-3D13-4FFC-A65C-CA9C80C8F57D}"/>
                </a:ext>
              </a:extLst>
            </p:cNvPr>
            <p:cNvSpPr txBox="1">
              <a:spLocks/>
            </p:cNvSpPr>
            <p:nvPr/>
          </p:nvSpPr>
          <p:spPr>
            <a:xfrm>
              <a:off x="7951348" y="6233931"/>
              <a:ext cx="1554480" cy="45220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Hayley Pippin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ARC</a:t>
              </a:r>
            </a:p>
          </p:txBody>
        </p: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BAB881AC-1385-4294-88B0-037593649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5329" y="4979855"/>
              <a:ext cx="1266518" cy="1231952"/>
            </a:xfrm>
            <a:prstGeom prst="rect">
              <a:avLst/>
            </a:prstGeom>
          </p:spPr>
        </p:pic>
        <p:sp>
          <p:nvSpPr>
            <p:cNvPr id="121" name="Content Placeholder 3">
              <a:extLst>
                <a:ext uri="{FF2B5EF4-FFF2-40B4-BE49-F238E27FC236}">
                  <a16:creationId xmlns:a16="http://schemas.microsoft.com/office/drawing/2014/main" id="{DBD3D6CE-7593-4C57-928C-D59A5FC59122}"/>
                </a:ext>
              </a:extLst>
            </p:cNvPr>
            <p:cNvSpPr txBox="1">
              <a:spLocks/>
            </p:cNvSpPr>
            <p:nvPr/>
          </p:nvSpPr>
          <p:spPr>
            <a:xfrm>
              <a:off x="6631567" y="6275865"/>
              <a:ext cx="1280160" cy="49073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Cecil Byles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en-US" sz="13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JPL</a:t>
              </a: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21F35A8B-73B1-4267-A465-CE1A6A392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3984" y="4937797"/>
              <a:ext cx="1215327" cy="1274010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5E3DC1C0-D40F-4FDC-AFF1-621706816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3861">
              <a:off x="6779581" y="5057235"/>
              <a:ext cx="984131" cy="1035133"/>
            </a:xfrm>
            <a:prstGeom prst="ellipse">
              <a:avLst/>
            </a:prstGeom>
          </p:spPr>
        </p:pic>
        <p:sp>
          <p:nvSpPr>
            <p:cNvPr id="124" name="Rounded Rectangle 109">
              <a:extLst>
                <a:ext uri="{FF2B5EF4-FFF2-40B4-BE49-F238E27FC236}">
                  <a16:creationId xmlns:a16="http://schemas.microsoft.com/office/drawing/2014/main" id="{D8935B45-9179-42A6-8CF3-F57C35066E42}"/>
                </a:ext>
              </a:extLst>
            </p:cNvPr>
            <p:cNvSpPr/>
            <p:nvPr/>
          </p:nvSpPr>
          <p:spPr>
            <a:xfrm>
              <a:off x="6397168" y="4593604"/>
              <a:ext cx="3108660" cy="2098529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0CB0724-3D41-4E69-ADED-4C4BEAF7CA67}"/>
                </a:ext>
              </a:extLst>
            </p:cNvPr>
            <p:cNvSpPr/>
            <p:nvPr/>
          </p:nvSpPr>
          <p:spPr>
            <a:xfrm>
              <a:off x="7044342" y="4553230"/>
              <a:ext cx="17347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Senior Fellows</a:t>
              </a:r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092EC2E2-E1EB-4BD8-8B84-DF31B4098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86" t="8530" r="28356" b="14197"/>
            <a:stretch/>
          </p:blipFill>
          <p:spPr>
            <a:xfrm rot="5400000">
              <a:off x="8227199" y="5092911"/>
              <a:ext cx="1002779" cy="1005840"/>
            </a:xfrm>
            <a:prstGeom prst="ellipse">
              <a:avLst/>
            </a:prstGeom>
          </p:spPr>
        </p:pic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CF7E4B87-9CB1-44C7-BB26-A02D28481E1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30587"/>
          <a:stretch/>
        </p:blipFill>
        <p:spPr>
          <a:xfrm>
            <a:off x="4920649" y="4950213"/>
            <a:ext cx="1011196" cy="1052176"/>
          </a:xfrm>
          <a:prstGeom prst="flowChartConnector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CD5BE83B-3E1C-4AA0-ABBB-3D0C8FCEAED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0889" t="9226" r="31972" b="18267"/>
          <a:stretch/>
        </p:blipFill>
        <p:spPr>
          <a:xfrm>
            <a:off x="2010660" y="1362048"/>
            <a:ext cx="1016977" cy="1018469"/>
          </a:xfrm>
          <a:prstGeom prst="flowChartConnector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E1C34815-A8FC-4F99-AEFF-907467585B1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2" t="12574" r="22768" b="1660"/>
          <a:stretch/>
        </p:blipFill>
        <p:spPr>
          <a:xfrm>
            <a:off x="2014489" y="4946161"/>
            <a:ext cx="1020129" cy="1026045"/>
          </a:xfrm>
          <a:prstGeom prst="ellipse">
            <a:avLst/>
          </a:prstGeom>
        </p:spPr>
      </p:pic>
      <p:sp>
        <p:nvSpPr>
          <p:cNvPr id="130" name="Content Placeholder 17">
            <a:extLst>
              <a:ext uri="{FF2B5EF4-FFF2-40B4-BE49-F238E27FC236}">
                <a16:creationId xmlns:a16="http://schemas.microsoft.com/office/drawing/2014/main" id="{3259B25F-8151-4E83-887F-2896295E96A0}"/>
              </a:ext>
            </a:extLst>
          </p:cNvPr>
          <p:cNvSpPr txBox="1">
            <a:spLocks/>
          </p:cNvSpPr>
          <p:nvPr/>
        </p:nvSpPr>
        <p:spPr>
          <a:xfrm>
            <a:off x="224711" y="229762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DEVELOP Lead/Fellows</a:t>
            </a:r>
            <a:endParaRPr lang="en-US" sz="3200" dirty="0"/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E9E6AB9A-7B63-4F00-AA8D-C548AA80DB0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932" y="1769406"/>
            <a:ext cx="805425" cy="809462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440DF0B-2241-41C3-8F89-D4047BFA6F2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7491" y="79046"/>
            <a:ext cx="805425" cy="809462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18923540-1DDA-4AAF-8D91-F965154E58B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1109" y="4304944"/>
            <a:ext cx="805414" cy="809462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905B53C1-281F-438D-A6AC-6732FE6E481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692" y="2605708"/>
            <a:ext cx="803760" cy="809461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BF2196F2-25F1-4AF7-8DAA-D51C0314185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5" y="3459765"/>
            <a:ext cx="805432" cy="809461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E219C376-1243-42C0-A2D3-5BF4E5EC104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9300" y="924226"/>
            <a:ext cx="805425" cy="809462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FD60D3EC-80D0-4DB7-81BB-17DAD31B9AF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2905" y="5150124"/>
            <a:ext cx="805414" cy="809462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1D8F500C-434A-4ACE-9A35-CB94C0F48B6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1" y="5995304"/>
            <a:ext cx="805436" cy="8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Danny mangosing">
            <a:extLst>
              <a:ext uri="{FF2B5EF4-FFF2-40B4-BE49-F238E27FC236}">
                <a16:creationId xmlns:a16="http://schemas.microsoft.com/office/drawing/2014/main" id="{EF73AD61-22C5-4FD2-B3B0-C6207C355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5" y="5276864"/>
            <a:ext cx="1252728" cy="12527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66290A-9C95-4EA4-82FA-1E683A99DF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673" y="1374464"/>
            <a:ext cx="1253934" cy="1253933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8D120A-D9D4-4BFC-ADCD-59A3D5E8A3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20" y="3344353"/>
            <a:ext cx="1254572" cy="1253933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C05F95-028B-40EE-BB38-4E421986B4B3}"/>
              </a:ext>
            </a:extLst>
          </p:cNvPr>
          <p:cNvSpPr txBox="1"/>
          <p:nvPr/>
        </p:nvSpPr>
        <p:spPr>
          <a:xfrm>
            <a:off x="1900606" y="1522285"/>
            <a:ext cx="3824241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Projects, publications, presentations, conferences, deadlines, international work, webinars, partners, project hand-offs, proposals, Fellow positions 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Amanda: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757-864-5552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5"/>
              </a:rPr>
              <a:t>Amanda.L.Clayton@nasa.gov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7B803E-3C90-4785-B00A-AFA92502A919}"/>
              </a:ext>
            </a:extLst>
          </p:cNvPr>
          <p:cNvSpPr txBox="1"/>
          <p:nvPr/>
        </p:nvSpPr>
        <p:spPr>
          <a:xfrm>
            <a:off x="1833243" y="3335007"/>
            <a:ext cx="3891604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Contracts, payroll, SSAI systems, travel, schedule adjustments, paperwork, online application system, employment verifications, SSAI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Karen: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757-864-1276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6"/>
              </a:rPr>
              <a:t>Karen.N.Allsbrook@nasa.gov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DD977F-D49A-4978-BCFB-054A0BEF7BA8}"/>
              </a:ext>
            </a:extLst>
          </p:cNvPr>
          <p:cNvSpPr txBox="1"/>
          <p:nvPr/>
        </p:nvSpPr>
        <p:spPr>
          <a:xfrm>
            <a:off x="7969989" y="3576845"/>
            <a:ext cx="359366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Project Coordination &amp; Impact Analysis Teams – deliverables, tracking metrics, indicators, participant surveys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Cecil: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7"/>
              </a:rPr>
              <a:t>Robert.byles@ssaihq.com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F1AB83-7D26-4B8F-A194-AD7FDFAA257A}"/>
              </a:ext>
            </a:extLst>
          </p:cNvPr>
          <p:cNvSpPr txBox="1"/>
          <p:nvPr/>
        </p:nvSpPr>
        <p:spPr>
          <a:xfrm>
            <a:off x="1833243" y="5335715"/>
            <a:ext cx="38193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DEVELOP Website, software release, interactive mapper, software licenses, IT, communications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Danny: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757-864-3762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8"/>
              </a:rPr>
              <a:t>daniel.c.mangosing@nasa.gov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96B3D-F910-4BAB-A99A-7C77E70D1E92}"/>
              </a:ext>
            </a:extLst>
          </p:cNvPr>
          <p:cNvSpPr txBox="1"/>
          <p:nvPr/>
        </p:nvSpPr>
        <p:spPr>
          <a:xfrm>
            <a:off x="7910050" y="1417810"/>
            <a:ext cx="3559085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Employment status, offer letters, SSAI application, SSAI systems, employment verifications, SSAI POC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Media requests, social media approvals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Stephanie: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757-864-4498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9"/>
              </a:rPr>
              <a:t>Stephanie.Burke@ssiahq.com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282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6E98AE-E761-4D56-8107-02BAA923B1B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-1008" r="6021" b="33382"/>
          <a:stretch/>
        </p:blipFill>
        <p:spPr>
          <a:xfrm>
            <a:off x="6648169" y="1358133"/>
            <a:ext cx="1261881" cy="125272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1D8D38-7E8A-45DA-8D82-B88BA11114D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8530" r="28356" b="14197"/>
          <a:stretch/>
        </p:blipFill>
        <p:spPr>
          <a:xfrm rot="5400000">
            <a:off x="6650075" y="5309859"/>
            <a:ext cx="1248916" cy="125272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D0AC55-AC11-466C-B2C6-0D406DA6D81D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81" y="3383876"/>
            <a:ext cx="1252728" cy="125272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1018F7-8799-42D3-A8A3-21056DA908CF}"/>
              </a:ext>
            </a:extLst>
          </p:cNvPr>
          <p:cNvSpPr txBox="1"/>
          <p:nvPr/>
        </p:nvSpPr>
        <p:spPr>
          <a:xfrm>
            <a:off x="8033728" y="5408483"/>
            <a:ext cx="340305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Geoinformatics &amp; Communications Teams – technical help, code, AGOL, project videos 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Hayley: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13"/>
              </a:rPr>
              <a:t>Hayley.pippin@ssaihq.com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CC516C-0DE8-46BF-AB68-A8B6A447858F}"/>
              </a:ext>
            </a:extLst>
          </p:cNvPr>
          <p:cNvSpPr txBox="1"/>
          <p:nvPr/>
        </p:nvSpPr>
        <p:spPr>
          <a:xfrm>
            <a:off x="6661681" y="993219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Human Resources &amp; SSAI Processes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D5A0E-873E-4764-BB9C-8DC580EDDE31}"/>
              </a:ext>
            </a:extLst>
          </p:cNvPr>
          <p:cNvSpPr txBox="1"/>
          <p:nvPr/>
        </p:nvSpPr>
        <p:spPr>
          <a:xfrm>
            <a:off x="770346" y="1016068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Projects &amp; Publications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DE3456-5EC4-4097-81C9-4CB68BF0AAEA}"/>
              </a:ext>
            </a:extLst>
          </p:cNvPr>
          <p:cNvSpPr txBox="1"/>
          <p:nvPr/>
        </p:nvSpPr>
        <p:spPr>
          <a:xfrm>
            <a:off x="770346" y="2949997"/>
            <a:ext cx="311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Financial &amp; SSAI Processes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F7FFC-2CA5-44D1-B533-AEC2A1B11516}"/>
              </a:ext>
            </a:extLst>
          </p:cNvPr>
          <p:cNvSpPr txBox="1"/>
          <p:nvPr/>
        </p:nvSpPr>
        <p:spPr>
          <a:xfrm>
            <a:off x="6748067" y="3030873"/>
            <a:ext cx="454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Project Coordination &amp; Impact Analysis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FD0FB8-378E-42B6-AC0A-0AB4733E689C}"/>
              </a:ext>
            </a:extLst>
          </p:cNvPr>
          <p:cNvSpPr txBox="1"/>
          <p:nvPr/>
        </p:nvSpPr>
        <p:spPr>
          <a:xfrm>
            <a:off x="838473" y="489798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IT &amp; Software Support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B365A6-0FEA-40E7-B69F-31145F8CDB99}"/>
              </a:ext>
            </a:extLst>
          </p:cNvPr>
          <p:cNvSpPr txBox="1"/>
          <p:nvPr/>
        </p:nvSpPr>
        <p:spPr>
          <a:xfrm>
            <a:off x="6686450" y="4942313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Geoinformatics &amp; Communications</a:t>
            </a:r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275266DF-8F24-4622-97D3-11E0469FE263}"/>
              </a:ext>
            </a:extLst>
          </p:cNvPr>
          <p:cNvSpPr txBox="1">
            <a:spLocks/>
          </p:cNvSpPr>
          <p:nvPr/>
        </p:nvSpPr>
        <p:spPr>
          <a:xfrm>
            <a:off x="322121" y="177794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Questions? Contact…</a:t>
            </a:r>
            <a:endParaRPr lang="en-US" sz="3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C3DFC8-8505-4240-AE74-6F9EBCDA3972}"/>
              </a:ext>
            </a:extLst>
          </p:cNvPr>
          <p:cNvGrpSpPr/>
          <p:nvPr/>
        </p:nvGrpSpPr>
        <p:grpSpPr>
          <a:xfrm>
            <a:off x="5017790" y="135442"/>
            <a:ext cx="6718489" cy="607207"/>
            <a:chOff x="637003" y="5290692"/>
            <a:chExt cx="3691983" cy="1056769"/>
          </a:xfrm>
        </p:grpSpPr>
        <p:sp>
          <p:nvSpPr>
            <p:cNvPr id="24" name="Text Placeholder 5">
              <a:extLst>
                <a:ext uri="{FF2B5EF4-FFF2-40B4-BE49-F238E27FC236}">
                  <a16:creationId xmlns:a16="http://schemas.microsoft.com/office/drawing/2014/main" id="{A50ED2E0-4797-4E9E-8067-BA118CC355BA}"/>
                </a:ext>
              </a:extLst>
            </p:cNvPr>
            <p:cNvSpPr txBox="1">
              <a:spLocks/>
            </p:cNvSpPr>
            <p:nvPr/>
          </p:nvSpPr>
          <p:spPr>
            <a:xfrm>
              <a:off x="637003" y="5352018"/>
              <a:ext cx="3690881" cy="9497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Note: </a:t>
              </a:r>
              <a:r>
                <a:rPr lang="en-US" sz="1600" dirty="0"/>
                <a:t>for Virtual Machine questions, ask the Geoinformatics team or James Davis (SSAI) in the IT Support channel on Teams!</a:t>
              </a:r>
              <a:endParaRPr lang="en-US" sz="1800" dirty="0"/>
            </a:p>
          </p:txBody>
        </p:sp>
        <p:sp>
          <p:nvSpPr>
            <p:cNvPr id="25" name="Rounded Rectangle 44">
              <a:extLst>
                <a:ext uri="{FF2B5EF4-FFF2-40B4-BE49-F238E27FC236}">
                  <a16:creationId xmlns:a16="http://schemas.microsoft.com/office/drawing/2014/main" id="{ACAC9F71-7BAA-4B16-B755-7106DF845FA5}"/>
                </a:ext>
              </a:extLst>
            </p:cNvPr>
            <p:cNvSpPr/>
            <p:nvPr/>
          </p:nvSpPr>
          <p:spPr>
            <a:xfrm>
              <a:off x="637003" y="5290692"/>
              <a:ext cx="3691983" cy="1056769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58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84212F8E-49DA-427E-A0FA-A09697D1E3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DD804-0644-4384-B11F-1E0FD458F8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048125"/>
            <a:ext cx="5337703" cy="1714500"/>
          </a:xfrm>
        </p:spPr>
        <p:txBody>
          <a:bodyPr>
            <a:normAutofit fontScale="92500" lnSpcReduction="20000"/>
          </a:bodyPr>
          <a:lstStyle/>
          <a:p>
            <a:r>
              <a:rPr lang="en-US" sz="5200" dirty="0"/>
              <a:t>External Resources:</a:t>
            </a:r>
          </a:p>
          <a:p>
            <a:r>
              <a:rPr lang="en-US" sz="3500" dirty="0"/>
              <a:t>Data &amp; Trainings</a:t>
            </a:r>
          </a:p>
        </p:txBody>
      </p:sp>
    </p:spTree>
    <p:extLst>
      <p:ext uri="{BB962C8B-B14F-4D97-AF65-F5344CB8AC3E}">
        <p14:creationId xmlns:p14="http://schemas.microsoft.com/office/powerpoint/2010/main" val="8909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5D612A03-7A02-4DB2-B2B1-30BC447A5C71}"/>
              </a:ext>
            </a:extLst>
          </p:cNvPr>
          <p:cNvSpPr txBox="1">
            <a:spLocks/>
          </p:cNvSpPr>
          <p:nvPr/>
        </p:nvSpPr>
        <p:spPr>
          <a:xfrm>
            <a:off x="322121" y="177794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NASA Data Centers</a:t>
            </a:r>
            <a:endParaRPr lang="en-US" sz="3200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AF8AE429-1FCE-49DF-8566-7C2063D1EF93}"/>
              </a:ext>
            </a:extLst>
          </p:cNvPr>
          <p:cNvSpPr txBox="1">
            <a:spLocks/>
          </p:cNvSpPr>
          <p:nvPr/>
        </p:nvSpPr>
        <p:spPr>
          <a:xfrm>
            <a:off x="322121" y="1240320"/>
            <a:ext cx="10570780" cy="1343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The Earth Observing System Data and Information System (EOSDIS) is designed as a distributed system, with major facilities at Distributed Active Archive Centers (DAACs) located throughout the United States.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These institutions are custodians of EOS mission data and ensure that data will be easily accessible to users.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A7278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EF282F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A7278"/>
              </a:solidFill>
              <a:latin typeface="+mn-lt"/>
            </a:endParaRP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8F13BCE-3DB4-420F-8149-AD6E091E5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0" y="2400218"/>
            <a:ext cx="6175417" cy="40696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0E30D4-211F-4A49-8764-7CEC5B4458A9}"/>
              </a:ext>
            </a:extLst>
          </p:cNvPr>
          <p:cNvSpPr txBox="1"/>
          <p:nvPr/>
        </p:nvSpPr>
        <p:spPr>
          <a:xfrm>
            <a:off x="322121" y="2596073"/>
            <a:ext cx="537986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The EOSDIS DAACs process, archive, document, and distribute data from NASA's past and current Earth-observing satellites and field measurement programs.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DAACs provide services to users whose needs may cross the traditional boundaries of a science discipline, while continuing to support the particular needs of users within the discipline communities. User services include: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Assistance in selecting and obtaining data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Access to data-handling and visualization tools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Notification of data-related news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Technical support and referrals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5B8D24-5620-4C9F-9C97-3B61AFC6E16A}"/>
              </a:ext>
            </a:extLst>
          </p:cNvPr>
          <p:cNvGrpSpPr/>
          <p:nvPr/>
        </p:nvGrpSpPr>
        <p:grpSpPr>
          <a:xfrm>
            <a:off x="4492101" y="177794"/>
            <a:ext cx="7551455" cy="934343"/>
            <a:chOff x="574994" y="5290691"/>
            <a:chExt cx="3753992" cy="1087366"/>
          </a:xfrm>
        </p:grpSpPr>
        <p:sp>
          <p:nvSpPr>
            <p:cNvPr id="28" name="Text Placeholder 5">
              <a:extLst>
                <a:ext uri="{FF2B5EF4-FFF2-40B4-BE49-F238E27FC236}">
                  <a16:creationId xmlns:a16="http://schemas.microsoft.com/office/drawing/2014/main" id="{2E4A0D42-6A81-4C40-90F3-640A2D6F282C}"/>
                </a:ext>
              </a:extLst>
            </p:cNvPr>
            <p:cNvSpPr txBox="1">
              <a:spLocks/>
            </p:cNvSpPr>
            <p:nvPr/>
          </p:nvSpPr>
          <p:spPr>
            <a:xfrm>
              <a:off x="574994" y="5307539"/>
              <a:ext cx="3753992" cy="10705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By The Way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DAAC websites are a great way to access NASA Earth observation data! You can also find thorough documentation and metadata attached. </a:t>
              </a:r>
              <a:endParaRPr lang="en-US" sz="1800" dirty="0"/>
            </a:p>
          </p:txBody>
        </p:sp>
        <p:sp>
          <p:nvSpPr>
            <p:cNvPr id="29" name="Rounded Rectangle 47">
              <a:extLst>
                <a:ext uri="{FF2B5EF4-FFF2-40B4-BE49-F238E27FC236}">
                  <a16:creationId xmlns:a16="http://schemas.microsoft.com/office/drawing/2014/main" id="{89B53F76-2C91-4CD1-A50A-5BE03A623847}"/>
                </a:ext>
              </a:extLst>
            </p:cNvPr>
            <p:cNvSpPr/>
            <p:nvPr/>
          </p:nvSpPr>
          <p:spPr>
            <a:xfrm>
              <a:off x="637003" y="5290691"/>
              <a:ext cx="3691983" cy="1087366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1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5D612A03-7A02-4DB2-B2B1-30BC447A5C71}"/>
              </a:ext>
            </a:extLst>
          </p:cNvPr>
          <p:cNvSpPr txBox="1">
            <a:spLocks/>
          </p:cNvSpPr>
          <p:nvPr/>
        </p:nvSpPr>
        <p:spPr>
          <a:xfrm>
            <a:off x="322121" y="177794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NASA Data Center Resources</a:t>
            </a:r>
            <a:endParaRPr lang="en-US" sz="320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8FE7F35-B03D-48A5-9449-65DFAB81C43C}"/>
              </a:ext>
            </a:extLst>
          </p:cNvPr>
          <p:cNvSpPr txBox="1">
            <a:spLocks/>
          </p:cNvSpPr>
          <p:nvPr/>
        </p:nvSpPr>
        <p:spPr>
          <a:xfrm>
            <a:off x="322121" y="1066436"/>
            <a:ext cx="9431479" cy="2629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EF282F"/>
              </a:buClr>
            </a:pPr>
            <a:r>
              <a:rPr lang="en-US" sz="1600" dirty="0">
                <a:latin typeface="+mn-lt"/>
              </a:rPr>
              <a:t>Need access to NASA data? Check out the following sites: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EOSDIS Distributed Active Archive Centers (</a:t>
            </a:r>
            <a:r>
              <a:rPr lang="en-US" sz="1600" b="1" dirty="0">
                <a:latin typeface="+mn-lt"/>
              </a:rPr>
              <a:t>DAACs</a:t>
            </a:r>
            <a:r>
              <a:rPr lang="en-US" sz="1600" dirty="0">
                <a:latin typeface="+mn-lt"/>
              </a:rPr>
              <a:t>) </a:t>
            </a:r>
            <a:r>
              <a:rPr lang="en-US" sz="1600" dirty="0">
                <a:latin typeface="+mn-lt"/>
                <a:hlinkClick r:id="rId2"/>
              </a:rPr>
              <a:t>https://earthdata.nasa.gov/about/daacs</a:t>
            </a:r>
            <a:endParaRPr lang="en-US" sz="1600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Earth Data Search  </a:t>
            </a:r>
            <a:r>
              <a:rPr lang="en-US" sz="1600" dirty="0">
                <a:latin typeface="+mn-lt"/>
                <a:hlinkClick r:id="rId3"/>
              </a:rPr>
              <a:t>https://search.earthdata.nasa.gov/search</a:t>
            </a:r>
            <a:r>
              <a:rPr lang="en-US" sz="1600" dirty="0">
                <a:latin typeface="+mn-lt"/>
              </a:rPr>
              <a:t>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n-lt"/>
              </a:rPr>
              <a:t>Earthdata</a:t>
            </a:r>
            <a:r>
              <a:rPr lang="en-US" sz="1600" b="1" dirty="0">
                <a:latin typeface="+mn-lt"/>
              </a:rPr>
              <a:t> Forum </a:t>
            </a:r>
            <a:r>
              <a:rPr lang="en-US" sz="1600" dirty="0">
                <a:latin typeface="+mn-lt"/>
                <a:hlinkClick r:id="rId4"/>
              </a:rPr>
              <a:t>https://forum.earthdata.nasa.gov/</a:t>
            </a:r>
            <a:endParaRPr lang="en-US" sz="1600" dirty="0"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Ask questions about data types, access, issues, etc.</a:t>
            </a:r>
            <a:endParaRPr lang="en-US" sz="2800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LP DAAC </a:t>
            </a:r>
            <a:r>
              <a:rPr lang="en-US" sz="1600" b="1" dirty="0" err="1">
                <a:latin typeface="+mn-lt"/>
              </a:rPr>
              <a:t>AppEEARS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dirty="0">
                <a:latin typeface="+mn-lt"/>
                <a:hlinkClick r:id="rId5"/>
              </a:rPr>
              <a:t>https://lpdaac.usgs.gov/tools/appeears/</a:t>
            </a:r>
            <a:endParaRPr lang="en-US" sz="1600" dirty="0"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Simple and efficient data access and transformation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EF282F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75D185-04D2-4ACA-B74C-7553124A0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36466">
            <a:off x="6021812" y="3757544"/>
            <a:ext cx="5430724" cy="2560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DA664B1-65DC-42E4-B182-117E6C4044E2}"/>
              </a:ext>
            </a:extLst>
          </p:cNvPr>
          <p:cNvGrpSpPr/>
          <p:nvPr/>
        </p:nvGrpSpPr>
        <p:grpSpPr>
          <a:xfrm>
            <a:off x="894269" y="3894346"/>
            <a:ext cx="3727364" cy="2785860"/>
            <a:chOff x="637003" y="5290691"/>
            <a:chExt cx="4133410" cy="3407568"/>
          </a:xfrm>
        </p:grpSpPr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42D1FB1A-55BC-4DBB-948E-54CB43BC10CD}"/>
                </a:ext>
              </a:extLst>
            </p:cNvPr>
            <p:cNvSpPr txBox="1">
              <a:spLocks/>
            </p:cNvSpPr>
            <p:nvPr/>
          </p:nvSpPr>
          <p:spPr>
            <a:xfrm>
              <a:off x="638104" y="5374648"/>
              <a:ext cx="4132309" cy="33236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New to using NASA Earth science data? 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i="1" dirty="0">
                  <a:hlinkClick r:id="rId7"/>
                </a:rPr>
                <a:t>Data Pathfinders</a:t>
              </a:r>
              <a:r>
                <a:rPr lang="en-US" sz="1600" i="1" dirty="0"/>
                <a:t> </a:t>
              </a:r>
              <a:r>
                <a:rPr lang="en-US" sz="1600" dirty="0"/>
                <a:t>provide direct links to commonly-used datasets across NASA’s Earth science data collections</a:t>
              </a:r>
            </a:p>
            <a:p>
              <a:pPr algn="ctr">
                <a:spcBef>
                  <a:spcPts val="60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·</a:t>
              </a:r>
              <a:r>
                <a:rPr lang="en-US" sz="1600" i="1" dirty="0">
                  <a:solidFill>
                    <a:srgbClr val="EF282F"/>
                  </a:solidFill>
                </a:rPr>
                <a:t> </a:t>
              </a:r>
              <a:r>
                <a:rPr lang="en-US" sz="1400" i="1" dirty="0"/>
                <a:t>Agriculture &amp; Water Resources 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· </a:t>
              </a:r>
              <a:r>
                <a:rPr lang="en-US" sz="1400" i="1" dirty="0"/>
                <a:t>Biological Diversity &amp; Eco Forecasting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·</a:t>
              </a:r>
              <a:r>
                <a:rPr lang="en-US" sz="1600" i="1" dirty="0"/>
                <a:t> </a:t>
              </a:r>
              <a:r>
                <a:rPr lang="en-US" sz="1400" i="1" dirty="0"/>
                <a:t>Geographic Information Systems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· </a:t>
              </a:r>
              <a:r>
                <a:rPr lang="en-US" sz="1400" i="1" dirty="0"/>
                <a:t>Disasters</a:t>
              </a:r>
              <a:r>
                <a:rPr lang="en-US" sz="1400" b="1" i="1" dirty="0">
                  <a:solidFill>
                    <a:srgbClr val="EF282F"/>
                  </a:solidFill>
                </a:rPr>
                <a:t>·</a:t>
              </a:r>
              <a:r>
                <a:rPr lang="en-US" sz="1400" i="1" dirty="0"/>
                <a:t> Health &amp; Air Quality</a:t>
              </a:r>
              <a:r>
                <a:rPr lang="en-US" sz="1600" b="1" i="1" dirty="0">
                  <a:solidFill>
                    <a:srgbClr val="EF282F"/>
                  </a:solidFill>
                </a:rPr>
                <a:t>· </a:t>
              </a:r>
              <a:r>
                <a:rPr lang="en-US" sz="1400" i="1" dirty="0"/>
                <a:t>Wildfires</a:t>
              </a:r>
              <a:endParaRPr lang="en-US" sz="1600" i="1" dirty="0"/>
            </a:p>
          </p:txBody>
        </p:sp>
        <p:sp>
          <p:nvSpPr>
            <p:cNvPr id="15" name="Rounded Rectangle 44">
              <a:extLst>
                <a:ext uri="{FF2B5EF4-FFF2-40B4-BE49-F238E27FC236}">
                  <a16:creationId xmlns:a16="http://schemas.microsoft.com/office/drawing/2014/main" id="{B992EAA5-C10F-4C74-AA64-5DF1A641E4AA}"/>
                </a:ext>
              </a:extLst>
            </p:cNvPr>
            <p:cNvSpPr/>
            <p:nvPr/>
          </p:nvSpPr>
          <p:spPr>
            <a:xfrm>
              <a:off x="637003" y="5290691"/>
              <a:ext cx="4133410" cy="3187007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satellite, transport, dark&#10;&#10;Description automatically generated">
            <a:extLst>
              <a:ext uri="{FF2B5EF4-FFF2-40B4-BE49-F238E27FC236}">
                <a16:creationId xmlns:a16="http://schemas.microsoft.com/office/drawing/2014/main" id="{99083D35-54AD-4427-A1A6-3DA7E640AE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5609"/>
            <a:ext cx="5503979" cy="3095988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13CA10A-6B43-4235-B40C-6BF48864B8B9}"/>
              </a:ext>
            </a:extLst>
          </p:cNvPr>
          <p:cNvSpPr/>
          <p:nvPr/>
        </p:nvSpPr>
        <p:spPr>
          <a:xfrm>
            <a:off x="9353549" y="1109983"/>
            <a:ext cx="2733675" cy="1823717"/>
          </a:xfrm>
          <a:prstGeom prst="wedgeEllipseCallout">
            <a:avLst>
              <a:gd name="adj1" fmla="val -80373"/>
              <a:gd name="adj2" fmla="val -106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496AD"/>
                </a:solidFill>
              </a:rPr>
              <a:t>Now where did I put </a:t>
            </a:r>
            <a:r>
              <a:rPr lang="en-US" dirty="0" smtClean="0">
                <a:solidFill>
                  <a:srgbClr val="5496AD"/>
                </a:solidFill>
              </a:rPr>
              <a:t>those </a:t>
            </a:r>
            <a:r>
              <a:rPr lang="en-US" dirty="0">
                <a:solidFill>
                  <a:srgbClr val="5496AD"/>
                </a:solidFill>
              </a:rPr>
              <a:t>data…?</a:t>
            </a:r>
          </a:p>
        </p:txBody>
      </p:sp>
    </p:spTree>
    <p:extLst>
      <p:ext uri="{BB962C8B-B14F-4D97-AF65-F5344CB8AC3E}">
        <p14:creationId xmlns:p14="http://schemas.microsoft.com/office/powerpoint/2010/main" val="54096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18E9C"/>
        </a:solidFill>
        <a:ln w="920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ervir Highlights_20191028" id="{A7FD4D31-B20B-B74B-82AF-C8AC2278C00A}" vid="{03EC6B61-F944-B646-B827-3DC62659C5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1_Theme2</Template>
  <TotalTime>9071</TotalTime>
  <Words>943</Words>
  <Application>Microsoft Office PowerPoint</Application>
  <PresentationFormat>Widescreen</PresentationFormat>
  <Paragraphs>130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Century Gothic</vt:lpstr>
      <vt:lpstr>Georgia</vt:lpstr>
      <vt:lpstr>Webdings</vt:lpstr>
      <vt:lpstr>1_Theme2</vt:lpstr>
      <vt:lpstr>PowerPoint Presentation</vt:lpstr>
      <vt:lpstr>PowerPoint Presentation</vt:lpstr>
      <vt:lpstr>RESOURCES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Rosenblatt</dc:creator>
  <cp:lastModifiedBy>Clayton, Amanda L. (LARC-E3)[SSAI DEVELOP]</cp:lastModifiedBy>
  <cp:revision>222</cp:revision>
  <dcterms:created xsi:type="dcterms:W3CDTF">2019-10-30T16:09:36Z</dcterms:created>
  <dcterms:modified xsi:type="dcterms:W3CDTF">2021-06-03T03:31:51Z</dcterms:modified>
</cp:coreProperties>
</file>