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23" r:id="rId6"/>
    <p:sldId id="417" r:id="rId7"/>
    <p:sldId id="450" r:id="rId8"/>
    <p:sldId id="345" r:id="rId9"/>
    <p:sldId id="423" r:id="rId10"/>
    <p:sldId id="424" r:id="rId11"/>
    <p:sldId id="338" r:id="rId12"/>
    <p:sldId id="446" r:id="rId13"/>
    <p:sldId id="439" r:id="rId14"/>
    <p:sldId id="431" r:id="rId15"/>
    <p:sldId id="445" r:id="rId16"/>
    <p:sldId id="434" r:id="rId17"/>
    <p:sldId id="444" r:id="rId18"/>
    <p:sldId id="420" r:id="rId19"/>
    <p:sldId id="436" r:id="rId20"/>
    <p:sldId id="419" r:id="rId21"/>
    <p:sldId id="453" r:id="rId22"/>
    <p:sldId id="336" r:id="rId23"/>
    <p:sldId id="449" r:id="rId24"/>
    <p:sldId id="451" r:id="rId25"/>
    <p:sldId id="448" r:id="rId26"/>
    <p:sldId id="308" r:id="rId27"/>
    <p:sldId id="442" r:id="rId28"/>
    <p:sldId id="4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Cunningham" initials="SC" lastIdx="5" clrIdx="0">
    <p:extLst>
      <p:ext uri="{19B8F6BF-5375-455C-9EA6-DF929625EA0E}">
        <p15:presenceInfo xmlns:p15="http://schemas.microsoft.com/office/powerpoint/2012/main" userId="S::scott.cunningham@ssaihq.com::301735c5-5d53-43c5-81d5-d07852af1884" providerId="AD"/>
      </p:ext>
    </p:extLst>
  </p:cmAuthor>
  <p:cmAuthor id="2" name="Madeleine Gregory" initials="MG" lastIdx="25" clrIdx="1">
    <p:extLst>
      <p:ext uri="{19B8F6BF-5375-455C-9EA6-DF929625EA0E}">
        <p15:presenceInfo xmlns:p15="http://schemas.microsoft.com/office/powerpoint/2012/main" userId="S::madeleine.gregory@ssaihq.com::fda6b58f-91df-4832-adbf-c151a934a6db" providerId="AD"/>
      </p:ext>
    </p:extLst>
  </p:cmAuthor>
  <p:cmAuthor id="3" name="Nicole Ramberg" initials="NR" lastIdx="22" clrIdx="2">
    <p:extLst>
      <p:ext uri="{19B8F6BF-5375-455C-9EA6-DF929625EA0E}">
        <p15:presenceInfo xmlns:p15="http://schemas.microsoft.com/office/powerpoint/2012/main" userId="S::nicole.ramberg@ssaihq.com::8bea0ed3-6ffd-45f5-964f-03d92dae60bc" providerId="AD"/>
      </p:ext>
    </p:extLst>
  </p:cmAuthor>
  <p:cmAuthor id="4" name="Monika Rock" initials="MR" lastIdx="2" clrIdx="3">
    <p:extLst>
      <p:ext uri="{19B8F6BF-5375-455C-9EA6-DF929625EA0E}">
        <p15:presenceInfo xmlns:p15="http://schemas.microsoft.com/office/powerpoint/2012/main" userId="S::monika.rock@ssaihq.com::8d11b3d4-7bff-4dd9-a5ec-94487ba687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FFFFFF"/>
    <a:srgbClr val="000000"/>
    <a:srgbClr val="7EB761"/>
    <a:srgbClr val="3E4268"/>
    <a:srgbClr val="CD7142"/>
    <a:srgbClr val="CD7124"/>
    <a:srgbClr val="D0652A"/>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2E0FF-4280-42F0-B60A-FB1612C6C872}" v="1" dt="2021-08-10T19:17:16.145"/>
    <p1510:client id="{246D601B-BDFC-9CB0-458D-50239B0DAF49}" v="39" dt="2021-08-09T18:45:04.667"/>
    <p1510:client id="{2542D9DE-A775-64DB-FBB2-F2E3259EB5CC}" v="6" dt="2021-08-09T20:14:43.925"/>
    <p1510:client id="{442FC27D-0DB1-4BE4-AA89-2F7A77C35AC6}" v="856" dt="2021-08-09T19:29:36.617"/>
    <p1510:client id="{503537B5-ED75-49A2-863E-D9B686B1D339}" v="2" dt="2021-08-09T19:50:23.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dendroica/3423747726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flickr.com/photos/usfwsmtnprairie/36940014742" TargetMode="External"/><Relationship Id="rId4" Type="http://schemas.openxmlformats.org/officeDocument/2006/relationships/hyperlink" Target="https://www.flickr.com/photos/nature80020/1422572609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USDA_NIFA_Twitter_Logo.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hotos/Dt5uJkuoSI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Christopher Tsz Hin Choi</a:t>
            </a:r>
          </a:p>
          <a:p>
            <a:endParaRPr lang="en-US">
              <a:cs typeface="Calibri"/>
            </a:endParaRPr>
          </a:p>
          <a:p>
            <a:r>
              <a:rPr lang="en-US">
                <a:cs typeface="Calibri"/>
              </a:rPr>
              <a:t>Hi and thank you for joining us, the Colorado Ecological Forecasting Team, to hear about our project: </a:t>
            </a:r>
            <a:r>
              <a:rPr lang="en-US" i="1">
                <a:cs typeface="Calibri"/>
              </a:rPr>
              <a:t>Monitoring Post-Fire Cheatgrass Distribution to Inform Management Planning</a:t>
            </a:r>
            <a:r>
              <a:rPr lang="en-US">
                <a:cs typeface="Calibri"/>
              </a:rPr>
              <a:t>. My name is Chris Choi, the project lead, and I am joined by Alix Bakke, Alex Posen, Mo Rock, and Nikole Vannest. With that, I will hand it off to Alix to introduce the project.</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a:cs typeface="Calibri"/>
              </a:rPr>
              <a:t>Monika Rock</a:t>
            </a:r>
          </a:p>
          <a:p>
            <a:endParaRPr lang="en-US">
              <a:cs typeface="Calibri"/>
            </a:endParaRPr>
          </a:p>
          <a:p>
            <a:r>
              <a:rPr lang="en-US">
                <a:cs typeface="Calibri"/>
              </a:rPr>
              <a:t>Other datasets we used were from ancillary sources, the original data was pulled from a satellite and then modified or edited to show other factors on the landscape. These include the field data we received from the USFS (pictured above), climate predictors which were pulled from PRISM Climate Group, Burn Treatments which were taken from a previous develop project, and Dispersal Corridors (pictured above). The information on roads came from the US Census Bureau and the trail information came from Colorado Parks and Wildlife.</a:t>
            </a: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03584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Nikole Vannest</a:t>
            </a:r>
            <a:endParaRPr lang="en-US"/>
          </a:p>
          <a:p>
            <a:endParaRPr lang="en-US"/>
          </a:p>
          <a:p>
            <a:r>
              <a:rPr lang="en-US"/>
              <a:t>*Cue first animation</a:t>
            </a:r>
            <a:endParaRPr lang="en-US">
              <a:cs typeface="Calibri"/>
            </a:endParaRPr>
          </a:p>
          <a:p>
            <a:r>
              <a:rPr lang="en-US">
                <a:cs typeface="Calibri"/>
              </a:rPr>
              <a:t>Thanks Mo, the first step in our modeling methodology was to perform a habitat suitability analysis to determine where cheatgrass is likely to grow. </a:t>
            </a:r>
          </a:p>
          <a:p>
            <a:r>
              <a:rPr lang="en-US">
                <a:cs typeface="Calibri"/>
              </a:rPr>
              <a:t>We received field data from the US forest service in the form of percent cheatgrass cover that we converted to presence and absence points, </a:t>
            </a:r>
          </a:p>
          <a:p>
            <a:endParaRPr lang="en-US">
              <a:cs typeface="Calibri"/>
            </a:endParaRPr>
          </a:p>
          <a:p>
            <a:r>
              <a:rPr lang="en-US">
                <a:cs typeface="Calibri"/>
              </a:rPr>
              <a:t>*Cue second animation</a:t>
            </a:r>
          </a:p>
          <a:p>
            <a:r>
              <a:rPr lang="en-US">
                <a:cs typeface="Calibri"/>
              </a:rPr>
              <a:t>and extracted ecologically relevant predictor variables from Google Earth Engine and ArcGIS Pro. </a:t>
            </a:r>
            <a:endParaRPr lang="en-US"/>
          </a:p>
          <a:p>
            <a:endParaRPr lang="en-US">
              <a:cs typeface="Calibri" panose="020F0502020204030204"/>
            </a:endParaRPr>
          </a:p>
          <a:p>
            <a:r>
              <a:rPr lang="en-US">
                <a:cs typeface="Calibri" panose="020F0502020204030204"/>
              </a:rPr>
              <a:t>*Cue last animation</a:t>
            </a:r>
          </a:p>
          <a:p>
            <a:r>
              <a:rPr lang="en-US">
                <a:cs typeface="Calibri" panose="020F0502020204030204"/>
              </a:rPr>
              <a:t>These datasets were plugged into </a:t>
            </a:r>
            <a:r>
              <a:rPr lang="en-US" err="1">
                <a:cs typeface="Calibri" panose="020F0502020204030204"/>
              </a:rPr>
              <a:t>VisTrails</a:t>
            </a:r>
            <a:r>
              <a:rPr lang="en-US">
                <a:cs typeface="Calibri" panose="020F0502020204030204"/>
              </a:rPr>
              <a:t>, a graphic user interface that utilizes SAHM, or software for assisted habitat modeling. We used SAHM to set up a recursive model that cleaned and aligned the predictive layers and field validation points to be run though and compared using Random</a:t>
            </a:r>
            <a:r>
              <a:rPr lang="en-US"/>
              <a:t> Forest, Generalized Linear, and Boosted Regression Models.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01484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Nikole Vannest</a:t>
            </a:r>
          </a:p>
          <a:p>
            <a:endParaRPr lang="en-US">
              <a:cs typeface="Calibri"/>
            </a:endParaRPr>
          </a:p>
          <a:p>
            <a:r>
              <a:rPr lang="en-US">
                <a:cs typeface="Calibri"/>
              </a:rPr>
              <a:t>Each of these models has a different interpretation of what is happening on the landscape with the given input, and for our purposes we found Random Forest to be the best fitting version of cheatgrass suitable habitat. In the graphs below, there is a disparity between the training line and the cross-validation data indicating the GLM and BRT models are a bit overfit and may not perform as well with a new set of training data. </a:t>
            </a:r>
          </a:p>
          <a:p>
            <a:endParaRPr lang="en-US">
              <a:cs typeface="Calibri"/>
            </a:endParaRPr>
          </a:p>
          <a:p>
            <a:r>
              <a:rPr lang="en-US">
                <a:cs typeface="Calibri"/>
              </a:rPr>
              <a:t>*Cue animation</a:t>
            </a:r>
          </a:p>
          <a:p>
            <a:r>
              <a:rPr lang="en-US">
                <a:cs typeface="Calibri"/>
              </a:rPr>
              <a:t>However, Random Forest is more closely aligned and was the model we decided to move forward with.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69469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Nikole Vannest</a:t>
            </a:r>
          </a:p>
          <a:p>
            <a:endParaRPr lang="en-US">
              <a:cs typeface="Calibri"/>
            </a:endParaRPr>
          </a:p>
          <a:p>
            <a:r>
              <a:rPr lang="en-US">
                <a:cs typeface="Calibri"/>
              </a:rPr>
              <a:t>This is the finalized predictor map that Random forest generated to display where cheatgrass would likely grow. The map is lighter where the model predicted less suitable habitat, and darker where it predicted the landscape to be more suitable to cheatgrass growth. The red dots on the landscape indicate areas of cheatgrass presence from field data provided by our partners.</a:t>
            </a:r>
          </a:p>
          <a:p>
            <a:endParaRPr lang="en-US">
              <a:cs typeface="Calibri"/>
            </a:endParaRPr>
          </a:p>
          <a:p>
            <a:r>
              <a:rPr lang="en-US">
                <a:cs typeface="Calibri"/>
              </a:rPr>
              <a:t>Just from looking at this output, you can tell that topography played a big role in determining suitability.</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92496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Nikole Vannest</a:t>
            </a:r>
          </a:p>
          <a:p>
            <a:endParaRPr lang="en-US">
              <a:cs typeface="Calibri"/>
            </a:endParaRPr>
          </a:p>
          <a:p>
            <a:r>
              <a:rPr lang="en-US">
                <a:cs typeface="Calibri"/>
              </a:rPr>
              <a:t>The final predictor variables we included in our model in order of importance are: </a:t>
            </a:r>
            <a:r>
              <a:rPr lang="en-US" err="1">
                <a:cs typeface="Calibri"/>
              </a:rPr>
              <a:t>Northness</a:t>
            </a:r>
            <a:r>
              <a:rPr lang="en-US">
                <a:cs typeface="Calibri"/>
              </a:rPr>
              <a:t>, Topographic Diversity, Elevation, Landform, </a:t>
            </a:r>
            <a:r>
              <a:rPr lang="en-US" err="1">
                <a:cs typeface="Calibri"/>
              </a:rPr>
              <a:t>mTPI</a:t>
            </a:r>
            <a:r>
              <a:rPr lang="en-US">
                <a:cs typeface="Calibri"/>
              </a:rPr>
              <a:t>, Slope, precipitation, and </a:t>
            </a:r>
            <a:r>
              <a:rPr lang="en-US" err="1">
                <a:cs typeface="Calibri"/>
              </a:rPr>
              <a:t>dNBR</a:t>
            </a:r>
            <a:r>
              <a:rPr lang="en-US">
                <a:cs typeface="Calibri"/>
              </a:rPr>
              <a:t>. This figure shows each variables' measure of importance.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486624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Nikole Vannest</a:t>
            </a:r>
          </a:p>
          <a:p>
            <a:endParaRPr lang="en-US">
              <a:cs typeface="Calibri"/>
            </a:endParaRPr>
          </a:p>
          <a:p>
            <a:r>
              <a:rPr lang="en-US">
                <a:cs typeface="Calibri"/>
              </a:rPr>
              <a:t>Here are the response curves for the top three indicators from the suitability model. As the indicator increases across the landscape, the model displays an expected response, and the </a:t>
            </a:r>
            <a:r>
              <a:rPr lang="en-US"/>
              <a:t>rug plot at the bottom of each graph indicates how the training data was distributed</a:t>
            </a:r>
            <a:r>
              <a:rPr lang="en-US">
                <a:cs typeface="Calibri"/>
              </a:rPr>
              <a:t>. All three curves are fairly consistent with what we'd expect based on the literature and knowledge of cheatgrass phenology; cheatgrass prefers south-facing, dry, and low elevation slopes. So, we would expect the </a:t>
            </a:r>
            <a:r>
              <a:rPr lang="en-US" err="1">
                <a:cs typeface="Calibri"/>
              </a:rPr>
              <a:t>northness</a:t>
            </a:r>
            <a:r>
              <a:rPr lang="en-US">
                <a:cs typeface="Calibri"/>
              </a:rPr>
              <a:t> curve to decrease, indicating a stronger preference for south facing slopes. In the rug plot below this graph, the field data also represents this trend; most of the red presence lines are gathered to the left where </a:t>
            </a:r>
            <a:r>
              <a:rPr lang="en-US" err="1">
                <a:cs typeface="Calibri"/>
              </a:rPr>
              <a:t>northness</a:t>
            </a:r>
            <a:r>
              <a:rPr lang="en-US">
                <a:cs typeface="Calibri"/>
              </a:rPr>
              <a:t> is low, and absence lines to the right where </a:t>
            </a:r>
            <a:r>
              <a:rPr lang="en-US" err="1">
                <a:cs typeface="Calibri"/>
              </a:rPr>
              <a:t>northness</a:t>
            </a:r>
            <a:r>
              <a:rPr lang="en-US">
                <a:cs typeface="Calibri"/>
              </a:rPr>
              <a:t> is higher. Same can be said for Topographic Diversity, cheatgrass preferring a less diverse landscape as it is a strong invasive in post-disturbance sites. </a:t>
            </a:r>
          </a:p>
          <a:p>
            <a:endParaRPr lang="en-US">
              <a:cs typeface="Calibri"/>
            </a:endParaRPr>
          </a:p>
          <a:p>
            <a:r>
              <a:rPr lang="en-US">
                <a:cs typeface="Calibri"/>
              </a:rPr>
              <a:t>Next I'll pass it to Alex Posen to chat about the detection model.</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99768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 Posen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*Cue animation</a:t>
            </a:r>
            <a:endParaRPr lang="en-US">
              <a:cs typeface="Calibri"/>
            </a:endParaRPr>
          </a:p>
          <a:p>
            <a:endParaRPr lang="en-US"/>
          </a:p>
          <a:p>
            <a:r>
              <a:rPr lang="en-US">
                <a:cs typeface="Calibri"/>
              </a:rPr>
              <a:t>Thanks Nicole - In order to create our final detection model, we first started with the habitat suitability map. </a:t>
            </a:r>
          </a:p>
          <a:p>
            <a:r>
              <a:rPr lang="en-US"/>
              <a:t>We overlayed the field data on the suitability map and found that cheatgrass was established in areas with a suitability factor of 39% and higher. We used this value to differentiate between suitable and unsuitable habitat, everything above 39% was considered suitable habitat, anything below unsuitable habitat. This suitability mask was then used to refine the detection model and improve accuracy. </a:t>
            </a:r>
            <a:endParaRPr lang="en-US">
              <a:cs typeface="Calibri"/>
            </a:endParaRP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*Cue animation</a:t>
            </a:r>
            <a:endParaRPr lang="en-US">
              <a:cs typeface="Calibri"/>
            </a:endParaRPr>
          </a:p>
          <a:p>
            <a:endParaRPr lang="en-US">
              <a:cs typeface="Calibri"/>
            </a:endParaRPr>
          </a:p>
          <a:p>
            <a:r>
              <a:rPr lang="en-US">
                <a:cs typeface="Calibri"/>
              </a:rPr>
              <a:t>Next, we brought in our spectral vegetation indices. We differenced these indices across various date ranges to capture the cheatgrass life cycles. For example, NDVI (normalized difference vegetation index) a greenness index, was calculated for June 15th and July 10th, among other dates. These two images would be subtracted in order to emphasize the early cheatgrass green-up and die off. Remember, cheatgrass is one of the first species to green-up and die off, therefore this differencing technique is able to differentiate other vegetation from cheatgrass.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*Cue animation</a:t>
            </a:r>
            <a:endParaRPr lang="en-US">
              <a:cs typeface="Calibri"/>
            </a:endParaRPr>
          </a:p>
          <a:p>
            <a:endParaRPr lang="en-US">
              <a:cs typeface="Calibri"/>
            </a:endParaRPr>
          </a:p>
          <a:p>
            <a:r>
              <a:rPr lang="en-US">
                <a:cs typeface="Calibri"/>
              </a:rPr>
              <a:t>We calculated a total of 7 indices, across 10 different date ranges. We inputted them into SAHM (software for assisted habitat modeling) and ran 3 machine learning algorithms. Again, random forests had the best performance.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031345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 Posen</a:t>
            </a:r>
          </a:p>
          <a:p>
            <a:endParaRPr lang="en-US">
              <a:cs typeface="Calibri"/>
            </a:endParaRPr>
          </a:p>
          <a:p>
            <a:r>
              <a:rPr lang="en-US">
                <a:cs typeface="Calibri"/>
              </a:rPr>
              <a:t>This is the final cheatgrass detection map predicting areas of current cheatgrass distribution, in green. The majority of detected cheatgrass is in the eastern region of the study area with lower elevations. We also see increased detection across the Poudre river/highway 14 corridor, which runs through the center of the study area.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85571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detection model, Tasseled cap wetness and brightness were among the most important variables for the model. These indices offer a combination of spectral bands to detect vegetation moisture and extent. Imagery captured on May 6th performed strongly, as it likely captured the cheatgrass green-up</a:t>
            </a:r>
          </a:p>
          <a:p>
            <a:endParaRPr lang="en-US">
              <a:cs typeface="Calibri"/>
            </a:endParaRPr>
          </a:p>
          <a:p>
            <a:r>
              <a:rPr lang="en-US">
                <a:cs typeface="Calibri"/>
              </a:rPr>
              <a:t>*</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796603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a:t>
            </a:r>
            <a:r>
              <a:rPr lang="en-US">
                <a:cs typeface="Calibri"/>
              </a:rPr>
              <a:t>Alex Posen</a:t>
            </a:r>
          </a:p>
          <a:p>
            <a:endParaRPr lang="en-US"/>
          </a:p>
          <a:p>
            <a:pPr marL="171450" indent="-171450">
              <a:buFont typeface="Arial"/>
              <a:buChar char="•"/>
            </a:pPr>
            <a:r>
              <a:rPr lang="en-US"/>
              <a:t>Our project had a number of limitations. First, our data had a range of resolutions from 10 meters to 4km making it difficult to fully capture the nuances of the study area. </a:t>
            </a:r>
            <a:endParaRPr lang="en-US">
              <a:cs typeface="Calibri"/>
            </a:endParaRPr>
          </a:p>
          <a:p>
            <a:pPr marL="171450" indent="-171450">
              <a:buFontTx/>
              <a:buChar char="-"/>
            </a:pPr>
            <a:r>
              <a:rPr lang="en-US"/>
              <a:t>Secondly, satellite imagery used in our detection model was collected at a 10 square meter resolution. Therefore, our model is unable to detect cheatgrass patches smaller than 10 square meters. </a:t>
            </a:r>
            <a:endParaRPr lang="en-US">
              <a:cs typeface="Calibri"/>
            </a:endParaRPr>
          </a:p>
          <a:p>
            <a:pPr marL="171450" indent="-171450">
              <a:buFontTx/>
              <a:buChar char="-"/>
            </a:pPr>
            <a:r>
              <a:rPr lang="en-US">
                <a:cs typeface="Calibri"/>
              </a:rPr>
              <a:t>Even though our models performed well on paper, we were unable to compare our results to actual ground truth information. The real world accuracy of our detection predictions has not yet been measured </a:t>
            </a:r>
          </a:p>
          <a:p>
            <a:pPr marL="171450" indent="-171450">
              <a:buFontTx/>
              <a:buChar char="-"/>
            </a:pPr>
            <a:r>
              <a:rPr lang="en-US"/>
              <a:t>Finally, our study area is very diverse in terms of topography and elevation. Our field data was limited and only captures a portion of the study area, tending to be near roads and trails</a:t>
            </a:r>
            <a:endParaRPr lang="en-US">
              <a:cs typeface="Calibri" panose="020F0502020204030204"/>
            </a:endParaRPr>
          </a:p>
          <a:p>
            <a:endParaRPr lang="en-US"/>
          </a:p>
          <a:p>
            <a:r>
              <a:rPr lang="en-US">
                <a:cs typeface="Calibri" panose="020F0502020204030204"/>
              </a:rPr>
              <a:t>I'll hand It off to Chirs for our conclusions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3606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Alix Bakke</a:t>
            </a:r>
          </a:p>
          <a:p>
            <a:endParaRPr lang="en-US">
              <a:cs typeface="Calibri"/>
            </a:endParaRPr>
          </a:p>
          <a:p>
            <a:r>
              <a:rPr lang="en-US"/>
              <a:t>Cheatgrass is a winter annual which is a plant that germinates in fall, lives throughout the winter, and produces seeds then dies in the following season. This generalist plant can occupy a wide range of habitat. </a:t>
            </a:r>
            <a:endParaRPr lang="en-US">
              <a:cs typeface="Calibri"/>
            </a:endParaRPr>
          </a:p>
          <a:p>
            <a:r>
              <a:rPr lang="en-US"/>
              <a:t>It originated in regions throughout Eurasia and was first introduced to the U.S. in the 19th century to provide more resistant grazing species for rangelands. However, human dispersal of cheatgrass, allowed the invasive species to spread, and by the 20th century it was established in every state. Currently, cheatgrass covers more than 101 million acres throughout the western United States.</a:t>
            </a:r>
            <a:endParaRPr lang="en-US">
              <a:cs typeface="Calibri"/>
            </a:endParaRPr>
          </a:p>
          <a:p>
            <a:endParaRPr lang="en-US">
              <a:cs typeface="Calibri"/>
            </a:endParaRPr>
          </a:p>
          <a:p>
            <a:endParaRPr lang="en-US"/>
          </a:p>
          <a:p>
            <a:r>
              <a:rPr lang="en-US"/>
              <a:t>------------------------------Image Information Below ------------------------------</a:t>
            </a:r>
            <a:endParaRPr lang="en-US">
              <a:cs typeface="Calibri"/>
            </a:endParaRPr>
          </a:p>
          <a:p>
            <a:r>
              <a:rPr lang="en-US"/>
              <a:t>•Image Credit: Kurt Stueber</a:t>
            </a:r>
            <a:endParaRPr lang="en-US">
              <a:cs typeface="Calibri"/>
            </a:endParaRPr>
          </a:p>
          <a:p>
            <a:r>
              <a:rPr lang="en-US"/>
              <a:t>•Image Source: https://commons.wikimedia.org/wiki/File:Bromus_tectorum_%E2%80%94_Flora_Batava_%E2%80%94_Volume_v13.jpg, public domain</a:t>
            </a:r>
            <a:endParaRPr lang="nl-NL">
              <a:latin typeface="Times New Roman"/>
              <a:cs typeface="Times New Roman"/>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06368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Christopher Tsz Hin Choi</a:t>
            </a:r>
          </a:p>
          <a:p>
            <a:endParaRPr lang="en-US">
              <a:cs typeface="Calibri"/>
            </a:endParaRPr>
          </a:p>
          <a:p>
            <a:r>
              <a:rPr lang="en-US">
                <a:cs typeface="Calibri"/>
              </a:rPr>
              <a:t>To conclude, from our habitat suitability model we found that the best predictors were </a:t>
            </a:r>
            <a:r>
              <a:rPr lang="en-US" err="1">
                <a:cs typeface="Calibri"/>
              </a:rPr>
              <a:t>northness</a:t>
            </a:r>
            <a:r>
              <a:rPr lang="en-US">
                <a:cs typeface="Calibri"/>
              </a:rPr>
              <a:t>, topographic diversity, and elevation, all of which are topographic variables. On the other hand, burn and disturbance variables weren’t as crucial to determine habitat suitability </a:t>
            </a:r>
            <a:r>
              <a:rPr lang="en-US" b="1">
                <a:cs typeface="Calibri"/>
              </a:rPr>
              <a:t>within</a:t>
            </a:r>
            <a:r>
              <a:rPr lang="en-US">
                <a:cs typeface="Calibri"/>
              </a:rPr>
              <a:t> our study area. The Habitat Suitability Model also helped constrict the modeling range of the detection model and improved its accuracy</a:t>
            </a:r>
          </a:p>
          <a:p>
            <a:endParaRPr lang="en-US">
              <a:cs typeface="Calibri"/>
            </a:endParaRPr>
          </a:p>
          <a:p>
            <a:r>
              <a:rPr lang="en-US">
                <a:cs typeface="Calibri"/>
              </a:rPr>
              <a:t>From our Detection model, we found that the </a:t>
            </a:r>
            <a:r>
              <a:rPr lang="en-US" b="1">
                <a:cs typeface="Calibri"/>
              </a:rPr>
              <a:t>best predictors were Taselled-Cap Wetness and Greenness </a:t>
            </a:r>
            <a:r>
              <a:rPr lang="en-US">
                <a:cs typeface="Calibri"/>
              </a:rPr>
              <a:t>with a model that </a:t>
            </a:r>
            <a:r>
              <a:rPr lang="en-US" b="1">
                <a:cs typeface="Calibri"/>
              </a:rPr>
              <a:t>prioritizes May dates</a:t>
            </a:r>
            <a:r>
              <a:rPr lang="en-US">
                <a:cs typeface="Calibri"/>
              </a:rPr>
              <a:t>. Pre-boot stage May imagery contrasted the most with later imagery and best captured cheatgrass’ boot-stages. This shows that cheatgrass can be </a:t>
            </a:r>
            <a:r>
              <a:rPr lang="en-US" b="1">
                <a:cs typeface="Calibri"/>
              </a:rPr>
              <a:t>detected with limited imagery within a short timeframe</a:t>
            </a:r>
            <a:r>
              <a:rPr lang="en-US">
                <a:cs typeface="Calibri"/>
              </a:rPr>
              <a:t>.</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52722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Christopher Tsz Hin Choi</a:t>
            </a:r>
          </a:p>
          <a:p>
            <a:endParaRPr lang="en-US">
              <a:cs typeface="Calibri"/>
            </a:endParaRPr>
          </a:p>
          <a:p>
            <a:r>
              <a:rPr lang="en-GB">
                <a:effectLst/>
              </a:rPr>
              <a:t>Through our project, we firstly found that habitat suitability models can be useful for cheatgrass mitigation. Secondly, that</a:t>
            </a:r>
            <a:r>
              <a:rPr lang="en-GB" baseline="0">
                <a:effectLst/>
              </a:rPr>
              <a:t> p</a:t>
            </a:r>
            <a:r>
              <a:rPr lang="en-GB"/>
              <a:t>ost-fire cheatgrass detection is possible soon after a fire, if imagery capturing phenological changes due to the boot-stage are captured. And lastly, that remote sensing can support field observations to model cheatgrass, saving both time and money.</a:t>
            </a:r>
          </a:p>
          <a:p>
            <a:endParaRPr lang="en-US">
              <a:cs typeface="Calibri"/>
            </a:endParaRPr>
          </a:p>
          <a:p>
            <a:endParaRPr lang="en-US"/>
          </a:p>
          <a:p>
            <a:r>
              <a:rPr lang="en-US"/>
              <a:t>------------------------------Image Information Below ------------------------------</a:t>
            </a:r>
            <a:endParaRPr lang="en-US">
              <a:cs typeface="Calibri"/>
            </a:endParaRPr>
          </a:p>
          <a:p>
            <a:r>
              <a:rPr lang="en-US">
                <a:cs typeface="Calibri"/>
              </a:rPr>
              <a:t>Image Credit: USDA/NRCS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source: </a:t>
            </a:r>
            <a:r>
              <a:rPr lang="en-US"/>
              <a:t>https://www.flickr.com/photos/usfwshq/8598789914 </a:t>
            </a:r>
            <a:r>
              <a:rPr lang="en-US" sz="1200" b="1" i="0" kern="1200">
                <a:solidFill>
                  <a:schemeClr val="tx1"/>
                </a:solidFill>
                <a:effectLst/>
                <a:latin typeface="+mn-lt"/>
                <a:ea typeface="+mn-ea"/>
                <a:cs typeface="+mn-cs"/>
              </a:rPr>
              <a:t>(CC BY 2.0)</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56892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Christopher Tsz Hin Choi</a:t>
            </a:r>
          </a:p>
          <a:p>
            <a:endParaRPr lang="en-US">
              <a:cs typeface="Calibri"/>
            </a:endParaRPr>
          </a:p>
          <a:p>
            <a:r>
              <a:rPr lang="en-US">
                <a:cs typeface="Calibri"/>
              </a:rPr>
              <a:t>In the</a:t>
            </a:r>
            <a:r>
              <a:rPr lang="en-US" baseline="0">
                <a:cs typeface="Calibri"/>
              </a:rPr>
              <a:t> f</a:t>
            </a:r>
            <a:r>
              <a:rPr lang="en-US">
                <a:cs typeface="Calibri"/>
              </a:rPr>
              <a:t>uture, we recommend exploring models that are more specific to different regions within the study area. This is due to our study area being extremely topographically heterogeneous.</a:t>
            </a:r>
          </a:p>
          <a:p>
            <a:r>
              <a:rPr lang="en-US">
                <a:cs typeface="Calibri"/>
              </a:rPr>
              <a:t>An increase in field points to capture this heterogeneity would be helpful in improving the range of our training data.</a:t>
            </a:r>
          </a:p>
          <a:p>
            <a:endParaRPr lang="en-US">
              <a:cs typeface="Calibri"/>
            </a:endParaRPr>
          </a:p>
          <a:p>
            <a:r>
              <a:rPr lang="en-US">
                <a:cs typeface="Calibri"/>
              </a:rPr>
              <a:t>Studying other cheatgrass phenological life stage changes with more imagery may also improve our detection results</a:t>
            </a:r>
          </a:p>
          <a:p>
            <a:endParaRPr lang="en-US">
              <a:cs typeface="Calibri"/>
            </a:endParaRPr>
          </a:p>
          <a:p>
            <a:r>
              <a:rPr lang="en-US">
                <a:cs typeface="Calibri"/>
              </a:rPr>
              <a:t>Exploring how cheatgrass responds to other wildfire and secondary disturbances caused by wildfire, such as flash flooding and increased erosion, can provide information to land managers on how to best manage cheatgrass invasions under these novel circumstances.</a:t>
            </a:r>
          </a:p>
          <a:p>
            <a:endParaRPr lang="en-US">
              <a:cs typeface="Calibri"/>
            </a:endParaRPr>
          </a:p>
          <a:p>
            <a:endParaRPr lang="en-US">
              <a:cs typeface="Calibri"/>
            </a:endParaRPr>
          </a:p>
          <a:p>
            <a:endParaRPr lang="en-US">
              <a:cs typeface="Calibri"/>
            </a:endParaRPr>
          </a:p>
          <a:p>
            <a:r>
              <a:rPr lang="en-US"/>
              <a:t>------------------------------Image Information Below ------------------------------</a:t>
            </a:r>
          </a:p>
          <a:p>
            <a:r>
              <a:rPr lang="en-US">
                <a:cs typeface="Calibri"/>
              </a:rPr>
              <a:t>Image Credit: Bureau of Land Management </a:t>
            </a:r>
            <a:endParaRPr lang="en-US"/>
          </a:p>
          <a:p>
            <a:r>
              <a:rPr lang="en-US">
                <a:cs typeface="Calibri"/>
              </a:rPr>
              <a:t>Image Source: </a:t>
            </a:r>
            <a:r>
              <a:rPr lang="en-US"/>
              <a:t>https://www.flickr.com/photos/91981596@N06/20570187482</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563588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Christopher Tsz Hin Choi</a:t>
            </a:r>
          </a:p>
          <a:p>
            <a:endParaRPr lang="en-US"/>
          </a:p>
          <a:p>
            <a:r>
              <a:rPr lang="en-US"/>
              <a:t>We’d like to thank our Science Advisors, partners, and everyone else who supported us over the last 10 weeks and were crucial to the success of our project.</a:t>
            </a:r>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a:p>
            <a:r>
              <a:rPr lang="en-US"/>
              <a:t>------------------------------Image Information Below ------------------------------</a:t>
            </a:r>
            <a:endParaRPr lang="en-US">
              <a:cs typeface="Calibri"/>
            </a:endParaRPr>
          </a:p>
          <a:p>
            <a:r>
              <a:rPr lang="en-US">
                <a:cs typeface="Calibri"/>
              </a:rPr>
              <a:t>Image Credit: </a:t>
            </a:r>
            <a:r>
              <a:rPr lang="en-US"/>
              <a:t>Jennifer Strickland</a:t>
            </a:r>
            <a:endParaRPr lang="en-US">
              <a:cs typeface="Calibri"/>
            </a:endParaRPr>
          </a:p>
          <a:p>
            <a:r>
              <a:rPr lang="en-US">
                <a:cs typeface="Calibri"/>
              </a:rPr>
              <a:t>Image Source: </a:t>
            </a:r>
            <a:r>
              <a:rPr lang="en-US"/>
              <a:t>https://www.flickr.com/photos/usfwsmtnprairie/36275047894</a:t>
            </a:r>
            <a:r>
              <a:rPr lang="en-US">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7717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Alix Bakke</a:t>
            </a:r>
          </a:p>
          <a:p>
            <a:endParaRPr lang="en-US"/>
          </a:p>
          <a:p>
            <a:r>
              <a:rPr lang="en-US">
                <a:cs typeface="Calibri"/>
              </a:rPr>
              <a:t>There are three distinct life stages of cheatgrass, </a:t>
            </a:r>
            <a:r>
              <a:rPr lang="en-US"/>
              <a:t>beginning with the boot stage in early May where cheatgrass is at its greenest . The second stage occurs once seeds are produced and is known as the purple –to red stage which happens around late spring to early summer. Lastly, as cheatgrass ages, it reaches the brown stage indicating drying out of the plant.</a:t>
            </a:r>
            <a:endParaRPr lang="en-US">
              <a:cs typeface="Calibri"/>
            </a:endParaRPr>
          </a:p>
          <a:p>
            <a:r>
              <a:rPr lang="en-US"/>
              <a:t>Cheatgrass is efficient in establishing within new areas because of its ability to produce up to 70 million seeds per acre and its ability to survive on moderate winter and/or spring precipitation </a:t>
            </a:r>
            <a:endParaRPr lang="en-US">
              <a:cs typeface="Calibri"/>
            </a:endParaRPr>
          </a:p>
          <a:p>
            <a:endParaRPr lang="en-US">
              <a:cs typeface="Calibri"/>
            </a:endParaRPr>
          </a:p>
          <a:p>
            <a:endParaRPr lang="en-US"/>
          </a:p>
          <a:p>
            <a:endParaRPr lang="en-US"/>
          </a:p>
          <a:p>
            <a:r>
              <a:rPr lang="en-US"/>
              <a:t>------------------------------Image Information Below ------------------------------</a:t>
            </a:r>
            <a:endParaRPr lang="en-US">
              <a:cs typeface="Calibri"/>
            </a:endParaRPr>
          </a:p>
          <a:p>
            <a:r>
              <a:rPr lang="en-US"/>
              <a:t>Image 1 Credit: Dendroica cerulea</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1 Source: Flickr </a:t>
            </a:r>
            <a:r>
              <a:rPr lang="en-US">
                <a:hlinkClick r:id="rId3"/>
              </a:rPr>
              <a:t>https://www.flickr.com/photos/dendroica/34237477260/</a:t>
            </a:r>
            <a:r>
              <a:rPr lang="en-US"/>
              <a:t>, </a:t>
            </a:r>
            <a:r>
              <a:rPr lang="en-US" sz="1200" b="1" i="0" kern="1200">
                <a:solidFill>
                  <a:schemeClr val="tx1"/>
                </a:solidFill>
                <a:effectLst/>
                <a:latin typeface="+mn-lt"/>
                <a:ea typeface="+mn-ea"/>
                <a:cs typeface="+mn-cs"/>
              </a:rPr>
              <a:t>(CC BY-NC-SA 2.0)</a:t>
            </a:r>
          </a:p>
          <a:p>
            <a:endParaRPr lang="en-US"/>
          </a:p>
          <a:p>
            <a:r>
              <a:rPr lang="en-US" i="1"/>
              <a:t>Image 2 Credit: nature80020</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Image 2 source: Flickr </a:t>
            </a:r>
            <a:r>
              <a:rPr lang="en-US">
                <a:hlinkClick r:id="rId4"/>
              </a:rPr>
              <a:t>https://www.flickr.com/photos/nature80020/14225726098</a:t>
            </a:r>
            <a:r>
              <a:rPr lang="en-US"/>
              <a:t>, </a:t>
            </a:r>
            <a:r>
              <a:rPr lang="en-US" sz="1200" b="1" i="0" kern="1200">
                <a:solidFill>
                  <a:schemeClr val="tx1"/>
                </a:solidFill>
                <a:effectLst/>
                <a:latin typeface="+mn-lt"/>
                <a:ea typeface="+mn-ea"/>
                <a:cs typeface="+mn-cs"/>
              </a:rPr>
              <a:t>(CC BY-NC-SA 2.0)</a:t>
            </a:r>
          </a:p>
          <a:p>
            <a:endParaRPr lang="en-US"/>
          </a:p>
          <a:p>
            <a:r>
              <a:rPr lang="en-US" i="1"/>
              <a:t>Image 3 Credit: Jennifer Strickland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Image 3 Source: Flickr </a:t>
            </a:r>
            <a:r>
              <a:rPr lang="en-US">
                <a:hlinkClick r:id="rId5"/>
              </a:rPr>
              <a:t>https://www.flickr.com/photos/usfwsmtnprairie/36940014742</a:t>
            </a:r>
            <a:r>
              <a:rPr lang="en-US"/>
              <a:t>, </a:t>
            </a:r>
            <a:r>
              <a:rPr lang="en-US" sz="1200" b="1" i="0" kern="1200">
                <a:solidFill>
                  <a:schemeClr val="tx1"/>
                </a:solidFill>
                <a:effectLst/>
                <a:latin typeface="+mn-lt"/>
                <a:ea typeface="+mn-ea"/>
                <a:cs typeface="+mn-cs"/>
              </a:rPr>
              <a:t>(CC BY-NC-SA 2.0)</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57061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a:t>
            </a:r>
            <a:r>
              <a:rPr lang="en-US">
                <a:cs typeface="Calibri"/>
              </a:rPr>
              <a:t>Alix Bakke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Cheatgrass' early die off and efficiency in populating has created two major concerns within the community</a:t>
            </a:r>
            <a:endParaRPr lang="en-US">
              <a:cs typeface="Calibri"/>
            </a:endParaRPr>
          </a:p>
          <a:p>
            <a:r>
              <a:rPr lang="en-US"/>
              <a:t>First is the possible change in wildfire behavior. Disturbed areas such as forest fires allows for cheatgrass to spread into post-burned area. Additionally, as the plant grows then dries up and dies, there's a potential for increasing the risk of wildfires due to more fuel load on the landscape.</a:t>
            </a:r>
            <a:endParaRPr lang="en-US">
              <a:cs typeface="Calibri" panose="020F0502020204030204"/>
            </a:endParaRPr>
          </a:p>
          <a:p>
            <a:r>
              <a:rPr lang="en-US"/>
              <a:t> </a:t>
            </a:r>
            <a:endParaRPr lang="en-US">
              <a:cs typeface="Calibri"/>
            </a:endParaRPr>
          </a:p>
          <a:p>
            <a:r>
              <a:rPr lang="en-US"/>
              <a:t>The second concern is food availability for ungulates (a hoofed animal). Because of its efficiency in establishment, cheatgrass often outcompetes native vegetation. Since cheatgrass has such a short growing timeframe before dying off, it reduces nutrient availability throughout the growing season for these ungulates. This is of particular concern where cheatgrass has been documented within an ungulates winter range.</a:t>
            </a:r>
            <a:endParaRPr lang="en-US">
              <a:cs typeface="Calibri" panose="020F0502020204030204"/>
            </a:endParaRPr>
          </a:p>
          <a:p>
            <a:endParaRPr lang="en-US">
              <a:cs typeface="Calibri" panose="020F0502020204030204"/>
            </a:endParaRPr>
          </a:p>
          <a:p>
            <a:endParaRPr lang="en-US"/>
          </a:p>
          <a:p>
            <a:r>
              <a:rPr lang="en-US"/>
              <a:t>------------------------------Image Information Below ------------------------------</a:t>
            </a:r>
            <a:endParaRPr lang="en-US">
              <a:cs typeface="Calibri" panose="020F0502020204030204"/>
            </a:endParaRPr>
          </a:p>
          <a:p>
            <a:r>
              <a:rPr lang="en-US">
                <a:cs typeface="Calibri" panose="020F0502020204030204"/>
              </a:rPr>
              <a:t>Image Credit: Thayne Tuason</a:t>
            </a:r>
          </a:p>
          <a:p>
            <a:r>
              <a:rPr lang="en-US">
                <a:cs typeface="Calibri" panose="020F0502020204030204"/>
              </a:rPr>
              <a:t>Image Source: </a:t>
            </a:r>
            <a:r>
              <a:rPr lang="en-US"/>
              <a:t>https://commons.wikimedia.org/wiki/File:Cheatgrass_and_medusae_head_on_BLM_land_in_SW_Idaho.jpg</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60167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Alix Bakke</a:t>
            </a:r>
            <a:endParaRPr lang="en-US"/>
          </a:p>
          <a:p>
            <a:endParaRPr lang="en-US">
              <a:cs typeface="Calibri"/>
            </a:endParaRPr>
          </a:p>
          <a:p>
            <a:r>
              <a:rPr lang="en-US"/>
              <a:t>We partnered with the United States Forest Service, specifically the Arapaho and Roosevelt National Forests who oversees and manages these public lands. Our point of contact for this organization was Tom Bates, who is a forest plant ecologist.</a:t>
            </a:r>
            <a:endParaRPr lang="en-US">
              <a:cs typeface="Calibri"/>
            </a:endParaRPr>
          </a:p>
          <a:p>
            <a:r>
              <a:rPr lang="en-US">
                <a:cs typeface="Calibri"/>
              </a:rPr>
              <a:t>In addition to the community concerns discussed previously, the US Forest Service was concerned with the increased potential for prescribed burns to influence cheatgrass spread. </a:t>
            </a:r>
          </a:p>
          <a:p>
            <a:endParaRPr lang="en-US">
              <a:cs typeface="Calibri"/>
            </a:endParaRPr>
          </a:p>
          <a:p>
            <a:r>
              <a:rPr lang="en-US">
                <a:cs typeface="Calibri"/>
              </a:rPr>
              <a:t>I'll now hand it off to Mo who will guide us through the key concepts and methodology </a:t>
            </a:r>
            <a:endParaRPr lang="en-US"/>
          </a:p>
          <a:p>
            <a:r>
              <a:rPr lang="en-US"/>
              <a:t>------------------------------Image Information Below ------------------------------ </a:t>
            </a:r>
            <a:endParaRPr lang="en-US">
              <a:cs typeface="Calibri"/>
            </a:endParaRPr>
          </a:p>
          <a:p>
            <a:r>
              <a:rPr lang="en-US"/>
              <a:t>Image Credit: USDA</a:t>
            </a:r>
            <a:endParaRPr lang="en-US">
              <a:cs typeface="Calibri"/>
            </a:endParaRPr>
          </a:p>
          <a:p>
            <a:r>
              <a:rPr lang="en-US"/>
              <a:t>Image Source: </a:t>
            </a:r>
            <a:r>
              <a:rPr lang="en-US">
                <a:hlinkClick r:id="rId3"/>
              </a:rPr>
              <a:t>https://commons.wikimedia.org/wiki/File:USDA_NIFA_Twitter_Logo.jpg</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077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a:cs typeface="Calibri"/>
              </a:rPr>
              <a:t>Monika Rock</a:t>
            </a:r>
            <a:endParaRPr lang="en-US"/>
          </a:p>
          <a:p>
            <a:endParaRPr lang="en-US">
              <a:cs typeface="Calibri"/>
            </a:endParaRPr>
          </a:p>
          <a:p>
            <a:r>
              <a:rPr lang="en-US">
                <a:cs typeface="Calibri"/>
              </a:rPr>
              <a:t>Before we dive too deep, we wanted to cover some important key concepts. The first being Habitat Suitability Model. A habitat suitability model, or HSM, quantifies preferred habitat for a species of interest. Often these use topographic and climate variables among other datasets. The second concept is a Detection model. A detection model takes spectral imagery to detect the species of interest. So ideally, a HSM is showing where a species can grow, and a Detection model is showing where it is currently growing. </a:t>
            </a:r>
          </a:p>
          <a:p>
            <a:endParaRPr lang="en-US">
              <a:cs typeface="Calibri"/>
            </a:endParaRPr>
          </a:p>
          <a:p>
            <a:r>
              <a:rPr lang="en-US">
                <a:cs typeface="Calibri"/>
              </a:rPr>
              <a:t>Our last key term is Vegetation Indices, which is a dataset we used for the HSM. These layers modify a band using mathematic equations and transformations to highlight green vegetation. Basically, vegetation indices make it easier to see healthy vegetation on the landscape.</a:t>
            </a:r>
          </a:p>
          <a:p>
            <a:endParaRPr lang="en-US">
              <a:cs typeface="Calibri"/>
            </a:endParaRPr>
          </a:p>
          <a:p>
            <a:r>
              <a:rPr lang="en-US"/>
              <a:t>Topics to cover:</a:t>
            </a:r>
            <a:endParaRPr lang="en-US">
              <a:cs typeface="Calibri"/>
            </a:endParaRPr>
          </a:p>
          <a:p>
            <a:r>
              <a:rPr lang="en-US"/>
              <a:t>- HSM: quantifies preferred habitat for a species of interest</a:t>
            </a:r>
            <a:endParaRPr lang="en-US">
              <a:cs typeface="Calibri"/>
            </a:endParaRPr>
          </a:p>
          <a:p>
            <a:r>
              <a:rPr lang="en-US"/>
              <a:t>- Detection model: Locates present occurrence of species of interest</a:t>
            </a:r>
            <a:endParaRPr lang="en-US">
              <a:cs typeface="Calibri"/>
            </a:endParaRPr>
          </a:p>
          <a:p>
            <a:r>
              <a:rPr lang="en-US"/>
              <a:t>- Dispersal corridors: structures that enhance the dispersal of organisms</a:t>
            </a:r>
            <a:endParaRPr lang="en-US">
              <a:cs typeface="Calibri"/>
            </a:endParaRPr>
          </a:p>
          <a:p>
            <a:r>
              <a:rPr lang="en-US"/>
              <a:t>- Vegetation Indices: enhances vegetation properties by transforming 2 or more spectral ban</a:t>
            </a:r>
            <a:r>
              <a:rPr lang="en-US">
                <a:cs typeface="Calibri"/>
              </a:rPr>
              <a:t> </a:t>
            </a:r>
            <a:endParaRPr lang="en-US"/>
          </a:p>
          <a:p>
            <a:endParaRPr lang="en-US"/>
          </a:p>
          <a:p>
            <a:r>
              <a:rPr lang="en-US"/>
              <a:t>------------------------------Image Information Below ------------------------------</a:t>
            </a:r>
            <a:endParaRPr lang="en-US">
              <a:cs typeface="Calibri"/>
            </a:endParaRPr>
          </a:p>
          <a:p>
            <a:r>
              <a:rPr lang="en-US"/>
              <a:t>Image Credit: Andre William</a:t>
            </a:r>
            <a:endParaRPr lang="en-US">
              <a:cs typeface="Calibri"/>
            </a:endParaRPr>
          </a:p>
          <a:p>
            <a:r>
              <a:rPr lang="en-US"/>
              <a:t>Image Source: </a:t>
            </a:r>
            <a:r>
              <a:rPr lang="en-US">
                <a:hlinkClick r:id="rId3"/>
              </a:rPr>
              <a:t>https://unsplash.com/photos/Dt5uJkuoSIk</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65519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Monika Rock</a:t>
            </a:r>
          </a:p>
          <a:p>
            <a:endParaRPr lang="en-US">
              <a:cs typeface="Calibri"/>
            </a:endParaRPr>
          </a:p>
          <a:p>
            <a:r>
              <a:rPr lang="en-GB">
                <a:cs typeface="Calibri"/>
              </a:rPr>
              <a:t>We were tasked with two main objectives from the United States Forest Service. The first was to determine preferred post-disturbance cheatgrass growing conditions. We decided the best way to show this was though a Habitat Suitability Model. </a:t>
            </a:r>
          </a:p>
          <a:p>
            <a:endParaRPr lang="en-GB" b="1" i="1" u="none">
              <a:cs typeface="Calibri"/>
            </a:endParaRPr>
          </a:p>
          <a:p>
            <a:r>
              <a:rPr lang="en-GB" b="1" i="1" u="none">
                <a:cs typeface="Calibri"/>
              </a:rPr>
              <a:t>&lt;CLICK TO ANIMATE&gt;</a:t>
            </a:r>
          </a:p>
          <a:p>
            <a:endParaRPr lang="en-GB">
              <a:cs typeface="Calibri"/>
            </a:endParaRPr>
          </a:p>
          <a:p>
            <a:r>
              <a:rPr lang="en-GB">
                <a:cs typeface="Calibri"/>
              </a:rPr>
              <a:t>The second objective was to detect and map cheatgrass within the predicted area of suitable habitat and provide our partners with a cheatgrass detection map. </a:t>
            </a:r>
            <a:endParaRPr lang="en-GB"/>
          </a:p>
          <a:p>
            <a:endParaRPr lang="en-GB">
              <a:cs typeface="Calibri"/>
            </a:endParaRPr>
          </a:p>
          <a:p>
            <a:endParaRPr lang="en-US"/>
          </a:p>
          <a:p>
            <a:r>
              <a:rPr lang="en-US"/>
              <a:t> </a:t>
            </a:r>
            <a:endParaRPr lang="en-US">
              <a:cs typeface="Calibri"/>
            </a:endParaRPr>
          </a:p>
          <a:p>
            <a:r>
              <a:rPr lang="en-US"/>
              <a:t>------------------------------Image Information Below ------------------------------ </a:t>
            </a:r>
            <a:endParaRPr lang="en-US">
              <a:cs typeface="Calibri"/>
            </a:endParaRPr>
          </a:p>
          <a:p>
            <a:r>
              <a:rPr lang="en-US"/>
              <a:t>•Image Credit: PowerPoint Clipart </a:t>
            </a:r>
            <a:endParaRPr lang="en-US">
              <a:cs typeface="Calibri"/>
            </a:endParaRPr>
          </a:p>
          <a:p>
            <a:r>
              <a:rPr lang="en-US"/>
              <a:t>•Image Source: NA</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15326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Monika Rock</a:t>
            </a:r>
          </a:p>
          <a:p>
            <a:endParaRPr lang="en-US">
              <a:cs typeface="Calibri"/>
            </a:endParaRPr>
          </a:p>
          <a:p>
            <a:r>
              <a:rPr lang="en-US" b="1"/>
              <a:t>Final Notes (Cut version): </a:t>
            </a:r>
            <a:r>
              <a:rPr lang="en-US"/>
              <a:t>Once we knew our project objectives, we had to create a study area that took the Cameron Peak Fire, Past Burn Treatments, and the 136 field data points that the USFS collected this year into account. These factors are important in determining the region of interest because of fires complex relationship with cheatgrass and the importance of not over projecting our model as well as balancing our partners requests. We decided to create a convex polygon with a 150 m buffer around the field sample points to create a study area that would avoid extrapolating beyond our field points. </a:t>
            </a:r>
          </a:p>
          <a:p>
            <a:endParaRPr lang="en-US"/>
          </a:p>
          <a:p>
            <a:r>
              <a:rPr lang="en-US"/>
              <a:t>You can see that the Cameron Peak Fire burned nearly half of our study area. It was the largest fire in Colorado State’s recorded history and the only one to burn over 200,000 acres. There were 182 Prescribed burns, between 1993 and 2019 with the objective of reducing hazardous fuel loads in the forest. Both were taken into account when creating our final study area and even considered for our inputs to our models. </a:t>
            </a:r>
            <a:endParaRPr lang="en-US">
              <a:cs typeface="Calibri"/>
            </a:endParaRPr>
          </a:p>
          <a:p>
            <a:endParaRPr lang="en-US">
              <a:cs typeface="Calibri"/>
            </a:endParaRPr>
          </a:p>
          <a:p>
            <a:r>
              <a:rPr lang="en-US" b="1">
                <a:cs typeface="Calibri"/>
              </a:rPr>
              <a:t>Notes before cut: </a:t>
            </a:r>
            <a:r>
              <a:rPr lang="en-US">
                <a:cs typeface="Calibri"/>
              </a:rPr>
              <a:t>Once we knew our project objectives, we had to create a study area that took the Cameron Peak Fire, Past Burn Treatments, and the 136 field data points that the USFS collected this year into account. These factors are important in determining the region of interest because of fires complex relationship with cheatgrass and the importance of not over projecting our model as well as balancing our partners requests. We decided to create a convex polygon with a 150 m buffer around the field sample points to create a study area that would avoid extrapolating beyond our field points. </a:t>
            </a:r>
          </a:p>
          <a:p>
            <a:endParaRPr lang="en-US">
              <a:cs typeface="Calibri"/>
            </a:endParaRPr>
          </a:p>
          <a:p>
            <a:r>
              <a:rPr lang="en-US">
                <a:cs typeface="Calibri"/>
              </a:rPr>
              <a:t>You can see that the Cameron Peak Fire burned nearly half of our study area. It was the largest fire in Colorado State’s recorded history and the only one to burn over 200,000 acres. It also was unique in that it burned later into the year, not being fully out until December. There were 182 Prescribed burns, between 1993 and 2019 with the objective of reducing hazardous fuel loads in the forest. Both were taken into account when creating our final study area and even considered for our inputs to our models. </a:t>
            </a:r>
          </a:p>
          <a:p>
            <a:endParaRPr lang="en-US">
              <a:cs typeface="Calibri"/>
            </a:endParaRPr>
          </a:p>
          <a:p>
            <a:endParaRPr lang="en-US">
              <a:cs typeface="Calibri"/>
            </a:endParaRPr>
          </a:p>
          <a:p>
            <a:r>
              <a:rPr lang="en-US">
                <a:cs typeface="Calibri"/>
              </a:rPr>
              <a:t>##Talking points to include</a:t>
            </a:r>
          </a:p>
          <a:p>
            <a:r>
              <a:rPr lang="en-US">
                <a:cs typeface="Calibri"/>
              </a:rPr>
              <a:t>- explanation of why we produced a convex polygon:</a:t>
            </a:r>
            <a:r>
              <a:rPr lang="en-US" i="1">
                <a:cs typeface="Calibri"/>
              </a:rPr>
              <a:t> </a:t>
            </a:r>
            <a:r>
              <a:rPr lang="en-US" i="1"/>
              <a:t>We wanted to make sure we didn’t extrapolate beyond our field point distribution due to the heterogeneous landscape</a:t>
            </a:r>
            <a:r>
              <a:rPr lang="en-US">
                <a:cs typeface="Calibri"/>
              </a:rPr>
              <a:t> </a:t>
            </a:r>
          </a:p>
          <a:p>
            <a:r>
              <a:rPr lang="en-US">
                <a:cs typeface="Calibri"/>
              </a:rPr>
              <a:t>- Significance of the Cameron Peak Fire: Burning late into the fire season &amp; was the largest in recorded history</a:t>
            </a:r>
            <a:endParaRPr lang="en-US"/>
          </a:p>
          <a:p>
            <a:r>
              <a:rPr lang="en-US"/>
              <a:t>- Rx Burn &lt;- prescribed burn with the objective of reducing hazardous fuel loads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85617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Monika Rock</a:t>
            </a:r>
          </a:p>
          <a:p>
            <a:r>
              <a:rPr lang="en-US" b="1"/>
              <a:t>Final Notes (cut version):</a:t>
            </a:r>
            <a:r>
              <a:rPr lang="en-US"/>
              <a:t> For our project we used multiple datasets pulled from different locations. First, I will go over the datasets that directly used Satellites &amp; Sensors. We gathered Topographic Variables from Shuttle Radar Topography Mission, or SRTM, and Vegetation and Burn Severity Indices from Sentinel-2 MSI. </a:t>
            </a:r>
            <a:endParaRPr lang="en-US">
              <a:cs typeface="Calibri"/>
            </a:endParaRPr>
          </a:p>
          <a:p>
            <a:endParaRPr lang="en-US"/>
          </a:p>
          <a:p>
            <a:r>
              <a:rPr lang="en-US" b="1">
                <a:cs typeface="Calibri"/>
              </a:rPr>
              <a:t>Notes before cut: </a:t>
            </a:r>
            <a:r>
              <a:rPr lang="en-US">
                <a:cs typeface="Calibri"/>
              </a:rPr>
              <a:t>For our project we used multiple datasets pulled from different locations. First, I will go over the datasets that directly used Satellites &amp; Sensors. We gathered Topographic Variables from Shuttle Radar Topography Mission, or SRTM, and Vegetation and Burn Severity Indices from Sentinel-2 MSI. SRTM was a unique NASA mission in partnership with other countries to create the highest resolution digital topographic database of the planet. The SRTM is an active sensor, versus other satellites, like the Sentinel-2 MSI that uses the suns energy reflecting off earth to create a spectral picture. SRTM's resolution, or how big each pixel in the picture is 30 m by 30 m. Sentinel-2 MSI was used to gather Vegetation and Burn Severity Indices which came in 10 and 30 m resolution. </a:t>
            </a:r>
          </a:p>
          <a:p>
            <a:endParaRPr lang="en-US">
              <a:cs typeface="Calibri"/>
            </a:endParaRPr>
          </a:p>
          <a:p>
            <a:endParaRPr lang="en-US"/>
          </a:p>
          <a:p>
            <a:r>
              <a:rPr lang="en-US"/>
              <a:t>------------------------------Image Information Below ------------------------------ </a:t>
            </a:r>
            <a:endParaRPr lang="en-US">
              <a:cs typeface="Calibri"/>
            </a:endParaRPr>
          </a:p>
          <a:p>
            <a:r>
              <a:rPr lang="en-US">
                <a:cs typeface="Calibri"/>
              </a:rPr>
              <a:t>Earth Image Credit: NASA</a:t>
            </a:r>
          </a:p>
          <a:p>
            <a:r>
              <a:rPr lang="en-US">
                <a:cs typeface="Calibri"/>
              </a:rPr>
              <a:t>- https://www.nasa.gov/content/earth-day-image-gallery-celebrating-earths-beauty</a:t>
            </a:r>
          </a:p>
          <a:p>
            <a:endParaRPr lang="en-US">
              <a:cs typeface="Calibri"/>
            </a:endParaRPr>
          </a:p>
          <a:p>
            <a:r>
              <a:rPr lang="en-US">
                <a:cs typeface="Calibri"/>
              </a:rPr>
              <a:t>Shuttle Radar Topography Mission Credit: NASA</a:t>
            </a:r>
          </a:p>
          <a:p>
            <a:pPr marL="171450" indent="-171450">
              <a:buFontTx/>
              <a:buChar char="-"/>
            </a:pPr>
            <a:r>
              <a:rPr lang="en-US">
                <a:cs typeface="Calibri"/>
              </a:rPr>
              <a:t>Image Source: </a:t>
            </a:r>
            <a:r>
              <a:rPr lang="en-US"/>
              <a:t>https://www.nasa.gov/sites/default/files/thumbnails/image/iss063e076166.jpg</a:t>
            </a:r>
            <a:endParaRPr lang="en-US">
              <a:cs typeface="Calibri"/>
            </a:endParaRPr>
          </a:p>
          <a:p>
            <a:pPr marL="171450" indent="-171450">
              <a:buFontTx/>
              <a:buChar char="-"/>
            </a:pPr>
            <a:endParaRPr lang="en-US"/>
          </a:p>
          <a:p>
            <a:pPr marL="0" indent="0">
              <a:buFontTx/>
              <a:buNone/>
            </a:pPr>
            <a:r>
              <a:rPr lang="en-US"/>
              <a:t>Sentinel-2 MSI Credit: European Space Agency</a:t>
            </a:r>
            <a:endParaRPr lang="en-US">
              <a:cs typeface="Calibri"/>
            </a:endParaRPr>
          </a:p>
          <a:p>
            <a:pPr marL="0" indent="0">
              <a:buFontTx/>
              <a:buNone/>
            </a:pPr>
            <a:r>
              <a:rPr lang="en-US"/>
              <a:t>- Image Source: https://www.devpedia.developexchange.com/dp/index.php?title=File:24_Sentinel2.png</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009364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0517" r="28067"/>
          <a:stretch/>
        </p:blipFill>
        <p:spPr>
          <a:xfrm>
            <a:off x="0" y="-2392"/>
            <a:ext cx="5574890"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66A478"/>
                </a:solidFill>
                <a:latin typeface="Century Gothic" panose="020B0502020202020204" pitchFamily="34" charset="0"/>
              </a:rPr>
              <a:t>| </a:t>
            </a:r>
            <a:r>
              <a:rPr lang="en-US" sz="1600" spc="100" baseline="0">
                <a:solidFill>
                  <a:srgbClr val="66A478"/>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4078053873"/>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 id="214748372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55.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1.gif"/><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111/j.1600-0587.2012.07815.x" TargetMode="External"/><Relationship Id="rId2" Type="http://schemas.openxmlformats.org/officeDocument/2006/relationships/hyperlink" Target="https://doi.org/10.1016/j.ecoinf.2015.06.007" TargetMode="External"/><Relationship Id="rId1" Type="http://schemas.openxmlformats.org/officeDocument/2006/relationships/slideLayout" Target="../slideLayouts/slideLayout4.xml"/><Relationship Id="rId6" Type="http://schemas.openxmlformats.org/officeDocument/2006/relationships/hyperlink" Target="https://doi.org/10.1016/j.jag.2017.03.009" TargetMode="External"/><Relationship Id="rId5" Type="http://schemas.openxmlformats.org/officeDocument/2006/relationships/hyperlink" Target="https://doi.org/10.1007/s00442-015-3398-z" TargetMode="External"/><Relationship Id="rId4" Type="http://schemas.openxmlformats.org/officeDocument/2006/relationships/hyperlink" Target="https://doi.org/10.1111/ddi.1276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1177" y="5744529"/>
            <a:ext cx="2408032" cy="338554"/>
          </a:xfrm>
          <a:prstGeom prst="rect">
            <a:avLst/>
          </a:prstGeom>
        </p:spPr>
        <p:txBody>
          <a:bodyPr wrap="none" lIns="91440" tIns="45720" rIns="91440" bIns="45720" anchor="t">
            <a:spAutoFit/>
          </a:bodyPr>
          <a:lstStyle/>
          <a:p>
            <a:r>
              <a:rPr lang="en-US" sz="1600">
                <a:solidFill>
                  <a:srgbClr val="66A478"/>
                </a:solidFill>
                <a:latin typeface="Century Gothic"/>
              </a:rPr>
              <a:t>Colorado – Fort Collins</a:t>
            </a:r>
            <a:endParaRPr lang="en-US">
              <a:solidFill>
                <a:srgbClr val="66A478"/>
              </a:solidFill>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66A478"/>
                </a:solidFill>
                <a:latin typeface="Century Gothic"/>
              </a:rPr>
              <a:t>Colorado</a:t>
            </a:r>
            <a:endParaRPr lang="en-US" sz="3700" spc="0" baseline="0">
              <a:solidFill>
                <a:srgbClr val="66A478"/>
              </a:solidFill>
            </a:endParaRPr>
          </a:p>
          <a:p>
            <a:pPr algn="l"/>
            <a:r>
              <a:rPr lang="en-US" sz="2800" b="0" spc="0">
                <a:solidFill>
                  <a:srgbClr val="66A478"/>
                </a:solidFill>
              </a:rPr>
              <a:t>Ecological Forecasting</a:t>
            </a:r>
            <a:endParaRPr lang="en-US" sz="2800" b="0" spc="0" baseline="0">
              <a:solidFill>
                <a:srgbClr val="66A478"/>
              </a:solidFill>
            </a:endParaRPr>
          </a:p>
        </p:txBody>
      </p:sp>
      <p:sp>
        <p:nvSpPr>
          <p:cNvPr id="4" name="Subtitle 2"/>
          <p:cNvSpPr txBox="1">
            <a:spLocks/>
          </p:cNvSpPr>
          <p:nvPr/>
        </p:nvSpPr>
        <p:spPr>
          <a:xfrm>
            <a:off x="6102086" y="3092179"/>
            <a:ext cx="4890496" cy="787271"/>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chemeClr val="tx1">
                    <a:lumMod val="75000"/>
                    <a:lumOff val="25000"/>
                  </a:schemeClr>
                </a:solidFill>
                <a:latin typeface="Century Gothic"/>
              </a:rPr>
              <a:t>Monitoring Post-Fire Cheatgrass (</a:t>
            </a:r>
            <a:r>
              <a:rPr lang="en-US" sz="1800" i="1">
                <a:solidFill>
                  <a:schemeClr val="tx1">
                    <a:lumMod val="75000"/>
                    <a:lumOff val="25000"/>
                  </a:schemeClr>
                </a:solidFill>
                <a:latin typeface="Century Gothic"/>
              </a:rPr>
              <a:t>Bromus Tectorum</a:t>
            </a:r>
            <a:r>
              <a:rPr lang="en-US" sz="1800">
                <a:solidFill>
                  <a:schemeClr val="tx1">
                    <a:lumMod val="75000"/>
                    <a:lumOff val="25000"/>
                  </a:schemeClr>
                </a:solidFill>
                <a:latin typeface="Century Gothic"/>
              </a:rPr>
              <a:t>) Distribution to Inform Management Planning</a:t>
            </a:r>
          </a:p>
        </p:txBody>
      </p:sp>
      <p:sp>
        <p:nvSpPr>
          <p:cNvPr id="5" name="TextBox 4"/>
          <p:cNvSpPr txBox="1"/>
          <p:nvPr/>
        </p:nvSpPr>
        <p:spPr>
          <a:xfrm>
            <a:off x="6102086" y="4718922"/>
            <a:ext cx="4738095"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Alix Bakke, Christopher Tsz Hin Choi, Alex Posen, Monika Rock, &amp; Nikole Vannest</a:t>
            </a:r>
          </a:p>
        </p:txBody>
      </p:sp>
      <p:sp>
        <p:nvSpPr>
          <p:cNvPr id="8" name="TextBox 7">
            <a:extLst>
              <a:ext uri="{FF2B5EF4-FFF2-40B4-BE49-F238E27FC236}">
                <a16:creationId xmlns:a16="http://schemas.microsoft.com/office/drawing/2014/main" id="{F7E94AC3-FC16-49D3-9A80-41545B63CB75}"/>
              </a:ext>
            </a:extLst>
          </p:cNvPr>
          <p:cNvSpPr txBox="1"/>
          <p:nvPr/>
        </p:nvSpPr>
        <p:spPr>
          <a:xfrm rot="5400000">
            <a:off x="1145163" y="3052564"/>
            <a:ext cx="598678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een, colorful&#10;&#10;Description automatically generated">
            <a:extLst>
              <a:ext uri="{FF2B5EF4-FFF2-40B4-BE49-F238E27FC236}">
                <a16:creationId xmlns:a16="http://schemas.microsoft.com/office/drawing/2014/main" id="{5F3DC2C8-DF0C-4A29-A2C0-86D7A8CF7B6F}"/>
              </a:ext>
            </a:extLst>
          </p:cNvPr>
          <p:cNvPicPr>
            <a:picLocks noChangeAspect="1"/>
          </p:cNvPicPr>
          <p:nvPr/>
        </p:nvPicPr>
        <p:blipFill>
          <a:blip r:embed="rId3"/>
          <a:stretch>
            <a:fillRect/>
          </a:stretch>
        </p:blipFill>
        <p:spPr>
          <a:xfrm>
            <a:off x="174812" y="3432479"/>
            <a:ext cx="4188758" cy="2633064"/>
          </a:xfrm>
          <a:prstGeom prst="rect">
            <a:avLst/>
          </a:prstGeom>
        </p:spPr>
      </p:pic>
      <p:sp>
        <p:nvSpPr>
          <p:cNvPr id="5" name="Rectangle: Rounded Corners 4">
            <a:extLst>
              <a:ext uri="{FF2B5EF4-FFF2-40B4-BE49-F238E27FC236}">
                <a16:creationId xmlns:a16="http://schemas.microsoft.com/office/drawing/2014/main" id="{2AE7D69B-C7CB-40CE-9C5A-56518A0D5D30}"/>
              </a:ext>
            </a:extLst>
          </p:cNvPr>
          <p:cNvSpPr/>
          <p:nvPr/>
        </p:nvSpPr>
        <p:spPr>
          <a:xfrm>
            <a:off x="1231571" y="2171436"/>
            <a:ext cx="2715321" cy="10783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CA5E70A8-3CD4-4436-B5D0-3D3EDD2EC353}"/>
              </a:ext>
            </a:extLst>
          </p:cNvPr>
          <p:cNvSpPr/>
          <p:nvPr/>
        </p:nvSpPr>
        <p:spPr>
          <a:xfrm>
            <a:off x="9514378" y="4474867"/>
            <a:ext cx="2449057" cy="1515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6F51594B-7C75-4930-9FC0-8995003A7DC9}"/>
              </a:ext>
            </a:extLst>
          </p:cNvPr>
          <p:cNvSpPr/>
          <p:nvPr/>
        </p:nvSpPr>
        <p:spPr>
          <a:xfrm>
            <a:off x="5512218" y="4439588"/>
            <a:ext cx="2953321" cy="1515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1E1795C8-2B98-4C6B-9B44-593301DB2379}"/>
              </a:ext>
            </a:extLst>
          </p:cNvPr>
          <p:cNvSpPr/>
          <p:nvPr/>
        </p:nvSpPr>
        <p:spPr>
          <a:xfrm>
            <a:off x="4950487" y="2092993"/>
            <a:ext cx="2684380" cy="11567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cs typeface="Calibri"/>
            </a:endParaRPr>
          </a:p>
          <a:p>
            <a:pPr algn="ctr"/>
            <a:endParaRPr lang="en-US" sz="2000">
              <a:solidFill>
                <a:schemeClr val="accent6">
                  <a:lumMod val="50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048125C4-76A7-40F4-AE28-DDC3F5313413}"/>
              </a:ext>
            </a:extLst>
          </p:cNvPr>
          <p:cNvSpPr/>
          <p:nvPr/>
        </p:nvSpPr>
        <p:spPr>
          <a:xfrm>
            <a:off x="8466374" y="3432161"/>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panose="020B0502020202020204" pitchFamily="34" charset="0"/>
            </a:endParaRPr>
          </a:p>
        </p:txBody>
      </p:sp>
      <p:sp>
        <p:nvSpPr>
          <p:cNvPr id="22" name="Oval 21">
            <a:extLst>
              <a:ext uri="{FF2B5EF4-FFF2-40B4-BE49-F238E27FC236}">
                <a16:creationId xmlns:a16="http://schemas.microsoft.com/office/drawing/2014/main" id="{9A7F1FEE-740B-40ED-99B3-72CDB35BC8BB}"/>
              </a:ext>
            </a:extLst>
          </p:cNvPr>
          <p:cNvSpPr/>
          <p:nvPr/>
        </p:nvSpPr>
        <p:spPr>
          <a:xfrm>
            <a:off x="3946892" y="1179779"/>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panose="020B0502020202020204" pitchFamily="34" charset="0"/>
            </a:endParaRPr>
          </a:p>
        </p:txBody>
      </p:sp>
      <p:sp>
        <p:nvSpPr>
          <p:cNvPr id="4" name="Oval 3">
            <a:extLst>
              <a:ext uri="{FF2B5EF4-FFF2-40B4-BE49-F238E27FC236}">
                <a16:creationId xmlns:a16="http://schemas.microsoft.com/office/drawing/2014/main" id="{6C0523D1-E3BC-494B-B48E-920EA4514091}"/>
              </a:ext>
            </a:extLst>
          </p:cNvPr>
          <p:cNvSpPr/>
          <p:nvPr/>
        </p:nvSpPr>
        <p:spPr>
          <a:xfrm>
            <a:off x="272801" y="1179780"/>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panose="020B0502020202020204" pitchFamily="34" charset="0"/>
            </a:endParaRPr>
          </a:p>
        </p:txBody>
      </p:sp>
      <p:sp>
        <p:nvSpPr>
          <p:cNvPr id="2" name="Title 1"/>
          <p:cNvSpPr txBox="1">
            <a:spLocks/>
          </p:cNvSpPr>
          <p:nvPr/>
        </p:nvSpPr>
        <p:spPr>
          <a:xfrm>
            <a:off x="418432" y="285828"/>
            <a:ext cx="10108456" cy="87825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a:rPr>
              <a:t>Datasets</a:t>
            </a:r>
          </a:p>
          <a:p>
            <a:r>
              <a:rPr lang="en-US" sz="2400">
                <a:solidFill>
                  <a:srgbClr val="66A478"/>
                </a:solidFill>
                <a:latin typeface="Century Gothic"/>
              </a:rPr>
              <a:t>Ancillary Sources</a:t>
            </a:r>
            <a:endParaRPr lang="en-US" sz="2400">
              <a:solidFill>
                <a:srgbClr val="66A478"/>
              </a:solidFill>
              <a:latin typeface="Century Gothic" panose="020B0502020202020204" pitchFamily="34" charset="0"/>
            </a:endParaRPr>
          </a:p>
        </p:txBody>
      </p:sp>
      <p:sp>
        <p:nvSpPr>
          <p:cNvPr id="6638" name="TextBox 6637">
            <a:extLst>
              <a:ext uri="{FF2B5EF4-FFF2-40B4-BE49-F238E27FC236}">
                <a16:creationId xmlns:a16="http://schemas.microsoft.com/office/drawing/2014/main" id="{F11EA587-9592-4AFE-BA30-D00E64C76950}"/>
              </a:ext>
            </a:extLst>
          </p:cNvPr>
          <p:cNvSpPr txBox="1"/>
          <p:nvPr/>
        </p:nvSpPr>
        <p:spPr>
          <a:xfrm>
            <a:off x="9858457" y="4568452"/>
            <a:ext cx="23285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US Census Bureau &amp; Colorado Parks and Wildlife </a:t>
            </a:r>
          </a:p>
        </p:txBody>
      </p:sp>
      <p:sp>
        <p:nvSpPr>
          <p:cNvPr id="6643" name="TextBox 6642">
            <a:extLst>
              <a:ext uri="{FF2B5EF4-FFF2-40B4-BE49-F238E27FC236}">
                <a16:creationId xmlns:a16="http://schemas.microsoft.com/office/drawing/2014/main" id="{9EE29927-94E7-4AC4-BB85-4256E13BCEBA}"/>
              </a:ext>
            </a:extLst>
          </p:cNvPr>
          <p:cNvSpPr txBox="1"/>
          <p:nvPr/>
        </p:nvSpPr>
        <p:spPr>
          <a:xfrm>
            <a:off x="3411875" y="118334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a:solidFill>
                <a:schemeClr val="accent6">
                  <a:lumMod val="20000"/>
                  <a:lumOff val="80000"/>
                </a:schemeClr>
              </a:solidFill>
              <a:latin typeface="Century Gothic"/>
              <a:cs typeface="Calibri"/>
            </a:endParaRPr>
          </a:p>
          <a:p>
            <a:pPr algn="ctr"/>
            <a:r>
              <a:rPr lang="en-US" sz="2000" b="1">
                <a:solidFill>
                  <a:srgbClr val="FFFFFF"/>
                </a:solidFill>
                <a:latin typeface="Century Gothic"/>
                <a:cs typeface="Calibri"/>
              </a:rPr>
              <a:t>Climate</a:t>
            </a:r>
            <a:r>
              <a:rPr lang="en-US" sz="2000" b="1">
                <a:solidFill>
                  <a:schemeClr val="accent6">
                    <a:lumMod val="20000"/>
                    <a:lumOff val="80000"/>
                  </a:schemeClr>
                </a:solidFill>
                <a:latin typeface="Century Gothic"/>
                <a:cs typeface="Calibri"/>
              </a:rPr>
              <a:t> </a:t>
            </a:r>
          </a:p>
          <a:p>
            <a:pPr algn="ctr"/>
            <a:r>
              <a:rPr lang="en-US" sz="2000" b="1">
                <a:solidFill>
                  <a:srgbClr val="FFFFFF"/>
                </a:solidFill>
                <a:latin typeface="Century Gothic"/>
                <a:cs typeface="Calibri"/>
              </a:rPr>
              <a:t>Predictors</a:t>
            </a:r>
            <a:endParaRPr lang="en-US" sz="2000">
              <a:solidFill>
                <a:srgbClr val="FFFFFF"/>
              </a:solidFill>
              <a:latin typeface="Calibri" panose="020F0502020204030204"/>
              <a:cs typeface="Calibri"/>
            </a:endParaRPr>
          </a:p>
        </p:txBody>
      </p:sp>
      <p:sp>
        <p:nvSpPr>
          <p:cNvPr id="6644" name="TextBox 6643">
            <a:extLst>
              <a:ext uri="{FF2B5EF4-FFF2-40B4-BE49-F238E27FC236}">
                <a16:creationId xmlns:a16="http://schemas.microsoft.com/office/drawing/2014/main" id="{FB63AFF0-E8E3-4F03-B9CB-7D0215B8901B}"/>
              </a:ext>
            </a:extLst>
          </p:cNvPr>
          <p:cNvSpPr txBox="1"/>
          <p:nvPr/>
        </p:nvSpPr>
        <p:spPr>
          <a:xfrm>
            <a:off x="-287430" y="1180539"/>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a:solidFill>
                <a:srgbClr val="FFFFFF"/>
              </a:solidFill>
              <a:latin typeface="Calibri" panose="020F0502020204030204"/>
              <a:cs typeface="Calibri"/>
            </a:endParaRPr>
          </a:p>
          <a:p>
            <a:pPr algn="ctr"/>
            <a:r>
              <a:rPr lang="en-US" sz="2000" b="1">
                <a:solidFill>
                  <a:srgbClr val="FFFFFF"/>
                </a:solidFill>
                <a:latin typeface="Century Gothic"/>
              </a:rPr>
              <a:t>Field</a:t>
            </a:r>
            <a:endParaRPr lang="en-US" sz="2000" b="1">
              <a:solidFill>
                <a:srgbClr val="FFFFFF"/>
              </a:solidFill>
              <a:latin typeface="Calibri" panose="020F0502020204030204"/>
              <a:cs typeface="Calibri"/>
            </a:endParaRPr>
          </a:p>
          <a:p>
            <a:pPr algn="ctr"/>
            <a:r>
              <a:rPr lang="en-US" sz="2000" b="1">
                <a:solidFill>
                  <a:srgbClr val="FFFFFF"/>
                </a:solidFill>
                <a:latin typeface="Century Gothic"/>
              </a:rPr>
              <a:t>Data</a:t>
            </a:r>
            <a:endParaRPr lang="en-US" sz="2400" b="1">
              <a:solidFill>
                <a:srgbClr val="FFFFFF"/>
              </a:solidFill>
              <a:cs typeface="Calibri"/>
            </a:endParaRPr>
          </a:p>
        </p:txBody>
      </p:sp>
      <p:sp>
        <p:nvSpPr>
          <p:cNvPr id="6646" name="TextBox 6645">
            <a:extLst>
              <a:ext uri="{FF2B5EF4-FFF2-40B4-BE49-F238E27FC236}">
                <a16:creationId xmlns:a16="http://schemas.microsoft.com/office/drawing/2014/main" id="{812852A1-47ED-4A97-B92B-C58BFC1CCD16}"/>
              </a:ext>
            </a:extLst>
          </p:cNvPr>
          <p:cNvSpPr txBox="1"/>
          <p:nvPr/>
        </p:nvSpPr>
        <p:spPr>
          <a:xfrm>
            <a:off x="5353293" y="2306731"/>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PRISM</a:t>
            </a:r>
            <a:endParaRPr lang="en-US" sz="2000">
              <a:solidFill>
                <a:schemeClr val="tx1">
                  <a:lumMod val="75000"/>
                  <a:lumOff val="25000"/>
                </a:schemeClr>
              </a:solidFill>
              <a:latin typeface="Century Gothic"/>
              <a:cs typeface="Calibri"/>
            </a:endParaRPr>
          </a:p>
          <a:p>
            <a:r>
              <a:rPr lang="en-US" sz="2000">
                <a:solidFill>
                  <a:schemeClr val="tx1">
                    <a:lumMod val="75000"/>
                    <a:lumOff val="25000"/>
                  </a:schemeClr>
                </a:solidFill>
                <a:latin typeface="Century Gothic"/>
              </a:rPr>
              <a:t>Climate Group</a:t>
            </a:r>
            <a:endParaRPr lang="en-US" sz="2000">
              <a:solidFill>
                <a:schemeClr val="tx1">
                  <a:lumMod val="75000"/>
                  <a:lumOff val="25000"/>
                </a:schemeClr>
              </a:solidFill>
              <a:latin typeface="Century Gothic"/>
              <a:cs typeface="Calibri"/>
            </a:endParaRPr>
          </a:p>
        </p:txBody>
      </p:sp>
      <p:sp>
        <p:nvSpPr>
          <p:cNvPr id="6647" name="TextBox 6646">
            <a:extLst>
              <a:ext uri="{FF2B5EF4-FFF2-40B4-BE49-F238E27FC236}">
                <a16:creationId xmlns:a16="http://schemas.microsoft.com/office/drawing/2014/main" id="{FBBBAAFB-695C-484E-B9AE-B2D44A3E9B51}"/>
              </a:ext>
            </a:extLst>
          </p:cNvPr>
          <p:cNvSpPr txBox="1"/>
          <p:nvPr/>
        </p:nvSpPr>
        <p:spPr>
          <a:xfrm>
            <a:off x="7907404" y="377237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Dispersal</a:t>
            </a:r>
            <a:endParaRPr lang="en-US" sz="2000" b="1">
              <a:solidFill>
                <a:srgbClr val="FFFFFF"/>
              </a:solidFill>
              <a:latin typeface="Century Gothic"/>
              <a:cs typeface="Calibri"/>
            </a:endParaRPr>
          </a:p>
          <a:p>
            <a:pPr algn="ctr"/>
            <a:r>
              <a:rPr lang="en-US" sz="2000" b="1">
                <a:solidFill>
                  <a:srgbClr val="FFFFFF"/>
                </a:solidFill>
                <a:latin typeface="Century Gothic"/>
              </a:rPr>
              <a:t>Corridors</a:t>
            </a:r>
            <a:endParaRPr lang="en-US" sz="2000" b="1">
              <a:solidFill>
                <a:srgbClr val="E2F0D9"/>
              </a:solidFill>
              <a:latin typeface="Century Gothic"/>
              <a:cs typeface="Calibri"/>
            </a:endParaRPr>
          </a:p>
        </p:txBody>
      </p:sp>
      <p:sp>
        <p:nvSpPr>
          <p:cNvPr id="24" name="TextBox 23">
            <a:extLst>
              <a:ext uri="{FF2B5EF4-FFF2-40B4-BE49-F238E27FC236}">
                <a16:creationId xmlns:a16="http://schemas.microsoft.com/office/drawing/2014/main" id="{5C3D9D97-8B3B-4469-BF7D-CCD2A1D1A589}"/>
              </a:ext>
            </a:extLst>
          </p:cNvPr>
          <p:cNvSpPr txBox="1"/>
          <p:nvPr/>
        </p:nvSpPr>
        <p:spPr>
          <a:xfrm>
            <a:off x="5889086" y="4530579"/>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NASA DEVELOP</a:t>
            </a:r>
          </a:p>
          <a:p>
            <a:r>
              <a:rPr lang="en-GB" sz="2000">
                <a:solidFill>
                  <a:schemeClr val="tx1">
                    <a:lumMod val="75000"/>
                    <a:lumOff val="25000"/>
                  </a:schemeClr>
                </a:solidFill>
                <a:latin typeface="Century Gothic"/>
                <a:cs typeface="Calibri"/>
              </a:rPr>
              <a:t>Colorado Front Range Disasters</a:t>
            </a:r>
            <a:endParaRPr lang="en-US" sz="2000">
              <a:solidFill>
                <a:schemeClr val="tx1">
                  <a:lumMod val="75000"/>
                  <a:lumOff val="25000"/>
                </a:schemeClr>
              </a:solidFill>
              <a:latin typeface="Century Gothic"/>
              <a:cs typeface="Calibri"/>
            </a:endParaRPr>
          </a:p>
          <a:p>
            <a:r>
              <a:rPr lang="en-GB" sz="2000">
                <a:solidFill>
                  <a:schemeClr val="tx1">
                    <a:lumMod val="75000"/>
                    <a:lumOff val="25000"/>
                  </a:schemeClr>
                </a:solidFill>
                <a:latin typeface="Century Gothic"/>
                <a:cs typeface="Calibri"/>
              </a:rPr>
              <a:t>CO Spring 2021</a:t>
            </a:r>
            <a:endParaRPr lang="en-US" sz="2000">
              <a:solidFill>
                <a:schemeClr val="tx1">
                  <a:lumMod val="75000"/>
                  <a:lumOff val="25000"/>
                </a:schemeClr>
              </a:solidFill>
              <a:latin typeface="Century Gothic"/>
              <a:cs typeface="Calibri"/>
            </a:endParaRPr>
          </a:p>
        </p:txBody>
      </p:sp>
      <p:sp>
        <p:nvSpPr>
          <p:cNvPr id="6645" name="TextBox 6644">
            <a:extLst>
              <a:ext uri="{FF2B5EF4-FFF2-40B4-BE49-F238E27FC236}">
                <a16:creationId xmlns:a16="http://schemas.microsoft.com/office/drawing/2014/main" id="{1EB1DC70-D847-4F7B-B850-4F9DB02D4B62}"/>
              </a:ext>
            </a:extLst>
          </p:cNvPr>
          <p:cNvSpPr txBox="1"/>
          <p:nvPr/>
        </p:nvSpPr>
        <p:spPr>
          <a:xfrm>
            <a:off x="1704414" y="2309531"/>
            <a:ext cx="22528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USDA, </a:t>
            </a:r>
            <a:endParaRPr lang="en-US" sz="2000">
              <a:solidFill>
                <a:schemeClr val="tx1">
                  <a:lumMod val="75000"/>
                  <a:lumOff val="25000"/>
                </a:schemeClr>
              </a:solidFill>
              <a:latin typeface="Century Gothic"/>
              <a:cs typeface="Calibri"/>
            </a:endParaRPr>
          </a:p>
          <a:p>
            <a:r>
              <a:rPr lang="en-US" sz="2000">
                <a:solidFill>
                  <a:schemeClr val="tx1">
                    <a:lumMod val="75000"/>
                    <a:lumOff val="25000"/>
                  </a:schemeClr>
                </a:solidFill>
                <a:latin typeface="Century Gothic"/>
              </a:rPr>
              <a:t>US Forest Service</a:t>
            </a:r>
            <a:endParaRPr lang="en-US">
              <a:solidFill>
                <a:schemeClr val="tx1">
                  <a:lumMod val="75000"/>
                  <a:lumOff val="25000"/>
                </a:schemeClr>
              </a:solidFill>
              <a:cs typeface="Calibri"/>
            </a:endParaRPr>
          </a:p>
        </p:txBody>
      </p:sp>
      <p:sp>
        <p:nvSpPr>
          <p:cNvPr id="19" name="Oval 18">
            <a:extLst>
              <a:ext uri="{FF2B5EF4-FFF2-40B4-BE49-F238E27FC236}">
                <a16:creationId xmlns:a16="http://schemas.microsoft.com/office/drawing/2014/main" id="{7E792110-2492-4C72-8588-095FB9B7D6EF}"/>
              </a:ext>
            </a:extLst>
          </p:cNvPr>
          <p:cNvSpPr/>
          <p:nvPr/>
        </p:nvSpPr>
        <p:spPr>
          <a:xfrm>
            <a:off x="4396565" y="3521809"/>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panose="020B0502020202020204" pitchFamily="34" charset="0"/>
            </a:endParaRPr>
          </a:p>
        </p:txBody>
      </p:sp>
      <p:sp>
        <p:nvSpPr>
          <p:cNvPr id="6635" name="TextBox 6634">
            <a:extLst>
              <a:ext uri="{FF2B5EF4-FFF2-40B4-BE49-F238E27FC236}">
                <a16:creationId xmlns:a16="http://schemas.microsoft.com/office/drawing/2014/main" id="{18148754-6A8D-4431-99C2-4E7F40E103D6}"/>
              </a:ext>
            </a:extLst>
          </p:cNvPr>
          <p:cNvSpPr txBox="1"/>
          <p:nvPr/>
        </p:nvSpPr>
        <p:spPr>
          <a:xfrm>
            <a:off x="3833532" y="384473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cs typeface="Calibri"/>
              </a:rPr>
              <a:t>Burn</a:t>
            </a:r>
            <a:endParaRPr lang="en-US" sz="2000">
              <a:solidFill>
                <a:srgbClr val="FFFFFF"/>
              </a:solidFill>
              <a:latin typeface="Calibri" panose="020F0502020204030204"/>
              <a:cs typeface="Calibri"/>
            </a:endParaRPr>
          </a:p>
          <a:p>
            <a:pPr algn="ctr"/>
            <a:r>
              <a:rPr lang="en-US" sz="2000" b="1">
                <a:solidFill>
                  <a:srgbClr val="FFFFFF"/>
                </a:solidFill>
                <a:latin typeface="Century Gothic"/>
                <a:cs typeface="Calibri"/>
              </a:rPr>
              <a:t>Treatments</a:t>
            </a:r>
            <a:endParaRPr lang="en-US" sz="2000">
              <a:solidFill>
                <a:srgbClr val="FFFFFF"/>
              </a:solidFill>
              <a:latin typeface="Calibri"/>
              <a:cs typeface="Calibri"/>
            </a:endParaRPr>
          </a:p>
        </p:txBody>
      </p:sp>
      <p:sp>
        <p:nvSpPr>
          <p:cNvPr id="6" name="TextBox 5">
            <a:extLst>
              <a:ext uri="{FF2B5EF4-FFF2-40B4-BE49-F238E27FC236}">
                <a16:creationId xmlns:a16="http://schemas.microsoft.com/office/drawing/2014/main" id="{05F6C7D1-924D-46AB-AA40-D4AD545D6A97}"/>
              </a:ext>
            </a:extLst>
          </p:cNvPr>
          <p:cNvSpPr txBox="1"/>
          <p:nvPr/>
        </p:nvSpPr>
        <p:spPr>
          <a:xfrm>
            <a:off x="687744" y="5866491"/>
            <a:ext cx="3759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solidFill>
                  <a:schemeClr val="bg1">
                    <a:lumMod val="75000"/>
                  </a:schemeClr>
                </a:solidFill>
                <a:latin typeface="Century Gothic"/>
              </a:rPr>
              <a:t>Basemap source: Esri, NGA, NASA, USGS​</a:t>
            </a:r>
            <a:endParaRPr lang="en-US" sz="900">
              <a:solidFill>
                <a:schemeClr val="bg1">
                  <a:lumMod val="75000"/>
                </a:schemeClr>
              </a:solidFill>
            </a:endParaRPr>
          </a:p>
        </p:txBody>
      </p:sp>
      <p:pic>
        <p:nvPicPr>
          <p:cNvPr id="7" name="Picture 7" descr="A picture containing envelope&#10;&#10;Description automatically generated">
            <a:extLst>
              <a:ext uri="{FF2B5EF4-FFF2-40B4-BE49-F238E27FC236}">
                <a16:creationId xmlns:a16="http://schemas.microsoft.com/office/drawing/2014/main" id="{1FE32CFD-B966-45DA-BF2E-F5F555BA4085}"/>
              </a:ext>
            </a:extLst>
          </p:cNvPr>
          <p:cNvPicPr>
            <a:picLocks noChangeAspect="1"/>
          </p:cNvPicPr>
          <p:nvPr/>
        </p:nvPicPr>
        <p:blipFill rotWithShape="1">
          <a:blip r:embed="rId4"/>
          <a:srcRect t="8696" r="3821" b="5797"/>
          <a:stretch/>
        </p:blipFill>
        <p:spPr>
          <a:xfrm>
            <a:off x="7772400" y="557316"/>
            <a:ext cx="4247405" cy="2638903"/>
          </a:xfrm>
          <a:prstGeom prst="rect">
            <a:avLst/>
          </a:prstGeom>
        </p:spPr>
      </p:pic>
      <p:sp>
        <p:nvSpPr>
          <p:cNvPr id="9" name="Arrow: Down 8">
            <a:extLst>
              <a:ext uri="{FF2B5EF4-FFF2-40B4-BE49-F238E27FC236}">
                <a16:creationId xmlns:a16="http://schemas.microsoft.com/office/drawing/2014/main" id="{0D88407A-401B-4BD5-ABAD-913C3FAD22ED}"/>
              </a:ext>
            </a:extLst>
          </p:cNvPr>
          <p:cNvSpPr/>
          <p:nvPr/>
        </p:nvSpPr>
        <p:spPr>
          <a:xfrm>
            <a:off x="563780" y="2348893"/>
            <a:ext cx="479777" cy="973666"/>
          </a:xfrm>
          <a:prstGeom prst="downArrow">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DB5C97A2-25E1-42CB-82DA-585D7174F0C0}"/>
              </a:ext>
            </a:extLst>
          </p:cNvPr>
          <p:cNvSpPr/>
          <p:nvPr/>
        </p:nvSpPr>
        <p:spPr>
          <a:xfrm>
            <a:off x="10654989" y="3324324"/>
            <a:ext cx="493888" cy="1157110"/>
          </a:xfrm>
          <a:prstGeom prst="up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5F6C7D1-924D-46AB-AA40-D4AD545D6A97}"/>
              </a:ext>
            </a:extLst>
          </p:cNvPr>
          <p:cNvSpPr txBox="1"/>
          <p:nvPr/>
        </p:nvSpPr>
        <p:spPr>
          <a:xfrm>
            <a:off x="8318536" y="2995508"/>
            <a:ext cx="3759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solidFill>
                  <a:schemeClr val="bg1">
                    <a:lumMod val="75000"/>
                  </a:schemeClr>
                </a:solidFill>
                <a:latin typeface="Century Gothic"/>
              </a:rPr>
              <a:t>Basemap source: Esri, NGA, NASA, USGS​</a:t>
            </a:r>
            <a:endParaRPr lang="en-US" sz="900">
              <a:solidFill>
                <a:schemeClr val="bg1">
                  <a:lumMod val="75000"/>
                </a:schemeClr>
              </a:solidFill>
            </a:endParaRPr>
          </a:p>
        </p:txBody>
      </p:sp>
    </p:spTree>
    <p:extLst>
      <p:ext uri="{BB962C8B-B14F-4D97-AF65-F5344CB8AC3E}">
        <p14:creationId xmlns:p14="http://schemas.microsoft.com/office/powerpoint/2010/main" val="283950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84D32DFD-028F-49E6-8E9B-CD6DC4E311C3}"/>
              </a:ext>
            </a:extLst>
          </p:cNvPr>
          <p:cNvSpPr/>
          <p:nvPr/>
        </p:nvSpPr>
        <p:spPr>
          <a:xfrm>
            <a:off x="6305841" y="268357"/>
            <a:ext cx="5632238" cy="37552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7E7C63E5-36C0-45E5-9038-C42D11BFCF56}"/>
              </a:ext>
            </a:extLst>
          </p:cNvPr>
          <p:cNvSpPr/>
          <p:nvPr/>
        </p:nvSpPr>
        <p:spPr>
          <a:xfrm>
            <a:off x="136008" y="1479223"/>
            <a:ext cx="5875383" cy="25444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22DA3938-D27C-4D29-85C5-3BD4BE86DDEC}"/>
              </a:ext>
            </a:extLst>
          </p:cNvPr>
          <p:cNvSpPr/>
          <p:nvPr/>
        </p:nvSpPr>
        <p:spPr>
          <a:xfrm>
            <a:off x="136008" y="4496321"/>
            <a:ext cx="9333366" cy="157343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sp>
        <p:nvSpPr>
          <p:cNvPr id="2" name="Title 1">
            <a:extLst>
              <a:ext uri="{FF2B5EF4-FFF2-40B4-BE49-F238E27FC236}">
                <a16:creationId xmlns:a16="http://schemas.microsoft.com/office/drawing/2014/main" id="{F797EFA4-FBE9-4FA9-979A-4296EEC20830}"/>
              </a:ext>
            </a:extLst>
          </p:cNvPr>
          <p:cNvSpPr txBox="1">
            <a:spLocks/>
          </p:cNvSpPr>
          <p:nvPr/>
        </p:nvSpPr>
        <p:spPr>
          <a:xfrm>
            <a:off x="495300" y="408373"/>
            <a:ext cx="10108456" cy="85297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Methodology</a:t>
            </a:r>
          </a:p>
          <a:p>
            <a:r>
              <a:rPr lang="en-US" sz="2000">
                <a:solidFill>
                  <a:srgbClr val="66A478"/>
                </a:solidFill>
                <a:latin typeface="Century Gothic" panose="020F0302020204030204"/>
              </a:rPr>
              <a:t>Habitat Suitability Model (HSM)</a:t>
            </a:r>
          </a:p>
          <a:p>
            <a:endParaRPr lang="en-US" sz="2400">
              <a:solidFill>
                <a:srgbClr val="66A478"/>
              </a:solidFill>
              <a:latin typeface="Century Gothic" panose="020F0302020204030204"/>
            </a:endParaRPr>
          </a:p>
        </p:txBody>
      </p:sp>
      <p:sp>
        <p:nvSpPr>
          <p:cNvPr id="3" name="Flowchart: Alternate Process 2">
            <a:extLst>
              <a:ext uri="{FF2B5EF4-FFF2-40B4-BE49-F238E27FC236}">
                <a16:creationId xmlns:a16="http://schemas.microsoft.com/office/drawing/2014/main" id="{0DEF3396-FAC2-42C2-8794-84859589F6EE}"/>
              </a:ext>
            </a:extLst>
          </p:cNvPr>
          <p:cNvSpPr/>
          <p:nvPr/>
        </p:nvSpPr>
        <p:spPr>
          <a:xfrm>
            <a:off x="5982184" y="1615615"/>
            <a:ext cx="2367815" cy="120315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66A478"/>
                </a:solidFill>
                <a:latin typeface="Century Gothic" panose="020B0502020202020204" pitchFamily="34" charset="0"/>
              </a:rPr>
              <a:t>Predictor Variables</a:t>
            </a:r>
          </a:p>
        </p:txBody>
      </p:sp>
      <p:sp>
        <p:nvSpPr>
          <p:cNvPr id="6" name="Flowchart: Alternate Process 5">
            <a:extLst>
              <a:ext uri="{FF2B5EF4-FFF2-40B4-BE49-F238E27FC236}">
                <a16:creationId xmlns:a16="http://schemas.microsoft.com/office/drawing/2014/main" id="{CA7AF735-AAA4-46A5-868D-1C639418F454}"/>
              </a:ext>
            </a:extLst>
          </p:cNvPr>
          <p:cNvSpPr/>
          <p:nvPr/>
        </p:nvSpPr>
        <p:spPr>
          <a:xfrm>
            <a:off x="3974362" y="1538483"/>
            <a:ext cx="2367815" cy="120315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66A478"/>
                </a:solidFill>
                <a:latin typeface="Century Gothic" panose="020B0502020202020204" pitchFamily="34" charset="0"/>
              </a:rPr>
              <a:t>Field Validation Points</a:t>
            </a:r>
          </a:p>
        </p:txBody>
      </p:sp>
      <p:sp>
        <p:nvSpPr>
          <p:cNvPr id="13" name="TextBox 12">
            <a:extLst>
              <a:ext uri="{FF2B5EF4-FFF2-40B4-BE49-F238E27FC236}">
                <a16:creationId xmlns:a16="http://schemas.microsoft.com/office/drawing/2014/main" id="{03111D8D-ED63-494B-B334-082D91A4A72D}"/>
              </a:ext>
            </a:extLst>
          </p:cNvPr>
          <p:cNvSpPr txBox="1"/>
          <p:nvPr/>
        </p:nvSpPr>
        <p:spPr>
          <a:xfrm>
            <a:off x="9467954" y="985884"/>
            <a:ext cx="1779654" cy="400110"/>
          </a:xfrm>
          <a:prstGeom prst="rect">
            <a:avLst/>
          </a:prstGeom>
          <a:noFill/>
        </p:spPr>
        <p:txBody>
          <a:bodyPr wrap="none" lIns="91440" tIns="45720" rIns="91440" bIns="45720" rtlCol="0" anchor="t">
            <a:spAutoFit/>
          </a:bodyPr>
          <a:lstStyle/>
          <a:p>
            <a:r>
              <a:rPr lang="en-US" sz="2000">
                <a:solidFill>
                  <a:schemeClr val="tx1">
                    <a:lumMod val="75000"/>
                    <a:lumOff val="25000"/>
                  </a:schemeClr>
                </a:solidFill>
                <a:latin typeface="Century Gothic"/>
              </a:rPr>
              <a:t>Topographic</a:t>
            </a:r>
          </a:p>
        </p:txBody>
      </p:sp>
      <p:sp>
        <p:nvSpPr>
          <p:cNvPr id="15" name="TextBox 14">
            <a:extLst>
              <a:ext uri="{FF2B5EF4-FFF2-40B4-BE49-F238E27FC236}">
                <a16:creationId xmlns:a16="http://schemas.microsoft.com/office/drawing/2014/main" id="{752280C3-7E81-4773-B78E-79B2DB14AA4F}"/>
              </a:ext>
            </a:extLst>
          </p:cNvPr>
          <p:cNvSpPr txBox="1"/>
          <p:nvPr/>
        </p:nvSpPr>
        <p:spPr>
          <a:xfrm>
            <a:off x="8684890" y="312752"/>
            <a:ext cx="2443298" cy="400110"/>
          </a:xfrm>
          <a:prstGeom prst="rect">
            <a:avLst/>
          </a:prstGeom>
          <a:noFill/>
        </p:spPr>
        <p:txBody>
          <a:bodyPr wrap="none" lIns="91440" tIns="45720" rIns="91440" bIns="45720" rtlCol="0" anchor="t">
            <a:spAutoFit/>
          </a:bodyPr>
          <a:lstStyle/>
          <a:p>
            <a:r>
              <a:rPr lang="en-US" sz="2000">
                <a:solidFill>
                  <a:schemeClr val="tx1">
                    <a:lumMod val="75000"/>
                    <a:lumOff val="25000"/>
                  </a:schemeClr>
                </a:solidFill>
                <a:latin typeface="Century Gothic"/>
              </a:rPr>
              <a:t>Dispersal Corridors</a:t>
            </a:r>
          </a:p>
        </p:txBody>
      </p:sp>
      <p:pic>
        <p:nvPicPr>
          <p:cNvPr id="22" name="Picture 21">
            <a:extLst>
              <a:ext uri="{FF2B5EF4-FFF2-40B4-BE49-F238E27FC236}">
                <a16:creationId xmlns:a16="http://schemas.microsoft.com/office/drawing/2014/main" id="{A7D5E0EF-126A-44A1-A31C-91093048DD4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327176" y="-404956"/>
            <a:ext cx="2743200" cy="2414016"/>
          </a:xfrm>
          <a:prstGeom prst="rect">
            <a:avLst/>
          </a:prstGeom>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53B6B9E9-A603-4FF8-AE73-349B011587A1}"/>
              </a:ext>
            </a:extLst>
          </p:cNvPr>
          <p:cNvSpPr txBox="1"/>
          <p:nvPr/>
        </p:nvSpPr>
        <p:spPr>
          <a:xfrm>
            <a:off x="10258539" y="1613161"/>
            <a:ext cx="1164101" cy="400110"/>
          </a:xfrm>
          <a:prstGeom prst="rect">
            <a:avLst/>
          </a:prstGeom>
          <a:noFill/>
        </p:spPr>
        <p:txBody>
          <a:bodyPr wrap="none" lIns="91440" tIns="45720" rIns="91440" bIns="45720" rtlCol="0" anchor="t">
            <a:spAutoFit/>
          </a:bodyPr>
          <a:lstStyle/>
          <a:p>
            <a:r>
              <a:rPr lang="en-US" sz="2000">
                <a:solidFill>
                  <a:schemeClr val="tx1">
                    <a:lumMod val="75000"/>
                    <a:lumOff val="25000"/>
                  </a:schemeClr>
                </a:solidFill>
                <a:latin typeface="Century Gothic"/>
              </a:rPr>
              <a:t>Climate</a:t>
            </a:r>
          </a:p>
        </p:txBody>
      </p:sp>
      <p:sp>
        <p:nvSpPr>
          <p:cNvPr id="29" name="Rectangle: Rounded Corners 28">
            <a:extLst>
              <a:ext uri="{FF2B5EF4-FFF2-40B4-BE49-F238E27FC236}">
                <a16:creationId xmlns:a16="http://schemas.microsoft.com/office/drawing/2014/main" id="{2111FA08-74FB-497C-92B1-1E25953DAE23}"/>
              </a:ext>
            </a:extLst>
          </p:cNvPr>
          <p:cNvSpPr/>
          <p:nvPr/>
        </p:nvSpPr>
        <p:spPr>
          <a:xfrm>
            <a:off x="2476109" y="4686692"/>
            <a:ext cx="2031650" cy="1192695"/>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latin typeface="Century Gothic" panose="020B0502020202020204" pitchFamily="34" charset="0"/>
              </a:rPr>
              <a:t>Random Forest Model</a:t>
            </a:r>
          </a:p>
        </p:txBody>
      </p:sp>
      <p:sp>
        <p:nvSpPr>
          <p:cNvPr id="30" name="Rectangle: Rounded Corners 29">
            <a:extLst>
              <a:ext uri="{FF2B5EF4-FFF2-40B4-BE49-F238E27FC236}">
                <a16:creationId xmlns:a16="http://schemas.microsoft.com/office/drawing/2014/main" id="{00D172C1-2A89-4AB5-ADC9-D06CCBC174FF}"/>
              </a:ext>
            </a:extLst>
          </p:cNvPr>
          <p:cNvSpPr/>
          <p:nvPr/>
        </p:nvSpPr>
        <p:spPr>
          <a:xfrm>
            <a:off x="4676729" y="4686692"/>
            <a:ext cx="2031650" cy="1192695"/>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latin typeface="Century Gothic" panose="020B0502020202020204" pitchFamily="34" charset="0"/>
              </a:rPr>
              <a:t>Generalized Linear Model (GLM)</a:t>
            </a:r>
          </a:p>
        </p:txBody>
      </p:sp>
      <p:sp>
        <p:nvSpPr>
          <p:cNvPr id="31" name="Rectangle: Rounded Corners 30">
            <a:extLst>
              <a:ext uri="{FF2B5EF4-FFF2-40B4-BE49-F238E27FC236}">
                <a16:creationId xmlns:a16="http://schemas.microsoft.com/office/drawing/2014/main" id="{A9DBE131-1BDC-4D7F-83EC-2A3F3429C6BA}"/>
              </a:ext>
            </a:extLst>
          </p:cNvPr>
          <p:cNvSpPr/>
          <p:nvPr/>
        </p:nvSpPr>
        <p:spPr>
          <a:xfrm>
            <a:off x="6866428" y="4686692"/>
            <a:ext cx="2465046" cy="1192695"/>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latin typeface="Century Gothic" panose="020B0502020202020204" pitchFamily="34" charset="0"/>
              </a:rPr>
              <a:t>Boosted Regression Model</a:t>
            </a:r>
          </a:p>
          <a:p>
            <a:pPr algn="ctr"/>
            <a:r>
              <a:rPr lang="en-US" sz="1900" b="1">
                <a:latin typeface="Century Gothic" panose="020B0502020202020204" pitchFamily="34" charset="0"/>
              </a:rPr>
              <a:t>(BRT)</a:t>
            </a:r>
          </a:p>
        </p:txBody>
      </p:sp>
      <p:pic>
        <p:nvPicPr>
          <p:cNvPr id="5" name="Picture 4" descr="A close-up of a leaf&#10;&#10;Description automatically generated with medium confidence">
            <a:extLst>
              <a:ext uri="{FF2B5EF4-FFF2-40B4-BE49-F238E27FC236}">
                <a16:creationId xmlns:a16="http://schemas.microsoft.com/office/drawing/2014/main" id="{5216B8B5-AD60-430B-AD85-BFBA5E7EC6F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5501" y="247640"/>
            <a:ext cx="2743200" cy="2414016"/>
          </a:xfrm>
          <a:prstGeom prst="rect">
            <a:avLst/>
          </a:prstGeom>
          <a:effectLst>
            <a:outerShdw blurRad="50800" dist="38100" dir="8100000" algn="tr" rotWithShape="0">
              <a:prstClr val="black">
                <a:alpha val="40000"/>
              </a:prstClr>
            </a:outerShdw>
          </a:effectLst>
        </p:spPr>
      </p:pic>
      <p:pic>
        <p:nvPicPr>
          <p:cNvPr id="24" name="Picture 23" descr="A picture containing envelope&#10;&#10;Description automatically generated">
            <a:extLst>
              <a:ext uri="{FF2B5EF4-FFF2-40B4-BE49-F238E27FC236}">
                <a16:creationId xmlns:a16="http://schemas.microsoft.com/office/drawing/2014/main" id="{45D88B79-5F2C-4F67-85A6-5B21108A1C43}"/>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105833" y="1074263"/>
            <a:ext cx="2743200" cy="2414016"/>
          </a:xfrm>
          <a:prstGeom prst="rect">
            <a:avLst/>
          </a:prstGeom>
          <a:effectLst>
            <a:outerShdw blurRad="50800" dist="38100" dir="8100000" algn="tr" rotWithShape="0">
              <a:prstClr val="black">
                <a:alpha val="40000"/>
              </a:prstClr>
            </a:outerShdw>
          </a:effectLst>
        </p:spPr>
      </p:pic>
      <p:pic>
        <p:nvPicPr>
          <p:cNvPr id="20" name="Picture 19" descr="A picture containing pizza, envelope, businesscard&#10;&#10;Description automatically generated">
            <a:extLst>
              <a:ext uri="{FF2B5EF4-FFF2-40B4-BE49-F238E27FC236}">
                <a16:creationId xmlns:a16="http://schemas.microsoft.com/office/drawing/2014/main" id="{30881DF1-C5AD-4CCF-AE31-47CDA1E69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4221" y="1954372"/>
            <a:ext cx="2743200" cy="2409348"/>
          </a:xfrm>
          <a:prstGeom prst="rect">
            <a:avLst/>
          </a:prstGeom>
          <a:effectLst>
            <a:outerShdw blurRad="50800" dist="38100" dir="8100000" algn="tr" rotWithShape="0">
              <a:prstClr val="black">
                <a:alpha val="40000"/>
              </a:prstClr>
            </a:outerShdw>
          </a:effectLst>
        </p:spPr>
      </p:pic>
      <p:cxnSp>
        <p:nvCxnSpPr>
          <p:cNvPr id="36" name="Connector: Elbow 35">
            <a:extLst>
              <a:ext uri="{FF2B5EF4-FFF2-40B4-BE49-F238E27FC236}">
                <a16:creationId xmlns:a16="http://schemas.microsoft.com/office/drawing/2014/main" id="{3A922FE5-239F-44AB-93A8-464118D7ECF1}"/>
              </a:ext>
            </a:extLst>
          </p:cNvPr>
          <p:cNvCxnSpPr>
            <a:cxnSpLocks/>
            <a:stCxn id="34" idx="2"/>
            <a:endCxn id="32" idx="0"/>
          </p:cNvCxnSpPr>
          <p:nvPr/>
        </p:nvCxnSpPr>
        <p:spPr>
          <a:xfrm rot="5400000">
            <a:off x="6725985" y="2100346"/>
            <a:ext cx="472682" cy="4319269"/>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cxnSp>
        <p:nvCxnSpPr>
          <p:cNvPr id="38" name="Connector: Elbow 37">
            <a:extLst>
              <a:ext uri="{FF2B5EF4-FFF2-40B4-BE49-F238E27FC236}">
                <a16:creationId xmlns:a16="http://schemas.microsoft.com/office/drawing/2014/main" id="{09785F8A-1C0B-4759-A6A7-CEF5370B95D1}"/>
              </a:ext>
            </a:extLst>
          </p:cNvPr>
          <p:cNvCxnSpPr>
            <a:cxnSpLocks/>
            <a:stCxn id="33" idx="2"/>
            <a:endCxn id="32" idx="0"/>
          </p:cNvCxnSpPr>
          <p:nvPr/>
        </p:nvCxnSpPr>
        <p:spPr>
          <a:xfrm rot="16200000" flipH="1">
            <a:off x="3701855" y="3395484"/>
            <a:ext cx="472681" cy="1728991"/>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pic>
        <p:nvPicPr>
          <p:cNvPr id="42" name="Picture 41" descr="Map&#10;&#10;Description automatically generated">
            <a:extLst>
              <a:ext uri="{FF2B5EF4-FFF2-40B4-BE49-F238E27FC236}">
                <a16:creationId xmlns:a16="http://schemas.microsoft.com/office/drawing/2014/main" id="{537DBC62-D6DD-47C9-9CBE-E00376180C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 y="565697"/>
            <a:ext cx="4763542" cy="4191917"/>
          </a:xfrm>
          <a:prstGeom prst="rect">
            <a:avLst/>
          </a:prstGeom>
          <a:effectLst>
            <a:outerShdw blurRad="50800" dist="38100" dir="8100000" algn="tr" rotWithShape="0">
              <a:prstClr val="black">
                <a:alpha val="40000"/>
              </a:prstClr>
            </a:outerShdw>
          </a:effectLst>
        </p:spPr>
      </p:pic>
      <p:sp>
        <p:nvSpPr>
          <p:cNvPr id="43" name="TextBox 42">
            <a:extLst>
              <a:ext uri="{FF2B5EF4-FFF2-40B4-BE49-F238E27FC236}">
                <a16:creationId xmlns:a16="http://schemas.microsoft.com/office/drawing/2014/main" id="{5640ADEE-8497-40B3-AA4A-8630F1B61DCE}"/>
              </a:ext>
            </a:extLst>
          </p:cNvPr>
          <p:cNvSpPr txBox="1"/>
          <p:nvPr/>
        </p:nvSpPr>
        <p:spPr>
          <a:xfrm>
            <a:off x="6510203" y="2962998"/>
            <a:ext cx="3042821" cy="1015663"/>
          </a:xfrm>
          <a:prstGeom prst="rect">
            <a:avLst/>
          </a:prstGeom>
          <a:noFill/>
        </p:spPr>
        <p:txBody>
          <a:bodyPr wrap="none" lIns="91440" tIns="45720" rIns="91440" bIns="45720" rtlCol="0" anchor="t">
            <a:spAutoFit/>
          </a:bodyPr>
          <a:lstStyle/>
          <a:p>
            <a:r>
              <a:rPr lang="en-US" sz="2000">
                <a:solidFill>
                  <a:srgbClr val="66A478"/>
                </a:solidFill>
                <a:latin typeface="Century Gothic"/>
              </a:rPr>
              <a:t>Tools:</a:t>
            </a:r>
          </a:p>
          <a:p>
            <a:pPr marL="285750" indent="-285750">
              <a:buFont typeface="Arial" panose="020B0604020202020204" pitchFamily="34" charset="0"/>
              <a:buChar char="•"/>
            </a:pPr>
            <a:r>
              <a:rPr lang="en-US" sz="2000">
                <a:solidFill>
                  <a:srgbClr val="66A478"/>
                </a:solidFill>
                <a:latin typeface="Century Gothic"/>
              </a:rPr>
              <a:t>Google Earth Engine</a:t>
            </a:r>
          </a:p>
          <a:p>
            <a:pPr marL="285750" indent="-285750">
              <a:buFont typeface="Arial" panose="020B0604020202020204" pitchFamily="34" charset="0"/>
              <a:buChar char="•"/>
            </a:pPr>
            <a:r>
              <a:rPr lang="en-US" sz="2000">
                <a:solidFill>
                  <a:srgbClr val="66A478"/>
                </a:solidFill>
                <a:latin typeface="Century Gothic"/>
              </a:rPr>
              <a:t>ArcGIS Pro</a:t>
            </a:r>
          </a:p>
        </p:txBody>
      </p:sp>
      <p:sp>
        <p:nvSpPr>
          <p:cNvPr id="54" name="TextBox 53">
            <a:extLst>
              <a:ext uri="{FF2B5EF4-FFF2-40B4-BE49-F238E27FC236}">
                <a16:creationId xmlns:a16="http://schemas.microsoft.com/office/drawing/2014/main" id="{17194A5E-7936-4450-90D7-09E669EEA6DA}"/>
              </a:ext>
            </a:extLst>
          </p:cNvPr>
          <p:cNvSpPr txBox="1"/>
          <p:nvPr/>
        </p:nvSpPr>
        <p:spPr>
          <a:xfrm>
            <a:off x="253921" y="4615735"/>
            <a:ext cx="2428935" cy="1323439"/>
          </a:xfrm>
          <a:prstGeom prst="rect">
            <a:avLst/>
          </a:prstGeom>
          <a:noFill/>
        </p:spPr>
        <p:txBody>
          <a:bodyPr wrap="square" lIns="91440" tIns="45720" rIns="91440" bIns="45720" rtlCol="0" anchor="t">
            <a:spAutoFit/>
          </a:bodyPr>
          <a:lstStyle/>
          <a:p>
            <a:r>
              <a:rPr lang="en-US" sz="2000">
                <a:solidFill>
                  <a:srgbClr val="66A478"/>
                </a:solidFill>
                <a:latin typeface="Century Gothic"/>
              </a:rPr>
              <a:t>Software For Assisted Habitat Modeling</a:t>
            </a:r>
            <a:endParaRPr lang="en-US" sz="2000">
              <a:solidFill>
                <a:srgbClr val="66A478"/>
              </a:solidFill>
              <a:latin typeface="Century Gothic" panose="020B0502020202020204" pitchFamily="34" charset="0"/>
            </a:endParaRPr>
          </a:p>
          <a:p>
            <a:r>
              <a:rPr lang="en-US" sz="2000" b="1">
                <a:solidFill>
                  <a:srgbClr val="66A478"/>
                </a:solidFill>
                <a:latin typeface="Century Gothic"/>
              </a:rPr>
              <a:t>(SAHM)</a:t>
            </a:r>
          </a:p>
        </p:txBody>
      </p:sp>
      <p:sp>
        <p:nvSpPr>
          <p:cNvPr id="55" name="Arrow: Right 54">
            <a:extLst>
              <a:ext uri="{FF2B5EF4-FFF2-40B4-BE49-F238E27FC236}">
                <a16:creationId xmlns:a16="http://schemas.microsoft.com/office/drawing/2014/main" id="{689C4748-B6E4-48DA-BC71-B0D56CD01588}"/>
              </a:ext>
            </a:extLst>
          </p:cNvPr>
          <p:cNvSpPr/>
          <p:nvPr/>
        </p:nvSpPr>
        <p:spPr>
          <a:xfrm>
            <a:off x="9469374" y="4512528"/>
            <a:ext cx="2340350" cy="157343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28B7195-F731-4314-A66D-05B82C188861}"/>
              </a:ext>
            </a:extLst>
          </p:cNvPr>
          <p:cNvSpPr txBox="1"/>
          <p:nvPr/>
        </p:nvSpPr>
        <p:spPr>
          <a:xfrm>
            <a:off x="9469374" y="4945303"/>
            <a:ext cx="2468705" cy="707886"/>
          </a:xfrm>
          <a:prstGeom prst="rect">
            <a:avLst/>
          </a:prstGeom>
          <a:noFill/>
        </p:spPr>
        <p:txBody>
          <a:bodyPr wrap="square" rtlCol="0">
            <a:spAutoFit/>
          </a:bodyPr>
          <a:lstStyle/>
          <a:p>
            <a:r>
              <a:rPr lang="en-US" sz="2000" b="1">
                <a:solidFill>
                  <a:srgbClr val="66A478"/>
                </a:solidFill>
                <a:latin typeface="Century Gothic" panose="020B0502020202020204" pitchFamily="34" charset="0"/>
              </a:rPr>
              <a:t>Map of Habitat</a:t>
            </a:r>
          </a:p>
          <a:p>
            <a:r>
              <a:rPr lang="en-US" sz="2000" b="1">
                <a:solidFill>
                  <a:srgbClr val="66A478"/>
                </a:solidFill>
                <a:latin typeface="Century Gothic" panose="020B0502020202020204" pitchFamily="34" charset="0"/>
              </a:rPr>
              <a:t>Suitability</a:t>
            </a:r>
          </a:p>
        </p:txBody>
      </p:sp>
      <p:sp>
        <p:nvSpPr>
          <p:cNvPr id="59" name="TextBox 58">
            <a:extLst>
              <a:ext uri="{FF2B5EF4-FFF2-40B4-BE49-F238E27FC236}">
                <a16:creationId xmlns:a16="http://schemas.microsoft.com/office/drawing/2014/main" id="{5D59A5EC-EE06-466B-83DA-94F24C423DD3}"/>
              </a:ext>
            </a:extLst>
          </p:cNvPr>
          <p:cNvSpPr txBox="1"/>
          <p:nvPr/>
        </p:nvSpPr>
        <p:spPr>
          <a:xfrm>
            <a:off x="3766817" y="3269537"/>
            <a:ext cx="2244525" cy="707886"/>
          </a:xfrm>
          <a:prstGeom prst="rect">
            <a:avLst/>
          </a:prstGeom>
          <a:noFill/>
        </p:spPr>
        <p:txBody>
          <a:bodyPr wrap="none" lIns="91440" tIns="45720" rIns="91440" bIns="45720" rtlCol="0" anchor="t">
            <a:spAutoFit/>
          </a:bodyPr>
          <a:lstStyle/>
          <a:p>
            <a:r>
              <a:rPr lang="en-US" sz="2000">
                <a:solidFill>
                  <a:srgbClr val="66A478"/>
                </a:solidFill>
                <a:latin typeface="Century Gothic"/>
              </a:rPr>
              <a:t>From the </a:t>
            </a:r>
            <a:endParaRPr lang="en-US" sz="2000">
              <a:solidFill>
                <a:srgbClr val="66A478"/>
              </a:solidFill>
              <a:latin typeface="Century Gothic" panose="020B0502020202020204" pitchFamily="34" charset="0"/>
            </a:endParaRPr>
          </a:p>
          <a:p>
            <a:r>
              <a:rPr lang="en-US" sz="2000">
                <a:solidFill>
                  <a:srgbClr val="66A478"/>
                </a:solidFill>
                <a:latin typeface="Century Gothic"/>
              </a:rPr>
              <a:t>US Forest Service</a:t>
            </a:r>
          </a:p>
        </p:txBody>
      </p:sp>
      <p:sp>
        <p:nvSpPr>
          <p:cNvPr id="25" name="TextBox 24">
            <a:extLst>
              <a:ext uri="{FF2B5EF4-FFF2-40B4-BE49-F238E27FC236}">
                <a16:creationId xmlns:a16="http://schemas.microsoft.com/office/drawing/2014/main" id="{004F7AFC-CA75-4F66-AEA8-73F9FB798DAA}"/>
              </a:ext>
            </a:extLst>
          </p:cNvPr>
          <p:cNvSpPr txBox="1"/>
          <p:nvPr/>
        </p:nvSpPr>
        <p:spPr>
          <a:xfrm>
            <a:off x="10797053" y="2040153"/>
            <a:ext cx="1141659" cy="707886"/>
          </a:xfrm>
          <a:prstGeom prst="rect">
            <a:avLst/>
          </a:prstGeom>
          <a:noFill/>
        </p:spPr>
        <p:txBody>
          <a:bodyPr wrap="none" lIns="91440" tIns="45720" rIns="91440" bIns="45720" rtlCol="0" anchor="t">
            <a:spAutoFit/>
          </a:bodyPr>
          <a:lstStyle/>
          <a:p>
            <a:r>
              <a:rPr lang="en-US" sz="2000">
                <a:solidFill>
                  <a:schemeClr val="tx1">
                    <a:lumMod val="75000"/>
                    <a:lumOff val="25000"/>
                  </a:schemeClr>
                </a:solidFill>
                <a:latin typeface="Century Gothic"/>
              </a:rPr>
              <a:t>Burn</a:t>
            </a:r>
          </a:p>
          <a:p>
            <a:r>
              <a:rPr lang="en-US" sz="2000">
                <a:solidFill>
                  <a:schemeClr val="tx1">
                    <a:lumMod val="75000"/>
                    <a:lumOff val="25000"/>
                  </a:schemeClr>
                </a:solidFill>
                <a:latin typeface="Century Gothic"/>
              </a:rPr>
              <a:t>Severity</a:t>
            </a:r>
          </a:p>
        </p:txBody>
      </p:sp>
    </p:spTree>
    <p:extLst>
      <p:ext uri="{BB962C8B-B14F-4D97-AF65-F5344CB8AC3E}">
        <p14:creationId xmlns:p14="http://schemas.microsoft.com/office/powerpoint/2010/main" val="2459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3" grpId="0"/>
      <p:bldP spid="6" grpId="0"/>
      <p:bldP spid="13" grpId="0"/>
      <p:bldP spid="15" grpId="0"/>
      <p:bldP spid="26" grpId="0"/>
      <p:bldP spid="29" grpId="0" animBg="1"/>
      <p:bldP spid="30" grpId="0" animBg="1"/>
      <p:bldP spid="31" grpId="0" animBg="1"/>
      <p:bldP spid="43" grpId="0"/>
      <p:bldP spid="54" grpId="0"/>
      <p:bldP spid="55" grpId="0" animBg="1"/>
      <p:bldP spid="56" grpId="0"/>
      <p:bldP spid="59"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2" descr="A picture containing chart&#10;&#10;Description automatically generated">
            <a:extLst>
              <a:ext uri="{FF2B5EF4-FFF2-40B4-BE49-F238E27FC236}">
                <a16:creationId xmlns:a16="http://schemas.microsoft.com/office/drawing/2014/main" id="{2605FB75-82DE-4949-9A83-7190DDFBFACA}"/>
              </a:ext>
            </a:extLst>
          </p:cNvPr>
          <p:cNvPicPr>
            <a:picLocks noChangeAspect="1"/>
          </p:cNvPicPr>
          <p:nvPr/>
        </p:nvPicPr>
        <p:blipFill>
          <a:blip r:embed="rId3"/>
          <a:stretch>
            <a:fillRect/>
          </a:stretch>
        </p:blipFill>
        <p:spPr>
          <a:xfrm>
            <a:off x="5127812" y="1031888"/>
            <a:ext cx="3258670" cy="2397284"/>
          </a:xfrm>
          <a:prstGeom prst="rect">
            <a:avLst/>
          </a:prstGeom>
          <a:ln>
            <a:solidFill>
              <a:srgbClr val="FF0000"/>
            </a:solidFill>
          </a:ln>
        </p:spPr>
      </p:pic>
      <p:pic>
        <p:nvPicPr>
          <p:cNvPr id="23" name="Picture 24" descr="A picture containing qr code&#10;&#10;Description automatically generated">
            <a:extLst>
              <a:ext uri="{FF2B5EF4-FFF2-40B4-BE49-F238E27FC236}">
                <a16:creationId xmlns:a16="http://schemas.microsoft.com/office/drawing/2014/main" id="{3C7A725F-D31B-4FB5-99B1-D0C6B3D42C5D}"/>
              </a:ext>
            </a:extLst>
          </p:cNvPr>
          <p:cNvPicPr>
            <a:picLocks noChangeAspect="1"/>
          </p:cNvPicPr>
          <p:nvPr/>
        </p:nvPicPr>
        <p:blipFill>
          <a:blip r:embed="rId4"/>
          <a:stretch>
            <a:fillRect/>
          </a:stretch>
        </p:blipFill>
        <p:spPr>
          <a:xfrm>
            <a:off x="8577445" y="1029295"/>
            <a:ext cx="3258670" cy="2402470"/>
          </a:xfrm>
          <a:prstGeom prst="rect">
            <a:avLst/>
          </a:prstGeom>
          <a:ln>
            <a:solidFill>
              <a:srgbClr val="FF0000"/>
            </a:solidFill>
          </a:ln>
        </p:spPr>
      </p:pic>
      <p:pic>
        <p:nvPicPr>
          <p:cNvPr id="18" name="Picture 20" descr="A picture containing qr code&#10;&#10;Description automatically generated">
            <a:extLst>
              <a:ext uri="{FF2B5EF4-FFF2-40B4-BE49-F238E27FC236}">
                <a16:creationId xmlns:a16="http://schemas.microsoft.com/office/drawing/2014/main" id="{6633324C-31F2-49F0-8898-0D8B9765FD60}"/>
              </a:ext>
            </a:extLst>
          </p:cNvPr>
          <p:cNvPicPr>
            <a:picLocks noChangeAspect="1"/>
          </p:cNvPicPr>
          <p:nvPr/>
        </p:nvPicPr>
        <p:blipFill>
          <a:blip r:embed="rId5"/>
          <a:stretch>
            <a:fillRect/>
          </a:stretch>
        </p:blipFill>
        <p:spPr>
          <a:xfrm>
            <a:off x="1663415" y="1030034"/>
            <a:ext cx="3258670" cy="2400993"/>
          </a:xfrm>
          <a:prstGeom prst="rect">
            <a:avLst/>
          </a:prstGeom>
          <a:ln>
            <a:solidFill>
              <a:srgbClr val="FF0000"/>
            </a:solidFill>
          </a:ln>
        </p:spPr>
      </p:pic>
      <p:sp>
        <p:nvSpPr>
          <p:cNvPr id="13" name="TextBox 12">
            <a:extLst>
              <a:ext uri="{FF2B5EF4-FFF2-40B4-BE49-F238E27FC236}">
                <a16:creationId xmlns:a16="http://schemas.microsoft.com/office/drawing/2014/main" id="{26B8BBB1-9A6A-4101-84FD-B79D47FED811}"/>
              </a:ext>
            </a:extLst>
          </p:cNvPr>
          <p:cNvSpPr txBox="1"/>
          <p:nvPr/>
        </p:nvSpPr>
        <p:spPr>
          <a:xfrm>
            <a:off x="9077487" y="834703"/>
            <a:ext cx="25779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highlight>
                  <a:srgbClr val="000080"/>
                </a:highlight>
                <a:latin typeface="Century Gothic"/>
              </a:rPr>
              <a:t>   Random Forest   </a:t>
            </a:r>
          </a:p>
        </p:txBody>
      </p:sp>
      <p:sp>
        <p:nvSpPr>
          <p:cNvPr id="30" name="TextBox 29">
            <a:extLst>
              <a:ext uri="{FF2B5EF4-FFF2-40B4-BE49-F238E27FC236}">
                <a16:creationId xmlns:a16="http://schemas.microsoft.com/office/drawing/2014/main" id="{32F8D4EF-E92E-4EE1-B814-1094C4666384}"/>
              </a:ext>
            </a:extLst>
          </p:cNvPr>
          <p:cNvSpPr txBox="1"/>
          <p:nvPr/>
        </p:nvSpPr>
        <p:spPr>
          <a:xfrm>
            <a:off x="100852" y="1170049"/>
            <a:ext cx="15082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Probability ​</a:t>
            </a:r>
            <a:endParaRPr lang="en-US" sz="2000" b="1">
              <a:solidFill>
                <a:schemeClr val="tx1">
                  <a:lumMod val="75000"/>
                  <a:lumOff val="25000"/>
                </a:schemeClr>
              </a:solidFill>
              <a:latin typeface="Century Gothic"/>
              <a:cs typeface="Calibri"/>
            </a:endParaRPr>
          </a:p>
        </p:txBody>
      </p:sp>
      <p:sp>
        <p:nvSpPr>
          <p:cNvPr id="32" name="TextBox 31">
            <a:extLst>
              <a:ext uri="{FF2B5EF4-FFF2-40B4-BE49-F238E27FC236}">
                <a16:creationId xmlns:a16="http://schemas.microsoft.com/office/drawing/2014/main" id="{DBCDDB30-CCF5-4F29-9160-B007961166BA}"/>
              </a:ext>
            </a:extLst>
          </p:cNvPr>
          <p:cNvSpPr txBox="1"/>
          <p:nvPr/>
        </p:nvSpPr>
        <p:spPr>
          <a:xfrm>
            <a:off x="164894" y="1682643"/>
            <a:ext cx="822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High ​</a:t>
            </a:r>
            <a:endParaRPr lang="en-US">
              <a:solidFill>
                <a:schemeClr val="tx1">
                  <a:lumMod val="75000"/>
                  <a:lumOff val="25000"/>
                </a:schemeClr>
              </a:solidFill>
            </a:endParaRPr>
          </a:p>
        </p:txBody>
      </p:sp>
      <p:sp>
        <p:nvSpPr>
          <p:cNvPr id="34" name="TextBox 33">
            <a:extLst>
              <a:ext uri="{FF2B5EF4-FFF2-40B4-BE49-F238E27FC236}">
                <a16:creationId xmlns:a16="http://schemas.microsoft.com/office/drawing/2014/main" id="{B421F2D7-8A59-4B96-8F8A-A510836B1C81}"/>
              </a:ext>
            </a:extLst>
          </p:cNvPr>
          <p:cNvSpPr txBox="1"/>
          <p:nvPr/>
        </p:nvSpPr>
        <p:spPr>
          <a:xfrm>
            <a:off x="189084" y="2929891"/>
            <a:ext cx="822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Low</a:t>
            </a:r>
            <a:r>
              <a:rPr lang="en-US" b="1">
                <a:solidFill>
                  <a:schemeClr val="tx1">
                    <a:lumMod val="75000"/>
                    <a:lumOff val="25000"/>
                  </a:schemeClr>
                </a:solidFill>
                <a:latin typeface="Century Gothic"/>
              </a:rPr>
              <a:t> </a:t>
            </a:r>
            <a:r>
              <a:rPr lang="en-US">
                <a:solidFill>
                  <a:schemeClr val="tx1">
                    <a:lumMod val="75000"/>
                    <a:lumOff val="25000"/>
                  </a:schemeClr>
                </a:solidFill>
                <a:latin typeface="Century Gothic"/>
              </a:rPr>
              <a:t>​</a:t>
            </a:r>
            <a:endParaRPr lang="en-US">
              <a:solidFill>
                <a:schemeClr val="tx1">
                  <a:lumMod val="75000"/>
                  <a:lumOff val="25000"/>
                </a:schemeClr>
              </a:solidFill>
              <a:cs typeface="Calibri"/>
            </a:endParaRPr>
          </a:p>
        </p:txBody>
      </p:sp>
      <p:pic>
        <p:nvPicPr>
          <p:cNvPr id="12" name="Picture 13">
            <a:extLst>
              <a:ext uri="{FF2B5EF4-FFF2-40B4-BE49-F238E27FC236}">
                <a16:creationId xmlns:a16="http://schemas.microsoft.com/office/drawing/2014/main" id="{2D0A2E87-23FD-479B-BE5D-5408B777FC0C}"/>
              </a:ext>
            </a:extLst>
          </p:cNvPr>
          <p:cNvPicPr>
            <a:picLocks noChangeAspect="1"/>
          </p:cNvPicPr>
          <p:nvPr/>
        </p:nvPicPr>
        <p:blipFill>
          <a:blip r:embed="rId6"/>
          <a:stretch>
            <a:fillRect/>
          </a:stretch>
        </p:blipFill>
        <p:spPr>
          <a:xfrm>
            <a:off x="804779" y="1793932"/>
            <a:ext cx="596563" cy="1371600"/>
          </a:xfrm>
          <a:prstGeom prst="rect">
            <a:avLst/>
          </a:prstGeom>
        </p:spPr>
      </p:pic>
      <p:sp>
        <p:nvSpPr>
          <p:cNvPr id="2" name="Rectangle 1">
            <a:extLst>
              <a:ext uri="{FF2B5EF4-FFF2-40B4-BE49-F238E27FC236}">
                <a16:creationId xmlns:a16="http://schemas.microsoft.com/office/drawing/2014/main" id="{6A738D6F-945A-42EC-8421-5ED5DE00205F}"/>
              </a:ext>
            </a:extLst>
          </p:cNvPr>
          <p:cNvSpPr/>
          <p:nvPr/>
        </p:nvSpPr>
        <p:spPr>
          <a:xfrm>
            <a:off x="8464851" y="622539"/>
            <a:ext cx="3570944" cy="5807666"/>
          </a:xfrm>
          <a:prstGeom prst="rect">
            <a:avLst/>
          </a:prstGeom>
          <a:noFill/>
          <a:ln w="762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 scatter chart&#10;&#10;Description automatically generated">
            <a:extLst>
              <a:ext uri="{FF2B5EF4-FFF2-40B4-BE49-F238E27FC236}">
                <a16:creationId xmlns:a16="http://schemas.microsoft.com/office/drawing/2014/main" id="{1C85EBA5-6556-41AE-8604-584B01EAADA3}"/>
              </a:ext>
            </a:extLst>
          </p:cNvPr>
          <p:cNvPicPr>
            <a:picLocks noChangeAspect="1"/>
          </p:cNvPicPr>
          <p:nvPr/>
        </p:nvPicPr>
        <p:blipFill rotWithShape="1">
          <a:blip r:embed="rId7"/>
          <a:srcRect l="6420" t="7749" r="2964" b="8413"/>
          <a:stretch/>
        </p:blipFill>
        <p:spPr>
          <a:xfrm>
            <a:off x="8577445" y="3428117"/>
            <a:ext cx="3207635" cy="2967717"/>
          </a:xfrm>
          <a:prstGeom prst="rect">
            <a:avLst/>
          </a:prstGeom>
        </p:spPr>
      </p:pic>
      <p:pic>
        <p:nvPicPr>
          <p:cNvPr id="4" name="Picture 5">
            <a:extLst>
              <a:ext uri="{FF2B5EF4-FFF2-40B4-BE49-F238E27FC236}">
                <a16:creationId xmlns:a16="http://schemas.microsoft.com/office/drawing/2014/main" id="{7B04B7F1-979D-42DA-948A-F2451A9CB178}"/>
              </a:ext>
            </a:extLst>
          </p:cNvPr>
          <p:cNvPicPr>
            <a:picLocks noChangeAspect="1"/>
          </p:cNvPicPr>
          <p:nvPr/>
        </p:nvPicPr>
        <p:blipFill rotWithShape="1">
          <a:blip r:embed="rId8"/>
          <a:srcRect l="4035" t="7555" r="-303" b="7725"/>
          <a:stretch/>
        </p:blipFill>
        <p:spPr>
          <a:xfrm>
            <a:off x="1650459" y="3424481"/>
            <a:ext cx="3316001" cy="2918273"/>
          </a:xfrm>
          <a:prstGeom prst="rect">
            <a:avLst/>
          </a:prstGeom>
        </p:spPr>
      </p:pic>
      <p:pic>
        <p:nvPicPr>
          <p:cNvPr id="6" name="Picture 6" descr="Diagram&#10;&#10;Description automatically generated">
            <a:extLst>
              <a:ext uri="{FF2B5EF4-FFF2-40B4-BE49-F238E27FC236}">
                <a16:creationId xmlns:a16="http://schemas.microsoft.com/office/drawing/2014/main" id="{7663B04A-D18B-4BFE-B38F-A4E5D9276530}"/>
              </a:ext>
            </a:extLst>
          </p:cNvPr>
          <p:cNvPicPr>
            <a:picLocks noChangeAspect="1"/>
          </p:cNvPicPr>
          <p:nvPr/>
        </p:nvPicPr>
        <p:blipFill rotWithShape="1">
          <a:blip r:embed="rId9"/>
          <a:srcRect l="5603" t="6216" r="1314" b="6394"/>
          <a:stretch/>
        </p:blipFill>
        <p:spPr>
          <a:xfrm>
            <a:off x="5061050" y="3366710"/>
            <a:ext cx="3277051" cy="3033813"/>
          </a:xfrm>
          <a:prstGeom prst="rect">
            <a:avLst/>
          </a:prstGeom>
        </p:spPr>
      </p:pic>
      <p:sp>
        <p:nvSpPr>
          <p:cNvPr id="31" name="TextBox 30">
            <a:extLst>
              <a:ext uri="{FF2B5EF4-FFF2-40B4-BE49-F238E27FC236}">
                <a16:creationId xmlns:a16="http://schemas.microsoft.com/office/drawing/2014/main" id="{B3F273CE-7CD7-40F0-B1F5-16ED15B07AF9}"/>
              </a:ext>
            </a:extLst>
          </p:cNvPr>
          <p:cNvSpPr txBox="1"/>
          <p:nvPr/>
        </p:nvSpPr>
        <p:spPr>
          <a:xfrm>
            <a:off x="5219376" y="3573823"/>
            <a:ext cx="483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0.7</a:t>
            </a:r>
          </a:p>
        </p:txBody>
      </p:sp>
      <p:sp>
        <p:nvSpPr>
          <p:cNvPr id="33" name="TextBox 32">
            <a:extLst>
              <a:ext uri="{FF2B5EF4-FFF2-40B4-BE49-F238E27FC236}">
                <a16:creationId xmlns:a16="http://schemas.microsoft.com/office/drawing/2014/main" id="{42FDA967-A768-40F2-85BC-F62D3C09A1B9}"/>
              </a:ext>
            </a:extLst>
          </p:cNvPr>
          <p:cNvSpPr txBox="1"/>
          <p:nvPr/>
        </p:nvSpPr>
        <p:spPr>
          <a:xfrm>
            <a:off x="64566" y="3528258"/>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Model Fit</a:t>
            </a:r>
            <a:endParaRPr lang="en-US" sz="2000" b="1">
              <a:solidFill>
                <a:schemeClr val="tx1">
                  <a:lumMod val="75000"/>
                  <a:lumOff val="25000"/>
                </a:schemeClr>
              </a:solidFill>
              <a:latin typeface="Century Gothic"/>
              <a:cs typeface="Calibri"/>
            </a:endParaRPr>
          </a:p>
          <a:p>
            <a:endParaRPr lang="en-US" sz="2000" b="1">
              <a:solidFill>
                <a:schemeClr val="tx1">
                  <a:lumMod val="75000"/>
                  <a:lumOff val="25000"/>
                </a:schemeClr>
              </a:solidFill>
              <a:latin typeface="Century Gothic"/>
            </a:endParaRPr>
          </a:p>
          <a:p>
            <a:endParaRPr lang="en-US" sz="2000">
              <a:solidFill>
                <a:schemeClr val="tx1">
                  <a:lumMod val="75000"/>
                  <a:lumOff val="25000"/>
                </a:schemeClr>
              </a:solidFill>
              <a:latin typeface="Century Gothic"/>
            </a:endParaRPr>
          </a:p>
          <a:p>
            <a:r>
              <a:rPr lang="en-US">
                <a:solidFill>
                  <a:schemeClr val="tx1">
                    <a:lumMod val="75000"/>
                    <a:lumOff val="25000"/>
                  </a:schemeClr>
                </a:solidFill>
                <a:latin typeface="Century Gothic"/>
              </a:rPr>
              <a:t>Ideal </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AUC </a:t>
            </a:r>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rPr>
              <a:t>(&gt;0.9) </a:t>
            </a:r>
            <a:r>
              <a:rPr lang="en-US" sz="2000">
                <a:solidFill>
                  <a:schemeClr val="tx1">
                    <a:lumMod val="75000"/>
                    <a:lumOff val="25000"/>
                  </a:schemeClr>
                </a:solidFill>
                <a:latin typeface="Century Gothic"/>
              </a:rPr>
              <a:t>​</a:t>
            </a:r>
            <a:endParaRPr lang="en-US" sz="2000">
              <a:solidFill>
                <a:schemeClr val="tx1">
                  <a:lumMod val="75000"/>
                  <a:lumOff val="25000"/>
                </a:schemeClr>
              </a:solidFill>
              <a:latin typeface="Century Gothic"/>
              <a:cs typeface="Calibri"/>
            </a:endParaRPr>
          </a:p>
        </p:txBody>
      </p:sp>
      <p:sp>
        <p:nvSpPr>
          <p:cNvPr id="35" name="TextBox 34">
            <a:extLst>
              <a:ext uri="{FF2B5EF4-FFF2-40B4-BE49-F238E27FC236}">
                <a16:creationId xmlns:a16="http://schemas.microsoft.com/office/drawing/2014/main" id="{DF810DD0-7BC9-4741-90AE-E8B992BBA441}"/>
              </a:ext>
            </a:extLst>
          </p:cNvPr>
          <p:cNvSpPr txBox="1"/>
          <p:nvPr/>
        </p:nvSpPr>
        <p:spPr>
          <a:xfrm>
            <a:off x="2073839" y="3572373"/>
            <a:ext cx="686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0.68</a:t>
            </a:r>
          </a:p>
        </p:txBody>
      </p:sp>
      <p:sp>
        <p:nvSpPr>
          <p:cNvPr id="36" name="TextBox 35">
            <a:extLst>
              <a:ext uri="{FF2B5EF4-FFF2-40B4-BE49-F238E27FC236}">
                <a16:creationId xmlns:a16="http://schemas.microsoft.com/office/drawing/2014/main" id="{19AEAE93-70EB-43E5-9FB9-EF0A7FDB4EDD}"/>
              </a:ext>
            </a:extLst>
          </p:cNvPr>
          <p:cNvSpPr txBox="1"/>
          <p:nvPr/>
        </p:nvSpPr>
        <p:spPr>
          <a:xfrm>
            <a:off x="8726120" y="3622848"/>
            <a:ext cx="6182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0.76</a:t>
            </a:r>
          </a:p>
        </p:txBody>
      </p:sp>
      <p:grpSp>
        <p:nvGrpSpPr>
          <p:cNvPr id="9" name="Group 8">
            <a:extLst>
              <a:ext uri="{FF2B5EF4-FFF2-40B4-BE49-F238E27FC236}">
                <a16:creationId xmlns:a16="http://schemas.microsoft.com/office/drawing/2014/main" id="{DAC4ECC1-6F9D-4589-B44A-5455F67C42C2}"/>
              </a:ext>
            </a:extLst>
          </p:cNvPr>
          <p:cNvGrpSpPr/>
          <p:nvPr/>
        </p:nvGrpSpPr>
        <p:grpSpPr>
          <a:xfrm>
            <a:off x="3042940" y="5177203"/>
            <a:ext cx="2183454" cy="1051585"/>
            <a:chOff x="3042940" y="5135163"/>
            <a:chExt cx="2183454" cy="1051585"/>
          </a:xfrm>
        </p:grpSpPr>
        <p:sp>
          <p:nvSpPr>
            <p:cNvPr id="38" name="TextBox 37">
              <a:extLst>
                <a:ext uri="{FF2B5EF4-FFF2-40B4-BE49-F238E27FC236}">
                  <a16:creationId xmlns:a16="http://schemas.microsoft.com/office/drawing/2014/main" id="{103AA9A7-4062-442D-80F8-CA9426D80AE3}"/>
                </a:ext>
              </a:extLst>
            </p:cNvPr>
            <p:cNvSpPr txBox="1"/>
            <p:nvPr/>
          </p:nvSpPr>
          <p:spPr>
            <a:xfrm>
              <a:off x="3552416" y="5424679"/>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Train 0.98</a:t>
              </a:r>
            </a:p>
          </p:txBody>
        </p:sp>
        <p:sp>
          <p:nvSpPr>
            <p:cNvPr id="39" name="TextBox 38">
              <a:extLst>
                <a:ext uri="{FF2B5EF4-FFF2-40B4-BE49-F238E27FC236}">
                  <a16:creationId xmlns:a16="http://schemas.microsoft.com/office/drawing/2014/main" id="{EA19B688-B46F-4C20-B5E0-070CE01965D0}"/>
                </a:ext>
              </a:extLst>
            </p:cNvPr>
            <p:cNvSpPr txBox="1"/>
            <p:nvPr/>
          </p:nvSpPr>
          <p:spPr>
            <a:xfrm>
              <a:off x="3556666" y="5646898"/>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CV 0.946</a:t>
              </a:r>
            </a:p>
          </p:txBody>
        </p:sp>
        <p:sp>
          <p:nvSpPr>
            <p:cNvPr id="40" name="TextBox 39">
              <a:extLst>
                <a:ext uri="{FF2B5EF4-FFF2-40B4-BE49-F238E27FC236}">
                  <a16:creationId xmlns:a16="http://schemas.microsoft.com/office/drawing/2014/main" id="{984701D8-952E-4BEC-9EC2-CD3FCE6A50A4}"/>
                </a:ext>
              </a:extLst>
            </p:cNvPr>
            <p:cNvSpPr txBox="1"/>
            <p:nvPr/>
          </p:nvSpPr>
          <p:spPr>
            <a:xfrm>
              <a:off x="3043202" y="5135163"/>
              <a:ext cx="17741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Area Under Curve</a:t>
              </a:r>
            </a:p>
          </p:txBody>
        </p:sp>
        <p:sp>
          <p:nvSpPr>
            <p:cNvPr id="42" name="TextBox 41">
              <a:extLst>
                <a:ext uri="{FF2B5EF4-FFF2-40B4-BE49-F238E27FC236}">
                  <a16:creationId xmlns:a16="http://schemas.microsoft.com/office/drawing/2014/main" id="{44F871B0-EC89-4678-BF18-3F5875CE58A9}"/>
                </a:ext>
              </a:extLst>
            </p:cNvPr>
            <p:cNvSpPr txBox="1"/>
            <p:nvPr/>
          </p:nvSpPr>
          <p:spPr>
            <a:xfrm>
              <a:off x="4071515" y="5850851"/>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0.68</a:t>
              </a:r>
            </a:p>
          </p:txBody>
        </p:sp>
        <p:sp>
          <p:nvSpPr>
            <p:cNvPr id="43" name="TextBox 42">
              <a:extLst>
                <a:ext uri="{FF2B5EF4-FFF2-40B4-BE49-F238E27FC236}">
                  <a16:creationId xmlns:a16="http://schemas.microsoft.com/office/drawing/2014/main" id="{02BCAF7D-973D-4396-876C-EC990CE8D648}"/>
                </a:ext>
              </a:extLst>
            </p:cNvPr>
            <p:cNvSpPr txBox="1"/>
            <p:nvPr/>
          </p:nvSpPr>
          <p:spPr>
            <a:xfrm>
              <a:off x="3042940" y="5878971"/>
              <a:ext cx="1204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Threshold</a:t>
              </a:r>
            </a:p>
          </p:txBody>
        </p:sp>
      </p:grpSp>
      <p:grpSp>
        <p:nvGrpSpPr>
          <p:cNvPr id="8" name="Group 7">
            <a:extLst>
              <a:ext uri="{FF2B5EF4-FFF2-40B4-BE49-F238E27FC236}">
                <a16:creationId xmlns:a16="http://schemas.microsoft.com/office/drawing/2014/main" id="{9F3B1688-1CAC-46B6-B6B1-2AD79C3BC8C8}"/>
              </a:ext>
            </a:extLst>
          </p:cNvPr>
          <p:cNvGrpSpPr/>
          <p:nvPr/>
        </p:nvGrpSpPr>
        <p:grpSpPr>
          <a:xfrm>
            <a:off x="1411116" y="3431414"/>
            <a:ext cx="490428" cy="2797612"/>
            <a:chOff x="1411116" y="3740136"/>
            <a:chExt cx="490428" cy="2797612"/>
          </a:xfrm>
        </p:grpSpPr>
        <p:sp>
          <p:nvSpPr>
            <p:cNvPr id="44" name="TextBox 43">
              <a:extLst>
                <a:ext uri="{FF2B5EF4-FFF2-40B4-BE49-F238E27FC236}">
                  <a16:creationId xmlns:a16="http://schemas.microsoft.com/office/drawing/2014/main" id="{9F7F40EC-7B32-4A3B-8412-5072F7C91FDB}"/>
                </a:ext>
              </a:extLst>
            </p:cNvPr>
            <p:cNvSpPr txBox="1"/>
            <p:nvPr/>
          </p:nvSpPr>
          <p:spPr>
            <a:xfrm>
              <a:off x="1411116" y="3740136"/>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1.0</a:t>
              </a:r>
            </a:p>
          </p:txBody>
        </p:sp>
        <p:sp>
          <p:nvSpPr>
            <p:cNvPr id="45" name="TextBox 44">
              <a:extLst>
                <a:ext uri="{FF2B5EF4-FFF2-40B4-BE49-F238E27FC236}">
                  <a16:creationId xmlns:a16="http://schemas.microsoft.com/office/drawing/2014/main" id="{AD8FCC81-CEA5-4B4D-AA58-D862D64222E0}"/>
                </a:ext>
              </a:extLst>
            </p:cNvPr>
            <p:cNvSpPr txBox="1"/>
            <p:nvPr/>
          </p:nvSpPr>
          <p:spPr>
            <a:xfrm>
              <a:off x="1428749" y="4241521"/>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0.8</a:t>
              </a:r>
            </a:p>
          </p:txBody>
        </p:sp>
        <p:sp>
          <p:nvSpPr>
            <p:cNvPr id="46" name="TextBox 45">
              <a:extLst>
                <a:ext uri="{FF2B5EF4-FFF2-40B4-BE49-F238E27FC236}">
                  <a16:creationId xmlns:a16="http://schemas.microsoft.com/office/drawing/2014/main" id="{05917051-44CF-4A98-87D1-85837CA5EE61}"/>
                </a:ext>
              </a:extLst>
            </p:cNvPr>
            <p:cNvSpPr txBox="1"/>
            <p:nvPr/>
          </p:nvSpPr>
          <p:spPr>
            <a:xfrm>
              <a:off x="1428748" y="4741314"/>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0.6</a:t>
              </a:r>
            </a:p>
          </p:txBody>
        </p:sp>
        <p:sp>
          <p:nvSpPr>
            <p:cNvPr id="47" name="TextBox 46">
              <a:extLst>
                <a:ext uri="{FF2B5EF4-FFF2-40B4-BE49-F238E27FC236}">
                  <a16:creationId xmlns:a16="http://schemas.microsoft.com/office/drawing/2014/main" id="{E3B897FA-E941-4B51-99C7-76F065180D84}"/>
                </a:ext>
              </a:extLst>
            </p:cNvPr>
            <p:cNvSpPr txBox="1"/>
            <p:nvPr/>
          </p:nvSpPr>
          <p:spPr>
            <a:xfrm>
              <a:off x="1419871" y="5718236"/>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0.2</a:t>
              </a:r>
            </a:p>
          </p:txBody>
        </p:sp>
        <p:sp>
          <p:nvSpPr>
            <p:cNvPr id="48" name="TextBox 47">
              <a:extLst>
                <a:ext uri="{FF2B5EF4-FFF2-40B4-BE49-F238E27FC236}">
                  <a16:creationId xmlns:a16="http://schemas.microsoft.com/office/drawing/2014/main" id="{7DD2DB8E-7425-453C-83B2-34F2A95C7E29}"/>
                </a:ext>
              </a:extLst>
            </p:cNvPr>
            <p:cNvSpPr txBox="1"/>
            <p:nvPr/>
          </p:nvSpPr>
          <p:spPr>
            <a:xfrm>
              <a:off x="1428748" y="6229971"/>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0.0</a:t>
              </a:r>
            </a:p>
          </p:txBody>
        </p:sp>
        <p:sp>
          <p:nvSpPr>
            <p:cNvPr id="49" name="TextBox 48">
              <a:extLst>
                <a:ext uri="{FF2B5EF4-FFF2-40B4-BE49-F238E27FC236}">
                  <a16:creationId xmlns:a16="http://schemas.microsoft.com/office/drawing/2014/main" id="{D9980269-EB39-4F89-9A9F-1AE1BA59D160}"/>
                </a:ext>
              </a:extLst>
            </p:cNvPr>
            <p:cNvSpPr txBox="1"/>
            <p:nvPr/>
          </p:nvSpPr>
          <p:spPr>
            <a:xfrm>
              <a:off x="1419870" y="5241261"/>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0.4</a:t>
              </a:r>
            </a:p>
          </p:txBody>
        </p:sp>
      </p:grpSp>
      <p:grpSp>
        <p:nvGrpSpPr>
          <p:cNvPr id="50" name="Group 49">
            <a:extLst>
              <a:ext uri="{FF2B5EF4-FFF2-40B4-BE49-F238E27FC236}">
                <a16:creationId xmlns:a16="http://schemas.microsoft.com/office/drawing/2014/main" id="{31C6F972-953B-4029-927D-6BFC39360F29}"/>
              </a:ext>
            </a:extLst>
          </p:cNvPr>
          <p:cNvGrpSpPr/>
          <p:nvPr/>
        </p:nvGrpSpPr>
        <p:grpSpPr>
          <a:xfrm rot="5400000">
            <a:off x="3147190" y="4762079"/>
            <a:ext cx="317625" cy="3166373"/>
            <a:chOff x="1490444" y="3718294"/>
            <a:chExt cx="317625" cy="2886239"/>
          </a:xfrm>
        </p:grpSpPr>
        <p:sp>
          <p:nvSpPr>
            <p:cNvPr id="51" name="TextBox 50">
              <a:extLst>
                <a:ext uri="{FF2B5EF4-FFF2-40B4-BE49-F238E27FC236}">
                  <a16:creationId xmlns:a16="http://schemas.microsoft.com/office/drawing/2014/main" id="{60DFFE48-B0FC-4C4E-A850-0A4C731C0A1A}"/>
                </a:ext>
              </a:extLst>
            </p:cNvPr>
            <p:cNvSpPr txBox="1"/>
            <p:nvPr/>
          </p:nvSpPr>
          <p:spPr>
            <a:xfrm rot="16200000">
              <a:off x="1428850" y="3779888"/>
              <a:ext cx="4309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1.0</a:t>
              </a:r>
            </a:p>
          </p:txBody>
        </p:sp>
        <p:sp>
          <p:nvSpPr>
            <p:cNvPr id="52" name="TextBox 51">
              <a:extLst>
                <a:ext uri="{FF2B5EF4-FFF2-40B4-BE49-F238E27FC236}">
                  <a16:creationId xmlns:a16="http://schemas.microsoft.com/office/drawing/2014/main" id="{C57B7D15-143C-486E-8C2D-5653A57367A3}"/>
                </a:ext>
              </a:extLst>
            </p:cNvPr>
            <p:cNvSpPr txBox="1"/>
            <p:nvPr/>
          </p:nvSpPr>
          <p:spPr>
            <a:xfrm rot="16200000">
              <a:off x="1433509" y="4241521"/>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0.8</a:t>
              </a:r>
            </a:p>
          </p:txBody>
        </p:sp>
        <p:sp>
          <p:nvSpPr>
            <p:cNvPr id="53" name="TextBox 52">
              <a:extLst>
                <a:ext uri="{FF2B5EF4-FFF2-40B4-BE49-F238E27FC236}">
                  <a16:creationId xmlns:a16="http://schemas.microsoft.com/office/drawing/2014/main" id="{9B4F9935-4C4D-4CD7-86D3-A85B2A0780C8}"/>
                </a:ext>
              </a:extLst>
            </p:cNvPr>
            <p:cNvSpPr txBox="1"/>
            <p:nvPr/>
          </p:nvSpPr>
          <p:spPr>
            <a:xfrm rot="16200000">
              <a:off x="1433508" y="4741314"/>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0.6</a:t>
              </a:r>
            </a:p>
          </p:txBody>
        </p:sp>
        <p:sp>
          <p:nvSpPr>
            <p:cNvPr id="54" name="TextBox 53">
              <a:extLst>
                <a:ext uri="{FF2B5EF4-FFF2-40B4-BE49-F238E27FC236}">
                  <a16:creationId xmlns:a16="http://schemas.microsoft.com/office/drawing/2014/main" id="{E01928D0-77CA-45D9-9E66-F95528584505}"/>
                </a:ext>
              </a:extLst>
            </p:cNvPr>
            <p:cNvSpPr txBox="1"/>
            <p:nvPr/>
          </p:nvSpPr>
          <p:spPr>
            <a:xfrm rot="16200000">
              <a:off x="1424631" y="5718236"/>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0.2</a:t>
              </a:r>
            </a:p>
          </p:txBody>
        </p:sp>
        <p:sp>
          <p:nvSpPr>
            <p:cNvPr id="55" name="TextBox 54">
              <a:extLst>
                <a:ext uri="{FF2B5EF4-FFF2-40B4-BE49-F238E27FC236}">
                  <a16:creationId xmlns:a16="http://schemas.microsoft.com/office/drawing/2014/main" id="{A003E477-2391-48EF-818B-DBE9884A7EE6}"/>
                </a:ext>
              </a:extLst>
            </p:cNvPr>
            <p:cNvSpPr txBox="1"/>
            <p:nvPr/>
          </p:nvSpPr>
          <p:spPr>
            <a:xfrm rot="16200000">
              <a:off x="1433508" y="6229972"/>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0.0</a:t>
              </a:r>
            </a:p>
          </p:txBody>
        </p:sp>
        <p:sp>
          <p:nvSpPr>
            <p:cNvPr id="56" name="TextBox 55">
              <a:extLst>
                <a:ext uri="{FF2B5EF4-FFF2-40B4-BE49-F238E27FC236}">
                  <a16:creationId xmlns:a16="http://schemas.microsoft.com/office/drawing/2014/main" id="{5EB75B25-6063-4A37-BF22-0BA2F4AB810D}"/>
                </a:ext>
              </a:extLst>
            </p:cNvPr>
            <p:cNvSpPr txBox="1"/>
            <p:nvPr/>
          </p:nvSpPr>
          <p:spPr>
            <a:xfrm rot="16200000">
              <a:off x="1424631" y="5241261"/>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0.4</a:t>
              </a:r>
            </a:p>
          </p:txBody>
        </p:sp>
      </p:grpSp>
      <p:sp>
        <p:nvSpPr>
          <p:cNvPr id="57" name="TextBox 56">
            <a:extLst>
              <a:ext uri="{FF2B5EF4-FFF2-40B4-BE49-F238E27FC236}">
                <a16:creationId xmlns:a16="http://schemas.microsoft.com/office/drawing/2014/main" id="{AD1F25DF-141F-4FBD-9682-2CB59B8E4946}"/>
              </a:ext>
            </a:extLst>
          </p:cNvPr>
          <p:cNvSpPr txBox="1"/>
          <p:nvPr/>
        </p:nvSpPr>
        <p:spPr>
          <a:xfrm rot="16200000">
            <a:off x="388659" y="4730772"/>
            <a:ext cx="17741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Sensitivity (true +)</a:t>
            </a:r>
          </a:p>
        </p:txBody>
      </p:sp>
      <p:sp>
        <p:nvSpPr>
          <p:cNvPr id="58" name="TextBox 57">
            <a:extLst>
              <a:ext uri="{FF2B5EF4-FFF2-40B4-BE49-F238E27FC236}">
                <a16:creationId xmlns:a16="http://schemas.microsoft.com/office/drawing/2014/main" id="{F9858C7D-A484-4228-94C2-68B6F02ADE94}"/>
              </a:ext>
            </a:extLst>
          </p:cNvPr>
          <p:cNvSpPr txBox="1"/>
          <p:nvPr/>
        </p:nvSpPr>
        <p:spPr>
          <a:xfrm>
            <a:off x="2383139" y="6425298"/>
            <a:ext cx="17741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Specificity (true -)</a:t>
            </a:r>
          </a:p>
        </p:txBody>
      </p:sp>
      <p:grpSp>
        <p:nvGrpSpPr>
          <p:cNvPr id="71" name="Group 70">
            <a:extLst>
              <a:ext uri="{FF2B5EF4-FFF2-40B4-BE49-F238E27FC236}">
                <a16:creationId xmlns:a16="http://schemas.microsoft.com/office/drawing/2014/main" id="{E4FE937F-9318-408D-A1CF-A9EB13D3CE75}"/>
              </a:ext>
            </a:extLst>
          </p:cNvPr>
          <p:cNvGrpSpPr/>
          <p:nvPr/>
        </p:nvGrpSpPr>
        <p:grpSpPr>
          <a:xfrm>
            <a:off x="6904668" y="5495270"/>
            <a:ext cx="1717670" cy="690539"/>
            <a:chOff x="3456093" y="5436774"/>
            <a:chExt cx="1717670" cy="690539"/>
          </a:xfrm>
        </p:grpSpPr>
        <p:sp>
          <p:nvSpPr>
            <p:cNvPr id="72" name="TextBox 71">
              <a:extLst>
                <a:ext uri="{FF2B5EF4-FFF2-40B4-BE49-F238E27FC236}">
                  <a16:creationId xmlns:a16="http://schemas.microsoft.com/office/drawing/2014/main" id="{F2704940-DB5F-42E8-BE43-77EF2022A27F}"/>
                </a:ext>
              </a:extLst>
            </p:cNvPr>
            <p:cNvSpPr txBox="1"/>
            <p:nvPr/>
          </p:nvSpPr>
          <p:spPr>
            <a:xfrm>
              <a:off x="3504035" y="5436774"/>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Train 0.957</a:t>
              </a:r>
            </a:p>
          </p:txBody>
        </p:sp>
        <p:sp>
          <p:nvSpPr>
            <p:cNvPr id="73" name="TextBox 72">
              <a:extLst>
                <a:ext uri="{FF2B5EF4-FFF2-40B4-BE49-F238E27FC236}">
                  <a16:creationId xmlns:a16="http://schemas.microsoft.com/office/drawing/2014/main" id="{8E8D63E8-3FD3-4171-B648-80C309BC83CE}"/>
                </a:ext>
              </a:extLst>
            </p:cNvPr>
            <p:cNvSpPr txBox="1"/>
            <p:nvPr/>
          </p:nvSpPr>
          <p:spPr>
            <a:xfrm>
              <a:off x="3456093" y="5638614"/>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CV 0.955</a:t>
              </a:r>
            </a:p>
          </p:txBody>
        </p:sp>
        <p:sp>
          <p:nvSpPr>
            <p:cNvPr id="75" name="TextBox 74">
              <a:extLst>
                <a:ext uri="{FF2B5EF4-FFF2-40B4-BE49-F238E27FC236}">
                  <a16:creationId xmlns:a16="http://schemas.microsoft.com/office/drawing/2014/main" id="{58B32C6B-2A61-4043-8C4D-91DD6C77ECC5}"/>
                </a:ext>
              </a:extLst>
            </p:cNvPr>
            <p:cNvSpPr txBox="1"/>
            <p:nvPr/>
          </p:nvSpPr>
          <p:spPr>
            <a:xfrm>
              <a:off x="4109458" y="5819536"/>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0.70</a:t>
              </a:r>
            </a:p>
          </p:txBody>
        </p:sp>
      </p:grpSp>
      <p:grpSp>
        <p:nvGrpSpPr>
          <p:cNvPr id="77" name="Group 76">
            <a:extLst>
              <a:ext uri="{FF2B5EF4-FFF2-40B4-BE49-F238E27FC236}">
                <a16:creationId xmlns:a16="http://schemas.microsoft.com/office/drawing/2014/main" id="{EBD1D9A0-6AF8-4162-A7C8-E1BEB0530CF0}"/>
              </a:ext>
            </a:extLst>
          </p:cNvPr>
          <p:cNvGrpSpPr/>
          <p:nvPr/>
        </p:nvGrpSpPr>
        <p:grpSpPr>
          <a:xfrm>
            <a:off x="10412801" y="5549267"/>
            <a:ext cx="1729765" cy="710918"/>
            <a:chOff x="3496190" y="5779252"/>
            <a:chExt cx="1729765" cy="710918"/>
          </a:xfrm>
        </p:grpSpPr>
        <p:sp>
          <p:nvSpPr>
            <p:cNvPr id="78" name="TextBox 77">
              <a:extLst>
                <a:ext uri="{FF2B5EF4-FFF2-40B4-BE49-F238E27FC236}">
                  <a16:creationId xmlns:a16="http://schemas.microsoft.com/office/drawing/2014/main" id="{B2BFB0E3-8D08-49F0-9616-DCD00C0C5A61}"/>
                </a:ext>
              </a:extLst>
            </p:cNvPr>
            <p:cNvSpPr txBox="1"/>
            <p:nvPr/>
          </p:nvSpPr>
          <p:spPr>
            <a:xfrm>
              <a:off x="3556227" y="5779252"/>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Train 0.954</a:t>
              </a:r>
            </a:p>
          </p:txBody>
        </p:sp>
        <p:sp>
          <p:nvSpPr>
            <p:cNvPr id="79" name="TextBox 78">
              <a:extLst>
                <a:ext uri="{FF2B5EF4-FFF2-40B4-BE49-F238E27FC236}">
                  <a16:creationId xmlns:a16="http://schemas.microsoft.com/office/drawing/2014/main" id="{5B37E17F-82F2-46A1-A8EF-208E4CA4B0D7}"/>
                </a:ext>
              </a:extLst>
            </p:cNvPr>
            <p:cNvSpPr txBox="1"/>
            <p:nvPr/>
          </p:nvSpPr>
          <p:spPr>
            <a:xfrm>
              <a:off x="3496190" y="5961374"/>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CV 0.966</a:t>
              </a:r>
            </a:p>
          </p:txBody>
        </p:sp>
        <p:sp>
          <p:nvSpPr>
            <p:cNvPr id="80" name="TextBox 79">
              <a:extLst>
                <a:ext uri="{FF2B5EF4-FFF2-40B4-BE49-F238E27FC236}">
                  <a16:creationId xmlns:a16="http://schemas.microsoft.com/office/drawing/2014/main" id="{798E760D-3BEA-47D8-AAC0-737B5EAF9223}"/>
                </a:ext>
              </a:extLst>
            </p:cNvPr>
            <p:cNvSpPr txBox="1"/>
            <p:nvPr/>
          </p:nvSpPr>
          <p:spPr>
            <a:xfrm>
              <a:off x="4048982" y="6182393"/>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0.76</a:t>
              </a:r>
            </a:p>
          </p:txBody>
        </p:sp>
      </p:grpSp>
      <p:sp>
        <p:nvSpPr>
          <p:cNvPr id="17" name="Rectangle: Rounded Corners 16">
            <a:extLst>
              <a:ext uri="{FF2B5EF4-FFF2-40B4-BE49-F238E27FC236}">
                <a16:creationId xmlns:a16="http://schemas.microsoft.com/office/drawing/2014/main" id="{D0513F10-C4BA-4FBA-80E6-62C77F20D791}"/>
              </a:ext>
            </a:extLst>
          </p:cNvPr>
          <p:cNvSpPr/>
          <p:nvPr/>
        </p:nvSpPr>
        <p:spPr>
          <a:xfrm>
            <a:off x="2673427" y="868334"/>
            <a:ext cx="1184312" cy="394772"/>
          </a:xfrm>
          <a:prstGeom prst="round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75000"/>
                    <a:lumOff val="25000"/>
                  </a:schemeClr>
                </a:solidFill>
                <a:latin typeface="Century Gothic"/>
                <a:cs typeface="Calibri"/>
              </a:rPr>
              <a:t>GLM</a:t>
            </a:r>
            <a:endParaRPr lang="en-US" b="1">
              <a:solidFill>
                <a:schemeClr val="tx1">
                  <a:lumMod val="75000"/>
                  <a:lumOff val="25000"/>
                </a:schemeClr>
              </a:solidFill>
              <a:latin typeface="Century Gothic"/>
            </a:endParaRPr>
          </a:p>
        </p:txBody>
      </p:sp>
      <p:sp>
        <p:nvSpPr>
          <p:cNvPr id="59" name="Rectangle: Rounded Corners 58">
            <a:extLst>
              <a:ext uri="{FF2B5EF4-FFF2-40B4-BE49-F238E27FC236}">
                <a16:creationId xmlns:a16="http://schemas.microsoft.com/office/drawing/2014/main" id="{73AA26D9-14C1-4A1F-9B04-59E29EE2C92C}"/>
              </a:ext>
            </a:extLst>
          </p:cNvPr>
          <p:cNvSpPr/>
          <p:nvPr/>
        </p:nvSpPr>
        <p:spPr>
          <a:xfrm>
            <a:off x="6235547" y="868334"/>
            <a:ext cx="1184312" cy="394772"/>
          </a:xfrm>
          <a:prstGeom prst="round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cs typeface="Calibri"/>
              </a:rPr>
              <a:t>BRT</a:t>
            </a:r>
            <a:endParaRPr lang="en-US" b="1">
              <a:solidFill>
                <a:schemeClr val="tx1">
                  <a:lumMod val="75000"/>
                  <a:lumOff val="25000"/>
                </a:schemeClr>
              </a:solidFill>
              <a:latin typeface="Century Gothic"/>
            </a:endParaRPr>
          </a:p>
        </p:txBody>
      </p:sp>
      <p:sp>
        <p:nvSpPr>
          <p:cNvPr id="60" name="Rectangle: Rounded Corners 59">
            <a:extLst>
              <a:ext uri="{FF2B5EF4-FFF2-40B4-BE49-F238E27FC236}">
                <a16:creationId xmlns:a16="http://schemas.microsoft.com/office/drawing/2014/main" id="{D3A75CAC-94EF-4586-A354-2C492F83A654}"/>
              </a:ext>
            </a:extLst>
          </p:cNvPr>
          <p:cNvSpPr/>
          <p:nvPr/>
        </p:nvSpPr>
        <p:spPr>
          <a:xfrm>
            <a:off x="9118293" y="863744"/>
            <a:ext cx="2322721" cy="403952"/>
          </a:xfrm>
          <a:prstGeom prst="roundRect">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cs typeface="Calibri"/>
              </a:rPr>
              <a:t>Random Forest</a:t>
            </a:r>
            <a:endParaRPr lang="en-US" b="1">
              <a:solidFill>
                <a:schemeClr val="tx1">
                  <a:lumMod val="75000"/>
                  <a:lumOff val="25000"/>
                </a:schemeClr>
              </a:solidFill>
              <a:latin typeface="Century Gothic"/>
            </a:endParaRPr>
          </a:p>
        </p:txBody>
      </p:sp>
      <p:sp>
        <p:nvSpPr>
          <p:cNvPr id="61" name="TextBox 60">
            <a:extLst>
              <a:ext uri="{FF2B5EF4-FFF2-40B4-BE49-F238E27FC236}">
                <a16:creationId xmlns:a16="http://schemas.microsoft.com/office/drawing/2014/main" id="{5EC0CF0B-78EB-40EB-9BFB-27FADCF4BD5F}"/>
              </a:ext>
            </a:extLst>
          </p:cNvPr>
          <p:cNvSpPr txBox="1"/>
          <p:nvPr/>
        </p:nvSpPr>
        <p:spPr>
          <a:xfrm>
            <a:off x="386401" y="209909"/>
            <a:ext cx="616154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rgbClr val="66A478"/>
                </a:solidFill>
                <a:latin typeface="Century Gothic"/>
              </a:rPr>
              <a:t>Results | </a:t>
            </a:r>
            <a:r>
              <a:rPr lang="en-US" sz="3800">
                <a:solidFill>
                  <a:srgbClr val="66A478"/>
                </a:solidFill>
                <a:latin typeface="Century Gothic"/>
              </a:rPr>
              <a:t>Model Outputs</a:t>
            </a:r>
            <a:endParaRPr lang="en-US" sz="3800">
              <a:solidFill>
                <a:srgbClr val="66A478"/>
              </a:solidFill>
              <a:latin typeface="Century Gothic"/>
              <a:cs typeface="Calibri"/>
            </a:endParaRPr>
          </a:p>
        </p:txBody>
      </p:sp>
    </p:spTree>
    <p:extLst>
      <p:ext uri="{BB962C8B-B14F-4D97-AF65-F5344CB8AC3E}">
        <p14:creationId xmlns:p14="http://schemas.microsoft.com/office/powerpoint/2010/main" val="43743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cTn>
                              </p:par>
                              <p:par>
                                <p:cTn id="8" presetID="9" presetClass="emph" presetSubtype="0" nodeType="withEffect">
                                  <p:stCondLst>
                                    <p:cond delay="0"/>
                                  </p:stCondLst>
                                  <p:childTnLst>
                                    <p:set>
                                      <p:cBhvr>
                                        <p:cTn id="9" dur="indefinite"/>
                                        <p:tgtEl>
                                          <p:spTgt spid="18"/>
                                        </p:tgtEl>
                                        <p:attrNameLst>
                                          <p:attrName>style.opacity</p:attrName>
                                        </p:attrNameLst>
                                      </p:cBhvr>
                                      <p:to>
                                        <p:strVal val="0.5"/>
                                      </p:to>
                                    </p:set>
                                    <p:animEffect filter="image" prLst="opacity: 0.5">
                                      <p:cBhvr rctx="IE">
                                        <p:cTn id="10" dur="indefinite"/>
                                        <p:tgtEl>
                                          <p:spTgt spid="18"/>
                                        </p:tgtEl>
                                      </p:cBhvr>
                                    </p:animEffect>
                                  </p:childTnLst>
                                </p:cTn>
                              </p:par>
                              <p:par>
                                <p:cTn id="11" presetID="9" presetClass="emph" presetSubtype="0" grpId="0" nodeType="withEffect">
                                  <p:stCondLst>
                                    <p:cond delay="0"/>
                                  </p:stCondLst>
                                  <p:childTnLst>
                                    <p:set>
                                      <p:cBhvr>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par>
                                <p:cTn id="14" presetID="9" presetClass="emph" presetSubtype="0" grpId="0" nodeType="withEffect">
                                  <p:stCondLst>
                                    <p:cond delay="0"/>
                                  </p:stCondLst>
                                  <p:childTnLst>
                                    <p:set>
                                      <p:cBhvr>
                                        <p:cTn id="15" dur="indefinite"/>
                                        <p:tgtEl>
                                          <p:spTgt spid="32"/>
                                        </p:tgtEl>
                                        <p:attrNameLst>
                                          <p:attrName>style.opacity</p:attrName>
                                        </p:attrNameLst>
                                      </p:cBhvr>
                                      <p:to>
                                        <p:strVal val="0.5"/>
                                      </p:to>
                                    </p:set>
                                    <p:animEffect filter="image" prLst="opacity: 0.5">
                                      <p:cBhvr rctx="IE">
                                        <p:cTn id="16" dur="indefinite"/>
                                        <p:tgtEl>
                                          <p:spTgt spid="32"/>
                                        </p:tgtEl>
                                      </p:cBhvr>
                                    </p:animEffect>
                                  </p:childTnLst>
                                </p:cTn>
                              </p:par>
                              <p:par>
                                <p:cTn id="17" presetID="9" presetClass="emph" presetSubtype="0" grpId="0" nodeType="withEffect">
                                  <p:stCondLst>
                                    <p:cond delay="0"/>
                                  </p:stCondLst>
                                  <p:childTnLst>
                                    <p:set>
                                      <p:cBhvr>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nodeType="withEffect">
                                  <p:stCondLst>
                                    <p:cond delay="0"/>
                                  </p:stCondLst>
                                  <p:childTnLst>
                                    <p:set>
                                      <p:cBhvr>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nodeType="withEffect">
                                  <p:stCondLst>
                                    <p:cond delay="0"/>
                                  </p:stCondLst>
                                  <p:childTnLst>
                                    <p:set>
                                      <p:cBhvr>
                                        <p:cTn id="24" dur="indefinite"/>
                                        <p:tgtEl>
                                          <p:spTgt spid="4"/>
                                        </p:tgtEl>
                                        <p:attrNameLst>
                                          <p:attrName>style.opacity</p:attrName>
                                        </p:attrNameLst>
                                      </p:cBhvr>
                                      <p:to>
                                        <p:strVal val="0.5"/>
                                      </p:to>
                                    </p:set>
                                    <p:animEffect filter="image" prLst="opacity: 0.5">
                                      <p:cBhvr rctx="IE">
                                        <p:cTn id="25" dur="indefinite"/>
                                        <p:tgtEl>
                                          <p:spTgt spid="4"/>
                                        </p:tgtEl>
                                      </p:cBhvr>
                                    </p:animEffect>
                                  </p:childTnLst>
                                </p:cTn>
                              </p:par>
                              <p:par>
                                <p:cTn id="26" presetID="9" presetClass="emph" presetSubtype="0" nodeType="withEffect">
                                  <p:stCondLst>
                                    <p:cond delay="0"/>
                                  </p:stCondLst>
                                  <p:childTnLst>
                                    <p:set>
                                      <p:cBhvr>
                                        <p:cTn id="27" dur="indefinite"/>
                                        <p:tgtEl>
                                          <p:spTgt spid="6"/>
                                        </p:tgtEl>
                                        <p:attrNameLst>
                                          <p:attrName>style.opacity</p:attrName>
                                        </p:attrNameLst>
                                      </p:cBhvr>
                                      <p:to>
                                        <p:strVal val="0.5"/>
                                      </p:to>
                                    </p:set>
                                    <p:animEffect filter="image" prLst="opacity: 0.5">
                                      <p:cBhvr rctx="IE">
                                        <p:cTn id="28" dur="indefinite"/>
                                        <p:tgtEl>
                                          <p:spTgt spid="6"/>
                                        </p:tgtEl>
                                      </p:cBhvr>
                                    </p:animEffect>
                                  </p:childTnLst>
                                </p:cTn>
                              </p:par>
                              <p:par>
                                <p:cTn id="29" presetID="9" presetClass="emph" presetSubtype="0" grpId="0" nodeType="withEffect">
                                  <p:stCondLst>
                                    <p:cond delay="0"/>
                                  </p:stCondLst>
                                  <p:childTnLst>
                                    <p:set>
                                      <p:cBhvr>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9" presetClass="emph" presetSubtype="0" grpId="0" nodeType="withEffect">
                                  <p:stCondLst>
                                    <p:cond delay="0"/>
                                  </p:stCondLst>
                                  <p:childTnLst>
                                    <p:set>
                                      <p:cBhvr>
                                        <p:cTn id="33" dur="indefinite"/>
                                        <p:tgtEl>
                                          <p:spTgt spid="33"/>
                                        </p:tgtEl>
                                        <p:attrNameLst>
                                          <p:attrName>style.opacity</p:attrName>
                                        </p:attrNameLst>
                                      </p:cBhvr>
                                      <p:to>
                                        <p:strVal val="0.5"/>
                                      </p:to>
                                    </p:set>
                                    <p:animEffect filter="image" prLst="opacity: 0.5">
                                      <p:cBhvr rctx="IE">
                                        <p:cTn id="34" dur="indefinite"/>
                                        <p:tgtEl>
                                          <p:spTgt spid="33"/>
                                        </p:tgtEl>
                                      </p:cBhvr>
                                    </p:animEffect>
                                  </p:childTnLst>
                                </p:cTn>
                              </p:par>
                              <p:par>
                                <p:cTn id="35" presetID="9" presetClass="emph" presetSubtype="0" grpId="0" nodeType="withEffect">
                                  <p:stCondLst>
                                    <p:cond delay="0"/>
                                  </p:stCondLst>
                                  <p:childTnLst>
                                    <p:set>
                                      <p:cBhvr>
                                        <p:cTn id="36" dur="indefinite"/>
                                        <p:tgtEl>
                                          <p:spTgt spid="35"/>
                                        </p:tgtEl>
                                        <p:attrNameLst>
                                          <p:attrName>style.opacity</p:attrName>
                                        </p:attrNameLst>
                                      </p:cBhvr>
                                      <p:to>
                                        <p:strVal val="0.5"/>
                                      </p:to>
                                    </p:set>
                                    <p:animEffect filter="image" prLst="opacity: 0.5">
                                      <p:cBhvr rctx="IE">
                                        <p:cTn id="37" dur="indefinite"/>
                                        <p:tgtEl>
                                          <p:spTgt spid="35"/>
                                        </p:tgtEl>
                                      </p:cBhvr>
                                    </p:animEffect>
                                  </p:childTnLst>
                                </p:cTn>
                              </p:par>
                              <p:par>
                                <p:cTn id="38" presetID="9" presetClass="emph" presetSubtype="0" grpId="0" nodeType="withEffect">
                                  <p:stCondLst>
                                    <p:cond delay="0"/>
                                  </p:stCondLst>
                                  <p:childTnLst>
                                    <p:set>
                                      <p:cBhvr>
                                        <p:cTn id="39" dur="indefinite"/>
                                        <p:tgtEl>
                                          <p:spTgt spid="36"/>
                                        </p:tgtEl>
                                        <p:attrNameLst>
                                          <p:attrName>style.opacity</p:attrName>
                                        </p:attrNameLst>
                                      </p:cBhvr>
                                      <p:to>
                                        <p:strVal val="0.5"/>
                                      </p:to>
                                    </p:set>
                                    <p:animEffect filter="image" prLst="opacity: 0.5">
                                      <p:cBhvr rctx="IE">
                                        <p:cTn id="40" dur="indefinite"/>
                                        <p:tgtEl>
                                          <p:spTgt spid="36"/>
                                        </p:tgtEl>
                                      </p:cBhvr>
                                    </p:animEffect>
                                  </p:childTnLst>
                                </p:cTn>
                              </p:par>
                              <p:par>
                                <p:cTn id="41" presetID="9" presetClass="emph" presetSubtype="0" nodeType="withEffect">
                                  <p:stCondLst>
                                    <p:cond delay="0"/>
                                  </p:stCondLst>
                                  <p:childTnLst>
                                    <p:set>
                                      <p:cBhvr>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par>
                                <p:cTn id="44" presetID="9" presetClass="emph" presetSubtype="0" nodeType="withEffect">
                                  <p:stCondLst>
                                    <p:cond delay="0"/>
                                  </p:stCondLst>
                                  <p:childTnLst>
                                    <p:set>
                                      <p:cBhvr>
                                        <p:cTn id="45" dur="indefinite"/>
                                        <p:tgtEl>
                                          <p:spTgt spid="8"/>
                                        </p:tgtEl>
                                        <p:attrNameLst>
                                          <p:attrName>style.opacity</p:attrName>
                                        </p:attrNameLst>
                                      </p:cBhvr>
                                      <p:to>
                                        <p:strVal val="0.5"/>
                                      </p:to>
                                    </p:set>
                                    <p:animEffect filter="image" prLst="opacity: 0.5">
                                      <p:cBhvr rctx="IE">
                                        <p:cTn id="46" dur="indefinite"/>
                                        <p:tgtEl>
                                          <p:spTgt spid="8"/>
                                        </p:tgtEl>
                                      </p:cBhvr>
                                    </p:animEffect>
                                  </p:childTnLst>
                                </p:cTn>
                              </p:par>
                              <p:par>
                                <p:cTn id="47" presetID="9" presetClass="emph" presetSubtype="0" nodeType="withEffect">
                                  <p:stCondLst>
                                    <p:cond delay="0"/>
                                  </p:stCondLst>
                                  <p:childTnLst>
                                    <p:set>
                                      <p:cBhvr>
                                        <p:cTn id="48" dur="indefinite"/>
                                        <p:tgtEl>
                                          <p:spTgt spid="50"/>
                                        </p:tgtEl>
                                        <p:attrNameLst>
                                          <p:attrName>style.opacity</p:attrName>
                                        </p:attrNameLst>
                                      </p:cBhvr>
                                      <p:to>
                                        <p:strVal val="0.5"/>
                                      </p:to>
                                    </p:set>
                                    <p:animEffect filter="image" prLst="opacity: 0.5">
                                      <p:cBhvr rctx="IE">
                                        <p:cTn id="49" dur="indefinite"/>
                                        <p:tgtEl>
                                          <p:spTgt spid="50"/>
                                        </p:tgtEl>
                                      </p:cBhvr>
                                    </p:animEffect>
                                  </p:childTnLst>
                                </p:cTn>
                              </p:par>
                              <p:par>
                                <p:cTn id="50" presetID="9" presetClass="emph" presetSubtype="0" grpId="0" nodeType="withEffect">
                                  <p:stCondLst>
                                    <p:cond delay="0"/>
                                  </p:stCondLst>
                                  <p:childTnLst>
                                    <p:set>
                                      <p:cBhvr>
                                        <p:cTn id="51" dur="indefinite"/>
                                        <p:tgtEl>
                                          <p:spTgt spid="57"/>
                                        </p:tgtEl>
                                        <p:attrNameLst>
                                          <p:attrName>style.opacity</p:attrName>
                                        </p:attrNameLst>
                                      </p:cBhvr>
                                      <p:to>
                                        <p:strVal val="0.5"/>
                                      </p:to>
                                    </p:set>
                                    <p:animEffect filter="image" prLst="opacity: 0.5">
                                      <p:cBhvr rctx="IE">
                                        <p:cTn id="52" dur="indefinite"/>
                                        <p:tgtEl>
                                          <p:spTgt spid="57"/>
                                        </p:tgtEl>
                                      </p:cBhvr>
                                    </p:animEffect>
                                  </p:childTnLst>
                                </p:cTn>
                              </p:par>
                              <p:par>
                                <p:cTn id="53" presetID="9" presetClass="emph" presetSubtype="0" grpId="0" nodeType="withEffect">
                                  <p:stCondLst>
                                    <p:cond delay="0"/>
                                  </p:stCondLst>
                                  <p:childTnLst>
                                    <p:set>
                                      <p:cBhvr>
                                        <p:cTn id="54" dur="indefinite"/>
                                        <p:tgtEl>
                                          <p:spTgt spid="58"/>
                                        </p:tgtEl>
                                        <p:attrNameLst>
                                          <p:attrName>style.opacity</p:attrName>
                                        </p:attrNameLst>
                                      </p:cBhvr>
                                      <p:to>
                                        <p:strVal val="0.5"/>
                                      </p:to>
                                    </p:set>
                                    <p:animEffect filter="image" prLst="opacity: 0.5">
                                      <p:cBhvr rctx="IE">
                                        <p:cTn id="55" dur="indefinite"/>
                                        <p:tgtEl>
                                          <p:spTgt spid="58"/>
                                        </p:tgtEl>
                                      </p:cBhvr>
                                    </p:animEffect>
                                  </p:childTnLst>
                                </p:cTn>
                              </p:par>
                              <p:par>
                                <p:cTn id="56" presetID="9" presetClass="emph" presetSubtype="0" nodeType="withEffect">
                                  <p:stCondLst>
                                    <p:cond delay="0"/>
                                  </p:stCondLst>
                                  <p:childTnLst>
                                    <p:set>
                                      <p:cBhvr>
                                        <p:cTn id="57" dur="indefinite"/>
                                        <p:tgtEl>
                                          <p:spTgt spid="71"/>
                                        </p:tgtEl>
                                        <p:attrNameLst>
                                          <p:attrName>style.opacity</p:attrName>
                                        </p:attrNameLst>
                                      </p:cBhvr>
                                      <p:to>
                                        <p:strVal val="0.5"/>
                                      </p:to>
                                    </p:set>
                                    <p:animEffect filter="image" prLst="opacity: 0.5">
                                      <p:cBhvr rctx="IE">
                                        <p:cTn id="58" dur="indefinite"/>
                                        <p:tgtEl>
                                          <p:spTgt spid="71"/>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9" presetClass="emph" presetSubtype="0" grpId="0" nodeType="withEffect">
                                  <p:stCondLst>
                                    <p:cond delay="0"/>
                                  </p:stCondLst>
                                  <p:childTnLst>
                                    <p:set>
                                      <p:cBhvr>
                                        <p:cTn id="62" dur="indefinite"/>
                                        <p:tgtEl>
                                          <p:spTgt spid="59"/>
                                        </p:tgtEl>
                                        <p:attrNameLst>
                                          <p:attrName>style.opacity</p:attrName>
                                        </p:attrNameLst>
                                      </p:cBhvr>
                                      <p:to>
                                        <p:strVal val="0.5"/>
                                      </p:to>
                                    </p:set>
                                    <p:animEffect filter="image" prLst="opacity: 0.5">
                                      <p:cBhvr rctx="IE">
                                        <p:cTn id="63" dur="indefinite"/>
                                        <p:tgtEl>
                                          <p:spTgt spid="59"/>
                                        </p:tgtEl>
                                      </p:cBhvr>
                                    </p:animEffect>
                                  </p:childTnLst>
                                </p:cTn>
                              </p:par>
                              <p:par>
                                <p:cTn id="64" presetID="9" presetClass="emph" presetSubtype="0" grpId="0" nodeType="withEffect">
                                  <p:stCondLst>
                                    <p:cond delay="0"/>
                                  </p:stCondLst>
                                  <p:childTnLst>
                                    <p:set>
                                      <p:cBhvr>
                                        <p:cTn id="65" dur="indefinite"/>
                                        <p:tgtEl>
                                          <p:spTgt spid="17"/>
                                        </p:tgtEl>
                                        <p:attrNameLst>
                                          <p:attrName>style.opacity</p:attrName>
                                        </p:attrNameLst>
                                      </p:cBhvr>
                                      <p:to>
                                        <p:strVal val="0.5"/>
                                      </p:to>
                                    </p:set>
                                    <p:animEffect filter="image" prLst="opacity: 0.5">
                                      <p:cBhvr rctx="IE">
                                        <p:cTn id="66"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2" grpId="0" animBg="1"/>
      <p:bldP spid="31" grpId="0"/>
      <p:bldP spid="33" grpId="0"/>
      <p:bldP spid="35" grpId="0"/>
      <p:bldP spid="36" grpId="0"/>
      <p:bldP spid="57" grpId="0"/>
      <p:bldP spid="58" grpId="0"/>
      <p:bldP spid="17"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map&#10;&#10;Description automatically generated">
            <a:extLst>
              <a:ext uri="{FF2B5EF4-FFF2-40B4-BE49-F238E27FC236}">
                <a16:creationId xmlns:a16="http://schemas.microsoft.com/office/drawing/2014/main" id="{05CA25C9-4B0E-4D5F-835F-4BE15BEB6775}"/>
              </a:ext>
            </a:extLst>
          </p:cNvPr>
          <p:cNvPicPr>
            <a:picLocks noChangeAspect="1"/>
          </p:cNvPicPr>
          <p:nvPr/>
        </p:nvPicPr>
        <p:blipFill rotWithShape="1">
          <a:blip r:embed="rId3"/>
          <a:srcRect l="3745" t="5402" r="2996" b="1951"/>
          <a:stretch/>
        </p:blipFill>
        <p:spPr>
          <a:xfrm>
            <a:off x="224483" y="3255453"/>
            <a:ext cx="3948402" cy="3230448"/>
          </a:xfrm>
          <a:prstGeom prst="rect">
            <a:avLst/>
          </a:prstGeom>
        </p:spPr>
      </p:pic>
      <p:pic>
        <p:nvPicPr>
          <p:cNvPr id="43" name="Picture 5">
            <a:extLst>
              <a:ext uri="{FF2B5EF4-FFF2-40B4-BE49-F238E27FC236}">
                <a16:creationId xmlns:a16="http://schemas.microsoft.com/office/drawing/2014/main" id="{FC2E6E41-D0AA-4744-8C0D-F5AF62ED3A6C}"/>
              </a:ext>
            </a:extLst>
          </p:cNvPr>
          <p:cNvPicPr>
            <a:picLocks noChangeAspect="1"/>
          </p:cNvPicPr>
          <p:nvPr/>
        </p:nvPicPr>
        <p:blipFill rotWithShape="1">
          <a:blip r:embed="rId4"/>
          <a:srcRect l="38078" t="34413" r="356" b="53525"/>
          <a:stretch/>
        </p:blipFill>
        <p:spPr>
          <a:xfrm>
            <a:off x="4277322" y="6191480"/>
            <a:ext cx="1665838" cy="468578"/>
          </a:xfrm>
          <a:prstGeom prst="rect">
            <a:avLst/>
          </a:prstGeom>
        </p:spPr>
      </p:pic>
      <p:sp>
        <p:nvSpPr>
          <p:cNvPr id="2" name="TextBox 1">
            <a:extLst>
              <a:ext uri="{FF2B5EF4-FFF2-40B4-BE49-F238E27FC236}">
                <a16:creationId xmlns:a16="http://schemas.microsoft.com/office/drawing/2014/main" id="{5EC0CF0B-78EB-40EB-9BFB-27FADCF4BD5F}"/>
              </a:ext>
            </a:extLst>
          </p:cNvPr>
          <p:cNvSpPr txBox="1"/>
          <p:nvPr/>
        </p:nvSpPr>
        <p:spPr>
          <a:xfrm>
            <a:off x="452630" y="227494"/>
            <a:ext cx="514907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rgbClr val="66A478"/>
                </a:solidFill>
                <a:latin typeface="Century Gothic"/>
              </a:rPr>
              <a:t>Results |</a:t>
            </a:r>
            <a:r>
              <a:rPr lang="en-US" sz="3800">
                <a:solidFill>
                  <a:srgbClr val="66A478"/>
                </a:solidFill>
                <a:latin typeface="Century Gothic"/>
              </a:rPr>
              <a:t> Random Forest</a:t>
            </a:r>
          </a:p>
          <a:p>
            <a:endParaRPr lang="en-US" sz="3800">
              <a:solidFill>
                <a:srgbClr val="66A478"/>
              </a:solidFill>
              <a:latin typeface="Century Gothic"/>
              <a:cs typeface="Calibri"/>
            </a:endParaRPr>
          </a:p>
        </p:txBody>
      </p:sp>
      <p:sp>
        <p:nvSpPr>
          <p:cNvPr id="35" name="TextBox 34">
            <a:extLst>
              <a:ext uri="{FF2B5EF4-FFF2-40B4-BE49-F238E27FC236}">
                <a16:creationId xmlns:a16="http://schemas.microsoft.com/office/drawing/2014/main" id="{539B2F01-0999-4732-8F5C-486F4FAE1569}"/>
              </a:ext>
            </a:extLst>
          </p:cNvPr>
          <p:cNvSpPr txBox="1"/>
          <p:nvPr/>
        </p:nvSpPr>
        <p:spPr>
          <a:xfrm>
            <a:off x="10719758" y="450874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0000"/>
                </a:solidFill>
                <a:latin typeface="Century Gothic"/>
              </a:rPr>
              <a:t>Suitability</a:t>
            </a:r>
            <a:r>
              <a:rPr lang="en-US" sz="2000" b="1">
                <a:solidFill>
                  <a:srgbClr val="002060"/>
                </a:solidFill>
                <a:latin typeface="Century Gothic"/>
              </a:rPr>
              <a:t> </a:t>
            </a:r>
            <a:r>
              <a:rPr lang="en-US" sz="2000" b="1">
                <a:latin typeface="Century Gothic"/>
              </a:rPr>
              <a:t>​</a:t>
            </a:r>
            <a:endParaRPr lang="en-US" sz="2000" b="1">
              <a:latin typeface="Century Gothic"/>
              <a:cs typeface="Calibri"/>
            </a:endParaRPr>
          </a:p>
        </p:txBody>
      </p:sp>
      <p:sp>
        <p:nvSpPr>
          <p:cNvPr id="36" name="TextBox 35">
            <a:extLst>
              <a:ext uri="{FF2B5EF4-FFF2-40B4-BE49-F238E27FC236}">
                <a16:creationId xmlns:a16="http://schemas.microsoft.com/office/drawing/2014/main" id="{A4F28427-1CB6-4E30-A29D-85BF511762CF}"/>
              </a:ext>
            </a:extLst>
          </p:cNvPr>
          <p:cNvSpPr txBox="1"/>
          <p:nvPr/>
        </p:nvSpPr>
        <p:spPr>
          <a:xfrm>
            <a:off x="10719758" y="6222817"/>
            <a:ext cx="759759" cy="411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95000"/>
                    <a:lumOff val="5000"/>
                  </a:schemeClr>
                </a:solidFill>
                <a:latin typeface="Century Gothic"/>
              </a:rPr>
              <a:t>Low</a:t>
            </a:r>
            <a:r>
              <a:rPr lang="en-US" sz="2000" b="1">
                <a:solidFill>
                  <a:srgbClr val="002060"/>
                </a:solidFill>
                <a:latin typeface="Century Gothic"/>
              </a:rPr>
              <a:t> </a:t>
            </a:r>
            <a:r>
              <a:rPr lang="en-US" sz="2000">
                <a:latin typeface="Century Gothic"/>
              </a:rPr>
              <a:t>​</a:t>
            </a:r>
            <a:endParaRPr lang="en-US" sz="2000">
              <a:cs typeface="Calibri"/>
            </a:endParaRPr>
          </a:p>
        </p:txBody>
      </p:sp>
      <p:sp>
        <p:nvSpPr>
          <p:cNvPr id="37" name="TextBox 36">
            <a:extLst>
              <a:ext uri="{FF2B5EF4-FFF2-40B4-BE49-F238E27FC236}">
                <a16:creationId xmlns:a16="http://schemas.microsoft.com/office/drawing/2014/main" id="{B60C3A2C-4FE5-4F94-B7C2-40B3DBDE6C8C}"/>
              </a:ext>
            </a:extLst>
          </p:cNvPr>
          <p:cNvSpPr txBox="1"/>
          <p:nvPr/>
        </p:nvSpPr>
        <p:spPr>
          <a:xfrm>
            <a:off x="10719758" y="496881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95000"/>
                    <a:lumOff val="5000"/>
                  </a:schemeClr>
                </a:solidFill>
                <a:latin typeface="Century Gothic"/>
              </a:rPr>
              <a:t>High</a:t>
            </a:r>
            <a:r>
              <a:rPr lang="en-US" sz="2000">
                <a:solidFill>
                  <a:srgbClr val="002060"/>
                </a:solidFill>
                <a:latin typeface="Century Gothic"/>
              </a:rPr>
              <a:t> </a:t>
            </a:r>
            <a:r>
              <a:rPr lang="en-US" sz="2000">
                <a:latin typeface="Century Gothic"/>
              </a:rPr>
              <a:t>​</a:t>
            </a:r>
            <a:endParaRPr lang="en-US" sz="2000"/>
          </a:p>
        </p:txBody>
      </p:sp>
      <p:sp>
        <p:nvSpPr>
          <p:cNvPr id="44" name="TextBox 43">
            <a:extLst>
              <a:ext uri="{FF2B5EF4-FFF2-40B4-BE49-F238E27FC236}">
                <a16:creationId xmlns:a16="http://schemas.microsoft.com/office/drawing/2014/main" id="{867B87AA-9BF2-4666-B450-22FECAF45B4D}"/>
              </a:ext>
            </a:extLst>
          </p:cNvPr>
          <p:cNvSpPr txBox="1"/>
          <p:nvPr/>
        </p:nvSpPr>
        <p:spPr>
          <a:xfrm>
            <a:off x="4825042" y="620526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ea typeface="+mn-lt"/>
                <a:cs typeface="+mn-lt"/>
              </a:rPr>
              <a:t>Cameron Peak Fire</a:t>
            </a:r>
          </a:p>
        </p:txBody>
      </p:sp>
      <p:sp>
        <p:nvSpPr>
          <p:cNvPr id="46" name="TextBox 45">
            <a:extLst>
              <a:ext uri="{FF2B5EF4-FFF2-40B4-BE49-F238E27FC236}">
                <a16:creationId xmlns:a16="http://schemas.microsoft.com/office/drawing/2014/main" id="{4ECCEE39-C17D-4EFE-AF55-2114FE8FA36A}"/>
              </a:ext>
            </a:extLst>
          </p:cNvPr>
          <p:cNvSpPr txBox="1"/>
          <p:nvPr/>
        </p:nvSpPr>
        <p:spPr>
          <a:xfrm>
            <a:off x="4825041" y="557266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Study Area</a:t>
            </a:r>
            <a:endParaRPr lang="en-US" sz="1600">
              <a:solidFill>
                <a:schemeClr val="tx1">
                  <a:lumMod val="75000"/>
                  <a:lumOff val="25000"/>
                </a:schemeClr>
              </a:solidFill>
              <a:ea typeface="+mn-lt"/>
              <a:cs typeface="+mn-lt"/>
            </a:endParaRPr>
          </a:p>
        </p:txBody>
      </p:sp>
      <p:sp>
        <p:nvSpPr>
          <p:cNvPr id="47" name="Rectangle 46">
            <a:extLst>
              <a:ext uri="{FF2B5EF4-FFF2-40B4-BE49-F238E27FC236}">
                <a16:creationId xmlns:a16="http://schemas.microsoft.com/office/drawing/2014/main" id="{60C4CA61-FA4C-4C3C-BDDE-90D751BB24AE}"/>
              </a:ext>
            </a:extLst>
          </p:cNvPr>
          <p:cNvSpPr/>
          <p:nvPr/>
        </p:nvSpPr>
        <p:spPr>
          <a:xfrm>
            <a:off x="4445479" y="5443060"/>
            <a:ext cx="373811" cy="44062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48" name="Rectangle 47">
            <a:extLst>
              <a:ext uri="{FF2B5EF4-FFF2-40B4-BE49-F238E27FC236}">
                <a16:creationId xmlns:a16="http://schemas.microsoft.com/office/drawing/2014/main" id="{C3A8383F-4C91-480A-BB29-10280DD1B0A1}"/>
              </a:ext>
            </a:extLst>
          </p:cNvPr>
          <p:cNvSpPr/>
          <p:nvPr/>
        </p:nvSpPr>
        <p:spPr>
          <a:xfrm>
            <a:off x="4530844" y="5903881"/>
            <a:ext cx="287548" cy="21566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5F39624-4266-4D53-BD3A-0872C7652880}"/>
              </a:ext>
            </a:extLst>
          </p:cNvPr>
          <p:cNvSpPr/>
          <p:nvPr/>
        </p:nvSpPr>
        <p:spPr>
          <a:xfrm>
            <a:off x="4538932" y="5951274"/>
            <a:ext cx="186905" cy="1581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55A6B5C-3217-488C-B73C-115C3B153911}"/>
              </a:ext>
            </a:extLst>
          </p:cNvPr>
          <p:cNvSpPr txBox="1"/>
          <p:nvPr/>
        </p:nvSpPr>
        <p:spPr>
          <a:xfrm>
            <a:off x="4823244" y="589760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Cheatgrass Presence</a:t>
            </a:r>
          </a:p>
        </p:txBody>
      </p:sp>
      <p:sp>
        <p:nvSpPr>
          <p:cNvPr id="50" name="TextBox 49">
            <a:extLst>
              <a:ext uri="{FF2B5EF4-FFF2-40B4-BE49-F238E27FC236}">
                <a16:creationId xmlns:a16="http://schemas.microsoft.com/office/drawing/2014/main" id="{B16CD670-9D50-49CD-9AC6-FE8A840A1EE0}"/>
              </a:ext>
            </a:extLst>
          </p:cNvPr>
          <p:cNvSpPr txBox="1"/>
          <p:nvPr/>
        </p:nvSpPr>
        <p:spPr>
          <a:xfrm>
            <a:off x="10791645" y="989459"/>
            <a:ext cx="5356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95000"/>
                    <a:lumOff val="5000"/>
                  </a:schemeClr>
                </a:solidFill>
                <a:latin typeface="Century Gothic"/>
              </a:rPr>
              <a:t>N</a:t>
            </a:r>
            <a:endParaRPr lang="en-US" sz="2400" b="1">
              <a:solidFill>
                <a:schemeClr val="tx1">
                  <a:lumMod val="95000"/>
                  <a:lumOff val="5000"/>
                </a:schemeClr>
              </a:solidFill>
            </a:endParaRPr>
          </a:p>
        </p:txBody>
      </p:sp>
      <p:sp>
        <p:nvSpPr>
          <p:cNvPr id="52" name="Arrow: Up 51">
            <a:extLst>
              <a:ext uri="{FF2B5EF4-FFF2-40B4-BE49-F238E27FC236}">
                <a16:creationId xmlns:a16="http://schemas.microsoft.com/office/drawing/2014/main" id="{C5F0D51E-6DB7-44C7-93A1-7D5A0487B787}"/>
              </a:ext>
            </a:extLst>
          </p:cNvPr>
          <p:cNvSpPr/>
          <p:nvPr/>
        </p:nvSpPr>
        <p:spPr>
          <a:xfrm>
            <a:off x="11113999" y="925168"/>
            <a:ext cx="201283" cy="488830"/>
          </a:xfrm>
          <a:prstGeom prst="up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cs typeface="Calibri"/>
            </a:endParaRPr>
          </a:p>
        </p:txBody>
      </p:sp>
      <p:sp>
        <p:nvSpPr>
          <p:cNvPr id="53" name="Diamond 52">
            <a:extLst>
              <a:ext uri="{FF2B5EF4-FFF2-40B4-BE49-F238E27FC236}">
                <a16:creationId xmlns:a16="http://schemas.microsoft.com/office/drawing/2014/main" id="{B83ED97D-66D8-45CE-B5B4-80443A531D4A}"/>
              </a:ext>
            </a:extLst>
          </p:cNvPr>
          <p:cNvSpPr/>
          <p:nvPr/>
        </p:nvSpPr>
        <p:spPr>
          <a:xfrm>
            <a:off x="4488611" y="5574101"/>
            <a:ext cx="287547" cy="230040"/>
          </a:xfrm>
          <a:prstGeom prst="diamond">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picture containing text, envelope&#10;&#10;Description automatically generated">
            <a:extLst>
              <a:ext uri="{FF2B5EF4-FFF2-40B4-BE49-F238E27FC236}">
                <a16:creationId xmlns:a16="http://schemas.microsoft.com/office/drawing/2014/main" id="{C32AFEC9-50C6-41A4-AF2E-EEBB276979DA}"/>
              </a:ext>
            </a:extLst>
          </p:cNvPr>
          <p:cNvPicPr>
            <a:picLocks noChangeAspect="1"/>
          </p:cNvPicPr>
          <p:nvPr/>
        </p:nvPicPr>
        <p:blipFill>
          <a:blip r:embed="rId5"/>
          <a:stretch>
            <a:fillRect/>
          </a:stretch>
        </p:blipFill>
        <p:spPr>
          <a:xfrm>
            <a:off x="1082185" y="3612617"/>
            <a:ext cx="2350994" cy="1471438"/>
          </a:xfrm>
          <a:prstGeom prst="rect">
            <a:avLst/>
          </a:prstGeom>
        </p:spPr>
      </p:pic>
      <p:pic>
        <p:nvPicPr>
          <p:cNvPr id="7" name="Picture 7">
            <a:extLst>
              <a:ext uri="{FF2B5EF4-FFF2-40B4-BE49-F238E27FC236}">
                <a16:creationId xmlns:a16="http://schemas.microsoft.com/office/drawing/2014/main" id="{44704346-8680-4C7C-80E8-F75988450449}"/>
              </a:ext>
            </a:extLst>
          </p:cNvPr>
          <p:cNvPicPr>
            <a:picLocks noChangeAspect="1"/>
          </p:cNvPicPr>
          <p:nvPr/>
        </p:nvPicPr>
        <p:blipFill>
          <a:blip r:embed="rId6"/>
          <a:stretch>
            <a:fillRect/>
          </a:stretch>
        </p:blipFill>
        <p:spPr>
          <a:xfrm>
            <a:off x="11435603" y="5031721"/>
            <a:ext cx="649941" cy="1512233"/>
          </a:xfrm>
          <a:prstGeom prst="rect">
            <a:avLst/>
          </a:prstGeom>
        </p:spPr>
      </p:pic>
      <p:sp>
        <p:nvSpPr>
          <p:cNvPr id="8" name="TextBox 7">
            <a:extLst>
              <a:ext uri="{FF2B5EF4-FFF2-40B4-BE49-F238E27FC236}">
                <a16:creationId xmlns:a16="http://schemas.microsoft.com/office/drawing/2014/main" id="{6706A0AB-BDAC-4516-ADCE-77EAC618871C}"/>
              </a:ext>
            </a:extLst>
          </p:cNvPr>
          <p:cNvSpPr txBox="1"/>
          <p:nvPr/>
        </p:nvSpPr>
        <p:spPr>
          <a:xfrm>
            <a:off x="166511" y="6431844"/>
            <a:ext cx="40696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rPr>
              <a:t>Basemap source: Esri, NGA, NASA, USGS​</a:t>
            </a:r>
            <a:endParaRPr lang="en-US" sz="1100"/>
          </a:p>
        </p:txBody>
      </p:sp>
      <p:sp>
        <p:nvSpPr>
          <p:cNvPr id="4" name="TextBox 3">
            <a:extLst>
              <a:ext uri="{FF2B5EF4-FFF2-40B4-BE49-F238E27FC236}">
                <a16:creationId xmlns:a16="http://schemas.microsoft.com/office/drawing/2014/main" id="{49C85A68-2C68-43C6-A23F-B109DECA883D}"/>
              </a:ext>
            </a:extLst>
          </p:cNvPr>
          <p:cNvSpPr txBox="1"/>
          <p:nvPr/>
        </p:nvSpPr>
        <p:spPr>
          <a:xfrm>
            <a:off x="1696692" y="5868912"/>
            <a:ext cx="2442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0</a:t>
            </a:r>
            <a:endParaRPr lang="en-US"/>
          </a:p>
        </p:txBody>
      </p:sp>
      <p:sp>
        <p:nvSpPr>
          <p:cNvPr id="24" name="TextBox 23">
            <a:extLst>
              <a:ext uri="{FF2B5EF4-FFF2-40B4-BE49-F238E27FC236}">
                <a16:creationId xmlns:a16="http://schemas.microsoft.com/office/drawing/2014/main" id="{884A2706-006C-49BF-8260-F0AD2FA11FF2}"/>
              </a:ext>
            </a:extLst>
          </p:cNvPr>
          <p:cNvSpPr txBox="1"/>
          <p:nvPr/>
        </p:nvSpPr>
        <p:spPr>
          <a:xfrm>
            <a:off x="2197322" y="5868913"/>
            <a:ext cx="2442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5</a:t>
            </a:r>
          </a:p>
        </p:txBody>
      </p:sp>
      <p:sp>
        <p:nvSpPr>
          <p:cNvPr id="25" name="TextBox 24">
            <a:extLst>
              <a:ext uri="{FF2B5EF4-FFF2-40B4-BE49-F238E27FC236}">
                <a16:creationId xmlns:a16="http://schemas.microsoft.com/office/drawing/2014/main" id="{0711663B-F4E5-44B7-B639-1307C04779DC}"/>
              </a:ext>
            </a:extLst>
          </p:cNvPr>
          <p:cNvSpPr txBox="1"/>
          <p:nvPr/>
        </p:nvSpPr>
        <p:spPr>
          <a:xfrm>
            <a:off x="2572567" y="5868913"/>
            <a:ext cx="502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10</a:t>
            </a:r>
          </a:p>
        </p:txBody>
      </p:sp>
      <p:sp>
        <p:nvSpPr>
          <p:cNvPr id="29" name="Minus Sign 28">
            <a:extLst>
              <a:ext uri="{FF2B5EF4-FFF2-40B4-BE49-F238E27FC236}">
                <a16:creationId xmlns:a16="http://schemas.microsoft.com/office/drawing/2014/main" id="{61197636-3B24-4FB3-AE57-6805CF9EF279}"/>
              </a:ext>
            </a:extLst>
          </p:cNvPr>
          <p:cNvSpPr/>
          <p:nvPr/>
        </p:nvSpPr>
        <p:spPr>
          <a:xfrm rot="18420000">
            <a:off x="392027" y="3487267"/>
            <a:ext cx="2487088" cy="224015"/>
          </a:xfrm>
          <a:prstGeom prst="mathMinus">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picture containing text, envelope&#10;&#10;Description automatically generated">
            <a:extLst>
              <a:ext uri="{FF2B5EF4-FFF2-40B4-BE49-F238E27FC236}">
                <a16:creationId xmlns:a16="http://schemas.microsoft.com/office/drawing/2014/main" id="{0BA5BD08-ECA9-4DEA-8024-1E186941938A}"/>
              </a:ext>
            </a:extLst>
          </p:cNvPr>
          <p:cNvPicPr>
            <a:picLocks noChangeAspect="1"/>
          </p:cNvPicPr>
          <p:nvPr/>
        </p:nvPicPr>
        <p:blipFill>
          <a:blip r:embed="rId5"/>
          <a:stretch>
            <a:fillRect/>
          </a:stretch>
        </p:blipFill>
        <p:spPr>
          <a:xfrm>
            <a:off x="2151591" y="-11165"/>
            <a:ext cx="9612406" cy="5880801"/>
          </a:xfrm>
          <a:prstGeom prst="rect">
            <a:avLst/>
          </a:prstGeom>
        </p:spPr>
      </p:pic>
    </p:spTree>
    <p:extLst>
      <p:ext uri="{BB962C8B-B14F-4D97-AF65-F5344CB8AC3E}">
        <p14:creationId xmlns:p14="http://schemas.microsoft.com/office/powerpoint/2010/main" val="614839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19AF3-4032-42C3-87A3-CF0F4B45EB9E}"/>
              </a:ext>
            </a:extLst>
          </p:cNvPr>
          <p:cNvSpPr txBox="1"/>
          <p:nvPr/>
        </p:nvSpPr>
        <p:spPr>
          <a:xfrm rot="16200000">
            <a:off x="-234908" y="3235298"/>
            <a:ext cx="1353256" cy="400110"/>
          </a:xfrm>
          <a:prstGeom prst="rect">
            <a:avLst/>
          </a:prstGeom>
          <a:noFill/>
        </p:spPr>
        <p:txBody>
          <a:bodyPr wrap="none" rtlCol="0">
            <a:spAutoFit/>
          </a:bodyPr>
          <a:lstStyle/>
          <a:p>
            <a:r>
              <a:rPr lang="en-US" sz="2000" b="1">
                <a:solidFill>
                  <a:schemeClr val="tx1">
                    <a:lumMod val="75000"/>
                    <a:lumOff val="25000"/>
                  </a:schemeClr>
                </a:solidFill>
                <a:latin typeface="Century Gothic" panose="020B0502020202020204" pitchFamily="34" charset="0"/>
              </a:rPr>
              <a:t>Variables</a:t>
            </a:r>
          </a:p>
        </p:txBody>
      </p:sp>
      <p:sp>
        <p:nvSpPr>
          <p:cNvPr id="51" name="TextBox 50">
            <a:extLst>
              <a:ext uri="{FF2B5EF4-FFF2-40B4-BE49-F238E27FC236}">
                <a16:creationId xmlns:a16="http://schemas.microsoft.com/office/drawing/2014/main" id="{835D7B3D-F7A7-4DF1-A659-8A21BE150E1B}"/>
              </a:ext>
            </a:extLst>
          </p:cNvPr>
          <p:cNvSpPr txBox="1"/>
          <p:nvPr/>
        </p:nvSpPr>
        <p:spPr>
          <a:xfrm>
            <a:off x="6331389" y="1666238"/>
            <a:ext cx="1455274" cy="1323439"/>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latin typeface="Century Gothic"/>
              </a:rPr>
              <a:t>Drove modeled </a:t>
            </a:r>
            <a:endParaRPr lang="en-US">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suitable habitat</a:t>
            </a:r>
            <a:endParaRPr lang="en-US">
              <a:solidFill>
                <a:schemeClr val="tx1">
                  <a:lumMod val="75000"/>
                  <a:lumOff val="25000"/>
                </a:schemeClr>
              </a:solidFill>
              <a:latin typeface="Century Gothic"/>
            </a:endParaRPr>
          </a:p>
        </p:txBody>
      </p:sp>
      <p:grpSp>
        <p:nvGrpSpPr>
          <p:cNvPr id="19" name="Group 18">
            <a:extLst>
              <a:ext uri="{FF2B5EF4-FFF2-40B4-BE49-F238E27FC236}">
                <a16:creationId xmlns:a16="http://schemas.microsoft.com/office/drawing/2014/main" id="{C090A84C-1585-4ADC-9600-4ED44363BAC7}"/>
              </a:ext>
            </a:extLst>
          </p:cNvPr>
          <p:cNvGrpSpPr/>
          <p:nvPr/>
        </p:nvGrpSpPr>
        <p:grpSpPr>
          <a:xfrm>
            <a:off x="-482234" y="902042"/>
            <a:ext cx="6038495" cy="5454994"/>
            <a:chOff x="-901624" y="1114952"/>
            <a:chExt cx="5940345" cy="5298672"/>
          </a:xfrm>
        </p:grpSpPr>
        <p:grpSp>
          <p:nvGrpSpPr>
            <p:cNvPr id="17" name="Group 16">
              <a:extLst>
                <a:ext uri="{FF2B5EF4-FFF2-40B4-BE49-F238E27FC236}">
                  <a16:creationId xmlns:a16="http://schemas.microsoft.com/office/drawing/2014/main" id="{2F05803C-4646-4EE1-9BE9-0FA08FA3BAAE}"/>
                </a:ext>
              </a:extLst>
            </p:cNvPr>
            <p:cNvGrpSpPr/>
            <p:nvPr/>
          </p:nvGrpSpPr>
          <p:grpSpPr>
            <a:xfrm>
              <a:off x="-901624" y="1114952"/>
              <a:ext cx="5940345" cy="5298672"/>
              <a:chOff x="-712480" y="1646204"/>
              <a:chExt cx="5034652" cy="4750263"/>
            </a:xfrm>
          </p:grpSpPr>
          <p:sp>
            <p:nvSpPr>
              <p:cNvPr id="14" name="TextBox 13">
                <a:extLst>
                  <a:ext uri="{FF2B5EF4-FFF2-40B4-BE49-F238E27FC236}">
                    <a16:creationId xmlns:a16="http://schemas.microsoft.com/office/drawing/2014/main" id="{59EA0896-6251-4C1D-8931-1515375A8BF9}"/>
                  </a:ext>
                </a:extLst>
              </p:cNvPr>
              <p:cNvSpPr txBox="1"/>
              <p:nvPr/>
            </p:nvSpPr>
            <p:spPr>
              <a:xfrm>
                <a:off x="-712480" y="2673631"/>
                <a:ext cx="1889563" cy="455625"/>
              </a:xfrm>
              <a:prstGeom prst="rect">
                <a:avLst/>
              </a:prstGeom>
              <a:noFill/>
            </p:spPr>
            <p:txBody>
              <a:bodyPr wrap="square" lIns="91440" tIns="45720" rIns="91440" bIns="45720" rtlCol="0" anchor="t">
                <a:spAutoFit/>
              </a:bodyPr>
              <a:lstStyle/>
              <a:p>
                <a:pPr algn="r"/>
                <a:r>
                  <a:rPr lang="en-US" sz="1400">
                    <a:solidFill>
                      <a:schemeClr val="tx1">
                        <a:lumMod val="75000"/>
                        <a:lumOff val="25000"/>
                      </a:schemeClr>
                    </a:solidFill>
                    <a:latin typeface="Century Gothic"/>
                  </a:rPr>
                  <a:t>Topographic</a:t>
                </a:r>
                <a:endParaRPr lang="en-US" sz="1400">
                  <a:solidFill>
                    <a:schemeClr val="tx1">
                      <a:lumMod val="75000"/>
                      <a:lumOff val="25000"/>
                    </a:schemeClr>
                  </a:solidFill>
                  <a:latin typeface="Century Gothic" panose="020B0502020202020204" pitchFamily="34" charset="0"/>
                </a:endParaRPr>
              </a:p>
              <a:p>
                <a:pPr algn="r"/>
                <a:r>
                  <a:rPr lang="en-US" sz="1400">
                    <a:solidFill>
                      <a:schemeClr val="tx1">
                        <a:lumMod val="75000"/>
                        <a:lumOff val="25000"/>
                      </a:schemeClr>
                    </a:solidFill>
                    <a:latin typeface="Century Gothic"/>
                  </a:rPr>
                  <a:t>Diversity</a:t>
                </a:r>
                <a:endParaRPr lang="en-US" sz="140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13664ACC-5DCD-4E1D-BCEC-7B096DBE208C}"/>
                  </a:ext>
                </a:extLst>
              </p:cNvPr>
              <p:cNvSpPr txBox="1"/>
              <p:nvPr/>
            </p:nvSpPr>
            <p:spPr>
              <a:xfrm rot="16200000">
                <a:off x="2747578" y="5727190"/>
                <a:ext cx="477402"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0.15</a:t>
                </a:r>
              </a:p>
            </p:txBody>
          </p:sp>
          <p:sp>
            <p:nvSpPr>
              <p:cNvPr id="11" name="TextBox 10">
                <a:extLst>
                  <a:ext uri="{FF2B5EF4-FFF2-40B4-BE49-F238E27FC236}">
                    <a16:creationId xmlns:a16="http://schemas.microsoft.com/office/drawing/2014/main" id="{5A6BFE95-8893-4F10-9406-85F1DD303D2D}"/>
                  </a:ext>
                </a:extLst>
              </p:cNvPr>
              <p:cNvSpPr txBox="1"/>
              <p:nvPr/>
            </p:nvSpPr>
            <p:spPr>
              <a:xfrm rot="16200000">
                <a:off x="3184962" y="5727190"/>
                <a:ext cx="477402"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0.20</a:t>
                </a:r>
              </a:p>
            </p:txBody>
          </p:sp>
          <p:sp>
            <p:nvSpPr>
              <p:cNvPr id="12" name="TextBox 11">
                <a:extLst>
                  <a:ext uri="{FF2B5EF4-FFF2-40B4-BE49-F238E27FC236}">
                    <a16:creationId xmlns:a16="http://schemas.microsoft.com/office/drawing/2014/main" id="{2BF3B349-C273-4AA7-9B59-3D2EC3C9AAE5}"/>
                  </a:ext>
                </a:extLst>
              </p:cNvPr>
              <p:cNvSpPr txBox="1"/>
              <p:nvPr/>
            </p:nvSpPr>
            <p:spPr>
              <a:xfrm rot="16200000">
                <a:off x="3613004" y="5727190"/>
                <a:ext cx="477402"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0.25</a:t>
                </a:r>
              </a:p>
            </p:txBody>
          </p:sp>
          <p:sp>
            <p:nvSpPr>
              <p:cNvPr id="25" name="TextBox 24">
                <a:extLst>
                  <a:ext uri="{FF2B5EF4-FFF2-40B4-BE49-F238E27FC236}">
                    <a16:creationId xmlns:a16="http://schemas.microsoft.com/office/drawing/2014/main" id="{DF183EA0-9DF5-4426-A0A7-D1B497465A48}"/>
                  </a:ext>
                </a:extLst>
              </p:cNvPr>
              <p:cNvSpPr txBox="1"/>
              <p:nvPr/>
            </p:nvSpPr>
            <p:spPr>
              <a:xfrm>
                <a:off x="3827369" y="5148502"/>
                <a:ext cx="387473" cy="275923"/>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CV</a:t>
                </a:r>
              </a:p>
            </p:txBody>
          </p:sp>
          <p:sp>
            <p:nvSpPr>
              <p:cNvPr id="26" name="TextBox 25">
                <a:extLst>
                  <a:ext uri="{FF2B5EF4-FFF2-40B4-BE49-F238E27FC236}">
                    <a16:creationId xmlns:a16="http://schemas.microsoft.com/office/drawing/2014/main" id="{91A45555-3F97-42CB-B1E4-98ADF076F08D}"/>
                  </a:ext>
                </a:extLst>
              </p:cNvPr>
              <p:cNvSpPr txBox="1"/>
              <p:nvPr/>
            </p:nvSpPr>
            <p:spPr>
              <a:xfrm>
                <a:off x="3827369" y="5314660"/>
                <a:ext cx="494803" cy="275923"/>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Train</a:t>
                </a:r>
              </a:p>
            </p:txBody>
          </p:sp>
          <p:sp>
            <p:nvSpPr>
              <p:cNvPr id="33" name="TextBox 32">
                <a:extLst>
                  <a:ext uri="{FF2B5EF4-FFF2-40B4-BE49-F238E27FC236}">
                    <a16:creationId xmlns:a16="http://schemas.microsoft.com/office/drawing/2014/main" id="{C7FA5E61-0FDF-4528-A319-93E2CC5B99CE}"/>
                  </a:ext>
                </a:extLst>
              </p:cNvPr>
              <p:cNvSpPr txBox="1"/>
              <p:nvPr/>
            </p:nvSpPr>
            <p:spPr>
              <a:xfrm rot="16200000">
                <a:off x="979995" y="5771412"/>
                <a:ext cx="530576"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-0.05</a:t>
                </a:r>
              </a:p>
            </p:txBody>
          </p:sp>
          <p:sp>
            <p:nvSpPr>
              <p:cNvPr id="34" name="TextBox 33">
                <a:extLst>
                  <a:ext uri="{FF2B5EF4-FFF2-40B4-BE49-F238E27FC236}">
                    <a16:creationId xmlns:a16="http://schemas.microsoft.com/office/drawing/2014/main" id="{E4662D58-5416-4D5F-B4FC-4E4D64145026}"/>
                  </a:ext>
                </a:extLst>
              </p:cNvPr>
              <p:cNvSpPr txBox="1"/>
              <p:nvPr/>
            </p:nvSpPr>
            <p:spPr>
              <a:xfrm rot="16200000">
                <a:off x="1378566" y="5736948"/>
                <a:ext cx="477402"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0.00</a:t>
                </a:r>
              </a:p>
            </p:txBody>
          </p:sp>
          <p:sp>
            <p:nvSpPr>
              <p:cNvPr id="35" name="TextBox 34">
                <a:extLst>
                  <a:ext uri="{FF2B5EF4-FFF2-40B4-BE49-F238E27FC236}">
                    <a16:creationId xmlns:a16="http://schemas.microsoft.com/office/drawing/2014/main" id="{795B2099-9C07-446F-AE5C-8296E4BFA776}"/>
                  </a:ext>
                </a:extLst>
              </p:cNvPr>
              <p:cNvSpPr txBox="1"/>
              <p:nvPr/>
            </p:nvSpPr>
            <p:spPr>
              <a:xfrm rot="16200000">
                <a:off x="1843979" y="5746706"/>
                <a:ext cx="477402"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0.05</a:t>
                </a:r>
              </a:p>
            </p:txBody>
          </p:sp>
          <p:sp>
            <p:nvSpPr>
              <p:cNvPr id="36" name="TextBox 35">
                <a:extLst>
                  <a:ext uri="{FF2B5EF4-FFF2-40B4-BE49-F238E27FC236}">
                    <a16:creationId xmlns:a16="http://schemas.microsoft.com/office/drawing/2014/main" id="{129E4D34-5B77-4A27-AA56-503D2341235A}"/>
                  </a:ext>
                </a:extLst>
              </p:cNvPr>
              <p:cNvSpPr txBox="1"/>
              <p:nvPr/>
            </p:nvSpPr>
            <p:spPr>
              <a:xfrm rot="16200000">
                <a:off x="2290707" y="5727190"/>
                <a:ext cx="477402" cy="260852"/>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0.10</a:t>
                </a:r>
              </a:p>
            </p:txBody>
          </p:sp>
          <p:sp>
            <p:nvSpPr>
              <p:cNvPr id="37" name="TextBox 36">
                <a:extLst>
                  <a:ext uri="{FF2B5EF4-FFF2-40B4-BE49-F238E27FC236}">
                    <a16:creationId xmlns:a16="http://schemas.microsoft.com/office/drawing/2014/main" id="{5BE496DF-A4C2-4071-9F96-9155AE5F93A6}"/>
                  </a:ext>
                </a:extLst>
              </p:cNvPr>
              <p:cNvSpPr txBox="1"/>
              <p:nvPr/>
            </p:nvSpPr>
            <p:spPr>
              <a:xfrm>
                <a:off x="122550" y="2305828"/>
                <a:ext cx="867060"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Northness</a:t>
                </a:r>
              </a:p>
            </p:txBody>
          </p:sp>
          <p:sp>
            <p:nvSpPr>
              <p:cNvPr id="39" name="TextBox 38">
                <a:extLst>
                  <a:ext uri="{FF2B5EF4-FFF2-40B4-BE49-F238E27FC236}">
                    <a16:creationId xmlns:a16="http://schemas.microsoft.com/office/drawing/2014/main" id="{8F407D64-E8FD-44C9-AAD9-E1CE800FE116}"/>
                  </a:ext>
                </a:extLst>
              </p:cNvPr>
              <p:cNvSpPr txBox="1"/>
              <p:nvPr/>
            </p:nvSpPr>
            <p:spPr>
              <a:xfrm>
                <a:off x="166928" y="3610695"/>
                <a:ext cx="864343"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Landform</a:t>
                </a:r>
              </a:p>
            </p:txBody>
          </p:sp>
          <p:sp>
            <p:nvSpPr>
              <p:cNvPr id="40" name="TextBox 39">
                <a:extLst>
                  <a:ext uri="{FF2B5EF4-FFF2-40B4-BE49-F238E27FC236}">
                    <a16:creationId xmlns:a16="http://schemas.microsoft.com/office/drawing/2014/main" id="{B20F796A-A170-4ED6-ADD3-01EC2E18D033}"/>
                  </a:ext>
                </a:extLst>
              </p:cNvPr>
              <p:cNvSpPr txBox="1"/>
              <p:nvPr/>
            </p:nvSpPr>
            <p:spPr>
              <a:xfrm>
                <a:off x="522430" y="3989377"/>
                <a:ext cx="488010"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mTPI</a:t>
                </a:r>
              </a:p>
            </p:txBody>
          </p:sp>
          <p:sp>
            <p:nvSpPr>
              <p:cNvPr id="41" name="TextBox 40">
                <a:extLst>
                  <a:ext uri="{FF2B5EF4-FFF2-40B4-BE49-F238E27FC236}">
                    <a16:creationId xmlns:a16="http://schemas.microsoft.com/office/drawing/2014/main" id="{F18FBFE2-FFDC-4DCA-BFEC-7D8C3669E76D}"/>
                  </a:ext>
                </a:extLst>
              </p:cNvPr>
              <p:cNvSpPr txBox="1"/>
              <p:nvPr/>
            </p:nvSpPr>
            <p:spPr>
              <a:xfrm>
                <a:off x="467180" y="4422448"/>
                <a:ext cx="564092"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Slope</a:t>
                </a:r>
              </a:p>
            </p:txBody>
          </p:sp>
          <p:sp>
            <p:nvSpPr>
              <p:cNvPr id="42" name="TextBox 41">
                <a:extLst>
                  <a:ext uri="{FF2B5EF4-FFF2-40B4-BE49-F238E27FC236}">
                    <a16:creationId xmlns:a16="http://schemas.microsoft.com/office/drawing/2014/main" id="{946C4798-C001-4C43-81B5-A829DC29DEFE}"/>
                  </a:ext>
                </a:extLst>
              </p:cNvPr>
              <p:cNvSpPr txBox="1"/>
              <p:nvPr/>
            </p:nvSpPr>
            <p:spPr>
              <a:xfrm>
                <a:off x="585380" y="4757617"/>
                <a:ext cx="414645"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ppt</a:t>
                </a:r>
              </a:p>
            </p:txBody>
          </p:sp>
          <p:sp>
            <p:nvSpPr>
              <p:cNvPr id="43" name="TextBox 42">
                <a:extLst>
                  <a:ext uri="{FF2B5EF4-FFF2-40B4-BE49-F238E27FC236}">
                    <a16:creationId xmlns:a16="http://schemas.microsoft.com/office/drawing/2014/main" id="{9514237A-C6BB-4FCD-8A55-F180E0324848}"/>
                  </a:ext>
                </a:extLst>
              </p:cNvPr>
              <p:cNvSpPr txBox="1"/>
              <p:nvPr/>
            </p:nvSpPr>
            <p:spPr>
              <a:xfrm>
                <a:off x="425973" y="5125419"/>
                <a:ext cx="553223"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dNBR</a:t>
                </a:r>
              </a:p>
            </p:txBody>
          </p:sp>
          <p:sp>
            <p:nvSpPr>
              <p:cNvPr id="44" name="TextBox 43">
                <a:extLst>
                  <a:ext uri="{FF2B5EF4-FFF2-40B4-BE49-F238E27FC236}">
                    <a16:creationId xmlns:a16="http://schemas.microsoft.com/office/drawing/2014/main" id="{CE439DD1-518C-48BE-A4E1-ADC6D1600E9E}"/>
                  </a:ext>
                </a:extLst>
              </p:cNvPr>
              <p:cNvSpPr txBox="1"/>
              <p:nvPr/>
            </p:nvSpPr>
            <p:spPr>
              <a:xfrm>
                <a:off x="212667" y="3232014"/>
                <a:ext cx="829019" cy="275923"/>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Elevation</a:t>
                </a:r>
              </a:p>
            </p:txBody>
          </p:sp>
          <p:pic>
            <p:nvPicPr>
              <p:cNvPr id="2" name="Picture 2" descr="Chart, box and whisker chart&#10;&#10;Description automatically generated">
                <a:extLst>
                  <a:ext uri="{FF2B5EF4-FFF2-40B4-BE49-F238E27FC236}">
                    <a16:creationId xmlns:a16="http://schemas.microsoft.com/office/drawing/2014/main" id="{9355591C-89CA-4CDC-B67D-44595D639B63}"/>
                  </a:ext>
                </a:extLst>
              </p:cNvPr>
              <p:cNvPicPr>
                <a:picLocks noChangeAspect="1"/>
              </p:cNvPicPr>
              <p:nvPr/>
            </p:nvPicPr>
            <p:blipFill rotWithShape="1">
              <a:blip r:embed="rId3"/>
              <a:srcRect l="22916" b="7868"/>
              <a:stretch/>
            </p:blipFill>
            <p:spPr>
              <a:xfrm>
                <a:off x="1128153" y="1789667"/>
                <a:ext cx="3149636" cy="3827363"/>
              </a:xfrm>
              <a:prstGeom prst="rect">
                <a:avLst/>
              </a:prstGeom>
            </p:spPr>
          </p:pic>
          <p:sp>
            <p:nvSpPr>
              <p:cNvPr id="5" name="TextBox 4">
                <a:extLst>
                  <a:ext uri="{FF2B5EF4-FFF2-40B4-BE49-F238E27FC236}">
                    <a16:creationId xmlns:a16="http://schemas.microsoft.com/office/drawing/2014/main" id="{C8063872-8453-4ACF-A27E-2BC0EB80EBCD}"/>
                  </a:ext>
                </a:extLst>
              </p:cNvPr>
              <p:cNvSpPr txBox="1"/>
              <p:nvPr/>
            </p:nvSpPr>
            <p:spPr>
              <a:xfrm>
                <a:off x="1918354" y="6037768"/>
                <a:ext cx="1390123" cy="358699"/>
              </a:xfrm>
              <a:prstGeom prst="rect">
                <a:avLst/>
              </a:prstGeom>
              <a:noFill/>
            </p:spPr>
            <p:txBody>
              <a:bodyPr wrap="none" rtlCol="0">
                <a:spAutoFit/>
              </a:bodyPr>
              <a:lstStyle/>
              <a:p>
                <a:r>
                  <a:rPr lang="en-US" sz="2000" b="1">
                    <a:solidFill>
                      <a:schemeClr val="tx1">
                        <a:lumMod val="75000"/>
                        <a:lumOff val="25000"/>
                      </a:schemeClr>
                    </a:solidFill>
                    <a:latin typeface="Century Gothic" panose="020B0502020202020204" pitchFamily="34" charset="0"/>
                  </a:rPr>
                  <a:t>Importance</a:t>
                </a:r>
              </a:p>
            </p:txBody>
          </p:sp>
          <p:sp>
            <p:nvSpPr>
              <p:cNvPr id="23" name="Rectangle 22">
                <a:extLst>
                  <a:ext uri="{FF2B5EF4-FFF2-40B4-BE49-F238E27FC236}">
                    <a16:creationId xmlns:a16="http://schemas.microsoft.com/office/drawing/2014/main" id="{C3B41F8C-A184-462D-84E7-B701A43EA5D4}"/>
                  </a:ext>
                </a:extLst>
              </p:cNvPr>
              <p:cNvSpPr/>
              <p:nvPr/>
            </p:nvSpPr>
            <p:spPr>
              <a:xfrm>
                <a:off x="1319307" y="1646204"/>
                <a:ext cx="2832896" cy="49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Rectangle 23">
                <a:extLst>
                  <a:ext uri="{FF2B5EF4-FFF2-40B4-BE49-F238E27FC236}">
                    <a16:creationId xmlns:a16="http://schemas.microsoft.com/office/drawing/2014/main" id="{5EE6BA85-F7EF-46F0-B873-9DED77DAD217}"/>
                  </a:ext>
                </a:extLst>
              </p:cNvPr>
              <p:cNvSpPr/>
              <p:nvPr/>
            </p:nvSpPr>
            <p:spPr>
              <a:xfrm>
                <a:off x="3927476" y="5194300"/>
                <a:ext cx="287367" cy="33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sp>
          <p:nvSpPr>
            <p:cNvPr id="46" name="TextBox 45">
              <a:extLst>
                <a:ext uri="{FF2B5EF4-FFF2-40B4-BE49-F238E27FC236}">
                  <a16:creationId xmlns:a16="http://schemas.microsoft.com/office/drawing/2014/main" id="{D78DEBBC-1888-4A53-B196-B70C7CF016C5}"/>
                </a:ext>
              </a:extLst>
            </p:cNvPr>
            <p:cNvSpPr txBox="1"/>
            <p:nvPr/>
          </p:nvSpPr>
          <p:spPr>
            <a:xfrm>
              <a:off x="4442320" y="5008597"/>
              <a:ext cx="399469" cy="307777"/>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cv</a:t>
              </a:r>
            </a:p>
          </p:txBody>
        </p:sp>
        <p:sp>
          <p:nvSpPr>
            <p:cNvPr id="47" name="TextBox 46">
              <a:extLst>
                <a:ext uri="{FF2B5EF4-FFF2-40B4-BE49-F238E27FC236}">
                  <a16:creationId xmlns:a16="http://schemas.microsoft.com/office/drawing/2014/main" id="{0574572F-56C5-440C-8C26-034515132B6A}"/>
                </a:ext>
              </a:extLst>
            </p:cNvPr>
            <p:cNvSpPr txBox="1"/>
            <p:nvPr/>
          </p:nvSpPr>
          <p:spPr>
            <a:xfrm>
              <a:off x="4441393" y="5205219"/>
              <a:ext cx="567784" cy="307777"/>
            </a:xfrm>
            <a:prstGeom prst="rect">
              <a:avLst/>
            </a:prstGeom>
            <a:noFill/>
          </p:spPr>
          <p:txBody>
            <a:bodyPr wrap="none" rtlCol="0">
              <a:spAutoFit/>
            </a:bodyPr>
            <a:lstStyle/>
            <a:p>
              <a:pPr algn="r"/>
              <a:r>
                <a:rPr lang="en-US" sz="1400">
                  <a:solidFill>
                    <a:schemeClr val="tx1">
                      <a:lumMod val="75000"/>
                      <a:lumOff val="25000"/>
                    </a:schemeClr>
                  </a:solidFill>
                  <a:latin typeface="Century Gothic" panose="020B0502020202020204" pitchFamily="34" charset="0"/>
                </a:rPr>
                <a:t>train</a:t>
              </a:r>
            </a:p>
          </p:txBody>
        </p:sp>
      </p:grpSp>
      <p:grpSp>
        <p:nvGrpSpPr>
          <p:cNvPr id="54" name="Group 53">
            <a:extLst>
              <a:ext uri="{FF2B5EF4-FFF2-40B4-BE49-F238E27FC236}">
                <a16:creationId xmlns:a16="http://schemas.microsoft.com/office/drawing/2014/main" id="{8E8D3A3D-928B-4802-A260-965482BDDD73}"/>
              </a:ext>
            </a:extLst>
          </p:cNvPr>
          <p:cNvGrpSpPr/>
          <p:nvPr/>
        </p:nvGrpSpPr>
        <p:grpSpPr>
          <a:xfrm>
            <a:off x="5551519" y="1661178"/>
            <a:ext cx="686669" cy="3553092"/>
            <a:chOff x="5144655" y="1852335"/>
            <a:chExt cx="856564" cy="3451272"/>
          </a:xfrm>
        </p:grpSpPr>
        <p:sp>
          <p:nvSpPr>
            <p:cNvPr id="50" name="Right Brace 49">
              <a:extLst>
                <a:ext uri="{FF2B5EF4-FFF2-40B4-BE49-F238E27FC236}">
                  <a16:creationId xmlns:a16="http://schemas.microsoft.com/office/drawing/2014/main" id="{F2774550-B77C-4776-9B0E-A7F9A93A9E6E}"/>
                </a:ext>
              </a:extLst>
            </p:cNvPr>
            <p:cNvSpPr/>
            <p:nvPr/>
          </p:nvSpPr>
          <p:spPr>
            <a:xfrm>
              <a:off x="5144655" y="1852335"/>
              <a:ext cx="847021" cy="1200471"/>
            </a:xfrm>
            <a:prstGeom prst="rightBrac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52" name="Right Brace 51">
              <a:extLst>
                <a:ext uri="{FF2B5EF4-FFF2-40B4-BE49-F238E27FC236}">
                  <a16:creationId xmlns:a16="http://schemas.microsoft.com/office/drawing/2014/main" id="{A3538A26-F72D-432B-828A-A8FE0C19F8A0}"/>
                </a:ext>
              </a:extLst>
            </p:cNvPr>
            <p:cNvSpPr/>
            <p:nvPr/>
          </p:nvSpPr>
          <p:spPr>
            <a:xfrm>
              <a:off x="5154198" y="3243221"/>
              <a:ext cx="847021" cy="2060386"/>
            </a:xfrm>
            <a:prstGeom prst="rightBrac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grpSp>
      <p:sp>
        <p:nvSpPr>
          <p:cNvPr id="53" name="TextBox 52">
            <a:extLst>
              <a:ext uri="{FF2B5EF4-FFF2-40B4-BE49-F238E27FC236}">
                <a16:creationId xmlns:a16="http://schemas.microsoft.com/office/drawing/2014/main" id="{442E397A-D3A1-4DFD-BF93-7E23605B295A}"/>
              </a:ext>
            </a:extLst>
          </p:cNvPr>
          <p:cNvSpPr txBox="1"/>
          <p:nvPr/>
        </p:nvSpPr>
        <p:spPr>
          <a:xfrm>
            <a:off x="6416263" y="3747370"/>
            <a:ext cx="1428596" cy="1015663"/>
          </a:xfrm>
          <a:prstGeom prst="rect">
            <a:avLst/>
          </a:prstGeom>
          <a:noFill/>
        </p:spPr>
        <p:txBody>
          <a:bodyPr wrap="none" lIns="91440" tIns="45720" rIns="91440" bIns="45720" rtlCol="0" anchor="t">
            <a:spAutoFit/>
          </a:bodyPr>
          <a:lstStyle/>
          <a:p>
            <a:r>
              <a:rPr lang="en-US" sz="2000">
                <a:solidFill>
                  <a:schemeClr val="tx1">
                    <a:lumMod val="75000"/>
                    <a:lumOff val="25000"/>
                  </a:schemeClr>
                </a:solidFill>
                <a:latin typeface="Century Gothic"/>
              </a:rPr>
              <a:t>Less</a:t>
            </a:r>
            <a:endParaRPr lang="en-US">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important</a:t>
            </a:r>
            <a:endParaRPr lang="en-US">
              <a:solidFill>
                <a:schemeClr val="tx1">
                  <a:lumMod val="75000"/>
                  <a:lumOff val="25000"/>
                </a:schemeClr>
              </a:solidFill>
              <a:latin typeface="Century Gothic"/>
            </a:endParaRPr>
          </a:p>
          <a:p>
            <a:r>
              <a:rPr lang="en-US" sz="2000">
                <a:solidFill>
                  <a:schemeClr val="tx1">
                    <a:lumMod val="75000"/>
                    <a:lumOff val="25000"/>
                  </a:schemeClr>
                </a:solidFill>
                <a:latin typeface="Century Gothic"/>
              </a:rPr>
              <a:t>predictors</a:t>
            </a:r>
            <a:endParaRPr lang="en-US">
              <a:solidFill>
                <a:schemeClr val="tx1">
                  <a:lumMod val="75000"/>
                  <a:lumOff val="25000"/>
                </a:schemeClr>
              </a:solidFill>
              <a:latin typeface="Century Gothic"/>
            </a:endParaRPr>
          </a:p>
        </p:txBody>
      </p:sp>
      <p:sp>
        <p:nvSpPr>
          <p:cNvPr id="3" name="Title 1">
            <a:extLst>
              <a:ext uri="{FF2B5EF4-FFF2-40B4-BE49-F238E27FC236}">
                <a16:creationId xmlns:a16="http://schemas.microsoft.com/office/drawing/2014/main" id="{EA2A38C1-6ED3-4559-925C-76458E0F5EB6}"/>
              </a:ext>
            </a:extLst>
          </p:cNvPr>
          <p:cNvSpPr txBox="1">
            <a:spLocks/>
          </p:cNvSpPr>
          <p:nvPr/>
        </p:nvSpPr>
        <p:spPr>
          <a:xfrm>
            <a:off x="527080" y="369671"/>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66A478"/>
                </a:solidFill>
                <a:latin typeface="Century Gothic" panose="020F0302020204030204"/>
              </a:rPr>
              <a:t>Results | </a:t>
            </a:r>
            <a:r>
              <a:rPr lang="en-US" sz="3800">
                <a:solidFill>
                  <a:srgbClr val="66A478"/>
                </a:solidFill>
                <a:latin typeface="Century Gothic" panose="020F0302020204030204"/>
              </a:rPr>
              <a:t>Important Predictor Variables</a:t>
            </a:r>
            <a:endParaRPr lang="en-US" sz="3800"/>
          </a:p>
        </p:txBody>
      </p:sp>
      <p:sp>
        <p:nvSpPr>
          <p:cNvPr id="13" name="Rectangle: Rounded Corners 12">
            <a:extLst>
              <a:ext uri="{FF2B5EF4-FFF2-40B4-BE49-F238E27FC236}">
                <a16:creationId xmlns:a16="http://schemas.microsoft.com/office/drawing/2014/main" id="{11D08DCD-2BE7-4FDA-8E17-7A0C4460EDF5}"/>
              </a:ext>
            </a:extLst>
          </p:cNvPr>
          <p:cNvSpPr/>
          <p:nvPr/>
        </p:nvSpPr>
        <p:spPr>
          <a:xfrm>
            <a:off x="7965525" y="1281178"/>
            <a:ext cx="3902922" cy="43413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800" b="1">
                <a:solidFill>
                  <a:schemeClr val="tx1">
                    <a:lumMod val="75000"/>
                    <a:lumOff val="25000"/>
                  </a:schemeClr>
                </a:solidFill>
                <a:latin typeface="Century Gothic"/>
                <a:cs typeface="Calibri"/>
              </a:rPr>
              <a:t>Top 3 Predictors: </a:t>
            </a:r>
            <a:endParaRPr lang="en-US">
              <a:solidFill>
                <a:schemeClr val="tx1">
                  <a:lumMod val="75000"/>
                  <a:lumOff val="25000"/>
                </a:schemeClr>
              </a:solidFill>
              <a:cs typeface="Calibri"/>
            </a:endParaRPr>
          </a:p>
          <a:p>
            <a:endParaRPr lang="en-US" sz="2000" b="1">
              <a:solidFill>
                <a:schemeClr val="tx1">
                  <a:lumMod val="75000"/>
                  <a:lumOff val="25000"/>
                </a:schemeClr>
              </a:solidFill>
              <a:latin typeface="Century Gothic"/>
              <a:cs typeface="Calibri"/>
            </a:endParaRPr>
          </a:p>
          <a:p>
            <a:r>
              <a:rPr lang="en-US" sz="2000" b="1">
                <a:solidFill>
                  <a:schemeClr val="tx1">
                    <a:lumMod val="75000"/>
                    <a:lumOff val="25000"/>
                  </a:schemeClr>
                </a:solidFill>
                <a:latin typeface="Century Gothic"/>
                <a:cs typeface="Calibri"/>
              </a:rPr>
              <a:t>1. Northness</a:t>
            </a:r>
            <a:endParaRPr lang="en-US">
              <a:solidFill>
                <a:schemeClr val="tx1">
                  <a:lumMod val="75000"/>
                  <a:lumOff val="25000"/>
                </a:schemeClr>
              </a:solidFill>
              <a:cs typeface="Calibri"/>
            </a:endParaRPr>
          </a:p>
          <a:p>
            <a:r>
              <a:rPr lang="en-US" sz="2000">
                <a:solidFill>
                  <a:schemeClr val="tx1">
                    <a:lumMod val="75000"/>
                    <a:lumOff val="25000"/>
                  </a:schemeClr>
                </a:solidFill>
                <a:latin typeface="Century Gothic"/>
                <a:cs typeface="Calibri"/>
              </a:rPr>
              <a:t>How north a slope is facing</a:t>
            </a:r>
          </a:p>
          <a:p>
            <a:endParaRPr lang="en-US" sz="2000">
              <a:solidFill>
                <a:schemeClr val="tx1">
                  <a:lumMod val="75000"/>
                  <a:lumOff val="25000"/>
                </a:schemeClr>
              </a:solidFill>
              <a:latin typeface="Century Gothic"/>
              <a:cs typeface="Calibri"/>
            </a:endParaRPr>
          </a:p>
          <a:p>
            <a:r>
              <a:rPr lang="en-US" sz="2000" b="1">
                <a:solidFill>
                  <a:schemeClr val="tx1">
                    <a:lumMod val="75000"/>
                    <a:lumOff val="25000"/>
                  </a:schemeClr>
                </a:solidFill>
                <a:latin typeface="Century Gothic"/>
                <a:cs typeface="Calibri"/>
              </a:rPr>
              <a:t>2. Topographic Diversity</a:t>
            </a:r>
          </a:p>
          <a:p>
            <a:r>
              <a:rPr lang="en-US" sz="2000">
                <a:solidFill>
                  <a:schemeClr val="tx1">
                    <a:lumMod val="75000"/>
                    <a:lumOff val="25000"/>
                  </a:schemeClr>
                </a:solidFill>
                <a:latin typeface="Century Gothic"/>
                <a:cs typeface="Calibri"/>
              </a:rPr>
              <a:t>Diversity of temperature and moisture conditions on the landscape</a:t>
            </a:r>
          </a:p>
          <a:p>
            <a:pPr marL="342900" indent="-342900">
              <a:buFont typeface="Arial"/>
              <a:buChar char="•"/>
            </a:pPr>
            <a:endParaRPr lang="en-US" sz="2000" b="1">
              <a:solidFill>
                <a:schemeClr val="tx1">
                  <a:lumMod val="75000"/>
                  <a:lumOff val="25000"/>
                </a:schemeClr>
              </a:solidFill>
              <a:latin typeface="Century Gothic"/>
              <a:cs typeface="Calibri"/>
            </a:endParaRPr>
          </a:p>
          <a:p>
            <a:r>
              <a:rPr lang="en-US" sz="2000" b="1">
                <a:solidFill>
                  <a:schemeClr val="tx1">
                    <a:lumMod val="75000"/>
                    <a:lumOff val="25000"/>
                  </a:schemeClr>
                </a:solidFill>
                <a:latin typeface="Century Gothic"/>
                <a:cs typeface="Calibri"/>
              </a:rPr>
              <a:t>3. Elevation</a:t>
            </a:r>
          </a:p>
          <a:p>
            <a:endParaRPr lang="en-US" sz="2000">
              <a:solidFill>
                <a:schemeClr val="tx1">
                  <a:lumMod val="75000"/>
                  <a:lumOff val="25000"/>
                </a:schemeClr>
              </a:solidFill>
              <a:latin typeface="Century Gothic"/>
              <a:cs typeface="Calibri"/>
            </a:endParaRPr>
          </a:p>
          <a:p>
            <a:pPr marL="342900" indent="-342900">
              <a:buFont typeface="Arial"/>
              <a:buChar char="•"/>
            </a:pPr>
            <a:endParaRPr lang="en-US" sz="2000" b="1">
              <a:solidFill>
                <a:schemeClr val="tx1">
                  <a:lumMod val="75000"/>
                  <a:lumOff val="25000"/>
                </a:schemeClr>
              </a:solidFill>
              <a:latin typeface="Century Gothic"/>
              <a:cs typeface="Calibri"/>
            </a:endParaRPr>
          </a:p>
          <a:p>
            <a:endParaRPr lang="en-US" sz="2000" b="1">
              <a:solidFill>
                <a:schemeClr val="tx1">
                  <a:lumMod val="75000"/>
                  <a:lumOff val="25000"/>
                </a:schemeClr>
              </a:solidFill>
              <a:latin typeface="Century Gothic"/>
              <a:cs typeface="Calibri"/>
            </a:endParaRPr>
          </a:p>
          <a:p>
            <a:endParaRPr lang="en-US" sz="2000" b="1">
              <a:solidFill>
                <a:schemeClr val="tx1">
                  <a:lumMod val="75000"/>
                  <a:lumOff val="25000"/>
                </a:schemeClr>
              </a:solidFill>
              <a:latin typeface="Century Gothic"/>
              <a:cs typeface="Calibri"/>
            </a:endParaRPr>
          </a:p>
          <a:p>
            <a:pPr marL="342900" indent="-342900">
              <a:buFont typeface="Arial"/>
              <a:buChar char="•"/>
            </a:pPr>
            <a:endParaRPr lang="en-US" sz="2000" b="1">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25681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EDFC-2006-42D5-ADD3-BF228746EAF6}"/>
              </a:ext>
            </a:extLst>
          </p:cNvPr>
          <p:cNvSpPr txBox="1">
            <a:spLocks/>
          </p:cNvSpPr>
          <p:nvPr/>
        </p:nvSpPr>
        <p:spPr>
          <a:xfrm>
            <a:off x="457674" y="39286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66A478"/>
                </a:solidFill>
                <a:latin typeface="Century Gothic" panose="020F0302020204030204"/>
              </a:rPr>
              <a:t>Results | </a:t>
            </a:r>
            <a:r>
              <a:rPr lang="en-US" sz="3800">
                <a:solidFill>
                  <a:srgbClr val="66A478"/>
                </a:solidFill>
                <a:latin typeface="Century Gothic" panose="020F0302020204030204"/>
              </a:rPr>
              <a:t>HSM Response Curves</a:t>
            </a:r>
            <a:endParaRPr lang="en-US" sz="3800">
              <a:cs typeface="Calibri Light"/>
            </a:endParaRPr>
          </a:p>
        </p:txBody>
      </p:sp>
      <p:sp>
        <p:nvSpPr>
          <p:cNvPr id="21" name="TextBox 20">
            <a:extLst>
              <a:ext uri="{FF2B5EF4-FFF2-40B4-BE49-F238E27FC236}">
                <a16:creationId xmlns:a16="http://schemas.microsoft.com/office/drawing/2014/main" id="{314283AC-98A6-4E43-991C-9DF842599252}"/>
              </a:ext>
            </a:extLst>
          </p:cNvPr>
          <p:cNvSpPr txBox="1"/>
          <p:nvPr/>
        </p:nvSpPr>
        <p:spPr>
          <a:xfrm rot="16200000">
            <a:off x="-1341920" y="2563763"/>
            <a:ext cx="3309698" cy="369332"/>
          </a:xfrm>
          <a:prstGeom prst="rect">
            <a:avLst/>
          </a:prstGeom>
          <a:noFill/>
        </p:spPr>
        <p:txBody>
          <a:bodyPr wrap="square" lIns="91440" tIns="45720" rIns="91440" bIns="45720" rtlCol="0" anchor="t">
            <a:spAutoFit/>
          </a:bodyPr>
          <a:lstStyle/>
          <a:p>
            <a:pPr algn="ctr"/>
            <a:r>
              <a:rPr lang="en-US" b="1">
                <a:solidFill>
                  <a:srgbClr val="3F3F3F"/>
                </a:solidFill>
                <a:latin typeface="Century Gothic"/>
              </a:rPr>
              <a:t>Predicted</a:t>
            </a:r>
          </a:p>
        </p:txBody>
      </p:sp>
      <p:grpSp>
        <p:nvGrpSpPr>
          <p:cNvPr id="11" name="Group 10">
            <a:extLst>
              <a:ext uri="{FF2B5EF4-FFF2-40B4-BE49-F238E27FC236}">
                <a16:creationId xmlns:a16="http://schemas.microsoft.com/office/drawing/2014/main" id="{2B4E02AF-9445-4E71-91F5-E566CB2BADC3}"/>
              </a:ext>
            </a:extLst>
          </p:cNvPr>
          <p:cNvGrpSpPr/>
          <p:nvPr/>
        </p:nvGrpSpPr>
        <p:grpSpPr>
          <a:xfrm>
            <a:off x="8261412" y="1238722"/>
            <a:ext cx="3451381" cy="3886882"/>
            <a:chOff x="543993" y="1511600"/>
            <a:chExt cx="3451381" cy="3886882"/>
          </a:xfrm>
        </p:grpSpPr>
        <p:sp>
          <p:nvSpPr>
            <p:cNvPr id="34" name="TextBox 33">
              <a:extLst>
                <a:ext uri="{FF2B5EF4-FFF2-40B4-BE49-F238E27FC236}">
                  <a16:creationId xmlns:a16="http://schemas.microsoft.com/office/drawing/2014/main" id="{EBDE5012-1791-476B-8F4B-012555898B07}"/>
                </a:ext>
              </a:extLst>
            </p:cNvPr>
            <p:cNvSpPr txBox="1"/>
            <p:nvPr/>
          </p:nvSpPr>
          <p:spPr>
            <a:xfrm>
              <a:off x="685676" y="4936817"/>
              <a:ext cx="3309698" cy="461665"/>
            </a:xfrm>
            <a:prstGeom prst="rect">
              <a:avLst/>
            </a:prstGeom>
            <a:noFill/>
          </p:spPr>
          <p:txBody>
            <a:bodyPr wrap="square" lIns="91440" tIns="45720" rIns="91440" bIns="45720" rtlCol="0" anchor="t">
              <a:spAutoFit/>
            </a:bodyPr>
            <a:lstStyle/>
            <a:p>
              <a:pPr algn="ctr"/>
              <a:r>
                <a:rPr lang="en-US" sz="2400" b="1">
                  <a:solidFill>
                    <a:srgbClr val="3F3F3F"/>
                  </a:solidFill>
                  <a:latin typeface="Century Gothic"/>
                </a:rPr>
                <a:t>Elevation (m)</a:t>
              </a:r>
            </a:p>
          </p:txBody>
        </p:sp>
        <p:pic>
          <p:nvPicPr>
            <p:cNvPr id="5" name="Picture 7" descr="Chart&#10;&#10;Description automatically generated">
              <a:extLst>
                <a:ext uri="{FF2B5EF4-FFF2-40B4-BE49-F238E27FC236}">
                  <a16:creationId xmlns:a16="http://schemas.microsoft.com/office/drawing/2014/main" id="{EE8B5310-B0C8-4680-B870-7ABACF898C48}"/>
                </a:ext>
              </a:extLst>
            </p:cNvPr>
            <p:cNvPicPr>
              <a:picLocks noChangeAspect="1"/>
            </p:cNvPicPr>
            <p:nvPr/>
          </p:nvPicPr>
          <p:blipFill>
            <a:blip r:embed="rId3"/>
            <a:stretch>
              <a:fillRect/>
            </a:stretch>
          </p:blipFill>
          <p:spPr>
            <a:xfrm>
              <a:off x="617509" y="1511600"/>
              <a:ext cx="3309698" cy="3309698"/>
            </a:xfrm>
            <a:prstGeom prst="rect">
              <a:avLst/>
            </a:prstGeom>
          </p:spPr>
        </p:pic>
        <p:grpSp>
          <p:nvGrpSpPr>
            <p:cNvPr id="4" name="Group 3">
              <a:extLst>
                <a:ext uri="{FF2B5EF4-FFF2-40B4-BE49-F238E27FC236}">
                  <a16:creationId xmlns:a16="http://schemas.microsoft.com/office/drawing/2014/main" id="{A4D99581-5C55-4BD5-BD29-520019BBF659}"/>
                </a:ext>
              </a:extLst>
            </p:cNvPr>
            <p:cNvGrpSpPr/>
            <p:nvPr/>
          </p:nvGrpSpPr>
          <p:grpSpPr>
            <a:xfrm>
              <a:off x="543993" y="1595885"/>
              <a:ext cx="333248" cy="3171094"/>
              <a:chOff x="543993" y="1595885"/>
              <a:chExt cx="333248" cy="3171094"/>
            </a:xfrm>
          </p:grpSpPr>
          <p:sp>
            <p:nvSpPr>
              <p:cNvPr id="38" name="TextBox 37">
                <a:extLst>
                  <a:ext uri="{FF2B5EF4-FFF2-40B4-BE49-F238E27FC236}">
                    <a16:creationId xmlns:a16="http://schemas.microsoft.com/office/drawing/2014/main" id="{69AD729A-148B-49B5-9FD3-160F3299531E}"/>
                  </a:ext>
                </a:extLst>
              </p:cNvPr>
              <p:cNvSpPr txBox="1"/>
              <p:nvPr/>
            </p:nvSpPr>
            <p:spPr>
              <a:xfrm rot="16200000">
                <a:off x="460269" y="4370129"/>
                <a:ext cx="485923"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0.0</a:t>
                </a:r>
              </a:p>
            </p:txBody>
          </p:sp>
          <p:sp>
            <p:nvSpPr>
              <p:cNvPr id="39" name="TextBox 38">
                <a:extLst>
                  <a:ext uri="{FF2B5EF4-FFF2-40B4-BE49-F238E27FC236}">
                    <a16:creationId xmlns:a16="http://schemas.microsoft.com/office/drawing/2014/main" id="{D5EF33C8-6CB2-43D6-BAB5-4A1546E44D3F}"/>
                  </a:ext>
                </a:extLst>
              </p:cNvPr>
              <p:cNvSpPr txBox="1"/>
              <p:nvPr/>
            </p:nvSpPr>
            <p:spPr>
              <a:xfrm rot="16200000">
                <a:off x="460268" y="3829887"/>
                <a:ext cx="485923"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0.2</a:t>
                </a:r>
              </a:p>
            </p:txBody>
          </p:sp>
          <p:sp>
            <p:nvSpPr>
              <p:cNvPr id="40" name="TextBox 39">
                <a:extLst>
                  <a:ext uri="{FF2B5EF4-FFF2-40B4-BE49-F238E27FC236}">
                    <a16:creationId xmlns:a16="http://schemas.microsoft.com/office/drawing/2014/main" id="{4CF71BDC-6CC7-4CE0-99B8-A818DC448510}"/>
                  </a:ext>
                </a:extLst>
              </p:cNvPr>
              <p:cNvSpPr txBox="1"/>
              <p:nvPr/>
            </p:nvSpPr>
            <p:spPr>
              <a:xfrm rot="16200000">
                <a:off x="475042" y="3289645"/>
                <a:ext cx="485923"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0.4</a:t>
                </a:r>
              </a:p>
            </p:txBody>
          </p:sp>
          <p:sp>
            <p:nvSpPr>
              <p:cNvPr id="41" name="TextBox 40">
                <a:extLst>
                  <a:ext uri="{FF2B5EF4-FFF2-40B4-BE49-F238E27FC236}">
                    <a16:creationId xmlns:a16="http://schemas.microsoft.com/office/drawing/2014/main" id="{2DFE521C-78B2-47E9-B858-16854B820EFA}"/>
                  </a:ext>
                </a:extLst>
              </p:cNvPr>
              <p:cNvSpPr txBox="1"/>
              <p:nvPr/>
            </p:nvSpPr>
            <p:spPr>
              <a:xfrm rot="16200000">
                <a:off x="480391" y="2715280"/>
                <a:ext cx="485923"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0.6</a:t>
                </a:r>
              </a:p>
            </p:txBody>
          </p:sp>
          <p:sp>
            <p:nvSpPr>
              <p:cNvPr id="42" name="TextBox 41">
                <a:extLst>
                  <a:ext uri="{FF2B5EF4-FFF2-40B4-BE49-F238E27FC236}">
                    <a16:creationId xmlns:a16="http://schemas.microsoft.com/office/drawing/2014/main" id="{366F1CD7-FDC5-45EE-BF74-E5326D32C99C}"/>
                  </a:ext>
                </a:extLst>
              </p:cNvPr>
              <p:cNvSpPr txBox="1"/>
              <p:nvPr/>
            </p:nvSpPr>
            <p:spPr>
              <a:xfrm rot="16200000">
                <a:off x="475041" y="2209161"/>
                <a:ext cx="485923"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0.8</a:t>
                </a:r>
              </a:p>
            </p:txBody>
          </p:sp>
          <p:sp>
            <p:nvSpPr>
              <p:cNvPr id="43" name="TextBox 42">
                <a:extLst>
                  <a:ext uri="{FF2B5EF4-FFF2-40B4-BE49-F238E27FC236}">
                    <a16:creationId xmlns:a16="http://schemas.microsoft.com/office/drawing/2014/main" id="{89116291-E361-463F-8672-6EE66A7CAD51}"/>
                  </a:ext>
                </a:extLst>
              </p:cNvPr>
              <p:cNvSpPr txBox="1"/>
              <p:nvPr/>
            </p:nvSpPr>
            <p:spPr>
              <a:xfrm rot="16200000">
                <a:off x="454920" y="1684958"/>
                <a:ext cx="485923"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1.0</a:t>
                </a:r>
              </a:p>
            </p:txBody>
          </p:sp>
        </p:grpSp>
        <p:grpSp>
          <p:nvGrpSpPr>
            <p:cNvPr id="58" name="Group 57">
              <a:extLst>
                <a:ext uri="{FF2B5EF4-FFF2-40B4-BE49-F238E27FC236}">
                  <a16:creationId xmlns:a16="http://schemas.microsoft.com/office/drawing/2014/main" id="{252FDBA8-11BA-4AB0-88DC-2852AE4D5412}"/>
                </a:ext>
              </a:extLst>
            </p:cNvPr>
            <p:cNvGrpSpPr/>
            <p:nvPr/>
          </p:nvGrpSpPr>
          <p:grpSpPr>
            <a:xfrm rot="5400000">
              <a:off x="2429598" y="3514403"/>
              <a:ext cx="313380" cy="2590894"/>
              <a:chOff x="578441" y="1588225"/>
              <a:chExt cx="313380" cy="2590894"/>
            </a:xfrm>
          </p:grpSpPr>
          <p:sp>
            <p:nvSpPr>
              <p:cNvPr id="60" name="TextBox 59">
                <a:extLst>
                  <a:ext uri="{FF2B5EF4-FFF2-40B4-BE49-F238E27FC236}">
                    <a16:creationId xmlns:a16="http://schemas.microsoft.com/office/drawing/2014/main" id="{8827DC02-5E74-4F06-A2B1-0483B1D027CC}"/>
                  </a:ext>
                </a:extLst>
              </p:cNvPr>
              <p:cNvSpPr txBox="1"/>
              <p:nvPr/>
            </p:nvSpPr>
            <p:spPr>
              <a:xfrm rot="16200000">
                <a:off x="415338" y="3702636"/>
                <a:ext cx="645189"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2000</a:t>
                </a:r>
              </a:p>
            </p:txBody>
          </p:sp>
          <p:sp>
            <p:nvSpPr>
              <p:cNvPr id="62" name="TextBox 61">
                <a:extLst>
                  <a:ext uri="{FF2B5EF4-FFF2-40B4-BE49-F238E27FC236}">
                    <a16:creationId xmlns:a16="http://schemas.microsoft.com/office/drawing/2014/main" id="{6617D811-8F9E-4286-9F41-7DA08B73E11C}"/>
                  </a:ext>
                </a:extLst>
              </p:cNvPr>
              <p:cNvSpPr txBox="1"/>
              <p:nvPr/>
            </p:nvSpPr>
            <p:spPr>
              <a:xfrm rot="16200000">
                <a:off x="374794" y="2750758"/>
                <a:ext cx="715072"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2400</a:t>
                </a:r>
              </a:p>
            </p:txBody>
          </p:sp>
          <p:sp>
            <p:nvSpPr>
              <p:cNvPr id="64" name="TextBox 63">
                <a:extLst>
                  <a:ext uri="{FF2B5EF4-FFF2-40B4-BE49-F238E27FC236}">
                    <a16:creationId xmlns:a16="http://schemas.microsoft.com/office/drawing/2014/main" id="{FD52E081-531F-4722-AF63-D15DF29C8DAE}"/>
                  </a:ext>
                </a:extLst>
              </p:cNvPr>
              <p:cNvSpPr txBox="1"/>
              <p:nvPr/>
            </p:nvSpPr>
            <p:spPr>
              <a:xfrm rot="16200000">
                <a:off x="409735" y="1756931"/>
                <a:ext cx="645189" cy="307777"/>
              </a:xfrm>
              <a:prstGeom prst="rect">
                <a:avLst/>
              </a:prstGeom>
              <a:noFill/>
            </p:spPr>
            <p:txBody>
              <a:bodyPr wrap="square" rtlCol="0">
                <a:spAutoFit/>
              </a:bodyPr>
              <a:lstStyle/>
              <a:p>
                <a:pPr algn="ctr"/>
                <a:r>
                  <a:rPr lang="en-US" sz="1400">
                    <a:solidFill>
                      <a:srgbClr val="3F3F3F"/>
                    </a:solidFill>
                    <a:latin typeface="Century Gothic" panose="020B0502020202020204" pitchFamily="34" charset="0"/>
                  </a:rPr>
                  <a:t>2800</a:t>
                </a:r>
              </a:p>
            </p:txBody>
          </p:sp>
        </p:grpSp>
      </p:grpSp>
      <p:grpSp>
        <p:nvGrpSpPr>
          <p:cNvPr id="10" name="Group 9">
            <a:extLst>
              <a:ext uri="{FF2B5EF4-FFF2-40B4-BE49-F238E27FC236}">
                <a16:creationId xmlns:a16="http://schemas.microsoft.com/office/drawing/2014/main" id="{448145D8-13DB-455D-8651-7B33B16618CB}"/>
              </a:ext>
            </a:extLst>
          </p:cNvPr>
          <p:cNvGrpSpPr/>
          <p:nvPr/>
        </p:nvGrpSpPr>
        <p:grpSpPr>
          <a:xfrm>
            <a:off x="4370893" y="1245506"/>
            <a:ext cx="3763475" cy="3841718"/>
            <a:chOff x="4370893" y="1511601"/>
            <a:chExt cx="3763475" cy="3841718"/>
          </a:xfrm>
        </p:grpSpPr>
        <p:sp>
          <p:nvSpPr>
            <p:cNvPr id="25" name="TextBox 24">
              <a:extLst>
                <a:ext uri="{FF2B5EF4-FFF2-40B4-BE49-F238E27FC236}">
                  <a16:creationId xmlns:a16="http://schemas.microsoft.com/office/drawing/2014/main" id="{8705D7C0-C5E5-4F76-82FC-C6197EF84CA8}"/>
                </a:ext>
              </a:extLst>
            </p:cNvPr>
            <p:cNvSpPr txBox="1"/>
            <p:nvPr/>
          </p:nvSpPr>
          <p:spPr>
            <a:xfrm>
              <a:off x="4486004" y="4891654"/>
              <a:ext cx="3648364" cy="461665"/>
            </a:xfrm>
            <a:prstGeom prst="rect">
              <a:avLst/>
            </a:prstGeom>
            <a:noFill/>
          </p:spPr>
          <p:txBody>
            <a:bodyPr wrap="square" lIns="91440" tIns="45720" rIns="91440" bIns="45720" rtlCol="0" anchor="t">
              <a:spAutoFit/>
            </a:bodyPr>
            <a:lstStyle/>
            <a:p>
              <a:pPr algn="ctr"/>
              <a:r>
                <a:rPr lang="en-US" sz="2400" b="1">
                  <a:solidFill>
                    <a:srgbClr val="3F3F3F"/>
                  </a:solidFill>
                  <a:latin typeface="Century Gothic"/>
                </a:rPr>
                <a:t>Topographic Diversity</a:t>
              </a:r>
            </a:p>
          </p:txBody>
        </p:sp>
        <p:pic>
          <p:nvPicPr>
            <p:cNvPr id="8" name="Picture 8" descr="Diagram&#10;&#10;Description automatically generated">
              <a:extLst>
                <a:ext uri="{FF2B5EF4-FFF2-40B4-BE49-F238E27FC236}">
                  <a16:creationId xmlns:a16="http://schemas.microsoft.com/office/drawing/2014/main" id="{DC0920F3-6DB2-400E-8642-A98418952780}"/>
                </a:ext>
              </a:extLst>
            </p:cNvPr>
            <p:cNvPicPr>
              <a:picLocks noChangeAspect="1"/>
            </p:cNvPicPr>
            <p:nvPr/>
          </p:nvPicPr>
          <p:blipFill>
            <a:blip r:embed="rId4"/>
            <a:stretch>
              <a:fillRect/>
            </a:stretch>
          </p:blipFill>
          <p:spPr>
            <a:xfrm>
              <a:off x="4441151" y="1511601"/>
              <a:ext cx="3309697" cy="3309697"/>
            </a:xfrm>
            <a:prstGeom prst="rect">
              <a:avLst/>
            </a:prstGeom>
          </p:spPr>
        </p:pic>
        <p:grpSp>
          <p:nvGrpSpPr>
            <p:cNvPr id="44" name="Group 43">
              <a:extLst>
                <a:ext uri="{FF2B5EF4-FFF2-40B4-BE49-F238E27FC236}">
                  <a16:creationId xmlns:a16="http://schemas.microsoft.com/office/drawing/2014/main" id="{0BDE6DD5-2242-4FB4-9ED8-6444CB51842E}"/>
                </a:ext>
              </a:extLst>
            </p:cNvPr>
            <p:cNvGrpSpPr/>
            <p:nvPr/>
          </p:nvGrpSpPr>
          <p:grpSpPr>
            <a:xfrm>
              <a:off x="4370893" y="1605882"/>
              <a:ext cx="333248" cy="3171094"/>
              <a:chOff x="543993" y="1595885"/>
              <a:chExt cx="333248" cy="3171094"/>
            </a:xfrm>
          </p:grpSpPr>
          <p:sp>
            <p:nvSpPr>
              <p:cNvPr id="45" name="TextBox 44">
                <a:extLst>
                  <a:ext uri="{FF2B5EF4-FFF2-40B4-BE49-F238E27FC236}">
                    <a16:creationId xmlns:a16="http://schemas.microsoft.com/office/drawing/2014/main" id="{70AF638E-D42A-450E-A306-06AC5A37D3D1}"/>
                  </a:ext>
                </a:extLst>
              </p:cNvPr>
              <p:cNvSpPr txBox="1"/>
              <p:nvPr/>
            </p:nvSpPr>
            <p:spPr>
              <a:xfrm rot="16200000">
                <a:off x="460269" y="4370129"/>
                <a:ext cx="485923" cy="307777"/>
              </a:xfrm>
              <a:prstGeom prst="rect">
                <a:avLst/>
              </a:prstGeom>
              <a:noFill/>
            </p:spPr>
            <p:txBody>
              <a:bodyPr wrap="square" rtlCol="0">
                <a:spAutoFit/>
              </a:bodyPr>
              <a:lstStyle/>
              <a:p>
                <a:pPr algn="ctr"/>
                <a:r>
                  <a:rPr lang="en-US" sz="1400">
                    <a:latin typeface="Century Gothic" panose="020B0502020202020204" pitchFamily="34" charset="0"/>
                  </a:rPr>
                  <a:t>0.0</a:t>
                </a:r>
              </a:p>
            </p:txBody>
          </p:sp>
          <p:sp>
            <p:nvSpPr>
              <p:cNvPr id="46" name="TextBox 45">
                <a:extLst>
                  <a:ext uri="{FF2B5EF4-FFF2-40B4-BE49-F238E27FC236}">
                    <a16:creationId xmlns:a16="http://schemas.microsoft.com/office/drawing/2014/main" id="{0C585096-678B-4AB6-8F90-0621870811FF}"/>
                  </a:ext>
                </a:extLst>
              </p:cNvPr>
              <p:cNvSpPr txBox="1"/>
              <p:nvPr/>
            </p:nvSpPr>
            <p:spPr>
              <a:xfrm rot="16200000">
                <a:off x="460268" y="3829887"/>
                <a:ext cx="485923" cy="307777"/>
              </a:xfrm>
              <a:prstGeom prst="rect">
                <a:avLst/>
              </a:prstGeom>
              <a:noFill/>
            </p:spPr>
            <p:txBody>
              <a:bodyPr wrap="square" rtlCol="0">
                <a:spAutoFit/>
              </a:bodyPr>
              <a:lstStyle/>
              <a:p>
                <a:pPr algn="ctr"/>
                <a:r>
                  <a:rPr lang="en-US" sz="1400">
                    <a:latin typeface="Century Gothic" panose="020B0502020202020204" pitchFamily="34" charset="0"/>
                  </a:rPr>
                  <a:t>0.2</a:t>
                </a:r>
              </a:p>
            </p:txBody>
          </p:sp>
          <p:sp>
            <p:nvSpPr>
              <p:cNvPr id="47" name="TextBox 46">
                <a:extLst>
                  <a:ext uri="{FF2B5EF4-FFF2-40B4-BE49-F238E27FC236}">
                    <a16:creationId xmlns:a16="http://schemas.microsoft.com/office/drawing/2014/main" id="{C5E08A1D-2FDA-4966-BC98-BAADCA13BC75}"/>
                  </a:ext>
                </a:extLst>
              </p:cNvPr>
              <p:cNvSpPr txBox="1"/>
              <p:nvPr/>
            </p:nvSpPr>
            <p:spPr>
              <a:xfrm rot="16200000">
                <a:off x="475042" y="3289645"/>
                <a:ext cx="485923" cy="307777"/>
              </a:xfrm>
              <a:prstGeom prst="rect">
                <a:avLst/>
              </a:prstGeom>
              <a:noFill/>
            </p:spPr>
            <p:txBody>
              <a:bodyPr wrap="square" rtlCol="0">
                <a:spAutoFit/>
              </a:bodyPr>
              <a:lstStyle/>
              <a:p>
                <a:pPr algn="ctr"/>
                <a:r>
                  <a:rPr lang="en-US" sz="1400">
                    <a:latin typeface="Century Gothic" panose="020B0502020202020204" pitchFamily="34" charset="0"/>
                  </a:rPr>
                  <a:t>0.4</a:t>
                </a:r>
              </a:p>
            </p:txBody>
          </p:sp>
          <p:sp>
            <p:nvSpPr>
              <p:cNvPr id="48" name="TextBox 47">
                <a:extLst>
                  <a:ext uri="{FF2B5EF4-FFF2-40B4-BE49-F238E27FC236}">
                    <a16:creationId xmlns:a16="http://schemas.microsoft.com/office/drawing/2014/main" id="{4D3C372C-13C4-43C4-A303-0FA258B84453}"/>
                  </a:ext>
                </a:extLst>
              </p:cNvPr>
              <p:cNvSpPr txBox="1"/>
              <p:nvPr/>
            </p:nvSpPr>
            <p:spPr>
              <a:xfrm rot="16200000">
                <a:off x="480391" y="2715280"/>
                <a:ext cx="485923" cy="307777"/>
              </a:xfrm>
              <a:prstGeom prst="rect">
                <a:avLst/>
              </a:prstGeom>
              <a:noFill/>
            </p:spPr>
            <p:txBody>
              <a:bodyPr wrap="square" rtlCol="0">
                <a:spAutoFit/>
              </a:bodyPr>
              <a:lstStyle/>
              <a:p>
                <a:pPr algn="ctr"/>
                <a:r>
                  <a:rPr lang="en-US" sz="1400">
                    <a:latin typeface="Century Gothic" panose="020B0502020202020204" pitchFamily="34" charset="0"/>
                  </a:rPr>
                  <a:t>0.6</a:t>
                </a:r>
              </a:p>
            </p:txBody>
          </p:sp>
          <p:sp>
            <p:nvSpPr>
              <p:cNvPr id="49" name="TextBox 48">
                <a:extLst>
                  <a:ext uri="{FF2B5EF4-FFF2-40B4-BE49-F238E27FC236}">
                    <a16:creationId xmlns:a16="http://schemas.microsoft.com/office/drawing/2014/main" id="{85128217-0842-4A11-ACC1-240D70613CF4}"/>
                  </a:ext>
                </a:extLst>
              </p:cNvPr>
              <p:cNvSpPr txBox="1"/>
              <p:nvPr/>
            </p:nvSpPr>
            <p:spPr>
              <a:xfrm rot="16200000">
                <a:off x="475041" y="2209161"/>
                <a:ext cx="485923" cy="307777"/>
              </a:xfrm>
              <a:prstGeom prst="rect">
                <a:avLst/>
              </a:prstGeom>
              <a:noFill/>
            </p:spPr>
            <p:txBody>
              <a:bodyPr wrap="square" rtlCol="0">
                <a:spAutoFit/>
              </a:bodyPr>
              <a:lstStyle/>
              <a:p>
                <a:pPr algn="ctr"/>
                <a:r>
                  <a:rPr lang="en-US" sz="1400">
                    <a:latin typeface="Century Gothic" panose="020B0502020202020204" pitchFamily="34" charset="0"/>
                  </a:rPr>
                  <a:t>0.8</a:t>
                </a:r>
              </a:p>
            </p:txBody>
          </p:sp>
          <p:sp>
            <p:nvSpPr>
              <p:cNvPr id="50" name="TextBox 49">
                <a:extLst>
                  <a:ext uri="{FF2B5EF4-FFF2-40B4-BE49-F238E27FC236}">
                    <a16:creationId xmlns:a16="http://schemas.microsoft.com/office/drawing/2014/main" id="{AB5BEF87-C3E9-4248-9C52-0FEE471C7363}"/>
                  </a:ext>
                </a:extLst>
              </p:cNvPr>
              <p:cNvSpPr txBox="1"/>
              <p:nvPr/>
            </p:nvSpPr>
            <p:spPr>
              <a:xfrm rot="16200000">
                <a:off x="454920" y="1684958"/>
                <a:ext cx="485923" cy="307777"/>
              </a:xfrm>
              <a:prstGeom prst="rect">
                <a:avLst/>
              </a:prstGeom>
              <a:noFill/>
            </p:spPr>
            <p:txBody>
              <a:bodyPr wrap="square" rtlCol="0">
                <a:spAutoFit/>
              </a:bodyPr>
              <a:lstStyle/>
              <a:p>
                <a:pPr algn="ctr"/>
                <a:r>
                  <a:rPr lang="en-US" sz="1400">
                    <a:latin typeface="Century Gothic" panose="020B0502020202020204" pitchFamily="34" charset="0"/>
                  </a:rPr>
                  <a:t>1.0</a:t>
                </a:r>
              </a:p>
            </p:txBody>
          </p:sp>
        </p:grpSp>
        <p:grpSp>
          <p:nvGrpSpPr>
            <p:cNvPr id="66" name="Group 65">
              <a:extLst>
                <a:ext uri="{FF2B5EF4-FFF2-40B4-BE49-F238E27FC236}">
                  <a16:creationId xmlns:a16="http://schemas.microsoft.com/office/drawing/2014/main" id="{51A9072E-4B2A-45A1-8D24-CF47B97EA791}"/>
                </a:ext>
              </a:extLst>
            </p:cNvPr>
            <p:cNvGrpSpPr/>
            <p:nvPr/>
          </p:nvGrpSpPr>
          <p:grpSpPr>
            <a:xfrm rot="5400000">
              <a:off x="6092348" y="3579546"/>
              <a:ext cx="315048" cy="2540732"/>
              <a:chOff x="601989" y="1727246"/>
              <a:chExt cx="315048" cy="2192294"/>
            </a:xfrm>
          </p:grpSpPr>
          <p:sp>
            <p:nvSpPr>
              <p:cNvPr id="67" name="TextBox 66">
                <a:extLst>
                  <a:ext uri="{FF2B5EF4-FFF2-40B4-BE49-F238E27FC236}">
                    <a16:creationId xmlns:a16="http://schemas.microsoft.com/office/drawing/2014/main" id="{54F49DE0-1332-459D-8D84-31D00D67B1AC}"/>
                  </a:ext>
                </a:extLst>
              </p:cNvPr>
              <p:cNvSpPr txBox="1"/>
              <p:nvPr/>
            </p:nvSpPr>
            <p:spPr>
              <a:xfrm rot="16200000">
                <a:off x="588265" y="3598038"/>
                <a:ext cx="335226" cy="307777"/>
              </a:xfrm>
              <a:prstGeom prst="rect">
                <a:avLst/>
              </a:prstGeom>
              <a:noFill/>
            </p:spPr>
            <p:txBody>
              <a:bodyPr wrap="square" rtlCol="0">
                <a:spAutoFit/>
              </a:bodyPr>
              <a:lstStyle/>
              <a:p>
                <a:pPr algn="ctr"/>
                <a:r>
                  <a:rPr lang="en-US" sz="1400">
                    <a:latin typeface="Century Gothic" panose="020B0502020202020204" pitchFamily="34" charset="0"/>
                  </a:rPr>
                  <a:t>2</a:t>
                </a:r>
              </a:p>
            </p:txBody>
          </p:sp>
          <p:sp>
            <p:nvSpPr>
              <p:cNvPr id="68" name="TextBox 67">
                <a:extLst>
                  <a:ext uri="{FF2B5EF4-FFF2-40B4-BE49-F238E27FC236}">
                    <a16:creationId xmlns:a16="http://schemas.microsoft.com/office/drawing/2014/main" id="{D836BD82-3270-461E-97C2-718FA1D30293}"/>
                  </a:ext>
                </a:extLst>
              </p:cNvPr>
              <p:cNvSpPr txBox="1"/>
              <p:nvPr/>
            </p:nvSpPr>
            <p:spPr>
              <a:xfrm rot="16200000">
                <a:off x="595569" y="2965367"/>
                <a:ext cx="335159" cy="307777"/>
              </a:xfrm>
              <a:prstGeom prst="rect">
                <a:avLst/>
              </a:prstGeom>
              <a:noFill/>
            </p:spPr>
            <p:txBody>
              <a:bodyPr wrap="square" rtlCol="0">
                <a:spAutoFit/>
              </a:bodyPr>
              <a:lstStyle/>
              <a:p>
                <a:pPr algn="ctr"/>
                <a:r>
                  <a:rPr lang="en-US" sz="1400">
                    <a:latin typeface="Century Gothic" panose="020B0502020202020204" pitchFamily="34" charset="0"/>
                  </a:rPr>
                  <a:t>4</a:t>
                </a:r>
              </a:p>
            </p:txBody>
          </p:sp>
          <p:sp>
            <p:nvSpPr>
              <p:cNvPr id="69" name="TextBox 68">
                <a:extLst>
                  <a:ext uri="{FF2B5EF4-FFF2-40B4-BE49-F238E27FC236}">
                    <a16:creationId xmlns:a16="http://schemas.microsoft.com/office/drawing/2014/main" id="{ECE537AF-A35A-4070-9F45-30E9C8024764}"/>
                  </a:ext>
                </a:extLst>
              </p:cNvPr>
              <p:cNvSpPr txBox="1"/>
              <p:nvPr/>
            </p:nvSpPr>
            <p:spPr>
              <a:xfrm rot="16200000">
                <a:off x="617276" y="1711961"/>
                <a:ext cx="277207" cy="307777"/>
              </a:xfrm>
              <a:prstGeom prst="rect">
                <a:avLst/>
              </a:prstGeom>
              <a:noFill/>
            </p:spPr>
            <p:txBody>
              <a:bodyPr wrap="square" rtlCol="0">
                <a:spAutoFit/>
              </a:bodyPr>
              <a:lstStyle/>
              <a:p>
                <a:pPr algn="ctr"/>
                <a:r>
                  <a:rPr lang="en-US" sz="1400">
                    <a:latin typeface="Century Gothic" panose="020B0502020202020204" pitchFamily="34" charset="0"/>
                  </a:rPr>
                  <a:t>8</a:t>
                </a:r>
              </a:p>
            </p:txBody>
          </p:sp>
        </p:grpSp>
        <p:sp>
          <p:nvSpPr>
            <p:cNvPr id="70" name="TextBox 69">
              <a:extLst>
                <a:ext uri="{FF2B5EF4-FFF2-40B4-BE49-F238E27FC236}">
                  <a16:creationId xmlns:a16="http://schemas.microsoft.com/office/drawing/2014/main" id="{13CC2D31-FA84-43DB-A851-BAD37B44E736}"/>
                </a:ext>
              </a:extLst>
            </p:cNvPr>
            <p:cNvSpPr txBox="1"/>
            <p:nvPr/>
          </p:nvSpPr>
          <p:spPr>
            <a:xfrm>
              <a:off x="6445959" y="4692387"/>
              <a:ext cx="388428" cy="307777"/>
            </a:xfrm>
            <a:prstGeom prst="rect">
              <a:avLst/>
            </a:prstGeom>
            <a:noFill/>
          </p:spPr>
          <p:txBody>
            <a:bodyPr wrap="square" rtlCol="0">
              <a:spAutoFit/>
            </a:bodyPr>
            <a:lstStyle/>
            <a:p>
              <a:pPr algn="ctr"/>
              <a:r>
                <a:rPr lang="en-US" sz="1400">
                  <a:latin typeface="Century Gothic" panose="020B0502020202020204" pitchFamily="34" charset="0"/>
                </a:rPr>
                <a:t>6</a:t>
              </a:r>
            </a:p>
          </p:txBody>
        </p:sp>
      </p:grpSp>
      <p:grpSp>
        <p:nvGrpSpPr>
          <p:cNvPr id="9" name="Group 8">
            <a:extLst>
              <a:ext uri="{FF2B5EF4-FFF2-40B4-BE49-F238E27FC236}">
                <a16:creationId xmlns:a16="http://schemas.microsoft.com/office/drawing/2014/main" id="{CFF11DBD-4503-4B77-9971-F276A16D6CBC}"/>
              </a:ext>
            </a:extLst>
          </p:cNvPr>
          <p:cNvGrpSpPr/>
          <p:nvPr/>
        </p:nvGrpSpPr>
        <p:grpSpPr>
          <a:xfrm>
            <a:off x="456910" y="1242470"/>
            <a:ext cx="3417813" cy="3844754"/>
            <a:chOff x="8419665" y="1536581"/>
            <a:chExt cx="3417813" cy="3844754"/>
          </a:xfrm>
        </p:grpSpPr>
        <p:sp>
          <p:nvSpPr>
            <p:cNvPr id="33" name="TextBox 32">
              <a:extLst>
                <a:ext uri="{FF2B5EF4-FFF2-40B4-BE49-F238E27FC236}">
                  <a16:creationId xmlns:a16="http://schemas.microsoft.com/office/drawing/2014/main" id="{421F70DE-F2FB-4167-84A1-2ED346C6FC41}"/>
                </a:ext>
              </a:extLst>
            </p:cNvPr>
            <p:cNvSpPr txBox="1"/>
            <p:nvPr/>
          </p:nvSpPr>
          <p:spPr>
            <a:xfrm>
              <a:off x="8507543" y="4919670"/>
              <a:ext cx="3309698" cy="461665"/>
            </a:xfrm>
            <a:prstGeom prst="rect">
              <a:avLst/>
            </a:prstGeom>
            <a:noFill/>
          </p:spPr>
          <p:txBody>
            <a:bodyPr wrap="square" lIns="91440" tIns="45720" rIns="91440" bIns="45720" rtlCol="0" anchor="t">
              <a:spAutoFit/>
            </a:bodyPr>
            <a:lstStyle/>
            <a:p>
              <a:pPr algn="ctr"/>
              <a:r>
                <a:rPr lang="en-US" sz="2400" b="1">
                  <a:solidFill>
                    <a:schemeClr val="tx1">
                      <a:lumMod val="75000"/>
                      <a:lumOff val="25000"/>
                    </a:schemeClr>
                  </a:solidFill>
                  <a:latin typeface="Century Gothic"/>
                </a:rPr>
                <a:t>Northness</a:t>
              </a:r>
            </a:p>
          </p:txBody>
        </p:sp>
        <p:pic>
          <p:nvPicPr>
            <p:cNvPr id="3" name="Picture 3">
              <a:extLst>
                <a:ext uri="{FF2B5EF4-FFF2-40B4-BE49-F238E27FC236}">
                  <a16:creationId xmlns:a16="http://schemas.microsoft.com/office/drawing/2014/main" id="{2AF7B3BD-EF09-43A1-A2D5-83CC42F4B447}"/>
                </a:ext>
              </a:extLst>
            </p:cNvPr>
            <p:cNvPicPr>
              <a:picLocks noChangeAspect="1"/>
            </p:cNvPicPr>
            <p:nvPr/>
          </p:nvPicPr>
          <p:blipFill>
            <a:blip r:embed="rId5"/>
            <a:stretch>
              <a:fillRect/>
            </a:stretch>
          </p:blipFill>
          <p:spPr>
            <a:xfrm>
              <a:off x="8527782" y="1536581"/>
              <a:ext cx="3309696" cy="3309696"/>
            </a:xfrm>
            <a:prstGeom prst="rect">
              <a:avLst/>
            </a:prstGeom>
          </p:spPr>
        </p:pic>
        <p:grpSp>
          <p:nvGrpSpPr>
            <p:cNvPr id="51" name="Group 50">
              <a:extLst>
                <a:ext uri="{FF2B5EF4-FFF2-40B4-BE49-F238E27FC236}">
                  <a16:creationId xmlns:a16="http://schemas.microsoft.com/office/drawing/2014/main" id="{6CA8FD02-BD44-4092-ABA9-F62473019B1C}"/>
                </a:ext>
              </a:extLst>
            </p:cNvPr>
            <p:cNvGrpSpPr/>
            <p:nvPr/>
          </p:nvGrpSpPr>
          <p:grpSpPr>
            <a:xfrm>
              <a:off x="8419665" y="1595885"/>
              <a:ext cx="333248" cy="3171094"/>
              <a:chOff x="543993" y="1595885"/>
              <a:chExt cx="333248" cy="3171094"/>
            </a:xfrm>
          </p:grpSpPr>
          <p:sp>
            <p:nvSpPr>
              <p:cNvPr id="52" name="TextBox 51">
                <a:extLst>
                  <a:ext uri="{FF2B5EF4-FFF2-40B4-BE49-F238E27FC236}">
                    <a16:creationId xmlns:a16="http://schemas.microsoft.com/office/drawing/2014/main" id="{D45E9F98-F503-45E3-82CB-C2D35AE56965}"/>
                  </a:ext>
                </a:extLst>
              </p:cNvPr>
              <p:cNvSpPr txBox="1"/>
              <p:nvPr/>
            </p:nvSpPr>
            <p:spPr>
              <a:xfrm rot="16200000">
                <a:off x="460269" y="4370129"/>
                <a:ext cx="485923" cy="307777"/>
              </a:xfrm>
              <a:prstGeom prst="rect">
                <a:avLst/>
              </a:prstGeom>
              <a:noFill/>
            </p:spPr>
            <p:txBody>
              <a:bodyPr wrap="square" rtlCol="0">
                <a:spAutoFit/>
              </a:bodyPr>
              <a:lstStyle/>
              <a:p>
                <a:pPr algn="ctr"/>
                <a:r>
                  <a:rPr lang="en-US" sz="1400">
                    <a:latin typeface="Century Gothic" panose="020B0502020202020204" pitchFamily="34" charset="0"/>
                  </a:rPr>
                  <a:t>0.0</a:t>
                </a:r>
              </a:p>
            </p:txBody>
          </p:sp>
          <p:sp>
            <p:nvSpPr>
              <p:cNvPr id="53" name="TextBox 52">
                <a:extLst>
                  <a:ext uri="{FF2B5EF4-FFF2-40B4-BE49-F238E27FC236}">
                    <a16:creationId xmlns:a16="http://schemas.microsoft.com/office/drawing/2014/main" id="{6669F27C-C952-4E57-B8DA-E859EB4F9C22}"/>
                  </a:ext>
                </a:extLst>
              </p:cNvPr>
              <p:cNvSpPr txBox="1"/>
              <p:nvPr/>
            </p:nvSpPr>
            <p:spPr>
              <a:xfrm rot="16200000">
                <a:off x="460268" y="3829887"/>
                <a:ext cx="485923" cy="307777"/>
              </a:xfrm>
              <a:prstGeom prst="rect">
                <a:avLst/>
              </a:prstGeom>
              <a:noFill/>
            </p:spPr>
            <p:txBody>
              <a:bodyPr wrap="square" rtlCol="0">
                <a:spAutoFit/>
              </a:bodyPr>
              <a:lstStyle/>
              <a:p>
                <a:pPr algn="ctr"/>
                <a:r>
                  <a:rPr lang="en-US" sz="1400">
                    <a:latin typeface="Century Gothic" panose="020B0502020202020204" pitchFamily="34" charset="0"/>
                  </a:rPr>
                  <a:t>0.2</a:t>
                </a:r>
              </a:p>
            </p:txBody>
          </p:sp>
          <p:sp>
            <p:nvSpPr>
              <p:cNvPr id="54" name="TextBox 53">
                <a:extLst>
                  <a:ext uri="{FF2B5EF4-FFF2-40B4-BE49-F238E27FC236}">
                    <a16:creationId xmlns:a16="http://schemas.microsoft.com/office/drawing/2014/main" id="{E6D14817-638B-4BB1-8ED8-ECEA1D534B4E}"/>
                  </a:ext>
                </a:extLst>
              </p:cNvPr>
              <p:cNvSpPr txBox="1"/>
              <p:nvPr/>
            </p:nvSpPr>
            <p:spPr>
              <a:xfrm rot="16200000">
                <a:off x="475042" y="3289645"/>
                <a:ext cx="485923" cy="307777"/>
              </a:xfrm>
              <a:prstGeom prst="rect">
                <a:avLst/>
              </a:prstGeom>
              <a:noFill/>
            </p:spPr>
            <p:txBody>
              <a:bodyPr wrap="square" rtlCol="0">
                <a:spAutoFit/>
              </a:bodyPr>
              <a:lstStyle/>
              <a:p>
                <a:pPr algn="ctr"/>
                <a:r>
                  <a:rPr lang="en-US" sz="1400">
                    <a:latin typeface="Century Gothic" panose="020B0502020202020204" pitchFamily="34" charset="0"/>
                  </a:rPr>
                  <a:t>0.4</a:t>
                </a:r>
              </a:p>
            </p:txBody>
          </p:sp>
          <p:sp>
            <p:nvSpPr>
              <p:cNvPr id="55" name="TextBox 54">
                <a:extLst>
                  <a:ext uri="{FF2B5EF4-FFF2-40B4-BE49-F238E27FC236}">
                    <a16:creationId xmlns:a16="http://schemas.microsoft.com/office/drawing/2014/main" id="{1A057002-DFC8-418B-AFA6-E8008A28917D}"/>
                  </a:ext>
                </a:extLst>
              </p:cNvPr>
              <p:cNvSpPr txBox="1"/>
              <p:nvPr/>
            </p:nvSpPr>
            <p:spPr>
              <a:xfrm rot="16200000">
                <a:off x="480391" y="2715280"/>
                <a:ext cx="485923" cy="307777"/>
              </a:xfrm>
              <a:prstGeom prst="rect">
                <a:avLst/>
              </a:prstGeom>
              <a:noFill/>
            </p:spPr>
            <p:txBody>
              <a:bodyPr wrap="square" rtlCol="0">
                <a:spAutoFit/>
              </a:bodyPr>
              <a:lstStyle/>
              <a:p>
                <a:pPr algn="ctr"/>
                <a:r>
                  <a:rPr lang="en-US" sz="1400">
                    <a:latin typeface="Century Gothic" panose="020B0502020202020204" pitchFamily="34" charset="0"/>
                  </a:rPr>
                  <a:t>0.6</a:t>
                </a:r>
              </a:p>
            </p:txBody>
          </p:sp>
          <p:sp>
            <p:nvSpPr>
              <p:cNvPr id="56" name="TextBox 55">
                <a:extLst>
                  <a:ext uri="{FF2B5EF4-FFF2-40B4-BE49-F238E27FC236}">
                    <a16:creationId xmlns:a16="http://schemas.microsoft.com/office/drawing/2014/main" id="{64212A35-52BE-43FA-A070-2F38662067DC}"/>
                  </a:ext>
                </a:extLst>
              </p:cNvPr>
              <p:cNvSpPr txBox="1"/>
              <p:nvPr/>
            </p:nvSpPr>
            <p:spPr>
              <a:xfrm rot="16200000">
                <a:off x="475041" y="2209161"/>
                <a:ext cx="485923" cy="307777"/>
              </a:xfrm>
              <a:prstGeom prst="rect">
                <a:avLst/>
              </a:prstGeom>
              <a:noFill/>
            </p:spPr>
            <p:txBody>
              <a:bodyPr wrap="square" rtlCol="0">
                <a:spAutoFit/>
              </a:bodyPr>
              <a:lstStyle/>
              <a:p>
                <a:pPr algn="ctr"/>
                <a:r>
                  <a:rPr lang="en-US" sz="1400">
                    <a:latin typeface="Century Gothic" panose="020B0502020202020204" pitchFamily="34" charset="0"/>
                  </a:rPr>
                  <a:t>0.8</a:t>
                </a:r>
              </a:p>
            </p:txBody>
          </p:sp>
          <p:sp>
            <p:nvSpPr>
              <p:cNvPr id="57" name="TextBox 56">
                <a:extLst>
                  <a:ext uri="{FF2B5EF4-FFF2-40B4-BE49-F238E27FC236}">
                    <a16:creationId xmlns:a16="http://schemas.microsoft.com/office/drawing/2014/main" id="{16A6BA6B-62C6-4C94-A083-7A1E574934E8}"/>
                  </a:ext>
                </a:extLst>
              </p:cNvPr>
              <p:cNvSpPr txBox="1"/>
              <p:nvPr/>
            </p:nvSpPr>
            <p:spPr>
              <a:xfrm rot="16200000">
                <a:off x="454920" y="1684958"/>
                <a:ext cx="485923" cy="307777"/>
              </a:xfrm>
              <a:prstGeom prst="rect">
                <a:avLst/>
              </a:prstGeom>
              <a:noFill/>
            </p:spPr>
            <p:txBody>
              <a:bodyPr wrap="square" rtlCol="0">
                <a:spAutoFit/>
              </a:bodyPr>
              <a:lstStyle/>
              <a:p>
                <a:pPr algn="ctr"/>
                <a:r>
                  <a:rPr lang="en-US" sz="1400">
                    <a:latin typeface="Century Gothic" panose="020B0502020202020204" pitchFamily="34" charset="0"/>
                  </a:rPr>
                  <a:t>1.0</a:t>
                </a:r>
              </a:p>
            </p:txBody>
          </p:sp>
        </p:grpSp>
        <p:grpSp>
          <p:nvGrpSpPr>
            <p:cNvPr id="71" name="Group 70">
              <a:extLst>
                <a:ext uri="{FF2B5EF4-FFF2-40B4-BE49-F238E27FC236}">
                  <a16:creationId xmlns:a16="http://schemas.microsoft.com/office/drawing/2014/main" id="{BF56136A-B964-4DD3-986C-64190E4F6E2B}"/>
                </a:ext>
              </a:extLst>
            </p:cNvPr>
            <p:cNvGrpSpPr/>
            <p:nvPr/>
          </p:nvGrpSpPr>
          <p:grpSpPr>
            <a:xfrm rot="5400000">
              <a:off x="10015311" y="3370556"/>
              <a:ext cx="326490" cy="2929389"/>
              <a:chOff x="601990" y="1863567"/>
              <a:chExt cx="326490" cy="2055975"/>
            </a:xfrm>
          </p:grpSpPr>
          <p:sp>
            <p:nvSpPr>
              <p:cNvPr id="72" name="TextBox 71">
                <a:extLst>
                  <a:ext uri="{FF2B5EF4-FFF2-40B4-BE49-F238E27FC236}">
                    <a16:creationId xmlns:a16="http://schemas.microsoft.com/office/drawing/2014/main" id="{E8E30045-7189-4E47-B53F-78611D78AD8B}"/>
                  </a:ext>
                </a:extLst>
              </p:cNvPr>
              <p:cNvSpPr txBox="1"/>
              <p:nvPr/>
            </p:nvSpPr>
            <p:spPr>
              <a:xfrm rot="16200000">
                <a:off x="543298" y="3553072"/>
                <a:ext cx="425162" cy="307777"/>
              </a:xfrm>
              <a:prstGeom prst="rect">
                <a:avLst/>
              </a:prstGeom>
              <a:noFill/>
            </p:spPr>
            <p:txBody>
              <a:bodyPr wrap="square" rtlCol="0">
                <a:spAutoFit/>
              </a:bodyPr>
              <a:lstStyle/>
              <a:p>
                <a:pPr algn="ctr"/>
                <a:r>
                  <a:rPr lang="en-US" sz="1400">
                    <a:latin typeface="Century Gothic" panose="020B0502020202020204" pitchFamily="34" charset="0"/>
                  </a:rPr>
                  <a:t>-1.0</a:t>
                </a:r>
              </a:p>
            </p:txBody>
          </p:sp>
          <p:sp>
            <p:nvSpPr>
              <p:cNvPr id="73" name="TextBox 72">
                <a:extLst>
                  <a:ext uri="{FF2B5EF4-FFF2-40B4-BE49-F238E27FC236}">
                    <a16:creationId xmlns:a16="http://schemas.microsoft.com/office/drawing/2014/main" id="{C685ABEF-2870-412E-B71E-8D9F8C7C5CD3}"/>
                  </a:ext>
                </a:extLst>
              </p:cNvPr>
              <p:cNvSpPr txBox="1"/>
              <p:nvPr/>
            </p:nvSpPr>
            <p:spPr>
              <a:xfrm rot="16200000">
                <a:off x="560166" y="3149052"/>
                <a:ext cx="391426" cy="307777"/>
              </a:xfrm>
              <a:prstGeom prst="rect">
                <a:avLst/>
              </a:prstGeom>
              <a:noFill/>
            </p:spPr>
            <p:txBody>
              <a:bodyPr wrap="square" rtlCol="0">
                <a:spAutoFit/>
              </a:bodyPr>
              <a:lstStyle/>
              <a:p>
                <a:pPr algn="ctr"/>
                <a:r>
                  <a:rPr lang="en-US" sz="1400">
                    <a:latin typeface="Century Gothic" panose="020B0502020202020204" pitchFamily="34" charset="0"/>
                  </a:rPr>
                  <a:t>-0.5</a:t>
                </a:r>
              </a:p>
            </p:txBody>
          </p:sp>
          <p:sp>
            <p:nvSpPr>
              <p:cNvPr id="74" name="TextBox 73">
                <a:extLst>
                  <a:ext uri="{FF2B5EF4-FFF2-40B4-BE49-F238E27FC236}">
                    <a16:creationId xmlns:a16="http://schemas.microsoft.com/office/drawing/2014/main" id="{A92ECC2E-7DC4-4EF9-B7E3-F7CE5C845F76}"/>
                  </a:ext>
                </a:extLst>
              </p:cNvPr>
              <p:cNvSpPr txBox="1"/>
              <p:nvPr/>
            </p:nvSpPr>
            <p:spPr>
              <a:xfrm rot="16200000">
                <a:off x="596828" y="1887442"/>
                <a:ext cx="355527" cy="307777"/>
              </a:xfrm>
              <a:prstGeom prst="rect">
                <a:avLst/>
              </a:prstGeom>
              <a:noFill/>
            </p:spPr>
            <p:txBody>
              <a:bodyPr wrap="square" rtlCol="0">
                <a:spAutoFit/>
              </a:bodyPr>
              <a:lstStyle/>
              <a:p>
                <a:pPr algn="ctr"/>
                <a:r>
                  <a:rPr lang="en-US" sz="1400">
                    <a:latin typeface="Century Gothic" panose="020B0502020202020204" pitchFamily="34" charset="0"/>
                  </a:rPr>
                  <a:t>1.0</a:t>
                </a:r>
              </a:p>
            </p:txBody>
          </p:sp>
        </p:grpSp>
        <p:sp>
          <p:nvSpPr>
            <p:cNvPr id="75" name="TextBox 74">
              <a:extLst>
                <a:ext uri="{FF2B5EF4-FFF2-40B4-BE49-F238E27FC236}">
                  <a16:creationId xmlns:a16="http://schemas.microsoft.com/office/drawing/2014/main" id="{34C6C7EF-CA1F-44B0-B2F5-A4019BF400A0}"/>
                </a:ext>
              </a:extLst>
            </p:cNvPr>
            <p:cNvSpPr txBox="1"/>
            <p:nvPr/>
          </p:nvSpPr>
          <p:spPr>
            <a:xfrm>
              <a:off x="9950947" y="4684342"/>
              <a:ext cx="477541" cy="307777"/>
            </a:xfrm>
            <a:prstGeom prst="rect">
              <a:avLst/>
            </a:prstGeom>
            <a:noFill/>
          </p:spPr>
          <p:txBody>
            <a:bodyPr wrap="square" rtlCol="0">
              <a:spAutoFit/>
            </a:bodyPr>
            <a:lstStyle/>
            <a:p>
              <a:pPr algn="ctr"/>
              <a:r>
                <a:rPr lang="en-US" sz="1400">
                  <a:latin typeface="Century Gothic" panose="020B0502020202020204" pitchFamily="34" charset="0"/>
                </a:rPr>
                <a:t>0.0</a:t>
              </a:r>
            </a:p>
          </p:txBody>
        </p:sp>
        <p:sp>
          <p:nvSpPr>
            <p:cNvPr id="76" name="TextBox 75">
              <a:extLst>
                <a:ext uri="{FF2B5EF4-FFF2-40B4-BE49-F238E27FC236}">
                  <a16:creationId xmlns:a16="http://schemas.microsoft.com/office/drawing/2014/main" id="{5EB005A6-3DE3-47F3-94DB-4FD34D656EEA}"/>
                </a:ext>
              </a:extLst>
            </p:cNvPr>
            <p:cNvSpPr txBox="1"/>
            <p:nvPr/>
          </p:nvSpPr>
          <p:spPr>
            <a:xfrm>
              <a:off x="10576500" y="4695260"/>
              <a:ext cx="477541" cy="307777"/>
            </a:xfrm>
            <a:prstGeom prst="rect">
              <a:avLst/>
            </a:prstGeom>
            <a:noFill/>
          </p:spPr>
          <p:txBody>
            <a:bodyPr wrap="square" rtlCol="0">
              <a:spAutoFit/>
            </a:bodyPr>
            <a:lstStyle/>
            <a:p>
              <a:pPr algn="ctr"/>
              <a:r>
                <a:rPr lang="en-US" sz="1400">
                  <a:latin typeface="Century Gothic" panose="020B0502020202020204" pitchFamily="34" charset="0"/>
                </a:rPr>
                <a:t>0.5</a:t>
              </a:r>
            </a:p>
          </p:txBody>
        </p:sp>
      </p:grpSp>
      <p:sp>
        <p:nvSpPr>
          <p:cNvPr id="7" name="Star: 5 Points 6">
            <a:extLst>
              <a:ext uri="{FF2B5EF4-FFF2-40B4-BE49-F238E27FC236}">
                <a16:creationId xmlns:a16="http://schemas.microsoft.com/office/drawing/2014/main" id="{DB7B5576-1677-4F73-860A-79CA02B92411}"/>
              </a:ext>
            </a:extLst>
          </p:cNvPr>
          <p:cNvSpPr/>
          <p:nvPr/>
        </p:nvSpPr>
        <p:spPr>
          <a:xfrm>
            <a:off x="3507339" y="1006312"/>
            <a:ext cx="720390" cy="644141"/>
          </a:xfrm>
          <a:prstGeom prst="star5">
            <a:avLst>
              <a:gd name="adj" fmla="val 22593"/>
              <a:gd name="hf" fmla="val 105146"/>
              <a:gd name="vf" fmla="val 110557"/>
            </a:avLst>
          </a:prstGeom>
          <a:ln w="158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a:solidFill>
                  <a:schemeClr val="tx1"/>
                </a:solidFill>
                <a:latin typeface="Century Gothic" panose="020B0502020202020204" pitchFamily="34" charset="0"/>
              </a:rPr>
              <a:t>1</a:t>
            </a:r>
          </a:p>
        </p:txBody>
      </p:sp>
      <p:sp>
        <p:nvSpPr>
          <p:cNvPr id="63" name="Star: 5 Points 62">
            <a:extLst>
              <a:ext uri="{FF2B5EF4-FFF2-40B4-BE49-F238E27FC236}">
                <a16:creationId xmlns:a16="http://schemas.microsoft.com/office/drawing/2014/main" id="{C180FF83-04E6-40EB-B1A1-3513E9A3A4CB}"/>
              </a:ext>
            </a:extLst>
          </p:cNvPr>
          <p:cNvSpPr/>
          <p:nvPr/>
        </p:nvSpPr>
        <p:spPr>
          <a:xfrm>
            <a:off x="7348121" y="1000936"/>
            <a:ext cx="720390" cy="644141"/>
          </a:xfrm>
          <a:prstGeom prst="star5">
            <a:avLst>
              <a:gd name="adj" fmla="val 22593"/>
              <a:gd name="hf" fmla="val 105146"/>
              <a:gd name="vf" fmla="val 110557"/>
            </a:avLst>
          </a:prstGeom>
          <a:ln w="158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a:solidFill>
                  <a:schemeClr val="tx1"/>
                </a:solidFill>
                <a:latin typeface="Century Gothic" panose="020B0502020202020204" pitchFamily="34" charset="0"/>
              </a:rPr>
              <a:t>2</a:t>
            </a:r>
          </a:p>
        </p:txBody>
      </p:sp>
      <p:sp>
        <p:nvSpPr>
          <p:cNvPr id="65" name="Star: 5 Points 64">
            <a:extLst>
              <a:ext uri="{FF2B5EF4-FFF2-40B4-BE49-F238E27FC236}">
                <a16:creationId xmlns:a16="http://schemas.microsoft.com/office/drawing/2014/main" id="{BE3F8BD2-2D51-4977-BC1A-C430C34215C2}"/>
              </a:ext>
            </a:extLst>
          </p:cNvPr>
          <p:cNvSpPr/>
          <p:nvPr/>
        </p:nvSpPr>
        <p:spPr>
          <a:xfrm>
            <a:off x="11243741" y="995720"/>
            <a:ext cx="720390" cy="644141"/>
          </a:xfrm>
          <a:prstGeom prst="star5">
            <a:avLst>
              <a:gd name="adj" fmla="val 22593"/>
              <a:gd name="hf" fmla="val 105146"/>
              <a:gd name="vf" fmla="val 110557"/>
            </a:avLst>
          </a:prstGeom>
          <a:ln w="158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a:solidFill>
                  <a:schemeClr val="tx1"/>
                </a:solidFill>
                <a:latin typeface="Century Gothic" panose="020B0502020202020204" pitchFamily="34" charset="0"/>
              </a:rPr>
              <a:t>3</a:t>
            </a:r>
          </a:p>
        </p:txBody>
      </p:sp>
      <p:sp>
        <p:nvSpPr>
          <p:cNvPr id="14" name="Arrow: Bent 13">
            <a:extLst>
              <a:ext uri="{FF2B5EF4-FFF2-40B4-BE49-F238E27FC236}">
                <a16:creationId xmlns:a16="http://schemas.microsoft.com/office/drawing/2014/main" id="{0424C9F1-34AB-4A92-8BE7-6C8A559EF9D1}"/>
              </a:ext>
            </a:extLst>
          </p:cNvPr>
          <p:cNvSpPr/>
          <p:nvPr/>
        </p:nvSpPr>
        <p:spPr>
          <a:xfrm rot="18511901">
            <a:off x="3792566" y="4841803"/>
            <a:ext cx="1295792" cy="204353"/>
          </a:xfrm>
          <a:prstGeom prst="bentArrow">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Right 14">
            <a:extLst>
              <a:ext uri="{FF2B5EF4-FFF2-40B4-BE49-F238E27FC236}">
                <a16:creationId xmlns:a16="http://schemas.microsoft.com/office/drawing/2014/main" id="{C19AFF05-301D-4DDD-BA84-233E4CAA4BFF}"/>
              </a:ext>
            </a:extLst>
          </p:cNvPr>
          <p:cNvSpPr/>
          <p:nvPr/>
        </p:nvSpPr>
        <p:spPr>
          <a:xfrm rot="13934060">
            <a:off x="7495642" y="4893651"/>
            <a:ext cx="1288767" cy="99172"/>
          </a:xfrm>
          <a:prstGeom prst="rightArrow">
            <a:avLst/>
          </a:prstGeom>
          <a:solidFill>
            <a:srgbClr val="0070C0"/>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DB06CA7-E542-4125-958B-58A6940E1F2F}"/>
              </a:ext>
            </a:extLst>
          </p:cNvPr>
          <p:cNvSpPr/>
          <p:nvPr/>
        </p:nvSpPr>
        <p:spPr>
          <a:xfrm>
            <a:off x="4102705" y="5366656"/>
            <a:ext cx="3193142" cy="104019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a:rPr>
              <a:t>Red: Cheatgrass presence</a:t>
            </a:r>
            <a:endParaRPr lang="en-US" sz="2000">
              <a:latin typeface="Century Gothic"/>
              <a:ea typeface="+mn-lt"/>
              <a:cs typeface="+mn-lt"/>
            </a:endParaRPr>
          </a:p>
          <a:p>
            <a:pPr algn="ctr"/>
            <a:r>
              <a:rPr lang="en-US" sz="2000">
                <a:latin typeface="Century Gothic"/>
              </a:rPr>
              <a:t>from field data</a:t>
            </a:r>
            <a:endParaRPr lang="en-US" sz="2000"/>
          </a:p>
        </p:txBody>
      </p:sp>
      <p:sp>
        <p:nvSpPr>
          <p:cNvPr id="12" name="Rectangle: Rounded Corners 11">
            <a:extLst>
              <a:ext uri="{FF2B5EF4-FFF2-40B4-BE49-F238E27FC236}">
                <a16:creationId xmlns:a16="http://schemas.microsoft.com/office/drawing/2014/main" id="{D7E08059-3A06-4B16-ACB1-ED33E74A76D6}"/>
              </a:ext>
            </a:extLst>
          </p:cNvPr>
          <p:cNvSpPr/>
          <p:nvPr/>
        </p:nvSpPr>
        <p:spPr>
          <a:xfrm>
            <a:off x="8466155" y="5328103"/>
            <a:ext cx="3035904" cy="107647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a:rPr>
              <a:t>Blue: Cheatgrass absence</a:t>
            </a:r>
            <a:endParaRPr lang="en-US" sz="2000">
              <a:latin typeface="Century Gothic"/>
              <a:cs typeface="Calibri"/>
            </a:endParaRPr>
          </a:p>
          <a:p>
            <a:pPr algn="ctr"/>
            <a:r>
              <a:rPr lang="en-US" sz="2000">
                <a:latin typeface="Century Gothic"/>
              </a:rPr>
              <a:t>from field data</a:t>
            </a:r>
            <a:endParaRPr lang="en-US" sz="2000">
              <a:cs typeface="Calibri"/>
            </a:endParaRPr>
          </a:p>
        </p:txBody>
      </p:sp>
      <p:sp>
        <p:nvSpPr>
          <p:cNvPr id="17" name="Rectangle: Rounded Corners 16">
            <a:extLst>
              <a:ext uri="{FF2B5EF4-FFF2-40B4-BE49-F238E27FC236}">
                <a16:creationId xmlns:a16="http://schemas.microsoft.com/office/drawing/2014/main" id="{B9BBDBC4-7AE6-48B3-A158-AB7011F07A82}"/>
              </a:ext>
            </a:extLst>
          </p:cNvPr>
          <p:cNvSpPr/>
          <p:nvPr/>
        </p:nvSpPr>
        <p:spPr>
          <a:xfrm>
            <a:off x="283633" y="5369680"/>
            <a:ext cx="3193143" cy="1040191"/>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3F3F3F"/>
                </a:solidFill>
                <a:latin typeface="Century Gothic"/>
                <a:cs typeface="Calibri"/>
              </a:rPr>
              <a:t>Rug Plot: shows dispersal of data within a map </a:t>
            </a:r>
            <a:endParaRPr lang="en-US" sz="2000" b="1">
              <a:solidFill>
                <a:srgbClr val="3F3F3F"/>
              </a:solidFill>
              <a:latin typeface="Century Gothic"/>
            </a:endParaRPr>
          </a:p>
        </p:txBody>
      </p:sp>
    </p:spTree>
    <p:extLst>
      <p:ext uri="{BB962C8B-B14F-4D97-AF65-F5344CB8AC3E}">
        <p14:creationId xmlns:p14="http://schemas.microsoft.com/office/powerpoint/2010/main" val="342324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Connector: Elbow 56">
            <a:extLst>
              <a:ext uri="{FF2B5EF4-FFF2-40B4-BE49-F238E27FC236}">
                <a16:creationId xmlns:a16="http://schemas.microsoft.com/office/drawing/2014/main" id="{C55EB484-E148-40CF-9C85-40553514E361}"/>
              </a:ext>
            </a:extLst>
          </p:cNvPr>
          <p:cNvCxnSpPr>
            <a:cxnSpLocks/>
            <a:endCxn id="32" idx="0"/>
          </p:cNvCxnSpPr>
          <p:nvPr/>
        </p:nvCxnSpPr>
        <p:spPr>
          <a:xfrm rot="5400000">
            <a:off x="6817766" y="4246570"/>
            <a:ext cx="1024931" cy="1"/>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sp>
        <p:nvSpPr>
          <p:cNvPr id="37" name="Rectangle: Rounded Corners 36">
            <a:extLst>
              <a:ext uri="{FF2B5EF4-FFF2-40B4-BE49-F238E27FC236}">
                <a16:creationId xmlns:a16="http://schemas.microsoft.com/office/drawing/2014/main" id="{7486AAAF-5EEC-436D-B4C8-E1BF41E9DCFD}"/>
              </a:ext>
            </a:extLst>
          </p:cNvPr>
          <p:cNvSpPr/>
          <p:nvPr/>
        </p:nvSpPr>
        <p:spPr>
          <a:xfrm>
            <a:off x="5023378" y="75422"/>
            <a:ext cx="6867089" cy="37552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D10F66D1-CC5E-4862-AB8A-1191A8268067}"/>
              </a:ext>
            </a:extLst>
          </p:cNvPr>
          <p:cNvSpPr/>
          <p:nvPr/>
        </p:nvSpPr>
        <p:spPr>
          <a:xfrm>
            <a:off x="4871679" y="519957"/>
            <a:ext cx="7116674" cy="1971398"/>
          </a:xfrm>
          <a:prstGeom prst="roundRect">
            <a:avLst/>
          </a:prstGeom>
          <a:solidFill>
            <a:schemeClr val="bg1">
              <a:lumMod val="9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pic>
        <p:nvPicPr>
          <p:cNvPr id="17" name="Picture 16" descr="A picture containing envelope&#10;&#10;Description automatically generated">
            <a:extLst>
              <a:ext uri="{FF2B5EF4-FFF2-40B4-BE49-F238E27FC236}">
                <a16:creationId xmlns:a16="http://schemas.microsoft.com/office/drawing/2014/main" id="{17F0387B-86AC-4A22-BB46-CF684CA2D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197" y="110639"/>
            <a:ext cx="4114800" cy="2743200"/>
          </a:xfrm>
          <a:prstGeom prst="rect">
            <a:avLst/>
          </a:prstGeom>
          <a:effectLst>
            <a:outerShdw blurRad="50800" dist="38100" dir="8100000" algn="tr" rotWithShape="0">
              <a:prstClr val="black">
                <a:alpha val="40000"/>
              </a:prstClr>
            </a:outerShdw>
          </a:effectLst>
        </p:spPr>
      </p:pic>
      <p:sp>
        <p:nvSpPr>
          <p:cNvPr id="33" name="Rectangle: Rounded Corners 32">
            <a:extLst>
              <a:ext uri="{FF2B5EF4-FFF2-40B4-BE49-F238E27FC236}">
                <a16:creationId xmlns:a16="http://schemas.microsoft.com/office/drawing/2014/main" id="{7E7C63E5-36C0-45E5-9038-C42D11BFCF56}"/>
              </a:ext>
            </a:extLst>
          </p:cNvPr>
          <p:cNvSpPr/>
          <p:nvPr/>
        </p:nvSpPr>
        <p:spPr>
          <a:xfrm>
            <a:off x="160608" y="1651798"/>
            <a:ext cx="4303782" cy="310723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22DA3938-D27C-4D29-85C5-3BD4BE86DDEC}"/>
              </a:ext>
            </a:extLst>
          </p:cNvPr>
          <p:cNvSpPr/>
          <p:nvPr/>
        </p:nvSpPr>
        <p:spPr>
          <a:xfrm>
            <a:off x="5015577" y="4759036"/>
            <a:ext cx="4629306" cy="157343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latin typeface="Century Gothic"/>
            </a:endParaRPr>
          </a:p>
        </p:txBody>
      </p:sp>
      <p:sp>
        <p:nvSpPr>
          <p:cNvPr id="2" name="Title 1">
            <a:extLst>
              <a:ext uri="{FF2B5EF4-FFF2-40B4-BE49-F238E27FC236}">
                <a16:creationId xmlns:a16="http://schemas.microsoft.com/office/drawing/2014/main" id="{F797EFA4-FBE9-4FA9-979A-4296EEC20830}"/>
              </a:ext>
            </a:extLst>
          </p:cNvPr>
          <p:cNvSpPr txBox="1">
            <a:spLocks/>
          </p:cNvSpPr>
          <p:nvPr/>
        </p:nvSpPr>
        <p:spPr>
          <a:xfrm>
            <a:off x="495300" y="408373"/>
            <a:ext cx="10108456" cy="85297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Methodology</a:t>
            </a:r>
          </a:p>
          <a:p>
            <a:r>
              <a:rPr lang="en-US" sz="2000">
                <a:solidFill>
                  <a:srgbClr val="66A478"/>
                </a:solidFill>
                <a:latin typeface="Century Gothic" panose="020F0302020204030204"/>
              </a:rPr>
              <a:t>Detection Model</a:t>
            </a:r>
          </a:p>
          <a:p>
            <a:endParaRPr lang="en-US" sz="2400">
              <a:solidFill>
                <a:srgbClr val="66A478"/>
              </a:solidFill>
              <a:latin typeface="Century Gothic" panose="020F0302020204030204"/>
            </a:endParaRPr>
          </a:p>
        </p:txBody>
      </p:sp>
      <p:sp>
        <p:nvSpPr>
          <p:cNvPr id="3" name="Flowchart: Alternate Process 2">
            <a:extLst>
              <a:ext uri="{FF2B5EF4-FFF2-40B4-BE49-F238E27FC236}">
                <a16:creationId xmlns:a16="http://schemas.microsoft.com/office/drawing/2014/main" id="{0DEF3396-FAC2-42C2-8794-84859589F6EE}"/>
              </a:ext>
            </a:extLst>
          </p:cNvPr>
          <p:cNvSpPr/>
          <p:nvPr/>
        </p:nvSpPr>
        <p:spPr>
          <a:xfrm>
            <a:off x="6037367" y="-287492"/>
            <a:ext cx="5046880" cy="120315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66A478"/>
                </a:solidFill>
                <a:latin typeface="Century Gothic"/>
              </a:rPr>
              <a:t>Predictor Variables (Greenness)</a:t>
            </a:r>
            <a:endParaRPr lang="en-US" sz="2400" b="1">
              <a:solidFill>
                <a:srgbClr val="66A478"/>
              </a:solidFill>
              <a:latin typeface="Century Gothic" panose="020B0502020202020204" pitchFamily="34" charset="0"/>
            </a:endParaRPr>
          </a:p>
        </p:txBody>
      </p:sp>
      <p:sp>
        <p:nvSpPr>
          <p:cNvPr id="6" name="Flowchart: Alternate Process 5">
            <a:extLst>
              <a:ext uri="{FF2B5EF4-FFF2-40B4-BE49-F238E27FC236}">
                <a16:creationId xmlns:a16="http://schemas.microsoft.com/office/drawing/2014/main" id="{CA7AF735-AAA4-46A5-868D-1C639418F454}"/>
              </a:ext>
            </a:extLst>
          </p:cNvPr>
          <p:cNvSpPr/>
          <p:nvPr/>
        </p:nvSpPr>
        <p:spPr>
          <a:xfrm>
            <a:off x="-8013" y="1568744"/>
            <a:ext cx="4652595" cy="945161"/>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66A478"/>
                </a:solidFill>
                <a:latin typeface="Century Gothic" panose="020B0502020202020204" pitchFamily="34" charset="0"/>
              </a:rPr>
              <a:t>Habitat Suitability Map</a:t>
            </a:r>
          </a:p>
        </p:txBody>
      </p:sp>
      <p:sp>
        <p:nvSpPr>
          <p:cNvPr id="29" name="Rectangle: Rounded Corners 28">
            <a:extLst>
              <a:ext uri="{FF2B5EF4-FFF2-40B4-BE49-F238E27FC236}">
                <a16:creationId xmlns:a16="http://schemas.microsoft.com/office/drawing/2014/main" id="{2111FA08-74FB-497C-92B1-1E25953DAE23}"/>
              </a:ext>
            </a:extLst>
          </p:cNvPr>
          <p:cNvSpPr/>
          <p:nvPr/>
        </p:nvSpPr>
        <p:spPr>
          <a:xfrm>
            <a:off x="5379504" y="4921850"/>
            <a:ext cx="3958793" cy="1220253"/>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latin typeface="Century Gothic" panose="020B0502020202020204" pitchFamily="34" charset="0"/>
              </a:rPr>
              <a:t>Random Forest Model</a:t>
            </a:r>
          </a:p>
          <a:p>
            <a:pPr marL="342900" indent="-342900">
              <a:buFont typeface="Arial" panose="020B0604020202020204" pitchFamily="34" charset="0"/>
              <a:buChar char="•"/>
            </a:pPr>
            <a:r>
              <a:rPr lang="en-US" sz="2000" b="1">
                <a:latin typeface="Century Gothic" panose="020B0502020202020204" pitchFamily="34" charset="0"/>
              </a:rPr>
              <a:t>Generalized Linear Model</a:t>
            </a:r>
          </a:p>
          <a:p>
            <a:pPr marL="342900" indent="-342900">
              <a:buFont typeface="Arial" panose="020B0604020202020204" pitchFamily="34" charset="0"/>
              <a:buChar char="•"/>
            </a:pPr>
            <a:r>
              <a:rPr lang="en-US" sz="2000" b="1">
                <a:latin typeface="Century Gothic" panose="020B0502020202020204" pitchFamily="34" charset="0"/>
              </a:rPr>
              <a:t>Boosted Regression Model</a:t>
            </a:r>
          </a:p>
        </p:txBody>
      </p:sp>
      <p:sp>
        <p:nvSpPr>
          <p:cNvPr id="55" name="Arrow: Right 54">
            <a:extLst>
              <a:ext uri="{FF2B5EF4-FFF2-40B4-BE49-F238E27FC236}">
                <a16:creationId xmlns:a16="http://schemas.microsoft.com/office/drawing/2014/main" id="{689C4748-B6E4-48DA-BC71-B0D56CD01588}"/>
              </a:ext>
            </a:extLst>
          </p:cNvPr>
          <p:cNvSpPr/>
          <p:nvPr/>
        </p:nvSpPr>
        <p:spPr>
          <a:xfrm>
            <a:off x="9643740" y="4759036"/>
            <a:ext cx="2427407" cy="157343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28B7195-F731-4314-A66D-05B82C188861}"/>
              </a:ext>
            </a:extLst>
          </p:cNvPr>
          <p:cNvSpPr txBox="1"/>
          <p:nvPr/>
        </p:nvSpPr>
        <p:spPr>
          <a:xfrm>
            <a:off x="9409691" y="5191811"/>
            <a:ext cx="2545890" cy="707886"/>
          </a:xfrm>
          <a:prstGeom prst="rect">
            <a:avLst/>
          </a:prstGeom>
          <a:noFill/>
        </p:spPr>
        <p:txBody>
          <a:bodyPr wrap="none" rtlCol="0">
            <a:spAutoFit/>
          </a:bodyPr>
          <a:lstStyle/>
          <a:p>
            <a:r>
              <a:rPr lang="en-US" sz="2000" b="1">
                <a:solidFill>
                  <a:srgbClr val="66A478"/>
                </a:solidFill>
                <a:latin typeface="Century Gothic" panose="020B0502020202020204" pitchFamily="34" charset="0"/>
              </a:rPr>
              <a:t>Map of Cheatgrass</a:t>
            </a:r>
          </a:p>
          <a:p>
            <a:r>
              <a:rPr lang="en-US" sz="2000" b="1">
                <a:solidFill>
                  <a:srgbClr val="66A478"/>
                </a:solidFill>
                <a:latin typeface="Century Gothic" panose="020B0502020202020204" pitchFamily="34" charset="0"/>
              </a:rPr>
              <a:t>Detections</a:t>
            </a:r>
          </a:p>
        </p:txBody>
      </p:sp>
      <p:pic>
        <p:nvPicPr>
          <p:cNvPr id="48" name="Picture 47" descr="A picture containing envelope&#10;&#10;Description automatically generated">
            <a:extLst>
              <a:ext uri="{FF2B5EF4-FFF2-40B4-BE49-F238E27FC236}">
                <a16:creationId xmlns:a16="http://schemas.microsoft.com/office/drawing/2014/main" id="{50F54D00-8D00-4A21-95E5-8AF264E0026A}"/>
              </a:ext>
            </a:extLst>
          </p:cNvPr>
          <p:cNvPicPr>
            <a:picLocks noChangeAspect="1"/>
          </p:cNvPicPr>
          <p:nvPr/>
        </p:nvPicPr>
        <p:blipFill rotWithShape="1">
          <a:blip r:embed="rId4">
            <a:extLst>
              <a:ext uri="{28A0092B-C50C-407E-A947-70E740481C1C}">
                <a14:useLocalDpi xmlns:a14="http://schemas.microsoft.com/office/drawing/2010/main" val="0"/>
              </a:ext>
            </a:extLst>
          </a:blip>
          <a:srcRect l="10335" t="14921" r="12549" b="9970"/>
          <a:stretch/>
        </p:blipFill>
        <p:spPr>
          <a:xfrm>
            <a:off x="4841244" y="519957"/>
            <a:ext cx="3173157" cy="2060386"/>
          </a:xfrm>
          <a:prstGeom prst="rect">
            <a:avLst/>
          </a:prstGeom>
          <a:effectLst>
            <a:outerShdw blurRad="50800" dist="38100" dir="8100000" algn="tr" rotWithShape="0">
              <a:prstClr val="black">
                <a:alpha val="40000"/>
              </a:prstClr>
            </a:outerShdw>
          </a:effectLst>
        </p:spPr>
      </p:pic>
      <p:sp>
        <p:nvSpPr>
          <p:cNvPr id="39" name="TextBox 38">
            <a:extLst>
              <a:ext uri="{FF2B5EF4-FFF2-40B4-BE49-F238E27FC236}">
                <a16:creationId xmlns:a16="http://schemas.microsoft.com/office/drawing/2014/main" id="{907DB446-5E1A-4312-AC00-1822AA23E72E}"/>
              </a:ext>
            </a:extLst>
          </p:cNvPr>
          <p:cNvSpPr txBox="1"/>
          <p:nvPr/>
        </p:nvSpPr>
        <p:spPr>
          <a:xfrm>
            <a:off x="5559593" y="2071223"/>
            <a:ext cx="909223" cy="369332"/>
          </a:xfrm>
          <a:prstGeom prst="rect">
            <a:avLst/>
          </a:prstGeom>
          <a:solidFill>
            <a:schemeClr val="bg1">
              <a:alpha val="50000"/>
            </a:schemeClr>
          </a:solidFill>
        </p:spPr>
        <p:txBody>
          <a:bodyPr wrap="none" lIns="91440" tIns="45720" rIns="91440" bIns="45720" rtlCol="0" anchor="t">
            <a:spAutoFit/>
          </a:bodyPr>
          <a:lstStyle/>
          <a:p>
            <a:r>
              <a:rPr lang="en-US" b="1">
                <a:solidFill>
                  <a:schemeClr val="bg2">
                    <a:lumMod val="25000"/>
                  </a:schemeClr>
                </a:solidFill>
                <a:latin typeface="Century Gothic"/>
              </a:rPr>
              <a:t>Date 1</a:t>
            </a:r>
          </a:p>
        </p:txBody>
      </p:sp>
      <p:pic>
        <p:nvPicPr>
          <p:cNvPr id="14" name="Picture 13" descr="A picture containing stationary, envelope&#10;&#10;Description automatically generated">
            <a:extLst>
              <a:ext uri="{FF2B5EF4-FFF2-40B4-BE49-F238E27FC236}">
                <a16:creationId xmlns:a16="http://schemas.microsoft.com/office/drawing/2014/main" id="{C4588726-0DD6-4920-8EC2-481F31BD9BFA}"/>
              </a:ext>
            </a:extLst>
          </p:cNvPr>
          <p:cNvPicPr>
            <a:picLocks noChangeAspect="1"/>
          </p:cNvPicPr>
          <p:nvPr/>
        </p:nvPicPr>
        <p:blipFill rotWithShape="1">
          <a:blip r:embed="rId5">
            <a:extLst>
              <a:ext uri="{28A0092B-C50C-407E-A947-70E740481C1C}">
                <a14:useLocalDpi xmlns:a14="http://schemas.microsoft.com/office/drawing/2010/main" val="0"/>
              </a:ext>
            </a:extLst>
          </a:blip>
          <a:srcRect l="11336" t="16139" r="12114" b="9351"/>
          <a:stretch/>
        </p:blipFill>
        <p:spPr>
          <a:xfrm>
            <a:off x="6652499" y="2098964"/>
            <a:ext cx="3805952" cy="2469702"/>
          </a:xfrm>
          <a:prstGeom prst="rect">
            <a:avLst/>
          </a:prstGeom>
          <a:effectLst>
            <a:outerShdw blurRad="50800" dist="38100" dir="8100000" algn="tr" rotWithShape="0">
              <a:prstClr val="black">
                <a:alpha val="40000"/>
              </a:prstClr>
            </a:outerShdw>
          </a:effectLst>
        </p:spPr>
      </p:pic>
      <p:sp>
        <p:nvSpPr>
          <p:cNvPr id="21" name="Rectangle 20">
            <a:extLst>
              <a:ext uri="{FF2B5EF4-FFF2-40B4-BE49-F238E27FC236}">
                <a16:creationId xmlns:a16="http://schemas.microsoft.com/office/drawing/2014/main" id="{6FBB6D9B-55D1-4643-8576-34DDF31075C8}"/>
              </a:ext>
            </a:extLst>
          </p:cNvPr>
          <p:cNvSpPr/>
          <p:nvPr/>
        </p:nvSpPr>
        <p:spPr>
          <a:xfrm>
            <a:off x="8166100" y="1444139"/>
            <a:ext cx="553664" cy="1695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851C1A1-1835-4346-85EA-FE2C5CC20F6B}"/>
              </a:ext>
            </a:extLst>
          </p:cNvPr>
          <p:cNvGrpSpPr/>
          <p:nvPr/>
        </p:nvGrpSpPr>
        <p:grpSpPr>
          <a:xfrm>
            <a:off x="6037367" y="3158670"/>
            <a:ext cx="553664" cy="418709"/>
            <a:chOff x="6304067" y="3209470"/>
            <a:chExt cx="553664" cy="418709"/>
          </a:xfrm>
        </p:grpSpPr>
        <p:sp>
          <p:nvSpPr>
            <p:cNvPr id="44" name="Rectangle 43">
              <a:extLst>
                <a:ext uri="{FF2B5EF4-FFF2-40B4-BE49-F238E27FC236}">
                  <a16:creationId xmlns:a16="http://schemas.microsoft.com/office/drawing/2014/main" id="{51B2FF1C-F900-4901-A2CA-C7AA921C208E}"/>
                </a:ext>
              </a:extLst>
            </p:cNvPr>
            <p:cNvSpPr/>
            <p:nvPr/>
          </p:nvSpPr>
          <p:spPr>
            <a:xfrm>
              <a:off x="6304067" y="3209470"/>
              <a:ext cx="553664" cy="1695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3EF06EC-B535-4BF9-ADC1-1DA07B6A8E9C}"/>
                </a:ext>
              </a:extLst>
            </p:cNvPr>
            <p:cNvSpPr/>
            <p:nvPr/>
          </p:nvSpPr>
          <p:spPr>
            <a:xfrm>
              <a:off x="6304067" y="3458620"/>
              <a:ext cx="553664" cy="1695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E2156C4E-F48B-4D3B-8746-22DED75E375F}"/>
              </a:ext>
            </a:extLst>
          </p:cNvPr>
          <p:cNvSpPr txBox="1"/>
          <p:nvPr/>
        </p:nvSpPr>
        <p:spPr>
          <a:xfrm>
            <a:off x="9499855" y="2071223"/>
            <a:ext cx="909223" cy="369332"/>
          </a:xfrm>
          <a:prstGeom prst="rect">
            <a:avLst/>
          </a:prstGeom>
          <a:solidFill>
            <a:schemeClr val="bg1">
              <a:alpha val="50000"/>
            </a:schemeClr>
          </a:solidFill>
        </p:spPr>
        <p:txBody>
          <a:bodyPr wrap="none" lIns="91440" tIns="45720" rIns="91440" bIns="45720" rtlCol="0" anchor="t">
            <a:spAutoFit/>
          </a:bodyPr>
          <a:lstStyle/>
          <a:p>
            <a:r>
              <a:rPr lang="en-US" b="1">
                <a:solidFill>
                  <a:schemeClr val="bg2">
                    <a:lumMod val="25000"/>
                  </a:schemeClr>
                </a:solidFill>
                <a:latin typeface="Century Gothic"/>
              </a:rPr>
              <a:t>Date 2</a:t>
            </a:r>
          </a:p>
        </p:txBody>
      </p:sp>
      <p:sp>
        <p:nvSpPr>
          <p:cNvPr id="49" name="TextBox 48">
            <a:extLst>
              <a:ext uri="{FF2B5EF4-FFF2-40B4-BE49-F238E27FC236}">
                <a16:creationId xmlns:a16="http://schemas.microsoft.com/office/drawing/2014/main" id="{D4850994-6AA4-4D83-8500-53C12897C2E6}"/>
              </a:ext>
            </a:extLst>
          </p:cNvPr>
          <p:cNvSpPr txBox="1"/>
          <p:nvPr/>
        </p:nvSpPr>
        <p:spPr>
          <a:xfrm>
            <a:off x="9053041" y="3364771"/>
            <a:ext cx="1484702" cy="369332"/>
          </a:xfrm>
          <a:prstGeom prst="rect">
            <a:avLst/>
          </a:prstGeom>
          <a:solidFill>
            <a:schemeClr val="bg1">
              <a:alpha val="50000"/>
            </a:schemeClr>
          </a:solidFill>
        </p:spPr>
        <p:txBody>
          <a:bodyPr wrap="none" lIns="91440" tIns="45720" rIns="91440" bIns="45720" rtlCol="0" anchor="t">
            <a:spAutoFit/>
          </a:bodyPr>
          <a:lstStyle/>
          <a:p>
            <a:r>
              <a:rPr lang="en-US" b="1">
                <a:solidFill>
                  <a:schemeClr val="bg2">
                    <a:lumMod val="25000"/>
                  </a:schemeClr>
                </a:solidFill>
                <a:latin typeface="Century Gothic"/>
              </a:rPr>
              <a:t>Differenced</a:t>
            </a:r>
            <a:endParaRPr lang="en-US" b="1">
              <a:solidFill>
                <a:schemeClr val="bg2">
                  <a:lumMod val="25000"/>
                </a:schemeClr>
              </a:solidFill>
              <a:latin typeface="Century Gothic" panose="020B0502020202020204" pitchFamily="34" charset="0"/>
            </a:endParaRPr>
          </a:p>
        </p:txBody>
      </p:sp>
      <p:cxnSp>
        <p:nvCxnSpPr>
          <p:cNvPr id="50" name="Connector: Elbow 49">
            <a:extLst>
              <a:ext uri="{FF2B5EF4-FFF2-40B4-BE49-F238E27FC236}">
                <a16:creationId xmlns:a16="http://schemas.microsoft.com/office/drawing/2014/main" id="{2E8108B5-1EE4-45C3-8661-01F0D15F3A1E}"/>
              </a:ext>
            </a:extLst>
          </p:cNvPr>
          <p:cNvCxnSpPr>
            <a:cxnSpLocks/>
            <a:stCxn id="33" idx="3"/>
            <a:endCxn id="37" idx="1"/>
          </p:cNvCxnSpPr>
          <p:nvPr/>
        </p:nvCxnSpPr>
        <p:spPr>
          <a:xfrm flipV="1">
            <a:off x="4464390" y="1953064"/>
            <a:ext cx="558988" cy="1252353"/>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pic>
        <p:nvPicPr>
          <p:cNvPr id="63" name="Picture 5" descr="A picture containing text, envelope&#10;&#10;Description automatically generated">
            <a:extLst>
              <a:ext uri="{FF2B5EF4-FFF2-40B4-BE49-F238E27FC236}">
                <a16:creationId xmlns:a16="http://schemas.microsoft.com/office/drawing/2014/main" id="{225064ED-DE3D-4606-968C-D13BE9E3F7BF}"/>
              </a:ext>
            </a:extLst>
          </p:cNvPr>
          <p:cNvPicPr>
            <a:picLocks noChangeAspect="1"/>
          </p:cNvPicPr>
          <p:nvPr/>
        </p:nvPicPr>
        <p:blipFill>
          <a:blip r:embed="rId6"/>
          <a:stretch>
            <a:fillRect/>
          </a:stretch>
        </p:blipFill>
        <p:spPr>
          <a:xfrm>
            <a:off x="82111" y="2266825"/>
            <a:ext cx="4460776" cy="2720199"/>
          </a:xfrm>
          <a:prstGeom prst="rect">
            <a:avLst/>
          </a:prstGeom>
          <a:effectLst>
            <a:outerShdw blurRad="50800" dist="38100" dir="8100000" algn="tr" rotWithShape="0">
              <a:prstClr val="black">
                <a:alpha val="40000"/>
              </a:prstClr>
            </a:outerShdw>
          </a:effectLst>
        </p:spPr>
      </p:pic>
      <p:sp>
        <p:nvSpPr>
          <p:cNvPr id="64" name="TextBox 63">
            <a:extLst>
              <a:ext uri="{FF2B5EF4-FFF2-40B4-BE49-F238E27FC236}">
                <a16:creationId xmlns:a16="http://schemas.microsoft.com/office/drawing/2014/main" id="{D22DABC2-CBF0-4C12-9228-157F19D5BC49}"/>
              </a:ext>
            </a:extLst>
          </p:cNvPr>
          <p:cNvSpPr txBox="1"/>
          <p:nvPr/>
        </p:nvSpPr>
        <p:spPr>
          <a:xfrm>
            <a:off x="4585093" y="519957"/>
            <a:ext cx="1550424" cy="400110"/>
          </a:xfrm>
          <a:prstGeom prst="rect">
            <a:avLst/>
          </a:prstGeom>
          <a:noFill/>
        </p:spPr>
        <p:txBody>
          <a:bodyPr wrap="none" rtlCol="0">
            <a:spAutoFit/>
          </a:bodyPr>
          <a:lstStyle/>
          <a:p>
            <a:r>
              <a:rPr lang="en-US" sz="2000">
                <a:solidFill>
                  <a:schemeClr val="bg2">
                    <a:lumMod val="50000"/>
                  </a:schemeClr>
                </a:solidFill>
                <a:latin typeface="Century Gothic" panose="020B0502020202020204" pitchFamily="34" charset="0"/>
              </a:rPr>
              <a:t>06/15/2021</a:t>
            </a:r>
          </a:p>
        </p:txBody>
      </p:sp>
      <p:sp>
        <p:nvSpPr>
          <p:cNvPr id="66" name="TextBox 65">
            <a:extLst>
              <a:ext uri="{FF2B5EF4-FFF2-40B4-BE49-F238E27FC236}">
                <a16:creationId xmlns:a16="http://schemas.microsoft.com/office/drawing/2014/main" id="{A391667D-7056-42C7-8A28-1F9C614805CD}"/>
              </a:ext>
            </a:extLst>
          </p:cNvPr>
          <p:cNvSpPr txBox="1"/>
          <p:nvPr/>
        </p:nvSpPr>
        <p:spPr>
          <a:xfrm>
            <a:off x="8488583" y="535837"/>
            <a:ext cx="1550424" cy="400110"/>
          </a:xfrm>
          <a:prstGeom prst="rect">
            <a:avLst/>
          </a:prstGeom>
          <a:noFill/>
        </p:spPr>
        <p:txBody>
          <a:bodyPr wrap="none" rtlCol="0">
            <a:spAutoFit/>
          </a:bodyPr>
          <a:lstStyle/>
          <a:p>
            <a:r>
              <a:rPr lang="en-US" sz="2000">
                <a:solidFill>
                  <a:schemeClr val="bg2">
                    <a:lumMod val="50000"/>
                  </a:schemeClr>
                </a:solidFill>
                <a:latin typeface="Century Gothic" panose="020B0502020202020204" pitchFamily="34" charset="0"/>
              </a:rPr>
              <a:t>07/10/2021</a:t>
            </a:r>
          </a:p>
        </p:txBody>
      </p:sp>
    </p:spTree>
    <p:extLst>
      <p:ext uri="{BB962C8B-B14F-4D97-AF65-F5344CB8AC3E}">
        <p14:creationId xmlns:p14="http://schemas.microsoft.com/office/powerpoint/2010/main" val="7463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animBg="1"/>
      <p:bldP spid="33" grpId="0" animBg="1"/>
      <p:bldP spid="32" grpId="0" animBg="1"/>
      <p:bldP spid="3" grpId="0"/>
      <p:bldP spid="6" grpId="0"/>
      <p:bldP spid="29" grpId="0" animBg="1"/>
      <p:bldP spid="55" grpId="0" animBg="1"/>
      <p:bldP spid="56" grpId="0"/>
      <p:bldP spid="39" grpId="0" animBg="1"/>
      <p:bldP spid="21" grpId="0" animBg="1"/>
      <p:bldP spid="46" grpId="0" animBg="1"/>
      <p:bldP spid="49" grpId="0" animBg="1"/>
      <p:bldP spid="64"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square&#10;&#10;Description automatically generated">
            <a:extLst>
              <a:ext uri="{FF2B5EF4-FFF2-40B4-BE49-F238E27FC236}">
                <a16:creationId xmlns:a16="http://schemas.microsoft.com/office/drawing/2014/main" id="{4CD1D1B8-18E1-41D5-9C48-D6482896F9A0}"/>
              </a:ext>
            </a:extLst>
          </p:cNvPr>
          <p:cNvPicPr>
            <a:picLocks noChangeAspect="1"/>
          </p:cNvPicPr>
          <p:nvPr/>
        </p:nvPicPr>
        <p:blipFill>
          <a:blip r:embed="rId3"/>
          <a:stretch>
            <a:fillRect/>
          </a:stretch>
        </p:blipFill>
        <p:spPr>
          <a:xfrm>
            <a:off x="8537286" y="4977206"/>
            <a:ext cx="1409700" cy="1657350"/>
          </a:xfrm>
          <a:prstGeom prst="rect">
            <a:avLst/>
          </a:prstGeom>
        </p:spPr>
      </p:pic>
      <p:sp>
        <p:nvSpPr>
          <p:cNvPr id="3" name="Title 1">
            <a:extLst>
              <a:ext uri="{FF2B5EF4-FFF2-40B4-BE49-F238E27FC236}">
                <a16:creationId xmlns:a16="http://schemas.microsoft.com/office/drawing/2014/main" id="{03E918ED-336D-4026-92B6-DDF9A12B7EBD}"/>
              </a:ext>
            </a:extLst>
          </p:cNvPr>
          <p:cNvSpPr txBox="1">
            <a:spLocks/>
          </p:cNvSpPr>
          <p:nvPr/>
        </p:nvSpPr>
        <p:spPr>
          <a:xfrm>
            <a:off x="450912" y="289930"/>
            <a:ext cx="10127280" cy="5581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66A478"/>
                </a:solidFill>
                <a:latin typeface="Century Gothic" panose="020F0302020204030204"/>
              </a:rPr>
              <a:t>Results | </a:t>
            </a:r>
            <a:r>
              <a:rPr lang="en-US" sz="3800">
                <a:solidFill>
                  <a:srgbClr val="66A478"/>
                </a:solidFill>
                <a:latin typeface="Century Gothic" panose="020F0302020204030204"/>
              </a:rPr>
              <a:t>Detection Map</a:t>
            </a:r>
          </a:p>
        </p:txBody>
      </p:sp>
      <p:pic>
        <p:nvPicPr>
          <p:cNvPr id="5" name="Picture 12" descr="A picture containing map&#10;&#10;Description automatically generated">
            <a:extLst>
              <a:ext uri="{FF2B5EF4-FFF2-40B4-BE49-F238E27FC236}">
                <a16:creationId xmlns:a16="http://schemas.microsoft.com/office/drawing/2014/main" id="{2AE0C5C8-367A-4A8F-9B8B-34165303E22F}"/>
              </a:ext>
            </a:extLst>
          </p:cNvPr>
          <p:cNvPicPr>
            <a:picLocks noChangeAspect="1"/>
          </p:cNvPicPr>
          <p:nvPr/>
        </p:nvPicPr>
        <p:blipFill rotWithShape="1">
          <a:blip r:embed="rId4"/>
          <a:srcRect l="3745" t="5402" r="2996" b="1951"/>
          <a:stretch/>
        </p:blipFill>
        <p:spPr>
          <a:xfrm>
            <a:off x="224483" y="3255453"/>
            <a:ext cx="3948402" cy="3230448"/>
          </a:xfrm>
          <a:prstGeom prst="rect">
            <a:avLst/>
          </a:prstGeom>
        </p:spPr>
      </p:pic>
      <p:pic>
        <p:nvPicPr>
          <p:cNvPr id="6" name="Picture 6">
            <a:extLst>
              <a:ext uri="{FF2B5EF4-FFF2-40B4-BE49-F238E27FC236}">
                <a16:creationId xmlns:a16="http://schemas.microsoft.com/office/drawing/2014/main" id="{B649B8E0-FC3E-418D-9D6D-6D3E2DAF2521}"/>
              </a:ext>
            </a:extLst>
          </p:cNvPr>
          <p:cNvPicPr>
            <a:picLocks noChangeAspect="1"/>
          </p:cNvPicPr>
          <p:nvPr/>
        </p:nvPicPr>
        <p:blipFill>
          <a:blip r:embed="rId5"/>
          <a:stretch>
            <a:fillRect/>
          </a:stretch>
        </p:blipFill>
        <p:spPr>
          <a:xfrm>
            <a:off x="2604726" y="-719524"/>
            <a:ext cx="9929984" cy="7890760"/>
          </a:xfrm>
          <a:prstGeom prst="rect">
            <a:avLst/>
          </a:prstGeom>
        </p:spPr>
      </p:pic>
      <p:cxnSp>
        <p:nvCxnSpPr>
          <p:cNvPr id="7" name="Straight Arrow Connector 6">
            <a:extLst>
              <a:ext uri="{FF2B5EF4-FFF2-40B4-BE49-F238E27FC236}">
                <a16:creationId xmlns:a16="http://schemas.microsoft.com/office/drawing/2014/main" id="{E5E8E8BE-EF5D-4BE1-8307-080D8C081CF9}"/>
              </a:ext>
            </a:extLst>
          </p:cNvPr>
          <p:cNvCxnSpPr/>
          <p:nvPr/>
        </p:nvCxnSpPr>
        <p:spPr>
          <a:xfrm flipH="1">
            <a:off x="2941283" y="3938091"/>
            <a:ext cx="2298285" cy="738926"/>
          </a:xfrm>
          <a:prstGeom prst="straightConnector1">
            <a:avLst/>
          </a:prstGeom>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9EF642BC-6A07-4116-B3E9-90EA9972141D}"/>
              </a:ext>
            </a:extLst>
          </p:cNvPr>
          <p:cNvSpPr txBox="1"/>
          <p:nvPr/>
        </p:nvSpPr>
        <p:spPr>
          <a:xfrm>
            <a:off x="9592257" y="51092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D0D0D"/>
                </a:solidFill>
                <a:latin typeface="Century Gothic"/>
              </a:rPr>
              <a:t>Cheatgrass Detected</a:t>
            </a:r>
            <a:endParaRPr lang="en-US"/>
          </a:p>
        </p:txBody>
      </p:sp>
      <p:sp>
        <p:nvSpPr>
          <p:cNvPr id="10" name="TextBox 9">
            <a:extLst>
              <a:ext uri="{FF2B5EF4-FFF2-40B4-BE49-F238E27FC236}">
                <a16:creationId xmlns:a16="http://schemas.microsoft.com/office/drawing/2014/main" id="{EC121A77-4CD5-4F0A-85E9-A674FEC26D51}"/>
              </a:ext>
            </a:extLst>
          </p:cNvPr>
          <p:cNvSpPr txBox="1"/>
          <p:nvPr/>
        </p:nvSpPr>
        <p:spPr>
          <a:xfrm>
            <a:off x="9592257" y="56204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D0D0D"/>
                </a:solidFill>
                <a:latin typeface="Century Gothic"/>
              </a:rPr>
              <a:t>Cheatgrass Absent</a:t>
            </a:r>
          </a:p>
        </p:txBody>
      </p:sp>
      <p:sp>
        <p:nvSpPr>
          <p:cNvPr id="11" name="TextBox 10">
            <a:extLst>
              <a:ext uri="{FF2B5EF4-FFF2-40B4-BE49-F238E27FC236}">
                <a16:creationId xmlns:a16="http://schemas.microsoft.com/office/drawing/2014/main" id="{1083011F-6584-488F-8953-336C26D79641}"/>
              </a:ext>
            </a:extLst>
          </p:cNvPr>
          <p:cNvSpPr txBox="1"/>
          <p:nvPr/>
        </p:nvSpPr>
        <p:spPr>
          <a:xfrm>
            <a:off x="9592256" y="61155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D0D0D"/>
                </a:solidFill>
                <a:latin typeface="Century Gothic"/>
              </a:rPr>
              <a:t>Cheatgrass Present </a:t>
            </a:r>
            <a:endParaRPr lang="en-US"/>
          </a:p>
        </p:txBody>
      </p:sp>
      <p:sp>
        <p:nvSpPr>
          <p:cNvPr id="2" name="TextBox 1">
            <a:extLst>
              <a:ext uri="{FF2B5EF4-FFF2-40B4-BE49-F238E27FC236}">
                <a16:creationId xmlns:a16="http://schemas.microsoft.com/office/drawing/2014/main" id="{79377F14-E3D6-4253-8FFB-E1010DEDCC2A}"/>
              </a:ext>
            </a:extLst>
          </p:cNvPr>
          <p:cNvSpPr txBox="1"/>
          <p:nvPr/>
        </p:nvSpPr>
        <p:spPr>
          <a:xfrm>
            <a:off x="1714356" y="5893938"/>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0</a:t>
            </a:r>
          </a:p>
        </p:txBody>
      </p:sp>
      <p:sp>
        <p:nvSpPr>
          <p:cNvPr id="4" name="TextBox 3">
            <a:extLst>
              <a:ext uri="{FF2B5EF4-FFF2-40B4-BE49-F238E27FC236}">
                <a16:creationId xmlns:a16="http://schemas.microsoft.com/office/drawing/2014/main" id="{F81D6C11-9E60-42E5-8FF4-ADF0264FEA6D}"/>
              </a:ext>
            </a:extLst>
          </p:cNvPr>
          <p:cNvSpPr txBox="1"/>
          <p:nvPr/>
        </p:nvSpPr>
        <p:spPr>
          <a:xfrm>
            <a:off x="2115213" y="5905311"/>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5</a:t>
            </a:r>
          </a:p>
        </p:txBody>
      </p:sp>
      <p:sp>
        <p:nvSpPr>
          <p:cNvPr id="15" name="TextBox 14">
            <a:extLst>
              <a:ext uri="{FF2B5EF4-FFF2-40B4-BE49-F238E27FC236}">
                <a16:creationId xmlns:a16="http://schemas.microsoft.com/office/drawing/2014/main" id="{0544BF7B-B5F2-49E4-A565-762AD0CF2384}"/>
              </a:ext>
            </a:extLst>
          </p:cNvPr>
          <p:cNvSpPr txBox="1"/>
          <p:nvPr/>
        </p:nvSpPr>
        <p:spPr>
          <a:xfrm>
            <a:off x="2553545" y="5896269"/>
            <a:ext cx="363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10</a:t>
            </a:r>
          </a:p>
        </p:txBody>
      </p:sp>
      <p:sp>
        <p:nvSpPr>
          <p:cNvPr id="17" name="TextBox 16">
            <a:extLst>
              <a:ext uri="{FF2B5EF4-FFF2-40B4-BE49-F238E27FC236}">
                <a16:creationId xmlns:a16="http://schemas.microsoft.com/office/drawing/2014/main" id="{7DEAC953-0F6D-43AA-A4FC-63340236AB45}"/>
              </a:ext>
            </a:extLst>
          </p:cNvPr>
          <p:cNvSpPr txBox="1"/>
          <p:nvPr/>
        </p:nvSpPr>
        <p:spPr>
          <a:xfrm>
            <a:off x="101196" y="6170584"/>
            <a:ext cx="40696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solidFill>
                  <a:schemeClr val="tx1">
                    <a:lumMod val="75000"/>
                    <a:lumOff val="25000"/>
                  </a:schemeClr>
                </a:solidFill>
                <a:latin typeface="Century Gothic"/>
              </a:rPr>
              <a:t>Basemap source: Esri, NGA, NASA, USGS​</a:t>
            </a:r>
            <a:endParaRPr lang="en-US" sz="900">
              <a:solidFill>
                <a:schemeClr val="tx1">
                  <a:lumMod val="75000"/>
                  <a:lumOff val="25000"/>
                </a:schemeClr>
              </a:solidFill>
            </a:endParaRPr>
          </a:p>
        </p:txBody>
      </p:sp>
      <p:pic>
        <p:nvPicPr>
          <p:cNvPr id="12" name="Picture 12" descr="Icon&#10;&#10;Description automatically generated">
            <a:extLst>
              <a:ext uri="{FF2B5EF4-FFF2-40B4-BE49-F238E27FC236}">
                <a16:creationId xmlns:a16="http://schemas.microsoft.com/office/drawing/2014/main" id="{97520D16-6AC0-4DBB-BD3E-EB07341154FB}"/>
              </a:ext>
            </a:extLst>
          </p:cNvPr>
          <p:cNvPicPr>
            <a:picLocks noChangeAspect="1"/>
          </p:cNvPicPr>
          <p:nvPr/>
        </p:nvPicPr>
        <p:blipFill>
          <a:blip r:embed="rId6"/>
          <a:stretch>
            <a:fillRect/>
          </a:stretch>
        </p:blipFill>
        <p:spPr>
          <a:xfrm>
            <a:off x="11254426" y="237414"/>
            <a:ext cx="749206" cy="810336"/>
          </a:xfrm>
          <a:prstGeom prst="rect">
            <a:avLst/>
          </a:prstGeom>
        </p:spPr>
      </p:pic>
    </p:spTree>
    <p:extLst>
      <p:ext uri="{BB962C8B-B14F-4D97-AF65-F5344CB8AC3E}">
        <p14:creationId xmlns:p14="http://schemas.microsoft.com/office/powerpoint/2010/main" val="134228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hart&#10;&#10;Description automatically generated">
            <a:extLst>
              <a:ext uri="{FF2B5EF4-FFF2-40B4-BE49-F238E27FC236}">
                <a16:creationId xmlns:a16="http://schemas.microsoft.com/office/drawing/2014/main" id="{F5D71414-CAC5-454F-86B6-6393BA37291B}"/>
              </a:ext>
            </a:extLst>
          </p:cNvPr>
          <p:cNvPicPr>
            <a:picLocks noChangeAspect="1"/>
          </p:cNvPicPr>
          <p:nvPr/>
        </p:nvPicPr>
        <p:blipFill rotWithShape="1">
          <a:blip r:embed="rId3"/>
          <a:srcRect l="8333" t="21208" r="9722" b="21879"/>
          <a:stretch/>
        </p:blipFill>
        <p:spPr>
          <a:xfrm>
            <a:off x="789171" y="3987613"/>
            <a:ext cx="2919415" cy="2625260"/>
          </a:xfrm>
          <a:prstGeom prst="rect">
            <a:avLst/>
          </a:prstGeom>
        </p:spPr>
      </p:pic>
      <p:sp>
        <p:nvSpPr>
          <p:cNvPr id="2" name="TextBox 1">
            <a:extLst>
              <a:ext uri="{FF2B5EF4-FFF2-40B4-BE49-F238E27FC236}">
                <a16:creationId xmlns:a16="http://schemas.microsoft.com/office/drawing/2014/main" id="{40B8F47B-723C-4760-89D5-14377EBBAC46}"/>
              </a:ext>
            </a:extLst>
          </p:cNvPr>
          <p:cNvSpPr txBox="1"/>
          <p:nvPr/>
        </p:nvSpPr>
        <p:spPr>
          <a:xfrm>
            <a:off x="428028" y="194022"/>
            <a:ext cx="1075138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rgbClr val="66A478"/>
                </a:solidFill>
                <a:latin typeface="Century Gothic"/>
              </a:rPr>
              <a:t>Results | </a:t>
            </a:r>
            <a:r>
              <a:rPr lang="en-US" sz="3800">
                <a:solidFill>
                  <a:srgbClr val="66A478"/>
                </a:solidFill>
                <a:latin typeface="Century Gothic"/>
              </a:rPr>
              <a:t>Important Predictor Variables</a:t>
            </a:r>
            <a:endParaRPr lang="en-US" sz="3800">
              <a:latin typeface="Century Gothic"/>
            </a:endParaRPr>
          </a:p>
        </p:txBody>
      </p:sp>
      <p:sp>
        <p:nvSpPr>
          <p:cNvPr id="9" name="Rectangle: Rounded Corners 8">
            <a:extLst>
              <a:ext uri="{FF2B5EF4-FFF2-40B4-BE49-F238E27FC236}">
                <a16:creationId xmlns:a16="http://schemas.microsoft.com/office/drawing/2014/main" id="{A8CA03EA-C0DB-4DC9-B7B4-40089D5719B0}"/>
              </a:ext>
            </a:extLst>
          </p:cNvPr>
          <p:cNvSpPr/>
          <p:nvPr/>
        </p:nvSpPr>
        <p:spPr>
          <a:xfrm>
            <a:off x="7211388" y="1134035"/>
            <a:ext cx="4590222" cy="4751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800" b="1">
                <a:solidFill>
                  <a:schemeClr val="tx1">
                    <a:lumMod val="75000"/>
                    <a:lumOff val="25000"/>
                  </a:schemeClr>
                </a:solidFill>
                <a:latin typeface="Century Gothic"/>
                <a:cs typeface="Calibri"/>
              </a:rPr>
              <a:t>Top Predictors: </a:t>
            </a:r>
            <a:endParaRPr lang="en-US">
              <a:solidFill>
                <a:schemeClr val="tx1">
                  <a:lumMod val="75000"/>
                  <a:lumOff val="25000"/>
                </a:schemeClr>
              </a:solidFill>
              <a:cs typeface="Calibri"/>
            </a:endParaRPr>
          </a:p>
          <a:p>
            <a:endParaRPr lang="en-US" sz="2000" b="1">
              <a:solidFill>
                <a:schemeClr val="tx1">
                  <a:lumMod val="75000"/>
                  <a:lumOff val="25000"/>
                </a:schemeClr>
              </a:solidFill>
              <a:latin typeface="Century Gothic"/>
              <a:cs typeface="Calibri"/>
            </a:endParaRPr>
          </a:p>
          <a:p>
            <a:r>
              <a:rPr lang="en-US" sz="2000" b="1">
                <a:solidFill>
                  <a:schemeClr val="tx1">
                    <a:lumMod val="75000"/>
                    <a:lumOff val="25000"/>
                  </a:schemeClr>
                </a:solidFill>
                <a:latin typeface="Century Gothic"/>
                <a:cs typeface="Calibri"/>
              </a:rPr>
              <a:t>1. Tasseled cap wetness</a:t>
            </a:r>
            <a:endParaRPr lang="en-US">
              <a:solidFill>
                <a:schemeClr val="tx1">
                  <a:lumMod val="75000"/>
                  <a:lumOff val="25000"/>
                </a:schemeClr>
              </a:solidFill>
              <a:cs typeface="Calibri"/>
            </a:endParaRPr>
          </a:p>
          <a:p>
            <a:r>
              <a:rPr lang="en-US" sz="2000">
                <a:solidFill>
                  <a:schemeClr val="tx1">
                    <a:lumMod val="65000"/>
                    <a:lumOff val="35000"/>
                  </a:schemeClr>
                </a:solidFill>
                <a:latin typeface="Century Gothic"/>
                <a:cs typeface="Calibri"/>
              </a:rPr>
              <a:t>Soil and vegetation moisture index</a:t>
            </a:r>
          </a:p>
          <a:p>
            <a:endParaRPr lang="en-US" sz="2000">
              <a:solidFill>
                <a:schemeClr val="accent6">
                  <a:lumMod val="75000"/>
                </a:schemeClr>
              </a:solidFill>
              <a:latin typeface="Century Gothic"/>
              <a:cs typeface="Calibri"/>
            </a:endParaRPr>
          </a:p>
          <a:p>
            <a:r>
              <a:rPr lang="en-US" sz="2000" b="1">
                <a:solidFill>
                  <a:schemeClr val="tx1">
                    <a:lumMod val="75000"/>
                    <a:lumOff val="25000"/>
                  </a:schemeClr>
                </a:solidFill>
                <a:latin typeface="Century Gothic"/>
                <a:cs typeface="Calibri"/>
              </a:rPr>
              <a:t>2. Tasseled cap brightness </a:t>
            </a:r>
            <a:endParaRPr lang="en-US" sz="2000">
              <a:solidFill>
                <a:schemeClr val="tx1">
                  <a:lumMod val="75000"/>
                  <a:lumOff val="25000"/>
                </a:schemeClr>
              </a:solidFill>
              <a:latin typeface="Century Gothic"/>
              <a:cs typeface="Calibri"/>
            </a:endParaRPr>
          </a:p>
          <a:p>
            <a:r>
              <a:rPr lang="en-US" sz="2000">
                <a:solidFill>
                  <a:schemeClr val="tx1">
                    <a:lumMod val="75000"/>
                    <a:lumOff val="25000"/>
                  </a:schemeClr>
                </a:solidFill>
                <a:latin typeface="Century Gothic"/>
                <a:cs typeface="Calibri"/>
              </a:rPr>
              <a:t>Vegetation and urban development index </a:t>
            </a:r>
          </a:p>
          <a:p>
            <a:pPr marL="342900" indent="-342900">
              <a:buFont typeface="Arial"/>
              <a:buChar char="•"/>
            </a:pPr>
            <a:endParaRPr lang="en-US" sz="2000" b="1">
              <a:solidFill>
                <a:srgbClr val="548235"/>
              </a:solidFill>
              <a:latin typeface="Century Gothic"/>
              <a:cs typeface="Calibri"/>
            </a:endParaRPr>
          </a:p>
          <a:p>
            <a:r>
              <a:rPr lang="en-US" sz="2000" b="1">
                <a:solidFill>
                  <a:schemeClr val="tx1">
                    <a:lumMod val="75000"/>
                    <a:lumOff val="25000"/>
                  </a:schemeClr>
                </a:solidFill>
                <a:latin typeface="Century Gothic"/>
                <a:cs typeface="Calibri"/>
              </a:rPr>
              <a:t>3. May 6th </a:t>
            </a:r>
          </a:p>
          <a:p>
            <a:r>
              <a:rPr lang="en-US" sz="2000">
                <a:solidFill>
                  <a:schemeClr val="tx1">
                    <a:lumMod val="75000"/>
                    <a:lumOff val="25000"/>
                  </a:schemeClr>
                </a:solidFill>
                <a:latin typeface="Century Gothic"/>
                <a:cs typeface="Calibri"/>
              </a:rPr>
              <a:t>Best performing date, captured early green-up</a:t>
            </a:r>
            <a:endParaRPr lang="en-US">
              <a:solidFill>
                <a:schemeClr val="tx1">
                  <a:lumMod val="75000"/>
                  <a:lumOff val="25000"/>
                </a:schemeClr>
              </a:solidFill>
            </a:endParaRPr>
          </a:p>
          <a:p>
            <a:endParaRPr lang="en-US" sz="2000">
              <a:solidFill>
                <a:srgbClr val="595959"/>
              </a:solidFill>
              <a:latin typeface="Century Gothic"/>
              <a:cs typeface="Calibri"/>
            </a:endParaRPr>
          </a:p>
          <a:p>
            <a:pPr marL="342900" indent="-342900">
              <a:buFont typeface="Arial"/>
              <a:buChar char="•"/>
            </a:pPr>
            <a:endParaRPr lang="en-US" sz="2000" b="1">
              <a:solidFill>
                <a:schemeClr val="accent6">
                  <a:lumMod val="75000"/>
                </a:schemeClr>
              </a:solidFill>
              <a:latin typeface="Century Gothic"/>
              <a:cs typeface="Calibri"/>
            </a:endParaRPr>
          </a:p>
          <a:p>
            <a:endParaRPr lang="en-US" sz="2000" b="1">
              <a:solidFill>
                <a:schemeClr val="accent6">
                  <a:lumMod val="75000"/>
                </a:schemeClr>
              </a:solidFill>
              <a:latin typeface="Century Gothic"/>
              <a:cs typeface="Calibri"/>
            </a:endParaRPr>
          </a:p>
          <a:p>
            <a:endParaRPr lang="en-US" sz="2000" b="1">
              <a:solidFill>
                <a:schemeClr val="accent6">
                  <a:lumMod val="75000"/>
                </a:schemeClr>
              </a:solidFill>
              <a:latin typeface="Century Gothic"/>
              <a:cs typeface="Calibri"/>
            </a:endParaRPr>
          </a:p>
          <a:p>
            <a:pPr marL="342900" indent="-342900">
              <a:buFont typeface="Arial"/>
              <a:buChar char="•"/>
            </a:pPr>
            <a:endParaRPr lang="en-US" sz="2000" b="1">
              <a:solidFill>
                <a:schemeClr val="accent6">
                  <a:lumMod val="75000"/>
                </a:schemeClr>
              </a:solidFill>
              <a:latin typeface="Century Gothic"/>
              <a:cs typeface="Calibri"/>
            </a:endParaRPr>
          </a:p>
        </p:txBody>
      </p:sp>
      <p:pic>
        <p:nvPicPr>
          <p:cNvPr id="11" name="Picture 11">
            <a:extLst>
              <a:ext uri="{FF2B5EF4-FFF2-40B4-BE49-F238E27FC236}">
                <a16:creationId xmlns:a16="http://schemas.microsoft.com/office/drawing/2014/main" id="{2870B874-6544-4DE8-8A46-0441BE9E6B2D}"/>
              </a:ext>
            </a:extLst>
          </p:cNvPr>
          <p:cNvPicPr>
            <a:picLocks noChangeAspect="1"/>
          </p:cNvPicPr>
          <p:nvPr/>
        </p:nvPicPr>
        <p:blipFill>
          <a:blip r:embed="rId4"/>
          <a:stretch>
            <a:fillRect/>
          </a:stretch>
        </p:blipFill>
        <p:spPr>
          <a:xfrm>
            <a:off x="1017764" y="1015705"/>
            <a:ext cx="2455100" cy="2365668"/>
          </a:xfrm>
          <a:prstGeom prst="rect">
            <a:avLst/>
          </a:prstGeom>
        </p:spPr>
      </p:pic>
      <p:sp>
        <p:nvSpPr>
          <p:cNvPr id="12" name="TextBox 11">
            <a:extLst>
              <a:ext uri="{FF2B5EF4-FFF2-40B4-BE49-F238E27FC236}">
                <a16:creationId xmlns:a16="http://schemas.microsoft.com/office/drawing/2014/main" id="{27E7023A-FAA5-439C-8899-8328909D76AD}"/>
              </a:ext>
            </a:extLst>
          </p:cNvPr>
          <p:cNvSpPr txBox="1"/>
          <p:nvPr/>
        </p:nvSpPr>
        <p:spPr>
          <a:xfrm>
            <a:off x="932054" y="342896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panose="020B0502020202020204" pitchFamily="34" charset="0"/>
              </a:rPr>
              <a:t>Tasseled cap wetness</a:t>
            </a:r>
            <a:endParaRPr lang="en-US">
              <a:solidFill>
                <a:schemeClr val="tx1">
                  <a:lumMod val="75000"/>
                  <a:lumOff val="25000"/>
                </a:schemeClr>
              </a:solidFill>
              <a:latin typeface="Century Gothic" panose="020B0502020202020204" pitchFamily="34" charset="0"/>
              <a:ea typeface="+mn-lt"/>
              <a:cs typeface="+mn-lt"/>
            </a:endParaRPr>
          </a:p>
          <a:p>
            <a:r>
              <a:rPr lang="en-US">
                <a:solidFill>
                  <a:schemeClr val="tx1">
                    <a:lumMod val="75000"/>
                    <a:lumOff val="25000"/>
                  </a:schemeClr>
                </a:solidFill>
                <a:latin typeface="Century Gothic" panose="020B0502020202020204" pitchFamily="34" charset="0"/>
              </a:rPr>
              <a:t>5/6 - 6/20</a:t>
            </a:r>
          </a:p>
        </p:txBody>
      </p:sp>
      <p:pic>
        <p:nvPicPr>
          <p:cNvPr id="13" name="Picture 13" descr="Diagram&#10;&#10;Description automatically generated">
            <a:extLst>
              <a:ext uri="{FF2B5EF4-FFF2-40B4-BE49-F238E27FC236}">
                <a16:creationId xmlns:a16="http://schemas.microsoft.com/office/drawing/2014/main" id="{8CA89E75-BF6A-415F-860B-28B25BB52774}"/>
              </a:ext>
            </a:extLst>
          </p:cNvPr>
          <p:cNvPicPr>
            <a:picLocks noChangeAspect="1"/>
          </p:cNvPicPr>
          <p:nvPr/>
        </p:nvPicPr>
        <p:blipFill>
          <a:blip r:embed="rId5"/>
          <a:stretch>
            <a:fillRect/>
          </a:stretch>
        </p:blipFill>
        <p:spPr>
          <a:xfrm>
            <a:off x="4089215" y="1018337"/>
            <a:ext cx="2433903" cy="2363903"/>
          </a:xfrm>
          <a:prstGeom prst="rect">
            <a:avLst/>
          </a:prstGeom>
        </p:spPr>
      </p:pic>
      <p:sp>
        <p:nvSpPr>
          <p:cNvPr id="14" name="TextBox 13">
            <a:extLst>
              <a:ext uri="{FF2B5EF4-FFF2-40B4-BE49-F238E27FC236}">
                <a16:creationId xmlns:a16="http://schemas.microsoft.com/office/drawing/2014/main" id="{2EEE6FFA-35D8-4E2A-A3F3-BA28D7ED3126}"/>
              </a:ext>
            </a:extLst>
          </p:cNvPr>
          <p:cNvSpPr txBox="1"/>
          <p:nvPr/>
        </p:nvSpPr>
        <p:spPr>
          <a:xfrm>
            <a:off x="4051245" y="3428964"/>
            <a:ext cx="3160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panose="020B0502020202020204" pitchFamily="34" charset="0"/>
              </a:rPr>
              <a:t>Tasseled cap brightness </a:t>
            </a:r>
            <a:endParaRPr lang="en-US">
              <a:solidFill>
                <a:schemeClr val="tx1">
                  <a:lumMod val="75000"/>
                  <a:lumOff val="25000"/>
                </a:schemeClr>
              </a:solidFill>
              <a:latin typeface="Century Gothic" panose="020B0502020202020204" pitchFamily="34" charset="0"/>
              <a:ea typeface="+mn-lt"/>
              <a:cs typeface="+mn-lt"/>
            </a:endParaRPr>
          </a:p>
          <a:p>
            <a:r>
              <a:rPr lang="en-US">
                <a:solidFill>
                  <a:schemeClr val="tx1">
                    <a:lumMod val="75000"/>
                    <a:lumOff val="25000"/>
                  </a:schemeClr>
                </a:solidFill>
                <a:latin typeface="Century Gothic" panose="020B0502020202020204" pitchFamily="34" charset="0"/>
              </a:rPr>
              <a:t>5/6 - 6/10</a:t>
            </a:r>
          </a:p>
        </p:txBody>
      </p:sp>
      <p:grpSp>
        <p:nvGrpSpPr>
          <p:cNvPr id="4" name="Group 3">
            <a:extLst>
              <a:ext uri="{FF2B5EF4-FFF2-40B4-BE49-F238E27FC236}">
                <a16:creationId xmlns:a16="http://schemas.microsoft.com/office/drawing/2014/main" id="{A394A246-E2FE-4EC6-A7F5-C104C1A47C15}"/>
              </a:ext>
            </a:extLst>
          </p:cNvPr>
          <p:cNvGrpSpPr/>
          <p:nvPr/>
        </p:nvGrpSpPr>
        <p:grpSpPr>
          <a:xfrm>
            <a:off x="2462741" y="5832054"/>
            <a:ext cx="1671603" cy="653768"/>
            <a:chOff x="1698852" y="5788777"/>
            <a:chExt cx="1671603" cy="653768"/>
          </a:xfrm>
        </p:grpSpPr>
        <p:sp>
          <p:nvSpPr>
            <p:cNvPr id="15" name="TextBox 14">
              <a:extLst>
                <a:ext uri="{FF2B5EF4-FFF2-40B4-BE49-F238E27FC236}">
                  <a16:creationId xmlns:a16="http://schemas.microsoft.com/office/drawing/2014/main" id="{1A1123A0-CD41-4828-96DB-0C4F848164DB}"/>
                </a:ext>
              </a:extLst>
            </p:cNvPr>
            <p:cNvSpPr txBox="1"/>
            <p:nvPr/>
          </p:nvSpPr>
          <p:spPr>
            <a:xfrm>
              <a:off x="1698852" y="5788777"/>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Train 0.811</a:t>
              </a:r>
            </a:p>
          </p:txBody>
        </p:sp>
        <p:sp>
          <p:nvSpPr>
            <p:cNvPr id="17" name="TextBox 16">
              <a:extLst>
                <a:ext uri="{FF2B5EF4-FFF2-40B4-BE49-F238E27FC236}">
                  <a16:creationId xmlns:a16="http://schemas.microsoft.com/office/drawing/2014/main" id="{898B50A6-EFB0-4C6D-8EC4-578C59D6EFAF}"/>
                </a:ext>
              </a:extLst>
            </p:cNvPr>
            <p:cNvSpPr txBox="1"/>
            <p:nvPr/>
          </p:nvSpPr>
          <p:spPr>
            <a:xfrm>
              <a:off x="2120169" y="6134768"/>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0.66</a:t>
              </a:r>
            </a:p>
          </p:txBody>
        </p:sp>
        <p:sp>
          <p:nvSpPr>
            <p:cNvPr id="16" name="TextBox 15">
              <a:extLst>
                <a:ext uri="{FF2B5EF4-FFF2-40B4-BE49-F238E27FC236}">
                  <a16:creationId xmlns:a16="http://schemas.microsoft.com/office/drawing/2014/main" id="{0C08286A-6533-46F3-8A46-AB5ED122656C}"/>
                </a:ext>
              </a:extLst>
            </p:cNvPr>
            <p:cNvSpPr txBox="1"/>
            <p:nvPr/>
          </p:nvSpPr>
          <p:spPr>
            <a:xfrm>
              <a:off x="1700727" y="5951849"/>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ea typeface="+mn-lt"/>
                  <a:cs typeface="+mn-lt"/>
                </a:rPr>
                <a:t>CV 0.805</a:t>
              </a:r>
            </a:p>
          </p:txBody>
        </p:sp>
      </p:grpSp>
    </p:spTree>
    <p:extLst>
      <p:ext uri="{BB962C8B-B14F-4D97-AF65-F5344CB8AC3E}">
        <p14:creationId xmlns:p14="http://schemas.microsoft.com/office/powerpoint/2010/main" val="139762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Limitations</a:t>
            </a:r>
          </a:p>
        </p:txBody>
      </p:sp>
      <p:sp>
        <p:nvSpPr>
          <p:cNvPr id="3" name="Text Placeholder 3">
            <a:extLst>
              <a:ext uri="{FF2B5EF4-FFF2-40B4-BE49-F238E27FC236}">
                <a16:creationId xmlns:a16="http://schemas.microsoft.com/office/drawing/2014/main" id="{CBE46B6C-DAD2-4E4A-BC9E-F2A5DBCD4817}"/>
              </a:ext>
            </a:extLst>
          </p:cNvPr>
          <p:cNvSpPr txBox="1">
            <a:spLocks/>
          </p:cNvSpPr>
          <p:nvPr/>
        </p:nvSpPr>
        <p:spPr>
          <a:xfrm>
            <a:off x="495079" y="1608592"/>
            <a:ext cx="6199465" cy="347439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66A478"/>
              </a:buClr>
            </a:pPr>
            <a:r>
              <a:rPr lang="en-US" sz="2200" b="1">
                <a:solidFill>
                  <a:schemeClr val="tx1">
                    <a:lumMod val="75000"/>
                    <a:lumOff val="25000"/>
                  </a:schemeClr>
                </a:solidFill>
                <a:latin typeface="Century Gothic"/>
                <a:ea typeface="+mn-lt"/>
                <a:cs typeface="+mn-lt"/>
              </a:rPr>
              <a:t>Spatial resolution </a:t>
            </a:r>
            <a:r>
              <a:rPr lang="en-US" sz="2200">
                <a:solidFill>
                  <a:schemeClr val="tx1">
                    <a:lumMod val="75000"/>
                    <a:lumOff val="25000"/>
                  </a:schemeClr>
                </a:solidFill>
                <a:latin typeface="Century Gothic"/>
                <a:ea typeface="+mn-lt"/>
                <a:cs typeface="+mn-lt"/>
              </a:rPr>
              <a:t>of predictor variables </a:t>
            </a:r>
          </a:p>
          <a:p>
            <a:pPr lvl="1">
              <a:lnSpc>
                <a:spcPct val="100000"/>
              </a:lnSpc>
              <a:buClr>
                <a:srgbClr val="66A478"/>
              </a:buClr>
            </a:pPr>
            <a:r>
              <a:rPr lang="en-US" sz="2200">
                <a:solidFill>
                  <a:schemeClr val="tx1">
                    <a:lumMod val="75000"/>
                    <a:lumOff val="25000"/>
                  </a:schemeClr>
                </a:solidFill>
                <a:latin typeface="Century Gothic"/>
                <a:ea typeface="+mn-lt"/>
                <a:cs typeface="+mn-lt"/>
              </a:rPr>
              <a:t>10 m to 4 km</a:t>
            </a:r>
          </a:p>
          <a:p>
            <a:pPr>
              <a:lnSpc>
                <a:spcPct val="100000"/>
              </a:lnSpc>
              <a:buClr>
                <a:srgbClr val="66A478"/>
              </a:buClr>
            </a:pPr>
            <a:r>
              <a:rPr lang="en-US" sz="2200">
                <a:solidFill>
                  <a:schemeClr val="tx1">
                    <a:lumMod val="75000"/>
                    <a:lumOff val="25000"/>
                  </a:schemeClr>
                </a:solidFill>
                <a:latin typeface="Century Gothic"/>
                <a:ea typeface="+mn-lt"/>
                <a:cs typeface="+mn-lt"/>
              </a:rPr>
              <a:t>Bias of satellite imagery to </a:t>
            </a:r>
            <a:r>
              <a:rPr lang="en-US" sz="2200" b="1">
                <a:solidFill>
                  <a:schemeClr val="tx1">
                    <a:lumMod val="75000"/>
                    <a:lumOff val="25000"/>
                  </a:schemeClr>
                </a:solidFill>
                <a:latin typeface="Century Gothic"/>
                <a:ea typeface="+mn-lt"/>
                <a:cs typeface="+mn-lt"/>
              </a:rPr>
              <a:t>detect larger cheatgrass cover </a:t>
            </a:r>
            <a:endParaRPr lang="en-US" sz="2200" b="1">
              <a:solidFill>
                <a:schemeClr val="tx1">
                  <a:lumMod val="75000"/>
                  <a:lumOff val="25000"/>
                </a:schemeClr>
              </a:solidFill>
              <a:latin typeface="Century Gothic"/>
              <a:cs typeface="Calibri"/>
            </a:endParaRPr>
          </a:p>
          <a:p>
            <a:pPr>
              <a:lnSpc>
                <a:spcPct val="100000"/>
              </a:lnSpc>
              <a:buClr>
                <a:srgbClr val="66A478"/>
              </a:buClr>
            </a:pPr>
            <a:r>
              <a:rPr lang="en-US" sz="2200" b="1">
                <a:solidFill>
                  <a:schemeClr val="tx1">
                    <a:lumMod val="75000"/>
                    <a:lumOff val="25000"/>
                  </a:schemeClr>
                </a:solidFill>
                <a:latin typeface="Century Gothic"/>
                <a:ea typeface="+mn-lt"/>
                <a:cs typeface="+mn-lt"/>
              </a:rPr>
              <a:t>Bias of field samples </a:t>
            </a:r>
            <a:r>
              <a:rPr lang="en-US" sz="2200">
                <a:solidFill>
                  <a:schemeClr val="tx1">
                    <a:lumMod val="75000"/>
                    <a:lumOff val="25000"/>
                  </a:schemeClr>
                </a:solidFill>
                <a:latin typeface="Century Gothic"/>
                <a:ea typeface="+mn-lt"/>
                <a:cs typeface="+mn-lt"/>
              </a:rPr>
              <a:t>closer to roads &amp; trails </a:t>
            </a:r>
            <a:endParaRPr lang="en-US" sz="2200">
              <a:solidFill>
                <a:schemeClr val="tx1">
                  <a:lumMod val="75000"/>
                  <a:lumOff val="25000"/>
                </a:schemeClr>
              </a:solidFill>
              <a:latin typeface="Century Gothic"/>
            </a:endParaRPr>
          </a:p>
          <a:p>
            <a:pPr>
              <a:lnSpc>
                <a:spcPct val="100000"/>
              </a:lnSpc>
              <a:buClr>
                <a:srgbClr val="66A478"/>
              </a:buClr>
            </a:pPr>
            <a:r>
              <a:rPr lang="en-US" sz="2200">
                <a:solidFill>
                  <a:schemeClr val="tx1">
                    <a:lumMod val="75000"/>
                    <a:lumOff val="25000"/>
                  </a:schemeClr>
                </a:solidFill>
                <a:latin typeface="Century Gothic" panose="020F0302020204030204"/>
                <a:cs typeface="Calibri"/>
              </a:rPr>
              <a:t>Challenges of modeling within a varied and diverse landscape</a:t>
            </a:r>
          </a:p>
          <a:p>
            <a:pPr>
              <a:lnSpc>
                <a:spcPct val="100000"/>
              </a:lnSpc>
              <a:buClr>
                <a:srgbClr val="66A478"/>
              </a:buCl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66A478"/>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pSp>
        <p:nvGrpSpPr>
          <p:cNvPr id="8" name="Group 7"/>
          <p:cNvGrpSpPr/>
          <p:nvPr/>
        </p:nvGrpSpPr>
        <p:grpSpPr>
          <a:xfrm>
            <a:off x="6880062" y="889798"/>
            <a:ext cx="5010364" cy="2636184"/>
            <a:chOff x="6880062" y="889798"/>
            <a:chExt cx="5010364" cy="2636184"/>
          </a:xfrm>
        </p:grpSpPr>
        <p:sp>
          <p:nvSpPr>
            <p:cNvPr id="4" name="Rectangle: Rounded Corners 3">
              <a:extLst>
                <a:ext uri="{FF2B5EF4-FFF2-40B4-BE49-F238E27FC236}">
                  <a16:creationId xmlns:a16="http://schemas.microsoft.com/office/drawing/2014/main" id="{618ED3B5-E64C-4896-A3FC-06CE7F15AED9}"/>
                </a:ext>
              </a:extLst>
            </p:cNvPr>
            <p:cNvSpPr/>
            <p:nvPr/>
          </p:nvSpPr>
          <p:spPr>
            <a:xfrm>
              <a:off x="6880062" y="889798"/>
              <a:ext cx="5010364" cy="263618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pic>
          <p:nvPicPr>
            <p:cNvPr id="2" name="Picture 3">
              <a:extLst>
                <a:ext uri="{FF2B5EF4-FFF2-40B4-BE49-F238E27FC236}">
                  <a16:creationId xmlns:a16="http://schemas.microsoft.com/office/drawing/2014/main" id="{23947DA4-5777-469C-98E4-39193025D019}"/>
                </a:ext>
              </a:extLst>
            </p:cNvPr>
            <p:cNvPicPr>
              <a:picLocks noChangeAspect="1"/>
            </p:cNvPicPr>
            <p:nvPr/>
          </p:nvPicPr>
          <p:blipFill rotWithShape="1">
            <a:blip r:embed="rId3"/>
            <a:srcRect l="5104" r="5104"/>
            <a:stretch/>
          </p:blipFill>
          <p:spPr>
            <a:xfrm>
              <a:off x="7092614" y="1477510"/>
              <a:ext cx="2303601" cy="1862243"/>
            </a:xfrm>
            <a:prstGeom prst="rect">
              <a:avLst/>
            </a:prstGeom>
          </p:spPr>
        </p:pic>
        <p:sp>
          <p:nvSpPr>
            <p:cNvPr id="6" name="Rectangle: Top Corners Snipped 5">
              <a:extLst>
                <a:ext uri="{FF2B5EF4-FFF2-40B4-BE49-F238E27FC236}">
                  <a16:creationId xmlns:a16="http://schemas.microsoft.com/office/drawing/2014/main" id="{79B29637-82EC-493D-AF6E-BA5DCA25B756}"/>
                </a:ext>
              </a:extLst>
            </p:cNvPr>
            <p:cNvSpPr/>
            <p:nvPr/>
          </p:nvSpPr>
          <p:spPr>
            <a:xfrm>
              <a:off x="7205480" y="1058156"/>
              <a:ext cx="2016798" cy="422190"/>
            </a:xfrm>
            <a:prstGeom prst="snip2SameRect">
              <a:avLst/>
            </a:prstGeom>
            <a:solidFill>
              <a:srgbClr val="66A47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panose="020B0502020202020204" pitchFamily="34" charset="0"/>
                  <a:cs typeface="Calibri"/>
                </a:rPr>
                <a:t>SRTM (30 m)</a:t>
              </a:r>
            </a:p>
          </p:txBody>
        </p:sp>
        <p:pic>
          <p:nvPicPr>
            <p:cNvPr id="5" name="Picture 7" descr="Chart, funnel chart&#10;&#10;Description automatically generated">
              <a:extLst>
                <a:ext uri="{FF2B5EF4-FFF2-40B4-BE49-F238E27FC236}">
                  <a16:creationId xmlns:a16="http://schemas.microsoft.com/office/drawing/2014/main" id="{5C4CE656-E1E1-4F7C-9158-9AB37CEEE7F3}"/>
                </a:ext>
              </a:extLst>
            </p:cNvPr>
            <p:cNvPicPr>
              <a:picLocks noChangeAspect="1"/>
            </p:cNvPicPr>
            <p:nvPr/>
          </p:nvPicPr>
          <p:blipFill rotWithShape="1">
            <a:blip r:embed="rId4"/>
            <a:srcRect l="41769" t="35714" r="36066" b="41470"/>
            <a:stretch/>
          </p:blipFill>
          <p:spPr>
            <a:xfrm>
              <a:off x="9402191" y="1478368"/>
              <a:ext cx="2302717" cy="1854544"/>
            </a:xfrm>
            <a:prstGeom prst="rect">
              <a:avLst/>
            </a:prstGeom>
          </p:spPr>
        </p:pic>
        <p:sp>
          <p:nvSpPr>
            <p:cNvPr id="10" name="Rectangle: Top Corners Snipped 9">
              <a:extLst>
                <a:ext uri="{FF2B5EF4-FFF2-40B4-BE49-F238E27FC236}">
                  <a16:creationId xmlns:a16="http://schemas.microsoft.com/office/drawing/2014/main" id="{6AF953C9-FE88-46FD-89AF-7BDF49E15BD4}"/>
                </a:ext>
              </a:extLst>
            </p:cNvPr>
            <p:cNvSpPr/>
            <p:nvPr/>
          </p:nvSpPr>
          <p:spPr>
            <a:xfrm>
              <a:off x="9576146" y="1058155"/>
              <a:ext cx="1968417" cy="422190"/>
            </a:xfrm>
            <a:prstGeom prst="snip2SameRect">
              <a:avLst/>
            </a:prstGeom>
            <a:solidFill>
              <a:srgbClr val="66A47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PRISM (4 km)</a:t>
              </a:r>
            </a:p>
          </p:txBody>
        </p:sp>
      </p:grpSp>
      <p:grpSp>
        <p:nvGrpSpPr>
          <p:cNvPr id="7" name="Group 6"/>
          <p:cNvGrpSpPr/>
          <p:nvPr/>
        </p:nvGrpSpPr>
        <p:grpSpPr>
          <a:xfrm>
            <a:off x="6880062" y="3663958"/>
            <a:ext cx="5010364" cy="2854606"/>
            <a:chOff x="7074026" y="3663958"/>
            <a:chExt cx="5010364" cy="2854606"/>
          </a:xfrm>
        </p:grpSpPr>
        <p:sp>
          <p:nvSpPr>
            <p:cNvPr id="15" name="Rectangle: Rounded Corners 14">
              <a:extLst>
                <a:ext uri="{FF2B5EF4-FFF2-40B4-BE49-F238E27FC236}">
                  <a16:creationId xmlns:a16="http://schemas.microsoft.com/office/drawing/2014/main" id="{FAFCBA2D-5F78-4990-A5D8-255E63DE85C8}"/>
                </a:ext>
              </a:extLst>
            </p:cNvPr>
            <p:cNvSpPr/>
            <p:nvPr/>
          </p:nvSpPr>
          <p:spPr>
            <a:xfrm>
              <a:off x="7074026" y="3882380"/>
              <a:ext cx="5010364" cy="263618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entury Gothic" panose="020B0502020202020204" pitchFamily="34" charset="0"/>
              </a:endParaRPr>
            </a:p>
          </p:txBody>
        </p:sp>
        <p:sp>
          <p:nvSpPr>
            <p:cNvPr id="11" name="Rectangle: Top Corners Snipped 10">
              <a:extLst>
                <a:ext uri="{FF2B5EF4-FFF2-40B4-BE49-F238E27FC236}">
                  <a16:creationId xmlns:a16="http://schemas.microsoft.com/office/drawing/2014/main" id="{DC065322-F01B-44F3-999A-E51FAD3FF051}"/>
                </a:ext>
              </a:extLst>
            </p:cNvPr>
            <p:cNvSpPr/>
            <p:nvPr/>
          </p:nvSpPr>
          <p:spPr>
            <a:xfrm>
              <a:off x="7129496" y="3663958"/>
              <a:ext cx="2087121" cy="436301"/>
            </a:xfrm>
            <a:prstGeom prst="snip2SameRect">
              <a:avLst/>
            </a:prstGeom>
            <a:solidFill>
              <a:srgbClr val="66A47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HSM MESS Map</a:t>
              </a:r>
            </a:p>
          </p:txBody>
        </p:sp>
      </p:grpSp>
      <p:pic>
        <p:nvPicPr>
          <p:cNvPr id="13" name="Picture 12" descr="A picture containing text, envelope&#10;&#10;Description automatically generated">
            <a:extLst>
              <a:ext uri="{FF2B5EF4-FFF2-40B4-BE49-F238E27FC236}">
                <a16:creationId xmlns:a16="http://schemas.microsoft.com/office/drawing/2014/main" id="{AE121B23-8247-43C1-8375-8EE548C67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1312" y="3613588"/>
            <a:ext cx="4380219" cy="36496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6349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899"/>
            <a:ext cx="4086771" cy="14548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a:rPr>
              <a:t>Cheatgrass</a:t>
            </a:r>
            <a:endParaRPr lang="en-US" sz="4000" b="1">
              <a:solidFill>
                <a:srgbClr val="66A478"/>
              </a:solidFill>
              <a:latin typeface="Century Gothic" panose="020B0502020202020204" pitchFamily="34" charset="0"/>
            </a:endParaRPr>
          </a:p>
          <a:p>
            <a:r>
              <a:rPr lang="en-US" sz="3200" b="1" i="1">
                <a:solidFill>
                  <a:srgbClr val="66A478"/>
                </a:solidFill>
                <a:latin typeface="Century Gothic" panose="020B0502020202020204" pitchFamily="34" charset="0"/>
                <a:ea typeface="+mj-lt"/>
                <a:cs typeface="+mj-lt"/>
              </a:rPr>
              <a:t>(Bromus tectorum)</a:t>
            </a:r>
            <a:endParaRPr lang="en-US" sz="3200">
              <a:solidFill>
                <a:srgbClr val="66A478"/>
              </a:solidFill>
              <a:latin typeface="Century Gothic" panose="020B0502020202020204" pitchFamily="34" charset="0"/>
            </a:endParaRPr>
          </a:p>
          <a:p>
            <a:endParaRPr lang="en-US" sz="4000" b="1">
              <a:solidFill>
                <a:srgbClr val="66A478"/>
              </a:solidFill>
              <a:latin typeface="Century Gothic" panose="020B0502020202020204" pitchFamily="34" charset="0"/>
            </a:endParaRPr>
          </a:p>
        </p:txBody>
      </p:sp>
      <p:sp>
        <p:nvSpPr>
          <p:cNvPr id="12" name="Text Placeholder 4"/>
          <p:cNvSpPr txBox="1">
            <a:spLocks/>
          </p:cNvSpPr>
          <p:nvPr/>
        </p:nvSpPr>
        <p:spPr>
          <a:xfrm>
            <a:off x="7916946" y="5864292"/>
            <a:ext cx="3404911" cy="26765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100" i="0" u="none" strike="noStrike" kern="1200" cap="none" spc="0" normalizeH="0" baseline="0" noProof="0">
                <a:ln>
                  <a:noFill/>
                </a:ln>
                <a:solidFill>
                  <a:schemeClr val="tx1">
                    <a:lumMod val="75000"/>
                    <a:lumOff val="25000"/>
                  </a:schemeClr>
                </a:solidFill>
                <a:effectLst/>
                <a:uLnTx/>
                <a:uFillTx/>
                <a:latin typeface="Century Gothic"/>
              </a:rPr>
              <a:t>Image Credit:</a:t>
            </a:r>
            <a:r>
              <a:rPr lang="en-US" sz="1100">
                <a:solidFill>
                  <a:schemeClr val="tx1">
                    <a:lumMod val="75000"/>
                    <a:lumOff val="25000"/>
                  </a:schemeClr>
                </a:solidFill>
                <a:latin typeface="Century Gothic"/>
              </a:rPr>
              <a:t> Kurt Stueber</a:t>
            </a:r>
            <a:endParaRPr lang="en-US" sz="1050">
              <a:solidFill>
                <a:schemeClr val="tx1">
                  <a:lumMod val="75000"/>
                  <a:lumOff val="25000"/>
                </a:schemeClr>
              </a:solidFill>
            </a:endParaRPr>
          </a:p>
        </p:txBody>
      </p:sp>
      <p:sp>
        <p:nvSpPr>
          <p:cNvPr id="3" name="Text Placeholder 5">
            <a:extLst>
              <a:ext uri="{FF2B5EF4-FFF2-40B4-BE49-F238E27FC236}">
                <a16:creationId xmlns:a16="http://schemas.microsoft.com/office/drawing/2014/main" id="{81D7D217-47E0-4D8E-B5FF-417ED0DD5D45}"/>
              </a:ext>
            </a:extLst>
          </p:cNvPr>
          <p:cNvSpPr txBox="1">
            <a:spLocks/>
          </p:cNvSpPr>
          <p:nvPr/>
        </p:nvSpPr>
        <p:spPr>
          <a:xfrm>
            <a:off x="623188" y="1552260"/>
            <a:ext cx="4884879" cy="457969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r>
              <a:rPr lang="en-US" sz="2000" b="1">
                <a:solidFill>
                  <a:schemeClr val="tx1">
                    <a:lumMod val="75000"/>
                    <a:lumOff val="25000"/>
                  </a:schemeClr>
                </a:solidFill>
                <a:latin typeface="Century Gothic"/>
              </a:rPr>
              <a:t>Biology</a:t>
            </a:r>
          </a:p>
          <a:p>
            <a:pPr>
              <a:lnSpc>
                <a:spcPct val="100000"/>
              </a:lnSpc>
              <a:spcBef>
                <a:spcPts val="0"/>
              </a:spcBef>
              <a:spcAft>
                <a:spcPts val="600"/>
              </a:spcAft>
              <a:buClr>
                <a:srgbClr val="66A478"/>
              </a:buClr>
              <a:buFont typeface="Arial"/>
              <a:buChar char="•"/>
            </a:pPr>
            <a:r>
              <a:rPr lang="en-US" sz="2000">
                <a:solidFill>
                  <a:schemeClr val="tx1">
                    <a:lumMod val="75000"/>
                    <a:lumOff val="25000"/>
                  </a:schemeClr>
                </a:solidFill>
                <a:latin typeface="Century Gothic"/>
              </a:rPr>
              <a:t>Winter annual grass</a:t>
            </a:r>
            <a:endParaRPr lang="en-US" sz="2000">
              <a:solidFill>
                <a:schemeClr val="tx1">
                  <a:lumMod val="75000"/>
                  <a:lumOff val="25000"/>
                </a:schemeClr>
              </a:solidFill>
              <a:ea typeface="+mn-lt"/>
              <a:cs typeface="+mn-lt"/>
            </a:endParaRPr>
          </a:p>
          <a:p>
            <a:pPr>
              <a:lnSpc>
                <a:spcPct val="100000"/>
              </a:lnSpc>
              <a:spcBef>
                <a:spcPts val="0"/>
              </a:spcBef>
              <a:spcAft>
                <a:spcPts val="600"/>
              </a:spcAft>
              <a:buClr>
                <a:srgbClr val="66A478"/>
              </a:buClr>
              <a:buFont typeface="Arial"/>
              <a:buChar char="•"/>
            </a:pPr>
            <a:r>
              <a:rPr lang="en-US" sz="2000">
                <a:solidFill>
                  <a:schemeClr val="tx1">
                    <a:lumMod val="75000"/>
                    <a:lumOff val="25000"/>
                  </a:schemeClr>
                </a:solidFill>
                <a:latin typeface="Century Gothic"/>
              </a:rPr>
              <a:t>Occupies a wide range of habitat </a:t>
            </a:r>
            <a:endParaRPr lang="en-US">
              <a:solidFill>
                <a:schemeClr val="tx1">
                  <a:lumMod val="75000"/>
                  <a:lumOff val="25000"/>
                </a:schemeClr>
              </a:solidFill>
            </a:endParaRPr>
          </a:p>
          <a:p>
            <a:pPr marL="0" indent="0">
              <a:lnSpc>
                <a:spcPct val="100000"/>
              </a:lnSpc>
              <a:spcBef>
                <a:spcPts val="0"/>
              </a:spcBef>
              <a:spcAft>
                <a:spcPts val="600"/>
              </a:spcAft>
              <a:buNone/>
            </a:pPr>
            <a:endParaRPr lang="en-US" sz="2000" u="sng">
              <a:solidFill>
                <a:schemeClr val="tx1">
                  <a:lumMod val="75000"/>
                  <a:lumOff val="25000"/>
                </a:schemeClr>
              </a:solidFill>
              <a:latin typeface="Century Gothic"/>
            </a:endParaRPr>
          </a:p>
          <a:p>
            <a:pPr marL="0" indent="0">
              <a:lnSpc>
                <a:spcPct val="100000"/>
              </a:lnSpc>
              <a:spcBef>
                <a:spcPts val="0"/>
              </a:spcBef>
              <a:spcAft>
                <a:spcPts val="600"/>
              </a:spcAft>
              <a:buNone/>
            </a:pPr>
            <a:r>
              <a:rPr lang="en-US" sz="2000" b="1">
                <a:solidFill>
                  <a:schemeClr val="tx1">
                    <a:lumMod val="75000"/>
                    <a:lumOff val="25000"/>
                  </a:schemeClr>
                </a:solidFill>
                <a:latin typeface="Century Gothic"/>
              </a:rPr>
              <a:t>History</a:t>
            </a:r>
            <a:endParaRPr lang="en-US" sz="2000" b="1">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r>
              <a:rPr lang="en-US" sz="2000">
                <a:solidFill>
                  <a:schemeClr val="tx1">
                    <a:lumMod val="75000"/>
                    <a:lumOff val="25000"/>
                  </a:schemeClr>
                </a:solidFill>
                <a:latin typeface="Century Gothic"/>
              </a:rPr>
              <a:t>Origin – Eurasia</a:t>
            </a:r>
          </a:p>
          <a:p>
            <a:pPr>
              <a:lnSpc>
                <a:spcPct val="100000"/>
              </a:lnSpc>
              <a:spcBef>
                <a:spcPts val="0"/>
              </a:spcBef>
              <a:spcAft>
                <a:spcPts val="600"/>
              </a:spcAft>
              <a:buClr>
                <a:srgbClr val="66A478"/>
              </a:buClr>
            </a:pPr>
            <a:r>
              <a:rPr lang="en-US" sz="2000">
                <a:solidFill>
                  <a:schemeClr val="tx1">
                    <a:lumMod val="75000"/>
                    <a:lumOff val="25000"/>
                  </a:schemeClr>
                </a:solidFill>
                <a:latin typeface="Century Gothic"/>
              </a:rPr>
              <a:t>1800's – First introduced to the U.S</a:t>
            </a:r>
          </a:p>
          <a:p>
            <a:pPr>
              <a:lnSpc>
                <a:spcPct val="100000"/>
              </a:lnSpc>
              <a:spcBef>
                <a:spcPts val="0"/>
              </a:spcBef>
              <a:spcAft>
                <a:spcPts val="600"/>
              </a:spcAft>
              <a:buClr>
                <a:srgbClr val="66A478"/>
              </a:buClr>
            </a:pPr>
            <a:r>
              <a:rPr lang="en-US" sz="2000">
                <a:solidFill>
                  <a:schemeClr val="tx1">
                    <a:lumMod val="75000"/>
                    <a:lumOff val="25000"/>
                  </a:schemeClr>
                </a:solidFill>
                <a:latin typeface="Century Gothic"/>
              </a:rPr>
              <a:t>1900's – Established in every state</a:t>
            </a:r>
          </a:p>
          <a:p>
            <a:pPr>
              <a:lnSpc>
                <a:spcPct val="100000"/>
              </a:lnSpc>
              <a:spcBef>
                <a:spcPts val="0"/>
              </a:spcBef>
              <a:spcAft>
                <a:spcPts val="600"/>
              </a:spcAft>
              <a:buClr>
                <a:srgbClr val="66A478"/>
              </a:buClr>
            </a:pPr>
            <a:r>
              <a:rPr lang="en-US" sz="2000">
                <a:solidFill>
                  <a:schemeClr val="tx1">
                    <a:lumMod val="75000"/>
                    <a:lumOff val="25000"/>
                  </a:schemeClr>
                </a:solidFill>
                <a:latin typeface="Century Gothic"/>
              </a:rPr>
              <a:t>Current – covers more than 101 million acres in the West</a:t>
            </a:r>
          </a:p>
          <a:p>
            <a:pPr>
              <a:lnSpc>
                <a:spcPct val="100000"/>
              </a:lnSpc>
              <a:spcBef>
                <a:spcPts val="0"/>
              </a:spcBef>
              <a:spcAft>
                <a:spcPts val="600"/>
              </a:spcAft>
            </a:pPr>
            <a:endParaRPr lang="en-US" sz="200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endParaRPr lang="en-US" sz="200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66A478"/>
              </a:buClr>
              <a:buNone/>
            </a:pPr>
            <a:endParaRPr lang="en-US" sz="2000" u="sng">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endParaRPr lang="en-US" sz="1800">
              <a:solidFill>
                <a:schemeClr val="tx1">
                  <a:lumMod val="75000"/>
                  <a:lumOff val="25000"/>
                </a:schemeClr>
              </a:solidFill>
              <a:latin typeface="Century Gothic" panose="020B0502020202020204" pitchFamily="34" charset="0"/>
            </a:endParaRPr>
          </a:p>
        </p:txBody>
      </p:sp>
      <p:pic>
        <p:nvPicPr>
          <p:cNvPr id="5" name="Picture 6">
            <a:extLst>
              <a:ext uri="{FF2B5EF4-FFF2-40B4-BE49-F238E27FC236}">
                <a16:creationId xmlns:a16="http://schemas.microsoft.com/office/drawing/2014/main" id="{A47CD395-4BFC-4676-8724-36F5D3DD33E0}"/>
              </a:ext>
            </a:extLst>
          </p:cNvPr>
          <p:cNvPicPr>
            <a:picLocks noChangeAspect="1"/>
          </p:cNvPicPr>
          <p:nvPr/>
        </p:nvPicPr>
        <p:blipFill>
          <a:blip r:embed="rId3"/>
          <a:stretch>
            <a:fillRect/>
          </a:stretch>
        </p:blipFill>
        <p:spPr>
          <a:xfrm>
            <a:off x="7984067" y="340065"/>
            <a:ext cx="3852333" cy="55428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896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C50D12E-C9EA-4AF3-807C-DA8033FAB618}"/>
              </a:ext>
            </a:extLst>
          </p:cNvPr>
          <p:cNvSpPr/>
          <p:nvPr/>
        </p:nvSpPr>
        <p:spPr>
          <a:xfrm>
            <a:off x="6409883" y="1639792"/>
            <a:ext cx="5283200" cy="3900394"/>
          </a:xfrm>
          <a:prstGeom prst="roundRect">
            <a:avLst>
              <a:gd name="adj" fmla="val 94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052373C-08EB-41ED-AE73-BA602E3DC83C}"/>
              </a:ext>
            </a:extLst>
          </p:cNvPr>
          <p:cNvSpPr/>
          <p:nvPr/>
        </p:nvSpPr>
        <p:spPr>
          <a:xfrm>
            <a:off x="812800" y="1639792"/>
            <a:ext cx="5283200" cy="3900394"/>
          </a:xfrm>
          <a:prstGeom prst="roundRect">
            <a:avLst>
              <a:gd name="adj" fmla="val 1024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Conclusion</a:t>
            </a:r>
            <a:r>
              <a:rPr lang="en-US" sz="4000">
                <a:solidFill>
                  <a:srgbClr val="66A478"/>
                </a:solidFill>
                <a:latin typeface="Century Gothic" panose="020F0302020204030204"/>
              </a:rPr>
              <a:t> |</a:t>
            </a:r>
            <a:r>
              <a:rPr lang="en-US" sz="4000" b="1">
                <a:solidFill>
                  <a:srgbClr val="66A478"/>
                </a:solidFill>
                <a:latin typeface="Century Gothic" panose="020F0302020204030204"/>
              </a:rPr>
              <a:t> </a:t>
            </a:r>
            <a:r>
              <a:rPr lang="en-US" sz="4000">
                <a:solidFill>
                  <a:srgbClr val="66A478"/>
                </a:solidFill>
                <a:latin typeface="Century Gothic" panose="020F0302020204030204"/>
              </a:rPr>
              <a:t>Project Takeaways</a:t>
            </a:r>
          </a:p>
        </p:txBody>
      </p:sp>
      <p:sp>
        <p:nvSpPr>
          <p:cNvPr id="10" name="Text Placeholder 3"/>
          <p:cNvSpPr txBox="1">
            <a:spLocks/>
          </p:cNvSpPr>
          <p:nvPr/>
        </p:nvSpPr>
        <p:spPr>
          <a:xfrm>
            <a:off x="498917" y="1860461"/>
            <a:ext cx="5597083" cy="423703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600"/>
              </a:spcAft>
              <a:buClr>
                <a:srgbClr val="66A478"/>
              </a:buClr>
              <a:buNone/>
            </a:pPr>
            <a:r>
              <a:rPr lang="en-US" b="1">
                <a:solidFill>
                  <a:schemeClr val="tx1">
                    <a:lumMod val="75000"/>
                    <a:lumOff val="25000"/>
                  </a:schemeClr>
                </a:solidFill>
                <a:latin typeface="Century Gothic" panose="020F0302020204030204"/>
              </a:rPr>
              <a:t>Habitat Suitability Model</a:t>
            </a:r>
          </a:p>
          <a:p>
            <a:pPr lvl="1">
              <a:lnSpc>
                <a:spcPct val="100000"/>
              </a:lnSpc>
              <a:spcAft>
                <a:spcPts val="600"/>
              </a:spcAft>
              <a:buClr>
                <a:srgbClr val="66A478"/>
              </a:buClr>
            </a:pPr>
            <a:endParaRPr lang="en-US" sz="2000">
              <a:solidFill>
                <a:schemeClr val="bg2">
                  <a:lumMod val="25000"/>
                </a:schemeClr>
              </a:solidFill>
              <a:latin typeface="Century Gothic" panose="020F0302020204030204"/>
            </a:endParaRPr>
          </a:p>
          <a:p>
            <a:pPr lvl="1">
              <a:lnSpc>
                <a:spcPct val="100000"/>
              </a:lnSpc>
              <a:spcAft>
                <a:spcPts val="600"/>
              </a:spcAft>
              <a:buClr>
                <a:srgbClr val="66A478"/>
              </a:buClr>
            </a:pPr>
            <a:r>
              <a:rPr lang="en-US" sz="2000">
                <a:solidFill>
                  <a:schemeClr val="bg2">
                    <a:lumMod val="25000"/>
                  </a:schemeClr>
                </a:solidFill>
                <a:latin typeface="Century Gothic" panose="020F0302020204030204"/>
              </a:rPr>
              <a:t>Best predictor variables – </a:t>
            </a:r>
            <a:r>
              <a:rPr lang="en-US" sz="2000" b="1">
                <a:solidFill>
                  <a:schemeClr val="bg2">
                    <a:lumMod val="25000"/>
                  </a:schemeClr>
                </a:solidFill>
                <a:latin typeface="Century Gothic" panose="020F0302020204030204"/>
              </a:rPr>
              <a:t>Topographic Variables</a:t>
            </a:r>
          </a:p>
          <a:p>
            <a:pPr lvl="1">
              <a:lnSpc>
                <a:spcPct val="100000"/>
              </a:lnSpc>
              <a:spcAft>
                <a:spcPts val="600"/>
              </a:spcAft>
              <a:buClr>
                <a:srgbClr val="66A478"/>
              </a:buClr>
            </a:pPr>
            <a:r>
              <a:rPr lang="en-US" sz="2000" b="1">
                <a:solidFill>
                  <a:schemeClr val="tx1">
                    <a:lumMod val="75000"/>
                    <a:lumOff val="25000"/>
                  </a:schemeClr>
                </a:solidFill>
                <a:latin typeface="Century Gothic" panose="020F0302020204030204"/>
              </a:rPr>
              <a:t>Burn/disturbance variables weren’t as crucial </a:t>
            </a:r>
            <a:r>
              <a:rPr lang="en-US" sz="2000">
                <a:solidFill>
                  <a:schemeClr val="tx1">
                    <a:lumMod val="75000"/>
                    <a:lumOff val="25000"/>
                  </a:schemeClr>
                </a:solidFill>
                <a:latin typeface="Century Gothic" panose="020F0302020204030204"/>
              </a:rPr>
              <a:t>within our study area</a:t>
            </a:r>
          </a:p>
          <a:p>
            <a:pPr lvl="1">
              <a:lnSpc>
                <a:spcPct val="100000"/>
              </a:lnSpc>
              <a:spcAft>
                <a:spcPts val="600"/>
              </a:spcAft>
              <a:buClr>
                <a:srgbClr val="66A478"/>
              </a:buClr>
            </a:pPr>
            <a:r>
              <a:rPr lang="en-US" sz="2000">
                <a:solidFill>
                  <a:schemeClr val="bg2">
                    <a:lumMod val="25000"/>
                  </a:schemeClr>
                </a:solidFill>
                <a:latin typeface="Century Gothic" panose="020F0302020204030204"/>
              </a:rPr>
              <a:t>Can help </a:t>
            </a:r>
            <a:r>
              <a:rPr lang="en-US" sz="2000" b="1">
                <a:solidFill>
                  <a:schemeClr val="bg2">
                    <a:lumMod val="25000"/>
                  </a:schemeClr>
                </a:solidFill>
                <a:latin typeface="Century Gothic" panose="020F0302020204030204"/>
              </a:rPr>
              <a:t>improve the detection model</a:t>
            </a:r>
          </a:p>
        </p:txBody>
      </p:sp>
      <p:sp>
        <p:nvSpPr>
          <p:cNvPr id="4" name="Text Placeholder 3">
            <a:extLst>
              <a:ext uri="{FF2B5EF4-FFF2-40B4-BE49-F238E27FC236}">
                <a16:creationId xmlns:a16="http://schemas.microsoft.com/office/drawing/2014/main" id="{BA454684-A415-416E-A7C5-0713910B5ED9}"/>
              </a:ext>
            </a:extLst>
          </p:cNvPr>
          <p:cNvSpPr txBox="1">
            <a:spLocks/>
          </p:cNvSpPr>
          <p:nvPr/>
        </p:nvSpPr>
        <p:spPr>
          <a:xfrm>
            <a:off x="6096000" y="1860461"/>
            <a:ext cx="5597083" cy="380074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600"/>
              </a:spcAft>
              <a:buClr>
                <a:srgbClr val="66A478"/>
              </a:buClr>
              <a:buNone/>
            </a:pPr>
            <a:r>
              <a:rPr lang="en-US" b="1">
                <a:solidFill>
                  <a:schemeClr val="tx1">
                    <a:lumMod val="75000"/>
                    <a:lumOff val="25000"/>
                  </a:schemeClr>
                </a:solidFill>
                <a:latin typeface="Century Gothic" panose="020F0302020204030204"/>
              </a:rPr>
              <a:t>Detection Model</a:t>
            </a:r>
          </a:p>
          <a:p>
            <a:pPr marL="457200" lvl="1" indent="0">
              <a:lnSpc>
                <a:spcPct val="100000"/>
              </a:lnSpc>
              <a:spcAft>
                <a:spcPts val="600"/>
              </a:spcAft>
              <a:buClr>
                <a:srgbClr val="66A478"/>
              </a:buClr>
              <a:buNone/>
            </a:pPr>
            <a:endParaRPr lang="en-US" sz="2000" b="1">
              <a:solidFill>
                <a:schemeClr val="accent6">
                  <a:lumMod val="50000"/>
                </a:schemeClr>
              </a:solidFill>
              <a:latin typeface="Century Gothic" panose="020F0302020204030204"/>
            </a:endParaRPr>
          </a:p>
          <a:p>
            <a:pPr lvl="1">
              <a:lnSpc>
                <a:spcPct val="100000"/>
              </a:lnSpc>
              <a:spcAft>
                <a:spcPts val="600"/>
              </a:spcAft>
              <a:buClr>
                <a:srgbClr val="66A478"/>
              </a:buClr>
            </a:pPr>
            <a:r>
              <a:rPr lang="en-US" sz="2000">
                <a:solidFill>
                  <a:schemeClr val="tx1">
                    <a:lumMod val="75000"/>
                    <a:lumOff val="25000"/>
                  </a:schemeClr>
                </a:solidFill>
                <a:latin typeface="Century Gothic" panose="020F0302020204030204"/>
              </a:rPr>
              <a:t>Best detection variables – </a:t>
            </a:r>
            <a:r>
              <a:rPr lang="en-US" sz="2000" b="1">
                <a:solidFill>
                  <a:schemeClr val="tx1">
                    <a:lumMod val="75000"/>
                    <a:lumOff val="25000"/>
                  </a:schemeClr>
                </a:solidFill>
                <a:latin typeface="Century Gothic" panose="020F0302020204030204"/>
              </a:rPr>
              <a:t>Tasseled-Cap</a:t>
            </a:r>
            <a:r>
              <a:rPr lang="en-US" sz="2000">
                <a:solidFill>
                  <a:schemeClr val="tx1">
                    <a:lumMod val="75000"/>
                    <a:lumOff val="25000"/>
                  </a:schemeClr>
                </a:solidFill>
                <a:latin typeface="Century Gothic" panose="020F0302020204030204"/>
              </a:rPr>
              <a:t> using </a:t>
            </a:r>
            <a:r>
              <a:rPr lang="en-US" sz="2000" b="1">
                <a:solidFill>
                  <a:schemeClr val="tx1">
                    <a:lumMod val="75000"/>
                    <a:lumOff val="25000"/>
                  </a:schemeClr>
                </a:solidFill>
                <a:latin typeface="Century Gothic" panose="020F0302020204030204"/>
              </a:rPr>
              <a:t>May Imagery </a:t>
            </a:r>
            <a:r>
              <a:rPr lang="en-US" sz="2000">
                <a:solidFill>
                  <a:schemeClr val="tx1">
                    <a:lumMod val="75000"/>
                    <a:lumOff val="25000"/>
                  </a:schemeClr>
                </a:solidFill>
                <a:latin typeface="Century Gothic" panose="020F0302020204030204"/>
              </a:rPr>
              <a:t>(due to pre –boot-stage)</a:t>
            </a:r>
          </a:p>
          <a:p>
            <a:pPr lvl="1">
              <a:lnSpc>
                <a:spcPct val="100000"/>
              </a:lnSpc>
              <a:spcAft>
                <a:spcPts val="600"/>
              </a:spcAft>
              <a:buClr>
                <a:srgbClr val="66A478"/>
              </a:buClr>
            </a:pPr>
            <a:r>
              <a:rPr lang="en-US" sz="2000">
                <a:solidFill>
                  <a:schemeClr val="tx1">
                    <a:lumMod val="75000"/>
                    <a:lumOff val="25000"/>
                  </a:schemeClr>
                </a:solidFill>
                <a:latin typeface="Century Gothic" panose="020F0302020204030204"/>
              </a:rPr>
              <a:t>Cheatgrass could be detected using the plant’s boot-stage</a:t>
            </a:r>
            <a:endParaRPr lang="en-US" sz="1600">
              <a:solidFill>
                <a:schemeClr val="tx1">
                  <a:lumMod val="75000"/>
                  <a:lumOff val="25000"/>
                </a:schemeClr>
              </a:solidFill>
              <a:latin typeface="Century Gothic" panose="020F0302020204030204"/>
            </a:endParaRPr>
          </a:p>
          <a:p>
            <a:pPr lvl="1">
              <a:lnSpc>
                <a:spcPct val="100000"/>
              </a:lnSpc>
              <a:spcAft>
                <a:spcPts val="600"/>
              </a:spcAft>
              <a:buClr>
                <a:srgbClr val="66A478"/>
              </a:buClr>
            </a:pPr>
            <a:r>
              <a:rPr lang="en-US" sz="2000">
                <a:solidFill>
                  <a:schemeClr val="tx1">
                    <a:lumMod val="75000"/>
                    <a:lumOff val="25000"/>
                  </a:schemeClr>
                </a:solidFill>
                <a:latin typeface="Century Gothic" panose="020F0302020204030204"/>
              </a:rPr>
              <a:t>Differenced indices provided a model within a </a:t>
            </a:r>
            <a:r>
              <a:rPr lang="en-US" sz="2000" b="1">
                <a:solidFill>
                  <a:schemeClr val="tx1">
                    <a:lumMod val="75000"/>
                    <a:lumOff val="25000"/>
                  </a:schemeClr>
                </a:solidFill>
                <a:latin typeface="Century Gothic" panose="020F0302020204030204"/>
              </a:rPr>
              <a:t>short timeframe</a:t>
            </a:r>
          </a:p>
        </p:txBody>
      </p:sp>
    </p:spTree>
    <p:extLst>
      <p:ext uri="{BB962C8B-B14F-4D97-AF65-F5344CB8AC3E}">
        <p14:creationId xmlns:p14="http://schemas.microsoft.com/office/powerpoint/2010/main" val="96872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67B5CA-2854-4984-A886-6B5D4A0A5784}"/>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Conclusion </a:t>
            </a:r>
            <a:r>
              <a:rPr lang="en-US" sz="4000">
                <a:solidFill>
                  <a:srgbClr val="66A478"/>
                </a:solidFill>
                <a:latin typeface="Century Gothic" panose="020F0302020204030204"/>
              </a:rPr>
              <a:t>|</a:t>
            </a:r>
            <a:r>
              <a:rPr lang="en-US" sz="4000" b="1">
                <a:solidFill>
                  <a:srgbClr val="66A478"/>
                </a:solidFill>
                <a:latin typeface="Century Gothic" panose="020F0302020204030204"/>
              </a:rPr>
              <a:t> </a:t>
            </a:r>
            <a:r>
              <a:rPr lang="en-US" sz="4000">
                <a:solidFill>
                  <a:srgbClr val="66A478"/>
                </a:solidFill>
                <a:latin typeface="Century Gothic" panose="020F0302020204030204"/>
              </a:rPr>
              <a:t>Management Takeaways</a:t>
            </a:r>
            <a:endParaRPr lang="en-US" sz="4000" b="1">
              <a:solidFill>
                <a:srgbClr val="66A478"/>
              </a:solidFill>
              <a:latin typeface="Century Gothic" panose="020F0302020204030204"/>
            </a:endParaRPr>
          </a:p>
        </p:txBody>
      </p:sp>
      <p:pic>
        <p:nvPicPr>
          <p:cNvPr id="2" name="Picture 2" descr="A picture containing grass, tree, outdoor, smoke&#10;&#10;Description automatically generated">
            <a:extLst>
              <a:ext uri="{FF2B5EF4-FFF2-40B4-BE49-F238E27FC236}">
                <a16:creationId xmlns:a16="http://schemas.microsoft.com/office/drawing/2014/main" id="{1A95C512-B77C-4A31-83EF-BFDEA386E1D1}"/>
              </a:ext>
            </a:extLst>
          </p:cNvPr>
          <p:cNvPicPr>
            <a:picLocks noChangeAspect="1"/>
          </p:cNvPicPr>
          <p:nvPr/>
        </p:nvPicPr>
        <p:blipFill>
          <a:blip r:embed="rId3"/>
          <a:stretch>
            <a:fillRect/>
          </a:stretch>
        </p:blipFill>
        <p:spPr>
          <a:xfrm>
            <a:off x="6434158" y="1655113"/>
            <a:ext cx="5506596" cy="3704053"/>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1079CD1-55B7-46B9-93A5-0A7832B1568E}"/>
              </a:ext>
            </a:extLst>
          </p:cNvPr>
          <p:cNvSpPr txBox="1"/>
          <p:nvPr/>
        </p:nvSpPr>
        <p:spPr>
          <a:xfrm>
            <a:off x="9187456" y="5097556"/>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rgbClr val="FFFFFF"/>
                </a:solidFill>
                <a:latin typeface="Century Gothic"/>
              </a:rPr>
              <a:t>Image Credit: USDA/NRCS</a:t>
            </a:r>
          </a:p>
        </p:txBody>
      </p:sp>
      <p:sp>
        <p:nvSpPr>
          <p:cNvPr id="5" name="Rectangle 4"/>
          <p:cNvSpPr/>
          <p:nvPr/>
        </p:nvSpPr>
        <p:spPr>
          <a:xfrm>
            <a:off x="495300" y="1521652"/>
            <a:ext cx="5669280" cy="4555093"/>
          </a:xfrm>
          <a:prstGeom prst="rect">
            <a:avLst/>
          </a:prstGeom>
        </p:spPr>
        <p:txBody>
          <a:bodyPr wrap="square">
            <a:spAutoFit/>
          </a:bodyPr>
          <a:lstStyle/>
          <a:p>
            <a:pPr lvl="1" indent="-336550">
              <a:lnSpc>
                <a:spcPct val="100000"/>
              </a:lnSpc>
              <a:spcAft>
                <a:spcPts val="600"/>
              </a:spcAft>
              <a:buClr>
                <a:srgbClr val="66A478"/>
              </a:buClr>
              <a:buFont typeface="Arial" panose="020B0604020202020204" pitchFamily="34" charset="0"/>
              <a:buChar char="•"/>
            </a:pPr>
            <a:r>
              <a:rPr lang="en-US" sz="2200">
                <a:solidFill>
                  <a:schemeClr val="tx1">
                    <a:lumMod val="75000"/>
                    <a:lumOff val="25000"/>
                  </a:schemeClr>
                </a:solidFill>
                <a:latin typeface="Century Gothic" panose="020F0302020204030204"/>
              </a:rPr>
              <a:t>Habitat Suitability Model is useful for cheatgrass mitigation</a:t>
            </a:r>
          </a:p>
          <a:p>
            <a:pPr lvl="1" indent="-336550">
              <a:lnSpc>
                <a:spcPct val="100000"/>
              </a:lnSpc>
              <a:spcAft>
                <a:spcPts val="600"/>
              </a:spcAft>
              <a:buClr>
                <a:srgbClr val="66A478"/>
              </a:buClr>
              <a:buFont typeface="Arial" panose="020B0604020202020204" pitchFamily="34" charset="0"/>
              <a:buChar char="•"/>
            </a:pPr>
            <a:endParaRPr lang="en-US" sz="2200">
              <a:solidFill>
                <a:schemeClr val="tx1">
                  <a:lumMod val="75000"/>
                  <a:lumOff val="25000"/>
                </a:schemeClr>
              </a:solidFill>
              <a:latin typeface="Century Gothic" panose="020F0302020204030204"/>
            </a:endParaRPr>
          </a:p>
          <a:p>
            <a:pPr lvl="1" indent="-336550">
              <a:spcAft>
                <a:spcPts val="600"/>
              </a:spcAft>
              <a:buClr>
                <a:srgbClr val="66A478"/>
              </a:buClr>
              <a:buFont typeface="Arial" panose="020B0604020202020204" pitchFamily="34" charset="0"/>
              <a:buChar char="•"/>
            </a:pPr>
            <a:r>
              <a:rPr lang="en-US" sz="2200">
                <a:solidFill>
                  <a:schemeClr val="tx1">
                    <a:lumMod val="75000"/>
                    <a:lumOff val="25000"/>
                  </a:schemeClr>
                </a:solidFill>
                <a:latin typeface="Century Gothic" panose="020F0302020204030204"/>
              </a:rPr>
              <a:t>Post-fire detection is possible within a short time frame if changes due to boot-stage is captured</a:t>
            </a:r>
          </a:p>
          <a:p>
            <a:pPr lvl="1" indent="-336550">
              <a:spcAft>
                <a:spcPts val="600"/>
              </a:spcAft>
              <a:buClr>
                <a:srgbClr val="66A478"/>
              </a:buClr>
              <a:buFont typeface="Arial" panose="020B0604020202020204" pitchFamily="34" charset="0"/>
              <a:buChar char="•"/>
            </a:pPr>
            <a:endParaRPr lang="en-US" sz="2200">
              <a:solidFill>
                <a:schemeClr val="tx1">
                  <a:lumMod val="75000"/>
                  <a:lumOff val="25000"/>
                </a:schemeClr>
              </a:solidFill>
              <a:latin typeface="Century Gothic" panose="020F0302020204030204"/>
            </a:endParaRPr>
          </a:p>
          <a:p>
            <a:pPr lvl="1" indent="-336550">
              <a:spcAft>
                <a:spcPts val="600"/>
              </a:spcAft>
              <a:buClr>
                <a:srgbClr val="66A478"/>
              </a:buClr>
              <a:buFont typeface="Arial" panose="020B0604020202020204" pitchFamily="34" charset="0"/>
              <a:buChar char="•"/>
            </a:pPr>
            <a:r>
              <a:rPr lang="en-US" sz="2200">
                <a:solidFill>
                  <a:schemeClr val="tx1">
                    <a:lumMod val="75000"/>
                    <a:lumOff val="25000"/>
                  </a:schemeClr>
                </a:solidFill>
                <a:latin typeface="Century Gothic" panose="020F0302020204030204"/>
              </a:rPr>
              <a:t>Remote sensing provides a time and money saving method for modeling cheatgrass</a:t>
            </a:r>
          </a:p>
          <a:p>
            <a:pPr lvl="1" indent="-336550">
              <a:spcAft>
                <a:spcPts val="600"/>
              </a:spcAft>
              <a:buClr>
                <a:srgbClr val="66A478"/>
              </a:buClr>
              <a:buFont typeface="Arial" panose="020B0604020202020204" pitchFamily="34" charset="0"/>
              <a:buChar char="•"/>
            </a:pPr>
            <a:endParaRPr lang="en-US" sz="2000">
              <a:solidFill>
                <a:schemeClr val="tx1">
                  <a:lumMod val="75000"/>
                  <a:lumOff val="25000"/>
                </a:schemeClr>
              </a:solidFill>
              <a:latin typeface="Century Gothic" panose="020F0302020204030204"/>
            </a:endParaRPr>
          </a:p>
          <a:p>
            <a:pPr lvl="1" indent="-336550">
              <a:lnSpc>
                <a:spcPct val="100000"/>
              </a:lnSpc>
              <a:spcAft>
                <a:spcPts val="600"/>
              </a:spcAft>
              <a:buClr>
                <a:srgbClr val="66A478"/>
              </a:buClr>
              <a:buFont typeface="Arial" panose="020B0604020202020204" pitchFamily="34" charset="0"/>
              <a:buChar char="•"/>
            </a:pPr>
            <a:endParaRPr lang="en-US" sz="200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02541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E8E7B1-3DBC-4902-BB3A-0AE762D8600C}"/>
              </a:ext>
            </a:extLst>
          </p:cNvPr>
          <p:cNvSpPr/>
          <p:nvPr/>
        </p:nvSpPr>
        <p:spPr>
          <a:xfrm>
            <a:off x="5969306" y="-2754"/>
            <a:ext cx="3828361" cy="6857999"/>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Future Work</a:t>
            </a:r>
          </a:p>
        </p:txBody>
      </p:sp>
      <p:sp>
        <p:nvSpPr>
          <p:cNvPr id="10" name="Text Placeholder 3"/>
          <p:cNvSpPr txBox="1">
            <a:spLocks/>
          </p:cNvSpPr>
          <p:nvPr/>
        </p:nvSpPr>
        <p:spPr>
          <a:xfrm>
            <a:off x="498917" y="1147769"/>
            <a:ext cx="11483621"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6A478"/>
              </a:buClr>
              <a:buNone/>
            </a:pPr>
            <a:endParaRPr lang="en-US" u="sng">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b="1">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2" name="Text Placeholder 3">
            <a:extLst>
              <a:ext uri="{FF2B5EF4-FFF2-40B4-BE49-F238E27FC236}">
                <a16:creationId xmlns:a16="http://schemas.microsoft.com/office/drawing/2014/main" id="{FA1E0BC9-3865-45D0-B967-39640AD99D3C}"/>
              </a:ext>
            </a:extLst>
          </p:cNvPr>
          <p:cNvSpPr txBox="1">
            <a:spLocks/>
          </p:cNvSpPr>
          <p:nvPr/>
        </p:nvSpPr>
        <p:spPr>
          <a:xfrm>
            <a:off x="495300" y="1665127"/>
            <a:ext cx="5331779" cy="35222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336550">
              <a:lnSpc>
                <a:spcPct val="100000"/>
              </a:lnSpc>
              <a:spcBef>
                <a:spcPts val="0"/>
              </a:spcBef>
              <a:buClr>
                <a:srgbClr val="66A478"/>
              </a:buClr>
              <a:buFont typeface="Arial"/>
              <a:buChar char="•"/>
            </a:pPr>
            <a:r>
              <a:rPr lang="en-US" sz="2200">
                <a:solidFill>
                  <a:schemeClr val="tx1">
                    <a:lumMod val="75000"/>
                    <a:lumOff val="25000"/>
                  </a:schemeClr>
                </a:solidFill>
                <a:latin typeface="Century Gothic" panose="020F0302020204030204"/>
              </a:rPr>
              <a:t>Models that capture varied landscape</a:t>
            </a:r>
          </a:p>
          <a:p>
            <a:pPr marL="914400" lvl="2" indent="-336550">
              <a:lnSpc>
                <a:spcPct val="100000"/>
              </a:lnSpc>
              <a:spcBef>
                <a:spcPts val="600"/>
              </a:spcBef>
              <a:buClr>
                <a:srgbClr val="66A478"/>
              </a:buClr>
              <a:buFont typeface="Arial"/>
              <a:buChar char="•"/>
            </a:pPr>
            <a:r>
              <a:rPr lang="en-US" sz="2200">
                <a:solidFill>
                  <a:schemeClr val="tx1">
                    <a:lumMod val="75000"/>
                    <a:lumOff val="25000"/>
                  </a:schemeClr>
                </a:solidFill>
                <a:latin typeface="Century Gothic" panose="020F0302020204030204"/>
              </a:rPr>
              <a:t>Specific models</a:t>
            </a:r>
          </a:p>
          <a:p>
            <a:pPr marL="914400" lvl="2" indent="-336550">
              <a:lnSpc>
                <a:spcPct val="100000"/>
              </a:lnSpc>
              <a:spcBef>
                <a:spcPts val="0"/>
              </a:spcBef>
              <a:buClr>
                <a:srgbClr val="66A478"/>
              </a:buClr>
              <a:buFont typeface="Arial"/>
              <a:buChar char="•"/>
            </a:pPr>
            <a:r>
              <a:rPr lang="en-US" sz="2200">
                <a:solidFill>
                  <a:schemeClr val="tx1">
                    <a:lumMod val="75000"/>
                    <a:lumOff val="25000"/>
                  </a:schemeClr>
                </a:solidFill>
                <a:latin typeface="Century Gothic" panose="020F0302020204030204"/>
              </a:rPr>
              <a:t>More field points</a:t>
            </a:r>
          </a:p>
          <a:p>
            <a:pPr lvl="1">
              <a:lnSpc>
                <a:spcPct val="100000"/>
              </a:lnSpc>
              <a:spcBef>
                <a:spcPts val="0"/>
              </a:spcBef>
              <a:buClr>
                <a:srgbClr val="66A478"/>
              </a:buClr>
              <a:buFont typeface="Arial"/>
              <a:buChar char="•"/>
            </a:pPr>
            <a:endParaRPr lang="en-US" sz="2200">
              <a:solidFill>
                <a:schemeClr val="tx1">
                  <a:lumMod val="75000"/>
                  <a:lumOff val="25000"/>
                </a:schemeClr>
              </a:solidFill>
              <a:latin typeface="Century Gothic" panose="020F0302020204030204"/>
            </a:endParaRPr>
          </a:p>
          <a:p>
            <a:pPr marL="457200" lvl="1" indent="-336550">
              <a:lnSpc>
                <a:spcPct val="100000"/>
              </a:lnSpc>
              <a:spcBef>
                <a:spcPts val="0"/>
              </a:spcBef>
              <a:buClr>
                <a:srgbClr val="66A478"/>
              </a:buClr>
              <a:buFont typeface="Arial"/>
              <a:buChar char="•"/>
            </a:pPr>
            <a:r>
              <a:rPr lang="en-US" sz="2200">
                <a:solidFill>
                  <a:schemeClr val="tx1">
                    <a:lumMod val="75000"/>
                    <a:lumOff val="25000"/>
                  </a:schemeClr>
                </a:solidFill>
                <a:latin typeface="Century Gothic" panose="020F0302020204030204"/>
              </a:rPr>
              <a:t>Expand analysis temporally </a:t>
            </a:r>
          </a:p>
          <a:p>
            <a:pPr marL="806450" lvl="2">
              <a:lnSpc>
                <a:spcPct val="100000"/>
              </a:lnSpc>
              <a:spcBef>
                <a:spcPts val="600"/>
              </a:spcBef>
              <a:buClr>
                <a:srgbClr val="66A478"/>
              </a:buClr>
              <a:buFont typeface="Arial"/>
              <a:buChar char="•"/>
            </a:pPr>
            <a:r>
              <a:rPr lang="en-US" sz="2200">
                <a:solidFill>
                  <a:schemeClr val="tx1">
                    <a:lumMod val="75000"/>
                    <a:lumOff val="25000"/>
                  </a:schemeClr>
                </a:solidFill>
                <a:latin typeface="Century Gothic" panose="020F0302020204030204"/>
              </a:rPr>
              <a:t>Focus on other life stages</a:t>
            </a:r>
          </a:p>
          <a:p>
            <a:pPr lvl="1">
              <a:lnSpc>
                <a:spcPct val="100000"/>
              </a:lnSpc>
              <a:spcBef>
                <a:spcPts val="0"/>
              </a:spcBef>
              <a:buClr>
                <a:srgbClr val="66A478"/>
              </a:buClr>
            </a:pPr>
            <a:endParaRPr lang="en-US" sz="2200">
              <a:solidFill>
                <a:schemeClr val="tx1">
                  <a:lumMod val="75000"/>
                  <a:lumOff val="25000"/>
                </a:schemeClr>
              </a:solidFill>
              <a:latin typeface="Century Gothic" panose="020F0302020204030204"/>
            </a:endParaRPr>
          </a:p>
          <a:p>
            <a:pPr marL="457200" lvl="1" indent="-336550">
              <a:lnSpc>
                <a:spcPct val="100000"/>
              </a:lnSpc>
              <a:spcBef>
                <a:spcPts val="0"/>
              </a:spcBef>
              <a:buClr>
                <a:srgbClr val="66A478"/>
              </a:buClr>
              <a:buFont typeface="Arial"/>
              <a:buChar char="•"/>
            </a:pPr>
            <a:r>
              <a:rPr lang="en-US" sz="2200">
                <a:solidFill>
                  <a:schemeClr val="tx1">
                    <a:lumMod val="75000"/>
                    <a:lumOff val="25000"/>
                  </a:schemeClr>
                </a:solidFill>
                <a:latin typeface="Century Gothic" panose="020F0302020204030204"/>
              </a:rPr>
              <a:t>Address additional disturbances </a:t>
            </a:r>
          </a:p>
          <a:p>
            <a:pPr marL="806450" lvl="2">
              <a:lnSpc>
                <a:spcPct val="100000"/>
              </a:lnSpc>
              <a:spcBef>
                <a:spcPts val="600"/>
              </a:spcBef>
              <a:buClr>
                <a:srgbClr val="66A478"/>
              </a:buClr>
              <a:buFont typeface="Arial"/>
              <a:buChar char="•"/>
            </a:pPr>
            <a:r>
              <a:rPr lang="en-US" sz="2200">
                <a:solidFill>
                  <a:schemeClr val="tx1">
                    <a:lumMod val="75000"/>
                    <a:lumOff val="25000"/>
                  </a:schemeClr>
                </a:solidFill>
                <a:latin typeface="Century Gothic" panose="020F0302020204030204"/>
              </a:rPr>
              <a:t>Poudre flood</a:t>
            </a:r>
            <a:endParaRPr lang="en-US" sz="2200" b="1">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sz="2000">
              <a:solidFill>
                <a:schemeClr val="tx1">
                  <a:lumMod val="75000"/>
                  <a:lumOff val="25000"/>
                </a:schemeClr>
              </a:solidFill>
              <a:latin typeface="Century Gothic" panose="020F0302020204030204"/>
            </a:endParaRPr>
          </a:p>
          <a:p>
            <a:pPr marL="0" indent="0">
              <a:lnSpc>
                <a:spcPct val="100000"/>
              </a:lnSpc>
              <a:spcAft>
                <a:spcPts val="600"/>
              </a:spcAft>
              <a:buClr>
                <a:srgbClr val="7EB761"/>
              </a:buClr>
              <a:buNone/>
            </a:pPr>
            <a:endParaRPr lang="en-US" sz="2000">
              <a:solidFill>
                <a:schemeClr val="tx1">
                  <a:lumMod val="75000"/>
                  <a:lumOff val="25000"/>
                </a:schemeClr>
              </a:solidFill>
              <a:latin typeface="Century Gothic" panose="020F0302020204030204"/>
            </a:endParaRPr>
          </a:p>
        </p:txBody>
      </p:sp>
      <p:pic>
        <p:nvPicPr>
          <p:cNvPr id="3" name="Picture 4">
            <a:extLst>
              <a:ext uri="{FF2B5EF4-FFF2-40B4-BE49-F238E27FC236}">
                <a16:creationId xmlns:a16="http://schemas.microsoft.com/office/drawing/2014/main" id="{647BBC39-EC2B-4203-83F0-6DA2D6E90212}"/>
              </a:ext>
            </a:extLst>
          </p:cNvPr>
          <p:cNvPicPr>
            <a:picLocks noChangeAspect="1"/>
          </p:cNvPicPr>
          <p:nvPr/>
        </p:nvPicPr>
        <p:blipFill>
          <a:blip r:embed="rId3"/>
          <a:stretch>
            <a:fillRect/>
          </a:stretch>
        </p:blipFill>
        <p:spPr>
          <a:xfrm>
            <a:off x="6386112" y="1427143"/>
            <a:ext cx="5515777" cy="415978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BC2AC0D4-799D-44D7-8790-6AEA6CF1683E}"/>
              </a:ext>
            </a:extLst>
          </p:cNvPr>
          <p:cNvSpPr txBox="1"/>
          <p:nvPr/>
        </p:nvSpPr>
        <p:spPr>
          <a:xfrm>
            <a:off x="8756975" y="5311871"/>
            <a:ext cx="33677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entury Gothic"/>
              </a:rPr>
              <a:t>Image Credit: Bureau of Land Management</a:t>
            </a:r>
          </a:p>
        </p:txBody>
      </p:sp>
    </p:spTree>
    <p:extLst>
      <p:ext uri="{BB962C8B-B14F-4D97-AF65-F5344CB8AC3E}">
        <p14:creationId xmlns:p14="http://schemas.microsoft.com/office/powerpoint/2010/main" val="3802842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66889" y="1124068"/>
            <a:ext cx="5614812" cy="52539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66A478"/>
              </a:buClr>
              <a:defRPr/>
            </a:pPr>
            <a:r>
              <a:rPr lang="en-US" sz="2400" b="1" u="sng">
                <a:latin typeface="Century Gothic"/>
              </a:rPr>
              <a:t>Science Advisors</a:t>
            </a:r>
          </a:p>
          <a:p>
            <a:pPr marL="342900" indent="-342900">
              <a:lnSpc>
                <a:spcPct val="100000"/>
              </a:lnSpc>
              <a:spcBef>
                <a:spcPts val="0"/>
              </a:spcBef>
              <a:spcAft>
                <a:spcPts val="600"/>
              </a:spcAft>
              <a:buClr>
                <a:srgbClr val="66A478"/>
              </a:buClr>
              <a:buChar char="•"/>
              <a:defRPr/>
            </a:pPr>
            <a:r>
              <a:rPr lang="en-US" b="1">
                <a:latin typeface="Century Gothic"/>
              </a:rPr>
              <a:t>Peder Engelstad</a:t>
            </a:r>
            <a:r>
              <a:rPr lang="en-US">
                <a:latin typeface="Century Gothic"/>
              </a:rPr>
              <a:t>, CSU, Natural Resources Ecology Laboratory</a:t>
            </a:r>
          </a:p>
          <a:p>
            <a:pPr marL="342900" indent="-342900">
              <a:lnSpc>
                <a:spcPct val="100000"/>
              </a:lnSpc>
              <a:spcBef>
                <a:spcPts val="0"/>
              </a:spcBef>
              <a:spcAft>
                <a:spcPts val="600"/>
              </a:spcAft>
              <a:buClr>
                <a:srgbClr val="66A478"/>
              </a:buClr>
              <a:buChar char="•"/>
              <a:defRPr/>
            </a:pPr>
            <a:r>
              <a:rPr lang="en-US" b="1">
                <a:latin typeface="Century Gothic"/>
              </a:rPr>
              <a:t>Nicholas Young</a:t>
            </a:r>
            <a:r>
              <a:rPr lang="en-US">
                <a:latin typeface="Century Gothic"/>
              </a:rPr>
              <a:t>, CSU, Natural Resource Ecology Laboratory</a:t>
            </a:r>
          </a:p>
          <a:p>
            <a:pPr marL="342900" indent="-342900">
              <a:lnSpc>
                <a:spcPct val="100000"/>
              </a:lnSpc>
              <a:spcBef>
                <a:spcPts val="0"/>
              </a:spcBef>
              <a:spcAft>
                <a:spcPts val="600"/>
              </a:spcAft>
              <a:buClr>
                <a:srgbClr val="66A478"/>
              </a:buClr>
              <a:buChar char="•"/>
              <a:defRPr/>
            </a:pPr>
            <a:r>
              <a:rPr lang="en-US" b="1">
                <a:latin typeface="Century Gothic"/>
              </a:rPr>
              <a:t>Dr. Tony Vorster</a:t>
            </a:r>
            <a:r>
              <a:rPr lang="en-US">
                <a:latin typeface="Century Gothic"/>
              </a:rPr>
              <a:t>, CSU, Natural Resource Ecology Laboratory</a:t>
            </a:r>
          </a:p>
          <a:p>
            <a:pPr marL="342900" indent="-342900">
              <a:lnSpc>
                <a:spcPct val="100000"/>
              </a:lnSpc>
              <a:spcBef>
                <a:spcPts val="0"/>
              </a:spcBef>
              <a:spcAft>
                <a:spcPts val="600"/>
              </a:spcAft>
              <a:buClr>
                <a:srgbClr val="66A478"/>
              </a:buClr>
              <a:buChar char="•"/>
              <a:defRPr/>
            </a:pPr>
            <a:r>
              <a:rPr lang="en-US" b="1">
                <a:latin typeface="Century Gothic"/>
              </a:rPr>
              <a:t>Brian Woodward</a:t>
            </a:r>
            <a:r>
              <a:rPr lang="en-US">
                <a:latin typeface="Century Gothic"/>
              </a:rPr>
              <a:t>, CSU, Natural Resource Ecology Laboratory</a:t>
            </a:r>
          </a:p>
          <a:p>
            <a:pPr marL="342900" indent="-342900">
              <a:lnSpc>
                <a:spcPct val="100000"/>
              </a:lnSpc>
              <a:spcBef>
                <a:spcPts val="0"/>
              </a:spcBef>
              <a:spcAft>
                <a:spcPts val="600"/>
              </a:spcAft>
              <a:buClr>
                <a:srgbClr val="66A478"/>
              </a:buClr>
              <a:buFont typeface="Arial" panose="020B0604020202020204" pitchFamily="34" charset="0"/>
              <a:buChar char="•"/>
              <a:defRPr/>
            </a:pPr>
            <a:r>
              <a:rPr lang="en-US" b="1">
                <a:latin typeface="Century Gothic"/>
              </a:rPr>
              <a:t>Dr. Paul Evangelista</a:t>
            </a:r>
            <a:r>
              <a:rPr lang="en-US">
                <a:latin typeface="Century Gothic"/>
              </a:rPr>
              <a:t>, CSU, Natural Resource Ecology Laboratory  </a:t>
            </a:r>
            <a:endParaRPr lang="en-US"/>
          </a:p>
          <a:p>
            <a:pPr marL="342900" indent="-342900">
              <a:lnSpc>
                <a:spcPct val="100000"/>
              </a:lnSpc>
              <a:spcBef>
                <a:spcPts val="0"/>
              </a:spcBef>
              <a:spcAft>
                <a:spcPts val="600"/>
              </a:spcAft>
              <a:buClr>
                <a:srgbClr val="66A478"/>
              </a:buClr>
              <a:buChar char="•"/>
              <a:defRPr/>
            </a:pPr>
            <a:r>
              <a:rPr lang="en-US" b="1">
                <a:latin typeface="Century Gothic"/>
              </a:rPr>
              <a:t>Dr. Catherine Jarnevich</a:t>
            </a:r>
            <a:r>
              <a:rPr lang="en-US">
                <a:latin typeface="Century Gothic"/>
              </a:rPr>
              <a:t>, United States Geological Survey</a:t>
            </a:r>
          </a:p>
          <a:p>
            <a:pPr algn="ctr">
              <a:lnSpc>
                <a:spcPct val="100000"/>
              </a:lnSpc>
              <a:spcBef>
                <a:spcPts val="0"/>
              </a:spcBef>
              <a:spcAft>
                <a:spcPts val="600"/>
              </a:spcAft>
              <a:buClr>
                <a:srgbClr val="66A478"/>
              </a:buClr>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EF6C09C-2D30-42D9-9DD1-556A2C87346A}"/>
              </a:ext>
            </a:extLst>
          </p:cNvPr>
          <p:cNvSpPr txBox="1"/>
          <p:nvPr/>
        </p:nvSpPr>
        <p:spPr>
          <a:xfrm>
            <a:off x="3681063" y="6212911"/>
            <a:ext cx="4846198" cy="415498"/>
          </a:xfrm>
          <a:prstGeom prst="rect">
            <a:avLst/>
          </a:prstGeom>
          <a:noFill/>
        </p:spPr>
        <p:txBody>
          <a:bodyPr wrap="none" rtlCol="0">
            <a:spAutoFit/>
          </a:bodyPr>
          <a:lstStyle/>
          <a:p>
            <a:pPr algn="ctr"/>
            <a:r>
              <a:rPr kumimoji="0" lang="en-US" sz="900" b="0" i="1" u="none" strike="noStrike" kern="1200" cap="none" spc="0" normalizeH="0" baseline="0" noProof="0">
                <a:ln>
                  <a:noFill/>
                </a:ln>
                <a:effectLst/>
                <a:uLnTx/>
                <a:uFillTx/>
                <a:latin typeface="Century Gothic"/>
              </a:rPr>
              <a:t>This material contains modified Copernicus Sentinel data (2021), processed by ESA.</a:t>
            </a:r>
            <a:r>
              <a:rPr lang="en-US" sz="900" i="1">
                <a:latin typeface="Century Gothic"/>
              </a:rPr>
              <a:t> </a:t>
            </a:r>
            <a:endParaRPr lang="en-US" sz="900" b="0" i="1" u="none" strike="noStrike" kern="1200" cap="none" spc="0" normalizeH="0" baseline="0" noProof="0">
              <a:ln>
                <a:noFill/>
              </a:ln>
              <a:effectLst/>
              <a:uLnTx/>
              <a:uFillTx/>
              <a:latin typeface="Century Gothic" panose="020B0502020202020204" pitchFamily="34" charset="0"/>
            </a:endParaRPr>
          </a:p>
          <a:p>
            <a:pPr algn="ctr"/>
            <a:endParaRPr lang="en-US" sz="1100"/>
          </a:p>
        </p:txBody>
      </p:sp>
      <p:sp>
        <p:nvSpPr>
          <p:cNvPr id="5" name="TextBox 4">
            <a:extLst>
              <a:ext uri="{FF2B5EF4-FFF2-40B4-BE49-F238E27FC236}">
                <a16:creationId xmlns:a16="http://schemas.microsoft.com/office/drawing/2014/main" id="{C117A252-28C0-4625-A403-8B400F2BDE21}"/>
              </a:ext>
            </a:extLst>
          </p:cNvPr>
          <p:cNvSpPr txBox="1"/>
          <p:nvPr/>
        </p:nvSpPr>
        <p:spPr>
          <a:xfrm>
            <a:off x="5816600" y="1124068"/>
            <a:ext cx="6261100" cy="4370427"/>
          </a:xfrm>
          <a:prstGeom prst="rect">
            <a:avLst/>
          </a:prstGeom>
          <a:noFill/>
        </p:spPr>
        <p:txBody>
          <a:bodyPr wrap="square" lIns="91440" tIns="45720" rIns="91440" bIns="45720" anchor="t">
            <a:spAutoFit/>
          </a:bodyPr>
          <a:lstStyle/>
          <a:p>
            <a:pPr algn="ctr">
              <a:lnSpc>
                <a:spcPct val="100000"/>
              </a:lnSpc>
              <a:spcBef>
                <a:spcPts val="0"/>
              </a:spcBef>
              <a:spcAft>
                <a:spcPts val="600"/>
              </a:spcAft>
              <a:buClr>
                <a:srgbClr val="66A478"/>
              </a:buClr>
              <a:defRPr/>
            </a:pPr>
            <a:r>
              <a:rPr lang="en-US" sz="2400" b="1" u="sng">
                <a:solidFill>
                  <a:schemeClr val="tx1">
                    <a:lumMod val="75000"/>
                    <a:lumOff val="25000"/>
                  </a:schemeClr>
                </a:solidFill>
                <a:latin typeface="Century Gothic"/>
              </a:rPr>
              <a:t>Partner(s)</a:t>
            </a:r>
            <a:endParaRPr lang="en-US" sz="2400" b="1">
              <a:solidFill>
                <a:schemeClr val="tx1">
                  <a:lumMod val="75000"/>
                  <a:lumOff val="25000"/>
                </a:schemeClr>
              </a:solidFill>
              <a:latin typeface="Century Gothic"/>
            </a:endParaRPr>
          </a:p>
          <a:p>
            <a:pPr marL="342900" indent="-342900">
              <a:lnSpc>
                <a:spcPct val="100000"/>
              </a:lnSpc>
              <a:spcBef>
                <a:spcPts val="0"/>
              </a:spcBef>
              <a:spcAft>
                <a:spcPts val="600"/>
              </a:spcAft>
              <a:buClr>
                <a:srgbClr val="66A478"/>
              </a:buClr>
              <a:buChar char="•"/>
              <a:defRPr/>
            </a:pPr>
            <a:r>
              <a:rPr lang="en-US" sz="2000" b="1">
                <a:solidFill>
                  <a:schemeClr val="tx1">
                    <a:lumMod val="75000"/>
                    <a:lumOff val="25000"/>
                  </a:schemeClr>
                </a:solidFill>
                <a:latin typeface="Century Gothic"/>
              </a:rPr>
              <a:t>Tom Bates</a:t>
            </a:r>
            <a:r>
              <a:rPr lang="en-US" sz="2000">
                <a:solidFill>
                  <a:schemeClr val="tx1">
                    <a:lumMod val="75000"/>
                    <a:lumOff val="25000"/>
                  </a:schemeClr>
                </a:solidFill>
                <a:latin typeface="Century Gothic"/>
              </a:rPr>
              <a:t>, USDA , US Forest Service, Arapaho and Roosevelt National Forests and Pawnee National Grassland </a:t>
            </a:r>
            <a:endParaRPr lang="en-US" sz="2000">
              <a:solidFill>
                <a:schemeClr val="tx1">
                  <a:lumMod val="75000"/>
                  <a:lumOff val="25000"/>
                </a:schemeClr>
              </a:solidFill>
            </a:endParaRPr>
          </a:p>
          <a:p>
            <a:pPr algn="ctr">
              <a:lnSpc>
                <a:spcPct val="100000"/>
              </a:lnSpc>
              <a:spcBef>
                <a:spcPts val="0"/>
              </a:spcBef>
              <a:spcAft>
                <a:spcPts val="600"/>
              </a:spcAft>
              <a:buClr>
                <a:srgbClr val="66A478"/>
              </a:buClr>
              <a:defRPr/>
            </a:pPr>
            <a:r>
              <a:rPr lang="en-US" sz="2400" b="1" u="sng">
                <a:solidFill>
                  <a:schemeClr val="tx1">
                    <a:lumMod val="75000"/>
                    <a:lumOff val="25000"/>
                  </a:schemeClr>
                </a:solidFill>
                <a:latin typeface="Century Gothic"/>
              </a:rPr>
              <a:t>Special Mentions</a:t>
            </a:r>
          </a:p>
          <a:p>
            <a:pPr marL="342900" indent="-342900">
              <a:lnSpc>
                <a:spcPct val="100000"/>
              </a:lnSpc>
              <a:spcBef>
                <a:spcPts val="0"/>
              </a:spcBef>
              <a:spcAft>
                <a:spcPts val="600"/>
              </a:spcAft>
              <a:buClr>
                <a:srgbClr val="66A478"/>
              </a:buClr>
              <a:buChar char="•"/>
              <a:defRPr/>
            </a:pPr>
            <a:r>
              <a:rPr lang="en-US" sz="2000" b="1">
                <a:solidFill>
                  <a:schemeClr val="tx1">
                    <a:lumMod val="75000"/>
                    <a:lumOff val="25000"/>
                  </a:schemeClr>
                </a:solidFill>
                <a:latin typeface="Century Gothic"/>
              </a:rPr>
              <a:t>Scott Cunningham</a:t>
            </a:r>
            <a:r>
              <a:rPr lang="en-US" sz="2000">
                <a:solidFill>
                  <a:schemeClr val="tx1">
                    <a:lumMod val="75000"/>
                    <a:lumOff val="25000"/>
                  </a:schemeClr>
                </a:solidFill>
                <a:latin typeface="Century Gothic"/>
              </a:rPr>
              <a:t>, NASA DEVELOP National Program, Fellow</a:t>
            </a:r>
            <a:endParaRPr lang="en-US" sz="2000" b="1">
              <a:solidFill>
                <a:schemeClr val="tx1">
                  <a:lumMod val="75000"/>
                  <a:lumOff val="25000"/>
                </a:schemeClr>
              </a:solidFill>
              <a:latin typeface="Century Gothic"/>
            </a:endParaRPr>
          </a:p>
          <a:p>
            <a:pPr marL="342900" indent="-342900">
              <a:lnSpc>
                <a:spcPct val="100000"/>
              </a:lnSpc>
              <a:spcBef>
                <a:spcPts val="0"/>
              </a:spcBef>
              <a:spcAft>
                <a:spcPts val="600"/>
              </a:spcAft>
              <a:buClr>
                <a:srgbClr val="66A478"/>
              </a:buClr>
              <a:buChar char="•"/>
              <a:defRPr/>
            </a:pPr>
            <a:r>
              <a:rPr lang="en-US" sz="2000" b="1">
                <a:solidFill>
                  <a:schemeClr val="tx1">
                    <a:lumMod val="75000"/>
                    <a:lumOff val="25000"/>
                  </a:schemeClr>
                </a:solidFill>
                <a:latin typeface="Century Gothic"/>
              </a:rPr>
              <a:t>Madeleine Gregory</a:t>
            </a:r>
            <a:r>
              <a:rPr lang="en-US" sz="2000">
                <a:solidFill>
                  <a:schemeClr val="tx1">
                    <a:lumMod val="75000"/>
                    <a:lumOff val="25000"/>
                  </a:schemeClr>
                </a:solidFill>
                <a:latin typeface="Century Gothic"/>
              </a:rPr>
              <a:t>, NASA DEVELOP National Program, Assistant Fellow</a:t>
            </a:r>
          </a:p>
          <a:p>
            <a:pPr marL="342900" indent="-342900">
              <a:lnSpc>
                <a:spcPct val="100000"/>
              </a:lnSpc>
              <a:spcBef>
                <a:spcPts val="0"/>
              </a:spcBef>
              <a:spcAft>
                <a:spcPts val="600"/>
              </a:spcAft>
              <a:buClr>
                <a:srgbClr val="66A478"/>
              </a:buClr>
              <a:buChar char="•"/>
              <a:defRPr/>
            </a:pPr>
            <a:r>
              <a:rPr lang="en-US" sz="2000" b="1">
                <a:solidFill>
                  <a:schemeClr val="tx1">
                    <a:lumMod val="75000"/>
                    <a:lumOff val="25000"/>
                  </a:schemeClr>
                </a:solidFill>
                <a:latin typeface="Century Gothic"/>
              </a:rPr>
              <a:t>Amy Birtwistle</a:t>
            </a:r>
            <a:r>
              <a:rPr lang="en-US" sz="2000">
                <a:solidFill>
                  <a:schemeClr val="tx1">
                    <a:lumMod val="75000"/>
                    <a:lumOff val="25000"/>
                  </a:schemeClr>
                </a:solidFill>
                <a:latin typeface="Century Gothic"/>
              </a:rPr>
              <a:t>, US Forest Service</a:t>
            </a:r>
          </a:p>
          <a:p>
            <a:pPr marL="342900" indent="-342900">
              <a:lnSpc>
                <a:spcPct val="100000"/>
              </a:lnSpc>
              <a:spcBef>
                <a:spcPts val="0"/>
              </a:spcBef>
              <a:spcAft>
                <a:spcPts val="600"/>
              </a:spcAft>
              <a:buClr>
                <a:srgbClr val="66A478"/>
              </a:buClr>
              <a:buChar char="•"/>
              <a:defRPr/>
            </a:pPr>
            <a:r>
              <a:rPr lang="en-US" sz="2000" b="1">
                <a:solidFill>
                  <a:schemeClr val="tx1">
                    <a:lumMod val="75000"/>
                    <a:lumOff val="25000"/>
                  </a:schemeClr>
                </a:solidFill>
                <a:latin typeface="Century Gothic"/>
              </a:rPr>
              <a:t>Dr. Janet Prevéy</a:t>
            </a:r>
            <a:r>
              <a:rPr lang="en-US" sz="2000">
                <a:solidFill>
                  <a:schemeClr val="tx1">
                    <a:lumMod val="75000"/>
                    <a:lumOff val="25000"/>
                  </a:schemeClr>
                </a:solidFill>
                <a:latin typeface="Century Gothic"/>
              </a:rPr>
              <a:t>, United States Geological Survey</a:t>
            </a:r>
            <a:endParaRPr lang="en-US" sz="2000">
              <a:solidFill>
                <a:schemeClr val="tx1">
                  <a:lumMod val="75000"/>
                  <a:lumOff val="25000"/>
                </a:schemeClr>
              </a:solidFill>
            </a:endParaRPr>
          </a:p>
        </p:txBody>
      </p:sp>
    </p:spTree>
    <p:extLst>
      <p:ext uri="{BB962C8B-B14F-4D97-AF65-F5344CB8AC3E}">
        <p14:creationId xmlns:p14="http://schemas.microsoft.com/office/powerpoint/2010/main" val="381960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9CF7C1E-2BEB-43D1-9FAC-DC54C2E4ED6C}"/>
              </a:ext>
            </a:extLst>
          </p:cNvPr>
          <p:cNvPicPr>
            <a:picLocks noChangeAspect="1"/>
          </p:cNvPicPr>
          <p:nvPr/>
        </p:nvPicPr>
        <p:blipFill>
          <a:blip r:embed="rId3"/>
          <a:stretch>
            <a:fillRect/>
          </a:stretch>
        </p:blipFill>
        <p:spPr>
          <a:xfrm>
            <a:off x="-3672" y="1370"/>
            <a:ext cx="7379462" cy="6855260"/>
          </a:xfrm>
          <a:prstGeom prst="rect">
            <a:avLst/>
          </a:prstGeom>
        </p:spPr>
      </p:pic>
      <p:cxnSp>
        <p:nvCxnSpPr>
          <p:cNvPr id="3" name="Straight Connector 2">
            <a:extLst>
              <a:ext uri="{FF2B5EF4-FFF2-40B4-BE49-F238E27FC236}">
                <a16:creationId xmlns:a16="http://schemas.microsoft.com/office/drawing/2014/main" id="{D975C85A-3108-4CBD-AC96-73259713C940}"/>
              </a:ext>
            </a:extLst>
          </p:cNvPr>
          <p:cNvCxnSpPr/>
          <p:nvPr/>
        </p:nvCxnSpPr>
        <p:spPr>
          <a:xfrm>
            <a:off x="7709359" y="940870"/>
            <a:ext cx="0" cy="5727701"/>
          </a:xfrm>
          <a:prstGeom prst="line">
            <a:avLst/>
          </a:prstGeom>
          <a:ln w="12700">
            <a:solidFill>
              <a:srgbClr val="55A97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000B917-98F0-4135-A9CB-B3A49F8DA4C0}"/>
              </a:ext>
            </a:extLst>
          </p:cNvPr>
          <p:cNvSpPr/>
          <p:nvPr/>
        </p:nvSpPr>
        <p:spPr>
          <a:xfrm>
            <a:off x="1143526" y="939147"/>
            <a:ext cx="4985132" cy="4594111"/>
          </a:xfrm>
          <a:prstGeom prst="ellipse">
            <a:avLst/>
          </a:prstGeom>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a:solidFill>
                  <a:srgbClr val="66A478"/>
                </a:solidFill>
                <a:latin typeface="Century Gothic"/>
                <a:cs typeface="Calibri"/>
              </a:rPr>
              <a:t>Thank You </a:t>
            </a:r>
          </a:p>
          <a:p>
            <a:pPr algn="ctr"/>
            <a:r>
              <a:rPr lang="en-US" sz="4400">
                <a:solidFill>
                  <a:srgbClr val="66A478"/>
                </a:solidFill>
                <a:latin typeface="Century Gothic"/>
                <a:cs typeface="Calibri"/>
              </a:rPr>
              <a:t>For Listening</a:t>
            </a:r>
          </a:p>
          <a:p>
            <a:pPr algn="ctr"/>
            <a:endParaRPr lang="en-US" sz="4400">
              <a:solidFill>
                <a:srgbClr val="66A478"/>
              </a:solidFill>
              <a:latin typeface="Century Gothic"/>
              <a:cs typeface="Calibri"/>
            </a:endParaRPr>
          </a:p>
          <a:p>
            <a:pPr algn="ctr"/>
            <a:r>
              <a:rPr lang="en-US" sz="4400">
                <a:solidFill>
                  <a:srgbClr val="66A478"/>
                </a:solidFill>
                <a:latin typeface="Century Gothic"/>
                <a:cs typeface="Calibri"/>
              </a:rPr>
              <a:t>Questions?</a:t>
            </a:r>
          </a:p>
        </p:txBody>
      </p:sp>
      <p:sp>
        <p:nvSpPr>
          <p:cNvPr id="6" name="Rectangle 5">
            <a:extLst>
              <a:ext uri="{FF2B5EF4-FFF2-40B4-BE49-F238E27FC236}">
                <a16:creationId xmlns:a16="http://schemas.microsoft.com/office/drawing/2014/main" id="{D3517A9E-2EAF-4368-93AD-93B0E2C8A765}"/>
              </a:ext>
            </a:extLst>
          </p:cNvPr>
          <p:cNvSpPr/>
          <p:nvPr/>
        </p:nvSpPr>
        <p:spPr>
          <a:xfrm>
            <a:off x="6158431" y="0"/>
            <a:ext cx="1217357" cy="6856630"/>
          </a:xfrm>
          <a:prstGeom prst="rect">
            <a:avLst/>
          </a:prstGeom>
          <a:gradFill flip="none" rotWithShape="1">
            <a:gsLst>
              <a:gs pos="0">
                <a:schemeClr val="bg1">
                  <a:alpha val="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A2FC7B0-A729-43DA-8311-A0A4D1886CC3}"/>
              </a:ext>
            </a:extLst>
          </p:cNvPr>
          <p:cNvSpPr txBox="1"/>
          <p:nvPr/>
        </p:nvSpPr>
        <p:spPr>
          <a:xfrm>
            <a:off x="8324722" y="2499155"/>
            <a:ext cx="3512273" cy="2523768"/>
          </a:xfrm>
          <a:prstGeom prst="rect">
            <a:avLst/>
          </a:prstGeom>
          <a:noFill/>
        </p:spPr>
        <p:txBody>
          <a:bodyPr wrap="square" lIns="91440" tIns="45720" rIns="91440" bIns="45720" rtlCol="0" anchor="t">
            <a:spAutoFit/>
          </a:bodyPr>
          <a:lstStyle/>
          <a:p>
            <a:r>
              <a:rPr lang="en-US" sz="2000" b="1">
                <a:solidFill>
                  <a:schemeClr val="tx1">
                    <a:lumMod val="75000"/>
                    <a:lumOff val="25000"/>
                  </a:schemeClr>
                </a:solidFill>
                <a:latin typeface="Century Gothic"/>
              </a:rPr>
              <a:t>Cheatgrass Team:</a:t>
            </a:r>
          </a:p>
          <a:p>
            <a:endParaRPr lang="en-US" sz="2000" b="1">
              <a:solidFill>
                <a:schemeClr val="tx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000">
                <a:solidFill>
                  <a:schemeClr val="tx1">
                    <a:lumMod val="75000"/>
                    <a:lumOff val="25000"/>
                  </a:schemeClr>
                </a:solidFill>
                <a:latin typeface="Century Gothic"/>
              </a:rPr>
              <a:t>Alix Bakke</a:t>
            </a:r>
          </a:p>
          <a:p>
            <a:pPr marL="285750" indent="-285750">
              <a:buFont typeface="Arial" panose="020B0604020202020204" pitchFamily="34" charset="0"/>
              <a:buChar char="•"/>
            </a:pPr>
            <a:r>
              <a:rPr lang="en-US" sz="2000">
                <a:solidFill>
                  <a:schemeClr val="tx1">
                    <a:lumMod val="75000"/>
                    <a:lumOff val="25000"/>
                  </a:schemeClr>
                </a:solidFill>
                <a:latin typeface="Century Gothic"/>
              </a:rPr>
              <a:t>Christopher Tsz Hin Choi</a:t>
            </a:r>
          </a:p>
          <a:p>
            <a:pPr marL="285750" indent="-285750">
              <a:buFont typeface="Arial" panose="020B0604020202020204" pitchFamily="34" charset="0"/>
              <a:buChar char="•"/>
            </a:pPr>
            <a:r>
              <a:rPr lang="en-US" sz="2000">
                <a:solidFill>
                  <a:schemeClr val="tx1">
                    <a:lumMod val="75000"/>
                    <a:lumOff val="25000"/>
                  </a:schemeClr>
                </a:solidFill>
                <a:latin typeface="Century Gothic"/>
              </a:rPr>
              <a:t>Alex Posen</a:t>
            </a:r>
          </a:p>
          <a:p>
            <a:pPr marL="285750" indent="-285750">
              <a:buFont typeface="Arial" panose="020B0604020202020204" pitchFamily="34" charset="0"/>
              <a:buChar char="•"/>
            </a:pPr>
            <a:r>
              <a:rPr lang="en-US" sz="2000">
                <a:solidFill>
                  <a:schemeClr val="tx1">
                    <a:lumMod val="75000"/>
                    <a:lumOff val="25000"/>
                  </a:schemeClr>
                </a:solidFill>
                <a:latin typeface="Century Gothic"/>
              </a:rPr>
              <a:t>Monika Rock</a:t>
            </a:r>
          </a:p>
          <a:p>
            <a:pPr marL="285750" indent="-285750">
              <a:buFont typeface="Arial" panose="020B0604020202020204" pitchFamily="34" charset="0"/>
              <a:buChar char="•"/>
            </a:pPr>
            <a:r>
              <a:rPr lang="en-US" sz="2000">
                <a:solidFill>
                  <a:schemeClr val="tx1">
                    <a:lumMod val="75000"/>
                    <a:lumOff val="25000"/>
                  </a:schemeClr>
                </a:solidFill>
                <a:latin typeface="Century Gothic"/>
              </a:rPr>
              <a:t>Nikole Vannest</a:t>
            </a:r>
          </a:p>
          <a:p>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59DA2E92-E554-418A-BA1E-949A3A70F0B0}"/>
              </a:ext>
            </a:extLst>
          </p:cNvPr>
          <p:cNvSpPr txBox="1"/>
          <p:nvPr/>
        </p:nvSpPr>
        <p:spPr>
          <a:xfrm>
            <a:off x="77449" y="6473252"/>
            <a:ext cx="32303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entury Gothic"/>
              </a:rPr>
              <a:t>Image Credit: Jennifer Strickland</a:t>
            </a:r>
          </a:p>
        </p:txBody>
      </p:sp>
    </p:spTree>
    <p:extLst>
      <p:ext uri="{BB962C8B-B14F-4D97-AF65-F5344CB8AC3E}">
        <p14:creationId xmlns:p14="http://schemas.microsoft.com/office/powerpoint/2010/main" val="29092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40BA91-C539-48AA-886D-298C0793A863}"/>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References</a:t>
            </a:r>
          </a:p>
        </p:txBody>
      </p:sp>
      <p:sp>
        <p:nvSpPr>
          <p:cNvPr id="4" name="TextBox 3">
            <a:extLst>
              <a:ext uri="{FF2B5EF4-FFF2-40B4-BE49-F238E27FC236}">
                <a16:creationId xmlns:a16="http://schemas.microsoft.com/office/drawing/2014/main" id="{039210D5-6BF1-4316-9364-568625F20427}"/>
              </a:ext>
            </a:extLst>
          </p:cNvPr>
          <p:cNvSpPr txBox="1"/>
          <p:nvPr/>
        </p:nvSpPr>
        <p:spPr>
          <a:xfrm>
            <a:off x="574713" y="914398"/>
            <a:ext cx="11134379"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ea typeface="+mn-lt"/>
                <a:cs typeface="+mn-lt"/>
              </a:rPr>
              <a:t>B.A. Mealor, R.D. Mealor, W.K. Kelley, D.L. Bergman, S.A. Burnett, T.W. Decker, B. Fowers, M.E. Herget, C.E. Noseworthy, J.L. Richards, C.S. Brown, K.G. Beck, M. Fernandez-Gimenez. Cheatgrass management handbook. Managing an invasive annual grass in the Rocky Mountain region, Rocky Mountain Cheatgrass Management Project University of Wyoming and Colorado State University, Laramie, WY, and Fort Collins, CO, USA (2013) </a:t>
            </a:r>
            <a:endParaRPr lang="en-US" sz="1400">
              <a:latin typeface="Century Gothic"/>
              <a:cs typeface="Calibri"/>
            </a:endParaRPr>
          </a:p>
          <a:p>
            <a:endParaRPr lang="en-US" sz="1400">
              <a:latin typeface="Century Gothic"/>
              <a:ea typeface="+mn-lt"/>
              <a:cs typeface="+mn-lt"/>
            </a:endParaRPr>
          </a:p>
          <a:p>
            <a:r>
              <a:rPr lang="en-US" sz="1400">
                <a:latin typeface="Century Gothic"/>
                <a:ea typeface="+mn-lt"/>
                <a:cs typeface="+mn-lt"/>
              </a:rPr>
              <a:t>Jarnevich, C. S., Stohlgren, T. J., Kumar, S., Morisette, J. T., &amp; Holcombe, T. R. (2015). Caveats for correlative species distribution modeling. Ecological Informatics, 29, 6-15. </a:t>
            </a:r>
            <a:r>
              <a:rPr lang="en-US" sz="1400">
                <a:latin typeface="Century Gothic"/>
                <a:ea typeface="+mn-lt"/>
                <a:cs typeface="+mn-lt"/>
                <a:hlinkClick r:id="rId2"/>
              </a:rPr>
              <a:t>https://doi.org/10.1016/j.ecoinf.2015.06.007</a:t>
            </a:r>
            <a:r>
              <a:rPr lang="en-US" sz="1400">
                <a:latin typeface="Century Gothic"/>
                <a:ea typeface="+mn-lt"/>
                <a:cs typeface="+mn-lt"/>
              </a:rPr>
              <a:t> </a:t>
            </a:r>
            <a:endParaRPr lang="en-US" sz="1400">
              <a:latin typeface="Century Gothic"/>
              <a:cs typeface="Calibri"/>
            </a:endParaRPr>
          </a:p>
          <a:p>
            <a:endParaRPr lang="en-US" sz="1400">
              <a:latin typeface="Century Gothic"/>
              <a:cs typeface="Calibri"/>
            </a:endParaRPr>
          </a:p>
          <a:p>
            <a:r>
              <a:rPr lang="en-US" sz="1400">
                <a:latin typeface="Century Gothic"/>
                <a:ea typeface="+mn-lt"/>
                <a:cs typeface="+mn-lt"/>
              </a:rPr>
              <a:t>Morisette, J. T., Jarnevich, C. S., Holcombe, T. R., Talbert, C. B., Ignizio, D., Talbert, M. K., Silva, C., Koop, D., Swanson, A., &amp; Young, N. E. (2013). VisTrails SAHM: visualization and workflow management for species habitat modeling. </a:t>
            </a:r>
            <a:r>
              <a:rPr lang="en-US" sz="1400" i="1">
                <a:latin typeface="Century Gothic"/>
                <a:ea typeface="+mn-lt"/>
                <a:cs typeface="+mn-lt"/>
              </a:rPr>
              <a:t>Ecography</a:t>
            </a:r>
            <a:r>
              <a:rPr lang="en-US" sz="1400">
                <a:latin typeface="Century Gothic"/>
                <a:ea typeface="+mn-lt"/>
                <a:cs typeface="+mn-lt"/>
              </a:rPr>
              <a:t>, </a:t>
            </a:r>
            <a:r>
              <a:rPr lang="en-US" sz="1400" i="1">
                <a:latin typeface="Century Gothic"/>
                <a:ea typeface="+mn-lt"/>
                <a:cs typeface="+mn-lt"/>
              </a:rPr>
              <a:t>36</a:t>
            </a:r>
            <a:r>
              <a:rPr lang="en-US" sz="1400">
                <a:latin typeface="Century Gothic"/>
                <a:ea typeface="+mn-lt"/>
                <a:cs typeface="+mn-lt"/>
              </a:rPr>
              <a:t>(2), 129–135. </a:t>
            </a:r>
            <a:r>
              <a:rPr lang="en-US" sz="1400">
                <a:solidFill>
                  <a:schemeClr val="bg2">
                    <a:lumMod val="50000"/>
                  </a:schemeClr>
                </a:solidFill>
                <a:latin typeface="Century Gothic"/>
                <a:ea typeface="+mn-lt"/>
                <a:cs typeface="+mn-lt"/>
                <a:hlinkClick r:id="rId3">
                  <a:extLst>
                    <a:ext uri="{A12FA001-AC4F-418D-AE19-62706E023703}">
                      <ahyp:hlinkClr xmlns:ahyp="http://schemas.microsoft.com/office/drawing/2018/hyperlinkcolor" val="tx"/>
                    </a:ext>
                  </a:extLst>
                </a:hlinkClick>
              </a:rPr>
              <a:t>https://doi.org/10.1111/j.1600-0587.2012.07815.x</a:t>
            </a:r>
            <a:endParaRPr lang="en-US" sz="1400">
              <a:latin typeface="Century Gothic"/>
              <a:cs typeface="Calibri"/>
            </a:endParaRPr>
          </a:p>
          <a:p>
            <a:r>
              <a:rPr lang="en-US" sz="1400">
                <a:latin typeface="Century Gothic"/>
                <a:ea typeface="+mn-lt"/>
                <a:cs typeface="+mn-lt"/>
              </a:rPr>
              <a:t> </a:t>
            </a:r>
            <a:endParaRPr lang="en-US" sz="1400">
              <a:latin typeface="Century Gothic"/>
              <a:cs typeface="Calibri"/>
            </a:endParaRPr>
          </a:p>
          <a:p>
            <a:r>
              <a:rPr lang="en-US" sz="1400">
                <a:latin typeface="Century Gothic"/>
                <a:ea typeface="+mn-lt"/>
                <a:cs typeface="+mn-lt"/>
              </a:rPr>
              <a:t>Peeler, J. L., &amp; Smithwick, E. A. H. (2018). Exploring invasibility with species distribution modeling: How does fire promote cheatgrass (Bromus tectorum) invasion within lower montane forests? </a:t>
            </a:r>
            <a:r>
              <a:rPr lang="en-US" sz="1400" i="1">
                <a:latin typeface="Century Gothic"/>
                <a:ea typeface="+mn-lt"/>
                <a:cs typeface="+mn-lt"/>
              </a:rPr>
              <a:t>Diversity and Distributions</a:t>
            </a:r>
            <a:r>
              <a:rPr lang="en-US" sz="1400">
                <a:latin typeface="Century Gothic"/>
                <a:ea typeface="+mn-lt"/>
                <a:cs typeface="+mn-lt"/>
              </a:rPr>
              <a:t>, </a:t>
            </a:r>
            <a:r>
              <a:rPr lang="en-US" sz="1400" i="1">
                <a:latin typeface="Century Gothic"/>
                <a:ea typeface="+mn-lt"/>
                <a:cs typeface="+mn-lt"/>
              </a:rPr>
              <a:t>24</a:t>
            </a:r>
            <a:r>
              <a:rPr lang="en-US" sz="1400">
                <a:latin typeface="Century Gothic"/>
                <a:ea typeface="+mn-lt"/>
                <a:cs typeface="+mn-lt"/>
              </a:rPr>
              <a:t>(9), 1308–1320. </a:t>
            </a:r>
            <a:r>
              <a:rPr lang="en-US" sz="1400">
                <a:solidFill>
                  <a:schemeClr val="bg2">
                    <a:lumMod val="50000"/>
                  </a:schemeClr>
                </a:solidFill>
                <a:latin typeface="Century Gothic"/>
                <a:ea typeface="+mn-lt"/>
                <a:cs typeface="+mn-lt"/>
                <a:hlinkClick r:id="rId4">
                  <a:extLst>
                    <a:ext uri="{A12FA001-AC4F-418D-AE19-62706E023703}">
                      <ahyp:hlinkClr xmlns:ahyp="http://schemas.microsoft.com/office/drawing/2018/hyperlinkcolor" val="tx"/>
                    </a:ext>
                  </a:extLst>
                </a:hlinkClick>
              </a:rPr>
              <a:t>https://doi.org/10.1111/ddi.12765</a:t>
            </a:r>
            <a:endParaRPr lang="en-US" sz="1400">
              <a:latin typeface="Century Gothic"/>
              <a:cs typeface="Calibri"/>
            </a:endParaRPr>
          </a:p>
          <a:p>
            <a:r>
              <a:rPr lang="en-US" sz="1400">
                <a:latin typeface="Century Gothic"/>
                <a:ea typeface="+mn-lt"/>
                <a:cs typeface="+mn-lt"/>
              </a:rPr>
              <a:t> </a:t>
            </a:r>
            <a:endParaRPr lang="en-US" sz="1400">
              <a:latin typeface="Century Gothic"/>
              <a:cs typeface="Calibri"/>
            </a:endParaRPr>
          </a:p>
          <a:p>
            <a:r>
              <a:rPr lang="en-US" sz="1400">
                <a:latin typeface="Century Gothic"/>
                <a:ea typeface="+mn-lt"/>
                <a:cs typeface="+mn-lt"/>
              </a:rPr>
              <a:t>Prevéy, J. S., &amp; Seastedt, T. R. (2015). Effects of precipitation change and neighboring plants on population dynamics of Bromus tectorum. </a:t>
            </a:r>
            <a:r>
              <a:rPr lang="en-US" sz="1400" i="1">
                <a:latin typeface="Century Gothic"/>
                <a:ea typeface="+mn-lt"/>
                <a:cs typeface="+mn-lt"/>
              </a:rPr>
              <a:t>Oecologia</a:t>
            </a:r>
            <a:r>
              <a:rPr lang="en-US" sz="1400">
                <a:latin typeface="Century Gothic"/>
                <a:ea typeface="+mn-lt"/>
                <a:cs typeface="+mn-lt"/>
              </a:rPr>
              <a:t>, </a:t>
            </a:r>
            <a:r>
              <a:rPr lang="en-US" sz="1400" i="1">
                <a:latin typeface="Century Gothic"/>
                <a:ea typeface="+mn-lt"/>
                <a:cs typeface="+mn-lt"/>
              </a:rPr>
              <a:t>179</a:t>
            </a:r>
            <a:r>
              <a:rPr lang="en-US" sz="1400">
                <a:latin typeface="Century Gothic"/>
                <a:ea typeface="+mn-lt"/>
                <a:cs typeface="+mn-lt"/>
              </a:rPr>
              <a:t>(3), 765–775. </a:t>
            </a:r>
            <a:r>
              <a:rPr lang="en-US" sz="1400">
                <a:solidFill>
                  <a:schemeClr val="bg2">
                    <a:lumMod val="50000"/>
                  </a:schemeClr>
                </a:solidFill>
                <a:latin typeface="Century Gothic"/>
                <a:ea typeface="+mn-lt"/>
                <a:cs typeface="+mn-lt"/>
                <a:hlinkClick r:id="rId5">
                  <a:extLst>
                    <a:ext uri="{A12FA001-AC4F-418D-AE19-62706E023703}">
                      <ahyp:hlinkClr xmlns:ahyp="http://schemas.microsoft.com/office/drawing/2018/hyperlinkcolor" val="tx"/>
                    </a:ext>
                  </a:extLst>
                </a:hlinkClick>
              </a:rPr>
              <a:t>https://doi.org/10.1007/s00442-015-3398-z</a:t>
            </a:r>
            <a:r>
              <a:rPr lang="en-US" sz="1400">
                <a:latin typeface="Century Gothic"/>
                <a:ea typeface="+mn-lt"/>
                <a:cs typeface="+mn-lt"/>
              </a:rPr>
              <a:t> </a:t>
            </a:r>
            <a:endParaRPr lang="en-US" sz="1400">
              <a:latin typeface="Century Gothic"/>
              <a:cs typeface="Calibri"/>
            </a:endParaRPr>
          </a:p>
          <a:p>
            <a:endParaRPr lang="en-US" sz="1400">
              <a:latin typeface="Century Gothic"/>
              <a:cs typeface="Calibri"/>
            </a:endParaRPr>
          </a:p>
          <a:p>
            <a:r>
              <a:rPr lang="en-US" sz="1400">
                <a:latin typeface="Century Gothic"/>
                <a:ea typeface="+mn-lt"/>
                <a:cs typeface="+mn-lt"/>
              </a:rPr>
              <a:t>West, A. M., Evangelista, P. H., Jarnevich, C. S., Kumar, S., Swallow, A., Luizza, M. W., &amp; Chignell, S. M. (2017). Using multi-date satellite imagery to monitor invasive grass species distribution in post-wildfire landscapes: An iterative, adaptable approach that employs open-source data and software. </a:t>
            </a:r>
            <a:r>
              <a:rPr lang="en-US" sz="1400" i="1">
                <a:latin typeface="Century Gothic"/>
                <a:ea typeface="+mn-lt"/>
                <a:cs typeface="+mn-lt"/>
              </a:rPr>
              <a:t>International Journal of Applied Earth Observation and Geoinformation</a:t>
            </a:r>
            <a:r>
              <a:rPr lang="en-US" sz="1400">
                <a:latin typeface="Century Gothic"/>
                <a:ea typeface="+mn-lt"/>
                <a:cs typeface="+mn-lt"/>
              </a:rPr>
              <a:t>, </a:t>
            </a:r>
            <a:r>
              <a:rPr lang="en-US" sz="1400" i="1">
                <a:latin typeface="Century Gothic"/>
                <a:ea typeface="+mn-lt"/>
                <a:cs typeface="+mn-lt"/>
              </a:rPr>
              <a:t>59</a:t>
            </a:r>
            <a:r>
              <a:rPr lang="en-US" sz="1400">
                <a:latin typeface="Century Gothic"/>
                <a:ea typeface="+mn-lt"/>
                <a:cs typeface="+mn-lt"/>
              </a:rPr>
              <a:t>(135-146), 135–146. </a:t>
            </a:r>
            <a:r>
              <a:rPr lang="en-US" sz="1400">
                <a:solidFill>
                  <a:schemeClr val="bg2">
                    <a:lumMod val="50000"/>
                  </a:schemeClr>
                </a:solidFill>
                <a:latin typeface="Century Gothic"/>
                <a:ea typeface="+mn-lt"/>
                <a:cs typeface="+mn-lt"/>
                <a:hlinkClick r:id="rId6">
                  <a:extLst>
                    <a:ext uri="{A12FA001-AC4F-418D-AE19-62706E023703}">
                      <ahyp:hlinkClr xmlns:ahyp="http://schemas.microsoft.com/office/drawing/2018/hyperlinkcolor" val="tx"/>
                    </a:ext>
                  </a:extLst>
                </a:hlinkClick>
              </a:rPr>
              <a:t>https://doi.org/10.1016/j.jag.2017.03.009</a:t>
            </a:r>
            <a:endParaRPr lang="en-US"/>
          </a:p>
        </p:txBody>
      </p:sp>
    </p:spTree>
    <p:extLst>
      <p:ext uri="{BB962C8B-B14F-4D97-AF65-F5344CB8AC3E}">
        <p14:creationId xmlns:p14="http://schemas.microsoft.com/office/powerpoint/2010/main" val="12694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114AE3-74A2-44FE-A8BB-B2661F20AA33}"/>
              </a:ext>
            </a:extLst>
          </p:cNvPr>
          <p:cNvSpPr txBox="1">
            <a:spLocks/>
          </p:cNvSpPr>
          <p:nvPr/>
        </p:nvSpPr>
        <p:spPr>
          <a:xfrm>
            <a:off x="581526" y="342899"/>
            <a:ext cx="4086771" cy="14548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a:rPr>
              <a:t>Cheatgrass</a:t>
            </a:r>
            <a:endParaRPr lang="en-US" sz="4000" b="1">
              <a:solidFill>
                <a:srgbClr val="66A478"/>
              </a:solidFill>
              <a:latin typeface="Century Gothic" panose="020B0502020202020204" pitchFamily="34" charset="0"/>
            </a:endParaRPr>
          </a:p>
          <a:p>
            <a:r>
              <a:rPr lang="en-US" sz="3200" b="1" i="1">
                <a:solidFill>
                  <a:srgbClr val="66A478"/>
                </a:solidFill>
                <a:latin typeface="Century Gothic"/>
                <a:ea typeface="+mj-lt"/>
                <a:cs typeface="+mj-lt"/>
              </a:rPr>
              <a:t>Phenology</a:t>
            </a:r>
            <a:endParaRPr lang="en-US" sz="3200">
              <a:solidFill>
                <a:srgbClr val="66A478"/>
              </a:solidFill>
              <a:latin typeface="Century Gothic"/>
            </a:endParaRPr>
          </a:p>
          <a:p>
            <a:endParaRPr lang="en-US" sz="4000" b="1">
              <a:solidFill>
                <a:srgbClr val="66A478"/>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4010FCED-4647-4322-A6FD-79C295B93F21}"/>
              </a:ext>
            </a:extLst>
          </p:cNvPr>
          <p:cNvSpPr txBox="1">
            <a:spLocks/>
          </p:cNvSpPr>
          <p:nvPr/>
        </p:nvSpPr>
        <p:spPr>
          <a:xfrm>
            <a:off x="578514" y="1652010"/>
            <a:ext cx="5854765" cy="42723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a:solidFill>
                  <a:schemeClr val="bg2">
                    <a:lumMod val="25000"/>
                  </a:schemeClr>
                </a:solidFill>
                <a:latin typeface="Century Gothic"/>
              </a:rPr>
              <a:t>Life Stages</a:t>
            </a:r>
            <a:endParaRPr lang="en-US" sz="2000" b="1">
              <a:solidFill>
                <a:schemeClr val="bg2">
                  <a:lumMod val="25000"/>
                </a:schemeClr>
              </a:solidFill>
              <a:latin typeface="Century Gothic"/>
              <a:cs typeface="Calibri"/>
            </a:endParaRPr>
          </a:p>
          <a:p>
            <a:pPr marL="342900" indent="-342900">
              <a:lnSpc>
                <a:spcPct val="100000"/>
              </a:lnSpc>
              <a:spcBef>
                <a:spcPts val="0"/>
              </a:spcBef>
              <a:spcAft>
                <a:spcPts val="600"/>
              </a:spcAft>
              <a:buClr>
                <a:srgbClr val="66A478"/>
              </a:buClr>
            </a:pPr>
            <a:r>
              <a:rPr lang="en-US" sz="2000">
                <a:solidFill>
                  <a:schemeClr val="tx1">
                    <a:lumMod val="75000"/>
                    <a:lumOff val="25000"/>
                  </a:schemeClr>
                </a:solidFill>
                <a:latin typeface="Century Gothic"/>
              </a:rPr>
              <a:t>Boot Stage (~ May)</a:t>
            </a:r>
          </a:p>
          <a:p>
            <a:pPr marL="342900" indent="-342900">
              <a:lnSpc>
                <a:spcPct val="100000"/>
              </a:lnSpc>
              <a:spcBef>
                <a:spcPts val="0"/>
              </a:spcBef>
              <a:spcAft>
                <a:spcPts val="600"/>
              </a:spcAft>
              <a:buClr>
                <a:srgbClr val="66A478"/>
              </a:buClr>
            </a:pPr>
            <a:r>
              <a:rPr lang="en-US" sz="2000">
                <a:solidFill>
                  <a:schemeClr val="tx1">
                    <a:lumMod val="75000"/>
                    <a:lumOff val="25000"/>
                  </a:schemeClr>
                </a:solidFill>
                <a:latin typeface="Century Gothic"/>
              </a:rPr>
              <a:t>Purple – Red Stage (late spring to early summer)</a:t>
            </a:r>
          </a:p>
          <a:p>
            <a:pPr marL="342900" indent="-342900">
              <a:lnSpc>
                <a:spcPct val="100000"/>
              </a:lnSpc>
              <a:spcBef>
                <a:spcPts val="0"/>
              </a:spcBef>
              <a:spcAft>
                <a:spcPts val="600"/>
              </a:spcAft>
              <a:buClr>
                <a:srgbClr val="66A478"/>
              </a:buClr>
            </a:pPr>
            <a:r>
              <a:rPr lang="en-US" sz="2000">
                <a:solidFill>
                  <a:schemeClr val="tx1">
                    <a:lumMod val="75000"/>
                    <a:lumOff val="25000"/>
                  </a:schemeClr>
                </a:solidFill>
                <a:latin typeface="Century Gothic"/>
              </a:rPr>
              <a:t>Brown Stage (summer to fall)</a:t>
            </a:r>
          </a:p>
          <a:p>
            <a:pPr marL="0" indent="0">
              <a:lnSpc>
                <a:spcPct val="100000"/>
              </a:lnSpc>
              <a:spcBef>
                <a:spcPts val="0"/>
              </a:spcBef>
              <a:spcAft>
                <a:spcPts val="600"/>
              </a:spcAft>
              <a:buNone/>
            </a:pPr>
            <a:endParaRPr lang="en-US" sz="2000" u="sng">
              <a:solidFill>
                <a:schemeClr val="tx1">
                  <a:lumMod val="75000"/>
                  <a:lumOff val="25000"/>
                </a:schemeClr>
              </a:solidFill>
              <a:latin typeface="Century Gothic"/>
            </a:endParaRPr>
          </a:p>
          <a:p>
            <a:pPr marL="0" indent="0">
              <a:lnSpc>
                <a:spcPct val="100000"/>
              </a:lnSpc>
              <a:spcBef>
                <a:spcPts val="0"/>
              </a:spcBef>
              <a:spcAft>
                <a:spcPts val="600"/>
              </a:spcAft>
              <a:buNone/>
            </a:pPr>
            <a:r>
              <a:rPr lang="en-US" sz="2000" b="1">
                <a:solidFill>
                  <a:schemeClr val="bg2">
                    <a:lumMod val="25000"/>
                  </a:schemeClr>
                </a:solidFill>
                <a:latin typeface="Century Gothic"/>
              </a:rPr>
              <a:t>Success of Establishment</a:t>
            </a:r>
            <a:endParaRPr lang="en-US" sz="2000" b="1">
              <a:solidFill>
                <a:schemeClr val="bg2">
                  <a:lumMod val="25000"/>
                </a:schemeClr>
              </a:solidFill>
              <a:latin typeface="Century Gothic"/>
              <a:cs typeface="Calibri"/>
            </a:endParaRPr>
          </a:p>
          <a:p>
            <a:pPr marL="342900" indent="-342900">
              <a:lnSpc>
                <a:spcPct val="100000"/>
              </a:lnSpc>
              <a:spcBef>
                <a:spcPts val="0"/>
              </a:spcBef>
              <a:spcAft>
                <a:spcPts val="600"/>
              </a:spcAft>
              <a:buClr>
                <a:srgbClr val="66A478"/>
              </a:buClr>
            </a:pPr>
            <a:r>
              <a:rPr lang="en-US" sz="2000">
                <a:solidFill>
                  <a:schemeClr val="tx1">
                    <a:lumMod val="75000"/>
                    <a:lumOff val="25000"/>
                  </a:schemeClr>
                </a:solidFill>
                <a:latin typeface="Century Gothic"/>
              </a:rPr>
              <a:t>Produces up to </a:t>
            </a:r>
            <a:r>
              <a:rPr lang="en-US" sz="2000" b="1">
                <a:solidFill>
                  <a:schemeClr val="tx1">
                    <a:lumMod val="75000"/>
                    <a:lumOff val="25000"/>
                  </a:schemeClr>
                </a:solidFill>
                <a:latin typeface="Century Gothic"/>
              </a:rPr>
              <a:t>70 million seeds per acre</a:t>
            </a:r>
            <a:endParaRPr lang="en-US" sz="2000" b="1">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66A478"/>
              </a:buClr>
            </a:pPr>
            <a:r>
              <a:rPr lang="en-US" sz="2000">
                <a:solidFill>
                  <a:schemeClr val="tx1">
                    <a:lumMod val="75000"/>
                    <a:lumOff val="25000"/>
                  </a:schemeClr>
                </a:solidFill>
                <a:latin typeface="Century Gothic"/>
              </a:rPr>
              <a:t>Can </a:t>
            </a:r>
            <a:r>
              <a:rPr lang="en-US" sz="2000" b="1">
                <a:solidFill>
                  <a:schemeClr val="tx1">
                    <a:lumMod val="75000"/>
                    <a:lumOff val="25000"/>
                  </a:schemeClr>
                </a:solidFill>
                <a:latin typeface="Century Gothic"/>
              </a:rPr>
              <a:t>survive on moderate</a:t>
            </a:r>
            <a:r>
              <a:rPr lang="en-US" sz="2000">
                <a:solidFill>
                  <a:schemeClr val="tx1">
                    <a:lumMod val="75000"/>
                    <a:lumOff val="25000"/>
                  </a:schemeClr>
                </a:solidFill>
                <a:latin typeface="Century Gothic"/>
              </a:rPr>
              <a:t> winter and/or spring </a:t>
            </a:r>
            <a:r>
              <a:rPr lang="en-US" sz="2000" b="1">
                <a:solidFill>
                  <a:schemeClr val="tx1">
                    <a:lumMod val="75000"/>
                    <a:lumOff val="25000"/>
                  </a:schemeClr>
                </a:solidFill>
                <a:latin typeface="Century Gothic"/>
              </a:rPr>
              <a:t>precipitation</a:t>
            </a:r>
            <a:endParaRPr lang="en-US" sz="2000" b="1">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None/>
            </a:pPr>
            <a:endParaRPr lang="en-US" sz="2000" u="sng">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endParaRPr lang="en-US" sz="180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9D7230A7-83F1-4BDB-BF7E-92C6E701176D}"/>
              </a:ext>
            </a:extLst>
          </p:cNvPr>
          <p:cNvSpPr txBox="1"/>
          <p:nvPr/>
        </p:nvSpPr>
        <p:spPr>
          <a:xfrm>
            <a:off x="7228580" y="3240092"/>
            <a:ext cx="1658815" cy="369332"/>
          </a:xfrm>
          <a:prstGeom prst="rect">
            <a:avLst/>
          </a:prstGeom>
          <a:solidFill>
            <a:srgbClr val="FFFFFF">
              <a:alpha val="58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2">
                    <a:lumMod val="25000"/>
                  </a:schemeClr>
                </a:solidFill>
                <a:latin typeface="Century Gothic"/>
              </a:rPr>
              <a:t>Brown Stage</a:t>
            </a:r>
            <a:endParaRPr lang="en-US" b="1">
              <a:solidFill>
                <a:schemeClr val="bg2">
                  <a:lumMod val="25000"/>
                </a:schemeClr>
              </a:solidFill>
            </a:endParaRPr>
          </a:p>
        </p:txBody>
      </p:sp>
      <p:sp>
        <p:nvSpPr>
          <p:cNvPr id="15" name="TextBox 1">
            <a:extLst>
              <a:ext uri="{FF2B5EF4-FFF2-40B4-BE49-F238E27FC236}">
                <a16:creationId xmlns:a16="http://schemas.microsoft.com/office/drawing/2014/main" id="{C63E83D2-C3E4-4553-94DE-8E260B44AE2A}"/>
              </a:ext>
            </a:extLst>
          </p:cNvPr>
          <p:cNvSpPr txBox="1"/>
          <p:nvPr/>
        </p:nvSpPr>
        <p:spPr>
          <a:xfrm>
            <a:off x="7091811" y="496031"/>
            <a:ext cx="1658815" cy="369332"/>
          </a:xfrm>
          <a:prstGeom prst="rect">
            <a:avLst/>
          </a:prstGeom>
          <a:solidFill>
            <a:srgbClr val="FFFFFF">
              <a:alpha val="58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2">
                    <a:lumMod val="25000"/>
                  </a:schemeClr>
                </a:solidFill>
                <a:latin typeface="Century Gothic"/>
              </a:rPr>
              <a:t>Boot Stage</a:t>
            </a:r>
            <a:endParaRPr lang="en-US" b="1">
              <a:solidFill>
                <a:schemeClr val="bg2">
                  <a:lumMod val="25000"/>
                </a:schemeClr>
              </a:solidFill>
            </a:endParaRPr>
          </a:p>
        </p:txBody>
      </p:sp>
      <p:sp>
        <p:nvSpPr>
          <p:cNvPr id="16" name="TextBox 1">
            <a:extLst>
              <a:ext uri="{FF2B5EF4-FFF2-40B4-BE49-F238E27FC236}">
                <a16:creationId xmlns:a16="http://schemas.microsoft.com/office/drawing/2014/main" id="{C63E83D2-C3E4-4553-94DE-8E260B44AE2A}"/>
              </a:ext>
            </a:extLst>
          </p:cNvPr>
          <p:cNvSpPr txBox="1"/>
          <p:nvPr/>
        </p:nvSpPr>
        <p:spPr>
          <a:xfrm>
            <a:off x="9911863" y="1538652"/>
            <a:ext cx="1658815" cy="646331"/>
          </a:xfrm>
          <a:prstGeom prst="rect">
            <a:avLst/>
          </a:prstGeom>
          <a:solidFill>
            <a:srgbClr val="FFFFFF">
              <a:alpha val="58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tx1">
                    <a:lumMod val="75000"/>
                    <a:lumOff val="25000"/>
                  </a:schemeClr>
                </a:solidFill>
                <a:latin typeface="Century Gothic"/>
              </a:rPr>
              <a:t>Purple – Red Stage</a:t>
            </a:r>
            <a:endParaRPr lang="en-US" b="1">
              <a:solidFill>
                <a:schemeClr val="tx1">
                  <a:lumMod val="75000"/>
                  <a:lumOff val="25000"/>
                </a:schemeClr>
              </a:solidFill>
            </a:endParaRPr>
          </a:p>
        </p:txBody>
      </p:sp>
      <p:pic>
        <p:nvPicPr>
          <p:cNvPr id="7" name="Picture 7">
            <a:extLst>
              <a:ext uri="{FF2B5EF4-FFF2-40B4-BE49-F238E27FC236}">
                <a16:creationId xmlns:a16="http://schemas.microsoft.com/office/drawing/2014/main" id="{9F337590-5C01-4D64-9127-D242697BEE6A}"/>
              </a:ext>
            </a:extLst>
          </p:cNvPr>
          <p:cNvPicPr>
            <a:picLocks noChangeAspect="1"/>
          </p:cNvPicPr>
          <p:nvPr/>
        </p:nvPicPr>
        <p:blipFill>
          <a:blip r:embed="rId3"/>
          <a:stretch>
            <a:fillRect/>
          </a:stretch>
        </p:blipFill>
        <p:spPr>
          <a:xfrm>
            <a:off x="6553200" y="927100"/>
            <a:ext cx="2743200" cy="2209800"/>
          </a:xfrm>
          <a:prstGeom prst="rect">
            <a:avLst/>
          </a:prstGeom>
        </p:spPr>
      </p:pic>
      <p:pic>
        <p:nvPicPr>
          <p:cNvPr id="8" name="Picture 10">
            <a:extLst>
              <a:ext uri="{FF2B5EF4-FFF2-40B4-BE49-F238E27FC236}">
                <a16:creationId xmlns:a16="http://schemas.microsoft.com/office/drawing/2014/main" id="{3EF11F3D-B654-4AB9-A83B-9E067C94F1EC}"/>
              </a:ext>
            </a:extLst>
          </p:cNvPr>
          <p:cNvPicPr>
            <a:picLocks noChangeAspect="1"/>
          </p:cNvPicPr>
          <p:nvPr/>
        </p:nvPicPr>
        <p:blipFill>
          <a:blip r:embed="rId4"/>
          <a:stretch>
            <a:fillRect/>
          </a:stretch>
        </p:blipFill>
        <p:spPr>
          <a:xfrm>
            <a:off x="9334500" y="2311400"/>
            <a:ext cx="2743200" cy="2209800"/>
          </a:xfrm>
          <a:prstGeom prst="rect">
            <a:avLst/>
          </a:prstGeom>
        </p:spPr>
      </p:pic>
      <p:pic>
        <p:nvPicPr>
          <p:cNvPr id="11" name="Picture 16">
            <a:extLst>
              <a:ext uri="{FF2B5EF4-FFF2-40B4-BE49-F238E27FC236}">
                <a16:creationId xmlns:a16="http://schemas.microsoft.com/office/drawing/2014/main" id="{2FEC1CF0-8516-4732-AE87-6C9FB095D6C3}"/>
              </a:ext>
            </a:extLst>
          </p:cNvPr>
          <p:cNvPicPr>
            <a:picLocks noChangeAspect="1"/>
          </p:cNvPicPr>
          <p:nvPr/>
        </p:nvPicPr>
        <p:blipFill>
          <a:blip r:embed="rId5"/>
          <a:stretch>
            <a:fillRect/>
          </a:stretch>
        </p:blipFill>
        <p:spPr>
          <a:xfrm>
            <a:off x="6654800" y="3721100"/>
            <a:ext cx="2743200" cy="2209800"/>
          </a:xfrm>
          <a:prstGeom prst="rect">
            <a:avLst/>
          </a:prstGeom>
        </p:spPr>
      </p:pic>
      <p:sp>
        <p:nvSpPr>
          <p:cNvPr id="17" name="TextBox 1">
            <a:extLst>
              <a:ext uri="{FF2B5EF4-FFF2-40B4-BE49-F238E27FC236}">
                <a16:creationId xmlns:a16="http://schemas.microsoft.com/office/drawing/2014/main" id="{A33FDF2E-98B2-4E74-8608-33160C39F5D1}"/>
              </a:ext>
            </a:extLst>
          </p:cNvPr>
          <p:cNvSpPr txBox="1"/>
          <p:nvPr/>
        </p:nvSpPr>
        <p:spPr>
          <a:xfrm>
            <a:off x="7003887" y="2727993"/>
            <a:ext cx="183466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FFFFFF"/>
                </a:solidFill>
                <a:latin typeface="Century Gothic"/>
                <a:cs typeface="Calibri"/>
              </a:rPr>
              <a:t>Image Credit: Dendroica cerulea</a:t>
            </a:r>
            <a:endParaRPr lang="en-US" sz="1000"/>
          </a:p>
        </p:txBody>
      </p:sp>
      <p:sp>
        <p:nvSpPr>
          <p:cNvPr id="18" name="TextBox 1">
            <a:extLst>
              <a:ext uri="{FF2B5EF4-FFF2-40B4-BE49-F238E27FC236}">
                <a16:creationId xmlns:a16="http://schemas.microsoft.com/office/drawing/2014/main" id="{A33FDF2E-98B2-4E74-8608-33160C39F5D1}"/>
              </a:ext>
            </a:extLst>
          </p:cNvPr>
          <p:cNvSpPr txBox="1"/>
          <p:nvPr/>
        </p:nvSpPr>
        <p:spPr>
          <a:xfrm>
            <a:off x="9792760" y="4267738"/>
            <a:ext cx="183466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FFFFFF"/>
                </a:solidFill>
                <a:latin typeface="Century Gothic"/>
                <a:cs typeface="Calibri"/>
              </a:rPr>
              <a:t>Image Credit: nature80020</a:t>
            </a:r>
            <a:endParaRPr lang="en-US" sz="1000"/>
          </a:p>
        </p:txBody>
      </p:sp>
      <p:sp>
        <p:nvSpPr>
          <p:cNvPr id="19" name="TextBox 1">
            <a:extLst>
              <a:ext uri="{FF2B5EF4-FFF2-40B4-BE49-F238E27FC236}">
                <a16:creationId xmlns:a16="http://schemas.microsoft.com/office/drawing/2014/main" id="{A33FDF2E-98B2-4E74-8608-33160C39F5D1}"/>
              </a:ext>
            </a:extLst>
          </p:cNvPr>
          <p:cNvSpPr txBox="1"/>
          <p:nvPr/>
        </p:nvSpPr>
        <p:spPr>
          <a:xfrm>
            <a:off x="7145703" y="5567294"/>
            <a:ext cx="183466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FFFFFF"/>
                </a:solidFill>
                <a:latin typeface="Century Gothic"/>
                <a:cs typeface="Calibri"/>
              </a:rPr>
              <a:t>Image Credit: Jennifer Strickland </a:t>
            </a:r>
            <a:endParaRPr lang="en-US" sz="1000"/>
          </a:p>
        </p:txBody>
      </p:sp>
    </p:spTree>
    <p:extLst>
      <p:ext uri="{BB962C8B-B14F-4D97-AF65-F5344CB8AC3E}">
        <p14:creationId xmlns:p14="http://schemas.microsoft.com/office/powerpoint/2010/main" val="273819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grass, outdoor, sky, field&#10;&#10;Description automatically generated">
            <a:extLst>
              <a:ext uri="{FF2B5EF4-FFF2-40B4-BE49-F238E27FC236}">
                <a16:creationId xmlns:a16="http://schemas.microsoft.com/office/drawing/2014/main" id="{C47745C5-0A19-4BB9-A673-90737DB56A94}"/>
              </a:ext>
            </a:extLst>
          </p:cNvPr>
          <p:cNvPicPr>
            <a:picLocks noChangeAspect="1"/>
          </p:cNvPicPr>
          <p:nvPr/>
        </p:nvPicPr>
        <p:blipFill rotWithShape="1">
          <a:blip r:embed="rId3"/>
          <a:srcRect r="7149"/>
          <a:stretch/>
        </p:blipFill>
        <p:spPr>
          <a:xfrm>
            <a:off x="6410036" y="-1153"/>
            <a:ext cx="5781964" cy="6856630"/>
          </a:xfrm>
          <a:prstGeom prst="rect">
            <a:avLst/>
          </a:prstGeom>
        </p:spPr>
      </p:pic>
      <p:sp>
        <p:nvSpPr>
          <p:cNvPr id="4" name="Rectangle 3">
            <a:extLst>
              <a:ext uri="{FF2B5EF4-FFF2-40B4-BE49-F238E27FC236}">
                <a16:creationId xmlns:a16="http://schemas.microsoft.com/office/drawing/2014/main" id="{26DDFC60-F418-4332-9B26-EE06D3BF3916}"/>
              </a:ext>
            </a:extLst>
          </p:cNvPr>
          <p:cNvSpPr/>
          <p:nvPr/>
        </p:nvSpPr>
        <p:spPr>
          <a:xfrm>
            <a:off x="331320" y="1647720"/>
            <a:ext cx="5419415" cy="4324261"/>
          </a:xfrm>
          <a:prstGeom prst="rect">
            <a:avLst/>
          </a:prstGeom>
        </p:spPr>
        <p:txBody>
          <a:bodyPr wrap="square" lIns="91440" tIns="45720" rIns="91440" bIns="45720" anchor="t">
            <a:spAutoFit/>
          </a:bodyPr>
          <a:lstStyle/>
          <a:p>
            <a:pPr marL="114300">
              <a:spcAft>
                <a:spcPts val="600"/>
              </a:spcAft>
              <a:buClr>
                <a:srgbClr val="66A478"/>
              </a:buClr>
            </a:pPr>
            <a:r>
              <a:rPr lang="en-US" sz="2000" b="1">
                <a:solidFill>
                  <a:schemeClr val="tx1">
                    <a:lumMod val="75000"/>
                    <a:lumOff val="25000"/>
                  </a:schemeClr>
                </a:solidFill>
                <a:latin typeface="Century Gothic"/>
                <a:cs typeface="Calibri" panose="020F0502020204030204"/>
              </a:rPr>
              <a:t>Wildfire</a:t>
            </a:r>
          </a:p>
          <a:p>
            <a:pPr marL="400050" indent="-285750">
              <a:spcAft>
                <a:spcPts val="600"/>
              </a:spcAft>
              <a:buClr>
                <a:srgbClr val="66A478"/>
              </a:buClr>
              <a:buFont typeface="Arial"/>
              <a:buChar char="•"/>
            </a:pPr>
            <a:r>
              <a:rPr lang="en-US" sz="2000">
                <a:solidFill>
                  <a:schemeClr val="tx1">
                    <a:lumMod val="75000"/>
                    <a:lumOff val="25000"/>
                  </a:schemeClr>
                </a:solidFill>
                <a:latin typeface="Century Gothic"/>
                <a:cs typeface="Calibri" panose="020F0502020204030204"/>
              </a:rPr>
              <a:t>Fire has the </a:t>
            </a:r>
            <a:r>
              <a:rPr lang="en-US" sz="2000" b="1">
                <a:solidFill>
                  <a:schemeClr val="tx1">
                    <a:lumMod val="75000"/>
                    <a:lumOff val="25000"/>
                  </a:schemeClr>
                </a:solidFill>
                <a:latin typeface="Century Gothic"/>
                <a:cs typeface="Calibri" panose="020F0502020204030204"/>
              </a:rPr>
              <a:t>potential to create</a:t>
            </a:r>
            <a:r>
              <a:rPr lang="en-US" sz="2000">
                <a:solidFill>
                  <a:schemeClr val="tx1">
                    <a:lumMod val="75000"/>
                    <a:lumOff val="25000"/>
                  </a:schemeClr>
                </a:solidFill>
                <a:latin typeface="Century Gothic"/>
                <a:cs typeface="Calibri" panose="020F0502020204030204"/>
              </a:rPr>
              <a:t> more </a:t>
            </a:r>
            <a:r>
              <a:rPr lang="en-US" sz="2000" b="1">
                <a:solidFill>
                  <a:schemeClr val="tx1">
                    <a:lumMod val="75000"/>
                    <a:lumOff val="25000"/>
                  </a:schemeClr>
                </a:solidFill>
                <a:latin typeface="Century Gothic"/>
                <a:cs typeface="Calibri" panose="020F0502020204030204"/>
              </a:rPr>
              <a:t>cheatgrass habita</a:t>
            </a:r>
            <a:r>
              <a:rPr lang="en-US" sz="2000">
                <a:solidFill>
                  <a:schemeClr val="tx1">
                    <a:lumMod val="75000"/>
                    <a:lumOff val="25000"/>
                  </a:schemeClr>
                </a:solidFill>
                <a:latin typeface="Century Gothic"/>
                <a:cs typeface="Calibri" panose="020F0502020204030204"/>
              </a:rPr>
              <a:t>t</a:t>
            </a:r>
          </a:p>
          <a:p>
            <a:pPr marL="400050" indent="-285750">
              <a:spcAft>
                <a:spcPts val="600"/>
              </a:spcAft>
              <a:buClr>
                <a:srgbClr val="66A478"/>
              </a:buClr>
              <a:buFont typeface="Arial"/>
              <a:buChar char="•"/>
            </a:pPr>
            <a:r>
              <a:rPr lang="en-US" sz="2000">
                <a:solidFill>
                  <a:schemeClr val="tx1">
                    <a:lumMod val="75000"/>
                    <a:lumOff val="25000"/>
                  </a:schemeClr>
                </a:solidFill>
                <a:latin typeface="Century Gothic"/>
                <a:cs typeface="Calibri" panose="020F0502020204030204"/>
              </a:rPr>
              <a:t>Cheatgrass has the </a:t>
            </a:r>
            <a:r>
              <a:rPr lang="en-US" sz="2000" b="1">
                <a:solidFill>
                  <a:schemeClr val="tx1">
                    <a:lumMod val="75000"/>
                    <a:lumOff val="25000"/>
                  </a:schemeClr>
                </a:solidFill>
                <a:latin typeface="Century Gothic"/>
                <a:cs typeface="Calibri" panose="020F0502020204030204"/>
              </a:rPr>
              <a:t>potential to create</a:t>
            </a:r>
            <a:r>
              <a:rPr lang="en-US" sz="2000">
                <a:solidFill>
                  <a:schemeClr val="tx1">
                    <a:lumMod val="75000"/>
                    <a:lumOff val="25000"/>
                  </a:schemeClr>
                </a:solidFill>
                <a:latin typeface="Century Gothic"/>
                <a:cs typeface="Calibri" panose="020F0502020204030204"/>
              </a:rPr>
              <a:t> more </a:t>
            </a:r>
            <a:r>
              <a:rPr lang="en-US" sz="2000" b="1">
                <a:solidFill>
                  <a:schemeClr val="tx1">
                    <a:lumMod val="75000"/>
                    <a:lumOff val="25000"/>
                  </a:schemeClr>
                </a:solidFill>
                <a:latin typeface="Century Gothic"/>
                <a:cs typeface="Calibri" panose="020F0502020204030204"/>
              </a:rPr>
              <a:t>frequent fires</a:t>
            </a:r>
          </a:p>
          <a:p>
            <a:pPr marL="400050" indent="-285750">
              <a:spcAft>
                <a:spcPts val="600"/>
              </a:spcAft>
              <a:buFont typeface="Arial"/>
              <a:buChar char="•"/>
            </a:pPr>
            <a:endParaRPr lang="en-US" sz="2000">
              <a:solidFill>
                <a:schemeClr val="tx1">
                  <a:lumMod val="75000"/>
                  <a:lumOff val="25000"/>
                </a:schemeClr>
              </a:solidFill>
              <a:latin typeface="Century Gothic"/>
              <a:cs typeface="Calibri" panose="020F0502020204030204"/>
            </a:endParaRPr>
          </a:p>
          <a:p>
            <a:pPr marL="114300">
              <a:spcAft>
                <a:spcPts val="600"/>
              </a:spcAft>
            </a:pPr>
            <a:r>
              <a:rPr lang="en-US" sz="2000" b="1">
                <a:solidFill>
                  <a:schemeClr val="tx1">
                    <a:lumMod val="75000"/>
                    <a:lumOff val="25000"/>
                  </a:schemeClr>
                </a:solidFill>
                <a:latin typeface="Century Gothic"/>
                <a:cs typeface="Calibri" panose="020F0502020204030204"/>
              </a:rPr>
              <a:t>Ungulates</a:t>
            </a:r>
          </a:p>
          <a:p>
            <a:pPr marL="400050" indent="-285750">
              <a:spcAft>
                <a:spcPts val="600"/>
              </a:spcAft>
              <a:buClr>
                <a:srgbClr val="66A478"/>
              </a:buClr>
              <a:buFont typeface="Arial"/>
              <a:buChar char="•"/>
            </a:pPr>
            <a:r>
              <a:rPr lang="en-US" sz="2000" b="1">
                <a:solidFill>
                  <a:schemeClr val="tx1">
                    <a:lumMod val="75000"/>
                    <a:lumOff val="25000"/>
                  </a:schemeClr>
                </a:solidFill>
                <a:latin typeface="Century Gothic"/>
              </a:rPr>
              <a:t>Outcompetes native vegetation</a:t>
            </a:r>
            <a:r>
              <a:rPr lang="en-US" sz="2000">
                <a:solidFill>
                  <a:schemeClr val="tx1">
                    <a:lumMod val="75000"/>
                    <a:lumOff val="25000"/>
                  </a:schemeClr>
                </a:solidFill>
                <a:latin typeface="Century Gothic"/>
              </a:rPr>
              <a:t> leading to reduced plant biodiversity</a:t>
            </a:r>
          </a:p>
          <a:p>
            <a:pPr marL="400050" indent="-285750">
              <a:spcAft>
                <a:spcPts val="600"/>
              </a:spcAft>
              <a:buClr>
                <a:srgbClr val="66A478"/>
              </a:buClr>
              <a:buFont typeface="Arial"/>
              <a:buChar char="•"/>
            </a:pPr>
            <a:r>
              <a:rPr lang="en-US" sz="2000" b="1">
                <a:solidFill>
                  <a:schemeClr val="tx1">
                    <a:lumMod val="75000"/>
                    <a:lumOff val="25000"/>
                  </a:schemeClr>
                </a:solidFill>
                <a:latin typeface="Century Gothic"/>
                <a:cs typeface="Calibri" panose="020F0502020204030204"/>
              </a:rPr>
              <a:t>Reduced nutrient</a:t>
            </a:r>
            <a:r>
              <a:rPr lang="en-US" sz="2000">
                <a:solidFill>
                  <a:schemeClr val="tx1">
                    <a:lumMod val="75000"/>
                    <a:lumOff val="25000"/>
                  </a:schemeClr>
                </a:solidFill>
                <a:latin typeface="Century Gothic"/>
                <a:cs typeface="Calibri" panose="020F0502020204030204"/>
              </a:rPr>
              <a:t> </a:t>
            </a:r>
            <a:r>
              <a:rPr lang="en-US" sz="2000" b="1">
                <a:solidFill>
                  <a:schemeClr val="tx1">
                    <a:lumMod val="75000"/>
                    <a:lumOff val="25000"/>
                  </a:schemeClr>
                </a:solidFill>
                <a:latin typeface="Century Gothic"/>
                <a:cs typeface="Calibri" panose="020F0502020204030204"/>
              </a:rPr>
              <a:t>availability</a:t>
            </a:r>
            <a:r>
              <a:rPr lang="en-US" sz="2000">
                <a:solidFill>
                  <a:schemeClr val="tx1">
                    <a:lumMod val="75000"/>
                    <a:lumOff val="25000"/>
                  </a:schemeClr>
                </a:solidFill>
                <a:latin typeface="Century Gothic"/>
                <a:cs typeface="Calibri" panose="020F0502020204030204"/>
              </a:rPr>
              <a:t> throughout the growing season</a:t>
            </a:r>
          </a:p>
          <a:p>
            <a:pPr marL="400050" indent="-285750">
              <a:spcAft>
                <a:spcPts val="600"/>
              </a:spcAft>
              <a:buClr>
                <a:srgbClr val="66A478"/>
              </a:buClr>
              <a:buFont typeface="Arial"/>
              <a:buChar char="•"/>
            </a:pPr>
            <a:r>
              <a:rPr lang="en-US" sz="2000">
                <a:solidFill>
                  <a:schemeClr val="tx1">
                    <a:lumMod val="75000"/>
                    <a:lumOff val="25000"/>
                  </a:schemeClr>
                </a:solidFill>
                <a:latin typeface="Century Gothic"/>
                <a:cs typeface="Calibri" panose="020F0502020204030204"/>
              </a:rPr>
              <a:t>Documented within winter ranges</a:t>
            </a:r>
          </a:p>
        </p:txBody>
      </p:sp>
      <p:sp>
        <p:nvSpPr>
          <p:cNvPr id="5" name="TextBox 4">
            <a:extLst>
              <a:ext uri="{FF2B5EF4-FFF2-40B4-BE49-F238E27FC236}">
                <a16:creationId xmlns:a16="http://schemas.microsoft.com/office/drawing/2014/main" id="{AFB362AA-3301-4DFB-A229-986EB680CE91}"/>
              </a:ext>
            </a:extLst>
          </p:cNvPr>
          <p:cNvSpPr txBox="1"/>
          <p:nvPr/>
        </p:nvSpPr>
        <p:spPr>
          <a:xfrm>
            <a:off x="8298553" y="30037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panose="020B0502020202020204" pitchFamily="34" charset="0"/>
              <a:cs typeface="Calibri"/>
            </a:endParaRPr>
          </a:p>
        </p:txBody>
      </p:sp>
      <p:sp>
        <p:nvSpPr>
          <p:cNvPr id="6" name="TextBox 5">
            <a:extLst>
              <a:ext uri="{FF2B5EF4-FFF2-40B4-BE49-F238E27FC236}">
                <a16:creationId xmlns:a16="http://schemas.microsoft.com/office/drawing/2014/main" id="{0EE45672-8C20-49AE-A12B-FC5FF72D3296}"/>
              </a:ext>
            </a:extLst>
          </p:cNvPr>
          <p:cNvSpPr txBox="1"/>
          <p:nvPr/>
        </p:nvSpPr>
        <p:spPr>
          <a:xfrm>
            <a:off x="8343670" y="40264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panose="020B0502020202020204" pitchFamily="34" charset="0"/>
              <a:cs typeface="Calibri"/>
            </a:endParaRPr>
          </a:p>
        </p:txBody>
      </p:sp>
      <p:sp>
        <p:nvSpPr>
          <p:cNvPr id="7" name="TextBox 6">
            <a:extLst>
              <a:ext uri="{FF2B5EF4-FFF2-40B4-BE49-F238E27FC236}">
                <a16:creationId xmlns:a16="http://schemas.microsoft.com/office/drawing/2014/main" id="{62D81400-6FCD-4FE7-A3B2-2C4C75EAFB0A}"/>
              </a:ext>
            </a:extLst>
          </p:cNvPr>
          <p:cNvSpPr txBox="1"/>
          <p:nvPr/>
        </p:nvSpPr>
        <p:spPr>
          <a:xfrm>
            <a:off x="4453689" y="1896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Google Shape;311;p16">
            <a:extLst>
              <a:ext uri="{FF2B5EF4-FFF2-40B4-BE49-F238E27FC236}">
                <a16:creationId xmlns:a16="http://schemas.microsoft.com/office/drawing/2014/main" id="{21A7BC78-00BE-4A06-9B54-FDFD542DB748}"/>
              </a:ext>
            </a:extLst>
          </p:cNvPr>
          <p:cNvSpPr txBox="1">
            <a:spLocks/>
          </p:cNvSpPr>
          <p:nvPr/>
        </p:nvSpPr>
        <p:spPr>
          <a:xfrm>
            <a:off x="457818" y="220437"/>
            <a:ext cx="6559926" cy="705604"/>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a:solidFill>
                  <a:srgbClr val="55A976"/>
                </a:solidFill>
                <a:latin typeface="Century Gothic"/>
              </a:rPr>
              <a:t>Community Concerns</a:t>
            </a:r>
            <a:endParaRPr lang="en-US" sz="3200">
              <a:solidFill>
                <a:srgbClr val="55A976"/>
              </a:solidFill>
              <a:latin typeface="Century Gothic" panose="020B0502020202020204" pitchFamily="34" charset="0"/>
            </a:endParaRPr>
          </a:p>
        </p:txBody>
      </p:sp>
      <p:sp>
        <p:nvSpPr>
          <p:cNvPr id="9" name="Arrow: Circular 8">
            <a:extLst>
              <a:ext uri="{FF2B5EF4-FFF2-40B4-BE49-F238E27FC236}">
                <a16:creationId xmlns:a16="http://schemas.microsoft.com/office/drawing/2014/main" id="{E93E84DC-7F6D-4E03-82FE-17993F2C89A6}"/>
              </a:ext>
            </a:extLst>
          </p:cNvPr>
          <p:cNvSpPr/>
          <p:nvPr/>
        </p:nvSpPr>
        <p:spPr>
          <a:xfrm>
            <a:off x="6921484" y="1896979"/>
            <a:ext cx="5027720" cy="4347038"/>
          </a:xfrm>
          <a:prstGeom prst="circularArrow">
            <a:avLst>
              <a:gd name="adj1" fmla="val 9476"/>
              <a:gd name="adj2" fmla="val 684342"/>
              <a:gd name="adj3" fmla="val 18653763"/>
              <a:gd name="adj4" fmla="val 13061895"/>
              <a:gd name="adj5" fmla="val 11055"/>
            </a:avLst>
          </a:prstGeom>
          <a:gradFill flip="none" rotWithShape="1">
            <a:gsLst>
              <a:gs pos="1000">
                <a:schemeClr val="accent6">
                  <a:lumMod val="40000"/>
                  <a:lumOff val="60000"/>
                </a:schemeClr>
              </a:gs>
              <a:gs pos="29000">
                <a:schemeClr val="accent6">
                  <a:lumMod val="60000"/>
                  <a:lumOff val="40000"/>
                </a:schemeClr>
              </a:gs>
              <a:gs pos="67000">
                <a:schemeClr val="accent4">
                  <a:lumMod val="60000"/>
                  <a:lumOff val="40000"/>
                </a:schemeClr>
              </a:gs>
              <a:gs pos="100000">
                <a:schemeClr val="accent4">
                  <a:lumMod val="50000"/>
                </a:schemeClr>
              </a:gs>
            </a:gsLst>
            <a:lin ang="27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shade val="50000"/>
              <a:hueOff val="334258"/>
              <a:satOff val="8955"/>
              <a:lumOff val="39453"/>
              <a:alphaOff val="0"/>
            </a:schemeClr>
          </a:effectRef>
          <a:fontRef idx="minor">
            <a:schemeClr val="dk1"/>
          </a:fontRef>
        </p:style>
      </p:sp>
      <p:sp>
        <p:nvSpPr>
          <p:cNvPr id="10" name="Arrow: Circular 9">
            <a:extLst>
              <a:ext uri="{FF2B5EF4-FFF2-40B4-BE49-F238E27FC236}">
                <a16:creationId xmlns:a16="http://schemas.microsoft.com/office/drawing/2014/main" id="{F3612235-5EA5-4428-805E-96C40153D21B}"/>
              </a:ext>
            </a:extLst>
          </p:cNvPr>
          <p:cNvSpPr/>
          <p:nvPr/>
        </p:nvSpPr>
        <p:spPr>
          <a:xfrm>
            <a:off x="6845303" y="827295"/>
            <a:ext cx="5012224" cy="4031803"/>
          </a:xfrm>
          <a:prstGeom prst="circularArrow">
            <a:avLst>
              <a:gd name="adj1" fmla="val 9476"/>
              <a:gd name="adj2" fmla="val 684342"/>
              <a:gd name="adj3" fmla="val 7853763"/>
              <a:gd name="adj4" fmla="val 2261895"/>
              <a:gd name="adj5" fmla="val 11055"/>
            </a:avLst>
          </a:prstGeom>
          <a:gradFill flip="none" rotWithShape="1">
            <a:gsLst>
              <a:gs pos="0">
                <a:srgbClr val="FF0000"/>
              </a:gs>
              <a:gs pos="80000">
                <a:schemeClr val="accent2">
                  <a:lumMod val="50000"/>
                </a:schemeClr>
              </a:gs>
              <a:gs pos="25000">
                <a:schemeClr val="accent2">
                  <a:lumMod val="75000"/>
                </a:schemeClr>
              </a:gs>
              <a:gs pos="100000">
                <a:schemeClr val="bg2">
                  <a:lumMod val="10000"/>
                </a:schemeClr>
              </a:gs>
            </a:gsLst>
            <a:path path="circle">
              <a:fillToRect l="100000" t="100000"/>
            </a:path>
            <a:tileRect r="-100000" b="-100000"/>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shade val="50000"/>
              <a:hueOff val="0"/>
              <a:satOff val="0"/>
              <a:lumOff val="0"/>
              <a:alphaOff val="0"/>
            </a:schemeClr>
          </a:effectRef>
          <a:fontRef idx="minor">
            <a:schemeClr val="dk1"/>
          </a:fontRef>
        </p:style>
      </p:sp>
      <p:sp>
        <p:nvSpPr>
          <p:cNvPr id="11" name="TextBox 10">
            <a:extLst>
              <a:ext uri="{FF2B5EF4-FFF2-40B4-BE49-F238E27FC236}">
                <a16:creationId xmlns:a16="http://schemas.microsoft.com/office/drawing/2014/main" id="{79F3D13A-B40B-4C3F-A239-03BA35409B0F}"/>
              </a:ext>
            </a:extLst>
          </p:cNvPr>
          <p:cNvSpPr txBox="1"/>
          <p:nvPr/>
        </p:nvSpPr>
        <p:spPr>
          <a:xfrm>
            <a:off x="7019231" y="3237249"/>
            <a:ext cx="2427786" cy="461665"/>
          </a:xfrm>
          <a:prstGeom prst="rect">
            <a:avLst/>
          </a:prstGeom>
          <a:noFill/>
        </p:spPr>
        <p:txBody>
          <a:bodyPr wrap="square" lIns="91440" tIns="45720" rIns="91440" bIns="45720" rtlCol="0" anchor="t">
            <a:spAutoFit/>
          </a:bodyPr>
          <a:lstStyle/>
          <a:p>
            <a:r>
              <a:rPr lang="en-US" sz="2400" b="1">
                <a:solidFill>
                  <a:schemeClr val="bg1"/>
                </a:solidFill>
                <a:latin typeface="Century Gothic"/>
              </a:rPr>
              <a:t>Cheatgrass</a:t>
            </a:r>
            <a:endParaRPr lang="en-US">
              <a:solidFill>
                <a:srgbClr val="000000"/>
              </a:solidFill>
              <a:latin typeface="Calibri" panose="020F0502020204030204"/>
              <a:cs typeface="Calibri" panose="020F0502020204030204"/>
            </a:endParaRPr>
          </a:p>
        </p:txBody>
      </p:sp>
      <p:sp>
        <p:nvSpPr>
          <p:cNvPr id="12" name="TextBox 11">
            <a:extLst>
              <a:ext uri="{FF2B5EF4-FFF2-40B4-BE49-F238E27FC236}">
                <a16:creationId xmlns:a16="http://schemas.microsoft.com/office/drawing/2014/main" id="{061356A6-16DE-4250-A334-B81C44BDD149}"/>
              </a:ext>
            </a:extLst>
          </p:cNvPr>
          <p:cNvSpPr txBox="1"/>
          <p:nvPr/>
        </p:nvSpPr>
        <p:spPr>
          <a:xfrm>
            <a:off x="10127505" y="3245820"/>
            <a:ext cx="2029724" cy="461665"/>
          </a:xfrm>
          <a:prstGeom prst="rect">
            <a:avLst/>
          </a:prstGeom>
          <a:noFill/>
        </p:spPr>
        <p:txBody>
          <a:bodyPr wrap="square" rtlCol="0">
            <a:spAutoFit/>
          </a:bodyPr>
          <a:lstStyle/>
          <a:p>
            <a:pPr algn="ctr"/>
            <a:r>
              <a:rPr lang="en-US" sz="2400" b="1">
                <a:solidFill>
                  <a:schemeClr val="bg1"/>
                </a:solidFill>
                <a:latin typeface="Century Gothic" panose="020B0502020202020204" pitchFamily="34" charset="0"/>
              </a:rPr>
              <a:t>Wildfires</a:t>
            </a:r>
            <a:endParaRPr lang="en-US" sz="2400" b="1">
              <a:solidFill>
                <a:schemeClr val="bg1"/>
              </a:solidFill>
            </a:endParaRPr>
          </a:p>
        </p:txBody>
      </p:sp>
      <p:sp>
        <p:nvSpPr>
          <p:cNvPr id="13" name="TextBox 12">
            <a:extLst>
              <a:ext uri="{FF2B5EF4-FFF2-40B4-BE49-F238E27FC236}">
                <a16:creationId xmlns:a16="http://schemas.microsoft.com/office/drawing/2014/main" id="{B90C1C38-8FB5-471B-B519-DAF4FCB51398}"/>
              </a:ext>
            </a:extLst>
          </p:cNvPr>
          <p:cNvSpPr txBox="1"/>
          <p:nvPr/>
        </p:nvSpPr>
        <p:spPr>
          <a:xfrm>
            <a:off x="9247197" y="6545828"/>
            <a:ext cx="2910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rgbClr val="FFFFFF"/>
                </a:solidFill>
                <a:latin typeface="Century Gothic"/>
              </a:rPr>
              <a:t>Image Credit: Thayne Tuason</a:t>
            </a:r>
          </a:p>
        </p:txBody>
      </p:sp>
      <p:sp>
        <p:nvSpPr>
          <p:cNvPr id="2" name="Rectangle 1">
            <a:extLst>
              <a:ext uri="{FF2B5EF4-FFF2-40B4-BE49-F238E27FC236}">
                <a16:creationId xmlns:a16="http://schemas.microsoft.com/office/drawing/2014/main" id="{3BC65746-745E-471B-AF84-CE3DA0DB1837}"/>
              </a:ext>
            </a:extLst>
          </p:cNvPr>
          <p:cNvSpPr/>
          <p:nvPr/>
        </p:nvSpPr>
        <p:spPr>
          <a:xfrm rot="10800000">
            <a:off x="6410036" y="1370"/>
            <a:ext cx="1217357" cy="6856630"/>
          </a:xfrm>
          <a:prstGeom prst="rect">
            <a:avLst/>
          </a:prstGeom>
          <a:gradFill flip="none" rotWithShape="1">
            <a:gsLst>
              <a:gs pos="0">
                <a:schemeClr val="bg1">
                  <a:alpha val="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216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BA784F4-AF71-4749-A64A-03DB73DDA52A}"/>
              </a:ext>
            </a:extLst>
          </p:cNvPr>
          <p:cNvSpPr/>
          <p:nvPr/>
        </p:nvSpPr>
        <p:spPr>
          <a:xfrm>
            <a:off x="772358" y="1225118"/>
            <a:ext cx="5220069" cy="5007006"/>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95300" y="383093"/>
            <a:ext cx="10108456" cy="7100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Partner Organizations</a:t>
            </a:r>
          </a:p>
          <a:p>
            <a:endParaRPr lang="en-US" sz="2400">
              <a:solidFill>
                <a:srgbClr val="66A478"/>
              </a:solidFill>
              <a:latin typeface="Century Gothic" panose="020F0302020204030204"/>
            </a:endParaRPr>
          </a:p>
        </p:txBody>
      </p:sp>
      <p:sp>
        <p:nvSpPr>
          <p:cNvPr id="3" name="Text Placeholder 3"/>
          <p:cNvSpPr txBox="1">
            <a:spLocks/>
          </p:cNvSpPr>
          <p:nvPr/>
        </p:nvSpPr>
        <p:spPr>
          <a:xfrm>
            <a:off x="584076" y="1122091"/>
            <a:ext cx="6443134" cy="116955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000" u="sng">
              <a:solidFill>
                <a:schemeClr val="tx1">
                  <a:lumMod val="75000"/>
                  <a:lumOff val="25000"/>
                </a:schemeClr>
              </a:solidFill>
              <a:latin typeface="Century Gothic" panose="020F0302020204030204"/>
              <a:cs typeface="Calibri"/>
            </a:endParaRPr>
          </a:p>
          <a:p>
            <a:pPr lvl="1">
              <a:lnSpc>
                <a:spcPct val="100000"/>
              </a:lnSpc>
              <a:spcBef>
                <a:spcPts val="0"/>
              </a:spcBef>
              <a:spcAft>
                <a:spcPts val="600"/>
              </a:spcAft>
              <a:buClr>
                <a:srgbClr val="66A478"/>
              </a:buClr>
            </a:pPr>
            <a:endParaRPr lang="en-US" sz="200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pPr>
            <a:endParaRPr lang="en-US" sz="2000">
              <a:solidFill>
                <a:prstClr val="black">
                  <a:lumMod val="75000"/>
                  <a:lumOff val="25000"/>
                </a:prstClr>
              </a:solidFill>
              <a:latin typeface="Century Gothic" panose="020F0302020204030204"/>
              <a:cs typeface="Calibri"/>
            </a:endParaRPr>
          </a:p>
        </p:txBody>
      </p:sp>
      <p:sp>
        <p:nvSpPr>
          <p:cNvPr id="7" name="TextBox 6">
            <a:extLst>
              <a:ext uri="{FF2B5EF4-FFF2-40B4-BE49-F238E27FC236}">
                <a16:creationId xmlns:a16="http://schemas.microsoft.com/office/drawing/2014/main" id="{8E32C3D6-D888-450F-A14B-9B23CB22AADA}"/>
              </a:ext>
            </a:extLst>
          </p:cNvPr>
          <p:cNvSpPr txBox="1"/>
          <p:nvPr/>
        </p:nvSpPr>
        <p:spPr>
          <a:xfrm>
            <a:off x="1452459" y="1489617"/>
            <a:ext cx="3750260" cy="830997"/>
          </a:xfrm>
          <a:prstGeom prst="rect">
            <a:avLst/>
          </a:prstGeom>
          <a:noFill/>
        </p:spPr>
        <p:txBody>
          <a:bodyPr wrap="square" lIns="91440" tIns="45720" rIns="91440" bIns="45720" rtlCol="0" anchor="t">
            <a:spAutoFit/>
          </a:bodyPr>
          <a:lstStyle/>
          <a:p>
            <a:pPr algn="ctr"/>
            <a:r>
              <a:rPr lang="en-US" sz="2400" b="1">
                <a:solidFill>
                  <a:schemeClr val="tx1">
                    <a:lumMod val="75000"/>
                    <a:lumOff val="25000"/>
                  </a:schemeClr>
                </a:solidFill>
                <a:latin typeface="Century Gothic"/>
              </a:rPr>
              <a:t>United States Forest Service (USFS)</a:t>
            </a:r>
          </a:p>
        </p:txBody>
      </p:sp>
      <p:sp>
        <p:nvSpPr>
          <p:cNvPr id="15" name="TextBox 14">
            <a:extLst>
              <a:ext uri="{FF2B5EF4-FFF2-40B4-BE49-F238E27FC236}">
                <a16:creationId xmlns:a16="http://schemas.microsoft.com/office/drawing/2014/main" id="{08057FAC-59ED-48FD-91A3-C689E5783244}"/>
              </a:ext>
            </a:extLst>
          </p:cNvPr>
          <p:cNvSpPr txBox="1"/>
          <p:nvPr/>
        </p:nvSpPr>
        <p:spPr>
          <a:xfrm>
            <a:off x="1507261" y="2342851"/>
            <a:ext cx="3750260" cy="3477875"/>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a:rPr>
              <a:t>Arapaho and </a:t>
            </a:r>
            <a:endParaRPr lang="en-US" sz="2000">
              <a:solidFill>
                <a:schemeClr val="tx1">
                  <a:lumMod val="75000"/>
                  <a:lumOff val="25000"/>
                </a:schemeClr>
              </a:solidFill>
              <a:latin typeface="Century Gothic" panose="020B0502020202020204" pitchFamily="34" charset="0"/>
            </a:endParaRPr>
          </a:p>
          <a:p>
            <a:pPr algn="ctr"/>
            <a:r>
              <a:rPr lang="en-US" sz="2000">
                <a:solidFill>
                  <a:schemeClr val="tx1">
                    <a:lumMod val="75000"/>
                    <a:lumOff val="25000"/>
                  </a:schemeClr>
                </a:solidFill>
                <a:latin typeface="Century Gothic"/>
              </a:rPr>
              <a:t>Roosevelt National Forests</a:t>
            </a:r>
          </a:p>
          <a:p>
            <a:pPr algn="ctr"/>
            <a:endParaRPr lang="en-US" sz="2000">
              <a:solidFill>
                <a:schemeClr val="tx1">
                  <a:lumMod val="75000"/>
                  <a:lumOff val="25000"/>
                </a:schemeClr>
              </a:solidFill>
              <a:latin typeface="Century Gothic" panose="020B0502020202020204" pitchFamily="34" charset="0"/>
            </a:endParaRPr>
          </a:p>
          <a:p>
            <a:pPr algn="ctr"/>
            <a:endParaRPr lang="en-US" sz="2000">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ndParaRPr>
          </a:p>
          <a:p>
            <a:pPr algn="ctr"/>
            <a:endParaRPr lang="en-US" sz="2000">
              <a:solidFill>
                <a:schemeClr val="tx1">
                  <a:lumMod val="75000"/>
                  <a:lumOff val="25000"/>
                </a:schemeClr>
              </a:solidFill>
              <a:latin typeface="Century Gothic"/>
            </a:endParaRPr>
          </a:p>
          <a:p>
            <a:pPr algn="ctr"/>
            <a:r>
              <a:rPr lang="en-US" sz="2000">
                <a:solidFill>
                  <a:schemeClr val="tx1">
                    <a:lumMod val="75000"/>
                    <a:lumOff val="25000"/>
                  </a:schemeClr>
                </a:solidFill>
                <a:latin typeface="Century Gothic"/>
              </a:rPr>
              <a:t>Point of Contact: Tom Bates</a:t>
            </a:r>
            <a:endParaRPr lang="en-US" sz="2000">
              <a:solidFill>
                <a:schemeClr val="tx1">
                  <a:lumMod val="75000"/>
                  <a:lumOff val="25000"/>
                </a:schemeClr>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4DB2F286-A96D-4041-A13E-7CEB1D504971}"/>
              </a:ext>
            </a:extLst>
          </p:cNvPr>
          <p:cNvSpPr/>
          <p:nvPr/>
        </p:nvSpPr>
        <p:spPr>
          <a:xfrm>
            <a:off x="6464424" y="1191087"/>
            <a:ext cx="5220069" cy="5007006"/>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A5118D-A6F7-4459-9297-AED7E45AD8B0}"/>
              </a:ext>
            </a:extLst>
          </p:cNvPr>
          <p:cNvSpPr txBox="1"/>
          <p:nvPr/>
        </p:nvSpPr>
        <p:spPr>
          <a:xfrm>
            <a:off x="7671106" y="1504517"/>
            <a:ext cx="2805344" cy="461665"/>
          </a:xfrm>
          <a:prstGeom prst="rect">
            <a:avLst/>
          </a:prstGeom>
          <a:noFill/>
        </p:spPr>
        <p:txBody>
          <a:bodyPr wrap="square" lIns="91440" tIns="45720" rIns="91440" bIns="45720" rtlCol="0" anchor="t">
            <a:spAutoFit/>
          </a:bodyPr>
          <a:lstStyle/>
          <a:p>
            <a:pPr algn="ctr"/>
            <a:r>
              <a:rPr lang="en-US" sz="2400" b="1">
                <a:solidFill>
                  <a:schemeClr val="tx1">
                    <a:lumMod val="75000"/>
                    <a:lumOff val="25000"/>
                  </a:schemeClr>
                </a:solidFill>
                <a:latin typeface="Century Gothic"/>
              </a:rPr>
              <a:t>USFS Concerns</a:t>
            </a:r>
          </a:p>
        </p:txBody>
      </p:sp>
      <p:sp>
        <p:nvSpPr>
          <p:cNvPr id="18" name="TextBox 17">
            <a:extLst>
              <a:ext uri="{FF2B5EF4-FFF2-40B4-BE49-F238E27FC236}">
                <a16:creationId xmlns:a16="http://schemas.microsoft.com/office/drawing/2014/main" id="{98619B96-C0A3-44E0-9462-6BD7235BB74C}"/>
              </a:ext>
            </a:extLst>
          </p:cNvPr>
          <p:cNvSpPr txBox="1"/>
          <p:nvPr/>
        </p:nvSpPr>
        <p:spPr>
          <a:xfrm>
            <a:off x="6953518" y="2137775"/>
            <a:ext cx="4383160" cy="3631763"/>
          </a:xfrm>
          <a:prstGeom prst="rect">
            <a:avLst/>
          </a:prstGeom>
          <a:noFill/>
        </p:spPr>
        <p:txBody>
          <a:bodyPr wrap="square" lIns="91440" tIns="45720" rIns="91440" bIns="45720" rtlCol="0" anchor="t">
            <a:spAutoFit/>
          </a:bodyPr>
          <a:lstStyle/>
          <a:p>
            <a:pPr marL="342900" indent="-342900">
              <a:buClr>
                <a:srgbClr val="66A478"/>
              </a:buClr>
              <a:buFont typeface="Arial" panose="020B0604020202020204" pitchFamily="34" charset="0"/>
              <a:buChar char="•"/>
            </a:pPr>
            <a:r>
              <a:rPr lang="en-US" sz="2100">
                <a:solidFill>
                  <a:schemeClr val="tx1">
                    <a:lumMod val="75000"/>
                    <a:lumOff val="25000"/>
                  </a:schemeClr>
                </a:solidFill>
                <a:latin typeface="Century Gothic"/>
              </a:rPr>
              <a:t>Potential cheatgrass spread into post-fire montane regions</a:t>
            </a:r>
          </a:p>
          <a:p>
            <a:pPr marL="342900" indent="-342900">
              <a:buClr>
                <a:srgbClr val="66A478"/>
              </a:buClr>
              <a:buFont typeface="Arial" panose="020B0604020202020204" pitchFamily="34" charset="0"/>
              <a:buChar char="•"/>
            </a:pPr>
            <a:endParaRPr lang="en-US" sz="2100">
              <a:solidFill>
                <a:schemeClr val="tx1">
                  <a:lumMod val="75000"/>
                  <a:lumOff val="25000"/>
                </a:schemeClr>
              </a:solidFill>
              <a:latin typeface="Century Gothic"/>
            </a:endParaRPr>
          </a:p>
          <a:p>
            <a:pPr marL="342900" indent="-342900">
              <a:buClr>
                <a:srgbClr val="66A478"/>
              </a:buClr>
              <a:buFont typeface="Arial" panose="020B0604020202020204" pitchFamily="34" charset="0"/>
              <a:buChar char="•"/>
            </a:pPr>
            <a:r>
              <a:rPr lang="en-US" sz="2100" b="1">
                <a:solidFill>
                  <a:schemeClr val="tx1">
                    <a:lumMod val="75000"/>
                    <a:lumOff val="25000"/>
                  </a:schemeClr>
                </a:solidFill>
                <a:latin typeface="Century Gothic"/>
              </a:rPr>
              <a:t>Prescribed burns</a:t>
            </a:r>
            <a:r>
              <a:rPr lang="en-US" sz="2100">
                <a:solidFill>
                  <a:schemeClr val="tx1">
                    <a:lumMod val="75000"/>
                    <a:lumOff val="25000"/>
                  </a:schemeClr>
                </a:solidFill>
                <a:latin typeface="Century Gothic"/>
              </a:rPr>
              <a:t> potentially </a:t>
            </a:r>
            <a:r>
              <a:rPr lang="en-US" sz="2100" b="1">
                <a:solidFill>
                  <a:schemeClr val="tx1">
                    <a:lumMod val="75000"/>
                    <a:lumOff val="25000"/>
                  </a:schemeClr>
                </a:solidFill>
                <a:latin typeface="Century Gothic"/>
              </a:rPr>
              <a:t>increases</a:t>
            </a:r>
            <a:r>
              <a:rPr lang="en-US" sz="2100">
                <a:solidFill>
                  <a:schemeClr val="tx1">
                    <a:lumMod val="75000"/>
                    <a:lumOff val="25000"/>
                  </a:schemeClr>
                </a:solidFill>
                <a:latin typeface="Century Gothic"/>
              </a:rPr>
              <a:t> cheatgrass </a:t>
            </a:r>
            <a:r>
              <a:rPr lang="en-US" sz="2100" b="1">
                <a:solidFill>
                  <a:schemeClr val="tx1">
                    <a:lumMod val="75000"/>
                    <a:lumOff val="25000"/>
                  </a:schemeClr>
                </a:solidFill>
                <a:latin typeface="Century Gothic"/>
              </a:rPr>
              <a:t>spread</a:t>
            </a:r>
          </a:p>
          <a:p>
            <a:pPr marL="342900" indent="-342900">
              <a:buClr>
                <a:srgbClr val="66A478"/>
              </a:buClr>
              <a:buFont typeface="Arial" panose="020B0604020202020204" pitchFamily="34" charset="0"/>
              <a:buChar char="•"/>
            </a:pPr>
            <a:endParaRPr lang="en-US" sz="2100">
              <a:solidFill>
                <a:schemeClr val="tx1">
                  <a:lumMod val="75000"/>
                  <a:lumOff val="25000"/>
                </a:schemeClr>
              </a:solidFill>
              <a:latin typeface="Century Gothic"/>
            </a:endParaRPr>
          </a:p>
          <a:p>
            <a:pPr marL="342900" indent="-342900">
              <a:buClr>
                <a:srgbClr val="66A478"/>
              </a:buClr>
              <a:buFont typeface="Arial" panose="020B0604020202020204" pitchFamily="34" charset="0"/>
              <a:buChar char="•"/>
            </a:pPr>
            <a:r>
              <a:rPr lang="en-US" sz="2100">
                <a:solidFill>
                  <a:schemeClr val="tx1">
                    <a:lumMod val="75000"/>
                    <a:lumOff val="25000"/>
                  </a:schemeClr>
                </a:solidFill>
                <a:latin typeface="Century Gothic"/>
              </a:rPr>
              <a:t>Reduction in biodiversity by outcompeting native vegetation</a:t>
            </a:r>
          </a:p>
          <a:p>
            <a:pPr marL="342900" indent="-342900">
              <a:buClr>
                <a:srgbClr val="66A478"/>
              </a:buClr>
              <a:buFont typeface="Arial" panose="020B0604020202020204" pitchFamily="34" charset="0"/>
              <a:buChar char="•"/>
            </a:pPr>
            <a:endParaRPr lang="en-US" sz="2000">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68E3A6F6-2476-4E8B-8A99-D5106EA344A0}"/>
              </a:ext>
            </a:extLst>
          </p:cNvPr>
          <p:cNvSpPr/>
          <p:nvPr/>
        </p:nvSpPr>
        <p:spPr>
          <a:xfrm>
            <a:off x="1998133" y="3031067"/>
            <a:ext cx="2562578" cy="2494844"/>
          </a:xfrm>
          <a:prstGeom prst="rect">
            <a:avLst/>
          </a:prstGeom>
          <a:solidFill>
            <a:srgbClr val="FFFF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1" descr="Logo, company name&#10;&#10;Description automatically generated">
            <a:extLst>
              <a:ext uri="{FF2B5EF4-FFF2-40B4-BE49-F238E27FC236}">
                <a16:creationId xmlns:a16="http://schemas.microsoft.com/office/drawing/2014/main" id="{1DC3626E-1618-47E5-AE75-17456D6C70C1}"/>
              </a:ext>
            </a:extLst>
          </p:cNvPr>
          <p:cNvPicPr>
            <a:picLocks noChangeAspect="1"/>
          </p:cNvPicPr>
          <p:nvPr/>
        </p:nvPicPr>
        <p:blipFill>
          <a:blip r:embed="rId3"/>
          <a:stretch>
            <a:fillRect/>
          </a:stretch>
        </p:blipFill>
        <p:spPr>
          <a:xfrm>
            <a:off x="2322406" y="3215273"/>
            <a:ext cx="2010367" cy="2131860"/>
          </a:xfrm>
          <a:prstGeom prst="rect">
            <a:avLst/>
          </a:prstGeom>
        </p:spPr>
      </p:pic>
    </p:spTree>
    <p:extLst>
      <p:ext uri="{BB962C8B-B14F-4D97-AF65-F5344CB8AC3E}">
        <p14:creationId xmlns:p14="http://schemas.microsoft.com/office/powerpoint/2010/main" val="314710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78607F-DF27-41BA-BAEA-139A01A61582}"/>
              </a:ext>
            </a:extLst>
          </p:cNvPr>
          <p:cNvSpPr txBox="1">
            <a:spLocks/>
          </p:cNvSpPr>
          <p:nvPr/>
        </p:nvSpPr>
        <p:spPr>
          <a:xfrm rot="-10800000" flipV="1">
            <a:off x="2359" y="-2762"/>
            <a:ext cx="12191078" cy="1072677"/>
          </a:xfrm>
          <a:prstGeom prst="rect">
            <a:avLst/>
          </a:prstGeom>
          <a:solidFill>
            <a:srgbClr val="FFFFFF"/>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66A478"/>
              </a:solidFill>
              <a:latin typeface="Century Gothic"/>
            </a:endParaRPr>
          </a:p>
          <a:p>
            <a:r>
              <a:rPr lang="en-US" sz="4000" b="1">
                <a:solidFill>
                  <a:srgbClr val="66A478"/>
                </a:solidFill>
                <a:latin typeface="Century Gothic"/>
              </a:rPr>
              <a:t>  Key</a:t>
            </a:r>
            <a:r>
              <a:rPr lang="en-US" sz="4000" b="1">
                <a:solidFill>
                  <a:srgbClr val="66A478"/>
                </a:solidFill>
                <a:latin typeface="Century Gothic"/>
                <a:ea typeface="+mj-lt"/>
                <a:cs typeface="+mj-lt"/>
              </a:rPr>
              <a:t> Concepts</a:t>
            </a:r>
            <a:endParaRPr lang="en-US">
              <a:cs typeface="Calibri Light"/>
            </a:endParaRPr>
          </a:p>
          <a:p>
            <a:endParaRPr lang="en-US" sz="4000" b="1">
              <a:solidFill>
                <a:srgbClr val="66A478"/>
              </a:solidFill>
              <a:latin typeface="Century Gothic" panose="020B0502020202020204" pitchFamily="34" charset="0"/>
            </a:endParaRPr>
          </a:p>
        </p:txBody>
      </p:sp>
      <p:sp>
        <p:nvSpPr>
          <p:cNvPr id="6" name="TextBox 1">
            <a:extLst>
              <a:ext uri="{FF2B5EF4-FFF2-40B4-BE49-F238E27FC236}">
                <a16:creationId xmlns:a16="http://schemas.microsoft.com/office/drawing/2014/main" id="{5B8D8A44-1504-4704-8BDB-A559CB1D88E3}"/>
              </a:ext>
            </a:extLst>
          </p:cNvPr>
          <p:cNvSpPr txBox="1"/>
          <p:nvPr/>
        </p:nvSpPr>
        <p:spPr>
          <a:xfrm>
            <a:off x="10271343" y="6152812"/>
            <a:ext cx="214821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lumMod val="75000"/>
                  </a:schemeClr>
                </a:solidFill>
                <a:latin typeface="Century Gothic"/>
                <a:cs typeface="Calibri"/>
              </a:rPr>
              <a:t>Image Credit: Andre William</a:t>
            </a:r>
          </a:p>
        </p:txBody>
      </p:sp>
      <p:sp>
        <p:nvSpPr>
          <p:cNvPr id="2" name="Rectangle: Rounded Corners 1">
            <a:extLst>
              <a:ext uri="{FF2B5EF4-FFF2-40B4-BE49-F238E27FC236}">
                <a16:creationId xmlns:a16="http://schemas.microsoft.com/office/drawing/2014/main" id="{1BF76262-B9CF-4098-A5C0-C12EDB309B18}"/>
              </a:ext>
            </a:extLst>
          </p:cNvPr>
          <p:cNvSpPr/>
          <p:nvPr/>
        </p:nvSpPr>
        <p:spPr>
          <a:xfrm>
            <a:off x="5758559" y="1657048"/>
            <a:ext cx="5910275" cy="403174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spcAft>
                <a:spcPts val="600"/>
              </a:spcAft>
            </a:pPr>
            <a:r>
              <a:rPr lang="en-US" sz="2800" b="1">
                <a:solidFill>
                  <a:schemeClr val="bg2">
                    <a:lumMod val="25000"/>
                  </a:schemeClr>
                </a:solidFill>
                <a:latin typeface="Century Gothic"/>
              </a:rPr>
              <a:t>Habitat Suitability Model (HSM)</a:t>
            </a:r>
            <a:endParaRPr lang="en-US" sz="2800" b="1">
              <a:solidFill>
                <a:schemeClr val="bg2">
                  <a:lumMod val="25000"/>
                </a:schemeClr>
              </a:solidFill>
              <a:ea typeface="+mn-lt"/>
              <a:cs typeface="+mn-lt"/>
            </a:endParaRPr>
          </a:p>
          <a:p>
            <a:pPr algn="ctr">
              <a:lnSpc>
                <a:spcPct val="200000"/>
              </a:lnSpc>
              <a:spcAft>
                <a:spcPts val="600"/>
              </a:spcAft>
            </a:pPr>
            <a:r>
              <a:rPr lang="en-US" sz="2800" b="1">
                <a:solidFill>
                  <a:schemeClr val="bg2">
                    <a:lumMod val="25000"/>
                  </a:schemeClr>
                </a:solidFill>
                <a:latin typeface="Century Gothic"/>
              </a:rPr>
              <a:t>Detection Model</a:t>
            </a:r>
            <a:endParaRPr lang="en-US" sz="2800" b="1">
              <a:solidFill>
                <a:schemeClr val="bg2">
                  <a:lumMod val="25000"/>
                </a:schemeClr>
              </a:solidFill>
              <a:ea typeface="+mn-lt"/>
              <a:cs typeface="+mn-lt"/>
            </a:endParaRPr>
          </a:p>
          <a:p>
            <a:pPr algn="ctr">
              <a:lnSpc>
                <a:spcPct val="200000"/>
              </a:lnSpc>
              <a:spcAft>
                <a:spcPts val="600"/>
              </a:spcAft>
            </a:pPr>
            <a:r>
              <a:rPr lang="en-US" sz="2800" b="1">
                <a:solidFill>
                  <a:schemeClr val="bg2">
                    <a:lumMod val="25000"/>
                  </a:schemeClr>
                </a:solidFill>
                <a:latin typeface="Century Gothic"/>
              </a:rPr>
              <a:t>Vegetation Indices</a:t>
            </a:r>
            <a:endParaRPr lang="en-US" sz="2800" b="1">
              <a:solidFill>
                <a:schemeClr val="bg2">
                  <a:lumMod val="25000"/>
                </a:schemeClr>
              </a:solidFill>
              <a:cs typeface="Calibri" panose="020F0502020204030204"/>
            </a:endParaRPr>
          </a:p>
        </p:txBody>
      </p:sp>
    </p:spTree>
    <p:extLst>
      <p:ext uri="{BB962C8B-B14F-4D97-AF65-F5344CB8AC3E}">
        <p14:creationId xmlns:p14="http://schemas.microsoft.com/office/powerpoint/2010/main" val="4427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70519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Project Objectives</a:t>
            </a:r>
          </a:p>
          <a:p>
            <a:endParaRPr lang="en-US" sz="2400">
              <a:solidFill>
                <a:srgbClr val="66A478"/>
              </a:solidFill>
              <a:latin typeface="Century Gothic" panose="020F0302020204030204"/>
            </a:endParaRPr>
          </a:p>
        </p:txBody>
      </p:sp>
      <p:sp>
        <p:nvSpPr>
          <p:cNvPr id="6" name="TextBox 5">
            <a:extLst>
              <a:ext uri="{FF2B5EF4-FFF2-40B4-BE49-F238E27FC236}">
                <a16:creationId xmlns:a16="http://schemas.microsoft.com/office/drawing/2014/main" id="{8E38B749-A3D6-4DE2-AF94-38937A117CE2}"/>
              </a:ext>
            </a:extLst>
          </p:cNvPr>
          <p:cNvSpPr txBox="1"/>
          <p:nvPr/>
        </p:nvSpPr>
        <p:spPr>
          <a:xfrm>
            <a:off x="7693231" y="413063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Century Gothic"/>
              </a:rPr>
              <a:t>Image Credit: Alex Posen</a:t>
            </a:r>
          </a:p>
        </p:txBody>
      </p:sp>
      <p:sp>
        <p:nvSpPr>
          <p:cNvPr id="7" name="Rectangle: Rounded Corners 6">
            <a:extLst>
              <a:ext uri="{FF2B5EF4-FFF2-40B4-BE49-F238E27FC236}">
                <a16:creationId xmlns:a16="http://schemas.microsoft.com/office/drawing/2014/main" id="{CD534C66-F975-4B6D-89A9-282BFD66C80B}"/>
              </a:ext>
            </a:extLst>
          </p:cNvPr>
          <p:cNvSpPr/>
          <p:nvPr/>
        </p:nvSpPr>
        <p:spPr>
          <a:xfrm>
            <a:off x="903092" y="1536700"/>
            <a:ext cx="3619500" cy="1397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7F83B42-49FC-4ADF-B8FF-5AA3B9027223}"/>
              </a:ext>
            </a:extLst>
          </p:cNvPr>
          <p:cNvSpPr/>
          <p:nvPr/>
        </p:nvSpPr>
        <p:spPr>
          <a:xfrm>
            <a:off x="850900" y="3924300"/>
            <a:ext cx="3721100" cy="13589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9" descr="Forest scene with solid fill">
            <a:extLst>
              <a:ext uri="{FF2B5EF4-FFF2-40B4-BE49-F238E27FC236}">
                <a16:creationId xmlns:a16="http://schemas.microsoft.com/office/drawing/2014/main" id="{81ECEC9D-D503-4C78-8B03-58FE6D913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996" y="1524000"/>
            <a:ext cx="1371600" cy="1384300"/>
          </a:xfrm>
          <a:prstGeom prst="rect">
            <a:avLst/>
          </a:prstGeom>
        </p:spPr>
      </p:pic>
      <p:pic>
        <p:nvPicPr>
          <p:cNvPr id="10" name="Graphic 10" descr="Magnifying glass with solid fill">
            <a:extLst>
              <a:ext uri="{FF2B5EF4-FFF2-40B4-BE49-F238E27FC236}">
                <a16:creationId xmlns:a16="http://schemas.microsoft.com/office/drawing/2014/main" id="{EAC50376-8F65-41E0-A5E7-909AE8A1A4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6927" y="3873500"/>
            <a:ext cx="1524000" cy="1498600"/>
          </a:xfrm>
          <a:prstGeom prst="rect">
            <a:avLst/>
          </a:prstGeom>
        </p:spPr>
      </p:pic>
      <p:pic>
        <p:nvPicPr>
          <p:cNvPr id="11" name="Graphic 11" descr="Plant outline">
            <a:extLst>
              <a:ext uri="{FF2B5EF4-FFF2-40B4-BE49-F238E27FC236}">
                <a16:creationId xmlns:a16="http://schemas.microsoft.com/office/drawing/2014/main" id="{57690586-581B-4B63-A3AE-16D073829B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9242" y="4226839"/>
            <a:ext cx="429017" cy="533400"/>
          </a:xfrm>
          <a:prstGeom prst="rect">
            <a:avLst/>
          </a:prstGeom>
        </p:spPr>
      </p:pic>
      <p:sp>
        <p:nvSpPr>
          <p:cNvPr id="12" name="Text Placeholder 3">
            <a:extLst>
              <a:ext uri="{FF2B5EF4-FFF2-40B4-BE49-F238E27FC236}">
                <a16:creationId xmlns:a16="http://schemas.microsoft.com/office/drawing/2014/main" id="{87F359C0-BA8B-42CE-86A3-E0B647F71AA5}"/>
              </a:ext>
            </a:extLst>
          </p:cNvPr>
          <p:cNvSpPr txBox="1">
            <a:spLocks/>
          </p:cNvSpPr>
          <p:nvPr/>
        </p:nvSpPr>
        <p:spPr>
          <a:xfrm>
            <a:off x="850900" y="3036954"/>
            <a:ext cx="5245100"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a:solidFill>
                  <a:schemeClr val="tx1">
                    <a:lumMod val="75000"/>
                    <a:lumOff val="25000"/>
                  </a:schemeClr>
                </a:solidFill>
                <a:latin typeface="Century Gothic"/>
              </a:rPr>
              <a:t>1</a:t>
            </a:r>
            <a:r>
              <a:rPr lang="en-US" sz="2000">
                <a:solidFill>
                  <a:schemeClr val="tx1">
                    <a:lumMod val="75000"/>
                    <a:lumOff val="25000"/>
                  </a:schemeClr>
                </a:solidFill>
                <a:latin typeface="Century Gothic"/>
                <a:ea typeface="+mn-lt"/>
                <a:cs typeface="+mn-lt"/>
              </a:rPr>
              <a:t>. </a:t>
            </a:r>
            <a:r>
              <a:rPr lang="en-GB" sz="2000">
                <a:solidFill>
                  <a:schemeClr val="tx1">
                    <a:lumMod val="75000"/>
                    <a:lumOff val="25000"/>
                  </a:schemeClr>
                </a:solidFill>
                <a:latin typeface="Century Gothic"/>
              </a:rPr>
              <a:t>Determine preferred post-disturbance cheatgrass growing conditions </a:t>
            </a:r>
          </a:p>
        </p:txBody>
      </p:sp>
      <p:sp>
        <p:nvSpPr>
          <p:cNvPr id="13" name="Text Placeholder 3">
            <a:extLst>
              <a:ext uri="{FF2B5EF4-FFF2-40B4-BE49-F238E27FC236}">
                <a16:creationId xmlns:a16="http://schemas.microsoft.com/office/drawing/2014/main" id="{BAFE06FB-1496-4227-A12A-2A4481E3FBE6}"/>
              </a:ext>
            </a:extLst>
          </p:cNvPr>
          <p:cNvSpPr txBox="1">
            <a:spLocks/>
          </p:cNvSpPr>
          <p:nvPr/>
        </p:nvSpPr>
        <p:spPr>
          <a:xfrm>
            <a:off x="850900" y="5287116"/>
            <a:ext cx="509078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66A478"/>
              </a:buClr>
              <a:buNone/>
            </a:pPr>
            <a:r>
              <a:rPr lang="en-US" sz="2000">
                <a:solidFill>
                  <a:schemeClr val="tx1">
                    <a:lumMod val="75000"/>
                    <a:lumOff val="25000"/>
                  </a:schemeClr>
                </a:solidFill>
                <a:latin typeface="Century Gothic"/>
                <a:ea typeface="+mn-lt"/>
                <a:cs typeface="+mn-lt"/>
              </a:rPr>
              <a:t>2. Detect and map cheatgrass within </a:t>
            </a:r>
            <a:endParaRPr lang="en-US" sz="2000">
              <a:solidFill>
                <a:schemeClr val="tx1">
                  <a:lumMod val="75000"/>
                  <a:lumOff val="25000"/>
                </a:schemeClr>
              </a:solidFill>
              <a:latin typeface="Century Gothic"/>
            </a:endParaRPr>
          </a:p>
          <a:p>
            <a:pPr marL="0" indent="0">
              <a:lnSpc>
                <a:spcPct val="100000"/>
              </a:lnSpc>
              <a:spcBef>
                <a:spcPts val="0"/>
              </a:spcBef>
              <a:buNone/>
            </a:pPr>
            <a:r>
              <a:rPr lang="en-US" sz="2000">
                <a:solidFill>
                  <a:schemeClr val="tx1">
                    <a:lumMod val="75000"/>
                    <a:lumOff val="25000"/>
                  </a:schemeClr>
                </a:solidFill>
                <a:latin typeface="Century Gothic"/>
                <a:ea typeface="+mn-lt"/>
                <a:cs typeface="+mn-lt"/>
              </a:rPr>
              <a:t>the predicted area of suitable habitat</a:t>
            </a:r>
            <a:endParaRPr lang="en-US">
              <a:solidFill>
                <a:schemeClr val="tx1">
                  <a:lumMod val="75000"/>
                  <a:lumOff val="25000"/>
                </a:schemeClr>
              </a:solidFill>
            </a:endParaRPr>
          </a:p>
        </p:txBody>
      </p:sp>
      <p:sp>
        <p:nvSpPr>
          <p:cNvPr id="14" name="Rectangle: Rounded Corners 13">
            <a:extLst>
              <a:ext uri="{FF2B5EF4-FFF2-40B4-BE49-F238E27FC236}">
                <a16:creationId xmlns:a16="http://schemas.microsoft.com/office/drawing/2014/main" id="{677D9ED0-12D5-49C8-8C26-A6AEBBB6A94E}"/>
              </a:ext>
            </a:extLst>
          </p:cNvPr>
          <p:cNvSpPr/>
          <p:nvPr/>
        </p:nvSpPr>
        <p:spPr>
          <a:xfrm>
            <a:off x="6946899" y="1511300"/>
            <a:ext cx="3619500" cy="1397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0305849-C39B-4E4C-A0ED-D1B75F68E86F}"/>
              </a:ext>
            </a:extLst>
          </p:cNvPr>
          <p:cNvSpPr/>
          <p:nvPr/>
        </p:nvSpPr>
        <p:spPr>
          <a:xfrm>
            <a:off x="6946899" y="3886200"/>
            <a:ext cx="3619500" cy="1397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95000"/>
                  <a:lumOff val="5000"/>
                </a:schemeClr>
              </a:solidFill>
              <a:cs typeface="Calibri"/>
            </a:endParaRPr>
          </a:p>
        </p:txBody>
      </p:sp>
      <p:sp>
        <p:nvSpPr>
          <p:cNvPr id="18" name="Arrow: Right 17">
            <a:extLst>
              <a:ext uri="{FF2B5EF4-FFF2-40B4-BE49-F238E27FC236}">
                <a16:creationId xmlns:a16="http://schemas.microsoft.com/office/drawing/2014/main" id="{1E0D9B01-8DF9-498A-A5A9-D51862E65422}"/>
              </a:ext>
            </a:extLst>
          </p:cNvPr>
          <p:cNvSpPr/>
          <p:nvPr/>
        </p:nvSpPr>
        <p:spPr>
          <a:xfrm>
            <a:off x="4717796" y="2000250"/>
            <a:ext cx="2044700" cy="469900"/>
          </a:xfrm>
          <a:prstGeom prst="rightArrow">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F28A8DB5-BB2A-42CF-B976-08B086CA73EF}"/>
              </a:ext>
            </a:extLst>
          </p:cNvPr>
          <p:cNvSpPr/>
          <p:nvPr/>
        </p:nvSpPr>
        <p:spPr>
          <a:xfrm>
            <a:off x="4781296" y="4368800"/>
            <a:ext cx="2044700" cy="469900"/>
          </a:xfrm>
          <a:prstGeom prst="rightArrow">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a16="http://schemas.microsoft.com/office/drawing/2014/main" id="{0B71AA05-2296-45F4-8152-1434110991AD}"/>
              </a:ext>
            </a:extLst>
          </p:cNvPr>
          <p:cNvSpPr txBox="1">
            <a:spLocks/>
          </p:cNvSpPr>
          <p:nvPr/>
        </p:nvSpPr>
        <p:spPr>
          <a:xfrm>
            <a:off x="6946899" y="2935354"/>
            <a:ext cx="4191000"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a:solidFill>
                  <a:schemeClr val="tx1">
                    <a:lumMod val="75000"/>
                    <a:lumOff val="25000"/>
                  </a:schemeClr>
                </a:solidFill>
                <a:latin typeface="Century Gothic"/>
                <a:cs typeface="Calibri"/>
              </a:rPr>
              <a:t>Deliver a cheatgrass </a:t>
            </a:r>
            <a:r>
              <a:rPr lang="en-US" sz="2000" b="1">
                <a:solidFill>
                  <a:schemeClr val="tx1">
                    <a:lumMod val="75000"/>
                    <a:lumOff val="25000"/>
                  </a:schemeClr>
                </a:solidFill>
                <a:latin typeface="Century Gothic"/>
                <a:cs typeface="Calibri"/>
              </a:rPr>
              <a:t>habitat suitability model </a:t>
            </a:r>
            <a:r>
              <a:rPr lang="en-US" sz="2000">
                <a:solidFill>
                  <a:schemeClr val="tx1">
                    <a:lumMod val="75000"/>
                    <a:lumOff val="25000"/>
                  </a:schemeClr>
                </a:solidFill>
                <a:latin typeface="Century Gothic"/>
                <a:cs typeface="Calibri"/>
              </a:rPr>
              <a:t>and map</a:t>
            </a: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E5A7CF9E-C64D-4B9E-8CC2-37B77875E3D5}"/>
              </a:ext>
            </a:extLst>
          </p:cNvPr>
          <p:cNvSpPr txBox="1"/>
          <p:nvPr/>
        </p:nvSpPr>
        <p:spPr>
          <a:xfrm>
            <a:off x="6946900" y="5382539"/>
            <a:ext cx="39766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Deliver a cheatgrass </a:t>
            </a:r>
            <a:r>
              <a:rPr lang="en-US" sz="2000" b="1">
                <a:solidFill>
                  <a:schemeClr val="tx1">
                    <a:lumMod val="75000"/>
                    <a:lumOff val="25000"/>
                  </a:schemeClr>
                </a:solidFill>
                <a:latin typeface="Century Gothic"/>
              </a:rPr>
              <a:t>detection model </a:t>
            </a:r>
            <a:r>
              <a:rPr lang="en-US" sz="2000">
                <a:solidFill>
                  <a:schemeClr val="tx1">
                    <a:lumMod val="75000"/>
                    <a:lumOff val="25000"/>
                  </a:schemeClr>
                </a:solidFill>
                <a:latin typeface="Century Gothic"/>
              </a:rPr>
              <a:t>and map</a:t>
            </a:r>
            <a:endParaRPr lang="en-US" sz="2000">
              <a:solidFill>
                <a:schemeClr val="tx1">
                  <a:lumMod val="75000"/>
                  <a:lumOff val="25000"/>
                </a:schemeClr>
              </a:solidFill>
            </a:endParaRPr>
          </a:p>
        </p:txBody>
      </p:sp>
      <p:pic>
        <p:nvPicPr>
          <p:cNvPr id="3" name="Picture 3" descr="A picture containing text, envelope&#10;&#10;Description automatically generated">
            <a:extLst>
              <a:ext uri="{FF2B5EF4-FFF2-40B4-BE49-F238E27FC236}">
                <a16:creationId xmlns:a16="http://schemas.microsoft.com/office/drawing/2014/main" id="{F83FAF65-CAFE-420A-8C19-7F1CA05FAEB8}"/>
              </a:ext>
            </a:extLst>
          </p:cNvPr>
          <p:cNvPicPr>
            <a:picLocks noChangeAspect="1"/>
          </p:cNvPicPr>
          <p:nvPr/>
        </p:nvPicPr>
        <p:blipFill>
          <a:blip r:embed="rId9"/>
          <a:stretch>
            <a:fillRect/>
          </a:stretch>
        </p:blipFill>
        <p:spPr>
          <a:xfrm>
            <a:off x="7588955" y="1553808"/>
            <a:ext cx="2348089" cy="1365606"/>
          </a:xfrm>
          <a:prstGeom prst="rect">
            <a:avLst/>
          </a:prstGeom>
        </p:spPr>
      </p:pic>
      <p:pic>
        <p:nvPicPr>
          <p:cNvPr id="4" name="Picture 6" descr="Map&#10;&#10;Description automatically generated">
            <a:extLst>
              <a:ext uri="{FF2B5EF4-FFF2-40B4-BE49-F238E27FC236}">
                <a16:creationId xmlns:a16="http://schemas.microsoft.com/office/drawing/2014/main" id="{02A575E2-4E59-488A-8DEE-91B839113F43}"/>
              </a:ext>
            </a:extLst>
          </p:cNvPr>
          <p:cNvPicPr>
            <a:picLocks noChangeAspect="1"/>
          </p:cNvPicPr>
          <p:nvPr/>
        </p:nvPicPr>
        <p:blipFill>
          <a:blip r:embed="rId10"/>
          <a:stretch>
            <a:fillRect/>
          </a:stretch>
        </p:blipFill>
        <p:spPr>
          <a:xfrm>
            <a:off x="7571041" y="3742579"/>
            <a:ext cx="2642923" cy="1875755"/>
          </a:xfrm>
          <a:prstGeom prst="rect">
            <a:avLst/>
          </a:prstGeom>
        </p:spPr>
      </p:pic>
    </p:spTree>
    <p:extLst>
      <p:ext uri="{BB962C8B-B14F-4D97-AF65-F5344CB8AC3E}">
        <p14:creationId xmlns:p14="http://schemas.microsoft.com/office/powerpoint/2010/main" val="17066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2" grpId="0"/>
      <p:bldP spid="13" grpId="0"/>
      <p:bldP spid="14" grpId="0" animBg="1"/>
      <p:bldP spid="17" grpId="0" animBg="1"/>
      <p:bldP spid="18" grpId="0" animBg="1"/>
      <p:bldP spid="19" grpId="0" animBg="1"/>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Map&#10;&#10;Description automatically generated">
            <a:extLst>
              <a:ext uri="{FF2B5EF4-FFF2-40B4-BE49-F238E27FC236}">
                <a16:creationId xmlns:a16="http://schemas.microsoft.com/office/drawing/2014/main" id="{0A977952-6299-4361-88D7-BAA0BD7A7498}"/>
              </a:ext>
            </a:extLst>
          </p:cNvPr>
          <p:cNvPicPr>
            <a:picLocks noChangeAspect="1"/>
          </p:cNvPicPr>
          <p:nvPr/>
        </p:nvPicPr>
        <p:blipFill rotWithShape="1">
          <a:blip r:embed="rId3"/>
          <a:srcRect r="-185" b="2176"/>
          <a:stretch/>
        </p:blipFill>
        <p:spPr>
          <a:xfrm>
            <a:off x="5069481" y="705301"/>
            <a:ext cx="6902142" cy="5253981"/>
          </a:xfrm>
          <a:prstGeom prst="rect">
            <a:avLst/>
          </a:prstGeom>
        </p:spPr>
      </p:pic>
      <p:sp>
        <p:nvSpPr>
          <p:cNvPr id="12" name="Rectangle: Rounded Corners 11">
            <a:extLst>
              <a:ext uri="{FF2B5EF4-FFF2-40B4-BE49-F238E27FC236}">
                <a16:creationId xmlns:a16="http://schemas.microsoft.com/office/drawing/2014/main" id="{9F25FFFA-4C48-4315-A7FA-8CD5ECDB7139}"/>
              </a:ext>
            </a:extLst>
          </p:cNvPr>
          <p:cNvSpPr/>
          <p:nvPr/>
        </p:nvSpPr>
        <p:spPr>
          <a:xfrm>
            <a:off x="9476884" y="5027733"/>
            <a:ext cx="2549768" cy="1221153"/>
          </a:xfrm>
          <a:prstGeom prst="round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 name="Title 1"/>
          <p:cNvSpPr txBox="1">
            <a:spLocks/>
          </p:cNvSpPr>
          <p:nvPr/>
        </p:nvSpPr>
        <p:spPr>
          <a:xfrm>
            <a:off x="468632" y="272342"/>
            <a:ext cx="10108456" cy="50228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6A478"/>
                </a:solidFill>
                <a:latin typeface="Century Gothic" panose="020F0302020204030204"/>
              </a:rPr>
              <a:t>Study Area</a:t>
            </a:r>
          </a:p>
        </p:txBody>
      </p:sp>
      <p:sp>
        <p:nvSpPr>
          <p:cNvPr id="3" name="Text Placeholder 3"/>
          <p:cNvSpPr txBox="1">
            <a:spLocks/>
          </p:cNvSpPr>
          <p:nvPr/>
        </p:nvSpPr>
        <p:spPr>
          <a:xfrm>
            <a:off x="202627" y="1207583"/>
            <a:ext cx="5084695" cy="446686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a:solidFill>
                  <a:schemeClr val="tx1">
                    <a:lumMod val="75000"/>
                    <a:lumOff val="25000"/>
                  </a:schemeClr>
                </a:solidFill>
                <a:latin typeface="Century Gothic"/>
                <a:ea typeface="+mn-lt"/>
                <a:cs typeface="+mn-lt"/>
              </a:rPr>
              <a:t>Convex Polygon </a:t>
            </a:r>
            <a:endParaRPr lang="en-US" sz="2000">
              <a:solidFill>
                <a:schemeClr val="tx1">
                  <a:lumMod val="75000"/>
                  <a:lumOff val="25000"/>
                </a:schemeClr>
              </a:solidFill>
              <a:latin typeface="Calibri" panose="020F0502020204030204"/>
              <a:ea typeface="+mn-lt"/>
              <a:cs typeface="+mn-lt"/>
            </a:endParaRPr>
          </a:p>
          <a:p>
            <a:pPr marL="568325" lvl="1" indent="-222250">
              <a:lnSpc>
                <a:spcPct val="100000"/>
              </a:lnSpc>
              <a:spcBef>
                <a:spcPts val="0"/>
              </a:spcBef>
              <a:spcAft>
                <a:spcPts val="600"/>
              </a:spcAft>
              <a:buClr>
                <a:srgbClr val="66A478"/>
              </a:buClr>
            </a:pPr>
            <a:r>
              <a:rPr lang="en-US" sz="1800">
                <a:solidFill>
                  <a:schemeClr val="tx1">
                    <a:lumMod val="75000"/>
                    <a:lumOff val="25000"/>
                  </a:schemeClr>
                </a:solidFill>
                <a:latin typeface="Century Gothic"/>
                <a:ea typeface="+mn-lt"/>
                <a:cs typeface="+mn-lt"/>
              </a:rPr>
              <a:t>Derived from 136 field sample points</a:t>
            </a:r>
            <a:endParaRPr lang="en-US" sz="1800">
              <a:solidFill>
                <a:schemeClr val="tx1">
                  <a:lumMod val="75000"/>
                  <a:lumOff val="25000"/>
                </a:schemeClr>
              </a:solidFill>
              <a:ea typeface="+mn-lt"/>
              <a:cs typeface="+mn-lt"/>
            </a:endParaRPr>
          </a:p>
          <a:p>
            <a:pPr marL="568325" lvl="1" indent="-222250">
              <a:lnSpc>
                <a:spcPct val="100000"/>
              </a:lnSpc>
              <a:spcBef>
                <a:spcPts val="0"/>
              </a:spcBef>
              <a:spcAft>
                <a:spcPts val="600"/>
              </a:spcAft>
              <a:buClr>
                <a:srgbClr val="66A478"/>
              </a:buClr>
            </a:pPr>
            <a:r>
              <a:rPr lang="en-US" sz="1800">
                <a:solidFill>
                  <a:schemeClr val="tx1">
                    <a:lumMod val="75000"/>
                    <a:lumOff val="25000"/>
                  </a:schemeClr>
                </a:solidFill>
                <a:latin typeface="Century Gothic"/>
                <a:ea typeface="+mn-lt"/>
                <a:cs typeface="+mn-lt"/>
              </a:rPr>
              <a:t>115,978 acres within and surrounding the northeastern burn area</a:t>
            </a:r>
            <a:endParaRPr lang="en-US" sz="1800">
              <a:solidFill>
                <a:schemeClr val="tx1">
                  <a:lumMod val="75000"/>
                  <a:lumOff val="25000"/>
                </a:schemeClr>
              </a:solidFill>
              <a:ea typeface="+mn-lt"/>
              <a:cs typeface="+mn-lt"/>
            </a:endParaRPr>
          </a:p>
          <a:p>
            <a:pPr marL="568325" lvl="1" indent="-222250">
              <a:lnSpc>
                <a:spcPct val="100000"/>
              </a:lnSpc>
              <a:spcBef>
                <a:spcPts val="0"/>
              </a:spcBef>
              <a:spcAft>
                <a:spcPts val="600"/>
              </a:spcAft>
              <a:buClr>
                <a:srgbClr val="66A478"/>
              </a:buClr>
            </a:pPr>
            <a:r>
              <a:rPr lang="en-US" sz="1800">
                <a:solidFill>
                  <a:schemeClr val="tx1">
                    <a:lumMod val="75000"/>
                    <a:lumOff val="25000"/>
                  </a:schemeClr>
                </a:solidFill>
                <a:latin typeface="Century Gothic"/>
                <a:ea typeface="+mn-lt"/>
                <a:cs typeface="+mn-lt"/>
              </a:rPr>
              <a:t>Elevation – 1,735 m to 3,298 m</a:t>
            </a:r>
            <a:endParaRPr lang="en-US" sz="2000">
              <a:solidFill>
                <a:schemeClr val="tx1">
                  <a:lumMod val="75000"/>
                  <a:lumOff val="25000"/>
                </a:schemeClr>
              </a:solidFill>
            </a:endParaRPr>
          </a:p>
          <a:p>
            <a:pPr marL="800100" lvl="1" indent="-342900">
              <a:lnSpc>
                <a:spcPct val="100000"/>
              </a:lnSpc>
              <a:spcBef>
                <a:spcPts val="0"/>
              </a:spcBef>
              <a:spcAft>
                <a:spcPts val="600"/>
              </a:spcAft>
            </a:pPr>
            <a:endParaRPr lang="en-US" sz="1600" b="1">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r>
              <a:rPr lang="en-US" sz="2000" b="1">
                <a:solidFill>
                  <a:schemeClr val="tx1">
                    <a:lumMod val="75000"/>
                    <a:lumOff val="25000"/>
                  </a:schemeClr>
                </a:solidFill>
                <a:latin typeface="Century Gothic"/>
                <a:ea typeface="+mn-lt"/>
                <a:cs typeface="+mn-lt"/>
              </a:rPr>
              <a:t>Cameron Peak Fire</a:t>
            </a:r>
            <a:endParaRPr lang="en-US" sz="2000">
              <a:solidFill>
                <a:schemeClr val="tx1">
                  <a:lumMod val="75000"/>
                  <a:lumOff val="25000"/>
                </a:schemeClr>
              </a:solidFill>
              <a:ea typeface="+mn-lt"/>
              <a:cs typeface="+mn-lt"/>
            </a:endParaRPr>
          </a:p>
          <a:p>
            <a:pPr marL="798513" lvl="1" indent="-230188">
              <a:buClr>
                <a:srgbClr val="66A478"/>
              </a:buClr>
              <a:buFont typeface="Arial"/>
              <a:buChar char="•"/>
            </a:pPr>
            <a:r>
              <a:rPr lang="en-US" sz="1800">
                <a:solidFill>
                  <a:schemeClr val="tx1">
                    <a:lumMod val="75000"/>
                    <a:lumOff val="25000"/>
                  </a:schemeClr>
                </a:solidFill>
                <a:latin typeface="Century Gothic"/>
                <a:ea typeface="+mn-lt"/>
                <a:cs typeface="+mn-lt"/>
              </a:rPr>
              <a:t>208,913 acres burned</a:t>
            </a:r>
            <a:endParaRPr lang="en-US" sz="1800">
              <a:solidFill>
                <a:schemeClr val="tx1">
                  <a:lumMod val="75000"/>
                  <a:lumOff val="25000"/>
                </a:schemeClr>
              </a:solidFill>
              <a:ea typeface="+mn-lt"/>
              <a:cs typeface="+mn-lt"/>
            </a:endParaRPr>
          </a:p>
          <a:p>
            <a:pPr marL="798513" lvl="1" indent="-230188">
              <a:buClr>
                <a:srgbClr val="66A478"/>
              </a:buClr>
              <a:buFont typeface="Arial"/>
              <a:buChar char="•"/>
            </a:pPr>
            <a:r>
              <a:rPr lang="en-US" sz="1800">
                <a:solidFill>
                  <a:schemeClr val="tx1">
                    <a:lumMod val="75000"/>
                    <a:lumOff val="25000"/>
                  </a:schemeClr>
                </a:solidFill>
                <a:latin typeface="Century Gothic"/>
                <a:ea typeface="+mn-lt"/>
                <a:cs typeface="+mn-lt"/>
              </a:rPr>
              <a:t>Aug 2020 – Dec 2020 </a:t>
            </a:r>
            <a:endParaRPr lang="en-US" sz="1800">
              <a:solidFill>
                <a:schemeClr val="tx1">
                  <a:lumMod val="75000"/>
                  <a:lumOff val="25000"/>
                </a:schemeClr>
              </a:solidFill>
              <a:ea typeface="+mn-lt"/>
              <a:cs typeface="+mn-lt"/>
            </a:endParaRPr>
          </a:p>
          <a:p>
            <a:pPr marL="798513" lvl="1" indent="-230188">
              <a:buClr>
                <a:srgbClr val="66A478"/>
              </a:buClr>
              <a:buFont typeface="Arial"/>
              <a:buChar char="•"/>
            </a:pPr>
            <a:r>
              <a:rPr lang="en-US" sz="1800">
                <a:solidFill>
                  <a:schemeClr val="tx1">
                    <a:lumMod val="75000"/>
                    <a:lumOff val="25000"/>
                  </a:schemeClr>
                </a:solidFill>
                <a:latin typeface="Century Gothic"/>
                <a:ea typeface="+mn-lt"/>
                <a:cs typeface="+mn-lt"/>
              </a:rPr>
              <a:t>Montane ecosystem</a:t>
            </a:r>
            <a:endParaRPr lang="en-US" sz="1800">
              <a:solidFill>
                <a:schemeClr val="tx1">
                  <a:lumMod val="75000"/>
                  <a:lumOff val="25000"/>
                </a:schemeClr>
              </a:solidFill>
              <a:latin typeface="Calibri" panose="020F0502020204030204"/>
              <a:ea typeface="+mn-lt"/>
              <a:cs typeface="+mn-lt"/>
            </a:endParaRPr>
          </a:p>
          <a:p>
            <a:pPr marL="457200" lvl="1" indent="0">
              <a:buClr>
                <a:srgbClr val="66A478"/>
              </a:buClr>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66A478"/>
              </a:buClr>
              <a:buNone/>
            </a:pPr>
            <a:r>
              <a:rPr lang="en-US" sz="2000" b="1">
                <a:solidFill>
                  <a:schemeClr val="tx1">
                    <a:lumMod val="75000"/>
                    <a:lumOff val="25000"/>
                  </a:schemeClr>
                </a:solidFill>
                <a:latin typeface="Century Gothic"/>
                <a:ea typeface="+mn-lt"/>
                <a:cs typeface="+mn-lt"/>
              </a:rPr>
              <a:t>Prescribed Burns</a:t>
            </a:r>
          </a:p>
          <a:p>
            <a:pPr marL="568325" lvl="1" indent="-222250">
              <a:lnSpc>
                <a:spcPct val="100000"/>
              </a:lnSpc>
              <a:spcBef>
                <a:spcPts val="0"/>
              </a:spcBef>
              <a:spcAft>
                <a:spcPts val="600"/>
              </a:spcAft>
              <a:buClr>
                <a:srgbClr val="66A478"/>
              </a:buClr>
            </a:pPr>
            <a:r>
              <a:rPr lang="en-US" sz="1800">
                <a:solidFill>
                  <a:schemeClr val="tx1">
                    <a:lumMod val="75000"/>
                    <a:lumOff val="25000"/>
                  </a:schemeClr>
                </a:solidFill>
                <a:latin typeface="Century Gothic"/>
                <a:cs typeface="Calibri"/>
              </a:rPr>
              <a:t>182 treatments from 1993 – 2019</a:t>
            </a:r>
            <a:endParaRPr lang="en-US" sz="2000">
              <a:solidFill>
                <a:schemeClr val="tx1">
                  <a:lumMod val="75000"/>
                  <a:lumOff val="25000"/>
                </a:schemeClr>
              </a:solidFill>
              <a:latin typeface="Century Gothic"/>
              <a:cs typeface="Calibri"/>
            </a:endParaRPr>
          </a:p>
        </p:txBody>
      </p:sp>
      <p:sp>
        <p:nvSpPr>
          <p:cNvPr id="11" name="Rectangle 10">
            <a:extLst>
              <a:ext uri="{FF2B5EF4-FFF2-40B4-BE49-F238E27FC236}">
                <a16:creationId xmlns:a16="http://schemas.microsoft.com/office/drawing/2014/main" id="{CFC55D44-40AB-4126-9366-6A1DF85928A6}"/>
              </a:ext>
            </a:extLst>
          </p:cNvPr>
          <p:cNvSpPr/>
          <p:nvPr/>
        </p:nvSpPr>
        <p:spPr>
          <a:xfrm>
            <a:off x="9646626" y="4796935"/>
            <a:ext cx="2383690" cy="126999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5" name="Picture 5">
            <a:extLst>
              <a:ext uri="{FF2B5EF4-FFF2-40B4-BE49-F238E27FC236}">
                <a16:creationId xmlns:a16="http://schemas.microsoft.com/office/drawing/2014/main" id="{EABD3AD4-9CC9-4E1B-B1FF-E851F7EC6F71}"/>
              </a:ext>
            </a:extLst>
          </p:cNvPr>
          <p:cNvPicPr>
            <a:picLocks noChangeAspect="1"/>
          </p:cNvPicPr>
          <p:nvPr/>
        </p:nvPicPr>
        <p:blipFill rotWithShape="1">
          <a:blip r:embed="rId4"/>
          <a:srcRect l="38078" t="12121" r="356" b="53525"/>
          <a:stretch/>
        </p:blipFill>
        <p:spPr>
          <a:xfrm>
            <a:off x="9705241" y="4825325"/>
            <a:ext cx="1737725" cy="1219558"/>
          </a:xfrm>
          <a:prstGeom prst="rect">
            <a:avLst/>
          </a:prstGeom>
        </p:spPr>
      </p:pic>
      <p:sp>
        <p:nvSpPr>
          <p:cNvPr id="6" name="TextBox 5">
            <a:extLst>
              <a:ext uri="{FF2B5EF4-FFF2-40B4-BE49-F238E27FC236}">
                <a16:creationId xmlns:a16="http://schemas.microsoft.com/office/drawing/2014/main" id="{8C6222D5-9C3A-4594-9A35-B538A8CCDAAB}"/>
              </a:ext>
            </a:extLst>
          </p:cNvPr>
          <p:cNvSpPr txBox="1"/>
          <p:nvPr/>
        </p:nvSpPr>
        <p:spPr>
          <a:xfrm>
            <a:off x="10224477" y="481406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Field Samples</a:t>
            </a:r>
          </a:p>
        </p:txBody>
      </p:sp>
      <p:sp>
        <p:nvSpPr>
          <p:cNvPr id="8" name="TextBox 7">
            <a:extLst>
              <a:ext uri="{FF2B5EF4-FFF2-40B4-BE49-F238E27FC236}">
                <a16:creationId xmlns:a16="http://schemas.microsoft.com/office/drawing/2014/main" id="{78944EA4-5A90-449E-B499-AC477779C066}"/>
              </a:ext>
            </a:extLst>
          </p:cNvPr>
          <p:cNvSpPr txBox="1"/>
          <p:nvPr/>
        </p:nvSpPr>
        <p:spPr>
          <a:xfrm>
            <a:off x="10224476" y="536501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Burn Treatments</a:t>
            </a:r>
          </a:p>
        </p:txBody>
      </p:sp>
      <p:sp>
        <p:nvSpPr>
          <p:cNvPr id="9" name="TextBox 8">
            <a:extLst>
              <a:ext uri="{FF2B5EF4-FFF2-40B4-BE49-F238E27FC236}">
                <a16:creationId xmlns:a16="http://schemas.microsoft.com/office/drawing/2014/main" id="{EFAAE5C9-F3FE-43BB-9D84-04F9FCA4739D}"/>
              </a:ext>
            </a:extLst>
          </p:cNvPr>
          <p:cNvSpPr txBox="1"/>
          <p:nvPr/>
        </p:nvSpPr>
        <p:spPr>
          <a:xfrm>
            <a:off x="10224477" y="5641486"/>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Cameron Peak Fire</a:t>
            </a:r>
          </a:p>
        </p:txBody>
      </p:sp>
      <p:sp>
        <p:nvSpPr>
          <p:cNvPr id="7" name="TextBox 6">
            <a:extLst>
              <a:ext uri="{FF2B5EF4-FFF2-40B4-BE49-F238E27FC236}">
                <a16:creationId xmlns:a16="http://schemas.microsoft.com/office/drawing/2014/main" id="{9D3A07AD-6168-40F0-BDD3-B0615BDD542D}"/>
              </a:ext>
            </a:extLst>
          </p:cNvPr>
          <p:cNvSpPr txBox="1"/>
          <p:nvPr/>
        </p:nvSpPr>
        <p:spPr>
          <a:xfrm>
            <a:off x="10224477" y="506217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Study Area</a:t>
            </a:r>
          </a:p>
        </p:txBody>
      </p:sp>
      <p:sp>
        <p:nvSpPr>
          <p:cNvPr id="14" name="TextBox 13">
            <a:extLst>
              <a:ext uri="{FF2B5EF4-FFF2-40B4-BE49-F238E27FC236}">
                <a16:creationId xmlns:a16="http://schemas.microsoft.com/office/drawing/2014/main" id="{C42C5349-32DF-4EB3-86E6-9919B5902C6C}"/>
              </a:ext>
            </a:extLst>
          </p:cNvPr>
          <p:cNvSpPr txBox="1"/>
          <p:nvPr/>
        </p:nvSpPr>
        <p:spPr>
          <a:xfrm>
            <a:off x="5830064" y="4873499"/>
            <a:ext cx="138527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a:solidFill>
                  <a:schemeClr val="bg1">
                    <a:lumMod val="50000"/>
                  </a:schemeClr>
                </a:solidFill>
                <a:latin typeface="Century Gothic"/>
              </a:rPr>
              <a:t>COLORADO</a:t>
            </a:r>
          </a:p>
        </p:txBody>
      </p:sp>
      <p:sp>
        <p:nvSpPr>
          <p:cNvPr id="15" name="TextBox 14">
            <a:extLst>
              <a:ext uri="{FF2B5EF4-FFF2-40B4-BE49-F238E27FC236}">
                <a16:creationId xmlns:a16="http://schemas.microsoft.com/office/drawing/2014/main" id="{703C386B-57CC-43A6-8DA5-4F15EE426E47}"/>
              </a:ext>
            </a:extLst>
          </p:cNvPr>
          <p:cNvSpPr txBox="1"/>
          <p:nvPr/>
        </p:nvSpPr>
        <p:spPr>
          <a:xfrm>
            <a:off x="7368199" y="5297881"/>
            <a:ext cx="5158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rgbClr val="000000"/>
                </a:solidFill>
                <a:latin typeface="Century Gothic"/>
              </a:rPr>
              <a:t>Miles</a:t>
            </a:r>
          </a:p>
        </p:txBody>
      </p:sp>
      <p:sp>
        <p:nvSpPr>
          <p:cNvPr id="16" name="TextBox 15">
            <a:extLst>
              <a:ext uri="{FF2B5EF4-FFF2-40B4-BE49-F238E27FC236}">
                <a16:creationId xmlns:a16="http://schemas.microsoft.com/office/drawing/2014/main" id="{A1701C40-707F-44EB-B130-9B8CFA945E88}"/>
              </a:ext>
            </a:extLst>
          </p:cNvPr>
          <p:cNvSpPr txBox="1"/>
          <p:nvPr/>
        </p:nvSpPr>
        <p:spPr>
          <a:xfrm>
            <a:off x="5363249" y="1004198"/>
            <a:ext cx="34590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Basemap source: Esri, NGA, NASA, USGS</a:t>
            </a:r>
          </a:p>
        </p:txBody>
      </p:sp>
      <p:sp>
        <p:nvSpPr>
          <p:cNvPr id="17" name="TextBox 16">
            <a:extLst>
              <a:ext uri="{FF2B5EF4-FFF2-40B4-BE49-F238E27FC236}">
                <a16:creationId xmlns:a16="http://schemas.microsoft.com/office/drawing/2014/main" id="{64E8373F-81F6-45F1-AC18-989586A085B6}"/>
              </a:ext>
            </a:extLst>
          </p:cNvPr>
          <p:cNvSpPr txBox="1"/>
          <p:nvPr/>
        </p:nvSpPr>
        <p:spPr>
          <a:xfrm>
            <a:off x="7772881" y="5194397"/>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0</a:t>
            </a:r>
          </a:p>
        </p:txBody>
      </p:sp>
      <p:sp>
        <p:nvSpPr>
          <p:cNvPr id="18" name="TextBox 17">
            <a:extLst>
              <a:ext uri="{FF2B5EF4-FFF2-40B4-BE49-F238E27FC236}">
                <a16:creationId xmlns:a16="http://schemas.microsoft.com/office/drawing/2014/main" id="{6F50E678-D1A3-43D4-AA06-9DA079B93927}"/>
              </a:ext>
            </a:extLst>
          </p:cNvPr>
          <p:cNvSpPr txBox="1"/>
          <p:nvPr/>
        </p:nvSpPr>
        <p:spPr>
          <a:xfrm>
            <a:off x="8400184" y="5216205"/>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5</a:t>
            </a:r>
          </a:p>
        </p:txBody>
      </p:sp>
      <p:sp>
        <p:nvSpPr>
          <p:cNvPr id="19" name="TextBox 18">
            <a:extLst>
              <a:ext uri="{FF2B5EF4-FFF2-40B4-BE49-F238E27FC236}">
                <a16:creationId xmlns:a16="http://schemas.microsoft.com/office/drawing/2014/main" id="{D1220635-752E-473B-8527-EB92FB9AB7B6}"/>
              </a:ext>
            </a:extLst>
          </p:cNvPr>
          <p:cNvSpPr txBox="1"/>
          <p:nvPr/>
        </p:nvSpPr>
        <p:spPr>
          <a:xfrm>
            <a:off x="9199385" y="5216204"/>
            <a:ext cx="5149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chemeClr val="tx1">
                    <a:lumMod val="75000"/>
                    <a:lumOff val="25000"/>
                  </a:schemeClr>
                </a:solidFill>
                <a:latin typeface="Century Gothic"/>
                <a:cs typeface="Calibri"/>
              </a:rPr>
              <a:t>10</a:t>
            </a:r>
          </a:p>
        </p:txBody>
      </p:sp>
      <p:pic>
        <p:nvPicPr>
          <p:cNvPr id="4" name="Picture 12" descr="Icon&#10;&#10;Description automatically generated">
            <a:extLst>
              <a:ext uri="{FF2B5EF4-FFF2-40B4-BE49-F238E27FC236}">
                <a16:creationId xmlns:a16="http://schemas.microsoft.com/office/drawing/2014/main" id="{3ECC16AA-753F-4B1B-91E2-DDCB40FD5268}"/>
              </a:ext>
            </a:extLst>
          </p:cNvPr>
          <p:cNvPicPr>
            <a:picLocks noChangeAspect="1"/>
          </p:cNvPicPr>
          <p:nvPr/>
        </p:nvPicPr>
        <p:blipFill>
          <a:blip r:embed="rId5"/>
          <a:stretch>
            <a:fillRect/>
          </a:stretch>
        </p:blipFill>
        <p:spPr>
          <a:xfrm>
            <a:off x="11067520" y="999414"/>
            <a:ext cx="533546" cy="551544"/>
          </a:xfrm>
          <a:prstGeom prst="rect">
            <a:avLst/>
          </a:prstGeom>
        </p:spPr>
      </p:pic>
    </p:spTree>
    <p:extLst>
      <p:ext uri="{BB962C8B-B14F-4D97-AF65-F5344CB8AC3E}">
        <p14:creationId xmlns:p14="http://schemas.microsoft.com/office/powerpoint/2010/main" val="15146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0F26E51-BE46-48FE-AB70-E7A3304E32A3}"/>
              </a:ext>
            </a:extLst>
          </p:cNvPr>
          <p:cNvPicPr>
            <a:picLocks noChangeAspect="1"/>
          </p:cNvPicPr>
          <p:nvPr/>
        </p:nvPicPr>
        <p:blipFill>
          <a:blip r:embed="rId3"/>
          <a:stretch>
            <a:fillRect/>
          </a:stretch>
        </p:blipFill>
        <p:spPr>
          <a:xfrm>
            <a:off x="-4174" y="-3191"/>
            <a:ext cx="12262978" cy="6864380"/>
          </a:xfrm>
          <a:prstGeom prst="rect">
            <a:avLst/>
          </a:prstGeom>
        </p:spPr>
      </p:pic>
      <p:sp>
        <p:nvSpPr>
          <p:cNvPr id="3" name="Title 1">
            <a:extLst>
              <a:ext uri="{FF2B5EF4-FFF2-40B4-BE49-F238E27FC236}">
                <a16:creationId xmlns:a16="http://schemas.microsoft.com/office/drawing/2014/main" id="{78C7E856-9C3B-4C8A-BD66-E455387CBDFC}"/>
              </a:ext>
            </a:extLst>
          </p:cNvPr>
          <p:cNvSpPr txBox="1">
            <a:spLocks/>
          </p:cNvSpPr>
          <p:nvPr/>
        </p:nvSpPr>
        <p:spPr>
          <a:xfrm>
            <a:off x="411217" y="243443"/>
            <a:ext cx="10108456" cy="70045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66A478"/>
              </a:solidFill>
              <a:latin typeface="Century Gothic" panose="020B0502020202020204" pitchFamily="34" charset="0"/>
            </a:endParaRPr>
          </a:p>
          <a:p>
            <a:r>
              <a:rPr lang="en-US" sz="4000" b="1">
                <a:solidFill>
                  <a:srgbClr val="66A478"/>
                </a:solidFill>
                <a:latin typeface="Century Gothic" panose="020B0502020202020204" pitchFamily="34" charset="0"/>
              </a:rPr>
              <a:t>Datasets</a:t>
            </a:r>
          </a:p>
          <a:p>
            <a:r>
              <a:rPr lang="en-US" sz="2800" b="1">
                <a:solidFill>
                  <a:srgbClr val="66A478"/>
                </a:solidFill>
                <a:latin typeface="Century Gothic" panose="020B0502020202020204" pitchFamily="34" charset="0"/>
              </a:rPr>
              <a:t>Earth Observations Used</a:t>
            </a:r>
            <a:endParaRPr lang="en-US">
              <a:latin typeface="Century Gothic" panose="020B0502020202020204" pitchFamily="34" charset="0"/>
              <a:cs typeface="Calibri Light" panose="020F0302020204030204"/>
            </a:endParaRPr>
          </a:p>
          <a:p>
            <a:endParaRPr lang="en-US" sz="2400">
              <a:solidFill>
                <a:srgbClr val="66A478"/>
              </a:solidFill>
              <a:latin typeface="Century Gothic" panose="020B0502020202020204" pitchFamily="34" charset="0"/>
            </a:endParaRPr>
          </a:p>
        </p:txBody>
      </p:sp>
      <p:pic>
        <p:nvPicPr>
          <p:cNvPr id="8" name="Picture 7" descr="A picture containing transport, satellite&#10;&#10;Description automatically generated">
            <a:extLst>
              <a:ext uri="{FF2B5EF4-FFF2-40B4-BE49-F238E27FC236}">
                <a16:creationId xmlns:a16="http://schemas.microsoft.com/office/drawing/2014/main" id="{B73587D1-E997-446B-8EA8-3930A4920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97664">
            <a:off x="5948709" y="465355"/>
            <a:ext cx="4061325" cy="3035668"/>
          </a:xfrm>
          <a:prstGeom prst="rect">
            <a:avLst/>
          </a:prstGeom>
        </p:spPr>
      </p:pic>
      <p:pic>
        <p:nvPicPr>
          <p:cNvPr id="13" name="Picture 12" descr="A white guitar on a black background&#10;&#10;Description automatically generated with low confidence">
            <a:extLst>
              <a:ext uri="{FF2B5EF4-FFF2-40B4-BE49-F238E27FC236}">
                <a16:creationId xmlns:a16="http://schemas.microsoft.com/office/drawing/2014/main" id="{C71BEDF2-5671-4405-82E0-A9B2C706F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357799">
            <a:off x="500186" y="1116253"/>
            <a:ext cx="5474711" cy="5420096"/>
          </a:xfrm>
          <a:prstGeom prst="rect">
            <a:avLst/>
          </a:prstGeom>
        </p:spPr>
      </p:pic>
      <p:sp>
        <p:nvSpPr>
          <p:cNvPr id="7" name="TextBox 6">
            <a:extLst>
              <a:ext uri="{FF2B5EF4-FFF2-40B4-BE49-F238E27FC236}">
                <a16:creationId xmlns:a16="http://schemas.microsoft.com/office/drawing/2014/main" id="{3B3F2F01-F5EC-4A6D-8461-171B3CBD6BA7}"/>
              </a:ext>
            </a:extLst>
          </p:cNvPr>
          <p:cNvSpPr txBox="1"/>
          <p:nvPr/>
        </p:nvSpPr>
        <p:spPr>
          <a:xfrm>
            <a:off x="4570204" y="6985635"/>
            <a:ext cx="15427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lumMod val="95000"/>
                  </a:schemeClr>
                </a:solidFill>
                <a:latin typeface="Century Gothic" panose="020B0502020202020204" pitchFamily="34" charset="0"/>
                <a:cs typeface="Calibri"/>
              </a:rPr>
              <a:t>Image Credit: NASA</a:t>
            </a:r>
          </a:p>
        </p:txBody>
      </p:sp>
      <p:sp>
        <p:nvSpPr>
          <p:cNvPr id="11" name="Rectangle: Rounded Corners 10">
            <a:extLst>
              <a:ext uri="{FF2B5EF4-FFF2-40B4-BE49-F238E27FC236}">
                <a16:creationId xmlns:a16="http://schemas.microsoft.com/office/drawing/2014/main" id="{D85C54E7-014A-42AF-9F3D-F1D07671C979}"/>
              </a:ext>
            </a:extLst>
          </p:cNvPr>
          <p:cNvSpPr/>
          <p:nvPr/>
        </p:nvSpPr>
        <p:spPr>
          <a:xfrm>
            <a:off x="2777983" y="4404262"/>
            <a:ext cx="3580850" cy="1156779"/>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panose="020B0502020202020204" pitchFamily="34" charset="0"/>
                <a:cs typeface="Calibri"/>
              </a:rPr>
              <a:t>Shuttle Radar Topography Mission</a:t>
            </a:r>
          </a:p>
        </p:txBody>
      </p:sp>
      <p:sp>
        <p:nvSpPr>
          <p:cNvPr id="16" name="Oval 15">
            <a:extLst>
              <a:ext uri="{FF2B5EF4-FFF2-40B4-BE49-F238E27FC236}">
                <a16:creationId xmlns:a16="http://schemas.microsoft.com/office/drawing/2014/main" id="{751E8A47-E0E0-4CB4-A344-BC7218E98DA7}"/>
              </a:ext>
            </a:extLst>
          </p:cNvPr>
          <p:cNvSpPr/>
          <p:nvPr/>
        </p:nvSpPr>
        <p:spPr>
          <a:xfrm>
            <a:off x="1852830" y="5213898"/>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panose="020B0502020202020204" pitchFamily="34" charset="0"/>
            </a:endParaRPr>
          </a:p>
        </p:txBody>
      </p:sp>
      <p:sp>
        <p:nvSpPr>
          <p:cNvPr id="17" name="TextBox 16">
            <a:extLst>
              <a:ext uri="{FF2B5EF4-FFF2-40B4-BE49-F238E27FC236}">
                <a16:creationId xmlns:a16="http://schemas.microsoft.com/office/drawing/2014/main" id="{C1A3C790-4D81-40BF-BE60-D395CBDF203D}"/>
              </a:ext>
            </a:extLst>
          </p:cNvPr>
          <p:cNvSpPr txBox="1"/>
          <p:nvPr/>
        </p:nvSpPr>
        <p:spPr>
          <a:xfrm>
            <a:off x="1292970" y="5543038"/>
            <a:ext cx="274320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cs typeface="Calibri"/>
              </a:rPr>
              <a:t>Topo</a:t>
            </a:r>
            <a:endParaRPr lang="en-US" sz="2000">
              <a:solidFill>
                <a:srgbClr val="FFFFFF"/>
              </a:solidFill>
              <a:latin typeface="Century Gothic"/>
              <a:cs typeface="Calibri"/>
            </a:endParaRPr>
          </a:p>
          <a:p>
            <a:pPr algn="ctr"/>
            <a:r>
              <a:rPr lang="en-US" sz="2000" b="1">
                <a:solidFill>
                  <a:srgbClr val="FFFFFF"/>
                </a:solidFill>
                <a:latin typeface="Century Gothic"/>
                <a:cs typeface="Calibri"/>
              </a:rPr>
              <a:t>Variables</a:t>
            </a:r>
            <a:endParaRPr lang="en-US" sz="2000">
              <a:solidFill>
                <a:srgbClr val="FFFFFF"/>
              </a:solidFill>
              <a:latin typeface="Century Gothic"/>
              <a:cs typeface="Calibri"/>
            </a:endParaRPr>
          </a:p>
        </p:txBody>
      </p:sp>
      <p:sp>
        <p:nvSpPr>
          <p:cNvPr id="10" name="Rectangle: Rounded Corners 9">
            <a:extLst>
              <a:ext uri="{FF2B5EF4-FFF2-40B4-BE49-F238E27FC236}">
                <a16:creationId xmlns:a16="http://schemas.microsoft.com/office/drawing/2014/main" id="{0E2D49B4-A9BC-4A33-B247-98FD07ADACF6}"/>
              </a:ext>
            </a:extLst>
          </p:cNvPr>
          <p:cNvSpPr/>
          <p:nvPr/>
        </p:nvSpPr>
        <p:spPr>
          <a:xfrm>
            <a:off x="8847333" y="2103214"/>
            <a:ext cx="3213217" cy="107880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Sentinel-2 MSI</a:t>
            </a:r>
          </a:p>
        </p:txBody>
      </p:sp>
      <p:sp>
        <p:nvSpPr>
          <p:cNvPr id="2" name="Oval 1">
            <a:extLst>
              <a:ext uri="{FF2B5EF4-FFF2-40B4-BE49-F238E27FC236}">
                <a16:creationId xmlns:a16="http://schemas.microsoft.com/office/drawing/2014/main" id="{23679AD6-E38C-4A26-9745-2D6C0AC01F38}"/>
              </a:ext>
            </a:extLst>
          </p:cNvPr>
          <p:cNvSpPr/>
          <p:nvPr/>
        </p:nvSpPr>
        <p:spPr>
          <a:xfrm>
            <a:off x="8830338" y="3026320"/>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 name="TextBox 3">
            <a:extLst>
              <a:ext uri="{FF2B5EF4-FFF2-40B4-BE49-F238E27FC236}">
                <a16:creationId xmlns:a16="http://schemas.microsoft.com/office/drawing/2014/main" id="{78ECE495-48A8-47B4-8196-E50B0AEC353A}"/>
              </a:ext>
            </a:extLst>
          </p:cNvPr>
          <p:cNvSpPr txBox="1"/>
          <p:nvPr/>
        </p:nvSpPr>
        <p:spPr>
          <a:xfrm>
            <a:off x="8639856" y="3410245"/>
            <a:ext cx="2099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cs typeface="Calibri"/>
              </a:rPr>
              <a:t>Vegetation</a:t>
            </a:r>
            <a:endParaRPr lang="en-US" sz="2000" b="1">
              <a:solidFill>
                <a:srgbClr val="FFFFFF"/>
              </a:solidFill>
              <a:latin typeface="Century Gothic"/>
              <a:ea typeface="+mn-lt"/>
              <a:cs typeface="+mn-lt"/>
            </a:endParaRPr>
          </a:p>
          <a:p>
            <a:pPr algn="ctr"/>
            <a:r>
              <a:rPr lang="en-US" sz="2000" b="1">
                <a:solidFill>
                  <a:srgbClr val="FFFFFF"/>
                </a:solidFill>
                <a:latin typeface="Century Gothic"/>
                <a:cs typeface="Calibri"/>
              </a:rPr>
              <a:t>Indices </a:t>
            </a:r>
            <a:endParaRPr lang="en-US">
              <a:solidFill>
                <a:srgbClr val="FFFFFF"/>
              </a:solidFill>
              <a:latin typeface="Century Gothic"/>
              <a:cs typeface="Calibri" panose="020F0502020204030204"/>
            </a:endParaRPr>
          </a:p>
        </p:txBody>
      </p:sp>
      <p:sp>
        <p:nvSpPr>
          <p:cNvPr id="12" name="Oval 11">
            <a:extLst>
              <a:ext uri="{FF2B5EF4-FFF2-40B4-BE49-F238E27FC236}">
                <a16:creationId xmlns:a16="http://schemas.microsoft.com/office/drawing/2014/main" id="{B75F8C2C-082E-4419-9DC3-B79D1577465F}"/>
              </a:ext>
            </a:extLst>
          </p:cNvPr>
          <p:cNvSpPr/>
          <p:nvPr/>
        </p:nvSpPr>
        <p:spPr>
          <a:xfrm>
            <a:off x="10408033" y="3032445"/>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846634E5-3F0A-4099-A4B5-F2B9D5DD9682}"/>
              </a:ext>
            </a:extLst>
          </p:cNvPr>
          <p:cNvSpPr txBox="1"/>
          <p:nvPr/>
        </p:nvSpPr>
        <p:spPr>
          <a:xfrm>
            <a:off x="10410854" y="3331598"/>
            <a:ext cx="16848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cs typeface="Calibri"/>
              </a:rPr>
              <a:t>Burn</a:t>
            </a:r>
            <a:endParaRPr lang="en-US" sz="2000">
              <a:solidFill>
                <a:srgbClr val="FFFFFF"/>
              </a:solidFill>
              <a:latin typeface="Century Gothic"/>
              <a:cs typeface="Calibri"/>
            </a:endParaRPr>
          </a:p>
          <a:p>
            <a:pPr algn="ctr"/>
            <a:r>
              <a:rPr lang="en-US" sz="2000" b="1">
                <a:solidFill>
                  <a:srgbClr val="FFFFFF"/>
                </a:solidFill>
                <a:latin typeface="Century Gothic"/>
                <a:cs typeface="Calibri"/>
              </a:rPr>
              <a:t>Severity</a:t>
            </a:r>
            <a:endParaRPr lang="en-US">
              <a:solidFill>
                <a:srgbClr val="FFFFFF"/>
              </a:solidFill>
              <a:latin typeface="Century Gothic"/>
              <a:cs typeface="Calibri" panose="020F0502020204030204"/>
            </a:endParaRPr>
          </a:p>
        </p:txBody>
      </p:sp>
      <p:sp>
        <p:nvSpPr>
          <p:cNvPr id="18" name="TextBox 17">
            <a:extLst>
              <a:ext uri="{FF2B5EF4-FFF2-40B4-BE49-F238E27FC236}">
                <a16:creationId xmlns:a16="http://schemas.microsoft.com/office/drawing/2014/main" id="{4A25165D-19C8-485B-A86A-DEF3D6737192}"/>
              </a:ext>
            </a:extLst>
          </p:cNvPr>
          <p:cNvSpPr txBox="1"/>
          <p:nvPr/>
        </p:nvSpPr>
        <p:spPr>
          <a:xfrm>
            <a:off x="10304882" y="6474890"/>
            <a:ext cx="1726755" cy="246221"/>
          </a:xfrm>
          <a:prstGeom prst="rect">
            <a:avLst/>
          </a:prstGeom>
          <a:noFill/>
        </p:spPr>
        <p:txBody>
          <a:bodyPr wrap="none" lIns="91440" tIns="45720" rIns="91440" bIns="45720" rtlCol="0" anchor="t">
            <a:spAutoFit/>
          </a:bodyPr>
          <a:lstStyle/>
          <a:p>
            <a:pPr algn="r"/>
            <a:r>
              <a:rPr lang="en-US" sz="1000">
                <a:solidFill>
                  <a:schemeClr val="bg1">
                    <a:lumMod val="95000"/>
                  </a:schemeClr>
                </a:solidFill>
                <a:latin typeface="Century Gothic"/>
              </a:rPr>
              <a:t>Image Credit: NASA, ESA</a:t>
            </a:r>
          </a:p>
        </p:txBody>
      </p:sp>
    </p:spTree>
    <p:extLst>
      <p:ext uri="{BB962C8B-B14F-4D97-AF65-F5344CB8AC3E}">
        <p14:creationId xmlns:p14="http://schemas.microsoft.com/office/powerpoint/2010/main" val="381189038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5109a2c-671a-417e-94a6-1546f303ad1d">
      <UserInfo>
        <DisplayName>SharingLinks.060a8ebc-6e64-42a7-ac94-7e2a22f3ca4c.OrganizationEdit.2a1a11c7-1629-4571-b53c-9eceb89b20ee</DisplayName>
        <AccountId>20</AccountId>
        <AccountType/>
      </UserInfo>
      <UserInfo>
        <DisplayName>SharingLinks.d63eb4f8-9d16-4663-826c-e3e357380d3c.OrganizationEdit.21ec71d9-46c9-4500-a073-cb35adcb7792</DisplayName>
        <AccountId>31</AccountId>
        <AccountType/>
      </UserInfo>
      <UserInfo>
        <DisplayName>Christopher Tsz Hin Choi</DisplayName>
        <AccountId>361</AccountId>
        <AccountType/>
      </UserInfo>
      <UserInfo>
        <DisplayName>Scott Cunningham</DisplayName>
        <AccountId>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28D790A6BC7849B2804DAFA7A59093" ma:contentTypeVersion="12" ma:contentTypeDescription="Create a new document." ma:contentTypeScope="" ma:versionID="52fdf670ab4bad865c3ed952dbbf2f1d">
  <xsd:schema xmlns:xsd="http://www.w3.org/2001/XMLSchema" xmlns:xs="http://www.w3.org/2001/XMLSchema" xmlns:p="http://schemas.microsoft.com/office/2006/metadata/properties" xmlns:ns2="799b4142-2d09-4426-ba57-fc6ea159fef8" xmlns:ns3="05109a2c-671a-417e-94a6-1546f303ad1d" targetNamespace="http://schemas.microsoft.com/office/2006/metadata/properties" ma:root="true" ma:fieldsID="2a3fc49adbdbede525746c57b4ceb9a8" ns2:_="" ns3:_="">
    <xsd:import namespace="799b4142-2d09-4426-ba57-fc6ea159fef8"/>
    <xsd:import namespace="05109a2c-671a-417e-94a6-1546f303ad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9b4142-2d09-4426-ba57-fc6ea159f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09a2c-671a-417e-94a6-1546f303ad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988E41B7-1AD6-4B19-B9A5-625D1084F8DE}">
  <ds:schemaRefs>
    <ds:schemaRef ds:uri="05109a2c-671a-417e-94a6-1546f303ad1d"/>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A8D8B32-2922-45C3-B761-941AD66BBBFC}">
  <ds:schemaRefs>
    <ds:schemaRef ds:uri="05109a2c-671a-417e-94a6-1546f303ad1d"/>
    <ds:schemaRef ds:uri="799b4142-2d09-4426-ba57-fc6ea159fe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5124</Words>
  <Application>Microsoft Office PowerPoint</Application>
  <PresentationFormat>Widescreen</PresentationFormat>
  <Paragraphs>679</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Bakke, Alix</cp:lastModifiedBy>
  <cp:revision>2</cp:revision>
  <dcterms:created xsi:type="dcterms:W3CDTF">2019-11-12T17:46:59Z</dcterms:created>
  <dcterms:modified xsi:type="dcterms:W3CDTF">2021-08-11T20:50:50Z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0x0101008C28D790A6BC7849B2804DAFA7A59093</vt:lpwstr>
  </property>
</Properties>
</file>