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4"/>
    <p:sldMasterId id="2147483660" r:id="rId5"/>
  </p:sldMasterIdLst>
  <p:notesMasterIdLst>
    <p:notesMasterId r:id="rId32"/>
  </p:notesMasterIdLst>
  <p:sldIdLst>
    <p:sldId id="371" r:id="rId6"/>
    <p:sldId id="378" r:id="rId7"/>
    <p:sldId id="346" r:id="rId8"/>
    <p:sldId id="325" r:id="rId9"/>
    <p:sldId id="360" r:id="rId10"/>
    <p:sldId id="341" r:id="rId11"/>
    <p:sldId id="347" r:id="rId12"/>
    <p:sldId id="370" r:id="rId13"/>
    <p:sldId id="343" r:id="rId14"/>
    <p:sldId id="376" r:id="rId15"/>
    <p:sldId id="348" r:id="rId16"/>
    <p:sldId id="374" r:id="rId17"/>
    <p:sldId id="375" r:id="rId18"/>
    <p:sldId id="349" r:id="rId19"/>
    <p:sldId id="379" r:id="rId20"/>
    <p:sldId id="380" r:id="rId21"/>
    <p:sldId id="377" r:id="rId22"/>
    <p:sldId id="327" r:id="rId23"/>
    <p:sldId id="372" r:id="rId24"/>
    <p:sldId id="369" r:id="rId25"/>
    <p:sldId id="368" r:id="rId26"/>
    <p:sldId id="329" r:id="rId27"/>
    <p:sldId id="330" r:id="rId28"/>
    <p:sldId id="344" r:id="rId29"/>
    <p:sldId id="332" r:id="rId30"/>
    <p:sldId id="35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a Gaba" initials="KG" lastIdx="7" clrIdx="6">
    <p:extLst>
      <p:ext uri="{19B8F6BF-5375-455C-9EA6-DF929625EA0E}">
        <p15:presenceInfo xmlns:p15="http://schemas.microsoft.com/office/powerpoint/2012/main" userId="S::keida.gaba@ssaihq.com::2b93cbe8-284e-40d1-b5d4-e2055c6a692d" providerId="AD"/>
      </p:ext>
    </p:extLst>
  </p:cmAuthor>
  <p:cmAuthor id="1" name="Brandy Nisbet-Wilcox" initials="BN" lastIdx="2" clrIdx="0">
    <p:extLst>
      <p:ext uri="{19B8F6BF-5375-455C-9EA6-DF929625EA0E}">
        <p15:presenceInfo xmlns:p15="http://schemas.microsoft.com/office/powerpoint/2012/main" userId="S::brandy.nisbet@ssaihq.com::85debb24-05d8-4a4f-9068-cfd1b5fab5da" providerId="AD"/>
      </p:ext>
    </p:extLst>
  </p:cmAuthor>
  <p:cmAuthor id="8" name="Susan Jarvis" initials="SJ" lastIdx="16" clrIdx="7">
    <p:extLst>
      <p:ext uri="{19B8F6BF-5375-455C-9EA6-DF929625EA0E}">
        <p15:presenceInfo xmlns:p15="http://schemas.microsoft.com/office/powerpoint/2012/main" userId="S::susan.jarvis@ssaihq.com::11d77a4c-9c70-406a-8059-3a60192d4acc" providerId="AD"/>
      </p:ext>
    </p:extLst>
  </p:cmAuthor>
  <p:cmAuthor id="2" name="Adriana Le Compte" initials="ALC" lastIdx="8" clrIdx="1">
    <p:extLst>
      <p:ext uri="{19B8F6BF-5375-455C-9EA6-DF929625EA0E}">
        <p15:presenceInfo xmlns:p15="http://schemas.microsoft.com/office/powerpoint/2012/main" userId="Adriana Le Compte" providerId="None"/>
      </p:ext>
    </p:extLst>
  </p:cmAuthor>
  <p:cmAuthor id="9" name="Joey Lindsay" initials="JL" lastIdx="2" clrIdx="8">
    <p:extLst>
      <p:ext uri="{19B8F6BF-5375-455C-9EA6-DF929625EA0E}">
        <p15:presenceInfo xmlns:p15="http://schemas.microsoft.com/office/powerpoint/2012/main" userId="S::joey.lindsay@ssaihq.com::ad547f44-55cc-4c63-86e4-0b40fcc8f465" providerId="AD"/>
      </p:ext>
    </p:extLst>
  </p:cmAuthor>
  <p:cmAuthor id="3" name="Adriana Le Compte" initials="ALC [2]" lastIdx="3" clrIdx="2">
    <p:extLst>
      <p:ext uri="{19B8F6BF-5375-455C-9EA6-DF929625EA0E}">
        <p15:presenceInfo xmlns:p15="http://schemas.microsoft.com/office/powerpoint/2012/main" userId="S::adriana.lecompte@ssaihq.com::9ca78715-16ca-42c8-8801-8544539c8678" providerId="AD"/>
      </p:ext>
    </p:extLst>
  </p:cmAuthor>
  <p:cmAuthor id="10" name="Brandy Nisbet-Wilcox" initials="BN [2]" lastIdx="14" clrIdx="9">
    <p:extLst>
      <p:ext uri="{19B8F6BF-5375-455C-9EA6-DF929625EA0E}">
        <p15:presenceInfo xmlns:p15="http://schemas.microsoft.com/office/powerpoint/2012/main" userId="Brandy Nisbet-Wilcox" providerId="None"/>
      </p:ext>
    </p:extLst>
  </p:cmAuthor>
  <p:cmAuthor id="4" name="Ross, Kenton W. (LARC-E3)" initials="RKW(" lastIdx="4" clrIdx="3">
    <p:extLst>
      <p:ext uri="{19B8F6BF-5375-455C-9EA6-DF929625EA0E}">
        <p15:presenceInfo xmlns:p15="http://schemas.microsoft.com/office/powerpoint/2012/main" userId="S::kwross@ndc.nasa.gov::73e742de-0059-4beb-8279-f6afc2201575" providerId="AD"/>
      </p:ext>
    </p:extLst>
  </p:cmAuthor>
  <p:cmAuthor id="11" name="Robert Byles" initials="RB" lastIdx="7" clrIdx="10">
    <p:extLst>
      <p:ext uri="{19B8F6BF-5375-455C-9EA6-DF929625EA0E}">
        <p15:presenceInfo xmlns:p15="http://schemas.microsoft.com/office/powerpoint/2012/main" userId="S::robert.byles@ssaihq.com::c798ae76-1ca0-48cd-999b-80a00bd13fc4" providerId="AD"/>
      </p:ext>
    </p:extLst>
  </p:cmAuthor>
  <p:cmAuthor id="5" name="Nick Pelaccio" initials="NP" lastIdx="1" clrIdx="4">
    <p:extLst>
      <p:ext uri="{19B8F6BF-5375-455C-9EA6-DF929625EA0E}">
        <p15:presenceInfo xmlns:p15="http://schemas.microsoft.com/office/powerpoint/2012/main" userId="S::nick.pelaccio@ssaihq.com::95773894-9f7c-43a2-b2b2-e7eab850ac96" providerId="AD"/>
      </p:ext>
    </p:extLst>
  </p:cmAuthor>
  <p:cmAuthor id="6" name="Justine Spore" initials="JS" lastIdx="1" clrIdx="5">
    <p:extLst>
      <p:ext uri="{19B8F6BF-5375-455C-9EA6-DF929625EA0E}">
        <p15:presenceInfo xmlns:p15="http://schemas.microsoft.com/office/powerpoint/2012/main" userId="S::justine.spore@ssaihq.com::2dca4a28-5a45-429e-94a4-79c04b9f27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7142"/>
    <a:srgbClr val="A6C697"/>
    <a:srgbClr val="DDEBD9"/>
    <a:srgbClr val="3F821B"/>
    <a:srgbClr val="BA00E8"/>
    <a:srgbClr val="000000"/>
    <a:srgbClr val="83B1D0"/>
    <a:srgbClr val="3E4268"/>
    <a:srgbClr val="FF0000"/>
    <a:srgbClr val="BAFF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78990" autoAdjust="0"/>
  </p:normalViewPr>
  <p:slideViewPr>
    <p:cSldViewPr snapToGrid="0">
      <p:cViewPr varScale="1">
        <p:scale>
          <a:sx n="74" d="100"/>
          <a:sy n="74" d="100"/>
        </p:scale>
        <p:origin x="1584"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Byles" userId="c798ae76-1ca0-48cd-999b-80a00bd13fc4" providerId="ADAL" clId="{7A010393-E2CD-40F2-8967-15FC110A8F6E}"/>
    <pc:docChg chg="sldOrd">
      <pc:chgData name="Robert Byles" userId="c798ae76-1ca0-48cd-999b-80a00bd13fc4" providerId="ADAL" clId="{7A010393-E2CD-40F2-8967-15FC110A8F6E}" dt="2021-11-20T23:38:18.920" v="0" actId="20578"/>
      <pc:docMkLst>
        <pc:docMk/>
      </pc:docMkLst>
      <pc:sldChg chg="ord">
        <pc:chgData name="Robert Byles" userId="c798ae76-1ca0-48cd-999b-80a00bd13fc4" providerId="ADAL" clId="{7A010393-E2CD-40F2-8967-15FC110A8F6E}" dt="2021-11-20T23:38:18.920" v="0" actId="20578"/>
        <pc:sldMkLst>
          <pc:docMk/>
          <pc:sldMk cId="1026349642" sldId="37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818B80-DD4F-4681-B6B7-369155A2194D}" type="doc">
      <dgm:prSet loTypeId="urn:microsoft.com/office/officeart/2005/8/layout/process2" loCatId="process" qsTypeId="urn:microsoft.com/office/officeart/2005/8/quickstyle/simple1" qsCatId="simple" csTypeId="urn:microsoft.com/office/officeart/2005/8/colors/accent1_5" csCatId="accent1" phldr="1"/>
      <dgm:spPr/>
    </dgm:pt>
    <dgm:pt modelId="{735883DE-EBF7-4A39-8051-83E6B4DA2ACE}">
      <dgm:prSet phldr="0"/>
      <dgm:spPr/>
      <dgm:t>
        <a:bodyPr/>
        <a:lstStyle/>
        <a:p>
          <a:pPr rtl="0"/>
          <a:r>
            <a:rPr lang="en-US" b="1" dirty="0">
              <a:latin typeface="Century Gothic" panose="020B0502020202020204" pitchFamily="34" charset="0"/>
            </a:rPr>
            <a:t>Spring 2021</a:t>
          </a:r>
          <a:endParaRPr lang="en-US" dirty="0">
            <a:latin typeface="Century Gothic" panose="020B0502020202020204" pitchFamily="34" charset="0"/>
          </a:endParaRPr>
        </a:p>
      </dgm:t>
    </dgm:pt>
    <dgm:pt modelId="{77C8BBA0-EB10-4967-9BD3-53A474B5BED0}" type="parTrans" cxnId="{47C91A8C-BCEF-48E5-88E5-F82AC3AFB987}">
      <dgm:prSet/>
      <dgm:spPr/>
      <dgm:t>
        <a:bodyPr/>
        <a:lstStyle/>
        <a:p>
          <a:endParaRPr lang="en-US"/>
        </a:p>
      </dgm:t>
    </dgm:pt>
    <dgm:pt modelId="{4EEF663A-F163-4EAE-88F5-4E629792B59B}" type="sibTrans" cxnId="{47C91A8C-BCEF-48E5-88E5-F82AC3AFB987}">
      <dgm:prSet/>
      <dgm:spPr>
        <a:solidFill>
          <a:schemeClr val="accent1">
            <a:lumMod val="40000"/>
            <a:lumOff val="60000"/>
          </a:schemeClr>
        </a:solidFill>
      </dgm:spPr>
      <dgm:t>
        <a:bodyPr/>
        <a:lstStyle/>
        <a:p>
          <a:endParaRPr lang="en-US"/>
        </a:p>
      </dgm:t>
    </dgm:pt>
    <dgm:pt modelId="{F39E2E1C-4BF6-40CA-99EB-24421F6AF442}">
      <dgm:prSet phldr="0"/>
      <dgm:spPr/>
      <dgm:t>
        <a:bodyPr/>
        <a:lstStyle/>
        <a:p>
          <a:pPr rtl="0"/>
          <a:r>
            <a:rPr lang="en-US" b="1" dirty="0">
              <a:latin typeface="Century Gothic" panose="020B0502020202020204" pitchFamily="34" charset="0"/>
            </a:rPr>
            <a:t>Summer 2021</a:t>
          </a:r>
          <a:endParaRPr lang="en-US" dirty="0">
            <a:latin typeface="Century Gothic" panose="020B0502020202020204" pitchFamily="34" charset="0"/>
          </a:endParaRPr>
        </a:p>
      </dgm:t>
    </dgm:pt>
    <dgm:pt modelId="{8DC0F249-F491-46FD-8484-B80EFDE00C88}" type="parTrans" cxnId="{9723D3DD-418B-453E-873E-FA8169324155}">
      <dgm:prSet/>
      <dgm:spPr/>
      <dgm:t>
        <a:bodyPr/>
        <a:lstStyle/>
        <a:p>
          <a:endParaRPr lang="en-US"/>
        </a:p>
      </dgm:t>
    </dgm:pt>
    <dgm:pt modelId="{F0192B75-0BAF-4C2A-9ECB-07DB1A46D7FB}" type="sibTrans" cxnId="{9723D3DD-418B-453E-873E-FA8169324155}">
      <dgm:prSet/>
      <dgm:spPr>
        <a:solidFill>
          <a:schemeClr val="accent1">
            <a:lumMod val="75000"/>
          </a:schemeClr>
        </a:solidFill>
      </dgm:spPr>
      <dgm:t>
        <a:bodyPr/>
        <a:lstStyle/>
        <a:p>
          <a:endParaRPr lang="en-US"/>
        </a:p>
      </dgm:t>
    </dgm:pt>
    <dgm:pt modelId="{42FA8AC7-602D-4ECB-9C61-169D1C879F77}">
      <dgm:prSet phldr="0"/>
      <dgm:spPr/>
      <dgm:t>
        <a:bodyPr/>
        <a:lstStyle/>
        <a:p>
          <a:pPr rtl="0"/>
          <a:r>
            <a:rPr lang="en-US" b="1" dirty="0">
              <a:latin typeface="Century Gothic" panose="020B0502020202020204" pitchFamily="34" charset="0"/>
            </a:rPr>
            <a:t>Fall 2021</a:t>
          </a:r>
          <a:endParaRPr lang="en-US" dirty="0">
            <a:latin typeface="Century Gothic" panose="020B0502020202020204" pitchFamily="34" charset="0"/>
          </a:endParaRPr>
        </a:p>
      </dgm:t>
    </dgm:pt>
    <dgm:pt modelId="{9AF0BED0-B395-4D2C-A592-7080521EDAC8}" type="parTrans" cxnId="{54A44296-F173-4837-A8BB-16B5B2392A02}">
      <dgm:prSet/>
      <dgm:spPr/>
      <dgm:t>
        <a:bodyPr/>
        <a:lstStyle/>
        <a:p>
          <a:endParaRPr lang="en-US"/>
        </a:p>
      </dgm:t>
    </dgm:pt>
    <dgm:pt modelId="{31BE2560-31F6-481C-8DF6-A40024FF6A71}" type="sibTrans" cxnId="{54A44296-F173-4837-A8BB-16B5B2392A02}">
      <dgm:prSet/>
      <dgm:spPr/>
      <dgm:t>
        <a:bodyPr/>
        <a:lstStyle/>
        <a:p>
          <a:endParaRPr lang="en-US"/>
        </a:p>
      </dgm:t>
    </dgm:pt>
    <dgm:pt modelId="{1FFA5CC0-5556-48AE-94F9-91A04E054C36}" type="pres">
      <dgm:prSet presAssocID="{26818B80-DD4F-4681-B6B7-369155A2194D}" presName="linearFlow" presStyleCnt="0">
        <dgm:presLayoutVars>
          <dgm:resizeHandles val="exact"/>
        </dgm:presLayoutVars>
      </dgm:prSet>
      <dgm:spPr/>
    </dgm:pt>
    <dgm:pt modelId="{3AE14107-497C-42CC-A773-E0377091ABD8}" type="pres">
      <dgm:prSet presAssocID="{735883DE-EBF7-4A39-8051-83E6B4DA2ACE}" presName="node" presStyleLbl="node1" presStyleIdx="0" presStyleCnt="3">
        <dgm:presLayoutVars>
          <dgm:bulletEnabled val="1"/>
        </dgm:presLayoutVars>
      </dgm:prSet>
      <dgm:spPr>
        <a:solidFill>
          <a:schemeClr val="accent1">
            <a:lumMod val="60000"/>
            <a:lumOff val="40000"/>
          </a:schemeClr>
        </a:solidFill>
      </dgm:spPr>
    </dgm:pt>
    <dgm:pt modelId="{450195D8-2947-4E6E-873E-3BB7B64AC567}" type="pres">
      <dgm:prSet presAssocID="{4EEF663A-F163-4EAE-88F5-4E629792B59B}" presName="sibTrans" presStyleLbl="sibTrans2D1" presStyleIdx="0" presStyleCnt="2"/>
      <dgm:spPr/>
    </dgm:pt>
    <dgm:pt modelId="{8FCC7390-8653-463C-83FB-21421D46A40C}" type="pres">
      <dgm:prSet presAssocID="{4EEF663A-F163-4EAE-88F5-4E629792B59B}" presName="connectorText" presStyleLbl="sibTrans2D1" presStyleIdx="0" presStyleCnt="2"/>
      <dgm:spPr/>
    </dgm:pt>
    <dgm:pt modelId="{8E94972C-AF88-4AA8-BB40-6630CF6B81E9}" type="pres">
      <dgm:prSet presAssocID="{F39E2E1C-4BF6-40CA-99EB-24421F6AF442}" presName="node" presStyleLbl="node1" presStyleIdx="1" presStyleCnt="3">
        <dgm:presLayoutVars>
          <dgm:bulletEnabled val="1"/>
        </dgm:presLayoutVars>
      </dgm:prSet>
      <dgm:spPr>
        <a:solidFill>
          <a:schemeClr val="accent1">
            <a:lumMod val="75000"/>
          </a:schemeClr>
        </a:solidFill>
      </dgm:spPr>
    </dgm:pt>
    <dgm:pt modelId="{0DF01ED3-85EC-4207-A308-73C4F43D4E91}" type="pres">
      <dgm:prSet presAssocID="{F0192B75-0BAF-4C2A-9ECB-07DB1A46D7FB}" presName="sibTrans" presStyleLbl="sibTrans2D1" presStyleIdx="1" presStyleCnt="2"/>
      <dgm:spPr/>
    </dgm:pt>
    <dgm:pt modelId="{DAD746B2-5775-4209-A60C-06BC45F4D9C1}" type="pres">
      <dgm:prSet presAssocID="{F0192B75-0BAF-4C2A-9ECB-07DB1A46D7FB}" presName="connectorText" presStyleLbl="sibTrans2D1" presStyleIdx="1" presStyleCnt="2"/>
      <dgm:spPr/>
    </dgm:pt>
    <dgm:pt modelId="{AA9010D6-08EE-4B09-84C4-7AC823AECF03}" type="pres">
      <dgm:prSet presAssocID="{42FA8AC7-602D-4ECB-9C61-169D1C879F77}" presName="node" presStyleLbl="node1" presStyleIdx="2" presStyleCnt="3">
        <dgm:presLayoutVars>
          <dgm:bulletEnabled val="1"/>
        </dgm:presLayoutVars>
      </dgm:prSet>
      <dgm:spPr>
        <a:solidFill>
          <a:schemeClr val="accent1">
            <a:lumMod val="50000"/>
          </a:schemeClr>
        </a:solidFill>
      </dgm:spPr>
    </dgm:pt>
  </dgm:ptLst>
  <dgm:cxnLst>
    <dgm:cxn modelId="{66C2E108-EEA2-4616-996B-C53033459C22}" type="presOf" srcId="{4EEF663A-F163-4EAE-88F5-4E629792B59B}" destId="{8FCC7390-8653-463C-83FB-21421D46A40C}" srcOrd="1" destOrd="0" presId="urn:microsoft.com/office/officeart/2005/8/layout/process2"/>
    <dgm:cxn modelId="{C3D5A120-BF62-4AF1-84DC-A00B69029B8B}" type="presOf" srcId="{F0192B75-0BAF-4C2A-9ECB-07DB1A46D7FB}" destId="{0DF01ED3-85EC-4207-A308-73C4F43D4E91}" srcOrd="0" destOrd="0" presId="urn:microsoft.com/office/officeart/2005/8/layout/process2"/>
    <dgm:cxn modelId="{5977A431-44F1-4FD8-A0F8-2E58A43B8EA4}" type="presOf" srcId="{735883DE-EBF7-4A39-8051-83E6B4DA2ACE}" destId="{3AE14107-497C-42CC-A773-E0377091ABD8}" srcOrd="0" destOrd="0" presId="urn:microsoft.com/office/officeart/2005/8/layout/process2"/>
    <dgm:cxn modelId="{D6B9FF3E-70B3-40A0-A568-95A5DBF65B96}" type="presOf" srcId="{F0192B75-0BAF-4C2A-9ECB-07DB1A46D7FB}" destId="{DAD746B2-5775-4209-A60C-06BC45F4D9C1}" srcOrd="1" destOrd="0" presId="urn:microsoft.com/office/officeart/2005/8/layout/process2"/>
    <dgm:cxn modelId="{A43CCA6B-7F2E-4A78-ADFA-2346BF591A59}" type="presOf" srcId="{F39E2E1C-4BF6-40CA-99EB-24421F6AF442}" destId="{8E94972C-AF88-4AA8-BB40-6630CF6B81E9}" srcOrd="0" destOrd="0" presId="urn:microsoft.com/office/officeart/2005/8/layout/process2"/>
    <dgm:cxn modelId="{87081C76-81F7-477B-83C0-945BA3BEDDA0}" type="presOf" srcId="{26818B80-DD4F-4681-B6B7-369155A2194D}" destId="{1FFA5CC0-5556-48AE-94F9-91A04E054C36}" srcOrd="0" destOrd="0" presId="urn:microsoft.com/office/officeart/2005/8/layout/process2"/>
    <dgm:cxn modelId="{47C91A8C-BCEF-48E5-88E5-F82AC3AFB987}" srcId="{26818B80-DD4F-4681-B6B7-369155A2194D}" destId="{735883DE-EBF7-4A39-8051-83E6B4DA2ACE}" srcOrd="0" destOrd="0" parTransId="{77C8BBA0-EB10-4967-9BD3-53A474B5BED0}" sibTransId="{4EEF663A-F163-4EAE-88F5-4E629792B59B}"/>
    <dgm:cxn modelId="{54A44296-F173-4837-A8BB-16B5B2392A02}" srcId="{26818B80-DD4F-4681-B6B7-369155A2194D}" destId="{42FA8AC7-602D-4ECB-9C61-169D1C879F77}" srcOrd="2" destOrd="0" parTransId="{9AF0BED0-B395-4D2C-A592-7080521EDAC8}" sibTransId="{31BE2560-31F6-481C-8DF6-A40024FF6A71}"/>
    <dgm:cxn modelId="{547FD4A8-38DD-492A-8252-3E9B7890D88C}" type="presOf" srcId="{4EEF663A-F163-4EAE-88F5-4E629792B59B}" destId="{450195D8-2947-4E6E-873E-3BB7B64AC567}" srcOrd="0" destOrd="0" presId="urn:microsoft.com/office/officeart/2005/8/layout/process2"/>
    <dgm:cxn modelId="{A5A05DC4-768E-44CF-8A7B-13846ED5BB9F}" type="presOf" srcId="{42FA8AC7-602D-4ECB-9C61-169D1C879F77}" destId="{AA9010D6-08EE-4B09-84C4-7AC823AECF03}" srcOrd="0" destOrd="0" presId="urn:microsoft.com/office/officeart/2005/8/layout/process2"/>
    <dgm:cxn modelId="{9723D3DD-418B-453E-873E-FA8169324155}" srcId="{26818B80-DD4F-4681-B6B7-369155A2194D}" destId="{F39E2E1C-4BF6-40CA-99EB-24421F6AF442}" srcOrd="1" destOrd="0" parTransId="{8DC0F249-F491-46FD-8484-B80EFDE00C88}" sibTransId="{F0192B75-0BAF-4C2A-9ECB-07DB1A46D7FB}"/>
    <dgm:cxn modelId="{6D3F86C3-90D6-4D6D-A78D-69B1182761AF}" type="presParOf" srcId="{1FFA5CC0-5556-48AE-94F9-91A04E054C36}" destId="{3AE14107-497C-42CC-A773-E0377091ABD8}" srcOrd="0" destOrd="0" presId="urn:microsoft.com/office/officeart/2005/8/layout/process2"/>
    <dgm:cxn modelId="{96F25EFA-9D76-413D-886D-A09D5763D5CF}" type="presParOf" srcId="{1FFA5CC0-5556-48AE-94F9-91A04E054C36}" destId="{450195D8-2947-4E6E-873E-3BB7B64AC567}" srcOrd="1" destOrd="0" presId="urn:microsoft.com/office/officeart/2005/8/layout/process2"/>
    <dgm:cxn modelId="{C0C37568-9FC5-40A0-91DA-43C540B00937}" type="presParOf" srcId="{450195D8-2947-4E6E-873E-3BB7B64AC567}" destId="{8FCC7390-8653-463C-83FB-21421D46A40C}" srcOrd="0" destOrd="0" presId="urn:microsoft.com/office/officeart/2005/8/layout/process2"/>
    <dgm:cxn modelId="{73E861C9-7D1D-4B61-9196-3AE7C340D42B}" type="presParOf" srcId="{1FFA5CC0-5556-48AE-94F9-91A04E054C36}" destId="{8E94972C-AF88-4AA8-BB40-6630CF6B81E9}" srcOrd="2" destOrd="0" presId="urn:microsoft.com/office/officeart/2005/8/layout/process2"/>
    <dgm:cxn modelId="{2F9704CB-A9EC-441C-8F2B-1D6A97605D08}" type="presParOf" srcId="{1FFA5CC0-5556-48AE-94F9-91A04E054C36}" destId="{0DF01ED3-85EC-4207-A308-73C4F43D4E91}" srcOrd="3" destOrd="0" presId="urn:microsoft.com/office/officeart/2005/8/layout/process2"/>
    <dgm:cxn modelId="{606CC1FF-2231-4A3E-ADD2-7A1C54E30AB2}" type="presParOf" srcId="{0DF01ED3-85EC-4207-A308-73C4F43D4E91}" destId="{DAD746B2-5775-4209-A60C-06BC45F4D9C1}" srcOrd="0" destOrd="0" presId="urn:microsoft.com/office/officeart/2005/8/layout/process2"/>
    <dgm:cxn modelId="{4071F1E9-4AFA-4C97-8434-BA9818E71E40}" type="presParOf" srcId="{1FFA5CC0-5556-48AE-94F9-91A04E054C36}" destId="{AA9010D6-08EE-4B09-84C4-7AC823AECF03}"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14107-497C-42CC-A773-E0377091ABD8}">
      <dsp:nvSpPr>
        <dsp:cNvPr id="0" name=""/>
        <dsp:cNvSpPr/>
      </dsp:nvSpPr>
      <dsp:spPr>
        <a:xfrm>
          <a:off x="1409461" y="0"/>
          <a:ext cx="1753076" cy="973931"/>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b="1" kern="1200" dirty="0">
              <a:latin typeface="Century Gothic" panose="020B0502020202020204" pitchFamily="34" charset="0"/>
            </a:rPr>
            <a:t>Spring 2021</a:t>
          </a:r>
          <a:endParaRPr lang="en-US" sz="2500" kern="1200" dirty="0">
            <a:latin typeface="Century Gothic" panose="020B0502020202020204" pitchFamily="34" charset="0"/>
          </a:endParaRPr>
        </a:p>
      </dsp:txBody>
      <dsp:txXfrm>
        <a:off x="1437986" y="28525"/>
        <a:ext cx="1696026" cy="916881"/>
      </dsp:txXfrm>
    </dsp:sp>
    <dsp:sp modelId="{450195D8-2947-4E6E-873E-3BB7B64AC567}">
      <dsp:nvSpPr>
        <dsp:cNvPr id="0" name=""/>
        <dsp:cNvSpPr/>
      </dsp:nvSpPr>
      <dsp:spPr>
        <a:xfrm rot="5400000">
          <a:off x="2103387" y="998279"/>
          <a:ext cx="365224" cy="438269"/>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2154519" y="1034802"/>
        <a:ext cx="262961" cy="255657"/>
      </dsp:txXfrm>
    </dsp:sp>
    <dsp:sp modelId="{8E94972C-AF88-4AA8-BB40-6630CF6B81E9}">
      <dsp:nvSpPr>
        <dsp:cNvPr id="0" name=""/>
        <dsp:cNvSpPr/>
      </dsp:nvSpPr>
      <dsp:spPr>
        <a:xfrm>
          <a:off x="1409461" y="1460896"/>
          <a:ext cx="1753076" cy="973931"/>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b="1" kern="1200" dirty="0">
              <a:latin typeface="Century Gothic" panose="020B0502020202020204" pitchFamily="34" charset="0"/>
            </a:rPr>
            <a:t>Summer 2021</a:t>
          </a:r>
          <a:endParaRPr lang="en-US" sz="2500" kern="1200" dirty="0">
            <a:latin typeface="Century Gothic" panose="020B0502020202020204" pitchFamily="34" charset="0"/>
          </a:endParaRPr>
        </a:p>
      </dsp:txBody>
      <dsp:txXfrm>
        <a:off x="1437986" y="1489421"/>
        <a:ext cx="1696026" cy="916881"/>
      </dsp:txXfrm>
    </dsp:sp>
    <dsp:sp modelId="{0DF01ED3-85EC-4207-A308-73C4F43D4E91}">
      <dsp:nvSpPr>
        <dsp:cNvPr id="0" name=""/>
        <dsp:cNvSpPr/>
      </dsp:nvSpPr>
      <dsp:spPr>
        <a:xfrm rot="5400000">
          <a:off x="2103387" y="2459176"/>
          <a:ext cx="365224" cy="438269"/>
        </a:xfrm>
        <a:prstGeom prst="righ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2154519" y="2495699"/>
        <a:ext cx="262961" cy="255657"/>
      </dsp:txXfrm>
    </dsp:sp>
    <dsp:sp modelId="{AA9010D6-08EE-4B09-84C4-7AC823AECF03}">
      <dsp:nvSpPr>
        <dsp:cNvPr id="0" name=""/>
        <dsp:cNvSpPr/>
      </dsp:nvSpPr>
      <dsp:spPr>
        <a:xfrm>
          <a:off x="1409461" y="2921793"/>
          <a:ext cx="1753076" cy="973931"/>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b="1" kern="1200" dirty="0">
              <a:latin typeface="Century Gothic" panose="020B0502020202020204" pitchFamily="34" charset="0"/>
            </a:rPr>
            <a:t>Fall 2021</a:t>
          </a:r>
          <a:endParaRPr lang="en-US" sz="2500" kern="1200" dirty="0">
            <a:latin typeface="Century Gothic" panose="020B0502020202020204" pitchFamily="34" charset="0"/>
          </a:endParaRPr>
        </a:p>
      </dsp:txBody>
      <dsp:txXfrm>
        <a:off x="1437986" y="2950318"/>
        <a:ext cx="1696026" cy="91688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1/24/2022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jpl.nasa.gov/missions/gravity-recovery-and-climate-experiment-grace" TargetMode="External"/><Relationship Id="rId7" Type="http://schemas.openxmlformats.org/officeDocument/2006/relationships/hyperlink" Target="https://www.nasa.gov/directorates/heo/scan/services/missions/earth/Landsat5.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ospso.nasa.gov/missions/landsat-7" TargetMode="External"/><Relationship Id="rId5" Type="http://schemas.openxmlformats.org/officeDocument/2006/relationships/hyperlink" Target="https://www.nasa.gov/mission_pages/landsat/overview/index.html" TargetMode="External"/><Relationship Id="rId4" Type="http://schemas.openxmlformats.org/officeDocument/2006/relationships/hyperlink" Target="https://www.jpl.nasa.gov/missions/shuttle-radar-topography-mission-srt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lickr.com/photos/28577026@N02/3936140349"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28577026@N02"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ndex.php?curid=30824720"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creativecommons.org/licenses/by-sa/3.0/deed.e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ons.wikimedia.org/wiki/File:Cambodia_-_Tonle_Sap_-_014_Nets_and_Boat_(8583596195).jp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search.creativecommons.org/photos/d1bf3408-6e5a-41dc-b192-edec294ee118"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earch.creativecommons.org/photos/992f2524-8a9c-474a-9c81-f416c0c191b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Cambodia-2965_(3635417492).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29858421@N04/31770582874"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creativecommons.org/licenses/by-nc-nd/2.0/?ref=ccsearch&amp;atype=rich" TargetMode="External"/><Relationship Id="rId4" Type="http://schemas.openxmlformats.org/officeDocument/2006/relationships/hyperlink" Target="https://www.flickr.com/photos/29858421@N0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*Susan </a:t>
            </a:r>
          </a:p>
          <a:p>
            <a:r>
              <a:rPr lang="en-US" dirty="0"/>
              <a:t>Speaker Notes:</a:t>
            </a:r>
          </a:p>
          <a:p>
            <a:r>
              <a:rPr lang="en-US" dirty="0"/>
              <a:t>An FHI assessment requires mostly in situ data, and one of our goals was to test the feasibility of using remotely sensed datasets to provide the basin characteristics required to make an FHI assessment. </a:t>
            </a:r>
          </a:p>
          <a:p>
            <a:endParaRPr lang="en-US" dirty="0"/>
          </a:p>
          <a:p>
            <a:r>
              <a:rPr lang="en-US" dirty="0"/>
              <a:t>SRTM was used to provide the digital elevation model as a SWAT input, GRACE was used to provide groundwater storage information for the Freshwater Health Index (FHI), and Landsat 5TM, Landsat 7ETM+, and Landsat 8 OLI was used derive NDVI, measure surface reflectance in the Tonle Sap Basin and track vegetation changes from 2000 to 2020. NASA'S Terra MODIS, specifically the the MOD13A2 V6 product, provided an additional Normalized Difference Vegetation Index to create an animation for the NDVI changes of Tonle Sap for the years 2000-2020. </a:t>
            </a:r>
          </a:p>
          <a:p>
            <a:r>
              <a:rPr lang="en-US" dirty="0"/>
              <a:t> </a:t>
            </a:r>
          </a:p>
          <a:p>
            <a:r>
              <a:rPr lang="en-US" dirty="0"/>
              <a:t>Image credits------------------------------------</a:t>
            </a:r>
          </a:p>
          <a:p>
            <a:r>
              <a:rPr lang="en-US" dirty="0"/>
              <a:t>GRACE: </a:t>
            </a:r>
            <a:r>
              <a:rPr lang="en-US" dirty="0">
                <a:hlinkClick r:id="rId3"/>
              </a:rPr>
              <a:t>https://www.jpl.nasa.gov/missions/gravity-recovery-and-climate-experiment-grace</a:t>
            </a:r>
            <a:r>
              <a:rPr lang="en-US" dirty="0"/>
              <a:t>, provided by NASA JPL</a:t>
            </a:r>
          </a:p>
          <a:p>
            <a:r>
              <a:rPr lang="en-US" dirty="0"/>
              <a:t>Shuttle Radar: </a:t>
            </a:r>
            <a:r>
              <a:rPr lang="en-US" dirty="0">
                <a:hlinkClick r:id="rId4"/>
              </a:rPr>
              <a:t>https://www.jpl.nasa.gov/missions/shuttle-radar-topography-mission-srtm</a:t>
            </a:r>
            <a:r>
              <a:rPr lang="en-US" dirty="0"/>
              <a:t>, provided by NASA JPL</a:t>
            </a:r>
          </a:p>
          <a:p>
            <a:r>
              <a:rPr lang="en-US" dirty="0"/>
              <a:t>Landsat8: </a:t>
            </a:r>
            <a:r>
              <a:rPr lang="en-US" dirty="0">
                <a:hlinkClick r:id="rId5"/>
              </a:rPr>
              <a:t>https://www.nasa.gov/mission_pages/landsat/overview/index.html</a:t>
            </a:r>
            <a:r>
              <a:rPr lang="en-US" dirty="0"/>
              <a:t>, provided by NASA Landsat Overview</a:t>
            </a:r>
          </a:p>
          <a:p>
            <a:r>
              <a:rPr lang="en-US" dirty="0"/>
              <a:t>Landsat7: </a:t>
            </a:r>
            <a:r>
              <a:rPr lang="en-US" dirty="0">
                <a:hlinkClick r:id="rId6"/>
              </a:rPr>
              <a:t>https://eospso.nasa.gov/missions/landsat-7</a:t>
            </a:r>
            <a:r>
              <a:rPr lang="en-US" dirty="0"/>
              <a:t>, provided by NASA's Earth Observing System Project Science Office</a:t>
            </a:r>
          </a:p>
          <a:p>
            <a:r>
              <a:rPr lang="en-US" dirty="0"/>
              <a:t>Landsat5: </a:t>
            </a:r>
            <a:r>
              <a:rPr lang="en-US" dirty="0">
                <a:hlinkClick r:id="rId7"/>
              </a:rPr>
              <a:t>https://www.nasa.gov/directorates/heo/scan/services/missions/earth/Landsat5.html</a:t>
            </a:r>
            <a:r>
              <a:rPr lang="en-US" dirty="0"/>
              <a:t>, provided by NASA Landsat-5</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3717550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study period is from 2000 to 2020, with FHI assessments calculated annually. The remotely sensed datasets we used have variable ranges of availability. Air temperature and precipitation had data for our entire study period, but GRACE data is only available from 2002 to 2017. </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380402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SUSAN</a:t>
            </a:r>
          </a:p>
          <a:p>
            <a:r>
              <a:rPr lang="en-US" dirty="0"/>
              <a:t>One of the proposed methods of calculating bank modification for the Tonle Sap was utilizing the MOD13Q1.006 Terra Vegetation Indices 16-Day Global 250m to create a time series of MODIS derived Normalized Difference Vegetation Index (NDVI) values. </a:t>
            </a:r>
            <a:endParaRPr lang="en-US" dirty="0">
              <a:cs typeface="Calibri"/>
            </a:endParaRPr>
          </a:p>
          <a:p>
            <a:endParaRPr lang="en-US" dirty="0"/>
          </a:p>
          <a:p>
            <a:r>
              <a:rPr lang="en-US" dirty="0"/>
              <a:t>By calculating changes in green-ness reflectance values over time for Tonle Sap, potential bank modifications can be detected through remotely-sensed data to better understand basin condition, (/agricultural changes/physical land alterations). </a:t>
            </a:r>
            <a:endParaRPr lang="en-US" dirty="0">
              <a:cs typeface="Calibri"/>
            </a:endParaRPr>
          </a:p>
          <a:p>
            <a:endParaRPr lang="en-US" dirty="0"/>
          </a:p>
          <a:p>
            <a:r>
              <a:rPr lang="en-US" dirty="0"/>
              <a:t>MODIS is a moderate resolution satellite imaging system and NDVI is a common reflectance-based vegetation index. In the above animation, NDVI is mapped from the years 2018 to 2020, spanning January 1st to December 31st, as a color gradient from tan to dark green, representing low to high photosynthetic capacity. (low to high vegetation cover/density/productivity). The tide-like latitudinal shift in vegetation is associated with the sun’s declination moving between 23.5° north and 23.5° south, relative to the equator, throughout the year.</a:t>
            </a:r>
            <a:endParaRPr lang="en-US" dirty="0">
              <a:cs typeface="Calibri"/>
            </a:endParaRPr>
          </a:p>
          <a:p>
            <a:endParaRPr lang="en-US" dirty="0"/>
          </a:p>
          <a:p>
            <a:r>
              <a:rPr lang="en-US" dirty="0"/>
              <a:t>The general workflow involves: </a:t>
            </a:r>
            <a:endParaRPr lang="en-US" dirty="0">
              <a:cs typeface="Calibri"/>
            </a:endParaRPr>
          </a:p>
          <a:p>
            <a:r>
              <a:rPr lang="en-US" dirty="0"/>
              <a:t>1. We collected and imported the MODIS vegetation indices dataset, subset the NDVI band, and filter by date from Jan 1 2000, to Dec 31, 2020. </a:t>
            </a:r>
            <a:endParaRPr lang="en-US" dirty="0">
              <a:cs typeface="Calibri"/>
            </a:endParaRPr>
          </a:p>
          <a:p>
            <a:r>
              <a:rPr lang="en-US" dirty="0"/>
              <a:t>2. We defined region of interest and clip imagery to specified boundaries. </a:t>
            </a:r>
            <a:endParaRPr lang="en-US" dirty="0">
              <a:cs typeface="Calibri"/>
            </a:endParaRPr>
          </a:p>
          <a:p>
            <a:r>
              <a:rPr lang="en-US" dirty="0"/>
              <a:t>3. Next, we grouped the images into a 16-day composite window using the Join command in Google Earth Engine </a:t>
            </a:r>
            <a:endParaRPr lang="en-US" dirty="0">
              <a:cs typeface="Calibri"/>
            </a:endParaRPr>
          </a:p>
          <a:p>
            <a:r>
              <a:rPr lang="en-US" dirty="0"/>
              <a:t>4. Then we computed the median of the study area</a:t>
            </a:r>
            <a:endParaRPr lang="en-US" dirty="0">
              <a:cs typeface="Calibri"/>
            </a:endParaRPr>
          </a:p>
          <a:p>
            <a:r>
              <a:rPr lang="en-US" dirty="0"/>
              <a:t>5. We used this median to reduce the composite groups to single images</a:t>
            </a:r>
            <a:endParaRPr lang="en-US" dirty="0">
              <a:cs typeface="Calibri"/>
            </a:endParaRPr>
          </a:p>
          <a:p>
            <a:r>
              <a:rPr lang="en-US" dirty="0"/>
              <a:t>5. Finally, we defined the visualization parameters and exported the data as a time series</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2920913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SUSAN </a:t>
            </a:r>
          </a:p>
          <a:p>
            <a:endParaRPr lang="en-US" dirty="0">
              <a:cs typeface="Calibri"/>
            </a:endParaRPr>
          </a:p>
          <a:p>
            <a:r>
              <a:rPr lang="en-US" dirty="0">
                <a:cs typeface="Calibri"/>
              </a:rPr>
              <a:t>The chart above was created through Google Earth Engine to calculate average NDVI values by date for the specified study area of Tonle Sap, within Cambodia SE Asia. </a:t>
            </a:r>
          </a:p>
          <a:p>
            <a:endParaRPr lang="en-US" dirty="0">
              <a:cs typeface="Calibri"/>
            </a:endParaRPr>
          </a:p>
          <a:p>
            <a:r>
              <a:rPr lang="en-US" dirty="0">
                <a:cs typeface="Calibri"/>
              </a:rPr>
              <a:t>The MODIS-produced dataset exhibited:</a:t>
            </a:r>
            <a:endParaRPr lang="en-US" dirty="0"/>
          </a:p>
          <a:p>
            <a:endParaRPr lang="en-US" dirty="0">
              <a:cs typeface="Calibri"/>
            </a:endParaRPr>
          </a:p>
          <a:p>
            <a:r>
              <a:rPr lang="en-US" dirty="0">
                <a:cs typeface="Calibri"/>
              </a:rPr>
              <a:t>Range of 0.391 to 0.711. The lowest value, (0.391) was observed in August 28, 2000. The highest value was observed October 12, 2015. </a:t>
            </a:r>
          </a:p>
          <a:p>
            <a:r>
              <a:rPr lang="en-US" dirty="0">
                <a:cs typeface="Calibri"/>
              </a:rPr>
              <a:t>Highest values observed between Oct-Nov (&gt;0.7)</a:t>
            </a:r>
          </a:p>
          <a:p>
            <a:r>
              <a:rPr lang="en-US" dirty="0">
                <a:cs typeface="Calibri"/>
              </a:rPr>
              <a:t>Lowest values observed in April-Aug (&lt;0.5). </a:t>
            </a:r>
          </a:p>
          <a:p>
            <a:endParaRPr lang="en-US" dirty="0">
              <a:cs typeface="Calibri"/>
            </a:endParaRPr>
          </a:p>
          <a:p>
            <a:r>
              <a:rPr lang="en-US" dirty="0">
                <a:cs typeface="Calibri"/>
              </a:rPr>
              <a:t>As of 2020, maximum NDVI totaled to be 0.67 on October 12, 2020. The results indicate a small decline of NDVI over time, with seasonal variation between the wet and dry seasons. </a:t>
            </a: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3407577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slide describes two new inputs that we added to our SWAT model in term three: A time series of solar radiation data, and a shapefile of stream location data. We will further describe these in the next two slides.</a:t>
            </a:r>
          </a:p>
          <a:p>
            <a:endParaRPr lang="en-US" dirty="0">
              <a:cs typeface="Calibri"/>
            </a:endParaRPr>
          </a:p>
          <a:p>
            <a:r>
              <a:rPr lang="en-US" dirty="0">
                <a:cs typeface="Calibri"/>
              </a:rPr>
              <a:t>Image Credit: </a:t>
            </a:r>
            <a:r>
              <a:rPr lang="en-US" sz="1200" b="0" i="0" u="none" strike="noStrike" kern="1200" dirty="0">
                <a:solidFill>
                  <a:schemeClr val="tx1"/>
                </a:solidFill>
                <a:effectLst/>
                <a:latin typeface="+mn-lt"/>
                <a:ea typeface="+mn-ea"/>
                <a:cs typeface="+mn-cs"/>
                <a:hlinkClick r:id="rId3"/>
              </a:rPr>
              <a:t>"2009-09-03 09-07 Siem Reap 451 Tonlé Sap Lake"</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4"/>
              </a:rPr>
              <a:t>Allie_Caulfield</a:t>
            </a:r>
            <a:r>
              <a:rPr lang="en-US" sz="1200" b="0" i="0" kern="1200" dirty="0">
                <a:solidFill>
                  <a:schemeClr val="tx1"/>
                </a:solidFill>
                <a:effectLst/>
                <a:latin typeface="+mn-lt"/>
                <a:ea typeface="+mn-ea"/>
                <a:cs typeface="+mn-cs"/>
              </a:rPr>
              <a:t> is licensed under </a:t>
            </a:r>
            <a:r>
              <a:rPr lang="en-US" sz="1200" b="0" i="0" u="none" strike="noStrike" kern="1200" dirty="0">
                <a:solidFill>
                  <a:schemeClr val="tx1"/>
                </a:solidFill>
                <a:effectLst/>
                <a:latin typeface="+mn-lt"/>
                <a:ea typeface="+mn-ea"/>
                <a:cs typeface="+mn-cs"/>
                <a:hlinkClick r:id="rId5"/>
              </a:rPr>
              <a:t>CC BY 2.0</a:t>
            </a:r>
            <a:r>
              <a:rPr lang="en-US" sz="1200" b="0" i="0" u="none" strike="noStrike" kern="1200" dirty="0">
                <a:solidFill>
                  <a:schemeClr val="tx1"/>
                </a:solidFill>
                <a:effectLst/>
                <a:latin typeface="+mn-lt"/>
                <a:ea typeface="+mn-ea"/>
                <a:cs typeface="+mn-cs"/>
              </a:rPr>
              <a:t> (https://search.creativecommons.org/photos/4feb108d-4f99-4fc9-90ef-5d452773a136)</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2552648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image shows a day's worth of surface solar radiation into our study area </a:t>
            </a:r>
            <a:r>
              <a:rPr lang="en-US" err="1">
                <a:cs typeface="Calibri"/>
              </a:rPr>
              <a:t>Tonlé</a:t>
            </a:r>
            <a:r>
              <a:rPr lang="en-US">
                <a:cs typeface="Calibri"/>
              </a:rPr>
              <a:t> Sap Basin. It is utilized by SWAT to model soil temperature overtime. This data was added to last term's weather data product catalogue to increase the accuracy of the SWAT model. In the code, it had to be reduced from a temporal resolution of 3 hour to one day, and the spatial resolution had to be halved to match the rest of the ERA5 data.</a:t>
            </a:r>
          </a:p>
          <a:p>
            <a:endParaRPr lang="en-US">
              <a:cs typeface="Calibri"/>
            </a:endParaRPr>
          </a:p>
          <a:p>
            <a:r>
              <a:rPr lang="en-US">
                <a:cs typeface="Calibri"/>
              </a:rPr>
              <a:t>---------------------------------------------</a:t>
            </a:r>
          </a:p>
          <a:p>
            <a:r>
              <a:rPr lang="en-US">
                <a:cs typeface="Calibri"/>
              </a:rPr>
              <a:t>Image: Own 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418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additionally used free flowing rivers data from the Wold Wildlife Fund to help SWAT determine the locations of streams and cannels within the basin area. These streams were "burned" into the digital elevation model, creating gullies in elevation at their locations. This helped the SWAT model correctly record and classify the streams in the basin.</a:t>
            </a:r>
          </a:p>
          <a:p>
            <a:endParaRPr lang="en-US">
              <a:cs typeface="Calibri"/>
            </a:endParaRPr>
          </a:p>
          <a:p>
            <a:r>
              <a:rPr lang="en-US">
                <a:cs typeface="Calibri"/>
              </a:rPr>
              <a:t>Image: Own 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284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Keida:</a:t>
            </a:r>
            <a:endParaRPr lang="en-US" dirty="0"/>
          </a:p>
          <a:p>
            <a:r>
              <a:rPr lang="en-US" dirty="0">
                <a:cs typeface="Calibri"/>
              </a:rPr>
              <a:t>The FHI requires water quality indicator values. It is important to assess chlorophyll-a presence and to how it relates to phytoplankton content in the lake.</a:t>
            </a:r>
            <a:r>
              <a:rPr lang="en-US" dirty="0"/>
              <a:t> High amounts of chlorophyll is an indicator of </a:t>
            </a:r>
            <a:r>
              <a:rPr lang="en-US" b="1" dirty="0"/>
              <a:t>high level of phytoplankton </a:t>
            </a:r>
            <a:r>
              <a:rPr lang="en-US" dirty="0"/>
              <a:t>presence in the water. Phytoplankton are responsible for the dissolved oxygen content found in surface waters. Because</a:t>
            </a:r>
            <a:r>
              <a:rPr lang="en-US" b="1" dirty="0"/>
              <a:t> </a:t>
            </a:r>
            <a:r>
              <a:rPr lang="en-US" dirty="0"/>
              <a:t>oxygen is required for aquatic organisms, a decrease in photosynthesis productivity may be detrimental to aquatic populations. Our analysis was made using </a:t>
            </a:r>
            <a:r>
              <a:rPr lang="en-US" dirty="0">
                <a:cs typeface="Calibri"/>
              </a:rPr>
              <a:t>data from the Copernicus Global Land Service mission, the median aggregate trophic state index values were extracted and converted into </a:t>
            </a:r>
            <a:r>
              <a:rPr lang="en-US" dirty="0" err="1">
                <a:cs typeface="Calibri"/>
              </a:rPr>
              <a:t>chlorphyll</a:t>
            </a:r>
            <a:r>
              <a:rPr lang="en-US" dirty="0">
                <a:cs typeface="Calibri"/>
              </a:rPr>
              <a:t>-a concentrations and inputted into the FHI tool.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1761134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cs typeface="Calibri"/>
              </a:rPr>
              <a:t>Keida - </a:t>
            </a:r>
            <a:r>
              <a:rPr lang="en-US" dirty="0"/>
              <a:t>Our next FHI sub-indicator is Water Quantity, and specifically groundwater storage depletion. This indicator was calculated using The Gravity Recovery and Climate Experiment or GRACE data and the methodology of the previous term was altered and updated to match FHI indicator properties. </a:t>
            </a:r>
          </a:p>
          <a:p>
            <a:endParaRPr lang="en-US" dirty="0">
              <a:cs typeface="Calibri"/>
            </a:endParaRPr>
          </a:p>
          <a:p>
            <a:r>
              <a:rPr lang="en-US" dirty="0">
                <a:cs typeface="Calibri"/>
              </a:rPr>
              <a:t>The GRACE satellite measures changes in Earth's gravity to provide Total Water Anomaly values, or the difference in water level compared to the baseline from 2004-2010. This metric includes all Terrestrial Water, so to look at groundwater specifically, the previous team isolated soil moisture, plant canopy intercept, and surface water from TWS (the Tonlé Sap Lake in our case). The equation at the bottom right of this slide outlines this transformation. </a:t>
            </a:r>
          </a:p>
          <a:p>
            <a:endParaRPr lang="en-US" dirty="0">
              <a:cs typeface="Calibri"/>
            </a:endParaRPr>
          </a:p>
          <a:p>
            <a:r>
              <a:rPr lang="en-US" dirty="0">
                <a:cs typeface="Calibri"/>
              </a:rPr>
              <a:t>The Freshwater Health Index asks users to input the total area affected in the basin with groundwater depletion in the study period. Because of this, the Tonle Sap II team focused on dry season measurements only, because this is most likely to be when wells are running dry and water resources are scarce or insecure. Our team took the lowest 5th percentile values from the grace data export, and created a ratio of the affected areas in the grace data export and related it to the overall basin area to see the extent of affected area. This was validated against historical trends of lake water levels which similarly showed a decrease in water levels. </a:t>
            </a:r>
          </a:p>
          <a:p>
            <a:endParaRPr lang="en-US" dirty="0">
              <a:cs typeface="Calibri"/>
            </a:endParaRPr>
          </a:p>
          <a:p>
            <a:r>
              <a:rPr lang="en-US" dirty="0">
                <a:cs typeface="Calibri"/>
              </a:rPr>
              <a:t>------------------------</a:t>
            </a:r>
          </a:p>
          <a:p>
            <a:r>
              <a:rPr lang="en-US" dirty="0">
                <a:cs typeface="Calibri"/>
              </a:rPr>
              <a:t>Image created by Tonlé Sap II team—  Shows Monthly mass land grids from GEE GRACE dataset</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923609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term, we transitioned from using a SWAT 2012 model to a SWAT+ model. SWAT+ is a more recent version of the software that carries several advantages over its older brother. Foremost for our purposes is its support of lake boundaries, which is critical in a basin that includes a large central lake feature. It additionally computes landscape units to accompany its hydrologic units, leading to more advanced flow and runoff calculations. Its differentiation between channels and streams allows for the model to more accurately determine a reach's contribution to a watershed. Finally, many usability improvements were made between SWAT 2012 and SWAT+, particularly in the design of its graphical user interface. On the right, you see the initial step of the swat model, with the lake boundaries in blue, and the new landscape units in white, indicating extreme slopes next to streams and channels</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3339457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study site sits in the center of Cambodia, and we’ll be looking specifically at the Tonlé Sap Lake and river basin. The green line shows the country boundary of Cambodia, and the blue shape at the center is Tonlé Sap Lake — the largest lake in Southeast Asia!</a:t>
            </a:r>
          </a:p>
          <a:p>
            <a:endParaRPr lang="en-US" dirty="0">
              <a:cs typeface="Calibri"/>
            </a:endParaRPr>
          </a:p>
          <a:p>
            <a:r>
              <a:rPr lang="en-US" dirty="0"/>
              <a:t>Image Credits-----------------</a:t>
            </a:r>
            <a:endParaRPr lang="en-US" dirty="0">
              <a:cs typeface="Calibri"/>
            </a:endParaRPr>
          </a:p>
          <a:p>
            <a:r>
              <a:rPr lang="en-US" dirty="0"/>
              <a:t>Globe image: By Addicted04, source: </a:t>
            </a:r>
            <a:r>
              <a:rPr lang="en-US" dirty="0">
                <a:hlinkClick r:id="rId3"/>
              </a:rPr>
              <a:t>https://commons.wikimedia.org/w/index.php?curid=30824720</a:t>
            </a:r>
            <a:r>
              <a:rPr lang="en-US" dirty="0"/>
              <a:t>, license (CC BY-SA 3.0): </a:t>
            </a:r>
            <a:r>
              <a:rPr lang="en-US" dirty="0">
                <a:hlinkClick r:id="rId4"/>
              </a:rPr>
              <a:t>Creative Commons — Attribution-ShareAlike 3.0 Unported — CC BY-SA 3.0</a:t>
            </a:r>
            <a:r>
              <a:rPr lang="en-US" dirty="0"/>
              <a:t>, no changes were made</a:t>
            </a:r>
            <a:endParaRPr lang="en-US" dirty="0">
              <a:cs typeface="Calibri"/>
            </a:endParaRPr>
          </a:p>
          <a:p>
            <a:r>
              <a:rPr lang="en-US" dirty="0"/>
              <a:t>Map made by Tonle Sap I team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1057972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While we attempted to use SWAT+ to generate our water quality data, we found that in the later steps of the model, important weather data was not able to be inputted, so we switched to SWAT 2012 for all but the first step (watershed delineation) of the model. </a:t>
            </a:r>
          </a:p>
          <a:p>
            <a:r>
              <a:rPr lang="en-US" dirty="0">
                <a:cs typeface="Calibri"/>
              </a:rPr>
              <a:t>Because the SWATplus cup software was not open source we used SWAT 2012 for all but the first step of the swat model so that we could properly calibrate the model to our study region as accurately as possible. This workflow shows the breakdown of the inputs and outputs of the calibration. </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2777333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demonstrated in these maps, SWAT indicated that nutrient balances increase and accumulate into the Tonlé Sap lake, and then remain high in concentration south of the lake outflow. Represented in these maps we see Nitrogen and Phosphorus balances, with low concentrations at headwaters that rise as these headwaters join into the lake and the major rivers</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4227992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cs typeface="Calibri"/>
              </a:rPr>
              <a:t>Joey - </a:t>
            </a:r>
            <a:r>
              <a:rPr lang="en-US" dirty="0">
                <a:solidFill>
                  <a:srgbClr val="000000"/>
                </a:solidFill>
                <a:cs typeface="Calibri"/>
              </a:rPr>
              <a:t>In</a:t>
            </a:r>
            <a:r>
              <a:rPr lang="en-US" dirty="0">
                <a:cs typeface="Calibri"/>
              </a:rPr>
              <a:t> conclusion, this project resulted in a number of deliverables. First, we have contributed an updated and revised version of the Python code from last term, that includes additional variables and new formatting for SWAT+. We have finalized the SWAT model feasibility study from last term by applying a fully computer SWAT+ model to the Tonlé Sap Basin. We calibrated that SWAT+ model utilizing in situ data, resulting in a more accurate model overall. We diverged from the GRACE methodology of last term and utilized whole GRACE numbers to develop affected area statistics for the Tonlé Sap region. Using NDVI, we computed bank modification in the basin, both on the lake and around river boundaries. Finally, we combined all of this data into the Freshwater Health index and generated a score for the region.</a:t>
            </a:r>
            <a:endParaRPr lang="en-US" dirty="0"/>
          </a:p>
          <a:p>
            <a:endParaRPr lang="en-US" dirty="0">
              <a:cs typeface="Calibri"/>
            </a:endParaRPr>
          </a:p>
          <a:p>
            <a:r>
              <a:rPr lang="en-US" dirty="0">
                <a:cs typeface="Calibri"/>
              </a:rPr>
              <a:t>----------------------------------</a:t>
            </a:r>
            <a:endParaRPr lang="en-US" dirty="0"/>
          </a:p>
          <a:p>
            <a:r>
              <a:rPr lang="en-US" dirty="0">
                <a:hlinkClick r:id="rId3"/>
              </a:rPr>
              <a:t>https://commons.wikimedia.org/wiki/File:Cambodia_-_Tonle_Sap_-_014_Nets_and_Boat_(8583596195).jpg</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2891630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Because this project term was only 10 weeks long, we were not able to acquire and process level 2 MODIS data in order to collect the Chlorophyll-a in the entire study area. Some data, such as GRACE, was only available for a portion of our study period.</a:t>
            </a:r>
          </a:p>
          <a:p>
            <a:endParaRPr lang="en-US" dirty="0">
              <a:cs typeface="Calibri"/>
            </a:endParaRPr>
          </a:p>
          <a:p>
            <a:r>
              <a:rPr lang="en-US" dirty="0">
                <a:cs typeface="Calibri"/>
              </a:rPr>
              <a:t>Lastly, the use of remotely sensed data brings in its own errors and limitations as all metrics are derived from satellite products and subject to unique processing steps.</a:t>
            </a:r>
          </a:p>
          <a:p>
            <a:endParaRPr lang="en-US" dirty="0">
              <a:cs typeface="Calibri"/>
            </a:endParaRPr>
          </a:p>
          <a:p>
            <a:r>
              <a:rPr lang="en-US" dirty="0">
                <a:cs typeface="Calibri"/>
              </a:rPr>
              <a:t>----------------------------</a:t>
            </a:r>
            <a:endParaRPr lang="en-US" dirty="0"/>
          </a:p>
          <a:p>
            <a:r>
              <a:rPr lang="en-US" dirty="0">
                <a:hlinkClick r:id="rId3"/>
              </a:rPr>
              <a:t>https://search.creativecommons.org/photos/d1bf3408-6e5a-41dc-b192-edec294ee118</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936743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cs typeface="Calibri"/>
              </a:rPr>
              <a:t>Lindsay - </a:t>
            </a:r>
            <a:r>
              <a:rPr lang="en-US" dirty="0">
                <a:cs typeface="Calibri"/>
              </a:rPr>
              <a:t>For future work, a team could calibrate the SWAT model with in-situ data for the full study period, extract the groundwater component from the GRACE methodology, and incorporate NDVI as part of a comprehensive bank modification model.</a:t>
            </a:r>
          </a:p>
          <a:p>
            <a:endParaRPr lang="en-US" dirty="0">
              <a:cs typeface="Calibri"/>
            </a:endParaRPr>
          </a:p>
          <a:p>
            <a:endParaRPr lang="en-US" dirty="0">
              <a:cs typeface="Calibri"/>
            </a:endParaRPr>
          </a:p>
          <a:p>
            <a:r>
              <a:rPr lang="en-US" dirty="0">
                <a:cs typeface="Calibri"/>
              </a:rPr>
              <a:t>Image credits---------------------</a:t>
            </a:r>
            <a:endParaRPr lang="en-US" dirty="0"/>
          </a:p>
          <a:p>
            <a:r>
              <a:rPr lang="en-US" dirty="0">
                <a:hlinkClick r:id="rId3"/>
              </a:rPr>
              <a:t>https://search.creativecommons.org/photos/992f2524-8a9c-474a-9c81-f416c0c191b2</a:t>
            </a:r>
            <a:endParaRPr lang="en-US" dirty="0"/>
          </a:p>
          <a:p>
            <a:r>
              <a:rPr lang="en-US" dirty="0"/>
              <a:t>"tonle sap lake" by mariusz kluzniak is licensed with CC BY-NC-ND 2.0. To view a copy of this license, visit https://creativecommons.org/licenses/by-nc-nd/2.0/</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2845245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 you so much to those who helped us with this fall's project!</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3929773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From top left to bottom right, Joey Lindsay (Team Lead), Lindsay Harmon, Keida Gaba, Susan Jarvis</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4109075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SUSAN </a:t>
            </a:r>
          </a:p>
          <a:p>
            <a:r>
              <a:rPr lang="en-US" dirty="0">
                <a:cs typeface="Calibri"/>
              </a:rPr>
              <a:t>The Tonlé Sap basin is a densely populated biodiversity hotspot, and </a:t>
            </a:r>
            <a:r>
              <a:rPr lang="en-US" dirty="0"/>
              <a:t>“is of international significance culturally, hydrologically, and ecologically.” The basin has</a:t>
            </a:r>
            <a:r>
              <a:rPr lang="en-US" dirty="0">
                <a:cs typeface="Calibri"/>
              </a:rPr>
              <a:t> a unique hydrological cycle, where the annual rainy season reverses the flow of the Mekong river, leading to massive amounts of flooding and an increase in the lake's surface size</a:t>
            </a:r>
            <a:r>
              <a:rPr lang="en-US" baseline="0" dirty="0">
                <a:cs typeface="Calibri"/>
              </a:rPr>
              <a:t> and expanding to areas outside of the dry season lake area as shown in light blue.</a:t>
            </a:r>
            <a:endParaRPr lang="en-US" dirty="0">
              <a:cs typeface="Calibri"/>
            </a:endParaRPr>
          </a:p>
          <a:p>
            <a:endParaRPr lang="en-US" dirty="0">
              <a:cs typeface="Calibri"/>
            </a:endParaRPr>
          </a:p>
          <a:p>
            <a:r>
              <a:rPr lang="en-US" dirty="0"/>
              <a:t>The annual flood delivers nutrients that nourish nearby rice plantations and creates flooded forests that create ideal fish nurseries. These natural resources and ecosystem services directly support over 1 million people nutritionally and economically. </a:t>
            </a:r>
            <a:endParaRPr lang="en-US" dirty="0">
              <a:cs typeface="Calibri"/>
            </a:endParaRPr>
          </a:p>
          <a:p>
            <a:endParaRPr lang="en-US" dirty="0"/>
          </a:p>
          <a:p>
            <a:r>
              <a:rPr lang="en-US" dirty="0">
                <a:cs typeface="Calibri"/>
              </a:rPr>
              <a:t>---------------------------</a:t>
            </a:r>
            <a:endParaRPr lang="en-US" dirty="0"/>
          </a:p>
          <a:p>
            <a:r>
              <a:rPr lang="en-US" dirty="0"/>
              <a:t> Map image and graphics produced by Tonle Sap III team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4177545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cs typeface="Calibri"/>
              </a:rPr>
              <a:t>Keida </a:t>
            </a:r>
            <a:r>
              <a:rPr lang="en-US" dirty="0">
                <a:cs typeface="Calibri"/>
              </a:rPr>
              <a:t>Speaker Notes:</a:t>
            </a:r>
          </a:p>
          <a:p>
            <a:r>
              <a:rPr lang="en-US" dirty="0">
                <a:cs typeface="Calibri"/>
              </a:rPr>
              <a:t>Reductions in fish catches – Fishing as means of supporting local livelihoods and providing protein and sustenance is threatened, due to shrinking water levels and increasing pollution. </a:t>
            </a:r>
          </a:p>
          <a:p>
            <a:r>
              <a:rPr lang="en-US" dirty="0">
                <a:cs typeface="Calibri"/>
              </a:rPr>
              <a:t>Deforestation- deforestation due to commercial farming, land development and logging for firewood are all matters of concern as Cambodians look to support themselves and their livelihoods.  </a:t>
            </a:r>
          </a:p>
          <a:p>
            <a:r>
              <a:rPr lang="en-US" dirty="0"/>
              <a:t>Less Carbon Absorption – the burning of forests has contributed to the drop in lake water level, and loss in trees that act as water catchment areas. the flooded forests on the lake's edge are a massive carbon sink, and deforestation in the area threatens the fisheries in the lake</a:t>
            </a:r>
            <a:endParaRPr lang="en-US" dirty="0">
              <a:cs typeface="Calibri"/>
            </a:endParaRPr>
          </a:p>
          <a:p>
            <a:r>
              <a:rPr lang="en-US" dirty="0">
                <a:cs typeface="Calibri"/>
              </a:rPr>
              <a:t>Agricultural production– The lake drains a massive amount of sediments from the surrounding region and filters freshwater. Its water is additionally important for the rice fields that surround the watershed. Supporting the population by increasing agricultural productions is stressing water levels. </a:t>
            </a:r>
          </a:p>
          <a:p>
            <a:r>
              <a:rPr lang="en-US" dirty="0">
                <a:cs typeface="Calibri"/>
              </a:rPr>
              <a:t>Hotter dry seasons – combined with rising global temperatures, the reduction in forest cover and lake surface area threatens to make the Cambodian dry season increasingly hot and increase frequencies of droughts. </a:t>
            </a:r>
            <a:endParaRPr lang="en-US" dirty="0"/>
          </a:p>
          <a:p>
            <a:r>
              <a:rPr lang="en-US" dirty="0"/>
              <a:t>Dams – Proposed dam construction have detrimental impacts on lake levels and lake flood cycles. Energy concerns, however dams are not without negative consequences and may cause soil erosion, land slides, and reduced water quality</a:t>
            </a:r>
            <a:endParaRPr lang="en-US" dirty="0">
              <a:cs typeface="Calibri"/>
            </a:endParaRPr>
          </a:p>
          <a:p>
            <a:endParaRPr lang="en-US" dirty="0">
              <a:cs typeface="Calibri"/>
            </a:endParaRPr>
          </a:p>
          <a:p>
            <a:r>
              <a:rPr lang="en-US" dirty="0">
                <a:cs typeface="Calibri"/>
              </a:rPr>
              <a:t>-------------------------------</a:t>
            </a:r>
            <a:endParaRPr lang="en-US" dirty="0"/>
          </a:p>
          <a:p>
            <a:r>
              <a:rPr lang="en-US" dirty="0">
                <a:cs typeface="Calibri"/>
              </a:rPr>
              <a:t>Men on riverboat in Tonle Sap: </a:t>
            </a:r>
            <a:r>
              <a:rPr lang="en-US" dirty="0">
                <a:hlinkClick r:id="rId3"/>
              </a:rPr>
              <a:t>https://commons.wikimedia.org/wiki/File:Cambodia-2965_(3635417492).jpg</a:t>
            </a:r>
            <a:r>
              <a:rPr lang="en-US" dirty="0"/>
              <a:t>  license CC</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1016890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Our partners for the project are Conservation International and the Tonle Sap Authority. Conservation International is seeking to create a tool that will allow the FHI to be replicable across the globe. Their hope is to assess water ecosystem vitality for communities to restore stability in key areas and streamline decision making processes. Our other partner is </a:t>
            </a:r>
            <a:r>
              <a:rPr lang="en-US" dirty="0"/>
              <a:t>the Cambodian Ministry of Water Resources and Meteorology. They house the Tonlé Sap Authority,  who is the main governing body in the area and who relies on the health assessment of the Lake and basin to address and balance development concerns, ecosystem health, and a growing population. </a:t>
            </a:r>
          </a:p>
          <a:p>
            <a:endParaRPr lang="en-US" dirty="0">
              <a:cs typeface="Calibri"/>
            </a:endParaRPr>
          </a:p>
          <a:p>
            <a:endParaRPr lang="en-US" dirty="0">
              <a:cs typeface="Calibri"/>
            </a:endParaRPr>
          </a:p>
          <a:p>
            <a:endParaRPr lang="en-US" dirty="0">
              <a:cs typeface="Calibri"/>
            </a:endParaRPr>
          </a:p>
          <a:p>
            <a:r>
              <a:rPr lang="en-US" dirty="0">
                <a:cs typeface="Calibri"/>
              </a:rPr>
              <a:t>------------------------------</a:t>
            </a:r>
            <a:endParaRPr lang="en-US" dirty="0"/>
          </a:p>
          <a:p>
            <a:r>
              <a:rPr lang="en-US" dirty="0">
                <a:cs typeface="Calibri"/>
              </a:rPr>
              <a:t>Floating houses:</a:t>
            </a:r>
            <a:r>
              <a:rPr lang="en-US" dirty="0"/>
              <a:t> </a:t>
            </a:r>
            <a:r>
              <a:rPr lang="en-US" u="sng" dirty="0">
                <a:hlinkClick r:id="rId3"/>
              </a:rPr>
              <a:t>"Tonle Sap Lake K - Chong Kneas the floating village 11"</a:t>
            </a:r>
            <a:r>
              <a:rPr lang="en-US" dirty="0"/>
              <a:t> by </a:t>
            </a:r>
            <a:r>
              <a:rPr lang="en-US" dirty="0">
                <a:hlinkClick r:id="rId4"/>
              </a:rPr>
              <a:t>Daniel Mennerich</a:t>
            </a:r>
            <a:r>
              <a:rPr lang="en-US" dirty="0"/>
              <a:t> is licensed under </a:t>
            </a:r>
            <a:r>
              <a:rPr lang="en-US" dirty="0">
                <a:hlinkClick r:id="rId5"/>
              </a:rPr>
              <a:t>CC BY-NC-ND 2.0</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307722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Keida </a:t>
            </a:r>
            <a:endParaRPr lang="en-US" dirty="0"/>
          </a:p>
          <a:p>
            <a:r>
              <a:rPr lang="en-US" dirty="0"/>
              <a:t>Conservation International developed the Freshwater Health Index, a tool to monitor baseline water systems. Such a tool is crucial for understanding complex social and ecological relationships and will serves as a monitoring system to mitigate threats to the basin by producing scores for each indicator. The freshwater health indicators are ecosystem vitality, ecosystem services, and governance &amp; stakeholders. The DEVELOP Tonlé Sap projects focused on aspects within Ecosystem Vitality, which is further broken down into four areas of assessment: Basin condition, biodiversity, water quality and basin condition. </a:t>
            </a:r>
          </a:p>
          <a:p>
            <a:endParaRPr lang="en-US" dirty="0">
              <a:cs typeface="Calibri"/>
            </a:endParaRPr>
          </a:p>
          <a:p>
            <a:r>
              <a:rPr lang="en-US" dirty="0">
                <a:cs typeface="Calibri"/>
              </a:rPr>
              <a:t>Graphic by Tonlé Sap I team, altered by Tonlé Sap II Team,</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117438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cs typeface="Calibri"/>
              </a:rPr>
              <a:t>Keida</a:t>
            </a:r>
            <a:endParaRPr lang="en-US" dirty="0"/>
          </a:p>
          <a:p>
            <a:r>
              <a:rPr lang="en-US" dirty="0">
                <a:solidFill>
                  <a:srgbClr val="000000"/>
                </a:solidFill>
                <a:cs typeface="Calibri"/>
              </a:rPr>
              <a:t>We continued to build on the work of the previous </a:t>
            </a:r>
            <a:r>
              <a:rPr lang="en-US" dirty="0">
                <a:cs typeface="Calibri"/>
              </a:rPr>
              <a:t>Tonlé Sap DEVELOP teams. Terms I assessed land cover naturalness, deviation from natural flow, while Term II tackled water quality aspects. Our objectives for the project was to continue water quality assessment and gather applicable data to receive a final score to provide partners. For flow connectivity we inputted river and dam information. The rest will come as we finish up the FHI</a:t>
            </a:r>
          </a:p>
          <a:p>
            <a:endParaRPr lang="en-US" dirty="0">
              <a:cs typeface="Calibri"/>
            </a:endParaRPr>
          </a:p>
          <a:p>
            <a:r>
              <a:rPr lang="en-US" dirty="0">
                <a:cs typeface="Calibri"/>
              </a:rPr>
              <a:t>Graphic by Tonlé Sap I team, altered by Tonlé Sap II team, updated by </a:t>
            </a:r>
            <a:r>
              <a:rPr lang="en-US" dirty="0"/>
              <a:t>Tonlé Sap III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975055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cs typeface="Calibri"/>
              </a:rPr>
              <a:t>SUMMARY OF PREVIOUS TERMS – SUSAN</a:t>
            </a:r>
            <a:endParaRPr lang="en-US" dirty="0">
              <a:solidFill>
                <a:srgbClr val="000000"/>
              </a:solidFill>
              <a:cs typeface="Calibri"/>
            </a:endParaRPr>
          </a:p>
          <a:p>
            <a:endParaRPr lang="en-US" dirty="0">
              <a:solidFill>
                <a:srgbClr val="FF0000"/>
              </a:solidFill>
              <a:cs typeface="Calibri"/>
            </a:endParaRPr>
          </a:p>
          <a:p>
            <a:r>
              <a:rPr lang="en-US" dirty="0">
                <a:solidFill>
                  <a:srgbClr val="000000"/>
                </a:solidFill>
                <a:cs typeface="Calibri"/>
              </a:rPr>
              <a:t>As mentioned previously, our team compiled the work from the previous terms' teams with the objective of synthesizing results, calibrating models, and continual data processing of inputs for Conservation International's Freshwater Health Index. In this section I am going to break down how the project was broken up between the three teams over the three terms:  </a:t>
            </a:r>
          </a:p>
          <a:p>
            <a:endParaRPr lang="en-US" dirty="0"/>
          </a:p>
          <a:p>
            <a:r>
              <a:rPr lang="en-US" dirty="0"/>
              <a:t>The Tonle Sap Food Security and Agriculture project started in Spring</a:t>
            </a:r>
            <a:r>
              <a:rPr lang="en-US" dirty="0">
                <a:solidFill>
                  <a:srgbClr val="FF0000"/>
                </a:solidFill>
                <a:cs typeface="Calibri"/>
              </a:rPr>
              <a:t> </a:t>
            </a:r>
            <a:r>
              <a:rPr lang="en-US" dirty="0"/>
              <a:t>2021. The first term of this project created a water level time series of Tonlé Sap lake, and used it to calculate deviation from natural flow within the FHI. The team also compiled land use and land cover change maps to calculate land cover naturalness.</a:t>
            </a:r>
            <a:endParaRPr lang="en-US" dirty="0">
              <a:cs typeface="Calibri"/>
            </a:endParaRPr>
          </a:p>
          <a:p>
            <a:endParaRPr lang="en-US" dirty="0">
              <a:cs typeface="Calibri"/>
            </a:endParaRPr>
          </a:p>
          <a:p>
            <a:r>
              <a:rPr lang="en-US" dirty="0">
                <a:cs typeface="Calibri"/>
              </a:rPr>
              <a:t>In summer 2021, the project continued under the title, "</a:t>
            </a:r>
            <a:r>
              <a:rPr lang="en-US" dirty="0"/>
              <a:t>The Tonle Sap Food Security and Agriculture project 2. This team built on prior work by continuing to integrate and refine inputs into the FHI to calculate ecosystem vitality as a major indicator. The summer team worked with the Soil &amp; Water Assessment Tool, (SWAT model) to calculate water quality parameters for Tonle Sap. They also worked towards developing methodology for groundwater storage using GRACE satellite data. </a:t>
            </a:r>
            <a:endParaRPr lang="en-US" dirty="0">
              <a:cs typeface="Calibri"/>
            </a:endParaRPr>
          </a:p>
          <a:p>
            <a:endParaRPr lang="en-US" dirty="0">
              <a:cs typeface="Calibri"/>
            </a:endParaRPr>
          </a:p>
          <a:p>
            <a:r>
              <a:rPr lang="en-US" dirty="0">
                <a:cs typeface="Calibri"/>
              </a:rPr>
              <a:t>Which brings us to Fall 2021. </a:t>
            </a:r>
          </a:p>
          <a:p>
            <a:endParaRPr lang="en-US" dirty="0"/>
          </a:p>
          <a:p>
            <a:r>
              <a:rPr lang="en-US" dirty="0"/>
              <a:t>We are the Tonlé Sap Food Security &amp; Agriculture III team. Our group objective is to compile the work done by previous teams, synthesize results, calibrate the water quality model utilizing SWATCUP, and forecast future resource distribution of the basin by loading in all available inputs into the FHI.</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57809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LINDSAY</a:t>
            </a:r>
          </a:p>
          <a:p>
            <a:pPr>
              <a:defRPr/>
            </a:pPr>
            <a:endParaRPr lang="en-US" dirty="0">
              <a:cs typeface="Calibri"/>
            </a:endParaRPr>
          </a:p>
          <a:p>
            <a:pPr marL="0" marR="0" lvl="0" indent="0" algn="l" defTabSz="914400">
              <a:lnSpc>
                <a:spcPct val="100000"/>
              </a:lnSpc>
              <a:spcBef>
                <a:spcPts val="0"/>
              </a:spcBef>
              <a:spcAft>
                <a:spcPts val="0"/>
              </a:spcAft>
              <a:buClrTx/>
              <a:buSzTx/>
              <a:buFontTx/>
              <a:buNone/>
              <a:tabLst/>
              <a:defRPr/>
            </a:pPr>
            <a:r>
              <a:rPr lang="en-US" dirty="0">
                <a:cs typeface="Calibri"/>
              </a:rPr>
              <a:t>Our specific project objectives will be, 1, to use remotely sensed data to run a Soil and Water Assessment Tool or SWAT model on the Tonlé Sap basin and assess nutrient flows and water quality.</a:t>
            </a:r>
            <a:endParaRPr lang="en-US" dirty="0"/>
          </a:p>
          <a:p>
            <a:r>
              <a:rPr lang="en-US" dirty="0">
                <a:cs typeface="Calibri"/>
              </a:rPr>
              <a:t>2, to calculate and map changes in groundwater storage over the course of the 20 year study period.</a:t>
            </a:r>
          </a:p>
          <a:p>
            <a:r>
              <a:rPr lang="en-US" dirty="0">
                <a:cs typeface="Calibri"/>
              </a:rPr>
              <a:t>And 3, to develop GEE code that will allow partners and end-users to leverage the same remotely sensed datasets in other FHI assessments. </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601336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descr="A picture containing plant, vegetable&#10;&#10;Description automatically generated">
            <a:extLst>
              <a:ext uri="{FF2B5EF4-FFF2-40B4-BE49-F238E27FC236}">
                <a16:creationId xmlns:a16="http://schemas.microsoft.com/office/drawing/2014/main" id="{B8651170-85B7-47A7-9AA8-8EC1AE158A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795" r="15636"/>
          <a:stretch/>
        </p:blipFill>
        <p:spPr>
          <a:xfrm>
            <a:off x="0" y="0"/>
            <a:ext cx="5591468"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ounded Rectangle 25"/>
          <p:cNvSpPr/>
          <p:nvPr userDrawn="1"/>
        </p:nvSpPr>
        <p:spPr>
          <a:xfrm>
            <a:off x="-143435" y="6091356"/>
            <a:ext cx="12505764" cy="314088"/>
          </a:xfrm>
          <a:prstGeom prst="roundRect">
            <a:avLst/>
          </a:prstGeom>
          <a:solidFill>
            <a:srgbClr val="CD71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679785" y="4941482"/>
            <a:ext cx="393419" cy="393419"/>
          </a:xfrm>
          <a:prstGeom prst="rect">
            <a:avLst/>
          </a:prstGeom>
        </p:spPr>
      </p:pic>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CD7142"/>
                </a:solidFill>
                <a:latin typeface="Century Gothic" panose="020B0502020202020204" pitchFamily="34" charset="0"/>
              </a:rPr>
              <a:t>| </a:t>
            </a:r>
            <a:r>
              <a:rPr lang="en-US" sz="1600" spc="100" baseline="0" dirty="0">
                <a:solidFill>
                  <a:srgbClr val="CD7142"/>
                </a:solidFill>
                <a:latin typeface="Century Gothic" panose="020B0502020202020204" pitchFamily="34" charset="0"/>
              </a:rPr>
              <a:t>Fall 2021</a:t>
            </a:r>
          </a:p>
        </p:txBody>
      </p:sp>
      <p:sp>
        <p:nvSpPr>
          <p:cNvPr id="6" name="Oval 5"/>
          <p:cNvSpPr/>
          <p:nvPr userDrawn="1"/>
        </p:nvSpPr>
        <p:spPr>
          <a:xfrm>
            <a:off x="10984705" y="5682402"/>
            <a:ext cx="1075765" cy="1075765"/>
          </a:xfrm>
          <a:prstGeom prst="ellipse">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3682" y="5791379"/>
            <a:ext cx="857810" cy="857810"/>
          </a:xfrm>
          <a:prstGeom prst="rect">
            <a:avLst/>
          </a:prstGeom>
        </p:spPr>
      </p:pic>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guide id="5" pos="4296" userDrawn="1">
          <p15:clr>
            <a:srgbClr val="FBAE40"/>
          </p15:clr>
        </p15:guide>
        <p15:guide id="6"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85387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49138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91524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3092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33172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210312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46388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71841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18958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02905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3279" r="25157"/>
          <a:stretch/>
        </p:blipFill>
        <p:spPr>
          <a:xfrm>
            <a:off x="0" y="0"/>
            <a:ext cx="5591174"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ounded Rectangle 25"/>
          <p:cNvSpPr/>
          <p:nvPr userDrawn="1"/>
        </p:nvSpPr>
        <p:spPr>
          <a:xfrm>
            <a:off x="-143435" y="6091356"/>
            <a:ext cx="12505764" cy="314088"/>
          </a:xfrm>
          <a:prstGeom prst="roundRect">
            <a:avLst/>
          </a:prstGeom>
          <a:solidFill>
            <a:srgbClr val="CD71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679785" y="4941482"/>
            <a:ext cx="393419" cy="393419"/>
          </a:xfrm>
          <a:prstGeom prst="rect">
            <a:avLst/>
          </a:prstGeom>
        </p:spPr>
      </p:pic>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CD7142"/>
                </a:solidFill>
                <a:latin typeface="Century Gothic" panose="020B0502020202020204" pitchFamily="34" charset="0"/>
              </a:rPr>
              <a:t>| </a:t>
            </a:r>
            <a:r>
              <a:rPr lang="en-US" sz="1600" spc="100" baseline="0" dirty="0">
                <a:solidFill>
                  <a:srgbClr val="CD7142"/>
                </a:solidFill>
                <a:latin typeface="Century Gothic" panose="020B0502020202020204" pitchFamily="34" charset="0"/>
              </a:rPr>
              <a:t>Summer 2021</a:t>
            </a:r>
          </a:p>
        </p:txBody>
      </p:sp>
      <p:sp>
        <p:nvSpPr>
          <p:cNvPr id="6" name="Oval 5"/>
          <p:cNvSpPr/>
          <p:nvPr userDrawn="1"/>
        </p:nvSpPr>
        <p:spPr>
          <a:xfrm>
            <a:off x="10984705" y="5682402"/>
            <a:ext cx="1075765" cy="1075765"/>
          </a:xfrm>
          <a:prstGeom prst="ellipse">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3682" y="5791379"/>
            <a:ext cx="857810" cy="857810"/>
          </a:xfrm>
          <a:prstGeom prst="rect">
            <a:avLst/>
          </a:prstGeom>
        </p:spPr>
      </p:pic>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guide id="5" pos="4320" userDrawn="1">
          <p15:clr>
            <a:srgbClr val="FBAE40"/>
          </p15:clr>
        </p15:guide>
        <p15:guide id="6"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grpSp>
        <p:nvGrpSpPr>
          <p:cNvPr id="2" name="Group 1"/>
          <p:cNvGrpSpPr/>
          <p:nvPr userDrawn="1"/>
        </p:nvGrpSpPr>
        <p:grpSpPr>
          <a:xfrm>
            <a:off x="-101601" y="6142182"/>
            <a:ext cx="12358255" cy="634484"/>
            <a:chOff x="-101601" y="6142182"/>
            <a:chExt cx="12358255" cy="634484"/>
          </a:xfrm>
        </p:grpSpPr>
        <p:sp>
          <p:nvSpPr>
            <p:cNvPr id="8" name="Rounded Rectangle 7"/>
            <p:cNvSpPr/>
            <p:nvPr userDrawn="1"/>
          </p:nvSpPr>
          <p:spPr>
            <a:xfrm>
              <a:off x="-101601" y="6379042"/>
              <a:ext cx="12358255" cy="160765"/>
            </a:xfrm>
            <a:prstGeom prst="roundRect">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60284" y="6142182"/>
              <a:ext cx="634484" cy="634484"/>
            </a:xfrm>
            <a:prstGeom prst="ellipse">
              <a:avLst/>
            </a:prstGeom>
            <a:solidFill>
              <a:srgbClr val="CD71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4558" y="6206456"/>
            <a:ext cx="505935" cy="505935"/>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grpSp>
        <p:nvGrpSpPr>
          <p:cNvPr id="3" name="Group 2"/>
          <p:cNvGrpSpPr/>
          <p:nvPr userDrawn="1"/>
        </p:nvGrpSpPr>
        <p:grpSpPr>
          <a:xfrm>
            <a:off x="-101601" y="6142182"/>
            <a:ext cx="12358255" cy="634484"/>
            <a:chOff x="-101601" y="6142182"/>
            <a:chExt cx="12358255" cy="634484"/>
          </a:xfrm>
        </p:grpSpPr>
        <p:sp>
          <p:nvSpPr>
            <p:cNvPr id="8" name="Rounded Rectangle 7"/>
            <p:cNvSpPr/>
            <p:nvPr userDrawn="1"/>
          </p:nvSpPr>
          <p:spPr>
            <a:xfrm>
              <a:off x="-101601" y="6379042"/>
              <a:ext cx="12358255" cy="160765"/>
            </a:xfrm>
            <a:prstGeom prst="roundRect">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CD714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332" y="6206456"/>
            <a:ext cx="505935" cy="505935"/>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panose="020B0502020202020204" pitchFamily="34" charset="0"/>
              </a:rPr>
              <a:t>ACKNOWLEDGEMENTS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5113" y="1870322"/>
            <a:ext cx="4201774" cy="4201774"/>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0154" y="540290"/>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7910" y="6065607"/>
            <a:ext cx="583581" cy="583581"/>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7910" y="6065607"/>
            <a:ext cx="583581" cy="583581"/>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30" r:id="rId1"/>
    <p:sldLayoutId id="2147483716" r:id="rId2"/>
    <p:sldLayoutId id="2147483718" r:id="rId3"/>
    <p:sldLayoutId id="2147483722" r:id="rId4"/>
    <p:sldLayoutId id="2147483723" r:id="rId5"/>
    <p:sldLayoutId id="2147483717" r:id="rId6"/>
    <p:sldLayoutId id="2147483719" r:id="rId7"/>
    <p:sldLayoutId id="2147483721" r:id="rId8"/>
    <p:sldLayoutId id="214748372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42439" y="5752072"/>
            <a:ext cx="1915909" cy="615553"/>
          </a:xfrm>
          <a:prstGeom prst="rect">
            <a:avLst/>
          </a:prstGeom>
        </p:spPr>
        <p:txBody>
          <a:bodyPr wrap="none" lIns="91440" tIns="45720" rIns="91440" bIns="45720" anchor="t">
            <a:spAutoFit/>
          </a:bodyPr>
          <a:lstStyle/>
          <a:p>
            <a:r>
              <a:rPr lang="en-US" sz="1600" dirty="0">
                <a:solidFill>
                  <a:srgbClr val="CD7142"/>
                </a:solidFill>
                <a:latin typeface="Century Gothic"/>
              </a:rPr>
              <a:t>Virginia – Langley</a:t>
            </a:r>
            <a:endParaRPr lang="en-US" dirty="0">
              <a:solidFill>
                <a:srgbClr val="CD7142"/>
              </a:solidFill>
              <a:latin typeface="Calibri" panose="020F0502020204030204"/>
              <a:cs typeface="Calibri" panose="020F0502020204030204"/>
            </a:endParaRPr>
          </a:p>
          <a:p>
            <a:endParaRPr lang="en-US" dirty="0">
              <a:solidFill>
                <a:srgbClr val="CD7142"/>
              </a:solidFill>
              <a:cs typeface="Calibri"/>
            </a:endParaRPr>
          </a:p>
        </p:txBody>
      </p:sp>
      <p:sp>
        <p:nvSpPr>
          <p:cNvPr id="3" name="Title 1"/>
          <p:cNvSpPr txBox="1">
            <a:spLocks/>
          </p:cNvSpPr>
          <p:nvPr/>
        </p:nvSpPr>
        <p:spPr>
          <a:xfrm>
            <a:off x="6097575" y="1827916"/>
            <a:ext cx="4890496"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CD7142"/>
                </a:solidFill>
                <a:latin typeface="Century Gothic"/>
              </a:rPr>
              <a:t>Tonlé Sap</a:t>
            </a:r>
            <a:endParaRPr lang="en-US" sz="3700" b="0" spc="0" baseline="0" dirty="0"/>
          </a:p>
          <a:p>
            <a:pPr algn="l"/>
            <a:r>
              <a:rPr lang="en-US" sz="3700" b="0" spc="0" dirty="0">
                <a:solidFill>
                  <a:srgbClr val="CD7142"/>
                </a:solidFill>
                <a:latin typeface="Century Gothic"/>
              </a:rPr>
              <a:t>Agriculture III</a:t>
            </a:r>
            <a:endParaRPr lang="en-US" sz="3700" b="0" spc="0" dirty="0">
              <a:latin typeface="Century Gothic"/>
            </a:endParaRPr>
          </a:p>
          <a:p>
            <a:pPr algn="l"/>
            <a:endParaRPr lang="en-US" sz="3700" spc="0" baseline="0" dirty="0">
              <a:solidFill>
                <a:srgbClr val="CD7142"/>
              </a:solidFill>
            </a:endParaRPr>
          </a:p>
        </p:txBody>
      </p:sp>
      <p:sp>
        <p:nvSpPr>
          <p:cNvPr id="4" name="Subtitle 2"/>
          <p:cNvSpPr txBox="1">
            <a:spLocks/>
          </p:cNvSpPr>
          <p:nvPr/>
        </p:nvSpPr>
        <p:spPr>
          <a:xfrm>
            <a:off x="6097575" y="3082153"/>
            <a:ext cx="4668283"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latin typeface="Century Gothic"/>
              </a:rPr>
              <a:t>Evaluating Changes in Ecosystem Vitality and Freshwater Health in the Tonlé Sap Basin using Remotely Sensed Data</a:t>
            </a:r>
            <a:endParaRPr lang="en-US" dirty="0">
              <a:solidFill>
                <a:schemeClr val="tx1">
                  <a:lumMod val="75000"/>
                  <a:lumOff val="25000"/>
                </a:schemeClr>
              </a:solidFill>
            </a:endParaRPr>
          </a:p>
        </p:txBody>
      </p:sp>
      <p:sp>
        <p:nvSpPr>
          <p:cNvPr id="5" name="TextBox 4"/>
          <p:cNvSpPr txBox="1"/>
          <p:nvPr/>
        </p:nvSpPr>
        <p:spPr>
          <a:xfrm>
            <a:off x="6097574" y="4950941"/>
            <a:ext cx="5230219"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Joey Lindsay, Keida Gaba, Lindsay Harmon, Susan Jarvis </a:t>
            </a:r>
            <a:endParaRPr lang="en-US" dirty="0">
              <a:solidFill>
                <a:schemeClr val="tx1">
                  <a:lumMod val="75000"/>
                  <a:lumOff val="25000"/>
                </a:schemeClr>
              </a:solidFill>
            </a:endParaRPr>
          </a:p>
        </p:txBody>
      </p:sp>
    </p:spTree>
    <p:extLst>
      <p:ext uri="{BB962C8B-B14F-4D97-AF65-F5344CB8AC3E}">
        <p14:creationId xmlns:p14="http://schemas.microsoft.com/office/powerpoint/2010/main" val="2736474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9" descr="Map&#10;&#10;Description automatically generated">
            <a:extLst>
              <a:ext uri="{FF2B5EF4-FFF2-40B4-BE49-F238E27FC236}">
                <a16:creationId xmlns:a16="http://schemas.microsoft.com/office/drawing/2014/main" id="{10826B68-D90C-4F56-BAE3-5BDDE70A5002}"/>
              </a:ext>
            </a:extLst>
          </p:cNvPr>
          <p:cNvPicPr>
            <a:picLocks noChangeAspect="1"/>
          </p:cNvPicPr>
          <p:nvPr/>
        </p:nvPicPr>
        <p:blipFill>
          <a:blip r:embed="rId3"/>
          <a:stretch>
            <a:fillRect/>
          </a:stretch>
        </p:blipFill>
        <p:spPr>
          <a:xfrm>
            <a:off x="3220818" y="1069289"/>
            <a:ext cx="5178862" cy="5190067"/>
          </a:xfrm>
          <a:prstGeom prst="rect">
            <a:avLst/>
          </a:prstGeom>
        </p:spPr>
      </p:pic>
      <p:sp>
        <p:nvSpPr>
          <p:cNvPr id="4" name="TextBox 3">
            <a:extLst>
              <a:ext uri="{FF2B5EF4-FFF2-40B4-BE49-F238E27FC236}">
                <a16:creationId xmlns:a16="http://schemas.microsoft.com/office/drawing/2014/main" id="{1B2B32E0-0F39-4909-8728-853DB254624A}"/>
              </a:ext>
            </a:extLst>
          </p:cNvPr>
          <p:cNvSpPr txBox="1"/>
          <p:nvPr/>
        </p:nvSpPr>
        <p:spPr>
          <a:xfrm>
            <a:off x="480646" y="319798"/>
            <a:ext cx="46385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Satellites Used</a:t>
            </a:r>
            <a:endParaRPr lang="en-US" sz="4000" dirty="0"/>
          </a:p>
        </p:txBody>
      </p:sp>
      <p:sp>
        <p:nvSpPr>
          <p:cNvPr id="5" name="TextBox 4">
            <a:extLst>
              <a:ext uri="{FF2B5EF4-FFF2-40B4-BE49-F238E27FC236}">
                <a16:creationId xmlns:a16="http://schemas.microsoft.com/office/drawing/2014/main" id="{16D8FC1C-F205-4F80-8161-3F19A1083B74}"/>
              </a:ext>
            </a:extLst>
          </p:cNvPr>
          <p:cNvSpPr txBox="1"/>
          <p:nvPr/>
        </p:nvSpPr>
        <p:spPr>
          <a:xfrm>
            <a:off x="477370" y="5661533"/>
            <a:ext cx="33034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404040"/>
                </a:solidFill>
                <a:latin typeface="Century Gothic"/>
              </a:rPr>
              <a:t>Shuttle Radar Topography Mission (STRM), Radar </a:t>
            </a:r>
            <a:endParaRPr lang="en-US" dirty="0"/>
          </a:p>
        </p:txBody>
      </p:sp>
      <p:pic>
        <p:nvPicPr>
          <p:cNvPr id="6" name="Picture 13" descr="A picture containing transport, satellite&#10;&#10;Description automatically generated">
            <a:extLst>
              <a:ext uri="{FF2B5EF4-FFF2-40B4-BE49-F238E27FC236}">
                <a16:creationId xmlns:a16="http://schemas.microsoft.com/office/drawing/2014/main" id="{75B2A94D-8956-4682-8C76-3FEA5DF213DE}"/>
              </a:ext>
            </a:extLst>
          </p:cNvPr>
          <p:cNvPicPr>
            <a:picLocks noChangeAspect="1"/>
          </p:cNvPicPr>
          <p:nvPr/>
        </p:nvPicPr>
        <p:blipFill>
          <a:blip r:embed="rId4"/>
          <a:stretch>
            <a:fillRect/>
          </a:stretch>
        </p:blipFill>
        <p:spPr>
          <a:xfrm>
            <a:off x="712587" y="3665379"/>
            <a:ext cx="2133601" cy="1618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76EEADA7-72A5-425E-8AFF-30F225F39D30}"/>
              </a:ext>
            </a:extLst>
          </p:cNvPr>
          <p:cNvSpPr txBox="1"/>
          <p:nvPr/>
        </p:nvSpPr>
        <p:spPr>
          <a:xfrm>
            <a:off x="798727" y="5285818"/>
            <a:ext cx="2362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04040"/>
                </a:solidFill>
                <a:latin typeface="Century Gothic"/>
              </a:rPr>
              <a:t>Source: NASA JPL</a:t>
            </a:r>
            <a:endParaRPr lang="en-US" sz="1000" dirty="0"/>
          </a:p>
        </p:txBody>
      </p:sp>
      <p:sp>
        <p:nvSpPr>
          <p:cNvPr id="14" name="TextBox 13">
            <a:extLst>
              <a:ext uri="{FF2B5EF4-FFF2-40B4-BE49-F238E27FC236}">
                <a16:creationId xmlns:a16="http://schemas.microsoft.com/office/drawing/2014/main" id="{A3FE770D-4B76-4C91-9EAA-69DDB8C4B1E9}"/>
              </a:ext>
            </a:extLst>
          </p:cNvPr>
          <p:cNvSpPr txBox="1"/>
          <p:nvPr/>
        </p:nvSpPr>
        <p:spPr>
          <a:xfrm>
            <a:off x="8226080" y="6044531"/>
            <a:ext cx="47926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Calibri"/>
              </a:rPr>
              <a:t>Gravity Recovery and Climate Experiment (GRACE)</a:t>
            </a:r>
            <a:endParaRPr lang="en-US" b="1" dirty="0">
              <a:solidFill>
                <a:schemeClr val="tx1">
                  <a:lumMod val="75000"/>
                  <a:lumOff val="25000"/>
                </a:schemeClr>
              </a:solidFill>
              <a:latin typeface="Calibri"/>
              <a:cs typeface="Calibri"/>
            </a:endParaRPr>
          </a:p>
        </p:txBody>
      </p:sp>
      <p:pic>
        <p:nvPicPr>
          <p:cNvPr id="16" name="Picture 5" descr="A picture containing text&#10;&#10;Description automatically generated">
            <a:extLst>
              <a:ext uri="{FF2B5EF4-FFF2-40B4-BE49-F238E27FC236}">
                <a16:creationId xmlns:a16="http://schemas.microsoft.com/office/drawing/2014/main" id="{48E2F2CC-A0ED-45F4-B962-BB1DEB528743}"/>
              </a:ext>
            </a:extLst>
          </p:cNvPr>
          <p:cNvPicPr>
            <a:picLocks noChangeAspect="1"/>
          </p:cNvPicPr>
          <p:nvPr/>
        </p:nvPicPr>
        <p:blipFill>
          <a:blip r:embed="rId5"/>
          <a:stretch>
            <a:fillRect/>
          </a:stretch>
        </p:blipFill>
        <p:spPr>
          <a:xfrm>
            <a:off x="8459984" y="4413675"/>
            <a:ext cx="2060197" cy="1490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TextBox 17">
            <a:extLst>
              <a:ext uri="{FF2B5EF4-FFF2-40B4-BE49-F238E27FC236}">
                <a16:creationId xmlns:a16="http://schemas.microsoft.com/office/drawing/2014/main" id="{A3AE1B07-7DE6-4746-BE99-9C3753A7F975}"/>
              </a:ext>
            </a:extLst>
          </p:cNvPr>
          <p:cNvSpPr txBox="1"/>
          <p:nvPr/>
        </p:nvSpPr>
        <p:spPr>
          <a:xfrm>
            <a:off x="9121014" y="5908127"/>
            <a:ext cx="14883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rPr>
              <a:t>Source: NASA JPL</a:t>
            </a:r>
          </a:p>
        </p:txBody>
      </p:sp>
      <p:sp>
        <p:nvSpPr>
          <p:cNvPr id="20" name="TextBox 19">
            <a:extLst>
              <a:ext uri="{FF2B5EF4-FFF2-40B4-BE49-F238E27FC236}">
                <a16:creationId xmlns:a16="http://schemas.microsoft.com/office/drawing/2014/main" id="{5467988F-970B-4235-96D8-8ABC1DDF9BFC}"/>
              </a:ext>
            </a:extLst>
          </p:cNvPr>
          <p:cNvSpPr txBox="1"/>
          <p:nvPr/>
        </p:nvSpPr>
        <p:spPr>
          <a:xfrm>
            <a:off x="7155712" y="349870"/>
            <a:ext cx="51023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cs typeface="Calibri"/>
              </a:rPr>
              <a:t>Landsat 5 TM, Landsat 7 ETM+, Landsat 8 OLI</a:t>
            </a:r>
            <a:endParaRPr lang="en-US" dirty="0">
              <a:solidFill>
                <a:schemeClr val="tx1">
                  <a:lumMod val="75000"/>
                  <a:lumOff val="25000"/>
                </a:schemeClr>
              </a:solidFill>
            </a:endParaRPr>
          </a:p>
        </p:txBody>
      </p:sp>
      <p:pic>
        <p:nvPicPr>
          <p:cNvPr id="22" name="Picture 9" descr="A picture containing text, old, dirty&#10;&#10;Description automatically generated">
            <a:extLst>
              <a:ext uri="{FF2B5EF4-FFF2-40B4-BE49-F238E27FC236}">
                <a16:creationId xmlns:a16="http://schemas.microsoft.com/office/drawing/2014/main" id="{FC6DD260-5BE9-4A3D-8BF3-A6F4DF6BC2D4}"/>
              </a:ext>
            </a:extLst>
          </p:cNvPr>
          <p:cNvPicPr>
            <a:picLocks noChangeAspect="1"/>
          </p:cNvPicPr>
          <p:nvPr/>
        </p:nvPicPr>
        <p:blipFill>
          <a:blip r:embed="rId6"/>
          <a:stretch>
            <a:fillRect/>
          </a:stretch>
        </p:blipFill>
        <p:spPr>
          <a:xfrm>
            <a:off x="8509545" y="801313"/>
            <a:ext cx="1348261" cy="1616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7" descr="A picture containing satellite, transport&#10;&#10;Description automatically generated">
            <a:extLst>
              <a:ext uri="{FF2B5EF4-FFF2-40B4-BE49-F238E27FC236}">
                <a16:creationId xmlns:a16="http://schemas.microsoft.com/office/drawing/2014/main" id="{04DA9023-80EE-4E02-BB59-75900CC093FE}"/>
              </a:ext>
            </a:extLst>
          </p:cNvPr>
          <p:cNvPicPr>
            <a:picLocks noChangeAspect="1"/>
          </p:cNvPicPr>
          <p:nvPr/>
        </p:nvPicPr>
        <p:blipFill>
          <a:blip r:embed="rId7"/>
          <a:stretch>
            <a:fillRect/>
          </a:stretch>
        </p:blipFill>
        <p:spPr>
          <a:xfrm>
            <a:off x="10283021" y="796823"/>
            <a:ext cx="1622677" cy="1583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16">
            <a:extLst>
              <a:ext uri="{FF2B5EF4-FFF2-40B4-BE49-F238E27FC236}">
                <a16:creationId xmlns:a16="http://schemas.microsoft.com/office/drawing/2014/main" id="{8302CBEE-8FAA-42C5-9F3C-27524380FE4E}"/>
              </a:ext>
            </a:extLst>
          </p:cNvPr>
          <p:cNvPicPr>
            <a:picLocks noChangeAspect="1"/>
          </p:cNvPicPr>
          <p:nvPr/>
        </p:nvPicPr>
        <p:blipFill>
          <a:blip r:embed="rId8"/>
          <a:stretch>
            <a:fillRect/>
          </a:stretch>
        </p:blipFill>
        <p:spPr>
          <a:xfrm>
            <a:off x="9120440" y="2881939"/>
            <a:ext cx="2335686" cy="11880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5">
            <a:extLst>
              <a:ext uri="{FF2B5EF4-FFF2-40B4-BE49-F238E27FC236}">
                <a16:creationId xmlns:a16="http://schemas.microsoft.com/office/drawing/2014/main" id="{1C758F59-9984-4BDE-9CA4-154CC0EE04D1}"/>
              </a:ext>
            </a:extLst>
          </p:cNvPr>
          <p:cNvPicPr>
            <a:picLocks noChangeAspect="1"/>
          </p:cNvPicPr>
          <p:nvPr/>
        </p:nvPicPr>
        <p:blipFill>
          <a:blip r:embed="rId9"/>
          <a:stretch>
            <a:fillRect/>
          </a:stretch>
        </p:blipFill>
        <p:spPr>
          <a:xfrm>
            <a:off x="121771" y="1180585"/>
            <a:ext cx="1600200" cy="1956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TextBox 28">
            <a:extLst>
              <a:ext uri="{FF2B5EF4-FFF2-40B4-BE49-F238E27FC236}">
                <a16:creationId xmlns:a16="http://schemas.microsoft.com/office/drawing/2014/main" id="{B443184F-8BA9-4E0C-A1E1-4B3E9F73638F}"/>
              </a:ext>
            </a:extLst>
          </p:cNvPr>
          <p:cNvSpPr txBox="1"/>
          <p:nvPr/>
        </p:nvSpPr>
        <p:spPr>
          <a:xfrm>
            <a:off x="8455958" y="2460812"/>
            <a:ext cx="215468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04040"/>
                </a:solidFill>
                <a:latin typeface="Century Gothic"/>
                <a:cs typeface="Segoe UI"/>
              </a:rPr>
              <a:t>Source: NASA Historical </a:t>
            </a:r>
            <a:r>
              <a:rPr lang="en-US" sz="1000" dirty="0">
                <a:latin typeface="Century Gothic"/>
                <a:cs typeface="Segoe UI"/>
              </a:rPr>
              <a:t>​</a:t>
            </a:r>
          </a:p>
          <a:p>
            <a:r>
              <a:rPr lang="en-US" sz="1000" dirty="0">
                <a:solidFill>
                  <a:srgbClr val="404040"/>
                </a:solidFill>
                <a:latin typeface="Century Gothic"/>
                <a:cs typeface="Segoe UI"/>
              </a:rPr>
              <a:t>Missions Gallery</a:t>
            </a:r>
          </a:p>
        </p:txBody>
      </p:sp>
      <p:sp>
        <p:nvSpPr>
          <p:cNvPr id="31" name="TextBox 30">
            <a:extLst>
              <a:ext uri="{FF2B5EF4-FFF2-40B4-BE49-F238E27FC236}">
                <a16:creationId xmlns:a16="http://schemas.microsoft.com/office/drawing/2014/main" id="{DA5E8496-33C0-4087-8AC4-BE6EAC1CCFD8}"/>
              </a:ext>
            </a:extLst>
          </p:cNvPr>
          <p:cNvSpPr txBox="1"/>
          <p:nvPr/>
        </p:nvSpPr>
        <p:spPr>
          <a:xfrm>
            <a:off x="10377482" y="2393270"/>
            <a:ext cx="18120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rPr>
              <a:t>Source: NASA Landsat</a:t>
            </a:r>
            <a:endParaRPr lang="en-US" sz="1000" dirty="0">
              <a:solidFill>
                <a:schemeClr val="tx1">
                  <a:lumMod val="75000"/>
                  <a:lumOff val="25000"/>
                </a:schemeClr>
              </a:solidFill>
              <a:latin typeface="Calibri" panose="020F0502020204030204"/>
              <a:cs typeface="Calibri" panose="020F0502020204030204"/>
            </a:endParaRPr>
          </a:p>
          <a:p>
            <a:r>
              <a:rPr lang="en-US" sz="1000" dirty="0">
                <a:solidFill>
                  <a:schemeClr val="tx1">
                    <a:lumMod val="75000"/>
                    <a:lumOff val="25000"/>
                  </a:schemeClr>
                </a:solidFill>
                <a:latin typeface="Century Gothic"/>
              </a:rPr>
              <a:t>Observing System</a:t>
            </a:r>
            <a:endParaRPr lang="en-US" sz="1000" dirty="0">
              <a:solidFill>
                <a:schemeClr val="tx1">
                  <a:lumMod val="75000"/>
                  <a:lumOff val="25000"/>
                </a:schemeClr>
              </a:solidFill>
              <a:cs typeface="Calibri"/>
            </a:endParaRPr>
          </a:p>
        </p:txBody>
      </p:sp>
      <p:sp>
        <p:nvSpPr>
          <p:cNvPr id="33" name="TextBox 32">
            <a:extLst>
              <a:ext uri="{FF2B5EF4-FFF2-40B4-BE49-F238E27FC236}">
                <a16:creationId xmlns:a16="http://schemas.microsoft.com/office/drawing/2014/main" id="{EFE8E422-6833-443E-8521-AC528EB2149C}"/>
              </a:ext>
            </a:extLst>
          </p:cNvPr>
          <p:cNvSpPr txBox="1"/>
          <p:nvPr/>
        </p:nvSpPr>
        <p:spPr>
          <a:xfrm>
            <a:off x="154926" y="3136473"/>
            <a:ext cx="26839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04040"/>
                </a:solidFill>
                <a:latin typeface="Century Gothic"/>
              </a:rPr>
              <a:t>Source: NASA Terra </a:t>
            </a:r>
            <a:endParaRPr lang="en-US" sz="1000" dirty="0"/>
          </a:p>
        </p:txBody>
      </p:sp>
      <p:sp>
        <p:nvSpPr>
          <p:cNvPr id="35" name="TextBox 34">
            <a:extLst>
              <a:ext uri="{FF2B5EF4-FFF2-40B4-BE49-F238E27FC236}">
                <a16:creationId xmlns:a16="http://schemas.microsoft.com/office/drawing/2014/main" id="{143F5B58-A706-46C7-BE7B-19F68C249A95}"/>
              </a:ext>
            </a:extLst>
          </p:cNvPr>
          <p:cNvSpPr txBox="1"/>
          <p:nvPr/>
        </p:nvSpPr>
        <p:spPr>
          <a:xfrm>
            <a:off x="9182083" y="4066720"/>
            <a:ext cx="263676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rPr>
              <a:t>Source: NASA Landsat Overview</a:t>
            </a:r>
          </a:p>
        </p:txBody>
      </p:sp>
      <p:sp>
        <p:nvSpPr>
          <p:cNvPr id="37" name="TextBox 36">
            <a:extLst>
              <a:ext uri="{FF2B5EF4-FFF2-40B4-BE49-F238E27FC236}">
                <a16:creationId xmlns:a16="http://schemas.microsoft.com/office/drawing/2014/main" id="{D8E48C52-443A-48FC-9D8C-D3D868D47A61}"/>
              </a:ext>
            </a:extLst>
          </p:cNvPr>
          <p:cNvSpPr txBox="1"/>
          <p:nvPr/>
        </p:nvSpPr>
        <p:spPr>
          <a:xfrm>
            <a:off x="1859181" y="1729939"/>
            <a:ext cx="15324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Terra MODIS</a:t>
            </a:r>
          </a:p>
        </p:txBody>
      </p:sp>
      <p:sp>
        <p:nvSpPr>
          <p:cNvPr id="2" name="TextBox 1">
            <a:extLst>
              <a:ext uri="{FF2B5EF4-FFF2-40B4-BE49-F238E27FC236}">
                <a16:creationId xmlns:a16="http://schemas.microsoft.com/office/drawing/2014/main" id="{22DD27B3-6D8A-4C4A-839C-004121B5F473}"/>
              </a:ext>
            </a:extLst>
          </p:cNvPr>
          <p:cNvSpPr txBox="1"/>
          <p:nvPr/>
        </p:nvSpPr>
        <p:spPr>
          <a:xfrm>
            <a:off x="4775420" y="6267984"/>
            <a:ext cx="206141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rPr>
              <a:t>Source: Wikimedia Commons</a:t>
            </a:r>
          </a:p>
        </p:txBody>
      </p:sp>
    </p:spTree>
    <p:extLst>
      <p:ext uri="{BB962C8B-B14F-4D97-AF65-F5344CB8AC3E}">
        <p14:creationId xmlns:p14="http://schemas.microsoft.com/office/powerpoint/2010/main" val="2550723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0ADFCA-F318-47A2-A787-988CAA7FBAEE}"/>
              </a:ext>
            </a:extLst>
          </p:cNvPr>
          <p:cNvSpPr txBox="1"/>
          <p:nvPr/>
        </p:nvSpPr>
        <p:spPr>
          <a:xfrm>
            <a:off x="195532" y="195532"/>
            <a:ext cx="758836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Study Period: 2000-2020</a:t>
            </a:r>
          </a:p>
        </p:txBody>
      </p:sp>
      <p:graphicFrame>
        <p:nvGraphicFramePr>
          <p:cNvPr id="3" name="Table 3">
            <a:extLst>
              <a:ext uri="{FF2B5EF4-FFF2-40B4-BE49-F238E27FC236}">
                <a16:creationId xmlns:a16="http://schemas.microsoft.com/office/drawing/2014/main" id="{07013D63-6FA0-4FD9-ABA2-210A0EA449A3}"/>
              </a:ext>
            </a:extLst>
          </p:cNvPr>
          <p:cNvGraphicFramePr>
            <a:graphicFrameLocks noGrp="1"/>
          </p:cNvGraphicFramePr>
          <p:nvPr>
            <p:extLst>
              <p:ext uri="{D42A27DB-BD31-4B8C-83A1-F6EECF244321}">
                <p14:modId xmlns:p14="http://schemas.microsoft.com/office/powerpoint/2010/main" val="282871485"/>
              </p:ext>
            </p:extLst>
          </p:nvPr>
        </p:nvGraphicFramePr>
        <p:xfrm>
          <a:off x="789745" y="872730"/>
          <a:ext cx="10845901" cy="4770984"/>
        </p:xfrm>
        <a:graphic>
          <a:graphicData uri="http://schemas.openxmlformats.org/drawingml/2006/table">
            <a:tbl>
              <a:tblPr firstRow="1" bandRow="1">
                <a:tableStyleId>{5C22544A-7EE6-4342-B048-85BDC9FD1C3A}</a:tableStyleId>
              </a:tblPr>
              <a:tblGrid>
                <a:gridCol w="542295">
                  <a:extLst>
                    <a:ext uri="{9D8B030D-6E8A-4147-A177-3AD203B41FA5}">
                      <a16:colId xmlns:a16="http://schemas.microsoft.com/office/drawing/2014/main" val="2817652801"/>
                    </a:ext>
                  </a:extLst>
                </a:gridCol>
                <a:gridCol w="542295">
                  <a:extLst>
                    <a:ext uri="{9D8B030D-6E8A-4147-A177-3AD203B41FA5}">
                      <a16:colId xmlns:a16="http://schemas.microsoft.com/office/drawing/2014/main" val="1833171065"/>
                    </a:ext>
                  </a:extLst>
                </a:gridCol>
                <a:gridCol w="542295">
                  <a:extLst>
                    <a:ext uri="{9D8B030D-6E8A-4147-A177-3AD203B41FA5}">
                      <a16:colId xmlns:a16="http://schemas.microsoft.com/office/drawing/2014/main" val="2057752495"/>
                    </a:ext>
                  </a:extLst>
                </a:gridCol>
                <a:gridCol w="542295">
                  <a:extLst>
                    <a:ext uri="{9D8B030D-6E8A-4147-A177-3AD203B41FA5}">
                      <a16:colId xmlns:a16="http://schemas.microsoft.com/office/drawing/2014/main" val="2371750655"/>
                    </a:ext>
                  </a:extLst>
                </a:gridCol>
                <a:gridCol w="542295">
                  <a:extLst>
                    <a:ext uri="{9D8B030D-6E8A-4147-A177-3AD203B41FA5}">
                      <a16:colId xmlns:a16="http://schemas.microsoft.com/office/drawing/2014/main" val="3975977381"/>
                    </a:ext>
                  </a:extLst>
                </a:gridCol>
                <a:gridCol w="542295">
                  <a:extLst>
                    <a:ext uri="{9D8B030D-6E8A-4147-A177-3AD203B41FA5}">
                      <a16:colId xmlns:a16="http://schemas.microsoft.com/office/drawing/2014/main" val="2275846921"/>
                    </a:ext>
                  </a:extLst>
                </a:gridCol>
                <a:gridCol w="542295">
                  <a:extLst>
                    <a:ext uri="{9D8B030D-6E8A-4147-A177-3AD203B41FA5}">
                      <a16:colId xmlns:a16="http://schemas.microsoft.com/office/drawing/2014/main" val="455596212"/>
                    </a:ext>
                  </a:extLst>
                </a:gridCol>
                <a:gridCol w="542295">
                  <a:extLst>
                    <a:ext uri="{9D8B030D-6E8A-4147-A177-3AD203B41FA5}">
                      <a16:colId xmlns:a16="http://schemas.microsoft.com/office/drawing/2014/main" val="121236381"/>
                    </a:ext>
                  </a:extLst>
                </a:gridCol>
                <a:gridCol w="542295">
                  <a:extLst>
                    <a:ext uri="{9D8B030D-6E8A-4147-A177-3AD203B41FA5}">
                      <a16:colId xmlns:a16="http://schemas.microsoft.com/office/drawing/2014/main" val="1753181769"/>
                    </a:ext>
                  </a:extLst>
                </a:gridCol>
                <a:gridCol w="542295">
                  <a:extLst>
                    <a:ext uri="{9D8B030D-6E8A-4147-A177-3AD203B41FA5}">
                      <a16:colId xmlns:a16="http://schemas.microsoft.com/office/drawing/2014/main" val="3653484655"/>
                    </a:ext>
                  </a:extLst>
                </a:gridCol>
                <a:gridCol w="542295">
                  <a:extLst>
                    <a:ext uri="{9D8B030D-6E8A-4147-A177-3AD203B41FA5}">
                      <a16:colId xmlns:a16="http://schemas.microsoft.com/office/drawing/2014/main" val="4127565276"/>
                    </a:ext>
                  </a:extLst>
                </a:gridCol>
                <a:gridCol w="542295">
                  <a:extLst>
                    <a:ext uri="{9D8B030D-6E8A-4147-A177-3AD203B41FA5}">
                      <a16:colId xmlns:a16="http://schemas.microsoft.com/office/drawing/2014/main" val="1511880310"/>
                    </a:ext>
                  </a:extLst>
                </a:gridCol>
                <a:gridCol w="542295">
                  <a:extLst>
                    <a:ext uri="{9D8B030D-6E8A-4147-A177-3AD203B41FA5}">
                      <a16:colId xmlns:a16="http://schemas.microsoft.com/office/drawing/2014/main" val="2012784901"/>
                    </a:ext>
                  </a:extLst>
                </a:gridCol>
                <a:gridCol w="542295">
                  <a:extLst>
                    <a:ext uri="{9D8B030D-6E8A-4147-A177-3AD203B41FA5}">
                      <a16:colId xmlns:a16="http://schemas.microsoft.com/office/drawing/2014/main" val="4217853752"/>
                    </a:ext>
                  </a:extLst>
                </a:gridCol>
                <a:gridCol w="519546">
                  <a:extLst>
                    <a:ext uri="{9D8B030D-6E8A-4147-A177-3AD203B41FA5}">
                      <a16:colId xmlns:a16="http://schemas.microsoft.com/office/drawing/2014/main" val="961306558"/>
                    </a:ext>
                  </a:extLst>
                </a:gridCol>
                <a:gridCol w="565045">
                  <a:extLst>
                    <a:ext uri="{9D8B030D-6E8A-4147-A177-3AD203B41FA5}">
                      <a16:colId xmlns:a16="http://schemas.microsoft.com/office/drawing/2014/main" val="2684035814"/>
                    </a:ext>
                  </a:extLst>
                </a:gridCol>
                <a:gridCol w="542295">
                  <a:extLst>
                    <a:ext uri="{9D8B030D-6E8A-4147-A177-3AD203B41FA5}">
                      <a16:colId xmlns:a16="http://schemas.microsoft.com/office/drawing/2014/main" val="1314163926"/>
                    </a:ext>
                  </a:extLst>
                </a:gridCol>
                <a:gridCol w="542295">
                  <a:extLst>
                    <a:ext uri="{9D8B030D-6E8A-4147-A177-3AD203B41FA5}">
                      <a16:colId xmlns:a16="http://schemas.microsoft.com/office/drawing/2014/main" val="719253437"/>
                    </a:ext>
                  </a:extLst>
                </a:gridCol>
                <a:gridCol w="542295">
                  <a:extLst>
                    <a:ext uri="{9D8B030D-6E8A-4147-A177-3AD203B41FA5}">
                      <a16:colId xmlns:a16="http://schemas.microsoft.com/office/drawing/2014/main" val="2253188443"/>
                    </a:ext>
                  </a:extLst>
                </a:gridCol>
                <a:gridCol w="542295">
                  <a:extLst>
                    <a:ext uri="{9D8B030D-6E8A-4147-A177-3AD203B41FA5}">
                      <a16:colId xmlns:a16="http://schemas.microsoft.com/office/drawing/2014/main" val="3740351283"/>
                    </a:ext>
                  </a:extLst>
                </a:gridCol>
              </a:tblGrid>
              <a:tr h="1112108">
                <a:tc>
                  <a:txBody>
                    <a:bodyPr/>
                    <a:lstStyle/>
                    <a:p>
                      <a:pPr lvl="0" algn="l">
                        <a:lnSpc>
                          <a:spcPct val="100000"/>
                        </a:lnSpc>
                        <a:spcBef>
                          <a:spcPts val="0"/>
                        </a:spcBef>
                        <a:spcAft>
                          <a:spcPts val="0"/>
                        </a:spcAft>
                        <a:buNone/>
                      </a:pPr>
                      <a:endParaRPr lang="en-US" dirty="0"/>
                    </a:p>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a:solidFill>
                        <a:schemeClr val="accent1">
                          <a:lumMod val="40000"/>
                          <a:lumOff val="60000"/>
                        </a:schemeClr>
                      </a:solidFill>
                    </a:lnT>
                    <a:lnB w="12700" cap="flat" cmpd="sng" algn="ctr">
                      <a:solidFill>
                        <a:schemeClr val="accent1">
                          <a:lumMod val="40000"/>
                          <a:lumOff val="60000"/>
                        </a:schemeClr>
                      </a:solidFill>
                      <a:prstDash val="solid"/>
                      <a:round/>
                      <a:headEnd type="none" w="med" len="med"/>
                      <a:tailEnd type="none" w="med" len="med"/>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extLst>
                  <a:ext uri="{0D108BD9-81ED-4DB2-BD59-A6C34878D82A}">
                    <a16:rowId xmlns:a16="http://schemas.microsoft.com/office/drawing/2014/main" val="2546099302"/>
                  </a:ext>
                </a:extLst>
              </a:tr>
              <a:tr h="914719">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extLst>
                  <a:ext uri="{0D108BD9-81ED-4DB2-BD59-A6C34878D82A}">
                    <a16:rowId xmlns:a16="http://schemas.microsoft.com/office/drawing/2014/main" val="832852732"/>
                  </a:ext>
                </a:extLst>
              </a:tr>
              <a:tr h="914719">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extLst>
                  <a:ext uri="{0D108BD9-81ED-4DB2-BD59-A6C34878D82A}">
                    <a16:rowId xmlns:a16="http://schemas.microsoft.com/office/drawing/2014/main" val="3102421021"/>
                  </a:ext>
                </a:extLst>
              </a:tr>
              <a:tr h="914719">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extLst>
                  <a:ext uri="{0D108BD9-81ED-4DB2-BD59-A6C34878D82A}">
                    <a16:rowId xmlns:a16="http://schemas.microsoft.com/office/drawing/2014/main" val="4230213426"/>
                  </a:ext>
                </a:extLst>
              </a:tr>
              <a:tr h="914719">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pPr lvl="0">
                        <a:buNone/>
                      </a:pPr>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cap="flat" cmpd="sng" algn="ctr">
                      <a:solidFill>
                        <a:schemeClr val="accent1">
                          <a:lumMod val="40000"/>
                          <a:lumOff val="60000"/>
                        </a:schemeClr>
                      </a:solidFill>
                      <a:prstDash val="solid"/>
                      <a:round/>
                      <a:headEnd type="none" w="med" len="med"/>
                      <a:tailEnd type="none" w="med" len="med"/>
                    </a:lnL>
                    <a:lnR w="12700">
                      <a:solidFill>
                        <a:schemeClr val="accent1">
                          <a:lumMod val="40000"/>
                          <a:lumOff val="60000"/>
                        </a:schemeClr>
                      </a:solidFill>
                    </a:lnR>
                    <a:lnT w="12700" cap="flat" cmpd="sng" algn="ctr">
                      <a:solidFill>
                        <a:schemeClr val="accent1">
                          <a:lumMod val="40000"/>
                          <a:lumOff val="60000"/>
                        </a:schemeClr>
                      </a:solidFill>
                      <a:prstDash val="solid"/>
                      <a:round/>
                      <a:headEnd type="none" w="med" len="med"/>
                      <a:tailEnd type="none" w="med" len="med"/>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tc>
                  <a:txBody>
                    <a:bodyPr/>
                    <a:lstStyle/>
                    <a:p>
                      <a:endParaRPr lang="en-US" dirty="0"/>
                    </a:p>
                  </a:txBody>
                  <a:tcPr>
                    <a:lnL w="12700">
                      <a:solidFill>
                        <a:schemeClr val="accent1">
                          <a:lumMod val="40000"/>
                          <a:lumOff val="60000"/>
                        </a:schemeClr>
                      </a:solidFill>
                    </a:lnL>
                    <a:lnR w="12700">
                      <a:solidFill>
                        <a:schemeClr val="accent1">
                          <a:lumMod val="40000"/>
                          <a:lumOff val="60000"/>
                        </a:schemeClr>
                      </a:solidFill>
                    </a:lnR>
                    <a:lnT w="12700">
                      <a:solidFill>
                        <a:schemeClr val="accent1">
                          <a:lumMod val="40000"/>
                          <a:lumOff val="60000"/>
                        </a:schemeClr>
                      </a:solidFill>
                    </a:lnT>
                    <a:lnB w="12700">
                      <a:solidFill>
                        <a:schemeClr val="accent1">
                          <a:lumMod val="40000"/>
                          <a:lumOff val="60000"/>
                        </a:schemeClr>
                      </a:solidFill>
                    </a:lnB>
                    <a:solidFill>
                      <a:schemeClr val="bg1"/>
                    </a:solidFill>
                  </a:tcPr>
                </a:tc>
                <a:extLst>
                  <a:ext uri="{0D108BD9-81ED-4DB2-BD59-A6C34878D82A}">
                    <a16:rowId xmlns:a16="http://schemas.microsoft.com/office/drawing/2014/main" val="2414056826"/>
                  </a:ext>
                </a:extLst>
              </a:tr>
            </a:tbl>
          </a:graphicData>
        </a:graphic>
      </p:graphicFrame>
      <p:pic>
        <p:nvPicPr>
          <p:cNvPr id="4" name="Picture 4" descr="A picture containing shape&#10;&#10;Description automatically generated">
            <a:extLst>
              <a:ext uri="{FF2B5EF4-FFF2-40B4-BE49-F238E27FC236}">
                <a16:creationId xmlns:a16="http://schemas.microsoft.com/office/drawing/2014/main" id="{D374CE51-FE64-4082-9525-8BFA7E4AF702}"/>
              </a:ext>
            </a:extLst>
          </p:cNvPr>
          <p:cNvPicPr>
            <a:picLocks noChangeAspect="1"/>
          </p:cNvPicPr>
          <p:nvPr/>
        </p:nvPicPr>
        <p:blipFill>
          <a:blip r:embed="rId3"/>
          <a:stretch>
            <a:fillRect/>
          </a:stretch>
        </p:blipFill>
        <p:spPr>
          <a:xfrm>
            <a:off x="272717" y="5323460"/>
            <a:ext cx="11853778" cy="1017026"/>
          </a:xfrm>
          <a:prstGeom prst="rect">
            <a:avLst/>
          </a:prstGeom>
        </p:spPr>
      </p:pic>
      <p:sp>
        <p:nvSpPr>
          <p:cNvPr id="6" name="Rectangle 5">
            <a:extLst>
              <a:ext uri="{FF2B5EF4-FFF2-40B4-BE49-F238E27FC236}">
                <a16:creationId xmlns:a16="http://schemas.microsoft.com/office/drawing/2014/main" id="{9F985CC7-A1BB-4C0A-B812-AAC5B33404E8}"/>
              </a:ext>
            </a:extLst>
          </p:cNvPr>
          <p:cNvSpPr/>
          <p:nvPr/>
        </p:nvSpPr>
        <p:spPr>
          <a:xfrm>
            <a:off x="763977" y="4681807"/>
            <a:ext cx="10869281" cy="115018"/>
          </a:xfrm>
          <a:prstGeom prst="rect">
            <a:avLst/>
          </a:prstGeom>
          <a:solidFill>
            <a:srgbClr val="BA00E8"/>
          </a:solidFill>
          <a:ln>
            <a:solidFill>
              <a:srgbClr val="BA00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069F046-5ED3-4231-BA95-3A7D418A4D54}"/>
              </a:ext>
            </a:extLst>
          </p:cNvPr>
          <p:cNvSpPr txBox="1"/>
          <p:nvPr/>
        </p:nvSpPr>
        <p:spPr>
          <a:xfrm>
            <a:off x="5455848" y="3414262"/>
            <a:ext cx="12767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GRACE</a:t>
            </a:r>
            <a:endParaRPr lang="en-US" dirty="0">
              <a:solidFill>
                <a:schemeClr val="tx1">
                  <a:lumMod val="75000"/>
                  <a:lumOff val="25000"/>
                </a:schemeClr>
              </a:solidFill>
              <a:cs typeface="Calibri"/>
            </a:endParaRPr>
          </a:p>
        </p:txBody>
      </p:sp>
      <p:sp>
        <p:nvSpPr>
          <p:cNvPr id="8" name="Rectangle 7">
            <a:extLst>
              <a:ext uri="{FF2B5EF4-FFF2-40B4-BE49-F238E27FC236}">
                <a16:creationId xmlns:a16="http://schemas.microsoft.com/office/drawing/2014/main" id="{4D0CDCEA-4D1F-4768-829A-F9FD11513F48}"/>
              </a:ext>
            </a:extLst>
          </p:cNvPr>
          <p:cNvSpPr/>
          <p:nvPr/>
        </p:nvSpPr>
        <p:spPr>
          <a:xfrm>
            <a:off x="1899787" y="3732901"/>
            <a:ext cx="8094452" cy="11501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D5A37B4-7016-40CF-A4DC-0A1C68DB2786}"/>
              </a:ext>
            </a:extLst>
          </p:cNvPr>
          <p:cNvSpPr txBox="1"/>
          <p:nvPr/>
        </p:nvSpPr>
        <p:spPr>
          <a:xfrm>
            <a:off x="3946225" y="4348790"/>
            <a:ext cx="459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Study Period, FHI Outputs Yearly</a:t>
            </a:r>
          </a:p>
        </p:txBody>
      </p:sp>
      <p:sp>
        <p:nvSpPr>
          <p:cNvPr id="10" name="Oval 9">
            <a:extLst>
              <a:ext uri="{FF2B5EF4-FFF2-40B4-BE49-F238E27FC236}">
                <a16:creationId xmlns:a16="http://schemas.microsoft.com/office/drawing/2014/main" id="{1F215C8F-CFC3-4A02-9E16-48BBBE3E5A81}"/>
              </a:ext>
            </a:extLst>
          </p:cNvPr>
          <p:cNvSpPr/>
          <p:nvPr/>
        </p:nvSpPr>
        <p:spPr>
          <a:xfrm flipV="1">
            <a:off x="1768596" y="3673594"/>
            <a:ext cx="215660" cy="23003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28DCD43-8FC9-4910-AAEC-00B0A8952BC4}"/>
              </a:ext>
            </a:extLst>
          </p:cNvPr>
          <p:cNvSpPr/>
          <p:nvPr/>
        </p:nvSpPr>
        <p:spPr>
          <a:xfrm flipV="1">
            <a:off x="9891803" y="3673593"/>
            <a:ext cx="215660" cy="23003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DB742620-4762-4CFF-BA02-960DE91F518D}"/>
              </a:ext>
            </a:extLst>
          </p:cNvPr>
          <p:cNvSpPr/>
          <p:nvPr/>
        </p:nvSpPr>
        <p:spPr>
          <a:xfrm flipV="1">
            <a:off x="661539" y="4622499"/>
            <a:ext cx="215660" cy="230039"/>
          </a:xfrm>
          <a:prstGeom prst="ellipse">
            <a:avLst/>
          </a:prstGeom>
          <a:solidFill>
            <a:srgbClr val="BA00E8"/>
          </a:solidFill>
          <a:ln>
            <a:solidFill>
              <a:srgbClr val="BA00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F6C84C3-98DC-428B-AD11-9BCD57F72F7F}"/>
              </a:ext>
            </a:extLst>
          </p:cNvPr>
          <p:cNvSpPr/>
          <p:nvPr/>
        </p:nvSpPr>
        <p:spPr>
          <a:xfrm flipV="1">
            <a:off x="11530822" y="4622499"/>
            <a:ext cx="215660" cy="230039"/>
          </a:xfrm>
          <a:prstGeom prst="ellipse">
            <a:avLst/>
          </a:prstGeom>
          <a:solidFill>
            <a:srgbClr val="BA00E8"/>
          </a:solidFill>
          <a:ln>
            <a:solidFill>
              <a:srgbClr val="BA00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B46CB34-B56C-433B-A560-5862194AEB8C}"/>
              </a:ext>
            </a:extLst>
          </p:cNvPr>
          <p:cNvSpPr/>
          <p:nvPr/>
        </p:nvSpPr>
        <p:spPr>
          <a:xfrm>
            <a:off x="763975" y="2841504"/>
            <a:ext cx="10869282" cy="11501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E8E51276-8B00-4A75-8100-7FC63F848A07}"/>
              </a:ext>
            </a:extLst>
          </p:cNvPr>
          <p:cNvSpPr/>
          <p:nvPr/>
        </p:nvSpPr>
        <p:spPr>
          <a:xfrm flipV="1">
            <a:off x="642144" y="2782197"/>
            <a:ext cx="215660" cy="23003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47C26BD-BBA2-46A8-8E23-7CB3DE3FDCE7}"/>
              </a:ext>
            </a:extLst>
          </p:cNvPr>
          <p:cNvSpPr txBox="1"/>
          <p:nvPr/>
        </p:nvSpPr>
        <p:spPr>
          <a:xfrm>
            <a:off x="4603233" y="2247424"/>
            <a:ext cx="37322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Landsat 5 TM, Landsat 7 ETM+, Landsat 8 OLI &amp; Terra MODIS</a:t>
            </a:r>
          </a:p>
        </p:txBody>
      </p:sp>
      <p:sp>
        <p:nvSpPr>
          <p:cNvPr id="18" name="Rectangle 17">
            <a:extLst>
              <a:ext uri="{FF2B5EF4-FFF2-40B4-BE49-F238E27FC236}">
                <a16:creationId xmlns:a16="http://schemas.microsoft.com/office/drawing/2014/main" id="{64D242E0-DC03-448C-A585-D11B47CF0426}"/>
              </a:ext>
            </a:extLst>
          </p:cNvPr>
          <p:cNvSpPr/>
          <p:nvPr/>
        </p:nvSpPr>
        <p:spPr>
          <a:xfrm>
            <a:off x="763975" y="1863844"/>
            <a:ext cx="10869282" cy="11501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66A34F69-6CA0-4785-83F2-01E263F32850}"/>
              </a:ext>
            </a:extLst>
          </p:cNvPr>
          <p:cNvSpPr/>
          <p:nvPr/>
        </p:nvSpPr>
        <p:spPr>
          <a:xfrm flipV="1">
            <a:off x="11521745" y="1804536"/>
            <a:ext cx="215660" cy="230039"/>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DCDAF6A4-4A2E-4166-8056-EFB1C17D9455}"/>
              </a:ext>
            </a:extLst>
          </p:cNvPr>
          <p:cNvSpPr txBox="1"/>
          <p:nvPr/>
        </p:nvSpPr>
        <p:spPr>
          <a:xfrm>
            <a:off x="5355206" y="1487693"/>
            <a:ext cx="21681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ERA5 – SRTM</a:t>
            </a:r>
            <a:endParaRPr lang="en-US" dirty="0">
              <a:solidFill>
                <a:schemeClr val="tx1">
                  <a:lumMod val="75000"/>
                  <a:lumOff val="25000"/>
                </a:schemeClr>
              </a:solidFill>
              <a:cs typeface="Calibri"/>
            </a:endParaRPr>
          </a:p>
        </p:txBody>
      </p:sp>
      <p:sp>
        <p:nvSpPr>
          <p:cNvPr id="23" name="Oval 22">
            <a:extLst>
              <a:ext uri="{FF2B5EF4-FFF2-40B4-BE49-F238E27FC236}">
                <a16:creationId xmlns:a16="http://schemas.microsoft.com/office/drawing/2014/main" id="{66A34F69-6CA0-4785-83F2-01E263F32850}"/>
              </a:ext>
            </a:extLst>
          </p:cNvPr>
          <p:cNvSpPr/>
          <p:nvPr/>
        </p:nvSpPr>
        <p:spPr>
          <a:xfrm flipV="1">
            <a:off x="642144" y="1808177"/>
            <a:ext cx="215660" cy="230039"/>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E8E51276-8B00-4A75-8100-7FC63F848A07}"/>
              </a:ext>
            </a:extLst>
          </p:cNvPr>
          <p:cNvSpPr/>
          <p:nvPr/>
        </p:nvSpPr>
        <p:spPr>
          <a:xfrm flipV="1">
            <a:off x="11521745" y="2777177"/>
            <a:ext cx="215660" cy="23003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1100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1B5428-AF37-48A1-8E7A-9CDD60B61982}"/>
              </a:ext>
            </a:extLst>
          </p:cNvPr>
          <p:cNvSpPr txBox="1"/>
          <p:nvPr/>
        </p:nvSpPr>
        <p:spPr>
          <a:xfrm>
            <a:off x="495301" y="382209"/>
            <a:ext cx="622876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chemeClr val="accent2"/>
                </a:solidFill>
                <a:latin typeface="Century Gothic"/>
              </a:rPr>
              <a:t>MODIS NDVI </a:t>
            </a:r>
            <a:endParaRPr lang="en-US" sz="4000" dirty="0">
              <a:solidFill>
                <a:schemeClr val="accent2"/>
              </a:solidFill>
              <a:latin typeface="Century Gothic"/>
            </a:endParaRPr>
          </a:p>
          <a:p>
            <a:r>
              <a:rPr lang="en-US" sz="4000" b="1" dirty="0">
                <a:solidFill>
                  <a:schemeClr val="accent2"/>
                </a:solidFill>
                <a:latin typeface="Century Gothic"/>
              </a:rPr>
              <a:t>for </a:t>
            </a:r>
            <a:r>
              <a:rPr lang="en-US" sz="4000" b="1" dirty="0">
                <a:solidFill>
                  <a:schemeClr val="accent2"/>
                </a:solidFill>
                <a:latin typeface="Century Gothic"/>
                <a:ea typeface="+mn-lt"/>
                <a:cs typeface="+mn-lt"/>
              </a:rPr>
              <a:t>Tonlé Sap Lake</a:t>
            </a:r>
            <a:endParaRPr lang="en-US" sz="4000" dirty="0">
              <a:solidFill>
                <a:schemeClr val="accent2"/>
              </a:solidFill>
              <a:latin typeface="Century Gothic"/>
            </a:endParaRPr>
          </a:p>
        </p:txBody>
      </p:sp>
      <p:sp>
        <p:nvSpPr>
          <p:cNvPr id="8" name="TextBox 7">
            <a:extLst>
              <a:ext uri="{FF2B5EF4-FFF2-40B4-BE49-F238E27FC236}">
                <a16:creationId xmlns:a16="http://schemas.microsoft.com/office/drawing/2014/main" id="{319DE559-E907-4675-AF44-D9349F12686B}"/>
              </a:ext>
            </a:extLst>
          </p:cNvPr>
          <p:cNvSpPr txBox="1"/>
          <p:nvPr/>
        </p:nvSpPr>
        <p:spPr>
          <a:xfrm>
            <a:off x="4995900" y="3579087"/>
            <a:ext cx="2286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4" name="TextBox 3">
            <a:extLst>
              <a:ext uri="{FF2B5EF4-FFF2-40B4-BE49-F238E27FC236}">
                <a16:creationId xmlns:a16="http://schemas.microsoft.com/office/drawing/2014/main" id="{795437E2-6AA6-48A0-8E33-D00A7373C74C}"/>
              </a:ext>
            </a:extLst>
          </p:cNvPr>
          <p:cNvSpPr txBox="1"/>
          <p:nvPr/>
        </p:nvSpPr>
        <p:spPr>
          <a:xfrm>
            <a:off x="440783" y="1646573"/>
            <a:ext cx="6449116" cy="486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solidFill>
                <a:schemeClr val="tx1">
                  <a:lumMod val="75000"/>
                  <a:lumOff val="25000"/>
                </a:schemeClr>
              </a:solidFill>
              <a:latin typeface="Century Gothic"/>
              <a:cs typeface="Calibri"/>
            </a:endParaRPr>
          </a:p>
          <a:p>
            <a:pPr marL="285750" indent="-285750">
              <a:buClr>
                <a:srgbClr val="CD7142"/>
              </a:buClr>
              <a:buFont typeface="Arial,Sans-Serif"/>
              <a:buChar char="•"/>
            </a:pPr>
            <a:r>
              <a:rPr lang="en-US" dirty="0">
                <a:solidFill>
                  <a:schemeClr val="tx1">
                    <a:lumMod val="75000"/>
                    <a:lumOff val="25000"/>
                  </a:schemeClr>
                </a:solidFill>
                <a:latin typeface="Century Gothic"/>
                <a:cs typeface="Calibri"/>
              </a:rPr>
              <a:t>Visualized 2000-2020 imagery of calculated NDVI values; on the right is an example of a 3-year time series animation.</a:t>
            </a:r>
            <a:endParaRPr lang="en-US" dirty="0">
              <a:solidFill>
                <a:schemeClr val="tx1">
                  <a:lumMod val="75000"/>
                  <a:lumOff val="25000"/>
                </a:schemeClr>
              </a:solidFill>
              <a:latin typeface="Calibri" panose="020F0502020204030204"/>
              <a:cs typeface="Calibri"/>
            </a:endParaRPr>
          </a:p>
          <a:p>
            <a:pPr marL="285750" indent="-285750">
              <a:spcBef>
                <a:spcPts val="1200"/>
              </a:spcBef>
              <a:buClr>
                <a:srgbClr val="CD7142"/>
              </a:buClr>
              <a:buFont typeface="Arial,Sans-Serif"/>
              <a:buChar char="•"/>
            </a:pPr>
            <a:r>
              <a:rPr lang="en-US" dirty="0">
                <a:solidFill>
                  <a:schemeClr val="tx1">
                    <a:lumMod val="75000"/>
                    <a:lumOff val="25000"/>
                  </a:schemeClr>
                </a:solidFill>
                <a:latin typeface="Century Gothic"/>
                <a:cs typeface="Calibri"/>
              </a:rPr>
              <a:t>Imagery processed through Google Earth Engine (JavaScript coding language)</a:t>
            </a:r>
            <a:endParaRPr lang="en-US" dirty="0">
              <a:solidFill>
                <a:schemeClr val="tx1">
                  <a:lumMod val="75000"/>
                  <a:lumOff val="25000"/>
                </a:schemeClr>
              </a:solidFill>
              <a:latin typeface="Calibri" panose="020F0502020204030204"/>
              <a:cs typeface="Calibri"/>
            </a:endParaRPr>
          </a:p>
          <a:p>
            <a:pPr marL="285750" indent="-285750">
              <a:spcBef>
                <a:spcPts val="1200"/>
              </a:spcBef>
              <a:buClr>
                <a:srgbClr val="CD7142"/>
              </a:buClr>
              <a:buFont typeface="Arial,Sans-Serif"/>
              <a:buChar char="•"/>
            </a:pPr>
            <a:r>
              <a:rPr lang="en-US" dirty="0">
                <a:solidFill>
                  <a:schemeClr val="tx1">
                    <a:lumMod val="75000"/>
                    <a:lumOff val="25000"/>
                  </a:schemeClr>
                </a:solidFill>
                <a:latin typeface="Century Gothic"/>
                <a:cs typeface="Calibri"/>
              </a:rPr>
              <a:t>MOD13Q1.006 Terra Vegetation Indices 16-Day Global 250m</a:t>
            </a:r>
            <a:endParaRPr lang="en-US" dirty="0">
              <a:solidFill>
                <a:schemeClr val="tx1">
                  <a:lumMod val="75000"/>
                  <a:lumOff val="25000"/>
                </a:schemeClr>
              </a:solidFill>
              <a:latin typeface="Calibri" panose="020F0502020204030204"/>
              <a:cs typeface="Calibri"/>
            </a:endParaRPr>
          </a:p>
          <a:p>
            <a:pPr marL="285750" indent="-285750">
              <a:spcBef>
                <a:spcPts val="1200"/>
              </a:spcBef>
              <a:buClr>
                <a:srgbClr val="CD7142"/>
              </a:buClr>
              <a:buFont typeface="Arial,Sans-Serif"/>
              <a:buChar char="•"/>
            </a:pPr>
            <a:r>
              <a:rPr lang="en-US" dirty="0">
                <a:solidFill>
                  <a:schemeClr val="tx1">
                    <a:lumMod val="75000"/>
                    <a:lumOff val="25000"/>
                  </a:schemeClr>
                </a:solidFill>
                <a:latin typeface="Century Gothic"/>
                <a:cs typeface="Calibri"/>
              </a:rPr>
              <a:t>Time series data used as a proxy for calculating basin conditions for Tonle Sap.</a:t>
            </a:r>
          </a:p>
          <a:p>
            <a:pPr marL="285750" indent="-285750">
              <a:spcBef>
                <a:spcPts val="1200"/>
              </a:spcBef>
              <a:buClr>
                <a:srgbClr val="CD7142"/>
              </a:buClr>
              <a:buFont typeface="Arial,Sans-Serif"/>
              <a:buChar char="•"/>
            </a:pPr>
            <a:r>
              <a:rPr lang="en-US" dirty="0">
                <a:solidFill>
                  <a:schemeClr val="tx1">
                    <a:lumMod val="75000"/>
                    <a:lumOff val="25000"/>
                  </a:schemeClr>
                </a:solidFill>
                <a:latin typeface="Century Gothic"/>
                <a:cs typeface="Calibri"/>
              </a:rPr>
              <a:t>Color gradient from tan to dark green = low to high photosynthetic capacity</a:t>
            </a:r>
            <a:endParaRPr lang="en-US" dirty="0">
              <a:solidFill>
                <a:schemeClr val="tx1">
                  <a:lumMod val="75000"/>
                  <a:lumOff val="25000"/>
                </a:schemeClr>
              </a:solidFill>
              <a:ea typeface="+mn-lt"/>
              <a:cs typeface="+mn-lt"/>
            </a:endParaRPr>
          </a:p>
          <a:p>
            <a:pPr marL="285750" indent="-285750">
              <a:buFont typeface="Arial,Sans-Serif"/>
              <a:buChar char="•"/>
            </a:pPr>
            <a:endParaRPr lang="en-US" dirty="0">
              <a:ea typeface="+mn-lt"/>
              <a:cs typeface="+mn-lt"/>
            </a:endParaRPr>
          </a:p>
          <a:p>
            <a:pPr marL="285750" indent="-285750">
              <a:buClr>
                <a:srgbClr val="CD7142"/>
              </a:buClr>
              <a:buFont typeface="Arial"/>
              <a:buChar char="•"/>
            </a:pPr>
            <a:endParaRPr lang="en-US" dirty="0">
              <a:solidFill>
                <a:schemeClr val="tx1">
                  <a:lumMod val="75000"/>
                  <a:lumOff val="25000"/>
                </a:schemeClr>
              </a:solidFill>
              <a:latin typeface="Century Gothic"/>
              <a:cs typeface="Calibri"/>
            </a:endParaRPr>
          </a:p>
          <a:p>
            <a:pPr marL="285750" indent="-285750">
              <a:buClr>
                <a:srgbClr val="CD7142"/>
              </a:buClr>
              <a:buFont typeface="Arial"/>
              <a:buChar char="•"/>
            </a:pPr>
            <a:endParaRPr lang="en-US" dirty="0">
              <a:solidFill>
                <a:schemeClr val="tx1">
                  <a:lumMod val="75000"/>
                  <a:lumOff val="25000"/>
                </a:schemeClr>
              </a:solidFill>
              <a:latin typeface="Century Gothic"/>
              <a:cs typeface="Calibri"/>
            </a:endParaRPr>
          </a:p>
        </p:txBody>
      </p:sp>
      <p:sp>
        <p:nvSpPr>
          <p:cNvPr id="7" name="TextBox 2">
            <a:extLst>
              <a:ext uri="{FF2B5EF4-FFF2-40B4-BE49-F238E27FC236}">
                <a16:creationId xmlns:a16="http://schemas.microsoft.com/office/drawing/2014/main" id="{CC01E318-8B1D-4B84-A4EA-B5540BA533E4}"/>
              </a:ext>
            </a:extLst>
          </p:cNvPr>
          <p:cNvSpPr txBox="1"/>
          <p:nvPr/>
        </p:nvSpPr>
        <p:spPr>
          <a:xfrm>
            <a:off x="6870067" y="4857992"/>
            <a:ext cx="472198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ea typeface="+mn-lt"/>
                <a:cs typeface="+mn-lt"/>
              </a:rPr>
              <a:t>MOD13Q1.006 Terra Vegetation Indices 16-Day Global 250m</a:t>
            </a:r>
            <a:r>
              <a:rPr lang="en-US">
                <a:solidFill>
                  <a:schemeClr val="tx1">
                    <a:lumMod val="75000"/>
                    <a:lumOff val="25000"/>
                  </a:schemeClr>
                </a:solidFill>
                <a:latin typeface="Century Gothic"/>
              </a:rPr>
              <a:t> </a:t>
            </a:r>
            <a:endParaRPr lang="en-US">
              <a:solidFill>
                <a:schemeClr val="tx1">
                  <a:lumMod val="75000"/>
                  <a:lumOff val="25000"/>
                </a:schemeClr>
              </a:solidFill>
              <a:latin typeface="Calibri" panose="020F0502020204030204"/>
              <a:cs typeface="Calibri"/>
            </a:endParaRPr>
          </a:p>
          <a:p>
            <a:r>
              <a:rPr lang="en-US" sz="1100">
                <a:solidFill>
                  <a:schemeClr val="tx1">
                    <a:lumMod val="75000"/>
                    <a:lumOff val="25000"/>
                  </a:schemeClr>
                </a:solidFill>
                <a:latin typeface="Century Gothic"/>
                <a:cs typeface="Calibri"/>
              </a:rPr>
              <a:t>(</a:t>
            </a:r>
            <a:r>
              <a:rPr lang="en-US" sz="1100" err="1">
                <a:solidFill>
                  <a:schemeClr val="tx1">
                    <a:lumMod val="75000"/>
                    <a:lumOff val="25000"/>
                  </a:schemeClr>
                </a:solidFill>
                <a:latin typeface="Century Gothic"/>
                <a:cs typeface="Calibri"/>
              </a:rPr>
              <a:t>Tonlé</a:t>
            </a:r>
            <a:r>
              <a:rPr lang="en-US" sz="1100">
                <a:solidFill>
                  <a:schemeClr val="tx1">
                    <a:lumMod val="75000"/>
                    <a:lumOff val="25000"/>
                  </a:schemeClr>
                </a:solidFill>
                <a:latin typeface="Century Gothic"/>
                <a:cs typeface="Calibri"/>
              </a:rPr>
              <a:t> Sap Basin, January 1st, 2018 - December 31st, 2020)</a:t>
            </a:r>
            <a:endParaRPr lang="en-US" sz="1100">
              <a:solidFill>
                <a:schemeClr val="tx1">
                  <a:lumMod val="75000"/>
                  <a:lumOff val="25000"/>
                </a:schemeClr>
              </a:solidFill>
              <a:cs typeface="Calibri"/>
            </a:endParaRPr>
          </a:p>
        </p:txBody>
      </p:sp>
      <p:pic>
        <p:nvPicPr>
          <p:cNvPr id="9" name="Picture 8">
            <a:extLst>
              <a:ext uri="{FF2B5EF4-FFF2-40B4-BE49-F238E27FC236}">
                <a16:creationId xmlns:a16="http://schemas.microsoft.com/office/drawing/2014/main" id="{57C95C80-0CAE-48A2-8112-75D50739AF48}"/>
              </a:ext>
            </a:extLst>
          </p:cNvPr>
          <p:cNvPicPr>
            <a:picLocks noChangeAspect="1"/>
          </p:cNvPicPr>
          <p:nvPr/>
        </p:nvPicPr>
        <p:blipFill>
          <a:blip r:embed="rId3"/>
          <a:stretch>
            <a:fillRect/>
          </a:stretch>
        </p:blipFill>
        <p:spPr>
          <a:xfrm>
            <a:off x="6944417" y="762000"/>
            <a:ext cx="4876800" cy="4101801"/>
          </a:xfrm>
          <a:prstGeom prst="rect">
            <a:avLst/>
          </a:prstGeom>
        </p:spPr>
      </p:pic>
    </p:spTree>
    <p:extLst>
      <p:ext uri="{BB962C8B-B14F-4D97-AF65-F5344CB8AC3E}">
        <p14:creationId xmlns:p14="http://schemas.microsoft.com/office/powerpoint/2010/main" val="1378289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art&#10;&#10;Description automatically generated">
            <a:extLst>
              <a:ext uri="{FF2B5EF4-FFF2-40B4-BE49-F238E27FC236}">
                <a16:creationId xmlns:a16="http://schemas.microsoft.com/office/drawing/2014/main" id="{1235B567-0193-4CA7-A122-F1B67C56124E}"/>
              </a:ext>
            </a:extLst>
          </p:cNvPr>
          <p:cNvPicPr>
            <a:picLocks noChangeAspect="1"/>
          </p:cNvPicPr>
          <p:nvPr/>
        </p:nvPicPr>
        <p:blipFill>
          <a:blip r:embed="rId3"/>
          <a:stretch>
            <a:fillRect/>
          </a:stretch>
        </p:blipFill>
        <p:spPr>
          <a:xfrm>
            <a:off x="25264" y="768279"/>
            <a:ext cx="12141472" cy="5318771"/>
          </a:xfrm>
          <a:prstGeom prst="rect">
            <a:avLst/>
          </a:prstGeom>
        </p:spPr>
      </p:pic>
      <p:sp>
        <p:nvSpPr>
          <p:cNvPr id="2" name="TextBox 1">
            <a:extLst>
              <a:ext uri="{FF2B5EF4-FFF2-40B4-BE49-F238E27FC236}">
                <a16:creationId xmlns:a16="http://schemas.microsoft.com/office/drawing/2014/main" id="{B83A74C2-E06E-4B17-84B6-903AC41550A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Century Gothic"/>
            </a:endParaRPr>
          </a:p>
        </p:txBody>
      </p:sp>
      <p:sp>
        <p:nvSpPr>
          <p:cNvPr id="7" name="TextBox 6">
            <a:extLst>
              <a:ext uri="{FF2B5EF4-FFF2-40B4-BE49-F238E27FC236}">
                <a16:creationId xmlns:a16="http://schemas.microsoft.com/office/drawing/2014/main" id="{6142FF49-FA75-444D-8278-64F7CCBF30C9}"/>
              </a:ext>
            </a:extLst>
          </p:cNvPr>
          <p:cNvSpPr txBox="1"/>
          <p:nvPr/>
        </p:nvSpPr>
        <p:spPr>
          <a:xfrm>
            <a:off x="515150" y="228529"/>
            <a:ext cx="66795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chemeClr val="accent2"/>
                </a:solidFill>
                <a:latin typeface="Century Gothic"/>
              </a:rPr>
              <a:t>MODIS NDVI for </a:t>
            </a:r>
            <a:r>
              <a:rPr lang="en-US" sz="4000" b="1" dirty="0">
                <a:solidFill>
                  <a:schemeClr val="accent2"/>
                </a:solidFill>
                <a:latin typeface="Century Gothic"/>
                <a:ea typeface="+mn-lt"/>
                <a:cs typeface="+mn-lt"/>
              </a:rPr>
              <a:t>Tonlé Sap Lake</a:t>
            </a:r>
            <a:endParaRPr lang="en-US" sz="4000" dirty="0">
              <a:solidFill>
                <a:schemeClr val="accent2"/>
              </a:solidFill>
              <a:latin typeface="Century Gothic"/>
            </a:endParaRPr>
          </a:p>
        </p:txBody>
      </p:sp>
      <p:sp>
        <p:nvSpPr>
          <p:cNvPr id="4" name="TextBox 3">
            <a:extLst>
              <a:ext uri="{FF2B5EF4-FFF2-40B4-BE49-F238E27FC236}">
                <a16:creationId xmlns:a16="http://schemas.microsoft.com/office/drawing/2014/main" id="{85C3C3A0-EB27-4A11-A8FB-DBF96B8D789A}"/>
              </a:ext>
            </a:extLst>
          </p:cNvPr>
          <p:cNvSpPr txBox="1"/>
          <p:nvPr/>
        </p:nvSpPr>
        <p:spPr>
          <a:xfrm>
            <a:off x="7696200" y="664029"/>
            <a:ext cx="41256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595959"/>
                </a:solidFill>
                <a:latin typeface="Century Gothic"/>
              </a:rPr>
              <a:t>y = -2E-06x + 0.6561</a:t>
            </a:r>
          </a:p>
        </p:txBody>
      </p:sp>
      <p:sp>
        <p:nvSpPr>
          <p:cNvPr id="8" name="TextBox 7">
            <a:extLst>
              <a:ext uri="{FF2B5EF4-FFF2-40B4-BE49-F238E27FC236}">
                <a16:creationId xmlns:a16="http://schemas.microsoft.com/office/drawing/2014/main" id="{4C15EC07-DCDD-4EDB-896E-6856124EE55B}"/>
              </a:ext>
            </a:extLst>
          </p:cNvPr>
          <p:cNvSpPr txBox="1"/>
          <p:nvPr/>
        </p:nvSpPr>
        <p:spPr>
          <a:xfrm>
            <a:off x="9078686" y="20682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595959"/>
                </a:solidFill>
                <a:latin typeface="Century Gothic"/>
              </a:rPr>
              <a:t>R² = 0.005</a:t>
            </a:r>
          </a:p>
        </p:txBody>
      </p:sp>
    </p:spTree>
    <p:extLst>
      <p:ext uri="{BB962C8B-B14F-4D97-AF65-F5344CB8AC3E}">
        <p14:creationId xmlns:p14="http://schemas.microsoft.com/office/powerpoint/2010/main" val="1302641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13DE43-FF47-4844-8547-8735BE329E9D}"/>
              </a:ext>
            </a:extLst>
          </p:cNvPr>
          <p:cNvSpPr txBox="1"/>
          <p:nvPr/>
        </p:nvSpPr>
        <p:spPr>
          <a:xfrm>
            <a:off x="318655" y="263236"/>
            <a:ext cx="1107971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Methodology — Water Quality &amp; SWAT</a:t>
            </a:r>
            <a:endParaRPr lang="en-US" sz="4000" b="1" dirty="0">
              <a:solidFill>
                <a:srgbClr val="CD7142"/>
              </a:solidFill>
              <a:latin typeface="Century Gothic"/>
              <a:cs typeface="Calibri"/>
            </a:endParaRPr>
          </a:p>
        </p:txBody>
      </p:sp>
      <p:grpSp>
        <p:nvGrpSpPr>
          <p:cNvPr id="35" name="Group 34"/>
          <p:cNvGrpSpPr/>
          <p:nvPr/>
        </p:nvGrpSpPr>
        <p:grpSpPr>
          <a:xfrm>
            <a:off x="851413" y="2168363"/>
            <a:ext cx="4224420" cy="2868437"/>
            <a:chOff x="7229642" y="1530211"/>
            <a:chExt cx="4224420" cy="2868437"/>
          </a:xfrm>
        </p:grpSpPr>
        <p:sp>
          <p:nvSpPr>
            <p:cNvPr id="6" name="Rectangle: Rounded Corners 5">
              <a:extLst>
                <a:ext uri="{FF2B5EF4-FFF2-40B4-BE49-F238E27FC236}">
                  <a16:creationId xmlns:a16="http://schemas.microsoft.com/office/drawing/2014/main" id="{F7DF328A-1E35-4AB0-9E5D-561EBAFAF621}"/>
                </a:ext>
              </a:extLst>
            </p:cNvPr>
            <p:cNvSpPr/>
            <p:nvPr/>
          </p:nvSpPr>
          <p:spPr>
            <a:xfrm>
              <a:off x="7229642" y="1530211"/>
              <a:ext cx="4224420" cy="2732290"/>
            </a:xfrm>
            <a:prstGeom prst="round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850070A-DC2F-47EF-8EF0-A56F099F2284}"/>
                </a:ext>
              </a:extLst>
            </p:cNvPr>
            <p:cNvSpPr txBox="1"/>
            <p:nvPr/>
          </p:nvSpPr>
          <p:spPr>
            <a:xfrm>
              <a:off x="7558156" y="2028768"/>
              <a:ext cx="3567392"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1">
                      <a:lumMod val="75000"/>
                      <a:lumOff val="25000"/>
                    </a:schemeClr>
                  </a:solidFill>
                  <a:latin typeface="Century Gothic"/>
                </a:rPr>
                <a:t>New Inputs:</a:t>
              </a:r>
            </a:p>
            <a:p>
              <a:pPr marL="457200" indent="-457200">
                <a:lnSpc>
                  <a:spcPct val="200000"/>
                </a:lnSpc>
                <a:buAutoNum type="arabicPeriod"/>
              </a:pPr>
              <a:r>
                <a:rPr lang="en-US" sz="2400" dirty="0">
                  <a:solidFill>
                    <a:schemeClr val="tx1">
                      <a:lumMod val="75000"/>
                      <a:lumOff val="25000"/>
                    </a:schemeClr>
                  </a:solidFill>
                  <a:latin typeface="Century Gothic"/>
                  <a:cs typeface="Calibri"/>
                </a:rPr>
                <a:t>Solar Radiation</a:t>
              </a:r>
            </a:p>
            <a:p>
              <a:pPr marL="457200" indent="-457200">
                <a:lnSpc>
                  <a:spcPct val="200000"/>
                </a:lnSpc>
                <a:buAutoNum type="arabicPeriod"/>
              </a:pPr>
              <a:r>
                <a:rPr lang="en-US" sz="2400" dirty="0">
                  <a:solidFill>
                    <a:schemeClr val="tx1">
                      <a:lumMod val="75000"/>
                      <a:lumOff val="25000"/>
                    </a:schemeClr>
                  </a:solidFill>
                  <a:latin typeface="Century Gothic"/>
                  <a:cs typeface="Calibri"/>
                </a:rPr>
                <a:t>Stream Locations</a:t>
              </a:r>
            </a:p>
            <a:p>
              <a:endParaRPr lang="en-US" sz="2400" dirty="0">
                <a:solidFill>
                  <a:schemeClr val="tx1">
                    <a:lumMod val="75000"/>
                    <a:lumOff val="25000"/>
                  </a:schemeClr>
                </a:solidFill>
                <a:latin typeface="Century Gothic"/>
                <a:cs typeface="Calibri"/>
              </a:endParaRPr>
            </a:p>
          </p:txBody>
        </p:sp>
      </p:grpSp>
      <p:pic>
        <p:nvPicPr>
          <p:cNvPr id="1026" name="Picture 2" descr="2009-09-03 09-07 Siem Reap 451 Tonlé Sap L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761" y="1550933"/>
            <a:ext cx="6256459" cy="410329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012F5BE-1112-42A2-B9A7-27888EF8C5F4}"/>
              </a:ext>
            </a:extLst>
          </p:cNvPr>
          <p:cNvSpPr txBox="1"/>
          <p:nvPr/>
        </p:nvSpPr>
        <p:spPr>
          <a:xfrm>
            <a:off x="5295760" y="5314893"/>
            <a:ext cx="348249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lumMod val="95000"/>
                  </a:schemeClr>
                </a:solidFill>
                <a:latin typeface="Century Gothic"/>
              </a:rPr>
              <a:t>Source: Allie Caulfield</a:t>
            </a:r>
          </a:p>
        </p:txBody>
      </p:sp>
    </p:spTree>
    <p:extLst>
      <p:ext uri="{BB962C8B-B14F-4D97-AF65-F5344CB8AC3E}">
        <p14:creationId xmlns:p14="http://schemas.microsoft.com/office/powerpoint/2010/main" val="3212547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picture containing chart&#10;&#10;Description automatically generated">
            <a:extLst>
              <a:ext uri="{FF2B5EF4-FFF2-40B4-BE49-F238E27FC236}">
                <a16:creationId xmlns:a16="http://schemas.microsoft.com/office/drawing/2014/main" id="{268389DF-0497-48D0-BDD0-CF401483B061}"/>
              </a:ext>
            </a:extLst>
          </p:cNvPr>
          <p:cNvPicPr>
            <a:picLocks noChangeAspect="1"/>
          </p:cNvPicPr>
          <p:nvPr/>
        </p:nvPicPr>
        <p:blipFill rotWithShape="1">
          <a:blip r:embed="rId3"/>
          <a:srcRect l="12961" t="84" r="127" b="180"/>
          <a:stretch/>
        </p:blipFill>
        <p:spPr>
          <a:xfrm>
            <a:off x="195695" y="1129635"/>
            <a:ext cx="6553432" cy="5312872"/>
          </a:xfrm>
          <a:prstGeom prst="rect">
            <a:avLst/>
          </a:prstGeom>
        </p:spPr>
      </p:pic>
      <p:sp>
        <p:nvSpPr>
          <p:cNvPr id="3" name="TextBox 2">
            <a:extLst>
              <a:ext uri="{FF2B5EF4-FFF2-40B4-BE49-F238E27FC236}">
                <a16:creationId xmlns:a16="http://schemas.microsoft.com/office/drawing/2014/main" id="{3B40C5A0-9BD2-464B-863E-C4F6CC68A4B2}"/>
              </a:ext>
            </a:extLst>
          </p:cNvPr>
          <p:cNvSpPr txBox="1"/>
          <p:nvPr/>
        </p:nvSpPr>
        <p:spPr>
          <a:xfrm>
            <a:off x="196414" y="200115"/>
            <a:ext cx="603981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D7142"/>
                </a:solidFill>
                <a:effectLst/>
                <a:uLnTx/>
                <a:uFillTx/>
                <a:latin typeface="Century Gothic"/>
                <a:ea typeface="+mn-ea"/>
                <a:cs typeface="Calibri"/>
              </a:rPr>
              <a:t>1. Solar Radiation</a:t>
            </a:r>
          </a:p>
        </p:txBody>
      </p:sp>
      <p:sp>
        <p:nvSpPr>
          <p:cNvPr id="2" name="TextBox 1">
            <a:extLst>
              <a:ext uri="{FF2B5EF4-FFF2-40B4-BE49-F238E27FC236}">
                <a16:creationId xmlns:a16="http://schemas.microsoft.com/office/drawing/2014/main" id="{3B83E027-FF51-4E4D-9BEB-F36015CAA19B}"/>
              </a:ext>
            </a:extLst>
          </p:cNvPr>
          <p:cNvSpPr txBox="1"/>
          <p:nvPr/>
        </p:nvSpPr>
        <p:spPr>
          <a:xfrm>
            <a:off x="7080753" y="1207567"/>
            <a:ext cx="372038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lumMod val="75000"/>
                  <a:lumOff val="25000"/>
                </a:prstClr>
              </a:solidFill>
              <a:effectLst/>
              <a:uLnTx/>
              <a:uFillTx/>
              <a:latin typeface="Century Gothic"/>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lumMod val="75000"/>
                  <a:lumOff val="25000"/>
                </a:prstClr>
              </a:solidFill>
              <a:effectLst/>
              <a:uLnTx/>
              <a:uFillTx/>
              <a:latin typeface="Century Gothic"/>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Century Gothic"/>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Century Gothic"/>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Century Gothic"/>
              <a:ea typeface="+mn-ea"/>
              <a:cs typeface="Calibri"/>
            </a:endParaRPr>
          </a:p>
        </p:txBody>
      </p:sp>
      <p:sp>
        <p:nvSpPr>
          <p:cNvPr id="6" name="TextBox 5">
            <a:extLst>
              <a:ext uri="{FF2B5EF4-FFF2-40B4-BE49-F238E27FC236}">
                <a16:creationId xmlns:a16="http://schemas.microsoft.com/office/drawing/2014/main" id="{E9C1C2AC-8A8C-42E8-8E41-D821C6642AA1}"/>
              </a:ext>
            </a:extLst>
          </p:cNvPr>
          <p:cNvSpPr txBox="1"/>
          <p:nvPr/>
        </p:nvSpPr>
        <p:spPr>
          <a:xfrm>
            <a:off x="6836162" y="1129753"/>
            <a:ext cx="4210376" cy="412388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Solar Radiation data from an ERA5 reanalysis</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400050" marR="0" lvl="0" indent="-342900" algn="l" defTabSz="914400" rtl="0" eaLnBrk="1" fontAlgn="auto" latinLnBrk="0" hangingPunct="1">
              <a:lnSpc>
                <a:spcPct val="150000"/>
              </a:lnSpc>
              <a:spcBef>
                <a:spcPts val="0"/>
              </a:spcBef>
              <a:spcAft>
                <a:spcPts val="600"/>
              </a:spcAft>
              <a:buClr>
                <a:srgbClr val="CD7142"/>
              </a:buClr>
              <a:buSzTx/>
              <a:buFont typeface="Arial"/>
              <a:buChar char="•"/>
              <a:tabLst/>
              <a:defRPr/>
            </a:pPr>
            <a:r>
              <a:rPr kumimoji="0" lang="en-US" sz="22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Help SWAT to describe the temperature of the soil</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Calibri" panose="020F0502020204030204"/>
            </a:endParaRPr>
          </a:p>
          <a:p>
            <a:pPr marL="400050" marR="0" lvl="0" indent="-342900" algn="l" defTabSz="914400" rtl="0" eaLnBrk="1" fontAlgn="auto" latinLnBrk="0" hangingPunct="1">
              <a:lnSpc>
                <a:spcPct val="150000"/>
              </a:lnSpc>
              <a:spcBef>
                <a:spcPts val="0"/>
              </a:spcBef>
              <a:spcAft>
                <a:spcPts val="600"/>
              </a:spcAft>
              <a:buClr>
                <a:srgbClr val="CD7142"/>
              </a:buClr>
              <a:buSzTx/>
              <a:buFont typeface="Arial"/>
              <a:buChar char="•"/>
              <a:tabLst/>
              <a:defRPr/>
            </a:pPr>
            <a:r>
              <a:rPr kumimoji="0" lang="en-US" sz="22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Helps SWAT calculate evaporation parameters</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Calibri" panose="020F0502020204030204"/>
            </a:endParaRPr>
          </a:p>
        </p:txBody>
      </p:sp>
      <p:grpSp>
        <p:nvGrpSpPr>
          <p:cNvPr id="15" name="Group 14">
            <a:extLst>
              <a:ext uri="{FF2B5EF4-FFF2-40B4-BE49-F238E27FC236}">
                <a16:creationId xmlns:a16="http://schemas.microsoft.com/office/drawing/2014/main" id="{433A4B0B-6BD9-4BD8-A022-9C13C5C97694}"/>
              </a:ext>
            </a:extLst>
          </p:cNvPr>
          <p:cNvGrpSpPr/>
          <p:nvPr/>
        </p:nvGrpSpPr>
        <p:grpSpPr>
          <a:xfrm>
            <a:off x="307733" y="5220599"/>
            <a:ext cx="2743200" cy="997540"/>
            <a:chOff x="84839" y="5144164"/>
            <a:chExt cx="2743200" cy="997540"/>
          </a:xfrm>
        </p:grpSpPr>
        <p:sp>
          <p:nvSpPr>
            <p:cNvPr id="8" name="Rectangle 7">
              <a:extLst>
                <a:ext uri="{FF2B5EF4-FFF2-40B4-BE49-F238E27FC236}">
                  <a16:creationId xmlns:a16="http://schemas.microsoft.com/office/drawing/2014/main" id="{8838870D-2252-402F-8AA0-7E15B9E376B5}"/>
                </a:ext>
              </a:extLst>
            </p:cNvPr>
            <p:cNvSpPr/>
            <p:nvPr/>
          </p:nvSpPr>
          <p:spPr>
            <a:xfrm>
              <a:off x="163032" y="5443869"/>
              <a:ext cx="354417" cy="79745"/>
            </a:xfrm>
            <a:prstGeom prst="rect">
              <a:avLst/>
            </a:prstGeom>
            <a:solidFill>
              <a:srgbClr val="002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DA554B7-4114-462E-89EF-A9929108DF35}"/>
                </a:ext>
              </a:extLst>
            </p:cNvPr>
            <p:cNvSpPr/>
            <p:nvPr/>
          </p:nvSpPr>
          <p:spPr>
            <a:xfrm>
              <a:off x="163032" y="5603357"/>
              <a:ext cx="354417" cy="7974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EE3BF56-CE35-45B0-9629-8EC466BD6273}"/>
                </a:ext>
              </a:extLst>
            </p:cNvPr>
            <p:cNvSpPr/>
            <p:nvPr/>
          </p:nvSpPr>
          <p:spPr>
            <a:xfrm>
              <a:off x="163032" y="5780566"/>
              <a:ext cx="354417" cy="797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95FFAC-6671-4E0D-8133-5BF821D3B50E}"/>
                </a:ext>
              </a:extLst>
            </p:cNvPr>
            <p:cNvSpPr/>
            <p:nvPr/>
          </p:nvSpPr>
          <p:spPr>
            <a:xfrm>
              <a:off x="163031" y="5957775"/>
              <a:ext cx="354417" cy="7974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35A1E59-C285-4039-889E-087FAE039728}"/>
                </a:ext>
              </a:extLst>
            </p:cNvPr>
            <p:cNvSpPr txBox="1"/>
            <p:nvPr/>
          </p:nvSpPr>
          <p:spPr>
            <a:xfrm>
              <a:off x="473592" y="5364568"/>
              <a:ext cx="731658" cy="777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entury Gothic"/>
                  <a:ea typeface="+mn-ea"/>
                  <a:cs typeface="Calibri"/>
                </a:rPr>
                <a:t>6000</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entury Gothic"/>
                  <a:ea typeface="+mn-ea"/>
                  <a:cs typeface="Calibri"/>
                </a:rPr>
                <a:t>8000</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entury Gothic"/>
                  <a:ea typeface="+mn-ea"/>
                  <a:cs typeface="Calibri"/>
                </a:rPr>
                <a:t>11000</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entury Gothic"/>
                  <a:ea typeface="+mn-ea"/>
                  <a:cs typeface="Calibri"/>
                </a:rPr>
                <a:t>12000</a:t>
              </a:r>
            </a:p>
          </p:txBody>
        </p:sp>
        <p:sp>
          <p:nvSpPr>
            <p:cNvPr id="14" name="TextBox 13">
              <a:extLst>
                <a:ext uri="{FF2B5EF4-FFF2-40B4-BE49-F238E27FC236}">
                  <a16:creationId xmlns:a16="http://schemas.microsoft.com/office/drawing/2014/main" id="{DB36BD06-20D0-4700-9E1E-D10B0A52745C}"/>
                </a:ext>
              </a:extLst>
            </p:cNvPr>
            <p:cNvSpPr txBox="1"/>
            <p:nvPr/>
          </p:nvSpPr>
          <p:spPr>
            <a:xfrm>
              <a:off x="84839" y="514416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85000"/>
                      <a:lumOff val="15000"/>
                    </a:prstClr>
                  </a:solidFill>
                  <a:effectLst/>
                  <a:uLnTx/>
                  <a:uFillTx/>
                  <a:latin typeface="Century Gothic"/>
                  <a:ea typeface="+mn-ea"/>
                  <a:cs typeface="Calibri"/>
                </a:rPr>
                <a:t>Surface Solar Radiation (kJ)</a:t>
              </a:r>
            </a:p>
          </p:txBody>
        </p:sp>
      </p:grpSp>
      <p:grpSp>
        <p:nvGrpSpPr>
          <p:cNvPr id="19" name="Group 18">
            <a:extLst>
              <a:ext uri="{FF2B5EF4-FFF2-40B4-BE49-F238E27FC236}">
                <a16:creationId xmlns:a16="http://schemas.microsoft.com/office/drawing/2014/main" id="{807738BC-9F82-42A7-93D9-BDC7FB539250}"/>
              </a:ext>
            </a:extLst>
          </p:cNvPr>
          <p:cNvGrpSpPr/>
          <p:nvPr/>
        </p:nvGrpSpPr>
        <p:grpSpPr>
          <a:xfrm>
            <a:off x="1481565" y="5582875"/>
            <a:ext cx="315433" cy="687646"/>
            <a:chOff x="11565364" y="5263705"/>
            <a:chExt cx="315433" cy="687646"/>
          </a:xfrm>
        </p:grpSpPr>
        <p:sp>
          <p:nvSpPr>
            <p:cNvPr id="17" name="Isosceles Triangle 16">
              <a:extLst>
                <a:ext uri="{FF2B5EF4-FFF2-40B4-BE49-F238E27FC236}">
                  <a16:creationId xmlns:a16="http://schemas.microsoft.com/office/drawing/2014/main" id="{34C7E02A-7AF2-47C1-9ECC-6E28635A0BC7}"/>
                </a:ext>
              </a:extLst>
            </p:cNvPr>
            <p:cNvSpPr/>
            <p:nvPr/>
          </p:nvSpPr>
          <p:spPr>
            <a:xfrm>
              <a:off x="11627863" y="5263705"/>
              <a:ext cx="212650" cy="36327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0085993-1FD2-4592-A729-F2865627F4E4}"/>
                </a:ext>
              </a:extLst>
            </p:cNvPr>
            <p:cNvSpPr txBox="1"/>
            <p:nvPr/>
          </p:nvSpPr>
          <p:spPr>
            <a:xfrm>
              <a:off x="11565364" y="5582019"/>
              <a:ext cx="3154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N</a:t>
              </a:r>
            </a:p>
          </p:txBody>
        </p:sp>
      </p:grpSp>
      <p:sp>
        <p:nvSpPr>
          <p:cNvPr id="23" name="TextBox 22">
            <a:extLst>
              <a:ext uri="{FF2B5EF4-FFF2-40B4-BE49-F238E27FC236}">
                <a16:creationId xmlns:a16="http://schemas.microsoft.com/office/drawing/2014/main" id="{35BD01BF-F533-4897-9D2E-131F5A4E4AFF}"/>
              </a:ext>
            </a:extLst>
          </p:cNvPr>
          <p:cNvSpPr txBox="1"/>
          <p:nvPr/>
        </p:nvSpPr>
        <p:spPr>
          <a:xfrm>
            <a:off x="1999479" y="5809865"/>
            <a:ext cx="190728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0                         50                     100 km</a:t>
            </a:r>
            <a:endPar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026349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Map&#10;&#10;Description automatically generated">
            <a:extLst>
              <a:ext uri="{FF2B5EF4-FFF2-40B4-BE49-F238E27FC236}">
                <a16:creationId xmlns:a16="http://schemas.microsoft.com/office/drawing/2014/main" id="{24ADB7BD-D7CC-4BBD-B5A5-BE9B22D7A66B}"/>
              </a:ext>
            </a:extLst>
          </p:cNvPr>
          <p:cNvPicPr>
            <a:picLocks noChangeAspect="1"/>
          </p:cNvPicPr>
          <p:nvPr/>
        </p:nvPicPr>
        <p:blipFill rotWithShape="1">
          <a:blip r:embed="rId3"/>
          <a:srcRect l="12714" r="122" b="172"/>
          <a:stretch/>
        </p:blipFill>
        <p:spPr>
          <a:xfrm>
            <a:off x="316923" y="1203495"/>
            <a:ext cx="6432201" cy="5230343"/>
          </a:xfrm>
          <a:prstGeom prst="rect">
            <a:avLst/>
          </a:prstGeom>
        </p:spPr>
      </p:pic>
      <p:sp>
        <p:nvSpPr>
          <p:cNvPr id="3" name="TextBox 2">
            <a:extLst>
              <a:ext uri="{FF2B5EF4-FFF2-40B4-BE49-F238E27FC236}">
                <a16:creationId xmlns:a16="http://schemas.microsoft.com/office/drawing/2014/main" id="{D5850992-9AA7-408D-B237-707CF7628970}"/>
              </a:ext>
            </a:extLst>
          </p:cNvPr>
          <p:cNvSpPr txBox="1"/>
          <p:nvPr/>
        </p:nvSpPr>
        <p:spPr>
          <a:xfrm>
            <a:off x="318655" y="263236"/>
            <a:ext cx="1107971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D7142"/>
                </a:solidFill>
                <a:effectLst/>
                <a:uLnTx/>
                <a:uFillTx/>
                <a:latin typeface="Century Gothic"/>
                <a:ea typeface="+mn-ea"/>
                <a:cs typeface="+mn-cs"/>
              </a:rPr>
              <a:t>2. Stream Locations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F013F29-F165-48E8-A688-56C6E2FDB180}"/>
              </a:ext>
            </a:extLst>
          </p:cNvPr>
          <p:cNvSpPr txBox="1"/>
          <p:nvPr/>
        </p:nvSpPr>
        <p:spPr>
          <a:xfrm>
            <a:off x="7060920" y="1133506"/>
            <a:ext cx="372038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lumMod val="75000"/>
                  <a:lumOff val="25000"/>
                </a:prstClr>
              </a:solidFill>
              <a:effectLst/>
              <a:uLnTx/>
              <a:uFillTx/>
              <a:latin typeface="Century Gothic"/>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lumMod val="75000"/>
                  <a:lumOff val="25000"/>
                </a:prstClr>
              </a:solidFill>
              <a:effectLst/>
              <a:uLnTx/>
              <a:uFillTx/>
              <a:latin typeface="Century Gothic"/>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Century Gothic"/>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Century Gothic"/>
              <a:ea typeface="+mn-ea"/>
              <a:cs typeface="Calibri"/>
            </a:endParaRPr>
          </a:p>
        </p:txBody>
      </p:sp>
      <p:sp>
        <p:nvSpPr>
          <p:cNvPr id="7" name="TextBox 6">
            <a:extLst>
              <a:ext uri="{FF2B5EF4-FFF2-40B4-BE49-F238E27FC236}">
                <a16:creationId xmlns:a16="http://schemas.microsoft.com/office/drawing/2014/main" id="{B9A3013E-FBD0-4F3F-9253-404C5F1CC9AD}"/>
              </a:ext>
            </a:extLst>
          </p:cNvPr>
          <p:cNvSpPr txBox="1"/>
          <p:nvPr/>
        </p:nvSpPr>
        <p:spPr>
          <a:xfrm>
            <a:off x="7062948" y="1129753"/>
            <a:ext cx="4210376" cy="412388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Stream Location data</a:t>
            </a:r>
            <a:endParaRPr kumimoji="0" lang="en-US" sz="2200" b="0" i="0" u="none" strike="noStrike" kern="1200" cap="none" spc="0" normalizeH="0" baseline="0" noProof="0">
              <a:ln>
                <a:noFill/>
              </a:ln>
              <a:solidFill>
                <a:prstClr val="black">
                  <a:lumMod val="75000"/>
                  <a:lumOff val="25000"/>
                </a:prstClr>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from the WWF</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400050" marR="0" lvl="0" indent="-342900" algn="l" defTabSz="914400" rtl="0" eaLnBrk="1" fontAlgn="auto" latinLnBrk="0" hangingPunct="1">
              <a:lnSpc>
                <a:spcPct val="150000"/>
              </a:lnSpc>
              <a:spcBef>
                <a:spcPts val="0"/>
              </a:spcBef>
              <a:spcAft>
                <a:spcPts val="600"/>
              </a:spcAft>
              <a:buClr>
                <a:srgbClr val="CD7142"/>
              </a:buClr>
              <a:buSzTx/>
              <a:buFont typeface="Arial"/>
              <a:buChar char="•"/>
              <a:tabLst/>
              <a:defRPr/>
            </a:pPr>
            <a:r>
              <a:rPr kumimoji="0" lang="en-US" sz="22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Helps SWAT differentiate between channels and streams</a:t>
            </a:r>
          </a:p>
          <a:p>
            <a:pPr marL="400050" marR="0" lvl="0" indent="-342900" algn="l" defTabSz="914400" rtl="0" eaLnBrk="1" fontAlgn="auto" latinLnBrk="0" hangingPunct="1">
              <a:lnSpc>
                <a:spcPct val="150000"/>
              </a:lnSpc>
              <a:spcBef>
                <a:spcPts val="0"/>
              </a:spcBef>
              <a:spcAft>
                <a:spcPts val="600"/>
              </a:spcAft>
              <a:buClr>
                <a:srgbClr val="CD7142"/>
              </a:buClr>
              <a:buSzTx/>
              <a:buFont typeface="Arial"/>
              <a:buChar char="•"/>
              <a:tabLst/>
              <a:defRPr/>
            </a:pPr>
            <a:r>
              <a:rPr kumimoji="0" lang="en-US" sz="22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Helps SWAT place the streams in the correct locations</a:t>
            </a:r>
          </a:p>
        </p:txBody>
      </p:sp>
      <p:grpSp>
        <p:nvGrpSpPr>
          <p:cNvPr id="4" name="Group 3">
            <a:extLst>
              <a:ext uri="{FF2B5EF4-FFF2-40B4-BE49-F238E27FC236}">
                <a16:creationId xmlns:a16="http://schemas.microsoft.com/office/drawing/2014/main" id="{8238C418-EF85-443F-8CBB-F523A5D7EC40}"/>
              </a:ext>
            </a:extLst>
          </p:cNvPr>
          <p:cNvGrpSpPr/>
          <p:nvPr/>
        </p:nvGrpSpPr>
        <p:grpSpPr>
          <a:xfrm>
            <a:off x="1707124" y="5708025"/>
            <a:ext cx="315433" cy="687646"/>
            <a:chOff x="11565364" y="5263705"/>
            <a:chExt cx="315433" cy="687646"/>
          </a:xfrm>
        </p:grpSpPr>
        <p:sp>
          <p:nvSpPr>
            <p:cNvPr id="8" name="Isosceles Triangle 7">
              <a:extLst>
                <a:ext uri="{FF2B5EF4-FFF2-40B4-BE49-F238E27FC236}">
                  <a16:creationId xmlns:a16="http://schemas.microsoft.com/office/drawing/2014/main" id="{4D8541D8-A924-4BF9-BCA7-C8AB6944619D}"/>
                </a:ext>
              </a:extLst>
            </p:cNvPr>
            <p:cNvSpPr/>
            <p:nvPr/>
          </p:nvSpPr>
          <p:spPr>
            <a:xfrm>
              <a:off x="11636330" y="5263705"/>
              <a:ext cx="212650" cy="36327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1A01CE9-F40F-484E-8E4D-5F2E4F12B2A9}"/>
                </a:ext>
              </a:extLst>
            </p:cNvPr>
            <p:cNvSpPr txBox="1"/>
            <p:nvPr/>
          </p:nvSpPr>
          <p:spPr>
            <a:xfrm>
              <a:off x="11565364" y="5582019"/>
              <a:ext cx="3154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N</a:t>
              </a:r>
            </a:p>
          </p:txBody>
        </p:sp>
      </p:grpSp>
      <p:sp>
        <p:nvSpPr>
          <p:cNvPr id="23" name="TextBox 22">
            <a:extLst>
              <a:ext uri="{FF2B5EF4-FFF2-40B4-BE49-F238E27FC236}">
                <a16:creationId xmlns:a16="http://schemas.microsoft.com/office/drawing/2014/main" id="{E2C4ECA1-9BDF-4A78-9F8E-25AF68C27CCB}"/>
              </a:ext>
            </a:extLst>
          </p:cNvPr>
          <p:cNvSpPr txBox="1"/>
          <p:nvPr/>
        </p:nvSpPr>
        <p:spPr>
          <a:xfrm>
            <a:off x="2527683" y="5934804"/>
            <a:ext cx="164009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0            25           50        75 km</a:t>
            </a:r>
            <a:endPar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631719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27318F-9A5E-4A86-B476-ABB303CE17B5}"/>
              </a:ext>
            </a:extLst>
          </p:cNvPr>
          <p:cNvGrpSpPr>
            <a:grpSpLocks noChangeAspect="1"/>
          </p:cNvGrpSpPr>
          <p:nvPr/>
        </p:nvGrpSpPr>
        <p:grpSpPr>
          <a:xfrm>
            <a:off x="710731" y="1066800"/>
            <a:ext cx="6147075" cy="5120640"/>
            <a:chOff x="1118022" y="1557296"/>
            <a:chExt cx="3999832" cy="3331939"/>
          </a:xfrm>
        </p:grpSpPr>
        <p:pic>
          <p:nvPicPr>
            <p:cNvPr id="4" name="Picture 5" descr="A picture containing map&#10;&#10;Description automatically generated">
              <a:extLst>
                <a:ext uri="{FF2B5EF4-FFF2-40B4-BE49-F238E27FC236}">
                  <a16:creationId xmlns:a16="http://schemas.microsoft.com/office/drawing/2014/main" id="{7D9E594B-FF81-433E-8FCD-3B0688C46B0A}"/>
                </a:ext>
              </a:extLst>
            </p:cNvPr>
            <p:cNvPicPr>
              <a:picLocks noChangeAspect="1"/>
            </p:cNvPicPr>
            <p:nvPr/>
          </p:nvPicPr>
          <p:blipFill rotWithShape="1">
            <a:blip r:embed="rId3"/>
            <a:srcRect b="8237"/>
            <a:stretch/>
          </p:blipFill>
          <p:spPr>
            <a:xfrm>
              <a:off x="1118022" y="1557296"/>
              <a:ext cx="3999832" cy="3331939"/>
            </a:xfrm>
            <a:prstGeom prst="rect">
              <a:avLst/>
            </a:prstGeom>
          </p:spPr>
        </p:pic>
        <p:sp>
          <p:nvSpPr>
            <p:cNvPr id="3" name="TextBox 2">
              <a:extLst>
                <a:ext uri="{FF2B5EF4-FFF2-40B4-BE49-F238E27FC236}">
                  <a16:creationId xmlns:a16="http://schemas.microsoft.com/office/drawing/2014/main" id="{8CD403D1-FACB-4CE1-A092-4FEFE66D2CB4}"/>
                </a:ext>
              </a:extLst>
            </p:cNvPr>
            <p:cNvSpPr txBox="1"/>
            <p:nvPr/>
          </p:nvSpPr>
          <p:spPr>
            <a:xfrm>
              <a:off x="1842849" y="4019734"/>
              <a:ext cx="98747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entury Gothic"/>
                </a:rPr>
                <a:t>0           10 Mi</a:t>
              </a:r>
            </a:p>
          </p:txBody>
        </p:sp>
      </p:grpSp>
      <p:sp>
        <p:nvSpPr>
          <p:cNvPr id="2" name="TextBox 1">
            <a:extLst>
              <a:ext uri="{FF2B5EF4-FFF2-40B4-BE49-F238E27FC236}">
                <a16:creationId xmlns:a16="http://schemas.microsoft.com/office/drawing/2014/main" id="{8D631404-C526-45BF-8F9D-D206F62551B0}"/>
              </a:ext>
            </a:extLst>
          </p:cNvPr>
          <p:cNvSpPr txBox="1"/>
          <p:nvPr/>
        </p:nvSpPr>
        <p:spPr>
          <a:xfrm>
            <a:off x="495300" y="203843"/>
            <a:ext cx="1043471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Chlorophyll-a Presence in the Lake</a:t>
            </a:r>
            <a:endParaRPr lang="en-US" sz="4000" dirty="0">
              <a:latin typeface="Centur Gothic"/>
              <a:cs typeface="Calibri"/>
            </a:endParaRPr>
          </a:p>
        </p:txBody>
      </p:sp>
      <p:sp>
        <p:nvSpPr>
          <p:cNvPr id="5" name="TextBox 4">
            <a:extLst>
              <a:ext uri="{FF2B5EF4-FFF2-40B4-BE49-F238E27FC236}">
                <a16:creationId xmlns:a16="http://schemas.microsoft.com/office/drawing/2014/main" id="{458A0D9A-85FB-4765-91E9-3DB28938DDE4}"/>
              </a:ext>
            </a:extLst>
          </p:cNvPr>
          <p:cNvSpPr txBox="1"/>
          <p:nvPr/>
        </p:nvSpPr>
        <p:spPr>
          <a:xfrm>
            <a:off x="6857806" y="1929970"/>
            <a:ext cx="5024455"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CD7142"/>
              </a:buClr>
              <a:buFont typeface="Arial"/>
              <a:buChar char="•"/>
            </a:pPr>
            <a:r>
              <a:rPr lang="en-US" sz="2200" dirty="0">
                <a:solidFill>
                  <a:schemeClr val="tx1">
                    <a:lumMod val="75000"/>
                    <a:lumOff val="25000"/>
                  </a:schemeClr>
                </a:solidFill>
                <a:latin typeface="Century Gothic"/>
                <a:cs typeface="Calibri" panose="020F0502020204030204"/>
              </a:rPr>
              <a:t>Median aggregate of monthly Trophic State Index values</a:t>
            </a:r>
          </a:p>
          <a:p>
            <a:pPr marL="342900" indent="-342900">
              <a:spcBef>
                <a:spcPts val="1200"/>
              </a:spcBef>
              <a:buClr>
                <a:srgbClr val="CD7142"/>
              </a:buClr>
              <a:buFont typeface="Arial"/>
              <a:buChar char="•"/>
            </a:pPr>
            <a:r>
              <a:rPr lang="en-US" sz="2200" dirty="0">
                <a:solidFill>
                  <a:schemeClr val="tx1">
                    <a:lumMod val="75000"/>
                    <a:lumOff val="25000"/>
                  </a:schemeClr>
                </a:solidFill>
                <a:latin typeface="Century Gothic"/>
                <a:cs typeface="Calibri" panose="020F0502020204030204"/>
              </a:rPr>
              <a:t>Converted into chlorophyll-a concentration</a:t>
            </a:r>
          </a:p>
          <a:p>
            <a:pPr marL="342900" indent="-342900">
              <a:spcBef>
                <a:spcPts val="1200"/>
              </a:spcBef>
              <a:buClr>
                <a:srgbClr val="CD7142"/>
              </a:buClr>
              <a:buFont typeface="Arial"/>
              <a:buChar char="•"/>
            </a:pPr>
            <a:r>
              <a:rPr lang="en-US" sz="2200" dirty="0">
                <a:solidFill>
                  <a:schemeClr val="tx1">
                    <a:lumMod val="75000"/>
                    <a:lumOff val="25000"/>
                  </a:schemeClr>
                </a:solidFill>
                <a:latin typeface="Century Gothic"/>
                <a:cs typeface="Calibri" panose="020F0502020204030204"/>
              </a:rPr>
              <a:t>Helps delineate water quality parameters </a:t>
            </a:r>
          </a:p>
          <a:p>
            <a:pPr marL="342900" indent="-342900">
              <a:buClr>
                <a:srgbClr val="CD7142"/>
              </a:buClr>
              <a:buFont typeface="Arial"/>
              <a:buChar char="•"/>
            </a:pPr>
            <a:endParaRPr lang="en-US" sz="2000" dirty="0">
              <a:solidFill>
                <a:schemeClr val="tx1">
                  <a:lumMod val="75000"/>
                  <a:lumOff val="25000"/>
                </a:schemeClr>
              </a:solidFill>
              <a:latin typeface="Century Gothic"/>
            </a:endParaRPr>
          </a:p>
        </p:txBody>
      </p:sp>
      <p:sp>
        <p:nvSpPr>
          <p:cNvPr id="10" name="TextBox 9">
            <a:extLst>
              <a:ext uri="{FF2B5EF4-FFF2-40B4-BE49-F238E27FC236}">
                <a16:creationId xmlns:a16="http://schemas.microsoft.com/office/drawing/2014/main" id="{C4C47804-1EC7-4C70-ADAB-6994534D4451}"/>
              </a:ext>
            </a:extLst>
          </p:cNvPr>
          <p:cNvSpPr txBox="1"/>
          <p:nvPr/>
        </p:nvSpPr>
        <p:spPr>
          <a:xfrm>
            <a:off x="3784268" y="1542319"/>
            <a:ext cx="25470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panose="020B0502020202020204" pitchFamily="34" charset="0"/>
              </a:rPr>
              <a:t>Trophic State Index </a:t>
            </a:r>
          </a:p>
        </p:txBody>
      </p:sp>
      <p:sp>
        <p:nvSpPr>
          <p:cNvPr id="11" name="TextBox 10">
            <a:extLst>
              <a:ext uri="{FF2B5EF4-FFF2-40B4-BE49-F238E27FC236}">
                <a16:creationId xmlns:a16="http://schemas.microsoft.com/office/drawing/2014/main" id="{EA1376EC-A111-40F3-BE32-8E8F82F77707}"/>
              </a:ext>
            </a:extLst>
          </p:cNvPr>
          <p:cNvSpPr txBox="1"/>
          <p:nvPr/>
        </p:nvSpPr>
        <p:spPr>
          <a:xfrm>
            <a:off x="4453896" y="1911651"/>
            <a:ext cx="54154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90</a:t>
            </a:r>
          </a:p>
        </p:txBody>
      </p:sp>
      <p:sp>
        <p:nvSpPr>
          <p:cNvPr id="12" name="TextBox 11">
            <a:extLst>
              <a:ext uri="{FF2B5EF4-FFF2-40B4-BE49-F238E27FC236}">
                <a16:creationId xmlns:a16="http://schemas.microsoft.com/office/drawing/2014/main" id="{7503D372-09E9-4526-8695-D493A57E2018}"/>
              </a:ext>
            </a:extLst>
          </p:cNvPr>
          <p:cNvSpPr txBox="1"/>
          <p:nvPr/>
        </p:nvSpPr>
        <p:spPr>
          <a:xfrm>
            <a:off x="4447495" y="2561922"/>
            <a:ext cx="5479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20</a:t>
            </a:r>
          </a:p>
        </p:txBody>
      </p:sp>
      <p:grpSp>
        <p:nvGrpSpPr>
          <p:cNvPr id="21" name="Group 20">
            <a:extLst>
              <a:ext uri="{FF2B5EF4-FFF2-40B4-BE49-F238E27FC236}">
                <a16:creationId xmlns:a16="http://schemas.microsoft.com/office/drawing/2014/main" id="{48C9CEBB-9223-4C47-BB11-62D44135A50E}"/>
              </a:ext>
            </a:extLst>
          </p:cNvPr>
          <p:cNvGrpSpPr/>
          <p:nvPr/>
        </p:nvGrpSpPr>
        <p:grpSpPr>
          <a:xfrm>
            <a:off x="1118062" y="4630201"/>
            <a:ext cx="242672" cy="522628"/>
            <a:chOff x="10767806" y="4247705"/>
            <a:chExt cx="335629" cy="687646"/>
          </a:xfrm>
        </p:grpSpPr>
        <p:sp>
          <p:nvSpPr>
            <p:cNvPr id="19" name="Isosceles Triangle 18">
              <a:extLst>
                <a:ext uri="{FF2B5EF4-FFF2-40B4-BE49-F238E27FC236}">
                  <a16:creationId xmlns:a16="http://schemas.microsoft.com/office/drawing/2014/main" id="{B79F0C9F-AB58-4ED0-910C-92790776A8D4}"/>
                </a:ext>
              </a:extLst>
            </p:cNvPr>
            <p:cNvSpPr/>
            <p:nvPr/>
          </p:nvSpPr>
          <p:spPr>
            <a:xfrm>
              <a:off x="10890785" y="4247705"/>
              <a:ext cx="212650" cy="36327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02F3AD8-BE44-418E-A15D-A9AD43D73562}"/>
                </a:ext>
              </a:extLst>
            </p:cNvPr>
            <p:cNvSpPr txBox="1"/>
            <p:nvPr/>
          </p:nvSpPr>
          <p:spPr>
            <a:xfrm>
              <a:off x="10767806" y="4566019"/>
              <a:ext cx="3154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entury Gothic"/>
                </a:rPr>
                <a:t>N</a:t>
              </a:r>
            </a:p>
          </p:txBody>
        </p:sp>
      </p:grpSp>
      <p:sp>
        <p:nvSpPr>
          <p:cNvPr id="7" name="Rectangle 6">
            <a:extLst>
              <a:ext uri="{FF2B5EF4-FFF2-40B4-BE49-F238E27FC236}">
                <a16:creationId xmlns:a16="http://schemas.microsoft.com/office/drawing/2014/main" id="{E4696565-A0F7-4F2D-862F-BC59905EF3A7}"/>
              </a:ext>
            </a:extLst>
          </p:cNvPr>
          <p:cNvSpPr/>
          <p:nvPr/>
        </p:nvSpPr>
        <p:spPr>
          <a:xfrm>
            <a:off x="4123819" y="1929970"/>
            <a:ext cx="365760" cy="914400"/>
          </a:xfrm>
          <a:prstGeom prst="rect">
            <a:avLst/>
          </a:prstGeom>
          <a:gradFill flip="none" rotWithShape="1">
            <a:gsLst>
              <a:gs pos="0">
                <a:srgbClr val="3F821B"/>
              </a:gs>
              <a:gs pos="50000">
                <a:srgbClr val="A6C697"/>
              </a:gs>
              <a:gs pos="100000">
                <a:srgbClr val="DDEBD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5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2D8BDB-67F5-444C-92B9-544156758E93}"/>
              </a:ext>
            </a:extLst>
          </p:cNvPr>
          <p:cNvSpPr txBox="1"/>
          <p:nvPr/>
        </p:nvSpPr>
        <p:spPr>
          <a:xfrm>
            <a:off x="355928" y="183874"/>
            <a:ext cx="10900641" cy="102289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lnSpcReduction="10000"/>
          </a:bodyPr>
          <a:lstStyle/>
          <a:p>
            <a:pPr>
              <a:lnSpc>
                <a:spcPct val="90000"/>
              </a:lnSpc>
              <a:spcBef>
                <a:spcPct val="0"/>
              </a:spcBef>
              <a:spcAft>
                <a:spcPts val="600"/>
              </a:spcAft>
            </a:pPr>
            <a:r>
              <a:rPr lang="en-US" sz="4000" b="1" dirty="0">
                <a:solidFill>
                  <a:srgbClr val="CD7142"/>
                </a:solidFill>
                <a:latin typeface="Century Gothic"/>
                <a:ea typeface="+mj-ea"/>
                <a:cs typeface="+mj-cs"/>
              </a:rPr>
              <a:t>Groundwater Storage Calculation – Changes to Methodology</a:t>
            </a:r>
            <a:endParaRPr lang="en-US" sz="4000" dirty="0">
              <a:solidFill>
                <a:srgbClr val="CD7142"/>
              </a:solidFill>
              <a:latin typeface="Century Gothic"/>
              <a:ea typeface="+mj-ea"/>
              <a:cs typeface="+mj-cs"/>
            </a:endParaRPr>
          </a:p>
        </p:txBody>
      </p:sp>
      <p:sp>
        <p:nvSpPr>
          <p:cNvPr id="5" name="TextBox 4">
            <a:extLst>
              <a:ext uri="{FF2B5EF4-FFF2-40B4-BE49-F238E27FC236}">
                <a16:creationId xmlns:a16="http://schemas.microsoft.com/office/drawing/2014/main" id="{B6AA4D39-B90C-42D9-AE2C-2EAE65171A51}"/>
              </a:ext>
            </a:extLst>
          </p:cNvPr>
          <p:cNvSpPr txBox="1"/>
          <p:nvPr/>
        </p:nvSpPr>
        <p:spPr>
          <a:xfrm>
            <a:off x="356937" y="1713063"/>
            <a:ext cx="3749837" cy="412388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28600">
              <a:lnSpc>
                <a:spcPct val="90000"/>
              </a:lnSpc>
              <a:spcBef>
                <a:spcPts val="1200"/>
              </a:spcBef>
              <a:spcAft>
                <a:spcPts val="600"/>
              </a:spcAft>
              <a:buClr>
                <a:srgbClr val="CD7142"/>
              </a:buClr>
              <a:buFont typeface="Arial" panose="020B0604020202020204" pitchFamily="34" charset="0"/>
              <a:buChar char="•"/>
            </a:pPr>
            <a:r>
              <a:rPr lang="en-US" sz="2200" dirty="0">
                <a:solidFill>
                  <a:schemeClr val="tx1">
                    <a:lumMod val="75000"/>
                    <a:lumOff val="25000"/>
                  </a:schemeClr>
                </a:solidFill>
                <a:latin typeface="Century Gothic"/>
              </a:rPr>
              <a:t>Calculation derived using GRACE</a:t>
            </a:r>
          </a:p>
          <a:p>
            <a:pPr marL="285750" indent="-228600">
              <a:lnSpc>
                <a:spcPct val="90000"/>
              </a:lnSpc>
              <a:spcBef>
                <a:spcPts val="1200"/>
              </a:spcBef>
              <a:spcAft>
                <a:spcPts val="600"/>
              </a:spcAft>
              <a:buClr>
                <a:srgbClr val="CD7142"/>
              </a:buClr>
              <a:buFont typeface="Arial" panose="020B0604020202020204" pitchFamily="34" charset="0"/>
              <a:buChar char="•"/>
            </a:pPr>
            <a:r>
              <a:rPr lang="en-US" sz="2200" dirty="0">
                <a:solidFill>
                  <a:schemeClr val="tx1">
                    <a:lumMod val="75000"/>
                    <a:lumOff val="25000"/>
                  </a:schemeClr>
                </a:solidFill>
                <a:latin typeface="Century Gothic"/>
              </a:rPr>
              <a:t>Using dry season metrics</a:t>
            </a:r>
          </a:p>
          <a:p>
            <a:pPr marL="285750" indent="-228600">
              <a:lnSpc>
                <a:spcPct val="90000"/>
              </a:lnSpc>
              <a:spcBef>
                <a:spcPts val="1200"/>
              </a:spcBef>
              <a:spcAft>
                <a:spcPts val="600"/>
              </a:spcAft>
              <a:buClr>
                <a:srgbClr val="CD7142"/>
              </a:buClr>
              <a:buFont typeface="Arial" panose="020B0604020202020204" pitchFamily="34" charset="0"/>
              <a:buChar char="•"/>
            </a:pPr>
            <a:r>
              <a:rPr lang="en-US" sz="2200" dirty="0">
                <a:solidFill>
                  <a:schemeClr val="tx1">
                    <a:lumMod val="75000"/>
                    <a:lumOff val="25000"/>
                  </a:schemeClr>
                </a:solidFill>
                <a:latin typeface="Century Gothic"/>
              </a:rPr>
              <a:t>Analyzed the lowest 5th percentile values of data</a:t>
            </a:r>
          </a:p>
          <a:p>
            <a:pPr marL="285750" indent="-228600">
              <a:lnSpc>
                <a:spcPct val="90000"/>
              </a:lnSpc>
              <a:spcAft>
                <a:spcPts val="600"/>
              </a:spcAft>
              <a:buClr>
                <a:srgbClr val="CD7142"/>
              </a:buClr>
              <a:buFont typeface="Arial" panose="020B0604020202020204" pitchFamily="34" charset="0"/>
              <a:buChar char="•"/>
            </a:pPr>
            <a:endParaRPr lang="en-US" sz="2200" dirty="0">
              <a:solidFill>
                <a:schemeClr val="tx1">
                  <a:lumMod val="75000"/>
                  <a:lumOff val="25000"/>
                </a:schemeClr>
              </a:solidFill>
              <a:latin typeface="Century Gothic"/>
            </a:endParaRPr>
          </a:p>
        </p:txBody>
      </p:sp>
      <p:pic>
        <p:nvPicPr>
          <p:cNvPr id="13" name="Picture 14">
            <a:extLst>
              <a:ext uri="{FF2B5EF4-FFF2-40B4-BE49-F238E27FC236}">
                <a16:creationId xmlns:a16="http://schemas.microsoft.com/office/drawing/2014/main" id="{8324A107-9FDF-4342-A946-7B97BD74C464}"/>
              </a:ext>
            </a:extLst>
          </p:cNvPr>
          <p:cNvPicPr>
            <a:picLocks noChangeAspect="1"/>
          </p:cNvPicPr>
          <p:nvPr/>
        </p:nvPicPr>
        <p:blipFill>
          <a:blip r:embed="rId3"/>
          <a:stretch>
            <a:fillRect/>
          </a:stretch>
        </p:blipFill>
        <p:spPr>
          <a:xfrm>
            <a:off x="4106172" y="1066346"/>
            <a:ext cx="7573992" cy="4509651"/>
          </a:xfrm>
          <a:prstGeom prst="rect">
            <a:avLst/>
          </a:prstGeom>
        </p:spPr>
      </p:pic>
      <p:grpSp>
        <p:nvGrpSpPr>
          <p:cNvPr id="11" name="Group 10">
            <a:extLst>
              <a:ext uri="{FF2B5EF4-FFF2-40B4-BE49-F238E27FC236}">
                <a16:creationId xmlns:a16="http://schemas.microsoft.com/office/drawing/2014/main" id="{021DFCD5-1CE5-4B10-A7A1-80BF36109E0D}"/>
              </a:ext>
            </a:extLst>
          </p:cNvPr>
          <p:cNvGrpSpPr/>
          <p:nvPr/>
        </p:nvGrpSpPr>
        <p:grpSpPr>
          <a:xfrm>
            <a:off x="5016538" y="5296139"/>
            <a:ext cx="5754143" cy="802105"/>
            <a:chOff x="371642" y="5632116"/>
            <a:chExt cx="5427578" cy="802105"/>
          </a:xfrm>
        </p:grpSpPr>
        <p:sp>
          <p:nvSpPr>
            <p:cNvPr id="8" name="Rectangle: Rounded Corners 7">
              <a:extLst>
                <a:ext uri="{FF2B5EF4-FFF2-40B4-BE49-F238E27FC236}">
                  <a16:creationId xmlns:a16="http://schemas.microsoft.com/office/drawing/2014/main" id="{5FCC2417-5FB3-46B2-B758-DB764518D44B}"/>
                </a:ext>
              </a:extLst>
            </p:cNvPr>
            <p:cNvSpPr/>
            <p:nvPr/>
          </p:nvSpPr>
          <p:spPr>
            <a:xfrm>
              <a:off x="371642" y="5632116"/>
              <a:ext cx="5427578" cy="80210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E4F4460-7345-4B75-9FF9-265EA28DA57F}"/>
                </a:ext>
              </a:extLst>
            </p:cNvPr>
            <p:cNvSpPr txBox="1"/>
            <p:nvPr/>
          </p:nvSpPr>
          <p:spPr>
            <a:xfrm>
              <a:off x="455697" y="5803065"/>
              <a:ext cx="5074236" cy="4914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500" dirty="0">
                  <a:solidFill>
                    <a:schemeClr val="tx1">
                      <a:lumMod val="75000"/>
                      <a:lumOff val="25000"/>
                    </a:schemeClr>
                  </a:solidFill>
                  <a:latin typeface="Century Gothic"/>
                  <a:cs typeface="Calibri"/>
                </a:rPr>
                <a:t>ΔGW = ΔTWS - ΔSW - ΔSM - ΔPCI</a:t>
              </a:r>
              <a:endParaRPr lang="en-US" sz="2500" dirty="0">
                <a:solidFill>
                  <a:schemeClr val="tx1">
                    <a:lumMod val="75000"/>
                    <a:lumOff val="25000"/>
                  </a:schemeClr>
                </a:solidFill>
                <a:latin typeface="Century Gothic"/>
              </a:endParaRPr>
            </a:p>
          </p:txBody>
        </p:sp>
      </p:grpSp>
      <p:pic>
        <p:nvPicPr>
          <p:cNvPr id="2" name="Picture 3">
            <a:extLst>
              <a:ext uri="{FF2B5EF4-FFF2-40B4-BE49-F238E27FC236}">
                <a16:creationId xmlns:a16="http://schemas.microsoft.com/office/drawing/2014/main" id="{D71F5F24-8D4F-4840-B13F-9864A07FA6BE}"/>
              </a:ext>
            </a:extLst>
          </p:cNvPr>
          <p:cNvPicPr>
            <a:picLocks noChangeAspect="1"/>
          </p:cNvPicPr>
          <p:nvPr/>
        </p:nvPicPr>
        <p:blipFill rotWithShape="1">
          <a:blip r:embed="rId4"/>
          <a:srcRect l="42254" t="2051" r="-2817" b="13529"/>
          <a:stretch/>
        </p:blipFill>
        <p:spPr>
          <a:xfrm>
            <a:off x="11108792" y="5443192"/>
            <a:ext cx="571099" cy="136699"/>
          </a:xfrm>
          <a:prstGeom prst="rect">
            <a:avLst/>
          </a:prstGeom>
        </p:spPr>
      </p:pic>
      <p:sp>
        <p:nvSpPr>
          <p:cNvPr id="4" name="TextBox 3">
            <a:extLst>
              <a:ext uri="{FF2B5EF4-FFF2-40B4-BE49-F238E27FC236}">
                <a16:creationId xmlns:a16="http://schemas.microsoft.com/office/drawing/2014/main" id="{E7A13A91-1ED1-48FD-BC49-BF4483E2869C}"/>
              </a:ext>
            </a:extLst>
          </p:cNvPr>
          <p:cNvSpPr txBox="1"/>
          <p:nvPr/>
        </p:nvSpPr>
        <p:spPr>
          <a:xfrm>
            <a:off x="11061032" y="5245768"/>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bg1">
                    <a:lumMod val="95000"/>
                  </a:schemeClr>
                </a:solidFill>
                <a:latin typeface="Century Gothic"/>
              </a:rPr>
              <a:t>200km</a:t>
            </a:r>
          </a:p>
        </p:txBody>
      </p:sp>
      <p:sp>
        <p:nvSpPr>
          <p:cNvPr id="7" name="Arrow: Up 6">
            <a:extLst>
              <a:ext uri="{FF2B5EF4-FFF2-40B4-BE49-F238E27FC236}">
                <a16:creationId xmlns:a16="http://schemas.microsoft.com/office/drawing/2014/main" id="{DC2E0809-B1DE-4035-A978-2A924EDB3218}"/>
              </a:ext>
            </a:extLst>
          </p:cNvPr>
          <p:cNvSpPr/>
          <p:nvPr/>
        </p:nvSpPr>
        <p:spPr>
          <a:xfrm>
            <a:off x="10932539" y="5202407"/>
            <a:ext cx="79425" cy="351735"/>
          </a:xfrm>
          <a:prstGeom prst="upArrow">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5B09420-1395-483F-AA3F-011276E0B9EA}"/>
              </a:ext>
            </a:extLst>
          </p:cNvPr>
          <p:cNvGrpSpPr/>
          <p:nvPr/>
        </p:nvGrpSpPr>
        <p:grpSpPr>
          <a:xfrm>
            <a:off x="4187498" y="4275640"/>
            <a:ext cx="1233500" cy="1184300"/>
            <a:chOff x="-956775" y="5518147"/>
            <a:chExt cx="1233500" cy="1184300"/>
          </a:xfrm>
        </p:grpSpPr>
        <p:sp>
          <p:nvSpPr>
            <p:cNvPr id="14" name="Rectangle 13">
              <a:extLst>
                <a:ext uri="{FF2B5EF4-FFF2-40B4-BE49-F238E27FC236}">
                  <a16:creationId xmlns:a16="http://schemas.microsoft.com/office/drawing/2014/main" id="{EAD4811F-31CB-4757-8FB6-DF4FBB60DD24}"/>
                </a:ext>
              </a:extLst>
            </p:cNvPr>
            <p:cNvSpPr/>
            <p:nvPr/>
          </p:nvSpPr>
          <p:spPr>
            <a:xfrm>
              <a:off x="-829597" y="6187331"/>
              <a:ext cx="354417" cy="7974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DA00B4B-F669-403C-BCDE-1739BA3CD3A9}"/>
                </a:ext>
              </a:extLst>
            </p:cNvPr>
            <p:cNvSpPr/>
            <p:nvPr/>
          </p:nvSpPr>
          <p:spPr>
            <a:xfrm>
              <a:off x="-829597" y="6346819"/>
              <a:ext cx="354417" cy="797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BA8A2D-6576-4583-AAEA-8BD694CAB3F6}"/>
                </a:ext>
              </a:extLst>
            </p:cNvPr>
            <p:cNvSpPr/>
            <p:nvPr/>
          </p:nvSpPr>
          <p:spPr>
            <a:xfrm>
              <a:off x="-829597" y="6524028"/>
              <a:ext cx="354417" cy="7974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014F1CA-DD45-487B-BAB1-7AAB2BB12791}"/>
                </a:ext>
              </a:extLst>
            </p:cNvPr>
            <p:cNvSpPr txBox="1"/>
            <p:nvPr/>
          </p:nvSpPr>
          <p:spPr>
            <a:xfrm>
              <a:off x="-519037" y="6099718"/>
              <a:ext cx="354417" cy="6027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00"/>
                </a:spcAft>
              </a:pPr>
              <a:r>
                <a:rPr lang="en-US" sz="1050" dirty="0">
                  <a:solidFill>
                    <a:schemeClr val="bg1"/>
                  </a:solidFill>
                  <a:latin typeface="Century Gothic"/>
                  <a:cs typeface="Calibri"/>
                </a:rPr>
                <a:t>-1</a:t>
              </a:r>
            </a:p>
            <a:p>
              <a:pPr algn="l">
                <a:spcAft>
                  <a:spcPts val="100"/>
                </a:spcAft>
              </a:pPr>
              <a:r>
                <a:rPr lang="en-US" sz="1050" dirty="0">
                  <a:solidFill>
                    <a:schemeClr val="bg1"/>
                  </a:solidFill>
                  <a:latin typeface="Century Gothic"/>
                  <a:cs typeface="Calibri"/>
                </a:rPr>
                <a:t>0</a:t>
              </a:r>
              <a:endParaRPr lang="en-US" dirty="0">
                <a:solidFill>
                  <a:schemeClr val="bg1"/>
                </a:solidFill>
              </a:endParaRPr>
            </a:p>
            <a:p>
              <a:pPr>
                <a:spcAft>
                  <a:spcPts val="100"/>
                </a:spcAft>
              </a:pPr>
              <a:r>
                <a:rPr lang="en-US" sz="1050" dirty="0">
                  <a:solidFill>
                    <a:schemeClr val="bg1"/>
                  </a:solidFill>
                  <a:latin typeface="Century Gothic"/>
                  <a:cs typeface="Calibri"/>
                </a:rPr>
                <a:t>+1</a:t>
              </a:r>
            </a:p>
          </p:txBody>
        </p:sp>
        <p:sp>
          <p:nvSpPr>
            <p:cNvPr id="18" name="TextBox 17">
              <a:extLst>
                <a:ext uri="{FF2B5EF4-FFF2-40B4-BE49-F238E27FC236}">
                  <a16:creationId xmlns:a16="http://schemas.microsoft.com/office/drawing/2014/main" id="{3CBBBECE-7568-4B42-8AD8-82BCFFD3B9F3}"/>
                </a:ext>
              </a:extLst>
            </p:cNvPr>
            <p:cNvSpPr txBox="1"/>
            <p:nvPr/>
          </p:nvSpPr>
          <p:spPr>
            <a:xfrm>
              <a:off x="-956775" y="5518147"/>
              <a:ext cx="12335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entury Gothic"/>
                  <a:cs typeface="Calibri"/>
                </a:rPr>
                <a:t>Liquid Water </a:t>
              </a:r>
              <a:endParaRPr lang="en-US" dirty="0">
                <a:solidFill>
                  <a:schemeClr val="bg1"/>
                </a:solidFill>
                <a:latin typeface="Calibri" panose="020F0502020204030204"/>
                <a:cs typeface="Calibri"/>
              </a:endParaRPr>
            </a:p>
            <a:p>
              <a:r>
                <a:rPr lang="en-US" sz="1200" dirty="0">
                  <a:solidFill>
                    <a:schemeClr val="bg1"/>
                  </a:solidFill>
                  <a:latin typeface="Century Gothic"/>
                  <a:cs typeface="Calibri"/>
                </a:rPr>
                <a:t>Thickness (cm)</a:t>
              </a:r>
              <a:endParaRPr lang="en-US" dirty="0">
                <a:solidFill>
                  <a:schemeClr val="bg1"/>
                </a:solidFill>
                <a:cs typeface="Calibri"/>
              </a:endParaRPr>
            </a:p>
          </p:txBody>
        </p:sp>
      </p:grpSp>
    </p:spTree>
    <p:extLst>
      <p:ext uri="{BB962C8B-B14F-4D97-AF65-F5344CB8AC3E}">
        <p14:creationId xmlns:p14="http://schemas.microsoft.com/office/powerpoint/2010/main" val="3312159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8BC0F5-E092-4F22-AEFE-4AF38060DF65}"/>
              </a:ext>
            </a:extLst>
          </p:cNvPr>
          <p:cNvSpPr txBox="1"/>
          <p:nvPr/>
        </p:nvSpPr>
        <p:spPr>
          <a:xfrm>
            <a:off x="318655" y="263236"/>
            <a:ext cx="100914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SWAT+</a:t>
            </a:r>
          </a:p>
        </p:txBody>
      </p:sp>
      <p:sp>
        <p:nvSpPr>
          <p:cNvPr id="5" name="TextBox 4">
            <a:extLst>
              <a:ext uri="{FF2B5EF4-FFF2-40B4-BE49-F238E27FC236}">
                <a16:creationId xmlns:a16="http://schemas.microsoft.com/office/drawing/2014/main" id="{CD0A8F20-F841-44F9-A9F1-FAF8A657D68B}"/>
              </a:ext>
            </a:extLst>
          </p:cNvPr>
          <p:cNvSpPr txBox="1"/>
          <p:nvPr/>
        </p:nvSpPr>
        <p:spPr>
          <a:xfrm>
            <a:off x="511834" y="1701598"/>
            <a:ext cx="4229101" cy="325236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57150">
              <a:spcBef>
                <a:spcPts val="1200"/>
              </a:spcBef>
              <a:buClr>
                <a:srgbClr val="CD7142"/>
              </a:buClr>
            </a:pPr>
            <a:r>
              <a:rPr lang="en-US" sz="2200" dirty="0">
                <a:solidFill>
                  <a:schemeClr val="tx1">
                    <a:lumMod val="75000"/>
                    <a:lumOff val="25000"/>
                  </a:schemeClr>
                </a:solidFill>
                <a:latin typeface="Century Gothic"/>
              </a:rPr>
              <a:t>Advantages over SWAT 2012:</a:t>
            </a:r>
            <a:endParaRPr lang="en-US" dirty="0"/>
          </a:p>
          <a:p>
            <a:pPr marL="400050" indent="-342900">
              <a:spcBef>
                <a:spcPts val="1200"/>
              </a:spcBef>
              <a:buClr>
                <a:srgbClr val="CD7142"/>
              </a:buClr>
              <a:buFont typeface="Arial"/>
              <a:buChar char="•"/>
            </a:pPr>
            <a:r>
              <a:rPr lang="en-US" sz="2200" dirty="0">
                <a:solidFill>
                  <a:schemeClr val="tx1">
                    <a:lumMod val="75000"/>
                    <a:lumOff val="25000"/>
                  </a:schemeClr>
                </a:solidFill>
                <a:latin typeface="Century Gothic"/>
              </a:rPr>
              <a:t>Supports lake boundaries</a:t>
            </a:r>
          </a:p>
          <a:p>
            <a:pPr marL="400050" indent="-342900">
              <a:spcBef>
                <a:spcPts val="1200"/>
              </a:spcBef>
              <a:buClr>
                <a:srgbClr val="CD7142"/>
              </a:buClr>
              <a:buFont typeface="Arial"/>
              <a:buChar char="•"/>
            </a:pPr>
            <a:r>
              <a:rPr lang="en-US" sz="2200" dirty="0">
                <a:solidFill>
                  <a:schemeClr val="tx1">
                    <a:lumMod val="75000"/>
                    <a:lumOff val="25000"/>
                  </a:schemeClr>
                </a:solidFill>
                <a:latin typeface="Century Gothic"/>
              </a:rPr>
              <a:t>Computes Landscape values from slopes</a:t>
            </a:r>
          </a:p>
          <a:p>
            <a:pPr marL="400050" indent="-342900">
              <a:spcBef>
                <a:spcPts val="1200"/>
              </a:spcBef>
              <a:buClr>
                <a:srgbClr val="CD7142"/>
              </a:buClr>
              <a:buFont typeface="Arial"/>
              <a:buChar char="•"/>
            </a:pPr>
            <a:r>
              <a:rPr lang="en-US" sz="2200" dirty="0">
                <a:solidFill>
                  <a:schemeClr val="tx1">
                    <a:lumMod val="75000"/>
                    <a:lumOff val="25000"/>
                  </a:schemeClr>
                </a:solidFill>
                <a:latin typeface="Century Gothic"/>
              </a:rPr>
              <a:t>Differentiates between channels and streams</a:t>
            </a:r>
          </a:p>
          <a:p>
            <a:pPr marL="400050" indent="-342900">
              <a:spcBef>
                <a:spcPts val="1200"/>
              </a:spcBef>
              <a:buClr>
                <a:srgbClr val="CD7142"/>
              </a:buClr>
              <a:buFont typeface="Arial"/>
              <a:buChar char="•"/>
            </a:pPr>
            <a:r>
              <a:rPr lang="en-US" sz="2200" dirty="0">
                <a:solidFill>
                  <a:schemeClr val="tx1">
                    <a:lumMod val="75000"/>
                    <a:lumOff val="25000"/>
                  </a:schemeClr>
                </a:solidFill>
                <a:latin typeface="Century Gothic"/>
              </a:rPr>
              <a:t>Easy to use GUI</a:t>
            </a:r>
          </a:p>
        </p:txBody>
      </p:sp>
      <p:pic>
        <p:nvPicPr>
          <p:cNvPr id="2" name="Picture 3" descr="Map&#10;&#10;Description automatically generated">
            <a:extLst>
              <a:ext uri="{FF2B5EF4-FFF2-40B4-BE49-F238E27FC236}">
                <a16:creationId xmlns:a16="http://schemas.microsoft.com/office/drawing/2014/main" id="{AC8AD379-E174-400B-8F63-36DADDAF85F3}"/>
              </a:ext>
            </a:extLst>
          </p:cNvPr>
          <p:cNvPicPr>
            <a:picLocks noChangeAspect="1"/>
          </p:cNvPicPr>
          <p:nvPr/>
        </p:nvPicPr>
        <p:blipFill>
          <a:blip r:embed="rId3"/>
          <a:stretch>
            <a:fillRect/>
          </a:stretch>
        </p:blipFill>
        <p:spPr>
          <a:xfrm>
            <a:off x="4724400" y="301515"/>
            <a:ext cx="6955766" cy="5817161"/>
          </a:xfrm>
          <a:prstGeom prst="rect">
            <a:avLst/>
          </a:prstGeom>
        </p:spPr>
      </p:pic>
    </p:spTree>
    <p:extLst>
      <p:ext uri="{BB962C8B-B14F-4D97-AF65-F5344CB8AC3E}">
        <p14:creationId xmlns:p14="http://schemas.microsoft.com/office/powerpoint/2010/main" val="560268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FE3524-D0CF-491A-A198-FEA72E75ECCC}"/>
              </a:ext>
            </a:extLst>
          </p:cNvPr>
          <p:cNvSpPr txBox="1"/>
          <p:nvPr/>
        </p:nvSpPr>
        <p:spPr>
          <a:xfrm>
            <a:off x="433674" y="593915"/>
            <a:ext cx="54725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Tonlé Sap Lake</a:t>
            </a:r>
            <a:endParaRPr lang="en-US" b="1" dirty="0">
              <a:cs typeface="Calibri"/>
            </a:endParaRPr>
          </a:p>
        </p:txBody>
      </p:sp>
      <p:pic>
        <p:nvPicPr>
          <p:cNvPr id="5" name="Picture 9" descr="Map&#10;&#10;Description automatically generated">
            <a:extLst>
              <a:ext uri="{FF2B5EF4-FFF2-40B4-BE49-F238E27FC236}">
                <a16:creationId xmlns:a16="http://schemas.microsoft.com/office/drawing/2014/main" id="{C6BF32C5-FE1F-4E22-9604-2AA2B78135F5}"/>
              </a:ext>
            </a:extLst>
          </p:cNvPr>
          <p:cNvPicPr>
            <a:picLocks noChangeAspect="1"/>
          </p:cNvPicPr>
          <p:nvPr/>
        </p:nvPicPr>
        <p:blipFill>
          <a:blip r:embed="rId3"/>
          <a:stretch>
            <a:fillRect/>
          </a:stretch>
        </p:blipFill>
        <p:spPr>
          <a:xfrm>
            <a:off x="269961" y="1485802"/>
            <a:ext cx="4699685" cy="4679091"/>
          </a:xfrm>
          <a:prstGeom prst="rect">
            <a:avLst/>
          </a:prstGeom>
        </p:spPr>
      </p:pic>
      <p:pic>
        <p:nvPicPr>
          <p:cNvPr id="7" name="Picture 8" descr="Shape, arrow&#10;&#10;Description automatically generated">
            <a:extLst>
              <a:ext uri="{FF2B5EF4-FFF2-40B4-BE49-F238E27FC236}">
                <a16:creationId xmlns:a16="http://schemas.microsoft.com/office/drawing/2014/main" id="{F3A81857-2B9E-4D29-AB72-38C85E4812C7}"/>
              </a:ext>
            </a:extLst>
          </p:cNvPr>
          <p:cNvPicPr>
            <a:picLocks noChangeAspect="1"/>
          </p:cNvPicPr>
          <p:nvPr/>
        </p:nvPicPr>
        <p:blipFill>
          <a:blip r:embed="rId4"/>
          <a:stretch>
            <a:fillRect/>
          </a:stretch>
        </p:blipFill>
        <p:spPr>
          <a:xfrm rot="21360000">
            <a:off x="2512465" y="537066"/>
            <a:ext cx="3692747" cy="5028178"/>
          </a:xfrm>
          <a:prstGeom prst="rect">
            <a:avLst/>
          </a:prstGeom>
        </p:spPr>
      </p:pic>
      <p:sp>
        <p:nvSpPr>
          <p:cNvPr id="11" name="TextBox 10">
            <a:extLst>
              <a:ext uri="{FF2B5EF4-FFF2-40B4-BE49-F238E27FC236}">
                <a16:creationId xmlns:a16="http://schemas.microsoft.com/office/drawing/2014/main" id="{FE722326-C7E3-48D1-8E1E-554F85394707}"/>
              </a:ext>
            </a:extLst>
          </p:cNvPr>
          <p:cNvSpPr txBox="1"/>
          <p:nvPr/>
        </p:nvSpPr>
        <p:spPr>
          <a:xfrm>
            <a:off x="1507083" y="6121092"/>
            <a:ext cx="206141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rPr>
              <a:t>Source: Wikimedia Commons</a:t>
            </a:r>
          </a:p>
        </p:txBody>
      </p:sp>
      <p:pic>
        <p:nvPicPr>
          <p:cNvPr id="2" name="Picture 3" descr="Map&#10;&#10;Description automatically generated">
            <a:extLst>
              <a:ext uri="{FF2B5EF4-FFF2-40B4-BE49-F238E27FC236}">
                <a16:creationId xmlns:a16="http://schemas.microsoft.com/office/drawing/2014/main" id="{3553881B-25C7-4E90-9BED-68ABC22A0235}"/>
              </a:ext>
            </a:extLst>
          </p:cNvPr>
          <p:cNvPicPr>
            <a:picLocks noChangeAspect="1"/>
          </p:cNvPicPr>
          <p:nvPr/>
        </p:nvPicPr>
        <p:blipFill rotWithShape="1">
          <a:blip r:embed="rId5"/>
          <a:srcRect l="8845" r="-369" b="174"/>
          <a:stretch/>
        </p:blipFill>
        <p:spPr>
          <a:xfrm>
            <a:off x="4786422" y="474319"/>
            <a:ext cx="6605916" cy="5076480"/>
          </a:xfrm>
          <a:prstGeom prst="rect">
            <a:avLst/>
          </a:prstGeom>
          <a:ln>
            <a:solidFill>
              <a:schemeClr val="tx1"/>
            </a:solidFill>
          </a:ln>
        </p:spPr>
      </p:pic>
      <p:sp>
        <p:nvSpPr>
          <p:cNvPr id="4" name="Isosceles Triangle 3">
            <a:extLst>
              <a:ext uri="{FF2B5EF4-FFF2-40B4-BE49-F238E27FC236}">
                <a16:creationId xmlns:a16="http://schemas.microsoft.com/office/drawing/2014/main" id="{9427E270-1247-43AB-9825-9E364245B75F}"/>
              </a:ext>
            </a:extLst>
          </p:cNvPr>
          <p:cNvSpPr/>
          <p:nvPr/>
        </p:nvSpPr>
        <p:spPr>
          <a:xfrm>
            <a:off x="10890785" y="4247705"/>
            <a:ext cx="212650" cy="363279"/>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0F0C0D0-4069-4785-9BA8-C30AF8ABAE13}"/>
              </a:ext>
            </a:extLst>
          </p:cNvPr>
          <p:cNvSpPr txBox="1"/>
          <p:nvPr/>
        </p:nvSpPr>
        <p:spPr>
          <a:xfrm>
            <a:off x="10821507" y="4566019"/>
            <a:ext cx="3154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entury Gothic"/>
              </a:rPr>
              <a:t>N</a:t>
            </a:r>
          </a:p>
        </p:txBody>
      </p:sp>
      <p:sp>
        <p:nvSpPr>
          <p:cNvPr id="12" name="Rectangle 11">
            <a:extLst>
              <a:ext uri="{FF2B5EF4-FFF2-40B4-BE49-F238E27FC236}">
                <a16:creationId xmlns:a16="http://schemas.microsoft.com/office/drawing/2014/main" id="{09887F4C-2586-4B54-BE08-59AC11C2F633}"/>
              </a:ext>
            </a:extLst>
          </p:cNvPr>
          <p:cNvSpPr/>
          <p:nvPr/>
        </p:nvSpPr>
        <p:spPr>
          <a:xfrm>
            <a:off x="8931215" y="5157158"/>
            <a:ext cx="2401017" cy="1437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7B0491C-EFF0-4A9E-B3ED-B49428B61C4F}"/>
              </a:ext>
            </a:extLst>
          </p:cNvPr>
          <p:cNvSpPr txBox="1"/>
          <p:nvPr/>
        </p:nvSpPr>
        <p:spPr>
          <a:xfrm>
            <a:off x="8936067" y="5111691"/>
            <a:ext cx="2743200"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Calibri"/>
              </a:rPr>
              <a:t>0                 75                150             225</a:t>
            </a:r>
          </a:p>
          <a:p>
            <a:endParaRPr lang="en-US" dirty="0">
              <a:cs typeface="Calibri"/>
            </a:endParaRPr>
          </a:p>
        </p:txBody>
      </p:sp>
    </p:spTree>
    <p:extLst>
      <p:ext uri="{BB962C8B-B14F-4D97-AF65-F5344CB8AC3E}">
        <p14:creationId xmlns:p14="http://schemas.microsoft.com/office/powerpoint/2010/main" val="2414836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7A0DDD-83DE-435E-9DC3-DDADD00967F8}"/>
              </a:ext>
            </a:extLst>
          </p:cNvPr>
          <p:cNvSpPr txBox="1"/>
          <p:nvPr/>
        </p:nvSpPr>
        <p:spPr>
          <a:xfrm>
            <a:off x="707877" y="39453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CD7142"/>
                </a:solidFill>
                <a:latin typeface="Century Gothic"/>
              </a:rPr>
              <a:t>SWAT CUP</a:t>
            </a:r>
          </a:p>
        </p:txBody>
      </p:sp>
      <p:sp>
        <p:nvSpPr>
          <p:cNvPr id="3" name="TextBox 2">
            <a:extLst>
              <a:ext uri="{FF2B5EF4-FFF2-40B4-BE49-F238E27FC236}">
                <a16:creationId xmlns:a16="http://schemas.microsoft.com/office/drawing/2014/main" id="{CBAF81D6-62D9-4FDF-AB59-BA8CC86863AD}"/>
              </a:ext>
            </a:extLst>
          </p:cNvPr>
          <p:cNvSpPr txBox="1"/>
          <p:nvPr/>
        </p:nvSpPr>
        <p:spPr>
          <a:xfrm>
            <a:off x="465746" y="1712007"/>
            <a:ext cx="5164508"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200"/>
              </a:spcBef>
              <a:buClr>
                <a:schemeClr val="accent2"/>
              </a:buClr>
              <a:buFont typeface="Arial"/>
              <a:buChar char="•"/>
            </a:pPr>
            <a:r>
              <a:rPr lang="en-US" sz="2200" dirty="0">
                <a:solidFill>
                  <a:schemeClr val="tx1">
                    <a:lumMod val="75000"/>
                    <a:lumOff val="25000"/>
                  </a:schemeClr>
                </a:solidFill>
                <a:latin typeface="Century Gothic"/>
                <a:cs typeface="Calibri"/>
              </a:rPr>
              <a:t>Calibration uncertainty program for SWAT</a:t>
            </a:r>
          </a:p>
          <a:p>
            <a:pPr marL="285750" indent="-285750">
              <a:spcBef>
                <a:spcPts val="1200"/>
              </a:spcBef>
              <a:buClr>
                <a:schemeClr val="accent2"/>
              </a:buClr>
              <a:buFont typeface="Arial"/>
              <a:buChar char="•"/>
            </a:pPr>
            <a:r>
              <a:rPr lang="en-US" sz="2200" dirty="0">
                <a:solidFill>
                  <a:schemeClr val="tx1">
                    <a:lumMod val="75000"/>
                    <a:lumOff val="25000"/>
                  </a:schemeClr>
                </a:solidFill>
                <a:latin typeface="Century Gothic"/>
                <a:ea typeface="+mn-lt"/>
                <a:cs typeface="+mn-lt"/>
              </a:rPr>
              <a:t>Used to perform calibration, validation, sensitivity analysis (one-at-a-time, and global) and uncertainty analysis</a:t>
            </a:r>
          </a:p>
          <a:p>
            <a:pPr marL="285750" indent="-285750">
              <a:spcBef>
                <a:spcPts val="1200"/>
              </a:spcBef>
              <a:buClr>
                <a:schemeClr val="accent2"/>
              </a:buClr>
              <a:buFont typeface="Arial"/>
              <a:buChar char="•"/>
            </a:pPr>
            <a:r>
              <a:rPr lang="en-US" sz="2200" dirty="0">
                <a:solidFill>
                  <a:schemeClr val="tx1">
                    <a:lumMod val="75000"/>
                    <a:lumOff val="25000"/>
                  </a:schemeClr>
                </a:solidFill>
                <a:latin typeface="Century Gothic"/>
                <a:cs typeface="Calibri"/>
              </a:rPr>
              <a:t>Uses txtinout file from SWAT</a:t>
            </a:r>
          </a:p>
          <a:p>
            <a:pPr marL="285750" indent="-285750">
              <a:spcBef>
                <a:spcPts val="1200"/>
              </a:spcBef>
              <a:buClr>
                <a:schemeClr val="accent2"/>
              </a:buClr>
              <a:buFont typeface="Arial"/>
              <a:buChar char="•"/>
            </a:pPr>
            <a:r>
              <a:rPr lang="en-US" sz="2200" dirty="0">
                <a:solidFill>
                  <a:schemeClr val="tx1">
                    <a:lumMod val="75000"/>
                    <a:lumOff val="25000"/>
                  </a:schemeClr>
                </a:solidFill>
                <a:latin typeface="Century Gothic"/>
                <a:cs typeface="Calibri"/>
              </a:rPr>
              <a:t>We used SWAT+ for generating watershed to include more accurate weather data</a:t>
            </a:r>
          </a:p>
        </p:txBody>
      </p:sp>
      <p:sp>
        <p:nvSpPr>
          <p:cNvPr id="6" name="Rectangle: Rounded Corners 5">
            <a:extLst>
              <a:ext uri="{FF2B5EF4-FFF2-40B4-BE49-F238E27FC236}">
                <a16:creationId xmlns:a16="http://schemas.microsoft.com/office/drawing/2014/main" id="{74046887-90FF-4F4E-AAF4-D227BD99872E}"/>
              </a:ext>
            </a:extLst>
          </p:cNvPr>
          <p:cNvSpPr/>
          <p:nvPr/>
        </p:nvSpPr>
        <p:spPr>
          <a:xfrm>
            <a:off x="5820698" y="1523601"/>
            <a:ext cx="1554480" cy="439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entury Gothic" panose="020B0502020202020204" pitchFamily="34" charset="0"/>
              </a:rPr>
              <a:t>SWAT Output</a:t>
            </a:r>
          </a:p>
        </p:txBody>
      </p:sp>
      <p:sp>
        <p:nvSpPr>
          <p:cNvPr id="8" name="Rectangle: Rounded Corners 7">
            <a:extLst>
              <a:ext uri="{FF2B5EF4-FFF2-40B4-BE49-F238E27FC236}">
                <a16:creationId xmlns:a16="http://schemas.microsoft.com/office/drawing/2014/main" id="{C9EAA6A1-E977-4ECD-992A-9FFCCDA3D891}"/>
              </a:ext>
            </a:extLst>
          </p:cNvPr>
          <p:cNvSpPr/>
          <p:nvPr/>
        </p:nvSpPr>
        <p:spPr>
          <a:xfrm>
            <a:off x="5820698" y="2346503"/>
            <a:ext cx="1554480" cy="439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entury Gothic" panose="020B0502020202020204" pitchFamily="34" charset="0"/>
              </a:rPr>
              <a:t>Observed streamflow</a:t>
            </a:r>
          </a:p>
        </p:txBody>
      </p:sp>
      <p:sp>
        <p:nvSpPr>
          <p:cNvPr id="9" name="Rectangle: Rounded Corners 8">
            <a:extLst>
              <a:ext uri="{FF2B5EF4-FFF2-40B4-BE49-F238E27FC236}">
                <a16:creationId xmlns:a16="http://schemas.microsoft.com/office/drawing/2014/main" id="{BDEAF5B9-8EB2-4310-BDD4-184DA7115BDF}"/>
              </a:ext>
            </a:extLst>
          </p:cNvPr>
          <p:cNvSpPr/>
          <p:nvPr/>
        </p:nvSpPr>
        <p:spPr>
          <a:xfrm>
            <a:off x="5820698" y="3169406"/>
            <a:ext cx="1554480" cy="439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entury Gothic" panose="020B0502020202020204" pitchFamily="34" charset="0"/>
              </a:rPr>
              <a:t>Parameters</a:t>
            </a:r>
            <a:endParaRPr lang="en-US" dirty="0">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96A1C878-30E7-4364-8CCC-7C73E2990C9B}"/>
              </a:ext>
            </a:extLst>
          </p:cNvPr>
          <p:cNvSpPr/>
          <p:nvPr/>
        </p:nvSpPr>
        <p:spPr>
          <a:xfrm>
            <a:off x="7788380" y="1523601"/>
            <a:ext cx="1554480" cy="439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entury Gothic" panose="020B0502020202020204" pitchFamily="34" charset="0"/>
              </a:rPr>
              <a:t>Parameters</a:t>
            </a:r>
          </a:p>
        </p:txBody>
      </p:sp>
      <p:sp>
        <p:nvSpPr>
          <p:cNvPr id="11" name="Rectangle: Rounded Corners 10">
            <a:extLst>
              <a:ext uri="{FF2B5EF4-FFF2-40B4-BE49-F238E27FC236}">
                <a16:creationId xmlns:a16="http://schemas.microsoft.com/office/drawing/2014/main" id="{446D6B44-F14A-4441-A37B-20DB47B41811}"/>
              </a:ext>
            </a:extLst>
          </p:cNvPr>
          <p:cNvSpPr/>
          <p:nvPr/>
        </p:nvSpPr>
        <p:spPr>
          <a:xfrm>
            <a:off x="7788380" y="2545964"/>
            <a:ext cx="1554480" cy="439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entury Gothic" panose="020B0502020202020204" pitchFamily="34" charset="0"/>
              </a:rPr>
              <a:t>Observation</a:t>
            </a:r>
          </a:p>
        </p:txBody>
      </p:sp>
      <p:sp>
        <p:nvSpPr>
          <p:cNvPr id="12" name="Rectangle: Rounded Corners 11">
            <a:extLst>
              <a:ext uri="{FF2B5EF4-FFF2-40B4-BE49-F238E27FC236}">
                <a16:creationId xmlns:a16="http://schemas.microsoft.com/office/drawing/2014/main" id="{3A2FE0B6-D9EE-4A47-8AFF-FD4DFB65D67B}"/>
              </a:ext>
            </a:extLst>
          </p:cNvPr>
          <p:cNvSpPr/>
          <p:nvPr/>
        </p:nvSpPr>
        <p:spPr>
          <a:xfrm>
            <a:off x="7788380" y="3214326"/>
            <a:ext cx="1554480" cy="439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entury Gothic" panose="020B0502020202020204" pitchFamily="34" charset="0"/>
              </a:rPr>
              <a:t>Extraction</a:t>
            </a:r>
          </a:p>
        </p:txBody>
      </p:sp>
      <p:sp>
        <p:nvSpPr>
          <p:cNvPr id="13" name="Rectangle: Rounded Corners 12">
            <a:extLst>
              <a:ext uri="{FF2B5EF4-FFF2-40B4-BE49-F238E27FC236}">
                <a16:creationId xmlns:a16="http://schemas.microsoft.com/office/drawing/2014/main" id="{ECDDADFE-4567-4965-A3E2-E2E89453EE07}"/>
              </a:ext>
            </a:extLst>
          </p:cNvPr>
          <p:cNvSpPr/>
          <p:nvPr/>
        </p:nvSpPr>
        <p:spPr>
          <a:xfrm>
            <a:off x="7788380" y="4290258"/>
            <a:ext cx="1554480" cy="439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entury Gothic" panose="020B0502020202020204" pitchFamily="34" charset="0"/>
              </a:rPr>
              <a:t>Objective Function</a:t>
            </a:r>
          </a:p>
        </p:txBody>
      </p:sp>
      <p:sp>
        <p:nvSpPr>
          <p:cNvPr id="14" name="Rectangle: Rounded Corners 13">
            <a:extLst>
              <a:ext uri="{FF2B5EF4-FFF2-40B4-BE49-F238E27FC236}">
                <a16:creationId xmlns:a16="http://schemas.microsoft.com/office/drawing/2014/main" id="{BBA6C998-9197-4445-8FD8-7D45E58D25A6}"/>
              </a:ext>
            </a:extLst>
          </p:cNvPr>
          <p:cNvSpPr/>
          <p:nvPr/>
        </p:nvSpPr>
        <p:spPr>
          <a:xfrm>
            <a:off x="9821946" y="1769704"/>
            <a:ext cx="1554480" cy="439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entury Gothic" panose="020B0502020202020204" pitchFamily="34" charset="0"/>
              </a:rPr>
              <a:t>95ppu_plot</a:t>
            </a:r>
          </a:p>
        </p:txBody>
      </p:sp>
      <p:sp>
        <p:nvSpPr>
          <p:cNvPr id="15" name="Rectangle: Rounded Corners 14">
            <a:extLst>
              <a:ext uri="{FF2B5EF4-FFF2-40B4-BE49-F238E27FC236}">
                <a16:creationId xmlns:a16="http://schemas.microsoft.com/office/drawing/2014/main" id="{36965237-C1E0-4E4F-BAFA-F932636CB3B8}"/>
              </a:ext>
            </a:extLst>
          </p:cNvPr>
          <p:cNvSpPr/>
          <p:nvPr/>
        </p:nvSpPr>
        <p:spPr>
          <a:xfrm>
            <a:off x="9821946" y="2346503"/>
            <a:ext cx="1554480" cy="439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entury Gothic" panose="020B0502020202020204" pitchFamily="34" charset="0"/>
              </a:rPr>
              <a:t>Best_Par</a:t>
            </a:r>
          </a:p>
        </p:txBody>
      </p:sp>
      <p:sp>
        <p:nvSpPr>
          <p:cNvPr id="16" name="Rectangle: Rounded Corners 15">
            <a:extLst>
              <a:ext uri="{FF2B5EF4-FFF2-40B4-BE49-F238E27FC236}">
                <a16:creationId xmlns:a16="http://schemas.microsoft.com/office/drawing/2014/main" id="{F1B8B8E9-6913-439D-9EDA-1C37D1D76D99}"/>
              </a:ext>
            </a:extLst>
          </p:cNvPr>
          <p:cNvSpPr/>
          <p:nvPr/>
        </p:nvSpPr>
        <p:spPr>
          <a:xfrm>
            <a:off x="9821946" y="2923302"/>
            <a:ext cx="1554480" cy="439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entury Gothic" panose="020B0502020202020204" pitchFamily="34" charset="0"/>
              </a:rPr>
              <a:t>Best_Sim</a:t>
            </a:r>
          </a:p>
        </p:txBody>
      </p:sp>
      <p:sp>
        <p:nvSpPr>
          <p:cNvPr id="17" name="Rectangle: Rounded Corners 16">
            <a:extLst>
              <a:ext uri="{FF2B5EF4-FFF2-40B4-BE49-F238E27FC236}">
                <a16:creationId xmlns:a16="http://schemas.microsoft.com/office/drawing/2014/main" id="{24EB3FDD-0D35-4981-A5DB-3E1E586A386B}"/>
              </a:ext>
            </a:extLst>
          </p:cNvPr>
          <p:cNvSpPr/>
          <p:nvPr/>
        </p:nvSpPr>
        <p:spPr>
          <a:xfrm>
            <a:off x="9821946" y="3500102"/>
            <a:ext cx="1554480" cy="439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Century Gothic" panose="020B0502020202020204" pitchFamily="34" charset="0"/>
              </a:rPr>
              <a:t>Summary_stat</a:t>
            </a:r>
          </a:p>
        </p:txBody>
      </p:sp>
      <p:sp>
        <p:nvSpPr>
          <p:cNvPr id="18" name="Rectangle: Rounded Corners 17">
            <a:extLst>
              <a:ext uri="{FF2B5EF4-FFF2-40B4-BE49-F238E27FC236}">
                <a16:creationId xmlns:a16="http://schemas.microsoft.com/office/drawing/2014/main" id="{1050DCA5-C438-4950-B87B-6ECD7E988581}"/>
              </a:ext>
            </a:extLst>
          </p:cNvPr>
          <p:cNvSpPr/>
          <p:nvPr/>
        </p:nvSpPr>
        <p:spPr>
          <a:xfrm>
            <a:off x="9821946" y="4316449"/>
            <a:ext cx="1554480" cy="439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entury Gothic" panose="020B0502020202020204" pitchFamily="34" charset="0"/>
              </a:rPr>
              <a:t>Global Sensitivity</a:t>
            </a:r>
          </a:p>
        </p:txBody>
      </p:sp>
      <p:sp>
        <p:nvSpPr>
          <p:cNvPr id="19" name="Rectangle: Rounded Corners 18">
            <a:extLst>
              <a:ext uri="{FF2B5EF4-FFF2-40B4-BE49-F238E27FC236}">
                <a16:creationId xmlns:a16="http://schemas.microsoft.com/office/drawing/2014/main" id="{133B701D-9E68-438C-A0A0-5B185DC29B79}"/>
              </a:ext>
            </a:extLst>
          </p:cNvPr>
          <p:cNvSpPr/>
          <p:nvPr/>
        </p:nvSpPr>
        <p:spPr>
          <a:xfrm>
            <a:off x="9821946" y="4976188"/>
            <a:ext cx="1554480" cy="439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entury Gothic" panose="020B0502020202020204" pitchFamily="34" charset="0"/>
              </a:rPr>
              <a:t>One-at-a-time</a:t>
            </a:r>
          </a:p>
        </p:txBody>
      </p:sp>
      <p:sp>
        <p:nvSpPr>
          <p:cNvPr id="21" name="TextBox 20">
            <a:extLst>
              <a:ext uri="{FF2B5EF4-FFF2-40B4-BE49-F238E27FC236}">
                <a16:creationId xmlns:a16="http://schemas.microsoft.com/office/drawing/2014/main" id="{46FC4A7E-B5F2-485A-9393-DA677D8C6998}"/>
              </a:ext>
            </a:extLst>
          </p:cNvPr>
          <p:cNvSpPr txBox="1"/>
          <p:nvPr/>
        </p:nvSpPr>
        <p:spPr>
          <a:xfrm>
            <a:off x="6123805" y="1964238"/>
            <a:ext cx="948267"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TxtInOut</a:t>
            </a:r>
          </a:p>
        </p:txBody>
      </p:sp>
      <p:sp>
        <p:nvSpPr>
          <p:cNvPr id="22" name="TextBox 21">
            <a:extLst>
              <a:ext uri="{FF2B5EF4-FFF2-40B4-BE49-F238E27FC236}">
                <a16:creationId xmlns:a16="http://schemas.microsoft.com/office/drawing/2014/main" id="{8B42EF7E-0BB9-4763-9BB1-5B3D84FD0B79}"/>
              </a:ext>
            </a:extLst>
          </p:cNvPr>
          <p:cNvSpPr txBox="1"/>
          <p:nvPr/>
        </p:nvSpPr>
        <p:spPr>
          <a:xfrm>
            <a:off x="6048351" y="2760950"/>
            <a:ext cx="1099174"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Monthly</a:t>
            </a:r>
          </a:p>
        </p:txBody>
      </p:sp>
      <p:sp>
        <p:nvSpPr>
          <p:cNvPr id="23" name="TextBox 22">
            <a:extLst>
              <a:ext uri="{FF2B5EF4-FFF2-40B4-BE49-F238E27FC236}">
                <a16:creationId xmlns:a16="http://schemas.microsoft.com/office/drawing/2014/main" id="{7C24C23D-9FE3-4740-97C1-389DC9C7721F}"/>
              </a:ext>
            </a:extLst>
          </p:cNvPr>
          <p:cNvSpPr txBox="1"/>
          <p:nvPr/>
        </p:nvSpPr>
        <p:spPr>
          <a:xfrm>
            <a:off x="5875044" y="3609233"/>
            <a:ext cx="1445787" cy="461665"/>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Similar case study</a:t>
            </a:r>
          </a:p>
        </p:txBody>
      </p:sp>
      <p:sp>
        <p:nvSpPr>
          <p:cNvPr id="24" name="TextBox 23">
            <a:extLst>
              <a:ext uri="{FF2B5EF4-FFF2-40B4-BE49-F238E27FC236}">
                <a16:creationId xmlns:a16="http://schemas.microsoft.com/office/drawing/2014/main" id="{9C264AD4-C1CE-47EE-8E3A-4C4AAD9D7C99}"/>
              </a:ext>
            </a:extLst>
          </p:cNvPr>
          <p:cNvSpPr txBox="1"/>
          <p:nvPr/>
        </p:nvSpPr>
        <p:spPr>
          <a:xfrm>
            <a:off x="7904573" y="1916245"/>
            <a:ext cx="1322095" cy="646331"/>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Par_inf.txt</a:t>
            </a:r>
          </a:p>
          <a:p>
            <a:r>
              <a:rPr lang="en-US" sz="1200" dirty="0">
                <a:solidFill>
                  <a:schemeClr val="tx1">
                    <a:lumMod val="75000"/>
                    <a:lumOff val="25000"/>
                  </a:schemeClr>
                </a:solidFill>
                <a:latin typeface="Century Gothic" panose="020B0502020202020204" pitchFamily="34" charset="0"/>
              </a:rPr>
              <a:t>SUFI2_swEdit.df</a:t>
            </a:r>
          </a:p>
          <a:p>
            <a:r>
              <a:rPr lang="en-US" sz="1200" dirty="0">
                <a:solidFill>
                  <a:schemeClr val="tx1">
                    <a:lumMod val="75000"/>
                    <a:lumOff val="25000"/>
                  </a:schemeClr>
                </a:solidFill>
                <a:latin typeface="Century Gothic" panose="020B0502020202020204" pitchFamily="34" charset="0"/>
              </a:rPr>
              <a:t>File.cio</a:t>
            </a:r>
          </a:p>
        </p:txBody>
      </p:sp>
      <p:sp>
        <p:nvSpPr>
          <p:cNvPr id="25" name="TextBox 24">
            <a:extLst>
              <a:ext uri="{FF2B5EF4-FFF2-40B4-BE49-F238E27FC236}">
                <a16:creationId xmlns:a16="http://schemas.microsoft.com/office/drawing/2014/main" id="{7A69EF57-4CB8-4DA1-B334-B2AEA9E87869}"/>
              </a:ext>
            </a:extLst>
          </p:cNvPr>
          <p:cNvSpPr txBox="1"/>
          <p:nvPr/>
        </p:nvSpPr>
        <p:spPr>
          <a:xfrm>
            <a:off x="7856927" y="2970444"/>
            <a:ext cx="1417386"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Observed_rch.txt</a:t>
            </a:r>
          </a:p>
        </p:txBody>
      </p:sp>
      <p:sp>
        <p:nvSpPr>
          <p:cNvPr id="26" name="TextBox 25">
            <a:extLst>
              <a:ext uri="{FF2B5EF4-FFF2-40B4-BE49-F238E27FC236}">
                <a16:creationId xmlns:a16="http://schemas.microsoft.com/office/drawing/2014/main" id="{3FA11E40-ACFD-4538-AEF3-C06EB0A263A4}"/>
              </a:ext>
            </a:extLst>
          </p:cNvPr>
          <p:cNvSpPr txBox="1"/>
          <p:nvPr/>
        </p:nvSpPr>
        <p:spPr>
          <a:xfrm>
            <a:off x="7799759" y="3685804"/>
            <a:ext cx="1531723" cy="600164"/>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Var_file_rch.txt</a:t>
            </a:r>
          </a:p>
          <a:p>
            <a:r>
              <a:rPr lang="en-US" sz="1100" dirty="0">
                <a:solidFill>
                  <a:schemeClr val="tx1">
                    <a:lumMod val="75000"/>
                    <a:lumOff val="25000"/>
                  </a:schemeClr>
                </a:solidFill>
                <a:latin typeface="Century Gothic" panose="020B0502020202020204" pitchFamily="34" charset="0"/>
              </a:rPr>
              <a:t>SUFI2_extract_rch.def</a:t>
            </a:r>
          </a:p>
        </p:txBody>
      </p:sp>
      <p:sp>
        <p:nvSpPr>
          <p:cNvPr id="27" name="TextBox 26">
            <a:extLst>
              <a:ext uri="{FF2B5EF4-FFF2-40B4-BE49-F238E27FC236}">
                <a16:creationId xmlns:a16="http://schemas.microsoft.com/office/drawing/2014/main" id="{DF9F9D4B-E172-4386-8E72-F839D0056D17}"/>
              </a:ext>
            </a:extLst>
          </p:cNvPr>
          <p:cNvSpPr txBox="1"/>
          <p:nvPr/>
        </p:nvSpPr>
        <p:spPr>
          <a:xfrm>
            <a:off x="7799758" y="4747812"/>
            <a:ext cx="1531723" cy="46166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Observed.txt</a:t>
            </a:r>
          </a:p>
          <a:p>
            <a:r>
              <a:rPr lang="en-US" sz="1200" dirty="0">
                <a:solidFill>
                  <a:schemeClr val="tx1">
                    <a:lumMod val="75000"/>
                    <a:lumOff val="25000"/>
                  </a:schemeClr>
                </a:solidFill>
                <a:latin typeface="Century Gothic" panose="020B0502020202020204" pitchFamily="34" charset="0"/>
              </a:rPr>
              <a:t>Var_file_name.txt</a:t>
            </a:r>
          </a:p>
        </p:txBody>
      </p:sp>
      <p:sp>
        <p:nvSpPr>
          <p:cNvPr id="28" name="TextBox 27">
            <a:extLst>
              <a:ext uri="{FF2B5EF4-FFF2-40B4-BE49-F238E27FC236}">
                <a16:creationId xmlns:a16="http://schemas.microsoft.com/office/drawing/2014/main" id="{DDEB7F2A-F40F-47DE-912F-1EB727EABE4C}"/>
              </a:ext>
            </a:extLst>
          </p:cNvPr>
          <p:cNvSpPr txBox="1"/>
          <p:nvPr/>
        </p:nvSpPr>
        <p:spPr>
          <a:xfrm>
            <a:off x="9628509" y="1435772"/>
            <a:ext cx="1941354" cy="292388"/>
          </a:xfrm>
          <a:prstGeom prst="rect">
            <a:avLst/>
          </a:prstGeom>
          <a:noFill/>
        </p:spPr>
        <p:txBody>
          <a:bodyPr wrap="square" rtlCol="0">
            <a:spAutoFit/>
          </a:bodyPr>
          <a:lstStyle/>
          <a:p>
            <a:pPr algn="ctr"/>
            <a:r>
              <a:rPr lang="en-US" sz="1300" dirty="0">
                <a:solidFill>
                  <a:srgbClr val="FF0000"/>
                </a:solidFill>
                <a:latin typeface="Century Gothic" panose="020B0502020202020204" pitchFamily="34" charset="0"/>
              </a:rPr>
              <a:t>Calibration Outputs</a:t>
            </a:r>
          </a:p>
        </p:txBody>
      </p:sp>
      <p:sp>
        <p:nvSpPr>
          <p:cNvPr id="29" name="TextBox 28">
            <a:extLst>
              <a:ext uri="{FF2B5EF4-FFF2-40B4-BE49-F238E27FC236}">
                <a16:creationId xmlns:a16="http://schemas.microsoft.com/office/drawing/2014/main" id="{56903EBE-D115-411E-ABDA-06C10875CCCA}"/>
              </a:ext>
            </a:extLst>
          </p:cNvPr>
          <p:cNvSpPr txBox="1"/>
          <p:nvPr/>
        </p:nvSpPr>
        <p:spPr>
          <a:xfrm>
            <a:off x="9802864" y="4023679"/>
            <a:ext cx="1592645" cy="292388"/>
          </a:xfrm>
          <a:prstGeom prst="rect">
            <a:avLst/>
          </a:prstGeom>
          <a:noFill/>
        </p:spPr>
        <p:txBody>
          <a:bodyPr wrap="square" rtlCol="0">
            <a:spAutoFit/>
          </a:bodyPr>
          <a:lstStyle/>
          <a:p>
            <a:pPr algn="ctr"/>
            <a:r>
              <a:rPr lang="en-US" sz="1300" dirty="0">
                <a:solidFill>
                  <a:srgbClr val="FF0000"/>
                </a:solidFill>
                <a:latin typeface="Century Gothic" panose="020B0502020202020204" pitchFamily="34" charset="0"/>
              </a:rPr>
              <a:t>Sensitivity Analysis</a:t>
            </a:r>
          </a:p>
        </p:txBody>
      </p:sp>
      <p:sp>
        <p:nvSpPr>
          <p:cNvPr id="30" name="Rectangle 29">
            <a:extLst>
              <a:ext uri="{FF2B5EF4-FFF2-40B4-BE49-F238E27FC236}">
                <a16:creationId xmlns:a16="http://schemas.microsoft.com/office/drawing/2014/main" id="{76CB90FA-19A4-4B5A-BDDD-D24A3C0760EC}"/>
              </a:ext>
            </a:extLst>
          </p:cNvPr>
          <p:cNvSpPr/>
          <p:nvPr/>
        </p:nvSpPr>
        <p:spPr>
          <a:xfrm>
            <a:off x="5774978" y="1412044"/>
            <a:ext cx="1645920" cy="2704647"/>
          </a:xfrm>
          <a:prstGeom prst="rect">
            <a:avLst/>
          </a:prstGeom>
          <a:noFill/>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31" name="Rectangle 30">
            <a:extLst>
              <a:ext uri="{FF2B5EF4-FFF2-40B4-BE49-F238E27FC236}">
                <a16:creationId xmlns:a16="http://schemas.microsoft.com/office/drawing/2014/main" id="{FB7DAF1F-97E3-4BD8-A5D1-2EDF6774EED8}"/>
              </a:ext>
            </a:extLst>
          </p:cNvPr>
          <p:cNvSpPr/>
          <p:nvPr/>
        </p:nvSpPr>
        <p:spPr>
          <a:xfrm>
            <a:off x="7742660" y="1412044"/>
            <a:ext cx="1645920" cy="3797433"/>
          </a:xfrm>
          <a:prstGeom prst="rect">
            <a:avLst/>
          </a:prstGeom>
          <a:noFill/>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32" name="Rectangle 31">
            <a:extLst>
              <a:ext uri="{FF2B5EF4-FFF2-40B4-BE49-F238E27FC236}">
                <a16:creationId xmlns:a16="http://schemas.microsoft.com/office/drawing/2014/main" id="{83845BD0-ACE5-44AC-BC3F-A4888AF49698}"/>
              </a:ext>
            </a:extLst>
          </p:cNvPr>
          <p:cNvSpPr/>
          <p:nvPr/>
        </p:nvSpPr>
        <p:spPr>
          <a:xfrm>
            <a:off x="9776226" y="1409617"/>
            <a:ext cx="1645920" cy="4159592"/>
          </a:xfrm>
          <a:prstGeom prst="rect">
            <a:avLst/>
          </a:prstGeom>
          <a:noFill/>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latin typeface="Century Gothic" panose="020B0502020202020204" pitchFamily="34" charset="0"/>
            </a:endParaRPr>
          </a:p>
        </p:txBody>
      </p:sp>
      <p:sp>
        <p:nvSpPr>
          <p:cNvPr id="33" name="Arrow: Right 32">
            <a:extLst>
              <a:ext uri="{FF2B5EF4-FFF2-40B4-BE49-F238E27FC236}">
                <a16:creationId xmlns:a16="http://schemas.microsoft.com/office/drawing/2014/main" id="{AD15D510-E931-4D39-A051-975ED1AD326D}"/>
              </a:ext>
            </a:extLst>
          </p:cNvPr>
          <p:cNvSpPr/>
          <p:nvPr/>
        </p:nvSpPr>
        <p:spPr>
          <a:xfrm>
            <a:off x="7504886" y="2545964"/>
            <a:ext cx="175149" cy="2149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4" name="Arrow: Right 33">
            <a:extLst>
              <a:ext uri="{FF2B5EF4-FFF2-40B4-BE49-F238E27FC236}">
                <a16:creationId xmlns:a16="http://schemas.microsoft.com/office/drawing/2014/main" id="{1280858D-0323-4629-B1D2-2D07FCCC2093}"/>
              </a:ext>
            </a:extLst>
          </p:cNvPr>
          <p:cNvSpPr/>
          <p:nvPr/>
        </p:nvSpPr>
        <p:spPr>
          <a:xfrm>
            <a:off x="9469912" y="2514331"/>
            <a:ext cx="175149" cy="271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5" name="TextBox 34">
            <a:extLst>
              <a:ext uri="{FF2B5EF4-FFF2-40B4-BE49-F238E27FC236}">
                <a16:creationId xmlns:a16="http://schemas.microsoft.com/office/drawing/2014/main" id="{053A141B-1E8A-4042-AF2C-66FA532AD9FE}"/>
              </a:ext>
            </a:extLst>
          </p:cNvPr>
          <p:cNvSpPr txBox="1"/>
          <p:nvPr/>
        </p:nvSpPr>
        <p:spPr>
          <a:xfrm>
            <a:off x="5768887" y="947825"/>
            <a:ext cx="6035040" cy="307777"/>
          </a:xfrm>
          <a:prstGeom prst="rect">
            <a:avLst/>
          </a:prstGeom>
          <a:noFill/>
        </p:spPr>
        <p:txBody>
          <a:bodyPr wrap="square" rtlCol="0">
            <a:spAutoFit/>
          </a:bodyPr>
          <a:lstStyle/>
          <a:p>
            <a:r>
              <a:rPr lang="en-US" sz="1400" dirty="0">
                <a:solidFill>
                  <a:srgbClr val="BA00E8"/>
                </a:solidFill>
                <a:latin typeface="Century Gothic" panose="020B0502020202020204" pitchFamily="34" charset="0"/>
              </a:rPr>
              <a:t>Input preparation        Calibration Inputs	 Post-Calibration Analysis</a:t>
            </a:r>
          </a:p>
        </p:txBody>
      </p:sp>
      <p:sp>
        <p:nvSpPr>
          <p:cNvPr id="36" name="TextBox 35">
            <a:extLst>
              <a:ext uri="{FF2B5EF4-FFF2-40B4-BE49-F238E27FC236}">
                <a16:creationId xmlns:a16="http://schemas.microsoft.com/office/drawing/2014/main" id="{400B826E-856C-414B-83B1-71F11D09BEFF}"/>
              </a:ext>
            </a:extLst>
          </p:cNvPr>
          <p:cNvSpPr txBox="1"/>
          <p:nvPr/>
        </p:nvSpPr>
        <p:spPr>
          <a:xfrm>
            <a:off x="9013742" y="5621329"/>
            <a:ext cx="4445882"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Mahn-Hung Le, University of Virginia</a:t>
            </a:r>
          </a:p>
        </p:txBody>
      </p:sp>
    </p:spTree>
    <p:extLst>
      <p:ext uri="{BB962C8B-B14F-4D97-AF65-F5344CB8AC3E}">
        <p14:creationId xmlns:p14="http://schemas.microsoft.com/office/powerpoint/2010/main" val="3824215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C2F969-93BC-4338-B775-983CE5FE61E0}"/>
              </a:ext>
            </a:extLst>
          </p:cNvPr>
          <p:cNvSpPr txBox="1"/>
          <p:nvPr/>
        </p:nvSpPr>
        <p:spPr>
          <a:xfrm>
            <a:off x="318655" y="263236"/>
            <a:ext cx="100914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Results – SWAT</a:t>
            </a:r>
            <a:endParaRPr lang="en-US" dirty="0"/>
          </a:p>
        </p:txBody>
      </p:sp>
      <p:sp>
        <p:nvSpPr>
          <p:cNvPr id="6" name="TextBox 5">
            <a:extLst>
              <a:ext uri="{FF2B5EF4-FFF2-40B4-BE49-F238E27FC236}">
                <a16:creationId xmlns:a16="http://schemas.microsoft.com/office/drawing/2014/main" id="{4676E14C-22A8-4E29-AFE9-444F3E1D9AD0}"/>
              </a:ext>
            </a:extLst>
          </p:cNvPr>
          <p:cNvSpPr txBox="1"/>
          <p:nvPr/>
        </p:nvSpPr>
        <p:spPr>
          <a:xfrm>
            <a:off x="7919701" y="971871"/>
            <a:ext cx="310561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chemeClr val="tx1">
                    <a:lumMod val="75000"/>
                    <a:lumOff val="25000"/>
                  </a:schemeClr>
                </a:solidFill>
                <a:latin typeface="Century Gothic"/>
              </a:rPr>
              <a:t>Phosphorus Balance</a:t>
            </a:r>
            <a:endParaRPr lang="en-US" sz="2200" b="1" dirty="0">
              <a:solidFill>
                <a:schemeClr val="tx1">
                  <a:lumMod val="75000"/>
                  <a:lumOff val="25000"/>
                </a:schemeClr>
              </a:solidFill>
              <a:cs typeface="Calibri"/>
            </a:endParaRPr>
          </a:p>
        </p:txBody>
      </p:sp>
      <p:sp>
        <p:nvSpPr>
          <p:cNvPr id="12" name="TextBox 11">
            <a:extLst>
              <a:ext uri="{FF2B5EF4-FFF2-40B4-BE49-F238E27FC236}">
                <a16:creationId xmlns:a16="http://schemas.microsoft.com/office/drawing/2014/main" id="{C9F81BC0-D7BB-4939-A6D7-D16425D9D336}"/>
              </a:ext>
            </a:extLst>
          </p:cNvPr>
          <p:cNvSpPr txBox="1"/>
          <p:nvPr/>
        </p:nvSpPr>
        <p:spPr>
          <a:xfrm>
            <a:off x="1901140" y="990014"/>
            <a:ext cx="199049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chemeClr val="tx1">
                    <a:lumMod val="75000"/>
                    <a:lumOff val="25000"/>
                  </a:schemeClr>
                </a:solidFill>
                <a:latin typeface="Century Gothic"/>
              </a:rPr>
              <a:t>NO</a:t>
            </a:r>
            <a:r>
              <a:rPr lang="en-US" sz="2200" b="1" dirty="0">
                <a:solidFill>
                  <a:schemeClr val="tx1">
                    <a:lumMod val="75000"/>
                    <a:lumOff val="25000"/>
                  </a:schemeClr>
                </a:solidFill>
                <a:latin typeface="Century Gothic"/>
                <a:ea typeface="+mn-lt"/>
                <a:cs typeface="+mn-lt"/>
              </a:rPr>
              <a:t>₂ Balance</a:t>
            </a:r>
            <a:endParaRPr lang="en-US" dirty="0">
              <a:solidFill>
                <a:schemeClr val="tx1">
                  <a:lumMod val="75000"/>
                  <a:lumOff val="25000"/>
                </a:schemeClr>
              </a:solidFill>
              <a:latin typeface="Century Gothic"/>
            </a:endParaRPr>
          </a:p>
        </p:txBody>
      </p:sp>
      <p:sp>
        <p:nvSpPr>
          <p:cNvPr id="10" name="Rectangle 9">
            <a:extLst>
              <a:ext uri="{FF2B5EF4-FFF2-40B4-BE49-F238E27FC236}">
                <a16:creationId xmlns:a16="http://schemas.microsoft.com/office/drawing/2014/main" id="{A0750E6D-197F-4B03-8961-C68FE09487A3}"/>
              </a:ext>
            </a:extLst>
          </p:cNvPr>
          <p:cNvSpPr/>
          <p:nvPr/>
        </p:nvSpPr>
        <p:spPr>
          <a:xfrm>
            <a:off x="4619844" y="5523613"/>
            <a:ext cx="584788" cy="611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D78C59CD-9286-4792-9F0F-31123D2434DE}"/>
              </a:ext>
            </a:extLst>
          </p:cNvPr>
          <p:cNvGrpSpPr/>
          <p:nvPr/>
        </p:nvGrpSpPr>
        <p:grpSpPr>
          <a:xfrm>
            <a:off x="5215364" y="5354419"/>
            <a:ext cx="315433" cy="687646"/>
            <a:chOff x="5215364" y="5354419"/>
            <a:chExt cx="315433" cy="687646"/>
          </a:xfrm>
        </p:grpSpPr>
        <p:sp>
          <p:nvSpPr>
            <p:cNvPr id="23" name="Isosceles Triangle 22">
              <a:extLst>
                <a:ext uri="{FF2B5EF4-FFF2-40B4-BE49-F238E27FC236}">
                  <a16:creationId xmlns:a16="http://schemas.microsoft.com/office/drawing/2014/main" id="{11782B7C-BD60-4166-BE75-C9D04F5F9922}"/>
                </a:ext>
              </a:extLst>
            </p:cNvPr>
            <p:cNvSpPr/>
            <p:nvPr/>
          </p:nvSpPr>
          <p:spPr>
            <a:xfrm>
              <a:off x="5284642" y="5354419"/>
              <a:ext cx="212650" cy="36327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411D65A-73CA-4C1D-B219-6A81FDC4BB4D}"/>
                </a:ext>
              </a:extLst>
            </p:cNvPr>
            <p:cNvSpPr txBox="1"/>
            <p:nvPr/>
          </p:nvSpPr>
          <p:spPr>
            <a:xfrm>
              <a:off x="5215364" y="5672733"/>
              <a:ext cx="3154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entury Gothic"/>
                </a:rPr>
                <a:t>N</a:t>
              </a:r>
            </a:p>
          </p:txBody>
        </p:sp>
      </p:grpSp>
      <p:pic>
        <p:nvPicPr>
          <p:cNvPr id="2" name="Picture 3" descr="Map&#10;&#10;Description automatically generated">
            <a:extLst>
              <a:ext uri="{FF2B5EF4-FFF2-40B4-BE49-F238E27FC236}">
                <a16:creationId xmlns:a16="http://schemas.microsoft.com/office/drawing/2014/main" id="{482DE28A-91B5-474E-A7C6-E7FD2AE9CEF1}"/>
              </a:ext>
            </a:extLst>
          </p:cNvPr>
          <p:cNvPicPr>
            <a:picLocks noChangeAspect="1"/>
          </p:cNvPicPr>
          <p:nvPr/>
        </p:nvPicPr>
        <p:blipFill rotWithShape="1">
          <a:blip r:embed="rId3"/>
          <a:srcRect l="13186" r="-133"/>
          <a:stretch/>
        </p:blipFill>
        <p:spPr>
          <a:xfrm>
            <a:off x="-39" y="1570802"/>
            <a:ext cx="5714845" cy="4537552"/>
          </a:xfrm>
          <a:prstGeom prst="rect">
            <a:avLst/>
          </a:prstGeom>
        </p:spPr>
      </p:pic>
      <p:sp>
        <p:nvSpPr>
          <p:cNvPr id="24" name="Rectangle 23">
            <a:extLst>
              <a:ext uri="{FF2B5EF4-FFF2-40B4-BE49-F238E27FC236}">
                <a16:creationId xmlns:a16="http://schemas.microsoft.com/office/drawing/2014/main" id="{609B9DD3-DF84-4B9B-827C-CF4DCF05B34E}"/>
              </a:ext>
            </a:extLst>
          </p:cNvPr>
          <p:cNvSpPr/>
          <p:nvPr/>
        </p:nvSpPr>
        <p:spPr>
          <a:xfrm>
            <a:off x="2288876" y="5789762"/>
            <a:ext cx="1351470" cy="129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B0F1C50-6B94-4CA1-9AB0-B22C1E31B42E}"/>
              </a:ext>
            </a:extLst>
          </p:cNvPr>
          <p:cNvSpPr txBox="1"/>
          <p:nvPr/>
        </p:nvSpPr>
        <p:spPr>
          <a:xfrm>
            <a:off x="2189541" y="5728209"/>
            <a:ext cx="169419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panose="020B0502020202020204" pitchFamily="34" charset="0"/>
              </a:rPr>
              <a:t>0        25       50       75 km</a:t>
            </a:r>
            <a:endParaRPr lang="en-US" sz="900" dirty="0">
              <a:solidFill>
                <a:schemeClr val="tx1">
                  <a:lumMod val="75000"/>
                  <a:lumOff val="25000"/>
                </a:schemeClr>
              </a:solidFill>
              <a:latin typeface="Century Gothic" panose="020B0502020202020204" pitchFamily="34" charset="0"/>
              <a:cs typeface="Calibri"/>
            </a:endParaRPr>
          </a:p>
        </p:txBody>
      </p:sp>
      <p:sp>
        <p:nvSpPr>
          <p:cNvPr id="8" name="Rectangle 7">
            <a:extLst>
              <a:ext uri="{FF2B5EF4-FFF2-40B4-BE49-F238E27FC236}">
                <a16:creationId xmlns:a16="http://schemas.microsoft.com/office/drawing/2014/main" id="{CC05BFEC-58D1-41B4-A9EC-0EE695170055}"/>
              </a:ext>
            </a:extLst>
          </p:cNvPr>
          <p:cNvSpPr/>
          <p:nvPr/>
        </p:nvSpPr>
        <p:spPr>
          <a:xfrm>
            <a:off x="-2007" y="4754633"/>
            <a:ext cx="1091885" cy="1346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8C3AE44-122A-4706-BE2A-68C3EAE73272}"/>
              </a:ext>
            </a:extLst>
          </p:cNvPr>
          <p:cNvSpPr/>
          <p:nvPr/>
        </p:nvSpPr>
        <p:spPr>
          <a:xfrm>
            <a:off x="-3102" y="1567206"/>
            <a:ext cx="1093805" cy="41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336FA2C-9FDB-41CF-9312-607BCAE40278}"/>
              </a:ext>
            </a:extLst>
          </p:cNvPr>
          <p:cNvSpPr/>
          <p:nvPr/>
        </p:nvSpPr>
        <p:spPr>
          <a:xfrm>
            <a:off x="-2009" y="1980531"/>
            <a:ext cx="542527" cy="360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93F9158-C895-4774-A0D8-74D86624EE83}"/>
              </a:ext>
            </a:extLst>
          </p:cNvPr>
          <p:cNvSpPr/>
          <p:nvPr/>
        </p:nvSpPr>
        <p:spPr>
          <a:xfrm>
            <a:off x="180" y="2343397"/>
            <a:ext cx="271264" cy="20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242F9EA-1803-4B5F-B629-5ACC6F2935DE}"/>
              </a:ext>
            </a:extLst>
          </p:cNvPr>
          <p:cNvSpPr/>
          <p:nvPr/>
        </p:nvSpPr>
        <p:spPr>
          <a:xfrm>
            <a:off x="4617109" y="5587581"/>
            <a:ext cx="805132" cy="560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4AE0ED2C-7A70-4FCC-8FFC-7F2353FBADD2}"/>
              </a:ext>
            </a:extLst>
          </p:cNvPr>
          <p:cNvGrpSpPr/>
          <p:nvPr/>
        </p:nvGrpSpPr>
        <p:grpSpPr>
          <a:xfrm>
            <a:off x="5171205" y="5210988"/>
            <a:ext cx="315433" cy="687646"/>
            <a:chOff x="5171205" y="5210988"/>
            <a:chExt cx="315433" cy="687646"/>
          </a:xfrm>
        </p:grpSpPr>
        <p:sp>
          <p:nvSpPr>
            <p:cNvPr id="42" name="Isosceles Triangle 41">
              <a:extLst>
                <a:ext uri="{FF2B5EF4-FFF2-40B4-BE49-F238E27FC236}">
                  <a16:creationId xmlns:a16="http://schemas.microsoft.com/office/drawing/2014/main" id="{433CB27B-A085-4610-830A-7C7C0B82A5AA}"/>
                </a:ext>
              </a:extLst>
            </p:cNvPr>
            <p:cNvSpPr/>
            <p:nvPr/>
          </p:nvSpPr>
          <p:spPr>
            <a:xfrm>
              <a:off x="5240483" y="5210988"/>
              <a:ext cx="212650" cy="363279"/>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76C75C56-016D-46EA-870A-FFBABA5C62FD}"/>
                </a:ext>
              </a:extLst>
            </p:cNvPr>
            <p:cNvSpPr txBox="1"/>
            <p:nvPr/>
          </p:nvSpPr>
          <p:spPr>
            <a:xfrm>
              <a:off x="5171205" y="5529302"/>
              <a:ext cx="3154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entury Gothic"/>
                </a:rPr>
                <a:t>N</a:t>
              </a:r>
            </a:p>
          </p:txBody>
        </p:sp>
      </p:grpSp>
      <p:grpSp>
        <p:nvGrpSpPr>
          <p:cNvPr id="56" name="Group 55">
            <a:extLst>
              <a:ext uri="{FF2B5EF4-FFF2-40B4-BE49-F238E27FC236}">
                <a16:creationId xmlns:a16="http://schemas.microsoft.com/office/drawing/2014/main" id="{82755376-95EA-4D88-AB49-1AE4E88699C4}"/>
              </a:ext>
            </a:extLst>
          </p:cNvPr>
          <p:cNvGrpSpPr/>
          <p:nvPr/>
        </p:nvGrpSpPr>
        <p:grpSpPr>
          <a:xfrm>
            <a:off x="5497452" y="1430078"/>
            <a:ext cx="6556827" cy="4678323"/>
            <a:chOff x="5497452" y="1430078"/>
            <a:chExt cx="6556827" cy="4678323"/>
          </a:xfrm>
        </p:grpSpPr>
        <p:sp>
          <p:nvSpPr>
            <p:cNvPr id="11" name="Rectangle 10">
              <a:extLst>
                <a:ext uri="{FF2B5EF4-FFF2-40B4-BE49-F238E27FC236}">
                  <a16:creationId xmlns:a16="http://schemas.microsoft.com/office/drawing/2014/main" id="{DF6683AF-ED3E-41B1-BB6C-94EF7EA03974}"/>
                </a:ext>
              </a:extLst>
            </p:cNvPr>
            <p:cNvSpPr/>
            <p:nvPr/>
          </p:nvSpPr>
          <p:spPr>
            <a:xfrm>
              <a:off x="10955077" y="5452728"/>
              <a:ext cx="584788" cy="655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Map&#10;&#10;Description automatically generated">
              <a:extLst>
                <a:ext uri="{FF2B5EF4-FFF2-40B4-BE49-F238E27FC236}">
                  <a16:creationId xmlns:a16="http://schemas.microsoft.com/office/drawing/2014/main" id="{79BE9800-E765-4ACD-BD3B-81BDBB44CA85}"/>
                </a:ext>
              </a:extLst>
            </p:cNvPr>
            <p:cNvPicPr>
              <a:picLocks noChangeAspect="1"/>
            </p:cNvPicPr>
            <p:nvPr/>
          </p:nvPicPr>
          <p:blipFill rotWithShape="1">
            <a:blip r:embed="rId4"/>
            <a:srcRect l="14885" t="50" b="-193"/>
            <a:stretch/>
          </p:blipFill>
          <p:spPr>
            <a:xfrm>
              <a:off x="6480932" y="1430078"/>
              <a:ext cx="5573347" cy="4611512"/>
            </a:xfrm>
            <a:prstGeom prst="rect">
              <a:avLst/>
            </a:prstGeom>
          </p:spPr>
        </p:pic>
        <p:sp>
          <p:nvSpPr>
            <p:cNvPr id="14" name="Rectangle 13">
              <a:extLst>
                <a:ext uri="{FF2B5EF4-FFF2-40B4-BE49-F238E27FC236}">
                  <a16:creationId xmlns:a16="http://schemas.microsoft.com/office/drawing/2014/main" id="{9B00E979-268A-428C-B2ED-8C5625A5C7C5}"/>
                </a:ext>
              </a:extLst>
            </p:cNvPr>
            <p:cNvSpPr/>
            <p:nvPr/>
          </p:nvSpPr>
          <p:spPr>
            <a:xfrm>
              <a:off x="5497452" y="1430078"/>
              <a:ext cx="1169790" cy="1160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DCC3764-B13C-464A-A5A2-BE242AF15D21}"/>
                </a:ext>
              </a:extLst>
            </p:cNvPr>
            <p:cNvSpPr/>
            <p:nvPr/>
          </p:nvSpPr>
          <p:spPr>
            <a:xfrm>
              <a:off x="5721867" y="4206727"/>
              <a:ext cx="1468891" cy="1787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C873BBE-FC0C-4FA2-8AB5-2E441E25AA6F}"/>
                </a:ext>
              </a:extLst>
            </p:cNvPr>
            <p:cNvSpPr/>
            <p:nvPr/>
          </p:nvSpPr>
          <p:spPr>
            <a:xfrm>
              <a:off x="6640032" y="1430078"/>
              <a:ext cx="1275906" cy="283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D07A6E4-D99E-4196-97BE-8ACA9A0D8375}"/>
                </a:ext>
              </a:extLst>
            </p:cNvPr>
            <p:cNvSpPr/>
            <p:nvPr/>
          </p:nvSpPr>
          <p:spPr>
            <a:xfrm>
              <a:off x="6393046" y="1750163"/>
              <a:ext cx="549348" cy="336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312FC9F3-C7FC-481F-AF0D-2FDCD73CE209}"/>
                </a:ext>
              </a:extLst>
            </p:cNvPr>
            <p:cNvGrpSpPr/>
            <p:nvPr/>
          </p:nvGrpSpPr>
          <p:grpSpPr>
            <a:xfrm>
              <a:off x="11425355" y="5239742"/>
              <a:ext cx="315433" cy="687646"/>
              <a:chOff x="5171205" y="5210988"/>
              <a:chExt cx="315433" cy="687646"/>
            </a:xfrm>
          </p:grpSpPr>
          <p:sp>
            <p:nvSpPr>
              <p:cNvPr id="47" name="Isosceles Triangle 46">
                <a:extLst>
                  <a:ext uri="{FF2B5EF4-FFF2-40B4-BE49-F238E27FC236}">
                    <a16:creationId xmlns:a16="http://schemas.microsoft.com/office/drawing/2014/main" id="{BF188FBB-93B4-41D9-B849-AB0C01F88038}"/>
                  </a:ext>
                </a:extLst>
              </p:cNvPr>
              <p:cNvSpPr/>
              <p:nvPr/>
            </p:nvSpPr>
            <p:spPr>
              <a:xfrm>
                <a:off x="5240483" y="5210988"/>
                <a:ext cx="212650" cy="363279"/>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F29B8324-25CC-4F42-A3BD-1D2EE526264B}"/>
                  </a:ext>
                </a:extLst>
              </p:cNvPr>
              <p:cNvSpPr txBox="1"/>
              <p:nvPr/>
            </p:nvSpPr>
            <p:spPr>
              <a:xfrm>
                <a:off x="5171205" y="5529302"/>
                <a:ext cx="3154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latin typeface="Century Gothic"/>
                  </a:rPr>
                  <a:t>N</a:t>
                </a:r>
              </a:p>
            </p:txBody>
          </p:sp>
        </p:grpSp>
        <p:sp>
          <p:nvSpPr>
            <p:cNvPr id="49" name="Rectangle 48">
              <a:extLst>
                <a:ext uri="{FF2B5EF4-FFF2-40B4-BE49-F238E27FC236}">
                  <a16:creationId xmlns:a16="http://schemas.microsoft.com/office/drawing/2014/main" id="{98EF79D4-7839-4E85-A96C-A5C00677FE65}"/>
                </a:ext>
              </a:extLst>
            </p:cNvPr>
            <p:cNvSpPr/>
            <p:nvPr/>
          </p:nvSpPr>
          <p:spPr>
            <a:xfrm>
              <a:off x="10958422" y="5415951"/>
              <a:ext cx="416943" cy="589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1">
              <a:extLst>
                <a:ext uri="{FF2B5EF4-FFF2-40B4-BE49-F238E27FC236}">
                  <a16:creationId xmlns:a16="http://schemas.microsoft.com/office/drawing/2014/main" id="{0F57BE9A-D638-4FB7-8FDB-81F3CCC33CD9}"/>
                </a:ext>
              </a:extLst>
            </p:cNvPr>
            <p:cNvSpPr txBox="1"/>
            <p:nvPr/>
          </p:nvSpPr>
          <p:spPr>
            <a:xfrm>
              <a:off x="8591778" y="5643966"/>
              <a:ext cx="1461963"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000000"/>
                  </a:solidFill>
                </a:rPr>
                <a:t>0          25         50        75 km</a:t>
              </a:r>
              <a:endParaRPr lang="en-US" sz="900" dirty="0">
                <a:solidFill>
                  <a:srgbClr val="000000"/>
                </a:solidFill>
                <a:cs typeface="Calibri"/>
              </a:endParaRPr>
            </a:p>
          </p:txBody>
        </p:sp>
        <p:sp>
          <p:nvSpPr>
            <p:cNvPr id="55" name="Rectangle 54">
              <a:extLst>
                <a:ext uri="{FF2B5EF4-FFF2-40B4-BE49-F238E27FC236}">
                  <a16:creationId xmlns:a16="http://schemas.microsoft.com/office/drawing/2014/main" id="{D53425E5-2B19-4736-A279-40A9A552527C}"/>
                </a:ext>
              </a:extLst>
            </p:cNvPr>
            <p:cNvSpPr/>
            <p:nvPr/>
          </p:nvSpPr>
          <p:spPr>
            <a:xfrm>
              <a:off x="8643668" y="5707672"/>
              <a:ext cx="1351470" cy="129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36" name="Group 35">
            <a:extLst>
              <a:ext uri="{FF2B5EF4-FFF2-40B4-BE49-F238E27FC236}">
                <a16:creationId xmlns:a16="http://schemas.microsoft.com/office/drawing/2014/main" id="{79A8CA44-62C5-4F43-9B08-700FCEAA34FD}"/>
              </a:ext>
            </a:extLst>
          </p:cNvPr>
          <p:cNvGrpSpPr/>
          <p:nvPr/>
        </p:nvGrpSpPr>
        <p:grpSpPr>
          <a:xfrm>
            <a:off x="155173" y="5049390"/>
            <a:ext cx="2743200" cy="1591298"/>
            <a:chOff x="84839" y="4965401"/>
            <a:chExt cx="2743200" cy="1297342"/>
          </a:xfrm>
        </p:grpSpPr>
        <p:sp>
          <p:nvSpPr>
            <p:cNvPr id="37" name="Rectangle 36">
              <a:extLst>
                <a:ext uri="{FF2B5EF4-FFF2-40B4-BE49-F238E27FC236}">
                  <a16:creationId xmlns:a16="http://schemas.microsoft.com/office/drawing/2014/main" id="{744BF91B-DE7C-4774-A01B-488A97144864}"/>
                </a:ext>
              </a:extLst>
            </p:cNvPr>
            <p:cNvSpPr/>
            <p:nvPr/>
          </p:nvSpPr>
          <p:spPr>
            <a:xfrm>
              <a:off x="163032" y="5443869"/>
              <a:ext cx="354417" cy="7974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8" name="Rectangle 37">
              <a:extLst>
                <a:ext uri="{FF2B5EF4-FFF2-40B4-BE49-F238E27FC236}">
                  <a16:creationId xmlns:a16="http://schemas.microsoft.com/office/drawing/2014/main" id="{6DE05F80-C315-4F22-9F43-A88AB577D8E2}"/>
                </a:ext>
              </a:extLst>
            </p:cNvPr>
            <p:cNvSpPr/>
            <p:nvPr/>
          </p:nvSpPr>
          <p:spPr>
            <a:xfrm>
              <a:off x="163032" y="5607355"/>
              <a:ext cx="354417" cy="7974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9" name="Rectangle 38">
              <a:extLst>
                <a:ext uri="{FF2B5EF4-FFF2-40B4-BE49-F238E27FC236}">
                  <a16:creationId xmlns:a16="http://schemas.microsoft.com/office/drawing/2014/main" id="{3BECA7E3-36AD-49F4-8392-7D57511200D3}"/>
                </a:ext>
              </a:extLst>
            </p:cNvPr>
            <p:cNvSpPr/>
            <p:nvPr/>
          </p:nvSpPr>
          <p:spPr>
            <a:xfrm>
              <a:off x="163032" y="5770842"/>
              <a:ext cx="354417" cy="7974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0" name="Rectangle 39">
              <a:extLst>
                <a:ext uri="{FF2B5EF4-FFF2-40B4-BE49-F238E27FC236}">
                  <a16:creationId xmlns:a16="http://schemas.microsoft.com/office/drawing/2014/main" id="{FBAA4CBC-1CA9-44C1-8A56-46CA44CDF420}"/>
                </a:ext>
              </a:extLst>
            </p:cNvPr>
            <p:cNvSpPr/>
            <p:nvPr/>
          </p:nvSpPr>
          <p:spPr>
            <a:xfrm>
              <a:off x="163031" y="5934328"/>
              <a:ext cx="354417" cy="7974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1" name="Rectangle 40">
              <a:extLst>
                <a:ext uri="{FF2B5EF4-FFF2-40B4-BE49-F238E27FC236}">
                  <a16:creationId xmlns:a16="http://schemas.microsoft.com/office/drawing/2014/main" id="{7809A1FC-B187-43DE-A31F-35AA4E7C2134}"/>
                </a:ext>
              </a:extLst>
            </p:cNvPr>
            <p:cNvSpPr/>
            <p:nvPr/>
          </p:nvSpPr>
          <p:spPr>
            <a:xfrm>
              <a:off x="163032" y="6097814"/>
              <a:ext cx="354417" cy="7974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3" name="TextBox 42">
              <a:extLst>
                <a:ext uri="{FF2B5EF4-FFF2-40B4-BE49-F238E27FC236}">
                  <a16:creationId xmlns:a16="http://schemas.microsoft.com/office/drawing/2014/main" id="{B8EBEA7B-C754-4FB7-BA4C-BFEFFC19EF5A}"/>
                </a:ext>
              </a:extLst>
            </p:cNvPr>
            <p:cNvSpPr txBox="1"/>
            <p:nvPr/>
          </p:nvSpPr>
          <p:spPr>
            <a:xfrm>
              <a:off x="508317" y="5392877"/>
              <a:ext cx="735554" cy="869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00"/>
                </a:spcAft>
              </a:pPr>
              <a:r>
                <a:rPr lang="en-US" sz="1200" dirty="0">
                  <a:solidFill>
                    <a:schemeClr val="tx1">
                      <a:lumMod val="75000"/>
                      <a:lumOff val="25000"/>
                    </a:schemeClr>
                  </a:solidFill>
                  <a:latin typeface="Century Gothic"/>
                </a:rPr>
                <a:t>0-1</a:t>
              </a:r>
              <a:endParaRPr lang="en-US" sz="1200" dirty="0">
                <a:solidFill>
                  <a:schemeClr val="tx1">
                    <a:lumMod val="75000"/>
                    <a:lumOff val="25000"/>
                  </a:schemeClr>
                </a:solidFill>
                <a:latin typeface="Century Gothic"/>
                <a:cs typeface="Calibri"/>
              </a:endParaRPr>
            </a:p>
            <a:p>
              <a:pPr algn="l">
                <a:spcAft>
                  <a:spcPts val="100"/>
                </a:spcAft>
              </a:pPr>
              <a:r>
                <a:rPr lang="en-US" sz="1200" dirty="0">
                  <a:solidFill>
                    <a:schemeClr val="tx1">
                      <a:lumMod val="75000"/>
                      <a:lumOff val="25000"/>
                    </a:schemeClr>
                  </a:solidFill>
                  <a:latin typeface="Century Gothic"/>
                  <a:cs typeface="Calibri"/>
                </a:rPr>
                <a:t>1-3</a:t>
              </a:r>
            </a:p>
            <a:p>
              <a:pPr>
                <a:spcAft>
                  <a:spcPts val="100"/>
                </a:spcAft>
              </a:pPr>
              <a:r>
                <a:rPr lang="en-US" sz="1200" dirty="0">
                  <a:solidFill>
                    <a:schemeClr val="tx1">
                      <a:lumMod val="75000"/>
                      <a:lumOff val="25000"/>
                    </a:schemeClr>
                  </a:solidFill>
                  <a:latin typeface="Century Gothic"/>
                  <a:cs typeface="Calibri"/>
                </a:rPr>
                <a:t>3-6</a:t>
              </a:r>
            </a:p>
            <a:p>
              <a:pPr>
                <a:spcAft>
                  <a:spcPts val="100"/>
                </a:spcAft>
              </a:pPr>
              <a:r>
                <a:rPr lang="en-US" sz="1200" dirty="0">
                  <a:solidFill>
                    <a:schemeClr val="tx1">
                      <a:lumMod val="75000"/>
                      <a:lumOff val="25000"/>
                    </a:schemeClr>
                  </a:solidFill>
                  <a:latin typeface="Century Gothic"/>
                  <a:cs typeface="Calibri"/>
                </a:rPr>
                <a:t>6-20</a:t>
              </a:r>
            </a:p>
            <a:p>
              <a:pPr>
                <a:spcAft>
                  <a:spcPts val="100"/>
                </a:spcAft>
              </a:pPr>
              <a:r>
                <a:rPr lang="en-US" sz="1200" dirty="0">
                  <a:solidFill>
                    <a:schemeClr val="tx1">
                      <a:lumMod val="75000"/>
                      <a:lumOff val="25000"/>
                    </a:schemeClr>
                  </a:solidFill>
                  <a:latin typeface="Century Gothic"/>
                  <a:cs typeface="Calibri"/>
                </a:rPr>
                <a:t>20-28</a:t>
              </a:r>
            </a:p>
          </p:txBody>
        </p:sp>
        <p:sp>
          <p:nvSpPr>
            <p:cNvPr id="50" name="TextBox 49">
              <a:extLst>
                <a:ext uri="{FF2B5EF4-FFF2-40B4-BE49-F238E27FC236}">
                  <a16:creationId xmlns:a16="http://schemas.microsoft.com/office/drawing/2014/main" id="{BDD86508-DB04-4045-BCB0-29412015A3EB}"/>
                </a:ext>
              </a:extLst>
            </p:cNvPr>
            <p:cNvSpPr txBox="1"/>
            <p:nvPr/>
          </p:nvSpPr>
          <p:spPr>
            <a:xfrm>
              <a:off x="84839" y="4965401"/>
              <a:ext cx="2743200" cy="476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75000"/>
                      <a:lumOff val="25000"/>
                    </a:schemeClr>
                  </a:solidFill>
                  <a:latin typeface="Century Gothic"/>
                </a:rPr>
                <a:t>NO</a:t>
              </a:r>
              <a:r>
                <a:rPr lang="en-US" sz="1600" b="1" dirty="0">
                  <a:solidFill>
                    <a:schemeClr val="tx1">
                      <a:lumMod val="75000"/>
                      <a:lumOff val="25000"/>
                    </a:schemeClr>
                  </a:solidFill>
                  <a:latin typeface="Century Gothic"/>
                  <a:ea typeface="+mn-lt"/>
                  <a:cs typeface="+mn-lt"/>
                </a:rPr>
                <a:t>₂ Balance </a:t>
              </a:r>
            </a:p>
            <a:p>
              <a:r>
                <a:rPr lang="en-US" sz="1600" b="1" dirty="0">
                  <a:solidFill>
                    <a:schemeClr val="tx1">
                      <a:lumMod val="75000"/>
                      <a:lumOff val="25000"/>
                    </a:schemeClr>
                  </a:solidFill>
                  <a:latin typeface="Century Gothic"/>
                  <a:ea typeface="+mn-lt"/>
                  <a:cs typeface="+mn-lt"/>
                </a:rPr>
                <a:t>(mg/L)</a:t>
              </a:r>
              <a:endParaRPr lang="en-US" sz="1600" b="1" dirty="0">
                <a:solidFill>
                  <a:schemeClr val="tx1">
                    <a:lumMod val="75000"/>
                    <a:lumOff val="25000"/>
                  </a:schemeClr>
                </a:solidFill>
                <a:latin typeface="Century Gothic"/>
                <a:cs typeface="Calibri"/>
              </a:endParaRPr>
            </a:p>
          </p:txBody>
        </p:sp>
      </p:grpSp>
      <p:grpSp>
        <p:nvGrpSpPr>
          <p:cNvPr id="51" name="Group 50">
            <a:extLst>
              <a:ext uri="{FF2B5EF4-FFF2-40B4-BE49-F238E27FC236}">
                <a16:creationId xmlns:a16="http://schemas.microsoft.com/office/drawing/2014/main" id="{625E1D90-4A86-4D3D-B654-94D905CDD790}"/>
              </a:ext>
            </a:extLst>
          </p:cNvPr>
          <p:cNvGrpSpPr/>
          <p:nvPr/>
        </p:nvGrpSpPr>
        <p:grpSpPr>
          <a:xfrm>
            <a:off x="6377745" y="5097869"/>
            <a:ext cx="3423422" cy="1607731"/>
            <a:chOff x="84839" y="4814936"/>
            <a:chExt cx="3423422" cy="1607731"/>
          </a:xfrm>
        </p:grpSpPr>
        <p:sp>
          <p:nvSpPr>
            <p:cNvPr id="52" name="Rectangle 51">
              <a:extLst>
                <a:ext uri="{FF2B5EF4-FFF2-40B4-BE49-F238E27FC236}">
                  <a16:creationId xmlns:a16="http://schemas.microsoft.com/office/drawing/2014/main" id="{C3B83864-6889-4F82-9B02-3E1D45BF2CB4}"/>
                </a:ext>
              </a:extLst>
            </p:cNvPr>
            <p:cNvSpPr/>
            <p:nvPr/>
          </p:nvSpPr>
          <p:spPr>
            <a:xfrm>
              <a:off x="163032" y="5443869"/>
              <a:ext cx="354417" cy="7974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3" name="Rectangle 52">
              <a:extLst>
                <a:ext uri="{FF2B5EF4-FFF2-40B4-BE49-F238E27FC236}">
                  <a16:creationId xmlns:a16="http://schemas.microsoft.com/office/drawing/2014/main" id="{86DFF336-6A16-45DF-AD5A-1AD26D7116D7}"/>
                </a:ext>
              </a:extLst>
            </p:cNvPr>
            <p:cNvSpPr/>
            <p:nvPr/>
          </p:nvSpPr>
          <p:spPr>
            <a:xfrm>
              <a:off x="163032" y="5641471"/>
              <a:ext cx="354417" cy="7974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7" name="Rectangle 56">
              <a:extLst>
                <a:ext uri="{FF2B5EF4-FFF2-40B4-BE49-F238E27FC236}">
                  <a16:creationId xmlns:a16="http://schemas.microsoft.com/office/drawing/2014/main" id="{CE2411B0-070B-4305-B7DC-CAABFEBA0ACC}"/>
                </a:ext>
              </a:extLst>
            </p:cNvPr>
            <p:cNvSpPr/>
            <p:nvPr/>
          </p:nvSpPr>
          <p:spPr>
            <a:xfrm>
              <a:off x="163032" y="5839073"/>
              <a:ext cx="354417" cy="7974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8" name="Rectangle 57">
              <a:extLst>
                <a:ext uri="{FF2B5EF4-FFF2-40B4-BE49-F238E27FC236}">
                  <a16:creationId xmlns:a16="http://schemas.microsoft.com/office/drawing/2014/main" id="{4945EF47-C91C-4CEE-A6AA-EE639C589B45}"/>
                </a:ext>
              </a:extLst>
            </p:cNvPr>
            <p:cNvSpPr/>
            <p:nvPr/>
          </p:nvSpPr>
          <p:spPr>
            <a:xfrm>
              <a:off x="163031" y="6036675"/>
              <a:ext cx="354417" cy="7974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9" name="Rectangle 58">
              <a:extLst>
                <a:ext uri="{FF2B5EF4-FFF2-40B4-BE49-F238E27FC236}">
                  <a16:creationId xmlns:a16="http://schemas.microsoft.com/office/drawing/2014/main" id="{46ABA39C-45FA-42FB-80C0-474596932465}"/>
                </a:ext>
              </a:extLst>
            </p:cNvPr>
            <p:cNvSpPr/>
            <p:nvPr/>
          </p:nvSpPr>
          <p:spPr>
            <a:xfrm>
              <a:off x="163032" y="6234276"/>
              <a:ext cx="354417" cy="7974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0" name="TextBox 59">
              <a:extLst>
                <a:ext uri="{FF2B5EF4-FFF2-40B4-BE49-F238E27FC236}">
                  <a16:creationId xmlns:a16="http://schemas.microsoft.com/office/drawing/2014/main" id="{38910189-9393-4599-A2A1-149680FA4326}"/>
                </a:ext>
              </a:extLst>
            </p:cNvPr>
            <p:cNvSpPr txBox="1"/>
            <p:nvPr/>
          </p:nvSpPr>
          <p:spPr>
            <a:xfrm>
              <a:off x="482452" y="5355708"/>
              <a:ext cx="869484" cy="10669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00"/>
                </a:spcAft>
              </a:pPr>
              <a:r>
                <a:rPr lang="en-US" sz="1200" dirty="0">
                  <a:solidFill>
                    <a:schemeClr val="tx1">
                      <a:lumMod val="75000"/>
                      <a:lumOff val="25000"/>
                    </a:schemeClr>
                  </a:solidFill>
                  <a:latin typeface="Century Gothic"/>
                </a:rPr>
                <a:t>0-1</a:t>
              </a:r>
              <a:endParaRPr lang="en-US" sz="1200" dirty="0">
                <a:solidFill>
                  <a:schemeClr val="tx1">
                    <a:lumMod val="75000"/>
                    <a:lumOff val="25000"/>
                  </a:schemeClr>
                </a:solidFill>
                <a:latin typeface="Century Gothic"/>
                <a:cs typeface="Calibri"/>
              </a:endParaRPr>
            </a:p>
            <a:p>
              <a:pPr algn="l">
                <a:spcAft>
                  <a:spcPts val="100"/>
                </a:spcAft>
              </a:pPr>
              <a:r>
                <a:rPr lang="en-US" sz="1200" dirty="0">
                  <a:solidFill>
                    <a:schemeClr val="tx1">
                      <a:lumMod val="75000"/>
                      <a:lumOff val="25000"/>
                    </a:schemeClr>
                  </a:solidFill>
                  <a:latin typeface="Century Gothic"/>
                  <a:cs typeface="Calibri"/>
                </a:rPr>
                <a:t>1-7</a:t>
              </a:r>
            </a:p>
            <a:p>
              <a:pPr>
                <a:spcAft>
                  <a:spcPts val="100"/>
                </a:spcAft>
              </a:pPr>
              <a:r>
                <a:rPr lang="en-US" sz="1200" dirty="0">
                  <a:solidFill>
                    <a:schemeClr val="tx1">
                      <a:lumMod val="75000"/>
                      <a:lumOff val="25000"/>
                    </a:schemeClr>
                  </a:solidFill>
                  <a:latin typeface="Century Gothic"/>
                  <a:cs typeface="Calibri"/>
                </a:rPr>
                <a:t>7-66</a:t>
              </a:r>
            </a:p>
            <a:p>
              <a:pPr>
                <a:spcAft>
                  <a:spcPts val="100"/>
                </a:spcAft>
              </a:pPr>
              <a:r>
                <a:rPr lang="en-US" sz="1200" dirty="0">
                  <a:solidFill>
                    <a:schemeClr val="tx1">
                      <a:lumMod val="75000"/>
                      <a:lumOff val="25000"/>
                    </a:schemeClr>
                  </a:solidFill>
                  <a:latin typeface="Century Gothic"/>
                  <a:cs typeface="Calibri"/>
                </a:rPr>
                <a:t>66-284</a:t>
              </a:r>
            </a:p>
            <a:p>
              <a:pPr>
                <a:spcAft>
                  <a:spcPts val="100"/>
                </a:spcAft>
              </a:pPr>
              <a:r>
                <a:rPr lang="en-US" sz="1200" dirty="0">
                  <a:solidFill>
                    <a:schemeClr val="tx1">
                      <a:lumMod val="75000"/>
                      <a:lumOff val="25000"/>
                    </a:schemeClr>
                  </a:solidFill>
                  <a:latin typeface="Century Gothic"/>
                  <a:cs typeface="Calibri"/>
                </a:rPr>
                <a:t>284-315</a:t>
              </a:r>
            </a:p>
          </p:txBody>
        </p:sp>
        <p:sp>
          <p:nvSpPr>
            <p:cNvPr id="61" name="TextBox 60">
              <a:extLst>
                <a:ext uri="{FF2B5EF4-FFF2-40B4-BE49-F238E27FC236}">
                  <a16:creationId xmlns:a16="http://schemas.microsoft.com/office/drawing/2014/main" id="{984EE2B1-EEFA-4238-AC49-84B5003B7B60}"/>
                </a:ext>
              </a:extLst>
            </p:cNvPr>
            <p:cNvSpPr txBox="1"/>
            <p:nvPr/>
          </p:nvSpPr>
          <p:spPr>
            <a:xfrm>
              <a:off x="84839" y="4814936"/>
              <a:ext cx="34234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75000"/>
                      <a:lumOff val="25000"/>
                    </a:schemeClr>
                  </a:solidFill>
                  <a:latin typeface="Century Gothic"/>
                </a:rPr>
                <a:t>Phosphorus</a:t>
              </a:r>
              <a:r>
                <a:rPr lang="en-US" sz="1600" b="1" dirty="0">
                  <a:solidFill>
                    <a:schemeClr val="tx1">
                      <a:lumMod val="75000"/>
                      <a:lumOff val="25000"/>
                    </a:schemeClr>
                  </a:solidFill>
                  <a:latin typeface="Century Gothic"/>
                  <a:ea typeface="+mn-lt"/>
                  <a:cs typeface="+mn-lt"/>
                </a:rPr>
                <a:t> Balance </a:t>
              </a:r>
            </a:p>
            <a:p>
              <a:r>
                <a:rPr lang="en-US" sz="1600" b="1" dirty="0">
                  <a:solidFill>
                    <a:schemeClr val="tx1">
                      <a:lumMod val="75000"/>
                      <a:lumOff val="25000"/>
                    </a:schemeClr>
                  </a:solidFill>
                  <a:latin typeface="Century Gothic"/>
                  <a:ea typeface="+mn-lt"/>
                  <a:cs typeface="+mn-lt"/>
                </a:rPr>
                <a:t>(mg/mL)</a:t>
              </a:r>
              <a:endParaRPr lang="en-US" sz="1600" b="1" dirty="0">
                <a:solidFill>
                  <a:schemeClr val="tx1">
                    <a:lumMod val="75000"/>
                    <a:lumOff val="25000"/>
                  </a:schemeClr>
                </a:solidFill>
                <a:latin typeface="Century Gothic"/>
                <a:cs typeface="Calibri"/>
              </a:endParaRPr>
            </a:p>
          </p:txBody>
        </p:sp>
      </p:grpSp>
      <p:sp>
        <p:nvSpPr>
          <p:cNvPr id="62" name="TextBox 61">
            <a:extLst>
              <a:ext uri="{FF2B5EF4-FFF2-40B4-BE49-F238E27FC236}">
                <a16:creationId xmlns:a16="http://schemas.microsoft.com/office/drawing/2014/main" id="{623386F6-BD3E-4689-87E3-E34D375506DA}"/>
              </a:ext>
            </a:extLst>
          </p:cNvPr>
          <p:cNvSpPr txBox="1"/>
          <p:nvPr/>
        </p:nvSpPr>
        <p:spPr>
          <a:xfrm>
            <a:off x="8532654" y="5668669"/>
            <a:ext cx="169419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panose="020B0502020202020204" pitchFamily="34" charset="0"/>
              </a:rPr>
              <a:t>0        25       50       75 km</a:t>
            </a:r>
            <a:endParaRPr lang="en-US" sz="900" dirty="0">
              <a:solidFill>
                <a:schemeClr val="tx1">
                  <a:lumMod val="75000"/>
                  <a:lumOff val="25000"/>
                </a:schemeClr>
              </a:solidFill>
              <a:latin typeface="Century Gothic" panose="020B0502020202020204" pitchFamily="34" charset="0"/>
              <a:cs typeface="Calibri"/>
            </a:endParaRPr>
          </a:p>
        </p:txBody>
      </p:sp>
    </p:spTree>
    <p:extLst>
      <p:ext uri="{BB962C8B-B14F-4D97-AF65-F5344CB8AC3E}">
        <p14:creationId xmlns:p14="http://schemas.microsoft.com/office/powerpoint/2010/main" val="1952180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DF7EE7-A3ED-4A59-B9D3-714E3D40CD19}"/>
              </a:ext>
            </a:extLst>
          </p:cNvPr>
          <p:cNvSpPr txBox="1"/>
          <p:nvPr/>
        </p:nvSpPr>
        <p:spPr>
          <a:xfrm>
            <a:off x="318655" y="263236"/>
            <a:ext cx="54725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Conclusions</a:t>
            </a:r>
            <a:endParaRPr lang="en-US" b="1" dirty="0">
              <a:cs typeface="Calibri"/>
            </a:endParaRPr>
          </a:p>
        </p:txBody>
      </p:sp>
      <p:sp>
        <p:nvSpPr>
          <p:cNvPr id="4" name="TextBox 3">
            <a:extLst>
              <a:ext uri="{FF2B5EF4-FFF2-40B4-BE49-F238E27FC236}">
                <a16:creationId xmlns:a16="http://schemas.microsoft.com/office/drawing/2014/main" id="{231D4DD2-5000-44D1-9892-BD333CE58567}"/>
              </a:ext>
            </a:extLst>
          </p:cNvPr>
          <p:cNvSpPr txBox="1"/>
          <p:nvPr/>
        </p:nvSpPr>
        <p:spPr>
          <a:xfrm>
            <a:off x="483079" y="1173192"/>
            <a:ext cx="7036229"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CD7142"/>
              </a:buClr>
              <a:buFont typeface="Arial,Sans-Serif"/>
              <a:buChar char="•"/>
            </a:pPr>
            <a:r>
              <a:rPr lang="en-US" sz="2200" b="1" dirty="0">
                <a:solidFill>
                  <a:srgbClr val="CD7142"/>
                </a:solidFill>
                <a:latin typeface="Century Gothic"/>
                <a:ea typeface="+mn-lt"/>
                <a:cs typeface="+mn-lt"/>
              </a:rPr>
              <a:t>Remotely-sensed data </a:t>
            </a:r>
            <a:r>
              <a:rPr lang="en-US" sz="2200" dirty="0">
                <a:solidFill>
                  <a:schemeClr val="tx1">
                    <a:lumMod val="75000"/>
                    <a:lumOff val="25000"/>
                  </a:schemeClr>
                </a:solidFill>
                <a:latin typeface="Century Gothic"/>
                <a:ea typeface="+mn-lt"/>
                <a:cs typeface="+mn-lt"/>
              </a:rPr>
              <a:t>are very useful for filling in data gaps for SWAT, but cannot fully replace its in-situ counterpart</a:t>
            </a:r>
            <a:endParaRPr lang="en-US" sz="2200" dirty="0">
              <a:solidFill>
                <a:schemeClr val="tx1">
                  <a:lumMod val="75000"/>
                  <a:lumOff val="25000"/>
                </a:schemeClr>
              </a:solidFill>
              <a:cs typeface="Calibri" panose="020F0502020204030204"/>
            </a:endParaRPr>
          </a:p>
          <a:p>
            <a:pPr>
              <a:buClr>
                <a:srgbClr val="CD7142"/>
              </a:buClr>
            </a:pPr>
            <a:endParaRPr lang="en-US" sz="2200" dirty="0">
              <a:solidFill>
                <a:schemeClr val="tx1">
                  <a:lumMod val="75000"/>
                  <a:lumOff val="25000"/>
                </a:schemeClr>
              </a:solidFill>
              <a:latin typeface="Century Gothic"/>
              <a:cs typeface="Calibri"/>
            </a:endParaRPr>
          </a:p>
          <a:p>
            <a:pPr marL="342900" indent="-342900">
              <a:buClr>
                <a:srgbClr val="CD7142"/>
              </a:buClr>
              <a:buFont typeface="Arial"/>
              <a:buChar char="•"/>
            </a:pPr>
            <a:r>
              <a:rPr lang="en-US" sz="2200" b="1" dirty="0">
                <a:solidFill>
                  <a:srgbClr val="CD7142"/>
                </a:solidFill>
                <a:latin typeface="Century Gothic"/>
              </a:rPr>
              <a:t>Chlorophyll-a </a:t>
            </a:r>
            <a:r>
              <a:rPr lang="en-US" sz="2200" dirty="0">
                <a:solidFill>
                  <a:schemeClr val="tx1">
                    <a:lumMod val="75000"/>
                    <a:lumOff val="25000"/>
                  </a:schemeClr>
                </a:solidFill>
                <a:latin typeface="Century Gothic"/>
              </a:rPr>
              <a:t>is difficult to include in the FHI for Tonlé Sap because eutrophication metrics do not apply to the basin</a:t>
            </a:r>
          </a:p>
          <a:p>
            <a:pPr>
              <a:buClr>
                <a:srgbClr val="CD7142"/>
              </a:buClr>
            </a:pPr>
            <a:endParaRPr lang="en-US" sz="2200" dirty="0">
              <a:solidFill>
                <a:schemeClr val="tx1">
                  <a:lumMod val="75000"/>
                  <a:lumOff val="25000"/>
                </a:schemeClr>
              </a:solidFill>
              <a:latin typeface="Century Gothic"/>
              <a:cs typeface="Calibri"/>
            </a:endParaRPr>
          </a:p>
          <a:p>
            <a:pPr marL="342900" indent="-342900">
              <a:buClr>
                <a:srgbClr val="CD7142"/>
              </a:buClr>
              <a:buFont typeface="Arial"/>
              <a:buChar char="•"/>
            </a:pPr>
            <a:r>
              <a:rPr lang="en-US" sz="2200" b="1" dirty="0">
                <a:solidFill>
                  <a:srgbClr val="CD7142"/>
                </a:solidFill>
                <a:latin typeface="Century Gothic"/>
                <a:cs typeface="Calibri"/>
              </a:rPr>
              <a:t>NDVI </a:t>
            </a:r>
            <a:r>
              <a:rPr lang="en-US" sz="2200" dirty="0">
                <a:solidFill>
                  <a:schemeClr val="tx1">
                    <a:lumMod val="75000"/>
                    <a:lumOff val="25000"/>
                  </a:schemeClr>
                </a:solidFill>
                <a:latin typeface="Century Gothic"/>
                <a:cs typeface="Calibri"/>
              </a:rPr>
              <a:t>can be an informative metric for helping to determine bank modification in the Tonlé Sap watershed</a:t>
            </a:r>
          </a:p>
          <a:p>
            <a:pPr>
              <a:buClr>
                <a:srgbClr val="CD7142"/>
              </a:buClr>
            </a:pPr>
            <a:endParaRPr lang="en-US" sz="2200" dirty="0">
              <a:solidFill>
                <a:schemeClr val="tx1">
                  <a:lumMod val="75000"/>
                  <a:lumOff val="25000"/>
                </a:schemeClr>
              </a:solidFill>
              <a:latin typeface="Century Gothic"/>
              <a:cs typeface="Calibri"/>
            </a:endParaRPr>
          </a:p>
          <a:p>
            <a:pPr marL="342900" indent="-342900">
              <a:buClr>
                <a:srgbClr val="CD7142"/>
              </a:buClr>
              <a:buFont typeface="Arial"/>
              <a:buChar char="•"/>
            </a:pPr>
            <a:r>
              <a:rPr lang="en-US" sz="2200" b="1" dirty="0">
                <a:solidFill>
                  <a:srgbClr val="CD7142"/>
                </a:solidFill>
                <a:latin typeface="Century Gothic"/>
                <a:cs typeface="Calibri"/>
              </a:rPr>
              <a:t>Water storage </a:t>
            </a:r>
            <a:r>
              <a:rPr lang="en-US" sz="2200" dirty="0">
                <a:solidFill>
                  <a:schemeClr val="tx1">
                    <a:lumMod val="75000"/>
                    <a:lumOff val="25000"/>
                  </a:schemeClr>
                </a:solidFill>
                <a:latin typeface="Century Gothic"/>
                <a:cs typeface="Calibri"/>
              </a:rPr>
              <a:t>in the basin is on a slowly declining trend</a:t>
            </a:r>
            <a:endParaRPr lang="en-US" sz="2500" dirty="0">
              <a:solidFill>
                <a:schemeClr val="tx1">
                  <a:lumMod val="75000"/>
                  <a:lumOff val="25000"/>
                </a:schemeClr>
              </a:solidFill>
              <a:latin typeface="Century Gothic"/>
              <a:cs typeface="Calibri"/>
            </a:endParaRPr>
          </a:p>
        </p:txBody>
      </p:sp>
      <p:sp>
        <p:nvSpPr>
          <p:cNvPr id="7" name="TextBox 6">
            <a:extLst>
              <a:ext uri="{FF2B5EF4-FFF2-40B4-BE49-F238E27FC236}">
                <a16:creationId xmlns:a16="http://schemas.microsoft.com/office/drawing/2014/main" id="{D006A7C3-DF1A-4B4D-AB37-94D8966F359A}"/>
              </a:ext>
            </a:extLst>
          </p:cNvPr>
          <p:cNvSpPr txBox="1"/>
          <p:nvPr/>
        </p:nvSpPr>
        <p:spPr>
          <a:xfrm>
            <a:off x="7606414" y="5446112"/>
            <a:ext cx="25314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lumMod val="95000"/>
                  </a:schemeClr>
                </a:solidFill>
                <a:latin typeface="Century Gothic"/>
              </a:rPr>
              <a:t>Source: Wikimedia Commons</a:t>
            </a:r>
          </a:p>
        </p:txBody>
      </p:sp>
      <p:pic>
        <p:nvPicPr>
          <p:cNvPr id="5" name="Picture 5" descr="A picture containing outdoor, day&#10;&#10;Description automatically generated">
            <a:extLst>
              <a:ext uri="{FF2B5EF4-FFF2-40B4-BE49-F238E27FC236}">
                <a16:creationId xmlns:a16="http://schemas.microsoft.com/office/drawing/2014/main" id="{AAD6E0D8-AAEE-4AD8-8DB0-0E7550168FFC}"/>
              </a:ext>
            </a:extLst>
          </p:cNvPr>
          <p:cNvPicPr>
            <a:picLocks noChangeAspect="1"/>
          </p:cNvPicPr>
          <p:nvPr/>
        </p:nvPicPr>
        <p:blipFill rotWithShape="1">
          <a:blip r:embed="rId3"/>
          <a:srcRect l="10825" t="20819" r="526" b="-528"/>
          <a:stretch/>
        </p:blipFill>
        <p:spPr>
          <a:xfrm>
            <a:off x="7615485" y="0"/>
            <a:ext cx="4577991" cy="5484017"/>
          </a:xfrm>
          <a:prstGeom prst="rect">
            <a:avLst/>
          </a:prstGeom>
        </p:spPr>
      </p:pic>
    </p:spTree>
    <p:extLst>
      <p:ext uri="{BB962C8B-B14F-4D97-AF65-F5344CB8AC3E}">
        <p14:creationId xmlns:p14="http://schemas.microsoft.com/office/powerpoint/2010/main" val="2166945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475D7E-AAA8-4A2A-A81E-C384D33D0D0C}"/>
              </a:ext>
            </a:extLst>
          </p:cNvPr>
          <p:cNvSpPr txBox="1"/>
          <p:nvPr/>
        </p:nvSpPr>
        <p:spPr>
          <a:xfrm>
            <a:off x="318655" y="263236"/>
            <a:ext cx="69246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Errors and Limitations</a:t>
            </a:r>
            <a:endParaRPr lang="en-US" dirty="0"/>
          </a:p>
        </p:txBody>
      </p:sp>
      <p:sp>
        <p:nvSpPr>
          <p:cNvPr id="5" name="TextBox 4">
            <a:extLst>
              <a:ext uri="{FF2B5EF4-FFF2-40B4-BE49-F238E27FC236}">
                <a16:creationId xmlns:a16="http://schemas.microsoft.com/office/drawing/2014/main" id="{1BD038EE-E6DE-4119-A542-010335B91867}"/>
              </a:ext>
            </a:extLst>
          </p:cNvPr>
          <p:cNvSpPr txBox="1"/>
          <p:nvPr/>
        </p:nvSpPr>
        <p:spPr>
          <a:xfrm>
            <a:off x="5527025" y="1478282"/>
            <a:ext cx="6261618"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buClr>
                <a:srgbClr val="CD7142"/>
              </a:buClr>
            </a:pPr>
            <a:endParaRPr lang="en-US" sz="2200" i="1" dirty="0">
              <a:solidFill>
                <a:schemeClr val="tx1">
                  <a:lumMod val="75000"/>
                  <a:lumOff val="25000"/>
                </a:schemeClr>
              </a:solidFill>
              <a:latin typeface="Century Gothic"/>
              <a:cs typeface="Calibri"/>
            </a:endParaRPr>
          </a:p>
          <a:p>
            <a:pPr marL="342900" indent="-342900">
              <a:spcBef>
                <a:spcPts val="1200"/>
              </a:spcBef>
              <a:buClr>
                <a:srgbClr val="CD7142"/>
              </a:buClr>
              <a:buFont typeface="Arial"/>
              <a:buChar char="•"/>
            </a:pPr>
            <a:r>
              <a:rPr lang="en-US" sz="2200" dirty="0">
                <a:solidFill>
                  <a:schemeClr val="tx1">
                    <a:lumMod val="75000"/>
                    <a:lumOff val="25000"/>
                  </a:schemeClr>
                </a:solidFill>
                <a:latin typeface="Century Gothic"/>
                <a:cs typeface="Calibri"/>
              </a:rPr>
              <a:t>Time limitation for retrieving and processing level 2 MODIS data for collection of Chlorophyll-a in study area</a:t>
            </a:r>
          </a:p>
          <a:p>
            <a:pPr marL="342900" indent="-342900">
              <a:spcBef>
                <a:spcPts val="1200"/>
              </a:spcBef>
              <a:buClr>
                <a:srgbClr val="CD7142"/>
              </a:buClr>
              <a:buFont typeface="Arial"/>
              <a:buChar char="•"/>
            </a:pPr>
            <a:r>
              <a:rPr lang="en-US" sz="2200" dirty="0">
                <a:solidFill>
                  <a:schemeClr val="tx1">
                    <a:lumMod val="75000"/>
                    <a:lumOff val="25000"/>
                  </a:schemeClr>
                </a:solidFill>
                <a:latin typeface="Century Gothic"/>
                <a:cs typeface="Calibri"/>
              </a:rPr>
              <a:t>Data are not available for entire the study period</a:t>
            </a:r>
          </a:p>
          <a:p>
            <a:pPr marL="342900" indent="-342900">
              <a:spcBef>
                <a:spcPts val="1200"/>
              </a:spcBef>
              <a:buClr>
                <a:srgbClr val="CD7142"/>
              </a:buClr>
              <a:buFont typeface="Arial"/>
              <a:buChar char="•"/>
            </a:pPr>
            <a:r>
              <a:rPr lang="en-US" sz="2200" dirty="0">
                <a:solidFill>
                  <a:schemeClr val="tx1">
                    <a:lumMod val="75000"/>
                    <a:lumOff val="25000"/>
                  </a:schemeClr>
                </a:solidFill>
                <a:latin typeface="Century Gothic"/>
                <a:cs typeface="Calibri"/>
              </a:rPr>
              <a:t>Remotely sensed data has errors and estimations</a:t>
            </a:r>
          </a:p>
          <a:p>
            <a:pPr>
              <a:spcBef>
                <a:spcPts val="1200"/>
              </a:spcBef>
              <a:buClr>
                <a:srgbClr val="CD7142"/>
              </a:buClr>
            </a:pPr>
            <a:endParaRPr lang="en-US" sz="2200" dirty="0">
              <a:solidFill>
                <a:schemeClr val="tx1">
                  <a:lumMod val="75000"/>
                  <a:lumOff val="25000"/>
                </a:schemeClr>
              </a:solidFill>
              <a:latin typeface="Century Gothic"/>
              <a:cs typeface="Calibri"/>
            </a:endParaRPr>
          </a:p>
        </p:txBody>
      </p:sp>
      <p:pic>
        <p:nvPicPr>
          <p:cNvPr id="2" name="Picture 3" descr="A picture containing text, water, outdoor, sky&#10;&#10;Description automatically generated">
            <a:extLst>
              <a:ext uri="{FF2B5EF4-FFF2-40B4-BE49-F238E27FC236}">
                <a16:creationId xmlns:a16="http://schemas.microsoft.com/office/drawing/2014/main" id="{4AED5EDD-BED6-49F0-AFF0-DAE8074B860C}"/>
              </a:ext>
            </a:extLst>
          </p:cNvPr>
          <p:cNvPicPr>
            <a:picLocks noChangeAspect="1"/>
          </p:cNvPicPr>
          <p:nvPr/>
        </p:nvPicPr>
        <p:blipFill rotWithShape="1">
          <a:blip r:embed="rId3"/>
          <a:srcRect l="13699" t="13758" r="10959" b="5369"/>
          <a:stretch/>
        </p:blipFill>
        <p:spPr>
          <a:xfrm>
            <a:off x="396816" y="1705986"/>
            <a:ext cx="4742365" cy="3676940"/>
          </a:xfrm>
          <a:prstGeom prst="rect">
            <a:avLst/>
          </a:prstGeom>
        </p:spPr>
      </p:pic>
      <p:sp>
        <p:nvSpPr>
          <p:cNvPr id="4" name="TextBox 3">
            <a:extLst>
              <a:ext uri="{FF2B5EF4-FFF2-40B4-BE49-F238E27FC236}">
                <a16:creationId xmlns:a16="http://schemas.microsoft.com/office/drawing/2014/main" id="{6012F5BE-1112-42A2-B9A7-27888EF8C5F4}"/>
              </a:ext>
            </a:extLst>
          </p:cNvPr>
          <p:cNvSpPr txBox="1"/>
          <p:nvPr/>
        </p:nvSpPr>
        <p:spPr>
          <a:xfrm>
            <a:off x="403357" y="5110046"/>
            <a:ext cx="348249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lumMod val="95000"/>
                  </a:schemeClr>
                </a:solidFill>
                <a:latin typeface="Century Gothic"/>
              </a:rPr>
              <a:t>Source: Creative Commons by Daniel Mennerich</a:t>
            </a:r>
          </a:p>
        </p:txBody>
      </p:sp>
    </p:spTree>
    <p:extLst>
      <p:ext uri="{BB962C8B-B14F-4D97-AF65-F5344CB8AC3E}">
        <p14:creationId xmlns:p14="http://schemas.microsoft.com/office/powerpoint/2010/main" val="86830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AD76FD-F7A1-41B8-B4D6-1E90A791C843}"/>
              </a:ext>
            </a:extLst>
          </p:cNvPr>
          <p:cNvSpPr txBox="1"/>
          <p:nvPr/>
        </p:nvSpPr>
        <p:spPr>
          <a:xfrm>
            <a:off x="540589" y="1360098"/>
            <a:ext cx="6553199"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2200" dirty="0">
                <a:solidFill>
                  <a:schemeClr val="tx1">
                    <a:lumMod val="75000"/>
                    <a:lumOff val="25000"/>
                  </a:schemeClr>
                </a:solidFill>
                <a:latin typeface="Century Gothic"/>
                <a:ea typeface="+mn-lt"/>
                <a:cs typeface="+mn-lt"/>
              </a:rPr>
              <a:t>1. Calibrate SWAT model with complete time frame of in-situ data</a:t>
            </a:r>
          </a:p>
          <a:p>
            <a:pPr marL="742950" lvl="1" indent="-285750">
              <a:buFont typeface="Arial"/>
              <a:buChar char="•"/>
            </a:pPr>
            <a:endParaRPr lang="en-US" sz="2200" dirty="0">
              <a:solidFill>
                <a:schemeClr val="tx1">
                  <a:lumMod val="75000"/>
                  <a:lumOff val="25000"/>
                </a:schemeClr>
              </a:solidFill>
              <a:latin typeface="Century Gothic"/>
              <a:cs typeface="Calibri"/>
            </a:endParaRPr>
          </a:p>
          <a:p>
            <a:pPr lvl="1"/>
            <a:r>
              <a:rPr lang="en-US" sz="2200" dirty="0">
                <a:solidFill>
                  <a:schemeClr val="tx1">
                    <a:lumMod val="75000"/>
                    <a:lumOff val="25000"/>
                  </a:schemeClr>
                </a:solidFill>
                <a:latin typeface="Century Gothic"/>
                <a:cs typeface="Calibri"/>
              </a:rPr>
              <a:t>2. Figure out how to extract just groundwater component from GRACE methodology </a:t>
            </a:r>
          </a:p>
          <a:p>
            <a:pPr marL="742950" lvl="1" indent="-285750">
              <a:buFont typeface="Arial"/>
              <a:buChar char="•"/>
            </a:pPr>
            <a:endParaRPr lang="en-US" sz="2200" dirty="0">
              <a:solidFill>
                <a:schemeClr val="tx1">
                  <a:lumMod val="75000"/>
                  <a:lumOff val="25000"/>
                </a:schemeClr>
              </a:solidFill>
              <a:latin typeface="Century Gothic"/>
              <a:cs typeface="Calibri"/>
            </a:endParaRPr>
          </a:p>
          <a:p>
            <a:pPr lvl="1"/>
            <a:r>
              <a:rPr lang="en-US" sz="2200" dirty="0">
                <a:solidFill>
                  <a:schemeClr val="tx1">
                    <a:lumMod val="75000"/>
                    <a:lumOff val="25000"/>
                  </a:schemeClr>
                </a:solidFill>
                <a:latin typeface="Century Gothic"/>
                <a:cs typeface="Calibri"/>
              </a:rPr>
              <a:t>3. Incorporate NDVI as part of comprehensive bank modification model</a:t>
            </a:r>
          </a:p>
          <a:p>
            <a:pPr lvl="1"/>
            <a:endParaRPr lang="en-US" sz="2500" dirty="0">
              <a:solidFill>
                <a:schemeClr val="tx1">
                  <a:lumMod val="75000"/>
                  <a:lumOff val="25000"/>
                </a:schemeClr>
              </a:solidFill>
              <a:latin typeface="Century Gothic"/>
              <a:cs typeface="Calibri"/>
            </a:endParaRPr>
          </a:p>
          <a:p>
            <a:pPr marL="742950" lvl="1" indent="-285750">
              <a:buFont typeface="Arial" panose="020B0604020202020204" pitchFamily="34" charset="0"/>
              <a:buChar char="•"/>
            </a:pPr>
            <a:endParaRPr lang="en-US" sz="2500" dirty="0">
              <a:solidFill>
                <a:schemeClr val="tx1">
                  <a:lumMod val="75000"/>
                  <a:lumOff val="25000"/>
                </a:schemeClr>
              </a:solidFill>
              <a:latin typeface="Century Gothic"/>
              <a:cs typeface="Calibri"/>
            </a:endParaRPr>
          </a:p>
        </p:txBody>
      </p:sp>
      <p:sp>
        <p:nvSpPr>
          <p:cNvPr id="5" name="TextBox 4">
            <a:extLst>
              <a:ext uri="{FF2B5EF4-FFF2-40B4-BE49-F238E27FC236}">
                <a16:creationId xmlns:a16="http://schemas.microsoft.com/office/drawing/2014/main" id="{06876D4E-E069-420D-9297-70B6C8CEF5F3}"/>
              </a:ext>
            </a:extLst>
          </p:cNvPr>
          <p:cNvSpPr txBox="1"/>
          <p:nvPr/>
        </p:nvSpPr>
        <p:spPr>
          <a:xfrm>
            <a:off x="318655" y="263236"/>
            <a:ext cx="54725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Future Work</a:t>
            </a:r>
            <a:endParaRPr lang="en-US" dirty="0"/>
          </a:p>
        </p:txBody>
      </p:sp>
      <p:pic>
        <p:nvPicPr>
          <p:cNvPr id="8" name="Picture 8">
            <a:extLst>
              <a:ext uri="{FF2B5EF4-FFF2-40B4-BE49-F238E27FC236}">
                <a16:creationId xmlns:a16="http://schemas.microsoft.com/office/drawing/2014/main" id="{979DA364-2A2A-40E8-AF65-9A5B206CAB49}"/>
              </a:ext>
            </a:extLst>
          </p:cNvPr>
          <p:cNvPicPr>
            <a:picLocks noChangeAspect="1"/>
          </p:cNvPicPr>
          <p:nvPr/>
        </p:nvPicPr>
        <p:blipFill rotWithShape="1">
          <a:blip r:embed="rId3"/>
          <a:srcRect l="-62" t="15073" r="-292" b="-285"/>
          <a:stretch/>
        </p:blipFill>
        <p:spPr>
          <a:xfrm>
            <a:off x="7606414" y="-14377"/>
            <a:ext cx="4595357" cy="5907558"/>
          </a:xfrm>
          <a:prstGeom prst="rect">
            <a:avLst/>
          </a:prstGeom>
        </p:spPr>
      </p:pic>
      <p:sp>
        <p:nvSpPr>
          <p:cNvPr id="10" name="TextBox 9">
            <a:extLst>
              <a:ext uri="{FF2B5EF4-FFF2-40B4-BE49-F238E27FC236}">
                <a16:creationId xmlns:a16="http://schemas.microsoft.com/office/drawing/2014/main" id="{5231AFC1-6A15-499E-A659-ED59FB7C157E}"/>
              </a:ext>
            </a:extLst>
          </p:cNvPr>
          <p:cNvSpPr txBox="1"/>
          <p:nvPr/>
        </p:nvSpPr>
        <p:spPr>
          <a:xfrm>
            <a:off x="7606413" y="5900801"/>
            <a:ext cx="31089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lumMod val="95000"/>
                  </a:schemeClr>
                </a:solidFill>
                <a:latin typeface="Century Gothic"/>
              </a:rPr>
              <a:t>Source: Creative Commons by Mariusz Kluzniak</a:t>
            </a:r>
          </a:p>
        </p:txBody>
      </p:sp>
    </p:spTree>
    <p:extLst>
      <p:ext uri="{BB962C8B-B14F-4D97-AF65-F5344CB8AC3E}">
        <p14:creationId xmlns:p14="http://schemas.microsoft.com/office/powerpoint/2010/main" val="1937838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DA96B7-3266-47AF-83B6-51B4B5ABE438}"/>
              </a:ext>
            </a:extLst>
          </p:cNvPr>
          <p:cNvSpPr txBox="1"/>
          <p:nvPr/>
        </p:nvSpPr>
        <p:spPr>
          <a:xfrm>
            <a:off x="443345" y="1260764"/>
            <a:ext cx="10945090" cy="36886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Clr>
                <a:srgbClr val="CD7142"/>
              </a:buClr>
              <a:buFont typeface="Arial"/>
              <a:buChar char="•"/>
            </a:pPr>
            <a:r>
              <a:rPr lang="en-US" sz="2000" dirty="0">
                <a:solidFill>
                  <a:schemeClr val="tx1">
                    <a:lumMod val="75000"/>
                    <a:lumOff val="25000"/>
                  </a:schemeClr>
                </a:solidFill>
                <a:latin typeface="Century Gothic"/>
                <a:ea typeface="+mn-lt"/>
                <a:cs typeface="+mn-lt"/>
              </a:rPr>
              <a:t>Adriana Le Compte, NASA DEVELOP LaRC</a:t>
            </a:r>
            <a:endParaRPr lang="en-US" sz="2000" dirty="0">
              <a:solidFill>
                <a:schemeClr val="tx1">
                  <a:lumMod val="75000"/>
                  <a:lumOff val="25000"/>
                </a:schemeClr>
              </a:solidFill>
              <a:latin typeface="Century Gothic"/>
              <a:cs typeface="Calibri" panose="020F0502020204030204"/>
            </a:endParaRPr>
          </a:p>
          <a:p>
            <a:pPr marL="285750" indent="-285750">
              <a:lnSpc>
                <a:spcPct val="200000"/>
              </a:lnSpc>
              <a:buClr>
                <a:srgbClr val="CD7142"/>
              </a:buClr>
              <a:buFont typeface="Arial"/>
              <a:buChar char="•"/>
            </a:pPr>
            <a:r>
              <a:rPr lang="en-US" sz="2000" dirty="0">
                <a:solidFill>
                  <a:schemeClr val="tx1">
                    <a:lumMod val="75000"/>
                    <a:lumOff val="25000"/>
                  </a:schemeClr>
                </a:solidFill>
                <a:latin typeface="Century Gothic"/>
                <a:ea typeface="+mn-lt"/>
                <a:cs typeface="+mn-lt"/>
              </a:rPr>
              <a:t>Dr. Kenton Ross, NASA Langley Research Center</a:t>
            </a:r>
            <a:endParaRPr lang="en-US" sz="2000" dirty="0">
              <a:solidFill>
                <a:schemeClr val="tx1">
                  <a:lumMod val="75000"/>
                  <a:lumOff val="25000"/>
                </a:schemeClr>
              </a:solidFill>
              <a:latin typeface="Century Gothic"/>
              <a:cs typeface="Calibri" panose="020F0502020204030204"/>
            </a:endParaRPr>
          </a:p>
          <a:p>
            <a:pPr marL="285750" indent="-285750">
              <a:lnSpc>
                <a:spcPct val="200000"/>
              </a:lnSpc>
              <a:buClr>
                <a:srgbClr val="CD7142"/>
              </a:buClr>
              <a:buFont typeface="Arial"/>
              <a:buChar char="•"/>
            </a:pPr>
            <a:r>
              <a:rPr lang="en-US" sz="2000" dirty="0">
                <a:solidFill>
                  <a:schemeClr val="tx1">
                    <a:lumMod val="75000"/>
                    <a:lumOff val="25000"/>
                  </a:schemeClr>
                </a:solidFill>
                <a:latin typeface="Century Gothic"/>
                <a:ea typeface="+mn-lt"/>
                <a:cs typeface="+mn-lt"/>
              </a:rPr>
              <a:t>Dr. Venkataraman Lakshmi, University of Virginia</a:t>
            </a:r>
            <a:endParaRPr lang="en-US" sz="2000" dirty="0">
              <a:solidFill>
                <a:schemeClr val="tx1">
                  <a:lumMod val="75000"/>
                  <a:lumOff val="25000"/>
                </a:schemeClr>
              </a:solidFill>
              <a:latin typeface="Century Gothic"/>
              <a:cs typeface="Calibri" panose="020F0502020204030204"/>
            </a:endParaRPr>
          </a:p>
          <a:p>
            <a:pPr marL="285750" indent="-285750">
              <a:lnSpc>
                <a:spcPct val="200000"/>
              </a:lnSpc>
              <a:buClr>
                <a:srgbClr val="CD7142"/>
              </a:buClr>
              <a:buFont typeface="Arial"/>
              <a:buChar char="•"/>
            </a:pPr>
            <a:r>
              <a:rPr lang="en-US" sz="2000" dirty="0">
                <a:solidFill>
                  <a:schemeClr val="tx1">
                    <a:lumMod val="75000"/>
                    <a:lumOff val="25000"/>
                  </a:schemeClr>
                </a:solidFill>
                <a:latin typeface="Century Gothic"/>
                <a:ea typeface="+mn-lt"/>
                <a:cs typeface="+mn-lt"/>
              </a:rPr>
              <a:t>Manh-Hung Le, University of Virginia</a:t>
            </a:r>
            <a:endParaRPr lang="en-US" sz="2000" dirty="0">
              <a:solidFill>
                <a:schemeClr val="tx1">
                  <a:lumMod val="75000"/>
                  <a:lumOff val="25000"/>
                </a:schemeClr>
              </a:solidFill>
              <a:latin typeface="Century Gothic"/>
              <a:cs typeface="Calibri" panose="020F0502020204030204"/>
            </a:endParaRPr>
          </a:p>
          <a:p>
            <a:pPr marL="285750" indent="-285750">
              <a:lnSpc>
                <a:spcPct val="200000"/>
              </a:lnSpc>
              <a:buClr>
                <a:srgbClr val="CD7142"/>
              </a:buClr>
              <a:buFont typeface="Arial"/>
              <a:buChar char="•"/>
            </a:pPr>
            <a:r>
              <a:rPr lang="en-US" sz="2000" dirty="0">
                <a:solidFill>
                  <a:schemeClr val="tx1">
                    <a:lumMod val="75000"/>
                    <a:lumOff val="25000"/>
                  </a:schemeClr>
                </a:solidFill>
                <a:latin typeface="Century Gothic"/>
                <a:ea typeface="+mn-lt"/>
                <a:cs typeface="+mn-lt"/>
              </a:rPr>
              <a:t>Dr. Derek Vollmer, Conservation International</a:t>
            </a:r>
            <a:endParaRPr lang="en-US" sz="2000" dirty="0">
              <a:solidFill>
                <a:schemeClr val="tx1">
                  <a:lumMod val="75000"/>
                  <a:lumOff val="25000"/>
                </a:schemeClr>
              </a:solidFill>
              <a:latin typeface="Century Gothic"/>
              <a:cs typeface="Calibri"/>
            </a:endParaRPr>
          </a:p>
          <a:p>
            <a:pPr marL="285750" indent="-285750">
              <a:lnSpc>
                <a:spcPct val="200000"/>
              </a:lnSpc>
              <a:buClr>
                <a:srgbClr val="CD7142"/>
              </a:buClr>
              <a:buFont typeface="Arial,Sans-Serif"/>
              <a:buChar char="•"/>
            </a:pPr>
            <a:r>
              <a:rPr lang="en-US" sz="2000" dirty="0">
                <a:solidFill>
                  <a:schemeClr val="tx1">
                    <a:lumMod val="75000"/>
                    <a:lumOff val="25000"/>
                  </a:schemeClr>
                </a:solidFill>
                <a:latin typeface="Century Gothic"/>
                <a:ea typeface="+mn-lt"/>
                <a:cs typeface="+mn-lt"/>
              </a:rPr>
              <a:t>Dr. Nick Souter, Conservation International</a:t>
            </a:r>
          </a:p>
        </p:txBody>
      </p:sp>
    </p:spTree>
    <p:extLst>
      <p:ext uri="{BB962C8B-B14F-4D97-AF65-F5344CB8AC3E}">
        <p14:creationId xmlns:p14="http://schemas.microsoft.com/office/powerpoint/2010/main" val="308629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1F33BF1-B7D1-4393-9A38-8DA5EFE222CC}"/>
              </a:ext>
            </a:extLst>
          </p:cNvPr>
          <p:cNvGrpSpPr/>
          <p:nvPr/>
        </p:nvGrpSpPr>
        <p:grpSpPr>
          <a:xfrm>
            <a:off x="359439" y="794557"/>
            <a:ext cx="2979886" cy="3278636"/>
            <a:chOff x="2535717" y="3539707"/>
            <a:chExt cx="2979886" cy="3278636"/>
          </a:xfrm>
        </p:grpSpPr>
        <p:pic>
          <p:nvPicPr>
            <p:cNvPr id="20" name="Picture 20" descr="Shape, circle&#10;&#10;Description automatically generated">
              <a:extLst>
                <a:ext uri="{FF2B5EF4-FFF2-40B4-BE49-F238E27FC236}">
                  <a16:creationId xmlns:a16="http://schemas.microsoft.com/office/drawing/2014/main" id="{45EB5367-BE32-409A-A7FF-198C43F547CE}"/>
                </a:ext>
              </a:extLst>
            </p:cNvPr>
            <p:cNvPicPr>
              <a:picLocks noChangeAspect="1"/>
            </p:cNvPicPr>
            <p:nvPr/>
          </p:nvPicPr>
          <p:blipFill>
            <a:blip r:embed="rId3"/>
            <a:stretch>
              <a:fillRect/>
            </a:stretch>
          </p:blipFill>
          <p:spPr>
            <a:xfrm>
              <a:off x="2535717" y="3539707"/>
              <a:ext cx="2979886" cy="2912852"/>
            </a:xfrm>
            <a:prstGeom prst="rect">
              <a:avLst/>
            </a:prstGeom>
          </p:spPr>
        </p:pic>
        <p:pic>
          <p:nvPicPr>
            <p:cNvPr id="16" name="Picture 16">
              <a:extLst>
                <a:ext uri="{FF2B5EF4-FFF2-40B4-BE49-F238E27FC236}">
                  <a16:creationId xmlns:a16="http://schemas.microsoft.com/office/drawing/2014/main" id="{62C87B77-B3A3-4F55-A113-37D28C2FC4A4}"/>
                </a:ext>
              </a:extLst>
            </p:cNvPr>
            <p:cNvPicPr>
              <a:picLocks noChangeAspect="1"/>
            </p:cNvPicPr>
            <p:nvPr/>
          </p:nvPicPr>
          <p:blipFill>
            <a:blip r:embed="rId4"/>
            <a:stretch>
              <a:fillRect/>
            </a:stretch>
          </p:blipFill>
          <p:spPr>
            <a:xfrm>
              <a:off x="2825562" y="3807413"/>
              <a:ext cx="2400196" cy="2377440"/>
            </a:xfrm>
            <a:prstGeom prst="rect">
              <a:avLst/>
            </a:prstGeom>
          </p:spPr>
        </p:pic>
        <p:sp>
          <p:nvSpPr>
            <p:cNvPr id="30" name="TextBox 29">
              <a:extLst>
                <a:ext uri="{FF2B5EF4-FFF2-40B4-BE49-F238E27FC236}">
                  <a16:creationId xmlns:a16="http://schemas.microsoft.com/office/drawing/2014/main" id="{EC87BC39-7B5C-4FA8-91A4-5332F5A4C4A5}"/>
                </a:ext>
              </a:extLst>
            </p:cNvPr>
            <p:cNvSpPr txBox="1"/>
            <p:nvPr/>
          </p:nvSpPr>
          <p:spPr>
            <a:xfrm>
              <a:off x="3154572" y="6418233"/>
              <a:ext cx="20387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Joey Lindsay</a:t>
              </a:r>
              <a:endParaRPr lang="en-US" dirty="0"/>
            </a:p>
          </p:txBody>
        </p:sp>
      </p:grpSp>
      <p:grpSp>
        <p:nvGrpSpPr>
          <p:cNvPr id="10" name="Group 9">
            <a:extLst>
              <a:ext uri="{FF2B5EF4-FFF2-40B4-BE49-F238E27FC236}">
                <a16:creationId xmlns:a16="http://schemas.microsoft.com/office/drawing/2014/main" id="{801C9D11-949E-4BEA-AFE1-A74B7EB641C4}"/>
              </a:ext>
            </a:extLst>
          </p:cNvPr>
          <p:cNvGrpSpPr/>
          <p:nvPr/>
        </p:nvGrpSpPr>
        <p:grpSpPr>
          <a:xfrm>
            <a:off x="6508296" y="3409726"/>
            <a:ext cx="2979886" cy="3278635"/>
            <a:chOff x="6877680" y="3568462"/>
            <a:chExt cx="2979886" cy="3278635"/>
          </a:xfrm>
        </p:grpSpPr>
        <p:pic>
          <p:nvPicPr>
            <p:cNvPr id="22" name="Picture 22" descr="Shape, circle&#10;&#10;Description automatically generated">
              <a:extLst>
                <a:ext uri="{FF2B5EF4-FFF2-40B4-BE49-F238E27FC236}">
                  <a16:creationId xmlns:a16="http://schemas.microsoft.com/office/drawing/2014/main" id="{2B953640-981B-465B-B6A7-ABAA6EDA024F}"/>
                </a:ext>
              </a:extLst>
            </p:cNvPr>
            <p:cNvPicPr>
              <a:picLocks noChangeAspect="1"/>
            </p:cNvPicPr>
            <p:nvPr/>
          </p:nvPicPr>
          <p:blipFill>
            <a:blip r:embed="rId3"/>
            <a:stretch>
              <a:fillRect/>
            </a:stretch>
          </p:blipFill>
          <p:spPr>
            <a:xfrm>
              <a:off x="6877680" y="3568462"/>
              <a:ext cx="2979886" cy="2955984"/>
            </a:xfrm>
            <a:prstGeom prst="rect">
              <a:avLst/>
            </a:prstGeom>
          </p:spPr>
        </p:pic>
        <p:sp>
          <p:nvSpPr>
            <p:cNvPr id="33" name="TextBox 32">
              <a:extLst>
                <a:ext uri="{FF2B5EF4-FFF2-40B4-BE49-F238E27FC236}">
                  <a16:creationId xmlns:a16="http://schemas.microsoft.com/office/drawing/2014/main" id="{043323F9-5DC7-4E1C-AC32-6ACD2B2AC0B1}"/>
                </a:ext>
              </a:extLst>
            </p:cNvPr>
            <p:cNvSpPr txBox="1"/>
            <p:nvPr/>
          </p:nvSpPr>
          <p:spPr>
            <a:xfrm>
              <a:off x="7482156" y="6446987"/>
              <a:ext cx="20387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solidFill>
                  <a:schemeClr val="tx1">
                    <a:lumMod val="75000"/>
                    <a:lumOff val="25000"/>
                  </a:schemeClr>
                </a:solidFill>
                <a:latin typeface="Century Gothic"/>
              </a:endParaRPr>
            </a:p>
          </p:txBody>
        </p:sp>
      </p:grpSp>
      <p:sp>
        <p:nvSpPr>
          <p:cNvPr id="7" name="TextBox 6">
            <a:extLst>
              <a:ext uri="{FF2B5EF4-FFF2-40B4-BE49-F238E27FC236}">
                <a16:creationId xmlns:a16="http://schemas.microsoft.com/office/drawing/2014/main" id="{A0D21D5F-871F-4EB9-AD74-5A16296CECFF}"/>
              </a:ext>
            </a:extLst>
          </p:cNvPr>
          <p:cNvSpPr txBox="1"/>
          <p:nvPr/>
        </p:nvSpPr>
        <p:spPr>
          <a:xfrm>
            <a:off x="4377611" y="84402"/>
            <a:ext cx="42217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Meet the Team</a:t>
            </a:r>
            <a:endParaRPr lang="en-US" dirty="0"/>
          </a:p>
        </p:txBody>
      </p:sp>
      <p:pic>
        <p:nvPicPr>
          <p:cNvPr id="4" name="Picture 4" descr="A picture containing person, wall, indoor, posing&#10;&#10;Description automatically generated">
            <a:extLst>
              <a:ext uri="{FF2B5EF4-FFF2-40B4-BE49-F238E27FC236}">
                <a16:creationId xmlns:a16="http://schemas.microsoft.com/office/drawing/2014/main" id="{D33839DB-686C-4521-8A47-E99047B9ABC3}"/>
              </a:ext>
            </a:extLst>
          </p:cNvPr>
          <p:cNvPicPr>
            <a:picLocks noChangeAspect="1"/>
          </p:cNvPicPr>
          <p:nvPr/>
        </p:nvPicPr>
        <p:blipFill rotWithShape="1">
          <a:blip r:embed="rId5"/>
          <a:srcRect l="2719" r="-1"/>
          <a:stretch/>
        </p:blipFill>
        <p:spPr>
          <a:xfrm>
            <a:off x="6812841" y="3724211"/>
            <a:ext cx="2420225" cy="2377440"/>
          </a:xfrm>
          <a:prstGeom prst="ellipse">
            <a:avLst/>
          </a:prstGeom>
          <a:ln>
            <a:noFill/>
          </a:ln>
          <a:effectLst/>
        </p:spPr>
      </p:pic>
      <p:grpSp>
        <p:nvGrpSpPr>
          <p:cNvPr id="8" name="Group 7">
            <a:extLst>
              <a:ext uri="{FF2B5EF4-FFF2-40B4-BE49-F238E27FC236}">
                <a16:creationId xmlns:a16="http://schemas.microsoft.com/office/drawing/2014/main" id="{910B7269-CB43-4B2B-9F5A-B795F6E6A0AA}"/>
              </a:ext>
            </a:extLst>
          </p:cNvPr>
          <p:cNvGrpSpPr/>
          <p:nvPr/>
        </p:nvGrpSpPr>
        <p:grpSpPr>
          <a:xfrm>
            <a:off x="8976775" y="834543"/>
            <a:ext cx="2979887" cy="3321769"/>
            <a:chOff x="8976775" y="793630"/>
            <a:chExt cx="2979887" cy="3321769"/>
          </a:xfrm>
        </p:grpSpPr>
        <p:pic>
          <p:nvPicPr>
            <p:cNvPr id="23" name="Picture 23" descr="Shape, circle&#10;&#10;Description automatically generated">
              <a:extLst>
                <a:ext uri="{FF2B5EF4-FFF2-40B4-BE49-F238E27FC236}">
                  <a16:creationId xmlns:a16="http://schemas.microsoft.com/office/drawing/2014/main" id="{DD1688FA-BEAA-4AD1-86DB-A2CF3347956F}"/>
                </a:ext>
              </a:extLst>
            </p:cNvPr>
            <p:cNvPicPr>
              <a:picLocks noChangeAspect="1"/>
            </p:cNvPicPr>
            <p:nvPr/>
          </p:nvPicPr>
          <p:blipFill>
            <a:blip r:embed="rId3"/>
            <a:stretch>
              <a:fillRect/>
            </a:stretch>
          </p:blipFill>
          <p:spPr>
            <a:xfrm>
              <a:off x="8976775" y="793630"/>
              <a:ext cx="2979887" cy="2912852"/>
            </a:xfrm>
            <a:prstGeom prst="rect">
              <a:avLst/>
            </a:prstGeom>
          </p:spPr>
        </p:pic>
        <p:sp>
          <p:nvSpPr>
            <p:cNvPr id="31" name="TextBox 30">
              <a:extLst>
                <a:ext uri="{FF2B5EF4-FFF2-40B4-BE49-F238E27FC236}">
                  <a16:creationId xmlns:a16="http://schemas.microsoft.com/office/drawing/2014/main" id="{B8306E71-2AAE-49FB-B9D6-17F2B7D45689}"/>
                </a:ext>
              </a:extLst>
            </p:cNvPr>
            <p:cNvSpPr txBox="1"/>
            <p:nvPr/>
          </p:nvSpPr>
          <p:spPr>
            <a:xfrm>
              <a:off x="9437092" y="3715289"/>
              <a:ext cx="22381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Lindsay Harmon</a:t>
              </a:r>
              <a:endParaRPr lang="en-US" dirty="0">
                <a:solidFill>
                  <a:schemeClr val="tx1">
                    <a:lumMod val="75000"/>
                    <a:lumOff val="25000"/>
                  </a:schemeClr>
                </a:solidFill>
              </a:endParaRPr>
            </a:p>
          </p:txBody>
        </p:sp>
      </p:grpSp>
      <p:sp>
        <p:nvSpPr>
          <p:cNvPr id="5" name="TextBox 4">
            <a:extLst>
              <a:ext uri="{FF2B5EF4-FFF2-40B4-BE49-F238E27FC236}">
                <a16:creationId xmlns:a16="http://schemas.microsoft.com/office/drawing/2014/main" id="{6DBCD372-F7C3-44F8-BAFF-9D6D4E5431F8}"/>
              </a:ext>
            </a:extLst>
          </p:cNvPr>
          <p:cNvSpPr txBox="1"/>
          <p:nvPr/>
        </p:nvSpPr>
        <p:spPr>
          <a:xfrm>
            <a:off x="7044425" y="6339038"/>
            <a:ext cx="20387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Susan Jarvis </a:t>
            </a:r>
          </a:p>
        </p:txBody>
      </p:sp>
      <p:pic>
        <p:nvPicPr>
          <p:cNvPr id="14" name="Picture 14">
            <a:extLst>
              <a:ext uri="{FF2B5EF4-FFF2-40B4-BE49-F238E27FC236}">
                <a16:creationId xmlns:a16="http://schemas.microsoft.com/office/drawing/2014/main" id="{747182F3-4921-4798-8EA8-2B0051CD05A7}"/>
              </a:ext>
            </a:extLst>
          </p:cNvPr>
          <p:cNvPicPr>
            <a:picLocks noChangeAspect="1"/>
          </p:cNvPicPr>
          <p:nvPr/>
        </p:nvPicPr>
        <p:blipFill rotWithShape="1">
          <a:blip r:embed="rId6"/>
          <a:srcRect l="26044" t="8000" r="20444" b="15667"/>
          <a:stretch/>
        </p:blipFill>
        <p:spPr>
          <a:xfrm>
            <a:off x="9261125" y="1123930"/>
            <a:ext cx="2411185" cy="2377440"/>
          </a:xfrm>
          <a:prstGeom prst="ellipse">
            <a:avLst/>
          </a:prstGeom>
          <a:ln>
            <a:noFill/>
          </a:ln>
          <a:effectLst/>
        </p:spPr>
      </p:pic>
      <p:grpSp>
        <p:nvGrpSpPr>
          <p:cNvPr id="19" name="Group 18">
            <a:extLst>
              <a:ext uri="{FF2B5EF4-FFF2-40B4-BE49-F238E27FC236}">
                <a16:creationId xmlns:a16="http://schemas.microsoft.com/office/drawing/2014/main" id="{48DDFB81-952A-4348-B0E5-D659C333ED13}"/>
              </a:ext>
            </a:extLst>
          </p:cNvPr>
          <p:cNvGrpSpPr/>
          <p:nvPr/>
        </p:nvGrpSpPr>
        <p:grpSpPr>
          <a:xfrm>
            <a:off x="2750988" y="3407423"/>
            <a:ext cx="2979886" cy="3278636"/>
            <a:chOff x="2535717" y="3539707"/>
            <a:chExt cx="2979886" cy="3278636"/>
          </a:xfrm>
        </p:grpSpPr>
        <p:pic>
          <p:nvPicPr>
            <p:cNvPr id="21" name="Picture 20" descr="Shape, circle&#10;&#10;Description automatically generated">
              <a:extLst>
                <a:ext uri="{FF2B5EF4-FFF2-40B4-BE49-F238E27FC236}">
                  <a16:creationId xmlns:a16="http://schemas.microsoft.com/office/drawing/2014/main" id="{16FAD3E6-AED4-44B8-B253-91DF1C65FA63}"/>
                </a:ext>
              </a:extLst>
            </p:cNvPr>
            <p:cNvPicPr>
              <a:picLocks noChangeAspect="1"/>
            </p:cNvPicPr>
            <p:nvPr/>
          </p:nvPicPr>
          <p:blipFill>
            <a:blip r:embed="rId3"/>
            <a:stretch>
              <a:fillRect/>
            </a:stretch>
          </p:blipFill>
          <p:spPr>
            <a:xfrm>
              <a:off x="2535717" y="3539707"/>
              <a:ext cx="2979886" cy="2912852"/>
            </a:xfrm>
            <a:prstGeom prst="rect">
              <a:avLst/>
            </a:prstGeom>
          </p:spPr>
        </p:pic>
        <p:sp>
          <p:nvSpPr>
            <p:cNvPr id="25" name="TextBox 24">
              <a:extLst>
                <a:ext uri="{FF2B5EF4-FFF2-40B4-BE49-F238E27FC236}">
                  <a16:creationId xmlns:a16="http://schemas.microsoft.com/office/drawing/2014/main" id="{CA4B456D-10D1-493B-85B0-E92FA4D73CCE}"/>
                </a:ext>
              </a:extLst>
            </p:cNvPr>
            <p:cNvSpPr txBox="1"/>
            <p:nvPr/>
          </p:nvSpPr>
          <p:spPr>
            <a:xfrm>
              <a:off x="3154572" y="6418233"/>
              <a:ext cx="20387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Keida Gaba</a:t>
              </a:r>
              <a:endParaRPr lang="en-US" dirty="0"/>
            </a:p>
          </p:txBody>
        </p:sp>
      </p:grpSp>
      <p:pic>
        <p:nvPicPr>
          <p:cNvPr id="2" name="Picture 1">
            <a:extLst>
              <a:ext uri="{FF2B5EF4-FFF2-40B4-BE49-F238E27FC236}">
                <a16:creationId xmlns:a16="http://schemas.microsoft.com/office/drawing/2014/main" id="{460B8BE8-C40A-42DB-98A0-3F250AC5EF6C}"/>
              </a:ext>
            </a:extLst>
          </p:cNvPr>
          <p:cNvPicPr>
            <a:picLocks noChangeAspect="1"/>
          </p:cNvPicPr>
          <p:nvPr/>
        </p:nvPicPr>
        <p:blipFill rotWithShape="1">
          <a:blip r:embed="rId7"/>
          <a:srcRect l="13878" t="41103" r="20872" b="3997"/>
          <a:stretch/>
        </p:blipFill>
        <p:spPr>
          <a:xfrm>
            <a:off x="3054937" y="3690999"/>
            <a:ext cx="2371989" cy="2377440"/>
          </a:xfrm>
          <a:prstGeom prst="ellipse">
            <a:avLst/>
          </a:prstGeom>
        </p:spPr>
      </p:pic>
    </p:spTree>
    <p:extLst>
      <p:ext uri="{BB962C8B-B14F-4D97-AF65-F5344CB8AC3E}">
        <p14:creationId xmlns:p14="http://schemas.microsoft.com/office/powerpoint/2010/main" val="2551744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5A6E921-B442-49BF-843B-A6A76AA237A4}"/>
              </a:ext>
            </a:extLst>
          </p:cNvPr>
          <p:cNvSpPr txBox="1">
            <a:spLocks/>
          </p:cNvSpPr>
          <p:nvPr/>
        </p:nvSpPr>
        <p:spPr>
          <a:xfrm>
            <a:off x="307340" y="447222"/>
            <a:ext cx="2496438" cy="437818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a:rPr>
              <a:t>Study Area: </a:t>
            </a:r>
            <a:endParaRPr lang="en-US" dirty="0">
              <a:solidFill>
                <a:srgbClr val="000000"/>
              </a:solidFill>
              <a:latin typeface="Calibri Light" panose="020F0302020204030204"/>
              <a:cs typeface="Calibri Light" panose="020F0302020204030204"/>
            </a:endParaRPr>
          </a:p>
          <a:p>
            <a:endParaRPr lang="en-US" sz="4000" b="1" dirty="0">
              <a:solidFill>
                <a:srgbClr val="CD7142"/>
              </a:solidFill>
              <a:latin typeface="Century Gothic"/>
            </a:endParaRPr>
          </a:p>
          <a:p>
            <a:r>
              <a:rPr lang="en-US" sz="3600" dirty="0">
                <a:solidFill>
                  <a:srgbClr val="CD7142"/>
                </a:solidFill>
                <a:latin typeface="Century Gothic"/>
              </a:rPr>
              <a:t>The Tonlé Sap Basin</a:t>
            </a:r>
            <a:endParaRPr lang="en-US" sz="4000" dirty="0"/>
          </a:p>
        </p:txBody>
      </p:sp>
      <p:grpSp>
        <p:nvGrpSpPr>
          <p:cNvPr id="2" name="Group 1">
            <a:extLst>
              <a:ext uri="{FF2B5EF4-FFF2-40B4-BE49-F238E27FC236}">
                <a16:creationId xmlns:a16="http://schemas.microsoft.com/office/drawing/2014/main" id="{961051E9-6A03-4BFE-974C-3927A7BAF7D0}"/>
              </a:ext>
            </a:extLst>
          </p:cNvPr>
          <p:cNvGrpSpPr/>
          <p:nvPr/>
        </p:nvGrpSpPr>
        <p:grpSpPr>
          <a:xfrm>
            <a:off x="2621280" y="161122"/>
            <a:ext cx="9418320" cy="6126480"/>
            <a:chOff x="2597785" y="1634"/>
            <a:chExt cx="9614184" cy="6325325"/>
          </a:xfrm>
        </p:grpSpPr>
        <p:pic>
          <p:nvPicPr>
            <p:cNvPr id="8" name="Picture 9" descr="Map&#10;&#10;Description automatically generated">
              <a:extLst>
                <a:ext uri="{FF2B5EF4-FFF2-40B4-BE49-F238E27FC236}">
                  <a16:creationId xmlns:a16="http://schemas.microsoft.com/office/drawing/2014/main" id="{199383EB-884E-463A-965C-1ECCBA2695E6}"/>
                </a:ext>
              </a:extLst>
            </p:cNvPr>
            <p:cNvPicPr>
              <a:picLocks noChangeAspect="1"/>
            </p:cNvPicPr>
            <p:nvPr/>
          </p:nvPicPr>
          <p:blipFill>
            <a:blip r:embed="rId3"/>
            <a:stretch>
              <a:fillRect/>
            </a:stretch>
          </p:blipFill>
          <p:spPr>
            <a:xfrm>
              <a:off x="2639524" y="1634"/>
              <a:ext cx="9572445" cy="6325325"/>
            </a:xfrm>
            <a:prstGeom prst="rect">
              <a:avLst/>
            </a:prstGeom>
          </p:spPr>
        </p:pic>
        <p:grpSp>
          <p:nvGrpSpPr>
            <p:cNvPr id="10" name="Group 9">
              <a:extLst>
                <a:ext uri="{FF2B5EF4-FFF2-40B4-BE49-F238E27FC236}">
                  <a16:creationId xmlns:a16="http://schemas.microsoft.com/office/drawing/2014/main" id="{D3034197-2ACC-420F-96DA-F2827C7B1739}"/>
                </a:ext>
              </a:extLst>
            </p:cNvPr>
            <p:cNvGrpSpPr/>
            <p:nvPr/>
          </p:nvGrpSpPr>
          <p:grpSpPr>
            <a:xfrm>
              <a:off x="2597785" y="5071157"/>
              <a:ext cx="1557905" cy="1223525"/>
              <a:chOff x="2568538" y="5071157"/>
              <a:chExt cx="1557905" cy="1223525"/>
            </a:xfrm>
          </p:grpSpPr>
          <p:sp>
            <p:nvSpPr>
              <p:cNvPr id="14" name="Isosceles Triangle 13">
                <a:extLst>
                  <a:ext uri="{FF2B5EF4-FFF2-40B4-BE49-F238E27FC236}">
                    <a16:creationId xmlns:a16="http://schemas.microsoft.com/office/drawing/2014/main" id="{419C690B-517C-4D0F-898C-37C63401FCEF}"/>
                  </a:ext>
                </a:extLst>
              </p:cNvPr>
              <p:cNvSpPr/>
              <p:nvPr/>
            </p:nvSpPr>
            <p:spPr>
              <a:xfrm>
                <a:off x="2894887" y="5071157"/>
                <a:ext cx="212650" cy="363279"/>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F03A1B0B-E5E3-42BE-AC4F-5D58274790D8}"/>
                  </a:ext>
                </a:extLst>
              </p:cNvPr>
              <p:cNvSpPr txBox="1"/>
              <p:nvPr/>
            </p:nvSpPr>
            <p:spPr>
              <a:xfrm>
                <a:off x="2827696" y="5432835"/>
                <a:ext cx="2539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bg1"/>
                    </a:solidFill>
                    <a:latin typeface="Century Gothic"/>
                  </a:rPr>
                  <a:t>N</a:t>
                </a:r>
              </a:p>
            </p:txBody>
          </p:sp>
          <p:sp>
            <p:nvSpPr>
              <p:cNvPr id="3" name="Rectangle 2">
                <a:extLst>
                  <a:ext uri="{FF2B5EF4-FFF2-40B4-BE49-F238E27FC236}">
                    <a16:creationId xmlns:a16="http://schemas.microsoft.com/office/drawing/2014/main" id="{0ABBCDB7-7B1B-4AB0-938F-0E7C098B5D0A}"/>
                  </a:ext>
                </a:extLst>
              </p:cNvPr>
              <p:cNvSpPr/>
              <p:nvPr/>
            </p:nvSpPr>
            <p:spPr>
              <a:xfrm>
                <a:off x="2674803" y="6068481"/>
                <a:ext cx="1449599" cy="19814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E8F0F00-24FC-4F71-8962-4DCC0E0870CE}"/>
                  </a:ext>
                </a:extLst>
              </p:cNvPr>
              <p:cNvSpPr txBox="1"/>
              <p:nvPr/>
            </p:nvSpPr>
            <p:spPr>
              <a:xfrm>
                <a:off x="2568538" y="6008158"/>
                <a:ext cx="1557905" cy="2865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rPr>
                  <a:t>0   20    40          80 </a:t>
                </a:r>
                <a:endParaRPr lang="en-US" sz="1200" dirty="0">
                  <a:solidFill>
                    <a:schemeClr val="bg1"/>
                  </a:solidFill>
                  <a:cs typeface="Calibri"/>
                </a:endParaRPr>
              </a:p>
            </p:txBody>
          </p:sp>
        </p:grpSp>
        <p:sp>
          <p:nvSpPr>
            <p:cNvPr id="9" name="TextBox 8">
              <a:extLst>
                <a:ext uri="{FF2B5EF4-FFF2-40B4-BE49-F238E27FC236}">
                  <a16:creationId xmlns:a16="http://schemas.microsoft.com/office/drawing/2014/main" id="{9A6013B2-922F-4410-AB7F-94A14AEA52B7}"/>
                </a:ext>
              </a:extLst>
            </p:cNvPr>
            <p:cNvSpPr txBox="1"/>
            <p:nvPr/>
          </p:nvSpPr>
          <p:spPr>
            <a:xfrm>
              <a:off x="3766330" y="170223"/>
              <a:ext cx="9874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lumMod val="85000"/>
                    </a:schemeClr>
                  </a:solidFill>
                  <a:latin typeface="Century Gothic"/>
                </a:rPr>
                <a:t>Thailand</a:t>
              </a:r>
            </a:p>
          </p:txBody>
        </p:sp>
        <p:sp>
          <p:nvSpPr>
            <p:cNvPr id="11" name="TextBox 10">
              <a:extLst>
                <a:ext uri="{FF2B5EF4-FFF2-40B4-BE49-F238E27FC236}">
                  <a16:creationId xmlns:a16="http://schemas.microsoft.com/office/drawing/2014/main" id="{59186872-2129-44D2-A06A-406CF6911E9F}"/>
                </a:ext>
              </a:extLst>
            </p:cNvPr>
            <p:cNvSpPr txBox="1"/>
            <p:nvPr/>
          </p:nvSpPr>
          <p:spPr>
            <a:xfrm>
              <a:off x="10695907" y="170502"/>
              <a:ext cx="6265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lumMod val="85000"/>
                    </a:schemeClr>
                  </a:solidFill>
                  <a:latin typeface="Century Gothic"/>
                </a:rPr>
                <a:t>Laos</a:t>
              </a:r>
            </a:p>
          </p:txBody>
        </p:sp>
        <p:sp>
          <p:nvSpPr>
            <p:cNvPr id="13" name="TextBox 12">
              <a:extLst>
                <a:ext uri="{FF2B5EF4-FFF2-40B4-BE49-F238E27FC236}">
                  <a16:creationId xmlns:a16="http://schemas.microsoft.com/office/drawing/2014/main" id="{0DFCED93-1B11-4497-96E1-C318308867FE}"/>
                </a:ext>
              </a:extLst>
            </p:cNvPr>
            <p:cNvSpPr txBox="1"/>
            <p:nvPr/>
          </p:nvSpPr>
          <p:spPr>
            <a:xfrm>
              <a:off x="9916640" y="1904497"/>
              <a:ext cx="13582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bg1">
                      <a:lumMod val="85000"/>
                    </a:schemeClr>
                  </a:solidFill>
                  <a:latin typeface="Century Gothic"/>
                </a:rPr>
                <a:t>Cambodia</a:t>
              </a:r>
            </a:p>
          </p:txBody>
        </p:sp>
        <p:sp>
          <p:nvSpPr>
            <p:cNvPr id="16" name="TextBox 15">
              <a:extLst>
                <a:ext uri="{FF2B5EF4-FFF2-40B4-BE49-F238E27FC236}">
                  <a16:creationId xmlns:a16="http://schemas.microsoft.com/office/drawing/2014/main" id="{7AE75B2E-C0BB-4EFD-9BEA-25F3E402294F}"/>
                </a:ext>
              </a:extLst>
            </p:cNvPr>
            <p:cNvSpPr txBox="1"/>
            <p:nvPr/>
          </p:nvSpPr>
          <p:spPr>
            <a:xfrm>
              <a:off x="10820400" y="5562600"/>
              <a:ext cx="10014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latin typeface="Century Gothic"/>
                  <a:cs typeface="Calibri"/>
                </a:rPr>
                <a:t>Vietnam</a:t>
              </a:r>
              <a:endParaRPr lang="en-US" sz="1200" dirty="0">
                <a:solidFill>
                  <a:schemeClr val="bg1"/>
                </a:solidFill>
                <a:latin typeface="Century Gothic"/>
              </a:endParaRPr>
            </a:p>
          </p:txBody>
        </p:sp>
      </p:grpSp>
    </p:spTree>
    <p:extLst>
      <p:ext uri="{BB962C8B-B14F-4D97-AF65-F5344CB8AC3E}">
        <p14:creationId xmlns:p14="http://schemas.microsoft.com/office/powerpoint/2010/main" val="1820473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268A69A6-AC37-4472-8F1D-6C1A00350001}"/>
              </a:ext>
            </a:extLst>
          </p:cNvPr>
          <p:cNvPicPr>
            <a:picLocks noChangeAspect="1"/>
          </p:cNvPicPr>
          <p:nvPr/>
        </p:nvPicPr>
        <p:blipFill>
          <a:blip r:embed="rId3"/>
          <a:stretch>
            <a:fillRect/>
          </a:stretch>
        </p:blipFill>
        <p:spPr>
          <a:xfrm>
            <a:off x="10539" y="-177421"/>
            <a:ext cx="11027504" cy="7197198"/>
          </a:xfrm>
          <a:prstGeom prst="rect">
            <a:avLst/>
          </a:prstGeom>
        </p:spPr>
      </p:pic>
      <p:sp>
        <p:nvSpPr>
          <p:cNvPr id="3" name="TextBox 2">
            <a:extLst>
              <a:ext uri="{FF2B5EF4-FFF2-40B4-BE49-F238E27FC236}">
                <a16:creationId xmlns:a16="http://schemas.microsoft.com/office/drawing/2014/main" id="{0E1A835D-E4A2-4473-89A3-F351ED50A77D}"/>
              </a:ext>
            </a:extLst>
          </p:cNvPr>
          <p:cNvSpPr txBox="1"/>
          <p:nvPr/>
        </p:nvSpPr>
        <p:spPr>
          <a:xfrm>
            <a:off x="467764" y="200294"/>
            <a:ext cx="66778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chemeClr val="bg1"/>
                </a:solidFill>
                <a:latin typeface="Century Gothic"/>
              </a:rPr>
              <a:t>Community Concerns</a:t>
            </a:r>
            <a:endParaRPr lang="en-US" dirty="0">
              <a:solidFill>
                <a:schemeClr val="bg1"/>
              </a:solidFill>
            </a:endParaRPr>
          </a:p>
        </p:txBody>
      </p:sp>
      <p:sp>
        <p:nvSpPr>
          <p:cNvPr id="17" name="TextBox 16">
            <a:extLst>
              <a:ext uri="{FF2B5EF4-FFF2-40B4-BE49-F238E27FC236}">
                <a16:creationId xmlns:a16="http://schemas.microsoft.com/office/drawing/2014/main" id="{BB4BDF5F-F09B-4A19-AA97-6E9C809D9CBB}"/>
              </a:ext>
            </a:extLst>
          </p:cNvPr>
          <p:cNvSpPr txBox="1"/>
          <p:nvPr/>
        </p:nvSpPr>
        <p:spPr>
          <a:xfrm>
            <a:off x="4466864" y="748572"/>
            <a:ext cx="4200262" cy="18505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Clr>
                <a:srgbClr val="CD7142"/>
              </a:buClr>
              <a:buFont typeface="Arial"/>
              <a:buChar char="•"/>
            </a:pPr>
            <a:r>
              <a:rPr lang="en-US" sz="2000" dirty="0">
                <a:solidFill>
                  <a:schemeClr val="tx1">
                    <a:lumMod val="75000"/>
                    <a:lumOff val="25000"/>
                  </a:schemeClr>
                </a:solidFill>
                <a:latin typeface="Century Gothic"/>
                <a:cs typeface="Calibri"/>
              </a:rPr>
              <a:t>Agricultural production</a:t>
            </a:r>
          </a:p>
          <a:p>
            <a:pPr marL="285750" indent="-285750">
              <a:lnSpc>
                <a:spcPct val="200000"/>
              </a:lnSpc>
              <a:buClr>
                <a:srgbClr val="CD7142"/>
              </a:buClr>
              <a:buFont typeface="Arial"/>
              <a:buChar char="•"/>
            </a:pPr>
            <a:r>
              <a:rPr lang="en-US" sz="2000" dirty="0">
                <a:solidFill>
                  <a:schemeClr val="tx1">
                    <a:lumMod val="75000"/>
                    <a:lumOff val="25000"/>
                  </a:schemeClr>
                </a:solidFill>
                <a:latin typeface="Century Gothic"/>
                <a:cs typeface="Calibri"/>
              </a:rPr>
              <a:t>Hotter Dry Seasons/ Drought</a:t>
            </a:r>
          </a:p>
          <a:p>
            <a:pPr marL="285750" indent="-285750">
              <a:lnSpc>
                <a:spcPct val="200000"/>
              </a:lnSpc>
              <a:buClr>
                <a:srgbClr val="CD7142"/>
              </a:buClr>
              <a:buFont typeface="Arial"/>
              <a:buChar char="•"/>
            </a:pPr>
            <a:r>
              <a:rPr lang="en-US" sz="2000" dirty="0">
                <a:solidFill>
                  <a:schemeClr val="tx1">
                    <a:lumMod val="75000"/>
                    <a:lumOff val="25000"/>
                  </a:schemeClr>
                </a:solidFill>
                <a:latin typeface="Century Gothic"/>
                <a:cs typeface="Calibri"/>
              </a:rPr>
              <a:t>Building of Dams</a:t>
            </a:r>
            <a:endParaRPr lang="en-US" dirty="0">
              <a:solidFill>
                <a:schemeClr val="tx1">
                  <a:lumMod val="75000"/>
                  <a:lumOff val="25000"/>
                </a:schemeClr>
              </a:solidFill>
              <a:cs typeface="Calibri" panose="020F0502020204030204"/>
            </a:endParaRPr>
          </a:p>
        </p:txBody>
      </p:sp>
      <p:sp>
        <p:nvSpPr>
          <p:cNvPr id="2" name="TextBox 1">
            <a:extLst>
              <a:ext uri="{FF2B5EF4-FFF2-40B4-BE49-F238E27FC236}">
                <a16:creationId xmlns:a16="http://schemas.microsoft.com/office/drawing/2014/main" id="{FC9D56A4-6573-496F-AF45-8E5580918400}"/>
              </a:ext>
            </a:extLst>
          </p:cNvPr>
          <p:cNvSpPr txBox="1"/>
          <p:nvPr/>
        </p:nvSpPr>
        <p:spPr>
          <a:xfrm>
            <a:off x="7771411" y="6561441"/>
            <a:ext cx="324266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a:rPr>
              <a:t>Source: Wikimedia Commons by Dennis Jarvis</a:t>
            </a:r>
          </a:p>
        </p:txBody>
      </p:sp>
      <p:sp>
        <p:nvSpPr>
          <p:cNvPr id="5" name="TextBox 4">
            <a:extLst>
              <a:ext uri="{FF2B5EF4-FFF2-40B4-BE49-F238E27FC236}">
                <a16:creationId xmlns:a16="http://schemas.microsoft.com/office/drawing/2014/main" id="{B84F7524-2CF6-4C94-9AA3-2E8E5FE006D2}"/>
              </a:ext>
            </a:extLst>
          </p:cNvPr>
          <p:cNvSpPr txBox="1"/>
          <p:nvPr/>
        </p:nvSpPr>
        <p:spPr>
          <a:xfrm>
            <a:off x="467764" y="747942"/>
            <a:ext cx="4001035" cy="3073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200000"/>
              </a:lnSpc>
              <a:buClr>
                <a:srgbClr val="CD7142"/>
              </a:buClr>
              <a:buFont typeface="Arial"/>
              <a:buChar char="•"/>
            </a:pPr>
            <a:r>
              <a:rPr lang="en-US" sz="2000" dirty="0">
                <a:solidFill>
                  <a:schemeClr val="tx1">
                    <a:lumMod val="75000"/>
                    <a:lumOff val="25000"/>
                  </a:schemeClr>
                </a:solidFill>
                <a:latin typeface="Century Gothic"/>
              </a:rPr>
              <a:t>Reductions in Fish Catches</a:t>
            </a:r>
            <a:endParaRPr lang="en-US" sz="2000" dirty="0">
              <a:solidFill>
                <a:schemeClr val="tx1">
                  <a:lumMod val="75000"/>
                  <a:lumOff val="25000"/>
                </a:schemeClr>
              </a:solidFill>
              <a:cs typeface="Calibri" panose="020F0502020204030204"/>
            </a:endParaRPr>
          </a:p>
          <a:p>
            <a:pPr marL="342900" indent="-342900">
              <a:lnSpc>
                <a:spcPct val="200000"/>
              </a:lnSpc>
              <a:buClr>
                <a:srgbClr val="CD7142"/>
              </a:buClr>
              <a:buFont typeface="Arial"/>
              <a:buChar char="•"/>
            </a:pPr>
            <a:r>
              <a:rPr lang="en-US" sz="2000" dirty="0">
                <a:solidFill>
                  <a:schemeClr val="tx1">
                    <a:lumMod val="75000"/>
                    <a:lumOff val="25000"/>
                  </a:schemeClr>
                </a:solidFill>
                <a:latin typeface="Century Gothic"/>
              </a:rPr>
              <a:t>Deforestation</a:t>
            </a:r>
          </a:p>
          <a:p>
            <a:pPr marL="342900" indent="-342900">
              <a:lnSpc>
                <a:spcPct val="200000"/>
              </a:lnSpc>
              <a:buClr>
                <a:srgbClr val="CD7142"/>
              </a:buClr>
              <a:buFont typeface="Arial"/>
              <a:buChar char="•"/>
            </a:pPr>
            <a:r>
              <a:rPr lang="en-US" sz="2000" dirty="0">
                <a:solidFill>
                  <a:schemeClr val="tx1">
                    <a:lumMod val="75000"/>
                    <a:lumOff val="25000"/>
                  </a:schemeClr>
                </a:solidFill>
                <a:latin typeface="Century Gothic"/>
              </a:rPr>
              <a:t>Less Carbon Absorption</a:t>
            </a:r>
          </a:p>
          <a:p>
            <a:pPr marL="342900" indent="-342900">
              <a:lnSpc>
                <a:spcPct val="200000"/>
              </a:lnSpc>
              <a:buClr>
                <a:srgbClr val="CD7142"/>
              </a:buClr>
              <a:buFont typeface="Arial"/>
              <a:buChar char="•"/>
            </a:pPr>
            <a:endParaRPr lang="en-US" sz="2000" dirty="0">
              <a:solidFill>
                <a:schemeClr val="tx1">
                  <a:lumMod val="75000"/>
                  <a:lumOff val="25000"/>
                </a:schemeClr>
              </a:solidFill>
              <a:latin typeface="Century Gothic"/>
            </a:endParaRPr>
          </a:p>
          <a:p>
            <a:pPr marL="342900" indent="-342900">
              <a:lnSpc>
                <a:spcPct val="200000"/>
              </a:lnSpc>
              <a:buClr>
                <a:srgbClr val="CD7142"/>
              </a:buClr>
              <a:buFont typeface="Arial"/>
              <a:buChar char="•"/>
            </a:pPr>
            <a:endParaRPr lang="en-US" sz="20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1908495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icture containing text, sky, water, outdoor&#10;&#10;Description automatically generated">
            <a:extLst>
              <a:ext uri="{FF2B5EF4-FFF2-40B4-BE49-F238E27FC236}">
                <a16:creationId xmlns:a16="http://schemas.microsoft.com/office/drawing/2014/main" id="{13932CA7-5645-46F3-8061-6DBC1FE92BCB}"/>
              </a:ext>
            </a:extLst>
          </p:cNvPr>
          <p:cNvPicPr>
            <a:picLocks noChangeAspect="1"/>
          </p:cNvPicPr>
          <p:nvPr/>
        </p:nvPicPr>
        <p:blipFill rotWithShape="1">
          <a:blip r:embed="rId3"/>
          <a:srcRect l="27515" t="17454" r="2820" b="4212"/>
          <a:stretch/>
        </p:blipFill>
        <p:spPr>
          <a:xfrm>
            <a:off x="612897" y="1239056"/>
            <a:ext cx="5717983" cy="4389120"/>
          </a:xfrm>
          <a:prstGeom prst="rect">
            <a:avLst/>
          </a:prstGeom>
        </p:spPr>
      </p:pic>
      <p:sp>
        <p:nvSpPr>
          <p:cNvPr id="3" name="TextBox 2">
            <a:extLst>
              <a:ext uri="{FF2B5EF4-FFF2-40B4-BE49-F238E27FC236}">
                <a16:creationId xmlns:a16="http://schemas.microsoft.com/office/drawing/2014/main" id="{9C8CE520-98F2-478D-A87E-5F9A6C540423}"/>
              </a:ext>
            </a:extLst>
          </p:cNvPr>
          <p:cNvSpPr txBox="1"/>
          <p:nvPr/>
        </p:nvSpPr>
        <p:spPr>
          <a:xfrm>
            <a:off x="403719" y="263236"/>
            <a:ext cx="54725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Partners</a:t>
            </a:r>
            <a:endParaRPr lang="en-US" dirty="0"/>
          </a:p>
        </p:txBody>
      </p:sp>
      <p:sp>
        <p:nvSpPr>
          <p:cNvPr id="6" name="TextBox 5">
            <a:extLst>
              <a:ext uri="{FF2B5EF4-FFF2-40B4-BE49-F238E27FC236}">
                <a16:creationId xmlns:a16="http://schemas.microsoft.com/office/drawing/2014/main" id="{D624DF7F-9A50-4BC9-9C78-B27FE90B1F23}"/>
              </a:ext>
            </a:extLst>
          </p:cNvPr>
          <p:cNvSpPr txBox="1"/>
          <p:nvPr/>
        </p:nvSpPr>
        <p:spPr>
          <a:xfrm>
            <a:off x="6510805" y="3908559"/>
            <a:ext cx="53475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cs typeface="Calibri"/>
              </a:rPr>
              <a:t>Conservation International</a:t>
            </a:r>
            <a:endParaRPr lang="en-US" sz="2400" dirty="0">
              <a:solidFill>
                <a:schemeClr val="tx1">
                  <a:lumMod val="75000"/>
                  <a:lumOff val="25000"/>
                </a:schemeClr>
              </a:solidFill>
              <a:latin typeface="Calibri" panose="020F0502020204030204"/>
              <a:cs typeface="Calibri"/>
            </a:endParaRPr>
          </a:p>
        </p:txBody>
      </p:sp>
      <p:sp>
        <p:nvSpPr>
          <p:cNvPr id="10" name="TextBox 9">
            <a:extLst>
              <a:ext uri="{FF2B5EF4-FFF2-40B4-BE49-F238E27FC236}">
                <a16:creationId xmlns:a16="http://schemas.microsoft.com/office/drawing/2014/main" id="{49DEA5DF-B889-4B91-9B9C-749BF10FA56E}"/>
              </a:ext>
            </a:extLst>
          </p:cNvPr>
          <p:cNvSpPr txBox="1"/>
          <p:nvPr/>
        </p:nvSpPr>
        <p:spPr>
          <a:xfrm>
            <a:off x="6510805" y="1241327"/>
            <a:ext cx="538246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cs typeface="Calibri"/>
              </a:rPr>
              <a:t>Cambodian Ministry of Water Resources and Meteorology </a:t>
            </a:r>
            <a:endParaRPr lang="en-US" sz="2400" b="1" dirty="0">
              <a:solidFill>
                <a:schemeClr val="tx1">
                  <a:lumMod val="75000"/>
                  <a:lumOff val="25000"/>
                </a:schemeClr>
              </a:solidFill>
              <a:latin typeface="Century Gothic"/>
              <a:ea typeface="+mn-lt"/>
              <a:cs typeface="+mn-lt"/>
            </a:endParaRPr>
          </a:p>
        </p:txBody>
      </p:sp>
      <p:sp>
        <p:nvSpPr>
          <p:cNvPr id="13" name="Text Placeholder 5">
            <a:extLst>
              <a:ext uri="{FF2B5EF4-FFF2-40B4-BE49-F238E27FC236}">
                <a16:creationId xmlns:a16="http://schemas.microsoft.com/office/drawing/2014/main" id="{CDD182C5-9AC0-4A7B-A023-5BE1197AB083}"/>
              </a:ext>
            </a:extLst>
          </p:cNvPr>
          <p:cNvSpPr txBox="1">
            <a:spLocks/>
          </p:cNvSpPr>
          <p:nvPr/>
        </p:nvSpPr>
        <p:spPr>
          <a:xfrm>
            <a:off x="6649446" y="4274516"/>
            <a:ext cx="5095468" cy="21976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600"/>
              </a:spcAft>
              <a:buClr>
                <a:srgbClr val="CD7142"/>
              </a:buClr>
            </a:pPr>
            <a:r>
              <a:rPr lang="en-US" sz="1800" dirty="0">
                <a:solidFill>
                  <a:schemeClr val="tx1">
                    <a:lumMod val="75000"/>
                    <a:lumOff val="25000"/>
                  </a:schemeClr>
                </a:solidFill>
                <a:latin typeface="Century Gothic"/>
              </a:rPr>
              <a:t>Non-profit organization</a:t>
            </a:r>
          </a:p>
          <a:p>
            <a:pPr>
              <a:lnSpc>
                <a:spcPct val="150000"/>
              </a:lnSpc>
              <a:spcBef>
                <a:spcPts val="0"/>
              </a:spcBef>
              <a:spcAft>
                <a:spcPts val="600"/>
              </a:spcAft>
              <a:buClr>
                <a:srgbClr val="CD7142"/>
              </a:buClr>
            </a:pPr>
            <a:r>
              <a:rPr lang="en-US" sz="1800" dirty="0">
                <a:solidFill>
                  <a:schemeClr val="tx1">
                    <a:lumMod val="75000"/>
                    <a:lumOff val="25000"/>
                  </a:schemeClr>
                </a:solidFill>
                <a:latin typeface="Century Gothic"/>
              </a:rPr>
              <a:t>Created the Freshwater Health Index (FHI)</a:t>
            </a:r>
            <a:endParaRPr lang="en-US" sz="1800" dirty="0">
              <a:solidFill>
                <a:schemeClr val="tx1">
                  <a:lumMod val="75000"/>
                  <a:lumOff val="25000"/>
                </a:schemeClr>
              </a:solidFill>
              <a:latin typeface="Century Gothic" panose="020B0502020202020204" pitchFamily="34" charset="0"/>
            </a:endParaRPr>
          </a:p>
          <a:p>
            <a:pPr marL="0" indent="0">
              <a:lnSpc>
                <a:spcPct val="150000"/>
              </a:lnSpc>
              <a:spcBef>
                <a:spcPts val="0"/>
              </a:spcBef>
              <a:spcAft>
                <a:spcPts val="600"/>
              </a:spcAft>
              <a:buClr>
                <a:srgbClr val="CD7142"/>
              </a:buClr>
              <a:buNone/>
            </a:pPr>
            <a:endParaRPr lang="en-US" sz="2000" dirty="0">
              <a:solidFill>
                <a:schemeClr val="tx1">
                  <a:lumMod val="75000"/>
                  <a:lumOff val="25000"/>
                </a:schemeClr>
              </a:solidFill>
              <a:latin typeface="Century Gothic" panose="020B0502020202020204" pitchFamily="34" charset="0"/>
            </a:endParaRPr>
          </a:p>
        </p:txBody>
      </p:sp>
      <p:sp>
        <p:nvSpPr>
          <p:cNvPr id="19" name="Text Placeholder 5">
            <a:extLst>
              <a:ext uri="{FF2B5EF4-FFF2-40B4-BE49-F238E27FC236}">
                <a16:creationId xmlns:a16="http://schemas.microsoft.com/office/drawing/2014/main" id="{FBD515D7-340D-4CBE-A0B3-AFD3D86524D2}"/>
              </a:ext>
            </a:extLst>
          </p:cNvPr>
          <p:cNvSpPr txBox="1">
            <a:spLocks/>
          </p:cNvSpPr>
          <p:nvPr/>
        </p:nvSpPr>
        <p:spPr>
          <a:xfrm>
            <a:off x="6719150" y="1935963"/>
            <a:ext cx="4464451" cy="127796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600"/>
              </a:spcAft>
              <a:buClr>
                <a:srgbClr val="CD7142"/>
              </a:buClr>
            </a:pPr>
            <a:r>
              <a:rPr lang="en-US" sz="1800" dirty="0">
                <a:solidFill>
                  <a:schemeClr val="tx1">
                    <a:lumMod val="75000"/>
                    <a:lumOff val="25000"/>
                  </a:schemeClr>
                </a:solidFill>
                <a:latin typeface="Century Gothic"/>
              </a:rPr>
              <a:t>Governing body for the basin </a:t>
            </a:r>
            <a:endParaRPr lang="en-US" sz="1800" dirty="0">
              <a:solidFill>
                <a:schemeClr val="tx1">
                  <a:lumMod val="75000"/>
                  <a:lumOff val="25000"/>
                </a:schemeClr>
              </a:solidFill>
              <a:latin typeface="Century Gothic" panose="020B0502020202020204" pitchFamily="34" charset="0"/>
            </a:endParaRPr>
          </a:p>
          <a:p>
            <a:pPr>
              <a:lnSpc>
                <a:spcPct val="150000"/>
              </a:lnSpc>
              <a:spcBef>
                <a:spcPts val="0"/>
              </a:spcBef>
              <a:spcAft>
                <a:spcPts val="600"/>
              </a:spcAft>
              <a:buClr>
                <a:srgbClr val="CD7142"/>
              </a:buClr>
            </a:pPr>
            <a:r>
              <a:rPr lang="en-US" sz="1800" dirty="0">
                <a:solidFill>
                  <a:schemeClr val="tx1">
                    <a:lumMod val="75000"/>
                    <a:lumOff val="25000"/>
                  </a:schemeClr>
                </a:solidFill>
                <a:latin typeface="Century Gothic"/>
              </a:rPr>
              <a:t>Houses the Tonle Sap Authority </a:t>
            </a:r>
            <a:endParaRPr lang="en-US" sz="1800" dirty="0">
              <a:solidFill>
                <a:schemeClr val="tx1">
                  <a:lumMod val="75000"/>
                  <a:lumOff val="2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1FA910DD-240C-4945-A3EC-C6FADF86701C}"/>
              </a:ext>
            </a:extLst>
          </p:cNvPr>
          <p:cNvSpPr txBox="1"/>
          <p:nvPr/>
        </p:nvSpPr>
        <p:spPr>
          <a:xfrm>
            <a:off x="612897" y="5357334"/>
            <a:ext cx="37208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lumMod val="95000"/>
                  </a:schemeClr>
                </a:solidFill>
                <a:latin typeface="Century Gothic"/>
              </a:rPr>
              <a:t>Source: Creative Commons by Daniel Mennerich</a:t>
            </a:r>
          </a:p>
        </p:txBody>
      </p:sp>
    </p:spTree>
    <p:extLst>
      <p:ext uri="{BB962C8B-B14F-4D97-AF65-F5344CB8AC3E}">
        <p14:creationId xmlns:p14="http://schemas.microsoft.com/office/powerpoint/2010/main" val="1496550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545B20C-33AB-424F-A272-FD3E5445864E}"/>
              </a:ext>
            </a:extLst>
          </p:cNvPr>
          <p:cNvSpPr/>
          <p:nvPr/>
        </p:nvSpPr>
        <p:spPr>
          <a:xfrm>
            <a:off x="9501285" y="1204815"/>
            <a:ext cx="2550367" cy="5015204"/>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descr="Shape&#10;&#10;Description automatically generated">
            <a:extLst>
              <a:ext uri="{FF2B5EF4-FFF2-40B4-BE49-F238E27FC236}">
                <a16:creationId xmlns:a16="http://schemas.microsoft.com/office/drawing/2014/main" id="{5A22AEB0-A19B-4351-ABA4-A821CEC70CD9}"/>
              </a:ext>
            </a:extLst>
          </p:cNvPr>
          <p:cNvPicPr>
            <a:picLocks noChangeAspect="1"/>
          </p:cNvPicPr>
          <p:nvPr/>
        </p:nvPicPr>
        <p:blipFill>
          <a:blip r:embed="rId3"/>
          <a:stretch>
            <a:fillRect/>
          </a:stretch>
        </p:blipFill>
        <p:spPr>
          <a:xfrm>
            <a:off x="4943875" y="4063405"/>
            <a:ext cx="4396595" cy="1975808"/>
          </a:xfrm>
          <a:prstGeom prst="rect">
            <a:avLst/>
          </a:prstGeom>
        </p:spPr>
      </p:pic>
      <p:pic>
        <p:nvPicPr>
          <p:cNvPr id="2" name="Picture 3" descr="Shape&#10;&#10;Description automatically generated">
            <a:extLst>
              <a:ext uri="{FF2B5EF4-FFF2-40B4-BE49-F238E27FC236}">
                <a16:creationId xmlns:a16="http://schemas.microsoft.com/office/drawing/2014/main" id="{229C0F2F-23DE-4129-B14B-3A7A09337B32}"/>
              </a:ext>
            </a:extLst>
          </p:cNvPr>
          <p:cNvPicPr>
            <a:picLocks noChangeAspect="1"/>
          </p:cNvPicPr>
          <p:nvPr/>
        </p:nvPicPr>
        <p:blipFill>
          <a:blip r:embed="rId4"/>
          <a:stretch>
            <a:fillRect/>
          </a:stretch>
        </p:blipFill>
        <p:spPr>
          <a:xfrm>
            <a:off x="179529" y="1987408"/>
            <a:ext cx="4655387" cy="1992108"/>
          </a:xfrm>
          <a:prstGeom prst="rect">
            <a:avLst/>
          </a:prstGeom>
        </p:spPr>
      </p:pic>
      <p:pic>
        <p:nvPicPr>
          <p:cNvPr id="4" name="Picture 4" descr="Shape&#10;&#10;Description automatically generated">
            <a:extLst>
              <a:ext uri="{FF2B5EF4-FFF2-40B4-BE49-F238E27FC236}">
                <a16:creationId xmlns:a16="http://schemas.microsoft.com/office/drawing/2014/main" id="{8B2DCAAE-D537-47D0-B2A2-8AB5EC30C3A7}"/>
              </a:ext>
            </a:extLst>
          </p:cNvPr>
          <p:cNvPicPr>
            <a:picLocks noChangeAspect="1"/>
          </p:cNvPicPr>
          <p:nvPr/>
        </p:nvPicPr>
        <p:blipFill>
          <a:blip r:embed="rId5"/>
          <a:stretch>
            <a:fillRect/>
          </a:stretch>
        </p:blipFill>
        <p:spPr>
          <a:xfrm>
            <a:off x="4943875" y="1985299"/>
            <a:ext cx="4396595" cy="1996007"/>
          </a:xfrm>
          <a:prstGeom prst="rect">
            <a:avLst/>
          </a:prstGeom>
        </p:spPr>
      </p:pic>
      <p:pic>
        <p:nvPicPr>
          <p:cNvPr id="5" name="Picture 5" descr="Shape&#10;&#10;Description automatically generated">
            <a:extLst>
              <a:ext uri="{FF2B5EF4-FFF2-40B4-BE49-F238E27FC236}">
                <a16:creationId xmlns:a16="http://schemas.microsoft.com/office/drawing/2014/main" id="{9C71B9CC-3874-4398-B294-F84FF2280246}"/>
              </a:ext>
            </a:extLst>
          </p:cNvPr>
          <p:cNvPicPr>
            <a:picLocks noChangeAspect="1"/>
          </p:cNvPicPr>
          <p:nvPr/>
        </p:nvPicPr>
        <p:blipFill>
          <a:blip r:embed="rId6"/>
          <a:stretch>
            <a:fillRect/>
          </a:stretch>
        </p:blipFill>
        <p:spPr>
          <a:xfrm>
            <a:off x="182249" y="4059518"/>
            <a:ext cx="4655387" cy="1963767"/>
          </a:xfrm>
          <a:prstGeom prst="rect">
            <a:avLst/>
          </a:prstGeom>
        </p:spPr>
      </p:pic>
      <p:pic>
        <p:nvPicPr>
          <p:cNvPr id="12" name="Picture 12" descr="Shape, square&#10;&#10;Description automatically generated">
            <a:extLst>
              <a:ext uri="{FF2B5EF4-FFF2-40B4-BE49-F238E27FC236}">
                <a16:creationId xmlns:a16="http://schemas.microsoft.com/office/drawing/2014/main" id="{27D474E1-A427-47E9-B8D2-E55DCAEFCE73}"/>
              </a:ext>
            </a:extLst>
          </p:cNvPr>
          <p:cNvPicPr>
            <a:picLocks noChangeAspect="1"/>
          </p:cNvPicPr>
          <p:nvPr/>
        </p:nvPicPr>
        <p:blipFill>
          <a:blip r:embed="rId7"/>
          <a:stretch>
            <a:fillRect/>
          </a:stretch>
        </p:blipFill>
        <p:spPr>
          <a:xfrm>
            <a:off x="343952" y="2717948"/>
            <a:ext cx="1484491" cy="1022648"/>
          </a:xfrm>
          <a:prstGeom prst="rect">
            <a:avLst/>
          </a:prstGeom>
        </p:spPr>
      </p:pic>
      <p:pic>
        <p:nvPicPr>
          <p:cNvPr id="13" name="Picture 13" descr="Shape, square&#10;&#10;Description automatically generated">
            <a:extLst>
              <a:ext uri="{FF2B5EF4-FFF2-40B4-BE49-F238E27FC236}">
                <a16:creationId xmlns:a16="http://schemas.microsoft.com/office/drawing/2014/main" id="{29C812DF-CC37-4B1B-8B1A-07AA0D3D8558}"/>
              </a:ext>
            </a:extLst>
          </p:cNvPr>
          <p:cNvPicPr>
            <a:picLocks noChangeAspect="1"/>
          </p:cNvPicPr>
          <p:nvPr/>
        </p:nvPicPr>
        <p:blipFill>
          <a:blip r:embed="rId8"/>
          <a:stretch>
            <a:fillRect/>
          </a:stretch>
        </p:blipFill>
        <p:spPr>
          <a:xfrm>
            <a:off x="1900009" y="2717948"/>
            <a:ext cx="1288453" cy="1015254"/>
          </a:xfrm>
          <a:prstGeom prst="rect">
            <a:avLst/>
          </a:prstGeom>
        </p:spPr>
      </p:pic>
      <p:pic>
        <p:nvPicPr>
          <p:cNvPr id="14" name="Picture 14" descr="Shape, square&#10;&#10;Description automatically generated">
            <a:extLst>
              <a:ext uri="{FF2B5EF4-FFF2-40B4-BE49-F238E27FC236}">
                <a16:creationId xmlns:a16="http://schemas.microsoft.com/office/drawing/2014/main" id="{41F53568-A6B2-4191-AD22-D17554AEB080}"/>
              </a:ext>
            </a:extLst>
          </p:cNvPr>
          <p:cNvPicPr>
            <a:picLocks noChangeAspect="1"/>
          </p:cNvPicPr>
          <p:nvPr/>
        </p:nvPicPr>
        <p:blipFill>
          <a:blip r:embed="rId9"/>
          <a:stretch>
            <a:fillRect/>
          </a:stretch>
        </p:blipFill>
        <p:spPr>
          <a:xfrm>
            <a:off x="3267990" y="2717948"/>
            <a:ext cx="1403093" cy="1022842"/>
          </a:xfrm>
          <a:prstGeom prst="rect">
            <a:avLst/>
          </a:prstGeom>
        </p:spPr>
      </p:pic>
      <p:pic>
        <p:nvPicPr>
          <p:cNvPr id="16" name="Picture 16" descr="Shape, rectangle&#10;&#10;Description automatically generated">
            <a:extLst>
              <a:ext uri="{FF2B5EF4-FFF2-40B4-BE49-F238E27FC236}">
                <a16:creationId xmlns:a16="http://schemas.microsoft.com/office/drawing/2014/main" id="{62AC7618-5A3C-4A3B-8631-A6BDC22B491C}"/>
              </a:ext>
            </a:extLst>
          </p:cNvPr>
          <p:cNvPicPr>
            <a:picLocks noChangeAspect="1"/>
          </p:cNvPicPr>
          <p:nvPr/>
        </p:nvPicPr>
        <p:blipFill>
          <a:blip r:embed="rId10"/>
          <a:stretch>
            <a:fillRect/>
          </a:stretch>
        </p:blipFill>
        <p:spPr>
          <a:xfrm>
            <a:off x="638633" y="4877962"/>
            <a:ext cx="3807123" cy="883994"/>
          </a:xfrm>
          <a:prstGeom prst="rect">
            <a:avLst/>
          </a:prstGeom>
        </p:spPr>
      </p:pic>
      <p:sp>
        <p:nvSpPr>
          <p:cNvPr id="18" name="TextBox 17">
            <a:extLst>
              <a:ext uri="{FF2B5EF4-FFF2-40B4-BE49-F238E27FC236}">
                <a16:creationId xmlns:a16="http://schemas.microsoft.com/office/drawing/2014/main" id="{040571D7-5658-47AD-B0F1-1EF11ED5C7BD}"/>
              </a:ext>
            </a:extLst>
          </p:cNvPr>
          <p:cNvSpPr txBox="1"/>
          <p:nvPr/>
        </p:nvSpPr>
        <p:spPr>
          <a:xfrm>
            <a:off x="318655" y="184859"/>
            <a:ext cx="105022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Freshwater Health Index Overview</a:t>
            </a:r>
            <a:endParaRPr lang="en-US" sz="4000" b="1" dirty="0">
              <a:solidFill>
                <a:srgbClr val="000000"/>
              </a:solidFill>
              <a:latin typeface="Century Gothic"/>
            </a:endParaRPr>
          </a:p>
        </p:txBody>
      </p:sp>
      <p:sp>
        <p:nvSpPr>
          <p:cNvPr id="19" name="Rectangle: Rounded Corners 18">
            <a:extLst>
              <a:ext uri="{FF2B5EF4-FFF2-40B4-BE49-F238E27FC236}">
                <a16:creationId xmlns:a16="http://schemas.microsoft.com/office/drawing/2014/main" id="{3783CF8C-177D-48A1-A9A2-C8FF6231362F}"/>
              </a:ext>
            </a:extLst>
          </p:cNvPr>
          <p:cNvSpPr/>
          <p:nvPr/>
        </p:nvSpPr>
        <p:spPr>
          <a:xfrm>
            <a:off x="225870" y="1075034"/>
            <a:ext cx="9143998" cy="790755"/>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60CB818E-FC0A-4EB5-A9B6-3570BBA87147}"/>
              </a:ext>
            </a:extLst>
          </p:cNvPr>
          <p:cNvSpPr/>
          <p:nvPr/>
        </p:nvSpPr>
        <p:spPr>
          <a:xfrm>
            <a:off x="9661214" y="1360640"/>
            <a:ext cx="2257243" cy="2199734"/>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65C0B296-A7D0-4FDD-9314-2E19469A1256}"/>
              </a:ext>
            </a:extLst>
          </p:cNvPr>
          <p:cNvSpPr/>
          <p:nvPr/>
        </p:nvSpPr>
        <p:spPr>
          <a:xfrm>
            <a:off x="9660041" y="3847919"/>
            <a:ext cx="2257243" cy="2199734"/>
          </a:xfrm>
          <a:prstGeom prst="roundRect">
            <a:avLst/>
          </a:prstGeom>
          <a:solidFill>
            <a:srgbClr val="3E4268"/>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9AA9FEE8-086F-4F77-BDBE-C4B0AFCE7F8D}"/>
              </a:ext>
            </a:extLst>
          </p:cNvPr>
          <p:cNvSpPr txBox="1"/>
          <p:nvPr/>
        </p:nvSpPr>
        <p:spPr>
          <a:xfrm>
            <a:off x="1049335" y="1143687"/>
            <a:ext cx="71426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solidFill>
                  <a:schemeClr val="bg1"/>
                </a:solidFill>
                <a:latin typeface="Century Gothic"/>
              </a:rPr>
              <a:t>Ecosystem Vitality:</a:t>
            </a:r>
            <a:r>
              <a:rPr lang="en-US" dirty="0">
                <a:solidFill>
                  <a:schemeClr val="bg1"/>
                </a:solidFill>
                <a:latin typeface="Century Gothic"/>
              </a:rPr>
              <a:t> The ecological functioning of the freshwater body and its watershed</a:t>
            </a:r>
          </a:p>
        </p:txBody>
      </p:sp>
      <p:sp>
        <p:nvSpPr>
          <p:cNvPr id="23" name="TextBox 22">
            <a:extLst>
              <a:ext uri="{FF2B5EF4-FFF2-40B4-BE49-F238E27FC236}">
                <a16:creationId xmlns:a16="http://schemas.microsoft.com/office/drawing/2014/main" id="{EA1927B9-C195-4F4D-91B3-3FC5F6319E17}"/>
              </a:ext>
            </a:extLst>
          </p:cNvPr>
          <p:cNvSpPr txBox="1"/>
          <p:nvPr/>
        </p:nvSpPr>
        <p:spPr>
          <a:xfrm>
            <a:off x="9794564" y="1587440"/>
            <a:ext cx="1981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solidFill>
                  <a:schemeClr val="bg1"/>
                </a:solidFill>
                <a:latin typeface="Century Gothic"/>
                <a:cs typeface="Calibri"/>
              </a:rPr>
              <a:t>Governance &amp; Stakeholders:</a:t>
            </a:r>
            <a:r>
              <a:rPr lang="en-US" dirty="0">
                <a:solidFill>
                  <a:schemeClr val="bg1"/>
                </a:solidFill>
                <a:latin typeface="Century Gothic"/>
                <a:cs typeface="Calibri"/>
              </a:rPr>
              <a:t> decision-making structures and processes</a:t>
            </a:r>
          </a:p>
        </p:txBody>
      </p:sp>
      <p:sp>
        <p:nvSpPr>
          <p:cNvPr id="24" name="TextBox 23">
            <a:extLst>
              <a:ext uri="{FF2B5EF4-FFF2-40B4-BE49-F238E27FC236}">
                <a16:creationId xmlns:a16="http://schemas.microsoft.com/office/drawing/2014/main" id="{6F337CA3-5E4D-4ECF-ABC4-12A1D9D1DC3D}"/>
              </a:ext>
            </a:extLst>
          </p:cNvPr>
          <p:cNvSpPr txBox="1"/>
          <p:nvPr/>
        </p:nvSpPr>
        <p:spPr>
          <a:xfrm>
            <a:off x="9793390" y="4204119"/>
            <a:ext cx="1981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solidFill>
                  <a:schemeClr val="bg1"/>
                </a:solidFill>
                <a:latin typeface="Century Gothic"/>
                <a:cs typeface="Calibri"/>
              </a:rPr>
              <a:t>Ecosystem Services: </a:t>
            </a:r>
            <a:r>
              <a:rPr lang="en-US" dirty="0">
                <a:solidFill>
                  <a:schemeClr val="bg1"/>
                </a:solidFill>
                <a:latin typeface="Century Gothic"/>
                <a:cs typeface="Calibri"/>
              </a:rPr>
              <a:t>benefits to populations and livelihoods</a:t>
            </a:r>
            <a:endParaRPr lang="en-US" i="1" dirty="0">
              <a:solidFill>
                <a:schemeClr val="bg1"/>
              </a:solidFill>
              <a:latin typeface="Century Gothic"/>
              <a:cs typeface="Calibri"/>
            </a:endParaRPr>
          </a:p>
        </p:txBody>
      </p:sp>
      <p:pic>
        <p:nvPicPr>
          <p:cNvPr id="25" name="Picture 14" descr="Shape, square&#10;&#10;Description automatically generated">
            <a:extLst>
              <a:ext uri="{FF2B5EF4-FFF2-40B4-BE49-F238E27FC236}">
                <a16:creationId xmlns:a16="http://schemas.microsoft.com/office/drawing/2014/main" id="{8545D13D-799C-4A7A-AAEC-4E22C5890E86}"/>
              </a:ext>
            </a:extLst>
          </p:cNvPr>
          <p:cNvPicPr>
            <a:picLocks noChangeAspect="1"/>
          </p:cNvPicPr>
          <p:nvPr/>
        </p:nvPicPr>
        <p:blipFill>
          <a:blip r:embed="rId9"/>
          <a:stretch>
            <a:fillRect/>
          </a:stretch>
        </p:blipFill>
        <p:spPr>
          <a:xfrm>
            <a:off x="7207386" y="2704093"/>
            <a:ext cx="1359962" cy="1022842"/>
          </a:xfrm>
          <a:prstGeom prst="rect">
            <a:avLst/>
          </a:prstGeom>
        </p:spPr>
      </p:pic>
      <p:sp>
        <p:nvSpPr>
          <p:cNvPr id="29" name="TextBox 28">
            <a:extLst>
              <a:ext uri="{FF2B5EF4-FFF2-40B4-BE49-F238E27FC236}">
                <a16:creationId xmlns:a16="http://schemas.microsoft.com/office/drawing/2014/main" id="{B246BBFC-03F8-42C9-9EB7-57D10FA8262E}"/>
              </a:ext>
            </a:extLst>
          </p:cNvPr>
          <p:cNvSpPr txBox="1"/>
          <p:nvPr/>
        </p:nvSpPr>
        <p:spPr>
          <a:xfrm>
            <a:off x="1087148" y="2190391"/>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rPr>
              <a:t>Basin Condition</a:t>
            </a:r>
          </a:p>
        </p:txBody>
      </p:sp>
      <p:sp>
        <p:nvSpPr>
          <p:cNvPr id="30" name="TextBox 29">
            <a:extLst>
              <a:ext uri="{FF2B5EF4-FFF2-40B4-BE49-F238E27FC236}">
                <a16:creationId xmlns:a16="http://schemas.microsoft.com/office/drawing/2014/main" id="{5D8B0547-B6D1-4F69-9F6C-AFCEED01B276}"/>
              </a:ext>
            </a:extLst>
          </p:cNvPr>
          <p:cNvSpPr txBox="1"/>
          <p:nvPr/>
        </p:nvSpPr>
        <p:spPr>
          <a:xfrm>
            <a:off x="252363" y="2908360"/>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Flow connectivity</a:t>
            </a:r>
            <a:endParaRPr lang="en-US" sz="1600" dirty="0">
              <a:solidFill>
                <a:schemeClr val="tx1">
                  <a:lumMod val="75000"/>
                  <a:lumOff val="25000"/>
                </a:schemeClr>
              </a:solidFill>
              <a:cs typeface="Calibri"/>
            </a:endParaRPr>
          </a:p>
        </p:txBody>
      </p:sp>
      <p:sp>
        <p:nvSpPr>
          <p:cNvPr id="31" name="TextBox 30">
            <a:extLst>
              <a:ext uri="{FF2B5EF4-FFF2-40B4-BE49-F238E27FC236}">
                <a16:creationId xmlns:a16="http://schemas.microsoft.com/office/drawing/2014/main" id="{BAE4FFC2-FB0A-47C9-B168-9CD9B7BCE49F}"/>
              </a:ext>
            </a:extLst>
          </p:cNvPr>
          <p:cNvSpPr txBox="1"/>
          <p:nvPr/>
        </p:nvSpPr>
        <p:spPr>
          <a:xfrm>
            <a:off x="1704476" y="2965869"/>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Land cover naturalness</a:t>
            </a:r>
            <a:endParaRPr lang="en-US" sz="1600" dirty="0">
              <a:solidFill>
                <a:schemeClr val="tx1">
                  <a:lumMod val="75000"/>
                  <a:lumOff val="25000"/>
                </a:schemeClr>
              </a:solidFill>
              <a:cs typeface="Calibri"/>
            </a:endParaRPr>
          </a:p>
        </p:txBody>
      </p:sp>
      <p:sp>
        <p:nvSpPr>
          <p:cNvPr id="32" name="TextBox 31">
            <a:extLst>
              <a:ext uri="{FF2B5EF4-FFF2-40B4-BE49-F238E27FC236}">
                <a16:creationId xmlns:a16="http://schemas.microsoft.com/office/drawing/2014/main" id="{1609849E-0FC5-40FB-BC6D-A5F5F4E976B9}"/>
              </a:ext>
            </a:extLst>
          </p:cNvPr>
          <p:cNvSpPr txBox="1"/>
          <p:nvPr/>
        </p:nvSpPr>
        <p:spPr>
          <a:xfrm>
            <a:off x="3156589" y="2908360"/>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Bank modification</a:t>
            </a:r>
            <a:endParaRPr lang="en-US" sz="1600" dirty="0">
              <a:solidFill>
                <a:schemeClr val="tx1">
                  <a:lumMod val="75000"/>
                  <a:lumOff val="25000"/>
                </a:schemeClr>
              </a:solidFill>
              <a:cs typeface="Calibri"/>
            </a:endParaRPr>
          </a:p>
        </p:txBody>
      </p:sp>
      <p:sp>
        <p:nvSpPr>
          <p:cNvPr id="3" name="Rectangle: Top Corners Rounded 2">
            <a:extLst>
              <a:ext uri="{FF2B5EF4-FFF2-40B4-BE49-F238E27FC236}">
                <a16:creationId xmlns:a16="http://schemas.microsoft.com/office/drawing/2014/main" id="{18B7D17F-E2FD-437E-A05D-ABAD24B53246}"/>
              </a:ext>
            </a:extLst>
          </p:cNvPr>
          <p:cNvSpPr/>
          <p:nvPr/>
        </p:nvSpPr>
        <p:spPr>
          <a:xfrm rot="16200000">
            <a:off x="5975091" y="2556656"/>
            <a:ext cx="1006412" cy="1308337"/>
          </a:xfrm>
          <a:prstGeom prst="round2Same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5048D205-8282-4586-8833-6A18BFC66A48}"/>
              </a:ext>
            </a:extLst>
          </p:cNvPr>
          <p:cNvSpPr txBox="1"/>
          <p:nvPr/>
        </p:nvSpPr>
        <p:spPr>
          <a:xfrm>
            <a:off x="5715759" y="2908359"/>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Species of concern</a:t>
            </a:r>
            <a:endParaRPr lang="en-US" dirty="0">
              <a:solidFill>
                <a:schemeClr val="tx1">
                  <a:lumMod val="75000"/>
                  <a:lumOff val="25000"/>
                </a:schemeClr>
              </a:solidFill>
            </a:endParaRPr>
          </a:p>
        </p:txBody>
      </p:sp>
      <p:sp>
        <p:nvSpPr>
          <p:cNvPr id="34" name="TextBox 33">
            <a:extLst>
              <a:ext uri="{FF2B5EF4-FFF2-40B4-BE49-F238E27FC236}">
                <a16:creationId xmlns:a16="http://schemas.microsoft.com/office/drawing/2014/main" id="{3D2F1425-C396-4DB2-A119-740BE7ED1671}"/>
              </a:ext>
            </a:extLst>
          </p:cNvPr>
          <p:cNvSpPr txBox="1"/>
          <p:nvPr/>
        </p:nvSpPr>
        <p:spPr>
          <a:xfrm>
            <a:off x="7067231" y="2937114"/>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Invasive species</a:t>
            </a:r>
            <a:endParaRPr lang="en-US" sz="1600" dirty="0">
              <a:cs typeface="Calibri"/>
            </a:endParaRPr>
          </a:p>
        </p:txBody>
      </p:sp>
      <p:sp>
        <p:nvSpPr>
          <p:cNvPr id="35" name="TextBox 34">
            <a:extLst>
              <a:ext uri="{FF2B5EF4-FFF2-40B4-BE49-F238E27FC236}">
                <a16:creationId xmlns:a16="http://schemas.microsoft.com/office/drawing/2014/main" id="{21450BBD-7E37-42B3-A2C2-23022DF815ED}"/>
              </a:ext>
            </a:extLst>
          </p:cNvPr>
          <p:cNvSpPr txBox="1"/>
          <p:nvPr/>
        </p:nvSpPr>
        <p:spPr>
          <a:xfrm>
            <a:off x="5630392" y="2161636"/>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Century Gothic"/>
              </a:rPr>
              <a:t>Biodiversity</a:t>
            </a:r>
            <a:endParaRPr lang="en-US" dirty="0"/>
          </a:p>
        </p:txBody>
      </p:sp>
      <p:sp>
        <p:nvSpPr>
          <p:cNvPr id="36" name="TextBox 35">
            <a:extLst>
              <a:ext uri="{FF2B5EF4-FFF2-40B4-BE49-F238E27FC236}">
                <a16:creationId xmlns:a16="http://schemas.microsoft.com/office/drawing/2014/main" id="{1BB5BC34-5B48-4674-A5E9-59D5A113C5FC}"/>
              </a:ext>
            </a:extLst>
          </p:cNvPr>
          <p:cNvSpPr txBox="1"/>
          <p:nvPr/>
        </p:nvSpPr>
        <p:spPr>
          <a:xfrm>
            <a:off x="986506" y="4303863"/>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Century Gothic"/>
              </a:rPr>
              <a:t>Water Quality</a:t>
            </a:r>
            <a:endParaRPr lang="en-US" dirty="0">
              <a:cs typeface="Calibri" panose="020F0502020204030204"/>
            </a:endParaRPr>
          </a:p>
        </p:txBody>
      </p:sp>
      <p:sp>
        <p:nvSpPr>
          <p:cNvPr id="38" name="TextBox 37">
            <a:extLst>
              <a:ext uri="{FF2B5EF4-FFF2-40B4-BE49-F238E27FC236}">
                <a16:creationId xmlns:a16="http://schemas.microsoft.com/office/drawing/2014/main" id="{7E84E146-5C73-4BD1-958B-827B54356F60}"/>
              </a:ext>
            </a:extLst>
          </p:cNvPr>
          <p:cNvSpPr txBox="1"/>
          <p:nvPr/>
        </p:nvSpPr>
        <p:spPr>
          <a:xfrm>
            <a:off x="1186890" y="4907856"/>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Water quality (total suspended solids, nitrogen, phosphorous)</a:t>
            </a:r>
            <a:endParaRPr lang="en-US" dirty="0">
              <a:solidFill>
                <a:schemeClr val="tx1">
                  <a:lumMod val="75000"/>
                  <a:lumOff val="25000"/>
                </a:schemeClr>
              </a:solidFill>
            </a:endParaRPr>
          </a:p>
        </p:txBody>
      </p:sp>
      <p:sp>
        <p:nvSpPr>
          <p:cNvPr id="39" name="Rectangle: Top Corners Rounded 38">
            <a:extLst>
              <a:ext uri="{FF2B5EF4-FFF2-40B4-BE49-F238E27FC236}">
                <a16:creationId xmlns:a16="http://schemas.microsoft.com/office/drawing/2014/main" id="{013FEB5E-3179-4245-AF6C-CC767E4668AE}"/>
              </a:ext>
            </a:extLst>
          </p:cNvPr>
          <p:cNvSpPr/>
          <p:nvPr/>
        </p:nvSpPr>
        <p:spPr>
          <a:xfrm rot="16200000">
            <a:off x="5983065" y="4649868"/>
            <a:ext cx="1034121" cy="1349900"/>
          </a:xfrm>
          <a:prstGeom prst="round2Same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9B43C46E-BF37-4A55-9611-ECA336B1D621}"/>
              </a:ext>
            </a:extLst>
          </p:cNvPr>
          <p:cNvSpPr txBox="1"/>
          <p:nvPr/>
        </p:nvSpPr>
        <p:spPr>
          <a:xfrm>
            <a:off x="5817445" y="4907334"/>
            <a:ext cx="14204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Deviation from natural flow</a:t>
            </a:r>
          </a:p>
        </p:txBody>
      </p:sp>
      <p:pic>
        <p:nvPicPr>
          <p:cNvPr id="42" name="Picture 14" descr="Shape, square&#10;&#10;Description automatically generated">
            <a:extLst>
              <a:ext uri="{FF2B5EF4-FFF2-40B4-BE49-F238E27FC236}">
                <a16:creationId xmlns:a16="http://schemas.microsoft.com/office/drawing/2014/main" id="{21484F20-6888-4D16-881B-46C13EEBC9A5}"/>
              </a:ext>
            </a:extLst>
          </p:cNvPr>
          <p:cNvPicPr>
            <a:picLocks noChangeAspect="1"/>
          </p:cNvPicPr>
          <p:nvPr/>
        </p:nvPicPr>
        <p:blipFill>
          <a:blip r:embed="rId9"/>
          <a:stretch>
            <a:fillRect/>
          </a:stretch>
        </p:blipFill>
        <p:spPr>
          <a:xfrm>
            <a:off x="7232679" y="4803709"/>
            <a:ext cx="1467692" cy="1055059"/>
          </a:xfrm>
          <a:prstGeom prst="rect">
            <a:avLst/>
          </a:prstGeom>
        </p:spPr>
      </p:pic>
      <p:sp>
        <p:nvSpPr>
          <p:cNvPr id="43" name="TextBox 42">
            <a:extLst>
              <a:ext uri="{FF2B5EF4-FFF2-40B4-BE49-F238E27FC236}">
                <a16:creationId xmlns:a16="http://schemas.microsoft.com/office/drawing/2014/main" id="{C51E6278-8967-4527-A086-B40694120B2B}"/>
              </a:ext>
            </a:extLst>
          </p:cNvPr>
          <p:cNvSpPr txBox="1"/>
          <p:nvPr/>
        </p:nvSpPr>
        <p:spPr>
          <a:xfrm>
            <a:off x="7169440" y="4949943"/>
            <a:ext cx="16361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Groundwater storage depletion</a:t>
            </a:r>
            <a:endParaRPr lang="en-US" dirty="0">
              <a:solidFill>
                <a:schemeClr val="tx1">
                  <a:lumMod val="75000"/>
                  <a:lumOff val="25000"/>
                </a:schemeClr>
              </a:solidFill>
            </a:endParaRPr>
          </a:p>
        </p:txBody>
      </p:sp>
      <p:sp>
        <p:nvSpPr>
          <p:cNvPr id="40" name="TextBox 39">
            <a:extLst>
              <a:ext uri="{FF2B5EF4-FFF2-40B4-BE49-F238E27FC236}">
                <a16:creationId xmlns:a16="http://schemas.microsoft.com/office/drawing/2014/main" id="{52EE8FEF-FC40-467F-B8C9-39A8E595AD6C}"/>
              </a:ext>
            </a:extLst>
          </p:cNvPr>
          <p:cNvSpPr txBox="1"/>
          <p:nvPr/>
        </p:nvSpPr>
        <p:spPr>
          <a:xfrm>
            <a:off x="5748305" y="4303862"/>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Century Gothic"/>
              </a:rPr>
              <a:t>Water Quantity</a:t>
            </a:r>
          </a:p>
        </p:txBody>
      </p:sp>
    </p:spTree>
    <p:extLst>
      <p:ext uri="{BB962C8B-B14F-4D97-AF65-F5344CB8AC3E}">
        <p14:creationId xmlns:p14="http://schemas.microsoft.com/office/powerpoint/2010/main" val="2771986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Single Corner Rounded 41">
            <a:extLst>
              <a:ext uri="{FF2B5EF4-FFF2-40B4-BE49-F238E27FC236}">
                <a16:creationId xmlns:a16="http://schemas.microsoft.com/office/drawing/2014/main" id="{F406306A-502B-4EEE-A0F5-9A225C7A8CD3}"/>
              </a:ext>
            </a:extLst>
          </p:cNvPr>
          <p:cNvSpPr/>
          <p:nvPr/>
        </p:nvSpPr>
        <p:spPr>
          <a:xfrm rot="10800000" flipH="1">
            <a:off x="5074357" y="4058356"/>
            <a:ext cx="4402667" cy="1933221"/>
          </a:xfrm>
          <a:prstGeom prst="round1Rect">
            <a:avLst/>
          </a:prstGeom>
          <a:solidFill>
            <a:srgbClr val="729D84"/>
          </a:solidFill>
          <a:ln>
            <a:solidFill>
              <a:srgbClr val="729D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Single Corner Rounded 5">
            <a:extLst>
              <a:ext uri="{FF2B5EF4-FFF2-40B4-BE49-F238E27FC236}">
                <a16:creationId xmlns:a16="http://schemas.microsoft.com/office/drawing/2014/main" id="{D7401D3B-5820-482A-8E63-CC5C80A4F77D}"/>
              </a:ext>
            </a:extLst>
          </p:cNvPr>
          <p:cNvSpPr/>
          <p:nvPr/>
        </p:nvSpPr>
        <p:spPr>
          <a:xfrm rot="10800000">
            <a:off x="357332" y="4058356"/>
            <a:ext cx="4614333" cy="1933221"/>
          </a:xfrm>
          <a:prstGeom prst="round1Rect">
            <a:avLst/>
          </a:prstGeom>
          <a:solidFill>
            <a:srgbClr val="729D84"/>
          </a:solidFill>
          <a:ln>
            <a:solidFill>
              <a:srgbClr val="729D8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pic>
        <p:nvPicPr>
          <p:cNvPr id="5" name="Picture 3" descr="Shape&#10;&#10;Description automatically generated">
            <a:extLst>
              <a:ext uri="{FF2B5EF4-FFF2-40B4-BE49-F238E27FC236}">
                <a16:creationId xmlns:a16="http://schemas.microsoft.com/office/drawing/2014/main" id="{BB14C9DD-74A7-44AB-8D47-FADEA82153DE}"/>
              </a:ext>
            </a:extLst>
          </p:cNvPr>
          <p:cNvPicPr>
            <a:picLocks noChangeAspect="1"/>
          </p:cNvPicPr>
          <p:nvPr/>
        </p:nvPicPr>
        <p:blipFill>
          <a:blip r:embed="rId3"/>
          <a:stretch>
            <a:fillRect/>
          </a:stretch>
        </p:blipFill>
        <p:spPr>
          <a:xfrm>
            <a:off x="319488" y="1987408"/>
            <a:ext cx="4655387" cy="1992108"/>
          </a:xfrm>
          <a:prstGeom prst="rect">
            <a:avLst/>
          </a:prstGeom>
        </p:spPr>
      </p:pic>
      <p:pic>
        <p:nvPicPr>
          <p:cNvPr id="7" name="Picture 4" descr="Shape&#10;&#10;Description automatically generated">
            <a:extLst>
              <a:ext uri="{FF2B5EF4-FFF2-40B4-BE49-F238E27FC236}">
                <a16:creationId xmlns:a16="http://schemas.microsoft.com/office/drawing/2014/main" id="{890A638B-90CC-4490-9A42-3D927DD8FF03}"/>
              </a:ext>
            </a:extLst>
          </p:cNvPr>
          <p:cNvPicPr>
            <a:picLocks noChangeAspect="1"/>
          </p:cNvPicPr>
          <p:nvPr/>
        </p:nvPicPr>
        <p:blipFill>
          <a:blip r:embed="rId4"/>
          <a:stretch>
            <a:fillRect/>
          </a:stretch>
        </p:blipFill>
        <p:spPr>
          <a:xfrm>
            <a:off x="5083834" y="1985299"/>
            <a:ext cx="4396595" cy="1996007"/>
          </a:xfrm>
          <a:prstGeom prst="rect">
            <a:avLst/>
          </a:prstGeom>
        </p:spPr>
      </p:pic>
      <p:sp>
        <p:nvSpPr>
          <p:cNvPr id="19" name="TextBox 18">
            <a:extLst>
              <a:ext uri="{FF2B5EF4-FFF2-40B4-BE49-F238E27FC236}">
                <a16:creationId xmlns:a16="http://schemas.microsoft.com/office/drawing/2014/main" id="{28D48D47-5E52-46B4-A5CD-C66B4C9A987E}"/>
              </a:ext>
            </a:extLst>
          </p:cNvPr>
          <p:cNvSpPr txBox="1"/>
          <p:nvPr/>
        </p:nvSpPr>
        <p:spPr>
          <a:xfrm>
            <a:off x="289666" y="221823"/>
            <a:ext cx="991279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Freshwater Health Index Objectives</a:t>
            </a:r>
            <a:endParaRPr lang="en-US" sz="4000" b="1" dirty="0">
              <a:solidFill>
                <a:srgbClr val="000000"/>
              </a:solidFill>
              <a:latin typeface="Century Gothic"/>
            </a:endParaRPr>
          </a:p>
        </p:txBody>
      </p:sp>
      <p:sp>
        <p:nvSpPr>
          <p:cNvPr id="21" name="Rectangle: Rounded Corners 20">
            <a:extLst>
              <a:ext uri="{FF2B5EF4-FFF2-40B4-BE49-F238E27FC236}">
                <a16:creationId xmlns:a16="http://schemas.microsoft.com/office/drawing/2014/main" id="{ABD5642E-7C35-409F-82C9-657BAE725ED9}"/>
              </a:ext>
            </a:extLst>
          </p:cNvPr>
          <p:cNvSpPr/>
          <p:nvPr/>
        </p:nvSpPr>
        <p:spPr>
          <a:xfrm>
            <a:off x="319176" y="1075034"/>
            <a:ext cx="9143998" cy="790755"/>
          </a:xfrm>
          <a:prstGeom prst="roundRect">
            <a:avLst/>
          </a:prstGeom>
          <a:solidFill>
            <a:schemeClr val="accent2">
              <a:lumMod val="40000"/>
              <a:lumOff val="60000"/>
            </a:schemeClr>
          </a:solidFill>
          <a:ln>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96AC2C25-1911-4C2E-9679-21C0ABEFC991}"/>
              </a:ext>
            </a:extLst>
          </p:cNvPr>
          <p:cNvSpPr txBox="1"/>
          <p:nvPr/>
        </p:nvSpPr>
        <p:spPr>
          <a:xfrm>
            <a:off x="1142641" y="1143687"/>
            <a:ext cx="71426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solidFill>
                  <a:schemeClr val="tx1">
                    <a:lumMod val="75000"/>
                    <a:lumOff val="25000"/>
                  </a:schemeClr>
                </a:solidFill>
                <a:latin typeface="Century Gothic"/>
              </a:rPr>
              <a:t>Ecosystem Vitality:</a:t>
            </a:r>
            <a:r>
              <a:rPr lang="en-US" dirty="0">
                <a:solidFill>
                  <a:schemeClr val="tx1">
                    <a:lumMod val="75000"/>
                    <a:lumOff val="25000"/>
                  </a:schemeClr>
                </a:solidFill>
                <a:latin typeface="Century Gothic"/>
              </a:rPr>
              <a:t> The ecological functioning of the freshwater body and its watershed</a:t>
            </a:r>
          </a:p>
        </p:txBody>
      </p:sp>
      <p:pic>
        <p:nvPicPr>
          <p:cNvPr id="33" name="Picture 14" descr="Shape, square&#10;&#10;Description automatically generated">
            <a:extLst>
              <a:ext uri="{FF2B5EF4-FFF2-40B4-BE49-F238E27FC236}">
                <a16:creationId xmlns:a16="http://schemas.microsoft.com/office/drawing/2014/main" id="{45C5CFF3-A23E-4965-ADDC-ECA02C89EC35}"/>
              </a:ext>
            </a:extLst>
          </p:cNvPr>
          <p:cNvPicPr>
            <a:picLocks noChangeAspect="1"/>
          </p:cNvPicPr>
          <p:nvPr/>
        </p:nvPicPr>
        <p:blipFill>
          <a:blip r:embed="rId5"/>
          <a:stretch>
            <a:fillRect/>
          </a:stretch>
        </p:blipFill>
        <p:spPr>
          <a:xfrm>
            <a:off x="7347345" y="2704093"/>
            <a:ext cx="1359962" cy="1022842"/>
          </a:xfrm>
          <a:prstGeom prst="rect">
            <a:avLst/>
          </a:prstGeom>
        </p:spPr>
      </p:pic>
      <p:sp>
        <p:nvSpPr>
          <p:cNvPr id="35" name="TextBox 34">
            <a:extLst>
              <a:ext uri="{FF2B5EF4-FFF2-40B4-BE49-F238E27FC236}">
                <a16:creationId xmlns:a16="http://schemas.microsoft.com/office/drawing/2014/main" id="{796BF8F9-0A99-4A7D-9CA9-065FBA212EF8}"/>
              </a:ext>
            </a:extLst>
          </p:cNvPr>
          <p:cNvSpPr txBox="1"/>
          <p:nvPr/>
        </p:nvSpPr>
        <p:spPr>
          <a:xfrm>
            <a:off x="1227107" y="2190391"/>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rPr>
              <a:t>Basin Condition</a:t>
            </a:r>
          </a:p>
        </p:txBody>
      </p:sp>
      <p:sp>
        <p:nvSpPr>
          <p:cNvPr id="43" name="Rectangle: Top Corners Rounded 42">
            <a:extLst>
              <a:ext uri="{FF2B5EF4-FFF2-40B4-BE49-F238E27FC236}">
                <a16:creationId xmlns:a16="http://schemas.microsoft.com/office/drawing/2014/main" id="{B704B28A-2AE5-4EE8-95B6-BCDDD1CF6414}"/>
              </a:ext>
            </a:extLst>
          </p:cNvPr>
          <p:cNvSpPr/>
          <p:nvPr/>
        </p:nvSpPr>
        <p:spPr>
          <a:xfrm rot="16200000">
            <a:off x="6115050" y="2556656"/>
            <a:ext cx="1006412" cy="1308337"/>
          </a:xfrm>
          <a:prstGeom prst="round2SameRect">
            <a:avLst/>
          </a:prstGeom>
          <a:solidFill>
            <a:srgbClr val="A4D0B7"/>
          </a:solidFill>
          <a:ln>
            <a:solidFill>
              <a:srgbClr val="A4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0625EC26-150F-4F90-8285-14B2A6EA97B4}"/>
              </a:ext>
            </a:extLst>
          </p:cNvPr>
          <p:cNvSpPr txBox="1"/>
          <p:nvPr/>
        </p:nvSpPr>
        <p:spPr>
          <a:xfrm>
            <a:off x="5855718" y="2908359"/>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Species of concern</a:t>
            </a:r>
            <a:endParaRPr lang="en-US" dirty="0">
              <a:solidFill>
                <a:schemeClr val="tx1">
                  <a:lumMod val="75000"/>
                  <a:lumOff val="25000"/>
                </a:schemeClr>
              </a:solidFill>
            </a:endParaRPr>
          </a:p>
        </p:txBody>
      </p:sp>
      <p:sp>
        <p:nvSpPr>
          <p:cNvPr id="47" name="TextBox 46">
            <a:extLst>
              <a:ext uri="{FF2B5EF4-FFF2-40B4-BE49-F238E27FC236}">
                <a16:creationId xmlns:a16="http://schemas.microsoft.com/office/drawing/2014/main" id="{4E122DF3-F119-4970-B176-562DF1E62F86}"/>
              </a:ext>
            </a:extLst>
          </p:cNvPr>
          <p:cNvSpPr txBox="1"/>
          <p:nvPr/>
        </p:nvSpPr>
        <p:spPr>
          <a:xfrm>
            <a:off x="7207190" y="2937114"/>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Invasive species</a:t>
            </a:r>
            <a:endParaRPr lang="en-US" sz="1600" dirty="0">
              <a:cs typeface="Calibri"/>
            </a:endParaRPr>
          </a:p>
        </p:txBody>
      </p:sp>
      <p:sp>
        <p:nvSpPr>
          <p:cNvPr id="49" name="TextBox 48">
            <a:extLst>
              <a:ext uri="{FF2B5EF4-FFF2-40B4-BE49-F238E27FC236}">
                <a16:creationId xmlns:a16="http://schemas.microsoft.com/office/drawing/2014/main" id="{B370381D-576A-44B4-B53F-D9F5755E589A}"/>
              </a:ext>
            </a:extLst>
          </p:cNvPr>
          <p:cNvSpPr txBox="1"/>
          <p:nvPr/>
        </p:nvSpPr>
        <p:spPr>
          <a:xfrm>
            <a:off x="5770351" y="2161636"/>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Century Gothic"/>
              </a:rPr>
              <a:t>Biodiversity</a:t>
            </a:r>
            <a:endParaRPr lang="en-US" dirty="0"/>
          </a:p>
        </p:txBody>
      </p:sp>
      <p:sp>
        <p:nvSpPr>
          <p:cNvPr id="51" name="TextBox 50">
            <a:extLst>
              <a:ext uri="{FF2B5EF4-FFF2-40B4-BE49-F238E27FC236}">
                <a16:creationId xmlns:a16="http://schemas.microsoft.com/office/drawing/2014/main" id="{9C70D39B-FAE8-41F4-A3C0-9004EB0DB0C2}"/>
              </a:ext>
            </a:extLst>
          </p:cNvPr>
          <p:cNvSpPr txBox="1"/>
          <p:nvPr/>
        </p:nvSpPr>
        <p:spPr>
          <a:xfrm>
            <a:off x="1126465" y="4303863"/>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Century Gothic"/>
              </a:rPr>
              <a:t>Water Quality</a:t>
            </a:r>
            <a:endParaRPr lang="en-US" dirty="0">
              <a:cs typeface="Calibri" panose="020F0502020204030204"/>
            </a:endParaRPr>
          </a:p>
        </p:txBody>
      </p:sp>
      <p:sp>
        <p:nvSpPr>
          <p:cNvPr id="53" name="TextBox 52">
            <a:extLst>
              <a:ext uri="{FF2B5EF4-FFF2-40B4-BE49-F238E27FC236}">
                <a16:creationId xmlns:a16="http://schemas.microsoft.com/office/drawing/2014/main" id="{52EE8FEF-FC40-467F-B8C9-39A8E595AD6C}"/>
              </a:ext>
            </a:extLst>
          </p:cNvPr>
          <p:cNvSpPr txBox="1"/>
          <p:nvPr/>
        </p:nvSpPr>
        <p:spPr>
          <a:xfrm>
            <a:off x="5883773" y="4303862"/>
            <a:ext cx="3073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Century Gothic"/>
              </a:rPr>
              <a:t>Water Quantity</a:t>
            </a:r>
          </a:p>
        </p:txBody>
      </p:sp>
      <p:sp>
        <p:nvSpPr>
          <p:cNvPr id="57" name="Rectangle: Top Corners Rounded 56">
            <a:extLst>
              <a:ext uri="{FF2B5EF4-FFF2-40B4-BE49-F238E27FC236}">
                <a16:creationId xmlns:a16="http://schemas.microsoft.com/office/drawing/2014/main" id="{95F03115-4C5B-4DB1-B538-EFC81B2532F3}"/>
              </a:ext>
            </a:extLst>
          </p:cNvPr>
          <p:cNvSpPr/>
          <p:nvPr/>
        </p:nvSpPr>
        <p:spPr>
          <a:xfrm rot="16200000">
            <a:off x="6123024" y="4649868"/>
            <a:ext cx="1034121" cy="1349900"/>
          </a:xfrm>
          <a:prstGeom prst="round2Same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9DF080F0-F20D-4428-A9D0-68ABE787C0A5}"/>
              </a:ext>
            </a:extLst>
          </p:cNvPr>
          <p:cNvSpPr txBox="1"/>
          <p:nvPr/>
        </p:nvSpPr>
        <p:spPr>
          <a:xfrm>
            <a:off x="5949306" y="4918982"/>
            <a:ext cx="14204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Deviation from natural flow</a:t>
            </a:r>
          </a:p>
        </p:txBody>
      </p:sp>
      <p:sp>
        <p:nvSpPr>
          <p:cNvPr id="2" name="Rectangle: Top Corners Rounded 1">
            <a:extLst>
              <a:ext uri="{FF2B5EF4-FFF2-40B4-BE49-F238E27FC236}">
                <a16:creationId xmlns:a16="http://schemas.microsoft.com/office/drawing/2014/main" id="{CEF4F0C1-637C-45E5-9C05-4FCFE8914253}"/>
              </a:ext>
            </a:extLst>
          </p:cNvPr>
          <p:cNvSpPr/>
          <p:nvPr/>
        </p:nvSpPr>
        <p:spPr>
          <a:xfrm rot="16200000">
            <a:off x="757381" y="2549238"/>
            <a:ext cx="917222" cy="1367235"/>
          </a:xfrm>
          <a:prstGeom prst="round2Same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3E4268"/>
              </a:solidFill>
              <a:cs typeface="Calibri"/>
            </a:endParaRPr>
          </a:p>
        </p:txBody>
      </p:sp>
      <p:sp>
        <p:nvSpPr>
          <p:cNvPr id="4" name="Rectangle 3">
            <a:extLst>
              <a:ext uri="{FF2B5EF4-FFF2-40B4-BE49-F238E27FC236}">
                <a16:creationId xmlns:a16="http://schemas.microsoft.com/office/drawing/2014/main" id="{8D19D516-DAC6-4D8B-8653-1AC5973C3618}"/>
              </a:ext>
            </a:extLst>
          </p:cNvPr>
          <p:cNvSpPr/>
          <p:nvPr/>
        </p:nvSpPr>
        <p:spPr>
          <a:xfrm>
            <a:off x="1971933" y="2747253"/>
            <a:ext cx="1283083" cy="931855"/>
          </a:xfrm>
          <a:prstGeom prst="rect">
            <a:avLst/>
          </a:prstGeom>
          <a:solidFill>
            <a:schemeClr val="accent1">
              <a:lumMod val="60000"/>
              <a:lumOff val="40000"/>
            </a:schemeClr>
          </a:solidFill>
          <a:ln>
            <a:solidFill>
              <a:srgbClr val="83B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B7716BDF-D9AC-40AE-94E7-9F2AD12D75EB}"/>
              </a:ext>
            </a:extLst>
          </p:cNvPr>
          <p:cNvSpPr txBox="1"/>
          <p:nvPr/>
        </p:nvSpPr>
        <p:spPr>
          <a:xfrm>
            <a:off x="1787990" y="2936848"/>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Land cover naturalness</a:t>
            </a:r>
            <a:endParaRPr lang="en-US" sz="1600" dirty="0">
              <a:solidFill>
                <a:schemeClr val="tx1">
                  <a:lumMod val="75000"/>
                  <a:lumOff val="25000"/>
                </a:schemeClr>
              </a:solidFill>
              <a:cs typeface="Calibri"/>
            </a:endParaRPr>
          </a:p>
        </p:txBody>
      </p:sp>
      <p:sp>
        <p:nvSpPr>
          <p:cNvPr id="36" name="Rectangle: Top Corners Rounded 35">
            <a:extLst>
              <a:ext uri="{FF2B5EF4-FFF2-40B4-BE49-F238E27FC236}">
                <a16:creationId xmlns:a16="http://schemas.microsoft.com/office/drawing/2014/main" id="{FF170482-DC6B-41EF-AB73-85BDEF90C25D}"/>
              </a:ext>
            </a:extLst>
          </p:cNvPr>
          <p:cNvSpPr/>
          <p:nvPr/>
        </p:nvSpPr>
        <p:spPr>
          <a:xfrm rot="5400000">
            <a:off x="3542786" y="2541412"/>
            <a:ext cx="945444" cy="1382887"/>
          </a:xfrm>
          <a:prstGeom prst="round2Same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B183"/>
              </a:solidFill>
            </a:endParaRPr>
          </a:p>
        </p:txBody>
      </p:sp>
      <p:sp>
        <p:nvSpPr>
          <p:cNvPr id="8" name="Rectangle: Rounded Corners 7">
            <a:extLst>
              <a:ext uri="{FF2B5EF4-FFF2-40B4-BE49-F238E27FC236}">
                <a16:creationId xmlns:a16="http://schemas.microsoft.com/office/drawing/2014/main" id="{5063EE4E-DAAF-484F-B498-FE4C56CD59E8}"/>
              </a:ext>
            </a:extLst>
          </p:cNvPr>
          <p:cNvSpPr/>
          <p:nvPr/>
        </p:nvSpPr>
        <p:spPr>
          <a:xfrm>
            <a:off x="1226546" y="4853909"/>
            <a:ext cx="1472620" cy="889574"/>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
        <p:nvSpPr>
          <p:cNvPr id="37" name="TextBox 36">
            <a:extLst>
              <a:ext uri="{FF2B5EF4-FFF2-40B4-BE49-F238E27FC236}">
                <a16:creationId xmlns:a16="http://schemas.microsoft.com/office/drawing/2014/main" id="{72DA7285-B3FD-4DD6-8167-426EBABA4478}"/>
              </a:ext>
            </a:extLst>
          </p:cNvPr>
          <p:cNvSpPr txBox="1"/>
          <p:nvPr/>
        </p:nvSpPr>
        <p:spPr>
          <a:xfrm>
            <a:off x="407716" y="2936582"/>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Flow connectivity</a:t>
            </a:r>
            <a:endParaRPr lang="en-US" sz="1600" dirty="0">
              <a:solidFill>
                <a:schemeClr val="tx1">
                  <a:lumMod val="75000"/>
                  <a:lumOff val="25000"/>
                </a:schemeClr>
              </a:solidFill>
              <a:cs typeface="Calibri"/>
            </a:endParaRPr>
          </a:p>
        </p:txBody>
      </p:sp>
      <p:sp>
        <p:nvSpPr>
          <p:cNvPr id="41" name="TextBox 40">
            <a:extLst>
              <a:ext uri="{FF2B5EF4-FFF2-40B4-BE49-F238E27FC236}">
                <a16:creationId xmlns:a16="http://schemas.microsoft.com/office/drawing/2014/main" id="{40AEB13B-3F0B-42A7-A5A9-A719A5B6B141}"/>
              </a:ext>
            </a:extLst>
          </p:cNvPr>
          <p:cNvSpPr txBox="1"/>
          <p:nvPr/>
        </p:nvSpPr>
        <p:spPr>
          <a:xfrm>
            <a:off x="3211882" y="2950693"/>
            <a:ext cx="16361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Bank modification</a:t>
            </a:r>
            <a:endParaRPr lang="en-US" sz="1600" dirty="0">
              <a:solidFill>
                <a:schemeClr val="tx1">
                  <a:lumMod val="75000"/>
                  <a:lumOff val="25000"/>
                </a:schemeClr>
              </a:solidFill>
              <a:cs typeface="Calibri"/>
            </a:endParaRPr>
          </a:p>
        </p:txBody>
      </p:sp>
      <p:grpSp>
        <p:nvGrpSpPr>
          <p:cNvPr id="9" name="Group 8">
            <a:extLst>
              <a:ext uri="{FF2B5EF4-FFF2-40B4-BE49-F238E27FC236}">
                <a16:creationId xmlns:a16="http://schemas.microsoft.com/office/drawing/2014/main" id="{96E379CA-C709-4178-B893-E20B190A23FE}"/>
              </a:ext>
            </a:extLst>
          </p:cNvPr>
          <p:cNvGrpSpPr/>
          <p:nvPr/>
        </p:nvGrpSpPr>
        <p:grpSpPr>
          <a:xfrm>
            <a:off x="9710237" y="2944727"/>
            <a:ext cx="2075562" cy="1185030"/>
            <a:chOff x="9741989" y="2944727"/>
            <a:chExt cx="2075562" cy="1185030"/>
          </a:xfrm>
        </p:grpSpPr>
        <p:sp>
          <p:nvSpPr>
            <p:cNvPr id="38" name="Rectangle: Rounded Corners 37">
              <a:extLst>
                <a:ext uri="{FF2B5EF4-FFF2-40B4-BE49-F238E27FC236}">
                  <a16:creationId xmlns:a16="http://schemas.microsoft.com/office/drawing/2014/main" id="{3D233D6E-511D-4ED8-AA74-653E92DB0347}"/>
                </a:ext>
              </a:extLst>
            </p:cNvPr>
            <p:cNvSpPr/>
            <p:nvPr/>
          </p:nvSpPr>
          <p:spPr>
            <a:xfrm>
              <a:off x="9741989" y="2944727"/>
              <a:ext cx="2075562" cy="1185030"/>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224F8C6D-0241-42A5-82B8-6ACFDD605E42}"/>
                </a:ext>
              </a:extLst>
            </p:cNvPr>
            <p:cNvSpPr txBox="1"/>
            <p:nvPr/>
          </p:nvSpPr>
          <p:spPr>
            <a:xfrm>
              <a:off x="9789170" y="3121744"/>
              <a:ext cx="1981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dirty="0">
                  <a:solidFill>
                    <a:schemeClr val="tx1">
                      <a:lumMod val="75000"/>
                      <a:lumOff val="25000"/>
                    </a:schemeClr>
                  </a:solidFill>
                  <a:latin typeface="Century Gothic"/>
                  <a:cs typeface="Calibri"/>
                </a:rPr>
                <a:t>Term II Results</a:t>
              </a:r>
            </a:p>
          </p:txBody>
        </p:sp>
      </p:grpSp>
      <p:grpSp>
        <p:nvGrpSpPr>
          <p:cNvPr id="3" name="Group 2">
            <a:extLst>
              <a:ext uri="{FF2B5EF4-FFF2-40B4-BE49-F238E27FC236}">
                <a16:creationId xmlns:a16="http://schemas.microsoft.com/office/drawing/2014/main" id="{B330F7E5-8A05-437F-9E87-288F49646374}"/>
              </a:ext>
            </a:extLst>
          </p:cNvPr>
          <p:cNvGrpSpPr/>
          <p:nvPr/>
        </p:nvGrpSpPr>
        <p:grpSpPr>
          <a:xfrm>
            <a:off x="9682875" y="1294343"/>
            <a:ext cx="2130287" cy="1252975"/>
            <a:chOff x="9678486" y="1294343"/>
            <a:chExt cx="2130287" cy="1252975"/>
          </a:xfrm>
        </p:grpSpPr>
        <p:sp>
          <p:nvSpPr>
            <p:cNvPr id="40" name="Rectangle: Rounded Corners 39">
              <a:extLst>
                <a:ext uri="{FF2B5EF4-FFF2-40B4-BE49-F238E27FC236}">
                  <a16:creationId xmlns:a16="http://schemas.microsoft.com/office/drawing/2014/main" id="{D772AAE1-72AB-4056-AC7B-212FA89D5DEF}"/>
                </a:ext>
              </a:extLst>
            </p:cNvPr>
            <p:cNvSpPr/>
            <p:nvPr/>
          </p:nvSpPr>
          <p:spPr>
            <a:xfrm>
              <a:off x="9701708" y="1294343"/>
              <a:ext cx="2083843" cy="1252975"/>
            </a:xfrm>
            <a:prstGeom prst="round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5EFC91ED-22C9-471B-8294-30A3DBD5B8CC}"/>
                </a:ext>
              </a:extLst>
            </p:cNvPr>
            <p:cNvSpPr txBox="1"/>
            <p:nvPr/>
          </p:nvSpPr>
          <p:spPr>
            <a:xfrm>
              <a:off x="9678486" y="1505332"/>
              <a:ext cx="213028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i="1" dirty="0">
                  <a:solidFill>
                    <a:schemeClr val="tx1">
                      <a:lumMod val="75000"/>
                      <a:lumOff val="25000"/>
                    </a:schemeClr>
                  </a:solidFill>
                  <a:latin typeface="Century Gothic"/>
                  <a:cs typeface="Calibri"/>
                </a:rPr>
                <a:t>Term I</a:t>
              </a:r>
            </a:p>
            <a:p>
              <a:pPr algn="ctr"/>
              <a:r>
                <a:rPr lang="en-US" sz="2400" i="1" dirty="0">
                  <a:solidFill>
                    <a:schemeClr val="tx1">
                      <a:lumMod val="75000"/>
                      <a:lumOff val="25000"/>
                    </a:schemeClr>
                  </a:solidFill>
                  <a:latin typeface="Century Gothic"/>
                  <a:cs typeface="Calibri"/>
                </a:rPr>
                <a:t>Results</a:t>
              </a:r>
              <a:endParaRPr lang="en-US" sz="2400" i="1" dirty="0">
                <a:solidFill>
                  <a:schemeClr val="tx1">
                    <a:lumMod val="75000"/>
                    <a:lumOff val="25000"/>
                  </a:schemeClr>
                </a:solidFill>
                <a:cs typeface="Calibri"/>
              </a:endParaRPr>
            </a:p>
          </p:txBody>
        </p:sp>
      </p:grpSp>
      <p:sp>
        <p:nvSpPr>
          <p:cNvPr id="44" name="Rectangle: Top Corners Rounded 43">
            <a:extLst>
              <a:ext uri="{FF2B5EF4-FFF2-40B4-BE49-F238E27FC236}">
                <a16:creationId xmlns:a16="http://schemas.microsoft.com/office/drawing/2014/main" id="{C2DBA452-3D9B-492F-82C8-EE2AAEDEECD0}"/>
              </a:ext>
            </a:extLst>
          </p:cNvPr>
          <p:cNvSpPr/>
          <p:nvPr/>
        </p:nvSpPr>
        <p:spPr>
          <a:xfrm rot="5400000">
            <a:off x="7579218" y="4630254"/>
            <a:ext cx="1058332" cy="1382887"/>
          </a:xfrm>
          <a:prstGeom prst="round2Same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080F500D-B489-453C-819D-B7F167A864BC}"/>
              </a:ext>
            </a:extLst>
          </p:cNvPr>
          <p:cNvSpPr txBox="1"/>
          <p:nvPr/>
        </p:nvSpPr>
        <p:spPr>
          <a:xfrm>
            <a:off x="7295288" y="4921720"/>
            <a:ext cx="16361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Groundwater storage depletion</a:t>
            </a:r>
            <a:endParaRPr lang="en-US" dirty="0">
              <a:solidFill>
                <a:schemeClr val="tx1">
                  <a:lumMod val="75000"/>
                  <a:lumOff val="25000"/>
                </a:schemeClr>
              </a:solidFill>
            </a:endParaRPr>
          </a:p>
        </p:txBody>
      </p:sp>
      <p:sp>
        <p:nvSpPr>
          <p:cNvPr id="46" name="Rectangle: Rounded Corners 45">
            <a:extLst>
              <a:ext uri="{FF2B5EF4-FFF2-40B4-BE49-F238E27FC236}">
                <a16:creationId xmlns:a16="http://schemas.microsoft.com/office/drawing/2014/main" id="{B6F088E0-A0DD-4541-BA13-408672BD0487}"/>
              </a:ext>
            </a:extLst>
          </p:cNvPr>
          <p:cNvSpPr/>
          <p:nvPr/>
        </p:nvSpPr>
        <p:spPr>
          <a:xfrm>
            <a:off x="2700956" y="4853906"/>
            <a:ext cx="1497049" cy="893716"/>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
        <p:nvSpPr>
          <p:cNvPr id="34" name="Rectangle: Rounded Corners 33">
            <a:extLst>
              <a:ext uri="{FF2B5EF4-FFF2-40B4-BE49-F238E27FC236}">
                <a16:creationId xmlns:a16="http://schemas.microsoft.com/office/drawing/2014/main" id="{F1C13917-4E2F-4CC3-AB9E-983AF559434B}"/>
              </a:ext>
            </a:extLst>
          </p:cNvPr>
          <p:cNvSpPr/>
          <p:nvPr/>
        </p:nvSpPr>
        <p:spPr>
          <a:xfrm>
            <a:off x="9708168" y="4532842"/>
            <a:ext cx="2079701" cy="1182573"/>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i="1" dirty="0">
                <a:solidFill>
                  <a:schemeClr val="tx1">
                    <a:lumMod val="75000"/>
                    <a:lumOff val="25000"/>
                  </a:schemeClr>
                </a:solidFill>
                <a:latin typeface="Century Gothic"/>
                <a:ea typeface="Segoe UI"/>
                <a:cs typeface="Segoe UI"/>
              </a:rPr>
              <a:t>Term III </a:t>
            </a:r>
            <a:r>
              <a:rPr lang="en-US" sz="2400" i="1" dirty="0">
                <a:solidFill>
                  <a:schemeClr val="tx1">
                    <a:lumMod val="75000"/>
                    <a:lumOff val="25000"/>
                  </a:schemeClr>
                </a:solidFill>
                <a:latin typeface="Century Gothic"/>
                <a:ea typeface="Segoe UI"/>
                <a:cs typeface="Segoe UI"/>
              </a:rPr>
              <a:t>Objectives</a:t>
            </a:r>
            <a:endParaRPr lang="en-US" dirty="0">
              <a:solidFill>
                <a:schemeClr val="tx1">
                  <a:lumMod val="75000"/>
                  <a:lumOff val="25000"/>
                </a:schemeClr>
              </a:solidFill>
              <a:latin typeface="Century Gothic"/>
              <a:cs typeface="Calibri"/>
            </a:endParaRPr>
          </a:p>
        </p:txBody>
      </p:sp>
      <p:sp>
        <p:nvSpPr>
          <p:cNvPr id="55" name="TextBox 54">
            <a:extLst>
              <a:ext uri="{FF2B5EF4-FFF2-40B4-BE49-F238E27FC236}">
                <a16:creationId xmlns:a16="http://schemas.microsoft.com/office/drawing/2014/main" id="{C00FE84E-2CC8-42F1-B961-2C8BB5D06A15}"/>
              </a:ext>
            </a:extLst>
          </p:cNvPr>
          <p:cNvSpPr txBox="1"/>
          <p:nvPr/>
        </p:nvSpPr>
        <p:spPr>
          <a:xfrm>
            <a:off x="1326849" y="4907856"/>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Water quality (total suspended solids, nitrogen, phosphorous)</a:t>
            </a: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854245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4DB1B0-A716-4B40-A34B-96F1AAE73210}"/>
              </a:ext>
            </a:extLst>
          </p:cNvPr>
          <p:cNvSpPr txBox="1"/>
          <p:nvPr/>
        </p:nvSpPr>
        <p:spPr>
          <a:xfrm>
            <a:off x="318655" y="263236"/>
            <a:ext cx="105022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CD7142"/>
                </a:solidFill>
                <a:latin typeface="Century Gothic"/>
              </a:rPr>
              <a:t>Summary of Previous Term's work</a:t>
            </a:r>
          </a:p>
        </p:txBody>
      </p:sp>
      <p:graphicFrame>
        <p:nvGraphicFramePr>
          <p:cNvPr id="2" name="Diagram 3">
            <a:extLst>
              <a:ext uri="{FF2B5EF4-FFF2-40B4-BE49-F238E27FC236}">
                <a16:creationId xmlns:a16="http://schemas.microsoft.com/office/drawing/2014/main" id="{595760B2-1E24-4465-BE98-4546E01D974D}"/>
              </a:ext>
            </a:extLst>
          </p:cNvPr>
          <p:cNvGraphicFramePr/>
          <p:nvPr>
            <p:extLst>
              <p:ext uri="{D42A27DB-BD31-4B8C-83A1-F6EECF244321}">
                <p14:modId xmlns:p14="http://schemas.microsoft.com/office/powerpoint/2010/main" val="1093223242"/>
              </p:ext>
            </p:extLst>
          </p:nvPr>
        </p:nvGraphicFramePr>
        <p:xfrm>
          <a:off x="235542" y="1486311"/>
          <a:ext cx="4572000" cy="3895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8" name="TextBox 217">
            <a:extLst>
              <a:ext uri="{FF2B5EF4-FFF2-40B4-BE49-F238E27FC236}">
                <a16:creationId xmlns:a16="http://schemas.microsoft.com/office/drawing/2014/main" id="{CE61CF82-D7AC-4A48-9F29-EC4F42C5262B}"/>
              </a:ext>
            </a:extLst>
          </p:cNvPr>
          <p:cNvSpPr txBox="1"/>
          <p:nvPr/>
        </p:nvSpPr>
        <p:spPr>
          <a:xfrm>
            <a:off x="4805954" y="1363544"/>
            <a:ext cx="68834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ea typeface="+mn-lt"/>
                <a:cs typeface="+mn-lt"/>
              </a:rPr>
              <a:t>Tonlé Sap Food Security &amp; Agriculture</a:t>
            </a:r>
          </a:p>
          <a:p>
            <a:pPr marL="285750" indent="-285750">
              <a:buClr>
                <a:srgbClr val="CD7142"/>
              </a:buClr>
              <a:buFont typeface="Arial"/>
              <a:buChar char="•"/>
            </a:pPr>
            <a:r>
              <a:rPr lang="en-US" dirty="0">
                <a:solidFill>
                  <a:schemeClr val="tx1">
                    <a:lumMod val="75000"/>
                    <a:lumOff val="25000"/>
                  </a:schemeClr>
                </a:solidFill>
                <a:latin typeface="Century Gothic"/>
                <a:cs typeface="Calibri"/>
              </a:rPr>
              <a:t>Water-level time series </a:t>
            </a:r>
          </a:p>
          <a:p>
            <a:pPr marL="285750" indent="-285750">
              <a:buClr>
                <a:srgbClr val="CD7142"/>
              </a:buClr>
              <a:buFont typeface="Arial"/>
              <a:buChar char="•"/>
            </a:pPr>
            <a:r>
              <a:rPr lang="en-US" dirty="0">
                <a:solidFill>
                  <a:schemeClr val="tx1">
                    <a:lumMod val="75000"/>
                    <a:lumOff val="25000"/>
                  </a:schemeClr>
                </a:solidFill>
                <a:latin typeface="Century Gothic"/>
                <a:cs typeface="Calibri"/>
              </a:rPr>
              <a:t>Land use and land cover change maps</a:t>
            </a:r>
          </a:p>
        </p:txBody>
      </p:sp>
      <p:sp>
        <p:nvSpPr>
          <p:cNvPr id="219" name="TextBox 218">
            <a:extLst>
              <a:ext uri="{FF2B5EF4-FFF2-40B4-BE49-F238E27FC236}">
                <a16:creationId xmlns:a16="http://schemas.microsoft.com/office/drawing/2014/main" id="{ABCA3589-FCA0-42BD-A292-3CFE2EC148F1}"/>
              </a:ext>
            </a:extLst>
          </p:cNvPr>
          <p:cNvSpPr txBox="1"/>
          <p:nvPr/>
        </p:nvSpPr>
        <p:spPr>
          <a:xfrm>
            <a:off x="4805954" y="2800232"/>
            <a:ext cx="745066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Tonlé</a:t>
            </a:r>
            <a:r>
              <a:rPr lang="en-US" b="1" dirty="0">
                <a:solidFill>
                  <a:schemeClr val="tx1">
                    <a:lumMod val="75000"/>
                    <a:lumOff val="25000"/>
                  </a:schemeClr>
                </a:solidFill>
                <a:latin typeface="Century Gothic"/>
                <a:ea typeface="+mn-lt"/>
                <a:cs typeface="+mn-lt"/>
              </a:rPr>
              <a:t> Sap Food Security &amp; Agriculture II</a:t>
            </a:r>
          </a:p>
          <a:p>
            <a:pPr marL="285750" indent="-285750">
              <a:buClr>
                <a:srgbClr val="CD7142"/>
              </a:buClr>
              <a:buFont typeface="Arial"/>
              <a:buChar char="•"/>
            </a:pPr>
            <a:r>
              <a:rPr lang="en-US" dirty="0">
                <a:solidFill>
                  <a:schemeClr val="tx1">
                    <a:lumMod val="75000"/>
                    <a:lumOff val="25000"/>
                  </a:schemeClr>
                </a:solidFill>
                <a:latin typeface="Century Gothic"/>
                <a:cs typeface="Calibri"/>
              </a:rPr>
              <a:t>Ecosystem vitality </a:t>
            </a:r>
          </a:p>
          <a:p>
            <a:pPr marL="285750" indent="-285750">
              <a:buClr>
                <a:srgbClr val="CD7142"/>
              </a:buClr>
              <a:buFont typeface="Arial"/>
              <a:buChar char="•"/>
            </a:pPr>
            <a:r>
              <a:rPr lang="en-US" dirty="0">
                <a:solidFill>
                  <a:schemeClr val="tx1">
                    <a:lumMod val="75000"/>
                    <a:lumOff val="25000"/>
                  </a:schemeClr>
                </a:solidFill>
                <a:latin typeface="Century Gothic"/>
                <a:cs typeface="Calibri"/>
              </a:rPr>
              <a:t>SWAT Model </a:t>
            </a:r>
          </a:p>
          <a:p>
            <a:pPr marL="285750" indent="-285750">
              <a:buClr>
                <a:srgbClr val="CD7142"/>
              </a:buClr>
              <a:buFont typeface="Arial"/>
              <a:buChar char="•"/>
            </a:pPr>
            <a:r>
              <a:rPr lang="en-US" dirty="0">
                <a:solidFill>
                  <a:schemeClr val="tx1">
                    <a:lumMod val="75000"/>
                    <a:lumOff val="25000"/>
                  </a:schemeClr>
                </a:solidFill>
                <a:latin typeface="Century Gothic"/>
                <a:cs typeface="Calibri"/>
              </a:rPr>
              <a:t>GRACE </a:t>
            </a:r>
          </a:p>
        </p:txBody>
      </p:sp>
      <p:sp>
        <p:nvSpPr>
          <p:cNvPr id="238" name="TextBox 237">
            <a:extLst>
              <a:ext uri="{FF2B5EF4-FFF2-40B4-BE49-F238E27FC236}">
                <a16:creationId xmlns:a16="http://schemas.microsoft.com/office/drawing/2014/main" id="{2C2AC890-4885-48C1-A42B-1907810657C3}"/>
              </a:ext>
            </a:extLst>
          </p:cNvPr>
          <p:cNvSpPr txBox="1"/>
          <p:nvPr/>
        </p:nvSpPr>
        <p:spPr>
          <a:xfrm>
            <a:off x="4805954" y="4272280"/>
            <a:ext cx="529166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ea typeface="+mn-lt"/>
                <a:cs typeface="+mn-lt"/>
              </a:rPr>
              <a:t>Tonlé Sap Food Security &amp; Agriculture III</a:t>
            </a:r>
          </a:p>
          <a:p>
            <a:pPr marL="285750" indent="-285750">
              <a:buClr>
                <a:srgbClr val="CD7142"/>
              </a:buClr>
              <a:buFont typeface="Arial"/>
              <a:buChar char="•"/>
            </a:pPr>
            <a:r>
              <a:rPr lang="en-US" dirty="0">
                <a:solidFill>
                  <a:schemeClr val="tx1">
                    <a:lumMod val="75000"/>
                    <a:lumOff val="25000"/>
                  </a:schemeClr>
                </a:solidFill>
                <a:latin typeface="Century Gothic"/>
                <a:cs typeface="Calibri" panose="020F0502020204030204"/>
              </a:rPr>
              <a:t>Compile work done by previous terms </a:t>
            </a:r>
          </a:p>
          <a:p>
            <a:pPr marL="285750" indent="-285750">
              <a:buClr>
                <a:srgbClr val="CD7142"/>
              </a:buClr>
              <a:buFont typeface="Arial"/>
              <a:buChar char="•"/>
            </a:pPr>
            <a:r>
              <a:rPr lang="en-US" dirty="0">
                <a:solidFill>
                  <a:schemeClr val="tx1">
                    <a:lumMod val="75000"/>
                    <a:lumOff val="25000"/>
                  </a:schemeClr>
                </a:solidFill>
                <a:latin typeface="Century Gothic"/>
                <a:cs typeface="Calibri" panose="020F0502020204030204"/>
              </a:rPr>
              <a:t>Synthesize results into FHI </a:t>
            </a:r>
          </a:p>
          <a:p>
            <a:pPr marL="285750" indent="-285750">
              <a:buClr>
                <a:srgbClr val="CD7142"/>
              </a:buClr>
              <a:buFont typeface="Arial"/>
              <a:buChar char="•"/>
            </a:pPr>
            <a:r>
              <a:rPr lang="en-US" dirty="0">
                <a:solidFill>
                  <a:schemeClr val="tx1">
                    <a:lumMod val="75000"/>
                    <a:lumOff val="25000"/>
                  </a:schemeClr>
                </a:solidFill>
                <a:latin typeface="Century Gothic"/>
                <a:cs typeface="Calibri" panose="020F0502020204030204"/>
              </a:rPr>
              <a:t>Calibrate previous term's model: SWATCUP </a:t>
            </a:r>
          </a:p>
        </p:txBody>
      </p:sp>
      <p:sp>
        <p:nvSpPr>
          <p:cNvPr id="28" name="Arrow: Right 27">
            <a:extLst>
              <a:ext uri="{FF2B5EF4-FFF2-40B4-BE49-F238E27FC236}">
                <a16:creationId xmlns:a16="http://schemas.microsoft.com/office/drawing/2014/main" id="{864A7275-9FA6-4CE0-A6BA-3A5175E9B00F}"/>
              </a:ext>
            </a:extLst>
          </p:cNvPr>
          <p:cNvSpPr/>
          <p:nvPr/>
        </p:nvSpPr>
        <p:spPr>
          <a:xfrm>
            <a:off x="3571683" y="1727122"/>
            <a:ext cx="912812" cy="476250"/>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Arrow: Right 31">
            <a:extLst>
              <a:ext uri="{FF2B5EF4-FFF2-40B4-BE49-F238E27FC236}">
                <a16:creationId xmlns:a16="http://schemas.microsoft.com/office/drawing/2014/main" id="{B48A32D5-DE89-47A4-8845-E592D55D4C6B}"/>
              </a:ext>
            </a:extLst>
          </p:cNvPr>
          <p:cNvSpPr/>
          <p:nvPr/>
        </p:nvSpPr>
        <p:spPr>
          <a:xfrm>
            <a:off x="3571683" y="3195559"/>
            <a:ext cx="912812" cy="47625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Arrow: Right 32">
            <a:extLst>
              <a:ext uri="{FF2B5EF4-FFF2-40B4-BE49-F238E27FC236}">
                <a16:creationId xmlns:a16="http://schemas.microsoft.com/office/drawing/2014/main" id="{96D41CD7-F1CA-416F-9621-67A4082377E0}"/>
              </a:ext>
            </a:extLst>
          </p:cNvPr>
          <p:cNvSpPr/>
          <p:nvPr/>
        </p:nvSpPr>
        <p:spPr>
          <a:xfrm>
            <a:off x="3571683" y="4663997"/>
            <a:ext cx="912812" cy="476250"/>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2089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A2B15F-17CA-4265-AF7D-83CA9D8A023C}"/>
              </a:ext>
            </a:extLst>
          </p:cNvPr>
          <p:cNvSpPr txBox="1">
            <a:spLocks/>
          </p:cNvSpPr>
          <p:nvPr/>
        </p:nvSpPr>
        <p:spPr>
          <a:xfrm>
            <a:off x="507789" y="171677"/>
            <a:ext cx="6641589"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2"/>
                </a:solidFill>
                <a:latin typeface="Century Gothic"/>
              </a:rPr>
              <a:t>Project Objectives</a:t>
            </a:r>
            <a:endParaRPr lang="en-US" sz="4000" dirty="0">
              <a:cs typeface="Calibri Light"/>
            </a:endParaRPr>
          </a:p>
        </p:txBody>
      </p:sp>
      <p:sp>
        <p:nvSpPr>
          <p:cNvPr id="4" name="Rectangle: Diagonal Corners Rounded 3">
            <a:extLst>
              <a:ext uri="{FF2B5EF4-FFF2-40B4-BE49-F238E27FC236}">
                <a16:creationId xmlns:a16="http://schemas.microsoft.com/office/drawing/2014/main" id="{928DCB74-0661-444F-8E9C-C6385BD4CB54}"/>
              </a:ext>
            </a:extLst>
          </p:cNvPr>
          <p:cNvSpPr/>
          <p:nvPr/>
        </p:nvSpPr>
        <p:spPr>
          <a:xfrm>
            <a:off x="520461" y="1232140"/>
            <a:ext cx="3579960" cy="4571998"/>
          </a:xfrm>
          <a:prstGeom prst="round2DiagRect">
            <a:avLst/>
          </a:prstGeom>
          <a:solidFill>
            <a:srgbClr val="CD7142"/>
          </a:solidFill>
          <a:ln>
            <a:solidFill>
              <a:srgbClr val="CD7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5" name="Rectangle: Diagonal Corners Rounded 4">
            <a:extLst>
              <a:ext uri="{FF2B5EF4-FFF2-40B4-BE49-F238E27FC236}">
                <a16:creationId xmlns:a16="http://schemas.microsoft.com/office/drawing/2014/main" id="{795B79A8-EE77-404A-8B69-B6D2A242D48C}"/>
              </a:ext>
            </a:extLst>
          </p:cNvPr>
          <p:cNvSpPr/>
          <p:nvPr/>
        </p:nvSpPr>
        <p:spPr>
          <a:xfrm>
            <a:off x="4359215" y="1232140"/>
            <a:ext cx="3579960" cy="4571997"/>
          </a:xfrm>
          <a:prstGeom prst="round2Diag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Diagonal Corners Rounded 5">
            <a:extLst>
              <a:ext uri="{FF2B5EF4-FFF2-40B4-BE49-F238E27FC236}">
                <a16:creationId xmlns:a16="http://schemas.microsoft.com/office/drawing/2014/main" id="{02E01243-A24B-4E44-8B16-236F30530AC7}"/>
              </a:ext>
            </a:extLst>
          </p:cNvPr>
          <p:cNvSpPr/>
          <p:nvPr/>
        </p:nvSpPr>
        <p:spPr>
          <a:xfrm>
            <a:off x="8197970" y="1232140"/>
            <a:ext cx="3579960" cy="4571997"/>
          </a:xfrm>
          <a:prstGeom prst="round2DiagRect">
            <a:avLst/>
          </a:prstGeom>
          <a:solidFill>
            <a:srgbClr val="749C84"/>
          </a:solidFill>
          <a:ln>
            <a:solidFill>
              <a:srgbClr val="749C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22972D8-3FE7-4C97-911B-6DEBB1ACDECE}"/>
              </a:ext>
            </a:extLst>
          </p:cNvPr>
          <p:cNvSpPr txBox="1"/>
          <p:nvPr/>
        </p:nvSpPr>
        <p:spPr>
          <a:xfrm>
            <a:off x="8375349" y="2351237"/>
            <a:ext cx="3361426"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ea typeface="+mn-lt"/>
                <a:cs typeface="+mn-lt"/>
              </a:rPr>
              <a:t>Develop set of tools and software package to integrate remotely sensed data into </a:t>
            </a:r>
            <a:r>
              <a:rPr lang="en-US" sz="2800" b="1" dirty="0">
                <a:solidFill>
                  <a:srgbClr val="002060"/>
                </a:solidFill>
                <a:latin typeface="Century Gothic"/>
                <a:ea typeface="+mn-lt"/>
                <a:cs typeface="+mn-lt"/>
              </a:rPr>
              <a:t>future FHI analyses</a:t>
            </a:r>
          </a:p>
          <a:p>
            <a:pPr algn="l"/>
            <a:endParaRPr lang="en-US" dirty="0">
              <a:cs typeface="Calibri"/>
            </a:endParaRPr>
          </a:p>
        </p:txBody>
      </p:sp>
      <p:sp>
        <p:nvSpPr>
          <p:cNvPr id="8" name="TextBox 7">
            <a:extLst>
              <a:ext uri="{FF2B5EF4-FFF2-40B4-BE49-F238E27FC236}">
                <a16:creationId xmlns:a16="http://schemas.microsoft.com/office/drawing/2014/main" id="{5C24E53A-7340-4B67-8C07-5AD5B24A68BE}"/>
              </a:ext>
            </a:extLst>
          </p:cNvPr>
          <p:cNvSpPr txBox="1"/>
          <p:nvPr/>
        </p:nvSpPr>
        <p:spPr>
          <a:xfrm>
            <a:off x="4551872" y="2352136"/>
            <a:ext cx="3102633"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cs typeface="Calibri"/>
              </a:rPr>
              <a:t>Develop </a:t>
            </a:r>
            <a:endParaRPr lang="en-US" sz="2800" dirty="0">
              <a:solidFill>
                <a:schemeClr val="bg1"/>
              </a:solidFill>
              <a:latin typeface="Calibri" panose="020F0502020204030204"/>
              <a:cs typeface="Calibri"/>
            </a:endParaRPr>
          </a:p>
          <a:p>
            <a:r>
              <a:rPr lang="en-US" sz="2800" dirty="0">
                <a:solidFill>
                  <a:schemeClr val="bg1"/>
                </a:solidFill>
                <a:latin typeface="Century Gothic"/>
                <a:cs typeface="Calibri"/>
              </a:rPr>
              <a:t>methodology for calculating </a:t>
            </a:r>
            <a:endParaRPr lang="en-US" sz="2800" dirty="0">
              <a:solidFill>
                <a:schemeClr val="bg1"/>
              </a:solidFill>
              <a:latin typeface="Calibri" panose="020F0502020204030204"/>
              <a:cs typeface="Calibri"/>
            </a:endParaRPr>
          </a:p>
          <a:p>
            <a:r>
              <a:rPr lang="en-US" sz="2800" b="1" dirty="0">
                <a:solidFill>
                  <a:srgbClr val="002060"/>
                </a:solidFill>
                <a:latin typeface="Century Gothic"/>
                <a:cs typeface="Calibri"/>
              </a:rPr>
              <a:t>groundwater </a:t>
            </a:r>
            <a:endParaRPr lang="en-US" sz="2800" b="1" dirty="0">
              <a:solidFill>
                <a:srgbClr val="002060"/>
              </a:solidFill>
              <a:latin typeface="Calibri" panose="020F0502020204030204"/>
              <a:cs typeface="Calibri"/>
            </a:endParaRPr>
          </a:p>
          <a:p>
            <a:r>
              <a:rPr lang="en-US" sz="2800" b="1" dirty="0">
                <a:solidFill>
                  <a:srgbClr val="002060"/>
                </a:solidFill>
                <a:latin typeface="Century Gothic"/>
                <a:cs typeface="Calibri"/>
              </a:rPr>
              <a:t>storage</a:t>
            </a:r>
            <a:r>
              <a:rPr lang="en-US" sz="2800" dirty="0">
                <a:solidFill>
                  <a:schemeClr val="bg1"/>
                </a:solidFill>
                <a:latin typeface="Century Gothic"/>
                <a:cs typeface="Calibri"/>
              </a:rPr>
              <a:t> using </a:t>
            </a:r>
            <a:endParaRPr lang="en-US" sz="2800" dirty="0">
              <a:solidFill>
                <a:schemeClr val="bg1"/>
              </a:solidFill>
              <a:latin typeface="Calibri" panose="020F0502020204030204"/>
              <a:cs typeface="Calibri"/>
            </a:endParaRPr>
          </a:p>
          <a:p>
            <a:r>
              <a:rPr lang="en-US" sz="2800" dirty="0">
                <a:solidFill>
                  <a:schemeClr val="bg1"/>
                </a:solidFill>
                <a:latin typeface="Century Gothic"/>
                <a:cs typeface="Calibri"/>
              </a:rPr>
              <a:t>GRACE satellite data</a:t>
            </a:r>
            <a:endParaRPr lang="en-US" sz="2800" dirty="0">
              <a:solidFill>
                <a:schemeClr val="bg1"/>
              </a:solidFill>
              <a:ea typeface="+mn-lt"/>
              <a:cs typeface="+mn-lt"/>
            </a:endParaRPr>
          </a:p>
          <a:p>
            <a:endParaRPr lang="en-US" sz="2800" dirty="0">
              <a:solidFill>
                <a:schemeClr val="bg1"/>
              </a:solidFill>
              <a:latin typeface="Century Gothic"/>
              <a:cs typeface="Calibri"/>
            </a:endParaRPr>
          </a:p>
        </p:txBody>
      </p:sp>
      <p:sp>
        <p:nvSpPr>
          <p:cNvPr id="9" name="TextBox 8">
            <a:extLst>
              <a:ext uri="{FF2B5EF4-FFF2-40B4-BE49-F238E27FC236}">
                <a16:creationId xmlns:a16="http://schemas.microsoft.com/office/drawing/2014/main" id="{314E8DB2-0D2E-4CCB-9A4C-42BC5AF558BB}"/>
              </a:ext>
            </a:extLst>
          </p:cNvPr>
          <p:cNvSpPr txBox="1"/>
          <p:nvPr/>
        </p:nvSpPr>
        <p:spPr>
          <a:xfrm>
            <a:off x="798483" y="1646747"/>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solidFill>
                  <a:schemeClr val="bg1"/>
                </a:solidFill>
                <a:latin typeface="Century Gothic"/>
              </a:rPr>
              <a:t>1</a:t>
            </a:r>
          </a:p>
        </p:txBody>
      </p:sp>
      <p:sp>
        <p:nvSpPr>
          <p:cNvPr id="10" name="TextBox 9">
            <a:extLst>
              <a:ext uri="{FF2B5EF4-FFF2-40B4-BE49-F238E27FC236}">
                <a16:creationId xmlns:a16="http://schemas.microsoft.com/office/drawing/2014/main" id="{01E56DDC-DAE8-403C-BBAF-A7965DE4378F}"/>
              </a:ext>
            </a:extLst>
          </p:cNvPr>
          <p:cNvSpPr txBox="1"/>
          <p:nvPr/>
        </p:nvSpPr>
        <p:spPr>
          <a:xfrm>
            <a:off x="668188" y="2350339"/>
            <a:ext cx="3001992"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Century Gothic"/>
                <a:cs typeface="Calibri"/>
              </a:rPr>
              <a:t>Calculate </a:t>
            </a:r>
            <a:r>
              <a:rPr lang="en-US" sz="2800" b="1" dirty="0">
                <a:solidFill>
                  <a:srgbClr val="002060"/>
                </a:solidFill>
                <a:latin typeface="Century Gothic"/>
                <a:cs typeface="Calibri"/>
              </a:rPr>
              <a:t>water quality</a:t>
            </a:r>
            <a:r>
              <a:rPr lang="en-US" sz="2800" dirty="0">
                <a:solidFill>
                  <a:schemeClr val="bg1"/>
                </a:solidFill>
                <a:latin typeface="Century Gothic"/>
                <a:cs typeface="Calibri"/>
              </a:rPr>
              <a:t> with SWAT model and remotely sensed data &amp; calibrate model using SWAT-CUP</a:t>
            </a:r>
          </a:p>
        </p:txBody>
      </p:sp>
      <p:sp>
        <p:nvSpPr>
          <p:cNvPr id="11" name="TextBox 10">
            <a:extLst>
              <a:ext uri="{FF2B5EF4-FFF2-40B4-BE49-F238E27FC236}">
                <a16:creationId xmlns:a16="http://schemas.microsoft.com/office/drawing/2014/main" id="{5379CF09-1C93-48CC-BCF3-03C6565EBE86}"/>
              </a:ext>
            </a:extLst>
          </p:cNvPr>
          <p:cNvSpPr txBox="1"/>
          <p:nvPr/>
        </p:nvSpPr>
        <p:spPr>
          <a:xfrm>
            <a:off x="4723501" y="1646746"/>
            <a:ext cx="2743200"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solidFill>
                  <a:schemeClr val="bg1"/>
                </a:solidFill>
                <a:latin typeface="Century Gothic"/>
              </a:rPr>
              <a:t>2</a:t>
            </a:r>
          </a:p>
        </p:txBody>
      </p:sp>
      <p:sp>
        <p:nvSpPr>
          <p:cNvPr id="12" name="TextBox 11">
            <a:extLst>
              <a:ext uri="{FF2B5EF4-FFF2-40B4-BE49-F238E27FC236}">
                <a16:creationId xmlns:a16="http://schemas.microsoft.com/office/drawing/2014/main" id="{3AFCF389-044B-47FA-9728-1A6C130ED772}"/>
              </a:ext>
            </a:extLst>
          </p:cNvPr>
          <p:cNvSpPr txBox="1"/>
          <p:nvPr/>
        </p:nvSpPr>
        <p:spPr>
          <a:xfrm>
            <a:off x="8562255" y="1646746"/>
            <a:ext cx="2743200"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solidFill>
                  <a:schemeClr val="bg1"/>
                </a:solidFill>
                <a:latin typeface="Century Gothic"/>
              </a:rPr>
              <a:t>3</a:t>
            </a:r>
          </a:p>
        </p:txBody>
      </p:sp>
    </p:spTree>
    <p:extLst>
      <p:ext uri="{BB962C8B-B14F-4D97-AF65-F5344CB8AC3E}">
        <p14:creationId xmlns:p14="http://schemas.microsoft.com/office/powerpoint/2010/main" val="2953718297"/>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PC Team Members</DisplayName>
        <AccountId>6</AccountId>
        <AccountType/>
      </UserInfo>
      <UserInfo>
        <DisplayName>Limited Access System Group</DisplayName>
        <AccountId>21</AccountId>
        <AccountType/>
      </UserInfo>
      <UserInfo>
        <DisplayName>Travis Newton</DisplayName>
        <AccountId>34</AccountId>
        <AccountType/>
      </UserInfo>
      <UserInfo>
        <DisplayName>Wilson Goode</DisplayName>
        <AccountId>35</AccountId>
        <AccountType/>
      </UserInfo>
      <UserInfo>
        <DisplayName>Adriana Le Compte</DisplayName>
        <AccountId>47</AccountId>
        <AccountType/>
      </UserInfo>
      <UserInfo>
        <DisplayName>Justine Spore</DisplayName>
        <AccountId>381</AccountId>
        <AccountType/>
      </UserInfo>
      <UserInfo>
        <DisplayName>Joey Lindsay</DisplayName>
        <AccountId>500</AccountId>
        <AccountType/>
      </UserInfo>
      <UserInfo>
        <DisplayName>Brandy Nisbet-Wilcox</DisplayName>
        <AccountId>150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50933F-3645-4959-B729-004EFA9AB2F5}">
  <ds:schemaRefs>
    <ds:schemaRef ds:uri="http://purl.org/dc/elements/1.1/"/>
    <ds:schemaRef ds:uri="7df78d0b-135a-4de7-9166-7c181cd87fb4"/>
    <ds:schemaRef ds:uri="http://schemas.microsoft.com/office/2006/documentManagement/types"/>
    <ds:schemaRef ds:uri="http://purl.org/dc/dcmitype/"/>
    <ds:schemaRef ds:uri="21e6a8e8-1dff-48a6-ab9b-8d556c6946c0"/>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E56ED122-F7CB-447A-9D3B-01F79A2834C6}">
  <ds:schemaRefs>
    <ds:schemaRef ds:uri="http://schemas.microsoft.com/sharepoint/v3/contenttype/forms"/>
  </ds:schemaRefs>
</ds:datastoreItem>
</file>

<file path=customXml/itemProps3.xml><?xml version="1.0" encoding="utf-8"?>
<ds:datastoreItem xmlns:ds="http://schemas.openxmlformats.org/officeDocument/2006/customXml" ds:itemID="{CD6E6439-EE86-4ABF-B8FC-8299BCBB27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2066</TotalTime>
  <Words>4469</Words>
  <Application>Microsoft Office PowerPoint</Application>
  <PresentationFormat>Widescreen</PresentationFormat>
  <Paragraphs>432</Paragraphs>
  <Slides>26</Slides>
  <Notes>26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Arial,Sans-Serif</vt:lpstr>
      <vt:lpstr>Calibri</vt:lpstr>
      <vt:lpstr>Calibri Light</vt:lpstr>
      <vt:lpstr>Centur Gothic</vt:lpstr>
      <vt:lpstr>Century Gothic</vt:lpstr>
      <vt:lpstr>Favorites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18</cp:revision>
  <dcterms:created xsi:type="dcterms:W3CDTF">2019-11-12T17:46:59Z</dcterms:created>
  <dcterms:modified xsi:type="dcterms:W3CDTF">2022-01-24T16:28:46Z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16300.0000000000</vt:lpwstr>
  </property>
  <property fmtid="{D5CDD505-2E9C-101B-9397-08002B2CF9AE}" pid="4" name="xd_Signature">
    <vt:lpwstr/>
  </property>
  <property fmtid="{D5CDD505-2E9C-101B-9397-08002B2CF9AE}" pid="5" name="SharedWithUsers">
    <vt:lpwstr>6;#PC Team Members;#21;#Limited Access System Group;#34;#Travis Newton;#35;#Wilson Goode;#47;#Adriana Le Compte;#381;#Justine Spore</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