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74" r:id="rId3"/>
    <p:sldMasterId id="2147483687" r:id="rId4"/>
    <p:sldMasterId id="2147483701" r:id="rId5"/>
  </p:sldMasterIdLst>
  <p:notesMasterIdLst>
    <p:notesMasterId r:id="rId2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9AA0A6"/>
          </p15:clr>
        </p15:guide>
        <p15:guide id="2" orient="horz" pos="2160">
          <p15:clr>
            <a:srgbClr val="9AA0A6"/>
          </p15:clr>
        </p15:guide>
        <p15:guide id="3" pos="3936">
          <p15:clr>
            <a:srgbClr val="9AA0A6"/>
          </p15:clr>
        </p15:guide>
        <p15:guide id="4" pos="4032">
          <p15:clr>
            <a:srgbClr val="9AA0A6"/>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hhr1g2GKXp0DeyAsZvLgA3qEuUA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682" y="48"/>
      </p:cViewPr>
      <p:guideLst>
        <p:guide pos="3840"/>
        <p:guide orient="horz" pos="2160"/>
        <p:guide pos="3936"/>
        <p:guide pos="40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customschemas.google.com/relationships/presentationmetadata" Target="meta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illustrations/earth-planet-world-globe-sun-199029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sp.humboldt.edu/olm_2015/Courses/GSP_216_Online/lesson2-1/reflectanc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clipart-library.com/satellite-clipart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reepik.com/free-icon/leaf_739742.ht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ipart-library.com/satellite-cliparts.html"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reepik.com/free-icon/leaf_739742.htm"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5ce13f541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3" name="Google Shape;473;g5ce13f541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5c45c4c98f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g5c45c4c98f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a:t>
            </a:r>
            <a:endParaRPr/>
          </a:p>
          <a:p>
            <a:pPr marL="0" lvl="0" indent="0" algn="l" rtl="0">
              <a:spcBef>
                <a:spcPts val="0"/>
              </a:spcBef>
              <a:spcAft>
                <a:spcPts val="0"/>
              </a:spcAft>
              <a:buNone/>
            </a:pPr>
            <a:endParaRPr/>
          </a:p>
          <a:p>
            <a:pPr marL="0" lvl="0" indent="0" algn="l" rtl="0">
              <a:spcBef>
                <a:spcPts val="0"/>
              </a:spcBef>
              <a:spcAft>
                <a:spcPts val="0"/>
              </a:spcAft>
              <a:buNone/>
            </a:pPr>
            <a:r>
              <a:rPr lang="en-US"/>
              <a:t>For this project, we utilized Landsat 8 Operational Land Imager that has a spatial resolution of 30 meters and a temporal resolution of 16 days as well as ESA’s Sentinel 2 Multispectral Instrument that has a spatial resolution of 10-20 meters and a temporal resolution of 5 days.</a:t>
            </a:r>
            <a:endParaRPr/>
          </a:p>
          <a:p>
            <a:pPr marL="0" lvl="0" indent="0" algn="l" rtl="0">
              <a:spcBef>
                <a:spcPts val="0"/>
              </a:spcBef>
              <a:spcAft>
                <a:spcPts val="0"/>
              </a:spcAft>
              <a:buNone/>
            </a:pPr>
            <a:endParaRPr/>
          </a:p>
          <a:p>
            <a:pPr marL="0" lvl="0" indent="0" algn="l" rtl="0">
              <a:spcBef>
                <a:spcPts val="0"/>
              </a:spcBef>
              <a:spcAft>
                <a:spcPts val="0"/>
              </a:spcAft>
              <a:buNone/>
            </a:pPr>
            <a:r>
              <a:rPr lang="en-US"/>
              <a:t>Earth Image: Pixabay - </a:t>
            </a:r>
            <a:r>
              <a:rPr lang="en-US" sz="1100" u="sng">
                <a:solidFill>
                  <a:srgbClr val="1155CC"/>
                </a:solidFill>
                <a:latin typeface="Arial"/>
                <a:ea typeface="Arial"/>
                <a:cs typeface="Arial"/>
                <a:sym typeface="Arial"/>
                <a:hlinkClick r:id="rId3"/>
              </a:rPr>
              <a:t>https://pixabay.com/illustrations/earth-planet-world-globe-sun-1990298/</a:t>
            </a:r>
            <a:endParaRPr/>
          </a:p>
          <a:p>
            <a:pPr marL="0" lvl="0" indent="0" algn="l" rtl="0">
              <a:spcBef>
                <a:spcPts val="0"/>
              </a:spcBef>
              <a:spcAft>
                <a:spcPts val="0"/>
              </a:spcAft>
              <a:buNone/>
            </a:pPr>
            <a:r>
              <a:rPr lang="en-US"/>
              <a:t>Satellites: DEVLEOPedia</a:t>
            </a:r>
            <a:endParaRPr/>
          </a:p>
        </p:txBody>
      </p:sp>
      <p:sp>
        <p:nvSpPr>
          <p:cNvPr id="727" name="Google Shape;727;g5c45c4c98f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5ce6f4d743_2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5ce6f4d743_2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Nat</a:t>
            </a:r>
            <a:endParaRPr/>
          </a:p>
          <a:p>
            <a:pPr marL="0" lvl="0" indent="0" algn="l" rtl="0">
              <a:spcBef>
                <a:spcPts val="0"/>
              </a:spcBef>
              <a:spcAft>
                <a:spcPts val="0"/>
              </a:spcAft>
              <a:buNone/>
            </a:pPr>
            <a:endParaRPr/>
          </a:p>
          <a:p>
            <a:pPr marL="0" lvl="0" indent="0" algn="l" rtl="0">
              <a:spcBef>
                <a:spcPts val="0"/>
              </a:spcBef>
              <a:spcAft>
                <a:spcPts val="0"/>
              </a:spcAft>
              <a:buNone/>
            </a:pPr>
            <a:r>
              <a:rPr lang="en-US"/>
              <a:t>Chlorophyll-a is the main pigment present in green algae, and as such is commonly used as a proxy for green algae, and it can be detected by satellites due to its unique spectral reflectance. </a:t>
            </a:r>
            <a:endParaRPr/>
          </a:p>
          <a:p>
            <a:pPr marL="0" lvl="0" indent="0" algn="l" rtl="0">
              <a:spcBef>
                <a:spcPts val="0"/>
              </a:spcBef>
              <a:spcAft>
                <a:spcPts val="0"/>
              </a:spcAft>
              <a:buNone/>
            </a:pPr>
            <a:endParaRPr/>
          </a:p>
          <a:p>
            <a:pPr marL="0" lvl="0" indent="0" algn="l" rtl="0">
              <a:spcBef>
                <a:spcPts val="0"/>
              </a:spcBef>
              <a:spcAft>
                <a:spcPts val="0"/>
              </a:spcAft>
              <a:buNone/>
            </a:pPr>
            <a:r>
              <a:rPr lang="en-US"/>
              <a:t>Specifically, sentinel-2 has multiple bands that are capable of detecting chlorophyll content in water with the red and red-edge region, corresponding with bands 4 through 7. These bands have been used in similar studies regarding algal productivity and algal monitoring.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Spectral reflectance curve: </a:t>
            </a:r>
            <a:r>
              <a:rPr lang="en-US" sz="1100" u="sng">
                <a:solidFill>
                  <a:schemeClr val="hlink"/>
                </a:solidFill>
                <a:latin typeface="Arial"/>
                <a:ea typeface="Arial"/>
                <a:cs typeface="Arial"/>
                <a:sym typeface="Arial"/>
                <a:hlinkClick r:id="rId3"/>
              </a:rPr>
              <a:t>http://gsp.humboldt.edu/olm_2015/Courses/GSP_216_Online/lesson2-1/reflectance.html</a:t>
            </a:r>
            <a:endParaRPr/>
          </a:p>
        </p:txBody>
      </p:sp>
      <p:sp>
        <p:nvSpPr>
          <p:cNvPr id="743" name="Google Shape;743;g5ce6f4d743_2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5ce66030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6" name="Google Shape;766;g5ce66030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 with the field data we got from our partners, we averaged the surface and hypolimnion chlorophyll concentrations for an aggregated water column concentration. </a:t>
            </a:r>
            <a:endParaRPr/>
          </a:p>
          <a:p>
            <a:pPr marL="0" lvl="0" indent="0" algn="l" rtl="0">
              <a:lnSpc>
                <a:spcPct val="100000"/>
              </a:lnSpc>
              <a:spcBef>
                <a:spcPts val="0"/>
              </a:spcBef>
              <a:spcAft>
                <a:spcPts val="0"/>
              </a:spcAft>
              <a:buSzPts val="1400"/>
              <a:buNone/>
            </a:pPr>
            <a:r>
              <a:rPr lang="en-US"/>
              <a:t>We did this because having an average value has been shown to give stronger correlations in other studies as well as in the previous term.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Next, we buffered the gps data points by 20 m and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extracted the calculated raster values for each index at the field collection data point.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Finally, we calculated the correlation coefficient for the Spearman correlation test in R, and used that relationship to determine which index was most accurate in representing  the field collected chl-a concentration.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Diagrams: RM Water Resources II Team, PowerPoint</a:t>
            </a:r>
            <a:endParaRPr/>
          </a:p>
        </p:txBody>
      </p:sp>
      <p:sp>
        <p:nvSpPr>
          <p:cNvPr id="767" name="Google Shape;767;g5ce66030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5e157ff890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g5e157ff890_0_5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Staz</a:t>
            </a:r>
            <a:endParaRPr/>
          </a:p>
          <a:p>
            <a:pPr marL="0" lvl="0" indent="0" algn="l" rtl="0">
              <a:lnSpc>
                <a:spcPct val="100000"/>
              </a:lnSpc>
              <a:spcBef>
                <a:spcPts val="0"/>
              </a:spcBef>
              <a:spcAft>
                <a:spcPts val="0"/>
              </a:spcAft>
              <a:buSzPts val="1400"/>
              <a:buNone/>
            </a:pPr>
            <a:r>
              <a:rPr lang="en-US"/>
              <a:t>Out of all of our indices we tested, our top three predictors from both landsat and sentinel are shown here highlighting the difference in resolution.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These maps were generated using data from August 30th 2018, when both Landsat and Sentinel passed by our study location.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highest correlated indices are shown at the top, one from LS one from S2. Landsat performed slightly better, but marginally so. Two of our best performing indices from Sentinel 2 shown on the left incorporate the Red Edge Bands.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found that correlations for both Landsat and sentinel  were improved when including the average pixel value within a 20 meter buffer from the field point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Basemaps: Esri ArcGIS</a:t>
            </a:r>
            <a:endParaRPr/>
          </a:p>
        </p:txBody>
      </p:sp>
      <p:sp>
        <p:nvSpPr>
          <p:cNvPr id="798" name="Google Shape;798;g5e157ff890_0_5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5e558bdd6a_2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g5e558bdd6a_2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Staz</a:t>
            </a:r>
            <a:endParaRPr/>
          </a:p>
          <a:p>
            <a:pPr marL="0" lvl="0" indent="0" algn="l" rtl="0">
              <a:lnSpc>
                <a:spcPct val="100000"/>
              </a:lnSpc>
              <a:spcBef>
                <a:spcPts val="0"/>
              </a:spcBef>
              <a:spcAft>
                <a:spcPts val="0"/>
              </a:spcAft>
              <a:buSzPts val="1400"/>
              <a:buNone/>
            </a:pPr>
            <a:r>
              <a:rPr lang="en-US"/>
              <a:t>Atmospherically corrected Sentinel 2 was not avaliable over our study area during the study period for this project. There has also been some discrepancy in the literature about whether or not atmospheric correction interferes with detecting chlorophyll-a. We investigated the differences between using top of atmosphere reflectance vs. surface reflectance, which was corrected using ACOLITE software.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results showed that overall, many of our correlations improved with atmospheric correction. Interestingly, our top three indices were not consistent across different image processing levels. Only the Exp(Green/Red) remained a top performer when using atmospherically corrected imagery.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is important to note for future use, because as the 2A level processing becomes more readily available, from this study we know that this will improve our ability to remotely monitor chlorophyll-a</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Basemaps: Landsat 8, Google Earth Engine</a:t>
            </a:r>
            <a:endParaRPr/>
          </a:p>
        </p:txBody>
      </p:sp>
      <p:sp>
        <p:nvSpPr>
          <p:cNvPr id="826" name="Google Shape;826;g5e558bdd6a_2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5e2c9195b7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5e2c9195b7_0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Staz</a:t>
            </a:r>
            <a:endParaRPr/>
          </a:p>
          <a:p>
            <a:pPr marL="0" lvl="0" indent="0" algn="l" rtl="0">
              <a:spcBef>
                <a:spcPts val="0"/>
              </a:spcBef>
              <a:spcAft>
                <a:spcPts val="0"/>
              </a:spcAft>
              <a:buClr>
                <a:schemeClr val="dk1"/>
              </a:buClr>
              <a:buSzPts val="1400"/>
              <a:buFont typeface="Arial"/>
              <a:buNone/>
            </a:pPr>
            <a:r>
              <a:rPr lang="en-US"/>
              <a:t>To highlight a few key conclusions; Sentinel 2 may enhance detection of chlorophyll-a in alpine lakes due to the red edge bands and higher spatial and temporal resolution.</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We found that elapsed time between field collection and flyover dates is really important to this study because algae can produce rapidly. This encourages the use of products like Sentinel-2 with a revisit time of 5 days, or aligning field collection and flyover dates like our partners are currently doing.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 Finally, we found that atmospheric correction did not significantly affects correlations. Our project found that atmospheric correction with ACOLITE reduced correlations, although different pre processing systems may have different results.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Most studies focus on large highly eutrophic lakes, whereas we are focusing on very small lakes with extremely low levels of chlorophyll a. This presents significant challenges to remote sensing applications.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Satellite : </a:t>
            </a:r>
            <a:r>
              <a:rPr lang="en-US" sz="1100" u="sng">
                <a:solidFill>
                  <a:schemeClr val="hlink"/>
                </a:solidFill>
                <a:latin typeface="Arial"/>
                <a:ea typeface="Arial"/>
                <a:cs typeface="Arial"/>
                <a:sym typeface="Arial"/>
                <a:hlinkClick r:id="rId3"/>
              </a:rPr>
              <a:t>http://clipart-library.com/satellite-cliparts.html</a:t>
            </a:r>
            <a:endParaRPr/>
          </a:p>
          <a:p>
            <a:pPr marL="0" lvl="0" indent="0" algn="l" rtl="0">
              <a:spcBef>
                <a:spcPts val="0"/>
              </a:spcBef>
              <a:spcAft>
                <a:spcPts val="0"/>
              </a:spcAft>
              <a:buClr>
                <a:schemeClr val="dk1"/>
              </a:buClr>
              <a:buSzPts val="1400"/>
              <a:buFont typeface="Arial"/>
              <a:buNone/>
            </a:pPr>
            <a:r>
              <a:rPr lang="en-US"/>
              <a:t>Leaf: </a:t>
            </a:r>
            <a:r>
              <a:rPr lang="en-US" sz="1100" u="sng">
                <a:solidFill>
                  <a:schemeClr val="hlink"/>
                </a:solidFill>
                <a:latin typeface="Arial"/>
                <a:ea typeface="Arial"/>
                <a:cs typeface="Arial"/>
                <a:sym typeface="Arial"/>
                <a:hlinkClick r:id="rId4"/>
              </a:rPr>
              <a:t>https://www.freepik.com/free-icon/leaf_739742.htm</a:t>
            </a:r>
            <a:endParaRPr/>
          </a:p>
          <a:p>
            <a:pPr marL="0" lvl="0" indent="0" algn="l" rtl="0">
              <a:spcBef>
                <a:spcPts val="0"/>
              </a:spcBef>
              <a:spcAft>
                <a:spcPts val="0"/>
              </a:spcAft>
              <a:buClr>
                <a:schemeClr val="dk1"/>
              </a:buClr>
              <a:buSzPts val="1400"/>
              <a:buFont typeface="Arial"/>
              <a:buNone/>
            </a:pPr>
            <a:r>
              <a:rPr lang="en-US"/>
              <a:t>Lakes diagram: RM Water Resources II Team, PowerPoint</a:t>
            </a:r>
            <a:endParaRPr/>
          </a:p>
          <a:p>
            <a:pPr marL="0" lvl="0" indent="0" algn="l" rtl="0">
              <a:spcBef>
                <a:spcPts val="0"/>
              </a:spcBef>
              <a:spcAft>
                <a:spcPts val="0"/>
              </a:spcAft>
              <a:buClr>
                <a:schemeClr val="dk1"/>
              </a:buClr>
              <a:buSzPts val="1400"/>
              <a:buFont typeface="Arial"/>
              <a:buNone/>
            </a:pPr>
            <a:r>
              <a:rPr lang="en-US"/>
              <a:t>Atmospheric correction diagram: RM Water Resources II Team, PowerPoint</a:t>
            </a:r>
            <a:endParaRPr/>
          </a:p>
          <a:p>
            <a:pPr marL="0" lvl="0" indent="0" algn="l" rtl="0">
              <a:spcBef>
                <a:spcPts val="0"/>
              </a:spcBef>
              <a:spcAft>
                <a:spcPts val="0"/>
              </a:spcAft>
              <a:buClr>
                <a:schemeClr val="dk1"/>
              </a:buClr>
              <a:buSzPts val="1400"/>
              <a:buFont typeface="Arial"/>
              <a:buNone/>
            </a:pPr>
            <a:r>
              <a:rPr lang="en-US"/>
              <a:t>Photo: RM Water Resources II Team</a:t>
            </a:r>
            <a:endParaRPr/>
          </a:p>
        </p:txBody>
      </p:sp>
      <p:sp>
        <p:nvSpPr>
          <p:cNvPr id="841" name="Google Shape;841;g5e2c9195b7_0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5dea2d64b1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5dea2d64b1_0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Staz</a:t>
            </a:r>
            <a:endParaRPr/>
          </a:p>
          <a:p>
            <a:pPr marL="0" lvl="0" indent="0" algn="l" rtl="0">
              <a:spcBef>
                <a:spcPts val="0"/>
              </a:spcBef>
              <a:spcAft>
                <a:spcPts val="0"/>
              </a:spcAft>
              <a:buNone/>
            </a:pPr>
            <a:r>
              <a:rPr lang="en-US"/>
              <a:t>Field collection dates through the summer months in Colorado had very high cloud cover. While the high revisit time of Sentinel 2 was helpful in choosing images that were clear and close to collection dates, there were some months, like July 2017 where there was only one clear image.</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possible issue is mixed pixels: there may be a combination of water and rock or water and vegetation and if not unmixed, or accounted for, indices could be inaccurate because of terrestrial vegetation being included or algae on shoreline rocks being excluded, depending on buffers. </a:t>
            </a:r>
            <a:endParaRPr/>
          </a:p>
          <a:p>
            <a:pPr marL="0" lvl="0" indent="0" algn="l" rtl="0">
              <a:spcBef>
                <a:spcPts val="0"/>
              </a:spcBef>
              <a:spcAft>
                <a:spcPts val="0"/>
              </a:spcAft>
              <a:buNone/>
            </a:pPr>
            <a:endParaRPr/>
          </a:p>
          <a:p>
            <a:pPr marL="0" lvl="0" indent="0" algn="l" rtl="0">
              <a:spcBef>
                <a:spcPts val="0"/>
              </a:spcBef>
              <a:spcAft>
                <a:spcPts val="0"/>
              </a:spcAft>
              <a:buNone/>
            </a:pPr>
            <a:r>
              <a:rPr lang="en-US"/>
              <a:t>Another limitation could come from the differences in benthic and pelagic algae. With clear(er), shallow, lakes, sensors may be picking up chlorophyll-a on the lake bottom in the form of benthic algae, but if not accounted for in the field measurements could impact the strength of the correlation. </a:t>
            </a:r>
            <a:endParaRPr/>
          </a:p>
          <a:p>
            <a:pPr marL="0" lvl="0" indent="0" algn="l" rtl="0">
              <a:spcBef>
                <a:spcPts val="0"/>
              </a:spcBef>
              <a:spcAft>
                <a:spcPts val="0"/>
              </a:spcAft>
              <a:buNone/>
            </a:pPr>
            <a:endParaRPr/>
          </a:p>
          <a:p>
            <a:pPr marL="0" lvl="0" indent="0" algn="l" rtl="0">
              <a:spcBef>
                <a:spcPts val="0"/>
              </a:spcBef>
              <a:spcAft>
                <a:spcPts val="0"/>
              </a:spcAft>
              <a:buNone/>
            </a:pPr>
            <a:r>
              <a:rPr lang="en-US"/>
              <a:t>Additionally, abundance of field data is always beneficial, on both the temporal and spatial scale, and especially within 3-5 days of a sensor flyover for a more robust correlation. Future work could expand sampling to incorporate samples from more locations within the lake.</a:t>
            </a:r>
            <a:endParaRPr/>
          </a:p>
          <a:p>
            <a:pPr marL="0" lvl="0" indent="0" algn="l" rtl="0">
              <a:spcBef>
                <a:spcPts val="0"/>
              </a:spcBef>
              <a:spcAft>
                <a:spcPts val="0"/>
              </a:spcAft>
              <a:buNone/>
            </a:pPr>
            <a:endParaRPr/>
          </a:p>
          <a:p>
            <a:pPr marL="0" lvl="0" indent="0" algn="l" rtl="0">
              <a:spcBef>
                <a:spcPts val="0"/>
              </a:spcBef>
              <a:spcAft>
                <a:spcPts val="0"/>
              </a:spcAft>
              <a:buNone/>
            </a:pPr>
            <a:r>
              <a:rPr lang="en-US"/>
              <a:t>While we used ACOLITE preprocessing for all of our Sentinel 2 imagery, this step will not be necessary in the future as pre-processed imagery becomes available. When this data does become available, future work could include comparison to raw, uncorrected images. </a:t>
            </a:r>
            <a:endParaRPr/>
          </a:p>
          <a:p>
            <a:pPr marL="0" lvl="0" indent="0" algn="l" rtl="0">
              <a:spcBef>
                <a:spcPts val="0"/>
              </a:spcBef>
              <a:spcAft>
                <a:spcPts val="0"/>
              </a:spcAft>
              <a:buNone/>
            </a:pPr>
            <a:endParaRPr/>
          </a:p>
          <a:p>
            <a:pPr marL="0" lvl="0" indent="0" algn="l" rtl="0">
              <a:spcBef>
                <a:spcPts val="0"/>
              </a:spcBef>
              <a:spcAft>
                <a:spcPts val="0"/>
              </a:spcAft>
              <a:buNone/>
            </a:pPr>
            <a:r>
              <a:rPr lang="en-US"/>
              <a:t>Ultimately, this project is part of a wider effort to make this a feasible assessment on a global scale. Other work necessary to expand this methodology and these tools to a wider study area. We have developed an ArcGIS tool for future research, which will automatically incorporate Sentinel-2 imagery and field data as new data become available, and it will calculate Spearman’s correlation coefficient to continue our work of determining the most effective method of remotely studying alpine lakes. </a:t>
            </a:r>
            <a:endParaRPr/>
          </a:p>
          <a:p>
            <a:pPr marL="0" lvl="0" indent="0" algn="l" rtl="0">
              <a:spcBef>
                <a:spcPts val="0"/>
              </a:spcBef>
              <a:spcAft>
                <a:spcPts val="0"/>
              </a:spcAft>
              <a:buNone/>
            </a:pPr>
            <a:endParaRPr/>
          </a:p>
          <a:p>
            <a:pPr marL="0" lvl="0" indent="0" algn="l" rtl="0">
              <a:spcBef>
                <a:spcPts val="0"/>
              </a:spcBef>
              <a:spcAft>
                <a:spcPts val="0"/>
              </a:spcAft>
              <a:buNone/>
            </a:pPr>
            <a:r>
              <a:rPr lang="en-US"/>
              <a:t>For remote sensing purposes it is important to have a wide geographic span of sampling locations across our focal lakes, so future studies should look to incorporate additional field data to create more robust relationships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Top left: RM Water Resources II Team, Esri ArcGIS</a:t>
            </a:r>
            <a:endParaRPr/>
          </a:p>
          <a:p>
            <a:pPr marL="0" lvl="0" indent="0" algn="l" rtl="0">
              <a:spcBef>
                <a:spcPts val="0"/>
              </a:spcBef>
              <a:spcAft>
                <a:spcPts val="0"/>
              </a:spcAft>
              <a:buNone/>
            </a:pPr>
            <a:r>
              <a:rPr lang="en-US"/>
              <a:t>Top right: RM Water Resources II Team, Esri ArcGIS</a:t>
            </a:r>
            <a:endParaRPr/>
          </a:p>
          <a:p>
            <a:pPr marL="0" lvl="0" indent="0" algn="l" rtl="0">
              <a:spcBef>
                <a:spcPts val="0"/>
              </a:spcBef>
              <a:spcAft>
                <a:spcPts val="0"/>
              </a:spcAft>
              <a:buNone/>
            </a:pPr>
            <a:r>
              <a:rPr lang="en-US"/>
              <a:t>Bottom left: Bella Oleksy</a:t>
            </a:r>
            <a:endParaRPr/>
          </a:p>
          <a:p>
            <a:pPr marL="0" lvl="0" indent="0" algn="l" rtl="0">
              <a:spcBef>
                <a:spcPts val="0"/>
              </a:spcBef>
              <a:spcAft>
                <a:spcPts val="0"/>
              </a:spcAft>
              <a:buNone/>
            </a:pPr>
            <a:r>
              <a:rPr lang="en-US"/>
              <a:t>Bottom right: RM Water Resources II Team, Esri ArcGIS</a:t>
            </a:r>
            <a:endParaRPr/>
          </a:p>
        </p:txBody>
      </p:sp>
      <p:sp>
        <p:nvSpPr>
          <p:cNvPr id="886" name="Google Shape;886;g5dea2d64b1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5e2c9195b7_0_1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g5e2c9195b7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5ce13f541d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g5ce13f541d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Sarah</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For our project this term, our partners include Dr. Jill Baron, the Research Ecologist Senior Scientist at the United States Geological Survey and Dr. John Mack, Chief of Resource Management with the National Park Service in Rocky Mountain National Park with whom we collaborated to enhance long-term ecological research using remotely sensed data to monitor algal productivity in alpine lake systems in Rocky Mountain National Park</a:t>
            </a:r>
            <a:endParaRPr/>
          </a:p>
        </p:txBody>
      </p:sp>
      <p:sp>
        <p:nvSpPr>
          <p:cNvPr id="488" name="Google Shape;488;g5ce13f541d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5e157ff890_0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5e157ff890_0_10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Sarah</a:t>
            </a: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Within Rocky Mountain National Park, there are 147 alpine and subalpine lakes. These systems </a:t>
            </a:r>
            <a:r>
              <a:rPr lang="en-US" sz="1100" b="1">
                <a:latin typeface="Arial"/>
                <a:ea typeface="Arial"/>
                <a:cs typeface="Arial"/>
                <a:sym typeface="Arial"/>
              </a:rPr>
              <a:t>provide vital freshwater resources to native species as well critical habitat for wildlife in the park.</a:t>
            </a:r>
            <a:r>
              <a:rPr lang="en-US" sz="1100">
                <a:latin typeface="Arial"/>
                <a:ea typeface="Arial"/>
                <a:cs typeface="Arial"/>
                <a:sym typeface="Arial"/>
              </a:rPr>
              <a:t> </a:t>
            </a:r>
            <a:r>
              <a:rPr lang="en-US" sz="1100" b="1">
                <a:latin typeface="Arial"/>
                <a:ea typeface="Arial"/>
                <a:cs typeface="Arial"/>
                <a:sym typeface="Arial"/>
              </a:rPr>
              <a:t>Not only are the park’s water sources important for the native ecosystems and its functioning, but headwater streams in the Rocky Mountains feed into rivers such as the Colorado River, which provides much of our water in the west. So monitoring </a:t>
            </a:r>
            <a:r>
              <a:rPr lang="en-US" sz="1100">
                <a:latin typeface="Arial"/>
                <a:ea typeface="Arial"/>
                <a:cs typeface="Arial"/>
                <a:sym typeface="Arial"/>
              </a:rPr>
              <a:t>the monitoring of any changes in these systems is a priority for both human and ecosystem health</a:t>
            </a:r>
            <a:r>
              <a:rPr lang="en-US" sz="1100" b="1">
                <a:latin typeface="Arial"/>
                <a:ea typeface="Arial"/>
                <a:cs typeface="Arial"/>
                <a:sym typeface="Arial"/>
              </a:rPr>
              <a:t>.</a:t>
            </a:r>
            <a:r>
              <a:rPr lang="en-US" sz="1100">
                <a:latin typeface="Arial"/>
                <a:ea typeface="Arial"/>
                <a:cs typeface="Arial"/>
                <a:sym typeface="Arial"/>
              </a:rPr>
              <a:t> Currently, we are witnessing a significant ecosystem shift. Historically, these alpine lake systems have had low nutrient levels and algal productivity, but ongoing research conducted by our project partners suggests these federally protected and once considered pristine ecosystems may be shifting toward a eutrophic state with increasing nutrient abundance and algal productivity</a:t>
            </a:r>
            <a:endParaRPr sz="1100">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r>
              <a:rPr lang="en-US" sz="1100">
                <a:latin typeface="Arial"/>
                <a:ea typeface="Arial"/>
                <a:cs typeface="Arial"/>
                <a:sym typeface="Arial"/>
              </a:rPr>
              <a:t>Photos: </a:t>
            </a:r>
            <a:r>
              <a:rPr lang="en-US"/>
              <a:t>RM Water Resources II Team</a:t>
            </a:r>
            <a:endParaRPr/>
          </a:p>
          <a:p>
            <a:pPr marL="0" lvl="0" indent="0" algn="l" rtl="0">
              <a:spcBef>
                <a:spcPts val="0"/>
              </a:spcBef>
              <a:spcAft>
                <a:spcPts val="0"/>
              </a:spcAft>
              <a:buNone/>
            </a:pPr>
            <a:endParaRPr sz="1100">
              <a:latin typeface="Arial"/>
              <a:ea typeface="Arial"/>
              <a:cs typeface="Arial"/>
              <a:sym typeface="Arial"/>
            </a:endParaRPr>
          </a:p>
        </p:txBody>
      </p:sp>
      <p:sp>
        <p:nvSpPr>
          <p:cNvPr id="502" name="Google Shape;502;g5e157ff890_0_100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5e157ff890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g5e157ff890_0_2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Sarah</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The cause of this shift can be traced back to how nutrients move through a system. Human activity including transportation, power generation, and agriculture emit nitrogen, such as ammonia and nitrous oxides, into the atmosphere. This atmospheric nitrogen then makes its way to mountain watersheds through wet and dry deposition in the form of snow precipitation and dust and increasies the amount of available nitrogen in the ecosystem for algae to take up, resulting in the potential for a bloom</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US"/>
              <a:t>Diagram: RM Water Resources II Team, PowerPoint</a:t>
            </a:r>
            <a:endParaRPr/>
          </a:p>
          <a:p>
            <a:pPr marL="0" lvl="0" indent="0" algn="l" rtl="0">
              <a:spcBef>
                <a:spcPts val="0"/>
              </a:spcBef>
              <a:spcAft>
                <a:spcPts val="0"/>
              </a:spcAft>
              <a:buClr>
                <a:schemeClr val="dk1"/>
              </a:buClr>
              <a:buSzPts val="1400"/>
              <a:buFont typeface="Arial"/>
              <a:buNone/>
            </a:pPr>
            <a:r>
              <a:rPr lang="en-US"/>
              <a:t>Photo: Bella Oleksy</a:t>
            </a:r>
            <a:endParaRPr/>
          </a:p>
        </p:txBody>
      </p:sp>
      <p:sp>
        <p:nvSpPr>
          <p:cNvPr id="518" name="Google Shape;518;g5e157ff890_0_2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5c45c4c98f_0_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5c45c4c98f_0_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sz="1100">
                <a:latin typeface="Arial"/>
                <a:ea typeface="Arial"/>
                <a:cs typeface="Arial"/>
                <a:sym typeface="Arial"/>
              </a:rPr>
              <a:t>Sarah</a:t>
            </a: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Specifically in Colorado, elevated nutrient inputs from industry and agriculture in the Front Range in addition to incoming nutrients from glacial melt as a result of warming air and water temperatures work synergistically to create ideal environments for increasing algal biomass in Rocky Mountain National Park’s alpine lakes. The cascading effects of algal blooms can negatively impact both human and ecological communities by reducing water quality, and creating anoxic environments that deplete oxygen necessary for a system to sustain many forms of aquatic life. Additionally, increased algal biomass can diminish the aesthetic quality of the pristine lakes in Rocky Mountain National Park that draw in millions of visitors a year and provide essential funding for the National Park Service. </a:t>
            </a:r>
            <a:endParaRPr sz="1100">
              <a:latin typeface="Arial"/>
              <a:ea typeface="Arial"/>
              <a:cs typeface="Arial"/>
              <a:sym typeface="Arial"/>
            </a:endParaRPr>
          </a:p>
          <a:p>
            <a:pPr marL="0" lvl="0" indent="0" algn="l" rtl="0">
              <a:spcBef>
                <a:spcPts val="0"/>
              </a:spcBef>
              <a:spcAft>
                <a:spcPts val="0"/>
              </a:spcAft>
              <a:buSzPts val="1100"/>
              <a:buNone/>
            </a:pPr>
            <a:endParaRPr sz="1100">
              <a:latin typeface="Arial"/>
              <a:ea typeface="Arial"/>
              <a:cs typeface="Arial"/>
              <a:sym typeface="Arial"/>
            </a:endParaRPr>
          </a:p>
          <a:p>
            <a:pPr marL="0" lvl="0" indent="0" algn="l" rtl="0">
              <a:spcBef>
                <a:spcPts val="0"/>
              </a:spcBef>
              <a:spcAft>
                <a:spcPts val="0"/>
              </a:spcAft>
              <a:buSzPts val="1100"/>
              <a:buNone/>
            </a:pPr>
            <a:r>
              <a:rPr lang="en-US" sz="1100">
                <a:latin typeface="Arial"/>
                <a:ea typeface="Arial"/>
                <a:cs typeface="Arial"/>
                <a:sym typeface="Arial"/>
              </a:rPr>
              <a:t>Photo:</a:t>
            </a:r>
            <a:r>
              <a:rPr lang="en-US"/>
              <a:t> RM Water Resources II Team, PowerPoint</a:t>
            </a:r>
            <a:endParaRPr sz="1100" b="1">
              <a:latin typeface="Arial"/>
              <a:ea typeface="Arial"/>
              <a:cs typeface="Arial"/>
              <a:sym typeface="Arial"/>
            </a:endParaRPr>
          </a:p>
        </p:txBody>
      </p:sp>
      <p:sp>
        <p:nvSpPr>
          <p:cNvPr id="593" name="Google Shape;593;g5c45c4c98f_0_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e157ff890_0_7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5e157ff890_0_7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Genevieve </a:t>
            </a:r>
            <a:endParaRPr/>
          </a:p>
          <a:p>
            <a:pPr marL="0" lvl="0" indent="0" algn="l" rtl="0">
              <a:lnSpc>
                <a:spcPct val="100000"/>
              </a:lnSpc>
              <a:spcBef>
                <a:spcPts val="0"/>
              </a:spcBef>
              <a:spcAft>
                <a:spcPts val="0"/>
              </a:spcAft>
              <a:buSzPts val="1400"/>
              <a:buNone/>
            </a:pPr>
            <a:r>
              <a:rPr lang="en-US"/>
              <a:t>For this project, we focused on two lakes within the Loch Vale watershed, the Loch and Sky Pond. These lakes have been part of a long term collaborative study by the USGS and NPS, which looked at human impacts and ecosystems changes since the 1980’s. </a:t>
            </a:r>
            <a:endParaRPr/>
          </a:p>
          <a:p>
            <a:pPr marL="0" lvl="0" indent="0" algn="l" rtl="0">
              <a:lnSpc>
                <a:spcPct val="100000"/>
              </a:lnSpc>
              <a:spcBef>
                <a:spcPts val="0"/>
              </a:spcBef>
              <a:spcAft>
                <a:spcPts val="0"/>
              </a:spcAft>
              <a:buSzPts val="1400"/>
              <a:buNone/>
            </a:pPr>
            <a:endParaRPr sz="1100">
              <a:latin typeface="Arial"/>
              <a:ea typeface="Arial"/>
              <a:cs typeface="Arial"/>
              <a:sym typeface="Arial"/>
            </a:endParaRPr>
          </a:p>
          <a:p>
            <a:pPr marL="0" lvl="0" indent="0" algn="l" rtl="0">
              <a:lnSpc>
                <a:spcPct val="100000"/>
              </a:lnSpc>
              <a:spcBef>
                <a:spcPts val="0"/>
              </a:spcBef>
              <a:spcAft>
                <a:spcPts val="0"/>
              </a:spcAft>
              <a:buSzPts val="1400"/>
              <a:buNone/>
            </a:pPr>
            <a:r>
              <a:rPr lang="en-US" sz="1100">
                <a:latin typeface="Arial"/>
                <a:ea typeface="Arial"/>
                <a:cs typeface="Arial"/>
                <a:sym typeface="Arial"/>
              </a:rPr>
              <a:t>Map: </a:t>
            </a:r>
            <a:r>
              <a:rPr lang="en-US"/>
              <a:t>Esri, ArcGIS </a:t>
            </a:r>
            <a:endParaRPr/>
          </a:p>
          <a:p>
            <a:pPr marL="0" lvl="0" indent="0" algn="l" rtl="0">
              <a:spcBef>
                <a:spcPts val="0"/>
              </a:spcBef>
              <a:spcAft>
                <a:spcPts val="0"/>
              </a:spcAft>
              <a:buSzPts val="1400"/>
              <a:buNone/>
            </a:pPr>
            <a:r>
              <a:rPr lang="en-US"/>
              <a:t>Photos: RM Water Resources II Team</a:t>
            </a:r>
            <a:endParaRPr/>
          </a:p>
          <a:p>
            <a:pPr marL="0" lvl="0" indent="0" algn="l" rtl="0">
              <a:lnSpc>
                <a:spcPct val="100000"/>
              </a:lnSpc>
              <a:spcBef>
                <a:spcPts val="0"/>
              </a:spcBef>
              <a:spcAft>
                <a:spcPts val="0"/>
              </a:spcAft>
              <a:buSzPts val="1400"/>
              <a:buNone/>
            </a:pPr>
            <a:endParaRPr/>
          </a:p>
        </p:txBody>
      </p:sp>
      <p:sp>
        <p:nvSpPr>
          <p:cNvPr id="613" name="Google Shape;613;g5e157ff890_0_7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5e157ff890_0_8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g5e157ff890_0_8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Genevieve</a:t>
            </a:r>
            <a:endParaRPr sz="1100">
              <a:latin typeface="Arial"/>
              <a:ea typeface="Arial"/>
              <a:cs typeface="Arial"/>
              <a:sym typeface="Arial"/>
            </a:endParaRPr>
          </a:p>
          <a:p>
            <a:pPr marL="0" lvl="0" indent="0" algn="l" rtl="0">
              <a:lnSpc>
                <a:spcPct val="115000"/>
              </a:lnSpc>
              <a:spcBef>
                <a:spcPts val="1600"/>
              </a:spcBef>
              <a:spcAft>
                <a:spcPts val="0"/>
              </a:spcAft>
              <a:buClr>
                <a:schemeClr val="dk1"/>
              </a:buClr>
              <a:buSzPts val="1100"/>
              <a:buFont typeface="Arial"/>
              <a:buNone/>
            </a:pPr>
            <a:r>
              <a:rPr lang="en-US" sz="1100">
                <a:latin typeface="Arial"/>
                <a:ea typeface="Arial"/>
                <a:cs typeface="Arial"/>
                <a:sym typeface="Arial"/>
              </a:rPr>
              <a:t>In 2016, the Rocky Mountain Climate team used Landsat 8 to map algal productivity in The Loch, Sky Pond, and Long Lake. Using Landsat 8 imagery, they applied band ratios and correlated their results with measurements taken in field. Although they had moderate success with one index, (NIR/Red) they were limited by a spatial resolution of 30 meters and temporal resolution of 16 days, resulting in low correlations. To avoid these shortcomings, Sentinel-2 was recommended as an alternative option to obtain finer approximations of chlorophyll-a in future studies.</a:t>
            </a:r>
            <a:endParaRPr sz="1100">
              <a:latin typeface="Arial"/>
              <a:ea typeface="Arial"/>
              <a:cs typeface="Arial"/>
              <a:sym typeface="Arial"/>
            </a:endParaRPr>
          </a:p>
          <a:p>
            <a:pPr marL="0" lvl="0" indent="0" algn="l" rtl="0">
              <a:lnSpc>
                <a:spcPct val="115000"/>
              </a:lnSpc>
              <a:spcBef>
                <a:spcPts val="1600"/>
              </a:spcBef>
              <a:spcAft>
                <a:spcPts val="1600"/>
              </a:spcAft>
              <a:buClr>
                <a:schemeClr val="dk1"/>
              </a:buClr>
              <a:buSzPts val="1100"/>
              <a:buFont typeface="Arial"/>
              <a:buNone/>
            </a:pPr>
            <a:r>
              <a:rPr lang="en-US" sz="1100">
                <a:latin typeface="Arial"/>
                <a:ea typeface="Arial"/>
                <a:cs typeface="Arial"/>
                <a:sym typeface="Arial"/>
              </a:rPr>
              <a:t>Maps: Rocky Mountain National Park Climate team, Esri ArcGIS</a:t>
            </a:r>
            <a:endParaRPr sz="1100">
              <a:latin typeface="Arial"/>
              <a:ea typeface="Arial"/>
              <a:cs typeface="Arial"/>
              <a:sym typeface="Arial"/>
            </a:endParaRPr>
          </a:p>
        </p:txBody>
      </p:sp>
      <p:sp>
        <p:nvSpPr>
          <p:cNvPr id="638" name="Google Shape;638;g5e157ff890_0_89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5e2c9195b7_0_4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g5e2c9195b7_0_4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Genevieve</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Our objectives were to assess the feasibility of incorporating Sentinel-2 MSI and Landsat 8 OLI to remotely monitor the algal productivity in these lakes, determine the most effective index for detecting chlorophyll-a, a proxy for algae, create chlorophyll-a concentration maps of the Loch and Sky Pond, and design an ArcGIS tool for future monitoring of algal productivity.</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Image citations</a:t>
            </a:r>
            <a:endParaRPr/>
          </a:p>
          <a:p>
            <a:pPr marL="0" lvl="0" indent="0" algn="l" rtl="0">
              <a:spcBef>
                <a:spcPts val="0"/>
              </a:spcBef>
              <a:spcAft>
                <a:spcPts val="0"/>
              </a:spcAft>
              <a:buSzPts val="1400"/>
              <a:buNone/>
            </a:pPr>
            <a:r>
              <a:rPr lang="en-US"/>
              <a:t>Satellite : </a:t>
            </a:r>
            <a:r>
              <a:rPr lang="en-US" sz="1100" u="sng">
                <a:solidFill>
                  <a:schemeClr val="hlink"/>
                </a:solidFill>
                <a:latin typeface="Arial"/>
                <a:ea typeface="Arial"/>
                <a:cs typeface="Arial"/>
                <a:sym typeface="Arial"/>
                <a:hlinkClick r:id="rId3"/>
              </a:rPr>
              <a:t>http://clipart-library.com/satellite-cliparts.html</a:t>
            </a:r>
            <a:endParaRPr/>
          </a:p>
          <a:p>
            <a:pPr marL="0" lvl="0" indent="0" algn="l" rtl="0">
              <a:spcBef>
                <a:spcPts val="0"/>
              </a:spcBef>
              <a:spcAft>
                <a:spcPts val="0"/>
              </a:spcAft>
              <a:buSzPts val="1400"/>
              <a:buNone/>
            </a:pPr>
            <a:r>
              <a:rPr lang="en-US"/>
              <a:t>Leaf: </a:t>
            </a:r>
            <a:r>
              <a:rPr lang="en-US" sz="1100" u="sng">
                <a:solidFill>
                  <a:schemeClr val="hlink"/>
                </a:solidFill>
                <a:latin typeface="Arial"/>
                <a:ea typeface="Arial"/>
                <a:cs typeface="Arial"/>
                <a:sym typeface="Arial"/>
                <a:hlinkClick r:id="rId4"/>
              </a:rPr>
              <a:t>https://www.freepik.com/free-icon/leaf_739742.htm</a:t>
            </a:r>
            <a:endParaRPr/>
          </a:p>
          <a:p>
            <a:pPr marL="0" lvl="0" indent="0" algn="l" rtl="0">
              <a:spcBef>
                <a:spcPts val="0"/>
              </a:spcBef>
              <a:spcAft>
                <a:spcPts val="0"/>
              </a:spcAft>
              <a:buSzPts val="1400"/>
              <a:buNone/>
            </a:pPr>
            <a:r>
              <a:rPr lang="en-US"/>
              <a:t>Map: RM Water Resources II Team, PowerPoint</a:t>
            </a:r>
            <a:endParaRPr/>
          </a:p>
          <a:p>
            <a:pPr marL="0" lvl="0" indent="0" algn="l" rtl="0">
              <a:spcBef>
                <a:spcPts val="0"/>
              </a:spcBef>
              <a:spcAft>
                <a:spcPts val="0"/>
              </a:spcAft>
              <a:buSzPts val="1400"/>
              <a:buNone/>
            </a:pPr>
            <a:r>
              <a:rPr lang="en-US"/>
              <a:t>Tool: RM Water Resources II Team, PowerPoint</a:t>
            </a:r>
            <a:endParaRPr/>
          </a:p>
          <a:p>
            <a:pPr marL="0" lvl="0" indent="0" algn="l" rtl="0">
              <a:spcBef>
                <a:spcPts val="0"/>
              </a:spcBef>
              <a:spcAft>
                <a:spcPts val="0"/>
              </a:spcAft>
              <a:buSzPts val="1400"/>
              <a:buNone/>
            </a:pPr>
            <a:r>
              <a:rPr lang="en-US"/>
              <a:t>Photo: RM Water Resources II Team</a:t>
            </a:r>
            <a:endParaRPr/>
          </a:p>
          <a:p>
            <a:pPr marL="0" lvl="0" indent="0" algn="l" rtl="0">
              <a:spcBef>
                <a:spcPts val="0"/>
              </a:spcBef>
              <a:spcAft>
                <a:spcPts val="0"/>
              </a:spcAft>
              <a:buSzPts val="1400"/>
              <a:buNone/>
            </a:pPr>
            <a:endParaRPr/>
          </a:p>
        </p:txBody>
      </p:sp>
      <p:sp>
        <p:nvSpPr>
          <p:cNvPr id="660" name="Google Shape;660;g5e2c9195b7_0_4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5ce13f541d_1_3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5ce13f541d_1_3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this term, our methodology had three main steps.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First, we downloaded from the USGS Earth Explorer data during summer months from 2015 to 2018 for Landsat 8 OLI and 2017 to 2018 for Sentinel 2 MSI. We downloaded data from fly-over dates that corresponded as closely as possible to field collection dates. For Sentinel 2 imagery,  we wanted to compare the effects of atmospheric correction so we left imagery as is, but also performed atmospheric correction using a software called ACOLITE.  For Landsat 8,  images were already atmospherically corrected, so we did not need to do any pre-processing.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Next, we calculated chlorophyll-a indices using raster calculator in ArcGIS. We calculated 11 indices for Sentinel 2 and 7 indices for Landsat 8.</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After calculating the indices, we used a Spearman correlation to relate field observations with each index, and we report the correlation value rho.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Images: RM Water Resources II team, ESA Sentinel-2, Esri ArcGIS</a:t>
            </a:r>
            <a:endParaRPr/>
          </a:p>
          <a:p>
            <a:pPr marL="0" lvl="0" indent="0" algn="l" rtl="0">
              <a:lnSpc>
                <a:spcPct val="100000"/>
              </a:lnSpc>
              <a:spcBef>
                <a:spcPts val="0"/>
              </a:spcBef>
              <a:spcAft>
                <a:spcPts val="0"/>
              </a:spcAft>
              <a:buSzPts val="1400"/>
              <a:buNone/>
            </a:pPr>
            <a:r>
              <a:rPr lang="en-US"/>
              <a:t> </a:t>
            </a:r>
            <a:endParaRPr/>
          </a:p>
        </p:txBody>
      </p:sp>
      <p:sp>
        <p:nvSpPr>
          <p:cNvPr id="711" name="Google Shape;711;g5ce13f541d_1_3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82"/>
        <p:cNvGrpSpPr/>
        <p:nvPr/>
      </p:nvGrpSpPr>
      <p:grpSpPr>
        <a:xfrm>
          <a:off x="0" y="0"/>
          <a:ext cx="0" cy="0"/>
          <a:chOff x="0" y="0"/>
          <a:chExt cx="0" cy="0"/>
        </a:xfrm>
      </p:grpSpPr>
      <p:sp>
        <p:nvSpPr>
          <p:cNvPr id="83" name="Google Shape;83;p23"/>
          <p:cNvSpPr/>
          <p:nvPr/>
        </p:nvSpPr>
        <p:spPr>
          <a:xfrm flipH="1">
            <a:off x="-2" y="6484538"/>
            <a:ext cx="12192003" cy="265176"/>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4" name="Google Shape;84;p23"/>
          <p:cNvSpPr txBox="1">
            <a:spLocks noGrp="1"/>
          </p:cNvSpPr>
          <p:nvPr>
            <p:ph type="title"/>
          </p:nvPr>
        </p:nvSpPr>
        <p:spPr>
          <a:xfrm>
            <a:off x="513344" y="190501"/>
            <a:ext cx="11183356" cy="5714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3"/>
          <p:cNvSpPr txBox="1">
            <a:spLocks noGrp="1"/>
          </p:cNvSpPr>
          <p:nvPr>
            <p:ph type="body" idx="1"/>
          </p:nvPr>
        </p:nvSpPr>
        <p:spPr>
          <a:xfrm>
            <a:off x="495300" y="1104900"/>
            <a:ext cx="11201400" cy="27066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23"/>
          <p:cNvSpPr txBox="1">
            <a:spLocks noGrp="1"/>
          </p:cNvSpPr>
          <p:nvPr>
            <p:ph type="body" idx="2"/>
          </p:nvPr>
        </p:nvSpPr>
        <p:spPr>
          <a:xfrm>
            <a:off x="513344" y="4010044"/>
            <a:ext cx="11201400" cy="227597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24"/>
          <p:cNvSpPr/>
          <p:nvPr/>
        </p:nvSpPr>
        <p:spPr>
          <a:xfrm flipH="1">
            <a:off x="-4" y="0"/>
            <a:ext cx="12192003"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89" name="Google Shape;89;p24"/>
          <p:cNvSpPr/>
          <p:nvPr/>
        </p:nvSpPr>
        <p:spPr>
          <a:xfrm flipH="1">
            <a:off x="-1" y="6593264"/>
            <a:ext cx="12192003"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0" name="Google Shape;9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1" name="Google Shape;9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25"/>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8" name="Google Shape;98;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99" name="Google Shape;99;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100" name="Google Shape;100;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0"/>
        <p:cNvGrpSpPr/>
        <p:nvPr/>
      </p:nvGrpSpPr>
      <p:grpSpPr>
        <a:xfrm>
          <a:off x="0" y="0"/>
          <a:ext cx="0" cy="0"/>
          <a:chOff x="0" y="0"/>
          <a:chExt cx="0" cy="0"/>
        </a:xfrm>
      </p:grpSpPr>
      <p:pic>
        <p:nvPicPr>
          <p:cNvPr id="111" name="Google Shape;111;g5ce13f541d_1_1079"/>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12" name="Google Shape;112;g5ce13f541d_1_1079"/>
          <p:cNvSpPr txBox="1"/>
          <p:nvPr/>
        </p:nvSpPr>
        <p:spPr>
          <a:xfrm>
            <a:off x="7728156" y="506412"/>
            <a:ext cx="24063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113"/>
        <p:cNvGrpSpPr/>
        <p:nvPr/>
      </p:nvGrpSpPr>
      <p:grpSpPr>
        <a:xfrm>
          <a:off x="0" y="0"/>
          <a:ext cx="0" cy="0"/>
          <a:chOff x="0" y="0"/>
          <a:chExt cx="0" cy="0"/>
        </a:xfrm>
      </p:grpSpPr>
      <p:sp>
        <p:nvSpPr>
          <p:cNvPr id="114" name="Google Shape;114;g5ce13f541d_1_1082"/>
          <p:cNvSpPr/>
          <p:nvPr/>
        </p:nvSpPr>
        <p:spPr>
          <a:xfrm rot="7201764">
            <a:off x="-167929" y="-2035"/>
            <a:ext cx="678901" cy="589345"/>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380" ty="-138"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5" name="Google Shape;115;g5ce13f541d_1_1082"/>
          <p:cNvSpPr/>
          <p:nvPr/>
        </p:nvSpPr>
        <p:spPr>
          <a:xfrm rot="7201764">
            <a:off x="376475" y="-225593"/>
            <a:ext cx="509611" cy="59692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725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6" name="Google Shape;116;g5ce13f541d_1_1082"/>
          <p:cNvSpPr/>
          <p:nvPr/>
        </p:nvSpPr>
        <p:spPr>
          <a:xfrm rot="7200165">
            <a:off x="342922" y="292817"/>
            <a:ext cx="677944" cy="589902"/>
          </a:xfrm>
          <a:prstGeom prst="hexagon">
            <a:avLst>
              <a:gd name="adj" fmla="val 28832"/>
              <a:gd name="vf" fmla="val 115470"/>
            </a:avLst>
          </a:prstGeom>
          <a:solidFill>
            <a:srgbClr val="379CC3">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7" name="Google Shape;117;g5ce13f541d_1_1082"/>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8" name="Google Shape;118;g5ce13f541d_1_1082"/>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g5ce13f541d_1_1082"/>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g5ce13f541d_1_1082"/>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5ce13f541d_1_1082"/>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2" name="Google Shape;122;g5ce13f541d_1_1082"/>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23"/>
        <p:cNvGrpSpPr/>
        <p:nvPr/>
      </p:nvGrpSpPr>
      <p:grpSpPr>
        <a:xfrm>
          <a:off x="0" y="0"/>
          <a:ext cx="0" cy="0"/>
          <a:chOff x="0" y="0"/>
          <a:chExt cx="0" cy="0"/>
        </a:xfrm>
      </p:grpSpPr>
      <p:sp>
        <p:nvSpPr>
          <p:cNvPr id="124" name="Google Shape;124;g5ce13f541d_1_1092"/>
          <p:cNvSpPr/>
          <p:nvPr/>
        </p:nvSpPr>
        <p:spPr>
          <a:xfrm flipH="1">
            <a:off x="-1" y="0"/>
            <a:ext cx="12192000"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25" name="Google Shape;125;g5ce13f541d_1_1092"/>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g5ce13f541d_1_1092"/>
          <p:cNvSpPr txBox="1">
            <a:spLocks noGrp="1"/>
          </p:cNvSpPr>
          <p:nvPr>
            <p:ph type="body" idx="1"/>
          </p:nvPr>
        </p:nvSpPr>
        <p:spPr>
          <a:xfrm>
            <a:off x="6701588"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7" name="Google Shape;127;g5ce13f541d_1_1092"/>
          <p:cNvSpPr txBox="1">
            <a:spLocks noGrp="1"/>
          </p:cNvSpPr>
          <p:nvPr>
            <p:ph type="body" idx="2"/>
          </p:nvPr>
        </p:nvSpPr>
        <p:spPr>
          <a:xfrm>
            <a:off x="507332"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8" name="Google Shape;128;g5ce13f541d_1_1092"/>
          <p:cNvSpPr txBox="1">
            <a:spLocks noGrp="1"/>
          </p:cNvSpPr>
          <p:nvPr>
            <p:ph type="body" idx="3"/>
          </p:nvPr>
        </p:nvSpPr>
        <p:spPr>
          <a:xfrm>
            <a:off x="508000" y="4330700"/>
            <a:ext cx="11188800" cy="2146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129"/>
        <p:cNvGrpSpPr/>
        <p:nvPr/>
      </p:nvGrpSpPr>
      <p:grpSpPr>
        <a:xfrm>
          <a:off x="0" y="0"/>
          <a:ext cx="0" cy="0"/>
          <a:chOff x="0" y="0"/>
          <a:chExt cx="0" cy="0"/>
        </a:xfrm>
      </p:grpSpPr>
      <p:sp>
        <p:nvSpPr>
          <p:cNvPr id="130" name="Google Shape;130;g5ce13f541d_1_1098"/>
          <p:cNvSpPr/>
          <p:nvPr/>
        </p:nvSpPr>
        <p:spPr>
          <a:xfrm flipH="1">
            <a:off x="-1" y="428625"/>
            <a:ext cx="12192000" cy="628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1" name="Google Shape;131;g5ce13f541d_1_1098"/>
          <p:cNvSpPr txBox="1"/>
          <p:nvPr/>
        </p:nvSpPr>
        <p:spPr>
          <a:xfrm>
            <a:off x="367110" y="419100"/>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132" name="Google Shape;132;g5ce13f541d_1_1098"/>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5ce13f541d_1_1098"/>
          <p:cNvSpPr txBox="1">
            <a:spLocks noGrp="1"/>
          </p:cNvSpPr>
          <p:nvPr>
            <p:ph type="body" idx="1"/>
          </p:nvPr>
        </p:nvSpPr>
        <p:spPr>
          <a:xfrm>
            <a:off x="495301"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4" name="Google Shape;134;g5ce13f541d_1_1098"/>
          <p:cNvSpPr txBox="1">
            <a:spLocks noGrp="1"/>
          </p:cNvSpPr>
          <p:nvPr>
            <p:ph type="body" idx="2"/>
          </p:nvPr>
        </p:nvSpPr>
        <p:spPr>
          <a:xfrm>
            <a:off x="4406566"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5" name="Google Shape;135;g5ce13f541d_1_1098"/>
          <p:cNvSpPr txBox="1">
            <a:spLocks noGrp="1"/>
          </p:cNvSpPr>
          <p:nvPr>
            <p:ph type="body" idx="3"/>
          </p:nvPr>
        </p:nvSpPr>
        <p:spPr>
          <a:xfrm>
            <a:off x="8317832"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136"/>
        <p:cNvGrpSpPr/>
        <p:nvPr/>
      </p:nvGrpSpPr>
      <p:grpSpPr>
        <a:xfrm>
          <a:off x="0" y="0"/>
          <a:ext cx="0" cy="0"/>
          <a:chOff x="0" y="0"/>
          <a:chExt cx="0" cy="0"/>
        </a:xfrm>
      </p:grpSpPr>
      <p:sp>
        <p:nvSpPr>
          <p:cNvPr id="137" name="Google Shape;137;g5ce13f541d_1_1105"/>
          <p:cNvSpPr/>
          <p:nvPr/>
        </p:nvSpPr>
        <p:spPr>
          <a:xfrm rot="7199872">
            <a:off x="277352" y="-2828"/>
            <a:ext cx="564636" cy="491257"/>
          </a:xfrm>
          <a:prstGeom prst="hexagon">
            <a:avLst>
              <a:gd name="adj" fmla="val 28832"/>
              <a:gd name="vf" fmla="val 115470"/>
            </a:avLst>
          </a:prstGeom>
          <a:solidFill>
            <a:srgbClr val="379CC3">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8" name="Google Shape;138;g5ce13f541d_1_1105"/>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39" name="Google Shape;139;g5ce13f541d_1_1105"/>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3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0" name="Google Shape;140;g5ce13f541d_1_1105"/>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1" name="Google Shape;141;g5ce13f541d_1_1105"/>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2" name="Google Shape;142;g5ce13f541d_1_1105"/>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3" name="Google Shape;143;g5ce13f541d_1_1105"/>
          <p:cNvSpPr txBox="1"/>
          <p:nvPr/>
        </p:nvSpPr>
        <p:spPr>
          <a:xfrm>
            <a:off x="1128461" y="258181"/>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144" name="Google Shape;144;g5ce13f541d_1_1105"/>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5ce13f541d_1_1105"/>
          <p:cNvSpPr txBox="1">
            <a:spLocks noGrp="1"/>
          </p:cNvSpPr>
          <p:nvPr>
            <p:ph type="body" idx="1"/>
          </p:nvPr>
        </p:nvSpPr>
        <p:spPr>
          <a:xfrm>
            <a:off x="1257300"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6" name="Google Shape;146;g5ce13f541d_1_1105"/>
          <p:cNvSpPr txBox="1">
            <a:spLocks noGrp="1"/>
          </p:cNvSpPr>
          <p:nvPr>
            <p:ph type="body" idx="2"/>
          </p:nvPr>
        </p:nvSpPr>
        <p:spPr>
          <a:xfrm>
            <a:off x="6892809"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7" name="Google Shape;147;g5ce13f541d_1_1105"/>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148"/>
        <p:cNvGrpSpPr/>
        <p:nvPr/>
      </p:nvGrpSpPr>
      <p:grpSpPr>
        <a:xfrm>
          <a:off x="0" y="0"/>
          <a:ext cx="0" cy="0"/>
          <a:chOff x="0" y="0"/>
          <a:chExt cx="0" cy="0"/>
        </a:xfrm>
      </p:grpSpPr>
      <p:sp>
        <p:nvSpPr>
          <p:cNvPr id="149" name="Google Shape;149;g5ce13f541d_1_1117"/>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0" name="Google Shape;150;g5ce13f541d_1_1117"/>
          <p:cNvSpPr/>
          <p:nvPr/>
        </p:nvSpPr>
        <p:spPr>
          <a:xfrm>
            <a:off x="0" y="1186372"/>
            <a:ext cx="11696700" cy="1146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151" name="Google Shape;151;g5ce13f541d_1_1117"/>
          <p:cNvSpPr/>
          <p:nvPr/>
        </p:nvSpPr>
        <p:spPr>
          <a:xfrm rot="10800000">
            <a:off x="9970086" y="-10030"/>
            <a:ext cx="2222939" cy="1310954"/>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811" ty="504"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2" name="Google Shape;152;g5ce13f541d_1_1117"/>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3" name="Google Shape;153;g5ce13f541d_1_1117"/>
          <p:cNvSpPr txBox="1">
            <a:spLocks noGrp="1"/>
          </p:cNvSpPr>
          <p:nvPr>
            <p:ph type="body" idx="1"/>
          </p:nvPr>
        </p:nvSpPr>
        <p:spPr>
          <a:xfrm>
            <a:off x="495300" y="4451350"/>
            <a:ext cx="11201400" cy="1492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4" name="Google Shape;154;g5ce13f541d_1_1117"/>
          <p:cNvSpPr txBox="1">
            <a:spLocks noGrp="1"/>
          </p:cNvSpPr>
          <p:nvPr>
            <p:ph type="body" idx="2"/>
          </p:nvPr>
        </p:nvSpPr>
        <p:spPr>
          <a:xfrm>
            <a:off x="495300" y="1536032"/>
            <a:ext cx="3319500" cy="26274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5" name="Google Shape;155;g5ce13f541d_1_1117"/>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6" name="Google Shape;156;g5ce13f541d_1_1117"/>
          <p:cNvSpPr txBox="1">
            <a:spLocks noGrp="1"/>
          </p:cNvSpPr>
          <p:nvPr>
            <p:ph type="body" idx="4"/>
          </p:nvPr>
        </p:nvSpPr>
        <p:spPr>
          <a:xfrm>
            <a:off x="8377237"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157"/>
        <p:cNvGrpSpPr/>
        <p:nvPr/>
      </p:nvGrpSpPr>
      <p:grpSpPr>
        <a:xfrm>
          <a:off x="0" y="0"/>
          <a:ext cx="0" cy="0"/>
          <a:chOff x="0" y="0"/>
          <a:chExt cx="0" cy="0"/>
        </a:xfrm>
      </p:grpSpPr>
      <p:sp>
        <p:nvSpPr>
          <p:cNvPr id="158" name="Google Shape;158;g5ce13f541d_1_1126"/>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59" name="Google Shape;159;g5ce13f541d_1_1126"/>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0" name="Google Shape;160;g5ce13f541d_1_1126"/>
          <p:cNvSpPr txBox="1"/>
          <p:nvPr/>
        </p:nvSpPr>
        <p:spPr>
          <a:xfrm>
            <a:off x="1483619" y="293042"/>
            <a:ext cx="94134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161" name="Google Shape;161;g5ce13f541d_1_1126"/>
          <p:cNvSpPr/>
          <p:nvPr/>
        </p:nvSpPr>
        <p:spPr>
          <a:xfrm>
            <a:off x="495300" y="6249808"/>
            <a:ext cx="11201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162" name="Google Shape;162;g5ce13f541d_1_1126"/>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18"/>
        <p:cNvGrpSpPr/>
        <p:nvPr/>
      </p:nvGrpSpPr>
      <p:grpSpPr>
        <a:xfrm>
          <a:off x="0" y="0"/>
          <a:ext cx="0" cy="0"/>
          <a:chOff x="0" y="0"/>
          <a:chExt cx="0" cy="0"/>
        </a:xfrm>
      </p:grpSpPr>
      <p:sp>
        <p:nvSpPr>
          <p:cNvPr id="19" name="Google Shape;19;p15"/>
          <p:cNvSpPr/>
          <p:nvPr/>
        </p:nvSpPr>
        <p:spPr>
          <a:xfrm flipH="1">
            <a:off x="-4" y="0"/>
            <a:ext cx="12192003"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0" name="Google Shape;20;p15"/>
          <p:cNvSpPr txBox="1">
            <a:spLocks noGrp="1"/>
          </p:cNvSpPr>
          <p:nvPr>
            <p:ph type="title"/>
          </p:nvPr>
        </p:nvSpPr>
        <p:spPr>
          <a:xfrm>
            <a:off x="495300" y="419099"/>
            <a:ext cx="10515600" cy="45720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
          <p:cNvSpPr txBox="1">
            <a:spLocks noGrp="1"/>
          </p:cNvSpPr>
          <p:nvPr>
            <p:ph type="body" idx="1"/>
          </p:nvPr>
        </p:nvSpPr>
        <p:spPr>
          <a:xfrm>
            <a:off x="6701588"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5"/>
          <p:cNvSpPr txBox="1">
            <a:spLocks noGrp="1"/>
          </p:cNvSpPr>
          <p:nvPr>
            <p:ph type="body" idx="2"/>
          </p:nvPr>
        </p:nvSpPr>
        <p:spPr>
          <a:xfrm>
            <a:off x="507332" y="1104900"/>
            <a:ext cx="4995111" cy="29257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5"/>
          <p:cNvSpPr txBox="1">
            <a:spLocks noGrp="1"/>
          </p:cNvSpPr>
          <p:nvPr>
            <p:ph type="body" idx="3"/>
          </p:nvPr>
        </p:nvSpPr>
        <p:spPr>
          <a:xfrm>
            <a:off x="508000" y="4330700"/>
            <a:ext cx="11188700" cy="2146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63"/>
        <p:cNvGrpSpPr/>
        <p:nvPr/>
      </p:nvGrpSpPr>
      <p:grpSpPr>
        <a:xfrm>
          <a:off x="0" y="0"/>
          <a:ext cx="0" cy="0"/>
          <a:chOff x="0" y="0"/>
          <a:chExt cx="0" cy="0"/>
        </a:xfrm>
      </p:grpSpPr>
      <p:sp>
        <p:nvSpPr>
          <p:cNvPr id="164" name="Google Shape;164;g5ce13f541d_1_1132"/>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5" name="Google Shape;165;g5ce13f541d_1_1132"/>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00003" sy="100003"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66" name="Google Shape;166;g5ce13f541d_1_1132"/>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7" name="Google Shape;167;g5ce13f541d_1_1132"/>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8" name="Google Shape;168;g5ce13f541d_1_1132"/>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69"/>
        <p:cNvGrpSpPr/>
        <p:nvPr/>
      </p:nvGrpSpPr>
      <p:grpSpPr>
        <a:xfrm>
          <a:off x="0" y="0"/>
          <a:ext cx="0" cy="0"/>
          <a:chOff x="0" y="0"/>
          <a:chExt cx="0" cy="0"/>
        </a:xfrm>
      </p:grpSpPr>
      <p:sp>
        <p:nvSpPr>
          <p:cNvPr id="170" name="Google Shape;170;g5ce13f541d_1_1138"/>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1" name="Google Shape;171;g5ce13f541d_1_1138"/>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2" name="Google Shape;172;g5ce13f541d_1_1138"/>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3" name="Google Shape;173;g5ce13f541d_1_1138"/>
          <p:cNvSpPr txBox="1">
            <a:spLocks noGrp="1"/>
          </p:cNvSpPr>
          <p:nvPr>
            <p:ph type="body" idx="1"/>
          </p:nvPr>
        </p:nvSpPr>
        <p:spPr>
          <a:xfrm>
            <a:off x="1265320"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4" name="Google Shape;174;g5ce13f541d_1_1138"/>
          <p:cNvSpPr txBox="1">
            <a:spLocks noGrp="1"/>
          </p:cNvSpPr>
          <p:nvPr>
            <p:ph type="body" idx="2"/>
          </p:nvPr>
        </p:nvSpPr>
        <p:spPr>
          <a:xfrm>
            <a:off x="4847473"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5" name="Google Shape;175;g5ce13f541d_1_1138"/>
          <p:cNvSpPr txBox="1">
            <a:spLocks noGrp="1"/>
          </p:cNvSpPr>
          <p:nvPr>
            <p:ph type="body" idx="3"/>
          </p:nvPr>
        </p:nvSpPr>
        <p:spPr>
          <a:xfrm>
            <a:off x="8429625"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6" name="Google Shape;176;g5ce13f541d_1_1138"/>
          <p:cNvSpPr txBox="1">
            <a:spLocks noGrp="1"/>
          </p:cNvSpPr>
          <p:nvPr>
            <p:ph type="body" idx="4"/>
          </p:nvPr>
        </p:nvSpPr>
        <p:spPr>
          <a:xfrm>
            <a:off x="1265238" y="4535150"/>
            <a:ext cx="10431600" cy="1059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177"/>
        <p:cNvGrpSpPr/>
        <p:nvPr/>
      </p:nvGrpSpPr>
      <p:grpSpPr>
        <a:xfrm>
          <a:off x="0" y="0"/>
          <a:ext cx="0" cy="0"/>
          <a:chOff x="0" y="0"/>
          <a:chExt cx="0" cy="0"/>
        </a:xfrm>
      </p:grpSpPr>
      <p:sp>
        <p:nvSpPr>
          <p:cNvPr id="178" name="Google Shape;178;g5ce13f541d_1_1146"/>
          <p:cNvSpPr/>
          <p:nvPr/>
        </p:nvSpPr>
        <p:spPr>
          <a:xfrm flipH="1">
            <a:off x="1"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79" name="Google Shape;179;g5ce13f541d_1_1146"/>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g5ce13f541d_1_1146"/>
          <p:cNvSpPr txBox="1">
            <a:spLocks noGrp="1"/>
          </p:cNvSpPr>
          <p:nvPr>
            <p:ph type="body" idx="1"/>
          </p:nvPr>
        </p:nvSpPr>
        <p:spPr>
          <a:xfrm>
            <a:off x="495300" y="1104900"/>
            <a:ext cx="11201400" cy="2706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1" name="Google Shape;181;g5ce13f541d_1_1146"/>
          <p:cNvSpPr txBox="1">
            <a:spLocks noGrp="1"/>
          </p:cNvSpPr>
          <p:nvPr>
            <p:ph type="body" idx="2"/>
          </p:nvPr>
        </p:nvSpPr>
        <p:spPr>
          <a:xfrm>
            <a:off x="513344" y="4010044"/>
            <a:ext cx="11201400" cy="227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182"/>
        <p:cNvGrpSpPr/>
        <p:nvPr/>
      </p:nvGrpSpPr>
      <p:grpSpPr>
        <a:xfrm>
          <a:off x="0" y="0"/>
          <a:ext cx="0" cy="0"/>
          <a:chOff x="0" y="0"/>
          <a:chExt cx="0" cy="0"/>
        </a:xfrm>
      </p:grpSpPr>
      <p:sp>
        <p:nvSpPr>
          <p:cNvPr id="183" name="Google Shape;183;g5ce13f541d_1_1151"/>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4" name="Google Shape;184;g5ce13f541d_1_1151"/>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5" name="Google Shape;185;g5ce13f541d_1_1151"/>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86" name="Google Shape;186;g5ce13f541d_1_1151"/>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g5ce13f541d_1_1151"/>
          <p:cNvSpPr txBox="1">
            <a:spLocks noGrp="1"/>
          </p:cNvSpPr>
          <p:nvPr>
            <p:ph type="body" idx="1"/>
          </p:nvPr>
        </p:nvSpPr>
        <p:spPr>
          <a:xfrm>
            <a:off x="495300" y="1250950"/>
            <a:ext cx="11201400" cy="2900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g5ce13f541d_1_1151"/>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9" name="Google Shape;189;g5ce13f541d_1_1151"/>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190"/>
        <p:cNvGrpSpPr/>
        <p:nvPr/>
      </p:nvGrpSpPr>
      <p:grpSpPr>
        <a:xfrm>
          <a:off x="0" y="0"/>
          <a:ext cx="0" cy="0"/>
          <a:chOff x="0" y="0"/>
          <a:chExt cx="0" cy="0"/>
        </a:xfrm>
      </p:grpSpPr>
      <p:sp>
        <p:nvSpPr>
          <p:cNvPr id="191" name="Google Shape;191;g5ce13f541d_1_1159"/>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2" name="Google Shape;192;g5ce13f541d_1_1159"/>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3" name="Google Shape;193;g5ce13f541d_1_1159"/>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3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4" name="Google Shape;194;g5ce13f541d_1_1159"/>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5" name="Google Shape;195;g5ce13f541d_1_1159"/>
          <p:cNvSpPr txBox="1">
            <a:spLocks noGrp="1"/>
          </p:cNvSpPr>
          <p:nvPr>
            <p:ph type="body" idx="1"/>
          </p:nvPr>
        </p:nvSpPr>
        <p:spPr>
          <a:xfrm>
            <a:off x="495300" y="4082418"/>
            <a:ext cx="7248600" cy="239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6" name="Google Shape;196;g5ce13f541d_1_1159"/>
          <p:cNvSpPr txBox="1">
            <a:spLocks noGrp="1"/>
          </p:cNvSpPr>
          <p:nvPr>
            <p:ph type="body" idx="2"/>
          </p:nvPr>
        </p:nvSpPr>
        <p:spPr>
          <a:xfrm>
            <a:off x="8381999"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7" name="Google Shape;197;g5ce13f541d_1_1159"/>
          <p:cNvSpPr txBox="1">
            <a:spLocks noGrp="1"/>
          </p:cNvSpPr>
          <p:nvPr>
            <p:ph type="body" idx="3"/>
          </p:nvPr>
        </p:nvSpPr>
        <p:spPr>
          <a:xfrm>
            <a:off x="443865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8" name="Google Shape;198;g5ce13f541d_1_1159"/>
          <p:cNvSpPr txBox="1">
            <a:spLocks noGrp="1"/>
          </p:cNvSpPr>
          <p:nvPr>
            <p:ph type="body" idx="4"/>
          </p:nvPr>
        </p:nvSpPr>
        <p:spPr>
          <a:xfrm>
            <a:off x="49530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5"/>
        <p:cNvGrpSpPr/>
        <p:nvPr/>
      </p:nvGrpSpPr>
      <p:grpSpPr>
        <a:xfrm>
          <a:off x="0" y="0"/>
          <a:ext cx="0" cy="0"/>
          <a:chOff x="0" y="0"/>
          <a:chExt cx="0" cy="0"/>
        </a:xfrm>
      </p:grpSpPr>
      <p:pic>
        <p:nvPicPr>
          <p:cNvPr id="206" name="Google Shape;206;g5cee81f3cd_0_18"/>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207" name="Google Shape;207;g5cee81f3cd_0_18"/>
          <p:cNvSpPr txBox="1"/>
          <p:nvPr/>
        </p:nvSpPr>
        <p:spPr>
          <a:xfrm>
            <a:off x="7728156" y="506412"/>
            <a:ext cx="24063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08"/>
        <p:cNvGrpSpPr/>
        <p:nvPr/>
      </p:nvGrpSpPr>
      <p:grpSpPr>
        <a:xfrm>
          <a:off x="0" y="0"/>
          <a:ext cx="0" cy="0"/>
          <a:chOff x="0" y="0"/>
          <a:chExt cx="0" cy="0"/>
        </a:xfrm>
      </p:grpSpPr>
      <p:sp>
        <p:nvSpPr>
          <p:cNvPr id="209" name="Google Shape;209;g5cee81f3cd_0_21"/>
          <p:cNvSpPr/>
          <p:nvPr/>
        </p:nvSpPr>
        <p:spPr>
          <a:xfrm rot="7201764">
            <a:off x="-167929" y="-2035"/>
            <a:ext cx="678901" cy="589345"/>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380" ty="-138" sx="6000" sy="6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0" name="Google Shape;210;g5cee81f3cd_0_21"/>
          <p:cNvSpPr/>
          <p:nvPr/>
        </p:nvSpPr>
        <p:spPr>
          <a:xfrm rot="7201764">
            <a:off x="376475" y="-225593"/>
            <a:ext cx="509611" cy="59692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68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1" name="Google Shape;211;g5cee81f3cd_0_21"/>
          <p:cNvSpPr/>
          <p:nvPr/>
        </p:nvSpPr>
        <p:spPr>
          <a:xfrm rot="7200165">
            <a:off x="342900" y="292854"/>
            <a:ext cx="677944" cy="589902"/>
          </a:xfrm>
          <a:prstGeom prst="hexagon">
            <a:avLst>
              <a:gd name="adj" fmla="val 28832"/>
              <a:gd name="vf" fmla="val 115470"/>
            </a:avLst>
          </a:prstGeom>
          <a:solidFill>
            <a:srgbClr val="379CC3">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2" name="Google Shape;212;g5cee81f3cd_0_21"/>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13" name="Google Shape;213;g5cee81f3cd_0_2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4" name="Google Shape;214;g5cee81f3cd_0_21"/>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5" name="Google Shape;215;g5cee81f3cd_0_21"/>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6" name="Google Shape;216;g5cee81f3cd_0_21"/>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17" name="Google Shape;217;g5cee81f3cd_0_21"/>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218"/>
        <p:cNvGrpSpPr/>
        <p:nvPr/>
      </p:nvGrpSpPr>
      <p:grpSpPr>
        <a:xfrm>
          <a:off x="0" y="0"/>
          <a:ext cx="0" cy="0"/>
          <a:chOff x="0" y="0"/>
          <a:chExt cx="0" cy="0"/>
        </a:xfrm>
      </p:grpSpPr>
      <p:sp>
        <p:nvSpPr>
          <p:cNvPr id="219" name="Google Shape;219;g5cee81f3cd_0_31"/>
          <p:cNvSpPr/>
          <p:nvPr/>
        </p:nvSpPr>
        <p:spPr>
          <a:xfrm flipH="1">
            <a:off x="-1" y="0"/>
            <a:ext cx="12192000"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0" name="Google Shape;220;g5cee81f3cd_0_31"/>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1" name="Google Shape;221;g5cee81f3cd_0_31"/>
          <p:cNvSpPr txBox="1">
            <a:spLocks noGrp="1"/>
          </p:cNvSpPr>
          <p:nvPr>
            <p:ph type="body" idx="1"/>
          </p:nvPr>
        </p:nvSpPr>
        <p:spPr>
          <a:xfrm>
            <a:off x="6701588"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2" name="Google Shape;222;g5cee81f3cd_0_31"/>
          <p:cNvSpPr txBox="1">
            <a:spLocks noGrp="1"/>
          </p:cNvSpPr>
          <p:nvPr>
            <p:ph type="body" idx="2"/>
          </p:nvPr>
        </p:nvSpPr>
        <p:spPr>
          <a:xfrm>
            <a:off x="507332"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3" name="Google Shape;223;g5cee81f3cd_0_31"/>
          <p:cNvSpPr txBox="1">
            <a:spLocks noGrp="1"/>
          </p:cNvSpPr>
          <p:nvPr>
            <p:ph type="body" idx="3"/>
          </p:nvPr>
        </p:nvSpPr>
        <p:spPr>
          <a:xfrm>
            <a:off x="508000" y="4330700"/>
            <a:ext cx="11188800" cy="2146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224"/>
        <p:cNvGrpSpPr/>
        <p:nvPr/>
      </p:nvGrpSpPr>
      <p:grpSpPr>
        <a:xfrm>
          <a:off x="0" y="0"/>
          <a:ext cx="0" cy="0"/>
          <a:chOff x="0" y="0"/>
          <a:chExt cx="0" cy="0"/>
        </a:xfrm>
      </p:grpSpPr>
      <p:sp>
        <p:nvSpPr>
          <p:cNvPr id="225" name="Google Shape;225;g5cee81f3cd_0_37"/>
          <p:cNvSpPr/>
          <p:nvPr/>
        </p:nvSpPr>
        <p:spPr>
          <a:xfrm flipH="1">
            <a:off x="-1" y="428625"/>
            <a:ext cx="12192000" cy="628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26" name="Google Shape;226;g5cee81f3cd_0_37"/>
          <p:cNvSpPr txBox="1"/>
          <p:nvPr/>
        </p:nvSpPr>
        <p:spPr>
          <a:xfrm>
            <a:off x="367110" y="419100"/>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227" name="Google Shape;227;g5cee81f3cd_0_3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8" name="Google Shape;228;g5cee81f3cd_0_37"/>
          <p:cNvSpPr txBox="1">
            <a:spLocks noGrp="1"/>
          </p:cNvSpPr>
          <p:nvPr>
            <p:ph type="body" idx="1"/>
          </p:nvPr>
        </p:nvSpPr>
        <p:spPr>
          <a:xfrm>
            <a:off x="495301"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29" name="Google Shape;229;g5cee81f3cd_0_37"/>
          <p:cNvSpPr txBox="1">
            <a:spLocks noGrp="1"/>
          </p:cNvSpPr>
          <p:nvPr>
            <p:ph type="body" idx="2"/>
          </p:nvPr>
        </p:nvSpPr>
        <p:spPr>
          <a:xfrm>
            <a:off x="4406566"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30" name="Google Shape;230;g5cee81f3cd_0_37"/>
          <p:cNvSpPr txBox="1">
            <a:spLocks noGrp="1"/>
          </p:cNvSpPr>
          <p:nvPr>
            <p:ph type="body" idx="3"/>
          </p:nvPr>
        </p:nvSpPr>
        <p:spPr>
          <a:xfrm>
            <a:off x="8317832"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31"/>
        <p:cNvGrpSpPr/>
        <p:nvPr/>
      </p:nvGrpSpPr>
      <p:grpSpPr>
        <a:xfrm>
          <a:off x="0" y="0"/>
          <a:ext cx="0" cy="0"/>
          <a:chOff x="0" y="0"/>
          <a:chExt cx="0" cy="0"/>
        </a:xfrm>
      </p:grpSpPr>
      <p:sp>
        <p:nvSpPr>
          <p:cNvPr id="232" name="Google Shape;232;g5cee81f3cd_0_44"/>
          <p:cNvSpPr/>
          <p:nvPr/>
        </p:nvSpPr>
        <p:spPr>
          <a:xfrm rot="7199872">
            <a:off x="277377" y="-2872"/>
            <a:ext cx="564636" cy="491257"/>
          </a:xfrm>
          <a:prstGeom prst="hexagon">
            <a:avLst>
              <a:gd name="adj" fmla="val 28832"/>
              <a:gd name="vf" fmla="val 115470"/>
            </a:avLst>
          </a:prstGeom>
          <a:solidFill>
            <a:srgbClr val="379CC3">
              <a:alpha val="49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3" name="Google Shape;233;g5cee81f3cd_0_44"/>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4" name="Google Shape;234;g5cee81f3cd_0_44"/>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5" name="Google Shape;235;g5cee81f3cd_0_44"/>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6" name="Google Shape;236;g5cee81f3cd_0_44"/>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7" name="Google Shape;237;g5cee81f3cd_0_44"/>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5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38" name="Google Shape;238;g5cee81f3cd_0_44"/>
          <p:cNvSpPr txBox="1"/>
          <p:nvPr/>
        </p:nvSpPr>
        <p:spPr>
          <a:xfrm>
            <a:off x="1128461" y="258181"/>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239" name="Google Shape;239;g5cee81f3cd_0_44"/>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0" name="Google Shape;240;g5cee81f3cd_0_44"/>
          <p:cNvSpPr txBox="1">
            <a:spLocks noGrp="1"/>
          </p:cNvSpPr>
          <p:nvPr>
            <p:ph type="body" idx="1"/>
          </p:nvPr>
        </p:nvSpPr>
        <p:spPr>
          <a:xfrm>
            <a:off x="1257300"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1" name="Google Shape;241;g5cee81f3cd_0_44"/>
          <p:cNvSpPr txBox="1">
            <a:spLocks noGrp="1"/>
          </p:cNvSpPr>
          <p:nvPr>
            <p:ph type="body" idx="2"/>
          </p:nvPr>
        </p:nvSpPr>
        <p:spPr>
          <a:xfrm>
            <a:off x="6892809"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2" name="Google Shape;242;g5cee81f3cd_0_44"/>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24"/>
        <p:cNvGrpSpPr/>
        <p:nvPr/>
      </p:nvGrpSpPr>
      <p:grpSpPr>
        <a:xfrm>
          <a:off x="0" y="0"/>
          <a:ext cx="0" cy="0"/>
          <a:chOff x="0" y="0"/>
          <a:chExt cx="0" cy="0"/>
        </a:xfrm>
      </p:grpSpPr>
      <p:sp>
        <p:nvSpPr>
          <p:cNvPr id="25" name="Google Shape;25;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6000" sy="6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6" name="Google Shape;26;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 name="Google Shape;27;p16"/>
          <p:cNvSpPr/>
          <p:nvPr/>
        </p:nvSpPr>
        <p:spPr>
          <a:xfrm rot="7200000">
            <a:off x="342880" y="292874"/>
            <a:ext cx="678058" cy="589869"/>
          </a:xfrm>
          <a:prstGeom prst="hexagon">
            <a:avLst>
              <a:gd name="adj" fmla="val 28832"/>
              <a:gd name="vf" fmla="val 115470"/>
            </a:avLst>
          </a:prstGeom>
          <a:solidFill>
            <a:srgbClr val="379CC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8" name="Google Shape;28;p16"/>
          <p:cNvSpPr/>
          <p:nvPr/>
        </p:nvSpPr>
        <p:spPr>
          <a:xfrm>
            <a:off x="0" y="6172200"/>
            <a:ext cx="12192000" cy="337387"/>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9" name="Google Shape;29;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243"/>
        <p:cNvGrpSpPr/>
        <p:nvPr/>
      </p:nvGrpSpPr>
      <p:grpSpPr>
        <a:xfrm>
          <a:off x="0" y="0"/>
          <a:ext cx="0" cy="0"/>
          <a:chOff x="0" y="0"/>
          <a:chExt cx="0" cy="0"/>
        </a:xfrm>
      </p:grpSpPr>
      <p:sp>
        <p:nvSpPr>
          <p:cNvPr id="244" name="Google Shape;244;g5cee81f3cd_0_56"/>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5" name="Google Shape;245;g5cee81f3cd_0_56"/>
          <p:cNvSpPr/>
          <p:nvPr/>
        </p:nvSpPr>
        <p:spPr>
          <a:xfrm>
            <a:off x="0" y="1186372"/>
            <a:ext cx="11696700" cy="1146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5B9BD5"/>
              </a:solidFill>
              <a:latin typeface="Century Gothic"/>
              <a:ea typeface="Century Gothic"/>
              <a:cs typeface="Century Gothic"/>
              <a:sym typeface="Century Gothic"/>
            </a:endParaRPr>
          </a:p>
        </p:txBody>
      </p:sp>
      <p:sp>
        <p:nvSpPr>
          <p:cNvPr id="246" name="Google Shape;246;g5cee81f3cd_0_56"/>
          <p:cNvSpPr/>
          <p:nvPr/>
        </p:nvSpPr>
        <p:spPr>
          <a:xfrm rot="10800000">
            <a:off x="9970086" y="-10030"/>
            <a:ext cx="2222939" cy="1310954"/>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811" ty="504"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47" name="Google Shape;247;g5cee81f3cd_0_56"/>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8" name="Google Shape;248;g5cee81f3cd_0_56"/>
          <p:cNvSpPr txBox="1">
            <a:spLocks noGrp="1"/>
          </p:cNvSpPr>
          <p:nvPr>
            <p:ph type="body" idx="1"/>
          </p:nvPr>
        </p:nvSpPr>
        <p:spPr>
          <a:xfrm>
            <a:off x="495300" y="4451350"/>
            <a:ext cx="11201400" cy="1492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49" name="Google Shape;249;g5cee81f3cd_0_56"/>
          <p:cNvSpPr txBox="1">
            <a:spLocks noGrp="1"/>
          </p:cNvSpPr>
          <p:nvPr>
            <p:ph type="body" idx="2"/>
          </p:nvPr>
        </p:nvSpPr>
        <p:spPr>
          <a:xfrm>
            <a:off x="495300" y="1536032"/>
            <a:ext cx="3319500" cy="26274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0" name="Google Shape;250;g5cee81f3cd_0_56"/>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51" name="Google Shape;251;g5cee81f3cd_0_56"/>
          <p:cNvSpPr txBox="1">
            <a:spLocks noGrp="1"/>
          </p:cNvSpPr>
          <p:nvPr>
            <p:ph type="body" idx="4"/>
          </p:nvPr>
        </p:nvSpPr>
        <p:spPr>
          <a:xfrm>
            <a:off x="8377237"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252"/>
        <p:cNvGrpSpPr/>
        <p:nvPr/>
      </p:nvGrpSpPr>
      <p:grpSpPr>
        <a:xfrm>
          <a:off x="0" y="0"/>
          <a:ext cx="0" cy="0"/>
          <a:chOff x="0" y="0"/>
          <a:chExt cx="0" cy="0"/>
        </a:xfrm>
      </p:grpSpPr>
      <p:sp>
        <p:nvSpPr>
          <p:cNvPr id="253" name="Google Shape;253;g5cee81f3cd_0_65"/>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4" name="Google Shape;254;g5cee81f3cd_0_65"/>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55" name="Google Shape;255;g5cee81f3cd_0_65"/>
          <p:cNvSpPr txBox="1"/>
          <p:nvPr/>
        </p:nvSpPr>
        <p:spPr>
          <a:xfrm>
            <a:off x="1483619" y="293042"/>
            <a:ext cx="94134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i="0" u="none" strike="noStrike" cap="none">
                <a:solidFill>
                  <a:srgbClr val="379CC3"/>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256" name="Google Shape;256;g5cee81f3cd_0_65"/>
          <p:cNvSpPr/>
          <p:nvPr/>
        </p:nvSpPr>
        <p:spPr>
          <a:xfrm>
            <a:off x="495300" y="6249808"/>
            <a:ext cx="11201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257" name="Google Shape;257;g5cee81f3cd_0_65"/>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258"/>
        <p:cNvGrpSpPr/>
        <p:nvPr/>
      </p:nvGrpSpPr>
      <p:grpSpPr>
        <a:xfrm>
          <a:off x="0" y="0"/>
          <a:ext cx="0" cy="0"/>
          <a:chOff x="0" y="0"/>
          <a:chExt cx="0" cy="0"/>
        </a:xfrm>
      </p:grpSpPr>
      <p:sp>
        <p:nvSpPr>
          <p:cNvPr id="259" name="Google Shape;259;g5cee81f3cd_0_7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0" name="Google Shape;260;g5cee81f3cd_0_71"/>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00003" sy="100003"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1" name="Google Shape;261;g5cee81f3cd_0_71"/>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2" name="Google Shape;262;g5cee81f3cd_0_71"/>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3" name="Google Shape;263;g5cee81f3cd_0_71"/>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264"/>
        <p:cNvGrpSpPr/>
        <p:nvPr/>
      </p:nvGrpSpPr>
      <p:grpSpPr>
        <a:xfrm>
          <a:off x="0" y="0"/>
          <a:ext cx="0" cy="0"/>
          <a:chOff x="0" y="0"/>
          <a:chExt cx="0" cy="0"/>
        </a:xfrm>
      </p:grpSpPr>
      <p:sp>
        <p:nvSpPr>
          <p:cNvPr id="265" name="Google Shape;265;g5cee81f3cd_0_77"/>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6" name="Google Shape;266;g5cee81f3cd_0_77"/>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7" name="Google Shape;267;g5cee81f3cd_0_77"/>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8" name="Google Shape;268;g5cee81f3cd_0_77"/>
          <p:cNvSpPr txBox="1">
            <a:spLocks noGrp="1"/>
          </p:cNvSpPr>
          <p:nvPr>
            <p:ph type="body" idx="1"/>
          </p:nvPr>
        </p:nvSpPr>
        <p:spPr>
          <a:xfrm>
            <a:off x="1265320"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69" name="Google Shape;269;g5cee81f3cd_0_77"/>
          <p:cNvSpPr txBox="1">
            <a:spLocks noGrp="1"/>
          </p:cNvSpPr>
          <p:nvPr>
            <p:ph type="body" idx="2"/>
          </p:nvPr>
        </p:nvSpPr>
        <p:spPr>
          <a:xfrm>
            <a:off x="4847473"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0" name="Google Shape;270;g5cee81f3cd_0_77"/>
          <p:cNvSpPr txBox="1">
            <a:spLocks noGrp="1"/>
          </p:cNvSpPr>
          <p:nvPr>
            <p:ph type="body" idx="3"/>
          </p:nvPr>
        </p:nvSpPr>
        <p:spPr>
          <a:xfrm>
            <a:off x="8429625"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1" name="Google Shape;271;g5cee81f3cd_0_77"/>
          <p:cNvSpPr txBox="1">
            <a:spLocks noGrp="1"/>
          </p:cNvSpPr>
          <p:nvPr>
            <p:ph type="body" idx="4"/>
          </p:nvPr>
        </p:nvSpPr>
        <p:spPr>
          <a:xfrm>
            <a:off x="1265238" y="4535150"/>
            <a:ext cx="10431600" cy="1059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272"/>
        <p:cNvGrpSpPr/>
        <p:nvPr/>
      </p:nvGrpSpPr>
      <p:grpSpPr>
        <a:xfrm>
          <a:off x="0" y="0"/>
          <a:ext cx="0" cy="0"/>
          <a:chOff x="0" y="0"/>
          <a:chExt cx="0" cy="0"/>
        </a:xfrm>
      </p:grpSpPr>
      <p:sp>
        <p:nvSpPr>
          <p:cNvPr id="273" name="Google Shape;273;g5cee81f3cd_0_85"/>
          <p:cNvSpPr/>
          <p:nvPr/>
        </p:nvSpPr>
        <p:spPr>
          <a:xfrm flipH="1">
            <a:off x="1"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4" name="Google Shape;274;g5cee81f3cd_0_85"/>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5" name="Google Shape;275;g5cee81f3cd_0_85"/>
          <p:cNvSpPr txBox="1">
            <a:spLocks noGrp="1"/>
          </p:cNvSpPr>
          <p:nvPr>
            <p:ph type="body" idx="1"/>
          </p:nvPr>
        </p:nvSpPr>
        <p:spPr>
          <a:xfrm>
            <a:off x="495300" y="1104900"/>
            <a:ext cx="11201400" cy="2706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76" name="Google Shape;276;g5cee81f3cd_0_85"/>
          <p:cNvSpPr txBox="1">
            <a:spLocks noGrp="1"/>
          </p:cNvSpPr>
          <p:nvPr>
            <p:ph type="body" idx="2"/>
          </p:nvPr>
        </p:nvSpPr>
        <p:spPr>
          <a:xfrm>
            <a:off x="513344" y="4010044"/>
            <a:ext cx="11201400" cy="227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277"/>
        <p:cNvGrpSpPr/>
        <p:nvPr/>
      </p:nvGrpSpPr>
      <p:grpSpPr>
        <a:xfrm>
          <a:off x="0" y="0"/>
          <a:ext cx="0" cy="0"/>
          <a:chOff x="0" y="0"/>
          <a:chExt cx="0" cy="0"/>
        </a:xfrm>
      </p:grpSpPr>
      <p:sp>
        <p:nvSpPr>
          <p:cNvPr id="278" name="Google Shape;278;g5cee81f3cd_0_90"/>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9" name="Google Shape;279;g5cee81f3cd_0_90"/>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0" name="Google Shape;280;g5cee81f3cd_0_90"/>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1" name="Google Shape;281;g5cee81f3cd_0_90"/>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g5cee81f3cd_0_90"/>
          <p:cNvSpPr txBox="1">
            <a:spLocks noGrp="1"/>
          </p:cNvSpPr>
          <p:nvPr>
            <p:ph type="body" idx="1"/>
          </p:nvPr>
        </p:nvSpPr>
        <p:spPr>
          <a:xfrm>
            <a:off x="495300" y="1250950"/>
            <a:ext cx="11201400" cy="2900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3" name="Google Shape;283;g5cee81f3cd_0_90"/>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4" name="Google Shape;284;g5cee81f3cd_0_90"/>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285"/>
        <p:cNvGrpSpPr/>
        <p:nvPr/>
      </p:nvGrpSpPr>
      <p:grpSpPr>
        <a:xfrm>
          <a:off x="0" y="0"/>
          <a:ext cx="0" cy="0"/>
          <a:chOff x="0" y="0"/>
          <a:chExt cx="0" cy="0"/>
        </a:xfrm>
      </p:grpSpPr>
      <p:sp>
        <p:nvSpPr>
          <p:cNvPr id="286" name="Google Shape;286;g5cee81f3cd_0_98"/>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7" name="Google Shape;287;g5cee81f3cd_0_98"/>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8" name="Google Shape;288;g5cee81f3cd_0_98"/>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9" name="Google Shape;289;g5cee81f3cd_0_98"/>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0" name="Google Shape;290;g5cee81f3cd_0_98"/>
          <p:cNvSpPr txBox="1">
            <a:spLocks noGrp="1"/>
          </p:cNvSpPr>
          <p:nvPr>
            <p:ph type="body" idx="1"/>
          </p:nvPr>
        </p:nvSpPr>
        <p:spPr>
          <a:xfrm>
            <a:off x="495300" y="4082418"/>
            <a:ext cx="7248600" cy="239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1" name="Google Shape;291;g5cee81f3cd_0_98"/>
          <p:cNvSpPr txBox="1">
            <a:spLocks noGrp="1"/>
          </p:cNvSpPr>
          <p:nvPr>
            <p:ph type="body" idx="2"/>
          </p:nvPr>
        </p:nvSpPr>
        <p:spPr>
          <a:xfrm>
            <a:off x="8381999"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2" name="Google Shape;292;g5cee81f3cd_0_98"/>
          <p:cNvSpPr txBox="1">
            <a:spLocks noGrp="1"/>
          </p:cNvSpPr>
          <p:nvPr>
            <p:ph type="body" idx="3"/>
          </p:nvPr>
        </p:nvSpPr>
        <p:spPr>
          <a:xfrm>
            <a:off x="443865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3" name="Google Shape;293;g5cee81f3cd_0_98"/>
          <p:cNvSpPr txBox="1">
            <a:spLocks noGrp="1"/>
          </p:cNvSpPr>
          <p:nvPr>
            <p:ph type="body" idx="4"/>
          </p:nvPr>
        </p:nvSpPr>
        <p:spPr>
          <a:xfrm>
            <a:off x="49530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300"/>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01"/>
        <p:cNvGrpSpPr/>
        <p:nvPr/>
      </p:nvGrpSpPr>
      <p:grpSpPr>
        <a:xfrm>
          <a:off x="0" y="0"/>
          <a:ext cx="0" cy="0"/>
          <a:chOff x="0" y="0"/>
          <a:chExt cx="0" cy="0"/>
        </a:xfrm>
      </p:grpSpPr>
      <p:sp>
        <p:nvSpPr>
          <p:cNvPr id="302" name="Google Shape;302;g5e157ff890_0_919"/>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3" name="Google Shape;303;g5e157ff890_0_919"/>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4" name="Google Shape;304;g5e157ff890_0_919"/>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5" name="Google Shape;305;g5e157ff890_0_919"/>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06" name="Google Shape;306;g5e157ff890_0_919"/>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7"/>
        <p:cNvGrpSpPr/>
        <p:nvPr/>
      </p:nvGrpSpPr>
      <p:grpSpPr>
        <a:xfrm>
          <a:off x="0" y="0"/>
          <a:ext cx="0" cy="0"/>
          <a:chOff x="0" y="0"/>
          <a:chExt cx="0" cy="0"/>
        </a:xfrm>
      </p:grpSpPr>
      <p:sp>
        <p:nvSpPr>
          <p:cNvPr id="308" name="Google Shape;308;g5e157ff890_0_92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9" name="Google Shape;309;g5e157ff890_0_92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10" name="Google Shape;310;g5e157ff890_0_9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1" name="Google Shape;311;g5e157ff890_0_9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2" name="Google Shape;312;g5e157ff890_0_9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34"/>
        <p:cNvGrpSpPr/>
        <p:nvPr/>
      </p:nvGrpSpPr>
      <p:grpSpPr>
        <a:xfrm>
          <a:off x="0" y="0"/>
          <a:ext cx="0" cy="0"/>
          <a:chOff x="0" y="0"/>
          <a:chExt cx="0" cy="0"/>
        </a:xfrm>
      </p:grpSpPr>
      <p:sp>
        <p:nvSpPr>
          <p:cNvPr id="35" name="Google Shape;35;p17"/>
          <p:cNvSpPr/>
          <p:nvPr/>
        </p:nvSpPr>
        <p:spPr>
          <a:xfrm flipH="1">
            <a:off x="-4" y="428625"/>
            <a:ext cx="12192003" cy="62865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6" name="Google Shape;36;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chemeClr val="lt1"/>
              </a:solidFill>
              <a:latin typeface="Century Gothic"/>
              <a:ea typeface="Century Gothic"/>
              <a:cs typeface="Century Gothic"/>
              <a:sym typeface="Century Gothic"/>
            </a:endParaRPr>
          </a:p>
        </p:txBody>
      </p:sp>
      <p:sp>
        <p:nvSpPr>
          <p:cNvPr id="37" name="Google Shape;37;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3"/>
        <p:cNvGrpSpPr/>
        <p:nvPr/>
      </p:nvGrpSpPr>
      <p:grpSpPr>
        <a:xfrm>
          <a:off x="0" y="0"/>
          <a:ext cx="0" cy="0"/>
          <a:chOff x="0" y="0"/>
          <a:chExt cx="0" cy="0"/>
        </a:xfrm>
      </p:grpSpPr>
      <p:sp>
        <p:nvSpPr>
          <p:cNvPr id="314" name="Google Shape;314;g5e157ff890_0_93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g5e157ff890_0_93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16" name="Google Shape;316;g5e157ff890_0_9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7" name="Google Shape;317;g5e157ff890_0_93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18" name="Google Shape;318;g5e157ff890_0_9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9"/>
        <p:cNvGrpSpPr/>
        <p:nvPr/>
      </p:nvGrpSpPr>
      <p:grpSpPr>
        <a:xfrm>
          <a:off x="0" y="0"/>
          <a:ext cx="0" cy="0"/>
          <a:chOff x="0" y="0"/>
          <a:chExt cx="0" cy="0"/>
        </a:xfrm>
      </p:grpSpPr>
      <p:sp>
        <p:nvSpPr>
          <p:cNvPr id="320" name="Google Shape;320;g5e157ff890_0_93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1" name="Google Shape;321;g5e157ff890_0_93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2" name="Google Shape;322;g5e157ff890_0_9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3" name="Google Shape;323;g5e157ff890_0_93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24" name="Google Shape;324;g5e157ff890_0_93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5"/>
        <p:cNvGrpSpPr/>
        <p:nvPr/>
      </p:nvGrpSpPr>
      <p:grpSpPr>
        <a:xfrm>
          <a:off x="0" y="0"/>
          <a:ext cx="0" cy="0"/>
          <a:chOff x="0" y="0"/>
          <a:chExt cx="0" cy="0"/>
        </a:xfrm>
      </p:grpSpPr>
      <p:sp>
        <p:nvSpPr>
          <p:cNvPr id="326" name="Google Shape;326;g5e157ff890_0_9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7" name="Google Shape;327;g5e157ff890_0_94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8" name="Google Shape;328;g5e157ff890_0_94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29" name="Google Shape;329;g5e157ff890_0_94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0" name="Google Shape;330;g5e157ff890_0_94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1" name="Google Shape;331;g5e157ff890_0_9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2"/>
        <p:cNvGrpSpPr/>
        <p:nvPr/>
      </p:nvGrpSpPr>
      <p:grpSpPr>
        <a:xfrm>
          <a:off x="0" y="0"/>
          <a:ext cx="0" cy="0"/>
          <a:chOff x="0" y="0"/>
          <a:chExt cx="0" cy="0"/>
        </a:xfrm>
      </p:grpSpPr>
      <p:sp>
        <p:nvSpPr>
          <p:cNvPr id="333" name="Google Shape;333;g5e157ff890_0_95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4" name="Google Shape;334;g5e157ff890_0_95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35" name="Google Shape;335;g5e157ff890_0_95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6" name="Google Shape;336;g5e157ff890_0_95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337" name="Google Shape;337;g5e157ff890_0_95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38" name="Google Shape;338;g5e157ff890_0_9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9" name="Google Shape;339;g5e157ff890_0_9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0" name="Google Shape;340;g5e157ff890_0_9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1"/>
        <p:cNvGrpSpPr/>
        <p:nvPr/>
      </p:nvGrpSpPr>
      <p:grpSpPr>
        <a:xfrm>
          <a:off x="0" y="0"/>
          <a:ext cx="0" cy="0"/>
          <a:chOff x="0" y="0"/>
          <a:chExt cx="0" cy="0"/>
        </a:xfrm>
      </p:grpSpPr>
      <p:sp>
        <p:nvSpPr>
          <p:cNvPr id="342" name="Google Shape;342;g5e157ff890_0_9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3" name="Google Shape;343;g5e157ff890_0_9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4" name="Google Shape;344;g5e157ff890_0_9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5" name="Google Shape;345;g5e157ff890_0_9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6"/>
        <p:cNvGrpSpPr/>
        <p:nvPr/>
      </p:nvGrpSpPr>
      <p:grpSpPr>
        <a:xfrm>
          <a:off x="0" y="0"/>
          <a:ext cx="0" cy="0"/>
          <a:chOff x="0" y="0"/>
          <a:chExt cx="0" cy="0"/>
        </a:xfrm>
      </p:grpSpPr>
      <p:sp>
        <p:nvSpPr>
          <p:cNvPr id="347" name="Google Shape;347;g5e157ff890_0_9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8" name="Google Shape;348;g5e157ff890_0_9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49" name="Google Shape;349;g5e157ff890_0_9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0"/>
        <p:cNvGrpSpPr/>
        <p:nvPr/>
      </p:nvGrpSpPr>
      <p:grpSpPr>
        <a:xfrm>
          <a:off x="0" y="0"/>
          <a:ext cx="0" cy="0"/>
          <a:chOff x="0" y="0"/>
          <a:chExt cx="0" cy="0"/>
        </a:xfrm>
      </p:grpSpPr>
      <p:sp>
        <p:nvSpPr>
          <p:cNvPr id="351" name="Google Shape;351;g5e157ff890_0_96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2" name="Google Shape;352;g5e157ff890_0_968"/>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353" name="Google Shape;353;g5e157ff890_0_96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54" name="Google Shape;354;g5e157ff890_0_9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5" name="Google Shape;355;g5e157ff890_0_9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6" name="Google Shape;356;g5e157ff890_0_9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7"/>
        <p:cNvGrpSpPr/>
        <p:nvPr/>
      </p:nvGrpSpPr>
      <p:grpSpPr>
        <a:xfrm>
          <a:off x="0" y="0"/>
          <a:ext cx="0" cy="0"/>
          <a:chOff x="0" y="0"/>
          <a:chExt cx="0" cy="0"/>
        </a:xfrm>
      </p:grpSpPr>
      <p:sp>
        <p:nvSpPr>
          <p:cNvPr id="358" name="Google Shape;358;g5e157ff890_0_975"/>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9" name="Google Shape;359;g5e157ff890_0_975"/>
          <p:cNvSpPr>
            <a:spLocks noGrp="1"/>
          </p:cNvSpPr>
          <p:nvPr>
            <p:ph type="pic" idx="2"/>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0" name="Google Shape;360;g5e157ff890_0_975"/>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361" name="Google Shape;361;g5e157ff890_0_97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2" name="Google Shape;362;g5e157ff890_0_97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g5e157ff890_0_9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4"/>
        <p:cNvGrpSpPr/>
        <p:nvPr/>
      </p:nvGrpSpPr>
      <p:grpSpPr>
        <a:xfrm>
          <a:off x="0" y="0"/>
          <a:ext cx="0" cy="0"/>
          <a:chOff x="0" y="0"/>
          <a:chExt cx="0" cy="0"/>
        </a:xfrm>
      </p:grpSpPr>
      <p:sp>
        <p:nvSpPr>
          <p:cNvPr id="365" name="Google Shape;365;g5e157ff890_0_9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6" name="Google Shape;366;g5e157ff890_0_98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67" name="Google Shape;367;g5e157ff890_0_9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g5e157ff890_0_9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9" name="Google Shape;369;g5e157ff890_0_9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0"/>
        <p:cNvGrpSpPr/>
        <p:nvPr/>
      </p:nvGrpSpPr>
      <p:grpSpPr>
        <a:xfrm>
          <a:off x="0" y="0"/>
          <a:ext cx="0" cy="0"/>
          <a:chOff x="0" y="0"/>
          <a:chExt cx="0" cy="0"/>
        </a:xfrm>
      </p:grpSpPr>
      <p:sp>
        <p:nvSpPr>
          <p:cNvPr id="371" name="Google Shape;371;g5e157ff890_0_988"/>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2" name="Google Shape;372;g5e157ff890_0_988"/>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73" name="Google Shape;373;g5e157ff890_0_98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4" name="Google Shape;374;g5e157ff890_0_98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g5e157ff890_0_9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SzPts val="1200"/>
              <a:buNone/>
              <a:defRPr/>
            </a:lvl1pPr>
            <a:lvl2pPr marL="0" lvl="1" indent="0" algn="r" rtl="0">
              <a:lnSpc>
                <a:spcPct val="100000"/>
              </a:lnSpc>
              <a:spcBef>
                <a:spcPts val="0"/>
              </a:spcBef>
              <a:spcAft>
                <a:spcPts val="0"/>
              </a:spcAft>
              <a:buSzPts val="1200"/>
              <a:buNone/>
              <a:defRPr/>
            </a:lvl2pPr>
            <a:lvl3pPr marL="0" lvl="2" indent="0" algn="r" rtl="0">
              <a:lnSpc>
                <a:spcPct val="100000"/>
              </a:lnSpc>
              <a:spcBef>
                <a:spcPts val="0"/>
              </a:spcBef>
              <a:spcAft>
                <a:spcPts val="0"/>
              </a:spcAft>
              <a:buSzPts val="1200"/>
              <a:buNone/>
              <a:defRPr/>
            </a:lvl3pPr>
            <a:lvl4pPr marL="0" lvl="3" indent="0" algn="r" rtl="0">
              <a:lnSpc>
                <a:spcPct val="100000"/>
              </a:lnSpc>
              <a:spcBef>
                <a:spcPts val="0"/>
              </a:spcBef>
              <a:spcAft>
                <a:spcPts val="0"/>
              </a:spcAft>
              <a:buSzPts val="1200"/>
              <a:buNone/>
              <a:defRPr/>
            </a:lvl4pPr>
            <a:lvl5pPr marL="0" lvl="4" indent="0" algn="r" rtl="0">
              <a:lnSpc>
                <a:spcPct val="100000"/>
              </a:lnSpc>
              <a:spcBef>
                <a:spcPts val="0"/>
              </a:spcBef>
              <a:spcAft>
                <a:spcPts val="0"/>
              </a:spcAft>
              <a:buSzPts val="1200"/>
              <a:buNone/>
              <a:defRPr/>
            </a:lvl5pPr>
            <a:lvl6pPr marL="0" lvl="5" indent="0" algn="r" rtl="0">
              <a:lnSpc>
                <a:spcPct val="100000"/>
              </a:lnSpc>
              <a:spcBef>
                <a:spcPts val="0"/>
              </a:spcBef>
              <a:spcAft>
                <a:spcPts val="0"/>
              </a:spcAft>
              <a:buSzPts val="1200"/>
              <a:buNone/>
              <a:defRPr/>
            </a:lvl6pPr>
            <a:lvl7pPr marL="0" lvl="6" indent="0" algn="r" rtl="0">
              <a:lnSpc>
                <a:spcPct val="100000"/>
              </a:lnSpc>
              <a:spcBef>
                <a:spcPts val="0"/>
              </a:spcBef>
              <a:spcAft>
                <a:spcPts val="0"/>
              </a:spcAft>
              <a:buSzPts val="1200"/>
              <a:buNone/>
              <a:defRPr/>
            </a:lvl7pPr>
            <a:lvl8pPr marL="0" lvl="7" indent="0" algn="r" rtl="0">
              <a:lnSpc>
                <a:spcPct val="100000"/>
              </a:lnSpc>
              <a:spcBef>
                <a:spcPts val="0"/>
              </a:spcBef>
              <a:spcAft>
                <a:spcPts val="0"/>
              </a:spcAft>
              <a:buSzPts val="1200"/>
              <a:buNone/>
              <a:defRPr/>
            </a:lvl8pPr>
            <a:lvl9pPr marL="0" lvl="8" indent="0" algn="r" rtl="0">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1"/>
        <p:cNvGrpSpPr/>
        <p:nvPr/>
      </p:nvGrpSpPr>
      <p:grpSpPr>
        <a:xfrm>
          <a:off x="0" y="0"/>
          <a:ext cx="0" cy="0"/>
          <a:chOff x="0" y="0"/>
          <a:chExt cx="0" cy="0"/>
        </a:xfrm>
      </p:grpSpPr>
      <p:sp>
        <p:nvSpPr>
          <p:cNvPr id="42" name="Google Shape;42;p18"/>
          <p:cNvSpPr/>
          <p:nvPr/>
        </p:nvSpPr>
        <p:spPr>
          <a:xfrm rot="7200000">
            <a:off x="277328" y="-2758"/>
            <a:ext cx="564654" cy="491214"/>
          </a:xfrm>
          <a:prstGeom prst="hexagon">
            <a:avLst>
              <a:gd name="adj" fmla="val 28832"/>
              <a:gd name="vf" fmla="val 115470"/>
            </a:avLst>
          </a:prstGeom>
          <a:solidFill>
            <a:srgbClr val="379CC3">
              <a:alpha val="4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 name="Google Shape;43;p18"/>
          <p:cNvSpPr/>
          <p:nvPr/>
        </p:nvSpPr>
        <p:spPr>
          <a:xfrm>
            <a:off x="9465270" y="5257798"/>
            <a:ext cx="1839440" cy="1600202"/>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 name="Google Shape;44;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78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 name="Google Shape;45;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 name="Google Shape;46;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7" name="Google Shape;47;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8" name="Google Shape;48;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rgbClr val="7EB761"/>
              </a:solidFill>
              <a:latin typeface="Century Gothic"/>
              <a:ea typeface="Century Gothic"/>
              <a:cs typeface="Century Gothic"/>
              <a:sym typeface="Century Gothic"/>
            </a:endParaRPr>
          </a:p>
        </p:txBody>
      </p:sp>
      <p:sp>
        <p:nvSpPr>
          <p:cNvPr id="49" name="Google Shape;49;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82"/>
        <p:cNvGrpSpPr/>
        <p:nvPr/>
      </p:nvGrpSpPr>
      <p:grpSpPr>
        <a:xfrm>
          <a:off x="0" y="0"/>
          <a:ext cx="0" cy="0"/>
          <a:chOff x="0" y="0"/>
          <a:chExt cx="0" cy="0"/>
        </a:xfrm>
      </p:grpSpPr>
      <p:pic>
        <p:nvPicPr>
          <p:cNvPr id="383" name="Google Shape;383;g5e2c9195b7_0_222"/>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384" name="Google Shape;384;g5e2c9195b7_0_222"/>
          <p:cNvSpPr txBox="1"/>
          <p:nvPr/>
        </p:nvSpPr>
        <p:spPr>
          <a:xfrm>
            <a:off x="7728156" y="506412"/>
            <a:ext cx="2406300" cy="2154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385"/>
        <p:cNvGrpSpPr/>
        <p:nvPr/>
      </p:nvGrpSpPr>
      <p:grpSpPr>
        <a:xfrm>
          <a:off x="0" y="0"/>
          <a:ext cx="0" cy="0"/>
          <a:chOff x="0" y="0"/>
          <a:chExt cx="0" cy="0"/>
        </a:xfrm>
      </p:grpSpPr>
      <p:sp>
        <p:nvSpPr>
          <p:cNvPr id="386" name="Google Shape;386;g5e2c9195b7_0_225"/>
          <p:cNvSpPr/>
          <p:nvPr/>
        </p:nvSpPr>
        <p:spPr>
          <a:xfrm flipH="1">
            <a:off x="-1" y="0"/>
            <a:ext cx="12192000" cy="190500"/>
          </a:xfrm>
          <a:prstGeom prst="rect">
            <a:avLst/>
          </a:pr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87" name="Google Shape;387;g5e2c9195b7_0_225"/>
          <p:cNvSpPr txBox="1">
            <a:spLocks noGrp="1"/>
          </p:cNvSpPr>
          <p:nvPr>
            <p:ph type="title"/>
          </p:nvPr>
        </p:nvSpPr>
        <p:spPr>
          <a:xfrm>
            <a:off x="495300" y="419099"/>
            <a:ext cx="10515600" cy="457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8" name="Google Shape;388;g5e2c9195b7_0_225"/>
          <p:cNvSpPr txBox="1">
            <a:spLocks noGrp="1"/>
          </p:cNvSpPr>
          <p:nvPr>
            <p:ph type="body" idx="1"/>
          </p:nvPr>
        </p:nvSpPr>
        <p:spPr>
          <a:xfrm>
            <a:off x="6701588"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89" name="Google Shape;389;g5e2c9195b7_0_225"/>
          <p:cNvSpPr txBox="1">
            <a:spLocks noGrp="1"/>
          </p:cNvSpPr>
          <p:nvPr>
            <p:ph type="body" idx="2"/>
          </p:nvPr>
        </p:nvSpPr>
        <p:spPr>
          <a:xfrm>
            <a:off x="507332" y="1104900"/>
            <a:ext cx="4995000" cy="29259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0" name="Google Shape;390;g5e2c9195b7_0_225"/>
          <p:cNvSpPr txBox="1">
            <a:spLocks noGrp="1"/>
          </p:cNvSpPr>
          <p:nvPr>
            <p:ph type="body" idx="3"/>
          </p:nvPr>
        </p:nvSpPr>
        <p:spPr>
          <a:xfrm>
            <a:off x="508000" y="4330700"/>
            <a:ext cx="11188800" cy="2146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552">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91"/>
        <p:cNvGrpSpPr/>
        <p:nvPr/>
      </p:nvGrpSpPr>
      <p:grpSpPr>
        <a:xfrm>
          <a:off x="0" y="0"/>
          <a:ext cx="0" cy="0"/>
          <a:chOff x="0" y="0"/>
          <a:chExt cx="0" cy="0"/>
        </a:xfrm>
      </p:grpSpPr>
      <p:sp>
        <p:nvSpPr>
          <p:cNvPr id="392" name="Google Shape;392;g5e2c9195b7_0_231"/>
          <p:cNvSpPr/>
          <p:nvPr/>
        </p:nvSpPr>
        <p:spPr>
          <a:xfrm rot="7201764">
            <a:off x="-167929" y="-2035"/>
            <a:ext cx="678901" cy="589345"/>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380" ty="-138" sx="6000" sy="6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93" name="Google Shape;393;g5e2c9195b7_0_231"/>
          <p:cNvSpPr/>
          <p:nvPr/>
        </p:nvSpPr>
        <p:spPr>
          <a:xfrm rot="7201764">
            <a:off x="376475" y="-225593"/>
            <a:ext cx="509611" cy="59692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79CC3">
              <a:alpha val="7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94" name="Google Shape;394;g5e2c9195b7_0_231"/>
          <p:cNvSpPr/>
          <p:nvPr/>
        </p:nvSpPr>
        <p:spPr>
          <a:xfrm rot="7200165">
            <a:off x="342922" y="292817"/>
            <a:ext cx="677944" cy="589902"/>
          </a:xfrm>
          <a:prstGeom prst="hexagon">
            <a:avLst>
              <a:gd name="adj" fmla="val 28832"/>
              <a:gd name="vf" fmla="val 115470"/>
            </a:avLst>
          </a:prstGeom>
          <a:solidFill>
            <a:srgbClr val="379CC3">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95" name="Google Shape;395;g5e2c9195b7_0_231"/>
          <p:cNvSpPr/>
          <p:nvPr/>
        </p:nvSpPr>
        <p:spPr>
          <a:xfrm>
            <a:off x="0" y="6172200"/>
            <a:ext cx="12192000" cy="337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96" name="Google Shape;396;g5e2c9195b7_0_23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7" name="Google Shape;397;g5e2c9195b7_0_231"/>
          <p:cNvSpPr txBox="1">
            <a:spLocks noGrp="1"/>
          </p:cNvSpPr>
          <p:nvPr>
            <p:ph type="body" idx="1"/>
          </p:nvPr>
        </p:nvSpPr>
        <p:spPr>
          <a:xfrm>
            <a:off x="6196013" y="952500"/>
            <a:ext cx="5500800" cy="48705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8" name="Google Shape;398;g5e2c9195b7_0_231"/>
          <p:cNvSpPr txBox="1">
            <a:spLocks noGrp="1"/>
          </p:cNvSpPr>
          <p:nvPr>
            <p:ph type="body" idx="2"/>
          </p:nvPr>
        </p:nvSpPr>
        <p:spPr>
          <a:xfrm>
            <a:off x="1289050" y="2784968"/>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399" name="Google Shape;399;g5e2c9195b7_0_231"/>
          <p:cNvSpPr txBox="1">
            <a:spLocks noGrp="1"/>
          </p:cNvSpPr>
          <p:nvPr>
            <p:ph type="body" idx="3"/>
          </p:nvPr>
        </p:nvSpPr>
        <p:spPr>
          <a:xfrm>
            <a:off x="1289050" y="4581274"/>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0" name="Google Shape;400;g5e2c9195b7_0_231"/>
          <p:cNvSpPr txBox="1">
            <a:spLocks noGrp="1"/>
          </p:cNvSpPr>
          <p:nvPr>
            <p:ph type="body" idx="4"/>
          </p:nvPr>
        </p:nvSpPr>
        <p:spPr>
          <a:xfrm>
            <a:off x="1289050" y="988662"/>
            <a:ext cx="4040100" cy="1241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401"/>
        <p:cNvGrpSpPr/>
        <p:nvPr/>
      </p:nvGrpSpPr>
      <p:grpSpPr>
        <a:xfrm>
          <a:off x="0" y="0"/>
          <a:ext cx="0" cy="0"/>
          <a:chOff x="0" y="0"/>
          <a:chExt cx="0" cy="0"/>
        </a:xfrm>
      </p:grpSpPr>
      <p:sp>
        <p:nvSpPr>
          <p:cNvPr id="402" name="Google Shape;402;g5e2c9195b7_0_241"/>
          <p:cNvSpPr/>
          <p:nvPr/>
        </p:nvSpPr>
        <p:spPr>
          <a:xfrm flipH="1">
            <a:off x="-1" y="428625"/>
            <a:ext cx="12192000" cy="6285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03" name="Google Shape;403;g5e2c9195b7_0_241"/>
          <p:cNvSpPr txBox="1"/>
          <p:nvPr/>
        </p:nvSpPr>
        <p:spPr>
          <a:xfrm>
            <a:off x="367110" y="419100"/>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chemeClr val="lt1"/>
              </a:solidFill>
              <a:latin typeface="Century Gothic"/>
              <a:ea typeface="Century Gothic"/>
              <a:cs typeface="Century Gothic"/>
              <a:sym typeface="Century Gothic"/>
            </a:endParaRPr>
          </a:p>
        </p:txBody>
      </p:sp>
      <p:sp>
        <p:nvSpPr>
          <p:cNvPr id="404" name="Google Shape;404;g5e2c9195b7_0_241"/>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5" name="Google Shape;405;g5e2c9195b7_0_241"/>
          <p:cNvSpPr txBox="1">
            <a:spLocks noGrp="1"/>
          </p:cNvSpPr>
          <p:nvPr>
            <p:ph type="body" idx="1"/>
          </p:nvPr>
        </p:nvSpPr>
        <p:spPr>
          <a:xfrm>
            <a:off x="495301"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6" name="Google Shape;406;g5e2c9195b7_0_241"/>
          <p:cNvSpPr txBox="1">
            <a:spLocks noGrp="1"/>
          </p:cNvSpPr>
          <p:nvPr>
            <p:ph type="body" idx="2"/>
          </p:nvPr>
        </p:nvSpPr>
        <p:spPr>
          <a:xfrm>
            <a:off x="4406566"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07" name="Google Shape;407;g5e2c9195b7_0_241"/>
          <p:cNvSpPr txBox="1">
            <a:spLocks noGrp="1"/>
          </p:cNvSpPr>
          <p:nvPr>
            <p:ph type="body" idx="3"/>
          </p:nvPr>
        </p:nvSpPr>
        <p:spPr>
          <a:xfrm>
            <a:off x="8317832" y="1371600"/>
            <a:ext cx="3378900" cy="5105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408"/>
        <p:cNvGrpSpPr/>
        <p:nvPr/>
      </p:nvGrpSpPr>
      <p:grpSpPr>
        <a:xfrm>
          <a:off x="0" y="0"/>
          <a:ext cx="0" cy="0"/>
          <a:chOff x="0" y="0"/>
          <a:chExt cx="0" cy="0"/>
        </a:xfrm>
      </p:grpSpPr>
      <p:sp>
        <p:nvSpPr>
          <p:cNvPr id="409" name="Google Shape;409;g5e2c9195b7_0_248"/>
          <p:cNvSpPr/>
          <p:nvPr/>
        </p:nvSpPr>
        <p:spPr>
          <a:xfrm rot="7199872">
            <a:off x="277352" y="-2828"/>
            <a:ext cx="564636" cy="491257"/>
          </a:xfrm>
          <a:prstGeom prst="hexagon">
            <a:avLst>
              <a:gd name="adj" fmla="val 28832"/>
              <a:gd name="vf" fmla="val 115470"/>
            </a:avLst>
          </a:prstGeom>
          <a:solidFill>
            <a:srgbClr val="379CC3">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0" name="Google Shape;410;g5e2c9195b7_0_248"/>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1" name="Google Shape;411;g5e2c9195b7_0_248"/>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7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2" name="Google Shape;412;g5e2c9195b7_0_248"/>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3" name="Google Shape;413;g5e2c9195b7_0_24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4" name="Google Shape;414;g5e2c9195b7_0_24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79CC3">
              <a:alpha val="7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15" name="Google Shape;415;g5e2c9195b7_0_248"/>
          <p:cNvSpPr txBox="1"/>
          <p:nvPr/>
        </p:nvSpPr>
        <p:spPr>
          <a:xfrm>
            <a:off x="1128461" y="258181"/>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a:solidFill>
                <a:srgbClr val="7EB761"/>
              </a:solidFill>
              <a:latin typeface="Century Gothic"/>
              <a:ea typeface="Century Gothic"/>
              <a:cs typeface="Century Gothic"/>
              <a:sym typeface="Century Gothic"/>
            </a:endParaRPr>
          </a:p>
        </p:txBody>
      </p:sp>
      <p:sp>
        <p:nvSpPr>
          <p:cNvPr id="416" name="Google Shape;416;g5e2c9195b7_0_248"/>
          <p:cNvSpPr txBox="1">
            <a:spLocks noGrp="1"/>
          </p:cNvSpPr>
          <p:nvPr>
            <p:ph type="title"/>
          </p:nvPr>
        </p:nvSpPr>
        <p:spPr>
          <a:xfrm>
            <a:off x="1257300" y="281965"/>
            <a:ext cx="10439400" cy="450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7" name="Google Shape;417;g5e2c9195b7_0_248"/>
          <p:cNvSpPr txBox="1">
            <a:spLocks noGrp="1"/>
          </p:cNvSpPr>
          <p:nvPr>
            <p:ph type="body" idx="1"/>
          </p:nvPr>
        </p:nvSpPr>
        <p:spPr>
          <a:xfrm>
            <a:off x="1257300"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8" name="Google Shape;418;g5e2c9195b7_0_248"/>
          <p:cNvSpPr txBox="1">
            <a:spLocks noGrp="1"/>
          </p:cNvSpPr>
          <p:nvPr>
            <p:ph type="body" idx="2"/>
          </p:nvPr>
        </p:nvSpPr>
        <p:spPr>
          <a:xfrm>
            <a:off x="6892809" y="1130300"/>
            <a:ext cx="4794600" cy="31047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19" name="Google Shape;419;g5e2c9195b7_0_248"/>
          <p:cNvSpPr txBox="1">
            <a:spLocks noGrp="1"/>
          </p:cNvSpPr>
          <p:nvPr>
            <p:ph type="body" idx="3"/>
          </p:nvPr>
        </p:nvSpPr>
        <p:spPr>
          <a:xfrm>
            <a:off x="1257300" y="4535488"/>
            <a:ext cx="8032800" cy="1908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420"/>
        <p:cNvGrpSpPr/>
        <p:nvPr/>
      </p:nvGrpSpPr>
      <p:grpSpPr>
        <a:xfrm>
          <a:off x="0" y="0"/>
          <a:ext cx="0" cy="0"/>
          <a:chOff x="0" y="0"/>
          <a:chExt cx="0" cy="0"/>
        </a:xfrm>
      </p:grpSpPr>
      <p:sp>
        <p:nvSpPr>
          <p:cNvPr id="421" name="Google Shape;421;g5e2c9195b7_0_260"/>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2" name="Google Shape;422;g5e2c9195b7_0_260"/>
          <p:cNvSpPr/>
          <p:nvPr/>
        </p:nvSpPr>
        <p:spPr>
          <a:xfrm>
            <a:off x="0" y="1186372"/>
            <a:ext cx="11696700" cy="1146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entury Gothic"/>
              <a:ea typeface="Century Gothic"/>
              <a:cs typeface="Century Gothic"/>
              <a:sym typeface="Century Gothic"/>
            </a:endParaRPr>
          </a:p>
        </p:txBody>
      </p:sp>
      <p:sp>
        <p:nvSpPr>
          <p:cNvPr id="423" name="Google Shape;423;g5e2c9195b7_0_260"/>
          <p:cNvSpPr/>
          <p:nvPr/>
        </p:nvSpPr>
        <p:spPr>
          <a:xfrm rot="10800000">
            <a:off x="9970086" y="-10030"/>
            <a:ext cx="2222939" cy="1310954"/>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811" ty="504"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4" name="Google Shape;424;g5e2c9195b7_0_260"/>
          <p:cNvSpPr txBox="1">
            <a:spLocks noGrp="1"/>
          </p:cNvSpPr>
          <p:nvPr>
            <p:ph type="title"/>
          </p:nvPr>
        </p:nvSpPr>
        <p:spPr>
          <a:xfrm>
            <a:off x="495300" y="381001"/>
            <a:ext cx="9474000" cy="4191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5" name="Google Shape;425;g5e2c9195b7_0_260"/>
          <p:cNvSpPr txBox="1">
            <a:spLocks noGrp="1"/>
          </p:cNvSpPr>
          <p:nvPr>
            <p:ph type="body" idx="1"/>
          </p:nvPr>
        </p:nvSpPr>
        <p:spPr>
          <a:xfrm>
            <a:off x="495300" y="4451350"/>
            <a:ext cx="11201400" cy="14922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6" name="Google Shape;426;g5e2c9195b7_0_260"/>
          <p:cNvSpPr txBox="1">
            <a:spLocks noGrp="1"/>
          </p:cNvSpPr>
          <p:nvPr>
            <p:ph type="body" idx="2"/>
          </p:nvPr>
        </p:nvSpPr>
        <p:spPr>
          <a:xfrm>
            <a:off x="495300" y="1536032"/>
            <a:ext cx="3319500" cy="26274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7" name="Google Shape;427;g5e2c9195b7_0_260"/>
          <p:cNvSpPr txBox="1">
            <a:spLocks noGrp="1"/>
          </p:cNvSpPr>
          <p:nvPr>
            <p:ph type="body" idx="3"/>
          </p:nvPr>
        </p:nvSpPr>
        <p:spPr>
          <a:xfrm>
            <a:off x="4436269"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28" name="Google Shape;428;g5e2c9195b7_0_260"/>
          <p:cNvSpPr txBox="1">
            <a:spLocks noGrp="1"/>
          </p:cNvSpPr>
          <p:nvPr>
            <p:ph type="body" idx="4"/>
          </p:nvPr>
        </p:nvSpPr>
        <p:spPr>
          <a:xfrm>
            <a:off x="8377237" y="1536032"/>
            <a:ext cx="3319500" cy="2627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429"/>
        <p:cNvGrpSpPr/>
        <p:nvPr/>
      </p:nvGrpSpPr>
      <p:grpSpPr>
        <a:xfrm>
          <a:off x="0" y="0"/>
          <a:ext cx="0" cy="0"/>
          <a:chOff x="0" y="0"/>
          <a:chExt cx="0" cy="0"/>
        </a:xfrm>
      </p:grpSpPr>
      <p:sp>
        <p:nvSpPr>
          <p:cNvPr id="430" name="Google Shape;430;g5e2c9195b7_0_269"/>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1" name="Google Shape;431;g5e2c9195b7_0_269"/>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2" name="Google Shape;432;g5e2c9195b7_0_269"/>
          <p:cNvSpPr txBox="1"/>
          <p:nvPr/>
        </p:nvSpPr>
        <p:spPr>
          <a:xfrm>
            <a:off x="1483619" y="293042"/>
            <a:ext cx="9413400" cy="640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a:solidFill>
                  <a:srgbClr val="379CC3"/>
                </a:solidFill>
                <a:latin typeface="Century Gothic"/>
                <a:ea typeface="Century Gothic"/>
                <a:cs typeface="Century Gothic"/>
                <a:sym typeface="Century Gothic"/>
              </a:rPr>
              <a:t>ACKNOWLEDGEMENTS</a:t>
            </a:r>
            <a:endParaRPr/>
          </a:p>
        </p:txBody>
      </p:sp>
      <p:sp>
        <p:nvSpPr>
          <p:cNvPr id="433" name="Google Shape;433;g5e2c9195b7_0_269"/>
          <p:cNvSpPr/>
          <p:nvPr/>
        </p:nvSpPr>
        <p:spPr>
          <a:xfrm>
            <a:off x="495300" y="6249808"/>
            <a:ext cx="11201400" cy="461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800" i="1">
              <a:solidFill>
                <a:srgbClr val="757070"/>
              </a:solidFill>
              <a:latin typeface="Arial"/>
              <a:ea typeface="Arial"/>
              <a:cs typeface="Arial"/>
              <a:sym typeface="Arial"/>
            </a:endParaRPr>
          </a:p>
        </p:txBody>
      </p:sp>
      <p:pic>
        <p:nvPicPr>
          <p:cNvPr id="434" name="Google Shape;434;g5e2c9195b7_0_269"/>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435"/>
        <p:cNvGrpSpPr/>
        <p:nvPr/>
      </p:nvGrpSpPr>
      <p:grpSpPr>
        <a:xfrm>
          <a:off x="0" y="0"/>
          <a:ext cx="0" cy="0"/>
          <a:chOff x="0" y="0"/>
          <a:chExt cx="0" cy="0"/>
        </a:xfrm>
      </p:grpSpPr>
      <p:sp>
        <p:nvSpPr>
          <p:cNvPr id="436" name="Google Shape;436;g5e2c9195b7_0_275"/>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7" name="Google Shape;437;g5e2c9195b7_0_275"/>
          <p:cNvSpPr/>
          <p:nvPr/>
        </p:nvSpPr>
        <p:spPr>
          <a:xfrm rot="10800000" flipH="1">
            <a:off x="-2197" y="-2371"/>
            <a:ext cx="1631233" cy="96033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1038" sx="100003" sy="100003"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8" name="Google Shape;438;g5e2c9195b7_0_275"/>
          <p:cNvSpPr txBox="1">
            <a:spLocks noGrp="1"/>
          </p:cNvSpPr>
          <p:nvPr>
            <p:ph type="body" idx="1"/>
          </p:nvPr>
        </p:nvSpPr>
        <p:spPr>
          <a:xfrm>
            <a:off x="1257300" y="1660524"/>
            <a:ext cx="6134100" cy="4680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9" name="Google Shape;439;g5e2c9195b7_0_275"/>
          <p:cNvSpPr txBox="1">
            <a:spLocks noGrp="1"/>
          </p:cNvSpPr>
          <p:nvPr>
            <p:ph type="body" idx="2"/>
          </p:nvPr>
        </p:nvSpPr>
        <p:spPr>
          <a:xfrm>
            <a:off x="8382000" y="1660524"/>
            <a:ext cx="3314700" cy="46680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0" name="Google Shape;440;g5e2c9195b7_0_275"/>
          <p:cNvSpPr txBox="1">
            <a:spLocks noGrp="1"/>
          </p:cNvSpPr>
          <p:nvPr>
            <p:ph type="title"/>
          </p:nvPr>
        </p:nvSpPr>
        <p:spPr>
          <a:xfrm>
            <a:off x="1627997" y="266701"/>
            <a:ext cx="10515600" cy="6858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441"/>
        <p:cNvGrpSpPr/>
        <p:nvPr/>
      </p:nvGrpSpPr>
      <p:grpSpPr>
        <a:xfrm>
          <a:off x="0" y="0"/>
          <a:ext cx="0" cy="0"/>
          <a:chOff x="0" y="0"/>
          <a:chExt cx="0" cy="0"/>
        </a:xfrm>
      </p:grpSpPr>
      <p:sp>
        <p:nvSpPr>
          <p:cNvPr id="442" name="Google Shape;442;g5e2c9195b7_0_281"/>
          <p:cNvSpPr/>
          <p:nvPr/>
        </p:nvSpPr>
        <p:spPr>
          <a:xfrm>
            <a:off x="0" y="428625"/>
            <a:ext cx="12192000" cy="600000"/>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3" name="Google Shape;443;g5e2c9195b7_0_281"/>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4" name="Google Shape;444;g5e2c9195b7_0_281"/>
          <p:cNvSpPr txBox="1">
            <a:spLocks noGrp="1"/>
          </p:cNvSpPr>
          <p:nvPr>
            <p:ph type="title"/>
          </p:nvPr>
        </p:nvSpPr>
        <p:spPr>
          <a:xfrm>
            <a:off x="1257300" y="428625"/>
            <a:ext cx="10439400" cy="676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Century Gothic"/>
              <a:buNone/>
              <a:defRPr b="1">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5" name="Google Shape;445;g5e2c9195b7_0_281"/>
          <p:cNvSpPr txBox="1">
            <a:spLocks noGrp="1"/>
          </p:cNvSpPr>
          <p:nvPr>
            <p:ph type="body" idx="1"/>
          </p:nvPr>
        </p:nvSpPr>
        <p:spPr>
          <a:xfrm>
            <a:off x="1265320"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6" name="Google Shape;446;g5e2c9195b7_0_281"/>
          <p:cNvSpPr txBox="1">
            <a:spLocks noGrp="1"/>
          </p:cNvSpPr>
          <p:nvPr>
            <p:ph type="body" idx="2"/>
          </p:nvPr>
        </p:nvSpPr>
        <p:spPr>
          <a:xfrm>
            <a:off x="4847473"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7" name="Google Shape;447;g5e2c9195b7_0_281"/>
          <p:cNvSpPr txBox="1">
            <a:spLocks noGrp="1"/>
          </p:cNvSpPr>
          <p:nvPr>
            <p:ph type="body" idx="3"/>
          </p:nvPr>
        </p:nvSpPr>
        <p:spPr>
          <a:xfrm>
            <a:off x="8429625" y="1588168"/>
            <a:ext cx="3267000" cy="2659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8" name="Google Shape;448;g5e2c9195b7_0_281"/>
          <p:cNvSpPr txBox="1">
            <a:spLocks noGrp="1"/>
          </p:cNvSpPr>
          <p:nvPr>
            <p:ph type="body" idx="4"/>
          </p:nvPr>
        </p:nvSpPr>
        <p:spPr>
          <a:xfrm>
            <a:off x="1265238" y="4535150"/>
            <a:ext cx="10431600" cy="1059000"/>
          </a:xfrm>
          <a:prstGeom prst="rect">
            <a:avLst/>
          </a:prstGeom>
          <a:noFill/>
          <a:ln>
            <a:noFill/>
          </a:ln>
        </p:spPr>
        <p:txBody>
          <a:bodyPr spcFirstLastPara="1" wrap="square" lIns="91425" tIns="45700" rIns="91425" bIns="45700" anchor="t" anchorCtr="0">
            <a:noAutofit/>
          </a:bodyPr>
          <a:lstStyle>
            <a:lvl1pPr marL="457200" lvl="0" indent="-406400" algn="l" rtl="0">
              <a:lnSpc>
                <a:spcPct val="90000"/>
              </a:lnSpc>
              <a:spcBef>
                <a:spcPts val="1000"/>
              </a:spcBef>
              <a:spcAft>
                <a:spcPts val="0"/>
              </a:spcAft>
              <a:buClr>
                <a:schemeClr val="dk1"/>
              </a:buClr>
              <a:buSzPts val="2800"/>
              <a:buChar char="•"/>
              <a:defRPr/>
            </a:lvl1pPr>
            <a:lvl2pPr marL="914400" lvl="1" indent="-228600" algn="l" rtl="0">
              <a:lnSpc>
                <a:spcPct val="90000"/>
              </a:lnSpc>
              <a:spcBef>
                <a:spcPts val="500"/>
              </a:spcBef>
              <a:spcAft>
                <a:spcPts val="0"/>
              </a:spcAft>
              <a:buClr>
                <a:schemeClr val="dk1"/>
              </a:buClr>
              <a:buSzPts val="2400"/>
              <a:buNone/>
              <a:defRPr/>
            </a:lvl2pPr>
            <a:lvl3pPr marL="1371600" lvl="2" indent="-228600" algn="l" rtl="0">
              <a:lnSpc>
                <a:spcPct val="90000"/>
              </a:lnSpc>
              <a:spcBef>
                <a:spcPts val="500"/>
              </a:spcBef>
              <a:spcAft>
                <a:spcPts val="0"/>
              </a:spcAft>
              <a:buClr>
                <a:schemeClr val="dk1"/>
              </a:buClr>
              <a:buSzPts val="20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449"/>
        <p:cNvGrpSpPr/>
        <p:nvPr/>
      </p:nvGrpSpPr>
      <p:grpSpPr>
        <a:xfrm>
          <a:off x="0" y="0"/>
          <a:ext cx="0" cy="0"/>
          <a:chOff x="0" y="0"/>
          <a:chExt cx="0" cy="0"/>
        </a:xfrm>
      </p:grpSpPr>
      <p:sp>
        <p:nvSpPr>
          <p:cNvPr id="450" name="Google Shape;450;g5e2c9195b7_0_289"/>
          <p:cNvSpPr/>
          <p:nvPr/>
        </p:nvSpPr>
        <p:spPr>
          <a:xfrm flipH="1">
            <a:off x="1" y="6484538"/>
            <a:ext cx="12192000" cy="2652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1" name="Google Shape;451;g5e2c9195b7_0_289"/>
          <p:cNvSpPr txBox="1">
            <a:spLocks noGrp="1"/>
          </p:cNvSpPr>
          <p:nvPr>
            <p:ph type="title"/>
          </p:nvPr>
        </p:nvSpPr>
        <p:spPr>
          <a:xfrm>
            <a:off x="513344" y="190501"/>
            <a:ext cx="11183400" cy="571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2" name="Google Shape;452;g5e2c9195b7_0_289"/>
          <p:cNvSpPr txBox="1">
            <a:spLocks noGrp="1"/>
          </p:cNvSpPr>
          <p:nvPr>
            <p:ph type="body" idx="1"/>
          </p:nvPr>
        </p:nvSpPr>
        <p:spPr>
          <a:xfrm>
            <a:off x="495300" y="1104900"/>
            <a:ext cx="11201400" cy="2706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3" name="Google Shape;453;g5e2c9195b7_0_289"/>
          <p:cNvSpPr txBox="1">
            <a:spLocks noGrp="1"/>
          </p:cNvSpPr>
          <p:nvPr>
            <p:ph type="body" idx="2"/>
          </p:nvPr>
        </p:nvSpPr>
        <p:spPr>
          <a:xfrm>
            <a:off x="513344" y="4010044"/>
            <a:ext cx="11201400" cy="22761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53"/>
        <p:cNvGrpSpPr/>
        <p:nvPr/>
      </p:nvGrpSpPr>
      <p:grpSpPr>
        <a:xfrm>
          <a:off x="0" y="0"/>
          <a:ext cx="0" cy="0"/>
          <a:chOff x="0" y="0"/>
          <a:chExt cx="0" cy="0"/>
        </a:xfrm>
      </p:grpSpPr>
      <p:sp>
        <p:nvSpPr>
          <p:cNvPr id="54" name="Google Shape;54;p19"/>
          <p:cNvSpPr/>
          <p:nvPr/>
        </p:nvSpPr>
        <p:spPr>
          <a:xfrm>
            <a:off x="0" y="6172200"/>
            <a:ext cx="12192000" cy="6858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5" name="Google Shape;55;p19"/>
          <p:cNvSpPr/>
          <p:nvPr/>
        </p:nvSpPr>
        <p:spPr>
          <a:xfrm>
            <a:off x="0" y="1186372"/>
            <a:ext cx="11696700" cy="114553"/>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B9BD5"/>
              </a:solidFill>
              <a:latin typeface="Century Gothic"/>
              <a:ea typeface="Century Gothic"/>
              <a:cs typeface="Century Gothic"/>
              <a:sym typeface="Century Gothic"/>
            </a:endParaRPr>
          </a:p>
        </p:txBody>
      </p:sp>
      <p:sp>
        <p:nvSpPr>
          <p:cNvPr id="56" name="Google Shape;56;p19"/>
          <p:cNvSpPr/>
          <p:nvPr/>
        </p:nvSpPr>
        <p:spPr>
          <a:xfrm rot="10800000">
            <a:off x="9969288" y="-9526"/>
            <a:ext cx="2223737" cy="1310450"/>
          </a:xfrm>
          <a:custGeom>
            <a:avLst/>
            <a:gdLst/>
            <a:ahLst/>
            <a:cxnLst/>
            <a:rect l="l" t="t" r="r" b="b"/>
            <a:pathLst>
              <a:path w="1584983" h="1028199" extrusionOk="0">
                <a:moveTo>
                  <a:pt x="731" y="0"/>
                </a:moveTo>
                <a:lnTo>
                  <a:pt x="1244740" y="0"/>
                </a:lnTo>
                <a:lnTo>
                  <a:pt x="1584983" y="1028199"/>
                </a:lnTo>
                <a:lnTo>
                  <a:pt x="361" y="1023386"/>
                </a:lnTo>
                <a:cubicBezTo>
                  <a:pt x="-1024" y="683918"/>
                  <a:pt x="2116" y="339468"/>
                  <a:pt x="731" y="0"/>
                </a:cubicBezTo>
                <a:close/>
              </a:path>
            </a:pathLst>
          </a:custGeom>
          <a:blipFill rotWithShape="0">
            <a:blip r:embed="rId2">
              <a:alphaModFix/>
            </a:blip>
            <a:tile tx="-12"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7" name="Google Shape;57;p19"/>
          <p:cNvSpPr txBox="1">
            <a:spLocks noGrp="1"/>
          </p:cNvSpPr>
          <p:nvPr>
            <p:ph type="title"/>
          </p:nvPr>
        </p:nvSpPr>
        <p:spPr>
          <a:xfrm>
            <a:off x="495300" y="381001"/>
            <a:ext cx="9473988"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9"/>
          <p:cNvSpPr txBox="1">
            <a:spLocks noGrp="1"/>
          </p:cNvSpPr>
          <p:nvPr>
            <p:ph type="body" idx="1"/>
          </p:nvPr>
        </p:nvSpPr>
        <p:spPr>
          <a:xfrm>
            <a:off x="495300" y="4451350"/>
            <a:ext cx="11201400" cy="149225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9"/>
          <p:cNvSpPr txBox="1">
            <a:spLocks noGrp="1"/>
          </p:cNvSpPr>
          <p:nvPr>
            <p:ph type="body" idx="2"/>
          </p:nvPr>
        </p:nvSpPr>
        <p:spPr>
          <a:xfrm>
            <a:off x="495300" y="1536032"/>
            <a:ext cx="3319463" cy="262731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9"/>
          <p:cNvSpPr txBox="1">
            <a:spLocks noGrp="1"/>
          </p:cNvSpPr>
          <p:nvPr>
            <p:ph type="body" idx="3"/>
          </p:nvPr>
        </p:nvSpPr>
        <p:spPr>
          <a:xfrm>
            <a:off x="4436269"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9"/>
          <p:cNvSpPr txBox="1">
            <a:spLocks noGrp="1"/>
          </p:cNvSpPr>
          <p:nvPr>
            <p:ph type="body" idx="4"/>
          </p:nvPr>
        </p:nvSpPr>
        <p:spPr>
          <a:xfrm>
            <a:off x="8377237" y="1536032"/>
            <a:ext cx="3319463" cy="262731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40">
          <p15:clr>
            <a:srgbClr val="FBAE40"/>
          </p15:clr>
        </p15:guide>
        <p15:guide id="5" orient="horz" pos="960">
          <p15:clr>
            <a:srgbClr val="FBAE40"/>
          </p15:clr>
        </p15:guide>
        <p15:guide id="6" orient="horz" pos="504">
          <p15:clr>
            <a:srgbClr val="FBAE40"/>
          </p15:clr>
        </p15:guide>
        <p15:guide id="7" orient="horz" pos="40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454"/>
        <p:cNvGrpSpPr/>
        <p:nvPr/>
      </p:nvGrpSpPr>
      <p:grpSpPr>
        <a:xfrm>
          <a:off x="0" y="0"/>
          <a:ext cx="0" cy="0"/>
          <a:chOff x="0" y="0"/>
          <a:chExt cx="0" cy="0"/>
        </a:xfrm>
      </p:grpSpPr>
      <p:sp>
        <p:nvSpPr>
          <p:cNvPr id="455" name="Google Shape;455;g5e2c9195b7_0_294"/>
          <p:cNvSpPr/>
          <p:nvPr/>
        </p:nvSpPr>
        <p:spPr>
          <a:xfrm flipH="1">
            <a:off x="-1" y="0"/>
            <a:ext cx="12192000" cy="1905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6" name="Google Shape;456;g5e2c9195b7_0_294"/>
          <p:cNvSpPr/>
          <p:nvPr/>
        </p:nvSpPr>
        <p:spPr>
          <a:xfrm flipH="1">
            <a:off x="2" y="6593264"/>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7" name="Google Shape;457;g5e2c9195b7_0_29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8" name="Google Shape;458;g5e2c9195b7_0_294"/>
          <p:cNvSpPr txBox="1">
            <a:spLocks noGrp="1"/>
          </p:cNvSpPr>
          <p:nvPr>
            <p:ph type="title"/>
          </p:nvPr>
        </p:nvSpPr>
        <p:spPr>
          <a:xfrm>
            <a:off x="507332" y="442119"/>
            <a:ext cx="11189400" cy="5103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9" name="Google Shape;459;g5e2c9195b7_0_294"/>
          <p:cNvSpPr txBox="1">
            <a:spLocks noGrp="1"/>
          </p:cNvSpPr>
          <p:nvPr>
            <p:ph type="body" idx="1"/>
          </p:nvPr>
        </p:nvSpPr>
        <p:spPr>
          <a:xfrm>
            <a:off x="495300" y="1250950"/>
            <a:ext cx="11201400" cy="29004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 name="Google Shape;460;g5e2c9195b7_0_294"/>
          <p:cNvSpPr txBox="1">
            <a:spLocks noGrp="1"/>
          </p:cNvSpPr>
          <p:nvPr>
            <p:ph type="body" idx="2"/>
          </p:nvPr>
        </p:nvSpPr>
        <p:spPr>
          <a:xfrm>
            <a:off x="507332"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1" name="Google Shape;461;g5e2c9195b7_0_294"/>
          <p:cNvSpPr txBox="1">
            <a:spLocks noGrp="1"/>
          </p:cNvSpPr>
          <p:nvPr>
            <p:ph type="body" idx="3"/>
          </p:nvPr>
        </p:nvSpPr>
        <p:spPr>
          <a:xfrm>
            <a:off x="5659558" y="4511675"/>
            <a:ext cx="4485900" cy="1965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462"/>
        <p:cNvGrpSpPr/>
        <p:nvPr/>
      </p:nvGrpSpPr>
      <p:grpSpPr>
        <a:xfrm>
          <a:off x="0" y="0"/>
          <a:ext cx="0" cy="0"/>
          <a:chOff x="0" y="0"/>
          <a:chExt cx="0" cy="0"/>
        </a:xfrm>
      </p:grpSpPr>
      <p:sp>
        <p:nvSpPr>
          <p:cNvPr id="463" name="Google Shape;463;g5e2c9195b7_0_302"/>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rgbClr val="379CC3"/>
              </a:buClr>
              <a:buSzPts val="4400"/>
              <a:buFont typeface="Century Gothic"/>
              <a:buNone/>
              <a:defRPr b="1">
                <a:solidFill>
                  <a:srgbClr val="379CC3"/>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4" name="Google Shape;464;g5e2c9195b7_0_302"/>
          <p:cNvSpPr/>
          <p:nvPr/>
        </p:nvSpPr>
        <p:spPr>
          <a:xfrm>
            <a:off x="9465270" y="5257798"/>
            <a:ext cx="1839300" cy="1600200"/>
          </a:xfrm>
          <a:prstGeom prst="hexagon">
            <a:avLst>
              <a:gd name="adj" fmla="val 28832"/>
              <a:gd name="vf" fmla="val 115470"/>
            </a:avLst>
          </a:prstGeom>
          <a:solidFill>
            <a:srgbClr val="379CC3">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5" name="Google Shape;465;g5e2c9195b7_0_302"/>
          <p:cNvSpPr/>
          <p:nvPr/>
        </p:nvSpPr>
        <p:spPr>
          <a:xfrm rot="-3640874">
            <a:off x="11007441" y="5964323"/>
            <a:ext cx="1361012" cy="1181948"/>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79CC3">
              <a:alpha val="807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6" name="Google Shape;466;g5e2c9195b7_0_302"/>
          <p:cNvSpPr/>
          <p:nvPr/>
        </p:nvSpPr>
        <p:spPr>
          <a:xfrm rot="-3640874">
            <a:off x="10826761" y="4474932"/>
            <a:ext cx="1825150" cy="1575566"/>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201" ty="848"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67" name="Google Shape;467;g5e2c9195b7_0_302"/>
          <p:cNvSpPr txBox="1">
            <a:spLocks noGrp="1"/>
          </p:cNvSpPr>
          <p:nvPr>
            <p:ph type="body" idx="1"/>
          </p:nvPr>
        </p:nvSpPr>
        <p:spPr>
          <a:xfrm>
            <a:off x="495300" y="4082418"/>
            <a:ext cx="7248600" cy="23946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8" name="Google Shape;468;g5e2c9195b7_0_302"/>
          <p:cNvSpPr txBox="1">
            <a:spLocks noGrp="1"/>
          </p:cNvSpPr>
          <p:nvPr>
            <p:ph type="body" idx="2"/>
          </p:nvPr>
        </p:nvSpPr>
        <p:spPr>
          <a:xfrm>
            <a:off x="8381999"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9" name="Google Shape;469;g5e2c9195b7_0_302"/>
          <p:cNvSpPr txBox="1">
            <a:spLocks noGrp="1"/>
          </p:cNvSpPr>
          <p:nvPr>
            <p:ph type="body" idx="3"/>
          </p:nvPr>
        </p:nvSpPr>
        <p:spPr>
          <a:xfrm>
            <a:off x="443865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70" name="Google Shape;470;g5e2c9195b7_0_302"/>
          <p:cNvSpPr txBox="1">
            <a:spLocks noGrp="1"/>
          </p:cNvSpPr>
          <p:nvPr>
            <p:ph type="body" idx="4"/>
          </p:nvPr>
        </p:nvSpPr>
        <p:spPr>
          <a:xfrm>
            <a:off x="495300" y="1201006"/>
            <a:ext cx="3305400" cy="27093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62"/>
        <p:cNvGrpSpPr/>
        <p:nvPr/>
      </p:nvGrpSpPr>
      <p:grpSpPr>
        <a:xfrm>
          <a:off x="0" y="0"/>
          <a:ext cx="0" cy="0"/>
          <a:chOff x="0" y="0"/>
          <a:chExt cx="0" cy="0"/>
        </a:xfrm>
      </p:grpSpPr>
      <p:sp>
        <p:nvSpPr>
          <p:cNvPr id="63" name="Google Shape;63;p20"/>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4" name="Google Shape;64;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65" name="Google Shape;65;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4400"/>
              <a:buFont typeface="Century Gothic"/>
              <a:buNone/>
            </a:pPr>
            <a:r>
              <a:rPr lang="en-US" sz="4400" b="1">
                <a:solidFill>
                  <a:srgbClr val="379CC3"/>
                </a:solidFill>
                <a:latin typeface="Century Gothic"/>
                <a:ea typeface="Century Gothic"/>
                <a:cs typeface="Century Gothic"/>
                <a:sym typeface="Century Gothic"/>
              </a:rPr>
              <a:t>ACKNOWLEDGEMENTS</a:t>
            </a:r>
            <a:endParaRPr/>
          </a:p>
        </p:txBody>
      </p:sp>
      <p:sp>
        <p:nvSpPr>
          <p:cNvPr id="66" name="Google Shape;66;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a:p>
          <a:p>
            <a:pPr marL="0" marR="0" lvl="0" indent="0" algn="ctr" rtl="0">
              <a:spcBef>
                <a:spcPts val="0"/>
              </a:spcBef>
              <a:spcAft>
                <a:spcPts val="0"/>
              </a:spcAft>
              <a:buNone/>
            </a:pPr>
            <a:endParaRPr sz="800" i="1">
              <a:solidFill>
                <a:srgbClr val="757070"/>
              </a:solidFill>
              <a:latin typeface="Arial"/>
              <a:ea typeface="Arial"/>
              <a:cs typeface="Arial"/>
              <a:sym typeface="Arial"/>
            </a:endParaRPr>
          </a:p>
        </p:txBody>
      </p:sp>
      <p:pic>
        <p:nvPicPr>
          <p:cNvPr id="67" name="Google Shape;67;p20"/>
          <p:cNvPicPr preferRelativeResize="0"/>
          <p:nvPr/>
        </p:nvPicPr>
        <p:blipFill rotWithShape="1">
          <a:blip r:embed="rId3">
            <a:alphaModFix/>
          </a:blip>
          <a:srcRect/>
          <a:stretch/>
        </p:blipFill>
        <p:spPr>
          <a:xfrm>
            <a:off x="9584436" y="386704"/>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21"/>
          <p:cNvSpPr/>
          <p:nvPr/>
        </p:nvSpPr>
        <p:spPr>
          <a:xfrm>
            <a:off x="0" y="6591300"/>
            <a:ext cx="12192000" cy="266700"/>
          </a:xfrm>
          <a:prstGeom prst="rect">
            <a:avLst/>
          </a:prstGeom>
          <a:solidFill>
            <a:srgbClr val="379CC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0" name="Google Shape;7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1" name="Google Shape;7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79CC3"/>
              </a:buClr>
              <a:buSzPts val="4400"/>
              <a:buFont typeface="Century Gothic"/>
              <a:buNone/>
              <a:defRPr b="1">
                <a:solidFill>
                  <a:srgbClr val="379CC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22"/>
          <p:cNvSpPr/>
          <p:nvPr/>
        </p:nvSpPr>
        <p:spPr>
          <a:xfrm>
            <a:off x="0" y="428625"/>
            <a:ext cx="12192000" cy="600075"/>
          </a:xfrm>
          <a:prstGeom prst="rect">
            <a:avLst/>
          </a:prstGeom>
          <a:solidFill>
            <a:srgbClr val="379CC3"/>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6" name="Google Shape;76;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2000" sy="12000" flip="none" algn="tl"/>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77" name="Google Shape;77;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5ce13f541d_1_10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g5ce13f541d_1_107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7" name="Google Shape;107;g5ce13f541d_1_10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Google Shape;108;g5ce13f541d_1_10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9" name="Google Shape;109;g5ce13f541d_1_10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
        <p:cNvGrpSpPr/>
        <p:nvPr/>
      </p:nvGrpSpPr>
      <p:grpSpPr>
        <a:xfrm>
          <a:off x="0" y="0"/>
          <a:ext cx="0" cy="0"/>
          <a:chOff x="0" y="0"/>
          <a:chExt cx="0" cy="0"/>
        </a:xfrm>
      </p:grpSpPr>
      <p:sp>
        <p:nvSpPr>
          <p:cNvPr id="200" name="Google Shape;200;g5cee81f3cd_0_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1" name="Google Shape;201;g5cee81f3cd_0_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2" name="Google Shape;202;g5cee81f3cd_0_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3" name="Google Shape;203;g5cee81f3cd_0_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4" name="Google Shape;204;g5cee81f3cd_0_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g5e157ff890_0_9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96" name="Google Shape;296;g5e157ff890_0_9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7" name="Google Shape;297;g5e157ff890_0_9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8" name="Google Shape;298;g5e157ff890_0_9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9" name="Google Shape;299;g5e157ff890_0_9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
        <p:cNvGrpSpPr/>
        <p:nvPr/>
      </p:nvGrpSpPr>
      <p:grpSpPr>
        <a:xfrm>
          <a:off x="0" y="0"/>
          <a:ext cx="0" cy="0"/>
          <a:chOff x="0" y="0"/>
          <a:chExt cx="0" cy="0"/>
        </a:xfrm>
      </p:grpSpPr>
      <p:sp>
        <p:nvSpPr>
          <p:cNvPr id="377" name="Google Shape;377;g5e2c9195b7_0_2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78" name="Google Shape;378;g5e2c9195b7_0_21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79" name="Google Shape;379;g5e2c9195b7_0_2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0" name="Google Shape;380;g5e2c9195b7_0_2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81" name="Google Shape;381;g5e2c9195b7_0_2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8.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3.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g5ce13f541d_0_0"/>
          <p:cNvPicPr preferRelativeResize="0"/>
          <p:nvPr/>
        </p:nvPicPr>
        <p:blipFill rotWithShape="1">
          <a:blip r:embed="rId3">
            <a:alphaModFix/>
          </a:blip>
          <a:srcRect l="42742"/>
          <a:stretch/>
        </p:blipFill>
        <p:spPr>
          <a:xfrm>
            <a:off x="-10225" y="0"/>
            <a:ext cx="6981101" cy="6870174"/>
          </a:xfrm>
          <a:prstGeom prst="rect">
            <a:avLst/>
          </a:prstGeom>
          <a:noFill/>
          <a:ln>
            <a:noFill/>
          </a:ln>
        </p:spPr>
      </p:pic>
      <p:grpSp>
        <p:nvGrpSpPr>
          <p:cNvPr id="476" name="Google Shape;476;g5ce13f541d_0_0"/>
          <p:cNvGrpSpPr/>
          <p:nvPr/>
        </p:nvGrpSpPr>
        <p:grpSpPr>
          <a:xfrm>
            <a:off x="7814761" y="4115906"/>
            <a:ext cx="1881240" cy="1628439"/>
            <a:chOff x="8025208" y="3531159"/>
            <a:chExt cx="1881240" cy="1628439"/>
          </a:xfrm>
        </p:grpSpPr>
        <p:sp>
          <p:nvSpPr>
            <p:cNvPr id="477" name="Google Shape;477;g5ce13f541d_0_0"/>
            <p:cNvSpPr txBox="1"/>
            <p:nvPr/>
          </p:nvSpPr>
          <p:spPr>
            <a:xfrm>
              <a:off x="8025208" y="3531159"/>
              <a:ext cx="18207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Anastasia Kunz</a:t>
              </a:r>
              <a:endParaRPr sz="1400" b="0" i="0" u="none" strike="noStrike" cap="none">
                <a:solidFill>
                  <a:srgbClr val="3F3F3F"/>
                </a:solidFill>
                <a:latin typeface="Arial"/>
                <a:ea typeface="Arial"/>
                <a:cs typeface="Arial"/>
                <a:sym typeface="Arial"/>
              </a:endParaRPr>
            </a:p>
          </p:txBody>
        </p:sp>
        <p:sp>
          <p:nvSpPr>
            <p:cNvPr id="478" name="Google Shape;478;g5ce13f541d_0_0"/>
            <p:cNvSpPr/>
            <p:nvPr/>
          </p:nvSpPr>
          <p:spPr>
            <a:xfrm>
              <a:off x="8032648" y="3966278"/>
              <a:ext cx="18738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Genevieve Clow</a:t>
              </a:r>
              <a:endParaRPr sz="1400" b="0" i="0" u="none" strike="noStrike" cap="none">
                <a:solidFill>
                  <a:srgbClr val="3F3F3F"/>
                </a:solidFill>
                <a:latin typeface="Arial"/>
                <a:ea typeface="Arial"/>
                <a:cs typeface="Arial"/>
                <a:sym typeface="Arial"/>
              </a:endParaRPr>
            </a:p>
          </p:txBody>
        </p:sp>
        <p:sp>
          <p:nvSpPr>
            <p:cNvPr id="479" name="Google Shape;479;g5ce13f541d_0_0"/>
            <p:cNvSpPr/>
            <p:nvPr/>
          </p:nvSpPr>
          <p:spPr>
            <a:xfrm>
              <a:off x="8046764" y="4836498"/>
              <a:ext cx="1713900" cy="323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a:solidFill>
                    <a:srgbClr val="3F3F3F"/>
                  </a:solidFill>
                  <a:latin typeface="Century Gothic"/>
                  <a:ea typeface="Century Gothic"/>
                  <a:cs typeface="Century Gothic"/>
                  <a:sym typeface="Century Gothic"/>
                </a:rPr>
                <a:t>Sarah Wingard</a:t>
              </a:r>
              <a:endParaRPr sz="1400" i="0" u="none" strike="noStrike" cap="none">
                <a:solidFill>
                  <a:srgbClr val="3F3F3F"/>
                </a:solidFill>
                <a:latin typeface="Century Gothic"/>
                <a:ea typeface="Century Gothic"/>
                <a:cs typeface="Century Gothic"/>
                <a:sym typeface="Century Gothic"/>
              </a:endParaRPr>
            </a:p>
          </p:txBody>
        </p:sp>
        <p:sp>
          <p:nvSpPr>
            <p:cNvPr id="480" name="Google Shape;480;g5ce13f541d_0_0"/>
            <p:cNvSpPr/>
            <p:nvPr/>
          </p:nvSpPr>
          <p:spPr>
            <a:xfrm>
              <a:off x="8036885" y="4401385"/>
              <a:ext cx="1713900" cy="323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500"/>
                <a:buFont typeface="Arial"/>
                <a:buNone/>
              </a:pPr>
              <a:r>
                <a:rPr lang="en-US" sz="1500">
                  <a:solidFill>
                    <a:srgbClr val="3F3F3F"/>
                  </a:solidFill>
                  <a:latin typeface="Century Gothic"/>
                  <a:ea typeface="Century Gothic"/>
                  <a:cs typeface="Century Gothic"/>
                  <a:sym typeface="Century Gothic"/>
                </a:rPr>
                <a:t>Natalie Schmer</a:t>
              </a:r>
              <a:endParaRPr sz="1400" b="0" i="0" u="none" strike="noStrike" cap="none">
                <a:solidFill>
                  <a:srgbClr val="3F3F3F"/>
                </a:solidFill>
                <a:latin typeface="Arial"/>
                <a:ea typeface="Arial"/>
                <a:cs typeface="Arial"/>
                <a:sym typeface="Arial"/>
              </a:endParaRPr>
            </a:p>
          </p:txBody>
        </p:sp>
      </p:grpSp>
      <p:sp>
        <p:nvSpPr>
          <p:cNvPr id="481" name="Google Shape;481;g5ce13f541d_0_0"/>
          <p:cNvSpPr txBox="1"/>
          <p:nvPr/>
        </p:nvSpPr>
        <p:spPr>
          <a:xfrm>
            <a:off x="7605725" y="1417550"/>
            <a:ext cx="4178400" cy="1076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79CC3"/>
              </a:buClr>
              <a:buSzPts val="3200"/>
              <a:buFont typeface="Century Gothic"/>
              <a:buNone/>
            </a:pPr>
            <a:r>
              <a:rPr lang="en-US" sz="3200" b="1" i="0" u="none" strike="noStrike" cap="none">
                <a:solidFill>
                  <a:srgbClr val="379CC3"/>
                </a:solidFill>
                <a:latin typeface="Century Gothic"/>
                <a:ea typeface="Century Gothic"/>
                <a:cs typeface="Century Gothic"/>
                <a:sym typeface="Century Gothic"/>
              </a:rPr>
              <a:t>ROCKY MOUNTAIN WATER R</a:t>
            </a:r>
            <a:r>
              <a:rPr lang="en-US" sz="3200" b="1">
                <a:solidFill>
                  <a:srgbClr val="379CC3"/>
                </a:solidFill>
                <a:latin typeface="Century Gothic"/>
                <a:ea typeface="Century Gothic"/>
                <a:cs typeface="Century Gothic"/>
                <a:sym typeface="Century Gothic"/>
              </a:rPr>
              <a:t>ESOURCES</a:t>
            </a:r>
            <a:r>
              <a:rPr lang="en-US" sz="3200" b="1" i="0" u="none" strike="noStrike" cap="none">
                <a:solidFill>
                  <a:srgbClr val="379CC3"/>
                </a:solidFill>
                <a:latin typeface="Century Gothic"/>
                <a:ea typeface="Century Gothic"/>
                <a:cs typeface="Century Gothic"/>
                <a:sym typeface="Century Gothic"/>
              </a:rPr>
              <a:t> II</a:t>
            </a:r>
            <a:endParaRPr sz="1400" b="0" i="0" u="none" strike="noStrike" cap="none">
              <a:solidFill>
                <a:srgbClr val="000000"/>
              </a:solidFill>
              <a:latin typeface="Arial"/>
              <a:ea typeface="Arial"/>
              <a:cs typeface="Arial"/>
              <a:sym typeface="Arial"/>
            </a:endParaRPr>
          </a:p>
        </p:txBody>
      </p:sp>
      <p:sp>
        <p:nvSpPr>
          <p:cNvPr id="482" name="Google Shape;482;g5ce13f541d_0_0"/>
          <p:cNvSpPr txBox="1"/>
          <p:nvPr/>
        </p:nvSpPr>
        <p:spPr>
          <a:xfrm>
            <a:off x="7605725" y="2584875"/>
            <a:ext cx="4178400" cy="1418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a:solidFill>
                  <a:srgbClr val="3F3F3F"/>
                </a:solidFill>
                <a:latin typeface="Century Gothic"/>
                <a:ea typeface="Century Gothic"/>
                <a:cs typeface="Century Gothic"/>
                <a:sym typeface="Century Gothic"/>
              </a:rPr>
              <a:t>Employing NASA and ESA Earth Observations to Monitor Alpine Lake Algal Productivity in Rocky Mountain National Park</a:t>
            </a:r>
            <a:endParaRPr sz="1600" b="0" i="0" u="none" strike="noStrike" cap="none">
              <a:solidFill>
                <a:srgbClr val="1A1A1A"/>
              </a:solidFill>
              <a:latin typeface="Century Gothic"/>
              <a:ea typeface="Century Gothic"/>
              <a:cs typeface="Century Gothic"/>
              <a:sym typeface="Century Gothic"/>
            </a:endParaRPr>
          </a:p>
        </p:txBody>
      </p:sp>
      <p:pic>
        <p:nvPicPr>
          <p:cNvPr id="483" name="Google Shape;483;g5ce13f541d_0_0"/>
          <p:cNvPicPr preferRelativeResize="0"/>
          <p:nvPr/>
        </p:nvPicPr>
        <p:blipFill rotWithShape="1">
          <a:blip r:embed="rId4">
            <a:alphaModFix/>
          </a:blip>
          <a:srcRect/>
          <a:stretch/>
        </p:blipFill>
        <p:spPr>
          <a:xfrm>
            <a:off x="0" y="6065428"/>
            <a:ext cx="12192000" cy="715571"/>
          </a:xfrm>
          <a:prstGeom prst="rect">
            <a:avLst/>
          </a:prstGeom>
          <a:noFill/>
          <a:ln>
            <a:noFill/>
          </a:ln>
        </p:spPr>
      </p:pic>
      <p:sp>
        <p:nvSpPr>
          <p:cNvPr id="484" name="Google Shape;484;g5ce13f541d_0_0"/>
          <p:cNvSpPr txBox="1"/>
          <p:nvPr/>
        </p:nvSpPr>
        <p:spPr>
          <a:xfrm>
            <a:off x="3155090" y="6217180"/>
            <a:ext cx="7136700" cy="369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a:solidFill>
                  <a:schemeClr val="lt1"/>
                </a:solidFill>
                <a:latin typeface="Century Gothic"/>
                <a:ea typeface="Century Gothic"/>
                <a:cs typeface="Century Gothic"/>
                <a:sym typeface="Century Gothic"/>
              </a:rPr>
              <a:t>Colorado</a:t>
            </a:r>
            <a:r>
              <a:rPr lang="en-US" sz="1800" b="0" i="0" u="none" strike="noStrike" cap="none">
                <a:solidFill>
                  <a:schemeClr val="lt1"/>
                </a:solidFill>
                <a:latin typeface="Century Gothic"/>
                <a:ea typeface="Century Gothic"/>
                <a:cs typeface="Century Gothic"/>
                <a:sym typeface="Century Gothic"/>
              </a:rPr>
              <a:t> – </a:t>
            </a:r>
            <a:r>
              <a:rPr lang="en-US" sz="1800">
                <a:solidFill>
                  <a:schemeClr val="lt1"/>
                </a:solidFill>
                <a:latin typeface="Century Gothic"/>
                <a:ea typeface="Century Gothic"/>
                <a:cs typeface="Century Gothic"/>
                <a:sym typeface="Century Gothic"/>
              </a:rPr>
              <a:t>Fort Collins</a:t>
            </a:r>
            <a:r>
              <a:rPr lang="en-US" sz="1800" b="0" i="0" u="none" strike="noStrike" cap="none">
                <a:solidFill>
                  <a:schemeClr val="lt1"/>
                </a:solidFill>
                <a:latin typeface="Century Gothic"/>
                <a:ea typeface="Century Gothic"/>
                <a:cs typeface="Century Gothic"/>
                <a:sym typeface="Century Gothic"/>
              </a:rPr>
              <a:t> | Summer 2019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g5c45c4c98f_0_192"/>
          <p:cNvPicPr preferRelativeResize="0"/>
          <p:nvPr/>
        </p:nvPicPr>
        <p:blipFill rotWithShape="1">
          <a:blip r:embed="rId3">
            <a:alphaModFix/>
          </a:blip>
          <a:srcRect l="19646" b="14507"/>
          <a:stretch/>
        </p:blipFill>
        <p:spPr>
          <a:xfrm>
            <a:off x="0" y="0"/>
            <a:ext cx="12192000" cy="6858000"/>
          </a:xfrm>
          <a:prstGeom prst="rect">
            <a:avLst/>
          </a:prstGeom>
          <a:noFill/>
          <a:ln>
            <a:noFill/>
          </a:ln>
        </p:spPr>
      </p:pic>
      <p:sp>
        <p:nvSpPr>
          <p:cNvPr id="730" name="Google Shape;730;g5c45c4c98f_0_192"/>
          <p:cNvSpPr txBox="1"/>
          <p:nvPr/>
        </p:nvSpPr>
        <p:spPr>
          <a:xfrm>
            <a:off x="714383" y="249675"/>
            <a:ext cx="10439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FFFFFF"/>
                </a:solidFill>
                <a:latin typeface="Century Gothic"/>
                <a:ea typeface="Century Gothic"/>
                <a:cs typeface="Century Gothic"/>
                <a:sym typeface="Century Gothic"/>
              </a:rPr>
              <a:t>Earth Observations</a:t>
            </a:r>
            <a:endParaRPr>
              <a:solidFill>
                <a:srgbClr val="FFFFFF"/>
              </a:solidFill>
            </a:endParaRPr>
          </a:p>
        </p:txBody>
      </p:sp>
      <p:grpSp>
        <p:nvGrpSpPr>
          <p:cNvPr id="731" name="Google Shape;731;g5c45c4c98f_0_192"/>
          <p:cNvGrpSpPr/>
          <p:nvPr/>
        </p:nvGrpSpPr>
        <p:grpSpPr>
          <a:xfrm>
            <a:off x="4865225" y="309402"/>
            <a:ext cx="6831488" cy="3692022"/>
            <a:chOff x="4865225" y="309402"/>
            <a:chExt cx="6831488" cy="3692022"/>
          </a:xfrm>
        </p:grpSpPr>
        <p:pic>
          <p:nvPicPr>
            <p:cNvPr id="732" name="Google Shape;732;g5c45c4c98f_0_192"/>
            <p:cNvPicPr preferRelativeResize="0"/>
            <p:nvPr/>
          </p:nvPicPr>
          <p:blipFill>
            <a:blip r:embed="rId4">
              <a:alphaModFix/>
            </a:blip>
            <a:stretch>
              <a:fillRect/>
            </a:stretch>
          </p:blipFill>
          <p:spPr>
            <a:xfrm rot="-2919225">
              <a:off x="5321655" y="944618"/>
              <a:ext cx="2930863" cy="2421590"/>
            </a:xfrm>
            <a:prstGeom prst="rect">
              <a:avLst/>
            </a:prstGeom>
            <a:noFill/>
            <a:ln>
              <a:noFill/>
            </a:ln>
          </p:spPr>
        </p:pic>
        <p:sp>
          <p:nvSpPr>
            <p:cNvPr id="733" name="Google Shape;733;g5c45c4c98f_0_192"/>
            <p:cNvSpPr txBox="1"/>
            <p:nvPr/>
          </p:nvSpPr>
          <p:spPr>
            <a:xfrm>
              <a:off x="7581912" y="1048425"/>
              <a:ext cx="4114800" cy="3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rgbClr val="FFFFFF"/>
                  </a:solidFill>
                  <a:latin typeface="Century Gothic"/>
                  <a:ea typeface="Century Gothic"/>
                  <a:cs typeface="Century Gothic"/>
                  <a:sym typeface="Century Gothic"/>
                </a:rPr>
                <a:t>Landsat 8 Operational Land Imager (OLI) </a:t>
              </a:r>
              <a:endParaRPr sz="24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endParaRPr sz="2400" b="1">
                <a:solidFill>
                  <a:srgbClr val="FFFFFF"/>
                </a:solidFill>
                <a:latin typeface="Century Gothic"/>
                <a:ea typeface="Century Gothic"/>
                <a:cs typeface="Century Gothic"/>
                <a:sym typeface="Century Gothic"/>
              </a:endParaRPr>
            </a:p>
          </p:txBody>
        </p:sp>
        <p:sp>
          <p:nvSpPr>
            <p:cNvPr id="734" name="Google Shape;734;g5c45c4c98f_0_192"/>
            <p:cNvSpPr txBox="1"/>
            <p:nvPr/>
          </p:nvSpPr>
          <p:spPr>
            <a:xfrm>
              <a:off x="7741350" y="1978062"/>
              <a:ext cx="3795900" cy="4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Spatial Resolution: 30 m</a:t>
              </a:r>
              <a:endParaRPr sz="1800">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Temporal Resolution: 16 days</a:t>
              </a:r>
              <a:endParaRPr sz="1800">
                <a:solidFill>
                  <a:srgbClr val="FFFFFF"/>
                </a:solidFill>
                <a:latin typeface="Century Gothic"/>
                <a:ea typeface="Century Gothic"/>
                <a:cs typeface="Century Gothic"/>
                <a:sym typeface="Century Gothic"/>
              </a:endParaRPr>
            </a:p>
          </p:txBody>
        </p:sp>
      </p:grpSp>
      <p:grpSp>
        <p:nvGrpSpPr>
          <p:cNvPr id="735" name="Google Shape;735;g5c45c4c98f_0_192"/>
          <p:cNvGrpSpPr/>
          <p:nvPr/>
        </p:nvGrpSpPr>
        <p:grpSpPr>
          <a:xfrm>
            <a:off x="6210144" y="3412800"/>
            <a:ext cx="5772456" cy="2772348"/>
            <a:chOff x="6210144" y="3412800"/>
            <a:chExt cx="5772456" cy="2772348"/>
          </a:xfrm>
        </p:grpSpPr>
        <p:pic>
          <p:nvPicPr>
            <p:cNvPr id="736" name="Google Shape;736;g5c45c4c98f_0_192"/>
            <p:cNvPicPr preferRelativeResize="0"/>
            <p:nvPr/>
          </p:nvPicPr>
          <p:blipFill>
            <a:blip r:embed="rId5">
              <a:alphaModFix/>
            </a:blip>
            <a:stretch>
              <a:fillRect/>
            </a:stretch>
          </p:blipFill>
          <p:spPr>
            <a:xfrm rot="780971">
              <a:off x="6210144" y="3820945"/>
              <a:ext cx="3138660" cy="2364203"/>
            </a:xfrm>
            <a:prstGeom prst="rect">
              <a:avLst/>
            </a:prstGeom>
            <a:noFill/>
            <a:ln>
              <a:noFill/>
            </a:ln>
          </p:spPr>
        </p:pic>
        <p:sp>
          <p:nvSpPr>
            <p:cNvPr id="737" name="Google Shape;737;g5c45c4c98f_0_192"/>
            <p:cNvSpPr txBox="1"/>
            <p:nvPr/>
          </p:nvSpPr>
          <p:spPr>
            <a:xfrm>
              <a:off x="7381875" y="3412800"/>
              <a:ext cx="4600725" cy="68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rgbClr val="FFFFFF"/>
                  </a:solidFill>
                  <a:latin typeface="Century Gothic"/>
                  <a:ea typeface="Century Gothic"/>
                  <a:cs typeface="Century Gothic"/>
                  <a:sym typeface="Century Gothic"/>
                </a:rPr>
                <a:t>ESA’s Sentinel-2 </a:t>
              </a:r>
              <a:r>
                <a:rPr lang="en-US" sz="2400" b="1" dirty="0" err="1">
                  <a:solidFill>
                    <a:srgbClr val="FFFFFF"/>
                  </a:solidFill>
                  <a:latin typeface="Century Gothic"/>
                  <a:ea typeface="Century Gothic"/>
                  <a:cs typeface="Century Gothic"/>
                  <a:sym typeface="Century Gothic"/>
                </a:rPr>
                <a:t>MultiSpectral</a:t>
              </a:r>
              <a:r>
                <a:rPr lang="en-US" sz="2400" b="1" dirty="0">
                  <a:solidFill>
                    <a:srgbClr val="FFFFFF"/>
                  </a:solidFill>
                  <a:latin typeface="Century Gothic"/>
                  <a:ea typeface="Century Gothic"/>
                  <a:cs typeface="Century Gothic"/>
                  <a:sym typeface="Century Gothic"/>
                </a:rPr>
                <a:t> Instrument (MSI)</a:t>
              </a:r>
              <a:endParaRPr sz="2400" b="1" dirty="0">
                <a:solidFill>
                  <a:srgbClr val="FFFFFF"/>
                </a:solidFill>
                <a:latin typeface="Century Gothic"/>
                <a:ea typeface="Century Gothic"/>
                <a:cs typeface="Century Gothic"/>
                <a:sym typeface="Century Gothic"/>
              </a:endParaRPr>
            </a:p>
          </p:txBody>
        </p:sp>
        <p:sp>
          <p:nvSpPr>
            <p:cNvPr id="738" name="Google Shape;738;g5c45c4c98f_0_192"/>
            <p:cNvSpPr txBox="1"/>
            <p:nvPr/>
          </p:nvSpPr>
          <p:spPr>
            <a:xfrm>
              <a:off x="7922400" y="4395312"/>
              <a:ext cx="3795900" cy="4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Spatial Resolution: 10 - 20  m</a:t>
              </a:r>
              <a:endParaRPr sz="1800">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Temporal Resolution: 5 days</a:t>
              </a:r>
              <a:endParaRPr sz="1800">
                <a:solidFill>
                  <a:srgbClr val="FFFFFF"/>
                </a:solidFill>
                <a:latin typeface="Century Gothic"/>
                <a:ea typeface="Century Gothic"/>
                <a:cs typeface="Century Gothic"/>
                <a:sym typeface="Century Gothic"/>
              </a:endParaRPr>
            </a:p>
          </p:txBody>
        </p:sp>
      </p:grpSp>
      <p:sp>
        <p:nvSpPr>
          <p:cNvPr id="739" name="Google Shape;739;g5c45c4c98f_0_192"/>
          <p:cNvSpPr txBox="1"/>
          <p:nvPr/>
        </p:nvSpPr>
        <p:spPr>
          <a:xfrm>
            <a:off x="0" y="6553200"/>
            <a:ext cx="2314500" cy="3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F3F3F3"/>
                </a:solidFill>
                <a:latin typeface="Century Gothic"/>
                <a:ea typeface="Century Gothic"/>
                <a:cs typeface="Century Gothic"/>
                <a:sym typeface="Century Gothic"/>
              </a:rPr>
              <a:t>Image source: Pixabay</a:t>
            </a:r>
            <a:endParaRPr sz="1100">
              <a:solidFill>
                <a:srgbClr val="F3F3F3"/>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1"/>
                                        </p:tgtEl>
                                        <p:attrNameLst>
                                          <p:attrName>style.visibility</p:attrName>
                                        </p:attrNameLst>
                                      </p:cBhvr>
                                      <p:to>
                                        <p:strVal val="visible"/>
                                      </p:to>
                                    </p:set>
                                    <p:anim calcmode="lin" valueType="num">
                                      <p:cBhvr additive="base">
                                        <p:cTn id="7" dur="1000"/>
                                        <p:tgtEl>
                                          <p:spTgt spid="73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35"/>
                                        </p:tgtEl>
                                        <p:attrNameLst>
                                          <p:attrName>style.visibility</p:attrName>
                                        </p:attrNameLst>
                                      </p:cBhvr>
                                      <p:to>
                                        <p:strVal val="visible"/>
                                      </p:to>
                                    </p:set>
                                    <p:anim calcmode="lin" valueType="num">
                                      <p:cBhvr additive="base">
                                        <p:cTn id="12" dur="1000"/>
                                        <p:tgtEl>
                                          <p:spTgt spid="7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5ce6f4d743_2_11"/>
          <p:cNvSpPr txBox="1">
            <a:spLocks noGrp="1"/>
          </p:cNvSpPr>
          <p:nvPr>
            <p:ph type="title"/>
          </p:nvPr>
        </p:nvSpPr>
        <p:spPr>
          <a:xfrm>
            <a:off x="1289384" y="366103"/>
            <a:ext cx="105156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Remote Sensing of Chlorophyll-a</a:t>
            </a:r>
            <a:endParaRPr/>
          </a:p>
        </p:txBody>
      </p:sp>
      <p:sp>
        <p:nvSpPr>
          <p:cNvPr id="746" name="Google Shape;746;g5ce6f4d743_2_11"/>
          <p:cNvSpPr txBox="1"/>
          <p:nvPr/>
        </p:nvSpPr>
        <p:spPr>
          <a:xfrm>
            <a:off x="3202650" y="952500"/>
            <a:ext cx="5786700" cy="6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434343"/>
                </a:solidFill>
                <a:latin typeface="Century Gothic"/>
                <a:ea typeface="Century Gothic"/>
                <a:cs typeface="Century Gothic"/>
                <a:sym typeface="Century Gothic"/>
              </a:rPr>
              <a:t>Spectral Reflectance of Vegetation </a:t>
            </a:r>
            <a:endParaRPr sz="2400">
              <a:solidFill>
                <a:srgbClr val="434343"/>
              </a:solidFill>
              <a:latin typeface="Century Gothic"/>
              <a:ea typeface="Century Gothic"/>
              <a:cs typeface="Century Gothic"/>
              <a:sym typeface="Century Gothic"/>
            </a:endParaRPr>
          </a:p>
        </p:txBody>
      </p:sp>
      <p:pic>
        <p:nvPicPr>
          <p:cNvPr id="747" name="Google Shape;747;g5ce6f4d743_2_11"/>
          <p:cNvPicPr preferRelativeResize="0"/>
          <p:nvPr/>
        </p:nvPicPr>
        <p:blipFill>
          <a:blip r:embed="rId3">
            <a:alphaModFix/>
          </a:blip>
          <a:stretch>
            <a:fillRect/>
          </a:stretch>
        </p:blipFill>
        <p:spPr>
          <a:xfrm>
            <a:off x="2228850" y="1569600"/>
            <a:ext cx="7734300" cy="4314825"/>
          </a:xfrm>
          <a:prstGeom prst="rect">
            <a:avLst/>
          </a:prstGeom>
          <a:noFill/>
          <a:ln>
            <a:noFill/>
          </a:ln>
        </p:spPr>
      </p:pic>
      <p:sp>
        <p:nvSpPr>
          <p:cNvPr id="748" name="Google Shape;748;g5ce6f4d743_2_11"/>
          <p:cNvSpPr/>
          <p:nvPr/>
        </p:nvSpPr>
        <p:spPr>
          <a:xfrm>
            <a:off x="2963025" y="1720475"/>
            <a:ext cx="239700" cy="3697800"/>
          </a:xfrm>
          <a:prstGeom prst="rect">
            <a:avLst/>
          </a:prstGeom>
          <a:solidFill>
            <a:srgbClr val="6D9EEB">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g5ce6f4d743_2_11"/>
          <p:cNvSpPr/>
          <p:nvPr/>
        </p:nvSpPr>
        <p:spPr>
          <a:xfrm>
            <a:off x="3239200" y="1720600"/>
            <a:ext cx="215100" cy="3697800"/>
          </a:xfrm>
          <a:prstGeom prst="rect">
            <a:avLst/>
          </a:prstGeom>
          <a:solidFill>
            <a:srgbClr val="93C47D">
              <a:alpha val="5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5ce6f4d743_2_11"/>
          <p:cNvSpPr/>
          <p:nvPr/>
        </p:nvSpPr>
        <p:spPr>
          <a:xfrm>
            <a:off x="3600675" y="1720600"/>
            <a:ext cx="215100" cy="3697800"/>
          </a:xfrm>
          <a:prstGeom prst="rect">
            <a:avLst/>
          </a:prstGeom>
          <a:solidFill>
            <a:srgbClr val="E06666">
              <a:alpha val="546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g5ce6f4d743_2_11"/>
          <p:cNvSpPr txBox="1"/>
          <p:nvPr/>
        </p:nvSpPr>
        <p:spPr>
          <a:xfrm>
            <a:off x="2633125" y="3636875"/>
            <a:ext cx="1415700" cy="578400"/>
          </a:xfrm>
          <a:prstGeom prst="rect">
            <a:avLst/>
          </a:prstGeom>
          <a:solidFill>
            <a:srgbClr val="E0E0E0">
              <a:alpha val="68720"/>
            </a:srgbClr>
          </a:solidFill>
          <a:ln w="9525" cap="flat" cmpd="sng">
            <a:solidFill>
              <a:srgbClr val="66666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rgbClr val="434343"/>
                </a:solidFill>
                <a:latin typeface="Century Gothic"/>
                <a:ea typeface="Century Gothic"/>
                <a:cs typeface="Century Gothic"/>
                <a:sym typeface="Century Gothic"/>
              </a:rPr>
              <a:t>Chlorophyll-a Absorption</a:t>
            </a:r>
            <a:endParaRPr b="1">
              <a:solidFill>
                <a:srgbClr val="434343"/>
              </a:solidFill>
              <a:latin typeface="Century Gothic"/>
              <a:ea typeface="Century Gothic"/>
              <a:cs typeface="Century Gothic"/>
              <a:sym typeface="Century Gothic"/>
            </a:endParaRPr>
          </a:p>
        </p:txBody>
      </p:sp>
      <p:cxnSp>
        <p:nvCxnSpPr>
          <p:cNvPr id="752" name="Google Shape;752;g5ce6f4d743_2_11"/>
          <p:cNvCxnSpPr>
            <a:stCxn id="751" idx="2"/>
          </p:cNvCxnSpPr>
          <p:nvPr/>
        </p:nvCxnSpPr>
        <p:spPr>
          <a:xfrm flipH="1">
            <a:off x="3051475" y="4215275"/>
            <a:ext cx="289500" cy="776100"/>
          </a:xfrm>
          <a:prstGeom prst="straightConnector1">
            <a:avLst/>
          </a:prstGeom>
          <a:noFill/>
          <a:ln w="9525" cap="flat" cmpd="sng">
            <a:solidFill>
              <a:schemeClr val="dk2"/>
            </a:solidFill>
            <a:prstDash val="solid"/>
            <a:round/>
            <a:headEnd type="none" w="med" len="med"/>
            <a:tailEnd type="triangle" w="med" len="med"/>
          </a:ln>
        </p:spPr>
      </p:cxnSp>
      <p:cxnSp>
        <p:nvCxnSpPr>
          <p:cNvPr id="753" name="Google Shape;753;g5ce6f4d743_2_11"/>
          <p:cNvCxnSpPr/>
          <p:nvPr/>
        </p:nvCxnSpPr>
        <p:spPr>
          <a:xfrm>
            <a:off x="3354125" y="4222600"/>
            <a:ext cx="336300" cy="726900"/>
          </a:xfrm>
          <a:prstGeom prst="straightConnector1">
            <a:avLst/>
          </a:prstGeom>
          <a:noFill/>
          <a:ln w="9525" cap="flat" cmpd="sng">
            <a:solidFill>
              <a:schemeClr val="dk2"/>
            </a:solidFill>
            <a:prstDash val="solid"/>
            <a:round/>
            <a:headEnd type="none" w="med" len="med"/>
            <a:tailEnd type="triangle" w="med" len="med"/>
          </a:ln>
        </p:spPr>
      </p:cxnSp>
      <p:sp>
        <p:nvSpPr>
          <p:cNvPr id="754" name="Google Shape;754;g5ce6f4d743_2_11"/>
          <p:cNvSpPr/>
          <p:nvPr/>
        </p:nvSpPr>
        <p:spPr>
          <a:xfrm>
            <a:off x="4021900" y="1720475"/>
            <a:ext cx="494400" cy="3697800"/>
          </a:xfrm>
          <a:prstGeom prst="rect">
            <a:avLst/>
          </a:prstGeom>
          <a:solidFill>
            <a:srgbClr val="A61C00">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g5ce6f4d743_2_11"/>
          <p:cNvSpPr txBox="1"/>
          <p:nvPr/>
        </p:nvSpPr>
        <p:spPr>
          <a:xfrm>
            <a:off x="4621800" y="5660875"/>
            <a:ext cx="29484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434343"/>
                </a:solidFill>
                <a:latin typeface="Century Gothic"/>
                <a:ea typeface="Century Gothic"/>
                <a:cs typeface="Century Gothic"/>
                <a:sym typeface="Century Gothic"/>
              </a:rPr>
              <a:t>Wavelength (μm)</a:t>
            </a:r>
            <a:endParaRPr sz="2400">
              <a:solidFill>
                <a:srgbClr val="434343"/>
              </a:solidFill>
              <a:latin typeface="Century Gothic"/>
              <a:ea typeface="Century Gothic"/>
              <a:cs typeface="Century Gothic"/>
              <a:sym typeface="Century Gothic"/>
            </a:endParaRPr>
          </a:p>
        </p:txBody>
      </p:sp>
      <p:sp>
        <p:nvSpPr>
          <p:cNvPr id="756" name="Google Shape;756;g5ce6f4d743_2_11"/>
          <p:cNvSpPr txBox="1"/>
          <p:nvPr/>
        </p:nvSpPr>
        <p:spPr>
          <a:xfrm>
            <a:off x="2892800" y="1411125"/>
            <a:ext cx="437400" cy="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34343"/>
                </a:solidFill>
                <a:latin typeface="Century Gothic"/>
                <a:ea typeface="Century Gothic"/>
                <a:cs typeface="Century Gothic"/>
                <a:sym typeface="Century Gothic"/>
              </a:rPr>
              <a:t>B2</a:t>
            </a:r>
            <a:endParaRPr>
              <a:solidFill>
                <a:srgbClr val="434343"/>
              </a:solidFill>
              <a:latin typeface="Century Gothic"/>
              <a:ea typeface="Century Gothic"/>
              <a:cs typeface="Century Gothic"/>
              <a:sym typeface="Century Gothic"/>
            </a:endParaRPr>
          </a:p>
        </p:txBody>
      </p:sp>
      <p:sp>
        <p:nvSpPr>
          <p:cNvPr id="757" name="Google Shape;757;g5ce6f4d743_2_11"/>
          <p:cNvSpPr txBox="1"/>
          <p:nvPr/>
        </p:nvSpPr>
        <p:spPr>
          <a:xfrm>
            <a:off x="3200425" y="1411125"/>
            <a:ext cx="437400" cy="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34343"/>
                </a:solidFill>
                <a:latin typeface="Century Gothic"/>
                <a:ea typeface="Century Gothic"/>
                <a:cs typeface="Century Gothic"/>
                <a:sym typeface="Century Gothic"/>
              </a:rPr>
              <a:t>B3</a:t>
            </a:r>
            <a:endParaRPr>
              <a:solidFill>
                <a:srgbClr val="434343"/>
              </a:solidFill>
              <a:latin typeface="Century Gothic"/>
              <a:ea typeface="Century Gothic"/>
              <a:cs typeface="Century Gothic"/>
              <a:sym typeface="Century Gothic"/>
            </a:endParaRPr>
          </a:p>
        </p:txBody>
      </p:sp>
      <p:sp>
        <p:nvSpPr>
          <p:cNvPr id="758" name="Google Shape;758;g5ce6f4d743_2_11"/>
          <p:cNvSpPr txBox="1"/>
          <p:nvPr/>
        </p:nvSpPr>
        <p:spPr>
          <a:xfrm>
            <a:off x="3493925" y="1411125"/>
            <a:ext cx="437400" cy="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34343"/>
                </a:solidFill>
                <a:latin typeface="Century Gothic"/>
                <a:ea typeface="Century Gothic"/>
                <a:cs typeface="Century Gothic"/>
                <a:sym typeface="Century Gothic"/>
              </a:rPr>
              <a:t>B4</a:t>
            </a:r>
            <a:endParaRPr>
              <a:solidFill>
                <a:srgbClr val="434343"/>
              </a:solidFill>
              <a:latin typeface="Century Gothic"/>
              <a:ea typeface="Century Gothic"/>
              <a:cs typeface="Century Gothic"/>
              <a:sym typeface="Century Gothic"/>
            </a:endParaRPr>
          </a:p>
        </p:txBody>
      </p:sp>
      <p:sp>
        <p:nvSpPr>
          <p:cNvPr id="759" name="Google Shape;759;g5ce6f4d743_2_11"/>
          <p:cNvSpPr txBox="1"/>
          <p:nvPr/>
        </p:nvSpPr>
        <p:spPr>
          <a:xfrm>
            <a:off x="4095050" y="1411125"/>
            <a:ext cx="437400" cy="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434343"/>
                </a:solidFill>
                <a:latin typeface="Century Gothic"/>
                <a:ea typeface="Century Gothic"/>
                <a:cs typeface="Century Gothic"/>
                <a:sym typeface="Century Gothic"/>
              </a:rPr>
              <a:t>B8</a:t>
            </a:r>
            <a:endParaRPr>
              <a:solidFill>
                <a:srgbClr val="434343"/>
              </a:solidFill>
              <a:latin typeface="Century Gothic"/>
              <a:ea typeface="Century Gothic"/>
              <a:cs typeface="Century Gothic"/>
              <a:sym typeface="Century Gothic"/>
            </a:endParaRPr>
          </a:p>
        </p:txBody>
      </p:sp>
      <p:sp>
        <p:nvSpPr>
          <p:cNvPr id="760" name="Google Shape;760;g5ce6f4d743_2_11"/>
          <p:cNvSpPr txBox="1"/>
          <p:nvPr/>
        </p:nvSpPr>
        <p:spPr>
          <a:xfrm rot="-5400000">
            <a:off x="690300" y="3231000"/>
            <a:ext cx="2681100" cy="39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434343"/>
                </a:solidFill>
                <a:latin typeface="Century Gothic"/>
                <a:ea typeface="Century Gothic"/>
                <a:cs typeface="Century Gothic"/>
                <a:sym typeface="Century Gothic"/>
              </a:rPr>
              <a:t>Reflection (%)</a:t>
            </a:r>
            <a:endParaRPr sz="2400">
              <a:solidFill>
                <a:srgbClr val="434343"/>
              </a:solidFill>
              <a:latin typeface="Century Gothic"/>
              <a:ea typeface="Century Gothic"/>
              <a:cs typeface="Century Gothic"/>
              <a:sym typeface="Century Gothic"/>
            </a:endParaRPr>
          </a:p>
        </p:txBody>
      </p:sp>
      <p:sp>
        <p:nvSpPr>
          <p:cNvPr id="761" name="Google Shape;761;g5ce6f4d743_2_11"/>
          <p:cNvSpPr txBox="1"/>
          <p:nvPr/>
        </p:nvSpPr>
        <p:spPr>
          <a:xfrm>
            <a:off x="8629650" y="6191250"/>
            <a:ext cx="3695700" cy="4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Century Gothic"/>
                <a:ea typeface="Century Gothic"/>
                <a:cs typeface="Century Gothic"/>
                <a:sym typeface="Century Gothic"/>
              </a:rPr>
              <a:t>Spectral Reflectance Data: Humboldt State University</a:t>
            </a:r>
            <a:endParaRPr sz="1000">
              <a:solidFill>
                <a:srgbClr val="FFFFFF"/>
              </a:solidFill>
              <a:latin typeface="Century Gothic"/>
              <a:ea typeface="Century Gothic"/>
              <a:cs typeface="Century Gothic"/>
              <a:sym typeface="Century Gothic"/>
            </a:endParaRPr>
          </a:p>
        </p:txBody>
      </p:sp>
      <p:cxnSp>
        <p:nvCxnSpPr>
          <p:cNvPr id="762" name="Google Shape;762;g5ce6f4d743_2_11"/>
          <p:cNvCxnSpPr/>
          <p:nvPr/>
        </p:nvCxnSpPr>
        <p:spPr>
          <a:xfrm rot="10800000">
            <a:off x="4648250" y="1971525"/>
            <a:ext cx="3343200" cy="476400"/>
          </a:xfrm>
          <a:prstGeom prst="curvedConnector3">
            <a:avLst>
              <a:gd name="adj1" fmla="val 50000"/>
            </a:avLst>
          </a:prstGeom>
          <a:noFill/>
          <a:ln w="19050" cap="flat" cmpd="sng">
            <a:solidFill>
              <a:srgbClr val="434343"/>
            </a:solidFill>
            <a:prstDash val="solid"/>
            <a:round/>
            <a:headEnd type="none" w="med" len="med"/>
            <a:tailEnd type="triangle" w="med" len="med"/>
          </a:ln>
        </p:spPr>
      </p:cxnSp>
      <p:sp>
        <p:nvSpPr>
          <p:cNvPr id="763" name="Google Shape;763;g5ce6f4d743_2_11"/>
          <p:cNvSpPr txBox="1"/>
          <p:nvPr/>
        </p:nvSpPr>
        <p:spPr>
          <a:xfrm>
            <a:off x="8066250" y="2193225"/>
            <a:ext cx="1514400" cy="72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Century Gothic"/>
                <a:ea typeface="Century Gothic"/>
                <a:cs typeface="Century Gothic"/>
                <a:sym typeface="Century Gothic"/>
              </a:rPr>
              <a:t>Sentinel-2 bands</a:t>
            </a:r>
            <a:endParaRPr sz="18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fade">
                                      <p:cBhvr>
                                        <p:cTn id="7" dur="1000"/>
                                        <p:tgtEl>
                                          <p:spTgt spid="751"/>
                                        </p:tgtEl>
                                      </p:cBhvr>
                                    </p:animEffect>
                                  </p:childTnLst>
                                </p:cTn>
                              </p:par>
                              <p:par>
                                <p:cTn id="8" presetID="10" presetClass="entr" presetSubtype="0" fill="hold" nodeType="withEffect">
                                  <p:stCondLst>
                                    <p:cond delay="0"/>
                                  </p:stCondLst>
                                  <p:childTnLst>
                                    <p:set>
                                      <p:cBhvr>
                                        <p:cTn id="9" dur="1" fill="hold">
                                          <p:stCondLst>
                                            <p:cond delay="0"/>
                                          </p:stCondLst>
                                        </p:cTn>
                                        <p:tgtEl>
                                          <p:spTgt spid="752"/>
                                        </p:tgtEl>
                                        <p:attrNameLst>
                                          <p:attrName>style.visibility</p:attrName>
                                        </p:attrNameLst>
                                      </p:cBhvr>
                                      <p:to>
                                        <p:strVal val="visible"/>
                                      </p:to>
                                    </p:set>
                                    <p:animEffect transition="in" filter="fade">
                                      <p:cBhvr>
                                        <p:cTn id="10" dur="1000"/>
                                        <p:tgtEl>
                                          <p:spTgt spid="752"/>
                                        </p:tgtEl>
                                      </p:cBhvr>
                                    </p:animEffect>
                                  </p:childTnLst>
                                </p:cTn>
                              </p:par>
                              <p:par>
                                <p:cTn id="11" presetID="10" presetClass="entr" presetSubtype="0" fill="hold" nodeType="withEffect">
                                  <p:stCondLst>
                                    <p:cond delay="0"/>
                                  </p:stCondLst>
                                  <p:childTnLst>
                                    <p:set>
                                      <p:cBhvr>
                                        <p:cTn id="12" dur="1" fill="hold">
                                          <p:stCondLst>
                                            <p:cond delay="0"/>
                                          </p:stCondLst>
                                        </p:cTn>
                                        <p:tgtEl>
                                          <p:spTgt spid="753"/>
                                        </p:tgtEl>
                                        <p:attrNameLst>
                                          <p:attrName>style.visibility</p:attrName>
                                        </p:attrNameLst>
                                      </p:cBhvr>
                                      <p:to>
                                        <p:strVal val="visible"/>
                                      </p:to>
                                    </p:set>
                                    <p:animEffect transition="in" filter="fade">
                                      <p:cBhvr>
                                        <p:cTn id="13" dur="1000"/>
                                        <p:tgtEl>
                                          <p:spTgt spid="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g5ce6603068_0_0"/>
          <p:cNvPicPr preferRelativeResize="0"/>
          <p:nvPr/>
        </p:nvPicPr>
        <p:blipFill>
          <a:blip r:embed="rId3">
            <a:alphaModFix/>
          </a:blip>
          <a:stretch>
            <a:fillRect/>
          </a:stretch>
        </p:blipFill>
        <p:spPr>
          <a:xfrm>
            <a:off x="5020150" y="1321975"/>
            <a:ext cx="3725825" cy="809400"/>
          </a:xfrm>
          <a:prstGeom prst="rect">
            <a:avLst/>
          </a:prstGeom>
          <a:noFill/>
          <a:ln>
            <a:noFill/>
          </a:ln>
        </p:spPr>
      </p:pic>
      <p:sp>
        <p:nvSpPr>
          <p:cNvPr id="770" name="Google Shape;770;g5ce6603068_0_0"/>
          <p:cNvSpPr/>
          <p:nvPr/>
        </p:nvSpPr>
        <p:spPr>
          <a:xfrm>
            <a:off x="517424" y="2537025"/>
            <a:ext cx="4260600" cy="910200"/>
          </a:xfrm>
          <a:prstGeom prst="roundRect">
            <a:avLst>
              <a:gd name="adj" fmla="val 16667"/>
            </a:avLst>
          </a:prstGeom>
          <a:solidFill>
            <a:srgbClr val="379CC3">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g5ce6603068_0_0"/>
          <p:cNvSpPr/>
          <p:nvPr/>
        </p:nvSpPr>
        <p:spPr>
          <a:xfrm>
            <a:off x="517424" y="1474375"/>
            <a:ext cx="4260600" cy="910200"/>
          </a:xfrm>
          <a:prstGeom prst="roundRect">
            <a:avLst>
              <a:gd name="adj" fmla="val 16667"/>
            </a:avLst>
          </a:prstGeom>
          <a:solidFill>
            <a:srgbClr val="379CC3">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5ce6603068_0_0"/>
          <p:cNvSpPr txBox="1"/>
          <p:nvPr/>
        </p:nvSpPr>
        <p:spPr>
          <a:xfrm>
            <a:off x="1257308" y="270650"/>
            <a:ext cx="10439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379CC3"/>
                </a:solidFill>
                <a:latin typeface="Century Gothic"/>
                <a:ea typeface="Century Gothic"/>
                <a:cs typeface="Century Gothic"/>
                <a:sym typeface="Century Gothic"/>
              </a:rPr>
              <a:t>Methodology</a:t>
            </a:r>
            <a:r>
              <a:rPr lang="en-US" sz="4400" b="1">
                <a:solidFill>
                  <a:srgbClr val="379CC3"/>
                </a:solidFill>
                <a:latin typeface="Century Gothic"/>
                <a:ea typeface="Century Gothic"/>
                <a:cs typeface="Century Gothic"/>
                <a:sym typeface="Century Gothic"/>
              </a:rPr>
              <a:t>: </a:t>
            </a:r>
            <a:r>
              <a:rPr lang="en-US" sz="4400" b="1" i="0" u="none" strike="noStrike" cap="none">
                <a:solidFill>
                  <a:srgbClr val="379CC3"/>
                </a:solidFill>
                <a:latin typeface="Century Gothic"/>
                <a:ea typeface="Century Gothic"/>
                <a:cs typeface="Century Gothic"/>
                <a:sym typeface="Century Gothic"/>
              </a:rPr>
              <a:t>Correlations</a:t>
            </a:r>
            <a:endParaRPr sz="1400" b="0" i="0" u="none" strike="noStrike" cap="none">
              <a:solidFill>
                <a:srgbClr val="000000"/>
              </a:solidFill>
              <a:latin typeface="Arial"/>
              <a:ea typeface="Arial"/>
              <a:cs typeface="Arial"/>
              <a:sym typeface="Arial"/>
            </a:endParaRPr>
          </a:p>
        </p:txBody>
      </p:sp>
      <p:sp>
        <p:nvSpPr>
          <p:cNvPr id="773" name="Google Shape;773;g5ce6603068_0_0"/>
          <p:cNvSpPr/>
          <p:nvPr/>
        </p:nvSpPr>
        <p:spPr>
          <a:xfrm>
            <a:off x="517424" y="3599675"/>
            <a:ext cx="4260600" cy="910200"/>
          </a:xfrm>
          <a:prstGeom prst="roundRect">
            <a:avLst>
              <a:gd name="adj" fmla="val 16667"/>
            </a:avLst>
          </a:prstGeom>
          <a:solidFill>
            <a:srgbClr val="379CC3">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g5ce6603068_0_0"/>
          <p:cNvSpPr/>
          <p:nvPr/>
        </p:nvSpPr>
        <p:spPr>
          <a:xfrm>
            <a:off x="517424" y="4662300"/>
            <a:ext cx="4260600" cy="910200"/>
          </a:xfrm>
          <a:prstGeom prst="roundRect">
            <a:avLst>
              <a:gd name="adj" fmla="val 16667"/>
            </a:avLst>
          </a:prstGeom>
          <a:solidFill>
            <a:srgbClr val="379CC3">
              <a:alpha val="39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g5ce6603068_0_0"/>
          <p:cNvSpPr/>
          <p:nvPr/>
        </p:nvSpPr>
        <p:spPr>
          <a:xfrm>
            <a:off x="676124" y="1546975"/>
            <a:ext cx="3943200" cy="68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Averaged field data points over water column </a:t>
            </a:r>
            <a:endParaRPr sz="1800" b="0" i="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rgbClr val="000000"/>
              </a:buClr>
              <a:buSzPts val="1800"/>
              <a:buFont typeface="Arial"/>
              <a:buNone/>
            </a:pPr>
            <a:endParaRPr sz="1800" b="0" i="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rgbClr val="000000"/>
              </a:buClr>
              <a:buSzPts val="1800"/>
              <a:buFont typeface="Arial"/>
              <a:buNone/>
            </a:pPr>
            <a:endParaRPr sz="1800" b="0" i="0" u="none" strike="noStrike" cap="none">
              <a:solidFill>
                <a:srgbClr val="434343"/>
              </a:solidFill>
              <a:latin typeface="Century Gothic"/>
              <a:ea typeface="Century Gothic"/>
              <a:cs typeface="Century Gothic"/>
              <a:sym typeface="Century Gothic"/>
            </a:endParaRPr>
          </a:p>
        </p:txBody>
      </p:sp>
      <p:sp>
        <p:nvSpPr>
          <p:cNvPr id="776" name="Google Shape;776;g5ce6603068_0_0"/>
          <p:cNvSpPr/>
          <p:nvPr/>
        </p:nvSpPr>
        <p:spPr>
          <a:xfrm>
            <a:off x="1020824" y="2648175"/>
            <a:ext cx="3253800" cy="687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600"/>
              </a:spcBef>
              <a:spcAft>
                <a:spcPts val="0"/>
              </a:spcAft>
              <a:buClr>
                <a:srgbClr val="000000"/>
              </a:buClr>
              <a:buSzPts val="1800"/>
              <a:buFont typeface="Arial"/>
              <a:buNone/>
            </a:pPr>
            <a:r>
              <a:rPr lang="en-US" sz="1800" b="0" i="0" u="none" strike="noStrike" cap="none" dirty="0">
                <a:solidFill>
                  <a:srgbClr val="434343"/>
                </a:solidFill>
                <a:latin typeface="Century Gothic"/>
                <a:ea typeface="Century Gothic"/>
                <a:cs typeface="Century Gothic"/>
                <a:sym typeface="Century Gothic"/>
              </a:rPr>
              <a:t>Buffered field data GPS points (20 m</a:t>
            </a:r>
            <a:r>
              <a:rPr lang="en-US" sz="1800" b="0" i="0" u="none" strike="noStrike" cap="none" dirty="0" smtClean="0">
                <a:solidFill>
                  <a:srgbClr val="434343"/>
                </a:solidFill>
                <a:latin typeface="Century Gothic"/>
                <a:ea typeface="Century Gothic"/>
                <a:cs typeface="Century Gothic"/>
                <a:sym typeface="Century Gothic"/>
              </a:rPr>
              <a:t>)</a:t>
            </a:r>
            <a:endParaRPr sz="1800" b="0" i="0" u="none" strike="noStrike" cap="none" dirty="0">
              <a:solidFill>
                <a:srgbClr val="434343"/>
              </a:solidFill>
              <a:latin typeface="Century Gothic"/>
              <a:ea typeface="Century Gothic"/>
              <a:cs typeface="Century Gothic"/>
              <a:sym typeface="Century Gothic"/>
            </a:endParaRPr>
          </a:p>
        </p:txBody>
      </p:sp>
      <p:sp>
        <p:nvSpPr>
          <p:cNvPr id="777" name="Google Shape;777;g5ce6603068_0_0"/>
          <p:cNvSpPr/>
          <p:nvPr/>
        </p:nvSpPr>
        <p:spPr>
          <a:xfrm>
            <a:off x="862124" y="3789025"/>
            <a:ext cx="3571200" cy="605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Extracted raster values</a:t>
            </a:r>
            <a:endParaRPr sz="1800" b="0" i="0" u="none" strike="noStrike" cap="none">
              <a:solidFill>
                <a:srgbClr val="434343"/>
              </a:solidFill>
              <a:latin typeface="Century Gothic"/>
              <a:ea typeface="Century Gothic"/>
              <a:cs typeface="Century Gothic"/>
              <a:sym typeface="Century Gothic"/>
            </a:endParaRPr>
          </a:p>
        </p:txBody>
      </p:sp>
      <p:sp>
        <p:nvSpPr>
          <p:cNvPr id="778" name="Google Shape;778;g5ce6603068_0_0"/>
          <p:cNvSpPr/>
          <p:nvPr/>
        </p:nvSpPr>
        <p:spPr>
          <a:xfrm>
            <a:off x="813374" y="4698600"/>
            <a:ext cx="3668700" cy="68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600"/>
              </a:spcBef>
              <a:spcAft>
                <a:spcPts val="0"/>
              </a:spcAft>
              <a:buClr>
                <a:srgbClr val="000000"/>
              </a:buClr>
              <a:buSzPts val="1800"/>
              <a:buFont typeface="Arial"/>
              <a:buNone/>
            </a:pPr>
            <a:r>
              <a:rPr lang="en-US" sz="1800" b="0" i="0" u="none" strike="noStrike" cap="none">
                <a:solidFill>
                  <a:srgbClr val="434343"/>
                </a:solidFill>
                <a:latin typeface="Century Gothic"/>
                <a:ea typeface="Century Gothic"/>
                <a:cs typeface="Century Gothic"/>
                <a:sym typeface="Century Gothic"/>
              </a:rPr>
              <a:t>Calculated </a:t>
            </a:r>
            <a:r>
              <a:rPr lang="en-US" sz="1800">
                <a:solidFill>
                  <a:srgbClr val="434343"/>
                </a:solidFill>
                <a:latin typeface="Century Gothic"/>
                <a:ea typeface="Century Gothic"/>
                <a:cs typeface="Century Gothic"/>
                <a:sym typeface="Century Gothic"/>
              </a:rPr>
              <a:t>Spearman’s </a:t>
            </a:r>
            <a:r>
              <a:rPr lang="en-US" sz="1800" b="0" i="0" u="none" strike="noStrike" cap="none">
                <a:solidFill>
                  <a:srgbClr val="434343"/>
                </a:solidFill>
                <a:latin typeface="Century Gothic"/>
                <a:ea typeface="Century Gothic"/>
                <a:cs typeface="Century Gothic"/>
                <a:sym typeface="Century Gothic"/>
              </a:rPr>
              <a:t>correlation coefficient, </a:t>
            </a:r>
            <a:r>
              <a:rPr lang="en-US" sz="1800">
                <a:solidFill>
                  <a:srgbClr val="434343"/>
                </a:solidFill>
                <a:latin typeface="Century Gothic"/>
                <a:ea typeface="Century Gothic"/>
                <a:cs typeface="Century Gothic"/>
                <a:sym typeface="Century Gothic"/>
              </a:rPr>
              <a:t>ρ (rho)</a:t>
            </a:r>
            <a:r>
              <a:rPr lang="en-US" sz="1800" b="0" i="0" u="none" strike="noStrike" cap="none">
                <a:solidFill>
                  <a:srgbClr val="434343"/>
                </a:solidFill>
                <a:latin typeface="Century Gothic"/>
                <a:ea typeface="Century Gothic"/>
                <a:cs typeface="Century Gothic"/>
                <a:sym typeface="Century Gothic"/>
              </a:rPr>
              <a:t> </a:t>
            </a:r>
            <a:endParaRPr sz="1800" b="0" i="0" u="none" strike="noStrike" cap="none">
              <a:solidFill>
                <a:srgbClr val="434343"/>
              </a:solidFill>
              <a:latin typeface="Century Gothic"/>
              <a:ea typeface="Century Gothic"/>
              <a:cs typeface="Century Gothic"/>
              <a:sym typeface="Century Gothic"/>
            </a:endParaRPr>
          </a:p>
          <a:p>
            <a:pPr marL="0" marR="0" lvl="0" indent="0" algn="ctr" rtl="0">
              <a:lnSpc>
                <a:spcPct val="100000"/>
              </a:lnSpc>
              <a:spcBef>
                <a:spcPts val="600"/>
              </a:spcBef>
              <a:spcAft>
                <a:spcPts val="0"/>
              </a:spcAft>
              <a:buClr>
                <a:srgbClr val="000000"/>
              </a:buClr>
              <a:buSzPts val="1800"/>
              <a:buFont typeface="Arial"/>
              <a:buNone/>
            </a:pPr>
            <a:endParaRPr sz="1800" b="0" i="0" u="none" strike="noStrike" cap="none">
              <a:solidFill>
                <a:srgbClr val="434343"/>
              </a:solidFill>
              <a:latin typeface="Century Gothic"/>
              <a:ea typeface="Century Gothic"/>
              <a:cs typeface="Century Gothic"/>
              <a:sym typeface="Century Gothic"/>
            </a:endParaRPr>
          </a:p>
        </p:txBody>
      </p:sp>
      <p:pic>
        <p:nvPicPr>
          <p:cNvPr id="779" name="Google Shape;779;g5ce6603068_0_0"/>
          <p:cNvPicPr preferRelativeResize="0"/>
          <p:nvPr/>
        </p:nvPicPr>
        <p:blipFill>
          <a:blip r:embed="rId4">
            <a:alphaModFix/>
          </a:blip>
          <a:stretch>
            <a:fillRect/>
          </a:stretch>
        </p:blipFill>
        <p:spPr>
          <a:xfrm>
            <a:off x="5006800" y="1344950"/>
            <a:ext cx="3725830" cy="2896450"/>
          </a:xfrm>
          <a:prstGeom prst="rect">
            <a:avLst/>
          </a:prstGeom>
          <a:noFill/>
          <a:ln>
            <a:noFill/>
          </a:ln>
        </p:spPr>
      </p:pic>
      <p:sp>
        <p:nvSpPr>
          <p:cNvPr id="780" name="Google Shape;780;g5ce6603068_0_0"/>
          <p:cNvSpPr/>
          <p:nvPr/>
        </p:nvSpPr>
        <p:spPr>
          <a:xfrm>
            <a:off x="6288100" y="1783075"/>
            <a:ext cx="340200" cy="109500"/>
          </a:xfrm>
          <a:prstGeom prst="ellipse">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g5ce6603068_0_0"/>
          <p:cNvSpPr/>
          <p:nvPr/>
        </p:nvSpPr>
        <p:spPr>
          <a:xfrm>
            <a:off x="6288100" y="3075496"/>
            <a:ext cx="340200" cy="109500"/>
          </a:xfrm>
          <a:prstGeom prst="ellipse">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2" name="Google Shape;782;g5ce6603068_0_0"/>
          <p:cNvCxnSpPr>
            <a:stCxn id="780" idx="2"/>
            <a:endCxn id="781" idx="2"/>
          </p:cNvCxnSpPr>
          <p:nvPr/>
        </p:nvCxnSpPr>
        <p:spPr>
          <a:xfrm>
            <a:off x="6288100" y="1837825"/>
            <a:ext cx="0" cy="1292400"/>
          </a:xfrm>
          <a:prstGeom prst="straightConnector1">
            <a:avLst/>
          </a:prstGeom>
          <a:noFill/>
          <a:ln w="9525" cap="flat" cmpd="sng">
            <a:solidFill>
              <a:srgbClr val="CC0000"/>
            </a:solidFill>
            <a:prstDash val="dash"/>
            <a:round/>
            <a:headEnd type="none" w="med" len="med"/>
            <a:tailEnd type="none" w="med" len="med"/>
          </a:ln>
        </p:spPr>
      </p:cxnSp>
      <p:cxnSp>
        <p:nvCxnSpPr>
          <p:cNvPr id="783" name="Google Shape;783;g5ce6603068_0_0"/>
          <p:cNvCxnSpPr>
            <a:stCxn id="780" idx="6"/>
            <a:endCxn id="781" idx="6"/>
          </p:cNvCxnSpPr>
          <p:nvPr/>
        </p:nvCxnSpPr>
        <p:spPr>
          <a:xfrm>
            <a:off x="6628300" y="1837825"/>
            <a:ext cx="0" cy="1292400"/>
          </a:xfrm>
          <a:prstGeom prst="straightConnector1">
            <a:avLst/>
          </a:prstGeom>
          <a:noFill/>
          <a:ln w="9525" cap="flat" cmpd="sng">
            <a:solidFill>
              <a:srgbClr val="CC0000"/>
            </a:solidFill>
            <a:prstDash val="dash"/>
            <a:round/>
            <a:headEnd type="none" w="med" len="med"/>
            <a:tailEnd type="none" w="med" len="med"/>
          </a:ln>
        </p:spPr>
      </p:cxnSp>
      <p:sp>
        <p:nvSpPr>
          <p:cNvPr id="784" name="Google Shape;784;g5ce6603068_0_0"/>
          <p:cNvSpPr/>
          <p:nvPr/>
        </p:nvSpPr>
        <p:spPr>
          <a:xfrm>
            <a:off x="6091000" y="1735075"/>
            <a:ext cx="734400" cy="205500"/>
          </a:xfrm>
          <a:prstGeom prst="ellipse">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5" name="Google Shape;785;g5ce6603068_0_0"/>
          <p:cNvPicPr preferRelativeResize="0"/>
          <p:nvPr/>
        </p:nvPicPr>
        <p:blipFill>
          <a:blip r:embed="rId5">
            <a:alphaModFix/>
          </a:blip>
          <a:stretch>
            <a:fillRect/>
          </a:stretch>
        </p:blipFill>
        <p:spPr>
          <a:xfrm>
            <a:off x="8382550" y="2079825"/>
            <a:ext cx="3352250" cy="2309950"/>
          </a:xfrm>
          <a:prstGeom prst="rect">
            <a:avLst/>
          </a:prstGeom>
          <a:noFill/>
          <a:ln>
            <a:noFill/>
          </a:ln>
        </p:spPr>
      </p:pic>
      <p:cxnSp>
        <p:nvCxnSpPr>
          <p:cNvPr id="786" name="Google Shape;786;g5ce6603068_0_0"/>
          <p:cNvCxnSpPr/>
          <p:nvPr/>
        </p:nvCxnSpPr>
        <p:spPr>
          <a:xfrm>
            <a:off x="6628300" y="1837825"/>
            <a:ext cx="3225600" cy="809400"/>
          </a:xfrm>
          <a:prstGeom prst="straightConnector1">
            <a:avLst/>
          </a:prstGeom>
          <a:noFill/>
          <a:ln w="19050" cap="flat" cmpd="sng">
            <a:solidFill>
              <a:srgbClr val="000000"/>
            </a:solidFill>
            <a:prstDash val="solid"/>
            <a:round/>
            <a:headEnd type="none" w="med" len="med"/>
            <a:tailEnd type="none" w="med" len="med"/>
          </a:ln>
        </p:spPr>
      </p:cxnSp>
      <p:cxnSp>
        <p:nvCxnSpPr>
          <p:cNvPr id="787" name="Google Shape;787;g5ce6603068_0_0"/>
          <p:cNvCxnSpPr/>
          <p:nvPr/>
        </p:nvCxnSpPr>
        <p:spPr>
          <a:xfrm>
            <a:off x="6632425" y="1850750"/>
            <a:ext cx="3241200" cy="1279500"/>
          </a:xfrm>
          <a:prstGeom prst="straightConnector1">
            <a:avLst/>
          </a:prstGeom>
          <a:noFill/>
          <a:ln w="19050" cap="flat" cmpd="sng">
            <a:solidFill>
              <a:srgbClr val="000000"/>
            </a:solidFill>
            <a:prstDash val="solid"/>
            <a:round/>
            <a:headEnd type="none" w="med" len="med"/>
            <a:tailEnd type="none" w="med" len="med"/>
          </a:ln>
        </p:spPr>
      </p:cxnSp>
      <p:cxnSp>
        <p:nvCxnSpPr>
          <p:cNvPr id="788" name="Google Shape;788;g5ce6603068_0_0"/>
          <p:cNvCxnSpPr/>
          <p:nvPr/>
        </p:nvCxnSpPr>
        <p:spPr>
          <a:xfrm>
            <a:off x="6635250" y="1845100"/>
            <a:ext cx="3221400" cy="1722900"/>
          </a:xfrm>
          <a:prstGeom prst="straightConnector1">
            <a:avLst/>
          </a:prstGeom>
          <a:noFill/>
          <a:ln w="19050" cap="flat" cmpd="sng">
            <a:solidFill>
              <a:srgbClr val="000000"/>
            </a:solidFill>
            <a:prstDash val="solid"/>
            <a:round/>
            <a:headEnd type="none" w="med" len="med"/>
            <a:tailEnd type="none" w="med" len="med"/>
          </a:ln>
        </p:spPr>
      </p:cxnSp>
      <p:cxnSp>
        <p:nvCxnSpPr>
          <p:cNvPr id="789" name="Google Shape;789;g5ce6603068_0_0"/>
          <p:cNvCxnSpPr/>
          <p:nvPr/>
        </p:nvCxnSpPr>
        <p:spPr>
          <a:xfrm>
            <a:off x="6629600" y="1847925"/>
            <a:ext cx="3215700" cy="2131200"/>
          </a:xfrm>
          <a:prstGeom prst="straightConnector1">
            <a:avLst/>
          </a:prstGeom>
          <a:noFill/>
          <a:ln w="19050" cap="flat" cmpd="sng">
            <a:solidFill>
              <a:srgbClr val="000000"/>
            </a:solidFill>
            <a:prstDash val="solid"/>
            <a:round/>
            <a:headEnd type="none" w="med" len="med"/>
            <a:tailEnd type="none" w="med" len="med"/>
          </a:ln>
        </p:spPr>
      </p:cxnSp>
      <p:sp>
        <p:nvSpPr>
          <p:cNvPr id="790" name="Google Shape;790;g5ce6603068_0_0"/>
          <p:cNvSpPr txBox="1"/>
          <p:nvPr/>
        </p:nvSpPr>
        <p:spPr>
          <a:xfrm>
            <a:off x="10096500" y="2832200"/>
            <a:ext cx="1790700" cy="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latin typeface="Century Gothic"/>
                <a:ea typeface="Century Gothic"/>
                <a:cs typeface="Century Gothic"/>
                <a:sym typeface="Century Gothic"/>
              </a:rPr>
              <a:t>Index 1</a:t>
            </a:r>
            <a:endParaRPr sz="1200" b="1">
              <a:latin typeface="Century Gothic"/>
              <a:ea typeface="Century Gothic"/>
              <a:cs typeface="Century Gothic"/>
              <a:sym typeface="Century Gothic"/>
            </a:endParaRPr>
          </a:p>
        </p:txBody>
      </p:sp>
      <p:sp>
        <p:nvSpPr>
          <p:cNvPr id="791" name="Google Shape;791;g5ce6603068_0_0"/>
          <p:cNvSpPr txBox="1"/>
          <p:nvPr/>
        </p:nvSpPr>
        <p:spPr>
          <a:xfrm>
            <a:off x="10110675" y="3261200"/>
            <a:ext cx="1790700" cy="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latin typeface="Century Gothic"/>
                <a:ea typeface="Century Gothic"/>
                <a:cs typeface="Century Gothic"/>
                <a:sym typeface="Century Gothic"/>
              </a:rPr>
              <a:t>Index 2</a:t>
            </a:r>
            <a:endParaRPr sz="1200" b="1">
              <a:latin typeface="Century Gothic"/>
              <a:ea typeface="Century Gothic"/>
              <a:cs typeface="Century Gothic"/>
              <a:sym typeface="Century Gothic"/>
            </a:endParaRPr>
          </a:p>
        </p:txBody>
      </p:sp>
      <p:sp>
        <p:nvSpPr>
          <p:cNvPr id="792" name="Google Shape;792;g5ce6603068_0_0"/>
          <p:cNvSpPr txBox="1"/>
          <p:nvPr/>
        </p:nvSpPr>
        <p:spPr>
          <a:xfrm>
            <a:off x="10175575" y="3690200"/>
            <a:ext cx="1790700" cy="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latin typeface="Century Gothic"/>
                <a:ea typeface="Century Gothic"/>
                <a:cs typeface="Century Gothic"/>
                <a:sym typeface="Century Gothic"/>
              </a:rPr>
              <a:t>Index 3</a:t>
            </a:r>
            <a:endParaRPr sz="1200" b="1">
              <a:latin typeface="Century Gothic"/>
              <a:ea typeface="Century Gothic"/>
              <a:cs typeface="Century Gothic"/>
              <a:sym typeface="Century Gothic"/>
            </a:endParaRPr>
          </a:p>
        </p:txBody>
      </p:sp>
      <p:sp>
        <p:nvSpPr>
          <p:cNvPr id="793" name="Google Shape;793;g5ce6603068_0_0"/>
          <p:cNvSpPr txBox="1"/>
          <p:nvPr/>
        </p:nvSpPr>
        <p:spPr>
          <a:xfrm>
            <a:off x="10175575" y="4052675"/>
            <a:ext cx="1790700" cy="42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a:latin typeface="Century Gothic"/>
                <a:ea typeface="Century Gothic"/>
                <a:cs typeface="Century Gothic"/>
                <a:sym typeface="Century Gothic"/>
              </a:rPr>
              <a:t>Index 4</a:t>
            </a:r>
            <a:endParaRPr sz="1200" b="1">
              <a:latin typeface="Century Gothic"/>
              <a:ea typeface="Century Gothic"/>
              <a:cs typeface="Century Gothic"/>
              <a:sym typeface="Century Gothic"/>
            </a:endParaRPr>
          </a:p>
        </p:txBody>
      </p:sp>
      <p:pic>
        <p:nvPicPr>
          <p:cNvPr id="794" name="Google Shape;794;g5ce6603068_0_0"/>
          <p:cNvPicPr preferRelativeResize="0"/>
          <p:nvPr/>
        </p:nvPicPr>
        <p:blipFill>
          <a:blip r:embed="rId6">
            <a:alphaModFix/>
          </a:blip>
          <a:stretch>
            <a:fillRect/>
          </a:stretch>
        </p:blipFill>
        <p:spPr>
          <a:xfrm>
            <a:off x="5330339" y="3368700"/>
            <a:ext cx="2499886" cy="2262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5"/>
                                        </p:tgtEl>
                                        <p:attrNameLst>
                                          <p:attrName>style.visibility</p:attrName>
                                        </p:attrNameLst>
                                      </p:cBhvr>
                                      <p:to>
                                        <p:strVal val="visible"/>
                                      </p:to>
                                    </p:set>
                                    <p:animEffect transition="in" filter="fade">
                                      <p:cBhvr>
                                        <p:cTn id="7" dur="500"/>
                                        <p:tgtEl>
                                          <p:spTgt spid="775"/>
                                        </p:tgtEl>
                                      </p:cBhvr>
                                    </p:animEffect>
                                  </p:childTnLst>
                                </p:cTn>
                              </p:par>
                              <p:par>
                                <p:cTn id="8" presetID="10" presetClass="entr" presetSubtype="0" fill="hold" nodeType="withEffect">
                                  <p:stCondLst>
                                    <p:cond delay="0"/>
                                  </p:stCondLst>
                                  <p:childTnLst>
                                    <p:set>
                                      <p:cBhvr>
                                        <p:cTn id="9" dur="1" fill="hold">
                                          <p:stCondLst>
                                            <p:cond delay="0"/>
                                          </p:stCondLst>
                                        </p:cTn>
                                        <p:tgtEl>
                                          <p:spTgt spid="781"/>
                                        </p:tgtEl>
                                        <p:attrNameLst>
                                          <p:attrName>style.visibility</p:attrName>
                                        </p:attrNameLst>
                                      </p:cBhvr>
                                      <p:to>
                                        <p:strVal val="visible"/>
                                      </p:to>
                                    </p:set>
                                    <p:animEffect transition="in" filter="fade">
                                      <p:cBhvr>
                                        <p:cTn id="10" dur="500"/>
                                        <p:tgtEl>
                                          <p:spTgt spid="781"/>
                                        </p:tgtEl>
                                      </p:cBhvr>
                                    </p:animEffect>
                                  </p:childTnLst>
                                </p:cTn>
                              </p:par>
                              <p:par>
                                <p:cTn id="11" presetID="10" presetClass="entr" presetSubtype="0" fill="hold" nodeType="withEffect">
                                  <p:stCondLst>
                                    <p:cond delay="0"/>
                                  </p:stCondLst>
                                  <p:childTnLst>
                                    <p:set>
                                      <p:cBhvr>
                                        <p:cTn id="12" dur="1" fill="hold">
                                          <p:stCondLst>
                                            <p:cond delay="0"/>
                                          </p:stCondLst>
                                        </p:cTn>
                                        <p:tgtEl>
                                          <p:spTgt spid="782"/>
                                        </p:tgtEl>
                                        <p:attrNameLst>
                                          <p:attrName>style.visibility</p:attrName>
                                        </p:attrNameLst>
                                      </p:cBhvr>
                                      <p:to>
                                        <p:strVal val="visible"/>
                                      </p:to>
                                    </p:set>
                                    <p:animEffect transition="in" filter="fade">
                                      <p:cBhvr>
                                        <p:cTn id="13" dur="500"/>
                                        <p:tgtEl>
                                          <p:spTgt spid="782"/>
                                        </p:tgtEl>
                                      </p:cBhvr>
                                    </p:animEffect>
                                  </p:childTnLst>
                                </p:cTn>
                              </p:par>
                              <p:par>
                                <p:cTn id="14" presetID="10" presetClass="entr" presetSubtype="0" fill="hold" nodeType="withEffect">
                                  <p:stCondLst>
                                    <p:cond delay="0"/>
                                  </p:stCondLst>
                                  <p:childTnLst>
                                    <p:set>
                                      <p:cBhvr>
                                        <p:cTn id="15" dur="1" fill="hold">
                                          <p:stCondLst>
                                            <p:cond delay="0"/>
                                          </p:stCondLst>
                                        </p:cTn>
                                        <p:tgtEl>
                                          <p:spTgt spid="783"/>
                                        </p:tgtEl>
                                        <p:attrNameLst>
                                          <p:attrName>style.visibility</p:attrName>
                                        </p:attrNameLst>
                                      </p:cBhvr>
                                      <p:to>
                                        <p:strVal val="visible"/>
                                      </p:to>
                                    </p:set>
                                    <p:animEffect transition="in" filter="fade">
                                      <p:cBhvr>
                                        <p:cTn id="16" dur="500"/>
                                        <p:tgtEl>
                                          <p:spTgt spid="783"/>
                                        </p:tgtEl>
                                      </p:cBhvr>
                                    </p:animEffect>
                                  </p:childTnLst>
                                </p:cTn>
                              </p:par>
                              <p:par>
                                <p:cTn id="17" presetID="10" presetClass="entr" presetSubtype="0" fill="hold" nodeType="withEffect">
                                  <p:stCondLst>
                                    <p:cond delay="0"/>
                                  </p:stCondLst>
                                  <p:childTnLst>
                                    <p:set>
                                      <p:cBhvr>
                                        <p:cTn id="18" dur="1" fill="hold">
                                          <p:stCondLst>
                                            <p:cond delay="0"/>
                                          </p:stCondLst>
                                        </p:cTn>
                                        <p:tgtEl>
                                          <p:spTgt spid="771"/>
                                        </p:tgtEl>
                                        <p:attrNameLst>
                                          <p:attrName>style.visibility</p:attrName>
                                        </p:attrNameLst>
                                      </p:cBhvr>
                                      <p:to>
                                        <p:strVal val="visible"/>
                                      </p:to>
                                    </p:set>
                                    <p:animEffect transition="in" filter="fade">
                                      <p:cBhvr>
                                        <p:cTn id="19" dur="500"/>
                                        <p:tgtEl>
                                          <p:spTgt spid="77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84"/>
                                        </p:tgtEl>
                                        <p:attrNameLst>
                                          <p:attrName>style.visibility</p:attrName>
                                        </p:attrNameLst>
                                      </p:cBhvr>
                                      <p:to>
                                        <p:strVal val="visible"/>
                                      </p:to>
                                    </p:set>
                                    <p:animEffect transition="in" filter="fade">
                                      <p:cBhvr>
                                        <p:cTn id="24" dur="500"/>
                                        <p:tgtEl>
                                          <p:spTgt spid="784"/>
                                        </p:tgtEl>
                                      </p:cBhvr>
                                    </p:animEffect>
                                  </p:childTnLst>
                                </p:cTn>
                              </p:par>
                              <p:par>
                                <p:cTn id="25" presetID="10" presetClass="entr" presetSubtype="0" fill="hold" nodeType="withEffect">
                                  <p:stCondLst>
                                    <p:cond delay="0"/>
                                  </p:stCondLst>
                                  <p:childTnLst>
                                    <p:set>
                                      <p:cBhvr>
                                        <p:cTn id="26" dur="1" fill="hold">
                                          <p:stCondLst>
                                            <p:cond delay="0"/>
                                          </p:stCondLst>
                                        </p:cTn>
                                        <p:tgtEl>
                                          <p:spTgt spid="770"/>
                                        </p:tgtEl>
                                        <p:attrNameLst>
                                          <p:attrName>style.visibility</p:attrName>
                                        </p:attrNameLst>
                                      </p:cBhvr>
                                      <p:to>
                                        <p:strVal val="visible"/>
                                      </p:to>
                                    </p:set>
                                    <p:animEffect transition="in" filter="fade">
                                      <p:cBhvr>
                                        <p:cTn id="27" dur="500"/>
                                        <p:tgtEl>
                                          <p:spTgt spid="770"/>
                                        </p:tgtEl>
                                      </p:cBhvr>
                                    </p:animEffect>
                                  </p:childTnLst>
                                </p:cTn>
                              </p:par>
                              <p:par>
                                <p:cTn id="28" presetID="10" presetClass="entr" presetSubtype="0" fill="hold" nodeType="withEffect">
                                  <p:stCondLst>
                                    <p:cond delay="0"/>
                                  </p:stCondLst>
                                  <p:childTnLst>
                                    <p:set>
                                      <p:cBhvr>
                                        <p:cTn id="29" dur="1" fill="hold">
                                          <p:stCondLst>
                                            <p:cond delay="0"/>
                                          </p:stCondLst>
                                        </p:cTn>
                                        <p:tgtEl>
                                          <p:spTgt spid="776"/>
                                        </p:tgtEl>
                                        <p:attrNameLst>
                                          <p:attrName>style.visibility</p:attrName>
                                        </p:attrNameLst>
                                      </p:cBhvr>
                                      <p:to>
                                        <p:strVal val="visible"/>
                                      </p:to>
                                    </p:set>
                                    <p:animEffect transition="in" filter="fade">
                                      <p:cBhvr>
                                        <p:cTn id="30" dur="1000"/>
                                        <p:tgtEl>
                                          <p:spTgt spid="776"/>
                                        </p:tgtEl>
                                      </p:cBhvr>
                                    </p:animEffect>
                                  </p:childTnLst>
                                </p:cTn>
                              </p:par>
                              <p:par>
                                <p:cTn id="31" presetID="10" presetClass="exit" presetSubtype="0" fill="hold" nodeType="withEffect">
                                  <p:stCondLst>
                                    <p:cond delay="0"/>
                                  </p:stCondLst>
                                  <p:childTnLst>
                                    <p:animEffect transition="out" filter="fade">
                                      <p:cBhvr>
                                        <p:cTn id="32" dur="1"/>
                                        <p:tgtEl>
                                          <p:spTgt spid="782"/>
                                        </p:tgtEl>
                                      </p:cBhvr>
                                    </p:animEffect>
                                    <p:set>
                                      <p:cBhvr>
                                        <p:cTn id="33" dur="1" fill="hold">
                                          <p:stCondLst>
                                            <p:cond delay="0"/>
                                          </p:stCondLst>
                                        </p:cTn>
                                        <p:tgtEl>
                                          <p:spTgt spid="78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
                                        <p:tgtEl>
                                          <p:spTgt spid="783"/>
                                        </p:tgtEl>
                                      </p:cBhvr>
                                    </p:animEffect>
                                    <p:set>
                                      <p:cBhvr>
                                        <p:cTn id="36" dur="1" fill="hold">
                                          <p:stCondLst>
                                            <p:cond delay="0"/>
                                          </p:stCondLst>
                                        </p:cTn>
                                        <p:tgtEl>
                                          <p:spTgt spid="78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
                                        <p:tgtEl>
                                          <p:spTgt spid="781"/>
                                        </p:tgtEl>
                                      </p:cBhvr>
                                    </p:animEffect>
                                    <p:set>
                                      <p:cBhvr>
                                        <p:cTn id="39" dur="1" fill="hold">
                                          <p:stCondLst>
                                            <p:cond delay="0"/>
                                          </p:stCondLst>
                                        </p:cTn>
                                        <p:tgtEl>
                                          <p:spTgt spid="78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
                                        <p:tgtEl>
                                          <p:spTgt spid="779"/>
                                        </p:tgtEl>
                                      </p:cBhvr>
                                    </p:animEffect>
                                    <p:set>
                                      <p:cBhvr>
                                        <p:cTn id="42" dur="1" fill="hold">
                                          <p:stCondLst>
                                            <p:cond delay="0"/>
                                          </p:stCondLst>
                                        </p:cTn>
                                        <p:tgtEl>
                                          <p:spTgt spid="77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85"/>
                                        </p:tgtEl>
                                        <p:attrNameLst>
                                          <p:attrName>style.visibility</p:attrName>
                                        </p:attrNameLst>
                                      </p:cBhvr>
                                      <p:to>
                                        <p:strVal val="visible"/>
                                      </p:to>
                                    </p:set>
                                    <p:animEffect transition="in" filter="fade">
                                      <p:cBhvr>
                                        <p:cTn id="47" dur="500"/>
                                        <p:tgtEl>
                                          <p:spTgt spid="785"/>
                                        </p:tgtEl>
                                      </p:cBhvr>
                                    </p:animEffect>
                                  </p:childTnLst>
                                </p:cTn>
                              </p:par>
                              <p:par>
                                <p:cTn id="48" presetID="10" presetClass="entr" presetSubtype="0" fill="hold" nodeType="withEffect">
                                  <p:stCondLst>
                                    <p:cond delay="0"/>
                                  </p:stCondLst>
                                  <p:childTnLst>
                                    <p:set>
                                      <p:cBhvr>
                                        <p:cTn id="49" dur="1" fill="hold">
                                          <p:stCondLst>
                                            <p:cond delay="0"/>
                                          </p:stCondLst>
                                        </p:cTn>
                                        <p:tgtEl>
                                          <p:spTgt spid="786"/>
                                        </p:tgtEl>
                                        <p:attrNameLst>
                                          <p:attrName>style.visibility</p:attrName>
                                        </p:attrNameLst>
                                      </p:cBhvr>
                                      <p:to>
                                        <p:strVal val="visible"/>
                                      </p:to>
                                    </p:set>
                                    <p:animEffect transition="in" filter="fade">
                                      <p:cBhvr>
                                        <p:cTn id="50" dur="500"/>
                                        <p:tgtEl>
                                          <p:spTgt spid="786"/>
                                        </p:tgtEl>
                                      </p:cBhvr>
                                    </p:animEffect>
                                  </p:childTnLst>
                                </p:cTn>
                              </p:par>
                              <p:par>
                                <p:cTn id="51" presetID="10" presetClass="entr" presetSubtype="0" fill="hold" nodeType="withEffect">
                                  <p:stCondLst>
                                    <p:cond delay="0"/>
                                  </p:stCondLst>
                                  <p:childTnLst>
                                    <p:set>
                                      <p:cBhvr>
                                        <p:cTn id="52" dur="1" fill="hold">
                                          <p:stCondLst>
                                            <p:cond delay="0"/>
                                          </p:stCondLst>
                                        </p:cTn>
                                        <p:tgtEl>
                                          <p:spTgt spid="787"/>
                                        </p:tgtEl>
                                        <p:attrNameLst>
                                          <p:attrName>style.visibility</p:attrName>
                                        </p:attrNameLst>
                                      </p:cBhvr>
                                      <p:to>
                                        <p:strVal val="visible"/>
                                      </p:to>
                                    </p:set>
                                    <p:animEffect transition="in" filter="fade">
                                      <p:cBhvr>
                                        <p:cTn id="53" dur="500"/>
                                        <p:tgtEl>
                                          <p:spTgt spid="787"/>
                                        </p:tgtEl>
                                      </p:cBhvr>
                                    </p:animEffect>
                                  </p:childTnLst>
                                </p:cTn>
                              </p:par>
                              <p:par>
                                <p:cTn id="54" presetID="10" presetClass="entr" presetSubtype="0" fill="hold" nodeType="withEffect">
                                  <p:stCondLst>
                                    <p:cond delay="0"/>
                                  </p:stCondLst>
                                  <p:childTnLst>
                                    <p:set>
                                      <p:cBhvr>
                                        <p:cTn id="55" dur="1" fill="hold">
                                          <p:stCondLst>
                                            <p:cond delay="0"/>
                                          </p:stCondLst>
                                        </p:cTn>
                                        <p:tgtEl>
                                          <p:spTgt spid="788"/>
                                        </p:tgtEl>
                                        <p:attrNameLst>
                                          <p:attrName>style.visibility</p:attrName>
                                        </p:attrNameLst>
                                      </p:cBhvr>
                                      <p:to>
                                        <p:strVal val="visible"/>
                                      </p:to>
                                    </p:set>
                                    <p:animEffect transition="in" filter="fade">
                                      <p:cBhvr>
                                        <p:cTn id="56" dur="500"/>
                                        <p:tgtEl>
                                          <p:spTgt spid="788"/>
                                        </p:tgtEl>
                                      </p:cBhvr>
                                    </p:animEffect>
                                  </p:childTnLst>
                                </p:cTn>
                              </p:par>
                              <p:par>
                                <p:cTn id="57" presetID="10" presetClass="entr" presetSubtype="0" fill="hold" nodeType="withEffect">
                                  <p:stCondLst>
                                    <p:cond delay="0"/>
                                  </p:stCondLst>
                                  <p:childTnLst>
                                    <p:set>
                                      <p:cBhvr>
                                        <p:cTn id="58" dur="1" fill="hold">
                                          <p:stCondLst>
                                            <p:cond delay="0"/>
                                          </p:stCondLst>
                                        </p:cTn>
                                        <p:tgtEl>
                                          <p:spTgt spid="789"/>
                                        </p:tgtEl>
                                        <p:attrNameLst>
                                          <p:attrName>style.visibility</p:attrName>
                                        </p:attrNameLst>
                                      </p:cBhvr>
                                      <p:to>
                                        <p:strVal val="visible"/>
                                      </p:to>
                                    </p:set>
                                    <p:animEffect transition="in" filter="fade">
                                      <p:cBhvr>
                                        <p:cTn id="59" dur="500"/>
                                        <p:tgtEl>
                                          <p:spTgt spid="789"/>
                                        </p:tgtEl>
                                      </p:cBhvr>
                                    </p:animEffect>
                                  </p:childTnLst>
                                </p:cTn>
                              </p:par>
                              <p:par>
                                <p:cTn id="60" presetID="10" presetClass="entr" presetSubtype="0" fill="hold" nodeType="withEffect">
                                  <p:stCondLst>
                                    <p:cond delay="0"/>
                                  </p:stCondLst>
                                  <p:childTnLst>
                                    <p:set>
                                      <p:cBhvr>
                                        <p:cTn id="61" dur="1" fill="hold">
                                          <p:stCondLst>
                                            <p:cond delay="0"/>
                                          </p:stCondLst>
                                        </p:cTn>
                                        <p:tgtEl>
                                          <p:spTgt spid="790"/>
                                        </p:tgtEl>
                                        <p:attrNameLst>
                                          <p:attrName>style.visibility</p:attrName>
                                        </p:attrNameLst>
                                      </p:cBhvr>
                                      <p:to>
                                        <p:strVal val="visible"/>
                                      </p:to>
                                    </p:set>
                                    <p:animEffect transition="in" filter="fade">
                                      <p:cBhvr>
                                        <p:cTn id="62" dur="500"/>
                                        <p:tgtEl>
                                          <p:spTgt spid="790"/>
                                        </p:tgtEl>
                                      </p:cBhvr>
                                    </p:animEffect>
                                  </p:childTnLst>
                                </p:cTn>
                              </p:par>
                              <p:par>
                                <p:cTn id="63" presetID="10" presetClass="entr" presetSubtype="0" fill="hold" nodeType="withEffect">
                                  <p:stCondLst>
                                    <p:cond delay="0"/>
                                  </p:stCondLst>
                                  <p:childTnLst>
                                    <p:set>
                                      <p:cBhvr>
                                        <p:cTn id="64" dur="1" fill="hold">
                                          <p:stCondLst>
                                            <p:cond delay="0"/>
                                          </p:stCondLst>
                                        </p:cTn>
                                        <p:tgtEl>
                                          <p:spTgt spid="791"/>
                                        </p:tgtEl>
                                        <p:attrNameLst>
                                          <p:attrName>style.visibility</p:attrName>
                                        </p:attrNameLst>
                                      </p:cBhvr>
                                      <p:to>
                                        <p:strVal val="visible"/>
                                      </p:to>
                                    </p:set>
                                    <p:animEffect transition="in" filter="fade">
                                      <p:cBhvr>
                                        <p:cTn id="65" dur="500"/>
                                        <p:tgtEl>
                                          <p:spTgt spid="791"/>
                                        </p:tgtEl>
                                      </p:cBhvr>
                                    </p:animEffect>
                                  </p:childTnLst>
                                </p:cTn>
                              </p:par>
                              <p:par>
                                <p:cTn id="66" presetID="10" presetClass="entr" presetSubtype="0" fill="hold" nodeType="withEffect">
                                  <p:stCondLst>
                                    <p:cond delay="0"/>
                                  </p:stCondLst>
                                  <p:childTnLst>
                                    <p:set>
                                      <p:cBhvr>
                                        <p:cTn id="67" dur="1" fill="hold">
                                          <p:stCondLst>
                                            <p:cond delay="0"/>
                                          </p:stCondLst>
                                        </p:cTn>
                                        <p:tgtEl>
                                          <p:spTgt spid="792"/>
                                        </p:tgtEl>
                                        <p:attrNameLst>
                                          <p:attrName>style.visibility</p:attrName>
                                        </p:attrNameLst>
                                      </p:cBhvr>
                                      <p:to>
                                        <p:strVal val="visible"/>
                                      </p:to>
                                    </p:set>
                                    <p:animEffect transition="in" filter="fade">
                                      <p:cBhvr>
                                        <p:cTn id="68" dur="500"/>
                                        <p:tgtEl>
                                          <p:spTgt spid="792"/>
                                        </p:tgtEl>
                                      </p:cBhvr>
                                    </p:animEffect>
                                  </p:childTnLst>
                                </p:cTn>
                              </p:par>
                              <p:par>
                                <p:cTn id="69" presetID="10" presetClass="entr" presetSubtype="0" fill="hold" nodeType="withEffect">
                                  <p:stCondLst>
                                    <p:cond delay="0"/>
                                  </p:stCondLst>
                                  <p:childTnLst>
                                    <p:set>
                                      <p:cBhvr>
                                        <p:cTn id="70" dur="1" fill="hold">
                                          <p:stCondLst>
                                            <p:cond delay="0"/>
                                          </p:stCondLst>
                                        </p:cTn>
                                        <p:tgtEl>
                                          <p:spTgt spid="793"/>
                                        </p:tgtEl>
                                        <p:attrNameLst>
                                          <p:attrName>style.visibility</p:attrName>
                                        </p:attrNameLst>
                                      </p:cBhvr>
                                      <p:to>
                                        <p:strVal val="visible"/>
                                      </p:to>
                                    </p:set>
                                    <p:animEffect transition="in" filter="fade">
                                      <p:cBhvr>
                                        <p:cTn id="71" dur="500"/>
                                        <p:tgtEl>
                                          <p:spTgt spid="793"/>
                                        </p:tgtEl>
                                      </p:cBhvr>
                                    </p:animEffect>
                                  </p:childTnLst>
                                </p:cTn>
                              </p:par>
                              <p:par>
                                <p:cTn id="72" presetID="10" presetClass="entr" presetSubtype="0" fill="hold" nodeType="withEffect">
                                  <p:stCondLst>
                                    <p:cond delay="0"/>
                                  </p:stCondLst>
                                  <p:childTnLst>
                                    <p:set>
                                      <p:cBhvr>
                                        <p:cTn id="73" dur="1" fill="hold">
                                          <p:stCondLst>
                                            <p:cond delay="0"/>
                                          </p:stCondLst>
                                        </p:cTn>
                                        <p:tgtEl>
                                          <p:spTgt spid="777"/>
                                        </p:tgtEl>
                                        <p:attrNameLst>
                                          <p:attrName>style.visibility</p:attrName>
                                        </p:attrNameLst>
                                      </p:cBhvr>
                                      <p:to>
                                        <p:strVal val="visible"/>
                                      </p:to>
                                    </p:set>
                                    <p:animEffect transition="in" filter="fade">
                                      <p:cBhvr>
                                        <p:cTn id="74" dur="500"/>
                                        <p:tgtEl>
                                          <p:spTgt spid="777"/>
                                        </p:tgtEl>
                                      </p:cBhvr>
                                    </p:animEffect>
                                  </p:childTnLst>
                                </p:cTn>
                              </p:par>
                              <p:par>
                                <p:cTn id="75" presetID="10" presetClass="entr" presetSubtype="0" fill="hold" nodeType="withEffect">
                                  <p:stCondLst>
                                    <p:cond delay="0"/>
                                  </p:stCondLst>
                                  <p:childTnLst>
                                    <p:set>
                                      <p:cBhvr>
                                        <p:cTn id="76" dur="1" fill="hold">
                                          <p:stCondLst>
                                            <p:cond delay="0"/>
                                          </p:stCondLst>
                                        </p:cTn>
                                        <p:tgtEl>
                                          <p:spTgt spid="773"/>
                                        </p:tgtEl>
                                        <p:attrNameLst>
                                          <p:attrName>style.visibility</p:attrName>
                                        </p:attrNameLst>
                                      </p:cBhvr>
                                      <p:to>
                                        <p:strVal val="visible"/>
                                      </p:to>
                                    </p:set>
                                    <p:animEffect transition="in" filter="fade">
                                      <p:cBhvr>
                                        <p:cTn id="77" dur="500"/>
                                        <p:tgtEl>
                                          <p:spTgt spid="77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778"/>
                                        </p:tgtEl>
                                        <p:attrNameLst>
                                          <p:attrName>style.visibility</p:attrName>
                                        </p:attrNameLst>
                                      </p:cBhvr>
                                      <p:to>
                                        <p:strVal val="visible"/>
                                      </p:to>
                                    </p:set>
                                    <p:animEffect transition="in" filter="fade">
                                      <p:cBhvr>
                                        <p:cTn id="82" dur="500"/>
                                        <p:tgtEl>
                                          <p:spTgt spid="778"/>
                                        </p:tgtEl>
                                      </p:cBhvr>
                                    </p:animEffect>
                                  </p:childTnLst>
                                </p:cTn>
                              </p:par>
                              <p:par>
                                <p:cTn id="83" presetID="10" presetClass="entr" presetSubtype="0" fill="hold" nodeType="withEffect">
                                  <p:stCondLst>
                                    <p:cond delay="0"/>
                                  </p:stCondLst>
                                  <p:childTnLst>
                                    <p:set>
                                      <p:cBhvr>
                                        <p:cTn id="84" dur="1" fill="hold">
                                          <p:stCondLst>
                                            <p:cond delay="0"/>
                                          </p:stCondLst>
                                        </p:cTn>
                                        <p:tgtEl>
                                          <p:spTgt spid="794"/>
                                        </p:tgtEl>
                                        <p:attrNameLst>
                                          <p:attrName>style.visibility</p:attrName>
                                        </p:attrNameLst>
                                      </p:cBhvr>
                                      <p:to>
                                        <p:strVal val="visible"/>
                                      </p:to>
                                    </p:set>
                                    <p:animEffect transition="in" filter="fade">
                                      <p:cBhvr>
                                        <p:cTn id="85" dur="500"/>
                                        <p:tgtEl>
                                          <p:spTgt spid="794"/>
                                        </p:tgtEl>
                                      </p:cBhvr>
                                    </p:animEffect>
                                  </p:childTnLst>
                                </p:cTn>
                              </p:par>
                              <p:par>
                                <p:cTn id="86" presetID="10" presetClass="entr" presetSubtype="0" fill="hold" nodeType="withEffect">
                                  <p:stCondLst>
                                    <p:cond delay="0"/>
                                  </p:stCondLst>
                                  <p:childTnLst>
                                    <p:set>
                                      <p:cBhvr>
                                        <p:cTn id="87" dur="1" fill="hold">
                                          <p:stCondLst>
                                            <p:cond delay="0"/>
                                          </p:stCondLst>
                                        </p:cTn>
                                        <p:tgtEl>
                                          <p:spTgt spid="774"/>
                                        </p:tgtEl>
                                        <p:attrNameLst>
                                          <p:attrName>style.visibility</p:attrName>
                                        </p:attrNameLst>
                                      </p:cBhvr>
                                      <p:to>
                                        <p:strVal val="visible"/>
                                      </p:to>
                                    </p:set>
                                    <p:animEffect transition="in" filter="fade">
                                      <p:cBhvr>
                                        <p:cTn id="88" dur="500"/>
                                        <p:tgtEl>
                                          <p:spTgt spid="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g5e157ff890_0_550"/>
          <p:cNvSpPr/>
          <p:nvPr/>
        </p:nvSpPr>
        <p:spPr>
          <a:xfrm>
            <a:off x="70775" y="5168771"/>
            <a:ext cx="2035200" cy="10782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a:solidFill>
                  <a:srgbClr val="434343"/>
                </a:solidFill>
                <a:latin typeface="Century Gothic"/>
                <a:ea typeface="Century Gothic"/>
                <a:cs typeface="Century Gothic"/>
                <a:sym typeface="Century Gothic"/>
              </a:rPr>
              <a:t>(Red Edge 3 - Red)/(Red Edge 3 + Red)</a:t>
            </a:r>
            <a:endParaRPr>
              <a:solidFill>
                <a:srgbClr val="434343"/>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600" b="1">
                <a:solidFill>
                  <a:srgbClr val="434343"/>
                </a:solidFill>
                <a:latin typeface="Century Gothic"/>
                <a:ea typeface="Century Gothic"/>
                <a:cs typeface="Century Gothic"/>
                <a:sym typeface="Century Gothic"/>
              </a:rPr>
              <a:t>ρ = -0.358</a:t>
            </a:r>
            <a:endParaRPr>
              <a:solidFill>
                <a:schemeClr val="dk1"/>
              </a:solidFill>
              <a:latin typeface="Century Gothic"/>
              <a:ea typeface="Century Gothic"/>
              <a:cs typeface="Century Gothic"/>
              <a:sym typeface="Century Gothic"/>
            </a:endParaRPr>
          </a:p>
        </p:txBody>
      </p:sp>
      <p:sp>
        <p:nvSpPr>
          <p:cNvPr id="801" name="Google Shape;801;g5e157ff890_0_550"/>
          <p:cNvSpPr/>
          <p:nvPr/>
        </p:nvSpPr>
        <p:spPr>
          <a:xfrm>
            <a:off x="70775" y="3536570"/>
            <a:ext cx="2035200" cy="10782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a:solidFill>
                  <a:srgbClr val="434343"/>
                </a:solidFill>
                <a:latin typeface="Century Gothic"/>
                <a:ea typeface="Century Gothic"/>
                <a:cs typeface="Century Gothic"/>
                <a:sym typeface="Century Gothic"/>
              </a:rPr>
              <a:t>e</a:t>
            </a:r>
            <a:r>
              <a:rPr lang="en-US" baseline="30000">
                <a:solidFill>
                  <a:srgbClr val="434343"/>
                </a:solidFill>
                <a:latin typeface="Century Gothic"/>
                <a:ea typeface="Century Gothic"/>
                <a:cs typeface="Century Gothic"/>
                <a:sym typeface="Century Gothic"/>
              </a:rPr>
              <a:t>(Green/Red)</a:t>
            </a:r>
            <a:endParaRPr baseline="30000">
              <a:solidFill>
                <a:srgbClr val="434343"/>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600" b="1">
              <a:solidFill>
                <a:srgbClr val="434343"/>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600" b="1">
                <a:solidFill>
                  <a:srgbClr val="434343"/>
                </a:solidFill>
                <a:latin typeface="Century Gothic"/>
                <a:ea typeface="Century Gothic"/>
                <a:cs typeface="Century Gothic"/>
                <a:sym typeface="Century Gothic"/>
              </a:rPr>
              <a:t>ρ = -0.366</a:t>
            </a:r>
            <a:endParaRPr>
              <a:solidFill>
                <a:srgbClr val="3F3F3F"/>
              </a:solidFill>
              <a:latin typeface="Century Gothic"/>
              <a:ea typeface="Century Gothic"/>
              <a:cs typeface="Century Gothic"/>
              <a:sym typeface="Century Gothic"/>
            </a:endParaRPr>
          </a:p>
        </p:txBody>
      </p:sp>
      <p:sp>
        <p:nvSpPr>
          <p:cNvPr id="802" name="Google Shape;802;g5e157ff890_0_550"/>
          <p:cNvSpPr/>
          <p:nvPr/>
        </p:nvSpPr>
        <p:spPr>
          <a:xfrm>
            <a:off x="70775" y="1912400"/>
            <a:ext cx="2035200" cy="10782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solidFill>
                  <a:srgbClr val="434343"/>
                </a:solidFill>
                <a:latin typeface="Century Gothic"/>
                <a:ea typeface="Century Gothic"/>
                <a:cs typeface="Century Gothic"/>
                <a:sym typeface="Century Gothic"/>
              </a:rPr>
              <a:t>Red Edge 1/Red</a:t>
            </a:r>
            <a:endParaRPr>
              <a:solidFill>
                <a:srgbClr val="434343"/>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600" b="1">
              <a:solidFill>
                <a:srgbClr val="434343"/>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600" b="1">
                <a:solidFill>
                  <a:srgbClr val="434343"/>
                </a:solidFill>
                <a:latin typeface="Century Gothic"/>
                <a:ea typeface="Century Gothic"/>
                <a:cs typeface="Century Gothic"/>
                <a:sym typeface="Century Gothic"/>
              </a:rPr>
              <a:t>ρ = -0.548</a:t>
            </a:r>
            <a:endParaRPr sz="1800">
              <a:solidFill>
                <a:srgbClr val="434343"/>
              </a:solidFill>
              <a:latin typeface="Century Gothic"/>
              <a:ea typeface="Century Gothic"/>
              <a:cs typeface="Century Gothic"/>
              <a:sym typeface="Century Gothic"/>
            </a:endParaRPr>
          </a:p>
        </p:txBody>
      </p:sp>
      <p:sp>
        <p:nvSpPr>
          <p:cNvPr id="803" name="Google Shape;803;g5e157ff890_0_550"/>
          <p:cNvSpPr txBox="1">
            <a:spLocks noGrp="1"/>
          </p:cNvSpPr>
          <p:nvPr>
            <p:ph type="title"/>
          </p:nvPr>
        </p:nvSpPr>
        <p:spPr>
          <a:xfrm>
            <a:off x="333375" y="366100"/>
            <a:ext cx="111597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latin typeface="Century Gothic"/>
                <a:ea typeface="Century Gothic"/>
                <a:cs typeface="Century Gothic"/>
                <a:sym typeface="Century Gothic"/>
              </a:rPr>
              <a:t>Results: Sentinel &amp; Landsat Comparison</a:t>
            </a:r>
            <a:endParaRPr>
              <a:latin typeface="Century Gothic"/>
              <a:ea typeface="Century Gothic"/>
              <a:cs typeface="Century Gothic"/>
              <a:sym typeface="Century Gothic"/>
            </a:endParaRPr>
          </a:p>
        </p:txBody>
      </p:sp>
      <p:sp>
        <p:nvSpPr>
          <p:cNvPr id="804" name="Google Shape;804;g5e157ff890_0_550"/>
          <p:cNvSpPr/>
          <p:nvPr/>
        </p:nvSpPr>
        <p:spPr>
          <a:xfrm>
            <a:off x="2184556" y="1010255"/>
            <a:ext cx="3810300" cy="5655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434343"/>
                </a:solidFill>
                <a:latin typeface="Century Gothic"/>
                <a:ea typeface="Century Gothic"/>
                <a:cs typeface="Century Gothic"/>
                <a:sym typeface="Century Gothic"/>
              </a:rPr>
              <a:t>Sentinel-2 MSI</a:t>
            </a:r>
            <a:endParaRPr sz="2000" b="1" i="0" u="none" strike="noStrike" cap="none">
              <a:solidFill>
                <a:srgbClr val="434343"/>
              </a:solidFill>
              <a:latin typeface="Century Gothic"/>
              <a:ea typeface="Century Gothic"/>
              <a:cs typeface="Century Gothic"/>
              <a:sym typeface="Century Gothic"/>
            </a:endParaRPr>
          </a:p>
        </p:txBody>
      </p:sp>
      <p:sp>
        <p:nvSpPr>
          <p:cNvPr id="805" name="Google Shape;805;g5e157ff890_0_550"/>
          <p:cNvSpPr/>
          <p:nvPr/>
        </p:nvSpPr>
        <p:spPr>
          <a:xfrm>
            <a:off x="6177439" y="998364"/>
            <a:ext cx="3801900" cy="5655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i="0" u="none" strike="noStrike" cap="none">
                <a:solidFill>
                  <a:srgbClr val="434343"/>
                </a:solidFill>
                <a:latin typeface="Century Gothic"/>
                <a:ea typeface="Century Gothic"/>
                <a:cs typeface="Century Gothic"/>
                <a:sym typeface="Century Gothic"/>
              </a:rPr>
              <a:t>Landsat 8 OLI</a:t>
            </a:r>
            <a:endParaRPr sz="2000" b="1" i="0" u="none" strike="noStrike" cap="none">
              <a:solidFill>
                <a:srgbClr val="434343"/>
              </a:solidFill>
              <a:latin typeface="Century Gothic"/>
              <a:ea typeface="Century Gothic"/>
              <a:cs typeface="Century Gothic"/>
              <a:sym typeface="Century Gothic"/>
            </a:endParaRPr>
          </a:p>
        </p:txBody>
      </p:sp>
      <p:pic>
        <p:nvPicPr>
          <p:cNvPr id="806" name="Google Shape;806;g5e157ff890_0_550" descr="https://lh5.googleusercontent.com/LYBgVbOPsQGzZgTXet4vPM7m8Fza_WeOXqLs8dNaIopRB6UtwHDmKyakIaGBR-DO0XsSHwTWQyGBky9pm-LNTFEfZm4rYLfsiHkob-9bVah7m9n5XoQLEDgreYZ2943lYTooeY4"/>
          <p:cNvPicPr preferRelativeResize="0"/>
          <p:nvPr/>
        </p:nvPicPr>
        <p:blipFill rotWithShape="1">
          <a:blip r:embed="rId3">
            <a:alphaModFix/>
          </a:blip>
          <a:srcRect/>
          <a:stretch/>
        </p:blipFill>
        <p:spPr>
          <a:xfrm rot="-5400000">
            <a:off x="6014240" y="5983899"/>
            <a:ext cx="304800" cy="1384300"/>
          </a:xfrm>
          <a:prstGeom prst="rect">
            <a:avLst/>
          </a:prstGeom>
          <a:noFill/>
          <a:ln>
            <a:noFill/>
          </a:ln>
        </p:spPr>
      </p:pic>
      <p:sp>
        <p:nvSpPr>
          <p:cNvPr id="807" name="Google Shape;807;g5e157ff890_0_550"/>
          <p:cNvSpPr txBox="1"/>
          <p:nvPr/>
        </p:nvSpPr>
        <p:spPr>
          <a:xfrm>
            <a:off x="6868345" y="6522160"/>
            <a:ext cx="1792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Low Chlorophyll-a </a:t>
            </a:r>
            <a:endParaRPr/>
          </a:p>
        </p:txBody>
      </p:sp>
      <p:sp>
        <p:nvSpPr>
          <p:cNvPr id="808" name="Google Shape;808;g5e157ff890_0_550"/>
          <p:cNvSpPr txBox="1"/>
          <p:nvPr/>
        </p:nvSpPr>
        <p:spPr>
          <a:xfrm>
            <a:off x="3677235" y="6522160"/>
            <a:ext cx="1830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Century Gothic"/>
                <a:ea typeface="Century Gothic"/>
                <a:cs typeface="Century Gothic"/>
                <a:sym typeface="Century Gothic"/>
              </a:rPr>
              <a:t>High Chlorophyll-a </a:t>
            </a:r>
            <a:endParaRPr/>
          </a:p>
        </p:txBody>
      </p:sp>
      <p:sp>
        <p:nvSpPr>
          <p:cNvPr id="809" name="Google Shape;809;g5e157ff890_0_550"/>
          <p:cNvSpPr/>
          <p:nvPr/>
        </p:nvSpPr>
        <p:spPr>
          <a:xfrm>
            <a:off x="10078175" y="1912400"/>
            <a:ext cx="2035200" cy="10782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a:solidFill>
                  <a:srgbClr val="3F3F3F"/>
                </a:solidFill>
                <a:latin typeface="Century Gothic"/>
                <a:ea typeface="Century Gothic"/>
                <a:cs typeface="Century Gothic"/>
                <a:sym typeface="Century Gothic"/>
              </a:rPr>
              <a:t>  6.92274 - 5.7581 * (ln(Blue))/(ln(Red)) </a:t>
            </a:r>
            <a:endParaRPr>
              <a:solidFill>
                <a:srgbClr val="434343"/>
              </a:solidFill>
              <a:latin typeface="Century Gothic"/>
              <a:ea typeface="Century Gothic"/>
              <a:cs typeface="Century Gothic"/>
              <a:sym typeface="Century Gothic"/>
            </a:endParaRPr>
          </a:p>
          <a:p>
            <a:pPr marL="0" lvl="0" indent="0" algn="ctr" rtl="0">
              <a:spcBef>
                <a:spcPts val="0"/>
              </a:spcBef>
              <a:spcAft>
                <a:spcPts val="0"/>
              </a:spcAft>
              <a:buSzPts val="1100"/>
              <a:buNone/>
            </a:pPr>
            <a:endParaRPr sz="1600" b="1">
              <a:solidFill>
                <a:srgbClr val="434343"/>
              </a:solidFill>
              <a:latin typeface="Century Gothic"/>
              <a:ea typeface="Century Gothic"/>
              <a:cs typeface="Century Gothic"/>
              <a:sym typeface="Century Gothic"/>
            </a:endParaRPr>
          </a:p>
          <a:p>
            <a:pPr marL="0" lvl="0" indent="0" algn="ctr" rtl="0">
              <a:spcBef>
                <a:spcPts val="0"/>
              </a:spcBef>
              <a:spcAft>
                <a:spcPts val="0"/>
              </a:spcAft>
              <a:buSzPts val="1100"/>
              <a:buNone/>
            </a:pPr>
            <a:r>
              <a:rPr lang="en-US" sz="1600" b="1">
                <a:solidFill>
                  <a:srgbClr val="434343"/>
                </a:solidFill>
                <a:latin typeface="Century Gothic"/>
                <a:ea typeface="Century Gothic"/>
                <a:cs typeface="Century Gothic"/>
                <a:sym typeface="Century Gothic"/>
              </a:rPr>
              <a:t>ρ = -0.585</a:t>
            </a:r>
            <a:endParaRPr sz="2000" b="1">
              <a:solidFill>
                <a:srgbClr val="434343"/>
              </a:solidFill>
              <a:latin typeface="Century Gothic"/>
              <a:ea typeface="Century Gothic"/>
              <a:cs typeface="Century Gothic"/>
              <a:sym typeface="Century Gothic"/>
            </a:endParaRPr>
          </a:p>
        </p:txBody>
      </p:sp>
      <p:sp>
        <p:nvSpPr>
          <p:cNvPr id="810" name="Google Shape;810;g5e157ff890_0_550"/>
          <p:cNvSpPr/>
          <p:nvPr/>
        </p:nvSpPr>
        <p:spPr>
          <a:xfrm>
            <a:off x="10078175" y="3536570"/>
            <a:ext cx="2035200" cy="10782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700"/>
              <a:buFont typeface="Arial"/>
              <a:buNone/>
            </a:pPr>
            <a:r>
              <a:rPr lang="en-US">
                <a:solidFill>
                  <a:srgbClr val="3F3F3F"/>
                </a:solidFill>
                <a:latin typeface="Century Gothic"/>
                <a:ea typeface="Century Gothic"/>
                <a:cs typeface="Century Gothic"/>
                <a:sym typeface="Century Gothic"/>
              </a:rPr>
              <a:t>(NIR - Red)/(NIR+Red)</a:t>
            </a:r>
            <a:endParaRPr b="1">
              <a:solidFill>
                <a:srgbClr val="434343"/>
              </a:solidFill>
              <a:latin typeface="Century Gothic"/>
              <a:ea typeface="Century Gothic"/>
              <a:cs typeface="Century Gothic"/>
              <a:sym typeface="Century Gothic"/>
            </a:endParaRPr>
          </a:p>
          <a:p>
            <a:pPr marL="0" lvl="0" indent="0" algn="ctr" rtl="0">
              <a:spcBef>
                <a:spcPts val="0"/>
              </a:spcBef>
              <a:spcAft>
                <a:spcPts val="0"/>
              </a:spcAft>
              <a:buSzPts val="1100"/>
              <a:buNone/>
            </a:pPr>
            <a:endParaRPr sz="1600" b="1">
              <a:solidFill>
                <a:srgbClr val="434343"/>
              </a:solidFill>
              <a:latin typeface="Century Gothic"/>
              <a:ea typeface="Century Gothic"/>
              <a:cs typeface="Century Gothic"/>
              <a:sym typeface="Century Gothic"/>
            </a:endParaRPr>
          </a:p>
          <a:p>
            <a:pPr marL="0" lvl="0" indent="0" algn="ctr" rtl="0">
              <a:spcBef>
                <a:spcPts val="0"/>
              </a:spcBef>
              <a:spcAft>
                <a:spcPts val="0"/>
              </a:spcAft>
              <a:buSzPts val="1100"/>
              <a:buNone/>
            </a:pPr>
            <a:r>
              <a:rPr lang="en-US" sz="1600" b="1">
                <a:solidFill>
                  <a:srgbClr val="434343"/>
                </a:solidFill>
                <a:latin typeface="Century Gothic"/>
                <a:ea typeface="Century Gothic"/>
                <a:cs typeface="Century Gothic"/>
                <a:sym typeface="Century Gothic"/>
              </a:rPr>
              <a:t>ρ = 0.544</a:t>
            </a:r>
            <a:endParaRPr sz="1600">
              <a:solidFill>
                <a:srgbClr val="434343"/>
              </a:solidFill>
              <a:latin typeface="Century Gothic"/>
              <a:ea typeface="Century Gothic"/>
              <a:cs typeface="Century Gothic"/>
              <a:sym typeface="Century Gothic"/>
            </a:endParaRPr>
          </a:p>
        </p:txBody>
      </p:sp>
      <p:sp>
        <p:nvSpPr>
          <p:cNvPr id="811" name="Google Shape;811;g5e157ff890_0_550"/>
          <p:cNvSpPr/>
          <p:nvPr/>
        </p:nvSpPr>
        <p:spPr>
          <a:xfrm>
            <a:off x="10078175" y="5168771"/>
            <a:ext cx="2035200" cy="1078200"/>
          </a:xfrm>
          <a:prstGeom prst="roundRect">
            <a:avLst>
              <a:gd name="adj" fmla="val 16667"/>
            </a:avLst>
          </a:prstGeom>
          <a:solidFill>
            <a:srgbClr val="E7E6E6">
              <a:alpha val="65490"/>
            </a:srgbClr>
          </a:solidFill>
          <a:ln w="9525" cap="flat" cmpd="sng">
            <a:solidFill>
              <a:srgbClr val="999999"/>
            </a:solidFill>
            <a:prstDash val="solid"/>
            <a:round/>
            <a:headEnd type="none" w="sm" len="sm"/>
            <a:tailEnd type="none" w="sm" len="sm"/>
          </a:ln>
        </p:spPr>
        <p:txBody>
          <a:bodyPr spcFirstLastPara="1" wrap="square" lIns="91425" tIns="45700" rIns="91425" bIns="45700" anchor="ctr" anchorCtr="0">
            <a:noAutofit/>
          </a:bodyPr>
          <a:lstStyle/>
          <a:p>
            <a:pPr marL="0" lvl="0" indent="0" algn="l" rtl="0">
              <a:spcBef>
                <a:spcPts val="0"/>
              </a:spcBef>
              <a:spcAft>
                <a:spcPts val="0"/>
              </a:spcAft>
              <a:buSzPts val="1100"/>
              <a:buNone/>
            </a:pPr>
            <a:r>
              <a:rPr lang="en-US">
                <a:solidFill>
                  <a:srgbClr val="3F3F3F"/>
                </a:solidFill>
                <a:latin typeface="Century Gothic"/>
                <a:ea typeface="Century Gothic"/>
                <a:cs typeface="Century Gothic"/>
                <a:sym typeface="Century Gothic"/>
              </a:rPr>
              <a:t>(Blue - Red)/Green</a:t>
            </a:r>
            <a:endParaRPr>
              <a:solidFill>
                <a:srgbClr val="3F3F3F"/>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6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700" b="1">
                <a:solidFill>
                  <a:srgbClr val="3F3F3F"/>
                </a:solidFill>
                <a:latin typeface="Century Gothic"/>
                <a:ea typeface="Century Gothic"/>
                <a:cs typeface="Century Gothic"/>
                <a:sym typeface="Century Gothic"/>
              </a:rPr>
              <a:t>ρ = 0.142</a:t>
            </a:r>
            <a:endParaRPr sz="1600">
              <a:solidFill>
                <a:srgbClr val="434343"/>
              </a:solidFill>
              <a:latin typeface="Century Gothic"/>
              <a:ea typeface="Century Gothic"/>
              <a:cs typeface="Century Gothic"/>
              <a:sym typeface="Century Gothic"/>
            </a:endParaRPr>
          </a:p>
        </p:txBody>
      </p:sp>
      <p:pic>
        <p:nvPicPr>
          <p:cNvPr id="812" name="Google Shape;812;g5e157ff890_0_550"/>
          <p:cNvPicPr preferRelativeResize="0"/>
          <p:nvPr/>
        </p:nvPicPr>
        <p:blipFill rotWithShape="1">
          <a:blip r:embed="rId4">
            <a:alphaModFix/>
          </a:blip>
          <a:srcRect l="6300" t="5650" r="5826" b="66613"/>
          <a:stretch/>
        </p:blipFill>
        <p:spPr>
          <a:xfrm>
            <a:off x="2174025" y="1676260"/>
            <a:ext cx="3832699" cy="1554480"/>
          </a:xfrm>
          <a:prstGeom prst="rect">
            <a:avLst/>
          </a:prstGeom>
          <a:noFill/>
          <a:ln>
            <a:noFill/>
          </a:ln>
        </p:spPr>
      </p:pic>
      <p:pic>
        <p:nvPicPr>
          <p:cNvPr id="813" name="Google Shape;813;g5e157ff890_0_550"/>
          <p:cNvPicPr preferRelativeResize="0"/>
          <p:nvPr/>
        </p:nvPicPr>
        <p:blipFill rotWithShape="1">
          <a:blip r:embed="rId4">
            <a:alphaModFix/>
          </a:blip>
          <a:srcRect l="6270" t="36650" r="6025" b="35665"/>
          <a:stretch/>
        </p:blipFill>
        <p:spPr>
          <a:xfrm>
            <a:off x="2174025" y="3312670"/>
            <a:ext cx="3831336" cy="1554480"/>
          </a:xfrm>
          <a:prstGeom prst="rect">
            <a:avLst/>
          </a:prstGeom>
          <a:noFill/>
          <a:ln>
            <a:noFill/>
          </a:ln>
        </p:spPr>
      </p:pic>
      <p:pic>
        <p:nvPicPr>
          <p:cNvPr id="814" name="Google Shape;814;g5e157ff890_0_550"/>
          <p:cNvPicPr preferRelativeResize="0"/>
          <p:nvPr/>
        </p:nvPicPr>
        <p:blipFill rotWithShape="1">
          <a:blip r:embed="rId4">
            <a:alphaModFix/>
          </a:blip>
          <a:srcRect l="6372" t="67934" r="5977" b="4605"/>
          <a:stretch/>
        </p:blipFill>
        <p:spPr>
          <a:xfrm>
            <a:off x="2174025" y="4941925"/>
            <a:ext cx="3831336" cy="1554480"/>
          </a:xfrm>
          <a:prstGeom prst="rect">
            <a:avLst/>
          </a:prstGeom>
          <a:noFill/>
          <a:ln>
            <a:noFill/>
          </a:ln>
        </p:spPr>
      </p:pic>
      <p:sp>
        <p:nvSpPr>
          <p:cNvPr id="815" name="Google Shape;815;g5e157ff890_0_550"/>
          <p:cNvSpPr txBox="1"/>
          <p:nvPr/>
        </p:nvSpPr>
        <p:spPr>
          <a:xfrm>
            <a:off x="2425189" y="1654619"/>
            <a:ext cx="502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Century Gothic"/>
                <a:ea typeface="Century Gothic"/>
                <a:cs typeface="Century Gothic"/>
                <a:sym typeface="Century Gothic"/>
              </a:rPr>
              <a:t>0.5 km</a:t>
            </a:r>
            <a:endParaRPr/>
          </a:p>
        </p:txBody>
      </p:sp>
      <p:sp>
        <p:nvSpPr>
          <p:cNvPr id="816" name="Google Shape;816;g5e157ff890_0_550"/>
          <p:cNvSpPr txBox="1"/>
          <p:nvPr/>
        </p:nvSpPr>
        <p:spPr>
          <a:xfrm>
            <a:off x="5172842" y="1654619"/>
            <a:ext cx="502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Century Gothic"/>
                <a:ea typeface="Century Gothic"/>
                <a:cs typeface="Century Gothic"/>
                <a:sym typeface="Century Gothic"/>
              </a:rPr>
              <a:t>0.5 km</a:t>
            </a:r>
            <a:endParaRPr/>
          </a:p>
        </p:txBody>
      </p:sp>
      <p:pic>
        <p:nvPicPr>
          <p:cNvPr id="817" name="Google Shape;817;g5e157ff890_0_550"/>
          <p:cNvPicPr preferRelativeResize="0"/>
          <p:nvPr/>
        </p:nvPicPr>
        <p:blipFill rotWithShape="1">
          <a:blip r:embed="rId5">
            <a:alphaModFix/>
          </a:blip>
          <a:srcRect l="6290" t="5690" r="5974" b="66670"/>
          <a:stretch/>
        </p:blipFill>
        <p:spPr>
          <a:xfrm>
            <a:off x="6199225" y="1676260"/>
            <a:ext cx="3831336" cy="1554480"/>
          </a:xfrm>
          <a:prstGeom prst="rect">
            <a:avLst/>
          </a:prstGeom>
          <a:noFill/>
          <a:ln>
            <a:noFill/>
          </a:ln>
        </p:spPr>
      </p:pic>
      <p:sp>
        <p:nvSpPr>
          <p:cNvPr id="818" name="Google Shape;818;g5e157ff890_0_550"/>
          <p:cNvSpPr txBox="1"/>
          <p:nvPr/>
        </p:nvSpPr>
        <p:spPr>
          <a:xfrm>
            <a:off x="6443102" y="1654619"/>
            <a:ext cx="502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Century Gothic"/>
                <a:ea typeface="Century Gothic"/>
                <a:cs typeface="Century Gothic"/>
                <a:sym typeface="Century Gothic"/>
              </a:rPr>
              <a:t>0.5 km</a:t>
            </a:r>
            <a:endParaRPr/>
          </a:p>
        </p:txBody>
      </p:sp>
      <p:sp>
        <p:nvSpPr>
          <p:cNvPr id="819" name="Google Shape;819;g5e157ff890_0_550"/>
          <p:cNvSpPr txBox="1"/>
          <p:nvPr/>
        </p:nvSpPr>
        <p:spPr>
          <a:xfrm>
            <a:off x="9173532" y="1654619"/>
            <a:ext cx="5022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b="0" i="0" u="none" strike="noStrike" cap="none">
                <a:solidFill>
                  <a:schemeClr val="lt1"/>
                </a:solidFill>
                <a:latin typeface="Century Gothic"/>
                <a:ea typeface="Century Gothic"/>
                <a:cs typeface="Century Gothic"/>
                <a:sym typeface="Century Gothic"/>
              </a:rPr>
              <a:t>0.5 km</a:t>
            </a:r>
            <a:endParaRPr/>
          </a:p>
        </p:txBody>
      </p:sp>
      <p:pic>
        <p:nvPicPr>
          <p:cNvPr id="820" name="Google Shape;820;g5e157ff890_0_550"/>
          <p:cNvPicPr preferRelativeResize="0"/>
          <p:nvPr/>
        </p:nvPicPr>
        <p:blipFill rotWithShape="1">
          <a:blip r:embed="rId5">
            <a:alphaModFix/>
          </a:blip>
          <a:srcRect l="6330" t="36707" r="5988" b="35683"/>
          <a:stretch/>
        </p:blipFill>
        <p:spPr>
          <a:xfrm>
            <a:off x="6199225" y="3312670"/>
            <a:ext cx="3831336" cy="1554480"/>
          </a:xfrm>
          <a:prstGeom prst="rect">
            <a:avLst/>
          </a:prstGeom>
          <a:noFill/>
          <a:ln>
            <a:noFill/>
          </a:ln>
        </p:spPr>
      </p:pic>
      <p:pic>
        <p:nvPicPr>
          <p:cNvPr id="821" name="Google Shape;821;g5e157ff890_0_550"/>
          <p:cNvPicPr preferRelativeResize="0"/>
          <p:nvPr/>
        </p:nvPicPr>
        <p:blipFill rotWithShape="1">
          <a:blip r:embed="rId5">
            <a:alphaModFix/>
          </a:blip>
          <a:srcRect l="6389" t="67964" r="5968" b="4577"/>
          <a:stretch/>
        </p:blipFill>
        <p:spPr>
          <a:xfrm>
            <a:off x="6199225" y="4941925"/>
            <a:ext cx="3831336" cy="1554480"/>
          </a:xfrm>
          <a:prstGeom prst="rect">
            <a:avLst/>
          </a:prstGeom>
          <a:noFill/>
          <a:ln>
            <a:noFill/>
          </a:ln>
        </p:spPr>
      </p:pic>
      <p:sp>
        <p:nvSpPr>
          <p:cNvPr id="822" name="Google Shape;822;g5e157ff890_0_550"/>
          <p:cNvSpPr/>
          <p:nvPr/>
        </p:nvSpPr>
        <p:spPr>
          <a:xfrm>
            <a:off x="76200" y="1662625"/>
            <a:ext cx="12037200" cy="16254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0"/>
                                  </p:stCondLst>
                                  <p:childTnLst>
                                    <p:set>
                                      <p:cBhvr>
                                        <p:cTn id="6" dur="1" fill="hold">
                                          <p:stCondLst>
                                            <p:cond delay="0"/>
                                          </p:stCondLst>
                                        </p:cTn>
                                        <p:tgtEl>
                                          <p:spTgt spid="822"/>
                                        </p:tgtEl>
                                        <p:attrNameLst>
                                          <p:attrName>style.visibility</p:attrName>
                                        </p:attrNameLst>
                                      </p:cBhvr>
                                      <p:to>
                                        <p:strVal val="visible"/>
                                      </p:to>
                                    </p:set>
                                    <p:animEffect transition="in" filter="fade">
                                      <p:cBhvr>
                                        <p:cTn id="7"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g5e558bdd6a_2_70"/>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Results: Atmospheric Correction</a:t>
            </a:r>
            <a:endParaRPr/>
          </a:p>
        </p:txBody>
      </p:sp>
      <p:sp>
        <p:nvSpPr>
          <p:cNvPr id="829" name="Google Shape;829;g5e558bdd6a_2_70"/>
          <p:cNvSpPr/>
          <p:nvPr/>
        </p:nvSpPr>
        <p:spPr>
          <a:xfrm>
            <a:off x="0" y="6089100"/>
            <a:ext cx="12192000" cy="77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0" name="Google Shape;830;g5e558bdd6a_2_70"/>
          <p:cNvPicPr preferRelativeResize="0"/>
          <p:nvPr/>
        </p:nvPicPr>
        <p:blipFill rotWithShape="1">
          <a:blip r:embed="rId3">
            <a:alphaModFix/>
          </a:blip>
          <a:srcRect r="22516" b="9673"/>
          <a:stretch/>
        </p:blipFill>
        <p:spPr>
          <a:xfrm>
            <a:off x="1043300" y="1089850"/>
            <a:ext cx="4566300" cy="53127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831" name="Google Shape;831;g5e558bdd6a_2_70"/>
          <p:cNvSpPr/>
          <p:nvPr/>
        </p:nvSpPr>
        <p:spPr>
          <a:xfrm>
            <a:off x="1255038" y="3433988"/>
            <a:ext cx="4142700" cy="2860200"/>
          </a:xfrm>
          <a:prstGeom prst="roundRect">
            <a:avLst>
              <a:gd name="adj" fmla="val 16667"/>
            </a:avLst>
          </a:prstGeom>
          <a:solidFill>
            <a:srgbClr val="E7E6E6">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700"/>
              <a:buFont typeface="Arial"/>
              <a:buNone/>
            </a:pPr>
            <a:endParaRPr sz="17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2000">
                <a:solidFill>
                  <a:srgbClr val="3F3F3F"/>
                </a:solidFill>
                <a:latin typeface="Century Gothic"/>
                <a:ea typeface="Century Gothic"/>
                <a:cs typeface="Century Gothic"/>
                <a:sym typeface="Century Gothic"/>
              </a:rPr>
              <a:t>e</a:t>
            </a:r>
            <a:r>
              <a:rPr lang="en-US" sz="2000" baseline="30000">
                <a:solidFill>
                  <a:srgbClr val="3F3F3F"/>
                </a:solidFill>
                <a:latin typeface="Century Gothic"/>
                <a:ea typeface="Century Gothic"/>
                <a:cs typeface="Century Gothic"/>
                <a:sym typeface="Century Gothic"/>
              </a:rPr>
              <a:t>(Green/Red)</a:t>
            </a:r>
            <a:endParaRPr sz="2000" baseline="300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700" b="1">
                <a:solidFill>
                  <a:srgbClr val="3F3F3F"/>
                </a:solidFill>
                <a:latin typeface="Century Gothic"/>
                <a:ea typeface="Century Gothic"/>
                <a:cs typeface="Century Gothic"/>
                <a:sym typeface="Century Gothic"/>
              </a:rPr>
              <a:t>ρ = -0.515</a:t>
            </a:r>
            <a:endParaRPr sz="1700" b="1">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700" b="1">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a:solidFill>
                  <a:srgbClr val="3F3F3F"/>
                </a:solidFill>
                <a:latin typeface="Century Gothic"/>
                <a:ea typeface="Century Gothic"/>
                <a:cs typeface="Century Gothic"/>
                <a:sym typeface="Century Gothic"/>
              </a:rPr>
              <a:t>(1/Red) - (1/Red Edge 1) * Red Edge 4	</a:t>
            </a:r>
            <a:endParaRPr>
              <a:solidFill>
                <a:schemeClr val="dk1"/>
              </a:solidFill>
            </a:endParaRPr>
          </a:p>
          <a:p>
            <a:pPr marL="0" lvl="0" indent="0" algn="ctr" rtl="0">
              <a:spcBef>
                <a:spcPts val="0"/>
              </a:spcBef>
              <a:spcAft>
                <a:spcPts val="0"/>
              </a:spcAft>
              <a:buClr>
                <a:schemeClr val="dk1"/>
              </a:buClr>
              <a:buSzPts val="1700"/>
              <a:buFont typeface="Arial"/>
              <a:buNone/>
            </a:pPr>
            <a:r>
              <a:rPr lang="en-US" sz="1700" b="1">
                <a:solidFill>
                  <a:srgbClr val="3F3F3F"/>
                </a:solidFill>
                <a:latin typeface="Century Gothic"/>
                <a:ea typeface="Century Gothic"/>
                <a:cs typeface="Century Gothic"/>
                <a:sym typeface="Century Gothic"/>
              </a:rPr>
              <a:t>ρ = -0.473</a:t>
            </a:r>
            <a:endParaRPr sz="1700" b="1">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endParaRPr sz="1700" b="1">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a:solidFill>
                  <a:srgbClr val="3F3F3F"/>
                </a:solidFill>
                <a:latin typeface="Century Gothic"/>
                <a:ea typeface="Century Gothic"/>
                <a:cs typeface="Century Gothic"/>
                <a:sym typeface="Century Gothic"/>
              </a:rPr>
              <a:t>(Red Edge 1 - Red) - 0.389(Red Edge 2 - Red)</a:t>
            </a:r>
            <a:endParaRPr sz="17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700" b="1">
                <a:solidFill>
                  <a:srgbClr val="3F3F3F"/>
                </a:solidFill>
                <a:latin typeface="Century Gothic"/>
                <a:ea typeface="Century Gothic"/>
                <a:cs typeface="Century Gothic"/>
                <a:sym typeface="Century Gothic"/>
              </a:rPr>
              <a:t>ρ = -0.233</a:t>
            </a:r>
            <a:endParaRPr sz="1700" b="1">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700" b="1">
              <a:solidFill>
                <a:srgbClr val="3F3F3F"/>
              </a:solidFill>
              <a:latin typeface="Century Gothic"/>
              <a:ea typeface="Century Gothic"/>
              <a:cs typeface="Century Gothic"/>
              <a:sym typeface="Century Gothic"/>
            </a:endParaRPr>
          </a:p>
        </p:txBody>
      </p:sp>
      <p:sp>
        <p:nvSpPr>
          <p:cNvPr id="832" name="Google Shape;832;g5e558bdd6a_2_70"/>
          <p:cNvSpPr/>
          <p:nvPr/>
        </p:nvSpPr>
        <p:spPr>
          <a:xfrm>
            <a:off x="1721604" y="1579578"/>
            <a:ext cx="3170400" cy="906900"/>
          </a:xfrm>
          <a:prstGeom prst="roundRect">
            <a:avLst>
              <a:gd name="adj" fmla="val 16667"/>
            </a:avLst>
          </a:prstGeom>
          <a:solidFill>
            <a:srgbClr val="E7E6E6">
              <a:alpha val="654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800" b="1">
                <a:solidFill>
                  <a:srgbClr val="434343"/>
                </a:solidFill>
                <a:latin typeface="Century Gothic"/>
                <a:ea typeface="Century Gothic"/>
                <a:cs typeface="Century Gothic"/>
                <a:sym typeface="Century Gothic"/>
              </a:rPr>
              <a:t>Sentinel-2: Top of Atmosphere</a:t>
            </a:r>
            <a:endParaRPr b="1"/>
          </a:p>
        </p:txBody>
      </p:sp>
      <p:pic>
        <p:nvPicPr>
          <p:cNvPr id="833" name="Google Shape;833;g5e558bdd6a_2_70"/>
          <p:cNvPicPr preferRelativeResize="0"/>
          <p:nvPr/>
        </p:nvPicPr>
        <p:blipFill rotWithShape="1">
          <a:blip r:embed="rId4">
            <a:alphaModFix/>
          </a:blip>
          <a:srcRect l="2808"/>
          <a:stretch/>
        </p:blipFill>
        <p:spPr>
          <a:xfrm>
            <a:off x="6623950" y="1080150"/>
            <a:ext cx="4566300" cy="53127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834" name="Google Shape;834;g5e558bdd6a_2_70"/>
          <p:cNvSpPr/>
          <p:nvPr/>
        </p:nvSpPr>
        <p:spPr>
          <a:xfrm>
            <a:off x="6835848" y="3418185"/>
            <a:ext cx="4142400" cy="2859900"/>
          </a:xfrm>
          <a:prstGeom prst="roundRect">
            <a:avLst>
              <a:gd name="adj" fmla="val 16667"/>
            </a:avLst>
          </a:prstGeom>
          <a:solidFill>
            <a:srgbClr val="E7E6E6">
              <a:alpha val="804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700"/>
              <a:buFont typeface="Arial"/>
              <a:buNone/>
            </a:pPr>
            <a:endParaRPr sz="1700" b="1" strike="sngStrike">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a:solidFill>
                  <a:srgbClr val="3F3F3F"/>
                </a:solidFill>
                <a:latin typeface="Century Gothic"/>
                <a:ea typeface="Century Gothic"/>
                <a:cs typeface="Century Gothic"/>
                <a:sym typeface="Century Gothic"/>
              </a:rPr>
              <a:t>Red Edge 1/Red</a:t>
            </a:r>
            <a:endParaRPr sz="17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b="1">
                <a:solidFill>
                  <a:srgbClr val="3F3F3F"/>
                </a:solidFill>
                <a:latin typeface="Century Gothic"/>
                <a:ea typeface="Century Gothic"/>
                <a:cs typeface="Century Gothic"/>
                <a:sym typeface="Century Gothic"/>
              </a:rPr>
              <a:t>ρ = -0.548</a:t>
            </a:r>
            <a:endParaRPr sz="1700" b="1">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endParaRPr sz="1700" b="1" strike="sngStrike">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a:solidFill>
                  <a:srgbClr val="3F3F3F"/>
                </a:solidFill>
                <a:latin typeface="Century Gothic"/>
                <a:ea typeface="Century Gothic"/>
                <a:cs typeface="Century Gothic"/>
                <a:sym typeface="Century Gothic"/>
              </a:rPr>
              <a:t>e</a:t>
            </a:r>
            <a:r>
              <a:rPr lang="en-US" sz="1700" baseline="30000">
                <a:solidFill>
                  <a:srgbClr val="3F3F3F"/>
                </a:solidFill>
                <a:latin typeface="Century Gothic"/>
                <a:ea typeface="Century Gothic"/>
                <a:cs typeface="Century Gothic"/>
                <a:sym typeface="Century Gothic"/>
              </a:rPr>
              <a:t>(Green/Red)</a:t>
            </a:r>
            <a:endParaRPr sz="1700" baseline="300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b="1">
                <a:solidFill>
                  <a:srgbClr val="3F3F3F"/>
                </a:solidFill>
                <a:latin typeface="Century Gothic"/>
                <a:ea typeface="Century Gothic"/>
                <a:cs typeface="Century Gothic"/>
                <a:sym typeface="Century Gothic"/>
              </a:rPr>
              <a:t>ρ = -0.366</a:t>
            </a:r>
            <a:endParaRPr sz="1700" b="1" strike="sngStrike">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700" b="1" strike="sngStrike">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700">
                <a:solidFill>
                  <a:srgbClr val="3F3F3F"/>
                </a:solidFill>
                <a:latin typeface="Century Gothic"/>
                <a:ea typeface="Century Gothic"/>
                <a:cs typeface="Century Gothic"/>
                <a:sym typeface="Century Gothic"/>
              </a:rPr>
              <a:t>(Red Edge 3 - Red)/(Red Edge 3 + Red)</a:t>
            </a:r>
            <a:endParaRPr sz="17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700"/>
              <a:buFont typeface="Arial"/>
              <a:buNone/>
            </a:pPr>
            <a:r>
              <a:rPr lang="en-US" sz="1700" b="1">
                <a:solidFill>
                  <a:srgbClr val="3F3F3F"/>
                </a:solidFill>
                <a:latin typeface="Century Gothic"/>
                <a:ea typeface="Century Gothic"/>
                <a:cs typeface="Century Gothic"/>
                <a:sym typeface="Century Gothic"/>
              </a:rPr>
              <a:t>ρ = -0.358</a:t>
            </a:r>
            <a:endParaRPr sz="1700" b="1" strike="sngStrike">
              <a:solidFill>
                <a:srgbClr val="3F3F3F"/>
              </a:solidFill>
              <a:latin typeface="Century Gothic"/>
              <a:ea typeface="Century Gothic"/>
              <a:cs typeface="Century Gothic"/>
              <a:sym typeface="Century Gothic"/>
            </a:endParaRPr>
          </a:p>
          <a:p>
            <a:pPr marL="0" lvl="0" indent="0" algn="ctr" rtl="0">
              <a:spcBef>
                <a:spcPts val="0"/>
              </a:spcBef>
              <a:spcAft>
                <a:spcPts val="0"/>
              </a:spcAft>
              <a:buNone/>
            </a:pPr>
            <a:endParaRPr sz="1700">
              <a:solidFill>
                <a:srgbClr val="3F3F3F"/>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endParaRPr sz="1700" b="1">
              <a:solidFill>
                <a:srgbClr val="3F3F3F"/>
              </a:solidFill>
              <a:latin typeface="Century Gothic"/>
              <a:ea typeface="Century Gothic"/>
              <a:cs typeface="Century Gothic"/>
              <a:sym typeface="Century Gothic"/>
            </a:endParaRPr>
          </a:p>
        </p:txBody>
      </p:sp>
      <p:sp>
        <p:nvSpPr>
          <p:cNvPr id="835" name="Google Shape;835;g5e558bdd6a_2_70"/>
          <p:cNvSpPr/>
          <p:nvPr/>
        </p:nvSpPr>
        <p:spPr>
          <a:xfrm>
            <a:off x="7321884" y="1563810"/>
            <a:ext cx="3170400" cy="906900"/>
          </a:xfrm>
          <a:prstGeom prst="roundRect">
            <a:avLst>
              <a:gd name="adj" fmla="val 16667"/>
            </a:avLst>
          </a:prstGeom>
          <a:solidFill>
            <a:srgbClr val="E7E6E6">
              <a:alpha val="8045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800" b="1">
                <a:solidFill>
                  <a:srgbClr val="434343"/>
                </a:solidFill>
                <a:latin typeface="Century Gothic"/>
                <a:ea typeface="Century Gothic"/>
                <a:cs typeface="Century Gothic"/>
                <a:sym typeface="Century Gothic"/>
              </a:rPr>
              <a:t>Sentinel-2: Atmospherically Corrected with ACOLITE</a:t>
            </a:r>
            <a:endParaRPr b="1"/>
          </a:p>
        </p:txBody>
      </p:sp>
      <p:sp>
        <p:nvSpPr>
          <p:cNvPr id="836" name="Google Shape;836;g5e558bdd6a_2_70"/>
          <p:cNvSpPr txBox="1"/>
          <p:nvPr/>
        </p:nvSpPr>
        <p:spPr>
          <a:xfrm>
            <a:off x="8414500" y="6688200"/>
            <a:ext cx="1858200" cy="17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837" name="Google Shape;837;g5e558bdd6a_2_70"/>
          <p:cNvSpPr txBox="1"/>
          <p:nvPr/>
        </p:nvSpPr>
        <p:spPr>
          <a:xfrm>
            <a:off x="9987750" y="6555050"/>
            <a:ext cx="2906400" cy="28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entury Gothic"/>
                <a:ea typeface="Century Gothic"/>
                <a:cs typeface="Century Gothic"/>
                <a:sym typeface="Century Gothic"/>
              </a:rPr>
              <a:t>Images: Google Earth Engine</a:t>
            </a:r>
            <a:endParaRPr sz="1000">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10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34"/>
                                        </p:tgtEl>
                                        <p:attrNameLst>
                                          <p:attrName>style.visibility</p:attrName>
                                        </p:attrNameLst>
                                      </p:cBhvr>
                                      <p:to>
                                        <p:strVal val="visible"/>
                                      </p:to>
                                    </p:set>
                                    <p:animEffect transition="in" filter="fade">
                                      <p:cBhvr>
                                        <p:cTn id="12" dur="1000"/>
                                        <p:tgtEl>
                                          <p:spTgt spid="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g5e2c9195b7_0_208"/>
          <p:cNvSpPr txBox="1"/>
          <p:nvPr/>
        </p:nvSpPr>
        <p:spPr>
          <a:xfrm>
            <a:off x="9362842" y="2996700"/>
            <a:ext cx="2664300" cy="1249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dirty="0">
                <a:solidFill>
                  <a:srgbClr val="434343"/>
                </a:solidFill>
                <a:latin typeface="Century Gothic"/>
                <a:ea typeface="Century Gothic"/>
                <a:cs typeface="Century Gothic"/>
                <a:sym typeface="Century Gothic"/>
              </a:rPr>
              <a:t>L</a:t>
            </a:r>
            <a:r>
              <a:rPr lang="en-US" sz="2000" b="1" u="none" strike="noStrike" cap="none" dirty="0">
                <a:solidFill>
                  <a:srgbClr val="434343"/>
                </a:solidFill>
                <a:latin typeface="Century Gothic"/>
                <a:ea typeface="Century Gothic"/>
                <a:cs typeface="Century Gothic"/>
                <a:sym typeface="Century Gothic"/>
              </a:rPr>
              <a:t>ow chlorophyll-a</a:t>
            </a:r>
            <a:r>
              <a:rPr lang="en-US" sz="2000" b="0" i="0" u="none" strike="noStrike" cap="none" dirty="0">
                <a:solidFill>
                  <a:srgbClr val="434343"/>
                </a:solidFill>
                <a:latin typeface="Century Gothic"/>
                <a:ea typeface="Century Gothic"/>
                <a:cs typeface="Century Gothic"/>
                <a:sym typeface="Century Gothic"/>
              </a:rPr>
              <a:t> </a:t>
            </a:r>
            <a:r>
              <a:rPr lang="en-US" sz="2000" dirty="0">
                <a:solidFill>
                  <a:srgbClr val="434343"/>
                </a:solidFill>
                <a:latin typeface="Century Gothic"/>
                <a:ea typeface="Century Gothic"/>
                <a:cs typeface="Century Gothic"/>
                <a:sym typeface="Century Gothic"/>
              </a:rPr>
              <a:t>concentrations made for difficult detection</a:t>
            </a:r>
            <a:endParaRPr dirty="0">
              <a:solidFill>
                <a:srgbClr val="434343"/>
              </a:solidFill>
            </a:endParaRPr>
          </a:p>
        </p:txBody>
      </p:sp>
      <p:grpSp>
        <p:nvGrpSpPr>
          <p:cNvPr id="844" name="Google Shape;844;g5e2c9195b7_0_208"/>
          <p:cNvGrpSpPr/>
          <p:nvPr/>
        </p:nvGrpSpPr>
        <p:grpSpPr>
          <a:xfrm>
            <a:off x="9418714" y="1412635"/>
            <a:ext cx="2552557" cy="1360006"/>
            <a:chOff x="6210034" y="1488835"/>
            <a:chExt cx="2552557" cy="1360006"/>
          </a:xfrm>
        </p:grpSpPr>
        <p:grpSp>
          <p:nvGrpSpPr>
            <p:cNvPr id="845" name="Google Shape;845;g5e2c9195b7_0_208"/>
            <p:cNvGrpSpPr/>
            <p:nvPr/>
          </p:nvGrpSpPr>
          <p:grpSpPr>
            <a:xfrm>
              <a:off x="6210034" y="1488835"/>
              <a:ext cx="1006013" cy="1360006"/>
              <a:chOff x="8602122" y="860620"/>
              <a:chExt cx="1308380" cy="1408603"/>
            </a:xfrm>
          </p:grpSpPr>
          <p:sp>
            <p:nvSpPr>
              <p:cNvPr id="846" name="Google Shape;846;g5e2c9195b7_0_208"/>
              <p:cNvSpPr/>
              <p:nvPr/>
            </p:nvSpPr>
            <p:spPr>
              <a:xfrm>
                <a:off x="8608438" y="861184"/>
                <a:ext cx="1215189" cy="1408039"/>
              </a:xfrm>
              <a:custGeom>
                <a:avLst/>
                <a:gdLst/>
                <a:ahLst/>
                <a:cxnLst/>
                <a:rect l="l" t="t" r="r" b="b"/>
                <a:pathLst>
                  <a:path w="1215189" h="1408039" extrusionOk="0">
                    <a:moveTo>
                      <a:pt x="589547" y="48471"/>
                    </a:moveTo>
                    <a:lnTo>
                      <a:pt x="589547" y="48471"/>
                    </a:lnTo>
                    <a:cubicBezTo>
                      <a:pt x="545244" y="65085"/>
                      <a:pt x="493997" y="88459"/>
                      <a:pt x="445168" y="96597"/>
                    </a:cubicBezTo>
                    <a:cubicBezTo>
                      <a:pt x="182928" y="140303"/>
                      <a:pt x="472769" y="83860"/>
                      <a:pt x="288758" y="120660"/>
                    </a:cubicBezTo>
                    <a:cubicBezTo>
                      <a:pt x="276726" y="128681"/>
                      <a:pt x="261696" y="133432"/>
                      <a:pt x="252663" y="144723"/>
                    </a:cubicBezTo>
                    <a:cubicBezTo>
                      <a:pt x="244740" y="154626"/>
                      <a:pt x="246303" y="169474"/>
                      <a:pt x="240631" y="180818"/>
                    </a:cubicBezTo>
                    <a:cubicBezTo>
                      <a:pt x="234164" y="193752"/>
                      <a:pt x="224589" y="204881"/>
                      <a:pt x="216568" y="216913"/>
                    </a:cubicBezTo>
                    <a:cubicBezTo>
                      <a:pt x="205103" y="251309"/>
                      <a:pt x="200057" y="263373"/>
                      <a:pt x="192505" y="301134"/>
                    </a:cubicBezTo>
                    <a:cubicBezTo>
                      <a:pt x="188772" y="319800"/>
                      <a:pt x="178923" y="396994"/>
                      <a:pt x="168442" y="421450"/>
                    </a:cubicBezTo>
                    <a:cubicBezTo>
                      <a:pt x="162746" y="434741"/>
                      <a:pt x="153412" y="446253"/>
                      <a:pt x="144379" y="457544"/>
                    </a:cubicBezTo>
                    <a:cubicBezTo>
                      <a:pt x="137293" y="466402"/>
                      <a:pt x="130043" y="475772"/>
                      <a:pt x="120316" y="481608"/>
                    </a:cubicBezTo>
                    <a:cubicBezTo>
                      <a:pt x="109441" y="488133"/>
                      <a:pt x="96253" y="489629"/>
                      <a:pt x="84221" y="493639"/>
                    </a:cubicBezTo>
                    <a:cubicBezTo>
                      <a:pt x="39915" y="523176"/>
                      <a:pt x="46267" y="510319"/>
                      <a:pt x="24063" y="565829"/>
                    </a:cubicBezTo>
                    <a:cubicBezTo>
                      <a:pt x="14643" y="589379"/>
                      <a:pt x="0" y="638018"/>
                      <a:pt x="0" y="638018"/>
                    </a:cubicBezTo>
                    <a:cubicBezTo>
                      <a:pt x="4010" y="702186"/>
                      <a:pt x="3344" y="766819"/>
                      <a:pt x="12031" y="830523"/>
                    </a:cubicBezTo>
                    <a:cubicBezTo>
                      <a:pt x="15458" y="855655"/>
                      <a:pt x="36095" y="902713"/>
                      <a:pt x="36095" y="902713"/>
                    </a:cubicBezTo>
                    <a:cubicBezTo>
                      <a:pt x="40105" y="926776"/>
                      <a:pt x="48126" y="950507"/>
                      <a:pt x="48126" y="974902"/>
                    </a:cubicBezTo>
                    <a:cubicBezTo>
                      <a:pt x="48126" y="1103877"/>
                      <a:pt x="13952" y="1042742"/>
                      <a:pt x="48126" y="1179439"/>
                    </a:cubicBezTo>
                    <a:cubicBezTo>
                      <a:pt x="50555" y="1189156"/>
                      <a:pt x="83871" y="1233406"/>
                      <a:pt x="96253" y="1239597"/>
                    </a:cubicBezTo>
                    <a:cubicBezTo>
                      <a:pt x="118940" y="1250940"/>
                      <a:pt x="168442" y="1263660"/>
                      <a:pt x="168442" y="1263660"/>
                    </a:cubicBezTo>
                    <a:cubicBezTo>
                      <a:pt x="222473" y="1317691"/>
                      <a:pt x="188394" y="1294374"/>
                      <a:pt x="276726" y="1323818"/>
                    </a:cubicBezTo>
                    <a:lnTo>
                      <a:pt x="312821" y="1335850"/>
                    </a:lnTo>
                    <a:cubicBezTo>
                      <a:pt x="488330" y="1327074"/>
                      <a:pt x="526426" y="1313182"/>
                      <a:pt x="673768" y="1335850"/>
                    </a:cubicBezTo>
                    <a:cubicBezTo>
                      <a:pt x="686303" y="1337778"/>
                      <a:pt x="697831" y="1343871"/>
                      <a:pt x="709863" y="1347881"/>
                    </a:cubicBezTo>
                    <a:cubicBezTo>
                      <a:pt x="813311" y="1416845"/>
                      <a:pt x="682423" y="1334160"/>
                      <a:pt x="782053" y="1383976"/>
                    </a:cubicBezTo>
                    <a:cubicBezTo>
                      <a:pt x="794986" y="1390443"/>
                      <a:pt x="806116" y="1400018"/>
                      <a:pt x="818147" y="1408039"/>
                    </a:cubicBezTo>
                    <a:cubicBezTo>
                      <a:pt x="874294" y="1404029"/>
                      <a:pt x="930684" y="1402585"/>
                      <a:pt x="986589" y="1396008"/>
                    </a:cubicBezTo>
                    <a:cubicBezTo>
                      <a:pt x="999185" y="1394526"/>
                      <a:pt x="1012673" y="1391762"/>
                      <a:pt x="1022684" y="1383976"/>
                    </a:cubicBezTo>
                    <a:cubicBezTo>
                      <a:pt x="1049546" y="1363083"/>
                      <a:pt x="1094874" y="1311787"/>
                      <a:pt x="1094874" y="1311787"/>
                    </a:cubicBezTo>
                    <a:lnTo>
                      <a:pt x="1118937" y="1239597"/>
                    </a:lnTo>
                    <a:cubicBezTo>
                      <a:pt x="1122947" y="1227565"/>
                      <a:pt x="1128883" y="1216012"/>
                      <a:pt x="1130968" y="1203502"/>
                    </a:cubicBezTo>
                    <a:lnTo>
                      <a:pt x="1143000" y="1131313"/>
                    </a:lnTo>
                    <a:cubicBezTo>
                      <a:pt x="1138989" y="1083187"/>
                      <a:pt x="1138907" y="1034570"/>
                      <a:pt x="1130968" y="986934"/>
                    </a:cubicBezTo>
                    <a:cubicBezTo>
                      <a:pt x="1126798" y="961914"/>
                      <a:pt x="1113057" y="939352"/>
                      <a:pt x="1106905" y="914744"/>
                    </a:cubicBezTo>
                    <a:cubicBezTo>
                      <a:pt x="1102895" y="898702"/>
                      <a:pt x="1099626" y="882456"/>
                      <a:pt x="1094874" y="866618"/>
                    </a:cubicBezTo>
                    <a:cubicBezTo>
                      <a:pt x="1087585" y="842323"/>
                      <a:pt x="1078831" y="818492"/>
                      <a:pt x="1070810" y="794429"/>
                    </a:cubicBezTo>
                    <a:lnTo>
                      <a:pt x="1058779" y="758334"/>
                    </a:lnTo>
                    <a:cubicBezTo>
                      <a:pt x="1061612" y="747002"/>
                      <a:pt x="1074995" y="688238"/>
                      <a:pt x="1082842" y="674113"/>
                    </a:cubicBezTo>
                    <a:cubicBezTo>
                      <a:pt x="1096887" y="648832"/>
                      <a:pt x="1121822" y="629359"/>
                      <a:pt x="1130968" y="601923"/>
                    </a:cubicBezTo>
                    <a:cubicBezTo>
                      <a:pt x="1147573" y="552111"/>
                      <a:pt x="1135965" y="576381"/>
                      <a:pt x="1167063" y="529734"/>
                    </a:cubicBezTo>
                    <a:cubicBezTo>
                      <a:pt x="1171074" y="509681"/>
                      <a:pt x="1174135" y="489415"/>
                      <a:pt x="1179095" y="469576"/>
                    </a:cubicBezTo>
                    <a:cubicBezTo>
                      <a:pt x="1202023" y="377862"/>
                      <a:pt x="1180659" y="497849"/>
                      <a:pt x="1203158" y="385355"/>
                    </a:cubicBezTo>
                    <a:cubicBezTo>
                      <a:pt x="1207942" y="361434"/>
                      <a:pt x="1211179" y="337229"/>
                      <a:pt x="1215189" y="313166"/>
                    </a:cubicBezTo>
                    <a:cubicBezTo>
                      <a:pt x="1207168" y="261029"/>
                      <a:pt x="1200847" y="208602"/>
                      <a:pt x="1191126" y="156755"/>
                    </a:cubicBezTo>
                    <a:cubicBezTo>
                      <a:pt x="1188789" y="144290"/>
                      <a:pt x="1188063" y="129628"/>
                      <a:pt x="1179095" y="120660"/>
                    </a:cubicBezTo>
                    <a:cubicBezTo>
                      <a:pt x="1170127" y="111692"/>
                      <a:pt x="1155032" y="112639"/>
                      <a:pt x="1143000" y="108629"/>
                    </a:cubicBezTo>
                    <a:cubicBezTo>
                      <a:pt x="1130968" y="100608"/>
                      <a:pt x="1120119" y="90439"/>
                      <a:pt x="1106905" y="84566"/>
                    </a:cubicBezTo>
                    <a:cubicBezTo>
                      <a:pt x="1083726" y="74264"/>
                      <a:pt x="1055821" y="74572"/>
                      <a:pt x="1034716" y="60502"/>
                    </a:cubicBezTo>
                    <a:cubicBezTo>
                      <a:pt x="1022684" y="52481"/>
                      <a:pt x="1012904" y="38694"/>
                      <a:pt x="998621" y="36439"/>
                    </a:cubicBezTo>
                    <a:cubicBezTo>
                      <a:pt x="935114" y="26412"/>
                      <a:pt x="870284" y="28418"/>
                      <a:pt x="806116" y="24408"/>
                    </a:cubicBezTo>
                    <a:cubicBezTo>
                      <a:pt x="720890" y="-4001"/>
                      <a:pt x="749225" y="-7067"/>
                      <a:pt x="661737" y="12376"/>
                    </a:cubicBezTo>
                    <a:cubicBezTo>
                      <a:pt x="649357" y="15127"/>
                      <a:pt x="636986" y="18736"/>
                      <a:pt x="625642" y="24408"/>
                    </a:cubicBezTo>
                    <a:cubicBezTo>
                      <a:pt x="573067" y="50696"/>
                      <a:pt x="595563" y="44461"/>
                      <a:pt x="589547" y="48471"/>
                    </a:cubicBezTo>
                    <a:close/>
                  </a:path>
                </a:pathLst>
              </a:custGeom>
              <a:solidFill>
                <a:srgbClr val="8FEAD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7" name="Google Shape;847;g5e2c9195b7_0_208"/>
              <p:cNvSpPr/>
              <p:nvPr/>
            </p:nvSpPr>
            <p:spPr>
              <a:xfrm>
                <a:off x="8602122" y="860620"/>
                <a:ext cx="1215189" cy="1408039"/>
              </a:xfrm>
              <a:custGeom>
                <a:avLst/>
                <a:gdLst/>
                <a:ahLst/>
                <a:cxnLst/>
                <a:rect l="l" t="t" r="r" b="b"/>
                <a:pathLst>
                  <a:path w="1215189" h="1408039" extrusionOk="0">
                    <a:moveTo>
                      <a:pt x="589547" y="48471"/>
                    </a:moveTo>
                    <a:lnTo>
                      <a:pt x="589547" y="48471"/>
                    </a:lnTo>
                    <a:cubicBezTo>
                      <a:pt x="545244" y="65085"/>
                      <a:pt x="493997" y="88459"/>
                      <a:pt x="445168" y="96597"/>
                    </a:cubicBezTo>
                    <a:cubicBezTo>
                      <a:pt x="182928" y="140303"/>
                      <a:pt x="472769" y="83860"/>
                      <a:pt x="288758" y="120660"/>
                    </a:cubicBezTo>
                    <a:cubicBezTo>
                      <a:pt x="276726" y="128681"/>
                      <a:pt x="261696" y="133432"/>
                      <a:pt x="252663" y="144723"/>
                    </a:cubicBezTo>
                    <a:cubicBezTo>
                      <a:pt x="244740" y="154626"/>
                      <a:pt x="246303" y="169474"/>
                      <a:pt x="240631" y="180818"/>
                    </a:cubicBezTo>
                    <a:cubicBezTo>
                      <a:pt x="234164" y="193752"/>
                      <a:pt x="224589" y="204881"/>
                      <a:pt x="216568" y="216913"/>
                    </a:cubicBezTo>
                    <a:cubicBezTo>
                      <a:pt x="205103" y="251309"/>
                      <a:pt x="200057" y="263373"/>
                      <a:pt x="192505" y="301134"/>
                    </a:cubicBezTo>
                    <a:cubicBezTo>
                      <a:pt x="188772" y="319800"/>
                      <a:pt x="178923" y="396994"/>
                      <a:pt x="168442" y="421450"/>
                    </a:cubicBezTo>
                    <a:cubicBezTo>
                      <a:pt x="162746" y="434741"/>
                      <a:pt x="153412" y="446253"/>
                      <a:pt x="144379" y="457544"/>
                    </a:cubicBezTo>
                    <a:cubicBezTo>
                      <a:pt x="137293" y="466402"/>
                      <a:pt x="130043" y="475772"/>
                      <a:pt x="120316" y="481608"/>
                    </a:cubicBezTo>
                    <a:cubicBezTo>
                      <a:pt x="109441" y="488133"/>
                      <a:pt x="96253" y="489629"/>
                      <a:pt x="84221" y="493639"/>
                    </a:cubicBezTo>
                    <a:cubicBezTo>
                      <a:pt x="39915" y="523176"/>
                      <a:pt x="46267" y="510319"/>
                      <a:pt x="24063" y="565829"/>
                    </a:cubicBezTo>
                    <a:cubicBezTo>
                      <a:pt x="14643" y="589379"/>
                      <a:pt x="0" y="638018"/>
                      <a:pt x="0" y="638018"/>
                    </a:cubicBezTo>
                    <a:cubicBezTo>
                      <a:pt x="4010" y="702186"/>
                      <a:pt x="3344" y="766819"/>
                      <a:pt x="12031" y="830523"/>
                    </a:cubicBezTo>
                    <a:cubicBezTo>
                      <a:pt x="15458" y="855655"/>
                      <a:pt x="36095" y="902713"/>
                      <a:pt x="36095" y="902713"/>
                    </a:cubicBezTo>
                    <a:cubicBezTo>
                      <a:pt x="40105" y="926776"/>
                      <a:pt x="48126" y="950507"/>
                      <a:pt x="48126" y="974902"/>
                    </a:cubicBezTo>
                    <a:cubicBezTo>
                      <a:pt x="48126" y="1103877"/>
                      <a:pt x="13952" y="1042742"/>
                      <a:pt x="48126" y="1179439"/>
                    </a:cubicBezTo>
                    <a:cubicBezTo>
                      <a:pt x="50555" y="1189156"/>
                      <a:pt x="83871" y="1233406"/>
                      <a:pt x="96253" y="1239597"/>
                    </a:cubicBezTo>
                    <a:cubicBezTo>
                      <a:pt x="118940" y="1250940"/>
                      <a:pt x="168442" y="1263660"/>
                      <a:pt x="168442" y="1263660"/>
                    </a:cubicBezTo>
                    <a:cubicBezTo>
                      <a:pt x="222473" y="1317691"/>
                      <a:pt x="188394" y="1294374"/>
                      <a:pt x="276726" y="1323818"/>
                    </a:cubicBezTo>
                    <a:lnTo>
                      <a:pt x="312821" y="1335850"/>
                    </a:lnTo>
                    <a:cubicBezTo>
                      <a:pt x="488330" y="1327074"/>
                      <a:pt x="526426" y="1313182"/>
                      <a:pt x="673768" y="1335850"/>
                    </a:cubicBezTo>
                    <a:cubicBezTo>
                      <a:pt x="686303" y="1337778"/>
                      <a:pt x="697831" y="1343871"/>
                      <a:pt x="709863" y="1347881"/>
                    </a:cubicBezTo>
                    <a:cubicBezTo>
                      <a:pt x="813311" y="1416845"/>
                      <a:pt x="682423" y="1334160"/>
                      <a:pt x="782053" y="1383976"/>
                    </a:cubicBezTo>
                    <a:cubicBezTo>
                      <a:pt x="794986" y="1390443"/>
                      <a:pt x="806116" y="1400018"/>
                      <a:pt x="818147" y="1408039"/>
                    </a:cubicBezTo>
                    <a:cubicBezTo>
                      <a:pt x="874294" y="1404029"/>
                      <a:pt x="930684" y="1402585"/>
                      <a:pt x="986589" y="1396008"/>
                    </a:cubicBezTo>
                    <a:cubicBezTo>
                      <a:pt x="999185" y="1394526"/>
                      <a:pt x="1012673" y="1391762"/>
                      <a:pt x="1022684" y="1383976"/>
                    </a:cubicBezTo>
                    <a:cubicBezTo>
                      <a:pt x="1049546" y="1363083"/>
                      <a:pt x="1094874" y="1311787"/>
                      <a:pt x="1094874" y="1311787"/>
                    </a:cubicBezTo>
                    <a:lnTo>
                      <a:pt x="1118937" y="1239597"/>
                    </a:lnTo>
                    <a:cubicBezTo>
                      <a:pt x="1122947" y="1227565"/>
                      <a:pt x="1128883" y="1216012"/>
                      <a:pt x="1130968" y="1203502"/>
                    </a:cubicBezTo>
                    <a:lnTo>
                      <a:pt x="1143000" y="1131313"/>
                    </a:lnTo>
                    <a:cubicBezTo>
                      <a:pt x="1138989" y="1083187"/>
                      <a:pt x="1138907" y="1034570"/>
                      <a:pt x="1130968" y="986934"/>
                    </a:cubicBezTo>
                    <a:cubicBezTo>
                      <a:pt x="1126798" y="961914"/>
                      <a:pt x="1113057" y="939352"/>
                      <a:pt x="1106905" y="914744"/>
                    </a:cubicBezTo>
                    <a:cubicBezTo>
                      <a:pt x="1102895" y="898702"/>
                      <a:pt x="1099626" y="882456"/>
                      <a:pt x="1094874" y="866618"/>
                    </a:cubicBezTo>
                    <a:cubicBezTo>
                      <a:pt x="1087585" y="842323"/>
                      <a:pt x="1078831" y="818492"/>
                      <a:pt x="1070810" y="794429"/>
                    </a:cubicBezTo>
                    <a:lnTo>
                      <a:pt x="1058779" y="758334"/>
                    </a:lnTo>
                    <a:cubicBezTo>
                      <a:pt x="1061612" y="747002"/>
                      <a:pt x="1074995" y="688238"/>
                      <a:pt x="1082842" y="674113"/>
                    </a:cubicBezTo>
                    <a:cubicBezTo>
                      <a:pt x="1096887" y="648832"/>
                      <a:pt x="1121822" y="629359"/>
                      <a:pt x="1130968" y="601923"/>
                    </a:cubicBezTo>
                    <a:cubicBezTo>
                      <a:pt x="1147573" y="552111"/>
                      <a:pt x="1135965" y="576381"/>
                      <a:pt x="1167063" y="529734"/>
                    </a:cubicBezTo>
                    <a:cubicBezTo>
                      <a:pt x="1171074" y="509681"/>
                      <a:pt x="1174135" y="489415"/>
                      <a:pt x="1179095" y="469576"/>
                    </a:cubicBezTo>
                    <a:cubicBezTo>
                      <a:pt x="1202023" y="377862"/>
                      <a:pt x="1180659" y="497849"/>
                      <a:pt x="1203158" y="385355"/>
                    </a:cubicBezTo>
                    <a:cubicBezTo>
                      <a:pt x="1207942" y="361434"/>
                      <a:pt x="1211179" y="337229"/>
                      <a:pt x="1215189" y="313166"/>
                    </a:cubicBezTo>
                    <a:cubicBezTo>
                      <a:pt x="1207168" y="261029"/>
                      <a:pt x="1200847" y="208602"/>
                      <a:pt x="1191126" y="156755"/>
                    </a:cubicBezTo>
                    <a:cubicBezTo>
                      <a:pt x="1188789" y="144290"/>
                      <a:pt x="1188063" y="129628"/>
                      <a:pt x="1179095" y="120660"/>
                    </a:cubicBezTo>
                    <a:cubicBezTo>
                      <a:pt x="1170127" y="111692"/>
                      <a:pt x="1155032" y="112639"/>
                      <a:pt x="1143000" y="108629"/>
                    </a:cubicBezTo>
                    <a:cubicBezTo>
                      <a:pt x="1130968" y="100608"/>
                      <a:pt x="1120119" y="90439"/>
                      <a:pt x="1106905" y="84566"/>
                    </a:cubicBezTo>
                    <a:cubicBezTo>
                      <a:pt x="1083726" y="74264"/>
                      <a:pt x="1055821" y="74572"/>
                      <a:pt x="1034716" y="60502"/>
                    </a:cubicBezTo>
                    <a:cubicBezTo>
                      <a:pt x="1022684" y="52481"/>
                      <a:pt x="1012904" y="38694"/>
                      <a:pt x="998621" y="36439"/>
                    </a:cubicBezTo>
                    <a:cubicBezTo>
                      <a:pt x="935114" y="26412"/>
                      <a:pt x="870284" y="28418"/>
                      <a:pt x="806116" y="24408"/>
                    </a:cubicBezTo>
                    <a:cubicBezTo>
                      <a:pt x="720890" y="-4001"/>
                      <a:pt x="749225" y="-7067"/>
                      <a:pt x="661737" y="12376"/>
                    </a:cubicBezTo>
                    <a:cubicBezTo>
                      <a:pt x="649357" y="15127"/>
                      <a:pt x="636986" y="18736"/>
                      <a:pt x="625642" y="24408"/>
                    </a:cubicBezTo>
                    <a:cubicBezTo>
                      <a:pt x="573067" y="50696"/>
                      <a:pt x="595563" y="44461"/>
                      <a:pt x="589547" y="48471"/>
                    </a:cubicBezTo>
                    <a:close/>
                  </a:path>
                </a:pathLst>
              </a:custGeom>
              <a:gradFill>
                <a:gsLst>
                  <a:gs pos="0">
                    <a:srgbClr val="4B732F">
                      <a:alpha val="88235"/>
                    </a:srgbClr>
                  </a:gs>
                  <a:gs pos="48000">
                    <a:srgbClr val="73B148">
                      <a:alpha val="44313"/>
                    </a:srgbClr>
                  </a:gs>
                  <a:gs pos="100000">
                    <a:srgbClr val="A8D08C">
                      <a:alpha val="13333"/>
                    </a:srgbClr>
                  </a:gs>
                </a:gsLst>
                <a:lin ang="16200038" scaled="0"/>
              </a:gradFill>
              <a:ln w="12700" cap="flat" cmpd="sng">
                <a:solidFill>
                  <a:srgbClr val="42719B">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8" name="Google Shape;848;g5e2c9195b7_0_208"/>
              <p:cNvSpPr/>
              <p:nvPr/>
            </p:nvSpPr>
            <p:spPr>
              <a:xfrm rot="5599067">
                <a:off x="9445981" y="1986790"/>
                <a:ext cx="88763" cy="162806"/>
              </a:xfrm>
              <a:custGeom>
                <a:avLst/>
                <a:gdLst/>
                <a:ahLst/>
                <a:cxnLst/>
                <a:rect l="l" t="t" r="r" b="b"/>
                <a:pathLst>
                  <a:path w="256854" h="637355" extrusionOk="0">
                    <a:moveTo>
                      <a:pt x="82193" y="236663"/>
                    </a:moveTo>
                    <a:lnTo>
                      <a:pt x="82193" y="236663"/>
                    </a:lnTo>
                    <a:cubicBezTo>
                      <a:pt x="61645" y="260636"/>
                      <a:pt x="37096" y="281691"/>
                      <a:pt x="20548" y="308582"/>
                    </a:cubicBezTo>
                    <a:cubicBezTo>
                      <a:pt x="9196" y="327029"/>
                      <a:pt x="0" y="370227"/>
                      <a:pt x="0" y="370227"/>
                    </a:cubicBezTo>
                    <a:cubicBezTo>
                      <a:pt x="3425" y="394200"/>
                      <a:pt x="5525" y="418400"/>
                      <a:pt x="10274" y="442146"/>
                    </a:cubicBezTo>
                    <a:cubicBezTo>
                      <a:pt x="12398" y="452766"/>
                      <a:pt x="18768" y="462286"/>
                      <a:pt x="20548" y="472969"/>
                    </a:cubicBezTo>
                    <a:cubicBezTo>
                      <a:pt x="25646" y="503559"/>
                      <a:pt x="19689" y="536491"/>
                      <a:pt x="30822" y="565436"/>
                    </a:cubicBezTo>
                    <a:cubicBezTo>
                      <a:pt x="36841" y="581084"/>
                      <a:pt x="83722" y="617572"/>
                      <a:pt x="102741" y="627081"/>
                    </a:cubicBezTo>
                    <a:cubicBezTo>
                      <a:pt x="112428" y="631924"/>
                      <a:pt x="123290" y="633930"/>
                      <a:pt x="133564" y="637355"/>
                    </a:cubicBezTo>
                    <a:cubicBezTo>
                      <a:pt x="143838" y="630506"/>
                      <a:pt x="154744" y="624521"/>
                      <a:pt x="164386" y="616807"/>
                    </a:cubicBezTo>
                    <a:cubicBezTo>
                      <a:pt x="215229" y="576132"/>
                      <a:pt x="152075" y="618843"/>
                      <a:pt x="205483" y="565436"/>
                    </a:cubicBezTo>
                    <a:cubicBezTo>
                      <a:pt x="214215" y="556705"/>
                      <a:pt x="226032" y="551737"/>
                      <a:pt x="236306" y="544888"/>
                    </a:cubicBezTo>
                    <a:cubicBezTo>
                      <a:pt x="239731" y="534614"/>
                      <a:pt x="246580" y="524895"/>
                      <a:pt x="246580" y="514065"/>
                    </a:cubicBezTo>
                    <a:cubicBezTo>
                      <a:pt x="246580" y="434600"/>
                      <a:pt x="243619" y="433260"/>
                      <a:pt x="226031" y="380501"/>
                    </a:cubicBezTo>
                    <a:cubicBezTo>
                      <a:pt x="229456" y="308582"/>
                      <a:pt x="228355" y="236304"/>
                      <a:pt x="236306" y="164744"/>
                    </a:cubicBezTo>
                    <a:cubicBezTo>
                      <a:pt x="238698" y="143217"/>
                      <a:pt x="256854" y="103099"/>
                      <a:pt x="256854" y="103099"/>
                    </a:cubicBezTo>
                    <a:cubicBezTo>
                      <a:pt x="253429" y="72277"/>
                      <a:pt x="258098" y="39426"/>
                      <a:pt x="246580" y="10632"/>
                    </a:cubicBezTo>
                    <a:cubicBezTo>
                      <a:pt x="242558" y="576"/>
                      <a:pt x="226521" y="-839"/>
                      <a:pt x="215757" y="357"/>
                    </a:cubicBezTo>
                    <a:cubicBezTo>
                      <a:pt x="194230" y="2749"/>
                      <a:pt x="154112" y="20906"/>
                      <a:pt x="154112" y="20906"/>
                    </a:cubicBezTo>
                    <a:cubicBezTo>
                      <a:pt x="149456" y="39530"/>
                      <a:pt x="131627" y="115310"/>
                      <a:pt x="123290" y="123647"/>
                    </a:cubicBezTo>
                    <a:cubicBezTo>
                      <a:pt x="94010" y="152927"/>
                      <a:pt x="108114" y="136136"/>
                      <a:pt x="82193" y="175018"/>
                    </a:cubicBezTo>
                    <a:cubicBezTo>
                      <a:pt x="70836" y="209090"/>
                      <a:pt x="82193" y="226389"/>
                      <a:pt x="82193" y="236663"/>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9" name="Google Shape;849;g5e2c9195b7_0_208"/>
              <p:cNvSpPr/>
              <p:nvPr/>
            </p:nvSpPr>
            <p:spPr>
              <a:xfrm>
                <a:off x="8843332" y="2031111"/>
                <a:ext cx="204852" cy="83072"/>
              </a:xfrm>
              <a:custGeom>
                <a:avLst/>
                <a:gdLst/>
                <a:ahLst/>
                <a:cxnLst/>
                <a:rect l="l" t="t" r="r" b="b"/>
                <a:pathLst>
                  <a:path w="263475" h="437220" extrusionOk="0">
                    <a:moveTo>
                      <a:pt x="160734" y="0"/>
                    </a:moveTo>
                    <a:lnTo>
                      <a:pt x="160734" y="0"/>
                    </a:lnTo>
                    <a:cubicBezTo>
                      <a:pt x="136761" y="17124"/>
                      <a:pt x="111447" y="32511"/>
                      <a:pt x="88815" y="51371"/>
                    </a:cubicBezTo>
                    <a:cubicBezTo>
                      <a:pt x="43737" y="88936"/>
                      <a:pt x="43216" y="94084"/>
                      <a:pt x="16895" y="133564"/>
                    </a:cubicBezTo>
                    <a:cubicBezTo>
                      <a:pt x="-10731" y="216441"/>
                      <a:pt x="110" y="171201"/>
                      <a:pt x="16895" y="339047"/>
                    </a:cubicBezTo>
                    <a:cubicBezTo>
                      <a:pt x="18752" y="357615"/>
                      <a:pt x="35212" y="388187"/>
                      <a:pt x="47718" y="400692"/>
                    </a:cubicBezTo>
                    <a:cubicBezTo>
                      <a:pt x="59826" y="412800"/>
                      <a:pt x="75116" y="421240"/>
                      <a:pt x="88815" y="431514"/>
                    </a:cubicBezTo>
                    <a:cubicBezTo>
                      <a:pt x="126487" y="428089"/>
                      <a:pt x="180016" y="452143"/>
                      <a:pt x="201830" y="421240"/>
                    </a:cubicBezTo>
                    <a:cubicBezTo>
                      <a:pt x="233491" y="376387"/>
                      <a:pt x="206356" y="311455"/>
                      <a:pt x="212104" y="256854"/>
                    </a:cubicBezTo>
                    <a:cubicBezTo>
                      <a:pt x="213238" y="246083"/>
                      <a:pt x="219752" y="236538"/>
                      <a:pt x="222379" y="226031"/>
                    </a:cubicBezTo>
                    <a:cubicBezTo>
                      <a:pt x="228241" y="202585"/>
                      <a:pt x="231185" y="167323"/>
                      <a:pt x="242927" y="143838"/>
                    </a:cubicBezTo>
                    <a:cubicBezTo>
                      <a:pt x="248449" y="132794"/>
                      <a:pt x="256626" y="123290"/>
                      <a:pt x="263475" y="113016"/>
                    </a:cubicBezTo>
                    <a:cubicBezTo>
                      <a:pt x="260050" y="89043"/>
                      <a:pt x="268069" y="60212"/>
                      <a:pt x="253201" y="41096"/>
                    </a:cubicBezTo>
                    <a:cubicBezTo>
                      <a:pt x="239903" y="23999"/>
                      <a:pt x="191556" y="20548"/>
                      <a:pt x="191556" y="20548"/>
                    </a:cubicBezTo>
                    <a:lnTo>
                      <a:pt x="160734" y="0"/>
                    </a:ln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0" name="Google Shape;850;g5e2c9195b7_0_208"/>
              <p:cNvSpPr/>
              <p:nvPr/>
            </p:nvSpPr>
            <p:spPr>
              <a:xfrm>
                <a:off x="8936692" y="1020013"/>
                <a:ext cx="383306" cy="162710"/>
              </a:xfrm>
              <a:custGeom>
                <a:avLst/>
                <a:gdLst/>
                <a:ahLst/>
                <a:cxnLst/>
                <a:rect l="l" t="t" r="r" b="b"/>
                <a:pathLst>
                  <a:path w="383306" h="162710" extrusionOk="0">
                    <a:moveTo>
                      <a:pt x="197223" y="1345"/>
                    </a:moveTo>
                    <a:lnTo>
                      <a:pt x="197223" y="1345"/>
                    </a:lnTo>
                    <a:cubicBezTo>
                      <a:pt x="165349" y="3337"/>
                      <a:pt x="132742" y="244"/>
                      <a:pt x="101600" y="7322"/>
                    </a:cubicBezTo>
                    <a:cubicBezTo>
                      <a:pt x="87898" y="10436"/>
                      <a:pt x="58725" y="36060"/>
                      <a:pt x="47811" y="49157"/>
                    </a:cubicBezTo>
                    <a:cubicBezTo>
                      <a:pt x="43213" y="54675"/>
                      <a:pt x="40457" y="61568"/>
                      <a:pt x="35859" y="67086"/>
                    </a:cubicBezTo>
                    <a:cubicBezTo>
                      <a:pt x="21479" y="84342"/>
                      <a:pt x="17629" y="85216"/>
                      <a:pt x="0" y="96969"/>
                    </a:cubicBezTo>
                    <a:cubicBezTo>
                      <a:pt x="1992" y="108922"/>
                      <a:pt x="1055" y="121754"/>
                      <a:pt x="5976" y="132827"/>
                    </a:cubicBezTo>
                    <a:cubicBezTo>
                      <a:pt x="23377" y="171979"/>
                      <a:pt x="82632" y="146562"/>
                      <a:pt x="107576" y="144780"/>
                    </a:cubicBezTo>
                    <a:cubicBezTo>
                      <a:pt x="119529" y="140796"/>
                      <a:pt x="131212" y="129771"/>
                      <a:pt x="143435" y="132827"/>
                    </a:cubicBezTo>
                    <a:cubicBezTo>
                      <a:pt x="156797" y="136168"/>
                      <a:pt x="194472" y="144938"/>
                      <a:pt x="203200" y="150757"/>
                    </a:cubicBezTo>
                    <a:lnTo>
                      <a:pt x="221129" y="162710"/>
                    </a:lnTo>
                    <a:cubicBezTo>
                      <a:pt x="235074" y="160718"/>
                      <a:pt x="249472" y="160781"/>
                      <a:pt x="262964" y="156733"/>
                    </a:cubicBezTo>
                    <a:cubicBezTo>
                      <a:pt x="291652" y="148126"/>
                      <a:pt x="272128" y="143426"/>
                      <a:pt x="292847" y="126851"/>
                    </a:cubicBezTo>
                    <a:cubicBezTo>
                      <a:pt x="297766" y="122916"/>
                      <a:pt x="304800" y="122866"/>
                      <a:pt x="310776" y="120874"/>
                    </a:cubicBezTo>
                    <a:cubicBezTo>
                      <a:pt x="318745" y="108921"/>
                      <a:pt x="321054" y="89559"/>
                      <a:pt x="334682" y="85016"/>
                    </a:cubicBezTo>
                    <a:cubicBezTo>
                      <a:pt x="359425" y="76767"/>
                      <a:pt x="347369" y="82533"/>
                      <a:pt x="370541" y="67086"/>
                    </a:cubicBezTo>
                    <a:cubicBezTo>
                      <a:pt x="374525" y="61110"/>
                      <a:pt x="381603" y="56284"/>
                      <a:pt x="382494" y="49157"/>
                    </a:cubicBezTo>
                    <a:cubicBezTo>
                      <a:pt x="386186" y="19616"/>
                      <a:pt x="377137" y="19687"/>
                      <a:pt x="358588" y="7322"/>
                    </a:cubicBezTo>
                    <a:cubicBezTo>
                      <a:pt x="342651" y="9314"/>
                      <a:pt x="326578" y="10425"/>
                      <a:pt x="310776" y="13298"/>
                    </a:cubicBezTo>
                    <a:cubicBezTo>
                      <a:pt x="304578" y="14425"/>
                      <a:pt x="299147" y="19274"/>
                      <a:pt x="292847" y="19274"/>
                    </a:cubicBezTo>
                    <a:cubicBezTo>
                      <a:pt x="278760" y="19274"/>
                      <a:pt x="264956" y="15290"/>
                      <a:pt x="251011" y="13298"/>
                    </a:cubicBezTo>
                    <a:cubicBezTo>
                      <a:pt x="222325" y="-8217"/>
                      <a:pt x="206188" y="3337"/>
                      <a:pt x="197223" y="1345"/>
                    </a:cubicBezTo>
                    <a:close/>
                  </a:path>
                </a:pathLst>
              </a:cu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1" name="Google Shape;851;g5e2c9195b7_0_208"/>
              <p:cNvSpPr/>
              <p:nvPr/>
            </p:nvSpPr>
            <p:spPr>
              <a:xfrm>
                <a:off x="9658618" y="1067085"/>
                <a:ext cx="251884" cy="992568"/>
              </a:xfrm>
              <a:custGeom>
                <a:avLst/>
                <a:gdLst/>
                <a:ahLst/>
                <a:cxnLst/>
                <a:rect l="l" t="t" r="r" b="b"/>
                <a:pathLst>
                  <a:path w="251884" h="992568" extrusionOk="0">
                    <a:moveTo>
                      <a:pt x="161365" y="149411"/>
                    </a:moveTo>
                    <a:lnTo>
                      <a:pt x="161365" y="149411"/>
                    </a:lnTo>
                    <a:cubicBezTo>
                      <a:pt x="157381" y="167341"/>
                      <a:pt x="155220" y="185776"/>
                      <a:pt x="149412" y="203200"/>
                    </a:cubicBezTo>
                    <a:cubicBezTo>
                      <a:pt x="147141" y="210014"/>
                      <a:pt x="140671" y="214705"/>
                      <a:pt x="137459" y="221129"/>
                    </a:cubicBezTo>
                    <a:cubicBezTo>
                      <a:pt x="134642" y="226764"/>
                      <a:pt x="134300" y="233423"/>
                      <a:pt x="131483" y="239058"/>
                    </a:cubicBezTo>
                    <a:cubicBezTo>
                      <a:pt x="128271" y="245483"/>
                      <a:pt x="122742" y="250563"/>
                      <a:pt x="119530" y="256988"/>
                    </a:cubicBezTo>
                    <a:cubicBezTo>
                      <a:pt x="116713" y="262623"/>
                      <a:pt x="116612" y="269410"/>
                      <a:pt x="113553" y="274917"/>
                    </a:cubicBezTo>
                    <a:cubicBezTo>
                      <a:pt x="106576" y="287475"/>
                      <a:pt x="89647" y="310776"/>
                      <a:pt x="89647" y="310776"/>
                    </a:cubicBezTo>
                    <a:cubicBezTo>
                      <a:pt x="73318" y="359764"/>
                      <a:pt x="101562" y="283939"/>
                      <a:pt x="47812" y="364564"/>
                    </a:cubicBezTo>
                    <a:lnTo>
                      <a:pt x="23906" y="400423"/>
                    </a:lnTo>
                    <a:cubicBezTo>
                      <a:pt x="19922" y="412376"/>
                      <a:pt x="14424" y="423927"/>
                      <a:pt x="11953" y="436282"/>
                    </a:cubicBezTo>
                    <a:cubicBezTo>
                      <a:pt x="4366" y="474218"/>
                      <a:pt x="8441" y="456309"/>
                      <a:pt x="0" y="490070"/>
                    </a:cubicBezTo>
                    <a:cubicBezTo>
                      <a:pt x="3402" y="544503"/>
                      <a:pt x="735" y="570703"/>
                      <a:pt x="11953" y="615576"/>
                    </a:cubicBezTo>
                    <a:cubicBezTo>
                      <a:pt x="13481" y="621688"/>
                      <a:pt x="15113" y="627870"/>
                      <a:pt x="17930" y="633505"/>
                    </a:cubicBezTo>
                    <a:cubicBezTo>
                      <a:pt x="21142" y="639930"/>
                      <a:pt x="25899" y="645458"/>
                      <a:pt x="29883" y="651435"/>
                    </a:cubicBezTo>
                    <a:cubicBezTo>
                      <a:pt x="40402" y="682993"/>
                      <a:pt x="32364" y="664122"/>
                      <a:pt x="59765" y="705223"/>
                    </a:cubicBezTo>
                    <a:lnTo>
                      <a:pt x="71718" y="723153"/>
                    </a:lnTo>
                    <a:cubicBezTo>
                      <a:pt x="75702" y="735106"/>
                      <a:pt x="83009" y="746429"/>
                      <a:pt x="83671" y="759011"/>
                    </a:cubicBezTo>
                    <a:cubicBezTo>
                      <a:pt x="89978" y="878855"/>
                      <a:pt x="77660" y="836606"/>
                      <a:pt x="95624" y="890494"/>
                    </a:cubicBezTo>
                    <a:cubicBezTo>
                      <a:pt x="80599" y="935565"/>
                      <a:pt x="100868" y="880003"/>
                      <a:pt x="77694" y="926353"/>
                    </a:cubicBezTo>
                    <a:cubicBezTo>
                      <a:pt x="74877" y="931988"/>
                      <a:pt x="73710" y="938306"/>
                      <a:pt x="71718" y="944282"/>
                    </a:cubicBezTo>
                    <a:cubicBezTo>
                      <a:pt x="71944" y="945639"/>
                      <a:pt x="71719" y="998071"/>
                      <a:pt x="95624" y="992094"/>
                    </a:cubicBezTo>
                    <a:cubicBezTo>
                      <a:pt x="101736" y="990566"/>
                      <a:pt x="98783" y="979799"/>
                      <a:pt x="101600" y="974164"/>
                    </a:cubicBezTo>
                    <a:cubicBezTo>
                      <a:pt x="104812" y="967740"/>
                      <a:pt x="110636" y="962799"/>
                      <a:pt x="113553" y="956235"/>
                    </a:cubicBezTo>
                    <a:cubicBezTo>
                      <a:pt x="118670" y="944721"/>
                      <a:pt x="121522" y="932329"/>
                      <a:pt x="125506" y="920376"/>
                    </a:cubicBezTo>
                    <a:cubicBezTo>
                      <a:pt x="134083" y="894647"/>
                      <a:pt x="129953" y="908569"/>
                      <a:pt x="137459" y="878541"/>
                    </a:cubicBezTo>
                    <a:cubicBezTo>
                      <a:pt x="139451" y="814792"/>
                      <a:pt x="139898" y="750976"/>
                      <a:pt x="143436" y="687294"/>
                    </a:cubicBezTo>
                    <a:cubicBezTo>
                      <a:pt x="143892" y="679093"/>
                      <a:pt x="144154" y="669698"/>
                      <a:pt x="149412" y="663388"/>
                    </a:cubicBezTo>
                    <a:cubicBezTo>
                      <a:pt x="155116" y="656544"/>
                      <a:pt x="165583" y="655855"/>
                      <a:pt x="173318" y="651435"/>
                    </a:cubicBezTo>
                    <a:cubicBezTo>
                      <a:pt x="179554" y="647871"/>
                      <a:pt x="185271" y="643466"/>
                      <a:pt x="191247" y="639482"/>
                    </a:cubicBezTo>
                    <a:cubicBezTo>
                      <a:pt x="195231" y="633506"/>
                      <a:pt x="202550" y="628706"/>
                      <a:pt x="203200" y="621553"/>
                    </a:cubicBezTo>
                    <a:cubicBezTo>
                      <a:pt x="204654" y="605558"/>
                      <a:pt x="199666" y="589616"/>
                      <a:pt x="197224" y="573741"/>
                    </a:cubicBezTo>
                    <a:cubicBezTo>
                      <a:pt x="195679" y="563701"/>
                      <a:pt x="192917" y="553878"/>
                      <a:pt x="191247" y="543858"/>
                    </a:cubicBezTo>
                    <a:cubicBezTo>
                      <a:pt x="188931" y="529963"/>
                      <a:pt x="187263" y="515968"/>
                      <a:pt x="185271" y="502023"/>
                    </a:cubicBezTo>
                    <a:cubicBezTo>
                      <a:pt x="186369" y="492143"/>
                      <a:pt x="187489" y="447828"/>
                      <a:pt x="197224" y="430305"/>
                    </a:cubicBezTo>
                    <a:cubicBezTo>
                      <a:pt x="204201" y="417747"/>
                      <a:pt x="221130" y="394447"/>
                      <a:pt x="221130" y="394447"/>
                    </a:cubicBezTo>
                    <a:cubicBezTo>
                      <a:pt x="223122" y="388470"/>
                      <a:pt x="223171" y="381436"/>
                      <a:pt x="227106" y="376517"/>
                    </a:cubicBezTo>
                    <a:cubicBezTo>
                      <a:pt x="258001" y="337897"/>
                      <a:pt x="235991" y="391701"/>
                      <a:pt x="251012" y="346635"/>
                    </a:cubicBezTo>
                    <a:cubicBezTo>
                      <a:pt x="249485" y="329833"/>
                      <a:pt x="250558" y="285961"/>
                      <a:pt x="239059" y="262964"/>
                    </a:cubicBezTo>
                    <a:cubicBezTo>
                      <a:pt x="235847" y="256540"/>
                      <a:pt x="231090" y="251011"/>
                      <a:pt x="227106" y="245035"/>
                    </a:cubicBezTo>
                    <a:cubicBezTo>
                      <a:pt x="225114" y="239058"/>
                      <a:pt x="221130" y="233405"/>
                      <a:pt x="221130" y="227105"/>
                    </a:cubicBezTo>
                    <a:cubicBezTo>
                      <a:pt x="221130" y="213842"/>
                      <a:pt x="223731" y="174092"/>
                      <a:pt x="233083" y="155388"/>
                    </a:cubicBezTo>
                    <a:cubicBezTo>
                      <a:pt x="236295" y="148963"/>
                      <a:pt x="241052" y="143435"/>
                      <a:pt x="245036" y="137458"/>
                    </a:cubicBezTo>
                    <a:cubicBezTo>
                      <a:pt x="254698" y="108469"/>
                      <a:pt x="253620" y="120614"/>
                      <a:pt x="245036" y="77694"/>
                    </a:cubicBezTo>
                    <a:cubicBezTo>
                      <a:pt x="243800" y="71516"/>
                      <a:pt x="243514" y="64219"/>
                      <a:pt x="239059" y="59764"/>
                    </a:cubicBezTo>
                    <a:cubicBezTo>
                      <a:pt x="228901" y="49606"/>
                      <a:pt x="213358" y="46016"/>
                      <a:pt x="203200" y="35858"/>
                    </a:cubicBezTo>
                    <a:lnTo>
                      <a:pt x="167341" y="0"/>
                    </a:lnTo>
                    <a:cubicBezTo>
                      <a:pt x="154724" y="63091"/>
                      <a:pt x="162361" y="124509"/>
                      <a:pt x="161365" y="149411"/>
                    </a:cubicBezTo>
                    <a:close/>
                  </a:path>
                </a:pathLst>
              </a:custGeom>
              <a:solidFill>
                <a:srgbClr val="757070"/>
              </a:solidFill>
              <a:ln w="952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852" name="Google Shape;852;g5e2c9195b7_0_208"/>
            <p:cNvGrpSpPr/>
            <p:nvPr/>
          </p:nvGrpSpPr>
          <p:grpSpPr>
            <a:xfrm>
              <a:off x="7776538" y="1509709"/>
              <a:ext cx="986053" cy="1339131"/>
              <a:chOff x="10365351" y="841055"/>
              <a:chExt cx="1302064" cy="1409167"/>
            </a:xfrm>
          </p:grpSpPr>
          <p:sp>
            <p:nvSpPr>
              <p:cNvPr id="853" name="Google Shape;853;g5e2c9195b7_0_208"/>
              <p:cNvSpPr/>
              <p:nvPr/>
            </p:nvSpPr>
            <p:spPr>
              <a:xfrm>
                <a:off x="10365351" y="841055"/>
                <a:ext cx="1215189" cy="1408039"/>
              </a:xfrm>
              <a:custGeom>
                <a:avLst/>
                <a:gdLst/>
                <a:ahLst/>
                <a:cxnLst/>
                <a:rect l="l" t="t" r="r" b="b"/>
                <a:pathLst>
                  <a:path w="1215189" h="1408039" extrusionOk="0">
                    <a:moveTo>
                      <a:pt x="589547" y="48471"/>
                    </a:moveTo>
                    <a:lnTo>
                      <a:pt x="589547" y="48471"/>
                    </a:lnTo>
                    <a:cubicBezTo>
                      <a:pt x="545244" y="65085"/>
                      <a:pt x="493997" y="88459"/>
                      <a:pt x="445168" y="96597"/>
                    </a:cubicBezTo>
                    <a:cubicBezTo>
                      <a:pt x="182928" y="140303"/>
                      <a:pt x="472769" y="83860"/>
                      <a:pt x="288758" y="120660"/>
                    </a:cubicBezTo>
                    <a:cubicBezTo>
                      <a:pt x="276726" y="128681"/>
                      <a:pt x="261696" y="133432"/>
                      <a:pt x="252663" y="144723"/>
                    </a:cubicBezTo>
                    <a:cubicBezTo>
                      <a:pt x="244740" y="154626"/>
                      <a:pt x="246303" y="169474"/>
                      <a:pt x="240631" y="180818"/>
                    </a:cubicBezTo>
                    <a:cubicBezTo>
                      <a:pt x="234164" y="193752"/>
                      <a:pt x="224589" y="204881"/>
                      <a:pt x="216568" y="216913"/>
                    </a:cubicBezTo>
                    <a:cubicBezTo>
                      <a:pt x="205103" y="251309"/>
                      <a:pt x="200057" y="263373"/>
                      <a:pt x="192505" y="301134"/>
                    </a:cubicBezTo>
                    <a:cubicBezTo>
                      <a:pt x="188772" y="319800"/>
                      <a:pt x="178923" y="396994"/>
                      <a:pt x="168442" y="421450"/>
                    </a:cubicBezTo>
                    <a:cubicBezTo>
                      <a:pt x="162746" y="434741"/>
                      <a:pt x="153412" y="446253"/>
                      <a:pt x="144379" y="457544"/>
                    </a:cubicBezTo>
                    <a:cubicBezTo>
                      <a:pt x="137293" y="466402"/>
                      <a:pt x="130043" y="475772"/>
                      <a:pt x="120316" y="481608"/>
                    </a:cubicBezTo>
                    <a:cubicBezTo>
                      <a:pt x="109441" y="488133"/>
                      <a:pt x="96253" y="489629"/>
                      <a:pt x="84221" y="493639"/>
                    </a:cubicBezTo>
                    <a:cubicBezTo>
                      <a:pt x="39915" y="523176"/>
                      <a:pt x="46267" y="510319"/>
                      <a:pt x="24063" y="565829"/>
                    </a:cubicBezTo>
                    <a:cubicBezTo>
                      <a:pt x="14643" y="589379"/>
                      <a:pt x="0" y="638018"/>
                      <a:pt x="0" y="638018"/>
                    </a:cubicBezTo>
                    <a:cubicBezTo>
                      <a:pt x="4010" y="702186"/>
                      <a:pt x="3344" y="766819"/>
                      <a:pt x="12031" y="830523"/>
                    </a:cubicBezTo>
                    <a:cubicBezTo>
                      <a:pt x="15458" y="855655"/>
                      <a:pt x="36095" y="902713"/>
                      <a:pt x="36095" y="902713"/>
                    </a:cubicBezTo>
                    <a:cubicBezTo>
                      <a:pt x="40105" y="926776"/>
                      <a:pt x="48126" y="950507"/>
                      <a:pt x="48126" y="974902"/>
                    </a:cubicBezTo>
                    <a:cubicBezTo>
                      <a:pt x="48126" y="1103877"/>
                      <a:pt x="13952" y="1042742"/>
                      <a:pt x="48126" y="1179439"/>
                    </a:cubicBezTo>
                    <a:cubicBezTo>
                      <a:pt x="50555" y="1189156"/>
                      <a:pt x="83871" y="1233406"/>
                      <a:pt x="96253" y="1239597"/>
                    </a:cubicBezTo>
                    <a:cubicBezTo>
                      <a:pt x="118940" y="1250940"/>
                      <a:pt x="168442" y="1263660"/>
                      <a:pt x="168442" y="1263660"/>
                    </a:cubicBezTo>
                    <a:cubicBezTo>
                      <a:pt x="222473" y="1317691"/>
                      <a:pt x="188394" y="1294374"/>
                      <a:pt x="276726" y="1323818"/>
                    </a:cubicBezTo>
                    <a:lnTo>
                      <a:pt x="312821" y="1335850"/>
                    </a:lnTo>
                    <a:cubicBezTo>
                      <a:pt x="488330" y="1327074"/>
                      <a:pt x="526426" y="1313182"/>
                      <a:pt x="673768" y="1335850"/>
                    </a:cubicBezTo>
                    <a:cubicBezTo>
                      <a:pt x="686303" y="1337778"/>
                      <a:pt x="697831" y="1343871"/>
                      <a:pt x="709863" y="1347881"/>
                    </a:cubicBezTo>
                    <a:cubicBezTo>
                      <a:pt x="813311" y="1416845"/>
                      <a:pt x="682423" y="1334160"/>
                      <a:pt x="782053" y="1383976"/>
                    </a:cubicBezTo>
                    <a:cubicBezTo>
                      <a:pt x="794986" y="1390443"/>
                      <a:pt x="806116" y="1400018"/>
                      <a:pt x="818147" y="1408039"/>
                    </a:cubicBezTo>
                    <a:cubicBezTo>
                      <a:pt x="874294" y="1404029"/>
                      <a:pt x="930684" y="1402585"/>
                      <a:pt x="986589" y="1396008"/>
                    </a:cubicBezTo>
                    <a:cubicBezTo>
                      <a:pt x="999185" y="1394526"/>
                      <a:pt x="1012673" y="1391762"/>
                      <a:pt x="1022684" y="1383976"/>
                    </a:cubicBezTo>
                    <a:cubicBezTo>
                      <a:pt x="1049546" y="1363083"/>
                      <a:pt x="1094874" y="1311787"/>
                      <a:pt x="1094874" y="1311787"/>
                    </a:cubicBezTo>
                    <a:lnTo>
                      <a:pt x="1118937" y="1239597"/>
                    </a:lnTo>
                    <a:cubicBezTo>
                      <a:pt x="1122947" y="1227565"/>
                      <a:pt x="1128883" y="1216012"/>
                      <a:pt x="1130968" y="1203502"/>
                    </a:cubicBezTo>
                    <a:lnTo>
                      <a:pt x="1143000" y="1131313"/>
                    </a:lnTo>
                    <a:cubicBezTo>
                      <a:pt x="1138989" y="1083187"/>
                      <a:pt x="1138907" y="1034570"/>
                      <a:pt x="1130968" y="986934"/>
                    </a:cubicBezTo>
                    <a:cubicBezTo>
                      <a:pt x="1126798" y="961914"/>
                      <a:pt x="1113057" y="939352"/>
                      <a:pt x="1106905" y="914744"/>
                    </a:cubicBezTo>
                    <a:cubicBezTo>
                      <a:pt x="1102895" y="898702"/>
                      <a:pt x="1099626" y="882456"/>
                      <a:pt x="1094874" y="866618"/>
                    </a:cubicBezTo>
                    <a:cubicBezTo>
                      <a:pt x="1087585" y="842323"/>
                      <a:pt x="1078831" y="818492"/>
                      <a:pt x="1070810" y="794429"/>
                    </a:cubicBezTo>
                    <a:lnTo>
                      <a:pt x="1058779" y="758334"/>
                    </a:lnTo>
                    <a:cubicBezTo>
                      <a:pt x="1061612" y="747002"/>
                      <a:pt x="1074995" y="688238"/>
                      <a:pt x="1082842" y="674113"/>
                    </a:cubicBezTo>
                    <a:cubicBezTo>
                      <a:pt x="1096887" y="648832"/>
                      <a:pt x="1121822" y="629359"/>
                      <a:pt x="1130968" y="601923"/>
                    </a:cubicBezTo>
                    <a:cubicBezTo>
                      <a:pt x="1147573" y="552111"/>
                      <a:pt x="1135965" y="576381"/>
                      <a:pt x="1167063" y="529734"/>
                    </a:cubicBezTo>
                    <a:cubicBezTo>
                      <a:pt x="1171074" y="509681"/>
                      <a:pt x="1174135" y="489415"/>
                      <a:pt x="1179095" y="469576"/>
                    </a:cubicBezTo>
                    <a:cubicBezTo>
                      <a:pt x="1202023" y="377862"/>
                      <a:pt x="1180659" y="497849"/>
                      <a:pt x="1203158" y="385355"/>
                    </a:cubicBezTo>
                    <a:cubicBezTo>
                      <a:pt x="1207942" y="361434"/>
                      <a:pt x="1211179" y="337229"/>
                      <a:pt x="1215189" y="313166"/>
                    </a:cubicBezTo>
                    <a:cubicBezTo>
                      <a:pt x="1207168" y="261029"/>
                      <a:pt x="1200847" y="208602"/>
                      <a:pt x="1191126" y="156755"/>
                    </a:cubicBezTo>
                    <a:cubicBezTo>
                      <a:pt x="1188789" y="144290"/>
                      <a:pt x="1188063" y="129628"/>
                      <a:pt x="1179095" y="120660"/>
                    </a:cubicBezTo>
                    <a:cubicBezTo>
                      <a:pt x="1170127" y="111692"/>
                      <a:pt x="1155032" y="112639"/>
                      <a:pt x="1143000" y="108629"/>
                    </a:cubicBezTo>
                    <a:cubicBezTo>
                      <a:pt x="1130968" y="100608"/>
                      <a:pt x="1120119" y="90439"/>
                      <a:pt x="1106905" y="84566"/>
                    </a:cubicBezTo>
                    <a:cubicBezTo>
                      <a:pt x="1083726" y="74264"/>
                      <a:pt x="1055821" y="74572"/>
                      <a:pt x="1034716" y="60502"/>
                    </a:cubicBezTo>
                    <a:cubicBezTo>
                      <a:pt x="1022684" y="52481"/>
                      <a:pt x="1012904" y="38694"/>
                      <a:pt x="998621" y="36439"/>
                    </a:cubicBezTo>
                    <a:cubicBezTo>
                      <a:pt x="935114" y="26412"/>
                      <a:pt x="870284" y="28418"/>
                      <a:pt x="806116" y="24408"/>
                    </a:cubicBezTo>
                    <a:cubicBezTo>
                      <a:pt x="720890" y="-4001"/>
                      <a:pt x="749225" y="-7067"/>
                      <a:pt x="661737" y="12376"/>
                    </a:cubicBezTo>
                    <a:cubicBezTo>
                      <a:pt x="649357" y="15127"/>
                      <a:pt x="636986" y="18736"/>
                      <a:pt x="625642" y="24408"/>
                    </a:cubicBezTo>
                    <a:cubicBezTo>
                      <a:pt x="573067" y="50696"/>
                      <a:pt x="595563" y="44461"/>
                      <a:pt x="589547" y="48471"/>
                    </a:cubicBezTo>
                    <a:close/>
                  </a:path>
                </a:pathLst>
              </a:custGeom>
              <a:solidFill>
                <a:srgbClr val="D6EFF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4" name="Google Shape;854;g5e2c9195b7_0_208"/>
              <p:cNvSpPr/>
              <p:nvPr/>
            </p:nvSpPr>
            <p:spPr>
              <a:xfrm>
                <a:off x="10371667" y="842183"/>
                <a:ext cx="1215189" cy="1408039"/>
              </a:xfrm>
              <a:custGeom>
                <a:avLst/>
                <a:gdLst/>
                <a:ahLst/>
                <a:cxnLst/>
                <a:rect l="l" t="t" r="r" b="b"/>
                <a:pathLst>
                  <a:path w="1215189" h="1408039" extrusionOk="0">
                    <a:moveTo>
                      <a:pt x="589547" y="48471"/>
                    </a:moveTo>
                    <a:lnTo>
                      <a:pt x="589547" y="48471"/>
                    </a:lnTo>
                    <a:cubicBezTo>
                      <a:pt x="545244" y="65085"/>
                      <a:pt x="493997" y="88459"/>
                      <a:pt x="445168" y="96597"/>
                    </a:cubicBezTo>
                    <a:cubicBezTo>
                      <a:pt x="182928" y="140303"/>
                      <a:pt x="472769" y="83860"/>
                      <a:pt x="288758" y="120660"/>
                    </a:cubicBezTo>
                    <a:cubicBezTo>
                      <a:pt x="276726" y="128681"/>
                      <a:pt x="261696" y="133432"/>
                      <a:pt x="252663" y="144723"/>
                    </a:cubicBezTo>
                    <a:cubicBezTo>
                      <a:pt x="244740" y="154626"/>
                      <a:pt x="246303" y="169474"/>
                      <a:pt x="240631" y="180818"/>
                    </a:cubicBezTo>
                    <a:cubicBezTo>
                      <a:pt x="234164" y="193752"/>
                      <a:pt x="224589" y="204881"/>
                      <a:pt x="216568" y="216913"/>
                    </a:cubicBezTo>
                    <a:cubicBezTo>
                      <a:pt x="205103" y="251309"/>
                      <a:pt x="200057" y="263373"/>
                      <a:pt x="192505" y="301134"/>
                    </a:cubicBezTo>
                    <a:cubicBezTo>
                      <a:pt x="188772" y="319800"/>
                      <a:pt x="178923" y="396994"/>
                      <a:pt x="168442" y="421450"/>
                    </a:cubicBezTo>
                    <a:cubicBezTo>
                      <a:pt x="162746" y="434741"/>
                      <a:pt x="153412" y="446253"/>
                      <a:pt x="144379" y="457544"/>
                    </a:cubicBezTo>
                    <a:cubicBezTo>
                      <a:pt x="137293" y="466402"/>
                      <a:pt x="130043" y="475772"/>
                      <a:pt x="120316" y="481608"/>
                    </a:cubicBezTo>
                    <a:cubicBezTo>
                      <a:pt x="109441" y="488133"/>
                      <a:pt x="96253" y="489629"/>
                      <a:pt x="84221" y="493639"/>
                    </a:cubicBezTo>
                    <a:cubicBezTo>
                      <a:pt x="39915" y="523176"/>
                      <a:pt x="46267" y="510319"/>
                      <a:pt x="24063" y="565829"/>
                    </a:cubicBezTo>
                    <a:cubicBezTo>
                      <a:pt x="14643" y="589379"/>
                      <a:pt x="0" y="638018"/>
                      <a:pt x="0" y="638018"/>
                    </a:cubicBezTo>
                    <a:cubicBezTo>
                      <a:pt x="4010" y="702186"/>
                      <a:pt x="3344" y="766819"/>
                      <a:pt x="12031" y="830523"/>
                    </a:cubicBezTo>
                    <a:cubicBezTo>
                      <a:pt x="15458" y="855655"/>
                      <a:pt x="36095" y="902713"/>
                      <a:pt x="36095" y="902713"/>
                    </a:cubicBezTo>
                    <a:cubicBezTo>
                      <a:pt x="40105" y="926776"/>
                      <a:pt x="48126" y="950507"/>
                      <a:pt x="48126" y="974902"/>
                    </a:cubicBezTo>
                    <a:cubicBezTo>
                      <a:pt x="48126" y="1103877"/>
                      <a:pt x="13952" y="1042742"/>
                      <a:pt x="48126" y="1179439"/>
                    </a:cubicBezTo>
                    <a:cubicBezTo>
                      <a:pt x="50555" y="1189156"/>
                      <a:pt x="83871" y="1233406"/>
                      <a:pt x="96253" y="1239597"/>
                    </a:cubicBezTo>
                    <a:cubicBezTo>
                      <a:pt x="118940" y="1250940"/>
                      <a:pt x="168442" y="1263660"/>
                      <a:pt x="168442" y="1263660"/>
                    </a:cubicBezTo>
                    <a:cubicBezTo>
                      <a:pt x="222473" y="1317691"/>
                      <a:pt x="188394" y="1294374"/>
                      <a:pt x="276726" y="1323818"/>
                    </a:cubicBezTo>
                    <a:lnTo>
                      <a:pt x="312821" y="1335850"/>
                    </a:lnTo>
                    <a:cubicBezTo>
                      <a:pt x="488330" y="1327074"/>
                      <a:pt x="526426" y="1313182"/>
                      <a:pt x="673768" y="1335850"/>
                    </a:cubicBezTo>
                    <a:cubicBezTo>
                      <a:pt x="686303" y="1337778"/>
                      <a:pt x="697831" y="1343871"/>
                      <a:pt x="709863" y="1347881"/>
                    </a:cubicBezTo>
                    <a:cubicBezTo>
                      <a:pt x="813311" y="1416845"/>
                      <a:pt x="682423" y="1334160"/>
                      <a:pt x="782053" y="1383976"/>
                    </a:cubicBezTo>
                    <a:cubicBezTo>
                      <a:pt x="794986" y="1390443"/>
                      <a:pt x="806116" y="1400018"/>
                      <a:pt x="818147" y="1408039"/>
                    </a:cubicBezTo>
                    <a:cubicBezTo>
                      <a:pt x="874294" y="1404029"/>
                      <a:pt x="930684" y="1402585"/>
                      <a:pt x="986589" y="1396008"/>
                    </a:cubicBezTo>
                    <a:cubicBezTo>
                      <a:pt x="999185" y="1394526"/>
                      <a:pt x="1012673" y="1391762"/>
                      <a:pt x="1022684" y="1383976"/>
                    </a:cubicBezTo>
                    <a:cubicBezTo>
                      <a:pt x="1049546" y="1363083"/>
                      <a:pt x="1094874" y="1311787"/>
                      <a:pt x="1094874" y="1311787"/>
                    </a:cubicBezTo>
                    <a:lnTo>
                      <a:pt x="1118937" y="1239597"/>
                    </a:lnTo>
                    <a:cubicBezTo>
                      <a:pt x="1122947" y="1227565"/>
                      <a:pt x="1128883" y="1216012"/>
                      <a:pt x="1130968" y="1203502"/>
                    </a:cubicBezTo>
                    <a:lnTo>
                      <a:pt x="1143000" y="1131313"/>
                    </a:lnTo>
                    <a:cubicBezTo>
                      <a:pt x="1138989" y="1083187"/>
                      <a:pt x="1138907" y="1034570"/>
                      <a:pt x="1130968" y="986934"/>
                    </a:cubicBezTo>
                    <a:cubicBezTo>
                      <a:pt x="1126798" y="961914"/>
                      <a:pt x="1113057" y="939352"/>
                      <a:pt x="1106905" y="914744"/>
                    </a:cubicBezTo>
                    <a:cubicBezTo>
                      <a:pt x="1102895" y="898702"/>
                      <a:pt x="1099626" y="882456"/>
                      <a:pt x="1094874" y="866618"/>
                    </a:cubicBezTo>
                    <a:cubicBezTo>
                      <a:pt x="1087585" y="842323"/>
                      <a:pt x="1078831" y="818492"/>
                      <a:pt x="1070810" y="794429"/>
                    </a:cubicBezTo>
                    <a:lnTo>
                      <a:pt x="1058779" y="758334"/>
                    </a:lnTo>
                    <a:cubicBezTo>
                      <a:pt x="1061612" y="747002"/>
                      <a:pt x="1074995" y="688238"/>
                      <a:pt x="1082842" y="674113"/>
                    </a:cubicBezTo>
                    <a:cubicBezTo>
                      <a:pt x="1096887" y="648832"/>
                      <a:pt x="1121822" y="629359"/>
                      <a:pt x="1130968" y="601923"/>
                    </a:cubicBezTo>
                    <a:cubicBezTo>
                      <a:pt x="1147573" y="552111"/>
                      <a:pt x="1135965" y="576381"/>
                      <a:pt x="1167063" y="529734"/>
                    </a:cubicBezTo>
                    <a:cubicBezTo>
                      <a:pt x="1171074" y="509681"/>
                      <a:pt x="1174135" y="489415"/>
                      <a:pt x="1179095" y="469576"/>
                    </a:cubicBezTo>
                    <a:cubicBezTo>
                      <a:pt x="1202023" y="377862"/>
                      <a:pt x="1180659" y="497849"/>
                      <a:pt x="1203158" y="385355"/>
                    </a:cubicBezTo>
                    <a:cubicBezTo>
                      <a:pt x="1207942" y="361434"/>
                      <a:pt x="1211179" y="337229"/>
                      <a:pt x="1215189" y="313166"/>
                    </a:cubicBezTo>
                    <a:cubicBezTo>
                      <a:pt x="1207168" y="261029"/>
                      <a:pt x="1200847" y="208602"/>
                      <a:pt x="1191126" y="156755"/>
                    </a:cubicBezTo>
                    <a:cubicBezTo>
                      <a:pt x="1188789" y="144290"/>
                      <a:pt x="1188063" y="129628"/>
                      <a:pt x="1179095" y="120660"/>
                    </a:cubicBezTo>
                    <a:cubicBezTo>
                      <a:pt x="1170127" y="111692"/>
                      <a:pt x="1155032" y="112639"/>
                      <a:pt x="1143000" y="108629"/>
                    </a:cubicBezTo>
                    <a:cubicBezTo>
                      <a:pt x="1130968" y="100608"/>
                      <a:pt x="1120119" y="90439"/>
                      <a:pt x="1106905" y="84566"/>
                    </a:cubicBezTo>
                    <a:cubicBezTo>
                      <a:pt x="1083726" y="74264"/>
                      <a:pt x="1055821" y="74572"/>
                      <a:pt x="1034716" y="60502"/>
                    </a:cubicBezTo>
                    <a:cubicBezTo>
                      <a:pt x="1022684" y="52481"/>
                      <a:pt x="1012904" y="38694"/>
                      <a:pt x="998621" y="36439"/>
                    </a:cubicBezTo>
                    <a:cubicBezTo>
                      <a:pt x="935114" y="26412"/>
                      <a:pt x="870284" y="28418"/>
                      <a:pt x="806116" y="24408"/>
                    </a:cubicBezTo>
                    <a:cubicBezTo>
                      <a:pt x="720890" y="-4001"/>
                      <a:pt x="749225" y="-7067"/>
                      <a:pt x="661737" y="12376"/>
                    </a:cubicBezTo>
                    <a:cubicBezTo>
                      <a:pt x="649357" y="15127"/>
                      <a:pt x="636986" y="18736"/>
                      <a:pt x="625642" y="24408"/>
                    </a:cubicBezTo>
                    <a:cubicBezTo>
                      <a:pt x="573067" y="50696"/>
                      <a:pt x="595563" y="44461"/>
                      <a:pt x="589547" y="48471"/>
                    </a:cubicBezTo>
                    <a:close/>
                  </a:path>
                </a:pathLst>
              </a:custGeom>
              <a:gradFill>
                <a:gsLst>
                  <a:gs pos="0">
                    <a:schemeClr val="accent3"/>
                  </a:gs>
                  <a:gs pos="48000">
                    <a:srgbClr val="41B1C7">
                      <a:alpha val="60000"/>
                    </a:srgbClr>
                  </a:gs>
                  <a:gs pos="100000">
                    <a:srgbClr val="5EBCD3">
                      <a:alpha val="29803"/>
                    </a:srgbClr>
                  </a:gs>
                </a:gsLst>
                <a:lin ang="16200038" scaled="0"/>
              </a:gradFill>
              <a:ln w="12700" cap="flat" cmpd="sng">
                <a:solidFill>
                  <a:srgbClr val="42719B">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5" name="Google Shape;855;g5e2c9195b7_0_208"/>
              <p:cNvSpPr/>
              <p:nvPr/>
            </p:nvSpPr>
            <p:spPr>
              <a:xfrm rot="5599067">
                <a:off x="11202894" y="1966661"/>
                <a:ext cx="88763" cy="162806"/>
              </a:xfrm>
              <a:custGeom>
                <a:avLst/>
                <a:gdLst/>
                <a:ahLst/>
                <a:cxnLst/>
                <a:rect l="l" t="t" r="r" b="b"/>
                <a:pathLst>
                  <a:path w="256854" h="637355" extrusionOk="0">
                    <a:moveTo>
                      <a:pt x="82193" y="236663"/>
                    </a:moveTo>
                    <a:lnTo>
                      <a:pt x="82193" y="236663"/>
                    </a:lnTo>
                    <a:cubicBezTo>
                      <a:pt x="61645" y="260636"/>
                      <a:pt x="37096" y="281691"/>
                      <a:pt x="20548" y="308582"/>
                    </a:cubicBezTo>
                    <a:cubicBezTo>
                      <a:pt x="9196" y="327029"/>
                      <a:pt x="0" y="370227"/>
                      <a:pt x="0" y="370227"/>
                    </a:cubicBezTo>
                    <a:cubicBezTo>
                      <a:pt x="3425" y="394200"/>
                      <a:pt x="5525" y="418400"/>
                      <a:pt x="10274" y="442146"/>
                    </a:cubicBezTo>
                    <a:cubicBezTo>
                      <a:pt x="12398" y="452766"/>
                      <a:pt x="18768" y="462286"/>
                      <a:pt x="20548" y="472969"/>
                    </a:cubicBezTo>
                    <a:cubicBezTo>
                      <a:pt x="25646" y="503559"/>
                      <a:pt x="19689" y="536491"/>
                      <a:pt x="30822" y="565436"/>
                    </a:cubicBezTo>
                    <a:cubicBezTo>
                      <a:pt x="36841" y="581084"/>
                      <a:pt x="83722" y="617572"/>
                      <a:pt x="102741" y="627081"/>
                    </a:cubicBezTo>
                    <a:cubicBezTo>
                      <a:pt x="112428" y="631924"/>
                      <a:pt x="123290" y="633930"/>
                      <a:pt x="133564" y="637355"/>
                    </a:cubicBezTo>
                    <a:cubicBezTo>
                      <a:pt x="143838" y="630506"/>
                      <a:pt x="154744" y="624521"/>
                      <a:pt x="164386" y="616807"/>
                    </a:cubicBezTo>
                    <a:cubicBezTo>
                      <a:pt x="215229" y="576132"/>
                      <a:pt x="152075" y="618843"/>
                      <a:pt x="205483" y="565436"/>
                    </a:cubicBezTo>
                    <a:cubicBezTo>
                      <a:pt x="214215" y="556705"/>
                      <a:pt x="226032" y="551737"/>
                      <a:pt x="236306" y="544888"/>
                    </a:cubicBezTo>
                    <a:cubicBezTo>
                      <a:pt x="239731" y="534614"/>
                      <a:pt x="246580" y="524895"/>
                      <a:pt x="246580" y="514065"/>
                    </a:cubicBezTo>
                    <a:cubicBezTo>
                      <a:pt x="246580" y="434600"/>
                      <a:pt x="243619" y="433260"/>
                      <a:pt x="226031" y="380501"/>
                    </a:cubicBezTo>
                    <a:cubicBezTo>
                      <a:pt x="229456" y="308582"/>
                      <a:pt x="228355" y="236304"/>
                      <a:pt x="236306" y="164744"/>
                    </a:cubicBezTo>
                    <a:cubicBezTo>
                      <a:pt x="238698" y="143217"/>
                      <a:pt x="256854" y="103099"/>
                      <a:pt x="256854" y="103099"/>
                    </a:cubicBezTo>
                    <a:cubicBezTo>
                      <a:pt x="253429" y="72277"/>
                      <a:pt x="258098" y="39426"/>
                      <a:pt x="246580" y="10632"/>
                    </a:cubicBezTo>
                    <a:cubicBezTo>
                      <a:pt x="242558" y="576"/>
                      <a:pt x="226521" y="-839"/>
                      <a:pt x="215757" y="357"/>
                    </a:cubicBezTo>
                    <a:cubicBezTo>
                      <a:pt x="194230" y="2749"/>
                      <a:pt x="154112" y="20906"/>
                      <a:pt x="154112" y="20906"/>
                    </a:cubicBezTo>
                    <a:cubicBezTo>
                      <a:pt x="149456" y="39530"/>
                      <a:pt x="131627" y="115310"/>
                      <a:pt x="123290" y="123647"/>
                    </a:cubicBezTo>
                    <a:cubicBezTo>
                      <a:pt x="94010" y="152927"/>
                      <a:pt x="108114" y="136136"/>
                      <a:pt x="82193" y="175018"/>
                    </a:cubicBezTo>
                    <a:cubicBezTo>
                      <a:pt x="70836" y="209090"/>
                      <a:pt x="82193" y="226389"/>
                      <a:pt x="82193" y="236663"/>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6" name="Google Shape;856;g5e2c9195b7_0_208"/>
              <p:cNvSpPr/>
              <p:nvPr/>
            </p:nvSpPr>
            <p:spPr>
              <a:xfrm>
                <a:off x="10600245" y="2010982"/>
                <a:ext cx="204852" cy="83072"/>
              </a:xfrm>
              <a:custGeom>
                <a:avLst/>
                <a:gdLst/>
                <a:ahLst/>
                <a:cxnLst/>
                <a:rect l="l" t="t" r="r" b="b"/>
                <a:pathLst>
                  <a:path w="263475" h="437220" extrusionOk="0">
                    <a:moveTo>
                      <a:pt x="160734" y="0"/>
                    </a:moveTo>
                    <a:lnTo>
                      <a:pt x="160734" y="0"/>
                    </a:lnTo>
                    <a:cubicBezTo>
                      <a:pt x="136761" y="17124"/>
                      <a:pt x="111447" y="32511"/>
                      <a:pt x="88815" y="51371"/>
                    </a:cubicBezTo>
                    <a:cubicBezTo>
                      <a:pt x="43737" y="88936"/>
                      <a:pt x="43216" y="94084"/>
                      <a:pt x="16895" y="133564"/>
                    </a:cubicBezTo>
                    <a:cubicBezTo>
                      <a:pt x="-10731" y="216441"/>
                      <a:pt x="110" y="171201"/>
                      <a:pt x="16895" y="339047"/>
                    </a:cubicBezTo>
                    <a:cubicBezTo>
                      <a:pt x="18752" y="357615"/>
                      <a:pt x="35212" y="388187"/>
                      <a:pt x="47718" y="400692"/>
                    </a:cubicBezTo>
                    <a:cubicBezTo>
                      <a:pt x="59826" y="412800"/>
                      <a:pt x="75116" y="421240"/>
                      <a:pt x="88815" y="431514"/>
                    </a:cubicBezTo>
                    <a:cubicBezTo>
                      <a:pt x="126487" y="428089"/>
                      <a:pt x="180016" y="452143"/>
                      <a:pt x="201830" y="421240"/>
                    </a:cubicBezTo>
                    <a:cubicBezTo>
                      <a:pt x="233491" y="376387"/>
                      <a:pt x="206356" y="311455"/>
                      <a:pt x="212104" y="256854"/>
                    </a:cubicBezTo>
                    <a:cubicBezTo>
                      <a:pt x="213238" y="246083"/>
                      <a:pt x="219752" y="236538"/>
                      <a:pt x="222379" y="226031"/>
                    </a:cubicBezTo>
                    <a:cubicBezTo>
                      <a:pt x="228241" y="202585"/>
                      <a:pt x="231185" y="167323"/>
                      <a:pt x="242927" y="143838"/>
                    </a:cubicBezTo>
                    <a:cubicBezTo>
                      <a:pt x="248449" y="132794"/>
                      <a:pt x="256626" y="123290"/>
                      <a:pt x="263475" y="113016"/>
                    </a:cubicBezTo>
                    <a:cubicBezTo>
                      <a:pt x="260050" y="89043"/>
                      <a:pt x="268069" y="60212"/>
                      <a:pt x="253201" y="41096"/>
                    </a:cubicBezTo>
                    <a:cubicBezTo>
                      <a:pt x="239903" y="23999"/>
                      <a:pt x="191556" y="20548"/>
                      <a:pt x="191556" y="20548"/>
                    </a:cubicBezTo>
                    <a:lnTo>
                      <a:pt x="160734" y="0"/>
                    </a:ln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7" name="Google Shape;857;g5e2c9195b7_0_208"/>
              <p:cNvSpPr/>
              <p:nvPr/>
            </p:nvSpPr>
            <p:spPr>
              <a:xfrm>
                <a:off x="10693605" y="999884"/>
                <a:ext cx="383306" cy="162710"/>
              </a:xfrm>
              <a:custGeom>
                <a:avLst/>
                <a:gdLst/>
                <a:ahLst/>
                <a:cxnLst/>
                <a:rect l="l" t="t" r="r" b="b"/>
                <a:pathLst>
                  <a:path w="383306" h="162710" extrusionOk="0">
                    <a:moveTo>
                      <a:pt x="197223" y="1345"/>
                    </a:moveTo>
                    <a:lnTo>
                      <a:pt x="197223" y="1345"/>
                    </a:lnTo>
                    <a:cubicBezTo>
                      <a:pt x="165349" y="3337"/>
                      <a:pt x="132742" y="244"/>
                      <a:pt x="101600" y="7322"/>
                    </a:cubicBezTo>
                    <a:cubicBezTo>
                      <a:pt x="87898" y="10436"/>
                      <a:pt x="58725" y="36060"/>
                      <a:pt x="47811" y="49157"/>
                    </a:cubicBezTo>
                    <a:cubicBezTo>
                      <a:pt x="43213" y="54675"/>
                      <a:pt x="40457" y="61568"/>
                      <a:pt x="35859" y="67086"/>
                    </a:cubicBezTo>
                    <a:cubicBezTo>
                      <a:pt x="21479" y="84342"/>
                      <a:pt x="17629" y="85216"/>
                      <a:pt x="0" y="96969"/>
                    </a:cubicBezTo>
                    <a:cubicBezTo>
                      <a:pt x="1992" y="108922"/>
                      <a:pt x="1055" y="121754"/>
                      <a:pt x="5976" y="132827"/>
                    </a:cubicBezTo>
                    <a:cubicBezTo>
                      <a:pt x="23377" y="171979"/>
                      <a:pt x="82632" y="146562"/>
                      <a:pt x="107576" y="144780"/>
                    </a:cubicBezTo>
                    <a:cubicBezTo>
                      <a:pt x="119529" y="140796"/>
                      <a:pt x="131212" y="129771"/>
                      <a:pt x="143435" y="132827"/>
                    </a:cubicBezTo>
                    <a:cubicBezTo>
                      <a:pt x="156797" y="136168"/>
                      <a:pt x="194472" y="144938"/>
                      <a:pt x="203200" y="150757"/>
                    </a:cubicBezTo>
                    <a:lnTo>
                      <a:pt x="221129" y="162710"/>
                    </a:lnTo>
                    <a:cubicBezTo>
                      <a:pt x="235074" y="160718"/>
                      <a:pt x="249472" y="160781"/>
                      <a:pt x="262964" y="156733"/>
                    </a:cubicBezTo>
                    <a:cubicBezTo>
                      <a:pt x="291652" y="148126"/>
                      <a:pt x="272128" y="143426"/>
                      <a:pt x="292847" y="126851"/>
                    </a:cubicBezTo>
                    <a:cubicBezTo>
                      <a:pt x="297766" y="122916"/>
                      <a:pt x="304800" y="122866"/>
                      <a:pt x="310776" y="120874"/>
                    </a:cubicBezTo>
                    <a:cubicBezTo>
                      <a:pt x="318745" y="108921"/>
                      <a:pt x="321054" y="89559"/>
                      <a:pt x="334682" y="85016"/>
                    </a:cubicBezTo>
                    <a:cubicBezTo>
                      <a:pt x="359425" y="76767"/>
                      <a:pt x="347369" y="82533"/>
                      <a:pt x="370541" y="67086"/>
                    </a:cubicBezTo>
                    <a:cubicBezTo>
                      <a:pt x="374525" y="61110"/>
                      <a:pt x="381603" y="56284"/>
                      <a:pt x="382494" y="49157"/>
                    </a:cubicBezTo>
                    <a:cubicBezTo>
                      <a:pt x="386186" y="19616"/>
                      <a:pt x="377137" y="19687"/>
                      <a:pt x="358588" y="7322"/>
                    </a:cubicBezTo>
                    <a:cubicBezTo>
                      <a:pt x="342651" y="9314"/>
                      <a:pt x="326578" y="10425"/>
                      <a:pt x="310776" y="13298"/>
                    </a:cubicBezTo>
                    <a:cubicBezTo>
                      <a:pt x="304578" y="14425"/>
                      <a:pt x="299147" y="19274"/>
                      <a:pt x="292847" y="19274"/>
                    </a:cubicBezTo>
                    <a:cubicBezTo>
                      <a:pt x="278760" y="19274"/>
                      <a:pt x="264956" y="15290"/>
                      <a:pt x="251011" y="13298"/>
                    </a:cubicBezTo>
                    <a:cubicBezTo>
                      <a:pt x="222325" y="-8217"/>
                      <a:pt x="206188" y="3337"/>
                      <a:pt x="197223" y="1345"/>
                    </a:cubicBezTo>
                    <a:close/>
                  </a:path>
                </a:pathLst>
              </a:cu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8" name="Google Shape;858;g5e2c9195b7_0_208"/>
              <p:cNvSpPr/>
              <p:nvPr/>
            </p:nvSpPr>
            <p:spPr>
              <a:xfrm>
                <a:off x="11415531" y="1046956"/>
                <a:ext cx="251884" cy="992568"/>
              </a:xfrm>
              <a:custGeom>
                <a:avLst/>
                <a:gdLst/>
                <a:ahLst/>
                <a:cxnLst/>
                <a:rect l="l" t="t" r="r" b="b"/>
                <a:pathLst>
                  <a:path w="251884" h="992568" extrusionOk="0">
                    <a:moveTo>
                      <a:pt x="161365" y="149411"/>
                    </a:moveTo>
                    <a:lnTo>
                      <a:pt x="161365" y="149411"/>
                    </a:lnTo>
                    <a:cubicBezTo>
                      <a:pt x="157381" y="167341"/>
                      <a:pt x="155220" y="185776"/>
                      <a:pt x="149412" y="203200"/>
                    </a:cubicBezTo>
                    <a:cubicBezTo>
                      <a:pt x="147141" y="210014"/>
                      <a:pt x="140671" y="214705"/>
                      <a:pt x="137459" y="221129"/>
                    </a:cubicBezTo>
                    <a:cubicBezTo>
                      <a:pt x="134642" y="226764"/>
                      <a:pt x="134300" y="233423"/>
                      <a:pt x="131483" y="239058"/>
                    </a:cubicBezTo>
                    <a:cubicBezTo>
                      <a:pt x="128271" y="245483"/>
                      <a:pt x="122742" y="250563"/>
                      <a:pt x="119530" y="256988"/>
                    </a:cubicBezTo>
                    <a:cubicBezTo>
                      <a:pt x="116713" y="262623"/>
                      <a:pt x="116612" y="269410"/>
                      <a:pt x="113553" y="274917"/>
                    </a:cubicBezTo>
                    <a:cubicBezTo>
                      <a:pt x="106576" y="287475"/>
                      <a:pt x="89647" y="310776"/>
                      <a:pt x="89647" y="310776"/>
                    </a:cubicBezTo>
                    <a:cubicBezTo>
                      <a:pt x="73318" y="359764"/>
                      <a:pt x="101562" y="283939"/>
                      <a:pt x="47812" y="364564"/>
                    </a:cubicBezTo>
                    <a:lnTo>
                      <a:pt x="23906" y="400423"/>
                    </a:lnTo>
                    <a:cubicBezTo>
                      <a:pt x="19922" y="412376"/>
                      <a:pt x="14424" y="423927"/>
                      <a:pt x="11953" y="436282"/>
                    </a:cubicBezTo>
                    <a:cubicBezTo>
                      <a:pt x="4366" y="474218"/>
                      <a:pt x="8441" y="456309"/>
                      <a:pt x="0" y="490070"/>
                    </a:cubicBezTo>
                    <a:cubicBezTo>
                      <a:pt x="3402" y="544503"/>
                      <a:pt x="735" y="570703"/>
                      <a:pt x="11953" y="615576"/>
                    </a:cubicBezTo>
                    <a:cubicBezTo>
                      <a:pt x="13481" y="621688"/>
                      <a:pt x="15113" y="627870"/>
                      <a:pt x="17930" y="633505"/>
                    </a:cubicBezTo>
                    <a:cubicBezTo>
                      <a:pt x="21142" y="639930"/>
                      <a:pt x="25899" y="645458"/>
                      <a:pt x="29883" y="651435"/>
                    </a:cubicBezTo>
                    <a:cubicBezTo>
                      <a:pt x="40402" y="682993"/>
                      <a:pt x="32364" y="664122"/>
                      <a:pt x="59765" y="705223"/>
                    </a:cubicBezTo>
                    <a:lnTo>
                      <a:pt x="71718" y="723153"/>
                    </a:lnTo>
                    <a:cubicBezTo>
                      <a:pt x="75702" y="735106"/>
                      <a:pt x="83009" y="746429"/>
                      <a:pt x="83671" y="759011"/>
                    </a:cubicBezTo>
                    <a:cubicBezTo>
                      <a:pt x="89978" y="878855"/>
                      <a:pt x="77660" y="836606"/>
                      <a:pt x="95624" y="890494"/>
                    </a:cubicBezTo>
                    <a:cubicBezTo>
                      <a:pt x="80599" y="935565"/>
                      <a:pt x="100868" y="880003"/>
                      <a:pt x="77694" y="926353"/>
                    </a:cubicBezTo>
                    <a:cubicBezTo>
                      <a:pt x="74877" y="931988"/>
                      <a:pt x="73710" y="938306"/>
                      <a:pt x="71718" y="944282"/>
                    </a:cubicBezTo>
                    <a:cubicBezTo>
                      <a:pt x="71944" y="945639"/>
                      <a:pt x="71719" y="998071"/>
                      <a:pt x="95624" y="992094"/>
                    </a:cubicBezTo>
                    <a:cubicBezTo>
                      <a:pt x="101736" y="990566"/>
                      <a:pt x="98783" y="979799"/>
                      <a:pt x="101600" y="974164"/>
                    </a:cubicBezTo>
                    <a:cubicBezTo>
                      <a:pt x="104812" y="967740"/>
                      <a:pt x="110636" y="962799"/>
                      <a:pt x="113553" y="956235"/>
                    </a:cubicBezTo>
                    <a:cubicBezTo>
                      <a:pt x="118670" y="944721"/>
                      <a:pt x="121522" y="932329"/>
                      <a:pt x="125506" y="920376"/>
                    </a:cubicBezTo>
                    <a:cubicBezTo>
                      <a:pt x="134083" y="894647"/>
                      <a:pt x="129953" y="908569"/>
                      <a:pt x="137459" y="878541"/>
                    </a:cubicBezTo>
                    <a:cubicBezTo>
                      <a:pt x="139451" y="814792"/>
                      <a:pt x="139898" y="750976"/>
                      <a:pt x="143436" y="687294"/>
                    </a:cubicBezTo>
                    <a:cubicBezTo>
                      <a:pt x="143892" y="679093"/>
                      <a:pt x="144154" y="669698"/>
                      <a:pt x="149412" y="663388"/>
                    </a:cubicBezTo>
                    <a:cubicBezTo>
                      <a:pt x="155116" y="656544"/>
                      <a:pt x="165583" y="655855"/>
                      <a:pt x="173318" y="651435"/>
                    </a:cubicBezTo>
                    <a:cubicBezTo>
                      <a:pt x="179554" y="647871"/>
                      <a:pt x="185271" y="643466"/>
                      <a:pt x="191247" y="639482"/>
                    </a:cubicBezTo>
                    <a:cubicBezTo>
                      <a:pt x="195231" y="633506"/>
                      <a:pt x="202550" y="628706"/>
                      <a:pt x="203200" y="621553"/>
                    </a:cubicBezTo>
                    <a:cubicBezTo>
                      <a:pt x="204654" y="605558"/>
                      <a:pt x="199666" y="589616"/>
                      <a:pt x="197224" y="573741"/>
                    </a:cubicBezTo>
                    <a:cubicBezTo>
                      <a:pt x="195679" y="563701"/>
                      <a:pt x="192917" y="553878"/>
                      <a:pt x="191247" y="543858"/>
                    </a:cubicBezTo>
                    <a:cubicBezTo>
                      <a:pt x="188931" y="529963"/>
                      <a:pt x="187263" y="515968"/>
                      <a:pt x="185271" y="502023"/>
                    </a:cubicBezTo>
                    <a:cubicBezTo>
                      <a:pt x="186369" y="492143"/>
                      <a:pt x="187489" y="447828"/>
                      <a:pt x="197224" y="430305"/>
                    </a:cubicBezTo>
                    <a:cubicBezTo>
                      <a:pt x="204201" y="417747"/>
                      <a:pt x="221130" y="394447"/>
                      <a:pt x="221130" y="394447"/>
                    </a:cubicBezTo>
                    <a:cubicBezTo>
                      <a:pt x="223122" y="388470"/>
                      <a:pt x="223171" y="381436"/>
                      <a:pt x="227106" y="376517"/>
                    </a:cubicBezTo>
                    <a:cubicBezTo>
                      <a:pt x="258001" y="337897"/>
                      <a:pt x="235991" y="391701"/>
                      <a:pt x="251012" y="346635"/>
                    </a:cubicBezTo>
                    <a:cubicBezTo>
                      <a:pt x="249485" y="329833"/>
                      <a:pt x="250558" y="285961"/>
                      <a:pt x="239059" y="262964"/>
                    </a:cubicBezTo>
                    <a:cubicBezTo>
                      <a:pt x="235847" y="256540"/>
                      <a:pt x="231090" y="251011"/>
                      <a:pt x="227106" y="245035"/>
                    </a:cubicBezTo>
                    <a:cubicBezTo>
                      <a:pt x="225114" y="239058"/>
                      <a:pt x="221130" y="233405"/>
                      <a:pt x="221130" y="227105"/>
                    </a:cubicBezTo>
                    <a:cubicBezTo>
                      <a:pt x="221130" y="213842"/>
                      <a:pt x="223731" y="174092"/>
                      <a:pt x="233083" y="155388"/>
                    </a:cubicBezTo>
                    <a:cubicBezTo>
                      <a:pt x="236295" y="148963"/>
                      <a:pt x="241052" y="143435"/>
                      <a:pt x="245036" y="137458"/>
                    </a:cubicBezTo>
                    <a:cubicBezTo>
                      <a:pt x="254698" y="108469"/>
                      <a:pt x="253620" y="120614"/>
                      <a:pt x="245036" y="77694"/>
                    </a:cubicBezTo>
                    <a:cubicBezTo>
                      <a:pt x="243800" y="71516"/>
                      <a:pt x="243514" y="64219"/>
                      <a:pt x="239059" y="59764"/>
                    </a:cubicBezTo>
                    <a:cubicBezTo>
                      <a:pt x="228901" y="49606"/>
                      <a:pt x="213358" y="46016"/>
                      <a:pt x="203200" y="35858"/>
                    </a:cubicBezTo>
                    <a:lnTo>
                      <a:pt x="167341" y="0"/>
                    </a:lnTo>
                    <a:cubicBezTo>
                      <a:pt x="154724" y="63091"/>
                      <a:pt x="162361" y="124509"/>
                      <a:pt x="161365" y="149411"/>
                    </a:cubicBezTo>
                    <a:close/>
                  </a:path>
                </a:pathLst>
              </a:custGeom>
              <a:solidFill>
                <a:srgbClr val="757070"/>
              </a:solidFill>
              <a:ln w="952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59" name="Google Shape;859;g5e2c9195b7_0_208"/>
            <p:cNvSpPr txBox="1"/>
            <p:nvPr/>
          </p:nvSpPr>
          <p:spPr>
            <a:xfrm>
              <a:off x="7229890" y="2124836"/>
              <a:ext cx="532800" cy="51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none" strike="noStrike" cap="none">
                  <a:solidFill>
                    <a:srgbClr val="434343"/>
                  </a:solidFill>
                  <a:latin typeface="Century Gothic"/>
                  <a:ea typeface="Century Gothic"/>
                  <a:cs typeface="Century Gothic"/>
                  <a:sym typeface="Century Gothic"/>
                </a:rPr>
                <a:t>vs</a:t>
              </a:r>
              <a:endParaRPr>
                <a:solidFill>
                  <a:srgbClr val="434343"/>
                </a:solidFill>
              </a:endParaRPr>
            </a:p>
          </p:txBody>
        </p:sp>
      </p:grpSp>
      <p:sp>
        <p:nvSpPr>
          <p:cNvPr id="860" name="Google Shape;860;g5e2c9195b7_0_208"/>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Conclusions</a:t>
            </a:r>
            <a:endParaRPr/>
          </a:p>
        </p:txBody>
      </p:sp>
      <p:pic>
        <p:nvPicPr>
          <p:cNvPr id="861" name="Google Shape;861;g5e2c9195b7_0_208"/>
          <p:cNvPicPr preferRelativeResize="0"/>
          <p:nvPr/>
        </p:nvPicPr>
        <p:blipFill rotWithShape="1">
          <a:blip r:embed="rId3">
            <a:alphaModFix/>
          </a:blip>
          <a:srcRect t="13638" b="26279"/>
          <a:stretch/>
        </p:blipFill>
        <p:spPr>
          <a:xfrm>
            <a:off x="0" y="4546825"/>
            <a:ext cx="12192003" cy="2346400"/>
          </a:xfrm>
          <a:prstGeom prst="rect">
            <a:avLst/>
          </a:prstGeom>
          <a:noFill/>
          <a:ln>
            <a:noFill/>
          </a:ln>
        </p:spPr>
      </p:pic>
      <p:sp>
        <p:nvSpPr>
          <p:cNvPr id="862" name="Google Shape;862;g5e2c9195b7_0_208"/>
          <p:cNvSpPr/>
          <p:nvPr/>
        </p:nvSpPr>
        <p:spPr>
          <a:xfrm>
            <a:off x="2833300" y="2943393"/>
            <a:ext cx="3019200" cy="1356115"/>
          </a:xfrm>
          <a:prstGeom prst="roundRect">
            <a:avLst>
              <a:gd name="adj" fmla="val 16667"/>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dirty="0">
                <a:solidFill>
                  <a:srgbClr val="434343"/>
                </a:solidFill>
                <a:latin typeface="Century Gothic"/>
                <a:ea typeface="Century Gothic"/>
                <a:cs typeface="Century Gothic"/>
                <a:sym typeface="Century Gothic"/>
              </a:rPr>
              <a:t>Frequent data collection</a:t>
            </a:r>
            <a:r>
              <a:rPr lang="en-US" sz="2000" dirty="0">
                <a:solidFill>
                  <a:srgbClr val="434343"/>
                </a:solidFill>
                <a:latin typeface="Century Gothic"/>
                <a:ea typeface="Century Gothic"/>
                <a:cs typeface="Century Gothic"/>
                <a:sym typeface="Century Gothic"/>
              </a:rPr>
              <a:t> is necessary due to rapid algal change</a:t>
            </a:r>
            <a:endParaRPr sz="2000" b="1" i="0" u="none" strike="sngStrike" cap="none" dirty="0">
              <a:solidFill>
                <a:srgbClr val="434343"/>
              </a:solidFill>
              <a:latin typeface="Century Gothic"/>
              <a:ea typeface="Century Gothic"/>
              <a:cs typeface="Century Gothic"/>
              <a:sym typeface="Century Gothic"/>
            </a:endParaRPr>
          </a:p>
        </p:txBody>
      </p:sp>
      <p:sp>
        <p:nvSpPr>
          <p:cNvPr id="863" name="Google Shape;863;g5e2c9195b7_0_208"/>
          <p:cNvSpPr/>
          <p:nvPr/>
        </p:nvSpPr>
        <p:spPr>
          <a:xfrm>
            <a:off x="0" y="2804550"/>
            <a:ext cx="3076500" cy="1633800"/>
          </a:xfrm>
          <a:prstGeom prst="roundRect">
            <a:avLst>
              <a:gd name="adj" fmla="val 16667"/>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2000"/>
              <a:buNone/>
            </a:pPr>
            <a:r>
              <a:rPr lang="en-US" sz="2000" b="1" dirty="0" smtClean="0">
                <a:solidFill>
                  <a:srgbClr val="434343"/>
                </a:solidFill>
                <a:latin typeface="Century Gothic"/>
                <a:ea typeface="Century Gothic"/>
                <a:cs typeface="Century Gothic"/>
                <a:sym typeface="Century Gothic"/>
              </a:rPr>
              <a:t>Landsat </a:t>
            </a:r>
            <a:r>
              <a:rPr lang="en-US" sz="2000" b="1" dirty="0">
                <a:solidFill>
                  <a:srgbClr val="434343"/>
                </a:solidFill>
                <a:latin typeface="Century Gothic"/>
                <a:ea typeface="Century Gothic"/>
                <a:cs typeface="Century Gothic"/>
                <a:sym typeface="Century Gothic"/>
              </a:rPr>
              <a:t>8 and Sentinel-2</a:t>
            </a:r>
            <a:r>
              <a:rPr lang="en-US" sz="2000" dirty="0">
                <a:solidFill>
                  <a:srgbClr val="434343"/>
                </a:solidFill>
                <a:latin typeface="Century Gothic"/>
                <a:ea typeface="Century Gothic"/>
                <a:cs typeface="Century Gothic"/>
                <a:sym typeface="Century Gothic"/>
              </a:rPr>
              <a:t> indices had comparable results using mean values within buffer</a:t>
            </a:r>
            <a:endParaRPr sz="2000" b="1" dirty="0">
              <a:solidFill>
                <a:srgbClr val="434343"/>
              </a:solidFill>
              <a:latin typeface="Century Gothic"/>
              <a:ea typeface="Century Gothic"/>
              <a:cs typeface="Century Gothic"/>
              <a:sym typeface="Century Gothic"/>
            </a:endParaRPr>
          </a:p>
        </p:txBody>
      </p:sp>
      <p:pic>
        <p:nvPicPr>
          <p:cNvPr id="864" name="Google Shape;864;g5e2c9195b7_0_208" descr="https://lh5.googleusercontent.com/xUTHAgx-Q7rD7vfEMry5BLsHnpBp6QNBpJzCmD1O5F5M1TBTpww0qfJ3EJR5cIS79pOMX9IIqkPqdnSdsJwzMCLWuT_9igJw34r5lCuTRfQHSbGVQV7lW5YMp6NpMydT"/>
          <p:cNvPicPr preferRelativeResize="0"/>
          <p:nvPr/>
        </p:nvPicPr>
        <p:blipFill rotWithShape="1">
          <a:blip r:embed="rId4">
            <a:alphaModFix/>
          </a:blip>
          <a:srcRect/>
          <a:stretch/>
        </p:blipFill>
        <p:spPr>
          <a:xfrm rot="-432248">
            <a:off x="823928" y="1260056"/>
            <a:ext cx="1428644" cy="1428644"/>
          </a:xfrm>
          <a:prstGeom prst="rect">
            <a:avLst/>
          </a:prstGeom>
          <a:noFill/>
          <a:ln>
            <a:noFill/>
          </a:ln>
        </p:spPr>
      </p:pic>
      <p:grpSp>
        <p:nvGrpSpPr>
          <p:cNvPr id="865" name="Google Shape;865;g5e2c9195b7_0_208"/>
          <p:cNvGrpSpPr/>
          <p:nvPr/>
        </p:nvGrpSpPr>
        <p:grpSpPr>
          <a:xfrm>
            <a:off x="3052960" y="1628754"/>
            <a:ext cx="2579880" cy="1143887"/>
            <a:chOff x="3173165" y="1704954"/>
            <a:chExt cx="2579880" cy="1143887"/>
          </a:xfrm>
        </p:grpSpPr>
        <p:pic>
          <p:nvPicPr>
            <p:cNvPr id="866" name="Google Shape;866;g5e2c9195b7_0_208" descr="Grain"/>
            <p:cNvPicPr preferRelativeResize="0"/>
            <p:nvPr/>
          </p:nvPicPr>
          <p:blipFill rotWithShape="1">
            <a:blip r:embed="rId5">
              <a:alphaModFix/>
            </a:blip>
            <a:srcRect/>
            <a:stretch/>
          </p:blipFill>
          <p:spPr>
            <a:xfrm>
              <a:off x="3173165" y="2209297"/>
              <a:ext cx="639543" cy="639543"/>
            </a:xfrm>
            <a:prstGeom prst="rect">
              <a:avLst/>
            </a:prstGeom>
            <a:noFill/>
            <a:ln>
              <a:noFill/>
            </a:ln>
          </p:spPr>
        </p:pic>
        <p:pic>
          <p:nvPicPr>
            <p:cNvPr id="867" name="Google Shape;867;g5e2c9195b7_0_208" descr="Grain"/>
            <p:cNvPicPr preferRelativeResize="0"/>
            <p:nvPr/>
          </p:nvPicPr>
          <p:blipFill rotWithShape="1">
            <a:blip r:embed="rId5">
              <a:alphaModFix/>
            </a:blip>
            <a:srcRect/>
            <a:stretch/>
          </p:blipFill>
          <p:spPr>
            <a:xfrm>
              <a:off x="3801428" y="1918302"/>
              <a:ext cx="930539" cy="930539"/>
            </a:xfrm>
            <a:prstGeom prst="rect">
              <a:avLst/>
            </a:prstGeom>
            <a:noFill/>
            <a:ln>
              <a:noFill/>
            </a:ln>
          </p:spPr>
        </p:pic>
        <p:pic>
          <p:nvPicPr>
            <p:cNvPr id="868" name="Google Shape;868;g5e2c9195b7_0_208" descr="Grain"/>
            <p:cNvPicPr preferRelativeResize="0"/>
            <p:nvPr/>
          </p:nvPicPr>
          <p:blipFill rotWithShape="1">
            <a:blip r:embed="rId5">
              <a:alphaModFix/>
            </a:blip>
            <a:srcRect/>
            <a:stretch/>
          </p:blipFill>
          <p:spPr>
            <a:xfrm>
              <a:off x="4609158" y="1704954"/>
              <a:ext cx="1143887" cy="1143887"/>
            </a:xfrm>
            <a:prstGeom prst="rect">
              <a:avLst/>
            </a:prstGeom>
            <a:noFill/>
            <a:ln>
              <a:noFill/>
            </a:ln>
          </p:spPr>
        </p:pic>
      </p:grpSp>
      <p:sp>
        <p:nvSpPr>
          <p:cNvPr id="869" name="Google Shape;869;g5e2c9195b7_0_208"/>
          <p:cNvSpPr txBox="1"/>
          <p:nvPr/>
        </p:nvSpPr>
        <p:spPr>
          <a:xfrm>
            <a:off x="9007750" y="6554525"/>
            <a:ext cx="3314400" cy="33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chemeClr val="lt1"/>
                </a:solidFill>
                <a:latin typeface="Century Gothic"/>
                <a:ea typeface="Century Gothic"/>
                <a:cs typeface="Century Gothic"/>
                <a:sym typeface="Century Gothic"/>
              </a:rPr>
              <a:t>Images: Rocky Mountain Water Resources II Team</a:t>
            </a:r>
            <a:endParaRPr sz="1000" b="0" i="0" u="none" strike="noStrike" cap="none">
              <a:solidFill>
                <a:schemeClr val="lt1"/>
              </a:solidFill>
              <a:latin typeface="Century Gothic"/>
              <a:ea typeface="Century Gothic"/>
              <a:cs typeface="Century Gothic"/>
              <a:sym typeface="Century Gothic"/>
            </a:endParaRPr>
          </a:p>
        </p:txBody>
      </p:sp>
      <p:sp>
        <p:nvSpPr>
          <p:cNvPr id="870" name="Google Shape;870;g5e2c9195b7_0_208"/>
          <p:cNvSpPr txBox="1"/>
          <p:nvPr/>
        </p:nvSpPr>
        <p:spPr>
          <a:xfrm>
            <a:off x="5953125" y="2966262"/>
            <a:ext cx="3019200" cy="1310376"/>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000" b="1" dirty="0">
                <a:solidFill>
                  <a:srgbClr val="434343"/>
                </a:solidFill>
                <a:latin typeface="Century Gothic"/>
                <a:ea typeface="Century Gothic"/>
                <a:cs typeface="Century Gothic"/>
                <a:sym typeface="Century Gothic"/>
              </a:rPr>
              <a:t>Atmospheric correction</a:t>
            </a:r>
            <a:r>
              <a:rPr lang="en-US" sz="2000" dirty="0">
                <a:solidFill>
                  <a:srgbClr val="434343"/>
                </a:solidFill>
                <a:latin typeface="Century Gothic"/>
                <a:ea typeface="Century Gothic"/>
                <a:cs typeface="Century Gothic"/>
                <a:sym typeface="Century Gothic"/>
              </a:rPr>
              <a:t> did not significantly improve correlations</a:t>
            </a:r>
            <a:endParaRPr dirty="0">
              <a:solidFill>
                <a:srgbClr val="434343"/>
              </a:solidFill>
            </a:endParaRPr>
          </a:p>
        </p:txBody>
      </p:sp>
      <p:grpSp>
        <p:nvGrpSpPr>
          <p:cNvPr id="871" name="Google Shape;871;g5e2c9195b7_0_208"/>
          <p:cNvGrpSpPr/>
          <p:nvPr/>
        </p:nvGrpSpPr>
        <p:grpSpPr>
          <a:xfrm>
            <a:off x="6721216" y="2339780"/>
            <a:ext cx="1482997" cy="432861"/>
            <a:chOff x="2192610" y="5276335"/>
            <a:chExt cx="2287869" cy="638532"/>
          </a:xfrm>
        </p:grpSpPr>
        <p:sp>
          <p:nvSpPr>
            <p:cNvPr id="872" name="Google Shape;872;g5e2c9195b7_0_208"/>
            <p:cNvSpPr/>
            <p:nvPr/>
          </p:nvSpPr>
          <p:spPr>
            <a:xfrm>
              <a:off x="2247579" y="5422605"/>
              <a:ext cx="2232900" cy="457200"/>
            </a:xfrm>
            <a:prstGeom prst="ellipse">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3" name="Google Shape;873;g5e2c9195b7_0_208"/>
            <p:cNvSpPr/>
            <p:nvPr/>
          </p:nvSpPr>
          <p:spPr>
            <a:xfrm rot="10800000">
              <a:off x="3721089" y="5748459"/>
              <a:ext cx="406620" cy="118584"/>
            </a:xfrm>
            <a:prstGeom prst="cloud">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4" name="Google Shape;874;g5e2c9195b7_0_208"/>
            <p:cNvSpPr/>
            <p:nvPr/>
          </p:nvSpPr>
          <p:spPr>
            <a:xfrm rot="840715">
              <a:off x="2249920" y="5720997"/>
              <a:ext cx="678447" cy="113419"/>
            </a:xfrm>
            <a:prstGeom prst="cloud">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5" name="Google Shape;875;g5e2c9195b7_0_208"/>
            <p:cNvSpPr/>
            <p:nvPr/>
          </p:nvSpPr>
          <p:spPr>
            <a:xfrm>
              <a:off x="2192610" y="5276335"/>
              <a:ext cx="2286000" cy="399495"/>
            </a:xfrm>
            <a:custGeom>
              <a:avLst/>
              <a:gdLst/>
              <a:ahLst/>
              <a:cxnLst/>
              <a:rect l="l" t="t" r="r" b="b"/>
              <a:pathLst>
                <a:path w="2286000" h="399495" extrusionOk="0">
                  <a:moveTo>
                    <a:pt x="273050" y="330200"/>
                  </a:moveTo>
                  <a:lnTo>
                    <a:pt x="273050" y="330200"/>
                  </a:lnTo>
                  <a:cubicBezTo>
                    <a:pt x="256117" y="336550"/>
                    <a:pt x="240311" y="348324"/>
                    <a:pt x="222250" y="349250"/>
                  </a:cubicBezTo>
                  <a:cubicBezTo>
                    <a:pt x="41565" y="358516"/>
                    <a:pt x="77259" y="377473"/>
                    <a:pt x="6350" y="330200"/>
                  </a:cubicBezTo>
                  <a:cubicBezTo>
                    <a:pt x="4233" y="323850"/>
                    <a:pt x="0" y="317843"/>
                    <a:pt x="0" y="311150"/>
                  </a:cubicBezTo>
                  <a:cubicBezTo>
                    <a:pt x="0" y="292313"/>
                    <a:pt x="16327" y="279905"/>
                    <a:pt x="31750" y="273050"/>
                  </a:cubicBezTo>
                  <a:cubicBezTo>
                    <a:pt x="41613" y="268667"/>
                    <a:pt x="53029" y="269318"/>
                    <a:pt x="63500" y="266700"/>
                  </a:cubicBezTo>
                  <a:cubicBezTo>
                    <a:pt x="69994" y="265077"/>
                    <a:pt x="76200" y="262467"/>
                    <a:pt x="82550" y="260350"/>
                  </a:cubicBezTo>
                  <a:cubicBezTo>
                    <a:pt x="118946" y="205755"/>
                    <a:pt x="75310" y="274830"/>
                    <a:pt x="101600" y="222250"/>
                  </a:cubicBezTo>
                  <a:cubicBezTo>
                    <a:pt x="105013" y="215424"/>
                    <a:pt x="110887" y="210026"/>
                    <a:pt x="114300" y="203200"/>
                  </a:cubicBezTo>
                  <a:cubicBezTo>
                    <a:pt x="117293" y="197213"/>
                    <a:pt x="116937" y="189719"/>
                    <a:pt x="120650" y="184150"/>
                  </a:cubicBezTo>
                  <a:cubicBezTo>
                    <a:pt x="127672" y="173617"/>
                    <a:pt x="147036" y="158257"/>
                    <a:pt x="158750" y="152400"/>
                  </a:cubicBezTo>
                  <a:cubicBezTo>
                    <a:pt x="164737" y="149407"/>
                    <a:pt x="171364" y="147889"/>
                    <a:pt x="177800" y="146050"/>
                  </a:cubicBezTo>
                  <a:cubicBezTo>
                    <a:pt x="186191" y="143652"/>
                    <a:pt x="194503" y="140425"/>
                    <a:pt x="203200" y="139700"/>
                  </a:cubicBezTo>
                  <a:cubicBezTo>
                    <a:pt x="220075" y="138294"/>
                    <a:pt x="237067" y="139700"/>
                    <a:pt x="254000" y="139700"/>
                  </a:cubicBezTo>
                  <a:lnTo>
                    <a:pt x="412750" y="133350"/>
                  </a:lnTo>
                  <a:cubicBezTo>
                    <a:pt x="438150" y="124883"/>
                    <a:pt x="466673" y="122802"/>
                    <a:pt x="488950" y="107950"/>
                  </a:cubicBezTo>
                  <a:cubicBezTo>
                    <a:pt x="519139" y="87824"/>
                    <a:pt x="500760" y="97663"/>
                    <a:pt x="546100" y="82550"/>
                  </a:cubicBezTo>
                  <a:lnTo>
                    <a:pt x="603250" y="63500"/>
                  </a:lnTo>
                  <a:lnTo>
                    <a:pt x="622300" y="57150"/>
                  </a:lnTo>
                  <a:cubicBezTo>
                    <a:pt x="649817" y="59267"/>
                    <a:pt x="677465" y="60077"/>
                    <a:pt x="704850" y="63500"/>
                  </a:cubicBezTo>
                  <a:cubicBezTo>
                    <a:pt x="726131" y="66160"/>
                    <a:pt x="724042" y="73096"/>
                    <a:pt x="742950" y="82550"/>
                  </a:cubicBezTo>
                  <a:cubicBezTo>
                    <a:pt x="748937" y="85543"/>
                    <a:pt x="755650" y="86783"/>
                    <a:pt x="762000" y="88900"/>
                  </a:cubicBezTo>
                  <a:cubicBezTo>
                    <a:pt x="789517" y="86783"/>
                    <a:pt x="817184" y="86119"/>
                    <a:pt x="844550" y="82550"/>
                  </a:cubicBezTo>
                  <a:cubicBezTo>
                    <a:pt x="865955" y="79758"/>
                    <a:pt x="887572" y="76676"/>
                    <a:pt x="908050" y="69850"/>
                  </a:cubicBezTo>
                  <a:cubicBezTo>
                    <a:pt x="914400" y="67733"/>
                    <a:pt x="920566" y="64952"/>
                    <a:pt x="927100" y="63500"/>
                  </a:cubicBezTo>
                  <a:cubicBezTo>
                    <a:pt x="939669" y="60707"/>
                    <a:pt x="952575" y="59675"/>
                    <a:pt x="965200" y="57150"/>
                  </a:cubicBezTo>
                  <a:cubicBezTo>
                    <a:pt x="973758" y="55438"/>
                    <a:pt x="982133" y="52917"/>
                    <a:pt x="990600" y="50800"/>
                  </a:cubicBezTo>
                  <a:cubicBezTo>
                    <a:pt x="1028700" y="52917"/>
                    <a:pt x="1067036" y="52417"/>
                    <a:pt x="1104900" y="57150"/>
                  </a:cubicBezTo>
                  <a:cubicBezTo>
                    <a:pt x="1118184" y="58810"/>
                    <a:pt x="1129613" y="69850"/>
                    <a:pt x="1143000" y="69850"/>
                  </a:cubicBezTo>
                  <a:lnTo>
                    <a:pt x="1200150" y="69850"/>
                  </a:lnTo>
                  <a:lnTo>
                    <a:pt x="1333500" y="50800"/>
                  </a:lnTo>
                  <a:lnTo>
                    <a:pt x="1409700" y="25400"/>
                  </a:lnTo>
                  <a:cubicBezTo>
                    <a:pt x="1430890" y="18337"/>
                    <a:pt x="1459855" y="8140"/>
                    <a:pt x="1479550" y="6350"/>
                  </a:cubicBezTo>
                  <a:lnTo>
                    <a:pt x="1549400" y="0"/>
                  </a:lnTo>
                  <a:cubicBezTo>
                    <a:pt x="1574800" y="2117"/>
                    <a:pt x="1601093" y="-652"/>
                    <a:pt x="1625600" y="6350"/>
                  </a:cubicBezTo>
                  <a:cubicBezTo>
                    <a:pt x="1632938" y="8447"/>
                    <a:pt x="1632557" y="20374"/>
                    <a:pt x="1638300" y="25400"/>
                  </a:cubicBezTo>
                  <a:cubicBezTo>
                    <a:pt x="1653764" y="38931"/>
                    <a:pt x="1691542" y="62896"/>
                    <a:pt x="1714500" y="63500"/>
                  </a:cubicBezTo>
                  <a:lnTo>
                    <a:pt x="1955800" y="69850"/>
                  </a:lnTo>
                  <a:cubicBezTo>
                    <a:pt x="1968500" y="74083"/>
                    <a:pt x="1982761" y="75124"/>
                    <a:pt x="1993900" y="82550"/>
                  </a:cubicBezTo>
                  <a:lnTo>
                    <a:pt x="2032000" y="107950"/>
                  </a:lnTo>
                  <a:cubicBezTo>
                    <a:pt x="2034117" y="114300"/>
                    <a:pt x="2032903" y="123109"/>
                    <a:pt x="2038350" y="127000"/>
                  </a:cubicBezTo>
                  <a:cubicBezTo>
                    <a:pt x="2049243" y="134781"/>
                    <a:pt x="2076450" y="139700"/>
                    <a:pt x="2076450" y="139700"/>
                  </a:cubicBezTo>
                  <a:cubicBezTo>
                    <a:pt x="2080683" y="148167"/>
                    <a:pt x="2084280" y="156983"/>
                    <a:pt x="2089150" y="165100"/>
                  </a:cubicBezTo>
                  <a:cubicBezTo>
                    <a:pt x="2097003" y="178188"/>
                    <a:pt x="2100898" y="196374"/>
                    <a:pt x="2114550" y="203200"/>
                  </a:cubicBezTo>
                  <a:cubicBezTo>
                    <a:pt x="2123017" y="207433"/>
                    <a:pt x="2131087" y="212576"/>
                    <a:pt x="2139950" y="215900"/>
                  </a:cubicBezTo>
                  <a:cubicBezTo>
                    <a:pt x="2148122" y="218964"/>
                    <a:pt x="2156959" y="219852"/>
                    <a:pt x="2165350" y="222250"/>
                  </a:cubicBezTo>
                  <a:cubicBezTo>
                    <a:pt x="2171786" y="224089"/>
                    <a:pt x="2177964" y="226761"/>
                    <a:pt x="2184400" y="228600"/>
                  </a:cubicBezTo>
                  <a:cubicBezTo>
                    <a:pt x="2192791" y="230998"/>
                    <a:pt x="2201441" y="232442"/>
                    <a:pt x="2209800" y="234950"/>
                  </a:cubicBezTo>
                  <a:cubicBezTo>
                    <a:pt x="2222622" y="238797"/>
                    <a:pt x="2247900" y="247650"/>
                    <a:pt x="2247900" y="247650"/>
                  </a:cubicBezTo>
                  <a:cubicBezTo>
                    <a:pt x="2254250" y="254000"/>
                    <a:pt x="2261969" y="259228"/>
                    <a:pt x="2266950" y="266700"/>
                  </a:cubicBezTo>
                  <a:cubicBezTo>
                    <a:pt x="2276052" y="280353"/>
                    <a:pt x="2279213" y="334144"/>
                    <a:pt x="2279650" y="336550"/>
                  </a:cubicBezTo>
                  <a:cubicBezTo>
                    <a:pt x="2280847" y="343136"/>
                    <a:pt x="2283883" y="349250"/>
                    <a:pt x="2286000" y="355600"/>
                  </a:cubicBezTo>
                  <a:cubicBezTo>
                    <a:pt x="2266484" y="433665"/>
                    <a:pt x="2287165" y="386158"/>
                    <a:pt x="2114550" y="374650"/>
                  </a:cubicBezTo>
                  <a:cubicBezTo>
                    <a:pt x="2109855" y="374337"/>
                    <a:pt x="2076569" y="365185"/>
                    <a:pt x="2070100" y="361950"/>
                  </a:cubicBezTo>
                  <a:cubicBezTo>
                    <a:pt x="2063274" y="358537"/>
                    <a:pt x="2057876" y="352663"/>
                    <a:pt x="2051050" y="349250"/>
                  </a:cubicBezTo>
                  <a:cubicBezTo>
                    <a:pt x="2045063" y="346257"/>
                    <a:pt x="2037987" y="345893"/>
                    <a:pt x="2032000" y="342900"/>
                  </a:cubicBezTo>
                  <a:cubicBezTo>
                    <a:pt x="1982761" y="318281"/>
                    <a:pt x="2041783" y="339811"/>
                    <a:pt x="1993900" y="323850"/>
                  </a:cubicBezTo>
                  <a:cubicBezTo>
                    <a:pt x="1985433" y="317500"/>
                    <a:pt x="1977689" y="310051"/>
                    <a:pt x="1968500" y="304800"/>
                  </a:cubicBezTo>
                  <a:cubicBezTo>
                    <a:pt x="1962688" y="301479"/>
                    <a:pt x="1955602" y="301087"/>
                    <a:pt x="1949450" y="298450"/>
                  </a:cubicBezTo>
                  <a:cubicBezTo>
                    <a:pt x="1940749" y="294721"/>
                    <a:pt x="1932167" y="290620"/>
                    <a:pt x="1924050" y="285750"/>
                  </a:cubicBezTo>
                  <a:cubicBezTo>
                    <a:pt x="1910962" y="277897"/>
                    <a:pt x="1900430" y="265177"/>
                    <a:pt x="1885950" y="260350"/>
                  </a:cubicBezTo>
                  <a:cubicBezTo>
                    <a:pt x="1873250" y="256117"/>
                    <a:pt x="1860837" y="250897"/>
                    <a:pt x="1847850" y="247650"/>
                  </a:cubicBezTo>
                  <a:cubicBezTo>
                    <a:pt x="1839383" y="245533"/>
                    <a:pt x="1830969" y="243193"/>
                    <a:pt x="1822450" y="241300"/>
                  </a:cubicBezTo>
                  <a:cubicBezTo>
                    <a:pt x="1811914" y="238959"/>
                    <a:pt x="1801171" y="237568"/>
                    <a:pt x="1790700" y="234950"/>
                  </a:cubicBezTo>
                  <a:cubicBezTo>
                    <a:pt x="1784206" y="233327"/>
                    <a:pt x="1778000" y="230717"/>
                    <a:pt x="1771650" y="228600"/>
                  </a:cubicBezTo>
                  <a:cubicBezTo>
                    <a:pt x="1699683" y="230717"/>
                    <a:pt x="1627648" y="231166"/>
                    <a:pt x="1555750" y="234950"/>
                  </a:cubicBezTo>
                  <a:cubicBezTo>
                    <a:pt x="1547035" y="235409"/>
                    <a:pt x="1538908" y="239588"/>
                    <a:pt x="1530350" y="241300"/>
                  </a:cubicBezTo>
                  <a:cubicBezTo>
                    <a:pt x="1517725" y="243825"/>
                    <a:pt x="1504950" y="245533"/>
                    <a:pt x="1492250" y="247650"/>
                  </a:cubicBezTo>
                  <a:cubicBezTo>
                    <a:pt x="1466850" y="245533"/>
                    <a:pt x="1441101" y="245997"/>
                    <a:pt x="1416050" y="241300"/>
                  </a:cubicBezTo>
                  <a:cubicBezTo>
                    <a:pt x="1382517" y="235013"/>
                    <a:pt x="1396955" y="228555"/>
                    <a:pt x="1377950" y="209550"/>
                  </a:cubicBezTo>
                  <a:cubicBezTo>
                    <a:pt x="1372554" y="204154"/>
                    <a:pt x="1365250" y="201083"/>
                    <a:pt x="1358900" y="196850"/>
                  </a:cubicBezTo>
                  <a:cubicBezTo>
                    <a:pt x="1291167" y="198967"/>
                    <a:pt x="1223356" y="199334"/>
                    <a:pt x="1155700" y="203200"/>
                  </a:cubicBezTo>
                  <a:cubicBezTo>
                    <a:pt x="1149017" y="203582"/>
                    <a:pt x="1143320" y="208994"/>
                    <a:pt x="1136650" y="209550"/>
                  </a:cubicBezTo>
                  <a:cubicBezTo>
                    <a:pt x="1092303" y="213246"/>
                    <a:pt x="1047750" y="213783"/>
                    <a:pt x="1003300" y="215900"/>
                  </a:cubicBezTo>
                  <a:cubicBezTo>
                    <a:pt x="993504" y="218349"/>
                    <a:pt x="954212" y="228600"/>
                    <a:pt x="946150" y="228600"/>
                  </a:cubicBezTo>
                  <a:cubicBezTo>
                    <a:pt x="935357" y="228600"/>
                    <a:pt x="925144" y="223273"/>
                    <a:pt x="914400" y="222250"/>
                  </a:cubicBezTo>
                  <a:cubicBezTo>
                    <a:pt x="880620" y="219033"/>
                    <a:pt x="846667" y="218017"/>
                    <a:pt x="812800" y="215900"/>
                  </a:cubicBezTo>
                  <a:cubicBezTo>
                    <a:pt x="782993" y="205964"/>
                    <a:pt x="779135" y="203200"/>
                    <a:pt x="736600" y="203200"/>
                  </a:cubicBezTo>
                  <a:cubicBezTo>
                    <a:pt x="713221" y="203200"/>
                    <a:pt x="690033" y="207433"/>
                    <a:pt x="666750" y="209550"/>
                  </a:cubicBezTo>
                  <a:cubicBezTo>
                    <a:pt x="604472" y="230309"/>
                    <a:pt x="692445" y="196653"/>
                    <a:pt x="635000" y="234950"/>
                  </a:cubicBezTo>
                  <a:cubicBezTo>
                    <a:pt x="627738" y="239791"/>
                    <a:pt x="618067" y="239183"/>
                    <a:pt x="609600" y="241300"/>
                  </a:cubicBezTo>
                  <a:cubicBezTo>
                    <a:pt x="603250" y="245533"/>
                    <a:pt x="597696" y="251320"/>
                    <a:pt x="590550" y="254000"/>
                  </a:cubicBezTo>
                  <a:cubicBezTo>
                    <a:pt x="555472" y="267154"/>
                    <a:pt x="518391" y="256983"/>
                    <a:pt x="482600" y="254000"/>
                  </a:cubicBezTo>
                  <a:cubicBezTo>
                    <a:pt x="457200" y="256117"/>
                    <a:pt x="431541" y="256160"/>
                    <a:pt x="406400" y="260350"/>
                  </a:cubicBezTo>
                  <a:cubicBezTo>
                    <a:pt x="393195" y="262551"/>
                    <a:pt x="381000" y="268817"/>
                    <a:pt x="368300" y="273050"/>
                  </a:cubicBezTo>
                  <a:lnTo>
                    <a:pt x="349250" y="279400"/>
                  </a:lnTo>
                  <a:cubicBezTo>
                    <a:pt x="342900" y="281517"/>
                    <a:pt x="336764" y="284437"/>
                    <a:pt x="330200" y="285750"/>
                  </a:cubicBezTo>
                  <a:cubicBezTo>
                    <a:pt x="319617" y="287867"/>
                    <a:pt x="308986" y="289759"/>
                    <a:pt x="298450" y="292100"/>
                  </a:cubicBezTo>
                  <a:cubicBezTo>
                    <a:pt x="289931" y="293993"/>
                    <a:pt x="281734" y="297582"/>
                    <a:pt x="273050" y="298450"/>
                  </a:cubicBezTo>
                  <a:cubicBezTo>
                    <a:pt x="239286" y="301826"/>
                    <a:pt x="205317" y="302683"/>
                    <a:pt x="171450" y="304800"/>
                  </a:cubicBezTo>
                  <a:cubicBezTo>
                    <a:pt x="169333" y="317500"/>
                    <a:pt x="169171" y="330686"/>
                    <a:pt x="165100" y="342900"/>
                  </a:cubicBezTo>
                  <a:cubicBezTo>
                    <a:pt x="152790" y="379829"/>
                    <a:pt x="146388" y="343914"/>
                    <a:pt x="158750" y="381000"/>
                  </a:cubicBezTo>
                  <a:cubicBezTo>
                    <a:pt x="171450" y="378883"/>
                    <a:pt x="185085" y="379879"/>
                    <a:pt x="196850" y="374650"/>
                  </a:cubicBezTo>
                  <a:cubicBezTo>
                    <a:pt x="205056" y="371003"/>
                    <a:pt x="210151" y="362499"/>
                    <a:pt x="215900" y="355600"/>
                  </a:cubicBezTo>
                  <a:cubicBezTo>
                    <a:pt x="220786" y="349737"/>
                    <a:pt x="222857" y="341576"/>
                    <a:pt x="228600" y="336550"/>
                  </a:cubicBezTo>
                  <a:cubicBezTo>
                    <a:pt x="258970" y="309976"/>
                    <a:pt x="265642" y="331258"/>
                    <a:pt x="273050" y="330200"/>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6" name="Google Shape;876;g5e2c9195b7_0_208"/>
            <p:cNvSpPr/>
            <p:nvPr/>
          </p:nvSpPr>
          <p:spPr>
            <a:xfrm>
              <a:off x="2490065" y="5753033"/>
              <a:ext cx="322985" cy="146117"/>
            </a:xfrm>
            <a:custGeom>
              <a:avLst/>
              <a:gdLst/>
              <a:ahLst/>
              <a:cxnLst/>
              <a:rect l="l" t="t" r="r" b="b"/>
              <a:pathLst>
                <a:path w="322985" h="146117" extrusionOk="0">
                  <a:moveTo>
                    <a:pt x="183285" y="31817"/>
                  </a:moveTo>
                  <a:lnTo>
                    <a:pt x="183285" y="31817"/>
                  </a:lnTo>
                  <a:cubicBezTo>
                    <a:pt x="180615" y="31346"/>
                    <a:pt x="29630" y="-5028"/>
                    <a:pt x="5485" y="19117"/>
                  </a:cubicBezTo>
                  <a:cubicBezTo>
                    <a:pt x="-8068" y="32670"/>
                    <a:pt x="7186" y="57672"/>
                    <a:pt x="11835" y="76267"/>
                  </a:cubicBezTo>
                  <a:cubicBezTo>
                    <a:pt x="16737" y="95874"/>
                    <a:pt x="30217" y="96877"/>
                    <a:pt x="43585" y="108017"/>
                  </a:cubicBezTo>
                  <a:cubicBezTo>
                    <a:pt x="59740" y="121479"/>
                    <a:pt x="62210" y="131420"/>
                    <a:pt x="81685" y="139767"/>
                  </a:cubicBezTo>
                  <a:cubicBezTo>
                    <a:pt x="89707" y="143205"/>
                    <a:pt x="98618" y="144000"/>
                    <a:pt x="107085" y="146117"/>
                  </a:cubicBezTo>
                  <a:cubicBezTo>
                    <a:pt x="121902" y="144000"/>
                    <a:pt x="137638" y="145326"/>
                    <a:pt x="151535" y="139767"/>
                  </a:cubicBezTo>
                  <a:cubicBezTo>
                    <a:pt x="159873" y="136432"/>
                    <a:pt x="163113" y="125698"/>
                    <a:pt x="170585" y="120717"/>
                  </a:cubicBezTo>
                  <a:cubicBezTo>
                    <a:pt x="176154" y="117004"/>
                    <a:pt x="183285" y="116484"/>
                    <a:pt x="189635" y="114367"/>
                  </a:cubicBezTo>
                  <a:cubicBezTo>
                    <a:pt x="202335" y="116484"/>
                    <a:pt x="215166" y="117924"/>
                    <a:pt x="227735" y="120717"/>
                  </a:cubicBezTo>
                  <a:cubicBezTo>
                    <a:pt x="234269" y="122169"/>
                    <a:pt x="240092" y="127067"/>
                    <a:pt x="246785" y="127067"/>
                  </a:cubicBezTo>
                  <a:cubicBezTo>
                    <a:pt x="268057" y="127067"/>
                    <a:pt x="289118" y="122834"/>
                    <a:pt x="310285" y="120717"/>
                  </a:cubicBezTo>
                  <a:cubicBezTo>
                    <a:pt x="316833" y="101072"/>
                    <a:pt x="322985" y="85918"/>
                    <a:pt x="322985" y="63567"/>
                  </a:cubicBezTo>
                  <a:cubicBezTo>
                    <a:pt x="322985" y="47627"/>
                    <a:pt x="309039" y="33648"/>
                    <a:pt x="297585" y="25467"/>
                  </a:cubicBezTo>
                  <a:cubicBezTo>
                    <a:pt x="277856" y="11375"/>
                    <a:pt x="268943" y="12748"/>
                    <a:pt x="246785" y="6417"/>
                  </a:cubicBezTo>
                  <a:cubicBezTo>
                    <a:pt x="240349" y="4578"/>
                    <a:pt x="234409" y="580"/>
                    <a:pt x="227735" y="67"/>
                  </a:cubicBezTo>
                  <a:cubicBezTo>
                    <a:pt x="206631" y="-1556"/>
                    <a:pt x="190693" y="26525"/>
                    <a:pt x="183285" y="31817"/>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7" name="Google Shape;877;g5e2c9195b7_0_208"/>
            <p:cNvSpPr/>
            <p:nvPr/>
          </p:nvSpPr>
          <p:spPr>
            <a:xfrm>
              <a:off x="3981450" y="5656774"/>
              <a:ext cx="146262" cy="53547"/>
            </a:xfrm>
            <a:custGeom>
              <a:avLst/>
              <a:gdLst/>
              <a:ahLst/>
              <a:cxnLst/>
              <a:rect l="l" t="t" r="r" b="b"/>
              <a:pathLst>
                <a:path w="146262" h="53547" extrusionOk="0">
                  <a:moveTo>
                    <a:pt x="0" y="51876"/>
                  </a:moveTo>
                  <a:lnTo>
                    <a:pt x="0" y="51876"/>
                  </a:lnTo>
                  <a:cubicBezTo>
                    <a:pt x="46567" y="49759"/>
                    <a:pt x="95477" y="60267"/>
                    <a:pt x="139700" y="45526"/>
                  </a:cubicBezTo>
                  <a:cubicBezTo>
                    <a:pt x="151914" y="41455"/>
                    <a:pt x="145502" y="11679"/>
                    <a:pt x="133350" y="7426"/>
                  </a:cubicBezTo>
                  <a:cubicBezTo>
                    <a:pt x="95339" y="-5878"/>
                    <a:pt x="52917" y="3193"/>
                    <a:pt x="12700" y="1076"/>
                  </a:cubicBezTo>
                  <a:cubicBezTo>
                    <a:pt x="5681" y="22134"/>
                    <a:pt x="2117" y="43409"/>
                    <a:pt x="0" y="51876"/>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8" name="Google Shape;878;g5e2c9195b7_0_208"/>
            <p:cNvSpPr/>
            <p:nvPr/>
          </p:nvSpPr>
          <p:spPr>
            <a:xfrm>
              <a:off x="3225800" y="5810250"/>
              <a:ext cx="495300" cy="101600"/>
            </a:xfrm>
            <a:custGeom>
              <a:avLst/>
              <a:gdLst/>
              <a:ahLst/>
              <a:cxnLst/>
              <a:rect l="l" t="t" r="r" b="b"/>
              <a:pathLst>
                <a:path w="495300" h="101600" extrusionOk="0">
                  <a:moveTo>
                    <a:pt x="431800" y="38100"/>
                  </a:moveTo>
                  <a:lnTo>
                    <a:pt x="431800" y="38100"/>
                  </a:lnTo>
                  <a:cubicBezTo>
                    <a:pt x="426485" y="37720"/>
                    <a:pt x="344611" y="37019"/>
                    <a:pt x="317500" y="25400"/>
                  </a:cubicBezTo>
                  <a:cubicBezTo>
                    <a:pt x="310485" y="22394"/>
                    <a:pt x="305424" y="15800"/>
                    <a:pt x="298450" y="12700"/>
                  </a:cubicBezTo>
                  <a:cubicBezTo>
                    <a:pt x="286217" y="7263"/>
                    <a:pt x="260350" y="0"/>
                    <a:pt x="260350" y="0"/>
                  </a:cubicBezTo>
                  <a:cubicBezTo>
                    <a:pt x="228600" y="2117"/>
                    <a:pt x="196726" y="2836"/>
                    <a:pt x="165100" y="6350"/>
                  </a:cubicBezTo>
                  <a:cubicBezTo>
                    <a:pt x="137922" y="9370"/>
                    <a:pt x="150258" y="16245"/>
                    <a:pt x="127000" y="31750"/>
                  </a:cubicBezTo>
                  <a:cubicBezTo>
                    <a:pt x="121431" y="35463"/>
                    <a:pt x="114569" y="37107"/>
                    <a:pt x="107950" y="38100"/>
                  </a:cubicBezTo>
                  <a:cubicBezTo>
                    <a:pt x="72119" y="43475"/>
                    <a:pt x="35983" y="46567"/>
                    <a:pt x="0" y="50800"/>
                  </a:cubicBezTo>
                  <a:cubicBezTo>
                    <a:pt x="2117" y="57150"/>
                    <a:pt x="2169" y="64623"/>
                    <a:pt x="6350" y="69850"/>
                  </a:cubicBezTo>
                  <a:cubicBezTo>
                    <a:pt x="15302" y="81041"/>
                    <a:pt x="31901" y="84717"/>
                    <a:pt x="44450" y="88900"/>
                  </a:cubicBezTo>
                  <a:cubicBezTo>
                    <a:pt x="148066" y="80930"/>
                    <a:pt x="160326" y="76762"/>
                    <a:pt x="285750" y="88900"/>
                  </a:cubicBezTo>
                  <a:cubicBezTo>
                    <a:pt x="299075" y="90189"/>
                    <a:pt x="323850" y="101600"/>
                    <a:pt x="323850" y="101600"/>
                  </a:cubicBezTo>
                  <a:cubicBezTo>
                    <a:pt x="381706" y="97984"/>
                    <a:pt x="409516" y="100821"/>
                    <a:pt x="457200" y="88900"/>
                  </a:cubicBezTo>
                  <a:cubicBezTo>
                    <a:pt x="463694" y="87277"/>
                    <a:pt x="470263" y="85543"/>
                    <a:pt x="476250" y="82550"/>
                  </a:cubicBezTo>
                  <a:cubicBezTo>
                    <a:pt x="483076" y="79137"/>
                    <a:pt x="488950" y="74083"/>
                    <a:pt x="495300" y="69850"/>
                  </a:cubicBezTo>
                  <a:cubicBezTo>
                    <a:pt x="483816" y="23915"/>
                    <a:pt x="442383" y="43392"/>
                    <a:pt x="431800" y="38100"/>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9" name="Google Shape;879;g5e2c9195b7_0_208"/>
            <p:cNvSpPr/>
            <p:nvPr/>
          </p:nvSpPr>
          <p:spPr>
            <a:xfrm rot="-10562404" flipH="1">
              <a:off x="3424907" y="5793413"/>
              <a:ext cx="375332" cy="73507"/>
            </a:xfrm>
            <a:prstGeom prst="cloud">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80" name="Google Shape;880;g5e2c9195b7_0_208"/>
          <p:cNvSpPr/>
          <p:nvPr/>
        </p:nvSpPr>
        <p:spPr>
          <a:xfrm>
            <a:off x="6476900" y="1802975"/>
            <a:ext cx="1971648" cy="517536"/>
          </a:xfrm>
          <a:prstGeom prst="cloud">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g5e2c9195b7_0_208"/>
          <p:cNvSpPr/>
          <p:nvPr/>
        </p:nvSpPr>
        <p:spPr>
          <a:xfrm>
            <a:off x="7273662" y="1988225"/>
            <a:ext cx="1380996" cy="338688"/>
          </a:xfrm>
          <a:prstGeom prst="cloud">
            <a:avLst/>
          </a:prstGeom>
          <a:solidFill>
            <a:srgbClr val="EFEFEF"/>
          </a:solidFill>
          <a:ln w="9525" cap="flat"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2" name="Google Shape;882;g5e2c9195b7_0_208" descr="https://lh5.googleusercontent.com/xUTHAgx-Q7rD7vfEMry5BLsHnpBp6QNBpJzCmD1O5F5M1TBTpww0qfJ3EJR5cIS79pOMX9IIqkPqdnSdsJwzMCLWuT_9igJw34r5lCuTRfQHSbGVQV7lW5YMp6NpMydT"/>
          <p:cNvPicPr preferRelativeResize="0"/>
          <p:nvPr/>
        </p:nvPicPr>
        <p:blipFill rotWithShape="1">
          <a:blip r:embed="rId4">
            <a:alphaModFix/>
          </a:blip>
          <a:srcRect/>
          <a:stretch/>
        </p:blipFill>
        <p:spPr>
          <a:xfrm rot="-432259">
            <a:off x="7557299" y="1050438"/>
            <a:ext cx="813706" cy="8137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4"/>
                                        </p:tgtEl>
                                        <p:attrNameLst>
                                          <p:attrName>style.visibility</p:attrName>
                                        </p:attrNameLst>
                                      </p:cBhvr>
                                      <p:to>
                                        <p:strVal val="visible"/>
                                      </p:to>
                                    </p:set>
                                    <p:animEffect transition="in" filter="fade">
                                      <p:cBhvr>
                                        <p:cTn id="7" dur="1000"/>
                                        <p:tgtEl>
                                          <p:spTgt spid="864"/>
                                        </p:tgtEl>
                                      </p:cBhvr>
                                    </p:animEffect>
                                  </p:childTnLst>
                                </p:cTn>
                              </p:par>
                              <p:par>
                                <p:cTn id="8" presetID="10" presetClass="entr" presetSubtype="0" fill="hold" nodeType="withEffect">
                                  <p:stCondLst>
                                    <p:cond delay="0"/>
                                  </p:stCondLst>
                                  <p:childTnLst>
                                    <p:set>
                                      <p:cBhvr>
                                        <p:cTn id="9" dur="1" fill="hold">
                                          <p:stCondLst>
                                            <p:cond delay="0"/>
                                          </p:stCondLst>
                                        </p:cTn>
                                        <p:tgtEl>
                                          <p:spTgt spid="863"/>
                                        </p:tgtEl>
                                        <p:attrNameLst>
                                          <p:attrName>style.visibility</p:attrName>
                                        </p:attrNameLst>
                                      </p:cBhvr>
                                      <p:to>
                                        <p:strVal val="visible"/>
                                      </p:to>
                                    </p:set>
                                    <p:animEffect transition="in" filter="fade">
                                      <p:cBhvr>
                                        <p:cTn id="10" dur="1000"/>
                                        <p:tgtEl>
                                          <p:spTgt spid="8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5"/>
                                        </p:tgtEl>
                                        <p:attrNameLst>
                                          <p:attrName>style.visibility</p:attrName>
                                        </p:attrNameLst>
                                      </p:cBhvr>
                                      <p:to>
                                        <p:strVal val="visible"/>
                                      </p:to>
                                    </p:set>
                                    <p:animEffect transition="in" filter="fade">
                                      <p:cBhvr>
                                        <p:cTn id="15" dur="1000"/>
                                        <p:tgtEl>
                                          <p:spTgt spid="865"/>
                                        </p:tgtEl>
                                      </p:cBhvr>
                                    </p:animEffect>
                                  </p:childTnLst>
                                </p:cTn>
                              </p:par>
                              <p:par>
                                <p:cTn id="16" presetID="10" presetClass="entr" presetSubtype="0" fill="hold" nodeType="withEffect">
                                  <p:stCondLst>
                                    <p:cond delay="0"/>
                                  </p:stCondLst>
                                  <p:childTnLst>
                                    <p:set>
                                      <p:cBhvr>
                                        <p:cTn id="17" dur="1" fill="hold">
                                          <p:stCondLst>
                                            <p:cond delay="0"/>
                                          </p:stCondLst>
                                        </p:cTn>
                                        <p:tgtEl>
                                          <p:spTgt spid="862"/>
                                        </p:tgtEl>
                                        <p:attrNameLst>
                                          <p:attrName>style.visibility</p:attrName>
                                        </p:attrNameLst>
                                      </p:cBhvr>
                                      <p:to>
                                        <p:strVal val="visible"/>
                                      </p:to>
                                    </p:set>
                                    <p:animEffect transition="in" filter="fade">
                                      <p:cBhvr>
                                        <p:cTn id="18" dur="1000"/>
                                        <p:tgtEl>
                                          <p:spTgt spid="8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71"/>
                                        </p:tgtEl>
                                        <p:attrNameLst>
                                          <p:attrName>style.visibility</p:attrName>
                                        </p:attrNameLst>
                                      </p:cBhvr>
                                      <p:to>
                                        <p:strVal val="visible"/>
                                      </p:to>
                                    </p:set>
                                    <p:animEffect transition="in" filter="fade">
                                      <p:cBhvr>
                                        <p:cTn id="23" dur="1000"/>
                                        <p:tgtEl>
                                          <p:spTgt spid="871"/>
                                        </p:tgtEl>
                                      </p:cBhvr>
                                    </p:animEffect>
                                  </p:childTnLst>
                                </p:cTn>
                              </p:par>
                              <p:par>
                                <p:cTn id="24" presetID="10" presetClass="entr" presetSubtype="0" fill="hold" nodeType="withEffect">
                                  <p:stCondLst>
                                    <p:cond delay="0"/>
                                  </p:stCondLst>
                                  <p:childTnLst>
                                    <p:set>
                                      <p:cBhvr>
                                        <p:cTn id="25" dur="1" fill="hold">
                                          <p:stCondLst>
                                            <p:cond delay="0"/>
                                          </p:stCondLst>
                                        </p:cTn>
                                        <p:tgtEl>
                                          <p:spTgt spid="880"/>
                                        </p:tgtEl>
                                        <p:attrNameLst>
                                          <p:attrName>style.visibility</p:attrName>
                                        </p:attrNameLst>
                                      </p:cBhvr>
                                      <p:to>
                                        <p:strVal val="visible"/>
                                      </p:to>
                                    </p:set>
                                    <p:animEffect transition="in" filter="fade">
                                      <p:cBhvr>
                                        <p:cTn id="26" dur="1000"/>
                                        <p:tgtEl>
                                          <p:spTgt spid="880"/>
                                        </p:tgtEl>
                                      </p:cBhvr>
                                    </p:animEffect>
                                  </p:childTnLst>
                                </p:cTn>
                              </p:par>
                              <p:par>
                                <p:cTn id="27" presetID="10" presetClass="entr" presetSubtype="0" fill="hold" nodeType="withEffect">
                                  <p:stCondLst>
                                    <p:cond delay="0"/>
                                  </p:stCondLst>
                                  <p:childTnLst>
                                    <p:set>
                                      <p:cBhvr>
                                        <p:cTn id="28" dur="1" fill="hold">
                                          <p:stCondLst>
                                            <p:cond delay="0"/>
                                          </p:stCondLst>
                                        </p:cTn>
                                        <p:tgtEl>
                                          <p:spTgt spid="881"/>
                                        </p:tgtEl>
                                        <p:attrNameLst>
                                          <p:attrName>style.visibility</p:attrName>
                                        </p:attrNameLst>
                                      </p:cBhvr>
                                      <p:to>
                                        <p:strVal val="visible"/>
                                      </p:to>
                                    </p:set>
                                    <p:animEffect transition="in" filter="fade">
                                      <p:cBhvr>
                                        <p:cTn id="29" dur="1000"/>
                                        <p:tgtEl>
                                          <p:spTgt spid="881"/>
                                        </p:tgtEl>
                                      </p:cBhvr>
                                    </p:animEffect>
                                  </p:childTnLst>
                                </p:cTn>
                              </p:par>
                              <p:par>
                                <p:cTn id="30" presetID="10" presetClass="entr" presetSubtype="0" fill="hold" nodeType="withEffect">
                                  <p:stCondLst>
                                    <p:cond delay="0"/>
                                  </p:stCondLst>
                                  <p:childTnLst>
                                    <p:set>
                                      <p:cBhvr>
                                        <p:cTn id="31" dur="1" fill="hold">
                                          <p:stCondLst>
                                            <p:cond delay="0"/>
                                          </p:stCondLst>
                                        </p:cTn>
                                        <p:tgtEl>
                                          <p:spTgt spid="882"/>
                                        </p:tgtEl>
                                        <p:attrNameLst>
                                          <p:attrName>style.visibility</p:attrName>
                                        </p:attrNameLst>
                                      </p:cBhvr>
                                      <p:to>
                                        <p:strVal val="visible"/>
                                      </p:to>
                                    </p:set>
                                    <p:animEffect transition="in" filter="fade">
                                      <p:cBhvr>
                                        <p:cTn id="32" dur="1000"/>
                                        <p:tgtEl>
                                          <p:spTgt spid="882"/>
                                        </p:tgtEl>
                                      </p:cBhvr>
                                    </p:animEffect>
                                  </p:childTnLst>
                                </p:cTn>
                              </p:par>
                              <p:par>
                                <p:cTn id="33" presetID="10" presetClass="entr" presetSubtype="0" fill="hold" nodeType="withEffect">
                                  <p:stCondLst>
                                    <p:cond delay="0"/>
                                  </p:stCondLst>
                                  <p:childTnLst>
                                    <p:set>
                                      <p:cBhvr>
                                        <p:cTn id="34" dur="1" fill="hold">
                                          <p:stCondLst>
                                            <p:cond delay="0"/>
                                          </p:stCondLst>
                                        </p:cTn>
                                        <p:tgtEl>
                                          <p:spTgt spid="870"/>
                                        </p:tgtEl>
                                        <p:attrNameLst>
                                          <p:attrName>style.visibility</p:attrName>
                                        </p:attrNameLst>
                                      </p:cBhvr>
                                      <p:to>
                                        <p:strVal val="visible"/>
                                      </p:to>
                                    </p:set>
                                    <p:animEffect transition="in" filter="fade">
                                      <p:cBhvr>
                                        <p:cTn id="35" dur="1000"/>
                                        <p:tgtEl>
                                          <p:spTgt spid="87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44"/>
                                        </p:tgtEl>
                                        <p:attrNameLst>
                                          <p:attrName>style.visibility</p:attrName>
                                        </p:attrNameLst>
                                      </p:cBhvr>
                                      <p:to>
                                        <p:strVal val="visible"/>
                                      </p:to>
                                    </p:set>
                                    <p:animEffect transition="in" filter="fade">
                                      <p:cBhvr>
                                        <p:cTn id="40" dur="1000"/>
                                        <p:tgtEl>
                                          <p:spTgt spid="844"/>
                                        </p:tgtEl>
                                      </p:cBhvr>
                                    </p:animEffect>
                                  </p:childTnLst>
                                </p:cTn>
                              </p:par>
                              <p:par>
                                <p:cTn id="41" presetID="10" presetClass="entr" presetSubtype="0" fill="hold" nodeType="withEffect">
                                  <p:stCondLst>
                                    <p:cond delay="0"/>
                                  </p:stCondLst>
                                  <p:childTnLst>
                                    <p:set>
                                      <p:cBhvr>
                                        <p:cTn id="42" dur="1" fill="hold">
                                          <p:stCondLst>
                                            <p:cond delay="0"/>
                                          </p:stCondLst>
                                        </p:cTn>
                                        <p:tgtEl>
                                          <p:spTgt spid="843"/>
                                        </p:tgtEl>
                                        <p:attrNameLst>
                                          <p:attrName>style.visibility</p:attrName>
                                        </p:attrNameLst>
                                      </p:cBhvr>
                                      <p:to>
                                        <p:strVal val="visible"/>
                                      </p:to>
                                    </p:set>
                                    <p:animEffect transition="in" filter="fade">
                                      <p:cBhvr>
                                        <p:cTn id="43" dur="1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g5dea2d64b1_0_52"/>
          <p:cNvSpPr/>
          <p:nvPr/>
        </p:nvSpPr>
        <p:spPr>
          <a:xfrm>
            <a:off x="6430250" y="834525"/>
            <a:ext cx="5063400" cy="2575800"/>
          </a:xfrm>
          <a:prstGeom prst="roundRect">
            <a:avLst>
              <a:gd name="adj" fmla="val 16667"/>
            </a:avLst>
          </a:prstGeom>
          <a:solidFill>
            <a:srgbClr val="379CC3">
              <a:alpha val="39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89" name="Google Shape;889;g5dea2d64b1_0_52"/>
          <p:cNvSpPr/>
          <p:nvPr/>
        </p:nvSpPr>
        <p:spPr>
          <a:xfrm>
            <a:off x="6430250" y="3524700"/>
            <a:ext cx="5063400" cy="2575800"/>
          </a:xfrm>
          <a:prstGeom prst="roundRect">
            <a:avLst>
              <a:gd name="adj" fmla="val 16667"/>
            </a:avLst>
          </a:prstGeom>
          <a:solidFill>
            <a:srgbClr val="379CC3">
              <a:alpha val="39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90" name="Google Shape;890;g5dea2d64b1_0_52"/>
          <p:cNvSpPr/>
          <p:nvPr/>
        </p:nvSpPr>
        <p:spPr>
          <a:xfrm>
            <a:off x="612656" y="3522925"/>
            <a:ext cx="5106600" cy="2575800"/>
          </a:xfrm>
          <a:prstGeom prst="roundRect">
            <a:avLst>
              <a:gd name="adj" fmla="val 16667"/>
            </a:avLst>
          </a:prstGeom>
          <a:solidFill>
            <a:srgbClr val="379CC3">
              <a:alpha val="39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91" name="Google Shape;891;g5dea2d64b1_0_52"/>
          <p:cNvSpPr/>
          <p:nvPr/>
        </p:nvSpPr>
        <p:spPr>
          <a:xfrm>
            <a:off x="634256" y="834525"/>
            <a:ext cx="5063400" cy="2575800"/>
          </a:xfrm>
          <a:prstGeom prst="roundRect">
            <a:avLst>
              <a:gd name="adj" fmla="val 16667"/>
            </a:avLst>
          </a:prstGeom>
          <a:solidFill>
            <a:srgbClr val="379CC3">
              <a:alpha val="39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Century Gothic"/>
              <a:ea typeface="Century Gothic"/>
              <a:cs typeface="Century Gothic"/>
              <a:sym typeface="Century Gothic"/>
            </a:endParaRPr>
          </a:p>
        </p:txBody>
      </p:sp>
      <p:sp>
        <p:nvSpPr>
          <p:cNvPr id="892" name="Google Shape;892;g5dea2d64b1_0_52"/>
          <p:cNvSpPr/>
          <p:nvPr/>
        </p:nvSpPr>
        <p:spPr>
          <a:xfrm>
            <a:off x="612656" y="877838"/>
            <a:ext cx="5106600" cy="4965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434343"/>
                </a:solidFill>
                <a:latin typeface="Century Gothic"/>
                <a:ea typeface="Century Gothic"/>
                <a:cs typeface="Century Gothic"/>
                <a:sym typeface="Century Gothic"/>
              </a:rPr>
              <a:t>Cloud cover</a:t>
            </a:r>
            <a:endParaRPr sz="1800" b="1" dirty="0">
              <a:solidFill>
                <a:srgbClr val="434343"/>
              </a:solidFill>
              <a:latin typeface="Century Gothic"/>
              <a:ea typeface="Century Gothic"/>
              <a:cs typeface="Century Gothic"/>
              <a:sym typeface="Century Gothic"/>
            </a:endParaRPr>
          </a:p>
        </p:txBody>
      </p:sp>
      <p:pic>
        <p:nvPicPr>
          <p:cNvPr id="893" name="Google Shape;893;g5dea2d64b1_0_52"/>
          <p:cNvPicPr preferRelativeResize="0"/>
          <p:nvPr/>
        </p:nvPicPr>
        <p:blipFill rotWithShape="1">
          <a:blip r:embed="rId3">
            <a:alphaModFix/>
          </a:blip>
          <a:srcRect l="6533"/>
          <a:stretch/>
        </p:blipFill>
        <p:spPr>
          <a:xfrm>
            <a:off x="6865550" y="4067175"/>
            <a:ext cx="2268600" cy="17307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894" name="Google Shape;894;g5dea2d64b1_0_52"/>
          <p:cNvPicPr preferRelativeResize="0"/>
          <p:nvPr/>
        </p:nvPicPr>
        <p:blipFill rotWithShape="1">
          <a:blip r:embed="rId4">
            <a:alphaModFix/>
          </a:blip>
          <a:srcRect r="7355"/>
          <a:stretch/>
        </p:blipFill>
        <p:spPr>
          <a:xfrm>
            <a:off x="8953025" y="4067175"/>
            <a:ext cx="2065500" cy="17307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895" name="Google Shape;895;g5dea2d64b1_0_52"/>
          <p:cNvPicPr preferRelativeResize="0"/>
          <p:nvPr/>
        </p:nvPicPr>
        <p:blipFill rotWithShape="1">
          <a:blip r:embed="rId5">
            <a:alphaModFix/>
          </a:blip>
          <a:srcRect l="9008" t="5687" b="46641"/>
          <a:stretch/>
        </p:blipFill>
        <p:spPr>
          <a:xfrm>
            <a:off x="6880100" y="1366275"/>
            <a:ext cx="4163700" cy="17028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896" name="Google Shape;896;g5dea2d64b1_0_52"/>
          <p:cNvPicPr preferRelativeResize="0"/>
          <p:nvPr/>
        </p:nvPicPr>
        <p:blipFill rotWithShape="1">
          <a:blip r:embed="rId6">
            <a:alphaModFix/>
          </a:blip>
          <a:srcRect l="6070" t="22688" r="13839" b="30609"/>
          <a:stretch/>
        </p:blipFill>
        <p:spPr>
          <a:xfrm>
            <a:off x="1057106" y="4072089"/>
            <a:ext cx="4217700" cy="17307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897" name="Google Shape;897;g5dea2d64b1_0_52"/>
          <p:cNvSpPr txBox="1">
            <a:spLocks noGrp="1"/>
          </p:cNvSpPr>
          <p:nvPr>
            <p:ph type="title"/>
          </p:nvPr>
        </p:nvSpPr>
        <p:spPr>
          <a:xfrm>
            <a:off x="1289378" y="366100"/>
            <a:ext cx="7087200" cy="396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Limitations &amp; Future Work</a:t>
            </a:r>
            <a:endParaRPr/>
          </a:p>
        </p:txBody>
      </p:sp>
      <p:pic>
        <p:nvPicPr>
          <p:cNvPr id="898" name="Google Shape;898;g5dea2d64b1_0_52"/>
          <p:cNvPicPr preferRelativeResize="0"/>
          <p:nvPr/>
        </p:nvPicPr>
        <p:blipFill rotWithShape="1">
          <a:blip r:embed="rId7">
            <a:alphaModFix/>
          </a:blip>
          <a:srcRect l="4434" t="3396" b="10619"/>
          <a:stretch/>
        </p:blipFill>
        <p:spPr>
          <a:xfrm>
            <a:off x="3020500" y="1352350"/>
            <a:ext cx="2168700" cy="1730700"/>
          </a:xfrm>
          <a:prstGeom prst="roundRect">
            <a:avLst>
              <a:gd name="adj" fmla="val 16667"/>
            </a:avLst>
          </a:prstGeom>
          <a:noFill/>
          <a:ln>
            <a:noFill/>
          </a:ln>
          <a:effectLst>
            <a:outerShdw blurRad="57150" dist="19050" dir="5400000" algn="bl" rotWithShape="0">
              <a:srgbClr val="000000">
                <a:alpha val="50000"/>
              </a:srgbClr>
            </a:outerShdw>
          </a:effectLst>
        </p:spPr>
      </p:pic>
      <p:cxnSp>
        <p:nvCxnSpPr>
          <p:cNvPr id="899" name="Google Shape;899;g5dea2d64b1_0_52"/>
          <p:cNvCxnSpPr/>
          <p:nvPr/>
        </p:nvCxnSpPr>
        <p:spPr>
          <a:xfrm flipH="1">
            <a:off x="4116640" y="1995202"/>
            <a:ext cx="326400" cy="160500"/>
          </a:xfrm>
          <a:prstGeom prst="straightConnector1">
            <a:avLst/>
          </a:prstGeom>
          <a:noFill/>
          <a:ln w="19050" cap="flat" cmpd="sng">
            <a:solidFill>
              <a:srgbClr val="FF0000"/>
            </a:solidFill>
            <a:prstDash val="solid"/>
            <a:round/>
            <a:headEnd type="none" w="med" len="med"/>
            <a:tailEnd type="triangle" w="med" len="med"/>
          </a:ln>
        </p:spPr>
      </p:cxnSp>
      <p:sp>
        <p:nvSpPr>
          <p:cNvPr id="900" name="Google Shape;900;g5dea2d64b1_0_52"/>
          <p:cNvSpPr/>
          <p:nvPr/>
        </p:nvSpPr>
        <p:spPr>
          <a:xfrm>
            <a:off x="3979473" y="2808500"/>
            <a:ext cx="1085700" cy="195900"/>
          </a:xfrm>
          <a:prstGeom prst="rect">
            <a:avLst/>
          </a:prstGeom>
          <a:solidFill>
            <a:srgbClr val="E7E6E6">
              <a:alpha val="759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434343"/>
                </a:solidFill>
                <a:latin typeface="Century Gothic"/>
                <a:ea typeface="Century Gothic"/>
                <a:cs typeface="Century Gothic"/>
                <a:sym typeface="Century Gothic"/>
              </a:rPr>
              <a:t>July 31 2018</a:t>
            </a:r>
            <a:endParaRPr sz="1200">
              <a:solidFill>
                <a:srgbClr val="434343"/>
              </a:solidFill>
              <a:latin typeface="Century Gothic"/>
              <a:ea typeface="Century Gothic"/>
              <a:cs typeface="Century Gothic"/>
              <a:sym typeface="Century Gothic"/>
            </a:endParaRPr>
          </a:p>
        </p:txBody>
      </p:sp>
      <p:sp>
        <p:nvSpPr>
          <p:cNvPr id="901" name="Google Shape;901;g5dea2d64b1_0_52"/>
          <p:cNvSpPr txBox="1"/>
          <p:nvPr/>
        </p:nvSpPr>
        <p:spPr>
          <a:xfrm>
            <a:off x="4073032" y="1667410"/>
            <a:ext cx="12036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entury Gothic"/>
                <a:ea typeface="Century Gothic"/>
                <a:cs typeface="Century Gothic"/>
                <a:sym typeface="Century Gothic"/>
              </a:rPr>
              <a:t>Study Area</a:t>
            </a:r>
            <a:endParaRPr sz="1200">
              <a:solidFill>
                <a:srgbClr val="FFFFFF"/>
              </a:solidFill>
              <a:latin typeface="Century Gothic"/>
              <a:ea typeface="Century Gothic"/>
              <a:cs typeface="Century Gothic"/>
              <a:sym typeface="Century Gothic"/>
            </a:endParaRPr>
          </a:p>
        </p:txBody>
      </p:sp>
      <p:sp>
        <p:nvSpPr>
          <p:cNvPr id="902" name="Google Shape;902;g5dea2d64b1_0_52"/>
          <p:cNvSpPr/>
          <p:nvPr/>
        </p:nvSpPr>
        <p:spPr>
          <a:xfrm>
            <a:off x="6561650" y="849638"/>
            <a:ext cx="4800600" cy="5529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dirty="0">
                <a:solidFill>
                  <a:srgbClr val="434343"/>
                </a:solidFill>
                <a:latin typeface="Century Gothic"/>
                <a:ea typeface="Century Gothic"/>
                <a:cs typeface="Century Gothic"/>
                <a:sym typeface="Century Gothic"/>
              </a:rPr>
              <a:t>Mixed pixels along lake edge</a:t>
            </a:r>
            <a:endParaRPr sz="1800" b="1" dirty="0">
              <a:solidFill>
                <a:srgbClr val="434343"/>
              </a:solidFill>
              <a:latin typeface="Century Gothic"/>
              <a:ea typeface="Century Gothic"/>
              <a:cs typeface="Century Gothic"/>
              <a:sym typeface="Century Gothic"/>
            </a:endParaRPr>
          </a:p>
        </p:txBody>
      </p:sp>
      <p:sp>
        <p:nvSpPr>
          <p:cNvPr id="903" name="Google Shape;903;g5dea2d64b1_0_52"/>
          <p:cNvSpPr/>
          <p:nvPr/>
        </p:nvSpPr>
        <p:spPr>
          <a:xfrm>
            <a:off x="6561650" y="3581100"/>
            <a:ext cx="4800600" cy="3960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434343"/>
                </a:solidFill>
                <a:latin typeface="Century Gothic"/>
                <a:ea typeface="Century Gothic"/>
                <a:cs typeface="Century Gothic"/>
                <a:sym typeface="Century Gothic"/>
              </a:rPr>
              <a:t>Limited field data</a:t>
            </a:r>
            <a:endParaRPr sz="1800" b="1">
              <a:solidFill>
                <a:srgbClr val="434343"/>
              </a:solidFill>
              <a:latin typeface="Century Gothic"/>
              <a:ea typeface="Century Gothic"/>
              <a:cs typeface="Century Gothic"/>
              <a:sym typeface="Century Gothic"/>
            </a:endParaRPr>
          </a:p>
        </p:txBody>
      </p:sp>
      <p:sp>
        <p:nvSpPr>
          <p:cNvPr id="904" name="Google Shape;904;g5dea2d64b1_0_52"/>
          <p:cNvSpPr/>
          <p:nvPr/>
        </p:nvSpPr>
        <p:spPr>
          <a:xfrm>
            <a:off x="612656" y="3502650"/>
            <a:ext cx="5106600" cy="552900"/>
          </a:xfrm>
          <a:prstGeom prst="roundRect">
            <a:avLst>
              <a:gd name="adj" fmla="val 16667"/>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a:solidFill>
                  <a:srgbClr val="434343"/>
                </a:solidFill>
                <a:latin typeface="Century Gothic"/>
                <a:ea typeface="Century Gothic"/>
                <a:cs typeface="Century Gothic"/>
                <a:sym typeface="Century Gothic"/>
              </a:rPr>
              <a:t>Benthic vs. Pelagic algae</a:t>
            </a:r>
            <a:endParaRPr sz="1800" b="1">
              <a:solidFill>
                <a:srgbClr val="434343"/>
              </a:solidFill>
              <a:latin typeface="Century Gothic"/>
              <a:ea typeface="Century Gothic"/>
              <a:cs typeface="Century Gothic"/>
              <a:sym typeface="Century Gothic"/>
            </a:endParaRPr>
          </a:p>
        </p:txBody>
      </p:sp>
      <p:sp>
        <p:nvSpPr>
          <p:cNvPr id="905" name="Google Shape;905;g5dea2d64b1_0_52"/>
          <p:cNvSpPr txBox="1"/>
          <p:nvPr/>
        </p:nvSpPr>
        <p:spPr>
          <a:xfrm>
            <a:off x="9102226" y="4029600"/>
            <a:ext cx="9753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FFFFFF"/>
                </a:solidFill>
                <a:latin typeface="Century Gothic"/>
                <a:ea typeface="Century Gothic"/>
                <a:cs typeface="Century Gothic"/>
                <a:sym typeface="Century Gothic"/>
              </a:rPr>
              <a:t>Field Data</a:t>
            </a:r>
            <a:endParaRPr sz="1200">
              <a:solidFill>
                <a:srgbClr val="FFFFFF"/>
              </a:solidFill>
              <a:latin typeface="Century Gothic"/>
              <a:ea typeface="Century Gothic"/>
              <a:cs typeface="Century Gothic"/>
              <a:sym typeface="Century Gothic"/>
            </a:endParaRPr>
          </a:p>
        </p:txBody>
      </p:sp>
      <p:cxnSp>
        <p:nvCxnSpPr>
          <p:cNvPr id="906" name="Google Shape;906;g5dea2d64b1_0_52"/>
          <p:cNvCxnSpPr/>
          <p:nvPr/>
        </p:nvCxnSpPr>
        <p:spPr>
          <a:xfrm>
            <a:off x="9639300" y="4333875"/>
            <a:ext cx="628500" cy="381000"/>
          </a:xfrm>
          <a:prstGeom prst="straightConnector1">
            <a:avLst/>
          </a:prstGeom>
          <a:noFill/>
          <a:ln w="19050" cap="flat" cmpd="sng">
            <a:solidFill>
              <a:srgbClr val="FF0000"/>
            </a:solidFill>
            <a:prstDash val="solid"/>
            <a:round/>
            <a:headEnd type="none" w="med" len="med"/>
            <a:tailEnd type="triangle" w="med" len="med"/>
          </a:ln>
        </p:spPr>
      </p:cxnSp>
      <p:sp>
        <p:nvSpPr>
          <p:cNvPr id="907" name="Google Shape;907;g5dea2d64b1_0_52"/>
          <p:cNvSpPr txBox="1"/>
          <p:nvPr/>
        </p:nvSpPr>
        <p:spPr>
          <a:xfrm>
            <a:off x="7191575" y="6200775"/>
            <a:ext cx="54957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Century Gothic"/>
                <a:ea typeface="Century Gothic"/>
                <a:cs typeface="Century Gothic"/>
                <a:sym typeface="Century Gothic"/>
              </a:rPr>
              <a:t>Bottom left: Bella Oleksy, Others: Rocky Mountain Water Resources II Team, Esri</a:t>
            </a:r>
            <a:endParaRPr sz="1000">
              <a:solidFill>
                <a:srgbClr val="FFFFFF"/>
              </a:solidFill>
              <a:latin typeface="Century Gothic"/>
              <a:ea typeface="Century Gothic"/>
              <a:cs typeface="Century Gothic"/>
              <a:sym typeface="Century Gothic"/>
            </a:endParaRPr>
          </a:p>
        </p:txBody>
      </p:sp>
      <p:pic>
        <p:nvPicPr>
          <p:cNvPr id="908" name="Google Shape;908;g5dea2d64b1_0_52"/>
          <p:cNvPicPr preferRelativeResize="0"/>
          <p:nvPr/>
        </p:nvPicPr>
        <p:blipFill rotWithShape="1">
          <a:blip r:embed="rId8">
            <a:alphaModFix/>
          </a:blip>
          <a:srcRect b="5150"/>
          <a:stretch/>
        </p:blipFill>
        <p:spPr>
          <a:xfrm>
            <a:off x="1132900" y="1347950"/>
            <a:ext cx="2268600" cy="1730700"/>
          </a:xfrm>
          <a:prstGeom prst="roundRect">
            <a:avLst>
              <a:gd name="adj" fmla="val 16667"/>
            </a:avLst>
          </a:prstGeom>
          <a:noFill/>
          <a:ln>
            <a:noFill/>
          </a:ln>
          <a:effectLst>
            <a:outerShdw blurRad="57150" dist="19050" dir="5400000" algn="bl" rotWithShape="0">
              <a:srgbClr val="000000">
                <a:alpha val="50000"/>
              </a:srgbClr>
            </a:outerShdw>
          </a:effectLst>
        </p:spPr>
      </p:pic>
      <p:sp>
        <p:nvSpPr>
          <p:cNvPr id="909" name="Google Shape;909;g5dea2d64b1_0_52"/>
          <p:cNvSpPr/>
          <p:nvPr/>
        </p:nvSpPr>
        <p:spPr>
          <a:xfrm>
            <a:off x="1838325" y="2791300"/>
            <a:ext cx="1085700" cy="195900"/>
          </a:xfrm>
          <a:prstGeom prst="rect">
            <a:avLst/>
          </a:prstGeom>
          <a:solidFill>
            <a:srgbClr val="E7E6E6">
              <a:alpha val="759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434343"/>
                </a:solidFill>
                <a:latin typeface="Century Gothic"/>
                <a:ea typeface="Century Gothic"/>
                <a:cs typeface="Century Gothic"/>
                <a:sym typeface="Century Gothic"/>
              </a:rPr>
              <a:t>July 26 2018</a:t>
            </a:r>
            <a:endParaRPr sz="1200">
              <a:solidFill>
                <a:srgbClr val="434343"/>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8"/>
                                        </p:tgtEl>
                                        <p:attrNameLst>
                                          <p:attrName>style.visibility</p:attrName>
                                        </p:attrNameLst>
                                      </p:cBhvr>
                                      <p:to>
                                        <p:strVal val="visible"/>
                                      </p:to>
                                    </p:set>
                                    <p:animEffect transition="in" filter="fade">
                                      <p:cBhvr>
                                        <p:cTn id="7" dur="1000"/>
                                        <p:tgtEl>
                                          <p:spTgt spid="888"/>
                                        </p:tgtEl>
                                      </p:cBhvr>
                                    </p:animEffect>
                                  </p:childTnLst>
                                </p:cTn>
                              </p:par>
                              <p:par>
                                <p:cTn id="8" presetID="10" presetClass="entr" presetSubtype="0" fill="hold" nodeType="withEffect">
                                  <p:stCondLst>
                                    <p:cond delay="0"/>
                                  </p:stCondLst>
                                  <p:childTnLst>
                                    <p:set>
                                      <p:cBhvr>
                                        <p:cTn id="9" dur="1" fill="hold">
                                          <p:stCondLst>
                                            <p:cond delay="0"/>
                                          </p:stCondLst>
                                        </p:cTn>
                                        <p:tgtEl>
                                          <p:spTgt spid="895"/>
                                        </p:tgtEl>
                                        <p:attrNameLst>
                                          <p:attrName>style.visibility</p:attrName>
                                        </p:attrNameLst>
                                      </p:cBhvr>
                                      <p:to>
                                        <p:strVal val="visible"/>
                                      </p:to>
                                    </p:set>
                                    <p:animEffect transition="in" filter="fade">
                                      <p:cBhvr>
                                        <p:cTn id="10" dur="1000"/>
                                        <p:tgtEl>
                                          <p:spTgt spid="895"/>
                                        </p:tgtEl>
                                      </p:cBhvr>
                                    </p:animEffect>
                                  </p:childTnLst>
                                </p:cTn>
                              </p:par>
                              <p:par>
                                <p:cTn id="11" presetID="10" presetClass="entr" presetSubtype="0" fill="hold" nodeType="withEffect">
                                  <p:stCondLst>
                                    <p:cond delay="0"/>
                                  </p:stCondLst>
                                  <p:childTnLst>
                                    <p:set>
                                      <p:cBhvr>
                                        <p:cTn id="12" dur="1" fill="hold">
                                          <p:stCondLst>
                                            <p:cond delay="0"/>
                                          </p:stCondLst>
                                        </p:cTn>
                                        <p:tgtEl>
                                          <p:spTgt spid="902"/>
                                        </p:tgtEl>
                                        <p:attrNameLst>
                                          <p:attrName>style.visibility</p:attrName>
                                        </p:attrNameLst>
                                      </p:cBhvr>
                                      <p:to>
                                        <p:strVal val="visible"/>
                                      </p:to>
                                    </p:set>
                                    <p:animEffect transition="in" filter="fade">
                                      <p:cBhvr>
                                        <p:cTn id="13" dur="1000"/>
                                        <p:tgtEl>
                                          <p:spTgt spid="90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96"/>
                                        </p:tgtEl>
                                        <p:attrNameLst>
                                          <p:attrName>style.visibility</p:attrName>
                                        </p:attrNameLst>
                                      </p:cBhvr>
                                      <p:to>
                                        <p:strVal val="visible"/>
                                      </p:to>
                                    </p:set>
                                    <p:animEffect transition="in" filter="fade">
                                      <p:cBhvr>
                                        <p:cTn id="18" dur="1000"/>
                                        <p:tgtEl>
                                          <p:spTgt spid="896"/>
                                        </p:tgtEl>
                                      </p:cBhvr>
                                    </p:animEffect>
                                  </p:childTnLst>
                                </p:cTn>
                              </p:par>
                              <p:par>
                                <p:cTn id="19" presetID="10" presetClass="entr" presetSubtype="0" fill="hold" nodeType="withEffect">
                                  <p:stCondLst>
                                    <p:cond delay="0"/>
                                  </p:stCondLst>
                                  <p:childTnLst>
                                    <p:set>
                                      <p:cBhvr>
                                        <p:cTn id="20" dur="1" fill="hold">
                                          <p:stCondLst>
                                            <p:cond delay="0"/>
                                          </p:stCondLst>
                                        </p:cTn>
                                        <p:tgtEl>
                                          <p:spTgt spid="904"/>
                                        </p:tgtEl>
                                        <p:attrNameLst>
                                          <p:attrName>style.visibility</p:attrName>
                                        </p:attrNameLst>
                                      </p:cBhvr>
                                      <p:to>
                                        <p:strVal val="visible"/>
                                      </p:to>
                                    </p:set>
                                    <p:animEffect transition="in" filter="fade">
                                      <p:cBhvr>
                                        <p:cTn id="21" dur="1000"/>
                                        <p:tgtEl>
                                          <p:spTgt spid="904"/>
                                        </p:tgtEl>
                                      </p:cBhvr>
                                    </p:animEffect>
                                  </p:childTnLst>
                                </p:cTn>
                              </p:par>
                              <p:par>
                                <p:cTn id="22" presetID="10" presetClass="entr" presetSubtype="0" fill="hold" nodeType="withEffect">
                                  <p:stCondLst>
                                    <p:cond delay="0"/>
                                  </p:stCondLst>
                                  <p:childTnLst>
                                    <p:set>
                                      <p:cBhvr>
                                        <p:cTn id="23" dur="1" fill="hold">
                                          <p:stCondLst>
                                            <p:cond delay="0"/>
                                          </p:stCondLst>
                                        </p:cTn>
                                        <p:tgtEl>
                                          <p:spTgt spid="890"/>
                                        </p:tgtEl>
                                        <p:attrNameLst>
                                          <p:attrName>style.visibility</p:attrName>
                                        </p:attrNameLst>
                                      </p:cBhvr>
                                      <p:to>
                                        <p:strVal val="visible"/>
                                      </p:to>
                                    </p:set>
                                    <p:animEffect transition="in" filter="fade">
                                      <p:cBhvr>
                                        <p:cTn id="24" dur="1000"/>
                                        <p:tgtEl>
                                          <p:spTgt spid="89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93"/>
                                        </p:tgtEl>
                                        <p:attrNameLst>
                                          <p:attrName>style.visibility</p:attrName>
                                        </p:attrNameLst>
                                      </p:cBhvr>
                                      <p:to>
                                        <p:strVal val="visible"/>
                                      </p:to>
                                    </p:set>
                                    <p:animEffect transition="in" filter="fade">
                                      <p:cBhvr>
                                        <p:cTn id="29" dur="1000"/>
                                        <p:tgtEl>
                                          <p:spTgt spid="893"/>
                                        </p:tgtEl>
                                      </p:cBhvr>
                                    </p:animEffect>
                                  </p:childTnLst>
                                </p:cTn>
                              </p:par>
                              <p:par>
                                <p:cTn id="30" presetID="10" presetClass="entr" presetSubtype="0" fill="hold" nodeType="withEffect">
                                  <p:stCondLst>
                                    <p:cond delay="0"/>
                                  </p:stCondLst>
                                  <p:childTnLst>
                                    <p:set>
                                      <p:cBhvr>
                                        <p:cTn id="31" dur="1" fill="hold">
                                          <p:stCondLst>
                                            <p:cond delay="0"/>
                                          </p:stCondLst>
                                        </p:cTn>
                                        <p:tgtEl>
                                          <p:spTgt spid="903"/>
                                        </p:tgtEl>
                                        <p:attrNameLst>
                                          <p:attrName>style.visibility</p:attrName>
                                        </p:attrNameLst>
                                      </p:cBhvr>
                                      <p:to>
                                        <p:strVal val="visible"/>
                                      </p:to>
                                    </p:set>
                                    <p:animEffect transition="in" filter="fade">
                                      <p:cBhvr>
                                        <p:cTn id="32" dur="1000"/>
                                        <p:tgtEl>
                                          <p:spTgt spid="903"/>
                                        </p:tgtEl>
                                      </p:cBhvr>
                                    </p:animEffect>
                                  </p:childTnLst>
                                </p:cTn>
                              </p:par>
                              <p:par>
                                <p:cTn id="33" presetID="10" presetClass="entr" presetSubtype="0" fill="hold" nodeType="withEffect">
                                  <p:stCondLst>
                                    <p:cond delay="0"/>
                                  </p:stCondLst>
                                  <p:childTnLst>
                                    <p:set>
                                      <p:cBhvr>
                                        <p:cTn id="34" dur="1" fill="hold">
                                          <p:stCondLst>
                                            <p:cond delay="0"/>
                                          </p:stCondLst>
                                        </p:cTn>
                                        <p:tgtEl>
                                          <p:spTgt spid="889"/>
                                        </p:tgtEl>
                                        <p:attrNameLst>
                                          <p:attrName>style.visibility</p:attrName>
                                        </p:attrNameLst>
                                      </p:cBhvr>
                                      <p:to>
                                        <p:strVal val="visible"/>
                                      </p:to>
                                    </p:set>
                                    <p:animEffect transition="in" filter="fade">
                                      <p:cBhvr>
                                        <p:cTn id="35" dur="1000"/>
                                        <p:tgtEl>
                                          <p:spTgt spid="889"/>
                                        </p:tgtEl>
                                      </p:cBhvr>
                                    </p:animEffect>
                                  </p:childTnLst>
                                </p:cTn>
                              </p:par>
                              <p:par>
                                <p:cTn id="36" presetID="10" presetClass="entr" presetSubtype="0" fill="hold" nodeType="withEffect">
                                  <p:stCondLst>
                                    <p:cond delay="0"/>
                                  </p:stCondLst>
                                  <p:childTnLst>
                                    <p:set>
                                      <p:cBhvr>
                                        <p:cTn id="37" dur="1" fill="hold">
                                          <p:stCondLst>
                                            <p:cond delay="0"/>
                                          </p:stCondLst>
                                        </p:cTn>
                                        <p:tgtEl>
                                          <p:spTgt spid="893"/>
                                        </p:tgtEl>
                                        <p:attrNameLst>
                                          <p:attrName>style.visibility</p:attrName>
                                        </p:attrNameLst>
                                      </p:cBhvr>
                                      <p:to>
                                        <p:strVal val="visible"/>
                                      </p:to>
                                    </p:set>
                                    <p:animEffect transition="in" filter="fade">
                                      <p:cBhvr>
                                        <p:cTn id="38" dur="1000"/>
                                        <p:tgtEl>
                                          <p:spTgt spid="893"/>
                                        </p:tgtEl>
                                      </p:cBhvr>
                                    </p:animEffect>
                                  </p:childTnLst>
                                </p:cTn>
                              </p:par>
                              <p:par>
                                <p:cTn id="39" presetID="10" presetClass="entr" presetSubtype="0" fill="hold" nodeType="withEffect">
                                  <p:stCondLst>
                                    <p:cond delay="0"/>
                                  </p:stCondLst>
                                  <p:childTnLst>
                                    <p:set>
                                      <p:cBhvr>
                                        <p:cTn id="40" dur="1" fill="hold">
                                          <p:stCondLst>
                                            <p:cond delay="0"/>
                                          </p:stCondLst>
                                        </p:cTn>
                                        <p:tgtEl>
                                          <p:spTgt spid="894"/>
                                        </p:tgtEl>
                                        <p:attrNameLst>
                                          <p:attrName>style.visibility</p:attrName>
                                        </p:attrNameLst>
                                      </p:cBhvr>
                                      <p:to>
                                        <p:strVal val="visible"/>
                                      </p:to>
                                    </p:set>
                                    <p:animEffect transition="in" filter="fade">
                                      <p:cBhvr>
                                        <p:cTn id="41" dur="1000"/>
                                        <p:tgtEl>
                                          <p:spTgt spid="894"/>
                                        </p:tgtEl>
                                      </p:cBhvr>
                                    </p:animEffect>
                                  </p:childTnLst>
                                </p:cTn>
                              </p:par>
                              <p:par>
                                <p:cTn id="42" presetID="10" presetClass="entr" presetSubtype="0" fill="hold" nodeType="withEffect">
                                  <p:stCondLst>
                                    <p:cond delay="0"/>
                                  </p:stCondLst>
                                  <p:childTnLst>
                                    <p:set>
                                      <p:cBhvr>
                                        <p:cTn id="43" dur="1" fill="hold">
                                          <p:stCondLst>
                                            <p:cond delay="0"/>
                                          </p:stCondLst>
                                        </p:cTn>
                                        <p:tgtEl>
                                          <p:spTgt spid="906"/>
                                        </p:tgtEl>
                                        <p:attrNameLst>
                                          <p:attrName>style.visibility</p:attrName>
                                        </p:attrNameLst>
                                      </p:cBhvr>
                                      <p:to>
                                        <p:strVal val="visible"/>
                                      </p:to>
                                    </p:set>
                                    <p:animEffect transition="in" filter="fade">
                                      <p:cBhvr>
                                        <p:cTn id="44" dur="10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g5e2c9195b7_0_101"/>
          <p:cNvSpPr txBox="1">
            <a:spLocks noGrp="1"/>
          </p:cNvSpPr>
          <p:nvPr>
            <p:ph type="body" idx="4294967295"/>
          </p:nvPr>
        </p:nvSpPr>
        <p:spPr>
          <a:xfrm>
            <a:off x="831225" y="5201450"/>
            <a:ext cx="10439400" cy="6765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1800" dirty="0">
                <a:solidFill>
                  <a:schemeClr val="tx1">
                    <a:lumMod val="75000"/>
                    <a:lumOff val="25000"/>
                  </a:schemeClr>
                </a:solidFill>
              </a:rPr>
              <a:t>This material contains modified Copernicus Sentinel data (2017-2018), processed by ESA. </a:t>
            </a:r>
            <a:endParaRPr sz="1800" dirty="0">
              <a:solidFill>
                <a:schemeClr val="tx1">
                  <a:lumMod val="75000"/>
                  <a:lumOff val="25000"/>
                </a:schemeClr>
              </a:solidFill>
            </a:endParaRPr>
          </a:p>
          <a:p>
            <a:pPr marL="0" lvl="0" indent="0" algn="l" rtl="0">
              <a:lnSpc>
                <a:spcPct val="90000"/>
              </a:lnSpc>
              <a:spcBef>
                <a:spcPts val="1000"/>
              </a:spcBef>
              <a:spcAft>
                <a:spcPts val="0"/>
              </a:spcAft>
              <a:buSzPts val="1800"/>
              <a:buNone/>
            </a:pPr>
            <a:endParaRPr dirty="0">
              <a:solidFill>
                <a:schemeClr val="tx1">
                  <a:lumMod val="75000"/>
                  <a:lumOff val="25000"/>
                </a:schemeClr>
              </a:solidFill>
            </a:endParaRPr>
          </a:p>
        </p:txBody>
      </p:sp>
      <p:sp>
        <p:nvSpPr>
          <p:cNvPr id="915" name="Google Shape;915;g5e2c9195b7_0_101"/>
          <p:cNvSpPr txBox="1">
            <a:spLocks noGrp="1"/>
          </p:cNvSpPr>
          <p:nvPr>
            <p:ph type="body" idx="4294967295"/>
          </p:nvPr>
        </p:nvSpPr>
        <p:spPr>
          <a:xfrm>
            <a:off x="1068050" y="1181125"/>
            <a:ext cx="9927600" cy="782700"/>
          </a:xfrm>
          <a:prstGeom prst="rect">
            <a:avLst/>
          </a:prstGeom>
          <a:noFill/>
          <a:ln>
            <a:noFill/>
          </a:ln>
        </p:spPr>
        <p:txBody>
          <a:bodyPr spcFirstLastPara="1" wrap="square" lIns="91425" tIns="45700" rIns="91425" bIns="45700" anchor="t" anchorCtr="0">
            <a:noAutofit/>
          </a:bodyPr>
          <a:lstStyle/>
          <a:p>
            <a:pPr marL="0" lvl="0" indent="0" algn="ctr" rtl="0">
              <a:lnSpc>
                <a:spcPct val="150000"/>
              </a:lnSpc>
              <a:spcBef>
                <a:spcPts val="0"/>
              </a:spcBef>
              <a:spcAft>
                <a:spcPts val="0"/>
              </a:spcAft>
              <a:buSzPts val="1800"/>
              <a:buNone/>
            </a:pPr>
            <a:r>
              <a:rPr lang="en-US" sz="1800">
                <a:solidFill>
                  <a:schemeClr val="tx1">
                    <a:lumMod val="75000"/>
                    <a:lumOff val="25000"/>
                  </a:schemeClr>
                </a:solidFill>
              </a:rPr>
              <a:t>A special thanks to Kristen Dennis, Dr. Jill Baron, Peder Engelstad, Nicholas Young, Tony Vorster, Dr. Catherine Jarnevich, and Dr. Paul Evangelista</a:t>
            </a:r>
            <a:endParaRPr sz="1800">
              <a:solidFill>
                <a:schemeClr val="tx1">
                  <a:lumMod val="75000"/>
                  <a:lumOff val="25000"/>
                </a:schemeClr>
              </a:solidFill>
            </a:endParaRPr>
          </a:p>
          <a:p>
            <a:pPr marL="0" lvl="0" indent="0" algn="ctr" rtl="0">
              <a:lnSpc>
                <a:spcPct val="150000"/>
              </a:lnSpc>
              <a:spcBef>
                <a:spcPts val="0"/>
              </a:spcBef>
              <a:spcAft>
                <a:spcPts val="0"/>
              </a:spcAft>
              <a:buSzPts val="1800"/>
              <a:buNone/>
            </a:pPr>
            <a:endParaRPr sz="1800">
              <a:solidFill>
                <a:schemeClr val="tx1">
                  <a:lumMod val="75000"/>
                  <a:lumOff val="25000"/>
                </a:schemeClr>
              </a:solidFill>
            </a:endParaRPr>
          </a:p>
          <a:p>
            <a:pPr marL="0" lvl="0" indent="0" algn="ctr" rtl="0">
              <a:lnSpc>
                <a:spcPct val="100000"/>
              </a:lnSpc>
              <a:spcBef>
                <a:spcPts val="0"/>
              </a:spcBef>
              <a:spcAft>
                <a:spcPts val="0"/>
              </a:spcAft>
              <a:buSzPts val="1800"/>
              <a:buNone/>
            </a:pPr>
            <a:endParaRPr sz="1800">
              <a:solidFill>
                <a:schemeClr val="tx1">
                  <a:lumMod val="75000"/>
                  <a:lumOff val="25000"/>
                </a:schemeClr>
              </a:solidFill>
            </a:endParaRPr>
          </a:p>
          <a:p>
            <a:pPr marL="0" lvl="0" indent="0" algn="ctr" rtl="0">
              <a:lnSpc>
                <a:spcPct val="90000"/>
              </a:lnSpc>
              <a:spcBef>
                <a:spcPts val="1000"/>
              </a:spcBef>
              <a:spcAft>
                <a:spcPts val="0"/>
              </a:spcAft>
              <a:buSzPts val="1800"/>
              <a:buNone/>
            </a:pPr>
            <a:endParaRPr>
              <a:solidFill>
                <a:schemeClr val="tx1">
                  <a:lumMod val="75000"/>
                  <a:lumOff val="25000"/>
                </a:schemeClr>
              </a:solidFill>
            </a:endParaRPr>
          </a:p>
        </p:txBody>
      </p:sp>
      <p:pic>
        <p:nvPicPr>
          <p:cNvPr id="917" name="Google Shape;917;g5e2c9195b7_0_101"/>
          <p:cNvPicPr preferRelativeResize="0"/>
          <p:nvPr/>
        </p:nvPicPr>
        <p:blipFill rotWithShape="1">
          <a:blip r:embed="rId3">
            <a:alphaModFix/>
          </a:blip>
          <a:srcRect/>
          <a:stretch/>
        </p:blipFill>
        <p:spPr>
          <a:xfrm>
            <a:off x="2203775" y="2525736"/>
            <a:ext cx="3181834" cy="1154480"/>
          </a:xfrm>
          <a:prstGeom prst="rect">
            <a:avLst/>
          </a:prstGeom>
          <a:noFill/>
          <a:ln>
            <a:noFill/>
          </a:ln>
        </p:spPr>
      </p:pic>
      <p:pic>
        <p:nvPicPr>
          <p:cNvPr id="918" name="Google Shape;918;g5e2c9195b7_0_101"/>
          <p:cNvPicPr preferRelativeResize="0"/>
          <p:nvPr/>
        </p:nvPicPr>
        <p:blipFill rotWithShape="1">
          <a:blip r:embed="rId4">
            <a:alphaModFix/>
          </a:blip>
          <a:srcRect/>
          <a:stretch/>
        </p:blipFill>
        <p:spPr>
          <a:xfrm>
            <a:off x="8289917" y="2039577"/>
            <a:ext cx="1649323" cy="2112994"/>
          </a:xfrm>
          <a:prstGeom prst="rect">
            <a:avLst/>
          </a:prstGeom>
          <a:noFill/>
          <a:ln>
            <a:noFill/>
          </a:ln>
        </p:spPr>
      </p:pic>
      <p:sp>
        <p:nvSpPr>
          <p:cNvPr id="919" name="Google Shape;919;g5e2c9195b7_0_101"/>
          <p:cNvSpPr txBox="1">
            <a:spLocks noGrp="1"/>
          </p:cNvSpPr>
          <p:nvPr>
            <p:ph type="body" idx="4294967295"/>
          </p:nvPr>
        </p:nvSpPr>
        <p:spPr>
          <a:xfrm>
            <a:off x="1179000" y="4159263"/>
            <a:ext cx="9927600" cy="867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US" sz="1800">
                <a:solidFill>
                  <a:schemeClr val="tx1">
                    <a:lumMod val="75000"/>
                    <a:lumOff val="25000"/>
                  </a:schemeClr>
                </a:solidFill>
              </a:rPr>
              <a:t>We would like to acknowledge the work of the previous NASA DEVELOP team by Amy Stuyvesant, Emily Campbell, Benjamin Ignac, Muthukumaran Sampath </a:t>
            </a:r>
            <a:endParaRPr sz="1800">
              <a:solidFill>
                <a:schemeClr val="tx1">
                  <a:lumMod val="75000"/>
                  <a:lumOff val="25000"/>
                </a:schemeClr>
              </a:solidFill>
            </a:endParaRPr>
          </a:p>
          <a:p>
            <a:pPr marL="0" lvl="0" indent="0" algn="ctr" rtl="0">
              <a:lnSpc>
                <a:spcPct val="100000"/>
              </a:lnSpc>
              <a:spcBef>
                <a:spcPts val="0"/>
              </a:spcBef>
              <a:spcAft>
                <a:spcPts val="0"/>
              </a:spcAft>
              <a:buSzPts val="1800"/>
              <a:buNone/>
            </a:pPr>
            <a:endParaRPr sz="1800">
              <a:solidFill>
                <a:schemeClr val="tx1">
                  <a:lumMod val="75000"/>
                  <a:lumOff val="25000"/>
                </a:schemeClr>
              </a:solidFill>
            </a:endParaRPr>
          </a:p>
          <a:p>
            <a:pPr marL="0" lvl="0" indent="0" algn="ctr" rtl="0">
              <a:lnSpc>
                <a:spcPct val="90000"/>
              </a:lnSpc>
              <a:spcBef>
                <a:spcPts val="1000"/>
              </a:spcBef>
              <a:spcAft>
                <a:spcPts val="0"/>
              </a:spcAft>
              <a:buSzPts val="1800"/>
              <a:buNone/>
            </a:pPr>
            <a:endParaRPr>
              <a:solidFill>
                <a:schemeClr val="tx1">
                  <a:lumMod val="75000"/>
                  <a:lumOff val="25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5ce13f541d_0_108"/>
          <p:cNvSpPr txBox="1"/>
          <p:nvPr/>
        </p:nvSpPr>
        <p:spPr>
          <a:xfrm>
            <a:off x="1257308" y="342900"/>
            <a:ext cx="10439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a:solidFill>
                  <a:srgbClr val="379CC3"/>
                </a:solidFill>
                <a:latin typeface="Century Gothic"/>
                <a:ea typeface="Century Gothic"/>
                <a:cs typeface="Century Gothic"/>
                <a:sym typeface="Century Gothic"/>
              </a:rPr>
              <a:t>Project </a:t>
            </a:r>
            <a:r>
              <a:rPr lang="en-US" sz="4400" b="1" i="0" u="none" strike="noStrike" cap="none">
                <a:solidFill>
                  <a:srgbClr val="379CC3"/>
                </a:solidFill>
                <a:latin typeface="Century Gothic"/>
                <a:ea typeface="Century Gothic"/>
                <a:cs typeface="Century Gothic"/>
                <a:sym typeface="Century Gothic"/>
              </a:rPr>
              <a:t>Partners</a:t>
            </a:r>
            <a:endParaRPr sz="1400" b="0" i="0" u="none" strike="noStrike" cap="none">
              <a:solidFill>
                <a:srgbClr val="000000"/>
              </a:solidFill>
              <a:latin typeface="Arial"/>
              <a:ea typeface="Arial"/>
              <a:cs typeface="Arial"/>
              <a:sym typeface="Arial"/>
            </a:endParaRPr>
          </a:p>
        </p:txBody>
      </p:sp>
      <p:sp>
        <p:nvSpPr>
          <p:cNvPr id="491" name="Google Shape;491;g5ce13f541d_0_108"/>
          <p:cNvSpPr txBox="1">
            <a:spLocks noGrp="1"/>
          </p:cNvSpPr>
          <p:nvPr>
            <p:ph type="body" idx="1"/>
          </p:nvPr>
        </p:nvSpPr>
        <p:spPr>
          <a:xfrm>
            <a:off x="6915675" y="1467625"/>
            <a:ext cx="4923900" cy="152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800"/>
              <a:buNone/>
            </a:pPr>
            <a:r>
              <a:rPr lang="en-US" sz="2000" b="1">
                <a:solidFill>
                  <a:srgbClr val="3F3F3F"/>
                </a:solidFill>
              </a:rPr>
              <a:t>Dr. Jill Baron</a:t>
            </a:r>
            <a:endParaRPr sz="2000" b="1">
              <a:solidFill>
                <a:srgbClr val="3F3F3F"/>
              </a:solidFill>
            </a:endParaRPr>
          </a:p>
          <a:p>
            <a:pPr marL="0" lvl="0" indent="0" algn="l" rtl="0">
              <a:lnSpc>
                <a:spcPct val="100000"/>
              </a:lnSpc>
              <a:spcBef>
                <a:spcPts val="1000"/>
              </a:spcBef>
              <a:spcAft>
                <a:spcPts val="0"/>
              </a:spcAft>
              <a:buSzPts val="1800"/>
              <a:buNone/>
            </a:pPr>
            <a:r>
              <a:rPr lang="en-US" sz="2000" i="1">
                <a:solidFill>
                  <a:srgbClr val="3F3F3F"/>
                </a:solidFill>
              </a:rPr>
              <a:t>Research Ecologist Senior Scientist </a:t>
            </a:r>
            <a:endParaRPr sz="2000" i="1">
              <a:solidFill>
                <a:srgbClr val="3F3F3F"/>
              </a:solidFill>
            </a:endParaRPr>
          </a:p>
          <a:p>
            <a:pPr marL="0" lvl="0" indent="0" algn="l" rtl="0">
              <a:lnSpc>
                <a:spcPct val="100000"/>
              </a:lnSpc>
              <a:spcBef>
                <a:spcPts val="1000"/>
              </a:spcBef>
              <a:spcAft>
                <a:spcPts val="0"/>
              </a:spcAft>
              <a:buSzPts val="1800"/>
              <a:buNone/>
            </a:pPr>
            <a:r>
              <a:rPr lang="en-US" sz="2000">
                <a:solidFill>
                  <a:srgbClr val="3F3F3F"/>
                </a:solidFill>
              </a:rPr>
              <a:t>United States Geological Survey (USGS) Fort Collins Science Center</a:t>
            </a:r>
            <a:endParaRPr sz="2000">
              <a:solidFill>
                <a:srgbClr val="3F3F3F"/>
              </a:solidFill>
            </a:endParaRPr>
          </a:p>
        </p:txBody>
      </p:sp>
      <p:pic>
        <p:nvPicPr>
          <p:cNvPr id="492" name="Google Shape;492;g5ce13f541d_0_108"/>
          <p:cNvPicPr preferRelativeResize="0"/>
          <p:nvPr/>
        </p:nvPicPr>
        <p:blipFill rotWithShape="1">
          <a:blip r:embed="rId3">
            <a:alphaModFix/>
          </a:blip>
          <a:srcRect/>
          <a:stretch/>
        </p:blipFill>
        <p:spPr>
          <a:xfrm>
            <a:off x="1285773" y="1626299"/>
            <a:ext cx="3762950" cy="1365325"/>
          </a:xfrm>
          <a:prstGeom prst="rect">
            <a:avLst/>
          </a:prstGeom>
          <a:noFill/>
          <a:ln>
            <a:noFill/>
          </a:ln>
        </p:spPr>
      </p:pic>
      <p:pic>
        <p:nvPicPr>
          <p:cNvPr id="493" name="Google Shape;493;g5ce13f541d_0_108"/>
          <p:cNvPicPr preferRelativeResize="0"/>
          <p:nvPr/>
        </p:nvPicPr>
        <p:blipFill rotWithShape="1">
          <a:blip r:embed="rId4">
            <a:alphaModFix/>
          </a:blip>
          <a:srcRect/>
          <a:stretch/>
        </p:blipFill>
        <p:spPr>
          <a:xfrm>
            <a:off x="8236001" y="3436351"/>
            <a:ext cx="1844352" cy="2362850"/>
          </a:xfrm>
          <a:prstGeom prst="rect">
            <a:avLst/>
          </a:prstGeom>
          <a:noFill/>
          <a:ln>
            <a:noFill/>
          </a:ln>
        </p:spPr>
      </p:pic>
      <p:sp>
        <p:nvSpPr>
          <p:cNvPr id="494" name="Google Shape;494;g5ce13f541d_0_108"/>
          <p:cNvSpPr txBox="1">
            <a:spLocks noGrp="1"/>
          </p:cNvSpPr>
          <p:nvPr>
            <p:ph type="body" idx="1"/>
          </p:nvPr>
        </p:nvSpPr>
        <p:spPr>
          <a:xfrm>
            <a:off x="1285775" y="3904500"/>
            <a:ext cx="4591200" cy="152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1800"/>
              <a:buNone/>
            </a:pPr>
            <a:r>
              <a:rPr lang="en-US" sz="2000" b="1">
                <a:solidFill>
                  <a:srgbClr val="3F3F3F"/>
                </a:solidFill>
              </a:rPr>
              <a:t>Dr. John Mack</a:t>
            </a:r>
            <a:endParaRPr sz="2000" b="1">
              <a:solidFill>
                <a:srgbClr val="3F3F3F"/>
              </a:solidFill>
            </a:endParaRPr>
          </a:p>
          <a:p>
            <a:pPr marL="0" lvl="0" indent="0" algn="l" rtl="0">
              <a:lnSpc>
                <a:spcPct val="90000"/>
              </a:lnSpc>
              <a:spcBef>
                <a:spcPts val="1000"/>
              </a:spcBef>
              <a:spcAft>
                <a:spcPts val="0"/>
              </a:spcAft>
              <a:buSzPts val="1800"/>
              <a:buNone/>
            </a:pPr>
            <a:r>
              <a:rPr lang="en-US" sz="2000" i="1">
                <a:solidFill>
                  <a:srgbClr val="3F3F3F"/>
                </a:solidFill>
              </a:rPr>
              <a:t>Chief of Resource Management</a:t>
            </a:r>
            <a:endParaRPr sz="2000" i="1">
              <a:solidFill>
                <a:srgbClr val="3F3F3F"/>
              </a:solidFill>
            </a:endParaRPr>
          </a:p>
          <a:p>
            <a:pPr marL="0" lvl="0" indent="0" algn="l" rtl="0">
              <a:lnSpc>
                <a:spcPct val="90000"/>
              </a:lnSpc>
              <a:spcBef>
                <a:spcPts val="1000"/>
              </a:spcBef>
              <a:spcAft>
                <a:spcPts val="0"/>
              </a:spcAft>
              <a:buSzPts val="1800"/>
              <a:buNone/>
            </a:pPr>
            <a:r>
              <a:rPr lang="en-US" sz="2000">
                <a:solidFill>
                  <a:srgbClr val="3F3F3F"/>
                </a:solidFill>
              </a:rPr>
              <a:t>National Park Service (NPS), Rocky Mountain National Park (RMNP)</a:t>
            </a:r>
            <a:endParaRPr sz="2000">
              <a:solidFill>
                <a:srgbClr val="3F3F3F"/>
              </a:solidFill>
            </a:endParaRPr>
          </a:p>
        </p:txBody>
      </p:sp>
      <p:sp>
        <p:nvSpPr>
          <p:cNvPr id="495" name="Google Shape;495;g5ce13f541d_0_108"/>
          <p:cNvSpPr/>
          <p:nvPr/>
        </p:nvSpPr>
        <p:spPr>
          <a:xfrm>
            <a:off x="5566298" y="2046307"/>
            <a:ext cx="459000" cy="431100"/>
          </a:xfrm>
          <a:prstGeom prst="chevron">
            <a:avLst>
              <a:gd name="adj" fmla="val 50000"/>
            </a:avLst>
          </a:prstGeom>
          <a:solidFill>
            <a:srgbClr val="00966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5ce13f541d_0_108"/>
          <p:cNvSpPr/>
          <p:nvPr/>
        </p:nvSpPr>
        <p:spPr>
          <a:xfrm>
            <a:off x="5931466" y="2046307"/>
            <a:ext cx="459000" cy="431100"/>
          </a:xfrm>
          <a:prstGeom prst="chevron">
            <a:avLst>
              <a:gd name="adj" fmla="val 50000"/>
            </a:avLst>
          </a:prstGeom>
          <a:solidFill>
            <a:srgbClr val="009668"/>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5ce13f541d_0_108"/>
          <p:cNvSpPr/>
          <p:nvPr/>
        </p:nvSpPr>
        <p:spPr>
          <a:xfrm rot="10795401">
            <a:off x="6435529" y="4603788"/>
            <a:ext cx="448500" cy="431100"/>
          </a:xfrm>
          <a:prstGeom prst="chevron">
            <a:avLst>
              <a:gd name="adj" fmla="val 50000"/>
            </a:avLst>
          </a:prstGeom>
          <a:solidFill>
            <a:srgbClr val="B45F0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g5ce13f541d_0_108"/>
          <p:cNvSpPr/>
          <p:nvPr/>
        </p:nvSpPr>
        <p:spPr>
          <a:xfrm rot="10800000">
            <a:off x="6073210" y="4603676"/>
            <a:ext cx="448500" cy="431100"/>
          </a:xfrm>
          <a:prstGeom prst="chevron">
            <a:avLst>
              <a:gd name="adj" fmla="val 50000"/>
            </a:avLst>
          </a:prstGeom>
          <a:solidFill>
            <a:srgbClr val="B45F0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additive="base">
                                        <p:cTn id="7" dur="1000"/>
                                        <p:tgtEl>
                                          <p:spTgt spid="491"/>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95"/>
                                        </p:tgtEl>
                                        <p:attrNameLst>
                                          <p:attrName>style.visibility</p:attrName>
                                        </p:attrNameLst>
                                      </p:cBhvr>
                                      <p:to>
                                        <p:strVal val="visible"/>
                                      </p:to>
                                    </p:set>
                                    <p:anim calcmode="lin" valueType="num">
                                      <p:cBhvr additive="base">
                                        <p:cTn id="10" dur="1000"/>
                                        <p:tgtEl>
                                          <p:spTgt spid="49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96"/>
                                        </p:tgtEl>
                                        <p:attrNameLst>
                                          <p:attrName>style.visibility</p:attrName>
                                        </p:attrNameLst>
                                      </p:cBhvr>
                                      <p:to>
                                        <p:strVal val="visible"/>
                                      </p:to>
                                    </p:set>
                                    <p:anim calcmode="lin" valueType="num">
                                      <p:cBhvr additive="base">
                                        <p:cTn id="13" dur="1000"/>
                                        <p:tgtEl>
                                          <p:spTgt spid="496"/>
                                        </p:tgtEl>
                                        <p:attrNameLst>
                                          <p:attrName>ppt_x</p:attrName>
                                        </p:attrNameLst>
                                      </p:cBhvr>
                                      <p:tavLst>
                                        <p:tav tm="0">
                                          <p:val>
                                            <p:strVal val="#ppt_x-1"/>
                                          </p:val>
                                        </p:tav>
                                        <p:tav tm="100000">
                                          <p:val>
                                            <p:strVal val="#ppt_x"/>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494"/>
                                        </p:tgtEl>
                                        <p:attrNameLst>
                                          <p:attrName>style.visibility</p:attrName>
                                        </p:attrNameLst>
                                      </p:cBhvr>
                                      <p:to>
                                        <p:strVal val="visible"/>
                                      </p:to>
                                    </p:set>
                                    <p:anim calcmode="lin" valueType="num">
                                      <p:cBhvr additive="base">
                                        <p:cTn id="18" dur="1000"/>
                                        <p:tgtEl>
                                          <p:spTgt spid="494"/>
                                        </p:tgtEl>
                                        <p:attrNameLst>
                                          <p:attrName>ppt_x</p:attrName>
                                        </p:attrNameLst>
                                      </p:cBhvr>
                                      <p:tavLst>
                                        <p:tav tm="0">
                                          <p:val>
                                            <p:strVal val="#ppt_x+1"/>
                                          </p:val>
                                        </p:tav>
                                        <p:tav tm="100000">
                                          <p:val>
                                            <p:strVal val="#ppt_x"/>
                                          </p:val>
                                        </p:tav>
                                      </p:tavLst>
                                    </p:anim>
                                  </p:childTnLst>
                                </p:cTn>
                              </p:par>
                              <p:par>
                                <p:cTn id="19" presetID="2" presetClass="entr" presetSubtype="2" fill="hold" nodeType="withEffect">
                                  <p:stCondLst>
                                    <p:cond delay="0"/>
                                  </p:stCondLst>
                                  <p:childTnLst>
                                    <p:set>
                                      <p:cBhvr>
                                        <p:cTn id="20" dur="1" fill="hold">
                                          <p:stCondLst>
                                            <p:cond delay="0"/>
                                          </p:stCondLst>
                                        </p:cTn>
                                        <p:tgtEl>
                                          <p:spTgt spid="497"/>
                                        </p:tgtEl>
                                        <p:attrNameLst>
                                          <p:attrName>style.visibility</p:attrName>
                                        </p:attrNameLst>
                                      </p:cBhvr>
                                      <p:to>
                                        <p:strVal val="visible"/>
                                      </p:to>
                                    </p:set>
                                    <p:anim calcmode="lin" valueType="num">
                                      <p:cBhvr additive="base">
                                        <p:cTn id="21" dur="1000"/>
                                        <p:tgtEl>
                                          <p:spTgt spid="497"/>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498"/>
                                        </p:tgtEl>
                                        <p:attrNameLst>
                                          <p:attrName>style.visibility</p:attrName>
                                        </p:attrNameLst>
                                      </p:cBhvr>
                                      <p:to>
                                        <p:strVal val="visible"/>
                                      </p:to>
                                    </p:set>
                                    <p:anim calcmode="lin" valueType="num">
                                      <p:cBhvr additive="base">
                                        <p:cTn id="24" dur="1000"/>
                                        <p:tgtEl>
                                          <p:spTgt spid="49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5e157ff890_0_1005"/>
          <p:cNvSpPr txBox="1">
            <a:spLocks noGrp="1"/>
          </p:cNvSpPr>
          <p:nvPr>
            <p:ph type="body" idx="3"/>
          </p:nvPr>
        </p:nvSpPr>
        <p:spPr>
          <a:xfrm>
            <a:off x="8429625" y="1588168"/>
            <a:ext cx="3267000" cy="2659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505" name="Google Shape;505;g5e157ff890_0_1005"/>
          <p:cNvPicPr preferRelativeResize="0"/>
          <p:nvPr/>
        </p:nvPicPr>
        <p:blipFill rotWithShape="1">
          <a:blip r:embed="rId3">
            <a:alphaModFix/>
          </a:blip>
          <a:srcRect l="9662" t="9315" r="23564" b="3134"/>
          <a:stretch/>
        </p:blipFill>
        <p:spPr>
          <a:xfrm>
            <a:off x="4114725" y="419100"/>
            <a:ext cx="3942025" cy="6438899"/>
          </a:xfrm>
          <a:prstGeom prst="rect">
            <a:avLst/>
          </a:prstGeom>
          <a:noFill/>
          <a:ln>
            <a:noFill/>
          </a:ln>
        </p:spPr>
      </p:pic>
      <p:pic>
        <p:nvPicPr>
          <p:cNvPr id="506" name="Google Shape;506;g5e157ff890_0_1005"/>
          <p:cNvPicPr preferRelativeResize="0"/>
          <p:nvPr/>
        </p:nvPicPr>
        <p:blipFill rotWithShape="1">
          <a:blip r:embed="rId4">
            <a:alphaModFix/>
          </a:blip>
          <a:srcRect l="37461" t="13157" r="25496" b="6223"/>
          <a:stretch/>
        </p:blipFill>
        <p:spPr>
          <a:xfrm>
            <a:off x="0" y="419100"/>
            <a:ext cx="3944553" cy="6438900"/>
          </a:xfrm>
          <a:prstGeom prst="rect">
            <a:avLst/>
          </a:prstGeom>
          <a:noFill/>
          <a:ln>
            <a:noFill/>
          </a:ln>
        </p:spPr>
      </p:pic>
      <p:pic>
        <p:nvPicPr>
          <p:cNvPr id="507" name="Google Shape;507;g5e157ff890_0_1005"/>
          <p:cNvPicPr preferRelativeResize="0"/>
          <p:nvPr/>
        </p:nvPicPr>
        <p:blipFill rotWithShape="1">
          <a:blip r:embed="rId5">
            <a:alphaModFix/>
          </a:blip>
          <a:srcRect l="31566" t="5656" r="28577" b="7455"/>
          <a:stretch/>
        </p:blipFill>
        <p:spPr>
          <a:xfrm>
            <a:off x="8254025" y="419100"/>
            <a:ext cx="3937976" cy="6438900"/>
          </a:xfrm>
          <a:prstGeom prst="rect">
            <a:avLst/>
          </a:prstGeom>
          <a:noFill/>
          <a:ln>
            <a:noFill/>
          </a:ln>
        </p:spPr>
      </p:pic>
      <p:sp>
        <p:nvSpPr>
          <p:cNvPr id="508" name="Google Shape;508;g5e157ff890_0_1005"/>
          <p:cNvSpPr/>
          <p:nvPr/>
        </p:nvSpPr>
        <p:spPr>
          <a:xfrm>
            <a:off x="388825" y="4631225"/>
            <a:ext cx="3267300" cy="1200300"/>
          </a:xfrm>
          <a:prstGeom prst="roundRect">
            <a:avLst>
              <a:gd name="adj" fmla="val 16667"/>
            </a:avLst>
          </a:prstGeom>
          <a:solidFill>
            <a:srgbClr val="E7E6E6">
              <a:alpha val="89390"/>
            </a:srgbClr>
          </a:solidFill>
          <a:ln w="1270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434343"/>
                </a:solidFill>
                <a:latin typeface="Century Gothic"/>
                <a:ea typeface="Century Gothic"/>
                <a:cs typeface="Century Gothic"/>
                <a:sym typeface="Century Gothic"/>
              </a:rPr>
              <a:t>147 alpine and subalpine lakes</a:t>
            </a:r>
            <a:r>
              <a:rPr lang="en-US" sz="2400" b="0" i="0" u="none" strike="noStrike" cap="none">
                <a:solidFill>
                  <a:srgbClr val="434343"/>
                </a:solidFill>
                <a:latin typeface="Arial"/>
                <a:ea typeface="Arial"/>
                <a:cs typeface="Arial"/>
                <a:sym typeface="Arial"/>
              </a:rPr>
              <a:t> </a:t>
            </a:r>
            <a:endParaRPr sz="2400">
              <a:solidFill>
                <a:srgbClr val="434343"/>
              </a:solidFill>
            </a:endParaRPr>
          </a:p>
        </p:txBody>
      </p:sp>
      <p:sp>
        <p:nvSpPr>
          <p:cNvPr id="509" name="Google Shape;509;g5e157ff890_0_1005"/>
          <p:cNvSpPr/>
          <p:nvPr/>
        </p:nvSpPr>
        <p:spPr>
          <a:xfrm>
            <a:off x="8597925" y="4631225"/>
            <a:ext cx="3280200" cy="1200300"/>
          </a:xfrm>
          <a:prstGeom prst="roundRect">
            <a:avLst>
              <a:gd name="adj" fmla="val 16667"/>
            </a:avLst>
          </a:prstGeom>
          <a:solidFill>
            <a:srgbClr val="E7E6E6">
              <a:alpha val="89390"/>
            </a:srgbClr>
          </a:solidFill>
          <a:ln w="1270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434343"/>
                </a:solidFill>
                <a:latin typeface="Century Gothic"/>
                <a:ea typeface="Century Gothic"/>
                <a:cs typeface="Century Gothic"/>
                <a:sym typeface="Century Gothic"/>
              </a:rPr>
              <a:t>Low nutrient levels and algal production </a:t>
            </a:r>
            <a:endParaRPr sz="2400">
              <a:solidFill>
                <a:srgbClr val="434343"/>
              </a:solidFill>
            </a:endParaRPr>
          </a:p>
        </p:txBody>
      </p:sp>
      <p:sp>
        <p:nvSpPr>
          <p:cNvPr id="510" name="Google Shape;510;g5e157ff890_0_1005"/>
          <p:cNvSpPr/>
          <p:nvPr/>
        </p:nvSpPr>
        <p:spPr>
          <a:xfrm>
            <a:off x="4441075" y="4631100"/>
            <a:ext cx="3259800" cy="1200300"/>
          </a:xfrm>
          <a:prstGeom prst="roundRect">
            <a:avLst>
              <a:gd name="adj" fmla="val 16667"/>
            </a:avLst>
          </a:prstGeom>
          <a:solidFill>
            <a:srgbClr val="E7E6E6">
              <a:alpha val="89390"/>
            </a:srgbClr>
          </a:solidFill>
          <a:ln w="12700" cap="flat" cmpd="sng">
            <a:solidFill>
              <a:srgbClr val="6666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400" b="0" i="0" u="none" strike="noStrike" cap="none">
                <a:solidFill>
                  <a:srgbClr val="434343"/>
                </a:solidFill>
                <a:latin typeface="Century Gothic"/>
                <a:ea typeface="Century Gothic"/>
                <a:cs typeface="Century Gothic"/>
                <a:sym typeface="Century Gothic"/>
              </a:rPr>
              <a:t>Headwaters of the Colorado River</a:t>
            </a:r>
            <a:endParaRPr sz="2400" b="0" i="0" u="none" strike="noStrike" cap="none">
              <a:solidFill>
                <a:srgbClr val="434343"/>
              </a:solidFill>
              <a:latin typeface="Arial"/>
              <a:ea typeface="Arial"/>
              <a:cs typeface="Arial"/>
              <a:sym typeface="Arial"/>
            </a:endParaRPr>
          </a:p>
        </p:txBody>
      </p:sp>
      <p:sp>
        <p:nvSpPr>
          <p:cNvPr id="511" name="Google Shape;511;g5e157ff890_0_1005"/>
          <p:cNvSpPr/>
          <p:nvPr/>
        </p:nvSpPr>
        <p:spPr>
          <a:xfrm>
            <a:off x="175" y="408525"/>
            <a:ext cx="12192000" cy="620100"/>
          </a:xfrm>
          <a:prstGeom prst="rect">
            <a:avLst/>
          </a:prstGeom>
          <a:solidFill>
            <a:srgbClr val="379DC3"/>
          </a:solidFill>
          <a:ln w="12700" cap="flat" cmpd="sng">
            <a:solidFill>
              <a:srgbClr val="379DC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12" name="Google Shape;512;g5e157ff890_0_1005"/>
          <p:cNvSpPr txBox="1">
            <a:spLocks noGrp="1"/>
          </p:cNvSpPr>
          <p:nvPr>
            <p:ph type="title"/>
          </p:nvPr>
        </p:nvSpPr>
        <p:spPr>
          <a:xfrm>
            <a:off x="140350" y="380475"/>
            <a:ext cx="10439400" cy="676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Background Information</a:t>
            </a:r>
            <a:endParaRPr/>
          </a:p>
        </p:txBody>
      </p:sp>
      <p:sp>
        <p:nvSpPr>
          <p:cNvPr id="513" name="Google Shape;513;g5e157ff890_0_1005"/>
          <p:cNvSpPr txBox="1"/>
          <p:nvPr/>
        </p:nvSpPr>
        <p:spPr>
          <a:xfrm>
            <a:off x="7715250" y="6534150"/>
            <a:ext cx="37338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entury Gothic"/>
              <a:ea typeface="Century Gothic"/>
              <a:cs typeface="Century Gothic"/>
              <a:sym typeface="Century Gothic"/>
            </a:endParaRPr>
          </a:p>
        </p:txBody>
      </p:sp>
      <p:sp>
        <p:nvSpPr>
          <p:cNvPr id="514" name="Google Shape;514;g5e157ff890_0_1005"/>
          <p:cNvSpPr txBox="1"/>
          <p:nvPr/>
        </p:nvSpPr>
        <p:spPr>
          <a:xfrm>
            <a:off x="8921775" y="6556650"/>
            <a:ext cx="3267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sz="1000">
                <a:solidFill>
                  <a:schemeClr val="lt1"/>
                </a:solidFill>
                <a:latin typeface="Century Gothic"/>
                <a:ea typeface="Century Gothic"/>
                <a:cs typeface="Century Gothic"/>
                <a:sym typeface="Century Gothic"/>
              </a:rPr>
              <a:t>Images: Rocky Mountain Water Resources II Team</a:t>
            </a:r>
            <a:endParaRPr>
              <a:solidFill>
                <a:srgbClr val="434343"/>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6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0"/>
                                        </p:tgtEl>
                                        <p:attrNameLst>
                                          <p:attrName>style.visibility</p:attrName>
                                        </p:attrNameLst>
                                      </p:cBhvr>
                                      <p:to>
                                        <p:strVal val="visible"/>
                                      </p:to>
                                    </p:set>
                                    <p:animEffect transition="in" filter="fade">
                                      <p:cBhvr>
                                        <p:cTn id="12" dur="600"/>
                                        <p:tgtEl>
                                          <p:spTgt spid="5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9"/>
                                        </p:tgtEl>
                                        <p:attrNameLst>
                                          <p:attrName>style.visibility</p:attrName>
                                        </p:attrNameLst>
                                      </p:cBhvr>
                                      <p:to>
                                        <p:strVal val="visible"/>
                                      </p:to>
                                    </p:set>
                                    <p:animEffect transition="in" filter="fade">
                                      <p:cBhvr>
                                        <p:cTn id="17" dur="6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5e157ff890_0_261"/>
          <p:cNvSpPr/>
          <p:nvPr/>
        </p:nvSpPr>
        <p:spPr>
          <a:xfrm>
            <a:off x="319950" y="2759475"/>
            <a:ext cx="1221600" cy="401400"/>
          </a:xfrm>
          <a:prstGeom prst="roundRect">
            <a:avLst>
              <a:gd name="adj" fmla="val 16667"/>
            </a:avLst>
          </a:prstGeom>
          <a:solidFill>
            <a:srgbClr val="379CC3">
              <a:alpha val="39660"/>
            </a:srgbClr>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a:solidFill>
                  <a:srgbClr val="434343"/>
                </a:solidFill>
                <a:latin typeface="Century Gothic"/>
                <a:ea typeface="Century Gothic"/>
                <a:cs typeface="Century Gothic"/>
                <a:sym typeface="Century Gothic"/>
              </a:rPr>
              <a:t>Industry</a:t>
            </a:r>
            <a:endParaRPr sz="1500">
              <a:solidFill>
                <a:srgbClr val="434343"/>
              </a:solidFill>
            </a:endParaRPr>
          </a:p>
        </p:txBody>
      </p:sp>
      <p:pic>
        <p:nvPicPr>
          <p:cNvPr id="521" name="Google Shape;521;g5e157ff890_0_261"/>
          <p:cNvPicPr preferRelativeResize="0"/>
          <p:nvPr/>
        </p:nvPicPr>
        <p:blipFill rotWithShape="1">
          <a:blip r:embed="rId3">
            <a:alphaModFix/>
          </a:blip>
          <a:srcRect t="27866" b="42481"/>
          <a:stretch/>
        </p:blipFill>
        <p:spPr>
          <a:xfrm>
            <a:off x="0" y="4350050"/>
            <a:ext cx="12192000" cy="2700323"/>
          </a:xfrm>
          <a:prstGeom prst="rect">
            <a:avLst/>
          </a:prstGeom>
          <a:noFill/>
          <a:ln>
            <a:noFill/>
          </a:ln>
        </p:spPr>
      </p:pic>
      <p:pic>
        <p:nvPicPr>
          <p:cNvPr id="522" name="Google Shape;522;g5e157ff890_0_261"/>
          <p:cNvPicPr preferRelativeResize="0"/>
          <p:nvPr/>
        </p:nvPicPr>
        <p:blipFill rotWithShape="1">
          <a:blip r:embed="rId4">
            <a:alphaModFix/>
          </a:blip>
          <a:srcRect l="18903" t="46120" r="7997" b="32163"/>
          <a:stretch/>
        </p:blipFill>
        <p:spPr>
          <a:xfrm>
            <a:off x="0" y="4350050"/>
            <a:ext cx="12192000" cy="2713702"/>
          </a:xfrm>
          <a:prstGeom prst="rect">
            <a:avLst/>
          </a:prstGeom>
          <a:noFill/>
          <a:ln>
            <a:noFill/>
          </a:ln>
        </p:spPr>
      </p:pic>
      <p:sp>
        <p:nvSpPr>
          <p:cNvPr id="523" name="Google Shape;523;g5e157ff890_0_261"/>
          <p:cNvSpPr txBox="1"/>
          <p:nvPr/>
        </p:nvSpPr>
        <p:spPr>
          <a:xfrm>
            <a:off x="420900" y="289675"/>
            <a:ext cx="67902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400" b="1">
                <a:solidFill>
                  <a:srgbClr val="379DC3"/>
                </a:solidFill>
                <a:latin typeface="Century Gothic"/>
                <a:ea typeface="Century Gothic"/>
                <a:cs typeface="Century Gothic"/>
                <a:sym typeface="Century Gothic"/>
              </a:rPr>
              <a:t>Background Information</a:t>
            </a:r>
            <a:endParaRPr sz="4400" b="0" i="0" u="none" strike="noStrike" cap="none">
              <a:solidFill>
                <a:srgbClr val="379DC3"/>
              </a:solidFill>
              <a:latin typeface="Arial"/>
              <a:ea typeface="Arial"/>
              <a:cs typeface="Arial"/>
              <a:sym typeface="Arial"/>
            </a:endParaRPr>
          </a:p>
        </p:txBody>
      </p:sp>
      <p:grpSp>
        <p:nvGrpSpPr>
          <p:cNvPr id="524" name="Google Shape;524;g5e157ff890_0_261"/>
          <p:cNvGrpSpPr/>
          <p:nvPr/>
        </p:nvGrpSpPr>
        <p:grpSpPr>
          <a:xfrm>
            <a:off x="7881708" y="1959288"/>
            <a:ext cx="2749062" cy="1762600"/>
            <a:chOff x="6096000" y="4321677"/>
            <a:chExt cx="2749062" cy="1762600"/>
          </a:xfrm>
        </p:grpSpPr>
        <p:sp>
          <p:nvSpPr>
            <p:cNvPr id="525" name="Google Shape;525;g5e157ff890_0_261"/>
            <p:cNvSpPr/>
            <p:nvPr/>
          </p:nvSpPr>
          <p:spPr>
            <a:xfrm>
              <a:off x="8097198" y="4765431"/>
              <a:ext cx="439616" cy="808892"/>
            </a:xfrm>
            <a:custGeom>
              <a:avLst/>
              <a:gdLst/>
              <a:ahLst/>
              <a:cxnLst/>
              <a:rect l="l" t="t" r="r" b="b"/>
              <a:pathLst>
                <a:path w="439616" h="808892" extrusionOk="0">
                  <a:moveTo>
                    <a:pt x="211016" y="52754"/>
                  </a:moveTo>
                  <a:lnTo>
                    <a:pt x="439616" y="808892"/>
                  </a:lnTo>
                  <a:lnTo>
                    <a:pt x="0" y="369277"/>
                  </a:lnTo>
                  <a:lnTo>
                    <a:pt x="70339" y="0"/>
                  </a:lnTo>
                  <a:lnTo>
                    <a:pt x="211016" y="52754"/>
                  </a:lnTo>
                  <a:close/>
                </a:path>
              </a:pathLst>
            </a:custGeom>
            <a:solidFill>
              <a:srgbClr val="BC770B"/>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6" name="Google Shape;526;g5e157ff890_0_261"/>
            <p:cNvSpPr/>
            <p:nvPr/>
          </p:nvSpPr>
          <p:spPr>
            <a:xfrm>
              <a:off x="7448148" y="4712677"/>
              <a:ext cx="715474" cy="650631"/>
            </a:xfrm>
            <a:custGeom>
              <a:avLst/>
              <a:gdLst/>
              <a:ahLst/>
              <a:cxnLst/>
              <a:rect l="l" t="t" r="r" b="b"/>
              <a:pathLst>
                <a:path w="545123" h="650631" extrusionOk="0">
                  <a:moveTo>
                    <a:pt x="263769" y="70338"/>
                  </a:moveTo>
                  <a:lnTo>
                    <a:pt x="0" y="422031"/>
                  </a:lnTo>
                  <a:lnTo>
                    <a:pt x="545123" y="650631"/>
                  </a:lnTo>
                  <a:lnTo>
                    <a:pt x="527539" y="228600"/>
                  </a:lnTo>
                  <a:lnTo>
                    <a:pt x="457200" y="0"/>
                  </a:lnTo>
                  <a:lnTo>
                    <a:pt x="263769" y="70338"/>
                  </a:lnTo>
                  <a:close/>
                </a:path>
              </a:pathLst>
            </a:custGeom>
            <a:solidFill>
              <a:srgbClr val="7D4F07"/>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7" name="Google Shape;527;g5e157ff890_0_261"/>
            <p:cNvSpPr/>
            <p:nvPr/>
          </p:nvSpPr>
          <p:spPr>
            <a:xfrm>
              <a:off x="6096000" y="4835769"/>
              <a:ext cx="1547446" cy="1248508"/>
            </a:xfrm>
            <a:custGeom>
              <a:avLst/>
              <a:gdLst/>
              <a:ahLst/>
              <a:cxnLst/>
              <a:rect l="l" t="t" r="r" b="b"/>
              <a:pathLst>
                <a:path w="1547446" h="1248508" extrusionOk="0">
                  <a:moveTo>
                    <a:pt x="193431" y="562708"/>
                  </a:moveTo>
                  <a:lnTo>
                    <a:pt x="720969" y="0"/>
                  </a:lnTo>
                  <a:lnTo>
                    <a:pt x="808892" y="404446"/>
                  </a:lnTo>
                  <a:lnTo>
                    <a:pt x="1195754" y="52754"/>
                  </a:lnTo>
                  <a:lnTo>
                    <a:pt x="1125415" y="808892"/>
                  </a:lnTo>
                  <a:lnTo>
                    <a:pt x="1424354" y="879231"/>
                  </a:lnTo>
                  <a:lnTo>
                    <a:pt x="1547446" y="1230923"/>
                  </a:lnTo>
                  <a:lnTo>
                    <a:pt x="0" y="1248508"/>
                  </a:lnTo>
                  <a:lnTo>
                    <a:pt x="193431" y="562708"/>
                  </a:lnTo>
                  <a:close/>
                </a:path>
              </a:pathLst>
            </a:custGeom>
            <a:solidFill>
              <a:srgbClr val="7D4F07"/>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8" name="Google Shape;528;g5e157ff890_0_261"/>
            <p:cNvSpPr/>
            <p:nvPr/>
          </p:nvSpPr>
          <p:spPr>
            <a:xfrm>
              <a:off x="6809790" y="4321678"/>
              <a:ext cx="509953" cy="914400"/>
            </a:xfrm>
            <a:custGeom>
              <a:avLst/>
              <a:gdLst/>
              <a:ahLst/>
              <a:cxnLst/>
              <a:rect l="l" t="t" r="r" b="b"/>
              <a:pathLst>
                <a:path w="509953" h="914400" extrusionOk="0">
                  <a:moveTo>
                    <a:pt x="0" y="527539"/>
                  </a:moveTo>
                  <a:lnTo>
                    <a:pt x="509953" y="0"/>
                  </a:lnTo>
                  <a:lnTo>
                    <a:pt x="439615" y="597877"/>
                  </a:lnTo>
                  <a:lnTo>
                    <a:pt x="87923" y="914400"/>
                  </a:lnTo>
                  <a:lnTo>
                    <a:pt x="0" y="527539"/>
                  </a:lnTo>
                  <a:close/>
                </a:path>
              </a:pathLst>
            </a:custGeom>
            <a:solidFill>
              <a:schemeClr val="lt1"/>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29" name="Google Shape;529;g5e157ff890_0_261"/>
            <p:cNvSpPr/>
            <p:nvPr/>
          </p:nvSpPr>
          <p:spPr>
            <a:xfrm>
              <a:off x="7786277" y="4360985"/>
              <a:ext cx="377191" cy="615462"/>
            </a:xfrm>
            <a:custGeom>
              <a:avLst/>
              <a:gdLst/>
              <a:ahLst/>
              <a:cxnLst/>
              <a:rect l="l" t="t" r="r" b="b"/>
              <a:pathLst>
                <a:path w="263770" h="615462" extrusionOk="0">
                  <a:moveTo>
                    <a:pt x="0" y="457200"/>
                  </a:moveTo>
                  <a:lnTo>
                    <a:pt x="263770" y="0"/>
                  </a:lnTo>
                  <a:lnTo>
                    <a:pt x="246185" y="615462"/>
                  </a:lnTo>
                  <a:lnTo>
                    <a:pt x="158262" y="369277"/>
                  </a:lnTo>
                  <a:lnTo>
                    <a:pt x="0" y="457200"/>
                  </a:lnTo>
                  <a:close/>
                </a:path>
              </a:pathLst>
            </a:custGeom>
            <a:solidFill>
              <a:schemeClr val="lt1"/>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0" name="Google Shape;530;g5e157ff890_0_261"/>
            <p:cNvSpPr/>
            <p:nvPr/>
          </p:nvSpPr>
          <p:spPr>
            <a:xfrm>
              <a:off x="7266583" y="4321677"/>
              <a:ext cx="931985" cy="861646"/>
            </a:xfrm>
            <a:custGeom>
              <a:avLst/>
              <a:gdLst/>
              <a:ahLst/>
              <a:cxnLst/>
              <a:rect l="l" t="t" r="r" b="b"/>
              <a:pathLst>
                <a:path w="931985" h="861646" extrusionOk="0">
                  <a:moveTo>
                    <a:pt x="52754" y="0"/>
                  </a:moveTo>
                  <a:lnTo>
                    <a:pt x="931985" y="861646"/>
                  </a:lnTo>
                  <a:lnTo>
                    <a:pt x="316523" y="562708"/>
                  </a:lnTo>
                  <a:lnTo>
                    <a:pt x="211016" y="844062"/>
                  </a:lnTo>
                  <a:lnTo>
                    <a:pt x="0" y="597877"/>
                  </a:lnTo>
                  <a:lnTo>
                    <a:pt x="52754" y="0"/>
                  </a:lnTo>
                  <a:close/>
                </a:path>
              </a:pathLst>
            </a:custGeom>
            <a:solidFill>
              <a:schemeClr val="lt1"/>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1" name="Google Shape;531;g5e157ff890_0_261"/>
            <p:cNvSpPr/>
            <p:nvPr/>
          </p:nvSpPr>
          <p:spPr>
            <a:xfrm>
              <a:off x="7227277" y="4870938"/>
              <a:ext cx="1617785" cy="1178170"/>
            </a:xfrm>
            <a:custGeom>
              <a:avLst/>
              <a:gdLst/>
              <a:ahLst/>
              <a:cxnLst/>
              <a:rect l="l" t="t" r="r" b="b"/>
              <a:pathLst>
                <a:path w="1617785" h="1178170" extrusionOk="0">
                  <a:moveTo>
                    <a:pt x="984738" y="316524"/>
                  </a:moveTo>
                  <a:lnTo>
                    <a:pt x="1617785" y="931985"/>
                  </a:lnTo>
                  <a:lnTo>
                    <a:pt x="422031" y="1178170"/>
                  </a:lnTo>
                  <a:lnTo>
                    <a:pt x="316523" y="879231"/>
                  </a:lnTo>
                  <a:lnTo>
                    <a:pt x="0" y="773724"/>
                  </a:lnTo>
                  <a:lnTo>
                    <a:pt x="52754" y="70339"/>
                  </a:lnTo>
                  <a:lnTo>
                    <a:pt x="228600" y="246185"/>
                  </a:lnTo>
                  <a:lnTo>
                    <a:pt x="334108" y="0"/>
                  </a:lnTo>
                  <a:lnTo>
                    <a:pt x="984738" y="316524"/>
                  </a:lnTo>
                  <a:close/>
                </a:path>
              </a:pathLst>
            </a:custGeom>
            <a:solidFill>
              <a:srgbClr val="BC770B"/>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32" name="Google Shape;532;g5e157ff890_0_261"/>
          <p:cNvSpPr/>
          <p:nvPr/>
        </p:nvSpPr>
        <p:spPr>
          <a:xfrm>
            <a:off x="7610577" y="2982562"/>
            <a:ext cx="3181400" cy="774829"/>
          </a:xfrm>
          <a:custGeom>
            <a:avLst/>
            <a:gdLst/>
            <a:ahLst/>
            <a:cxnLst/>
            <a:rect l="l" t="t" r="r" b="b"/>
            <a:pathLst>
              <a:path w="3181400" h="774829" extrusionOk="0">
                <a:moveTo>
                  <a:pt x="470424" y="35943"/>
                </a:moveTo>
                <a:cubicBezTo>
                  <a:pt x="587655" y="-60772"/>
                  <a:pt x="760570" y="59389"/>
                  <a:pt x="839701" y="141450"/>
                </a:cubicBezTo>
                <a:cubicBezTo>
                  <a:pt x="918832" y="223511"/>
                  <a:pt x="857285" y="478489"/>
                  <a:pt x="945208" y="528312"/>
                </a:cubicBezTo>
                <a:cubicBezTo>
                  <a:pt x="1033131" y="578135"/>
                  <a:pt x="1241216" y="431597"/>
                  <a:pt x="1367239" y="440389"/>
                </a:cubicBezTo>
                <a:cubicBezTo>
                  <a:pt x="1493262" y="449181"/>
                  <a:pt x="1592909" y="578135"/>
                  <a:pt x="1701347" y="581066"/>
                </a:cubicBezTo>
                <a:cubicBezTo>
                  <a:pt x="1809785" y="583997"/>
                  <a:pt x="1880124" y="466765"/>
                  <a:pt x="2017870" y="457973"/>
                </a:cubicBezTo>
                <a:cubicBezTo>
                  <a:pt x="2155616" y="449181"/>
                  <a:pt x="2398870" y="575204"/>
                  <a:pt x="2527824" y="528312"/>
                </a:cubicBezTo>
                <a:cubicBezTo>
                  <a:pt x="2656778" y="481420"/>
                  <a:pt x="2697809" y="191274"/>
                  <a:pt x="2791593" y="176620"/>
                </a:cubicBezTo>
                <a:cubicBezTo>
                  <a:pt x="2885377" y="161966"/>
                  <a:pt x="3040708" y="370051"/>
                  <a:pt x="3090531" y="440389"/>
                </a:cubicBezTo>
                <a:cubicBezTo>
                  <a:pt x="3140354" y="510727"/>
                  <a:pt x="3119839" y="551758"/>
                  <a:pt x="3090531" y="598650"/>
                </a:cubicBezTo>
                <a:cubicBezTo>
                  <a:pt x="3061223" y="645542"/>
                  <a:pt x="3407054" y="701227"/>
                  <a:pt x="2914685" y="721743"/>
                </a:cubicBezTo>
                <a:cubicBezTo>
                  <a:pt x="2422316" y="742259"/>
                  <a:pt x="543693" y="830182"/>
                  <a:pt x="136316" y="721743"/>
                </a:cubicBezTo>
                <a:cubicBezTo>
                  <a:pt x="-271061" y="613305"/>
                  <a:pt x="353193" y="132658"/>
                  <a:pt x="470424" y="35943"/>
                </a:cubicBezTo>
                <a:close/>
              </a:path>
            </a:pathLst>
          </a:custGeom>
          <a:solidFill>
            <a:srgbClr val="456220"/>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3" name="Google Shape;533;g5e157ff890_0_261"/>
          <p:cNvSpPr/>
          <p:nvPr/>
        </p:nvSpPr>
        <p:spPr>
          <a:xfrm>
            <a:off x="9458992" y="3608110"/>
            <a:ext cx="1408653" cy="401479"/>
          </a:xfrm>
          <a:custGeom>
            <a:avLst/>
            <a:gdLst/>
            <a:ahLst/>
            <a:cxnLst/>
            <a:rect l="l" t="t" r="r" b="b"/>
            <a:pathLst>
              <a:path w="1408653" h="544378" extrusionOk="0">
                <a:moveTo>
                  <a:pt x="162698" y="278765"/>
                </a:moveTo>
                <a:cubicBezTo>
                  <a:pt x="227175" y="234803"/>
                  <a:pt x="230106" y="94127"/>
                  <a:pt x="391298" y="50165"/>
                </a:cubicBezTo>
                <a:cubicBezTo>
                  <a:pt x="552490" y="6203"/>
                  <a:pt x="1000898" y="-17243"/>
                  <a:pt x="1129852" y="14996"/>
                </a:cubicBezTo>
                <a:cubicBezTo>
                  <a:pt x="1258806" y="47234"/>
                  <a:pt x="1121060" y="199635"/>
                  <a:pt x="1165021" y="243596"/>
                </a:cubicBezTo>
                <a:cubicBezTo>
                  <a:pt x="1208982" y="287557"/>
                  <a:pt x="1370175" y="246527"/>
                  <a:pt x="1393621" y="278765"/>
                </a:cubicBezTo>
                <a:cubicBezTo>
                  <a:pt x="1417067" y="311003"/>
                  <a:pt x="1428790" y="393065"/>
                  <a:pt x="1305698" y="437027"/>
                </a:cubicBezTo>
                <a:cubicBezTo>
                  <a:pt x="1182606" y="480989"/>
                  <a:pt x="816259" y="557189"/>
                  <a:pt x="655067" y="542535"/>
                </a:cubicBezTo>
                <a:cubicBezTo>
                  <a:pt x="493875" y="527881"/>
                  <a:pt x="446983" y="387204"/>
                  <a:pt x="338544" y="349104"/>
                </a:cubicBezTo>
                <a:cubicBezTo>
                  <a:pt x="230105" y="311004"/>
                  <a:pt x="33743" y="328589"/>
                  <a:pt x="4436" y="313935"/>
                </a:cubicBezTo>
                <a:cubicBezTo>
                  <a:pt x="-24871" y="299281"/>
                  <a:pt x="98221" y="322727"/>
                  <a:pt x="162698" y="278765"/>
                </a:cubicBezTo>
                <a:close/>
              </a:path>
            </a:pathLst>
          </a:custGeom>
          <a:solidFill>
            <a:srgbClr val="378FC2"/>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4" name="Google Shape;534;g5e157ff890_0_261"/>
          <p:cNvSpPr/>
          <p:nvPr/>
        </p:nvSpPr>
        <p:spPr>
          <a:xfrm rot="-10498461">
            <a:off x="7744719" y="3588992"/>
            <a:ext cx="1407019" cy="401679"/>
          </a:xfrm>
          <a:custGeom>
            <a:avLst/>
            <a:gdLst/>
            <a:ahLst/>
            <a:cxnLst/>
            <a:rect l="l" t="t" r="r" b="b"/>
            <a:pathLst>
              <a:path w="1408653" h="544378" extrusionOk="0">
                <a:moveTo>
                  <a:pt x="162698" y="278765"/>
                </a:moveTo>
                <a:cubicBezTo>
                  <a:pt x="227175" y="234803"/>
                  <a:pt x="230106" y="94127"/>
                  <a:pt x="391298" y="50165"/>
                </a:cubicBezTo>
                <a:cubicBezTo>
                  <a:pt x="552490" y="6203"/>
                  <a:pt x="1000898" y="-17243"/>
                  <a:pt x="1129852" y="14996"/>
                </a:cubicBezTo>
                <a:cubicBezTo>
                  <a:pt x="1258806" y="47234"/>
                  <a:pt x="1121060" y="199635"/>
                  <a:pt x="1165021" y="243596"/>
                </a:cubicBezTo>
                <a:cubicBezTo>
                  <a:pt x="1208982" y="287557"/>
                  <a:pt x="1370175" y="246527"/>
                  <a:pt x="1393621" y="278765"/>
                </a:cubicBezTo>
                <a:cubicBezTo>
                  <a:pt x="1417067" y="311003"/>
                  <a:pt x="1428790" y="393065"/>
                  <a:pt x="1305698" y="437027"/>
                </a:cubicBezTo>
                <a:cubicBezTo>
                  <a:pt x="1182606" y="480989"/>
                  <a:pt x="816259" y="557189"/>
                  <a:pt x="655067" y="542535"/>
                </a:cubicBezTo>
                <a:cubicBezTo>
                  <a:pt x="493875" y="527881"/>
                  <a:pt x="446983" y="387204"/>
                  <a:pt x="338544" y="349104"/>
                </a:cubicBezTo>
                <a:cubicBezTo>
                  <a:pt x="230105" y="311004"/>
                  <a:pt x="33743" y="328589"/>
                  <a:pt x="4436" y="313935"/>
                </a:cubicBezTo>
                <a:cubicBezTo>
                  <a:pt x="-24871" y="299281"/>
                  <a:pt x="98221" y="322727"/>
                  <a:pt x="162698" y="278765"/>
                </a:cubicBezTo>
                <a:close/>
              </a:path>
            </a:pathLst>
          </a:custGeom>
          <a:solidFill>
            <a:srgbClr val="378FC2"/>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5" name="Google Shape;535;g5e157ff890_0_261"/>
          <p:cNvSpPr/>
          <p:nvPr/>
        </p:nvSpPr>
        <p:spPr>
          <a:xfrm>
            <a:off x="8602676" y="670561"/>
            <a:ext cx="1565028" cy="699300"/>
          </a:xfrm>
          <a:prstGeom prst="cloud">
            <a:avLst/>
          </a:prstGeom>
          <a:solidFill>
            <a:schemeClr val="lt2"/>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6" name="Google Shape;536;g5e157ff890_0_261"/>
          <p:cNvSpPr/>
          <p:nvPr/>
        </p:nvSpPr>
        <p:spPr>
          <a:xfrm rot="-2882902">
            <a:off x="8989186" y="1635766"/>
            <a:ext cx="107703" cy="156560"/>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7" name="Google Shape;537;g5e157ff890_0_261"/>
          <p:cNvSpPr/>
          <p:nvPr/>
        </p:nvSpPr>
        <p:spPr>
          <a:xfrm rot="-2880091">
            <a:off x="9276589" y="1777074"/>
            <a:ext cx="113434" cy="165279"/>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8" name="Google Shape;538;g5e157ff890_0_261"/>
          <p:cNvSpPr/>
          <p:nvPr/>
        </p:nvSpPr>
        <p:spPr>
          <a:xfrm rot="-2887815">
            <a:off x="9499704" y="1538308"/>
            <a:ext cx="108774" cy="158054"/>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39" name="Google Shape;539;g5e157ff890_0_261"/>
          <p:cNvSpPr/>
          <p:nvPr/>
        </p:nvSpPr>
        <p:spPr>
          <a:xfrm rot="-2887815">
            <a:off x="9166789" y="1371768"/>
            <a:ext cx="108774" cy="158054"/>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0" name="Google Shape;540;g5e157ff890_0_261"/>
          <p:cNvSpPr/>
          <p:nvPr/>
        </p:nvSpPr>
        <p:spPr>
          <a:xfrm rot="-2887815">
            <a:off x="9678999" y="1335707"/>
            <a:ext cx="108774" cy="158054"/>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1" name="Google Shape;541;g5e157ff890_0_261"/>
          <p:cNvSpPr/>
          <p:nvPr/>
        </p:nvSpPr>
        <p:spPr>
          <a:xfrm rot="-2887815">
            <a:off x="9696929" y="1789320"/>
            <a:ext cx="108774" cy="158054"/>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2" name="Google Shape;542;g5e157ff890_0_261"/>
          <p:cNvSpPr/>
          <p:nvPr/>
        </p:nvSpPr>
        <p:spPr>
          <a:xfrm rot="-2887815">
            <a:off x="9943458" y="1578651"/>
            <a:ext cx="108774" cy="158054"/>
          </a:xfrm>
          <a:prstGeom prst="teardrop">
            <a:avLst>
              <a:gd name="adj" fmla="val 100000"/>
            </a:avLst>
          </a:prstGeom>
          <a:solidFill>
            <a:srgbClr val="60A9ED"/>
          </a:solidFill>
          <a:ln w="12700" cap="flat" cmpd="sng">
            <a:solidFill>
              <a:srgbClr val="5EAC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3" name="Google Shape;543;g5e157ff890_0_261"/>
          <p:cNvSpPr/>
          <p:nvPr/>
        </p:nvSpPr>
        <p:spPr>
          <a:xfrm>
            <a:off x="9928917" y="1993318"/>
            <a:ext cx="171880" cy="605016"/>
          </a:xfrm>
          <a:custGeom>
            <a:avLst/>
            <a:gdLst/>
            <a:ahLst/>
            <a:cxnLst/>
            <a:rect l="l" t="t" r="r" b="b"/>
            <a:pathLst>
              <a:path w="171880" h="605016" extrusionOk="0">
                <a:moveTo>
                  <a:pt x="34376" y="0"/>
                </a:moveTo>
                <a:lnTo>
                  <a:pt x="171880" y="495013"/>
                </a:lnTo>
                <a:lnTo>
                  <a:pt x="20626" y="426261"/>
                </a:lnTo>
                <a:lnTo>
                  <a:pt x="0" y="605016"/>
                </a:lnTo>
                <a:lnTo>
                  <a:pt x="34376" y="0"/>
                </a:lnTo>
                <a:close/>
              </a:path>
            </a:pathLst>
          </a:custGeom>
          <a:solidFill>
            <a:schemeClr val="lt1"/>
          </a:solidFill>
          <a:ln w="12700" cap="flat" cmpd="sng">
            <a:solidFill>
              <a:srgbClr val="D0CEC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544" name="Google Shape;544;g5e157ff890_0_261"/>
          <p:cNvGrpSpPr/>
          <p:nvPr/>
        </p:nvGrpSpPr>
        <p:grpSpPr>
          <a:xfrm>
            <a:off x="1491449" y="2775930"/>
            <a:ext cx="2634992" cy="1292243"/>
            <a:chOff x="3913413" y="2412219"/>
            <a:chExt cx="3850638" cy="2068251"/>
          </a:xfrm>
        </p:grpSpPr>
        <p:sp>
          <p:nvSpPr>
            <p:cNvPr id="545" name="Google Shape;545;g5e157ff890_0_261"/>
            <p:cNvSpPr/>
            <p:nvPr/>
          </p:nvSpPr>
          <p:spPr>
            <a:xfrm>
              <a:off x="3913413" y="2412219"/>
              <a:ext cx="3850638" cy="2068251"/>
            </a:xfrm>
            <a:custGeom>
              <a:avLst/>
              <a:gdLst/>
              <a:ahLst/>
              <a:cxnLst/>
              <a:rect l="l" t="t" r="r" b="b"/>
              <a:pathLst>
                <a:path w="3850638" h="2182851" extrusionOk="0">
                  <a:moveTo>
                    <a:pt x="2089178" y="2748"/>
                  </a:moveTo>
                  <a:cubicBezTo>
                    <a:pt x="1973649" y="-7084"/>
                    <a:pt x="1486952" y="7664"/>
                    <a:pt x="1233771" y="76490"/>
                  </a:cubicBezTo>
                  <a:cubicBezTo>
                    <a:pt x="980590" y="145316"/>
                    <a:pt x="769197" y="263303"/>
                    <a:pt x="570094" y="415703"/>
                  </a:cubicBezTo>
                  <a:cubicBezTo>
                    <a:pt x="370991" y="568103"/>
                    <a:pt x="83397" y="777039"/>
                    <a:pt x="39152" y="990890"/>
                  </a:cubicBezTo>
                  <a:cubicBezTo>
                    <a:pt x="-5093" y="1204741"/>
                    <a:pt x="-88667" y="1521831"/>
                    <a:pt x="304623" y="1698812"/>
                  </a:cubicBezTo>
                  <a:cubicBezTo>
                    <a:pt x="697913" y="1875793"/>
                    <a:pt x="1865494" y="1979032"/>
                    <a:pt x="2398894" y="2052774"/>
                  </a:cubicBezTo>
                  <a:cubicBezTo>
                    <a:pt x="2932294" y="2126516"/>
                    <a:pt x="3276423" y="2246961"/>
                    <a:pt x="3505023" y="2141264"/>
                  </a:cubicBezTo>
                  <a:cubicBezTo>
                    <a:pt x="3733623" y="2035567"/>
                    <a:pt x="3981888" y="1543954"/>
                    <a:pt x="3770494" y="1418593"/>
                  </a:cubicBezTo>
                  <a:cubicBezTo>
                    <a:pt x="3559100" y="1293232"/>
                    <a:pt x="2236662" y="1389096"/>
                    <a:pt x="2236662" y="1389096"/>
                  </a:cubicBezTo>
                  <a:cubicBezTo>
                    <a:pt x="1774546" y="1376806"/>
                    <a:pt x="1307513" y="1371890"/>
                    <a:pt x="997797" y="1344851"/>
                  </a:cubicBezTo>
                  <a:cubicBezTo>
                    <a:pt x="688081" y="1317812"/>
                    <a:pt x="488978" y="1298148"/>
                    <a:pt x="378365" y="1226864"/>
                  </a:cubicBezTo>
                  <a:cubicBezTo>
                    <a:pt x="267752" y="1155580"/>
                    <a:pt x="292333" y="1030219"/>
                    <a:pt x="334120" y="917148"/>
                  </a:cubicBezTo>
                  <a:cubicBezTo>
                    <a:pt x="375907" y="804077"/>
                    <a:pt x="493894" y="659051"/>
                    <a:pt x="629088" y="548438"/>
                  </a:cubicBezTo>
                  <a:cubicBezTo>
                    <a:pt x="764281" y="437825"/>
                    <a:pt x="928971" y="322297"/>
                    <a:pt x="1145281" y="253471"/>
                  </a:cubicBezTo>
                  <a:cubicBezTo>
                    <a:pt x="1361591" y="184645"/>
                    <a:pt x="1772088" y="182186"/>
                    <a:pt x="1926946" y="135483"/>
                  </a:cubicBezTo>
                  <a:cubicBezTo>
                    <a:pt x="2081804" y="88780"/>
                    <a:pt x="2204707" y="12580"/>
                    <a:pt x="2089178" y="2748"/>
                  </a:cubicBezTo>
                  <a:close/>
                </a:path>
              </a:pathLst>
            </a:custGeom>
            <a:solidFill>
              <a:srgbClr val="3F3F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6" name="Google Shape;546;g5e157ff890_0_261"/>
            <p:cNvSpPr/>
            <p:nvPr/>
          </p:nvSpPr>
          <p:spPr>
            <a:xfrm rot="2541889">
              <a:off x="5799484" y="2467846"/>
              <a:ext cx="45657" cy="45715"/>
            </a:xfrm>
            <a:custGeom>
              <a:avLst/>
              <a:gdLst/>
              <a:ahLst/>
              <a:cxnLst/>
              <a:rect l="l" t="t" r="r" b="b"/>
              <a:pathLst>
                <a:path w="107950" h="9525" extrusionOk="0">
                  <a:moveTo>
                    <a:pt x="107950" y="0"/>
                  </a:moveTo>
                  <a:lnTo>
                    <a:pt x="0" y="9525"/>
                  </a:lnTo>
                </a:path>
              </a:pathLst>
            </a:cu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7" name="Google Shape;547;g5e157ff890_0_261"/>
            <p:cNvSpPr/>
            <p:nvPr/>
          </p:nvSpPr>
          <p:spPr>
            <a:xfrm>
              <a:off x="5414593" y="2498430"/>
              <a:ext cx="107950" cy="9525"/>
            </a:xfrm>
            <a:custGeom>
              <a:avLst/>
              <a:gdLst/>
              <a:ahLst/>
              <a:cxnLst/>
              <a:rect l="l" t="t" r="r" b="b"/>
              <a:pathLst>
                <a:path w="107950" h="9525" extrusionOk="0">
                  <a:moveTo>
                    <a:pt x="107950" y="0"/>
                  </a:moveTo>
                  <a:lnTo>
                    <a:pt x="0" y="9525"/>
                  </a:lnTo>
                </a:path>
              </a:pathLst>
            </a:cu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8" name="Google Shape;548;g5e157ff890_0_261"/>
            <p:cNvSpPr/>
            <p:nvPr/>
          </p:nvSpPr>
          <p:spPr>
            <a:xfrm rot="2541889">
              <a:off x="5634384" y="2471021"/>
              <a:ext cx="45657" cy="45715"/>
            </a:xfrm>
            <a:custGeom>
              <a:avLst/>
              <a:gdLst/>
              <a:ahLst/>
              <a:cxnLst/>
              <a:rect l="l" t="t" r="r" b="b"/>
              <a:pathLst>
                <a:path w="107950" h="9525" extrusionOk="0">
                  <a:moveTo>
                    <a:pt x="107950" y="0"/>
                  </a:moveTo>
                  <a:lnTo>
                    <a:pt x="0" y="9525"/>
                  </a:lnTo>
                </a:path>
              </a:pathLst>
            </a:cu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49" name="Google Shape;549;g5e157ff890_0_261"/>
            <p:cNvSpPr/>
            <p:nvPr/>
          </p:nvSpPr>
          <p:spPr>
            <a:xfrm rot="-232275">
              <a:off x="5195329" y="2524790"/>
              <a:ext cx="107926" cy="9523"/>
            </a:xfrm>
            <a:custGeom>
              <a:avLst/>
              <a:gdLst/>
              <a:ahLst/>
              <a:cxnLst/>
              <a:rect l="l" t="t" r="r" b="b"/>
              <a:pathLst>
                <a:path w="107950" h="9525" extrusionOk="0">
                  <a:moveTo>
                    <a:pt x="107950" y="0"/>
                  </a:moveTo>
                  <a:lnTo>
                    <a:pt x="0" y="9525"/>
                  </a:lnTo>
                </a:path>
              </a:pathLst>
            </a:cu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0" name="Google Shape;550;g5e157ff890_0_261"/>
            <p:cNvSpPr/>
            <p:nvPr/>
          </p:nvSpPr>
          <p:spPr>
            <a:xfrm rot="1341000">
              <a:off x="4990758" y="2545491"/>
              <a:ext cx="83745" cy="68740"/>
            </a:xfrm>
            <a:custGeom>
              <a:avLst/>
              <a:gdLst/>
              <a:ahLst/>
              <a:cxnLst/>
              <a:rect l="l" t="t" r="r" b="b"/>
              <a:pathLst>
                <a:path w="107950" h="9525" extrusionOk="0">
                  <a:moveTo>
                    <a:pt x="107950" y="0"/>
                  </a:moveTo>
                  <a:lnTo>
                    <a:pt x="0" y="9525"/>
                  </a:lnTo>
                </a:path>
              </a:pathLst>
            </a:custGeom>
            <a:solidFill>
              <a:srgbClr val="FFC000"/>
            </a:solidFill>
            <a:ln w="158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1" name="Google Shape;551;g5e157ff890_0_261"/>
            <p:cNvSpPr/>
            <p:nvPr/>
          </p:nvSpPr>
          <p:spPr>
            <a:xfrm rot="591473">
              <a:off x="4783474" y="2639472"/>
              <a:ext cx="83545" cy="68741"/>
            </a:xfrm>
            <a:custGeom>
              <a:avLst/>
              <a:gdLst/>
              <a:ahLst/>
              <a:cxnLst/>
              <a:rect l="l" t="t" r="r" b="b"/>
              <a:pathLst>
                <a:path w="107950" h="9525" extrusionOk="0">
                  <a:moveTo>
                    <a:pt x="107950" y="0"/>
                  </a:moveTo>
                  <a:lnTo>
                    <a:pt x="0" y="9525"/>
                  </a:lnTo>
                </a:path>
              </a:pathLst>
            </a:custGeom>
            <a:solidFill>
              <a:srgbClr val="FFC000"/>
            </a:solidFill>
            <a:ln w="158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2" name="Google Shape;552;g5e157ff890_0_261"/>
            <p:cNvSpPr/>
            <p:nvPr/>
          </p:nvSpPr>
          <p:spPr>
            <a:xfrm rot="523925">
              <a:off x="4566201" y="2767363"/>
              <a:ext cx="83550" cy="68753"/>
            </a:xfrm>
            <a:custGeom>
              <a:avLst/>
              <a:gdLst/>
              <a:ahLst/>
              <a:cxnLst/>
              <a:rect l="l" t="t" r="r" b="b"/>
              <a:pathLst>
                <a:path w="107950" h="9525" extrusionOk="0">
                  <a:moveTo>
                    <a:pt x="107950" y="0"/>
                  </a:moveTo>
                  <a:lnTo>
                    <a:pt x="0" y="9525"/>
                  </a:lnTo>
                </a:path>
              </a:pathLst>
            </a:custGeom>
            <a:solidFill>
              <a:srgbClr val="FFC000"/>
            </a:solidFill>
            <a:ln w="190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3" name="Google Shape;553;g5e157ff890_0_261"/>
            <p:cNvSpPr/>
            <p:nvPr/>
          </p:nvSpPr>
          <p:spPr>
            <a:xfrm>
              <a:off x="4361543" y="2911047"/>
              <a:ext cx="83661" cy="68747"/>
            </a:xfrm>
            <a:custGeom>
              <a:avLst/>
              <a:gdLst/>
              <a:ahLst/>
              <a:cxnLst/>
              <a:rect l="l" t="t" r="r" b="b"/>
              <a:pathLst>
                <a:path w="107950" h="9525" extrusionOk="0">
                  <a:moveTo>
                    <a:pt x="107950" y="0"/>
                  </a:moveTo>
                  <a:lnTo>
                    <a:pt x="0" y="9525"/>
                  </a:lnTo>
                </a:path>
              </a:pathLst>
            </a:custGeom>
            <a:solidFill>
              <a:srgbClr val="FFC000"/>
            </a:solidFill>
            <a:ln w="2222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4" name="Google Shape;554;g5e157ff890_0_261"/>
            <p:cNvSpPr/>
            <p:nvPr/>
          </p:nvSpPr>
          <p:spPr>
            <a:xfrm rot="-399415">
              <a:off x="4145342" y="3115632"/>
              <a:ext cx="102433" cy="104643"/>
            </a:xfrm>
            <a:custGeom>
              <a:avLst/>
              <a:gdLst/>
              <a:ahLst/>
              <a:cxnLst/>
              <a:rect l="l" t="t" r="r" b="b"/>
              <a:pathLst>
                <a:path w="107950" h="9525" extrusionOk="0">
                  <a:moveTo>
                    <a:pt x="107950" y="0"/>
                  </a:moveTo>
                  <a:lnTo>
                    <a:pt x="0" y="9525"/>
                  </a:lnTo>
                </a:path>
              </a:pathLst>
            </a:custGeom>
            <a:solidFill>
              <a:srgbClr val="FFC000"/>
            </a:solidFill>
            <a:ln w="2222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5" name="Google Shape;555;g5e157ff890_0_261"/>
            <p:cNvSpPr/>
            <p:nvPr/>
          </p:nvSpPr>
          <p:spPr>
            <a:xfrm>
              <a:off x="4162425" y="3698875"/>
              <a:ext cx="152400" cy="114300"/>
            </a:xfrm>
            <a:custGeom>
              <a:avLst/>
              <a:gdLst/>
              <a:ahLst/>
              <a:cxnLst/>
              <a:rect l="l" t="t" r="r" b="b"/>
              <a:pathLst>
                <a:path w="152400" h="114300" extrusionOk="0">
                  <a:moveTo>
                    <a:pt x="0" y="0"/>
                  </a:moveTo>
                  <a:cubicBezTo>
                    <a:pt x="9525" y="28575"/>
                    <a:pt x="19050" y="57150"/>
                    <a:pt x="44450" y="76200"/>
                  </a:cubicBezTo>
                  <a:cubicBezTo>
                    <a:pt x="69850" y="95250"/>
                    <a:pt x="111125" y="104775"/>
                    <a:pt x="152400" y="114300"/>
                  </a:cubicBezTo>
                </a:path>
              </a:pathLst>
            </a:custGeom>
            <a:solidFill>
              <a:srgbClr val="FFC000"/>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6" name="Google Shape;556;g5e157ff890_0_261"/>
            <p:cNvSpPr/>
            <p:nvPr/>
          </p:nvSpPr>
          <p:spPr>
            <a:xfrm>
              <a:off x="4086187" y="3397250"/>
              <a:ext cx="12738" cy="152400"/>
            </a:xfrm>
            <a:custGeom>
              <a:avLst/>
              <a:gdLst/>
              <a:ahLst/>
              <a:cxnLst/>
              <a:rect l="l" t="t" r="r" b="b"/>
              <a:pathLst>
                <a:path w="12738" h="152400" extrusionOk="0">
                  <a:moveTo>
                    <a:pt x="12738" y="0"/>
                  </a:moveTo>
                  <a:cubicBezTo>
                    <a:pt x="6652" y="25400"/>
                    <a:pt x="567" y="50800"/>
                    <a:pt x="38" y="76200"/>
                  </a:cubicBezTo>
                  <a:cubicBezTo>
                    <a:pt x="-491" y="101600"/>
                    <a:pt x="4536" y="127000"/>
                    <a:pt x="9563" y="152400"/>
                  </a:cubicBezTo>
                </a:path>
              </a:pathLst>
            </a:custGeom>
            <a:solidFill>
              <a:srgbClr val="FFC000"/>
            </a:solidFill>
            <a:ln w="2222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7" name="Google Shape;557;g5e157ff890_0_261"/>
            <p:cNvSpPr/>
            <p:nvPr/>
          </p:nvSpPr>
          <p:spPr>
            <a:xfrm>
              <a:off x="4537075" y="3879850"/>
              <a:ext cx="231775" cy="41275"/>
            </a:xfrm>
            <a:custGeom>
              <a:avLst/>
              <a:gdLst/>
              <a:ahLst/>
              <a:cxnLst/>
              <a:rect l="l" t="t" r="r" b="b"/>
              <a:pathLst>
                <a:path w="231775" h="41275" extrusionOk="0">
                  <a:moveTo>
                    <a:pt x="0" y="0"/>
                  </a:moveTo>
                  <a:cubicBezTo>
                    <a:pt x="41010" y="12435"/>
                    <a:pt x="82021" y="24871"/>
                    <a:pt x="120650" y="31750"/>
                  </a:cubicBezTo>
                  <a:cubicBezTo>
                    <a:pt x="159279" y="38629"/>
                    <a:pt x="195527" y="39952"/>
                    <a:pt x="231775" y="41275"/>
                  </a:cubicBezTo>
                </a:path>
              </a:pathLst>
            </a:custGeom>
            <a:solidFill>
              <a:srgbClr val="FFC000"/>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8" name="Google Shape;558;g5e157ff890_0_261"/>
            <p:cNvSpPr/>
            <p:nvPr/>
          </p:nvSpPr>
          <p:spPr>
            <a:xfrm>
              <a:off x="4994275" y="3933825"/>
              <a:ext cx="276225" cy="38100"/>
            </a:xfrm>
            <a:custGeom>
              <a:avLst/>
              <a:gdLst/>
              <a:ahLst/>
              <a:cxnLst/>
              <a:rect l="l" t="t" r="r" b="b"/>
              <a:pathLst>
                <a:path w="276225" h="38100" extrusionOk="0">
                  <a:moveTo>
                    <a:pt x="0" y="0"/>
                  </a:moveTo>
                  <a:cubicBezTo>
                    <a:pt x="64293" y="14287"/>
                    <a:pt x="128587" y="28575"/>
                    <a:pt x="174625" y="34925"/>
                  </a:cubicBezTo>
                  <a:cubicBezTo>
                    <a:pt x="220663" y="41275"/>
                    <a:pt x="206375" y="15875"/>
                    <a:pt x="276225" y="38100"/>
                  </a:cubicBezTo>
                </a:path>
              </a:pathLst>
            </a:custGeom>
            <a:solidFill>
              <a:srgbClr val="FFC000"/>
            </a:solidFill>
            <a:ln w="28575"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9" name="Google Shape;559;g5e157ff890_0_261"/>
            <p:cNvSpPr/>
            <p:nvPr/>
          </p:nvSpPr>
          <p:spPr>
            <a:xfrm>
              <a:off x="5581650" y="3990975"/>
              <a:ext cx="349250" cy="36063"/>
            </a:xfrm>
            <a:custGeom>
              <a:avLst/>
              <a:gdLst/>
              <a:ahLst/>
              <a:cxnLst/>
              <a:rect l="l" t="t" r="r" b="b"/>
              <a:pathLst>
                <a:path w="349250" h="36063" extrusionOk="0">
                  <a:moveTo>
                    <a:pt x="0" y="0"/>
                  </a:moveTo>
                  <a:cubicBezTo>
                    <a:pt x="37571" y="12964"/>
                    <a:pt x="75142" y="25929"/>
                    <a:pt x="133350" y="31750"/>
                  </a:cubicBezTo>
                  <a:cubicBezTo>
                    <a:pt x="191558" y="37571"/>
                    <a:pt x="270404" y="36248"/>
                    <a:pt x="349250" y="34925"/>
                  </a:cubicBezTo>
                </a:path>
              </a:pathLst>
            </a:custGeom>
            <a:solidFill>
              <a:srgbClr val="FFC000"/>
            </a:solidFill>
            <a:ln w="317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0" name="Google Shape;560;g5e157ff890_0_261"/>
            <p:cNvSpPr/>
            <p:nvPr/>
          </p:nvSpPr>
          <p:spPr>
            <a:xfrm>
              <a:off x="6464300" y="4029075"/>
              <a:ext cx="457200" cy="29419"/>
            </a:xfrm>
            <a:custGeom>
              <a:avLst/>
              <a:gdLst/>
              <a:ahLst/>
              <a:cxnLst/>
              <a:rect l="l" t="t" r="r" b="b"/>
              <a:pathLst>
                <a:path w="457200" h="29419" extrusionOk="0">
                  <a:moveTo>
                    <a:pt x="0" y="0"/>
                  </a:moveTo>
                  <a:cubicBezTo>
                    <a:pt x="114300" y="12700"/>
                    <a:pt x="228600" y="25400"/>
                    <a:pt x="304800" y="28575"/>
                  </a:cubicBezTo>
                  <a:cubicBezTo>
                    <a:pt x="381000" y="31750"/>
                    <a:pt x="419100" y="25400"/>
                    <a:pt x="457200" y="19050"/>
                  </a:cubicBezTo>
                </a:path>
              </a:pathLst>
            </a:custGeom>
            <a:solidFill>
              <a:srgbClr val="FFC000"/>
            </a:solidFill>
            <a:ln w="3175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61" name="Google Shape;561;g5e157ff890_0_261"/>
          <p:cNvGrpSpPr/>
          <p:nvPr/>
        </p:nvGrpSpPr>
        <p:grpSpPr>
          <a:xfrm>
            <a:off x="1702392" y="3007866"/>
            <a:ext cx="2132585" cy="432767"/>
            <a:chOff x="5692877" y="2495275"/>
            <a:chExt cx="3111900" cy="631500"/>
          </a:xfrm>
        </p:grpSpPr>
        <p:sp>
          <p:nvSpPr>
            <p:cNvPr id="562" name="Google Shape;562;g5e157ff890_0_261"/>
            <p:cNvSpPr/>
            <p:nvPr/>
          </p:nvSpPr>
          <p:spPr>
            <a:xfrm>
              <a:off x="5692877" y="2495275"/>
              <a:ext cx="3111900" cy="631500"/>
            </a:xfrm>
            <a:prstGeom prst="parallelogram">
              <a:avLst>
                <a:gd name="adj" fmla="val 104588"/>
              </a:avLst>
            </a:prstGeom>
            <a:solidFill>
              <a:srgbClr val="68933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3" name="Google Shape;563;g5e157ff890_0_261"/>
            <p:cNvSpPr/>
            <p:nvPr/>
          </p:nvSpPr>
          <p:spPr>
            <a:xfrm>
              <a:off x="5919029" y="2836603"/>
              <a:ext cx="2517000" cy="68700"/>
            </a:xfrm>
            <a:prstGeom prst="parallelogram">
              <a:avLst>
                <a:gd name="adj" fmla="val 103018"/>
              </a:avLst>
            </a:prstGeom>
            <a:solidFill>
              <a:srgbClr val="B8D98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4" name="Google Shape;564;g5e157ff890_0_261"/>
            <p:cNvSpPr/>
            <p:nvPr/>
          </p:nvSpPr>
          <p:spPr>
            <a:xfrm>
              <a:off x="6071429" y="2694039"/>
              <a:ext cx="2517000" cy="68700"/>
            </a:xfrm>
            <a:prstGeom prst="parallelogram">
              <a:avLst>
                <a:gd name="adj" fmla="val 103018"/>
              </a:avLst>
            </a:prstGeom>
            <a:solidFill>
              <a:srgbClr val="B8D98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5" name="Google Shape;565;g5e157ff890_0_261"/>
            <p:cNvSpPr/>
            <p:nvPr/>
          </p:nvSpPr>
          <p:spPr>
            <a:xfrm>
              <a:off x="6223829" y="2551473"/>
              <a:ext cx="2517000" cy="68700"/>
            </a:xfrm>
            <a:prstGeom prst="parallelogram">
              <a:avLst>
                <a:gd name="adj" fmla="val 103018"/>
              </a:avLst>
            </a:prstGeom>
            <a:solidFill>
              <a:srgbClr val="B8D98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6" name="Google Shape;566;g5e157ff890_0_261"/>
            <p:cNvSpPr/>
            <p:nvPr/>
          </p:nvSpPr>
          <p:spPr>
            <a:xfrm>
              <a:off x="5761715" y="2989003"/>
              <a:ext cx="2517000" cy="68700"/>
            </a:xfrm>
            <a:prstGeom prst="parallelogram">
              <a:avLst>
                <a:gd name="adj" fmla="val 103018"/>
              </a:avLst>
            </a:prstGeom>
            <a:solidFill>
              <a:srgbClr val="B8D98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567" name="Google Shape;567;g5e157ff890_0_261"/>
          <p:cNvGrpSpPr/>
          <p:nvPr/>
        </p:nvGrpSpPr>
        <p:grpSpPr>
          <a:xfrm>
            <a:off x="2705581" y="1821054"/>
            <a:ext cx="1103662" cy="1678689"/>
            <a:chOff x="942975" y="1584255"/>
            <a:chExt cx="2114700" cy="3216495"/>
          </a:xfrm>
        </p:grpSpPr>
        <p:sp>
          <p:nvSpPr>
            <p:cNvPr id="568" name="Google Shape;568;g5e157ff890_0_261"/>
            <p:cNvSpPr/>
            <p:nvPr/>
          </p:nvSpPr>
          <p:spPr>
            <a:xfrm>
              <a:off x="942975" y="3829050"/>
              <a:ext cx="2114700" cy="971700"/>
            </a:xfrm>
            <a:prstGeom prst="cube">
              <a:avLst>
                <a:gd name="adj" fmla="val 25000"/>
              </a:avLst>
            </a:pr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69" name="Google Shape;569;g5e157ff890_0_261"/>
            <p:cNvSpPr/>
            <p:nvPr/>
          </p:nvSpPr>
          <p:spPr>
            <a:xfrm>
              <a:off x="1104899" y="3400425"/>
              <a:ext cx="1443000" cy="628500"/>
            </a:xfrm>
            <a:prstGeom prst="cube">
              <a:avLst>
                <a:gd name="adj" fmla="val 25000"/>
              </a:avLst>
            </a:pr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0" name="Google Shape;570;g5e157ff890_0_261"/>
            <p:cNvSpPr/>
            <p:nvPr/>
          </p:nvSpPr>
          <p:spPr>
            <a:xfrm>
              <a:off x="1278567" y="2551814"/>
              <a:ext cx="314400" cy="963600"/>
            </a:xfrm>
            <a:prstGeom prst="can">
              <a:avLst>
                <a:gd name="adj" fmla="val 25000"/>
              </a:avLst>
            </a:pr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1" name="Google Shape;571;g5e157ff890_0_261"/>
            <p:cNvSpPr/>
            <p:nvPr/>
          </p:nvSpPr>
          <p:spPr>
            <a:xfrm>
              <a:off x="1690523" y="2551814"/>
              <a:ext cx="314400" cy="963600"/>
            </a:xfrm>
            <a:prstGeom prst="can">
              <a:avLst>
                <a:gd name="adj" fmla="val 25000"/>
              </a:avLst>
            </a:pr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2" name="Google Shape;572;g5e157ff890_0_261"/>
            <p:cNvSpPr/>
            <p:nvPr/>
          </p:nvSpPr>
          <p:spPr>
            <a:xfrm>
              <a:off x="2102479" y="2551814"/>
              <a:ext cx="314400" cy="963600"/>
            </a:xfrm>
            <a:prstGeom prst="can">
              <a:avLst>
                <a:gd name="adj" fmla="val 25000"/>
              </a:avLst>
            </a:pr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3" name="Google Shape;573;g5e157ff890_0_261"/>
            <p:cNvSpPr/>
            <p:nvPr/>
          </p:nvSpPr>
          <p:spPr>
            <a:xfrm>
              <a:off x="1328183" y="3636335"/>
              <a:ext cx="157200" cy="192600"/>
            </a:xfrm>
            <a:prstGeom prst="rect">
              <a:avLst/>
            </a:prstGeom>
            <a:solidFill>
              <a:srgbClr val="3A3838"/>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4" name="Google Shape;574;g5e157ff890_0_261"/>
            <p:cNvSpPr/>
            <p:nvPr/>
          </p:nvSpPr>
          <p:spPr>
            <a:xfrm>
              <a:off x="1563927" y="3636335"/>
              <a:ext cx="157200" cy="192600"/>
            </a:xfrm>
            <a:prstGeom prst="rect">
              <a:avLst/>
            </a:prstGeom>
            <a:solidFill>
              <a:srgbClr val="3A3838"/>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5" name="Google Shape;575;g5e157ff890_0_261"/>
            <p:cNvSpPr/>
            <p:nvPr/>
          </p:nvSpPr>
          <p:spPr>
            <a:xfrm>
              <a:off x="1799671" y="3636334"/>
              <a:ext cx="157200" cy="192600"/>
            </a:xfrm>
            <a:prstGeom prst="rect">
              <a:avLst/>
            </a:prstGeom>
            <a:solidFill>
              <a:srgbClr val="3A3838"/>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6" name="Google Shape;576;g5e157ff890_0_261"/>
            <p:cNvSpPr/>
            <p:nvPr/>
          </p:nvSpPr>
          <p:spPr>
            <a:xfrm>
              <a:off x="2035415" y="3636334"/>
              <a:ext cx="157200" cy="192600"/>
            </a:xfrm>
            <a:prstGeom prst="rect">
              <a:avLst/>
            </a:prstGeom>
            <a:solidFill>
              <a:srgbClr val="3A3838"/>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7" name="Google Shape;577;g5e157ff890_0_261"/>
            <p:cNvSpPr/>
            <p:nvPr/>
          </p:nvSpPr>
          <p:spPr>
            <a:xfrm>
              <a:off x="2416804" y="4444409"/>
              <a:ext cx="198900" cy="356100"/>
            </a:xfrm>
            <a:prstGeom prst="rect">
              <a:avLst/>
            </a:prstGeom>
            <a:solidFill>
              <a:srgbClr val="3A3838"/>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8" name="Google Shape;578;g5e157ff890_0_261"/>
            <p:cNvSpPr/>
            <p:nvPr/>
          </p:nvSpPr>
          <p:spPr>
            <a:xfrm rot="1673633">
              <a:off x="1458916" y="1626819"/>
              <a:ext cx="285331" cy="929135"/>
            </a:xfrm>
            <a:prstGeom prst="cloud">
              <a:avLst/>
            </a:prstGeom>
            <a:solidFill>
              <a:schemeClr val="lt2"/>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79" name="Google Shape;579;g5e157ff890_0_261"/>
            <p:cNvSpPr/>
            <p:nvPr/>
          </p:nvSpPr>
          <p:spPr>
            <a:xfrm rot="1673633">
              <a:off x="1892739" y="1597047"/>
              <a:ext cx="285331" cy="929135"/>
            </a:xfrm>
            <a:prstGeom prst="cloud">
              <a:avLst/>
            </a:prstGeom>
            <a:solidFill>
              <a:schemeClr val="lt2"/>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80" name="Google Shape;580;g5e157ff890_0_261"/>
            <p:cNvSpPr/>
            <p:nvPr/>
          </p:nvSpPr>
          <p:spPr>
            <a:xfrm rot="1673633">
              <a:off x="2325084" y="1626820"/>
              <a:ext cx="285331" cy="929135"/>
            </a:xfrm>
            <a:prstGeom prst="cloud">
              <a:avLst/>
            </a:prstGeom>
            <a:solidFill>
              <a:schemeClr val="lt2"/>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581" name="Google Shape;581;g5e157ff890_0_261"/>
          <p:cNvSpPr/>
          <p:nvPr/>
        </p:nvSpPr>
        <p:spPr>
          <a:xfrm>
            <a:off x="1346725" y="1658075"/>
            <a:ext cx="1570500" cy="401400"/>
          </a:xfrm>
          <a:prstGeom prst="roundRect">
            <a:avLst>
              <a:gd name="adj" fmla="val 16667"/>
            </a:avLst>
          </a:prstGeom>
          <a:solidFill>
            <a:srgbClr val="379CC3">
              <a:alpha val="39660"/>
            </a:srgbClr>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434343"/>
                </a:solidFill>
                <a:latin typeface="Century Gothic"/>
                <a:ea typeface="Century Gothic"/>
                <a:cs typeface="Century Gothic"/>
                <a:sym typeface="Century Gothic"/>
              </a:rPr>
              <a:t>Transportation</a:t>
            </a:r>
            <a:endParaRPr sz="1500">
              <a:solidFill>
                <a:srgbClr val="434343"/>
              </a:solidFill>
            </a:endParaRPr>
          </a:p>
        </p:txBody>
      </p:sp>
      <p:sp>
        <p:nvSpPr>
          <p:cNvPr id="582" name="Google Shape;582;g5e157ff890_0_261"/>
          <p:cNvSpPr/>
          <p:nvPr/>
        </p:nvSpPr>
        <p:spPr>
          <a:xfrm>
            <a:off x="815575" y="2199025"/>
            <a:ext cx="1408500" cy="401400"/>
          </a:xfrm>
          <a:prstGeom prst="roundRect">
            <a:avLst>
              <a:gd name="adj" fmla="val 16667"/>
            </a:avLst>
          </a:prstGeom>
          <a:solidFill>
            <a:srgbClr val="379CC3">
              <a:alpha val="39660"/>
            </a:srgbClr>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434343"/>
                </a:solidFill>
                <a:latin typeface="Century Gothic"/>
                <a:ea typeface="Century Gothic"/>
                <a:cs typeface="Century Gothic"/>
                <a:sym typeface="Century Gothic"/>
              </a:rPr>
              <a:t>Agriculture</a:t>
            </a:r>
            <a:endParaRPr sz="1500">
              <a:solidFill>
                <a:srgbClr val="434343"/>
              </a:solidFill>
            </a:endParaRPr>
          </a:p>
        </p:txBody>
      </p:sp>
      <p:sp>
        <p:nvSpPr>
          <p:cNvPr id="583" name="Google Shape;583;g5e157ff890_0_261"/>
          <p:cNvSpPr/>
          <p:nvPr/>
        </p:nvSpPr>
        <p:spPr>
          <a:xfrm>
            <a:off x="5324341" y="1658073"/>
            <a:ext cx="1502400" cy="666600"/>
          </a:xfrm>
          <a:prstGeom prst="roundRect">
            <a:avLst>
              <a:gd name="adj" fmla="val 16667"/>
            </a:avLst>
          </a:prstGeom>
          <a:solidFill>
            <a:srgbClr val="379CC3">
              <a:alpha val="39660"/>
            </a:srgbClr>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434343"/>
                </a:solidFill>
                <a:latin typeface="Century Gothic"/>
                <a:ea typeface="Century Gothic"/>
                <a:cs typeface="Century Gothic"/>
                <a:sym typeface="Century Gothic"/>
              </a:rPr>
              <a:t>Atmospheric</a:t>
            </a:r>
            <a:endParaRPr sz="1500">
              <a:solidFill>
                <a:srgbClr val="434343"/>
              </a:solidFill>
            </a:endParaRPr>
          </a:p>
          <a:p>
            <a:pPr marL="0" marR="0" lvl="0" indent="0" algn="ctr" rtl="0">
              <a:lnSpc>
                <a:spcPct val="100000"/>
              </a:lnSpc>
              <a:spcBef>
                <a:spcPts val="0"/>
              </a:spcBef>
              <a:spcAft>
                <a:spcPts val="0"/>
              </a:spcAft>
              <a:buNone/>
            </a:pPr>
            <a:r>
              <a:rPr lang="en-US" sz="1500" b="0" i="0" u="none" strike="noStrike" cap="none">
                <a:solidFill>
                  <a:srgbClr val="434343"/>
                </a:solidFill>
                <a:latin typeface="Century Gothic"/>
                <a:ea typeface="Century Gothic"/>
                <a:cs typeface="Century Gothic"/>
                <a:sym typeface="Century Gothic"/>
              </a:rPr>
              <a:t>Nitrogen</a:t>
            </a:r>
            <a:endParaRPr sz="1500">
              <a:solidFill>
                <a:srgbClr val="434343"/>
              </a:solidFill>
            </a:endParaRPr>
          </a:p>
        </p:txBody>
      </p:sp>
      <p:sp>
        <p:nvSpPr>
          <p:cNvPr id="584" name="Google Shape;584;g5e157ff890_0_261"/>
          <p:cNvSpPr/>
          <p:nvPr/>
        </p:nvSpPr>
        <p:spPr>
          <a:xfrm>
            <a:off x="10481990" y="1956565"/>
            <a:ext cx="1502400" cy="666600"/>
          </a:xfrm>
          <a:prstGeom prst="roundRect">
            <a:avLst>
              <a:gd name="adj" fmla="val 16667"/>
            </a:avLst>
          </a:prstGeom>
          <a:solidFill>
            <a:srgbClr val="379CC3">
              <a:alpha val="39660"/>
            </a:srgbClr>
          </a:solidFill>
          <a:ln w="12700" cap="flat" cmpd="sng">
            <a:solidFill>
              <a:srgbClr val="AEABA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500" b="0" i="0" u="none" strike="noStrike" cap="none">
                <a:solidFill>
                  <a:srgbClr val="434343"/>
                </a:solidFill>
                <a:latin typeface="Century Gothic"/>
                <a:ea typeface="Century Gothic"/>
                <a:cs typeface="Century Gothic"/>
                <a:sym typeface="Century Gothic"/>
              </a:rPr>
              <a:t>Nutrient </a:t>
            </a:r>
            <a:endParaRPr sz="1500">
              <a:solidFill>
                <a:srgbClr val="434343"/>
              </a:solidFill>
            </a:endParaRPr>
          </a:p>
          <a:p>
            <a:pPr marL="0" marR="0" lvl="0" indent="0" algn="ctr" rtl="0">
              <a:lnSpc>
                <a:spcPct val="100000"/>
              </a:lnSpc>
              <a:spcBef>
                <a:spcPts val="0"/>
              </a:spcBef>
              <a:spcAft>
                <a:spcPts val="0"/>
              </a:spcAft>
              <a:buNone/>
            </a:pPr>
            <a:r>
              <a:rPr lang="en-US" sz="1500" b="0" i="0" u="none" strike="noStrike" cap="none">
                <a:solidFill>
                  <a:srgbClr val="434343"/>
                </a:solidFill>
                <a:latin typeface="Century Gothic"/>
                <a:ea typeface="Century Gothic"/>
                <a:cs typeface="Century Gothic"/>
                <a:sym typeface="Century Gothic"/>
              </a:rPr>
              <a:t>Deposition</a:t>
            </a:r>
            <a:endParaRPr sz="1500">
              <a:solidFill>
                <a:srgbClr val="434343"/>
              </a:solidFill>
            </a:endParaRPr>
          </a:p>
        </p:txBody>
      </p:sp>
      <p:sp>
        <p:nvSpPr>
          <p:cNvPr id="585" name="Google Shape;585;g5e157ff890_0_261"/>
          <p:cNvSpPr txBox="1"/>
          <p:nvPr/>
        </p:nvSpPr>
        <p:spPr>
          <a:xfrm>
            <a:off x="7881700" y="6764250"/>
            <a:ext cx="4335900" cy="4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chemeClr val="lt1"/>
                </a:solidFill>
                <a:latin typeface="Century Gothic"/>
                <a:ea typeface="Century Gothic"/>
                <a:cs typeface="Century Gothic"/>
                <a:sym typeface="Century Gothic"/>
              </a:rPr>
              <a:t>Images: Rocky Mountain Water Resources II Team, Dr. Bella Oleksy</a:t>
            </a:r>
            <a:endParaRPr sz="1000" b="0" i="0" u="none" strike="noStrike" cap="none">
              <a:solidFill>
                <a:schemeClr val="lt1"/>
              </a:solidFill>
              <a:latin typeface="Century Gothic"/>
              <a:ea typeface="Century Gothic"/>
              <a:cs typeface="Century Gothic"/>
              <a:sym typeface="Century Gothic"/>
            </a:endParaRPr>
          </a:p>
        </p:txBody>
      </p:sp>
      <p:sp>
        <p:nvSpPr>
          <p:cNvPr id="586" name="Google Shape;586;g5e157ff890_0_261"/>
          <p:cNvSpPr/>
          <p:nvPr/>
        </p:nvSpPr>
        <p:spPr>
          <a:xfrm rot="-5400475">
            <a:off x="3780325" y="119925"/>
            <a:ext cx="2171700" cy="5819400"/>
          </a:xfrm>
          <a:prstGeom prst="arc">
            <a:avLst>
              <a:gd name="adj1" fmla="val 18636346"/>
              <a:gd name="adj2" fmla="val 1237402"/>
            </a:avLst>
          </a:prstGeom>
          <a:noFill/>
          <a:ln w="38100" cap="flat" cmpd="sng">
            <a:solidFill>
              <a:schemeClr val="dk2"/>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5e157ff890_0_261"/>
          <p:cNvSpPr/>
          <p:nvPr/>
        </p:nvSpPr>
        <p:spPr>
          <a:xfrm rot="-6974526" flipH="1">
            <a:off x="6598644" y="-2446912"/>
            <a:ext cx="2332614" cy="5819331"/>
          </a:xfrm>
          <a:prstGeom prst="arc">
            <a:avLst>
              <a:gd name="adj1" fmla="val 18483082"/>
              <a:gd name="adj2" fmla="val 1237402"/>
            </a:avLst>
          </a:prstGeom>
          <a:noFill/>
          <a:ln w="38100" cap="flat" cmpd="sng">
            <a:solidFill>
              <a:schemeClr val="dk2"/>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5e157ff890_0_261"/>
          <p:cNvSpPr/>
          <p:nvPr/>
        </p:nvSpPr>
        <p:spPr>
          <a:xfrm>
            <a:off x="9792825" y="1037375"/>
            <a:ext cx="1318500" cy="1678800"/>
          </a:xfrm>
          <a:prstGeom prst="arc">
            <a:avLst>
              <a:gd name="adj1" fmla="val 16200000"/>
              <a:gd name="adj2" fmla="val 0"/>
            </a:avLst>
          </a:prstGeom>
          <a:noFill/>
          <a:ln w="38100" cap="flat" cmpd="sng">
            <a:solidFill>
              <a:schemeClr val="dk2"/>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g5e157ff890_0_261"/>
          <p:cNvSpPr/>
          <p:nvPr/>
        </p:nvSpPr>
        <p:spPr>
          <a:xfrm rot="5138050">
            <a:off x="9830111" y="2419173"/>
            <a:ext cx="2045335" cy="724805"/>
          </a:xfrm>
          <a:prstGeom prst="arc">
            <a:avLst>
              <a:gd name="adj1" fmla="val 16200000"/>
              <a:gd name="adj2" fmla="val 21238258"/>
            </a:avLst>
          </a:prstGeom>
          <a:noFill/>
          <a:ln w="38100" cap="flat" cmpd="sng">
            <a:solidFill>
              <a:schemeClr val="dk2"/>
            </a:solidFill>
            <a:prstDash val="solid"/>
            <a:round/>
            <a:headEnd type="none"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
                                        <p:tgtEl>
                                          <p:spTgt spid="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g5c45c4c98f_0_51"/>
          <p:cNvSpPr txBox="1"/>
          <p:nvPr/>
        </p:nvSpPr>
        <p:spPr>
          <a:xfrm>
            <a:off x="1257308" y="342900"/>
            <a:ext cx="104394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379CC3"/>
                </a:solidFill>
                <a:latin typeface="Century Gothic"/>
                <a:ea typeface="Century Gothic"/>
                <a:cs typeface="Century Gothic"/>
                <a:sym typeface="Century Gothic"/>
              </a:rPr>
              <a:t>Community Concerns</a:t>
            </a:r>
            <a:endParaRPr/>
          </a:p>
        </p:txBody>
      </p:sp>
      <p:pic>
        <p:nvPicPr>
          <p:cNvPr id="596" name="Google Shape;596;g5c45c4c98f_0_51"/>
          <p:cNvPicPr preferRelativeResize="0"/>
          <p:nvPr/>
        </p:nvPicPr>
        <p:blipFill>
          <a:blip r:embed="rId3">
            <a:alphaModFix/>
          </a:blip>
          <a:stretch>
            <a:fillRect/>
          </a:stretch>
        </p:blipFill>
        <p:spPr>
          <a:xfrm>
            <a:off x="8065031" y="1112400"/>
            <a:ext cx="3622193" cy="4752125"/>
          </a:xfrm>
          <a:prstGeom prst="rect">
            <a:avLst/>
          </a:prstGeom>
          <a:noFill/>
          <a:ln>
            <a:noFill/>
          </a:ln>
          <a:effectLst>
            <a:outerShdw blurRad="57150" dist="19050" dir="5400000" algn="bl" rotWithShape="0">
              <a:srgbClr val="000000">
                <a:alpha val="50000"/>
              </a:srgbClr>
            </a:outerShdw>
          </a:effectLst>
        </p:spPr>
      </p:pic>
      <p:sp>
        <p:nvSpPr>
          <p:cNvPr id="597" name="Google Shape;597;g5c45c4c98f_0_51"/>
          <p:cNvSpPr/>
          <p:nvPr/>
        </p:nvSpPr>
        <p:spPr>
          <a:xfrm>
            <a:off x="3849875" y="4216748"/>
            <a:ext cx="379200" cy="438900"/>
          </a:xfrm>
          <a:prstGeom prst="downArrow">
            <a:avLst>
              <a:gd name="adj1" fmla="val 50000"/>
              <a:gd name="adj2" fmla="val 50000"/>
            </a:avLst>
          </a:prstGeom>
          <a:solidFill>
            <a:srgbClr val="379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5c45c4c98f_0_51"/>
          <p:cNvSpPr/>
          <p:nvPr/>
        </p:nvSpPr>
        <p:spPr>
          <a:xfrm>
            <a:off x="1859108" y="1593513"/>
            <a:ext cx="4219800" cy="1189800"/>
          </a:xfrm>
          <a:prstGeom prst="roundRect">
            <a:avLst>
              <a:gd name="adj" fmla="val 16667"/>
            </a:avLst>
          </a:prstGeom>
          <a:solidFill>
            <a:srgbClr val="379CC3">
              <a:alpha val="3966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5c45c4c98f_0_51"/>
          <p:cNvSpPr/>
          <p:nvPr/>
        </p:nvSpPr>
        <p:spPr>
          <a:xfrm>
            <a:off x="2413296" y="3230433"/>
            <a:ext cx="3187500" cy="978300"/>
          </a:xfrm>
          <a:prstGeom prst="roundRect">
            <a:avLst>
              <a:gd name="adj" fmla="val 16667"/>
            </a:avLst>
          </a:prstGeom>
          <a:solidFill>
            <a:srgbClr val="379CC3">
              <a:alpha val="396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g5c45c4c98f_0_51"/>
          <p:cNvSpPr/>
          <p:nvPr/>
        </p:nvSpPr>
        <p:spPr>
          <a:xfrm>
            <a:off x="460750" y="4655675"/>
            <a:ext cx="7092600" cy="1189800"/>
          </a:xfrm>
          <a:prstGeom prst="roundRect">
            <a:avLst>
              <a:gd name="adj" fmla="val 16667"/>
            </a:avLst>
          </a:prstGeom>
          <a:solidFill>
            <a:srgbClr val="379CC3">
              <a:alpha val="39660"/>
            </a:srgbClr>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g5c45c4c98f_0_51"/>
          <p:cNvSpPr/>
          <p:nvPr/>
        </p:nvSpPr>
        <p:spPr>
          <a:xfrm>
            <a:off x="4078276" y="1737520"/>
            <a:ext cx="1825800" cy="886500"/>
          </a:xfrm>
          <a:prstGeom prst="roundRect">
            <a:avLst>
              <a:gd name="adj" fmla="val 16667"/>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434343"/>
                </a:solidFill>
                <a:latin typeface="Century Gothic"/>
                <a:ea typeface="Century Gothic"/>
                <a:cs typeface="Century Gothic"/>
                <a:sym typeface="Century Gothic"/>
              </a:rPr>
              <a:t>Warming air and water temperatures</a:t>
            </a:r>
            <a:endParaRPr sz="1600">
              <a:solidFill>
                <a:srgbClr val="434343"/>
              </a:solidFill>
              <a:latin typeface="Century Gothic"/>
              <a:ea typeface="Century Gothic"/>
              <a:cs typeface="Century Gothic"/>
              <a:sym typeface="Century Gothic"/>
            </a:endParaRPr>
          </a:p>
        </p:txBody>
      </p:sp>
      <p:sp>
        <p:nvSpPr>
          <p:cNvPr id="602" name="Google Shape;602;g5c45c4c98f_0_51"/>
          <p:cNvSpPr/>
          <p:nvPr/>
        </p:nvSpPr>
        <p:spPr>
          <a:xfrm>
            <a:off x="2051108" y="1737520"/>
            <a:ext cx="1825800" cy="886500"/>
          </a:xfrm>
          <a:prstGeom prst="roundRect">
            <a:avLst>
              <a:gd name="adj" fmla="val 16667"/>
            </a:avLst>
          </a:prstGeom>
          <a:solidFill>
            <a:srgbClr val="EFEFEF"/>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434343"/>
                </a:solidFill>
                <a:latin typeface="Century Gothic"/>
                <a:ea typeface="Century Gothic"/>
                <a:cs typeface="Century Gothic"/>
                <a:sym typeface="Century Gothic"/>
              </a:rPr>
              <a:t>Elevated nutrient inputs</a:t>
            </a:r>
            <a:endParaRPr sz="1600">
              <a:solidFill>
                <a:srgbClr val="434343"/>
              </a:solidFill>
              <a:latin typeface="Century Gothic"/>
              <a:ea typeface="Century Gothic"/>
              <a:cs typeface="Century Gothic"/>
              <a:sym typeface="Century Gothic"/>
            </a:endParaRPr>
          </a:p>
        </p:txBody>
      </p:sp>
      <p:sp>
        <p:nvSpPr>
          <p:cNvPr id="603" name="Google Shape;603;g5c45c4c98f_0_51"/>
          <p:cNvSpPr/>
          <p:nvPr/>
        </p:nvSpPr>
        <p:spPr>
          <a:xfrm>
            <a:off x="3849875" y="2783326"/>
            <a:ext cx="379200" cy="438900"/>
          </a:xfrm>
          <a:prstGeom prst="downArrow">
            <a:avLst>
              <a:gd name="adj1" fmla="val 50000"/>
              <a:gd name="adj2" fmla="val 42697"/>
            </a:avLst>
          </a:prstGeom>
          <a:solidFill>
            <a:srgbClr val="379CC3"/>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5c45c4c98f_0_51"/>
          <p:cNvSpPr/>
          <p:nvPr/>
        </p:nvSpPr>
        <p:spPr>
          <a:xfrm>
            <a:off x="2607294" y="3383137"/>
            <a:ext cx="2798100" cy="651600"/>
          </a:xfrm>
          <a:prstGeom prst="roundRect">
            <a:avLst>
              <a:gd name="adj" fmla="val 16667"/>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434343"/>
                </a:solidFill>
                <a:latin typeface="Century Gothic"/>
                <a:ea typeface="Century Gothic"/>
                <a:cs typeface="Century Gothic"/>
                <a:sym typeface="Century Gothic"/>
              </a:rPr>
              <a:t>Increased algal biomass</a:t>
            </a:r>
            <a:endParaRPr sz="1600">
              <a:solidFill>
                <a:srgbClr val="434343"/>
              </a:solidFill>
              <a:latin typeface="Century Gothic"/>
              <a:ea typeface="Century Gothic"/>
              <a:cs typeface="Century Gothic"/>
              <a:sym typeface="Century Gothic"/>
            </a:endParaRPr>
          </a:p>
        </p:txBody>
      </p:sp>
      <p:grpSp>
        <p:nvGrpSpPr>
          <p:cNvPr id="605" name="Google Shape;605;g5c45c4c98f_0_51"/>
          <p:cNvGrpSpPr/>
          <p:nvPr/>
        </p:nvGrpSpPr>
        <p:grpSpPr>
          <a:xfrm>
            <a:off x="629417" y="4814885"/>
            <a:ext cx="6755182" cy="886612"/>
            <a:chOff x="659775" y="4097525"/>
            <a:chExt cx="5241451" cy="673513"/>
          </a:xfrm>
        </p:grpSpPr>
        <p:sp>
          <p:nvSpPr>
            <p:cNvPr id="606" name="Google Shape;606;g5c45c4c98f_0_51"/>
            <p:cNvSpPr/>
            <p:nvPr/>
          </p:nvSpPr>
          <p:spPr>
            <a:xfrm>
              <a:off x="659775" y="4097525"/>
              <a:ext cx="1416600" cy="673500"/>
            </a:xfrm>
            <a:prstGeom prst="roundRect">
              <a:avLst>
                <a:gd name="adj" fmla="val 16667"/>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434343"/>
                  </a:solidFill>
                  <a:latin typeface="Century Gothic"/>
                  <a:ea typeface="Century Gothic"/>
                  <a:cs typeface="Century Gothic"/>
                  <a:sym typeface="Century Gothic"/>
                </a:rPr>
                <a:t>Reduced water quality</a:t>
              </a:r>
              <a:endParaRPr sz="1600">
                <a:solidFill>
                  <a:srgbClr val="434343"/>
                </a:solidFill>
                <a:latin typeface="Century Gothic"/>
                <a:ea typeface="Century Gothic"/>
                <a:cs typeface="Century Gothic"/>
                <a:sym typeface="Century Gothic"/>
              </a:endParaRPr>
            </a:p>
          </p:txBody>
        </p:sp>
        <p:sp>
          <p:nvSpPr>
            <p:cNvPr id="607" name="Google Shape;607;g5c45c4c98f_0_51"/>
            <p:cNvSpPr/>
            <p:nvPr/>
          </p:nvSpPr>
          <p:spPr>
            <a:xfrm>
              <a:off x="4374526" y="4097525"/>
              <a:ext cx="1526700" cy="673500"/>
            </a:xfrm>
            <a:prstGeom prst="roundRect">
              <a:avLst>
                <a:gd name="adj" fmla="val 16667"/>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434343"/>
                  </a:solidFill>
                  <a:latin typeface="Century Gothic"/>
                  <a:ea typeface="Century Gothic"/>
                  <a:cs typeface="Century Gothic"/>
                  <a:sym typeface="Century Gothic"/>
                </a:rPr>
                <a:t>Diminished aesthetics </a:t>
              </a:r>
              <a:endParaRPr sz="1600">
                <a:solidFill>
                  <a:srgbClr val="434343"/>
                </a:solidFill>
                <a:latin typeface="Century Gothic"/>
                <a:ea typeface="Century Gothic"/>
                <a:cs typeface="Century Gothic"/>
                <a:sym typeface="Century Gothic"/>
              </a:endParaRPr>
            </a:p>
          </p:txBody>
        </p:sp>
        <p:sp>
          <p:nvSpPr>
            <p:cNvPr id="608" name="Google Shape;608;g5c45c4c98f_0_51"/>
            <p:cNvSpPr/>
            <p:nvPr/>
          </p:nvSpPr>
          <p:spPr>
            <a:xfrm>
              <a:off x="2275750" y="4097538"/>
              <a:ext cx="1935600" cy="673500"/>
            </a:xfrm>
            <a:prstGeom prst="roundRect">
              <a:avLst>
                <a:gd name="adj" fmla="val 16667"/>
              </a:avLst>
            </a:prstGeom>
            <a:solidFill>
              <a:srgbClr val="E9EDEE"/>
            </a:solidFill>
            <a:ln w="9525" cap="flat" cmpd="sng">
              <a:solidFill>
                <a:srgbClr val="1A1A1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a:solidFill>
                    <a:srgbClr val="434343"/>
                  </a:solidFill>
                  <a:latin typeface="Century Gothic"/>
                  <a:ea typeface="Century Gothic"/>
                  <a:cs typeface="Century Gothic"/>
                  <a:sym typeface="Century Gothic"/>
                </a:rPr>
                <a:t>Cascading effects to aquatic life</a:t>
              </a:r>
              <a:endParaRPr sz="1600">
                <a:solidFill>
                  <a:srgbClr val="434343"/>
                </a:solidFill>
                <a:latin typeface="Century Gothic"/>
                <a:ea typeface="Century Gothic"/>
                <a:cs typeface="Century Gothic"/>
                <a:sym typeface="Century Gothic"/>
              </a:endParaRPr>
            </a:p>
          </p:txBody>
        </p:sp>
      </p:grpSp>
      <p:sp>
        <p:nvSpPr>
          <p:cNvPr id="609" name="Google Shape;609;g5c45c4c98f_0_51"/>
          <p:cNvSpPr txBox="1"/>
          <p:nvPr/>
        </p:nvSpPr>
        <p:spPr>
          <a:xfrm>
            <a:off x="8956925" y="6228600"/>
            <a:ext cx="3187500" cy="32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a:solidFill>
                  <a:schemeClr val="lt1"/>
                </a:solidFill>
                <a:latin typeface="Century Gothic"/>
                <a:ea typeface="Century Gothic"/>
                <a:cs typeface="Century Gothic"/>
                <a:sym typeface="Century Gothic"/>
              </a:rPr>
              <a:t>Image: Rocky Mountain Water Resources II Team</a:t>
            </a:r>
            <a:endParaRPr>
              <a:solidFill>
                <a:srgbClr val="434343"/>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1"/>
                                        </p:tgtEl>
                                        <p:attrNameLst>
                                          <p:attrName>style.visibility</p:attrName>
                                        </p:attrNameLst>
                                      </p:cBhvr>
                                      <p:to>
                                        <p:strVal val="visible"/>
                                      </p:to>
                                    </p:set>
                                    <p:animEffect transition="in" filter="fade">
                                      <p:cBhvr>
                                        <p:cTn id="7" dur="1000"/>
                                        <p:tgtEl>
                                          <p:spTgt spid="601"/>
                                        </p:tgtEl>
                                      </p:cBhvr>
                                    </p:animEffect>
                                  </p:childTnLst>
                                </p:cTn>
                              </p:par>
                              <p:par>
                                <p:cTn id="8" presetID="10" presetClass="entr" presetSubtype="0" fill="hold" nodeType="withEffect">
                                  <p:stCondLst>
                                    <p:cond delay="0"/>
                                  </p:stCondLst>
                                  <p:childTnLst>
                                    <p:set>
                                      <p:cBhvr>
                                        <p:cTn id="9" dur="1" fill="hold">
                                          <p:stCondLst>
                                            <p:cond delay="0"/>
                                          </p:stCondLst>
                                        </p:cTn>
                                        <p:tgtEl>
                                          <p:spTgt spid="602"/>
                                        </p:tgtEl>
                                        <p:attrNameLst>
                                          <p:attrName>style.visibility</p:attrName>
                                        </p:attrNameLst>
                                      </p:cBhvr>
                                      <p:to>
                                        <p:strVal val="visible"/>
                                      </p:to>
                                    </p:set>
                                    <p:animEffect transition="in" filter="fade">
                                      <p:cBhvr>
                                        <p:cTn id="10" dur="1000"/>
                                        <p:tgtEl>
                                          <p:spTgt spid="602"/>
                                        </p:tgtEl>
                                      </p:cBhvr>
                                    </p:animEffect>
                                  </p:childTnLst>
                                </p:cTn>
                              </p:par>
                              <p:par>
                                <p:cTn id="11" presetID="10" presetClass="entr" presetSubtype="0" fill="hold" nodeType="withEffect">
                                  <p:stCondLst>
                                    <p:cond delay="0"/>
                                  </p:stCondLst>
                                  <p:childTnLst>
                                    <p:set>
                                      <p:cBhvr>
                                        <p:cTn id="12" dur="1" fill="hold">
                                          <p:stCondLst>
                                            <p:cond delay="0"/>
                                          </p:stCondLst>
                                        </p:cTn>
                                        <p:tgtEl>
                                          <p:spTgt spid="598"/>
                                        </p:tgtEl>
                                        <p:attrNameLst>
                                          <p:attrName>style.visibility</p:attrName>
                                        </p:attrNameLst>
                                      </p:cBhvr>
                                      <p:to>
                                        <p:strVal val="visible"/>
                                      </p:to>
                                    </p:set>
                                    <p:animEffect transition="in" filter="fade">
                                      <p:cBhvr>
                                        <p:cTn id="13" dur="1000"/>
                                        <p:tgtEl>
                                          <p:spTgt spid="59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99"/>
                                        </p:tgtEl>
                                        <p:attrNameLst>
                                          <p:attrName>style.visibility</p:attrName>
                                        </p:attrNameLst>
                                      </p:cBhvr>
                                      <p:to>
                                        <p:strVal val="visible"/>
                                      </p:to>
                                    </p:set>
                                    <p:animEffect transition="in" filter="fade">
                                      <p:cBhvr>
                                        <p:cTn id="18" dur="1000"/>
                                        <p:tgtEl>
                                          <p:spTgt spid="599"/>
                                        </p:tgtEl>
                                      </p:cBhvr>
                                    </p:animEffect>
                                  </p:childTnLst>
                                </p:cTn>
                              </p:par>
                              <p:par>
                                <p:cTn id="19" presetID="10" presetClass="entr" presetSubtype="0" fill="hold" nodeType="withEffect">
                                  <p:stCondLst>
                                    <p:cond delay="0"/>
                                  </p:stCondLst>
                                  <p:childTnLst>
                                    <p:set>
                                      <p:cBhvr>
                                        <p:cTn id="20" dur="1" fill="hold">
                                          <p:stCondLst>
                                            <p:cond delay="0"/>
                                          </p:stCondLst>
                                        </p:cTn>
                                        <p:tgtEl>
                                          <p:spTgt spid="603"/>
                                        </p:tgtEl>
                                        <p:attrNameLst>
                                          <p:attrName>style.visibility</p:attrName>
                                        </p:attrNameLst>
                                      </p:cBhvr>
                                      <p:to>
                                        <p:strVal val="visible"/>
                                      </p:to>
                                    </p:set>
                                    <p:animEffect transition="in" filter="fade">
                                      <p:cBhvr>
                                        <p:cTn id="21" dur="1000"/>
                                        <p:tgtEl>
                                          <p:spTgt spid="603"/>
                                        </p:tgtEl>
                                      </p:cBhvr>
                                    </p:animEffect>
                                  </p:childTnLst>
                                </p:cTn>
                              </p:par>
                              <p:par>
                                <p:cTn id="22" presetID="10" presetClass="entr" presetSubtype="0" fill="hold" nodeType="withEffect">
                                  <p:stCondLst>
                                    <p:cond delay="0"/>
                                  </p:stCondLst>
                                  <p:childTnLst>
                                    <p:set>
                                      <p:cBhvr>
                                        <p:cTn id="23" dur="1" fill="hold">
                                          <p:stCondLst>
                                            <p:cond delay="0"/>
                                          </p:stCondLst>
                                        </p:cTn>
                                        <p:tgtEl>
                                          <p:spTgt spid="604"/>
                                        </p:tgtEl>
                                        <p:attrNameLst>
                                          <p:attrName>style.visibility</p:attrName>
                                        </p:attrNameLst>
                                      </p:cBhvr>
                                      <p:to>
                                        <p:strVal val="visible"/>
                                      </p:to>
                                    </p:set>
                                    <p:animEffect transition="in" filter="fade">
                                      <p:cBhvr>
                                        <p:cTn id="24" dur="1000"/>
                                        <p:tgtEl>
                                          <p:spTgt spid="60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97"/>
                                        </p:tgtEl>
                                        <p:attrNameLst>
                                          <p:attrName>style.visibility</p:attrName>
                                        </p:attrNameLst>
                                      </p:cBhvr>
                                      <p:to>
                                        <p:strVal val="visible"/>
                                      </p:to>
                                    </p:set>
                                    <p:animEffect transition="in" filter="fade">
                                      <p:cBhvr>
                                        <p:cTn id="29" dur="1000"/>
                                        <p:tgtEl>
                                          <p:spTgt spid="597"/>
                                        </p:tgtEl>
                                      </p:cBhvr>
                                    </p:animEffect>
                                  </p:childTnLst>
                                </p:cTn>
                              </p:par>
                              <p:par>
                                <p:cTn id="30" presetID="10" presetClass="entr" presetSubtype="0" fill="hold" nodeType="withEffect">
                                  <p:stCondLst>
                                    <p:cond delay="0"/>
                                  </p:stCondLst>
                                  <p:childTnLst>
                                    <p:set>
                                      <p:cBhvr>
                                        <p:cTn id="31" dur="1" fill="hold">
                                          <p:stCondLst>
                                            <p:cond delay="0"/>
                                          </p:stCondLst>
                                        </p:cTn>
                                        <p:tgtEl>
                                          <p:spTgt spid="605"/>
                                        </p:tgtEl>
                                        <p:attrNameLst>
                                          <p:attrName>style.visibility</p:attrName>
                                        </p:attrNameLst>
                                      </p:cBhvr>
                                      <p:to>
                                        <p:strVal val="visible"/>
                                      </p:to>
                                    </p:set>
                                    <p:animEffect transition="in" filter="fade">
                                      <p:cBhvr>
                                        <p:cTn id="32" dur="1000"/>
                                        <p:tgtEl>
                                          <p:spTgt spid="605"/>
                                        </p:tgtEl>
                                      </p:cBhvr>
                                    </p:animEffect>
                                  </p:childTnLst>
                                </p:cTn>
                              </p:par>
                              <p:par>
                                <p:cTn id="33" presetID="10" presetClass="entr" presetSubtype="0" fill="hold" nodeType="withEffect">
                                  <p:stCondLst>
                                    <p:cond delay="0"/>
                                  </p:stCondLst>
                                  <p:childTnLst>
                                    <p:set>
                                      <p:cBhvr>
                                        <p:cTn id="34" dur="1" fill="hold">
                                          <p:stCondLst>
                                            <p:cond delay="0"/>
                                          </p:stCondLst>
                                        </p:cTn>
                                        <p:tgtEl>
                                          <p:spTgt spid="600"/>
                                        </p:tgtEl>
                                        <p:attrNameLst>
                                          <p:attrName>style.visibility</p:attrName>
                                        </p:attrNameLst>
                                      </p:cBhvr>
                                      <p:to>
                                        <p:strVal val="visible"/>
                                      </p:to>
                                    </p:set>
                                    <p:animEffect transition="in" filter="fade">
                                      <p:cBhvr>
                                        <p:cTn id="35" dur="1000"/>
                                        <p:tgtEl>
                                          <p:spTgt spid="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5e157ff890_0_785"/>
          <p:cNvSpPr txBox="1"/>
          <p:nvPr/>
        </p:nvSpPr>
        <p:spPr>
          <a:xfrm>
            <a:off x="962033" y="346850"/>
            <a:ext cx="104394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4400" b="1" i="0" u="none" strike="noStrike" cap="none">
                <a:solidFill>
                  <a:srgbClr val="379CC3"/>
                </a:solidFill>
                <a:latin typeface="Century Gothic"/>
                <a:ea typeface="Century Gothic"/>
                <a:cs typeface="Century Gothic"/>
                <a:sym typeface="Century Gothic"/>
              </a:rPr>
              <a:t>Study Area</a:t>
            </a:r>
            <a:endParaRPr sz="4400" b="0" i="0" u="none" strike="noStrike" cap="none">
              <a:solidFill>
                <a:srgbClr val="000000"/>
              </a:solidFill>
              <a:latin typeface="Arial"/>
              <a:ea typeface="Arial"/>
              <a:cs typeface="Arial"/>
              <a:sym typeface="Arial"/>
            </a:endParaRPr>
          </a:p>
        </p:txBody>
      </p:sp>
      <p:grpSp>
        <p:nvGrpSpPr>
          <p:cNvPr id="616" name="Google Shape;616;g5e157ff890_0_785"/>
          <p:cNvGrpSpPr/>
          <p:nvPr/>
        </p:nvGrpSpPr>
        <p:grpSpPr>
          <a:xfrm>
            <a:off x="285561" y="1116352"/>
            <a:ext cx="7344626" cy="4565751"/>
            <a:chOff x="565425" y="1473012"/>
            <a:chExt cx="7344626" cy="4565751"/>
          </a:xfrm>
        </p:grpSpPr>
        <p:pic>
          <p:nvPicPr>
            <p:cNvPr id="617" name="Google Shape;617;g5e157ff890_0_785"/>
            <p:cNvPicPr preferRelativeResize="0"/>
            <p:nvPr/>
          </p:nvPicPr>
          <p:blipFill rotWithShape="1">
            <a:blip r:embed="rId3">
              <a:alphaModFix/>
            </a:blip>
            <a:srcRect/>
            <a:stretch/>
          </p:blipFill>
          <p:spPr>
            <a:xfrm>
              <a:off x="565425" y="1473012"/>
              <a:ext cx="7344626" cy="4565751"/>
            </a:xfrm>
            <a:prstGeom prst="rect">
              <a:avLst/>
            </a:prstGeom>
            <a:noFill/>
            <a:ln>
              <a:noFill/>
            </a:ln>
          </p:spPr>
        </p:pic>
        <p:sp>
          <p:nvSpPr>
            <p:cNvPr id="618" name="Google Shape;618;g5e157ff890_0_785"/>
            <p:cNvSpPr txBox="1"/>
            <p:nvPr/>
          </p:nvSpPr>
          <p:spPr>
            <a:xfrm>
              <a:off x="1257300" y="2228850"/>
              <a:ext cx="11619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Colorado</a:t>
              </a:r>
              <a:endParaRPr sz="16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619" name="Google Shape;619;g5e157ff890_0_785"/>
            <p:cNvSpPr txBox="1"/>
            <p:nvPr/>
          </p:nvSpPr>
          <p:spPr>
            <a:xfrm>
              <a:off x="2343150" y="3640500"/>
              <a:ext cx="2143200" cy="69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434343"/>
                  </a:solidFill>
                  <a:latin typeface="Century Gothic"/>
                  <a:ea typeface="Century Gothic"/>
                  <a:cs typeface="Century Gothic"/>
                  <a:sym typeface="Century Gothic"/>
                </a:rPr>
                <a:t>Rocky Mountain National Park</a:t>
              </a:r>
              <a:endParaRPr sz="1800" b="1" i="0" u="none" strike="noStrike" cap="none">
                <a:solidFill>
                  <a:srgbClr val="434343"/>
                </a:solidFill>
                <a:latin typeface="Century Gothic"/>
                <a:ea typeface="Century Gothic"/>
                <a:cs typeface="Century Gothic"/>
                <a:sym typeface="Century Gothic"/>
              </a:endParaRPr>
            </a:p>
          </p:txBody>
        </p:sp>
        <p:sp>
          <p:nvSpPr>
            <p:cNvPr id="620" name="Google Shape;620;g5e157ff890_0_785"/>
            <p:cNvSpPr txBox="1"/>
            <p:nvPr/>
          </p:nvSpPr>
          <p:spPr>
            <a:xfrm>
              <a:off x="6344762" y="3095625"/>
              <a:ext cx="1361100" cy="38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434343"/>
                  </a:solidFill>
                  <a:latin typeface="Century Gothic"/>
                  <a:ea typeface="Century Gothic"/>
                  <a:cs typeface="Century Gothic"/>
                  <a:sym typeface="Century Gothic"/>
                </a:rPr>
                <a:t>The Loch</a:t>
              </a:r>
              <a:endParaRPr sz="2000" b="1" i="0" u="none" strike="noStrike" cap="none">
                <a:solidFill>
                  <a:srgbClr val="434343"/>
                </a:solidFill>
                <a:latin typeface="Century Gothic"/>
                <a:ea typeface="Century Gothic"/>
                <a:cs typeface="Century Gothic"/>
                <a:sym typeface="Century Gothic"/>
              </a:endParaRPr>
            </a:p>
          </p:txBody>
        </p:sp>
        <p:sp>
          <p:nvSpPr>
            <p:cNvPr id="621" name="Google Shape;621;g5e157ff890_0_785"/>
            <p:cNvSpPr txBox="1"/>
            <p:nvPr/>
          </p:nvSpPr>
          <p:spPr>
            <a:xfrm>
              <a:off x="5495999" y="4162425"/>
              <a:ext cx="1452000" cy="34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434343"/>
                  </a:solidFill>
                  <a:latin typeface="Century Gothic"/>
                  <a:ea typeface="Century Gothic"/>
                  <a:cs typeface="Century Gothic"/>
                  <a:sym typeface="Century Gothic"/>
                </a:rPr>
                <a:t>Sky Pond</a:t>
              </a:r>
              <a:endParaRPr sz="2000" b="1" i="0" u="none" strike="noStrike" cap="none">
                <a:solidFill>
                  <a:srgbClr val="434343"/>
                </a:solidFill>
                <a:latin typeface="Century Gothic"/>
                <a:ea typeface="Century Gothic"/>
                <a:cs typeface="Century Gothic"/>
                <a:sym typeface="Century Gothic"/>
              </a:endParaRPr>
            </a:p>
          </p:txBody>
        </p:sp>
        <p:sp>
          <p:nvSpPr>
            <p:cNvPr id="622" name="Google Shape;622;g5e157ff890_0_785"/>
            <p:cNvSpPr txBox="1"/>
            <p:nvPr/>
          </p:nvSpPr>
          <p:spPr>
            <a:xfrm>
              <a:off x="1876425" y="5667375"/>
              <a:ext cx="4572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Km</a:t>
              </a:r>
              <a:endParaRPr sz="1200" b="0" i="0" u="none" strike="noStrike" cap="none">
                <a:solidFill>
                  <a:srgbClr val="434343"/>
                </a:solidFill>
                <a:latin typeface="Century Gothic"/>
                <a:ea typeface="Century Gothic"/>
                <a:cs typeface="Century Gothic"/>
                <a:sym typeface="Century Gothic"/>
              </a:endParaRPr>
            </a:p>
          </p:txBody>
        </p:sp>
        <p:sp>
          <p:nvSpPr>
            <p:cNvPr id="623" name="Google Shape;623;g5e157ff890_0_785"/>
            <p:cNvSpPr txBox="1"/>
            <p:nvPr/>
          </p:nvSpPr>
          <p:spPr>
            <a:xfrm>
              <a:off x="7405225" y="5238750"/>
              <a:ext cx="457200" cy="29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Km</a:t>
              </a:r>
              <a:endParaRPr sz="1200" b="0" i="0" u="none" strike="noStrike" cap="none">
                <a:solidFill>
                  <a:srgbClr val="434343"/>
                </a:solidFill>
                <a:latin typeface="Century Gothic"/>
                <a:ea typeface="Century Gothic"/>
                <a:cs typeface="Century Gothic"/>
                <a:sym typeface="Century Gothic"/>
              </a:endParaRPr>
            </a:p>
          </p:txBody>
        </p:sp>
        <p:sp>
          <p:nvSpPr>
            <p:cNvPr id="624" name="Google Shape;624;g5e157ff890_0_785"/>
            <p:cNvSpPr txBox="1"/>
            <p:nvPr/>
          </p:nvSpPr>
          <p:spPr>
            <a:xfrm>
              <a:off x="7286725" y="5090850"/>
              <a:ext cx="409500" cy="21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1</a:t>
              </a:r>
              <a:endParaRPr sz="1200" b="0" i="0" u="none" strike="noStrike" cap="none">
                <a:solidFill>
                  <a:srgbClr val="434343"/>
                </a:solidFill>
                <a:latin typeface="Century Gothic"/>
                <a:ea typeface="Century Gothic"/>
                <a:cs typeface="Century Gothic"/>
                <a:sym typeface="Century Gothic"/>
              </a:endParaRPr>
            </a:p>
          </p:txBody>
        </p:sp>
        <p:sp>
          <p:nvSpPr>
            <p:cNvPr id="625" name="Google Shape;625;g5e157ff890_0_785"/>
            <p:cNvSpPr txBox="1"/>
            <p:nvPr/>
          </p:nvSpPr>
          <p:spPr>
            <a:xfrm>
              <a:off x="1666875" y="5607675"/>
              <a:ext cx="409500" cy="1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20</a:t>
              </a:r>
              <a:endParaRPr sz="1200" b="0" i="0" u="none" strike="noStrike" cap="none">
                <a:solidFill>
                  <a:srgbClr val="434343"/>
                </a:solidFill>
                <a:latin typeface="Century Gothic"/>
                <a:ea typeface="Century Gothic"/>
                <a:cs typeface="Century Gothic"/>
                <a:sym typeface="Century Gothic"/>
              </a:endParaRPr>
            </a:p>
          </p:txBody>
        </p:sp>
        <p:sp>
          <p:nvSpPr>
            <p:cNvPr id="626" name="Google Shape;626;g5e157ff890_0_785"/>
            <p:cNvSpPr txBox="1"/>
            <p:nvPr/>
          </p:nvSpPr>
          <p:spPr>
            <a:xfrm>
              <a:off x="1138275" y="5607675"/>
              <a:ext cx="409500" cy="195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10</a:t>
              </a:r>
              <a:endParaRPr sz="1200" b="0" i="0" u="none" strike="noStrike" cap="none">
                <a:solidFill>
                  <a:srgbClr val="434343"/>
                </a:solidFill>
                <a:latin typeface="Century Gothic"/>
                <a:ea typeface="Century Gothic"/>
                <a:cs typeface="Century Gothic"/>
                <a:sym typeface="Century Gothic"/>
              </a:endParaRPr>
            </a:p>
          </p:txBody>
        </p:sp>
        <p:sp>
          <p:nvSpPr>
            <p:cNvPr id="627" name="Google Shape;627;g5e157ff890_0_785"/>
            <p:cNvSpPr txBox="1"/>
            <p:nvPr/>
          </p:nvSpPr>
          <p:spPr>
            <a:xfrm>
              <a:off x="857175" y="5620725"/>
              <a:ext cx="281100" cy="16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5</a:t>
              </a:r>
              <a:endParaRPr sz="1200" b="0" i="0" u="none" strike="noStrike" cap="none">
                <a:solidFill>
                  <a:srgbClr val="434343"/>
                </a:solidFill>
                <a:latin typeface="Century Gothic"/>
                <a:ea typeface="Century Gothic"/>
                <a:cs typeface="Century Gothic"/>
                <a:sym typeface="Century Gothic"/>
              </a:endParaRPr>
            </a:p>
          </p:txBody>
        </p:sp>
        <p:sp>
          <p:nvSpPr>
            <p:cNvPr id="628" name="Google Shape;628;g5e157ff890_0_785"/>
            <p:cNvSpPr txBox="1"/>
            <p:nvPr/>
          </p:nvSpPr>
          <p:spPr>
            <a:xfrm>
              <a:off x="6948025" y="5188575"/>
              <a:ext cx="457200" cy="168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34343"/>
                  </a:solidFill>
                  <a:latin typeface="Century Gothic"/>
                  <a:ea typeface="Century Gothic"/>
                  <a:cs typeface="Century Gothic"/>
                  <a:sym typeface="Century Gothic"/>
                </a:rPr>
                <a:t>0.5</a:t>
              </a:r>
              <a:endParaRPr sz="1200" b="0" i="0" u="none" strike="noStrike" cap="none">
                <a:solidFill>
                  <a:srgbClr val="434343"/>
                </a:solidFill>
                <a:latin typeface="Century Gothic"/>
                <a:ea typeface="Century Gothic"/>
                <a:cs typeface="Century Gothic"/>
                <a:sym typeface="Century Gothic"/>
              </a:endParaRPr>
            </a:p>
          </p:txBody>
        </p:sp>
      </p:grpSp>
      <p:pic>
        <p:nvPicPr>
          <p:cNvPr id="629" name="Google Shape;629;g5e157ff890_0_785"/>
          <p:cNvPicPr preferRelativeResize="0"/>
          <p:nvPr/>
        </p:nvPicPr>
        <p:blipFill rotWithShape="1">
          <a:blip r:embed="rId4">
            <a:alphaModFix/>
          </a:blip>
          <a:srcRect b="13374"/>
          <a:stretch/>
        </p:blipFill>
        <p:spPr>
          <a:xfrm>
            <a:off x="7836450" y="274325"/>
            <a:ext cx="4150375" cy="2696386"/>
          </a:xfrm>
          <a:prstGeom prst="rect">
            <a:avLst/>
          </a:prstGeom>
          <a:noFill/>
          <a:ln w="19050"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pic>
        <p:nvPicPr>
          <p:cNvPr id="630" name="Google Shape;630;g5e157ff890_0_785"/>
          <p:cNvPicPr preferRelativeResize="0"/>
          <p:nvPr/>
        </p:nvPicPr>
        <p:blipFill rotWithShape="1">
          <a:blip r:embed="rId5">
            <a:alphaModFix/>
          </a:blip>
          <a:srcRect b="13374"/>
          <a:stretch/>
        </p:blipFill>
        <p:spPr>
          <a:xfrm>
            <a:off x="7836450" y="3295075"/>
            <a:ext cx="4150375" cy="2696386"/>
          </a:xfrm>
          <a:prstGeom prst="rect">
            <a:avLst/>
          </a:prstGeom>
          <a:noFill/>
          <a:ln w="19050" cap="flat" cmpd="sng">
            <a:solidFill>
              <a:srgbClr val="434343"/>
            </a:solidFill>
            <a:prstDash val="solid"/>
            <a:round/>
            <a:headEnd type="none" w="sm" len="sm"/>
            <a:tailEnd type="none" w="sm" len="sm"/>
          </a:ln>
          <a:effectLst>
            <a:outerShdw blurRad="57150" dist="19050" dir="5400000" algn="bl" rotWithShape="0">
              <a:srgbClr val="000000">
                <a:alpha val="50000"/>
              </a:srgbClr>
            </a:outerShdw>
          </a:effectLst>
        </p:spPr>
      </p:pic>
      <p:sp>
        <p:nvSpPr>
          <p:cNvPr id="631" name="Google Shape;631;g5e157ff890_0_785"/>
          <p:cNvSpPr txBox="1"/>
          <p:nvPr/>
        </p:nvSpPr>
        <p:spPr>
          <a:xfrm>
            <a:off x="9226052" y="346838"/>
            <a:ext cx="1509300" cy="553200"/>
          </a:xfrm>
          <a:prstGeom prst="rect">
            <a:avLst/>
          </a:prstGeom>
          <a:solidFill>
            <a:srgbClr val="FFFFFF">
              <a:alpha val="67040"/>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434343"/>
                </a:solidFill>
                <a:latin typeface="Century Gothic"/>
                <a:ea typeface="Century Gothic"/>
                <a:cs typeface="Century Gothic"/>
                <a:sym typeface="Century Gothic"/>
              </a:rPr>
              <a:t>The Loch</a:t>
            </a:r>
            <a:endParaRPr sz="2400" b="1" i="0" u="none" strike="noStrike" cap="none">
              <a:solidFill>
                <a:srgbClr val="434343"/>
              </a:solidFill>
              <a:latin typeface="Century Gothic"/>
              <a:ea typeface="Century Gothic"/>
              <a:cs typeface="Century Gothic"/>
              <a:sym typeface="Century Gothic"/>
            </a:endParaRPr>
          </a:p>
        </p:txBody>
      </p:sp>
      <p:sp>
        <p:nvSpPr>
          <p:cNvPr id="632" name="Google Shape;632;g5e157ff890_0_785"/>
          <p:cNvSpPr txBox="1"/>
          <p:nvPr/>
        </p:nvSpPr>
        <p:spPr>
          <a:xfrm>
            <a:off x="9198002" y="3359900"/>
            <a:ext cx="1565400" cy="553200"/>
          </a:xfrm>
          <a:prstGeom prst="rect">
            <a:avLst/>
          </a:prstGeom>
          <a:solidFill>
            <a:srgbClr val="FFFFFF">
              <a:alpha val="66670"/>
            </a:srgbClr>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434343"/>
                </a:solidFill>
                <a:latin typeface="Century Gothic"/>
                <a:ea typeface="Century Gothic"/>
                <a:cs typeface="Century Gothic"/>
                <a:sym typeface="Century Gothic"/>
              </a:rPr>
              <a:t>Sky Pond</a:t>
            </a:r>
            <a:endParaRPr sz="2400" b="1" i="0" u="none" strike="noStrike" cap="none">
              <a:solidFill>
                <a:srgbClr val="434343"/>
              </a:solidFill>
              <a:latin typeface="Century Gothic"/>
              <a:ea typeface="Century Gothic"/>
              <a:cs typeface="Century Gothic"/>
              <a:sym typeface="Century Gothic"/>
            </a:endParaRPr>
          </a:p>
        </p:txBody>
      </p:sp>
      <p:sp>
        <p:nvSpPr>
          <p:cNvPr id="633" name="Google Shape;633;g5e157ff890_0_785"/>
          <p:cNvSpPr/>
          <p:nvPr/>
        </p:nvSpPr>
        <p:spPr>
          <a:xfrm>
            <a:off x="-13849" y="6298908"/>
            <a:ext cx="12192000" cy="373200"/>
          </a:xfrm>
          <a:prstGeom prst="rect">
            <a:avLst/>
          </a:prstGeom>
          <a:solidFill>
            <a:srgbClr val="379DC3"/>
          </a:solidFill>
          <a:ln w="12700" cap="flat" cmpd="sng">
            <a:solidFill>
              <a:srgbClr val="379DC3"/>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34" name="Google Shape;634;g5e157ff890_0_785"/>
          <p:cNvSpPr txBox="1"/>
          <p:nvPr/>
        </p:nvSpPr>
        <p:spPr>
          <a:xfrm>
            <a:off x="8961025" y="6418450"/>
            <a:ext cx="3327600" cy="4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chemeClr val="lt1"/>
                </a:solidFill>
                <a:latin typeface="Century Gothic"/>
                <a:ea typeface="Century Gothic"/>
                <a:cs typeface="Century Gothic"/>
                <a:sym typeface="Century Gothic"/>
              </a:rPr>
              <a:t>Images: Rocky Mountain Water Resources II Team</a:t>
            </a:r>
            <a:endParaRPr sz="1000" b="0" i="0" u="none" strike="noStrike" cap="none">
              <a:solidFill>
                <a:schemeClr val="lt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5e157ff890_0_891"/>
          <p:cNvSpPr/>
          <p:nvPr/>
        </p:nvSpPr>
        <p:spPr>
          <a:xfrm>
            <a:off x="0" y="6176865"/>
            <a:ext cx="12192000" cy="373200"/>
          </a:xfrm>
          <a:prstGeom prst="rect">
            <a:avLst/>
          </a:prstGeom>
          <a:solidFill>
            <a:srgbClr val="379DC3"/>
          </a:solidFill>
          <a:ln w="12700" cap="flat" cmpd="sng">
            <a:solidFill>
              <a:srgbClr val="379DC3"/>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41" name="Google Shape;641;g5e157ff890_0_891"/>
          <p:cNvSpPr/>
          <p:nvPr/>
        </p:nvSpPr>
        <p:spPr>
          <a:xfrm>
            <a:off x="578575" y="1331500"/>
            <a:ext cx="5983500" cy="1803600"/>
          </a:xfrm>
          <a:prstGeom prst="roundRect">
            <a:avLst>
              <a:gd name="adj" fmla="val 16667"/>
            </a:avLst>
          </a:prstGeom>
          <a:solidFill>
            <a:srgbClr val="E7E6E6">
              <a:alpha val="60000"/>
            </a:srgbClr>
          </a:solidFill>
          <a:ln w="12700" cap="flat" cmpd="sng">
            <a:solidFill>
              <a:srgbClr val="D0CECE"/>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a:solidFill>
                  <a:srgbClr val="379CC3"/>
                </a:solidFill>
                <a:latin typeface="Century Gothic"/>
                <a:ea typeface="Century Gothic"/>
                <a:cs typeface="Century Gothic"/>
                <a:sym typeface="Century Gothic"/>
              </a:rPr>
              <a:t>Methods</a:t>
            </a:r>
            <a:endParaRPr sz="1800" b="1">
              <a:solidFill>
                <a:srgbClr val="379CC3"/>
              </a:solidFill>
              <a:latin typeface="Century Gothic"/>
              <a:ea typeface="Century Gothic"/>
              <a:cs typeface="Century Gothic"/>
              <a:sym typeface="Century Gothic"/>
            </a:endParaRPr>
          </a:p>
          <a:p>
            <a:pPr marL="0" marR="0" lvl="0" indent="0" algn="l" rtl="0">
              <a:lnSpc>
                <a:spcPct val="100000"/>
              </a:lnSpc>
              <a:spcBef>
                <a:spcPts val="1000"/>
              </a:spcBef>
              <a:spcAft>
                <a:spcPts val="0"/>
              </a:spcAft>
              <a:buNone/>
            </a:pPr>
            <a:r>
              <a:rPr lang="en-US" sz="1800">
                <a:solidFill>
                  <a:srgbClr val="3F3F3F"/>
                </a:solidFill>
                <a:latin typeface="Century Gothic"/>
                <a:ea typeface="Century Gothic"/>
                <a:cs typeface="Century Gothic"/>
                <a:sym typeface="Century Gothic"/>
              </a:rPr>
              <a:t>Applied band ratios to Landsat 8 OLI imagery</a:t>
            </a:r>
            <a:endParaRPr sz="180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80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US" sz="1800">
                <a:solidFill>
                  <a:srgbClr val="3F3F3F"/>
                </a:solidFill>
                <a:latin typeface="Century Gothic"/>
                <a:ea typeface="Century Gothic"/>
                <a:cs typeface="Century Gothic"/>
                <a:sym typeface="Century Gothic"/>
              </a:rPr>
              <a:t>Correlated remotely sensed data with field measurements</a:t>
            </a:r>
            <a:endParaRPr sz="1800">
              <a:solidFill>
                <a:srgbClr val="3F3F3F"/>
              </a:solidFill>
              <a:latin typeface="Century Gothic"/>
              <a:ea typeface="Century Gothic"/>
              <a:cs typeface="Century Gothic"/>
              <a:sym typeface="Century Gothic"/>
            </a:endParaRPr>
          </a:p>
        </p:txBody>
      </p:sp>
      <p:sp>
        <p:nvSpPr>
          <p:cNvPr id="642" name="Google Shape;642;g5e157ff890_0_891"/>
          <p:cNvSpPr/>
          <p:nvPr/>
        </p:nvSpPr>
        <p:spPr>
          <a:xfrm>
            <a:off x="578569" y="3320200"/>
            <a:ext cx="5983500" cy="1237200"/>
          </a:xfrm>
          <a:prstGeom prst="roundRect">
            <a:avLst>
              <a:gd name="adj" fmla="val 16667"/>
            </a:avLst>
          </a:prstGeom>
          <a:solidFill>
            <a:srgbClr val="E7E6E6">
              <a:alpha val="60000"/>
            </a:srgbClr>
          </a:solidFill>
          <a:ln w="12700" cap="flat" cmpd="sng">
            <a:solidFill>
              <a:srgbClr val="D0CECE"/>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solidFill>
                  <a:srgbClr val="379CC3"/>
                </a:solidFill>
                <a:latin typeface="Century Gothic"/>
                <a:ea typeface="Century Gothic"/>
                <a:cs typeface="Century Gothic"/>
                <a:sym typeface="Century Gothic"/>
              </a:rPr>
              <a:t>Conclusions</a:t>
            </a:r>
            <a:endParaRPr sz="1800" b="1">
              <a:solidFill>
                <a:srgbClr val="379CC3"/>
              </a:solidFill>
              <a:latin typeface="Century Gothic"/>
              <a:ea typeface="Century Gothic"/>
              <a:cs typeface="Century Gothic"/>
              <a:sym typeface="Century Gothic"/>
            </a:endParaRPr>
          </a:p>
          <a:p>
            <a:pPr marL="0" lvl="0" indent="0" algn="l" rtl="0">
              <a:spcBef>
                <a:spcPts val="1000"/>
              </a:spcBef>
              <a:spcAft>
                <a:spcPts val="0"/>
              </a:spcAft>
              <a:buClr>
                <a:schemeClr val="dk1"/>
              </a:buClr>
              <a:buFont typeface="Arial"/>
              <a:buNone/>
            </a:pPr>
            <a:r>
              <a:rPr lang="en-US" sz="1800" b="1">
                <a:solidFill>
                  <a:srgbClr val="3F3F3F"/>
                </a:solidFill>
                <a:latin typeface="Century Gothic"/>
                <a:ea typeface="Century Gothic"/>
                <a:cs typeface="Century Gothic"/>
                <a:sym typeface="Century Gothic"/>
              </a:rPr>
              <a:t>NIR/Red</a:t>
            </a:r>
            <a:r>
              <a:rPr lang="en-US" sz="1800">
                <a:solidFill>
                  <a:srgbClr val="3F3F3F"/>
                </a:solidFill>
                <a:latin typeface="Century Gothic"/>
                <a:ea typeface="Century Gothic"/>
                <a:cs typeface="Century Gothic"/>
                <a:sym typeface="Century Gothic"/>
              </a:rPr>
              <a:t> band ratio showed moderate success (R²=0.22) in detecting chlorophyll-a</a:t>
            </a:r>
            <a:endParaRPr sz="1800">
              <a:solidFill>
                <a:srgbClr val="3F3F3F"/>
              </a:solidFill>
              <a:latin typeface="Century Gothic"/>
              <a:ea typeface="Century Gothic"/>
              <a:cs typeface="Century Gothic"/>
              <a:sym typeface="Century Gothic"/>
            </a:endParaRPr>
          </a:p>
        </p:txBody>
      </p:sp>
      <p:sp>
        <p:nvSpPr>
          <p:cNvPr id="643" name="Google Shape;643;g5e157ff890_0_891"/>
          <p:cNvSpPr/>
          <p:nvPr/>
        </p:nvSpPr>
        <p:spPr>
          <a:xfrm>
            <a:off x="578569" y="4734980"/>
            <a:ext cx="5997000" cy="1237200"/>
          </a:xfrm>
          <a:prstGeom prst="roundRect">
            <a:avLst>
              <a:gd name="adj" fmla="val 16667"/>
            </a:avLst>
          </a:prstGeom>
          <a:solidFill>
            <a:srgbClr val="E7E6E6">
              <a:alpha val="60000"/>
            </a:srgbClr>
          </a:solidFill>
          <a:ln w="12700" cap="flat" cmpd="sng">
            <a:solidFill>
              <a:srgbClr val="D0CECE"/>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a:solidFill>
                  <a:srgbClr val="379CC3"/>
                </a:solidFill>
                <a:latin typeface="Century Gothic"/>
                <a:ea typeface="Century Gothic"/>
                <a:cs typeface="Century Gothic"/>
                <a:sym typeface="Century Gothic"/>
              </a:rPr>
              <a:t>Limitations</a:t>
            </a:r>
            <a:endParaRPr sz="1800" b="1">
              <a:solidFill>
                <a:srgbClr val="379CC3"/>
              </a:solidFill>
              <a:latin typeface="Century Gothic"/>
              <a:ea typeface="Century Gothic"/>
              <a:cs typeface="Century Gothic"/>
              <a:sym typeface="Century Gothic"/>
            </a:endParaRPr>
          </a:p>
          <a:p>
            <a:pPr marL="0" lvl="0" indent="0" algn="l" rtl="0">
              <a:spcBef>
                <a:spcPts val="1000"/>
              </a:spcBef>
              <a:spcAft>
                <a:spcPts val="0"/>
              </a:spcAft>
              <a:buNone/>
            </a:pPr>
            <a:r>
              <a:rPr lang="en-US" sz="1800">
                <a:solidFill>
                  <a:srgbClr val="262626"/>
                </a:solidFill>
                <a:latin typeface="Century Gothic"/>
                <a:ea typeface="Century Gothic"/>
                <a:cs typeface="Century Gothic"/>
                <a:sym typeface="Century Gothic"/>
              </a:rPr>
              <a:t>Spatial resolution of 30 m</a:t>
            </a:r>
            <a:endParaRPr sz="1800">
              <a:solidFill>
                <a:srgbClr val="262626"/>
              </a:solidFill>
              <a:latin typeface="Century Gothic"/>
              <a:ea typeface="Century Gothic"/>
              <a:cs typeface="Century Gothic"/>
              <a:sym typeface="Century Gothic"/>
            </a:endParaRPr>
          </a:p>
          <a:p>
            <a:pPr marL="0" lvl="0" indent="0" algn="l" rtl="0">
              <a:spcBef>
                <a:spcPts val="0"/>
              </a:spcBef>
              <a:spcAft>
                <a:spcPts val="0"/>
              </a:spcAft>
              <a:buNone/>
            </a:pPr>
            <a:endParaRPr sz="600">
              <a:solidFill>
                <a:srgbClr val="262626"/>
              </a:solidFill>
              <a:latin typeface="Century Gothic"/>
              <a:ea typeface="Century Gothic"/>
              <a:cs typeface="Century Gothic"/>
              <a:sym typeface="Century Gothic"/>
            </a:endParaRPr>
          </a:p>
          <a:p>
            <a:pPr marL="0" lvl="0" indent="0" algn="l" rtl="0">
              <a:spcBef>
                <a:spcPts val="0"/>
              </a:spcBef>
              <a:spcAft>
                <a:spcPts val="0"/>
              </a:spcAft>
              <a:buClr>
                <a:schemeClr val="dk1"/>
              </a:buClr>
              <a:buFont typeface="Arial"/>
              <a:buNone/>
            </a:pPr>
            <a:r>
              <a:rPr lang="en-US" sz="1800">
                <a:solidFill>
                  <a:srgbClr val="262626"/>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Limited data</a:t>
            </a:r>
            <a:endParaRPr sz="1800">
              <a:solidFill>
                <a:srgbClr val="262626"/>
              </a:solidFill>
              <a:latin typeface="Century Gothic"/>
              <a:ea typeface="Century Gothic"/>
              <a:cs typeface="Century Gothic"/>
              <a:sym typeface="Century Gothic"/>
            </a:endParaRPr>
          </a:p>
        </p:txBody>
      </p:sp>
      <p:sp>
        <p:nvSpPr>
          <p:cNvPr id="644" name="Google Shape;644;g5e157ff890_0_891"/>
          <p:cNvSpPr txBox="1"/>
          <p:nvPr/>
        </p:nvSpPr>
        <p:spPr>
          <a:xfrm>
            <a:off x="592652" y="219716"/>
            <a:ext cx="59361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600" b="1" i="0" strike="noStrike" cap="none">
                <a:solidFill>
                  <a:srgbClr val="379CC3"/>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Previous DEVELOP Work</a:t>
            </a:r>
            <a:endParaRPr sz="3600" b="0" i="0" strike="noStrike" cap="none">
              <a:solidFill>
                <a:srgbClr val="379CC3"/>
              </a:solidFill>
              <a:latin typeface="Arial"/>
              <a:ea typeface="Arial"/>
              <a:cs typeface="Arial"/>
              <a:sym typeface="Arial"/>
            </a:endParaRPr>
          </a:p>
        </p:txBody>
      </p:sp>
      <p:grpSp>
        <p:nvGrpSpPr>
          <p:cNvPr id="645" name="Google Shape;645;g5e157ff890_0_891"/>
          <p:cNvGrpSpPr/>
          <p:nvPr/>
        </p:nvGrpSpPr>
        <p:grpSpPr>
          <a:xfrm>
            <a:off x="6691387" y="699727"/>
            <a:ext cx="5623758" cy="5624929"/>
            <a:chOff x="7473550" y="1694950"/>
            <a:chExt cx="4443200" cy="4444125"/>
          </a:xfrm>
        </p:grpSpPr>
        <p:pic>
          <p:nvPicPr>
            <p:cNvPr id="646" name="Google Shape;646;g5e157ff890_0_891"/>
            <p:cNvPicPr preferRelativeResize="0"/>
            <p:nvPr/>
          </p:nvPicPr>
          <p:blipFill rotWithShape="1">
            <a:blip r:embed="rId3">
              <a:alphaModFix/>
            </a:blip>
            <a:srcRect/>
            <a:stretch/>
          </p:blipFill>
          <p:spPr>
            <a:xfrm>
              <a:off x="7964200" y="5623150"/>
              <a:ext cx="3241850" cy="189700"/>
            </a:xfrm>
            <a:prstGeom prst="rect">
              <a:avLst/>
            </a:prstGeom>
            <a:noFill/>
            <a:ln>
              <a:noFill/>
            </a:ln>
          </p:spPr>
        </p:pic>
        <p:grpSp>
          <p:nvGrpSpPr>
            <p:cNvPr id="647" name="Google Shape;647;g5e157ff890_0_891"/>
            <p:cNvGrpSpPr/>
            <p:nvPr/>
          </p:nvGrpSpPr>
          <p:grpSpPr>
            <a:xfrm>
              <a:off x="7473550" y="1694950"/>
              <a:ext cx="4223149" cy="3928200"/>
              <a:chOff x="7473550" y="1824550"/>
              <a:chExt cx="4223149" cy="3928200"/>
            </a:xfrm>
          </p:grpSpPr>
          <p:pic>
            <p:nvPicPr>
              <p:cNvPr id="648" name="Google Shape;648;g5e157ff890_0_891"/>
              <p:cNvPicPr preferRelativeResize="0"/>
              <p:nvPr/>
            </p:nvPicPr>
            <p:blipFill rotWithShape="1">
              <a:blip r:embed="rId4">
                <a:alphaModFix/>
              </a:blip>
              <a:srcRect t="3016" b="3586"/>
              <a:stretch/>
            </p:blipFill>
            <p:spPr>
              <a:xfrm>
                <a:off x="7473550" y="1824550"/>
                <a:ext cx="4223149" cy="3928200"/>
              </a:xfrm>
              <a:prstGeom prst="rect">
                <a:avLst/>
              </a:prstGeom>
              <a:noFill/>
              <a:ln>
                <a:noFill/>
              </a:ln>
            </p:spPr>
          </p:pic>
          <p:sp>
            <p:nvSpPr>
              <p:cNvPr id="649" name="Google Shape;649;g5e157ff890_0_891"/>
              <p:cNvSpPr txBox="1"/>
              <p:nvPr/>
            </p:nvSpPr>
            <p:spPr>
              <a:xfrm>
                <a:off x="7734503" y="5362630"/>
                <a:ext cx="916800" cy="294900"/>
              </a:xfrm>
              <a:prstGeom prst="rect">
                <a:avLst/>
              </a:prstGeom>
              <a:solidFill>
                <a:srgbClr val="F7F7F7">
                  <a:alpha val="64250"/>
                </a:srgbClr>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 Long Lake </a:t>
                </a:r>
                <a:r>
                  <a:rPr lang="en-US" sz="1400" b="0" i="0" u="none" strike="noStrike" cap="none">
                    <a:solidFill>
                      <a:srgbClr val="000000"/>
                    </a:solidFill>
                    <a:highlight>
                      <a:srgbClr val="F3F3F3"/>
                    </a:highlight>
                    <a:latin typeface="Century Gothic"/>
                    <a:ea typeface="Century Gothic"/>
                    <a:cs typeface="Century Gothic"/>
                    <a:sym typeface="Century Gothic"/>
                  </a:rPr>
                  <a:t> </a:t>
                </a:r>
                <a:endParaRPr sz="1400" b="0" i="0" u="none" strike="noStrike" cap="none">
                  <a:solidFill>
                    <a:srgbClr val="000000"/>
                  </a:solidFill>
                  <a:highlight>
                    <a:srgbClr val="F3F3F3"/>
                  </a:highlight>
                  <a:latin typeface="Century Gothic"/>
                  <a:ea typeface="Century Gothic"/>
                  <a:cs typeface="Century Gothic"/>
                  <a:sym typeface="Century Gothic"/>
                </a:endParaRPr>
              </a:p>
            </p:txBody>
          </p:sp>
        </p:grpSp>
        <p:sp>
          <p:nvSpPr>
            <p:cNvPr id="650" name="Google Shape;650;g5e157ff890_0_891"/>
            <p:cNvSpPr txBox="1"/>
            <p:nvPr/>
          </p:nvSpPr>
          <p:spPr>
            <a:xfrm>
              <a:off x="7872925" y="5773975"/>
              <a:ext cx="3603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34343"/>
                  </a:solidFill>
                  <a:latin typeface="Century Gothic"/>
                  <a:ea typeface="Century Gothic"/>
                  <a:cs typeface="Century Gothic"/>
                  <a:sym typeface="Century Gothic"/>
                </a:rPr>
                <a:t>Estimated Chlorophyll-a Values µg/mL</a:t>
              </a:r>
              <a:endParaRPr sz="1400" b="0" i="0" u="none" strike="noStrike" cap="none">
                <a:solidFill>
                  <a:srgbClr val="434343"/>
                </a:solidFill>
                <a:latin typeface="Century Gothic"/>
                <a:ea typeface="Century Gothic"/>
                <a:cs typeface="Century Gothic"/>
                <a:sym typeface="Century Gothic"/>
              </a:endParaRPr>
            </a:p>
          </p:txBody>
        </p:sp>
        <p:sp>
          <p:nvSpPr>
            <p:cNvPr id="651" name="Google Shape;651;g5e157ff890_0_891"/>
            <p:cNvSpPr txBox="1"/>
            <p:nvPr/>
          </p:nvSpPr>
          <p:spPr>
            <a:xfrm>
              <a:off x="7473550" y="5535450"/>
              <a:ext cx="6129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34343"/>
                  </a:solidFill>
                  <a:latin typeface="Century Gothic"/>
                  <a:ea typeface="Century Gothic"/>
                  <a:cs typeface="Century Gothic"/>
                  <a:sym typeface="Century Gothic"/>
                </a:rPr>
                <a:t>2.30 </a:t>
              </a:r>
              <a:endParaRPr sz="1400" b="0" i="0" u="none" strike="noStrike" cap="none">
                <a:solidFill>
                  <a:srgbClr val="434343"/>
                </a:solidFill>
                <a:latin typeface="Century Gothic"/>
                <a:ea typeface="Century Gothic"/>
                <a:cs typeface="Century Gothic"/>
                <a:sym typeface="Century Gothic"/>
              </a:endParaRPr>
            </a:p>
          </p:txBody>
        </p:sp>
        <p:sp>
          <p:nvSpPr>
            <p:cNvPr id="652" name="Google Shape;652;g5e157ff890_0_891"/>
            <p:cNvSpPr txBox="1"/>
            <p:nvPr/>
          </p:nvSpPr>
          <p:spPr>
            <a:xfrm>
              <a:off x="11095350" y="5516850"/>
              <a:ext cx="821400" cy="40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34343"/>
                  </a:solidFill>
                  <a:latin typeface="Century Gothic"/>
                  <a:ea typeface="Century Gothic"/>
                  <a:cs typeface="Century Gothic"/>
                  <a:sym typeface="Century Gothic"/>
                </a:rPr>
                <a:t>10.25</a:t>
              </a:r>
              <a:endParaRPr sz="1400" b="0" i="0" u="none" strike="noStrike" cap="none">
                <a:solidFill>
                  <a:srgbClr val="434343"/>
                </a:solidFill>
                <a:latin typeface="Century Gothic"/>
                <a:ea typeface="Century Gothic"/>
                <a:cs typeface="Century Gothic"/>
                <a:sym typeface="Century Gothic"/>
              </a:endParaRPr>
            </a:p>
          </p:txBody>
        </p:sp>
      </p:grpSp>
      <p:sp>
        <p:nvSpPr>
          <p:cNvPr id="653" name="Google Shape;653;g5e157ff890_0_891"/>
          <p:cNvSpPr txBox="1"/>
          <p:nvPr/>
        </p:nvSpPr>
        <p:spPr>
          <a:xfrm>
            <a:off x="592652" y="869795"/>
            <a:ext cx="5936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b="1" i="0" u="none" strike="noStrike" cap="none">
                <a:solidFill>
                  <a:srgbClr val="379CC3"/>
                </a:solidFill>
                <a:latin typeface="Century Gothic"/>
                <a:ea typeface="Century Gothic"/>
                <a:cs typeface="Century Gothic"/>
                <a:sym typeface="Century Gothic"/>
              </a:rPr>
              <a:t>Rocky Mountain National Park Climate</a:t>
            </a:r>
            <a:endParaRPr sz="2400" b="0" i="0" u="none" strike="noStrike" cap="none">
              <a:solidFill>
                <a:srgbClr val="379CC3"/>
              </a:solidFill>
              <a:latin typeface="Arial"/>
              <a:ea typeface="Arial"/>
              <a:cs typeface="Arial"/>
              <a:sym typeface="Arial"/>
            </a:endParaRPr>
          </a:p>
        </p:txBody>
      </p:sp>
      <p:sp>
        <p:nvSpPr>
          <p:cNvPr id="654" name="Google Shape;654;g5e157ff890_0_891"/>
          <p:cNvSpPr txBox="1"/>
          <p:nvPr/>
        </p:nvSpPr>
        <p:spPr>
          <a:xfrm>
            <a:off x="8831025" y="6248450"/>
            <a:ext cx="3513300" cy="37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Century Gothic"/>
                <a:ea typeface="Century Gothic"/>
                <a:cs typeface="Century Gothic"/>
                <a:sym typeface="Century Gothic"/>
              </a:rPr>
              <a:t>Image: Rocky Mountain National Park Climate Team</a:t>
            </a:r>
            <a:endParaRPr sz="1000">
              <a:solidFill>
                <a:srgbClr val="FFFFFF"/>
              </a:solidFill>
              <a:latin typeface="Century Gothic"/>
              <a:ea typeface="Century Gothic"/>
              <a:cs typeface="Century Gothic"/>
              <a:sym typeface="Century Gothic"/>
            </a:endParaRPr>
          </a:p>
        </p:txBody>
      </p:sp>
      <p:sp>
        <p:nvSpPr>
          <p:cNvPr id="655" name="Google Shape;655;g5e157ff890_0_891"/>
          <p:cNvSpPr txBox="1"/>
          <p:nvPr/>
        </p:nvSpPr>
        <p:spPr>
          <a:xfrm>
            <a:off x="7021675" y="3577675"/>
            <a:ext cx="1160400" cy="373200"/>
          </a:xfrm>
          <a:prstGeom prst="rect">
            <a:avLst/>
          </a:prstGeom>
          <a:solidFill>
            <a:srgbClr val="F7F7F7">
              <a:alpha val="64250"/>
            </a:srgbClr>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 </a:t>
            </a:r>
            <a:r>
              <a:rPr lang="en-US">
                <a:latin typeface="Century Gothic"/>
                <a:ea typeface="Century Gothic"/>
                <a:cs typeface="Century Gothic"/>
                <a:sym typeface="Century Gothic"/>
              </a:rPr>
              <a:t>Sky Pond</a:t>
            </a:r>
            <a:r>
              <a:rPr lang="en-US" sz="1400" b="0" i="0" u="none" strike="noStrike" cap="none">
                <a:solidFill>
                  <a:srgbClr val="000000"/>
                </a:solidFill>
                <a:latin typeface="Century Gothic"/>
                <a:ea typeface="Century Gothic"/>
                <a:cs typeface="Century Gothic"/>
                <a:sym typeface="Century Gothic"/>
              </a:rPr>
              <a:t> </a:t>
            </a:r>
            <a:r>
              <a:rPr lang="en-US" sz="1400" b="0" i="0" u="none" strike="noStrike" cap="none">
                <a:solidFill>
                  <a:srgbClr val="000000"/>
                </a:solidFill>
                <a:highlight>
                  <a:srgbClr val="F3F3F3"/>
                </a:highlight>
                <a:latin typeface="Century Gothic"/>
                <a:ea typeface="Century Gothic"/>
                <a:cs typeface="Century Gothic"/>
                <a:sym typeface="Century Gothic"/>
              </a:rPr>
              <a:t> </a:t>
            </a:r>
            <a:endParaRPr sz="1400" b="0" i="0" u="none" strike="noStrike" cap="none">
              <a:solidFill>
                <a:srgbClr val="000000"/>
              </a:solidFill>
              <a:highlight>
                <a:srgbClr val="F3F3F3"/>
              </a:highlight>
              <a:latin typeface="Century Gothic"/>
              <a:ea typeface="Century Gothic"/>
              <a:cs typeface="Century Gothic"/>
              <a:sym typeface="Century Gothic"/>
            </a:endParaRPr>
          </a:p>
        </p:txBody>
      </p:sp>
      <p:sp>
        <p:nvSpPr>
          <p:cNvPr id="656" name="Google Shape;656;g5e157ff890_0_891"/>
          <p:cNvSpPr txBox="1"/>
          <p:nvPr/>
        </p:nvSpPr>
        <p:spPr>
          <a:xfrm>
            <a:off x="7021675" y="1977475"/>
            <a:ext cx="1160400" cy="373200"/>
          </a:xfrm>
          <a:prstGeom prst="rect">
            <a:avLst/>
          </a:prstGeom>
          <a:solidFill>
            <a:srgbClr val="F7F7F7">
              <a:alpha val="64250"/>
            </a:srgbClr>
          </a:solidFill>
          <a:ln w="9525" cap="flat" cmpd="sng">
            <a:solidFill>
              <a:srgbClr val="000000"/>
            </a:solidFill>
            <a:prstDash val="solid"/>
            <a:round/>
            <a:headEnd type="none" w="sm" len="sm"/>
            <a:tailEnd type="none" w="sm" len="sm"/>
          </a:ln>
          <a:effectLst>
            <a:outerShdw blurRad="57150" dist="19050" dir="5400000" algn="bl" rotWithShape="0">
              <a:srgbClr val="000000">
                <a:alpha val="498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atin typeface="Century Gothic"/>
                <a:ea typeface="Century Gothic"/>
                <a:cs typeface="Century Gothic"/>
                <a:sym typeface="Century Gothic"/>
              </a:rPr>
              <a:t>The Loch</a:t>
            </a:r>
            <a:r>
              <a:rPr lang="en-US" sz="1400" b="0" i="0" u="none" strike="noStrike" cap="none">
                <a:solidFill>
                  <a:srgbClr val="000000"/>
                </a:solidFill>
                <a:highlight>
                  <a:srgbClr val="F3F3F3"/>
                </a:highlight>
                <a:latin typeface="Century Gothic"/>
                <a:ea typeface="Century Gothic"/>
                <a:cs typeface="Century Gothic"/>
                <a:sym typeface="Century Gothic"/>
              </a:rPr>
              <a:t> </a:t>
            </a:r>
            <a:endParaRPr sz="1400" b="0" i="0" u="none" strike="noStrike" cap="none">
              <a:solidFill>
                <a:srgbClr val="000000"/>
              </a:solidFill>
              <a:highlight>
                <a:srgbClr val="F3F3F3"/>
              </a:highlight>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600"/>
                                        <p:tgtEl>
                                          <p:spTgt spid="6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3"/>
                                        </p:tgtEl>
                                        <p:attrNameLst>
                                          <p:attrName>style.visibility</p:attrName>
                                        </p:attrNameLst>
                                      </p:cBhvr>
                                      <p:to>
                                        <p:strVal val="visible"/>
                                      </p:to>
                                    </p:set>
                                    <p:animEffect transition="in" filter="fade">
                                      <p:cBhvr>
                                        <p:cTn id="12" dur="600"/>
                                        <p:tgtEl>
                                          <p:spTgt spid="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g5e2c9195b7_0_414"/>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Objectives</a:t>
            </a:r>
            <a:endParaRPr/>
          </a:p>
        </p:txBody>
      </p:sp>
      <p:pic>
        <p:nvPicPr>
          <p:cNvPr id="663" name="Google Shape;663;g5e2c9195b7_0_414" descr="https://lh5.googleusercontent.com/xUTHAgx-Q7rD7vfEMry5BLsHnpBp6QNBpJzCmD1O5F5M1TBTpww0qfJ3EJR5cIS79pOMX9IIqkPqdnSdsJwzMCLWuT_9igJw34r5lCuTRfQHSbGVQV7lW5YMp6NpMydT"/>
          <p:cNvPicPr preferRelativeResize="0"/>
          <p:nvPr/>
        </p:nvPicPr>
        <p:blipFill rotWithShape="1">
          <a:blip r:embed="rId3">
            <a:alphaModFix/>
          </a:blip>
          <a:srcRect/>
          <a:stretch/>
        </p:blipFill>
        <p:spPr>
          <a:xfrm rot="-432248">
            <a:off x="1516955" y="1207762"/>
            <a:ext cx="866584" cy="866584"/>
          </a:xfrm>
          <a:prstGeom prst="rect">
            <a:avLst/>
          </a:prstGeom>
          <a:noFill/>
          <a:ln>
            <a:noFill/>
          </a:ln>
        </p:spPr>
      </p:pic>
      <p:grpSp>
        <p:nvGrpSpPr>
          <p:cNvPr id="664" name="Google Shape;664;g5e2c9195b7_0_414"/>
          <p:cNvGrpSpPr/>
          <p:nvPr/>
        </p:nvGrpSpPr>
        <p:grpSpPr>
          <a:xfrm>
            <a:off x="393463" y="2401130"/>
            <a:ext cx="2287869" cy="638532"/>
            <a:chOff x="2192610" y="5276335"/>
            <a:chExt cx="2287869" cy="638532"/>
          </a:xfrm>
        </p:grpSpPr>
        <p:sp>
          <p:nvSpPr>
            <p:cNvPr id="665" name="Google Shape;665;g5e2c9195b7_0_414"/>
            <p:cNvSpPr/>
            <p:nvPr/>
          </p:nvSpPr>
          <p:spPr>
            <a:xfrm>
              <a:off x="2247579" y="5422605"/>
              <a:ext cx="2232900" cy="457200"/>
            </a:xfrm>
            <a:prstGeom prst="ellipse">
              <a:avLst/>
            </a:prstGeom>
            <a:solidFill>
              <a:srgbClr val="1E4E79"/>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6" name="Google Shape;666;g5e2c9195b7_0_414"/>
            <p:cNvSpPr/>
            <p:nvPr/>
          </p:nvSpPr>
          <p:spPr>
            <a:xfrm rot="10800000">
              <a:off x="3721089" y="5748459"/>
              <a:ext cx="406620" cy="118584"/>
            </a:xfrm>
            <a:prstGeom prst="cloud">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7" name="Google Shape;667;g5e2c9195b7_0_414"/>
            <p:cNvSpPr/>
            <p:nvPr/>
          </p:nvSpPr>
          <p:spPr>
            <a:xfrm rot="840715">
              <a:off x="2249920" y="5720997"/>
              <a:ext cx="678447" cy="113419"/>
            </a:xfrm>
            <a:prstGeom prst="cloud">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g5e2c9195b7_0_414"/>
            <p:cNvSpPr/>
            <p:nvPr/>
          </p:nvSpPr>
          <p:spPr>
            <a:xfrm>
              <a:off x="2192610" y="5276335"/>
              <a:ext cx="2286000" cy="399495"/>
            </a:xfrm>
            <a:custGeom>
              <a:avLst/>
              <a:gdLst/>
              <a:ahLst/>
              <a:cxnLst/>
              <a:rect l="l" t="t" r="r" b="b"/>
              <a:pathLst>
                <a:path w="2286000" h="399495" extrusionOk="0">
                  <a:moveTo>
                    <a:pt x="273050" y="330200"/>
                  </a:moveTo>
                  <a:lnTo>
                    <a:pt x="273050" y="330200"/>
                  </a:lnTo>
                  <a:cubicBezTo>
                    <a:pt x="256117" y="336550"/>
                    <a:pt x="240311" y="348324"/>
                    <a:pt x="222250" y="349250"/>
                  </a:cubicBezTo>
                  <a:cubicBezTo>
                    <a:pt x="41565" y="358516"/>
                    <a:pt x="77259" y="377473"/>
                    <a:pt x="6350" y="330200"/>
                  </a:cubicBezTo>
                  <a:cubicBezTo>
                    <a:pt x="4233" y="323850"/>
                    <a:pt x="0" y="317843"/>
                    <a:pt x="0" y="311150"/>
                  </a:cubicBezTo>
                  <a:cubicBezTo>
                    <a:pt x="0" y="292313"/>
                    <a:pt x="16327" y="279905"/>
                    <a:pt x="31750" y="273050"/>
                  </a:cubicBezTo>
                  <a:cubicBezTo>
                    <a:pt x="41613" y="268667"/>
                    <a:pt x="53029" y="269318"/>
                    <a:pt x="63500" y="266700"/>
                  </a:cubicBezTo>
                  <a:cubicBezTo>
                    <a:pt x="69994" y="265077"/>
                    <a:pt x="76200" y="262467"/>
                    <a:pt x="82550" y="260350"/>
                  </a:cubicBezTo>
                  <a:cubicBezTo>
                    <a:pt x="118946" y="205755"/>
                    <a:pt x="75310" y="274830"/>
                    <a:pt x="101600" y="222250"/>
                  </a:cubicBezTo>
                  <a:cubicBezTo>
                    <a:pt x="105013" y="215424"/>
                    <a:pt x="110887" y="210026"/>
                    <a:pt x="114300" y="203200"/>
                  </a:cubicBezTo>
                  <a:cubicBezTo>
                    <a:pt x="117293" y="197213"/>
                    <a:pt x="116937" y="189719"/>
                    <a:pt x="120650" y="184150"/>
                  </a:cubicBezTo>
                  <a:cubicBezTo>
                    <a:pt x="127672" y="173617"/>
                    <a:pt x="147036" y="158257"/>
                    <a:pt x="158750" y="152400"/>
                  </a:cubicBezTo>
                  <a:cubicBezTo>
                    <a:pt x="164737" y="149407"/>
                    <a:pt x="171364" y="147889"/>
                    <a:pt x="177800" y="146050"/>
                  </a:cubicBezTo>
                  <a:cubicBezTo>
                    <a:pt x="186191" y="143652"/>
                    <a:pt x="194503" y="140425"/>
                    <a:pt x="203200" y="139700"/>
                  </a:cubicBezTo>
                  <a:cubicBezTo>
                    <a:pt x="220075" y="138294"/>
                    <a:pt x="237067" y="139700"/>
                    <a:pt x="254000" y="139700"/>
                  </a:cubicBezTo>
                  <a:lnTo>
                    <a:pt x="412750" y="133350"/>
                  </a:lnTo>
                  <a:cubicBezTo>
                    <a:pt x="438150" y="124883"/>
                    <a:pt x="466673" y="122802"/>
                    <a:pt x="488950" y="107950"/>
                  </a:cubicBezTo>
                  <a:cubicBezTo>
                    <a:pt x="519139" y="87824"/>
                    <a:pt x="500760" y="97663"/>
                    <a:pt x="546100" y="82550"/>
                  </a:cubicBezTo>
                  <a:lnTo>
                    <a:pt x="603250" y="63500"/>
                  </a:lnTo>
                  <a:lnTo>
                    <a:pt x="622300" y="57150"/>
                  </a:lnTo>
                  <a:cubicBezTo>
                    <a:pt x="649817" y="59267"/>
                    <a:pt x="677465" y="60077"/>
                    <a:pt x="704850" y="63500"/>
                  </a:cubicBezTo>
                  <a:cubicBezTo>
                    <a:pt x="726131" y="66160"/>
                    <a:pt x="724042" y="73096"/>
                    <a:pt x="742950" y="82550"/>
                  </a:cubicBezTo>
                  <a:cubicBezTo>
                    <a:pt x="748937" y="85543"/>
                    <a:pt x="755650" y="86783"/>
                    <a:pt x="762000" y="88900"/>
                  </a:cubicBezTo>
                  <a:cubicBezTo>
                    <a:pt x="789517" y="86783"/>
                    <a:pt x="817184" y="86119"/>
                    <a:pt x="844550" y="82550"/>
                  </a:cubicBezTo>
                  <a:cubicBezTo>
                    <a:pt x="865955" y="79758"/>
                    <a:pt x="887572" y="76676"/>
                    <a:pt x="908050" y="69850"/>
                  </a:cubicBezTo>
                  <a:cubicBezTo>
                    <a:pt x="914400" y="67733"/>
                    <a:pt x="920566" y="64952"/>
                    <a:pt x="927100" y="63500"/>
                  </a:cubicBezTo>
                  <a:cubicBezTo>
                    <a:pt x="939669" y="60707"/>
                    <a:pt x="952575" y="59675"/>
                    <a:pt x="965200" y="57150"/>
                  </a:cubicBezTo>
                  <a:cubicBezTo>
                    <a:pt x="973758" y="55438"/>
                    <a:pt x="982133" y="52917"/>
                    <a:pt x="990600" y="50800"/>
                  </a:cubicBezTo>
                  <a:cubicBezTo>
                    <a:pt x="1028700" y="52917"/>
                    <a:pt x="1067036" y="52417"/>
                    <a:pt x="1104900" y="57150"/>
                  </a:cubicBezTo>
                  <a:cubicBezTo>
                    <a:pt x="1118184" y="58810"/>
                    <a:pt x="1129613" y="69850"/>
                    <a:pt x="1143000" y="69850"/>
                  </a:cubicBezTo>
                  <a:lnTo>
                    <a:pt x="1200150" y="69850"/>
                  </a:lnTo>
                  <a:lnTo>
                    <a:pt x="1333500" y="50800"/>
                  </a:lnTo>
                  <a:lnTo>
                    <a:pt x="1409700" y="25400"/>
                  </a:lnTo>
                  <a:cubicBezTo>
                    <a:pt x="1430890" y="18337"/>
                    <a:pt x="1459855" y="8140"/>
                    <a:pt x="1479550" y="6350"/>
                  </a:cubicBezTo>
                  <a:lnTo>
                    <a:pt x="1549400" y="0"/>
                  </a:lnTo>
                  <a:cubicBezTo>
                    <a:pt x="1574800" y="2117"/>
                    <a:pt x="1601093" y="-652"/>
                    <a:pt x="1625600" y="6350"/>
                  </a:cubicBezTo>
                  <a:cubicBezTo>
                    <a:pt x="1632938" y="8447"/>
                    <a:pt x="1632557" y="20374"/>
                    <a:pt x="1638300" y="25400"/>
                  </a:cubicBezTo>
                  <a:cubicBezTo>
                    <a:pt x="1653764" y="38931"/>
                    <a:pt x="1691542" y="62896"/>
                    <a:pt x="1714500" y="63500"/>
                  </a:cubicBezTo>
                  <a:lnTo>
                    <a:pt x="1955800" y="69850"/>
                  </a:lnTo>
                  <a:cubicBezTo>
                    <a:pt x="1968500" y="74083"/>
                    <a:pt x="1982761" y="75124"/>
                    <a:pt x="1993900" y="82550"/>
                  </a:cubicBezTo>
                  <a:lnTo>
                    <a:pt x="2032000" y="107950"/>
                  </a:lnTo>
                  <a:cubicBezTo>
                    <a:pt x="2034117" y="114300"/>
                    <a:pt x="2032903" y="123109"/>
                    <a:pt x="2038350" y="127000"/>
                  </a:cubicBezTo>
                  <a:cubicBezTo>
                    <a:pt x="2049243" y="134781"/>
                    <a:pt x="2076450" y="139700"/>
                    <a:pt x="2076450" y="139700"/>
                  </a:cubicBezTo>
                  <a:cubicBezTo>
                    <a:pt x="2080683" y="148167"/>
                    <a:pt x="2084280" y="156983"/>
                    <a:pt x="2089150" y="165100"/>
                  </a:cubicBezTo>
                  <a:cubicBezTo>
                    <a:pt x="2097003" y="178188"/>
                    <a:pt x="2100898" y="196374"/>
                    <a:pt x="2114550" y="203200"/>
                  </a:cubicBezTo>
                  <a:cubicBezTo>
                    <a:pt x="2123017" y="207433"/>
                    <a:pt x="2131087" y="212576"/>
                    <a:pt x="2139950" y="215900"/>
                  </a:cubicBezTo>
                  <a:cubicBezTo>
                    <a:pt x="2148122" y="218964"/>
                    <a:pt x="2156959" y="219852"/>
                    <a:pt x="2165350" y="222250"/>
                  </a:cubicBezTo>
                  <a:cubicBezTo>
                    <a:pt x="2171786" y="224089"/>
                    <a:pt x="2177964" y="226761"/>
                    <a:pt x="2184400" y="228600"/>
                  </a:cubicBezTo>
                  <a:cubicBezTo>
                    <a:pt x="2192791" y="230998"/>
                    <a:pt x="2201441" y="232442"/>
                    <a:pt x="2209800" y="234950"/>
                  </a:cubicBezTo>
                  <a:cubicBezTo>
                    <a:pt x="2222622" y="238797"/>
                    <a:pt x="2247900" y="247650"/>
                    <a:pt x="2247900" y="247650"/>
                  </a:cubicBezTo>
                  <a:cubicBezTo>
                    <a:pt x="2254250" y="254000"/>
                    <a:pt x="2261969" y="259228"/>
                    <a:pt x="2266950" y="266700"/>
                  </a:cubicBezTo>
                  <a:cubicBezTo>
                    <a:pt x="2276052" y="280353"/>
                    <a:pt x="2279213" y="334144"/>
                    <a:pt x="2279650" y="336550"/>
                  </a:cubicBezTo>
                  <a:cubicBezTo>
                    <a:pt x="2280847" y="343136"/>
                    <a:pt x="2283883" y="349250"/>
                    <a:pt x="2286000" y="355600"/>
                  </a:cubicBezTo>
                  <a:cubicBezTo>
                    <a:pt x="2266484" y="433665"/>
                    <a:pt x="2287165" y="386158"/>
                    <a:pt x="2114550" y="374650"/>
                  </a:cubicBezTo>
                  <a:cubicBezTo>
                    <a:pt x="2109855" y="374337"/>
                    <a:pt x="2076569" y="365185"/>
                    <a:pt x="2070100" y="361950"/>
                  </a:cubicBezTo>
                  <a:cubicBezTo>
                    <a:pt x="2063274" y="358537"/>
                    <a:pt x="2057876" y="352663"/>
                    <a:pt x="2051050" y="349250"/>
                  </a:cubicBezTo>
                  <a:cubicBezTo>
                    <a:pt x="2045063" y="346257"/>
                    <a:pt x="2037987" y="345893"/>
                    <a:pt x="2032000" y="342900"/>
                  </a:cubicBezTo>
                  <a:cubicBezTo>
                    <a:pt x="1982761" y="318281"/>
                    <a:pt x="2041783" y="339811"/>
                    <a:pt x="1993900" y="323850"/>
                  </a:cubicBezTo>
                  <a:cubicBezTo>
                    <a:pt x="1985433" y="317500"/>
                    <a:pt x="1977689" y="310051"/>
                    <a:pt x="1968500" y="304800"/>
                  </a:cubicBezTo>
                  <a:cubicBezTo>
                    <a:pt x="1962688" y="301479"/>
                    <a:pt x="1955602" y="301087"/>
                    <a:pt x="1949450" y="298450"/>
                  </a:cubicBezTo>
                  <a:cubicBezTo>
                    <a:pt x="1940749" y="294721"/>
                    <a:pt x="1932167" y="290620"/>
                    <a:pt x="1924050" y="285750"/>
                  </a:cubicBezTo>
                  <a:cubicBezTo>
                    <a:pt x="1910962" y="277897"/>
                    <a:pt x="1900430" y="265177"/>
                    <a:pt x="1885950" y="260350"/>
                  </a:cubicBezTo>
                  <a:cubicBezTo>
                    <a:pt x="1873250" y="256117"/>
                    <a:pt x="1860837" y="250897"/>
                    <a:pt x="1847850" y="247650"/>
                  </a:cubicBezTo>
                  <a:cubicBezTo>
                    <a:pt x="1839383" y="245533"/>
                    <a:pt x="1830969" y="243193"/>
                    <a:pt x="1822450" y="241300"/>
                  </a:cubicBezTo>
                  <a:cubicBezTo>
                    <a:pt x="1811914" y="238959"/>
                    <a:pt x="1801171" y="237568"/>
                    <a:pt x="1790700" y="234950"/>
                  </a:cubicBezTo>
                  <a:cubicBezTo>
                    <a:pt x="1784206" y="233327"/>
                    <a:pt x="1778000" y="230717"/>
                    <a:pt x="1771650" y="228600"/>
                  </a:cubicBezTo>
                  <a:cubicBezTo>
                    <a:pt x="1699683" y="230717"/>
                    <a:pt x="1627648" y="231166"/>
                    <a:pt x="1555750" y="234950"/>
                  </a:cubicBezTo>
                  <a:cubicBezTo>
                    <a:pt x="1547035" y="235409"/>
                    <a:pt x="1538908" y="239588"/>
                    <a:pt x="1530350" y="241300"/>
                  </a:cubicBezTo>
                  <a:cubicBezTo>
                    <a:pt x="1517725" y="243825"/>
                    <a:pt x="1504950" y="245533"/>
                    <a:pt x="1492250" y="247650"/>
                  </a:cubicBezTo>
                  <a:cubicBezTo>
                    <a:pt x="1466850" y="245533"/>
                    <a:pt x="1441101" y="245997"/>
                    <a:pt x="1416050" y="241300"/>
                  </a:cubicBezTo>
                  <a:cubicBezTo>
                    <a:pt x="1382517" y="235013"/>
                    <a:pt x="1396955" y="228555"/>
                    <a:pt x="1377950" y="209550"/>
                  </a:cubicBezTo>
                  <a:cubicBezTo>
                    <a:pt x="1372554" y="204154"/>
                    <a:pt x="1365250" y="201083"/>
                    <a:pt x="1358900" y="196850"/>
                  </a:cubicBezTo>
                  <a:cubicBezTo>
                    <a:pt x="1291167" y="198967"/>
                    <a:pt x="1223356" y="199334"/>
                    <a:pt x="1155700" y="203200"/>
                  </a:cubicBezTo>
                  <a:cubicBezTo>
                    <a:pt x="1149017" y="203582"/>
                    <a:pt x="1143320" y="208994"/>
                    <a:pt x="1136650" y="209550"/>
                  </a:cubicBezTo>
                  <a:cubicBezTo>
                    <a:pt x="1092303" y="213246"/>
                    <a:pt x="1047750" y="213783"/>
                    <a:pt x="1003300" y="215900"/>
                  </a:cubicBezTo>
                  <a:cubicBezTo>
                    <a:pt x="993504" y="218349"/>
                    <a:pt x="954212" y="228600"/>
                    <a:pt x="946150" y="228600"/>
                  </a:cubicBezTo>
                  <a:cubicBezTo>
                    <a:pt x="935357" y="228600"/>
                    <a:pt x="925144" y="223273"/>
                    <a:pt x="914400" y="222250"/>
                  </a:cubicBezTo>
                  <a:cubicBezTo>
                    <a:pt x="880620" y="219033"/>
                    <a:pt x="846667" y="218017"/>
                    <a:pt x="812800" y="215900"/>
                  </a:cubicBezTo>
                  <a:cubicBezTo>
                    <a:pt x="782993" y="205964"/>
                    <a:pt x="779135" y="203200"/>
                    <a:pt x="736600" y="203200"/>
                  </a:cubicBezTo>
                  <a:cubicBezTo>
                    <a:pt x="713221" y="203200"/>
                    <a:pt x="690033" y="207433"/>
                    <a:pt x="666750" y="209550"/>
                  </a:cubicBezTo>
                  <a:cubicBezTo>
                    <a:pt x="604472" y="230309"/>
                    <a:pt x="692445" y="196653"/>
                    <a:pt x="635000" y="234950"/>
                  </a:cubicBezTo>
                  <a:cubicBezTo>
                    <a:pt x="627738" y="239791"/>
                    <a:pt x="618067" y="239183"/>
                    <a:pt x="609600" y="241300"/>
                  </a:cubicBezTo>
                  <a:cubicBezTo>
                    <a:pt x="603250" y="245533"/>
                    <a:pt x="597696" y="251320"/>
                    <a:pt x="590550" y="254000"/>
                  </a:cubicBezTo>
                  <a:cubicBezTo>
                    <a:pt x="555472" y="267154"/>
                    <a:pt x="518391" y="256983"/>
                    <a:pt x="482600" y="254000"/>
                  </a:cubicBezTo>
                  <a:cubicBezTo>
                    <a:pt x="457200" y="256117"/>
                    <a:pt x="431541" y="256160"/>
                    <a:pt x="406400" y="260350"/>
                  </a:cubicBezTo>
                  <a:cubicBezTo>
                    <a:pt x="393195" y="262551"/>
                    <a:pt x="381000" y="268817"/>
                    <a:pt x="368300" y="273050"/>
                  </a:cubicBezTo>
                  <a:lnTo>
                    <a:pt x="349250" y="279400"/>
                  </a:lnTo>
                  <a:cubicBezTo>
                    <a:pt x="342900" y="281517"/>
                    <a:pt x="336764" y="284437"/>
                    <a:pt x="330200" y="285750"/>
                  </a:cubicBezTo>
                  <a:cubicBezTo>
                    <a:pt x="319617" y="287867"/>
                    <a:pt x="308986" y="289759"/>
                    <a:pt x="298450" y="292100"/>
                  </a:cubicBezTo>
                  <a:cubicBezTo>
                    <a:pt x="289931" y="293993"/>
                    <a:pt x="281734" y="297582"/>
                    <a:pt x="273050" y="298450"/>
                  </a:cubicBezTo>
                  <a:cubicBezTo>
                    <a:pt x="239286" y="301826"/>
                    <a:pt x="205317" y="302683"/>
                    <a:pt x="171450" y="304800"/>
                  </a:cubicBezTo>
                  <a:cubicBezTo>
                    <a:pt x="169333" y="317500"/>
                    <a:pt x="169171" y="330686"/>
                    <a:pt x="165100" y="342900"/>
                  </a:cubicBezTo>
                  <a:cubicBezTo>
                    <a:pt x="152790" y="379829"/>
                    <a:pt x="146388" y="343914"/>
                    <a:pt x="158750" y="381000"/>
                  </a:cubicBezTo>
                  <a:cubicBezTo>
                    <a:pt x="171450" y="378883"/>
                    <a:pt x="185085" y="379879"/>
                    <a:pt x="196850" y="374650"/>
                  </a:cubicBezTo>
                  <a:cubicBezTo>
                    <a:pt x="205056" y="371003"/>
                    <a:pt x="210151" y="362499"/>
                    <a:pt x="215900" y="355600"/>
                  </a:cubicBezTo>
                  <a:cubicBezTo>
                    <a:pt x="220786" y="349737"/>
                    <a:pt x="222857" y="341576"/>
                    <a:pt x="228600" y="336550"/>
                  </a:cubicBezTo>
                  <a:cubicBezTo>
                    <a:pt x="258970" y="309976"/>
                    <a:pt x="265642" y="331258"/>
                    <a:pt x="273050" y="330200"/>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9" name="Google Shape;669;g5e2c9195b7_0_414"/>
            <p:cNvSpPr/>
            <p:nvPr/>
          </p:nvSpPr>
          <p:spPr>
            <a:xfrm>
              <a:off x="2490065" y="5753033"/>
              <a:ext cx="322985" cy="146117"/>
            </a:xfrm>
            <a:custGeom>
              <a:avLst/>
              <a:gdLst/>
              <a:ahLst/>
              <a:cxnLst/>
              <a:rect l="l" t="t" r="r" b="b"/>
              <a:pathLst>
                <a:path w="322985" h="146117" extrusionOk="0">
                  <a:moveTo>
                    <a:pt x="183285" y="31817"/>
                  </a:moveTo>
                  <a:lnTo>
                    <a:pt x="183285" y="31817"/>
                  </a:lnTo>
                  <a:cubicBezTo>
                    <a:pt x="180615" y="31346"/>
                    <a:pt x="29630" y="-5028"/>
                    <a:pt x="5485" y="19117"/>
                  </a:cubicBezTo>
                  <a:cubicBezTo>
                    <a:pt x="-8068" y="32670"/>
                    <a:pt x="7186" y="57672"/>
                    <a:pt x="11835" y="76267"/>
                  </a:cubicBezTo>
                  <a:cubicBezTo>
                    <a:pt x="16737" y="95874"/>
                    <a:pt x="30217" y="96877"/>
                    <a:pt x="43585" y="108017"/>
                  </a:cubicBezTo>
                  <a:cubicBezTo>
                    <a:pt x="59740" y="121479"/>
                    <a:pt x="62210" y="131420"/>
                    <a:pt x="81685" y="139767"/>
                  </a:cubicBezTo>
                  <a:cubicBezTo>
                    <a:pt x="89707" y="143205"/>
                    <a:pt x="98618" y="144000"/>
                    <a:pt x="107085" y="146117"/>
                  </a:cubicBezTo>
                  <a:cubicBezTo>
                    <a:pt x="121902" y="144000"/>
                    <a:pt x="137638" y="145326"/>
                    <a:pt x="151535" y="139767"/>
                  </a:cubicBezTo>
                  <a:cubicBezTo>
                    <a:pt x="159873" y="136432"/>
                    <a:pt x="163113" y="125698"/>
                    <a:pt x="170585" y="120717"/>
                  </a:cubicBezTo>
                  <a:cubicBezTo>
                    <a:pt x="176154" y="117004"/>
                    <a:pt x="183285" y="116484"/>
                    <a:pt x="189635" y="114367"/>
                  </a:cubicBezTo>
                  <a:cubicBezTo>
                    <a:pt x="202335" y="116484"/>
                    <a:pt x="215166" y="117924"/>
                    <a:pt x="227735" y="120717"/>
                  </a:cubicBezTo>
                  <a:cubicBezTo>
                    <a:pt x="234269" y="122169"/>
                    <a:pt x="240092" y="127067"/>
                    <a:pt x="246785" y="127067"/>
                  </a:cubicBezTo>
                  <a:cubicBezTo>
                    <a:pt x="268057" y="127067"/>
                    <a:pt x="289118" y="122834"/>
                    <a:pt x="310285" y="120717"/>
                  </a:cubicBezTo>
                  <a:cubicBezTo>
                    <a:pt x="316833" y="101072"/>
                    <a:pt x="322985" y="85918"/>
                    <a:pt x="322985" y="63567"/>
                  </a:cubicBezTo>
                  <a:cubicBezTo>
                    <a:pt x="322985" y="47627"/>
                    <a:pt x="309039" y="33648"/>
                    <a:pt x="297585" y="25467"/>
                  </a:cubicBezTo>
                  <a:cubicBezTo>
                    <a:pt x="277856" y="11375"/>
                    <a:pt x="268943" y="12748"/>
                    <a:pt x="246785" y="6417"/>
                  </a:cubicBezTo>
                  <a:cubicBezTo>
                    <a:pt x="240349" y="4578"/>
                    <a:pt x="234409" y="580"/>
                    <a:pt x="227735" y="67"/>
                  </a:cubicBezTo>
                  <a:cubicBezTo>
                    <a:pt x="206631" y="-1556"/>
                    <a:pt x="190693" y="26525"/>
                    <a:pt x="183285" y="31817"/>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0" name="Google Shape;670;g5e2c9195b7_0_414"/>
            <p:cNvSpPr/>
            <p:nvPr/>
          </p:nvSpPr>
          <p:spPr>
            <a:xfrm>
              <a:off x="3981450" y="5656774"/>
              <a:ext cx="146262" cy="53547"/>
            </a:xfrm>
            <a:custGeom>
              <a:avLst/>
              <a:gdLst/>
              <a:ahLst/>
              <a:cxnLst/>
              <a:rect l="l" t="t" r="r" b="b"/>
              <a:pathLst>
                <a:path w="146262" h="53547" extrusionOk="0">
                  <a:moveTo>
                    <a:pt x="0" y="51876"/>
                  </a:moveTo>
                  <a:lnTo>
                    <a:pt x="0" y="51876"/>
                  </a:lnTo>
                  <a:cubicBezTo>
                    <a:pt x="46567" y="49759"/>
                    <a:pt x="95477" y="60267"/>
                    <a:pt x="139700" y="45526"/>
                  </a:cubicBezTo>
                  <a:cubicBezTo>
                    <a:pt x="151914" y="41455"/>
                    <a:pt x="145502" y="11679"/>
                    <a:pt x="133350" y="7426"/>
                  </a:cubicBezTo>
                  <a:cubicBezTo>
                    <a:pt x="95339" y="-5878"/>
                    <a:pt x="52917" y="3193"/>
                    <a:pt x="12700" y="1076"/>
                  </a:cubicBezTo>
                  <a:cubicBezTo>
                    <a:pt x="5681" y="22134"/>
                    <a:pt x="2117" y="43409"/>
                    <a:pt x="0" y="51876"/>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1" name="Google Shape;671;g5e2c9195b7_0_414"/>
            <p:cNvSpPr/>
            <p:nvPr/>
          </p:nvSpPr>
          <p:spPr>
            <a:xfrm>
              <a:off x="3225800" y="5810250"/>
              <a:ext cx="495300" cy="101600"/>
            </a:xfrm>
            <a:custGeom>
              <a:avLst/>
              <a:gdLst/>
              <a:ahLst/>
              <a:cxnLst/>
              <a:rect l="l" t="t" r="r" b="b"/>
              <a:pathLst>
                <a:path w="495300" h="101600" extrusionOk="0">
                  <a:moveTo>
                    <a:pt x="431800" y="38100"/>
                  </a:moveTo>
                  <a:lnTo>
                    <a:pt x="431800" y="38100"/>
                  </a:lnTo>
                  <a:cubicBezTo>
                    <a:pt x="426485" y="37720"/>
                    <a:pt x="344611" y="37019"/>
                    <a:pt x="317500" y="25400"/>
                  </a:cubicBezTo>
                  <a:cubicBezTo>
                    <a:pt x="310485" y="22394"/>
                    <a:pt x="305424" y="15800"/>
                    <a:pt x="298450" y="12700"/>
                  </a:cubicBezTo>
                  <a:cubicBezTo>
                    <a:pt x="286217" y="7263"/>
                    <a:pt x="260350" y="0"/>
                    <a:pt x="260350" y="0"/>
                  </a:cubicBezTo>
                  <a:cubicBezTo>
                    <a:pt x="228600" y="2117"/>
                    <a:pt x="196726" y="2836"/>
                    <a:pt x="165100" y="6350"/>
                  </a:cubicBezTo>
                  <a:cubicBezTo>
                    <a:pt x="137922" y="9370"/>
                    <a:pt x="150258" y="16245"/>
                    <a:pt x="127000" y="31750"/>
                  </a:cubicBezTo>
                  <a:cubicBezTo>
                    <a:pt x="121431" y="35463"/>
                    <a:pt x="114569" y="37107"/>
                    <a:pt x="107950" y="38100"/>
                  </a:cubicBezTo>
                  <a:cubicBezTo>
                    <a:pt x="72119" y="43475"/>
                    <a:pt x="35983" y="46567"/>
                    <a:pt x="0" y="50800"/>
                  </a:cubicBezTo>
                  <a:cubicBezTo>
                    <a:pt x="2117" y="57150"/>
                    <a:pt x="2169" y="64623"/>
                    <a:pt x="6350" y="69850"/>
                  </a:cubicBezTo>
                  <a:cubicBezTo>
                    <a:pt x="15302" y="81041"/>
                    <a:pt x="31901" y="84717"/>
                    <a:pt x="44450" y="88900"/>
                  </a:cubicBezTo>
                  <a:cubicBezTo>
                    <a:pt x="148066" y="80930"/>
                    <a:pt x="160326" y="76762"/>
                    <a:pt x="285750" y="88900"/>
                  </a:cubicBezTo>
                  <a:cubicBezTo>
                    <a:pt x="299075" y="90189"/>
                    <a:pt x="323850" y="101600"/>
                    <a:pt x="323850" y="101600"/>
                  </a:cubicBezTo>
                  <a:cubicBezTo>
                    <a:pt x="381706" y="97984"/>
                    <a:pt x="409516" y="100821"/>
                    <a:pt x="457200" y="88900"/>
                  </a:cubicBezTo>
                  <a:cubicBezTo>
                    <a:pt x="463694" y="87277"/>
                    <a:pt x="470263" y="85543"/>
                    <a:pt x="476250" y="82550"/>
                  </a:cubicBezTo>
                  <a:cubicBezTo>
                    <a:pt x="483076" y="79137"/>
                    <a:pt x="488950" y="74083"/>
                    <a:pt x="495300" y="69850"/>
                  </a:cubicBezTo>
                  <a:cubicBezTo>
                    <a:pt x="483816" y="23915"/>
                    <a:pt x="442383" y="43392"/>
                    <a:pt x="431800" y="38100"/>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2" name="Google Shape;672;g5e2c9195b7_0_414"/>
            <p:cNvSpPr/>
            <p:nvPr/>
          </p:nvSpPr>
          <p:spPr>
            <a:xfrm rot="-10562404" flipH="1">
              <a:off x="3424907" y="5793413"/>
              <a:ext cx="375332" cy="73507"/>
            </a:xfrm>
            <a:prstGeom prst="cloud">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73" name="Google Shape;673;g5e2c9195b7_0_414"/>
          <p:cNvGrpSpPr/>
          <p:nvPr/>
        </p:nvGrpSpPr>
        <p:grpSpPr>
          <a:xfrm>
            <a:off x="6523235" y="1253762"/>
            <a:ext cx="2225400" cy="1785900"/>
            <a:chOff x="4718608" y="1798684"/>
            <a:chExt cx="2225400" cy="1785900"/>
          </a:xfrm>
        </p:grpSpPr>
        <p:sp>
          <p:nvSpPr>
            <p:cNvPr id="674" name="Google Shape;674;g5e2c9195b7_0_414"/>
            <p:cNvSpPr/>
            <p:nvPr/>
          </p:nvSpPr>
          <p:spPr>
            <a:xfrm>
              <a:off x="4718608" y="1798684"/>
              <a:ext cx="2225400" cy="1785900"/>
            </a:xfrm>
            <a:prstGeom prst="roundRect">
              <a:avLst>
                <a:gd name="adj" fmla="val 16667"/>
              </a:avLst>
            </a:prstGeom>
            <a:solidFill>
              <a:srgbClr val="A5A5A5">
                <a:alpha val="56860"/>
              </a:srgbClr>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5" name="Google Shape;675;g5e2c9195b7_0_414"/>
            <p:cNvSpPr/>
            <p:nvPr/>
          </p:nvSpPr>
          <p:spPr>
            <a:xfrm>
              <a:off x="5218218" y="2041584"/>
              <a:ext cx="1215189" cy="1408039"/>
            </a:xfrm>
            <a:custGeom>
              <a:avLst/>
              <a:gdLst/>
              <a:ahLst/>
              <a:cxnLst/>
              <a:rect l="l" t="t" r="r" b="b"/>
              <a:pathLst>
                <a:path w="1215189" h="1408039" extrusionOk="0">
                  <a:moveTo>
                    <a:pt x="589547" y="48471"/>
                  </a:moveTo>
                  <a:lnTo>
                    <a:pt x="589547" y="48471"/>
                  </a:lnTo>
                  <a:cubicBezTo>
                    <a:pt x="545244" y="65085"/>
                    <a:pt x="493997" y="88459"/>
                    <a:pt x="445168" y="96597"/>
                  </a:cubicBezTo>
                  <a:cubicBezTo>
                    <a:pt x="182928" y="140303"/>
                    <a:pt x="472769" y="83860"/>
                    <a:pt x="288758" y="120660"/>
                  </a:cubicBezTo>
                  <a:cubicBezTo>
                    <a:pt x="276726" y="128681"/>
                    <a:pt x="261696" y="133432"/>
                    <a:pt x="252663" y="144723"/>
                  </a:cubicBezTo>
                  <a:cubicBezTo>
                    <a:pt x="244740" y="154626"/>
                    <a:pt x="246303" y="169474"/>
                    <a:pt x="240631" y="180818"/>
                  </a:cubicBezTo>
                  <a:cubicBezTo>
                    <a:pt x="234164" y="193752"/>
                    <a:pt x="224589" y="204881"/>
                    <a:pt x="216568" y="216913"/>
                  </a:cubicBezTo>
                  <a:cubicBezTo>
                    <a:pt x="205103" y="251309"/>
                    <a:pt x="200057" y="263373"/>
                    <a:pt x="192505" y="301134"/>
                  </a:cubicBezTo>
                  <a:cubicBezTo>
                    <a:pt x="188772" y="319800"/>
                    <a:pt x="178923" y="396994"/>
                    <a:pt x="168442" y="421450"/>
                  </a:cubicBezTo>
                  <a:cubicBezTo>
                    <a:pt x="162746" y="434741"/>
                    <a:pt x="153412" y="446253"/>
                    <a:pt x="144379" y="457544"/>
                  </a:cubicBezTo>
                  <a:cubicBezTo>
                    <a:pt x="137293" y="466402"/>
                    <a:pt x="130043" y="475772"/>
                    <a:pt x="120316" y="481608"/>
                  </a:cubicBezTo>
                  <a:cubicBezTo>
                    <a:pt x="109441" y="488133"/>
                    <a:pt x="96253" y="489629"/>
                    <a:pt x="84221" y="493639"/>
                  </a:cubicBezTo>
                  <a:cubicBezTo>
                    <a:pt x="39915" y="523176"/>
                    <a:pt x="46267" y="510319"/>
                    <a:pt x="24063" y="565829"/>
                  </a:cubicBezTo>
                  <a:cubicBezTo>
                    <a:pt x="14643" y="589379"/>
                    <a:pt x="0" y="638018"/>
                    <a:pt x="0" y="638018"/>
                  </a:cubicBezTo>
                  <a:cubicBezTo>
                    <a:pt x="4010" y="702186"/>
                    <a:pt x="3344" y="766819"/>
                    <a:pt x="12031" y="830523"/>
                  </a:cubicBezTo>
                  <a:cubicBezTo>
                    <a:pt x="15458" y="855655"/>
                    <a:pt x="36095" y="902713"/>
                    <a:pt x="36095" y="902713"/>
                  </a:cubicBezTo>
                  <a:cubicBezTo>
                    <a:pt x="40105" y="926776"/>
                    <a:pt x="48126" y="950507"/>
                    <a:pt x="48126" y="974902"/>
                  </a:cubicBezTo>
                  <a:cubicBezTo>
                    <a:pt x="48126" y="1103877"/>
                    <a:pt x="13952" y="1042742"/>
                    <a:pt x="48126" y="1179439"/>
                  </a:cubicBezTo>
                  <a:cubicBezTo>
                    <a:pt x="50555" y="1189156"/>
                    <a:pt x="83871" y="1233406"/>
                    <a:pt x="96253" y="1239597"/>
                  </a:cubicBezTo>
                  <a:cubicBezTo>
                    <a:pt x="118940" y="1250940"/>
                    <a:pt x="168442" y="1263660"/>
                    <a:pt x="168442" y="1263660"/>
                  </a:cubicBezTo>
                  <a:cubicBezTo>
                    <a:pt x="222473" y="1317691"/>
                    <a:pt x="188394" y="1294374"/>
                    <a:pt x="276726" y="1323818"/>
                  </a:cubicBezTo>
                  <a:lnTo>
                    <a:pt x="312821" y="1335850"/>
                  </a:lnTo>
                  <a:cubicBezTo>
                    <a:pt x="488330" y="1327074"/>
                    <a:pt x="526426" y="1313182"/>
                    <a:pt x="673768" y="1335850"/>
                  </a:cubicBezTo>
                  <a:cubicBezTo>
                    <a:pt x="686303" y="1337778"/>
                    <a:pt x="697831" y="1343871"/>
                    <a:pt x="709863" y="1347881"/>
                  </a:cubicBezTo>
                  <a:cubicBezTo>
                    <a:pt x="813311" y="1416845"/>
                    <a:pt x="682423" y="1334160"/>
                    <a:pt x="782053" y="1383976"/>
                  </a:cubicBezTo>
                  <a:cubicBezTo>
                    <a:pt x="794986" y="1390443"/>
                    <a:pt x="806116" y="1400018"/>
                    <a:pt x="818147" y="1408039"/>
                  </a:cubicBezTo>
                  <a:cubicBezTo>
                    <a:pt x="874294" y="1404029"/>
                    <a:pt x="930684" y="1402585"/>
                    <a:pt x="986589" y="1396008"/>
                  </a:cubicBezTo>
                  <a:cubicBezTo>
                    <a:pt x="999185" y="1394526"/>
                    <a:pt x="1012673" y="1391762"/>
                    <a:pt x="1022684" y="1383976"/>
                  </a:cubicBezTo>
                  <a:cubicBezTo>
                    <a:pt x="1049546" y="1363083"/>
                    <a:pt x="1094874" y="1311787"/>
                    <a:pt x="1094874" y="1311787"/>
                  </a:cubicBezTo>
                  <a:lnTo>
                    <a:pt x="1118937" y="1239597"/>
                  </a:lnTo>
                  <a:cubicBezTo>
                    <a:pt x="1122947" y="1227565"/>
                    <a:pt x="1128883" y="1216012"/>
                    <a:pt x="1130968" y="1203502"/>
                  </a:cubicBezTo>
                  <a:lnTo>
                    <a:pt x="1143000" y="1131313"/>
                  </a:lnTo>
                  <a:cubicBezTo>
                    <a:pt x="1138989" y="1083187"/>
                    <a:pt x="1138907" y="1034570"/>
                    <a:pt x="1130968" y="986934"/>
                  </a:cubicBezTo>
                  <a:cubicBezTo>
                    <a:pt x="1126798" y="961914"/>
                    <a:pt x="1113057" y="939352"/>
                    <a:pt x="1106905" y="914744"/>
                  </a:cubicBezTo>
                  <a:cubicBezTo>
                    <a:pt x="1102895" y="898702"/>
                    <a:pt x="1099626" y="882456"/>
                    <a:pt x="1094874" y="866618"/>
                  </a:cubicBezTo>
                  <a:cubicBezTo>
                    <a:pt x="1087585" y="842323"/>
                    <a:pt x="1078831" y="818492"/>
                    <a:pt x="1070810" y="794429"/>
                  </a:cubicBezTo>
                  <a:lnTo>
                    <a:pt x="1058779" y="758334"/>
                  </a:lnTo>
                  <a:cubicBezTo>
                    <a:pt x="1061612" y="747002"/>
                    <a:pt x="1074995" y="688238"/>
                    <a:pt x="1082842" y="674113"/>
                  </a:cubicBezTo>
                  <a:cubicBezTo>
                    <a:pt x="1096887" y="648832"/>
                    <a:pt x="1121822" y="629359"/>
                    <a:pt x="1130968" y="601923"/>
                  </a:cubicBezTo>
                  <a:cubicBezTo>
                    <a:pt x="1147573" y="552111"/>
                    <a:pt x="1135965" y="576381"/>
                    <a:pt x="1167063" y="529734"/>
                  </a:cubicBezTo>
                  <a:cubicBezTo>
                    <a:pt x="1171074" y="509681"/>
                    <a:pt x="1174135" y="489415"/>
                    <a:pt x="1179095" y="469576"/>
                  </a:cubicBezTo>
                  <a:cubicBezTo>
                    <a:pt x="1202023" y="377862"/>
                    <a:pt x="1180659" y="497849"/>
                    <a:pt x="1203158" y="385355"/>
                  </a:cubicBezTo>
                  <a:cubicBezTo>
                    <a:pt x="1207942" y="361434"/>
                    <a:pt x="1211179" y="337229"/>
                    <a:pt x="1215189" y="313166"/>
                  </a:cubicBezTo>
                  <a:cubicBezTo>
                    <a:pt x="1207168" y="261029"/>
                    <a:pt x="1200847" y="208602"/>
                    <a:pt x="1191126" y="156755"/>
                  </a:cubicBezTo>
                  <a:cubicBezTo>
                    <a:pt x="1188789" y="144290"/>
                    <a:pt x="1188063" y="129628"/>
                    <a:pt x="1179095" y="120660"/>
                  </a:cubicBezTo>
                  <a:cubicBezTo>
                    <a:pt x="1170127" y="111692"/>
                    <a:pt x="1155032" y="112639"/>
                    <a:pt x="1143000" y="108629"/>
                  </a:cubicBezTo>
                  <a:cubicBezTo>
                    <a:pt x="1130968" y="100608"/>
                    <a:pt x="1120119" y="90439"/>
                    <a:pt x="1106905" y="84566"/>
                  </a:cubicBezTo>
                  <a:cubicBezTo>
                    <a:pt x="1083726" y="74264"/>
                    <a:pt x="1055821" y="74572"/>
                    <a:pt x="1034716" y="60502"/>
                  </a:cubicBezTo>
                  <a:cubicBezTo>
                    <a:pt x="1022684" y="52481"/>
                    <a:pt x="1012904" y="38694"/>
                    <a:pt x="998621" y="36439"/>
                  </a:cubicBezTo>
                  <a:cubicBezTo>
                    <a:pt x="935114" y="26412"/>
                    <a:pt x="870284" y="28418"/>
                    <a:pt x="806116" y="24408"/>
                  </a:cubicBezTo>
                  <a:cubicBezTo>
                    <a:pt x="720890" y="-4001"/>
                    <a:pt x="749225" y="-7067"/>
                    <a:pt x="661737" y="12376"/>
                  </a:cubicBezTo>
                  <a:cubicBezTo>
                    <a:pt x="649357" y="15127"/>
                    <a:pt x="636986" y="18736"/>
                    <a:pt x="625642" y="24408"/>
                  </a:cubicBezTo>
                  <a:cubicBezTo>
                    <a:pt x="573067" y="50696"/>
                    <a:pt x="595563" y="44461"/>
                    <a:pt x="589547" y="48471"/>
                  </a:cubicBezTo>
                  <a:close/>
                </a:path>
              </a:pathLst>
            </a:custGeom>
            <a:gradFill>
              <a:gsLst>
                <a:gs pos="0">
                  <a:srgbClr val="2A4B86"/>
                </a:gs>
                <a:gs pos="48000">
                  <a:srgbClr val="4875C5"/>
                </a:gs>
                <a:gs pos="100000">
                  <a:srgbClr val="8DA9DB"/>
                </a:gs>
              </a:gsLst>
              <a:lin ang="16200038" scaled="0"/>
            </a:gra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6" name="Google Shape;676;g5e2c9195b7_0_414"/>
            <p:cNvSpPr/>
            <p:nvPr/>
          </p:nvSpPr>
          <p:spPr>
            <a:xfrm>
              <a:off x="5212086" y="2044598"/>
              <a:ext cx="1215189" cy="1408039"/>
            </a:xfrm>
            <a:custGeom>
              <a:avLst/>
              <a:gdLst/>
              <a:ahLst/>
              <a:cxnLst/>
              <a:rect l="l" t="t" r="r" b="b"/>
              <a:pathLst>
                <a:path w="1215189" h="1408039" extrusionOk="0">
                  <a:moveTo>
                    <a:pt x="589547" y="48471"/>
                  </a:moveTo>
                  <a:lnTo>
                    <a:pt x="589547" y="48471"/>
                  </a:lnTo>
                  <a:cubicBezTo>
                    <a:pt x="545244" y="65085"/>
                    <a:pt x="493997" y="88459"/>
                    <a:pt x="445168" y="96597"/>
                  </a:cubicBezTo>
                  <a:cubicBezTo>
                    <a:pt x="182928" y="140303"/>
                    <a:pt x="472769" y="83860"/>
                    <a:pt x="288758" y="120660"/>
                  </a:cubicBezTo>
                  <a:cubicBezTo>
                    <a:pt x="276726" y="128681"/>
                    <a:pt x="261696" y="133432"/>
                    <a:pt x="252663" y="144723"/>
                  </a:cubicBezTo>
                  <a:cubicBezTo>
                    <a:pt x="244740" y="154626"/>
                    <a:pt x="246303" y="169474"/>
                    <a:pt x="240631" y="180818"/>
                  </a:cubicBezTo>
                  <a:cubicBezTo>
                    <a:pt x="234164" y="193752"/>
                    <a:pt x="224589" y="204881"/>
                    <a:pt x="216568" y="216913"/>
                  </a:cubicBezTo>
                  <a:cubicBezTo>
                    <a:pt x="205103" y="251309"/>
                    <a:pt x="200057" y="263373"/>
                    <a:pt x="192505" y="301134"/>
                  </a:cubicBezTo>
                  <a:cubicBezTo>
                    <a:pt x="188772" y="319800"/>
                    <a:pt x="178923" y="396994"/>
                    <a:pt x="168442" y="421450"/>
                  </a:cubicBezTo>
                  <a:cubicBezTo>
                    <a:pt x="162746" y="434741"/>
                    <a:pt x="153412" y="446253"/>
                    <a:pt x="144379" y="457544"/>
                  </a:cubicBezTo>
                  <a:cubicBezTo>
                    <a:pt x="137293" y="466402"/>
                    <a:pt x="130043" y="475772"/>
                    <a:pt x="120316" y="481608"/>
                  </a:cubicBezTo>
                  <a:cubicBezTo>
                    <a:pt x="109441" y="488133"/>
                    <a:pt x="96253" y="489629"/>
                    <a:pt x="84221" y="493639"/>
                  </a:cubicBezTo>
                  <a:cubicBezTo>
                    <a:pt x="39915" y="523176"/>
                    <a:pt x="46267" y="510319"/>
                    <a:pt x="24063" y="565829"/>
                  </a:cubicBezTo>
                  <a:cubicBezTo>
                    <a:pt x="14643" y="589379"/>
                    <a:pt x="0" y="638018"/>
                    <a:pt x="0" y="638018"/>
                  </a:cubicBezTo>
                  <a:cubicBezTo>
                    <a:pt x="4010" y="702186"/>
                    <a:pt x="3344" y="766819"/>
                    <a:pt x="12031" y="830523"/>
                  </a:cubicBezTo>
                  <a:cubicBezTo>
                    <a:pt x="15458" y="855655"/>
                    <a:pt x="36095" y="902713"/>
                    <a:pt x="36095" y="902713"/>
                  </a:cubicBezTo>
                  <a:cubicBezTo>
                    <a:pt x="40105" y="926776"/>
                    <a:pt x="48126" y="950507"/>
                    <a:pt x="48126" y="974902"/>
                  </a:cubicBezTo>
                  <a:cubicBezTo>
                    <a:pt x="48126" y="1103877"/>
                    <a:pt x="13952" y="1042742"/>
                    <a:pt x="48126" y="1179439"/>
                  </a:cubicBezTo>
                  <a:cubicBezTo>
                    <a:pt x="50555" y="1189156"/>
                    <a:pt x="83871" y="1233406"/>
                    <a:pt x="96253" y="1239597"/>
                  </a:cubicBezTo>
                  <a:cubicBezTo>
                    <a:pt x="118940" y="1250940"/>
                    <a:pt x="168442" y="1263660"/>
                    <a:pt x="168442" y="1263660"/>
                  </a:cubicBezTo>
                  <a:cubicBezTo>
                    <a:pt x="222473" y="1317691"/>
                    <a:pt x="188394" y="1294374"/>
                    <a:pt x="276726" y="1323818"/>
                  </a:cubicBezTo>
                  <a:lnTo>
                    <a:pt x="312821" y="1335850"/>
                  </a:lnTo>
                  <a:cubicBezTo>
                    <a:pt x="488330" y="1327074"/>
                    <a:pt x="526426" y="1313182"/>
                    <a:pt x="673768" y="1335850"/>
                  </a:cubicBezTo>
                  <a:cubicBezTo>
                    <a:pt x="686303" y="1337778"/>
                    <a:pt x="697831" y="1343871"/>
                    <a:pt x="709863" y="1347881"/>
                  </a:cubicBezTo>
                  <a:cubicBezTo>
                    <a:pt x="813311" y="1416845"/>
                    <a:pt x="682423" y="1334160"/>
                    <a:pt x="782053" y="1383976"/>
                  </a:cubicBezTo>
                  <a:cubicBezTo>
                    <a:pt x="794986" y="1390443"/>
                    <a:pt x="806116" y="1400018"/>
                    <a:pt x="818147" y="1408039"/>
                  </a:cubicBezTo>
                  <a:cubicBezTo>
                    <a:pt x="874294" y="1404029"/>
                    <a:pt x="930684" y="1402585"/>
                    <a:pt x="986589" y="1396008"/>
                  </a:cubicBezTo>
                  <a:cubicBezTo>
                    <a:pt x="999185" y="1394526"/>
                    <a:pt x="1012673" y="1391762"/>
                    <a:pt x="1022684" y="1383976"/>
                  </a:cubicBezTo>
                  <a:cubicBezTo>
                    <a:pt x="1049546" y="1363083"/>
                    <a:pt x="1094874" y="1311787"/>
                    <a:pt x="1094874" y="1311787"/>
                  </a:cubicBezTo>
                  <a:lnTo>
                    <a:pt x="1118937" y="1239597"/>
                  </a:lnTo>
                  <a:cubicBezTo>
                    <a:pt x="1122947" y="1227565"/>
                    <a:pt x="1128883" y="1216012"/>
                    <a:pt x="1130968" y="1203502"/>
                  </a:cubicBezTo>
                  <a:lnTo>
                    <a:pt x="1143000" y="1131313"/>
                  </a:lnTo>
                  <a:cubicBezTo>
                    <a:pt x="1138989" y="1083187"/>
                    <a:pt x="1138907" y="1034570"/>
                    <a:pt x="1130968" y="986934"/>
                  </a:cubicBezTo>
                  <a:cubicBezTo>
                    <a:pt x="1126798" y="961914"/>
                    <a:pt x="1113057" y="939352"/>
                    <a:pt x="1106905" y="914744"/>
                  </a:cubicBezTo>
                  <a:cubicBezTo>
                    <a:pt x="1102895" y="898702"/>
                    <a:pt x="1099626" y="882456"/>
                    <a:pt x="1094874" y="866618"/>
                  </a:cubicBezTo>
                  <a:cubicBezTo>
                    <a:pt x="1087585" y="842323"/>
                    <a:pt x="1078831" y="818492"/>
                    <a:pt x="1070810" y="794429"/>
                  </a:cubicBezTo>
                  <a:lnTo>
                    <a:pt x="1058779" y="758334"/>
                  </a:lnTo>
                  <a:cubicBezTo>
                    <a:pt x="1061612" y="747002"/>
                    <a:pt x="1074995" y="688238"/>
                    <a:pt x="1082842" y="674113"/>
                  </a:cubicBezTo>
                  <a:cubicBezTo>
                    <a:pt x="1096887" y="648832"/>
                    <a:pt x="1121822" y="629359"/>
                    <a:pt x="1130968" y="601923"/>
                  </a:cubicBezTo>
                  <a:cubicBezTo>
                    <a:pt x="1147573" y="552111"/>
                    <a:pt x="1135965" y="576381"/>
                    <a:pt x="1167063" y="529734"/>
                  </a:cubicBezTo>
                  <a:cubicBezTo>
                    <a:pt x="1171074" y="509681"/>
                    <a:pt x="1174135" y="489415"/>
                    <a:pt x="1179095" y="469576"/>
                  </a:cubicBezTo>
                  <a:cubicBezTo>
                    <a:pt x="1202023" y="377862"/>
                    <a:pt x="1180659" y="497849"/>
                    <a:pt x="1203158" y="385355"/>
                  </a:cubicBezTo>
                  <a:cubicBezTo>
                    <a:pt x="1207942" y="361434"/>
                    <a:pt x="1211179" y="337229"/>
                    <a:pt x="1215189" y="313166"/>
                  </a:cubicBezTo>
                  <a:cubicBezTo>
                    <a:pt x="1207168" y="261029"/>
                    <a:pt x="1200847" y="208602"/>
                    <a:pt x="1191126" y="156755"/>
                  </a:cubicBezTo>
                  <a:cubicBezTo>
                    <a:pt x="1188789" y="144290"/>
                    <a:pt x="1188063" y="129628"/>
                    <a:pt x="1179095" y="120660"/>
                  </a:cubicBezTo>
                  <a:cubicBezTo>
                    <a:pt x="1170127" y="111692"/>
                    <a:pt x="1155032" y="112639"/>
                    <a:pt x="1143000" y="108629"/>
                  </a:cubicBezTo>
                  <a:cubicBezTo>
                    <a:pt x="1130968" y="100608"/>
                    <a:pt x="1120119" y="90439"/>
                    <a:pt x="1106905" y="84566"/>
                  </a:cubicBezTo>
                  <a:cubicBezTo>
                    <a:pt x="1083726" y="74264"/>
                    <a:pt x="1055821" y="74572"/>
                    <a:pt x="1034716" y="60502"/>
                  </a:cubicBezTo>
                  <a:cubicBezTo>
                    <a:pt x="1022684" y="52481"/>
                    <a:pt x="1012904" y="38694"/>
                    <a:pt x="998621" y="36439"/>
                  </a:cubicBezTo>
                  <a:cubicBezTo>
                    <a:pt x="935114" y="26412"/>
                    <a:pt x="870284" y="28418"/>
                    <a:pt x="806116" y="24408"/>
                  </a:cubicBezTo>
                  <a:cubicBezTo>
                    <a:pt x="720890" y="-4001"/>
                    <a:pt x="749225" y="-7067"/>
                    <a:pt x="661737" y="12376"/>
                  </a:cubicBezTo>
                  <a:cubicBezTo>
                    <a:pt x="649357" y="15127"/>
                    <a:pt x="636986" y="18736"/>
                    <a:pt x="625642" y="24408"/>
                  </a:cubicBezTo>
                  <a:cubicBezTo>
                    <a:pt x="573067" y="50696"/>
                    <a:pt x="595563" y="44461"/>
                    <a:pt x="589547" y="48471"/>
                  </a:cubicBezTo>
                  <a:close/>
                </a:path>
              </a:pathLst>
            </a:custGeom>
            <a:gradFill>
              <a:gsLst>
                <a:gs pos="0">
                  <a:srgbClr val="4B732F">
                    <a:alpha val="88235"/>
                  </a:srgbClr>
                </a:gs>
                <a:gs pos="48000">
                  <a:srgbClr val="73B148">
                    <a:alpha val="44313"/>
                  </a:srgbClr>
                </a:gs>
                <a:gs pos="100000">
                  <a:srgbClr val="A8D08C">
                    <a:alpha val="13333"/>
                  </a:srgbClr>
                </a:gs>
              </a:gsLst>
              <a:lin ang="16200038" scaled="0"/>
            </a:gradFill>
            <a:ln w="12700" cap="flat" cmpd="sng">
              <a:solidFill>
                <a:srgbClr val="42719B">
                  <a:alpha val="0"/>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7" name="Google Shape;677;g5e2c9195b7_0_414"/>
            <p:cNvSpPr txBox="1"/>
            <p:nvPr/>
          </p:nvSpPr>
          <p:spPr>
            <a:xfrm>
              <a:off x="4822196" y="2037730"/>
              <a:ext cx="3027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entury Gothic"/>
                  <a:ea typeface="Century Gothic"/>
                  <a:cs typeface="Century Gothic"/>
                  <a:sym typeface="Century Gothic"/>
                </a:rPr>
                <a:t>N</a:t>
              </a:r>
              <a:endParaRPr sz="1200" b="1" i="0" u="none" strike="noStrike" cap="none">
                <a:solidFill>
                  <a:schemeClr val="dk1"/>
                </a:solidFill>
                <a:latin typeface="Century Gothic"/>
                <a:ea typeface="Century Gothic"/>
                <a:cs typeface="Century Gothic"/>
                <a:sym typeface="Century Gothic"/>
              </a:endParaRPr>
            </a:p>
          </p:txBody>
        </p:sp>
        <p:sp>
          <p:nvSpPr>
            <p:cNvPr id="678" name="Google Shape;678;g5e2c9195b7_0_414"/>
            <p:cNvSpPr/>
            <p:nvPr/>
          </p:nvSpPr>
          <p:spPr>
            <a:xfrm>
              <a:off x="4888246" y="1976931"/>
              <a:ext cx="138300" cy="97800"/>
            </a:xfrm>
            <a:prstGeom prst="upArrow">
              <a:avLst>
                <a:gd name="adj1" fmla="val 50000"/>
                <a:gd name="adj2" fmla="val 50000"/>
              </a:avLst>
            </a:prstGeom>
            <a:solidFill>
              <a:srgbClr val="262626"/>
            </a:soli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9" name="Google Shape;679;g5e2c9195b7_0_414"/>
            <p:cNvSpPr/>
            <p:nvPr/>
          </p:nvSpPr>
          <p:spPr>
            <a:xfrm rot="5599067">
              <a:off x="6055761" y="3167190"/>
              <a:ext cx="88763" cy="162806"/>
            </a:xfrm>
            <a:custGeom>
              <a:avLst/>
              <a:gdLst/>
              <a:ahLst/>
              <a:cxnLst/>
              <a:rect l="l" t="t" r="r" b="b"/>
              <a:pathLst>
                <a:path w="256854" h="637355" extrusionOk="0">
                  <a:moveTo>
                    <a:pt x="82193" y="236663"/>
                  </a:moveTo>
                  <a:lnTo>
                    <a:pt x="82193" y="236663"/>
                  </a:lnTo>
                  <a:cubicBezTo>
                    <a:pt x="61645" y="260636"/>
                    <a:pt x="37096" y="281691"/>
                    <a:pt x="20548" y="308582"/>
                  </a:cubicBezTo>
                  <a:cubicBezTo>
                    <a:pt x="9196" y="327029"/>
                    <a:pt x="0" y="370227"/>
                    <a:pt x="0" y="370227"/>
                  </a:cubicBezTo>
                  <a:cubicBezTo>
                    <a:pt x="3425" y="394200"/>
                    <a:pt x="5525" y="418400"/>
                    <a:pt x="10274" y="442146"/>
                  </a:cubicBezTo>
                  <a:cubicBezTo>
                    <a:pt x="12398" y="452766"/>
                    <a:pt x="18768" y="462286"/>
                    <a:pt x="20548" y="472969"/>
                  </a:cubicBezTo>
                  <a:cubicBezTo>
                    <a:pt x="25646" y="503559"/>
                    <a:pt x="19689" y="536491"/>
                    <a:pt x="30822" y="565436"/>
                  </a:cubicBezTo>
                  <a:cubicBezTo>
                    <a:pt x="36841" y="581084"/>
                    <a:pt x="83722" y="617572"/>
                    <a:pt x="102741" y="627081"/>
                  </a:cubicBezTo>
                  <a:cubicBezTo>
                    <a:pt x="112428" y="631924"/>
                    <a:pt x="123290" y="633930"/>
                    <a:pt x="133564" y="637355"/>
                  </a:cubicBezTo>
                  <a:cubicBezTo>
                    <a:pt x="143838" y="630506"/>
                    <a:pt x="154744" y="624521"/>
                    <a:pt x="164386" y="616807"/>
                  </a:cubicBezTo>
                  <a:cubicBezTo>
                    <a:pt x="215229" y="576132"/>
                    <a:pt x="152075" y="618843"/>
                    <a:pt x="205483" y="565436"/>
                  </a:cubicBezTo>
                  <a:cubicBezTo>
                    <a:pt x="214215" y="556705"/>
                    <a:pt x="226032" y="551737"/>
                    <a:pt x="236306" y="544888"/>
                  </a:cubicBezTo>
                  <a:cubicBezTo>
                    <a:pt x="239731" y="534614"/>
                    <a:pt x="246580" y="524895"/>
                    <a:pt x="246580" y="514065"/>
                  </a:cubicBezTo>
                  <a:cubicBezTo>
                    <a:pt x="246580" y="434600"/>
                    <a:pt x="243619" y="433260"/>
                    <a:pt x="226031" y="380501"/>
                  </a:cubicBezTo>
                  <a:cubicBezTo>
                    <a:pt x="229456" y="308582"/>
                    <a:pt x="228355" y="236304"/>
                    <a:pt x="236306" y="164744"/>
                  </a:cubicBezTo>
                  <a:cubicBezTo>
                    <a:pt x="238698" y="143217"/>
                    <a:pt x="256854" y="103099"/>
                    <a:pt x="256854" y="103099"/>
                  </a:cubicBezTo>
                  <a:cubicBezTo>
                    <a:pt x="253429" y="72277"/>
                    <a:pt x="258098" y="39426"/>
                    <a:pt x="246580" y="10632"/>
                  </a:cubicBezTo>
                  <a:cubicBezTo>
                    <a:pt x="242558" y="576"/>
                    <a:pt x="226521" y="-839"/>
                    <a:pt x="215757" y="357"/>
                  </a:cubicBezTo>
                  <a:cubicBezTo>
                    <a:pt x="194230" y="2749"/>
                    <a:pt x="154112" y="20906"/>
                    <a:pt x="154112" y="20906"/>
                  </a:cubicBezTo>
                  <a:cubicBezTo>
                    <a:pt x="149456" y="39530"/>
                    <a:pt x="131627" y="115310"/>
                    <a:pt x="123290" y="123647"/>
                  </a:cubicBezTo>
                  <a:cubicBezTo>
                    <a:pt x="94010" y="152927"/>
                    <a:pt x="108114" y="136136"/>
                    <a:pt x="82193" y="175018"/>
                  </a:cubicBezTo>
                  <a:cubicBezTo>
                    <a:pt x="70836" y="209090"/>
                    <a:pt x="82193" y="226389"/>
                    <a:pt x="82193" y="236663"/>
                  </a:cubicBez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0" name="Google Shape;680;g5e2c9195b7_0_414"/>
            <p:cNvSpPr/>
            <p:nvPr/>
          </p:nvSpPr>
          <p:spPr>
            <a:xfrm>
              <a:off x="5453112" y="3211511"/>
              <a:ext cx="204852" cy="83072"/>
            </a:xfrm>
            <a:custGeom>
              <a:avLst/>
              <a:gdLst/>
              <a:ahLst/>
              <a:cxnLst/>
              <a:rect l="l" t="t" r="r" b="b"/>
              <a:pathLst>
                <a:path w="263475" h="437220" extrusionOk="0">
                  <a:moveTo>
                    <a:pt x="160734" y="0"/>
                  </a:moveTo>
                  <a:lnTo>
                    <a:pt x="160734" y="0"/>
                  </a:lnTo>
                  <a:cubicBezTo>
                    <a:pt x="136761" y="17124"/>
                    <a:pt x="111447" y="32511"/>
                    <a:pt x="88815" y="51371"/>
                  </a:cubicBezTo>
                  <a:cubicBezTo>
                    <a:pt x="43737" y="88936"/>
                    <a:pt x="43216" y="94084"/>
                    <a:pt x="16895" y="133564"/>
                  </a:cubicBezTo>
                  <a:cubicBezTo>
                    <a:pt x="-10731" y="216441"/>
                    <a:pt x="110" y="171201"/>
                    <a:pt x="16895" y="339047"/>
                  </a:cubicBezTo>
                  <a:cubicBezTo>
                    <a:pt x="18752" y="357615"/>
                    <a:pt x="35212" y="388187"/>
                    <a:pt x="47718" y="400692"/>
                  </a:cubicBezTo>
                  <a:cubicBezTo>
                    <a:pt x="59826" y="412800"/>
                    <a:pt x="75116" y="421240"/>
                    <a:pt x="88815" y="431514"/>
                  </a:cubicBezTo>
                  <a:cubicBezTo>
                    <a:pt x="126487" y="428089"/>
                    <a:pt x="180016" y="452143"/>
                    <a:pt x="201830" y="421240"/>
                  </a:cubicBezTo>
                  <a:cubicBezTo>
                    <a:pt x="233491" y="376387"/>
                    <a:pt x="206356" y="311455"/>
                    <a:pt x="212104" y="256854"/>
                  </a:cubicBezTo>
                  <a:cubicBezTo>
                    <a:pt x="213238" y="246083"/>
                    <a:pt x="219752" y="236538"/>
                    <a:pt x="222379" y="226031"/>
                  </a:cubicBezTo>
                  <a:cubicBezTo>
                    <a:pt x="228241" y="202585"/>
                    <a:pt x="231185" y="167323"/>
                    <a:pt x="242927" y="143838"/>
                  </a:cubicBezTo>
                  <a:cubicBezTo>
                    <a:pt x="248449" y="132794"/>
                    <a:pt x="256626" y="123290"/>
                    <a:pt x="263475" y="113016"/>
                  </a:cubicBezTo>
                  <a:cubicBezTo>
                    <a:pt x="260050" y="89043"/>
                    <a:pt x="268069" y="60212"/>
                    <a:pt x="253201" y="41096"/>
                  </a:cubicBezTo>
                  <a:cubicBezTo>
                    <a:pt x="239903" y="23999"/>
                    <a:pt x="191556" y="20548"/>
                    <a:pt x="191556" y="20548"/>
                  </a:cubicBezTo>
                  <a:lnTo>
                    <a:pt x="160734" y="0"/>
                  </a:lnTo>
                  <a:close/>
                </a:path>
              </a:pathLst>
            </a:custGeom>
            <a:solidFill>
              <a:srgbClr val="757070"/>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1" name="Google Shape;681;g5e2c9195b7_0_414"/>
            <p:cNvSpPr/>
            <p:nvPr/>
          </p:nvSpPr>
          <p:spPr>
            <a:xfrm>
              <a:off x="5546472" y="2200413"/>
              <a:ext cx="383306" cy="162710"/>
            </a:xfrm>
            <a:custGeom>
              <a:avLst/>
              <a:gdLst/>
              <a:ahLst/>
              <a:cxnLst/>
              <a:rect l="l" t="t" r="r" b="b"/>
              <a:pathLst>
                <a:path w="383306" h="162710" extrusionOk="0">
                  <a:moveTo>
                    <a:pt x="197223" y="1345"/>
                  </a:moveTo>
                  <a:lnTo>
                    <a:pt x="197223" y="1345"/>
                  </a:lnTo>
                  <a:cubicBezTo>
                    <a:pt x="165349" y="3337"/>
                    <a:pt x="132742" y="244"/>
                    <a:pt x="101600" y="7322"/>
                  </a:cubicBezTo>
                  <a:cubicBezTo>
                    <a:pt x="87898" y="10436"/>
                    <a:pt x="58725" y="36060"/>
                    <a:pt x="47811" y="49157"/>
                  </a:cubicBezTo>
                  <a:cubicBezTo>
                    <a:pt x="43213" y="54675"/>
                    <a:pt x="40457" y="61568"/>
                    <a:pt x="35859" y="67086"/>
                  </a:cubicBezTo>
                  <a:cubicBezTo>
                    <a:pt x="21479" y="84342"/>
                    <a:pt x="17629" y="85216"/>
                    <a:pt x="0" y="96969"/>
                  </a:cubicBezTo>
                  <a:cubicBezTo>
                    <a:pt x="1992" y="108922"/>
                    <a:pt x="1055" y="121754"/>
                    <a:pt x="5976" y="132827"/>
                  </a:cubicBezTo>
                  <a:cubicBezTo>
                    <a:pt x="23377" y="171979"/>
                    <a:pt x="82632" y="146562"/>
                    <a:pt x="107576" y="144780"/>
                  </a:cubicBezTo>
                  <a:cubicBezTo>
                    <a:pt x="119529" y="140796"/>
                    <a:pt x="131212" y="129771"/>
                    <a:pt x="143435" y="132827"/>
                  </a:cubicBezTo>
                  <a:cubicBezTo>
                    <a:pt x="156797" y="136168"/>
                    <a:pt x="194472" y="144938"/>
                    <a:pt x="203200" y="150757"/>
                  </a:cubicBezTo>
                  <a:lnTo>
                    <a:pt x="221129" y="162710"/>
                  </a:lnTo>
                  <a:cubicBezTo>
                    <a:pt x="235074" y="160718"/>
                    <a:pt x="249472" y="160781"/>
                    <a:pt x="262964" y="156733"/>
                  </a:cubicBezTo>
                  <a:cubicBezTo>
                    <a:pt x="291652" y="148126"/>
                    <a:pt x="272128" y="143426"/>
                    <a:pt x="292847" y="126851"/>
                  </a:cubicBezTo>
                  <a:cubicBezTo>
                    <a:pt x="297766" y="122916"/>
                    <a:pt x="304800" y="122866"/>
                    <a:pt x="310776" y="120874"/>
                  </a:cubicBezTo>
                  <a:cubicBezTo>
                    <a:pt x="318745" y="108921"/>
                    <a:pt x="321054" y="89559"/>
                    <a:pt x="334682" y="85016"/>
                  </a:cubicBezTo>
                  <a:cubicBezTo>
                    <a:pt x="359425" y="76767"/>
                    <a:pt x="347369" y="82533"/>
                    <a:pt x="370541" y="67086"/>
                  </a:cubicBezTo>
                  <a:cubicBezTo>
                    <a:pt x="374525" y="61110"/>
                    <a:pt x="381603" y="56284"/>
                    <a:pt x="382494" y="49157"/>
                  </a:cubicBezTo>
                  <a:cubicBezTo>
                    <a:pt x="386186" y="19616"/>
                    <a:pt x="377137" y="19687"/>
                    <a:pt x="358588" y="7322"/>
                  </a:cubicBezTo>
                  <a:cubicBezTo>
                    <a:pt x="342651" y="9314"/>
                    <a:pt x="326578" y="10425"/>
                    <a:pt x="310776" y="13298"/>
                  </a:cubicBezTo>
                  <a:cubicBezTo>
                    <a:pt x="304578" y="14425"/>
                    <a:pt x="299147" y="19274"/>
                    <a:pt x="292847" y="19274"/>
                  </a:cubicBezTo>
                  <a:cubicBezTo>
                    <a:pt x="278760" y="19274"/>
                    <a:pt x="264956" y="15290"/>
                    <a:pt x="251011" y="13298"/>
                  </a:cubicBezTo>
                  <a:cubicBezTo>
                    <a:pt x="222325" y="-8217"/>
                    <a:pt x="206188" y="3337"/>
                    <a:pt x="197223" y="1345"/>
                  </a:cubicBezTo>
                  <a:close/>
                </a:path>
              </a:pathLst>
            </a:custGeom>
            <a:solidFill>
              <a:srgbClr val="AEABAB"/>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2" name="Google Shape;682;g5e2c9195b7_0_414"/>
            <p:cNvSpPr/>
            <p:nvPr/>
          </p:nvSpPr>
          <p:spPr>
            <a:xfrm>
              <a:off x="6268398" y="2247485"/>
              <a:ext cx="251884" cy="992568"/>
            </a:xfrm>
            <a:custGeom>
              <a:avLst/>
              <a:gdLst/>
              <a:ahLst/>
              <a:cxnLst/>
              <a:rect l="l" t="t" r="r" b="b"/>
              <a:pathLst>
                <a:path w="251884" h="992568" extrusionOk="0">
                  <a:moveTo>
                    <a:pt x="161365" y="149411"/>
                  </a:moveTo>
                  <a:lnTo>
                    <a:pt x="161365" y="149411"/>
                  </a:lnTo>
                  <a:cubicBezTo>
                    <a:pt x="157381" y="167341"/>
                    <a:pt x="155220" y="185776"/>
                    <a:pt x="149412" y="203200"/>
                  </a:cubicBezTo>
                  <a:cubicBezTo>
                    <a:pt x="147141" y="210014"/>
                    <a:pt x="140671" y="214705"/>
                    <a:pt x="137459" y="221129"/>
                  </a:cubicBezTo>
                  <a:cubicBezTo>
                    <a:pt x="134642" y="226764"/>
                    <a:pt x="134300" y="233423"/>
                    <a:pt x="131483" y="239058"/>
                  </a:cubicBezTo>
                  <a:cubicBezTo>
                    <a:pt x="128271" y="245483"/>
                    <a:pt x="122742" y="250563"/>
                    <a:pt x="119530" y="256988"/>
                  </a:cubicBezTo>
                  <a:cubicBezTo>
                    <a:pt x="116713" y="262623"/>
                    <a:pt x="116612" y="269410"/>
                    <a:pt x="113553" y="274917"/>
                  </a:cubicBezTo>
                  <a:cubicBezTo>
                    <a:pt x="106576" y="287475"/>
                    <a:pt x="89647" y="310776"/>
                    <a:pt x="89647" y="310776"/>
                  </a:cubicBezTo>
                  <a:cubicBezTo>
                    <a:pt x="73318" y="359764"/>
                    <a:pt x="101562" y="283939"/>
                    <a:pt x="47812" y="364564"/>
                  </a:cubicBezTo>
                  <a:lnTo>
                    <a:pt x="23906" y="400423"/>
                  </a:lnTo>
                  <a:cubicBezTo>
                    <a:pt x="19922" y="412376"/>
                    <a:pt x="14424" y="423927"/>
                    <a:pt x="11953" y="436282"/>
                  </a:cubicBezTo>
                  <a:cubicBezTo>
                    <a:pt x="4366" y="474218"/>
                    <a:pt x="8441" y="456309"/>
                    <a:pt x="0" y="490070"/>
                  </a:cubicBezTo>
                  <a:cubicBezTo>
                    <a:pt x="3402" y="544503"/>
                    <a:pt x="735" y="570703"/>
                    <a:pt x="11953" y="615576"/>
                  </a:cubicBezTo>
                  <a:cubicBezTo>
                    <a:pt x="13481" y="621688"/>
                    <a:pt x="15113" y="627870"/>
                    <a:pt x="17930" y="633505"/>
                  </a:cubicBezTo>
                  <a:cubicBezTo>
                    <a:pt x="21142" y="639930"/>
                    <a:pt x="25899" y="645458"/>
                    <a:pt x="29883" y="651435"/>
                  </a:cubicBezTo>
                  <a:cubicBezTo>
                    <a:pt x="40402" y="682993"/>
                    <a:pt x="32364" y="664122"/>
                    <a:pt x="59765" y="705223"/>
                  </a:cubicBezTo>
                  <a:lnTo>
                    <a:pt x="71718" y="723153"/>
                  </a:lnTo>
                  <a:cubicBezTo>
                    <a:pt x="75702" y="735106"/>
                    <a:pt x="83009" y="746429"/>
                    <a:pt x="83671" y="759011"/>
                  </a:cubicBezTo>
                  <a:cubicBezTo>
                    <a:pt x="89978" y="878855"/>
                    <a:pt x="77660" y="836606"/>
                    <a:pt x="95624" y="890494"/>
                  </a:cubicBezTo>
                  <a:cubicBezTo>
                    <a:pt x="80599" y="935565"/>
                    <a:pt x="100868" y="880003"/>
                    <a:pt x="77694" y="926353"/>
                  </a:cubicBezTo>
                  <a:cubicBezTo>
                    <a:pt x="74877" y="931988"/>
                    <a:pt x="73710" y="938306"/>
                    <a:pt x="71718" y="944282"/>
                  </a:cubicBezTo>
                  <a:cubicBezTo>
                    <a:pt x="71944" y="945639"/>
                    <a:pt x="71719" y="998071"/>
                    <a:pt x="95624" y="992094"/>
                  </a:cubicBezTo>
                  <a:cubicBezTo>
                    <a:pt x="101736" y="990566"/>
                    <a:pt x="98783" y="979799"/>
                    <a:pt x="101600" y="974164"/>
                  </a:cubicBezTo>
                  <a:cubicBezTo>
                    <a:pt x="104812" y="967740"/>
                    <a:pt x="110636" y="962799"/>
                    <a:pt x="113553" y="956235"/>
                  </a:cubicBezTo>
                  <a:cubicBezTo>
                    <a:pt x="118670" y="944721"/>
                    <a:pt x="121522" y="932329"/>
                    <a:pt x="125506" y="920376"/>
                  </a:cubicBezTo>
                  <a:cubicBezTo>
                    <a:pt x="134083" y="894647"/>
                    <a:pt x="129953" y="908569"/>
                    <a:pt x="137459" y="878541"/>
                  </a:cubicBezTo>
                  <a:cubicBezTo>
                    <a:pt x="139451" y="814792"/>
                    <a:pt x="139898" y="750976"/>
                    <a:pt x="143436" y="687294"/>
                  </a:cubicBezTo>
                  <a:cubicBezTo>
                    <a:pt x="143892" y="679093"/>
                    <a:pt x="144154" y="669698"/>
                    <a:pt x="149412" y="663388"/>
                  </a:cubicBezTo>
                  <a:cubicBezTo>
                    <a:pt x="155116" y="656544"/>
                    <a:pt x="165583" y="655855"/>
                    <a:pt x="173318" y="651435"/>
                  </a:cubicBezTo>
                  <a:cubicBezTo>
                    <a:pt x="179554" y="647871"/>
                    <a:pt x="185271" y="643466"/>
                    <a:pt x="191247" y="639482"/>
                  </a:cubicBezTo>
                  <a:cubicBezTo>
                    <a:pt x="195231" y="633506"/>
                    <a:pt x="202550" y="628706"/>
                    <a:pt x="203200" y="621553"/>
                  </a:cubicBezTo>
                  <a:cubicBezTo>
                    <a:pt x="204654" y="605558"/>
                    <a:pt x="199666" y="589616"/>
                    <a:pt x="197224" y="573741"/>
                  </a:cubicBezTo>
                  <a:cubicBezTo>
                    <a:pt x="195679" y="563701"/>
                    <a:pt x="192917" y="553878"/>
                    <a:pt x="191247" y="543858"/>
                  </a:cubicBezTo>
                  <a:cubicBezTo>
                    <a:pt x="188931" y="529963"/>
                    <a:pt x="187263" y="515968"/>
                    <a:pt x="185271" y="502023"/>
                  </a:cubicBezTo>
                  <a:cubicBezTo>
                    <a:pt x="186369" y="492143"/>
                    <a:pt x="187489" y="447828"/>
                    <a:pt x="197224" y="430305"/>
                  </a:cubicBezTo>
                  <a:cubicBezTo>
                    <a:pt x="204201" y="417747"/>
                    <a:pt x="221130" y="394447"/>
                    <a:pt x="221130" y="394447"/>
                  </a:cubicBezTo>
                  <a:cubicBezTo>
                    <a:pt x="223122" y="388470"/>
                    <a:pt x="223171" y="381436"/>
                    <a:pt x="227106" y="376517"/>
                  </a:cubicBezTo>
                  <a:cubicBezTo>
                    <a:pt x="258001" y="337897"/>
                    <a:pt x="235991" y="391701"/>
                    <a:pt x="251012" y="346635"/>
                  </a:cubicBezTo>
                  <a:cubicBezTo>
                    <a:pt x="249485" y="329833"/>
                    <a:pt x="250558" y="285961"/>
                    <a:pt x="239059" y="262964"/>
                  </a:cubicBezTo>
                  <a:cubicBezTo>
                    <a:pt x="235847" y="256540"/>
                    <a:pt x="231090" y="251011"/>
                    <a:pt x="227106" y="245035"/>
                  </a:cubicBezTo>
                  <a:cubicBezTo>
                    <a:pt x="225114" y="239058"/>
                    <a:pt x="221130" y="233405"/>
                    <a:pt x="221130" y="227105"/>
                  </a:cubicBezTo>
                  <a:cubicBezTo>
                    <a:pt x="221130" y="213842"/>
                    <a:pt x="223731" y="174092"/>
                    <a:pt x="233083" y="155388"/>
                  </a:cubicBezTo>
                  <a:cubicBezTo>
                    <a:pt x="236295" y="148963"/>
                    <a:pt x="241052" y="143435"/>
                    <a:pt x="245036" y="137458"/>
                  </a:cubicBezTo>
                  <a:cubicBezTo>
                    <a:pt x="254698" y="108469"/>
                    <a:pt x="253620" y="120614"/>
                    <a:pt x="245036" y="77694"/>
                  </a:cubicBezTo>
                  <a:cubicBezTo>
                    <a:pt x="243800" y="71516"/>
                    <a:pt x="243514" y="64219"/>
                    <a:pt x="239059" y="59764"/>
                  </a:cubicBezTo>
                  <a:cubicBezTo>
                    <a:pt x="228901" y="49606"/>
                    <a:pt x="213358" y="46016"/>
                    <a:pt x="203200" y="35858"/>
                  </a:cubicBezTo>
                  <a:lnTo>
                    <a:pt x="167341" y="0"/>
                  </a:lnTo>
                  <a:cubicBezTo>
                    <a:pt x="154724" y="63091"/>
                    <a:pt x="162361" y="124509"/>
                    <a:pt x="161365" y="149411"/>
                  </a:cubicBezTo>
                  <a:close/>
                </a:path>
              </a:pathLst>
            </a:custGeom>
            <a:solidFill>
              <a:srgbClr val="757070"/>
            </a:solidFill>
            <a:ln w="9525"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grpSp>
        <p:nvGrpSpPr>
          <p:cNvPr id="683" name="Google Shape;683;g5e2c9195b7_0_414"/>
          <p:cNvGrpSpPr/>
          <p:nvPr/>
        </p:nvGrpSpPr>
        <p:grpSpPr>
          <a:xfrm>
            <a:off x="9526645" y="1256683"/>
            <a:ext cx="2235813" cy="1782979"/>
            <a:chOff x="8531320" y="1824173"/>
            <a:chExt cx="2588946" cy="1782979"/>
          </a:xfrm>
        </p:grpSpPr>
        <p:cxnSp>
          <p:nvCxnSpPr>
            <p:cNvPr id="684" name="Google Shape;684;g5e2c9195b7_0_414"/>
            <p:cNvCxnSpPr>
              <a:stCxn id="685" idx="3"/>
              <a:endCxn id="686" idx="6"/>
            </p:cNvCxnSpPr>
            <p:nvPr/>
          </p:nvCxnSpPr>
          <p:spPr>
            <a:xfrm>
              <a:off x="8989720" y="2050673"/>
              <a:ext cx="1291200" cy="680100"/>
            </a:xfrm>
            <a:prstGeom prst="bentConnector3">
              <a:avLst>
                <a:gd name="adj1" fmla="val 153884"/>
              </a:avLst>
            </a:prstGeom>
            <a:noFill/>
            <a:ln w="38100" cap="rnd" cmpd="sng">
              <a:solidFill>
                <a:srgbClr val="595959"/>
              </a:solidFill>
              <a:prstDash val="solid"/>
              <a:miter lim="800000"/>
              <a:headEnd type="triangle" w="med" len="med"/>
              <a:tailEnd type="triangle" w="med" len="med"/>
            </a:ln>
          </p:spPr>
        </p:cxnSp>
        <p:sp>
          <p:nvSpPr>
            <p:cNvPr id="685" name="Google Shape;685;g5e2c9195b7_0_414"/>
            <p:cNvSpPr/>
            <p:nvPr/>
          </p:nvSpPr>
          <p:spPr>
            <a:xfrm>
              <a:off x="8531320" y="1824173"/>
              <a:ext cx="458400" cy="453000"/>
            </a:xfrm>
            <a:prstGeom prst="roundRect">
              <a:avLst>
                <a:gd name="adj" fmla="val 16667"/>
              </a:avLst>
            </a:prstGeom>
            <a:solidFill>
              <a:srgbClr val="2E75B5"/>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6" name="Google Shape;686;g5e2c9195b7_0_414"/>
            <p:cNvSpPr/>
            <p:nvPr/>
          </p:nvSpPr>
          <p:spPr>
            <a:xfrm>
              <a:off x="9773810" y="2484024"/>
              <a:ext cx="507000" cy="493200"/>
            </a:xfrm>
            <a:prstGeom prst="flowChartConnector">
              <a:avLst/>
            </a:prstGeom>
            <a:solidFill>
              <a:srgbClr val="FFD966"/>
            </a:solidFill>
            <a:ln w="1270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687" name="Google Shape;687;g5e2c9195b7_0_414"/>
            <p:cNvCxnSpPr>
              <a:stCxn id="688" idx="1"/>
              <a:endCxn id="686" idx="2"/>
            </p:cNvCxnSpPr>
            <p:nvPr/>
          </p:nvCxnSpPr>
          <p:spPr>
            <a:xfrm rot="10800000">
              <a:off x="9773866" y="2730552"/>
              <a:ext cx="888000" cy="650100"/>
            </a:xfrm>
            <a:prstGeom prst="bentConnector3">
              <a:avLst>
                <a:gd name="adj1" fmla="val 209869"/>
              </a:avLst>
            </a:prstGeom>
            <a:noFill/>
            <a:ln w="38100" cap="rnd" cmpd="sng">
              <a:solidFill>
                <a:srgbClr val="595959"/>
              </a:solidFill>
              <a:prstDash val="solid"/>
              <a:miter lim="800000"/>
              <a:headEnd type="triangle" w="med" len="med"/>
              <a:tailEnd type="triangle" w="med" len="med"/>
            </a:ln>
          </p:spPr>
        </p:cxnSp>
        <p:sp>
          <p:nvSpPr>
            <p:cNvPr id="688" name="Google Shape;688;g5e2c9195b7_0_414"/>
            <p:cNvSpPr/>
            <p:nvPr/>
          </p:nvSpPr>
          <p:spPr>
            <a:xfrm>
              <a:off x="10661866" y="3154152"/>
              <a:ext cx="458400" cy="453000"/>
            </a:xfrm>
            <a:prstGeom prst="roundRect">
              <a:avLst>
                <a:gd name="adj" fmla="val 16667"/>
              </a:avLst>
            </a:prstGeom>
            <a:solidFill>
              <a:srgbClr val="548135"/>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89" name="Google Shape;689;g5e2c9195b7_0_414"/>
          <p:cNvPicPr preferRelativeResize="0"/>
          <p:nvPr/>
        </p:nvPicPr>
        <p:blipFill rotWithShape="1">
          <a:blip r:embed="rId4">
            <a:alphaModFix/>
          </a:blip>
          <a:srcRect l="627" t="33784" r="1323" b="37719"/>
          <a:stretch/>
        </p:blipFill>
        <p:spPr>
          <a:xfrm>
            <a:off x="-17150" y="4533874"/>
            <a:ext cx="12226300" cy="2346393"/>
          </a:xfrm>
          <a:prstGeom prst="rect">
            <a:avLst/>
          </a:prstGeom>
          <a:noFill/>
          <a:ln>
            <a:noFill/>
          </a:ln>
        </p:spPr>
      </p:pic>
      <p:sp>
        <p:nvSpPr>
          <p:cNvPr id="690" name="Google Shape;690;g5e2c9195b7_0_414"/>
          <p:cNvSpPr txBox="1"/>
          <p:nvPr/>
        </p:nvSpPr>
        <p:spPr>
          <a:xfrm>
            <a:off x="0" y="6523675"/>
            <a:ext cx="3282900" cy="396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chemeClr val="lt1"/>
                </a:solidFill>
                <a:latin typeface="Century Gothic"/>
                <a:ea typeface="Century Gothic"/>
                <a:cs typeface="Century Gothic"/>
                <a:sym typeface="Century Gothic"/>
              </a:rPr>
              <a:t>Images: Rocky Mountain Water Resources II Team</a:t>
            </a:r>
            <a:endParaRPr sz="1000" b="0" i="0" u="none" strike="noStrike" cap="none">
              <a:solidFill>
                <a:schemeClr val="lt1"/>
              </a:solidFill>
              <a:latin typeface="Century Gothic"/>
              <a:ea typeface="Century Gothic"/>
              <a:cs typeface="Century Gothic"/>
              <a:sym typeface="Century Gothic"/>
            </a:endParaRPr>
          </a:p>
        </p:txBody>
      </p:sp>
      <p:grpSp>
        <p:nvGrpSpPr>
          <p:cNvPr id="691" name="Google Shape;691;g5e2c9195b7_0_414"/>
          <p:cNvGrpSpPr/>
          <p:nvPr/>
        </p:nvGrpSpPr>
        <p:grpSpPr>
          <a:xfrm>
            <a:off x="3446929" y="1315862"/>
            <a:ext cx="2097600" cy="1723800"/>
            <a:chOff x="3388659" y="1069986"/>
            <a:chExt cx="2097600" cy="1723800"/>
          </a:xfrm>
        </p:grpSpPr>
        <p:sp>
          <p:nvSpPr>
            <p:cNvPr id="692" name="Google Shape;692;g5e2c9195b7_0_414"/>
            <p:cNvSpPr/>
            <p:nvPr/>
          </p:nvSpPr>
          <p:spPr>
            <a:xfrm>
              <a:off x="3388659" y="1069986"/>
              <a:ext cx="2097600" cy="1723800"/>
            </a:xfrm>
            <a:prstGeom prst="roundRect">
              <a:avLst>
                <a:gd name="adj" fmla="val 16667"/>
              </a:avLst>
            </a:prstGeom>
            <a:solidFill>
              <a:srgbClr val="A5A5A5">
                <a:alpha val="54900"/>
              </a:srgbClr>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93" name="Google Shape;693;g5e2c9195b7_0_414" descr="Grain"/>
            <p:cNvPicPr preferRelativeResize="0"/>
            <p:nvPr/>
          </p:nvPicPr>
          <p:blipFill rotWithShape="1">
            <a:blip r:embed="rId5">
              <a:alphaModFix/>
            </a:blip>
            <a:srcRect/>
            <a:stretch/>
          </p:blipFill>
          <p:spPr>
            <a:xfrm>
              <a:off x="3796491" y="1100372"/>
              <a:ext cx="1498070" cy="1498070"/>
            </a:xfrm>
            <a:prstGeom prst="rect">
              <a:avLst/>
            </a:prstGeom>
            <a:noFill/>
            <a:ln>
              <a:noFill/>
            </a:ln>
          </p:spPr>
        </p:pic>
        <p:grpSp>
          <p:nvGrpSpPr>
            <p:cNvPr id="694" name="Google Shape;694;g5e2c9195b7_0_414"/>
            <p:cNvGrpSpPr/>
            <p:nvPr/>
          </p:nvGrpSpPr>
          <p:grpSpPr>
            <a:xfrm>
              <a:off x="4062929" y="1483868"/>
              <a:ext cx="888265" cy="874428"/>
              <a:chOff x="3782654" y="1493393"/>
              <a:chExt cx="580831" cy="643293"/>
            </a:xfrm>
          </p:grpSpPr>
          <p:cxnSp>
            <p:nvCxnSpPr>
              <p:cNvPr id="695" name="Google Shape;695;g5e2c9195b7_0_414"/>
              <p:cNvCxnSpPr/>
              <p:nvPr/>
            </p:nvCxnSpPr>
            <p:spPr>
              <a:xfrm rot="10800000" flipH="1">
                <a:off x="3805093" y="1670567"/>
                <a:ext cx="225000" cy="450900"/>
              </a:xfrm>
              <a:prstGeom prst="straightConnector1">
                <a:avLst/>
              </a:prstGeom>
              <a:noFill/>
              <a:ln w="47625" cap="flat" cmpd="sng">
                <a:solidFill>
                  <a:schemeClr val="dk1"/>
                </a:solidFill>
                <a:prstDash val="solid"/>
                <a:miter lim="800000"/>
                <a:headEnd type="none" w="sm" len="sm"/>
                <a:tailEnd type="none" w="sm" len="sm"/>
              </a:ln>
            </p:spPr>
          </p:cxnSp>
          <p:cxnSp>
            <p:nvCxnSpPr>
              <p:cNvPr id="696" name="Google Shape;696;g5e2c9195b7_0_414"/>
              <p:cNvCxnSpPr/>
              <p:nvPr/>
            </p:nvCxnSpPr>
            <p:spPr>
              <a:xfrm rot="10800000">
                <a:off x="4030255" y="1670426"/>
                <a:ext cx="112800" cy="292500"/>
              </a:xfrm>
              <a:prstGeom prst="straightConnector1">
                <a:avLst/>
              </a:prstGeom>
              <a:noFill/>
              <a:ln w="47625" cap="flat" cmpd="sng">
                <a:solidFill>
                  <a:schemeClr val="dk1"/>
                </a:solidFill>
                <a:prstDash val="solid"/>
                <a:miter lim="800000"/>
                <a:headEnd type="none" w="sm" len="sm"/>
                <a:tailEnd type="none" w="sm" len="sm"/>
              </a:ln>
            </p:spPr>
          </p:cxnSp>
          <p:cxnSp>
            <p:nvCxnSpPr>
              <p:cNvPr id="697" name="Google Shape;697;g5e2c9195b7_0_414"/>
              <p:cNvCxnSpPr/>
              <p:nvPr/>
            </p:nvCxnSpPr>
            <p:spPr>
              <a:xfrm flipH="1">
                <a:off x="4133685" y="1493393"/>
                <a:ext cx="229800" cy="469500"/>
              </a:xfrm>
              <a:prstGeom prst="straightConnector1">
                <a:avLst/>
              </a:prstGeom>
              <a:noFill/>
              <a:ln w="47625" cap="flat" cmpd="sng">
                <a:solidFill>
                  <a:schemeClr val="dk1"/>
                </a:solidFill>
                <a:prstDash val="solid"/>
                <a:miter lim="800000"/>
                <a:headEnd type="none" w="sm" len="sm"/>
                <a:tailEnd type="none" w="sm" len="sm"/>
              </a:ln>
            </p:spPr>
          </p:cxnSp>
          <p:sp>
            <p:nvSpPr>
              <p:cNvPr id="698" name="Google Shape;698;g5e2c9195b7_0_414"/>
              <p:cNvSpPr/>
              <p:nvPr/>
            </p:nvSpPr>
            <p:spPr>
              <a:xfrm flipH="1">
                <a:off x="3782654" y="2071886"/>
                <a:ext cx="60000" cy="648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699" name="Google Shape;699;g5e2c9195b7_0_414"/>
            <p:cNvSpPr/>
            <p:nvPr/>
          </p:nvSpPr>
          <p:spPr>
            <a:xfrm flipH="1">
              <a:off x="4394462" y="1670457"/>
              <a:ext cx="81300" cy="813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0" name="Google Shape;700;g5e2c9195b7_0_414"/>
            <p:cNvSpPr/>
            <p:nvPr/>
          </p:nvSpPr>
          <p:spPr>
            <a:xfrm flipH="1">
              <a:off x="4566227" y="2052121"/>
              <a:ext cx="81300" cy="813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01" name="Google Shape;701;g5e2c9195b7_0_414"/>
            <p:cNvSpPr/>
            <p:nvPr/>
          </p:nvSpPr>
          <p:spPr>
            <a:xfrm flipH="1">
              <a:off x="4896778" y="1469034"/>
              <a:ext cx="81300" cy="81300"/>
            </a:xfrm>
            <a:prstGeom prst="ellipse">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702" name="Google Shape;702;g5e2c9195b7_0_414"/>
            <p:cNvCxnSpPr/>
            <p:nvPr/>
          </p:nvCxnSpPr>
          <p:spPr>
            <a:xfrm flipH="1">
              <a:off x="3829851" y="1430432"/>
              <a:ext cx="2700" cy="1071600"/>
            </a:xfrm>
            <a:prstGeom prst="straightConnector1">
              <a:avLst/>
            </a:prstGeom>
            <a:noFill/>
            <a:ln w="34925" cap="flat" cmpd="sng">
              <a:solidFill>
                <a:schemeClr val="dk1"/>
              </a:solidFill>
              <a:prstDash val="solid"/>
              <a:miter lim="800000"/>
              <a:headEnd type="none" w="sm" len="sm"/>
              <a:tailEnd type="none" w="sm" len="sm"/>
            </a:ln>
          </p:spPr>
        </p:cxnSp>
        <p:cxnSp>
          <p:nvCxnSpPr>
            <p:cNvPr id="703" name="Google Shape;703;g5e2c9195b7_0_414"/>
            <p:cNvCxnSpPr/>
            <p:nvPr/>
          </p:nvCxnSpPr>
          <p:spPr>
            <a:xfrm>
              <a:off x="3829777" y="2489134"/>
              <a:ext cx="1200600" cy="0"/>
            </a:xfrm>
            <a:prstGeom prst="straightConnector1">
              <a:avLst/>
            </a:prstGeom>
            <a:noFill/>
            <a:ln w="34925" cap="flat" cmpd="sng">
              <a:solidFill>
                <a:schemeClr val="dk1"/>
              </a:solidFill>
              <a:prstDash val="solid"/>
              <a:miter lim="800000"/>
              <a:headEnd type="none" w="sm" len="sm"/>
              <a:tailEnd type="none" w="sm" len="sm"/>
            </a:ln>
          </p:spPr>
        </p:cxnSp>
      </p:grpSp>
      <p:sp>
        <p:nvSpPr>
          <p:cNvPr id="704" name="Google Shape;704;g5e2c9195b7_0_414"/>
          <p:cNvSpPr txBox="1"/>
          <p:nvPr/>
        </p:nvSpPr>
        <p:spPr>
          <a:xfrm>
            <a:off x="152400" y="3287007"/>
            <a:ext cx="30648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434343"/>
                </a:solidFill>
                <a:latin typeface="Century Gothic"/>
                <a:ea typeface="Century Gothic"/>
                <a:cs typeface="Century Gothic"/>
                <a:sym typeface="Century Gothic"/>
              </a:rPr>
              <a:t>Assess</a:t>
            </a:r>
            <a:r>
              <a:rPr lang="en-US" sz="1800" b="0" i="0" u="none" strike="noStrike" cap="none">
                <a:solidFill>
                  <a:srgbClr val="434343"/>
                </a:solidFill>
                <a:latin typeface="Century Gothic"/>
                <a:ea typeface="Century Gothic"/>
                <a:cs typeface="Century Gothic"/>
                <a:sym typeface="Century Gothic"/>
              </a:rPr>
              <a:t> feasibility of incorporating Landsat 8 &amp; Sentinel</a:t>
            </a:r>
            <a:r>
              <a:rPr lang="en-US" sz="1800">
                <a:solidFill>
                  <a:srgbClr val="434343"/>
                </a:solidFill>
                <a:latin typeface="Century Gothic"/>
                <a:ea typeface="Century Gothic"/>
                <a:cs typeface="Century Gothic"/>
                <a:sym typeface="Century Gothic"/>
              </a:rPr>
              <a:t>-</a:t>
            </a:r>
            <a:r>
              <a:rPr lang="en-US" sz="1800" b="0" i="0" u="none" strike="noStrike" cap="none">
                <a:solidFill>
                  <a:srgbClr val="434343"/>
                </a:solidFill>
                <a:latin typeface="Century Gothic"/>
                <a:ea typeface="Century Gothic"/>
                <a:cs typeface="Century Gothic"/>
                <a:sym typeface="Century Gothic"/>
              </a:rPr>
              <a:t>2 </a:t>
            </a:r>
            <a:r>
              <a:rPr lang="en-US" sz="1800">
                <a:solidFill>
                  <a:srgbClr val="434343"/>
                </a:solidFill>
                <a:latin typeface="Century Gothic"/>
                <a:ea typeface="Century Gothic"/>
                <a:cs typeface="Century Gothic"/>
                <a:sym typeface="Century Gothic"/>
              </a:rPr>
              <a:t>into</a:t>
            </a:r>
            <a:r>
              <a:rPr lang="en-US" sz="1800" b="0" i="0" u="none" strike="noStrike" cap="none">
                <a:solidFill>
                  <a:srgbClr val="434343"/>
                </a:solidFill>
                <a:latin typeface="Century Gothic"/>
                <a:ea typeface="Century Gothic"/>
                <a:cs typeface="Century Gothic"/>
                <a:sym typeface="Century Gothic"/>
              </a:rPr>
              <a:t> alpine lake monitoring</a:t>
            </a:r>
            <a:endParaRPr>
              <a:solidFill>
                <a:srgbClr val="434343"/>
              </a:solidFill>
            </a:endParaRPr>
          </a:p>
        </p:txBody>
      </p:sp>
      <p:sp>
        <p:nvSpPr>
          <p:cNvPr id="705" name="Google Shape;705;g5e2c9195b7_0_414"/>
          <p:cNvSpPr txBox="1"/>
          <p:nvPr/>
        </p:nvSpPr>
        <p:spPr>
          <a:xfrm>
            <a:off x="3297912" y="3425607"/>
            <a:ext cx="2963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434343"/>
                </a:solidFill>
                <a:latin typeface="Century Gothic"/>
                <a:ea typeface="Century Gothic"/>
                <a:cs typeface="Century Gothic"/>
                <a:sym typeface="Century Gothic"/>
              </a:rPr>
              <a:t>Determine</a:t>
            </a:r>
            <a:r>
              <a:rPr lang="en-US" sz="1800" b="0" i="0" u="none" strike="noStrike" cap="none">
                <a:solidFill>
                  <a:srgbClr val="434343"/>
                </a:solidFill>
                <a:latin typeface="Century Gothic"/>
                <a:ea typeface="Century Gothic"/>
                <a:cs typeface="Century Gothic"/>
                <a:sym typeface="Century Gothic"/>
              </a:rPr>
              <a:t> best spectral index for detecting chlorophyll-a</a:t>
            </a:r>
            <a:endParaRPr>
              <a:solidFill>
                <a:srgbClr val="434343"/>
              </a:solidFill>
            </a:endParaRPr>
          </a:p>
        </p:txBody>
      </p:sp>
      <p:sp>
        <p:nvSpPr>
          <p:cNvPr id="706" name="Google Shape;706;g5e2c9195b7_0_414"/>
          <p:cNvSpPr txBox="1"/>
          <p:nvPr/>
        </p:nvSpPr>
        <p:spPr>
          <a:xfrm>
            <a:off x="6342023" y="3425607"/>
            <a:ext cx="2910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434343"/>
                </a:solidFill>
                <a:latin typeface="Century Gothic"/>
                <a:ea typeface="Century Gothic"/>
                <a:cs typeface="Century Gothic"/>
                <a:sym typeface="Century Gothic"/>
              </a:rPr>
              <a:t>Create</a:t>
            </a:r>
            <a:r>
              <a:rPr lang="en-US" sz="1800" b="0" i="0" u="none" strike="noStrike" cap="none">
                <a:solidFill>
                  <a:srgbClr val="434343"/>
                </a:solidFill>
                <a:latin typeface="Century Gothic"/>
                <a:ea typeface="Century Gothic"/>
                <a:cs typeface="Century Gothic"/>
                <a:sym typeface="Century Gothic"/>
              </a:rPr>
              <a:t> chlorophyll-a concentration maps for Sky </a:t>
            </a:r>
            <a:r>
              <a:rPr lang="en-US" sz="1800">
                <a:solidFill>
                  <a:srgbClr val="434343"/>
                </a:solidFill>
                <a:latin typeface="Century Gothic"/>
                <a:ea typeface="Century Gothic"/>
                <a:cs typeface="Century Gothic"/>
                <a:sym typeface="Century Gothic"/>
              </a:rPr>
              <a:t>Pond and the Loch</a:t>
            </a:r>
            <a:endParaRPr>
              <a:solidFill>
                <a:srgbClr val="434343"/>
              </a:solidFill>
            </a:endParaRPr>
          </a:p>
        </p:txBody>
      </p:sp>
      <p:sp>
        <p:nvSpPr>
          <p:cNvPr id="707" name="Google Shape;707;g5e2c9195b7_0_414"/>
          <p:cNvSpPr txBox="1"/>
          <p:nvPr/>
        </p:nvSpPr>
        <p:spPr>
          <a:xfrm>
            <a:off x="9333335" y="3425607"/>
            <a:ext cx="272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434343"/>
                </a:solidFill>
                <a:latin typeface="Century Gothic"/>
                <a:ea typeface="Century Gothic"/>
                <a:cs typeface="Century Gothic"/>
                <a:sym typeface="Century Gothic"/>
              </a:rPr>
              <a:t>Design</a:t>
            </a:r>
            <a:r>
              <a:rPr lang="en-US" sz="1800" b="0" i="0" u="none" strike="noStrike" cap="none">
                <a:solidFill>
                  <a:srgbClr val="434343"/>
                </a:solidFill>
                <a:latin typeface="Century Gothic"/>
                <a:ea typeface="Century Gothic"/>
                <a:cs typeface="Century Gothic"/>
                <a:sym typeface="Century Gothic"/>
              </a:rPr>
              <a:t> an automated tool for future monitoring efforts</a:t>
            </a:r>
            <a:endParaRPr>
              <a:solidFill>
                <a:srgbClr val="43434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5"/>
                                        </p:tgtEl>
                                        <p:attrNameLst>
                                          <p:attrName>style.visibility</p:attrName>
                                        </p:attrNameLst>
                                      </p:cBhvr>
                                      <p:to>
                                        <p:strVal val="visible"/>
                                      </p:to>
                                    </p:set>
                                    <p:animEffect transition="in" filter="fade">
                                      <p:cBhvr>
                                        <p:cTn id="7" dur="600"/>
                                        <p:tgtEl>
                                          <p:spTgt spid="705"/>
                                        </p:tgtEl>
                                      </p:cBhvr>
                                    </p:animEffect>
                                  </p:childTnLst>
                                </p:cTn>
                              </p:par>
                              <p:par>
                                <p:cTn id="8" presetID="10" presetClass="entr" presetSubtype="0" fill="hold" nodeType="withEffect">
                                  <p:stCondLst>
                                    <p:cond delay="0"/>
                                  </p:stCondLst>
                                  <p:childTnLst>
                                    <p:set>
                                      <p:cBhvr>
                                        <p:cTn id="9" dur="1" fill="hold">
                                          <p:stCondLst>
                                            <p:cond delay="0"/>
                                          </p:stCondLst>
                                        </p:cTn>
                                        <p:tgtEl>
                                          <p:spTgt spid="691"/>
                                        </p:tgtEl>
                                        <p:attrNameLst>
                                          <p:attrName>style.visibility</p:attrName>
                                        </p:attrNameLst>
                                      </p:cBhvr>
                                      <p:to>
                                        <p:strVal val="visible"/>
                                      </p:to>
                                    </p:set>
                                    <p:animEffect transition="in" filter="fade">
                                      <p:cBhvr>
                                        <p:cTn id="10" dur="1000"/>
                                        <p:tgtEl>
                                          <p:spTgt spid="69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3"/>
                                        </p:tgtEl>
                                        <p:attrNameLst>
                                          <p:attrName>style.visibility</p:attrName>
                                        </p:attrNameLst>
                                      </p:cBhvr>
                                      <p:to>
                                        <p:strVal val="visible"/>
                                      </p:to>
                                    </p:set>
                                    <p:animEffect transition="in" filter="fade">
                                      <p:cBhvr>
                                        <p:cTn id="15" dur="600"/>
                                        <p:tgtEl>
                                          <p:spTgt spid="673"/>
                                        </p:tgtEl>
                                      </p:cBhvr>
                                    </p:animEffect>
                                  </p:childTnLst>
                                </p:cTn>
                              </p:par>
                              <p:par>
                                <p:cTn id="16" presetID="10" presetClass="entr" presetSubtype="0" fill="hold" nodeType="withEffect">
                                  <p:stCondLst>
                                    <p:cond delay="0"/>
                                  </p:stCondLst>
                                  <p:childTnLst>
                                    <p:set>
                                      <p:cBhvr>
                                        <p:cTn id="17" dur="1" fill="hold">
                                          <p:stCondLst>
                                            <p:cond delay="0"/>
                                          </p:stCondLst>
                                        </p:cTn>
                                        <p:tgtEl>
                                          <p:spTgt spid="706"/>
                                        </p:tgtEl>
                                        <p:attrNameLst>
                                          <p:attrName>style.visibility</p:attrName>
                                        </p:attrNameLst>
                                      </p:cBhvr>
                                      <p:to>
                                        <p:strVal val="visible"/>
                                      </p:to>
                                    </p:set>
                                    <p:animEffect transition="in" filter="fade">
                                      <p:cBhvr>
                                        <p:cTn id="18" dur="1000"/>
                                        <p:tgtEl>
                                          <p:spTgt spid="70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7"/>
                                        </p:tgtEl>
                                        <p:attrNameLst>
                                          <p:attrName>style.visibility</p:attrName>
                                        </p:attrNameLst>
                                      </p:cBhvr>
                                      <p:to>
                                        <p:strVal val="visible"/>
                                      </p:to>
                                    </p:set>
                                    <p:animEffect transition="in" filter="fade">
                                      <p:cBhvr>
                                        <p:cTn id="23" dur="600"/>
                                        <p:tgtEl>
                                          <p:spTgt spid="707"/>
                                        </p:tgtEl>
                                      </p:cBhvr>
                                    </p:animEffect>
                                  </p:childTnLst>
                                </p:cTn>
                              </p:par>
                              <p:par>
                                <p:cTn id="24" presetID="10" presetClass="entr" presetSubtype="0" fill="hold" nodeType="withEffect">
                                  <p:stCondLst>
                                    <p:cond delay="0"/>
                                  </p:stCondLst>
                                  <p:childTnLst>
                                    <p:set>
                                      <p:cBhvr>
                                        <p:cTn id="25" dur="1" fill="hold">
                                          <p:stCondLst>
                                            <p:cond delay="0"/>
                                          </p:stCondLst>
                                        </p:cTn>
                                        <p:tgtEl>
                                          <p:spTgt spid="683"/>
                                        </p:tgtEl>
                                        <p:attrNameLst>
                                          <p:attrName>style.visibility</p:attrName>
                                        </p:attrNameLst>
                                      </p:cBhvr>
                                      <p:to>
                                        <p:strVal val="visible"/>
                                      </p:to>
                                    </p:set>
                                    <p:animEffect transition="in" filter="fade">
                                      <p:cBhvr>
                                        <p:cTn id="26" dur="10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g5ce13f541d_1_341"/>
          <p:cNvSpPr txBox="1">
            <a:spLocks noGrp="1"/>
          </p:cNvSpPr>
          <p:nvPr>
            <p:ph type="title"/>
          </p:nvPr>
        </p:nvSpPr>
        <p:spPr>
          <a:xfrm>
            <a:off x="1289384" y="366103"/>
            <a:ext cx="10515600" cy="396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Methodology: Overview</a:t>
            </a:r>
            <a:endParaRPr/>
          </a:p>
        </p:txBody>
      </p:sp>
      <p:sp>
        <p:nvSpPr>
          <p:cNvPr id="714" name="Google Shape;714;g5ce13f541d_1_341"/>
          <p:cNvSpPr txBox="1"/>
          <p:nvPr/>
        </p:nvSpPr>
        <p:spPr>
          <a:xfrm>
            <a:off x="8981250" y="6200525"/>
            <a:ext cx="3632100" cy="4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rgbClr val="FFFFFF"/>
                </a:solidFill>
                <a:latin typeface="Century Gothic"/>
                <a:ea typeface="Century Gothic"/>
                <a:cs typeface="Century Gothic"/>
                <a:sym typeface="Century Gothic"/>
              </a:rPr>
              <a:t>Images: Rocky Mountain Water Resources II Team</a:t>
            </a:r>
            <a:endParaRPr sz="1000">
              <a:solidFill>
                <a:srgbClr val="FFFFFF"/>
              </a:solidFill>
              <a:latin typeface="Century Gothic"/>
              <a:ea typeface="Century Gothic"/>
              <a:cs typeface="Century Gothic"/>
              <a:sym typeface="Century Gothic"/>
            </a:endParaRPr>
          </a:p>
        </p:txBody>
      </p:sp>
      <p:pic>
        <p:nvPicPr>
          <p:cNvPr id="715" name="Google Shape;715;g5ce13f541d_1_341"/>
          <p:cNvPicPr preferRelativeResize="0"/>
          <p:nvPr/>
        </p:nvPicPr>
        <p:blipFill rotWithShape="1">
          <a:blip r:embed="rId3">
            <a:alphaModFix/>
          </a:blip>
          <a:srcRect r="30191"/>
          <a:stretch/>
        </p:blipFill>
        <p:spPr>
          <a:xfrm>
            <a:off x="495300" y="1162050"/>
            <a:ext cx="3733696" cy="4908784"/>
          </a:xfrm>
          <a:prstGeom prst="rect">
            <a:avLst/>
          </a:prstGeom>
          <a:noFill/>
          <a:ln w="19050" cap="flat" cmpd="sng">
            <a:solidFill>
              <a:srgbClr val="000000"/>
            </a:solidFill>
            <a:prstDash val="solid"/>
            <a:round/>
            <a:headEnd type="none" w="sm" len="sm"/>
            <a:tailEnd type="none" w="sm" len="sm"/>
          </a:ln>
        </p:spPr>
      </p:pic>
      <p:pic>
        <p:nvPicPr>
          <p:cNvPr id="716" name="Google Shape;716;g5ce13f541d_1_341"/>
          <p:cNvPicPr preferRelativeResize="0"/>
          <p:nvPr/>
        </p:nvPicPr>
        <p:blipFill rotWithShape="1">
          <a:blip r:embed="rId4">
            <a:alphaModFix/>
          </a:blip>
          <a:srcRect r="35203"/>
          <a:stretch/>
        </p:blipFill>
        <p:spPr>
          <a:xfrm>
            <a:off x="4228996" y="1162050"/>
            <a:ext cx="3733696" cy="4908863"/>
          </a:xfrm>
          <a:prstGeom prst="rect">
            <a:avLst/>
          </a:prstGeom>
          <a:noFill/>
          <a:ln w="19050" cap="flat" cmpd="sng">
            <a:solidFill>
              <a:srgbClr val="000000"/>
            </a:solidFill>
            <a:prstDash val="solid"/>
            <a:round/>
            <a:headEnd type="none" w="sm" len="sm"/>
            <a:tailEnd type="none" w="sm" len="sm"/>
          </a:ln>
        </p:spPr>
      </p:pic>
      <p:pic>
        <p:nvPicPr>
          <p:cNvPr id="717" name="Google Shape;717;g5ce13f541d_1_341"/>
          <p:cNvPicPr preferRelativeResize="0"/>
          <p:nvPr/>
        </p:nvPicPr>
        <p:blipFill rotWithShape="1">
          <a:blip r:embed="rId5">
            <a:alphaModFix/>
          </a:blip>
          <a:srcRect t="18625" r="15397" b="4664"/>
          <a:stretch/>
        </p:blipFill>
        <p:spPr>
          <a:xfrm>
            <a:off x="7963005" y="1162050"/>
            <a:ext cx="3733695" cy="4908810"/>
          </a:xfrm>
          <a:prstGeom prst="rect">
            <a:avLst/>
          </a:prstGeom>
          <a:noFill/>
          <a:ln w="19050" cap="flat" cmpd="sng">
            <a:solidFill>
              <a:srgbClr val="000000"/>
            </a:solidFill>
            <a:prstDash val="solid"/>
            <a:round/>
            <a:headEnd type="none" w="sm" len="sm"/>
            <a:tailEnd type="none" w="sm" len="sm"/>
          </a:ln>
        </p:spPr>
      </p:pic>
      <p:sp>
        <p:nvSpPr>
          <p:cNvPr id="718" name="Google Shape;718;g5ce13f541d_1_341"/>
          <p:cNvSpPr/>
          <p:nvPr/>
        </p:nvSpPr>
        <p:spPr>
          <a:xfrm>
            <a:off x="789856" y="1761597"/>
            <a:ext cx="3199200" cy="1268400"/>
          </a:xfrm>
          <a:prstGeom prst="rightArrow">
            <a:avLst>
              <a:gd name="adj1" fmla="val 50000"/>
              <a:gd name="adj2" fmla="val 50000"/>
            </a:avLst>
          </a:prstGeom>
          <a:solidFill>
            <a:srgbClr val="379DC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solidFill>
                  <a:srgbClr val="FFFFFF"/>
                </a:solidFill>
                <a:latin typeface="Century Gothic"/>
                <a:ea typeface="Century Gothic"/>
                <a:cs typeface="Century Gothic"/>
                <a:sym typeface="Century Gothic"/>
              </a:rPr>
              <a:t>Prepare</a:t>
            </a:r>
            <a:endParaRPr sz="2400" b="1" i="0" u="none" strike="noStrike" cap="none">
              <a:solidFill>
                <a:srgbClr val="FFFFFF"/>
              </a:solidFill>
              <a:latin typeface="Century Gothic"/>
              <a:ea typeface="Century Gothic"/>
              <a:cs typeface="Century Gothic"/>
              <a:sym typeface="Century Gothic"/>
            </a:endParaRPr>
          </a:p>
        </p:txBody>
      </p:sp>
      <p:sp>
        <p:nvSpPr>
          <p:cNvPr id="719" name="Google Shape;719;g5ce13f541d_1_341"/>
          <p:cNvSpPr/>
          <p:nvPr/>
        </p:nvSpPr>
        <p:spPr>
          <a:xfrm>
            <a:off x="4496336" y="1761597"/>
            <a:ext cx="3199200" cy="1268400"/>
          </a:xfrm>
          <a:prstGeom prst="rightArrow">
            <a:avLst>
              <a:gd name="adj1" fmla="val 50000"/>
              <a:gd name="adj2" fmla="val 50000"/>
            </a:avLst>
          </a:prstGeom>
          <a:solidFill>
            <a:srgbClr val="379DC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Calculate</a:t>
            </a:r>
            <a:endParaRPr sz="2400" b="1" i="0" u="none" strike="noStrike" cap="none">
              <a:solidFill>
                <a:srgbClr val="FFFFFF"/>
              </a:solidFill>
              <a:latin typeface="Century Gothic"/>
              <a:ea typeface="Century Gothic"/>
              <a:cs typeface="Century Gothic"/>
              <a:sym typeface="Century Gothic"/>
            </a:endParaRPr>
          </a:p>
        </p:txBody>
      </p:sp>
      <p:sp>
        <p:nvSpPr>
          <p:cNvPr id="720" name="Google Shape;720;g5ce13f541d_1_341"/>
          <p:cNvSpPr/>
          <p:nvPr/>
        </p:nvSpPr>
        <p:spPr>
          <a:xfrm>
            <a:off x="8374439" y="1761597"/>
            <a:ext cx="3109500" cy="1268400"/>
          </a:xfrm>
          <a:prstGeom prst="rightArrow">
            <a:avLst>
              <a:gd name="adj1" fmla="val 50000"/>
              <a:gd name="adj2" fmla="val 50000"/>
            </a:avLst>
          </a:prstGeom>
          <a:solidFill>
            <a:srgbClr val="379DC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Century Gothic"/>
                <a:ea typeface="Century Gothic"/>
                <a:cs typeface="Century Gothic"/>
                <a:sym typeface="Century Gothic"/>
              </a:rPr>
              <a:t>Correlate</a:t>
            </a:r>
            <a:endParaRPr sz="2400" b="1" i="0" u="none" strike="noStrike" cap="none">
              <a:solidFill>
                <a:srgbClr val="FFFFFF"/>
              </a:solidFill>
              <a:latin typeface="Century Gothic"/>
              <a:ea typeface="Century Gothic"/>
              <a:cs typeface="Century Gothic"/>
              <a:sym typeface="Century Gothic"/>
            </a:endParaRPr>
          </a:p>
        </p:txBody>
      </p:sp>
      <p:sp>
        <p:nvSpPr>
          <p:cNvPr id="721" name="Google Shape;721;g5ce13f541d_1_341"/>
          <p:cNvSpPr/>
          <p:nvPr/>
        </p:nvSpPr>
        <p:spPr>
          <a:xfrm>
            <a:off x="862584" y="3372740"/>
            <a:ext cx="2853900" cy="2595000"/>
          </a:xfrm>
          <a:prstGeom prst="roundRect">
            <a:avLst>
              <a:gd name="adj" fmla="val 16667"/>
            </a:avLst>
          </a:prstGeom>
          <a:solidFill>
            <a:srgbClr val="E7E6E6">
              <a:alpha val="71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000">
                <a:solidFill>
                  <a:srgbClr val="3F3F3F"/>
                </a:solidFill>
                <a:latin typeface="Century Gothic"/>
                <a:ea typeface="Century Gothic"/>
                <a:cs typeface="Century Gothic"/>
                <a:sym typeface="Century Gothic"/>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Sentinel-2 MSI</a:t>
            </a:r>
            <a:r>
              <a:rPr lang="en-US" sz="2000">
                <a:solidFill>
                  <a:srgbClr val="3F3F3F"/>
                </a:solidFill>
                <a:latin typeface="Century Gothic"/>
                <a:ea typeface="Century Gothic"/>
                <a:cs typeface="Century Gothic"/>
                <a:sym typeface="Century Gothic"/>
              </a:rPr>
              <a:t> and Landsat 8 imagery were downloaded from USGS Earth Explorer and atmospherically corrected if needed.</a:t>
            </a:r>
            <a:endParaRPr/>
          </a:p>
        </p:txBody>
      </p:sp>
      <p:sp>
        <p:nvSpPr>
          <p:cNvPr id="722" name="Google Shape;722;g5ce13f541d_1_341"/>
          <p:cNvSpPr/>
          <p:nvPr/>
        </p:nvSpPr>
        <p:spPr>
          <a:xfrm>
            <a:off x="4668914" y="3372740"/>
            <a:ext cx="2853900" cy="2595000"/>
          </a:xfrm>
          <a:prstGeom prst="roundRect">
            <a:avLst>
              <a:gd name="adj" fmla="val 16667"/>
            </a:avLst>
          </a:prstGeom>
          <a:solidFill>
            <a:srgbClr val="E7E6E6">
              <a:alpha val="71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2400"/>
              <a:buFont typeface="Arial"/>
              <a:buNone/>
            </a:pPr>
            <a:r>
              <a:rPr lang="en-US" sz="2000">
                <a:solidFill>
                  <a:srgbClr val="3F3F3F"/>
                </a:solidFill>
                <a:latin typeface="Century Gothic"/>
                <a:ea typeface="Century Gothic"/>
                <a:cs typeface="Century Gothic"/>
                <a:sym typeface="Century Gothic"/>
              </a:rPr>
              <a:t>11 band indices were calculated for Sentinel-2 and 7 were calculated for Landsat 8 using ArcGIS.</a:t>
            </a:r>
            <a:endParaRPr/>
          </a:p>
        </p:txBody>
      </p:sp>
      <p:sp>
        <p:nvSpPr>
          <p:cNvPr id="723" name="Google Shape;723;g5ce13f541d_1_341"/>
          <p:cNvSpPr/>
          <p:nvPr/>
        </p:nvSpPr>
        <p:spPr>
          <a:xfrm>
            <a:off x="8502024" y="3372740"/>
            <a:ext cx="2853900" cy="2595000"/>
          </a:xfrm>
          <a:prstGeom prst="roundRect">
            <a:avLst>
              <a:gd name="adj" fmla="val 16667"/>
            </a:avLst>
          </a:prstGeom>
          <a:solidFill>
            <a:srgbClr val="E7E6E6">
              <a:alpha val="7151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rgbClr val="3F3F3F"/>
                </a:solidFill>
                <a:latin typeface="Century Gothic"/>
                <a:ea typeface="Century Gothic"/>
                <a:cs typeface="Century Gothic"/>
                <a:sym typeface="Century Gothic"/>
              </a:rPr>
              <a:t>The outputs of these indices were then correlated with field data using Spearman’s correlation coefficient in 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5"/>
                                        </p:tgtEl>
                                        <p:attrNameLst>
                                          <p:attrName>style.visibility</p:attrName>
                                        </p:attrNameLst>
                                      </p:cBhvr>
                                      <p:to>
                                        <p:strVal val="visible"/>
                                      </p:to>
                                    </p:set>
                                    <p:animEffect transition="in" filter="fade">
                                      <p:cBhvr>
                                        <p:cTn id="7" dur="1000"/>
                                        <p:tgtEl>
                                          <p:spTgt spid="715"/>
                                        </p:tgtEl>
                                      </p:cBhvr>
                                    </p:animEffect>
                                  </p:childTnLst>
                                </p:cTn>
                              </p:par>
                              <p:par>
                                <p:cTn id="8" presetID="10" presetClass="entr" presetSubtype="0" fill="hold" nodeType="withEffect">
                                  <p:stCondLst>
                                    <p:cond delay="0"/>
                                  </p:stCondLst>
                                  <p:childTnLst>
                                    <p:set>
                                      <p:cBhvr>
                                        <p:cTn id="9" dur="1" fill="hold">
                                          <p:stCondLst>
                                            <p:cond delay="0"/>
                                          </p:stCondLst>
                                        </p:cTn>
                                        <p:tgtEl>
                                          <p:spTgt spid="718"/>
                                        </p:tgtEl>
                                        <p:attrNameLst>
                                          <p:attrName>style.visibility</p:attrName>
                                        </p:attrNameLst>
                                      </p:cBhvr>
                                      <p:to>
                                        <p:strVal val="visible"/>
                                      </p:to>
                                    </p:set>
                                    <p:animEffect transition="in" filter="fade">
                                      <p:cBhvr>
                                        <p:cTn id="10" dur="1000"/>
                                        <p:tgtEl>
                                          <p:spTgt spid="718"/>
                                        </p:tgtEl>
                                      </p:cBhvr>
                                    </p:animEffect>
                                  </p:childTnLst>
                                </p:cTn>
                              </p:par>
                              <p:par>
                                <p:cTn id="11" presetID="10" presetClass="entr" presetSubtype="0" fill="hold" nodeType="withEffect">
                                  <p:stCondLst>
                                    <p:cond delay="0"/>
                                  </p:stCondLst>
                                  <p:childTnLst>
                                    <p:set>
                                      <p:cBhvr>
                                        <p:cTn id="12" dur="1" fill="hold">
                                          <p:stCondLst>
                                            <p:cond delay="0"/>
                                          </p:stCondLst>
                                        </p:cTn>
                                        <p:tgtEl>
                                          <p:spTgt spid="721"/>
                                        </p:tgtEl>
                                        <p:attrNameLst>
                                          <p:attrName>style.visibility</p:attrName>
                                        </p:attrNameLst>
                                      </p:cBhvr>
                                      <p:to>
                                        <p:strVal val="visible"/>
                                      </p:to>
                                    </p:set>
                                    <p:animEffect transition="in" filter="fade">
                                      <p:cBhvr>
                                        <p:cTn id="13" dur="1000"/>
                                        <p:tgtEl>
                                          <p:spTgt spid="7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6"/>
                                        </p:tgtEl>
                                        <p:attrNameLst>
                                          <p:attrName>style.visibility</p:attrName>
                                        </p:attrNameLst>
                                      </p:cBhvr>
                                      <p:to>
                                        <p:strVal val="visible"/>
                                      </p:to>
                                    </p:set>
                                    <p:animEffect transition="in" filter="fade">
                                      <p:cBhvr>
                                        <p:cTn id="18" dur="1000"/>
                                        <p:tgtEl>
                                          <p:spTgt spid="716"/>
                                        </p:tgtEl>
                                      </p:cBhvr>
                                    </p:animEffect>
                                  </p:childTnLst>
                                </p:cTn>
                              </p:par>
                              <p:par>
                                <p:cTn id="19" presetID="10" presetClass="entr" presetSubtype="0" fill="hold" nodeType="withEffect">
                                  <p:stCondLst>
                                    <p:cond delay="0"/>
                                  </p:stCondLst>
                                  <p:childTnLst>
                                    <p:set>
                                      <p:cBhvr>
                                        <p:cTn id="20" dur="1" fill="hold">
                                          <p:stCondLst>
                                            <p:cond delay="0"/>
                                          </p:stCondLst>
                                        </p:cTn>
                                        <p:tgtEl>
                                          <p:spTgt spid="719"/>
                                        </p:tgtEl>
                                        <p:attrNameLst>
                                          <p:attrName>style.visibility</p:attrName>
                                        </p:attrNameLst>
                                      </p:cBhvr>
                                      <p:to>
                                        <p:strVal val="visible"/>
                                      </p:to>
                                    </p:set>
                                    <p:animEffect transition="in" filter="fade">
                                      <p:cBhvr>
                                        <p:cTn id="21" dur="1000"/>
                                        <p:tgtEl>
                                          <p:spTgt spid="719"/>
                                        </p:tgtEl>
                                      </p:cBhvr>
                                    </p:animEffect>
                                  </p:childTnLst>
                                </p:cTn>
                              </p:par>
                              <p:par>
                                <p:cTn id="22" presetID="10" presetClass="entr" presetSubtype="0" fill="hold" nodeType="withEffect">
                                  <p:stCondLst>
                                    <p:cond delay="0"/>
                                  </p:stCondLst>
                                  <p:childTnLst>
                                    <p:set>
                                      <p:cBhvr>
                                        <p:cTn id="23" dur="1" fill="hold">
                                          <p:stCondLst>
                                            <p:cond delay="0"/>
                                          </p:stCondLst>
                                        </p:cTn>
                                        <p:tgtEl>
                                          <p:spTgt spid="722"/>
                                        </p:tgtEl>
                                        <p:attrNameLst>
                                          <p:attrName>style.visibility</p:attrName>
                                        </p:attrNameLst>
                                      </p:cBhvr>
                                      <p:to>
                                        <p:strVal val="visible"/>
                                      </p:to>
                                    </p:set>
                                    <p:animEffect transition="in" filter="fade">
                                      <p:cBhvr>
                                        <p:cTn id="24" dur="1000"/>
                                        <p:tgtEl>
                                          <p:spTgt spid="7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20"/>
                                        </p:tgtEl>
                                        <p:attrNameLst>
                                          <p:attrName>style.visibility</p:attrName>
                                        </p:attrNameLst>
                                      </p:cBhvr>
                                      <p:to>
                                        <p:strVal val="visible"/>
                                      </p:to>
                                    </p:set>
                                    <p:animEffect transition="in" filter="fade">
                                      <p:cBhvr>
                                        <p:cTn id="29" dur="1000"/>
                                        <p:tgtEl>
                                          <p:spTgt spid="720"/>
                                        </p:tgtEl>
                                      </p:cBhvr>
                                    </p:animEffect>
                                  </p:childTnLst>
                                </p:cTn>
                              </p:par>
                              <p:par>
                                <p:cTn id="30" presetID="10" presetClass="entr" presetSubtype="0" fill="hold" nodeType="withEffect">
                                  <p:stCondLst>
                                    <p:cond delay="0"/>
                                  </p:stCondLst>
                                  <p:childTnLst>
                                    <p:set>
                                      <p:cBhvr>
                                        <p:cTn id="31" dur="1" fill="hold">
                                          <p:stCondLst>
                                            <p:cond delay="0"/>
                                          </p:stCondLst>
                                        </p:cTn>
                                        <p:tgtEl>
                                          <p:spTgt spid="723"/>
                                        </p:tgtEl>
                                        <p:attrNameLst>
                                          <p:attrName>style.visibility</p:attrName>
                                        </p:attrNameLst>
                                      </p:cBhvr>
                                      <p:to>
                                        <p:strVal val="visible"/>
                                      </p:to>
                                    </p:set>
                                    <p:animEffect transition="in" filter="fade">
                                      <p:cBhvr>
                                        <p:cTn id="32" dur="1000"/>
                                        <p:tgtEl>
                                          <p:spTgt spid="723"/>
                                        </p:tgtEl>
                                      </p:cBhvr>
                                    </p:animEffect>
                                  </p:childTnLst>
                                </p:cTn>
                              </p:par>
                              <p:par>
                                <p:cTn id="33" presetID="10" presetClass="entr" presetSubtype="0" fill="hold" nodeType="withEffect">
                                  <p:stCondLst>
                                    <p:cond delay="0"/>
                                  </p:stCondLst>
                                  <p:childTnLst>
                                    <p:set>
                                      <p:cBhvr>
                                        <p:cTn id="34" dur="1" fill="hold">
                                          <p:stCondLst>
                                            <p:cond delay="0"/>
                                          </p:stCondLst>
                                        </p:cTn>
                                        <p:tgtEl>
                                          <p:spTgt spid="717"/>
                                        </p:tgtEl>
                                        <p:attrNameLst>
                                          <p:attrName>style.visibility</p:attrName>
                                        </p:attrNameLst>
                                      </p:cBhvr>
                                      <p:to>
                                        <p:strVal val="visible"/>
                                      </p:to>
                                    </p:set>
                                    <p:animEffect transition="in" filter="fade">
                                      <p:cBhvr>
                                        <p:cTn id="35" dur="1000"/>
                                        <p:tgtEl>
                                          <p:spTgt spid="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2885</Words>
  <Application>Microsoft Office PowerPoint</Application>
  <PresentationFormat>Widescreen</PresentationFormat>
  <Paragraphs>321</Paragraphs>
  <Slides>17</Slides>
  <Notes>17</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17</vt:i4>
      </vt:variant>
    </vt:vector>
  </HeadingPairs>
  <TitlesOfParts>
    <vt:vector size="25" baseType="lpstr">
      <vt:lpstr>Arial</vt:lpstr>
      <vt:lpstr>Calibri</vt:lpstr>
      <vt:lpstr>Century Gothic</vt:lpstr>
      <vt:lpstr>Office Theme</vt:lpstr>
      <vt:lpstr>Office Theme</vt:lpstr>
      <vt:lpstr>Office Theme</vt:lpstr>
      <vt:lpstr>Office Theme</vt:lpstr>
      <vt:lpstr>Office Theme</vt:lpstr>
      <vt:lpstr>PowerPoint Presentation</vt:lpstr>
      <vt:lpstr>PowerPoint Presentation</vt:lpstr>
      <vt:lpstr>Background Information</vt:lpstr>
      <vt:lpstr>PowerPoint Presentation</vt:lpstr>
      <vt:lpstr>PowerPoint Presentation</vt:lpstr>
      <vt:lpstr>PowerPoint Presentation</vt:lpstr>
      <vt:lpstr>PowerPoint Presentation</vt:lpstr>
      <vt:lpstr>PowerPoint Presentation</vt:lpstr>
      <vt:lpstr>Methodology: Overview</vt:lpstr>
      <vt:lpstr>PowerPoint Presentation</vt:lpstr>
      <vt:lpstr>Remote Sensing of Chlorophyll-a</vt:lpstr>
      <vt:lpstr>PowerPoint Presentation</vt:lpstr>
      <vt:lpstr>Results: Sentinel &amp; Landsat Comparison</vt:lpstr>
      <vt:lpstr>Results: Atmospheric Correction</vt:lpstr>
      <vt:lpstr>PowerPoint Presentation</vt:lpstr>
      <vt:lpstr>Limitations &amp; 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1</cp:revision>
  <dcterms:created xsi:type="dcterms:W3CDTF">2019-02-11T19:14:02Z</dcterms:created>
  <dcterms:modified xsi:type="dcterms:W3CDTF">2019-08-23T15:57:56Z</dcterms:modified>
</cp:coreProperties>
</file>