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cmAuthor>
  <p:cmAuthor id="2" name="Microsoft Office User" initials="Office" lastIdx="2" clrIdx="1">
    <p:extLst/>
  </p:cmAuthor>
  <p:cmAuthor id="3" name="Zachary Bengtsson" initials="ZB" lastIdx="3" clrIdx="2">
    <p:extLst/>
  </p:cmAuthor>
  <p:cmAuthor id="4" name="Frier, Patrick (LARC-E3)[SSAI DEVELOP]" initials="FP(D" lastIdx="4" clrIdx="3">
    <p:extLst>
      <p:ext uri="{19B8F6BF-5375-455C-9EA6-DF929625EA0E}">
        <p15:presenceInfo xmlns:p15="http://schemas.microsoft.com/office/powerpoint/2012/main" userId="S-1-5-21-330711430-3775241029-4075259233-821484" providerId="AD"/>
      </p:ext>
    </p:extLst>
  </p:cmAuthor>
  <p:cmAuthor id="5" name="Acdan, Juanito J. (ARC-SGE)[SSAI DEVELOP]" initials="AJJ(D" lastIdx="6" clrIdx="4">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1F4E79"/>
    <a:srgbClr val="5B9BD5"/>
    <a:srgbClr val="009F9F"/>
    <a:srgbClr val="FF0000"/>
    <a:srgbClr val="7DB761"/>
    <a:srgbClr val="9299A8"/>
    <a:srgbClr val="964135"/>
    <a:srgbClr val="E97844"/>
    <a:srgbClr val="7DB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3" autoAdjust="0"/>
    <p:restoredTop sz="94660"/>
  </p:normalViewPr>
  <p:slideViewPr>
    <p:cSldViewPr snapToGrid="0">
      <p:cViewPr>
        <p:scale>
          <a:sx n="40" d="100"/>
          <a:sy n="40" d="100"/>
        </p:scale>
        <p:origin x="126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2489511089814E-2"/>
          <c:y val="9.7414927185582464E-2"/>
          <c:w val="0.90159827499739065"/>
          <c:h val="0.73973732241385659"/>
        </c:manualLayout>
      </c:layout>
      <c:scatterChart>
        <c:scatterStyle val="lineMarker"/>
        <c:varyColors val="0"/>
        <c:ser>
          <c:idx val="0"/>
          <c:order val="0"/>
          <c:tx>
            <c:v>SMAP soil moisture</c:v>
          </c:tx>
          <c:spPr>
            <a:ln w="19050" cap="rnd">
              <a:noFill/>
              <a:round/>
            </a:ln>
            <a:effectLst/>
          </c:spPr>
          <c:marker>
            <c:symbol val="circle"/>
            <c:size val="3"/>
            <c:spPr>
              <a:solidFill>
                <a:schemeClr val="accent1"/>
              </a:solidFill>
              <a:ln w="3175">
                <a:solidFill>
                  <a:schemeClr val="accent1"/>
                </a:solidFill>
              </a:ln>
              <a:effectLst/>
            </c:spPr>
          </c:marker>
          <c:trendline>
            <c:spPr>
              <a:ln w="31750" cap="rnd">
                <a:solidFill>
                  <a:schemeClr val="accent1">
                    <a:lumMod val="50000"/>
                  </a:schemeClr>
                </a:solidFill>
                <a:prstDash val="solid"/>
              </a:ln>
              <a:effectLst/>
            </c:spPr>
            <c:trendlineType val="movingAvg"/>
            <c:period val="6"/>
            <c:dispRSqr val="0"/>
            <c:dispEq val="0"/>
          </c:trendline>
          <c:xVal>
            <c:numRef>
              <c:f>'ee-chart'!$A$2:$A$477</c:f>
              <c:numCache>
                <c:formatCode>d\-mmm\-yy</c:formatCode>
                <c:ptCount val="476"/>
                <c:pt idx="0">
                  <c:v>42096</c:v>
                </c:pt>
                <c:pt idx="1">
                  <c:v>42099</c:v>
                </c:pt>
                <c:pt idx="2">
                  <c:v>42102</c:v>
                </c:pt>
                <c:pt idx="3">
                  <c:v>42105</c:v>
                </c:pt>
                <c:pt idx="4">
                  <c:v>42108</c:v>
                </c:pt>
                <c:pt idx="5">
                  <c:v>42111</c:v>
                </c:pt>
                <c:pt idx="6">
                  <c:v>42114</c:v>
                </c:pt>
                <c:pt idx="7">
                  <c:v>42117</c:v>
                </c:pt>
                <c:pt idx="8">
                  <c:v>42120</c:v>
                </c:pt>
                <c:pt idx="9">
                  <c:v>42123</c:v>
                </c:pt>
                <c:pt idx="10">
                  <c:v>42126</c:v>
                </c:pt>
                <c:pt idx="11">
                  <c:v>42129</c:v>
                </c:pt>
                <c:pt idx="12">
                  <c:v>42132</c:v>
                </c:pt>
                <c:pt idx="13">
                  <c:v>42135</c:v>
                </c:pt>
                <c:pt idx="14">
                  <c:v>42138</c:v>
                </c:pt>
                <c:pt idx="15">
                  <c:v>42141</c:v>
                </c:pt>
                <c:pt idx="16">
                  <c:v>42144</c:v>
                </c:pt>
                <c:pt idx="17">
                  <c:v>42147</c:v>
                </c:pt>
                <c:pt idx="18">
                  <c:v>42150</c:v>
                </c:pt>
                <c:pt idx="19">
                  <c:v>42153</c:v>
                </c:pt>
                <c:pt idx="20">
                  <c:v>42156</c:v>
                </c:pt>
                <c:pt idx="21">
                  <c:v>42159</c:v>
                </c:pt>
                <c:pt idx="22">
                  <c:v>42162</c:v>
                </c:pt>
                <c:pt idx="23">
                  <c:v>42165</c:v>
                </c:pt>
                <c:pt idx="24">
                  <c:v>42168</c:v>
                </c:pt>
                <c:pt idx="25">
                  <c:v>42171</c:v>
                </c:pt>
                <c:pt idx="26">
                  <c:v>42174</c:v>
                </c:pt>
                <c:pt idx="27">
                  <c:v>42177</c:v>
                </c:pt>
                <c:pt idx="28">
                  <c:v>42180</c:v>
                </c:pt>
                <c:pt idx="29">
                  <c:v>42183</c:v>
                </c:pt>
                <c:pt idx="30">
                  <c:v>42186</c:v>
                </c:pt>
                <c:pt idx="31">
                  <c:v>42189</c:v>
                </c:pt>
                <c:pt idx="32">
                  <c:v>42192</c:v>
                </c:pt>
                <c:pt idx="33">
                  <c:v>42195</c:v>
                </c:pt>
                <c:pt idx="34">
                  <c:v>42198</c:v>
                </c:pt>
                <c:pt idx="35">
                  <c:v>42201</c:v>
                </c:pt>
                <c:pt idx="36">
                  <c:v>42204</c:v>
                </c:pt>
                <c:pt idx="37">
                  <c:v>42207</c:v>
                </c:pt>
                <c:pt idx="38">
                  <c:v>42210</c:v>
                </c:pt>
                <c:pt idx="39">
                  <c:v>42213</c:v>
                </c:pt>
                <c:pt idx="40">
                  <c:v>42216</c:v>
                </c:pt>
                <c:pt idx="41">
                  <c:v>42219</c:v>
                </c:pt>
                <c:pt idx="42">
                  <c:v>42222</c:v>
                </c:pt>
                <c:pt idx="43">
                  <c:v>42225</c:v>
                </c:pt>
                <c:pt idx="44">
                  <c:v>42228</c:v>
                </c:pt>
                <c:pt idx="45">
                  <c:v>42231</c:v>
                </c:pt>
                <c:pt idx="46">
                  <c:v>42234</c:v>
                </c:pt>
                <c:pt idx="47">
                  <c:v>42237</c:v>
                </c:pt>
                <c:pt idx="48">
                  <c:v>42240</c:v>
                </c:pt>
                <c:pt idx="49">
                  <c:v>42243</c:v>
                </c:pt>
                <c:pt idx="50">
                  <c:v>42246</c:v>
                </c:pt>
                <c:pt idx="51">
                  <c:v>42249</c:v>
                </c:pt>
                <c:pt idx="52">
                  <c:v>42252</c:v>
                </c:pt>
                <c:pt idx="53">
                  <c:v>42255</c:v>
                </c:pt>
                <c:pt idx="54">
                  <c:v>42258</c:v>
                </c:pt>
                <c:pt idx="55">
                  <c:v>42261</c:v>
                </c:pt>
                <c:pt idx="56">
                  <c:v>42264</c:v>
                </c:pt>
                <c:pt idx="57">
                  <c:v>42267</c:v>
                </c:pt>
                <c:pt idx="58">
                  <c:v>42270</c:v>
                </c:pt>
                <c:pt idx="59">
                  <c:v>42273</c:v>
                </c:pt>
                <c:pt idx="60">
                  <c:v>42276</c:v>
                </c:pt>
                <c:pt idx="61">
                  <c:v>42279</c:v>
                </c:pt>
                <c:pt idx="62">
                  <c:v>42282</c:v>
                </c:pt>
                <c:pt idx="63">
                  <c:v>42285</c:v>
                </c:pt>
                <c:pt idx="64">
                  <c:v>42288</c:v>
                </c:pt>
                <c:pt idx="65">
                  <c:v>42291</c:v>
                </c:pt>
                <c:pt idx="66">
                  <c:v>42294</c:v>
                </c:pt>
                <c:pt idx="67">
                  <c:v>42297</c:v>
                </c:pt>
                <c:pt idx="68">
                  <c:v>42300</c:v>
                </c:pt>
                <c:pt idx="69">
                  <c:v>42303</c:v>
                </c:pt>
                <c:pt idx="70">
                  <c:v>42306</c:v>
                </c:pt>
                <c:pt idx="71">
                  <c:v>42309</c:v>
                </c:pt>
                <c:pt idx="72">
                  <c:v>42312</c:v>
                </c:pt>
                <c:pt idx="73">
                  <c:v>42315</c:v>
                </c:pt>
                <c:pt idx="74">
                  <c:v>42318</c:v>
                </c:pt>
                <c:pt idx="75">
                  <c:v>42321</c:v>
                </c:pt>
                <c:pt idx="76">
                  <c:v>42324</c:v>
                </c:pt>
                <c:pt idx="77">
                  <c:v>42327</c:v>
                </c:pt>
                <c:pt idx="78">
                  <c:v>42330</c:v>
                </c:pt>
                <c:pt idx="79">
                  <c:v>42333</c:v>
                </c:pt>
                <c:pt idx="80">
                  <c:v>42336</c:v>
                </c:pt>
                <c:pt idx="81">
                  <c:v>42339</c:v>
                </c:pt>
                <c:pt idx="82">
                  <c:v>42342</c:v>
                </c:pt>
                <c:pt idx="83">
                  <c:v>42345</c:v>
                </c:pt>
                <c:pt idx="84">
                  <c:v>42348</c:v>
                </c:pt>
                <c:pt idx="85">
                  <c:v>42351</c:v>
                </c:pt>
                <c:pt idx="86">
                  <c:v>42354</c:v>
                </c:pt>
                <c:pt idx="87">
                  <c:v>42357</c:v>
                </c:pt>
                <c:pt idx="88">
                  <c:v>42360</c:v>
                </c:pt>
                <c:pt idx="89">
                  <c:v>42363</c:v>
                </c:pt>
                <c:pt idx="90">
                  <c:v>42366</c:v>
                </c:pt>
                <c:pt idx="91">
                  <c:v>42369</c:v>
                </c:pt>
                <c:pt idx="92">
                  <c:v>42372</c:v>
                </c:pt>
                <c:pt idx="93">
                  <c:v>42375</c:v>
                </c:pt>
                <c:pt idx="94">
                  <c:v>42378</c:v>
                </c:pt>
                <c:pt idx="95">
                  <c:v>42381</c:v>
                </c:pt>
                <c:pt idx="96">
                  <c:v>42384</c:v>
                </c:pt>
                <c:pt idx="97">
                  <c:v>42387</c:v>
                </c:pt>
                <c:pt idx="98">
                  <c:v>42390</c:v>
                </c:pt>
                <c:pt idx="99">
                  <c:v>42393</c:v>
                </c:pt>
                <c:pt idx="100">
                  <c:v>42396</c:v>
                </c:pt>
                <c:pt idx="101">
                  <c:v>42399</c:v>
                </c:pt>
                <c:pt idx="102">
                  <c:v>42402</c:v>
                </c:pt>
                <c:pt idx="103">
                  <c:v>42405</c:v>
                </c:pt>
                <c:pt idx="104">
                  <c:v>42408</c:v>
                </c:pt>
                <c:pt idx="105">
                  <c:v>42411</c:v>
                </c:pt>
                <c:pt idx="106">
                  <c:v>42414</c:v>
                </c:pt>
                <c:pt idx="107">
                  <c:v>42417</c:v>
                </c:pt>
                <c:pt idx="108">
                  <c:v>42420</c:v>
                </c:pt>
                <c:pt idx="109">
                  <c:v>42423</c:v>
                </c:pt>
                <c:pt idx="110">
                  <c:v>42426</c:v>
                </c:pt>
                <c:pt idx="111">
                  <c:v>42429</c:v>
                </c:pt>
                <c:pt idx="112">
                  <c:v>42432</c:v>
                </c:pt>
                <c:pt idx="113">
                  <c:v>42435</c:v>
                </c:pt>
                <c:pt idx="114">
                  <c:v>42438</c:v>
                </c:pt>
                <c:pt idx="115">
                  <c:v>42441</c:v>
                </c:pt>
                <c:pt idx="116">
                  <c:v>42444</c:v>
                </c:pt>
                <c:pt idx="117">
                  <c:v>42447</c:v>
                </c:pt>
                <c:pt idx="118">
                  <c:v>42450</c:v>
                </c:pt>
                <c:pt idx="119">
                  <c:v>42453</c:v>
                </c:pt>
                <c:pt idx="120">
                  <c:v>42456</c:v>
                </c:pt>
                <c:pt idx="121">
                  <c:v>42459</c:v>
                </c:pt>
                <c:pt idx="122">
                  <c:v>42462</c:v>
                </c:pt>
                <c:pt idx="123">
                  <c:v>42465</c:v>
                </c:pt>
                <c:pt idx="124">
                  <c:v>42468</c:v>
                </c:pt>
                <c:pt idx="125">
                  <c:v>42471</c:v>
                </c:pt>
                <c:pt idx="126">
                  <c:v>42474</c:v>
                </c:pt>
                <c:pt idx="127">
                  <c:v>42477</c:v>
                </c:pt>
                <c:pt idx="128">
                  <c:v>42480</c:v>
                </c:pt>
                <c:pt idx="129">
                  <c:v>42483</c:v>
                </c:pt>
                <c:pt idx="130">
                  <c:v>42486</c:v>
                </c:pt>
                <c:pt idx="131">
                  <c:v>42489</c:v>
                </c:pt>
                <c:pt idx="132">
                  <c:v>42492</c:v>
                </c:pt>
                <c:pt idx="133">
                  <c:v>42495</c:v>
                </c:pt>
                <c:pt idx="134">
                  <c:v>42498</c:v>
                </c:pt>
                <c:pt idx="135">
                  <c:v>42501</c:v>
                </c:pt>
                <c:pt idx="136">
                  <c:v>42504</c:v>
                </c:pt>
                <c:pt idx="137">
                  <c:v>42507</c:v>
                </c:pt>
                <c:pt idx="138">
                  <c:v>42510</c:v>
                </c:pt>
                <c:pt idx="139">
                  <c:v>42513</c:v>
                </c:pt>
                <c:pt idx="140">
                  <c:v>42516</c:v>
                </c:pt>
                <c:pt idx="141">
                  <c:v>42519</c:v>
                </c:pt>
                <c:pt idx="142">
                  <c:v>42522</c:v>
                </c:pt>
                <c:pt idx="143">
                  <c:v>42525</c:v>
                </c:pt>
                <c:pt idx="144">
                  <c:v>42528</c:v>
                </c:pt>
                <c:pt idx="145">
                  <c:v>42531</c:v>
                </c:pt>
                <c:pt idx="146">
                  <c:v>42534</c:v>
                </c:pt>
                <c:pt idx="147">
                  <c:v>42537</c:v>
                </c:pt>
                <c:pt idx="148">
                  <c:v>42540</c:v>
                </c:pt>
                <c:pt idx="149">
                  <c:v>42543</c:v>
                </c:pt>
                <c:pt idx="150">
                  <c:v>42546</c:v>
                </c:pt>
                <c:pt idx="151">
                  <c:v>42549</c:v>
                </c:pt>
                <c:pt idx="152">
                  <c:v>42552</c:v>
                </c:pt>
                <c:pt idx="153">
                  <c:v>42555</c:v>
                </c:pt>
                <c:pt idx="154">
                  <c:v>42558</c:v>
                </c:pt>
                <c:pt idx="155">
                  <c:v>42561</c:v>
                </c:pt>
                <c:pt idx="156">
                  <c:v>42564</c:v>
                </c:pt>
                <c:pt idx="157">
                  <c:v>42567</c:v>
                </c:pt>
                <c:pt idx="158">
                  <c:v>42570</c:v>
                </c:pt>
                <c:pt idx="159">
                  <c:v>42573</c:v>
                </c:pt>
                <c:pt idx="160">
                  <c:v>42576</c:v>
                </c:pt>
                <c:pt idx="161">
                  <c:v>42579</c:v>
                </c:pt>
                <c:pt idx="162">
                  <c:v>42582</c:v>
                </c:pt>
                <c:pt idx="163">
                  <c:v>42585</c:v>
                </c:pt>
                <c:pt idx="164">
                  <c:v>42588</c:v>
                </c:pt>
                <c:pt idx="165">
                  <c:v>42591</c:v>
                </c:pt>
                <c:pt idx="166">
                  <c:v>42594</c:v>
                </c:pt>
                <c:pt idx="167">
                  <c:v>42597</c:v>
                </c:pt>
                <c:pt idx="168">
                  <c:v>42600</c:v>
                </c:pt>
                <c:pt idx="169">
                  <c:v>42603</c:v>
                </c:pt>
                <c:pt idx="170">
                  <c:v>42606</c:v>
                </c:pt>
                <c:pt idx="171">
                  <c:v>42609</c:v>
                </c:pt>
                <c:pt idx="172">
                  <c:v>42612</c:v>
                </c:pt>
                <c:pt idx="173">
                  <c:v>42615</c:v>
                </c:pt>
                <c:pt idx="174">
                  <c:v>42618</c:v>
                </c:pt>
                <c:pt idx="175">
                  <c:v>42621</c:v>
                </c:pt>
                <c:pt idx="176">
                  <c:v>42624</c:v>
                </c:pt>
                <c:pt idx="177">
                  <c:v>42627</c:v>
                </c:pt>
                <c:pt idx="178">
                  <c:v>42630</c:v>
                </c:pt>
                <c:pt idx="179">
                  <c:v>42633</c:v>
                </c:pt>
                <c:pt idx="180">
                  <c:v>42636</c:v>
                </c:pt>
                <c:pt idx="181">
                  <c:v>42639</c:v>
                </c:pt>
                <c:pt idx="182">
                  <c:v>42642</c:v>
                </c:pt>
                <c:pt idx="183">
                  <c:v>42645</c:v>
                </c:pt>
                <c:pt idx="184">
                  <c:v>42648</c:v>
                </c:pt>
                <c:pt idx="185">
                  <c:v>42651</c:v>
                </c:pt>
                <c:pt idx="186">
                  <c:v>42654</c:v>
                </c:pt>
                <c:pt idx="187">
                  <c:v>42657</c:v>
                </c:pt>
                <c:pt idx="188">
                  <c:v>42660</c:v>
                </c:pt>
                <c:pt idx="189">
                  <c:v>42663</c:v>
                </c:pt>
                <c:pt idx="190">
                  <c:v>42666</c:v>
                </c:pt>
                <c:pt idx="191">
                  <c:v>42669</c:v>
                </c:pt>
                <c:pt idx="192">
                  <c:v>42672</c:v>
                </c:pt>
                <c:pt idx="193">
                  <c:v>42675</c:v>
                </c:pt>
                <c:pt idx="194">
                  <c:v>42678</c:v>
                </c:pt>
                <c:pt idx="195">
                  <c:v>42681</c:v>
                </c:pt>
                <c:pt idx="196">
                  <c:v>42684</c:v>
                </c:pt>
                <c:pt idx="197">
                  <c:v>42687</c:v>
                </c:pt>
                <c:pt idx="198">
                  <c:v>42690</c:v>
                </c:pt>
                <c:pt idx="199">
                  <c:v>42693</c:v>
                </c:pt>
                <c:pt idx="200">
                  <c:v>42696</c:v>
                </c:pt>
                <c:pt idx="201">
                  <c:v>42699</c:v>
                </c:pt>
                <c:pt idx="202">
                  <c:v>42702</c:v>
                </c:pt>
                <c:pt idx="203">
                  <c:v>42705</c:v>
                </c:pt>
                <c:pt idx="204">
                  <c:v>42708</c:v>
                </c:pt>
                <c:pt idx="205">
                  <c:v>42711</c:v>
                </c:pt>
                <c:pt idx="206">
                  <c:v>42714</c:v>
                </c:pt>
                <c:pt idx="207">
                  <c:v>42717</c:v>
                </c:pt>
                <c:pt idx="208">
                  <c:v>42720</c:v>
                </c:pt>
                <c:pt idx="209">
                  <c:v>42723</c:v>
                </c:pt>
                <c:pt idx="210">
                  <c:v>42726</c:v>
                </c:pt>
                <c:pt idx="211">
                  <c:v>42729</c:v>
                </c:pt>
                <c:pt idx="212">
                  <c:v>42732</c:v>
                </c:pt>
                <c:pt idx="213">
                  <c:v>42735</c:v>
                </c:pt>
                <c:pt idx="214">
                  <c:v>42738</c:v>
                </c:pt>
                <c:pt idx="215">
                  <c:v>42741</c:v>
                </c:pt>
                <c:pt idx="216">
                  <c:v>42744</c:v>
                </c:pt>
                <c:pt idx="217">
                  <c:v>42747</c:v>
                </c:pt>
                <c:pt idx="218">
                  <c:v>42750</c:v>
                </c:pt>
                <c:pt idx="219">
                  <c:v>42753</c:v>
                </c:pt>
                <c:pt idx="220">
                  <c:v>42756</c:v>
                </c:pt>
                <c:pt idx="221">
                  <c:v>42759</c:v>
                </c:pt>
                <c:pt idx="222">
                  <c:v>42762</c:v>
                </c:pt>
                <c:pt idx="223">
                  <c:v>42765</c:v>
                </c:pt>
                <c:pt idx="224">
                  <c:v>42768</c:v>
                </c:pt>
                <c:pt idx="225">
                  <c:v>42771</c:v>
                </c:pt>
                <c:pt idx="226">
                  <c:v>42774</c:v>
                </c:pt>
                <c:pt idx="227">
                  <c:v>42777</c:v>
                </c:pt>
                <c:pt idx="228">
                  <c:v>42780</c:v>
                </c:pt>
                <c:pt idx="229">
                  <c:v>42783</c:v>
                </c:pt>
                <c:pt idx="230">
                  <c:v>42786</c:v>
                </c:pt>
                <c:pt idx="231">
                  <c:v>42789</c:v>
                </c:pt>
                <c:pt idx="232">
                  <c:v>42792</c:v>
                </c:pt>
                <c:pt idx="233">
                  <c:v>42795</c:v>
                </c:pt>
                <c:pt idx="234">
                  <c:v>42798</c:v>
                </c:pt>
                <c:pt idx="235">
                  <c:v>42801</c:v>
                </c:pt>
                <c:pt idx="236">
                  <c:v>42804</c:v>
                </c:pt>
                <c:pt idx="237">
                  <c:v>42807</c:v>
                </c:pt>
                <c:pt idx="238">
                  <c:v>42810</c:v>
                </c:pt>
                <c:pt idx="239">
                  <c:v>42813</c:v>
                </c:pt>
                <c:pt idx="240">
                  <c:v>42816</c:v>
                </c:pt>
                <c:pt idx="241">
                  <c:v>42819</c:v>
                </c:pt>
                <c:pt idx="242">
                  <c:v>42822</c:v>
                </c:pt>
                <c:pt idx="243">
                  <c:v>42825</c:v>
                </c:pt>
                <c:pt idx="244">
                  <c:v>42828</c:v>
                </c:pt>
                <c:pt idx="245">
                  <c:v>42831</c:v>
                </c:pt>
                <c:pt idx="246">
                  <c:v>42834</c:v>
                </c:pt>
                <c:pt idx="247">
                  <c:v>42837</c:v>
                </c:pt>
                <c:pt idx="248">
                  <c:v>42840</c:v>
                </c:pt>
                <c:pt idx="249">
                  <c:v>42843</c:v>
                </c:pt>
                <c:pt idx="250">
                  <c:v>42846</c:v>
                </c:pt>
                <c:pt idx="251">
                  <c:v>42849</c:v>
                </c:pt>
                <c:pt idx="252">
                  <c:v>42852</c:v>
                </c:pt>
                <c:pt idx="253">
                  <c:v>42855</c:v>
                </c:pt>
                <c:pt idx="254">
                  <c:v>42858</c:v>
                </c:pt>
                <c:pt idx="255">
                  <c:v>42861</c:v>
                </c:pt>
                <c:pt idx="256">
                  <c:v>42864</c:v>
                </c:pt>
                <c:pt idx="257">
                  <c:v>42867</c:v>
                </c:pt>
                <c:pt idx="258">
                  <c:v>42870</c:v>
                </c:pt>
                <c:pt idx="259">
                  <c:v>42873</c:v>
                </c:pt>
                <c:pt idx="260">
                  <c:v>42876</c:v>
                </c:pt>
                <c:pt idx="261">
                  <c:v>42879</c:v>
                </c:pt>
                <c:pt idx="262">
                  <c:v>42882</c:v>
                </c:pt>
                <c:pt idx="263">
                  <c:v>42885</c:v>
                </c:pt>
                <c:pt idx="264">
                  <c:v>42888</c:v>
                </c:pt>
                <c:pt idx="265">
                  <c:v>42891</c:v>
                </c:pt>
                <c:pt idx="266">
                  <c:v>42894</c:v>
                </c:pt>
                <c:pt idx="267">
                  <c:v>42897</c:v>
                </c:pt>
                <c:pt idx="268">
                  <c:v>42900</c:v>
                </c:pt>
                <c:pt idx="269">
                  <c:v>42903</c:v>
                </c:pt>
                <c:pt idx="270">
                  <c:v>42906</c:v>
                </c:pt>
                <c:pt idx="271">
                  <c:v>42909</c:v>
                </c:pt>
                <c:pt idx="272">
                  <c:v>42912</c:v>
                </c:pt>
                <c:pt idx="273">
                  <c:v>42915</c:v>
                </c:pt>
                <c:pt idx="274">
                  <c:v>42918</c:v>
                </c:pt>
                <c:pt idx="275">
                  <c:v>42921</c:v>
                </c:pt>
                <c:pt idx="276">
                  <c:v>42924</c:v>
                </c:pt>
                <c:pt idx="277">
                  <c:v>42927</c:v>
                </c:pt>
                <c:pt idx="278">
                  <c:v>42930</c:v>
                </c:pt>
                <c:pt idx="279">
                  <c:v>42933</c:v>
                </c:pt>
                <c:pt idx="280">
                  <c:v>42936</c:v>
                </c:pt>
                <c:pt idx="281">
                  <c:v>42939</c:v>
                </c:pt>
                <c:pt idx="282">
                  <c:v>42942</c:v>
                </c:pt>
                <c:pt idx="283">
                  <c:v>42945</c:v>
                </c:pt>
                <c:pt idx="284">
                  <c:v>42948</c:v>
                </c:pt>
                <c:pt idx="285">
                  <c:v>42951</c:v>
                </c:pt>
                <c:pt idx="286">
                  <c:v>42954</c:v>
                </c:pt>
                <c:pt idx="287">
                  <c:v>42957</c:v>
                </c:pt>
                <c:pt idx="288">
                  <c:v>42960</c:v>
                </c:pt>
                <c:pt idx="289">
                  <c:v>42963</c:v>
                </c:pt>
                <c:pt idx="290">
                  <c:v>42966</c:v>
                </c:pt>
                <c:pt idx="291">
                  <c:v>42969</c:v>
                </c:pt>
                <c:pt idx="292">
                  <c:v>42972</c:v>
                </c:pt>
                <c:pt idx="293">
                  <c:v>42975</c:v>
                </c:pt>
                <c:pt idx="294">
                  <c:v>42978</c:v>
                </c:pt>
                <c:pt idx="295">
                  <c:v>42981</c:v>
                </c:pt>
                <c:pt idx="296">
                  <c:v>42984</c:v>
                </c:pt>
                <c:pt idx="297">
                  <c:v>42987</c:v>
                </c:pt>
                <c:pt idx="298">
                  <c:v>42990</c:v>
                </c:pt>
                <c:pt idx="299">
                  <c:v>42993</c:v>
                </c:pt>
                <c:pt idx="300">
                  <c:v>42996</c:v>
                </c:pt>
                <c:pt idx="301">
                  <c:v>42999</c:v>
                </c:pt>
                <c:pt idx="302">
                  <c:v>43002</c:v>
                </c:pt>
                <c:pt idx="303">
                  <c:v>43005</c:v>
                </c:pt>
                <c:pt idx="304">
                  <c:v>43008</c:v>
                </c:pt>
                <c:pt idx="305">
                  <c:v>43011</c:v>
                </c:pt>
                <c:pt idx="306">
                  <c:v>43014</c:v>
                </c:pt>
                <c:pt idx="307">
                  <c:v>43017</c:v>
                </c:pt>
                <c:pt idx="308">
                  <c:v>43020</c:v>
                </c:pt>
                <c:pt idx="309">
                  <c:v>43023</c:v>
                </c:pt>
                <c:pt idx="310">
                  <c:v>43026</c:v>
                </c:pt>
                <c:pt idx="311">
                  <c:v>43029</c:v>
                </c:pt>
                <c:pt idx="312">
                  <c:v>43032</c:v>
                </c:pt>
                <c:pt idx="313">
                  <c:v>43035</c:v>
                </c:pt>
                <c:pt idx="314">
                  <c:v>43038</c:v>
                </c:pt>
                <c:pt idx="315">
                  <c:v>43041</c:v>
                </c:pt>
                <c:pt idx="316">
                  <c:v>43044</c:v>
                </c:pt>
                <c:pt idx="317">
                  <c:v>43047</c:v>
                </c:pt>
                <c:pt idx="318">
                  <c:v>43050</c:v>
                </c:pt>
                <c:pt idx="319">
                  <c:v>43053</c:v>
                </c:pt>
                <c:pt idx="320">
                  <c:v>43056</c:v>
                </c:pt>
                <c:pt idx="321">
                  <c:v>43059</c:v>
                </c:pt>
                <c:pt idx="322">
                  <c:v>43062</c:v>
                </c:pt>
                <c:pt idx="323">
                  <c:v>43065</c:v>
                </c:pt>
                <c:pt idx="324">
                  <c:v>43068</c:v>
                </c:pt>
                <c:pt idx="325">
                  <c:v>43071</c:v>
                </c:pt>
                <c:pt idx="326">
                  <c:v>43074</c:v>
                </c:pt>
                <c:pt idx="327">
                  <c:v>43077</c:v>
                </c:pt>
                <c:pt idx="328">
                  <c:v>43080</c:v>
                </c:pt>
                <c:pt idx="329">
                  <c:v>43083</c:v>
                </c:pt>
                <c:pt idx="330">
                  <c:v>43086</c:v>
                </c:pt>
                <c:pt idx="331">
                  <c:v>43089</c:v>
                </c:pt>
                <c:pt idx="332">
                  <c:v>43092</c:v>
                </c:pt>
                <c:pt idx="333">
                  <c:v>43095</c:v>
                </c:pt>
                <c:pt idx="334">
                  <c:v>43098</c:v>
                </c:pt>
                <c:pt idx="335">
                  <c:v>43101</c:v>
                </c:pt>
                <c:pt idx="336">
                  <c:v>43104</c:v>
                </c:pt>
                <c:pt idx="337">
                  <c:v>43107</c:v>
                </c:pt>
                <c:pt idx="338">
                  <c:v>43110</c:v>
                </c:pt>
                <c:pt idx="339">
                  <c:v>43113</c:v>
                </c:pt>
                <c:pt idx="340">
                  <c:v>43116</c:v>
                </c:pt>
                <c:pt idx="341">
                  <c:v>43119</c:v>
                </c:pt>
                <c:pt idx="342">
                  <c:v>43122</c:v>
                </c:pt>
                <c:pt idx="343">
                  <c:v>43125</c:v>
                </c:pt>
                <c:pt idx="344">
                  <c:v>43128</c:v>
                </c:pt>
                <c:pt idx="345">
                  <c:v>43131</c:v>
                </c:pt>
                <c:pt idx="346">
                  <c:v>43134</c:v>
                </c:pt>
                <c:pt idx="347">
                  <c:v>43137</c:v>
                </c:pt>
                <c:pt idx="348">
                  <c:v>43140</c:v>
                </c:pt>
                <c:pt idx="349">
                  <c:v>43143</c:v>
                </c:pt>
                <c:pt idx="350">
                  <c:v>43146</c:v>
                </c:pt>
                <c:pt idx="351">
                  <c:v>43149</c:v>
                </c:pt>
                <c:pt idx="352">
                  <c:v>43152</c:v>
                </c:pt>
                <c:pt idx="353">
                  <c:v>43155</c:v>
                </c:pt>
                <c:pt idx="354">
                  <c:v>43158</c:v>
                </c:pt>
                <c:pt idx="355">
                  <c:v>43161</c:v>
                </c:pt>
                <c:pt idx="356">
                  <c:v>43164</c:v>
                </c:pt>
                <c:pt idx="357">
                  <c:v>43167</c:v>
                </c:pt>
                <c:pt idx="358">
                  <c:v>43170</c:v>
                </c:pt>
                <c:pt idx="359">
                  <c:v>43173</c:v>
                </c:pt>
                <c:pt idx="360">
                  <c:v>43176</c:v>
                </c:pt>
                <c:pt idx="361">
                  <c:v>43179</c:v>
                </c:pt>
                <c:pt idx="362">
                  <c:v>43182</c:v>
                </c:pt>
                <c:pt idx="363">
                  <c:v>43185</c:v>
                </c:pt>
                <c:pt idx="364">
                  <c:v>43188</c:v>
                </c:pt>
                <c:pt idx="365">
                  <c:v>43191</c:v>
                </c:pt>
                <c:pt idx="366">
                  <c:v>43194</c:v>
                </c:pt>
                <c:pt idx="367">
                  <c:v>43197</c:v>
                </c:pt>
                <c:pt idx="368">
                  <c:v>43200</c:v>
                </c:pt>
                <c:pt idx="369">
                  <c:v>43203</c:v>
                </c:pt>
                <c:pt idx="370">
                  <c:v>43206</c:v>
                </c:pt>
                <c:pt idx="371">
                  <c:v>43209</c:v>
                </c:pt>
                <c:pt idx="372">
                  <c:v>43212</c:v>
                </c:pt>
                <c:pt idx="373">
                  <c:v>43215</c:v>
                </c:pt>
                <c:pt idx="374">
                  <c:v>43218</c:v>
                </c:pt>
                <c:pt idx="375">
                  <c:v>43221</c:v>
                </c:pt>
                <c:pt idx="376">
                  <c:v>43224</c:v>
                </c:pt>
                <c:pt idx="377">
                  <c:v>43227</c:v>
                </c:pt>
                <c:pt idx="378">
                  <c:v>43230</c:v>
                </c:pt>
                <c:pt idx="379">
                  <c:v>43233</c:v>
                </c:pt>
                <c:pt idx="380">
                  <c:v>43236</c:v>
                </c:pt>
                <c:pt idx="381">
                  <c:v>43239</c:v>
                </c:pt>
                <c:pt idx="382">
                  <c:v>43242</c:v>
                </c:pt>
                <c:pt idx="383">
                  <c:v>43245</c:v>
                </c:pt>
                <c:pt idx="384">
                  <c:v>43248</c:v>
                </c:pt>
                <c:pt idx="385">
                  <c:v>43251</c:v>
                </c:pt>
                <c:pt idx="386">
                  <c:v>43254</c:v>
                </c:pt>
                <c:pt idx="387">
                  <c:v>43257</c:v>
                </c:pt>
                <c:pt idx="388">
                  <c:v>43260</c:v>
                </c:pt>
                <c:pt idx="389">
                  <c:v>43263</c:v>
                </c:pt>
                <c:pt idx="390">
                  <c:v>43266</c:v>
                </c:pt>
                <c:pt idx="391">
                  <c:v>43269</c:v>
                </c:pt>
                <c:pt idx="392">
                  <c:v>43272</c:v>
                </c:pt>
                <c:pt idx="393">
                  <c:v>43275</c:v>
                </c:pt>
                <c:pt idx="394">
                  <c:v>43278</c:v>
                </c:pt>
                <c:pt idx="395">
                  <c:v>43281</c:v>
                </c:pt>
                <c:pt idx="396">
                  <c:v>43284</c:v>
                </c:pt>
                <c:pt idx="397">
                  <c:v>43287</c:v>
                </c:pt>
                <c:pt idx="398">
                  <c:v>43290</c:v>
                </c:pt>
                <c:pt idx="399">
                  <c:v>43293</c:v>
                </c:pt>
                <c:pt idx="400">
                  <c:v>43296</c:v>
                </c:pt>
                <c:pt idx="401">
                  <c:v>43299</c:v>
                </c:pt>
                <c:pt idx="402">
                  <c:v>43302</c:v>
                </c:pt>
                <c:pt idx="403">
                  <c:v>43305</c:v>
                </c:pt>
                <c:pt idx="404">
                  <c:v>43308</c:v>
                </c:pt>
                <c:pt idx="405">
                  <c:v>43311</c:v>
                </c:pt>
                <c:pt idx="406">
                  <c:v>43314</c:v>
                </c:pt>
                <c:pt idx="407">
                  <c:v>43317</c:v>
                </c:pt>
                <c:pt idx="408">
                  <c:v>43320</c:v>
                </c:pt>
                <c:pt idx="409">
                  <c:v>43323</c:v>
                </c:pt>
                <c:pt idx="410">
                  <c:v>43326</c:v>
                </c:pt>
                <c:pt idx="411">
                  <c:v>43329</c:v>
                </c:pt>
                <c:pt idx="412">
                  <c:v>43332</c:v>
                </c:pt>
                <c:pt idx="413">
                  <c:v>43335</c:v>
                </c:pt>
                <c:pt idx="414">
                  <c:v>43338</c:v>
                </c:pt>
                <c:pt idx="415">
                  <c:v>43341</c:v>
                </c:pt>
                <c:pt idx="416">
                  <c:v>43344</c:v>
                </c:pt>
                <c:pt idx="417">
                  <c:v>43347</c:v>
                </c:pt>
                <c:pt idx="418">
                  <c:v>43350</c:v>
                </c:pt>
                <c:pt idx="419">
                  <c:v>43353</c:v>
                </c:pt>
                <c:pt idx="420">
                  <c:v>43356</c:v>
                </c:pt>
                <c:pt idx="421">
                  <c:v>43359</c:v>
                </c:pt>
                <c:pt idx="422">
                  <c:v>43362</c:v>
                </c:pt>
                <c:pt idx="423">
                  <c:v>43365</c:v>
                </c:pt>
                <c:pt idx="424">
                  <c:v>43368</c:v>
                </c:pt>
                <c:pt idx="425">
                  <c:v>43371</c:v>
                </c:pt>
                <c:pt idx="426">
                  <c:v>43374</c:v>
                </c:pt>
                <c:pt idx="427">
                  <c:v>43377</c:v>
                </c:pt>
                <c:pt idx="428">
                  <c:v>43380</c:v>
                </c:pt>
                <c:pt idx="429">
                  <c:v>43383</c:v>
                </c:pt>
                <c:pt idx="430">
                  <c:v>43386</c:v>
                </c:pt>
                <c:pt idx="431">
                  <c:v>43389</c:v>
                </c:pt>
                <c:pt idx="432">
                  <c:v>43392</c:v>
                </c:pt>
                <c:pt idx="433">
                  <c:v>43395</c:v>
                </c:pt>
                <c:pt idx="434">
                  <c:v>43398</c:v>
                </c:pt>
                <c:pt idx="435">
                  <c:v>43401</c:v>
                </c:pt>
                <c:pt idx="436">
                  <c:v>43404</c:v>
                </c:pt>
                <c:pt idx="437">
                  <c:v>43407</c:v>
                </c:pt>
                <c:pt idx="438">
                  <c:v>43410</c:v>
                </c:pt>
                <c:pt idx="439">
                  <c:v>43413</c:v>
                </c:pt>
                <c:pt idx="440">
                  <c:v>43416</c:v>
                </c:pt>
                <c:pt idx="441">
                  <c:v>43419</c:v>
                </c:pt>
                <c:pt idx="442">
                  <c:v>43422</c:v>
                </c:pt>
                <c:pt idx="443">
                  <c:v>43425</c:v>
                </c:pt>
                <c:pt idx="444">
                  <c:v>43428</c:v>
                </c:pt>
                <c:pt idx="445">
                  <c:v>43431</c:v>
                </c:pt>
                <c:pt idx="446">
                  <c:v>43434</c:v>
                </c:pt>
                <c:pt idx="447">
                  <c:v>43437</c:v>
                </c:pt>
                <c:pt idx="448">
                  <c:v>43440</c:v>
                </c:pt>
                <c:pt idx="449">
                  <c:v>43443</c:v>
                </c:pt>
                <c:pt idx="450">
                  <c:v>43446</c:v>
                </c:pt>
                <c:pt idx="451">
                  <c:v>43449</c:v>
                </c:pt>
                <c:pt idx="452">
                  <c:v>43452</c:v>
                </c:pt>
                <c:pt idx="453">
                  <c:v>43455</c:v>
                </c:pt>
                <c:pt idx="454">
                  <c:v>43458</c:v>
                </c:pt>
                <c:pt idx="455">
                  <c:v>43461</c:v>
                </c:pt>
                <c:pt idx="456">
                  <c:v>43464</c:v>
                </c:pt>
                <c:pt idx="457">
                  <c:v>43467</c:v>
                </c:pt>
                <c:pt idx="458">
                  <c:v>43470</c:v>
                </c:pt>
                <c:pt idx="459">
                  <c:v>43473</c:v>
                </c:pt>
                <c:pt idx="460">
                  <c:v>43476</c:v>
                </c:pt>
                <c:pt idx="461">
                  <c:v>43479</c:v>
                </c:pt>
                <c:pt idx="462">
                  <c:v>43482</c:v>
                </c:pt>
                <c:pt idx="463">
                  <c:v>43485</c:v>
                </c:pt>
                <c:pt idx="464">
                  <c:v>43488</c:v>
                </c:pt>
                <c:pt idx="465">
                  <c:v>43491</c:v>
                </c:pt>
                <c:pt idx="466">
                  <c:v>43494</c:v>
                </c:pt>
                <c:pt idx="467">
                  <c:v>43497</c:v>
                </c:pt>
                <c:pt idx="468">
                  <c:v>43500</c:v>
                </c:pt>
                <c:pt idx="469">
                  <c:v>43503</c:v>
                </c:pt>
                <c:pt idx="470">
                  <c:v>43506</c:v>
                </c:pt>
                <c:pt idx="471">
                  <c:v>43509</c:v>
                </c:pt>
                <c:pt idx="472">
                  <c:v>43512</c:v>
                </c:pt>
                <c:pt idx="473">
                  <c:v>43515</c:v>
                </c:pt>
                <c:pt idx="474">
                  <c:v>43518</c:v>
                </c:pt>
                <c:pt idx="475">
                  <c:v>43521</c:v>
                </c:pt>
              </c:numCache>
            </c:numRef>
          </c:xVal>
          <c:yVal>
            <c:numRef>
              <c:f>'ee-chart'!$B$2:$B$477</c:f>
              <c:numCache>
                <c:formatCode>General</c:formatCode>
                <c:ptCount val="476"/>
                <c:pt idx="0">
                  <c:v>23.832999999999998</c:v>
                </c:pt>
                <c:pt idx="1">
                  <c:v>23.67</c:v>
                </c:pt>
                <c:pt idx="2">
                  <c:v>25.384</c:v>
                </c:pt>
                <c:pt idx="3">
                  <c:v>22.687000000000001</c:v>
                </c:pt>
                <c:pt idx="4">
                  <c:v>22.32</c:v>
                </c:pt>
                <c:pt idx="5">
                  <c:v>22.416</c:v>
                </c:pt>
                <c:pt idx="6">
                  <c:v>24.603000000000002</c:v>
                </c:pt>
                <c:pt idx="7">
                  <c:v>23.388000000000002</c:v>
                </c:pt>
                <c:pt idx="8">
                  <c:v>22.084</c:v>
                </c:pt>
                <c:pt idx="9">
                  <c:v>20.765999999999998</c:v>
                </c:pt>
                <c:pt idx="10">
                  <c:v>19.323</c:v>
                </c:pt>
                <c:pt idx="11">
                  <c:v>17.803000000000001</c:v>
                </c:pt>
                <c:pt idx="12">
                  <c:v>16.872</c:v>
                </c:pt>
                <c:pt idx="13">
                  <c:v>19.372</c:v>
                </c:pt>
                <c:pt idx="14">
                  <c:v>15.856999999999999</c:v>
                </c:pt>
                <c:pt idx="15">
                  <c:v>13.962</c:v>
                </c:pt>
                <c:pt idx="16">
                  <c:v>13.696</c:v>
                </c:pt>
                <c:pt idx="17">
                  <c:v>13.035</c:v>
                </c:pt>
                <c:pt idx="18">
                  <c:v>11.688000000000001</c:v>
                </c:pt>
                <c:pt idx="19">
                  <c:v>14.573</c:v>
                </c:pt>
                <c:pt idx="20">
                  <c:v>19.920000000000002</c:v>
                </c:pt>
                <c:pt idx="21">
                  <c:v>16.774999999999999</c:v>
                </c:pt>
                <c:pt idx="22">
                  <c:v>20.675000000000001</c:v>
                </c:pt>
                <c:pt idx="23">
                  <c:v>22.449000000000002</c:v>
                </c:pt>
                <c:pt idx="24">
                  <c:v>20.077999999999999</c:v>
                </c:pt>
                <c:pt idx="25">
                  <c:v>17.405999999999999</c:v>
                </c:pt>
                <c:pt idx="26">
                  <c:v>15.579000000000001</c:v>
                </c:pt>
                <c:pt idx="27">
                  <c:v>17.041</c:v>
                </c:pt>
                <c:pt idx="28">
                  <c:v>14.827999999999999</c:v>
                </c:pt>
                <c:pt idx="29">
                  <c:v>21.45</c:v>
                </c:pt>
                <c:pt idx="30">
                  <c:v>16.832999999999998</c:v>
                </c:pt>
                <c:pt idx="31">
                  <c:v>15.185</c:v>
                </c:pt>
                <c:pt idx="32">
                  <c:v>15.29</c:v>
                </c:pt>
                <c:pt idx="33">
                  <c:v>16.631</c:v>
                </c:pt>
                <c:pt idx="34">
                  <c:v>15.795</c:v>
                </c:pt>
                <c:pt idx="35">
                  <c:v>14.845000000000001</c:v>
                </c:pt>
                <c:pt idx="36">
                  <c:v>13.377000000000001</c:v>
                </c:pt>
                <c:pt idx="37">
                  <c:v>12.073</c:v>
                </c:pt>
                <c:pt idx="38">
                  <c:v>11.678000000000001</c:v>
                </c:pt>
                <c:pt idx="39">
                  <c:v>9.9109999999999996</c:v>
                </c:pt>
                <c:pt idx="40">
                  <c:v>10.541</c:v>
                </c:pt>
                <c:pt idx="41">
                  <c:v>12.063000000000001</c:v>
                </c:pt>
                <c:pt idx="42">
                  <c:v>9.8330000000000002</c:v>
                </c:pt>
                <c:pt idx="43">
                  <c:v>12.52</c:v>
                </c:pt>
                <c:pt idx="44">
                  <c:v>10.364000000000001</c:v>
                </c:pt>
                <c:pt idx="45">
                  <c:v>14.757</c:v>
                </c:pt>
                <c:pt idx="46">
                  <c:v>11.069000000000001</c:v>
                </c:pt>
                <c:pt idx="47">
                  <c:v>15.109</c:v>
                </c:pt>
                <c:pt idx="48">
                  <c:v>10.691000000000001</c:v>
                </c:pt>
                <c:pt idx="49">
                  <c:v>10.522</c:v>
                </c:pt>
                <c:pt idx="50">
                  <c:v>9.8049999999999997</c:v>
                </c:pt>
                <c:pt idx="51">
                  <c:v>10.949</c:v>
                </c:pt>
                <c:pt idx="52">
                  <c:v>9.6750000000000007</c:v>
                </c:pt>
                <c:pt idx="53">
                  <c:v>10.157</c:v>
                </c:pt>
                <c:pt idx="54">
                  <c:v>20.05</c:v>
                </c:pt>
                <c:pt idx="55">
                  <c:v>16.149000000000001</c:v>
                </c:pt>
                <c:pt idx="56">
                  <c:v>13.179</c:v>
                </c:pt>
                <c:pt idx="57">
                  <c:v>16.574000000000002</c:v>
                </c:pt>
                <c:pt idx="58">
                  <c:v>13.528</c:v>
                </c:pt>
                <c:pt idx="59">
                  <c:v>13.064</c:v>
                </c:pt>
                <c:pt idx="60">
                  <c:v>17.388999999999999</c:v>
                </c:pt>
                <c:pt idx="61">
                  <c:v>15.387</c:v>
                </c:pt>
                <c:pt idx="62">
                  <c:v>14.432</c:v>
                </c:pt>
                <c:pt idx="63">
                  <c:v>17.649000000000001</c:v>
                </c:pt>
                <c:pt idx="64">
                  <c:v>16.16</c:v>
                </c:pt>
                <c:pt idx="65">
                  <c:v>15.577</c:v>
                </c:pt>
                <c:pt idx="66">
                  <c:v>15.443</c:v>
                </c:pt>
                <c:pt idx="67">
                  <c:v>17.286000000000001</c:v>
                </c:pt>
                <c:pt idx="68">
                  <c:v>16.716999999999999</c:v>
                </c:pt>
                <c:pt idx="69">
                  <c:v>17.311</c:v>
                </c:pt>
                <c:pt idx="70">
                  <c:v>21.896999999999998</c:v>
                </c:pt>
                <c:pt idx="71">
                  <c:v>19.303999999999998</c:v>
                </c:pt>
                <c:pt idx="72">
                  <c:v>18.82</c:v>
                </c:pt>
                <c:pt idx="73">
                  <c:v>18.568999999999999</c:v>
                </c:pt>
                <c:pt idx="74">
                  <c:v>20.451000000000001</c:v>
                </c:pt>
                <c:pt idx="75">
                  <c:v>19.420999999999999</c:v>
                </c:pt>
                <c:pt idx="76">
                  <c:v>18.670999999999999</c:v>
                </c:pt>
                <c:pt idx="77">
                  <c:v>18.359000000000002</c:v>
                </c:pt>
                <c:pt idx="78">
                  <c:v>18.73</c:v>
                </c:pt>
                <c:pt idx="79">
                  <c:v>18.350999999999999</c:v>
                </c:pt>
                <c:pt idx="80">
                  <c:v>20.199000000000002</c:v>
                </c:pt>
                <c:pt idx="81">
                  <c:v>18.899000000000001</c:v>
                </c:pt>
                <c:pt idx="82">
                  <c:v>18.629000000000001</c:v>
                </c:pt>
                <c:pt idx="83">
                  <c:v>18.404</c:v>
                </c:pt>
                <c:pt idx="84">
                  <c:v>18.056999999999999</c:v>
                </c:pt>
                <c:pt idx="85">
                  <c:v>18.335999999999999</c:v>
                </c:pt>
                <c:pt idx="86">
                  <c:v>25.125</c:v>
                </c:pt>
                <c:pt idx="87">
                  <c:v>25.007000000000001</c:v>
                </c:pt>
                <c:pt idx="88">
                  <c:v>24.902000000000001</c:v>
                </c:pt>
                <c:pt idx="89">
                  <c:v>24.699000000000002</c:v>
                </c:pt>
                <c:pt idx="90">
                  <c:v>25.4</c:v>
                </c:pt>
                <c:pt idx="91">
                  <c:v>25.35</c:v>
                </c:pt>
                <c:pt idx="92">
                  <c:v>25.369</c:v>
                </c:pt>
                <c:pt idx="93">
                  <c:v>25.352</c:v>
                </c:pt>
                <c:pt idx="94">
                  <c:v>25.4</c:v>
                </c:pt>
                <c:pt idx="95">
                  <c:v>25.4</c:v>
                </c:pt>
                <c:pt idx="96">
                  <c:v>25.34</c:v>
                </c:pt>
                <c:pt idx="97">
                  <c:v>25.4</c:v>
                </c:pt>
                <c:pt idx="98">
                  <c:v>25.367999999999999</c:v>
                </c:pt>
                <c:pt idx="99">
                  <c:v>25.32</c:v>
                </c:pt>
                <c:pt idx="100">
                  <c:v>25.4</c:v>
                </c:pt>
                <c:pt idx="101">
                  <c:v>24.928000000000001</c:v>
                </c:pt>
                <c:pt idx="102">
                  <c:v>25.06</c:v>
                </c:pt>
                <c:pt idx="103">
                  <c:v>25.216999999999999</c:v>
                </c:pt>
                <c:pt idx="104">
                  <c:v>24.631</c:v>
                </c:pt>
                <c:pt idx="105">
                  <c:v>25.285</c:v>
                </c:pt>
                <c:pt idx="106">
                  <c:v>25.344000000000001</c:v>
                </c:pt>
                <c:pt idx="107">
                  <c:v>25.382000000000001</c:v>
                </c:pt>
                <c:pt idx="108">
                  <c:v>24.638000000000002</c:v>
                </c:pt>
                <c:pt idx="109">
                  <c:v>25.117000000000001</c:v>
                </c:pt>
                <c:pt idx="110">
                  <c:v>25.167999999999999</c:v>
                </c:pt>
                <c:pt idx="111">
                  <c:v>25.4</c:v>
                </c:pt>
                <c:pt idx="112">
                  <c:v>25.4</c:v>
                </c:pt>
                <c:pt idx="113">
                  <c:v>25.003</c:v>
                </c:pt>
                <c:pt idx="114">
                  <c:v>24.710999999999999</c:v>
                </c:pt>
                <c:pt idx="115">
                  <c:v>24.46</c:v>
                </c:pt>
                <c:pt idx="116">
                  <c:v>25.329000000000001</c:v>
                </c:pt>
                <c:pt idx="117">
                  <c:v>24.302</c:v>
                </c:pt>
                <c:pt idx="118">
                  <c:v>24.189</c:v>
                </c:pt>
                <c:pt idx="119">
                  <c:v>25.4</c:v>
                </c:pt>
                <c:pt idx="120">
                  <c:v>25.4</c:v>
                </c:pt>
                <c:pt idx="121">
                  <c:v>25.053999999999998</c:v>
                </c:pt>
                <c:pt idx="122">
                  <c:v>24.975000000000001</c:v>
                </c:pt>
                <c:pt idx="123">
                  <c:v>25.391999999999999</c:v>
                </c:pt>
                <c:pt idx="124">
                  <c:v>24.155000000000001</c:v>
                </c:pt>
                <c:pt idx="125">
                  <c:v>24.899000000000001</c:v>
                </c:pt>
                <c:pt idx="126">
                  <c:v>23.088000000000001</c:v>
                </c:pt>
                <c:pt idx="127">
                  <c:v>21.521999999999998</c:v>
                </c:pt>
                <c:pt idx="128">
                  <c:v>21.29</c:v>
                </c:pt>
                <c:pt idx="129">
                  <c:v>23.696999999999999</c:v>
                </c:pt>
                <c:pt idx="130">
                  <c:v>24.602</c:v>
                </c:pt>
                <c:pt idx="131">
                  <c:v>23.734999999999999</c:v>
                </c:pt>
                <c:pt idx="132">
                  <c:v>23.667000000000002</c:v>
                </c:pt>
                <c:pt idx="133">
                  <c:v>21.213999999999999</c:v>
                </c:pt>
                <c:pt idx="134">
                  <c:v>20.286999999999999</c:v>
                </c:pt>
                <c:pt idx="135">
                  <c:v>20.946999999999999</c:v>
                </c:pt>
                <c:pt idx="136">
                  <c:v>21.01</c:v>
                </c:pt>
                <c:pt idx="137">
                  <c:v>19.646000000000001</c:v>
                </c:pt>
                <c:pt idx="138">
                  <c:v>17.626999999999999</c:v>
                </c:pt>
                <c:pt idx="139">
                  <c:v>15.972</c:v>
                </c:pt>
                <c:pt idx="140">
                  <c:v>15.779</c:v>
                </c:pt>
                <c:pt idx="141">
                  <c:v>13.574999999999999</c:v>
                </c:pt>
                <c:pt idx="142">
                  <c:v>13.153</c:v>
                </c:pt>
                <c:pt idx="143">
                  <c:v>16.920999999999999</c:v>
                </c:pt>
                <c:pt idx="144">
                  <c:v>14.225</c:v>
                </c:pt>
                <c:pt idx="145">
                  <c:v>13.196</c:v>
                </c:pt>
                <c:pt idx="146">
                  <c:v>12.177</c:v>
                </c:pt>
                <c:pt idx="147">
                  <c:v>10.481</c:v>
                </c:pt>
                <c:pt idx="148">
                  <c:v>9.6780000000000008</c:v>
                </c:pt>
                <c:pt idx="149">
                  <c:v>9.4969999999999999</c:v>
                </c:pt>
                <c:pt idx="150">
                  <c:v>10.411</c:v>
                </c:pt>
                <c:pt idx="151">
                  <c:v>8.8529999999999998</c:v>
                </c:pt>
                <c:pt idx="152">
                  <c:v>8.2720000000000002</c:v>
                </c:pt>
                <c:pt idx="153">
                  <c:v>7.4969999999999999</c:v>
                </c:pt>
                <c:pt idx="154">
                  <c:v>7.6829999999999998</c:v>
                </c:pt>
                <c:pt idx="155">
                  <c:v>7.36</c:v>
                </c:pt>
                <c:pt idx="156">
                  <c:v>6.75</c:v>
                </c:pt>
                <c:pt idx="157">
                  <c:v>6.1269999999999998</c:v>
                </c:pt>
                <c:pt idx="158">
                  <c:v>5.4720000000000004</c:v>
                </c:pt>
                <c:pt idx="159">
                  <c:v>5.13</c:v>
                </c:pt>
                <c:pt idx="160">
                  <c:v>17.135999999999999</c:v>
                </c:pt>
                <c:pt idx="161">
                  <c:v>8.173</c:v>
                </c:pt>
                <c:pt idx="162">
                  <c:v>7.9539999999999997</c:v>
                </c:pt>
                <c:pt idx="163">
                  <c:v>6.6989999999999998</c:v>
                </c:pt>
                <c:pt idx="164">
                  <c:v>6.4610000000000003</c:v>
                </c:pt>
                <c:pt idx="165">
                  <c:v>7.1790000000000003</c:v>
                </c:pt>
                <c:pt idx="166">
                  <c:v>9.2219999999999995</c:v>
                </c:pt>
                <c:pt idx="167">
                  <c:v>8.3450000000000006</c:v>
                </c:pt>
                <c:pt idx="168">
                  <c:v>6.8789999999999996</c:v>
                </c:pt>
                <c:pt idx="169">
                  <c:v>7.9589999999999996</c:v>
                </c:pt>
                <c:pt idx="170">
                  <c:v>7.0659999999999998</c:v>
                </c:pt>
                <c:pt idx="171">
                  <c:v>6.2060000000000004</c:v>
                </c:pt>
                <c:pt idx="172">
                  <c:v>7.843</c:v>
                </c:pt>
                <c:pt idx="173">
                  <c:v>6.6719999999999997</c:v>
                </c:pt>
                <c:pt idx="174">
                  <c:v>5.9779999999999998</c:v>
                </c:pt>
                <c:pt idx="175">
                  <c:v>7.3529999999999998</c:v>
                </c:pt>
                <c:pt idx="176">
                  <c:v>14.891999999999999</c:v>
                </c:pt>
                <c:pt idx="177">
                  <c:v>8.1219999999999999</c:v>
                </c:pt>
                <c:pt idx="178">
                  <c:v>11.643000000000001</c:v>
                </c:pt>
                <c:pt idx="179">
                  <c:v>8.3789999999999996</c:v>
                </c:pt>
                <c:pt idx="180">
                  <c:v>8.0280000000000005</c:v>
                </c:pt>
                <c:pt idx="181">
                  <c:v>3.7109999999999999</c:v>
                </c:pt>
                <c:pt idx="182">
                  <c:v>1.5629999999999999</c:v>
                </c:pt>
                <c:pt idx="183">
                  <c:v>2.0870000000000002</c:v>
                </c:pt>
                <c:pt idx="184">
                  <c:v>1.494</c:v>
                </c:pt>
                <c:pt idx="185">
                  <c:v>1.494</c:v>
                </c:pt>
                <c:pt idx="186">
                  <c:v>2.3330000000000002</c:v>
                </c:pt>
                <c:pt idx="187">
                  <c:v>1.8620000000000001</c:v>
                </c:pt>
                <c:pt idx="188">
                  <c:v>3.544</c:v>
                </c:pt>
                <c:pt idx="189">
                  <c:v>15.61</c:v>
                </c:pt>
                <c:pt idx="190">
                  <c:v>8.0139999999999993</c:v>
                </c:pt>
                <c:pt idx="191">
                  <c:v>10.050000000000001</c:v>
                </c:pt>
                <c:pt idx="192">
                  <c:v>8.1389999999999993</c:v>
                </c:pt>
                <c:pt idx="193">
                  <c:v>13.48</c:v>
                </c:pt>
                <c:pt idx="194">
                  <c:v>11.503</c:v>
                </c:pt>
                <c:pt idx="195">
                  <c:v>10.927</c:v>
                </c:pt>
                <c:pt idx="196">
                  <c:v>10.662000000000001</c:v>
                </c:pt>
                <c:pt idx="197">
                  <c:v>10.439</c:v>
                </c:pt>
                <c:pt idx="198">
                  <c:v>10.313000000000001</c:v>
                </c:pt>
                <c:pt idx="199">
                  <c:v>11.260999999999999</c:v>
                </c:pt>
                <c:pt idx="200">
                  <c:v>12.141999999999999</c:v>
                </c:pt>
                <c:pt idx="201">
                  <c:v>12.988</c:v>
                </c:pt>
                <c:pt idx="202">
                  <c:v>13.298999999999999</c:v>
                </c:pt>
                <c:pt idx="203">
                  <c:v>18.225000000000001</c:v>
                </c:pt>
                <c:pt idx="204">
                  <c:v>16.038</c:v>
                </c:pt>
                <c:pt idx="205">
                  <c:v>16.138999999999999</c:v>
                </c:pt>
                <c:pt idx="206">
                  <c:v>16.86</c:v>
                </c:pt>
                <c:pt idx="207">
                  <c:v>17.151</c:v>
                </c:pt>
                <c:pt idx="208">
                  <c:v>18.875</c:v>
                </c:pt>
                <c:pt idx="209">
                  <c:v>17.634</c:v>
                </c:pt>
                <c:pt idx="210">
                  <c:v>18.529</c:v>
                </c:pt>
                <c:pt idx="211">
                  <c:v>19.596</c:v>
                </c:pt>
                <c:pt idx="212">
                  <c:v>19.437999999999999</c:v>
                </c:pt>
                <c:pt idx="213">
                  <c:v>18.411999999999999</c:v>
                </c:pt>
                <c:pt idx="214">
                  <c:v>21.096</c:v>
                </c:pt>
                <c:pt idx="215">
                  <c:v>19.37</c:v>
                </c:pt>
                <c:pt idx="216">
                  <c:v>21.248000000000001</c:v>
                </c:pt>
                <c:pt idx="217">
                  <c:v>21.228999999999999</c:v>
                </c:pt>
                <c:pt idx="218">
                  <c:v>20.367999999999999</c:v>
                </c:pt>
                <c:pt idx="219">
                  <c:v>22.466000000000001</c:v>
                </c:pt>
                <c:pt idx="220">
                  <c:v>20.507999999999999</c:v>
                </c:pt>
                <c:pt idx="221">
                  <c:v>20.591999999999999</c:v>
                </c:pt>
                <c:pt idx="222">
                  <c:v>20.577999999999999</c:v>
                </c:pt>
                <c:pt idx="223">
                  <c:v>20.86</c:v>
                </c:pt>
                <c:pt idx="224">
                  <c:v>20.571999999999999</c:v>
                </c:pt>
                <c:pt idx="225">
                  <c:v>21.14</c:v>
                </c:pt>
                <c:pt idx="226">
                  <c:v>22.905999999999999</c:v>
                </c:pt>
                <c:pt idx="227">
                  <c:v>22.768000000000001</c:v>
                </c:pt>
                <c:pt idx="228">
                  <c:v>22.047999999999998</c:v>
                </c:pt>
                <c:pt idx="229">
                  <c:v>21.481999999999999</c:v>
                </c:pt>
                <c:pt idx="230">
                  <c:v>20.603999999999999</c:v>
                </c:pt>
                <c:pt idx="231">
                  <c:v>21.594000000000001</c:v>
                </c:pt>
                <c:pt idx="232">
                  <c:v>20.710999999999999</c:v>
                </c:pt>
                <c:pt idx="233">
                  <c:v>21.462</c:v>
                </c:pt>
                <c:pt idx="234">
                  <c:v>21.474</c:v>
                </c:pt>
                <c:pt idx="235">
                  <c:v>22.34</c:v>
                </c:pt>
                <c:pt idx="236">
                  <c:v>21.609000000000002</c:v>
                </c:pt>
                <c:pt idx="237">
                  <c:v>21.428999999999998</c:v>
                </c:pt>
                <c:pt idx="238">
                  <c:v>21.977</c:v>
                </c:pt>
                <c:pt idx="239">
                  <c:v>20.888000000000002</c:v>
                </c:pt>
                <c:pt idx="240">
                  <c:v>21.734000000000002</c:v>
                </c:pt>
                <c:pt idx="241">
                  <c:v>22.82</c:v>
                </c:pt>
                <c:pt idx="242">
                  <c:v>20.347999999999999</c:v>
                </c:pt>
                <c:pt idx="243">
                  <c:v>24.036999999999999</c:v>
                </c:pt>
                <c:pt idx="244">
                  <c:v>23.238</c:v>
                </c:pt>
                <c:pt idx="245">
                  <c:v>23.707999999999998</c:v>
                </c:pt>
                <c:pt idx="246">
                  <c:v>22.707999999999998</c:v>
                </c:pt>
                <c:pt idx="247">
                  <c:v>22.048999999999999</c:v>
                </c:pt>
                <c:pt idx="248">
                  <c:v>21.494</c:v>
                </c:pt>
                <c:pt idx="249">
                  <c:v>20.923999999999999</c:v>
                </c:pt>
                <c:pt idx="250">
                  <c:v>23.408999999999999</c:v>
                </c:pt>
                <c:pt idx="251">
                  <c:v>22.466000000000001</c:v>
                </c:pt>
                <c:pt idx="252">
                  <c:v>21.225000000000001</c:v>
                </c:pt>
                <c:pt idx="253">
                  <c:v>24.533999999999999</c:v>
                </c:pt>
                <c:pt idx="254">
                  <c:v>24.132999999999999</c:v>
                </c:pt>
                <c:pt idx="255">
                  <c:v>24.766999999999999</c:v>
                </c:pt>
                <c:pt idx="256">
                  <c:v>22.719000000000001</c:v>
                </c:pt>
                <c:pt idx="257">
                  <c:v>21.646000000000001</c:v>
                </c:pt>
                <c:pt idx="258">
                  <c:v>19.91</c:v>
                </c:pt>
                <c:pt idx="259">
                  <c:v>19.103999999999999</c:v>
                </c:pt>
                <c:pt idx="260">
                  <c:v>22.207000000000001</c:v>
                </c:pt>
                <c:pt idx="261">
                  <c:v>23.282</c:v>
                </c:pt>
                <c:pt idx="262">
                  <c:v>22.335000000000001</c:v>
                </c:pt>
                <c:pt idx="263">
                  <c:v>21.8</c:v>
                </c:pt>
                <c:pt idx="264">
                  <c:v>19.78</c:v>
                </c:pt>
                <c:pt idx="265">
                  <c:v>21.515000000000001</c:v>
                </c:pt>
                <c:pt idx="266">
                  <c:v>18.085000000000001</c:v>
                </c:pt>
                <c:pt idx="267">
                  <c:v>16.431000000000001</c:v>
                </c:pt>
                <c:pt idx="268">
                  <c:v>15.234999999999999</c:v>
                </c:pt>
                <c:pt idx="269">
                  <c:v>16.411000000000001</c:v>
                </c:pt>
                <c:pt idx="270">
                  <c:v>18.510000000000002</c:v>
                </c:pt>
                <c:pt idx="271">
                  <c:v>20.954000000000001</c:v>
                </c:pt>
                <c:pt idx="272">
                  <c:v>22.189</c:v>
                </c:pt>
                <c:pt idx="273">
                  <c:v>20.611000000000001</c:v>
                </c:pt>
                <c:pt idx="274">
                  <c:v>19.614999999999998</c:v>
                </c:pt>
                <c:pt idx="275">
                  <c:v>15.795</c:v>
                </c:pt>
                <c:pt idx="276">
                  <c:v>21.138000000000002</c:v>
                </c:pt>
                <c:pt idx="277">
                  <c:v>19.288</c:v>
                </c:pt>
                <c:pt idx="278">
                  <c:v>20.172999999999998</c:v>
                </c:pt>
                <c:pt idx="279">
                  <c:v>20.702000000000002</c:v>
                </c:pt>
                <c:pt idx="280">
                  <c:v>20.117999999999999</c:v>
                </c:pt>
                <c:pt idx="281">
                  <c:v>19.007000000000001</c:v>
                </c:pt>
                <c:pt idx="282">
                  <c:v>18.341000000000001</c:v>
                </c:pt>
                <c:pt idx="283">
                  <c:v>16.106000000000002</c:v>
                </c:pt>
                <c:pt idx="284">
                  <c:v>17.661999999999999</c:v>
                </c:pt>
                <c:pt idx="285">
                  <c:v>22.774999999999999</c:v>
                </c:pt>
                <c:pt idx="286">
                  <c:v>19.433</c:v>
                </c:pt>
                <c:pt idx="287">
                  <c:v>16.428000000000001</c:v>
                </c:pt>
                <c:pt idx="288">
                  <c:v>17.98</c:v>
                </c:pt>
                <c:pt idx="289">
                  <c:v>21.271999999999998</c:v>
                </c:pt>
                <c:pt idx="290">
                  <c:v>16.667000000000002</c:v>
                </c:pt>
                <c:pt idx="291">
                  <c:v>17.213000000000001</c:v>
                </c:pt>
                <c:pt idx="292">
                  <c:v>17.706</c:v>
                </c:pt>
                <c:pt idx="293">
                  <c:v>15.22</c:v>
                </c:pt>
                <c:pt idx="294">
                  <c:v>15.27</c:v>
                </c:pt>
                <c:pt idx="295">
                  <c:v>20.617000000000001</c:v>
                </c:pt>
                <c:pt idx="296">
                  <c:v>20.600999999999999</c:v>
                </c:pt>
                <c:pt idx="297">
                  <c:v>16.888999999999999</c:v>
                </c:pt>
                <c:pt idx="298">
                  <c:v>15.287000000000001</c:v>
                </c:pt>
                <c:pt idx="299">
                  <c:v>14.54</c:v>
                </c:pt>
                <c:pt idx="300">
                  <c:v>13.757999999999999</c:v>
                </c:pt>
                <c:pt idx="301">
                  <c:v>13.170999999999999</c:v>
                </c:pt>
                <c:pt idx="302">
                  <c:v>12.228</c:v>
                </c:pt>
                <c:pt idx="303">
                  <c:v>11.923</c:v>
                </c:pt>
                <c:pt idx="304">
                  <c:v>16.477</c:v>
                </c:pt>
                <c:pt idx="305">
                  <c:v>13.244</c:v>
                </c:pt>
                <c:pt idx="306">
                  <c:v>14.661</c:v>
                </c:pt>
                <c:pt idx="307">
                  <c:v>19.515999999999998</c:v>
                </c:pt>
                <c:pt idx="308">
                  <c:v>18.991</c:v>
                </c:pt>
                <c:pt idx="309">
                  <c:v>17.222000000000001</c:v>
                </c:pt>
                <c:pt idx="310">
                  <c:v>15.68</c:v>
                </c:pt>
                <c:pt idx="311">
                  <c:v>15.051</c:v>
                </c:pt>
                <c:pt idx="312">
                  <c:v>17.693000000000001</c:v>
                </c:pt>
                <c:pt idx="313">
                  <c:v>16.841000000000001</c:v>
                </c:pt>
                <c:pt idx="314">
                  <c:v>18.041</c:v>
                </c:pt>
                <c:pt idx="315">
                  <c:v>21.006</c:v>
                </c:pt>
                <c:pt idx="316">
                  <c:v>22.550999999999998</c:v>
                </c:pt>
                <c:pt idx="317">
                  <c:v>18.736999999999998</c:v>
                </c:pt>
                <c:pt idx="318">
                  <c:v>19.247</c:v>
                </c:pt>
                <c:pt idx="319">
                  <c:v>18.925999999999998</c:v>
                </c:pt>
                <c:pt idx="320">
                  <c:v>20.715</c:v>
                </c:pt>
                <c:pt idx="321">
                  <c:v>20.408000000000001</c:v>
                </c:pt>
                <c:pt idx="322">
                  <c:v>19.54</c:v>
                </c:pt>
                <c:pt idx="323">
                  <c:v>19.140999999999998</c:v>
                </c:pt>
                <c:pt idx="324">
                  <c:v>19.047000000000001</c:v>
                </c:pt>
                <c:pt idx="325">
                  <c:v>18.838000000000001</c:v>
                </c:pt>
                <c:pt idx="326">
                  <c:v>20.052</c:v>
                </c:pt>
                <c:pt idx="327">
                  <c:v>19.050999999999998</c:v>
                </c:pt>
                <c:pt idx="328">
                  <c:v>20.864999999999998</c:v>
                </c:pt>
                <c:pt idx="329">
                  <c:v>19.609000000000002</c:v>
                </c:pt>
                <c:pt idx="330">
                  <c:v>19.777000000000001</c:v>
                </c:pt>
                <c:pt idx="331">
                  <c:v>20.106999999999999</c:v>
                </c:pt>
                <c:pt idx="332">
                  <c:v>21.619</c:v>
                </c:pt>
                <c:pt idx="333">
                  <c:v>20.050999999999998</c:v>
                </c:pt>
                <c:pt idx="334">
                  <c:v>20.552</c:v>
                </c:pt>
                <c:pt idx="335">
                  <c:v>20.233000000000001</c:v>
                </c:pt>
                <c:pt idx="336">
                  <c:v>19.763000000000002</c:v>
                </c:pt>
                <c:pt idx="337">
                  <c:v>19.995000000000001</c:v>
                </c:pt>
                <c:pt idx="338">
                  <c:v>20.672999999999998</c:v>
                </c:pt>
                <c:pt idx="339">
                  <c:v>21.693000000000001</c:v>
                </c:pt>
                <c:pt idx="340">
                  <c:v>20.638000000000002</c:v>
                </c:pt>
                <c:pt idx="341">
                  <c:v>20.178000000000001</c:v>
                </c:pt>
                <c:pt idx="342">
                  <c:v>21.094000000000001</c:v>
                </c:pt>
                <c:pt idx="343">
                  <c:v>20.212</c:v>
                </c:pt>
                <c:pt idx="344">
                  <c:v>20.571999999999999</c:v>
                </c:pt>
                <c:pt idx="345">
                  <c:v>20.259</c:v>
                </c:pt>
                <c:pt idx="346">
                  <c:v>20.513999999999999</c:v>
                </c:pt>
                <c:pt idx="347">
                  <c:v>20.555</c:v>
                </c:pt>
                <c:pt idx="348">
                  <c:v>21.582999999999998</c:v>
                </c:pt>
                <c:pt idx="349">
                  <c:v>20.763000000000002</c:v>
                </c:pt>
                <c:pt idx="350">
                  <c:v>20.632000000000001</c:v>
                </c:pt>
                <c:pt idx="351">
                  <c:v>21.651</c:v>
                </c:pt>
                <c:pt idx="352">
                  <c:v>22.454000000000001</c:v>
                </c:pt>
                <c:pt idx="353">
                  <c:v>21.718</c:v>
                </c:pt>
                <c:pt idx="354">
                  <c:v>19.992999999999999</c:v>
                </c:pt>
                <c:pt idx="355">
                  <c:v>21.754999999999999</c:v>
                </c:pt>
                <c:pt idx="356">
                  <c:v>20.884</c:v>
                </c:pt>
                <c:pt idx="357">
                  <c:v>20.69</c:v>
                </c:pt>
                <c:pt idx="358">
                  <c:v>20.983000000000001</c:v>
                </c:pt>
                <c:pt idx="359">
                  <c:v>21.372</c:v>
                </c:pt>
                <c:pt idx="360">
                  <c:v>20.667999999999999</c:v>
                </c:pt>
                <c:pt idx="361">
                  <c:v>20.433</c:v>
                </c:pt>
                <c:pt idx="362">
                  <c:v>20.318999999999999</c:v>
                </c:pt>
                <c:pt idx="363">
                  <c:v>20.279</c:v>
                </c:pt>
                <c:pt idx="364">
                  <c:v>21.911999999999999</c:v>
                </c:pt>
                <c:pt idx="365">
                  <c:v>21.588000000000001</c:v>
                </c:pt>
                <c:pt idx="366">
                  <c:v>22.687999999999999</c:v>
                </c:pt>
                <c:pt idx="367">
                  <c:v>21.728999999999999</c:v>
                </c:pt>
                <c:pt idx="368">
                  <c:v>19.439</c:v>
                </c:pt>
                <c:pt idx="369">
                  <c:v>19.655999999999999</c:v>
                </c:pt>
                <c:pt idx="370">
                  <c:v>25.4</c:v>
                </c:pt>
                <c:pt idx="371">
                  <c:v>22.879000000000001</c:v>
                </c:pt>
                <c:pt idx="372">
                  <c:v>20.844999999999999</c:v>
                </c:pt>
                <c:pt idx="373">
                  <c:v>22.785</c:v>
                </c:pt>
                <c:pt idx="374">
                  <c:v>21.885999999999999</c:v>
                </c:pt>
                <c:pt idx="375">
                  <c:v>20.244</c:v>
                </c:pt>
                <c:pt idx="376">
                  <c:v>22.388000000000002</c:v>
                </c:pt>
                <c:pt idx="377">
                  <c:v>19.146999999999998</c:v>
                </c:pt>
                <c:pt idx="378">
                  <c:v>19.504000000000001</c:v>
                </c:pt>
                <c:pt idx="379">
                  <c:v>20.431000000000001</c:v>
                </c:pt>
                <c:pt idx="380">
                  <c:v>19</c:v>
                </c:pt>
                <c:pt idx="381">
                  <c:v>21.300999999999998</c:v>
                </c:pt>
                <c:pt idx="382">
                  <c:v>20.716000000000001</c:v>
                </c:pt>
                <c:pt idx="383">
                  <c:v>16.55</c:v>
                </c:pt>
                <c:pt idx="384">
                  <c:v>14.967000000000001</c:v>
                </c:pt>
                <c:pt idx="385">
                  <c:v>19.239000000000001</c:v>
                </c:pt>
                <c:pt idx="386">
                  <c:v>18.521000000000001</c:v>
                </c:pt>
                <c:pt idx="387">
                  <c:v>15.353999999999999</c:v>
                </c:pt>
                <c:pt idx="388">
                  <c:v>13.401</c:v>
                </c:pt>
                <c:pt idx="389">
                  <c:v>13.031000000000001</c:v>
                </c:pt>
                <c:pt idx="390">
                  <c:v>11.273999999999999</c:v>
                </c:pt>
                <c:pt idx="391">
                  <c:v>10.888</c:v>
                </c:pt>
                <c:pt idx="392">
                  <c:v>10.888999999999999</c:v>
                </c:pt>
                <c:pt idx="393">
                  <c:v>11.532</c:v>
                </c:pt>
                <c:pt idx="394">
                  <c:v>14.286</c:v>
                </c:pt>
                <c:pt idx="395">
                  <c:v>8.9380000000000006</c:v>
                </c:pt>
                <c:pt idx="396">
                  <c:v>8.2149999999999999</c:v>
                </c:pt>
                <c:pt idx="397">
                  <c:v>8.1869999999999994</c:v>
                </c:pt>
                <c:pt idx="398">
                  <c:v>6.8609999999999998</c:v>
                </c:pt>
                <c:pt idx="399">
                  <c:v>6.3419999999999996</c:v>
                </c:pt>
                <c:pt idx="400">
                  <c:v>6.3869999999999996</c:v>
                </c:pt>
                <c:pt idx="401">
                  <c:v>5.6150000000000002</c:v>
                </c:pt>
                <c:pt idx="402">
                  <c:v>12.48</c:v>
                </c:pt>
                <c:pt idx="403">
                  <c:v>12.57</c:v>
                </c:pt>
                <c:pt idx="404">
                  <c:v>8.9380000000000006</c:v>
                </c:pt>
                <c:pt idx="405">
                  <c:v>7.9509999999999996</c:v>
                </c:pt>
                <c:pt idx="406">
                  <c:v>6.9210000000000003</c:v>
                </c:pt>
                <c:pt idx="407">
                  <c:v>9.6780000000000008</c:v>
                </c:pt>
                <c:pt idx="408">
                  <c:v>10.561999999999999</c:v>
                </c:pt>
                <c:pt idx="409">
                  <c:v>7.0819999999999999</c:v>
                </c:pt>
                <c:pt idx="410">
                  <c:v>6.7</c:v>
                </c:pt>
                <c:pt idx="411">
                  <c:v>14.933999999999999</c:v>
                </c:pt>
                <c:pt idx="412">
                  <c:v>15.295</c:v>
                </c:pt>
                <c:pt idx="413">
                  <c:v>12.917999999999999</c:v>
                </c:pt>
                <c:pt idx="414">
                  <c:v>11.848000000000001</c:v>
                </c:pt>
                <c:pt idx="415">
                  <c:v>10.615</c:v>
                </c:pt>
                <c:pt idx="416">
                  <c:v>9.9239999999999995</c:v>
                </c:pt>
                <c:pt idx="417">
                  <c:v>12.289</c:v>
                </c:pt>
                <c:pt idx="418">
                  <c:v>9.6310000000000002</c:v>
                </c:pt>
                <c:pt idx="419">
                  <c:v>18.38</c:v>
                </c:pt>
                <c:pt idx="420">
                  <c:v>10.955</c:v>
                </c:pt>
                <c:pt idx="421">
                  <c:v>10.663</c:v>
                </c:pt>
                <c:pt idx="422">
                  <c:v>10.066000000000001</c:v>
                </c:pt>
                <c:pt idx="423">
                  <c:v>9.7720000000000002</c:v>
                </c:pt>
                <c:pt idx="424">
                  <c:v>15.582000000000001</c:v>
                </c:pt>
                <c:pt idx="425">
                  <c:v>11.487</c:v>
                </c:pt>
                <c:pt idx="426">
                  <c:v>16.713000000000001</c:v>
                </c:pt>
                <c:pt idx="427">
                  <c:v>15.776</c:v>
                </c:pt>
                <c:pt idx="428">
                  <c:v>16.59</c:v>
                </c:pt>
                <c:pt idx="429">
                  <c:v>12.602</c:v>
                </c:pt>
                <c:pt idx="430">
                  <c:v>14.089</c:v>
                </c:pt>
                <c:pt idx="431">
                  <c:v>13.682</c:v>
                </c:pt>
                <c:pt idx="432">
                  <c:v>14.337</c:v>
                </c:pt>
                <c:pt idx="433">
                  <c:v>13.62</c:v>
                </c:pt>
                <c:pt idx="434">
                  <c:v>14.148</c:v>
                </c:pt>
                <c:pt idx="435">
                  <c:v>17.344999999999999</c:v>
                </c:pt>
                <c:pt idx="436">
                  <c:v>19.369</c:v>
                </c:pt>
                <c:pt idx="437">
                  <c:v>19.524999999999999</c:v>
                </c:pt>
                <c:pt idx="438">
                  <c:v>19.271000000000001</c:v>
                </c:pt>
                <c:pt idx="439">
                  <c:v>18.934000000000001</c:v>
                </c:pt>
                <c:pt idx="440">
                  <c:v>17.824999999999999</c:v>
                </c:pt>
                <c:pt idx="441">
                  <c:v>20.363</c:v>
                </c:pt>
                <c:pt idx="442">
                  <c:v>19.018000000000001</c:v>
                </c:pt>
                <c:pt idx="443">
                  <c:v>19.291</c:v>
                </c:pt>
                <c:pt idx="444">
                  <c:v>19.129000000000001</c:v>
                </c:pt>
                <c:pt idx="445">
                  <c:v>21.361000000000001</c:v>
                </c:pt>
                <c:pt idx="446">
                  <c:v>19.992000000000001</c:v>
                </c:pt>
                <c:pt idx="447">
                  <c:v>20.175999999999998</c:v>
                </c:pt>
                <c:pt idx="448">
                  <c:v>19.756</c:v>
                </c:pt>
                <c:pt idx="449">
                  <c:v>19.350999999999999</c:v>
                </c:pt>
                <c:pt idx="450">
                  <c:v>19.318999999999999</c:v>
                </c:pt>
                <c:pt idx="451">
                  <c:v>19.710999999999999</c:v>
                </c:pt>
                <c:pt idx="452">
                  <c:v>18.959</c:v>
                </c:pt>
                <c:pt idx="453">
                  <c:v>21.934000000000001</c:v>
                </c:pt>
                <c:pt idx="454">
                  <c:v>20.039000000000001</c:v>
                </c:pt>
                <c:pt idx="455">
                  <c:v>19.991</c:v>
                </c:pt>
                <c:pt idx="456">
                  <c:v>21.222000000000001</c:v>
                </c:pt>
                <c:pt idx="457">
                  <c:v>20.576000000000001</c:v>
                </c:pt>
                <c:pt idx="458">
                  <c:v>19.940000000000001</c:v>
                </c:pt>
                <c:pt idx="459">
                  <c:v>22.210999999999999</c:v>
                </c:pt>
                <c:pt idx="460">
                  <c:v>20.817</c:v>
                </c:pt>
                <c:pt idx="461">
                  <c:v>20.408000000000001</c:v>
                </c:pt>
                <c:pt idx="462">
                  <c:v>21.262</c:v>
                </c:pt>
                <c:pt idx="463">
                  <c:v>20.588000000000001</c:v>
                </c:pt>
                <c:pt idx="464">
                  <c:v>22.812000000000001</c:v>
                </c:pt>
                <c:pt idx="465">
                  <c:v>21.58</c:v>
                </c:pt>
                <c:pt idx="466">
                  <c:v>21.385999999999999</c:v>
                </c:pt>
                <c:pt idx="467">
                  <c:v>22.379000000000001</c:v>
                </c:pt>
                <c:pt idx="468">
                  <c:v>21.451000000000001</c:v>
                </c:pt>
                <c:pt idx="469">
                  <c:v>22.456</c:v>
                </c:pt>
                <c:pt idx="470">
                  <c:v>21.449000000000002</c:v>
                </c:pt>
                <c:pt idx="471">
                  <c:v>23.245999999999999</c:v>
                </c:pt>
                <c:pt idx="472">
                  <c:v>21.847999999999999</c:v>
                </c:pt>
                <c:pt idx="473">
                  <c:v>22.297000000000001</c:v>
                </c:pt>
                <c:pt idx="474">
                  <c:v>21.878</c:v>
                </c:pt>
                <c:pt idx="475">
                  <c:v>22.39</c:v>
                </c:pt>
              </c:numCache>
            </c:numRef>
          </c:yVal>
          <c:smooth val="0"/>
          <c:extLst xmlns:c16r2="http://schemas.microsoft.com/office/drawing/2015/06/chart">
            <c:ext xmlns:c16="http://schemas.microsoft.com/office/drawing/2014/chart" uri="{C3380CC4-5D6E-409C-BE32-E72D297353CC}">
              <c16:uniqueId val="{00000000-5227-4DF8-8E4C-C2A50CB8DB5E}"/>
            </c:ext>
          </c:extLst>
        </c:ser>
        <c:dLbls>
          <c:showLegendKey val="0"/>
          <c:showVal val="0"/>
          <c:showCatName val="0"/>
          <c:showSerName val="0"/>
          <c:showPercent val="0"/>
          <c:showBubbleSize val="0"/>
        </c:dLbls>
        <c:axId val="540851616"/>
        <c:axId val="540850832"/>
      </c:scatterChart>
      <c:valAx>
        <c:axId val="5408516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r>
                  <a:rPr lang="en-US" sz="1400" dirty="0">
                    <a:solidFill>
                      <a:schemeClr val="tx1">
                        <a:lumMod val="75000"/>
                        <a:lumOff val="25000"/>
                      </a:schemeClr>
                    </a:solidFill>
                  </a:rPr>
                  <a:t>Date (Day-Month-Year)</a:t>
                </a:r>
              </a:p>
            </c:rich>
          </c:tx>
          <c:layout>
            <c:manualLayout>
              <c:xMode val="edge"/>
              <c:yMode val="edge"/>
              <c:x val="0.35309175628524586"/>
              <c:y val="0.927966909057223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title>
        <c:numFmt formatCode="d\-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540850832"/>
        <c:crosses val="autoZero"/>
        <c:crossBetween val="midCat"/>
      </c:valAx>
      <c:valAx>
        <c:axId val="54085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54085161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0.64952</cdr:x>
      <cdr:y>0.79215</cdr:y>
    </cdr:from>
    <cdr:to>
      <cdr:x>0.67606</cdr:x>
      <cdr:y>0.79215</cdr:y>
    </cdr:to>
    <cdr:cxnSp macro="">
      <cdr:nvCxnSpPr>
        <cdr:cNvPr id="3" name="Straight Connector 2"/>
        <cdr:cNvCxnSpPr/>
      </cdr:nvCxnSpPr>
      <cdr:spPr>
        <a:xfrm xmlns:a="http://schemas.openxmlformats.org/drawingml/2006/main">
          <a:off x="4313681" y="2556841"/>
          <a:ext cx="176315" cy="0"/>
        </a:xfrm>
        <a:prstGeom xmlns:a="http://schemas.openxmlformats.org/drawingml/2006/main" prst="line">
          <a:avLst/>
        </a:prstGeom>
        <a:ln xmlns:a="http://schemas.openxmlformats.org/drawingml/2006/main" w="19050">
          <a:solidFill>
            <a:srgbClr val="1F4E7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smtClean="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F426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smtClean="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07" y="883415"/>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007" y="34532724"/>
            <a:ext cx="4480560" cy="903722"/>
          </a:xfrm>
          <a:prstGeom prst="rect">
            <a:avLst/>
          </a:prstGeom>
        </p:spPr>
      </p:pic>
    </p:spTree>
    <p:extLst>
      <p:ext uri="{BB962C8B-B14F-4D97-AF65-F5344CB8AC3E}">
        <p14:creationId xmlns:p14="http://schemas.microsoft.com/office/powerpoint/2010/main" val="8047748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4/18/2019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4.png"/><Relationship Id="rId18" Type="http://schemas.openxmlformats.org/officeDocument/2006/relationships/chart" Target="../charts/chart1.xml"/><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microsoft.com/office/2007/relationships/hdphoto" Target="../media/hdphoto1.wdp"/><Relationship Id="rId17" Type="http://schemas.openxmlformats.org/officeDocument/2006/relationships/image" Target="../media/image18.PNG"/><Relationship Id="rId2" Type="http://schemas.openxmlformats.org/officeDocument/2006/relationships/image" Target="../media/image4.png"/><Relationship Id="rId16" Type="http://schemas.openxmlformats.org/officeDocument/2006/relationships/image" Target="../media/image17.EMF"/><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2.jpeg"/><Relationship Id="rId19" Type="http://schemas.openxmlformats.org/officeDocument/2006/relationships/image" Target="../media/image19.tiff"/><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5.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12840095" y="8983926"/>
            <a:ext cx="11391505" cy="6503251"/>
            <a:chOff x="12864672" y="9065892"/>
            <a:chExt cx="11391505" cy="6503251"/>
          </a:xfrm>
        </p:grpSpPr>
        <p:sp>
          <p:nvSpPr>
            <p:cNvPr id="102" name="Pentagon 101"/>
            <p:cNvSpPr/>
            <p:nvPr/>
          </p:nvSpPr>
          <p:spPr>
            <a:xfrm>
              <a:off x="12881552" y="13501688"/>
              <a:ext cx="2482475" cy="2026084"/>
            </a:xfrm>
            <a:prstGeom prst="homePlate">
              <a:avLst/>
            </a:prstGeom>
            <a:solidFill>
              <a:srgbClr val="3F4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a:off x="12873944" y="11305255"/>
              <a:ext cx="2482475" cy="2026084"/>
            </a:xfrm>
            <a:prstGeom prst="homePlate">
              <a:avLst/>
            </a:prstGeom>
            <a:solidFill>
              <a:srgbClr val="3F4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hevron 99"/>
            <p:cNvSpPr/>
            <p:nvPr/>
          </p:nvSpPr>
          <p:spPr>
            <a:xfrm>
              <a:off x="14498756" y="11278681"/>
              <a:ext cx="9757421" cy="2077246"/>
            </a:xfrm>
            <a:prstGeom prst="chevron">
              <a:avLst/>
            </a:prstGeom>
            <a:solidFill>
              <a:schemeClr val="bg1"/>
            </a:solidFill>
            <a:ln w="19050">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hevron 98"/>
            <p:cNvSpPr/>
            <p:nvPr/>
          </p:nvSpPr>
          <p:spPr>
            <a:xfrm>
              <a:off x="14465697" y="9065892"/>
              <a:ext cx="9790479" cy="2077246"/>
            </a:xfrm>
            <a:prstGeom prst="chevron">
              <a:avLst/>
            </a:prstGeom>
            <a:solidFill>
              <a:schemeClr val="bg1"/>
            </a:solidFill>
            <a:ln w="19050">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14491015" y="13487450"/>
              <a:ext cx="9765162" cy="2077246"/>
            </a:xfrm>
            <a:prstGeom prst="chevron">
              <a:avLst/>
            </a:prstGeom>
            <a:solidFill>
              <a:schemeClr val="bg1"/>
            </a:solidFill>
            <a:ln w="19050">
              <a:solidFill>
                <a:srgbClr val="3F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Pentagon 29"/>
            <p:cNvSpPr/>
            <p:nvPr/>
          </p:nvSpPr>
          <p:spPr>
            <a:xfrm>
              <a:off x="12864672" y="9079342"/>
              <a:ext cx="2482475" cy="2026084"/>
            </a:xfrm>
            <a:prstGeom prst="homePlate">
              <a:avLst/>
            </a:prstGeom>
            <a:solidFill>
              <a:srgbClr val="3F4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067464" y="9135019"/>
              <a:ext cx="1857094" cy="1938992"/>
            </a:xfrm>
            <a:prstGeom prst="rect">
              <a:avLst/>
            </a:prstGeom>
            <a:noFill/>
          </p:spPr>
          <p:txBody>
            <a:bodyPr wrap="square" rtlCol="0">
              <a:spAutoFit/>
            </a:bodyPr>
            <a:lstStyle/>
            <a:p>
              <a:r>
                <a:rPr lang="en-US" sz="2400" b="1" dirty="0" smtClean="0">
                  <a:solidFill>
                    <a:schemeClr val="bg1"/>
                  </a:solidFill>
                </a:rPr>
                <a:t>C</a:t>
              </a:r>
              <a:r>
                <a:rPr lang="en-US" sz="2400" dirty="0" smtClean="0">
                  <a:solidFill>
                    <a:schemeClr val="bg1"/>
                  </a:solidFill>
                </a:rPr>
                <a:t>oastal </a:t>
              </a:r>
              <a:r>
                <a:rPr lang="en-US" sz="2400" b="1" dirty="0" smtClean="0">
                  <a:solidFill>
                    <a:schemeClr val="bg1"/>
                  </a:solidFill>
                </a:rPr>
                <a:t>A</a:t>
              </a:r>
              <a:r>
                <a:rPr lang="en-US" sz="2400" dirty="0" smtClean="0">
                  <a:solidFill>
                    <a:schemeClr val="bg1"/>
                  </a:solidFill>
                </a:rPr>
                <a:t>nnual </a:t>
              </a:r>
            </a:p>
            <a:p>
              <a:r>
                <a:rPr lang="en-US" sz="2400" b="1" dirty="0" smtClean="0">
                  <a:solidFill>
                    <a:schemeClr val="bg1"/>
                  </a:solidFill>
                </a:rPr>
                <a:t>L</a:t>
              </a:r>
              <a:r>
                <a:rPr lang="en-US" sz="2400" dirty="0" smtClean="0">
                  <a:solidFill>
                    <a:schemeClr val="bg1"/>
                  </a:solidFill>
                </a:rPr>
                <a:t>and </a:t>
              </a:r>
            </a:p>
            <a:p>
              <a:r>
                <a:rPr lang="en-US" sz="2400" b="1" dirty="0" smtClean="0">
                  <a:solidFill>
                    <a:schemeClr val="bg1"/>
                  </a:solidFill>
                </a:rPr>
                <a:t>C</a:t>
              </a:r>
              <a:r>
                <a:rPr lang="en-US" sz="2400" dirty="0" smtClean="0">
                  <a:solidFill>
                    <a:schemeClr val="bg1"/>
                  </a:solidFill>
                </a:rPr>
                <a:t>over </a:t>
              </a:r>
              <a:r>
                <a:rPr lang="en-US" sz="2400" b="1" dirty="0" smtClean="0">
                  <a:solidFill>
                    <a:schemeClr val="bg1"/>
                  </a:solidFill>
                </a:rPr>
                <a:t>C</a:t>
              </a:r>
              <a:r>
                <a:rPr lang="en-US" sz="2400" dirty="0" smtClean="0">
                  <a:solidFill>
                    <a:schemeClr val="bg1"/>
                  </a:solidFill>
                </a:rPr>
                <a:t>hange</a:t>
              </a:r>
            </a:p>
          </p:txBody>
        </p:sp>
        <p:sp>
          <p:nvSpPr>
            <p:cNvPr id="89" name="TextBox 88"/>
            <p:cNvSpPr txBox="1"/>
            <p:nvPr/>
          </p:nvSpPr>
          <p:spPr>
            <a:xfrm>
              <a:off x="13114614" y="11694076"/>
              <a:ext cx="1857094" cy="1200329"/>
            </a:xfrm>
            <a:prstGeom prst="rect">
              <a:avLst/>
            </a:prstGeom>
            <a:noFill/>
          </p:spPr>
          <p:txBody>
            <a:bodyPr wrap="square" rtlCol="0">
              <a:spAutoFit/>
            </a:bodyPr>
            <a:lstStyle/>
            <a:p>
              <a:r>
                <a:rPr lang="en-US" sz="2400" b="1" dirty="0" smtClean="0">
                  <a:solidFill>
                    <a:schemeClr val="bg1"/>
                  </a:solidFill>
                </a:rPr>
                <a:t>F</a:t>
              </a:r>
              <a:r>
                <a:rPr lang="en-US" sz="2400" dirty="0" smtClean="0">
                  <a:solidFill>
                    <a:schemeClr val="bg1"/>
                  </a:solidFill>
                </a:rPr>
                <a:t>lood</a:t>
              </a:r>
            </a:p>
            <a:p>
              <a:r>
                <a:rPr lang="en-US" sz="2400" b="1" dirty="0" smtClean="0">
                  <a:solidFill>
                    <a:schemeClr val="bg1"/>
                  </a:solidFill>
                </a:rPr>
                <a:t>E</a:t>
              </a:r>
              <a:r>
                <a:rPr lang="en-US" sz="2400" dirty="0" smtClean="0">
                  <a:solidFill>
                    <a:schemeClr val="bg1"/>
                  </a:solidFill>
                </a:rPr>
                <a:t>xtent</a:t>
              </a:r>
            </a:p>
            <a:p>
              <a:r>
                <a:rPr lang="en-US" sz="2400" b="1" dirty="0" smtClean="0">
                  <a:solidFill>
                    <a:schemeClr val="bg1"/>
                  </a:solidFill>
                </a:rPr>
                <a:t>M</a:t>
              </a:r>
              <a:r>
                <a:rPr lang="en-US" sz="2400" dirty="0" smtClean="0">
                  <a:solidFill>
                    <a:schemeClr val="bg1"/>
                  </a:solidFill>
                </a:rPr>
                <a:t>aps</a:t>
              </a:r>
            </a:p>
          </p:txBody>
        </p:sp>
        <p:sp>
          <p:nvSpPr>
            <p:cNvPr id="90" name="TextBox 89"/>
            <p:cNvSpPr txBox="1"/>
            <p:nvPr/>
          </p:nvSpPr>
          <p:spPr>
            <a:xfrm>
              <a:off x="13123708" y="13939365"/>
              <a:ext cx="1857094" cy="1200329"/>
            </a:xfrm>
            <a:prstGeom prst="rect">
              <a:avLst/>
            </a:prstGeom>
            <a:noFill/>
          </p:spPr>
          <p:txBody>
            <a:bodyPr wrap="square" rtlCol="0">
              <a:spAutoFit/>
            </a:bodyPr>
            <a:lstStyle/>
            <a:p>
              <a:r>
                <a:rPr lang="en-US" sz="2400" b="1" dirty="0" smtClean="0">
                  <a:solidFill>
                    <a:schemeClr val="bg1"/>
                  </a:solidFill>
                </a:rPr>
                <a:t>H</a:t>
              </a:r>
              <a:r>
                <a:rPr lang="en-US" sz="2400" dirty="0" smtClean="0">
                  <a:solidFill>
                    <a:schemeClr val="bg1"/>
                  </a:solidFill>
                </a:rPr>
                <a:t>ydrologic</a:t>
              </a:r>
            </a:p>
            <a:p>
              <a:r>
                <a:rPr lang="en-US" sz="2400" b="1" dirty="0" smtClean="0">
                  <a:solidFill>
                    <a:schemeClr val="bg1"/>
                  </a:solidFill>
                </a:rPr>
                <a:t>I</a:t>
              </a:r>
              <a:r>
                <a:rPr lang="en-US" sz="2400" dirty="0" smtClean="0">
                  <a:solidFill>
                    <a:schemeClr val="bg1"/>
                  </a:solidFill>
                </a:rPr>
                <a:t>nput</a:t>
              </a:r>
            </a:p>
            <a:p>
              <a:r>
                <a:rPr lang="en-US" sz="2400" b="1" dirty="0" smtClean="0">
                  <a:solidFill>
                    <a:schemeClr val="bg1"/>
                  </a:solidFill>
                </a:rPr>
                <a:t>T</a:t>
              </a:r>
              <a:r>
                <a:rPr lang="en-US" sz="2400" dirty="0" smtClean="0">
                  <a:solidFill>
                    <a:schemeClr val="bg1"/>
                  </a:solidFill>
                </a:rPr>
                <a:t>ool</a:t>
              </a:r>
            </a:p>
          </p:txBody>
        </p:sp>
        <p:sp>
          <p:nvSpPr>
            <p:cNvPr id="95" name="Text Placeholder 16"/>
            <p:cNvSpPr txBox="1">
              <a:spLocks/>
            </p:cNvSpPr>
            <p:nvPr/>
          </p:nvSpPr>
          <p:spPr>
            <a:xfrm>
              <a:off x="15404766" y="11456770"/>
              <a:ext cx="8520119" cy="17626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000" b="1" dirty="0" smtClean="0">
                  <a:solidFill>
                    <a:srgbClr val="3F4268"/>
                  </a:solidFill>
                  <a:latin typeface="+mj-lt"/>
                </a:rPr>
                <a:t>Acquired </a:t>
              </a:r>
              <a:r>
                <a:rPr lang="en-US" sz="2000" dirty="0" smtClean="0">
                  <a:solidFill>
                    <a:schemeClr val="tx1">
                      <a:lumMod val="75000"/>
                      <a:lumOff val="25000"/>
                    </a:schemeClr>
                  </a:solidFill>
                  <a:latin typeface="+mj-lt"/>
                </a:rPr>
                <a:t>Landsat 8 data from USGS Earth Explorer</a:t>
              </a:r>
            </a:p>
            <a:p>
              <a:pPr>
                <a:lnSpc>
                  <a:spcPct val="100000"/>
                </a:lnSpc>
                <a:spcBef>
                  <a:spcPts val="0"/>
                </a:spcBef>
                <a:spcAft>
                  <a:spcPts val="600"/>
                </a:spcAft>
                <a:buClr>
                  <a:srgbClr val="3F4268"/>
                </a:buClr>
              </a:pPr>
              <a:r>
                <a:rPr lang="en-US" sz="2000" b="1" dirty="0" smtClean="0">
                  <a:solidFill>
                    <a:srgbClr val="3F4268"/>
                  </a:solidFill>
                  <a:latin typeface="+mj-lt"/>
                </a:rPr>
                <a:t>Applied </a:t>
              </a:r>
              <a:r>
                <a:rPr lang="en-US" sz="2000" dirty="0" smtClean="0">
                  <a:solidFill>
                    <a:schemeClr val="tx1">
                      <a:lumMod val="75000"/>
                      <a:lumOff val="25000"/>
                    </a:schemeClr>
                  </a:solidFill>
                  <a:latin typeface="+mj-lt"/>
                </a:rPr>
                <a:t>water indices (Tasseled Cap, Red – SWIR1, NDWI/ MNDWI) using TerrSet software </a:t>
              </a:r>
            </a:p>
            <a:p>
              <a:pPr>
                <a:lnSpc>
                  <a:spcPct val="100000"/>
                </a:lnSpc>
                <a:spcBef>
                  <a:spcPts val="0"/>
                </a:spcBef>
                <a:spcAft>
                  <a:spcPts val="600"/>
                </a:spcAft>
                <a:buClr>
                  <a:srgbClr val="3F4268"/>
                </a:buClr>
              </a:pPr>
              <a:r>
                <a:rPr lang="en-US" sz="2000" b="1" dirty="0" smtClean="0">
                  <a:solidFill>
                    <a:srgbClr val="3F4268"/>
                  </a:solidFill>
                  <a:latin typeface="+mj-lt"/>
                </a:rPr>
                <a:t>Evaluated</a:t>
              </a:r>
              <a:r>
                <a:rPr lang="en-US" sz="2000" dirty="0" smtClean="0">
                  <a:solidFill>
                    <a:schemeClr val="tx1">
                      <a:lumMod val="75000"/>
                      <a:lumOff val="25000"/>
                    </a:schemeClr>
                  </a:solidFill>
                  <a:latin typeface="+mj-lt"/>
                </a:rPr>
                <a:t> differences in water indices for 2017 flooding compared to the 2016 average of water indices </a:t>
              </a:r>
              <a:endParaRPr lang="en-US" sz="2000" dirty="0">
                <a:solidFill>
                  <a:schemeClr val="tx1">
                    <a:lumMod val="75000"/>
                    <a:lumOff val="25000"/>
                  </a:schemeClr>
                </a:solidFill>
                <a:latin typeface="+mj-lt"/>
              </a:endParaRPr>
            </a:p>
          </p:txBody>
        </p:sp>
        <p:sp>
          <p:nvSpPr>
            <p:cNvPr id="96" name="Text Placeholder 16"/>
            <p:cNvSpPr txBox="1">
              <a:spLocks/>
            </p:cNvSpPr>
            <p:nvPr/>
          </p:nvSpPr>
          <p:spPr>
            <a:xfrm>
              <a:off x="15410933" y="13517478"/>
              <a:ext cx="8282670" cy="20516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000" b="1" dirty="0" smtClean="0">
                  <a:solidFill>
                    <a:srgbClr val="3F4268"/>
                  </a:solidFill>
                </a:rPr>
                <a:t>Acquired </a:t>
              </a:r>
              <a:r>
                <a:rPr lang="en-US" sz="2000" dirty="0" smtClean="0">
                  <a:solidFill>
                    <a:schemeClr val="tx1">
                      <a:lumMod val="75000"/>
                      <a:lumOff val="25000"/>
                    </a:schemeClr>
                  </a:solidFill>
                </a:rPr>
                <a:t>SMAP, MODIS, GPM, &amp; SRTM data from Google Earth Engine </a:t>
              </a:r>
            </a:p>
            <a:p>
              <a:pPr>
                <a:lnSpc>
                  <a:spcPct val="100000"/>
                </a:lnSpc>
                <a:spcBef>
                  <a:spcPts val="0"/>
                </a:spcBef>
                <a:spcAft>
                  <a:spcPts val="600"/>
                </a:spcAft>
                <a:buClr>
                  <a:srgbClr val="3F4268"/>
                </a:buClr>
              </a:pPr>
              <a:r>
                <a:rPr lang="en-US" sz="2000" b="1" dirty="0" smtClean="0">
                  <a:solidFill>
                    <a:srgbClr val="3F4268"/>
                  </a:solidFill>
                </a:rPr>
                <a:t>Calculated </a:t>
              </a:r>
              <a:r>
                <a:rPr lang="en-US" sz="2000" dirty="0" smtClean="0">
                  <a:solidFill>
                    <a:schemeClr val="tx1">
                      <a:lumMod val="75000"/>
                      <a:lumOff val="25000"/>
                    </a:schemeClr>
                  </a:solidFill>
                </a:rPr>
                <a:t>monthly median, mean, </a:t>
              </a:r>
              <a:r>
                <a:rPr lang="en-US" sz="2000" dirty="0">
                  <a:solidFill>
                    <a:schemeClr val="tx1">
                      <a:lumMod val="75000"/>
                      <a:lumOff val="25000"/>
                    </a:schemeClr>
                  </a:solidFill>
                </a:rPr>
                <a:t>&amp;</a:t>
              </a:r>
              <a:r>
                <a:rPr lang="en-US" sz="2000" dirty="0" smtClean="0">
                  <a:solidFill>
                    <a:schemeClr val="tx1">
                      <a:lumMod val="75000"/>
                      <a:lumOff val="25000"/>
                    </a:schemeClr>
                  </a:solidFill>
                </a:rPr>
                <a:t> sum for available data</a:t>
              </a:r>
            </a:p>
            <a:p>
              <a:pPr>
                <a:lnSpc>
                  <a:spcPct val="100000"/>
                </a:lnSpc>
                <a:spcBef>
                  <a:spcPts val="0"/>
                </a:spcBef>
                <a:spcAft>
                  <a:spcPts val="600"/>
                </a:spcAft>
                <a:buClr>
                  <a:srgbClr val="3F4268"/>
                </a:buClr>
              </a:pPr>
              <a:r>
                <a:rPr lang="en-US" sz="2000" b="1" dirty="0" smtClean="0">
                  <a:solidFill>
                    <a:srgbClr val="3F4268"/>
                  </a:solidFill>
                </a:rPr>
                <a:t>Created</a:t>
              </a:r>
              <a:r>
                <a:rPr lang="en-US" sz="2000" dirty="0" smtClean="0">
                  <a:solidFill>
                    <a:schemeClr val="tx1">
                      <a:lumMod val="75000"/>
                      <a:lumOff val="25000"/>
                    </a:schemeClr>
                  </a:solidFill>
                </a:rPr>
                <a:t> </a:t>
              </a:r>
              <a:r>
                <a:rPr lang="en-US" sz="2000" dirty="0" smtClean="0">
                  <a:solidFill>
                    <a:schemeClr val="tx1">
                      <a:lumMod val="75000"/>
                      <a:lumOff val="25000"/>
                    </a:schemeClr>
                  </a:solidFill>
                </a:rPr>
                <a:t>monthly/yearly </a:t>
              </a:r>
              <a:r>
                <a:rPr lang="en-US" sz="2000" dirty="0" smtClean="0">
                  <a:solidFill>
                    <a:schemeClr val="tx1">
                      <a:lumMod val="75000"/>
                      <a:lumOff val="25000"/>
                    </a:schemeClr>
                  </a:solidFill>
                </a:rPr>
                <a:t>time series and visualization of soil moisture, </a:t>
              </a:r>
              <a:r>
                <a:rPr lang="en-US" sz="2000" dirty="0" smtClean="0">
                  <a:solidFill>
                    <a:schemeClr val="tx1">
                      <a:lumMod val="75000"/>
                      <a:lumOff val="25000"/>
                    </a:schemeClr>
                  </a:solidFill>
                </a:rPr>
                <a:t>snow/ice </a:t>
              </a:r>
              <a:r>
                <a:rPr lang="en-US" sz="2000" dirty="0" smtClean="0">
                  <a:solidFill>
                    <a:schemeClr val="tx1">
                      <a:lumMod val="75000"/>
                      <a:lumOff val="25000"/>
                    </a:schemeClr>
                  </a:solidFill>
                </a:rPr>
                <a:t>cover, precipitation, and elevation data for 2015 to 2019</a:t>
              </a:r>
              <a:endParaRPr lang="en-US" sz="2000" dirty="0">
                <a:solidFill>
                  <a:schemeClr val="tx1">
                    <a:lumMod val="75000"/>
                    <a:lumOff val="25000"/>
                  </a:schemeClr>
                </a:solidFill>
              </a:endParaRPr>
            </a:p>
          </p:txBody>
        </p:sp>
        <p:sp>
          <p:nvSpPr>
            <p:cNvPr id="94" name="Text Placeholder 16"/>
            <p:cNvSpPr txBox="1">
              <a:spLocks/>
            </p:cNvSpPr>
            <p:nvPr/>
          </p:nvSpPr>
          <p:spPr>
            <a:xfrm>
              <a:off x="15431013" y="9334188"/>
              <a:ext cx="8077799" cy="179002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000" b="1" dirty="0" smtClean="0">
                  <a:solidFill>
                    <a:srgbClr val="3F4268"/>
                  </a:solidFill>
                  <a:latin typeface="+mj-lt"/>
                </a:rPr>
                <a:t>Acquired </a:t>
              </a:r>
              <a:r>
                <a:rPr lang="en-US" sz="2000" dirty="0" smtClean="0">
                  <a:solidFill>
                    <a:schemeClr val="tx1">
                      <a:lumMod val="75000"/>
                      <a:lumOff val="25000"/>
                    </a:schemeClr>
                  </a:solidFill>
                  <a:latin typeface="+mj-lt"/>
                </a:rPr>
                <a:t>Landsat 7 &amp; 8 data from Google Earth Engine </a:t>
              </a:r>
            </a:p>
            <a:p>
              <a:pPr>
                <a:lnSpc>
                  <a:spcPct val="100000"/>
                </a:lnSpc>
                <a:spcBef>
                  <a:spcPts val="0"/>
                </a:spcBef>
                <a:spcAft>
                  <a:spcPts val="600"/>
                </a:spcAft>
                <a:buClr>
                  <a:srgbClr val="3F4268"/>
                </a:buClr>
              </a:pPr>
              <a:r>
                <a:rPr lang="en-US" sz="2000" b="1" dirty="0" smtClean="0">
                  <a:solidFill>
                    <a:srgbClr val="3F4268"/>
                  </a:solidFill>
                  <a:latin typeface="+mj-lt"/>
                </a:rPr>
                <a:t>Applied </a:t>
              </a:r>
              <a:r>
                <a:rPr lang="en-US" sz="2000" dirty="0" smtClean="0">
                  <a:solidFill>
                    <a:schemeClr val="tx1">
                      <a:lumMod val="75000"/>
                      <a:lumOff val="25000"/>
                    </a:schemeClr>
                  </a:solidFill>
                  <a:latin typeface="+mj-lt"/>
                </a:rPr>
                <a:t>NDWI &amp; MNDWI calculations, binary classification, &amp; calculated annual averages </a:t>
              </a:r>
            </a:p>
            <a:p>
              <a:pPr>
                <a:lnSpc>
                  <a:spcPct val="100000"/>
                </a:lnSpc>
                <a:spcBef>
                  <a:spcPts val="0"/>
                </a:spcBef>
                <a:spcAft>
                  <a:spcPts val="600"/>
                </a:spcAft>
                <a:buClr>
                  <a:srgbClr val="3F4268"/>
                </a:buClr>
              </a:pPr>
              <a:r>
                <a:rPr lang="en-US" sz="2000" b="1" dirty="0" smtClean="0">
                  <a:solidFill>
                    <a:srgbClr val="3F4268"/>
                  </a:solidFill>
                  <a:latin typeface="+mj-lt"/>
                </a:rPr>
                <a:t>Quantified</a:t>
              </a:r>
              <a:r>
                <a:rPr lang="en-US" sz="2000" dirty="0" smtClean="0">
                  <a:solidFill>
                    <a:schemeClr val="tx1">
                      <a:lumMod val="75000"/>
                      <a:lumOff val="25000"/>
                    </a:schemeClr>
                  </a:solidFill>
                  <a:latin typeface="+mj-lt"/>
                </a:rPr>
                <a:t> river and coastline changes from 1999 to 2019</a:t>
              </a:r>
              <a:endParaRPr lang="en-US" sz="2000" dirty="0">
                <a:solidFill>
                  <a:schemeClr val="tx1">
                    <a:lumMod val="75000"/>
                    <a:lumOff val="25000"/>
                  </a:schemeClr>
                </a:solidFill>
                <a:latin typeface="+mj-lt"/>
              </a:endParaRPr>
            </a:p>
          </p:txBody>
        </p:sp>
      </p:grpSp>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3800" b="1" dirty="0" smtClean="0">
                <a:solidFill>
                  <a:srgbClr val="3F4268"/>
                </a:solidFill>
              </a:rPr>
              <a:t>Niagara Falls </a:t>
            </a:r>
            <a:r>
              <a:rPr lang="en-US" sz="13800" dirty="0" smtClean="0">
                <a:solidFill>
                  <a:srgbClr val="3F4268"/>
                </a:solidFill>
              </a:rPr>
              <a:t>Disasters</a:t>
            </a:r>
            <a:endParaRPr lang="en-US" sz="13800" dirty="0">
              <a:solidFill>
                <a:srgbClr val="3F4268"/>
              </a:solidFill>
            </a:endParaRPr>
          </a:p>
        </p:txBody>
      </p:sp>
      <p:sp>
        <p:nvSpPr>
          <p:cNvPr id="14" name="Text Placeholder 16"/>
          <p:cNvSpPr txBox="1">
            <a:spLocks/>
          </p:cNvSpPr>
          <p:nvPr/>
        </p:nvSpPr>
        <p:spPr>
          <a:xfrm>
            <a:off x="12801600" y="5119770"/>
            <a:ext cx="11430000" cy="278622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b="1" dirty="0" smtClean="0">
                <a:solidFill>
                  <a:srgbClr val="3F4268"/>
                </a:solidFill>
                <a:latin typeface="Garamond" panose="02020404030301010803" pitchFamily="18" charset="0"/>
              </a:rPr>
              <a:t>Determine </a:t>
            </a:r>
            <a:r>
              <a:rPr lang="en-US" dirty="0" smtClean="0">
                <a:solidFill>
                  <a:schemeClr val="tx1">
                    <a:lumMod val="75000"/>
                    <a:lumOff val="25000"/>
                  </a:schemeClr>
                </a:solidFill>
                <a:latin typeface="Garamond" panose="02020404030301010803" pitchFamily="18" charset="0"/>
              </a:rPr>
              <a:t>the feasibility of using satellite remote sensing techniques for urban flood extent mapping</a:t>
            </a:r>
          </a:p>
          <a:p>
            <a:pPr>
              <a:lnSpc>
                <a:spcPct val="100000"/>
              </a:lnSpc>
              <a:spcBef>
                <a:spcPts val="0"/>
              </a:spcBef>
              <a:spcAft>
                <a:spcPts val="600"/>
              </a:spcAft>
              <a:buClr>
                <a:srgbClr val="3F4268"/>
              </a:buClr>
            </a:pPr>
            <a:r>
              <a:rPr lang="en-US" b="1" dirty="0" smtClean="0">
                <a:solidFill>
                  <a:srgbClr val="3F4268"/>
                </a:solidFill>
                <a:latin typeface="Garamond" panose="02020404030301010803" pitchFamily="18" charset="0"/>
              </a:rPr>
              <a:t>Create </a:t>
            </a:r>
            <a:r>
              <a:rPr lang="en-US" dirty="0" smtClean="0">
                <a:solidFill>
                  <a:schemeClr val="tx1">
                    <a:lumMod val="75000"/>
                    <a:lumOff val="25000"/>
                  </a:schemeClr>
                </a:solidFill>
                <a:latin typeface="Garamond" panose="02020404030301010803" pitchFamily="18" charset="0"/>
              </a:rPr>
              <a:t>flood extent maps that display the extent of high waters levels prior to and during the 2017 flood </a:t>
            </a:r>
          </a:p>
          <a:p>
            <a:pPr>
              <a:lnSpc>
                <a:spcPct val="100000"/>
              </a:lnSpc>
              <a:spcBef>
                <a:spcPts val="0"/>
              </a:spcBef>
              <a:spcAft>
                <a:spcPts val="600"/>
              </a:spcAft>
              <a:buClr>
                <a:srgbClr val="3F4268"/>
              </a:buClr>
            </a:pPr>
            <a:r>
              <a:rPr lang="en-US" b="1" dirty="0" smtClean="0">
                <a:solidFill>
                  <a:srgbClr val="3F4268"/>
                </a:solidFill>
                <a:latin typeface="Garamond" panose="02020404030301010803" pitchFamily="18" charset="0"/>
              </a:rPr>
              <a:t>Demonstrate </a:t>
            </a:r>
            <a:r>
              <a:rPr lang="en-US" dirty="0" smtClean="0">
                <a:solidFill>
                  <a:schemeClr val="tx1">
                    <a:lumMod val="75000"/>
                    <a:lumOff val="25000"/>
                  </a:schemeClr>
                </a:solidFill>
                <a:latin typeface="Garamond" panose="02020404030301010803" pitchFamily="18" charset="0"/>
              </a:rPr>
              <a:t>how specific environmental parameters that contribute to flooding can be measured using satellite remote sensing</a:t>
            </a:r>
          </a:p>
        </p:txBody>
      </p:sp>
      <p:sp>
        <p:nvSpPr>
          <p:cNvPr id="16" name="TextBox 15"/>
          <p:cNvSpPr txBox="1"/>
          <p:nvPr/>
        </p:nvSpPr>
        <p:spPr>
          <a:xfrm>
            <a:off x="12731154" y="4410378"/>
            <a:ext cx="3127779"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Objectives</a:t>
            </a:r>
          </a:p>
        </p:txBody>
      </p:sp>
      <p:sp>
        <p:nvSpPr>
          <p:cNvPr id="10" name="Text Placeholder 16"/>
          <p:cNvSpPr txBox="1">
            <a:spLocks/>
          </p:cNvSpPr>
          <p:nvPr/>
        </p:nvSpPr>
        <p:spPr>
          <a:xfrm>
            <a:off x="914399" y="21965476"/>
            <a:ext cx="11430000" cy="34943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b="1" dirty="0">
              <a:solidFill>
                <a:schemeClr val="tx1">
                  <a:lumMod val="75000"/>
                  <a:lumOff val="25000"/>
                </a:schemeClr>
              </a:solidFill>
              <a:latin typeface="Garamond" panose="02020404030301010803" pitchFamily="18" charset="0"/>
            </a:endParaRPr>
          </a:p>
        </p:txBody>
      </p:sp>
      <p:sp>
        <p:nvSpPr>
          <p:cNvPr id="17" name="TextBox 16"/>
          <p:cNvSpPr txBox="1"/>
          <p:nvPr/>
        </p:nvSpPr>
        <p:spPr>
          <a:xfrm>
            <a:off x="12747743" y="15827826"/>
            <a:ext cx="2012089"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Results</a:t>
            </a:r>
          </a:p>
        </p:txBody>
      </p:sp>
      <p:sp>
        <p:nvSpPr>
          <p:cNvPr id="11" name="Text Placeholder 16"/>
          <p:cNvSpPr txBox="1">
            <a:spLocks/>
          </p:cNvSpPr>
          <p:nvPr/>
        </p:nvSpPr>
        <p:spPr>
          <a:xfrm>
            <a:off x="12849245" y="5154111"/>
            <a:ext cx="11345779" cy="2834640"/>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18" name="TextBox 17"/>
          <p:cNvSpPr txBox="1"/>
          <p:nvPr/>
        </p:nvSpPr>
        <p:spPr>
          <a:xfrm>
            <a:off x="868453" y="12433518"/>
            <a:ext cx="3172663"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Study Area</a:t>
            </a:r>
          </a:p>
        </p:txBody>
      </p:sp>
      <p:sp>
        <p:nvSpPr>
          <p:cNvPr id="19" name="TextBox 18"/>
          <p:cNvSpPr txBox="1"/>
          <p:nvPr/>
        </p:nvSpPr>
        <p:spPr>
          <a:xfrm>
            <a:off x="868453" y="31009125"/>
            <a:ext cx="5272597"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Earth Observations</a:t>
            </a:r>
          </a:p>
        </p:txBody>
      </p:sp>
      <p:sp>
        <p:nvSpPr>
          <p:cNvPr id="20" name="TextBox 19"/>
          <p:cNvSpPr txBox="1"/>
          <p:nvPr/>
        </p:nvSpPr>
        <p:spPr>
          <a:xfrm>
            <a:off x="12731154" y="8057971"/>
            <a:ext cx="3849131"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Methodology</a:t>
            </a:r>
          </a:p>
        </p:txBody>
      </p:sp>
      <p:sp>
        <p:nvSpPr>
          <p:cNvPr id="9" name="Text Placeholder 16"/>
          <p:cNvSpPr txBox="1">
            <a:spLocks/>
          </p:cNvSpPr>
          <p:nvPr/>
        </p:nvSpPr>
        <p:spPr>
          <a:xfrm>
            <a:off x="937099" y="22745045"/>
            <a:ext cx="11425033" cy="36782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rPr>
              <a:t>Given the relatively course spatial resolution of Landsat 7 &amp; 8, NASA optical satellites provide limited functionality for mapping floods in urban </a:t>
            </a:r>
            <a:r>
              <a:rPr lang="en-US" dirty="0" smtClean="0">
                <a:solidFill>
                  <a:schemeClr val="tx1">
                    <a:lumMod val="75000"/>
                    <a:lumOff val="25000"/>
                  </a:schemeClr>
                </a:solidFill>
                <a:latin typeface="Garamond" panose="02020404030301010803" pitchFamily="18" charset="0"/>
              </a:rPr>
              <a:t>environments.</a:t>
            </a:r>
            <a:endParaRPr lang="en-US"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ea typeface="Century Gothic" charset="0"/>
                <a:cs typeface="Century Gothic" charset="0"/>
              </a:rPr>
              <a:t>Our team found that using NASA Earth observations to assess environmental parameters that contribute to high water can effectively contribute to </a:t>
            </a:r>
            <a:r>
              <a:rPr lang="en-US" dirty="0" smtClean="0">
                <a:solidFill>
                  <a:schemeClr val="tx1">
                    <a:lumMod val="75000"/>
                    <a:lumOff val="25000"/>
                  </a:schemeClr>
                </a:solidFill>
                <a:latin typeface="Garamond" panose="02020404030301010803" pitchFamily="18" charset="0"/>
                <a:ea typeface="Century Gothic" charset="0"/>
                <a:cs typeface="Century Gothic" charset="0"/>
              </a:rPr>
              <a:t>model validation </a:t>
            </a:r>
            <a:r>
              <a:rPr lang="en-US" dirty="0">
                <a:solidFill>
                  <a:schemeClr val="tx1">
                    <a:lumMod val="75000"/>
                    <a:lumOff val="25000"/>
                  </a:schemeClr>
                </a:solidFill>
                <a:latin typeface="Garamond" panose="02020404030301010803" pitchFamily="18" charset="0"/>
                <a:ea typeface="Century Gothic" charset="0"/>
                <a:cs typeface="Century Gothic" charset="0"/>
              </a:rPr>
              <a:t>and </a:t>
            </a:r>
            <a:r>
              <a:rPr lang="en-US" dirty="0" smtClean="0">
                <a:solidFill>
                  <a:schemeClr val="tx1">
                    <a:lumMod val="75000"/>
                    <a:lumOff val="25000"/>
                  </a:schemeClr>
                </a:solidFill>
                <a:latin typeface="Garamond" panose="02020404030301010803" pitchFamily="18" charset="0"/>
                <a:ea typeface="Century Gothic" charset="0"/>
                <a:cs typeface="Century Gothic" charset="0"/>
              </a:rPr>
              <a:t>forecasting </a:t>
            </a:r>
            <a:r>
              <a:rPr lang="en-US" dirty="0" smtClean="0">
                <a:solidFill>
                  <a:schemeClr val="tx1">
                    <a:lumMod val="75000"/>
                    <a:lumOff val="25000"/>
                  </a:schemeClr>
                </a:solidFill>
                <a:latin typeface="Garamond" panose="02020404030301010803" pitchFamily="18" charset="0"/>
                <a:ea typeface="Century Gothic" charset="0"/>
                <a:cs typeface="Century Gothic" charset="0"/>
              </a:rPr>
              <a:t>efforts.</a:t>
            </a:r>
            <a:endParaRPr lang="en-US" dirty="0">
              <a:solidFill>
                <a:schemeClr val="tx1">
                  <a:lumMod val="75000"/>
                  <a:lumOff val="25000"/>
                </a:schemeClr>
              </a:solidFill>
              <a:latin typeface="Garamond" panose="02020404030301010803" pitchFamily="18" charset="0"/>
              <a:ea typeface="Century Gothic" charset="0"/>
              <a:cs typeface="Century Gothic" charset="0"/>
            </a:endParaRPr>
          </a:p>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ea typeface="Century Gothic" charset="0"/>
                <a:cs typeface="Century Gothic" charset="0"/>
              </a:rPr>
              <a:t>During </a:t>
            </a:r>
            <a:r>
              <a:rPr lang="en-US" dirty="0">
                <a:solidFill>
                  <a:schemeClr val="tx1">
                    <a:lumMod val="75000"/>
                    <a:lumOff val="25000"/>
                  </a:schemeClr>
                </a:solidFill>
                <a:latin typeface="Garamond" panose="02020404030301010803" pitchFamily="18" charset="0"/>
                <a:ea typeface="Century Gothic" charset="0"/>
                <a:cs typeface="Century Gothic" charset="0"/>
              </a:rPr>
              <a:t>April and May of 2017, precipitation was approximately </a:t>
            </a:r>
            <a:r>
              <a:rPr lang="en-US" dirty="0" smtClean="0">
                <a:solidFill>
                  <a:schemeClr val="tx1">
                    <a:lumMod val="75000"/>
                    <a:lumOff val="25000"/>
                  </a:schemeClr>
                </a:solidFill>
                <a:latin typeface="Garamond" panose="02020404030301010803" pitchFamily="18" charset="0"/>
                <a:ea typeface="Century Gothic" charset="0"/>
                <a:cs typeface="Century Gothic" charset="0"/>
              </a:rPr>
              <a:t>166 </a:t>
            </a:r>
            <a:r>
              <a:rPr lang="en-US" dirty="0">
                <a:solidFill>
                  <a:schemeClr val="tx1">
                    <a:lumMod val="75000"/>
                    <a:lumOff val="25000"/>
                  </a:schemeClr>
                </a:solidFill>
                <a:latin typeface="Garamond" panose="02020404030301010803" pitchFamily="18" charset="0"/>
                <a:ea typeface="Century Gothic" charset="0"/>
                <a:cs typeface="Century Gothic" charset="0"/>
              </a:rPr>
              <a:t>mm more than </a:t>
            </a:r>
            <a:r>
              <a:rPr lang="en-US" dirty="0" smtClean="0">
                <a:solidFill>
                  <a:schemeClr val="tx1">
                    <a:lumMod val="75000"/>
                    <a:lumOff val="25000"/>
                  </a:schemeClr>
                </a:solidFill>
                <a:latin typeface="Garamond" panose="02020404030301010803" pitchFamily="18" charset="0"/>
                <a:ea typeface="Century Gothic" charset="0"/>
                <a:cs typeface="Century Gothic" charset="0"/>
              </a:rPr>
              <a:t>April and May 2016 and </a:t>
            </a:r>
            <a:r>
              <a:rPr lang="en-US" dirty="0">
                <a:solidFill>
                  <a:schemeClr val="tx1">
                    <a:lumMod val="75000"/>
                    <a:lumOff val="25000"/>
                  </a:schemeClr>
                </a:solidFill>
                <a:latin typeface="Garamond" panose="02020404030301010803" pitchFamily="18" charset="0"/>
                <a:ea typeface="Century Gothic" charset="0"/>
                <a:cs typeface="Century Gothic" charset="0"/>
              </a:rPr>
              <a:t>soil moisture was </a:t>
            </a:r>
            <a:r>
              <a:rPr lang="en-US" dirty="0" smtClean="0">
                <a:solidFill>
                  <a:schemeClr val="tx1">
                    <a:lumMod val="75000"/>
                    <a:lumOff val="25000"/>
                  </a:schemeClr>
                </a:solidFill>
                <a:latin typeface="Garamond" panose="02020404030301010803" pitchFamily="18" charset="0"/>
                <a:ea typeface="Century Gothic" charset="0"/>
                <a:cs typeface="Century Gothic" charset="0"/>
              </a:rPr>
              <a:t>the highest of all months in 2017 and 2018. </a:t>
            </a:r>
            <a:endParaRPr lang="en-US" dirty="0">
              <a:solidFill>
                <a:schemeClr val="tx1">
                  <a:lumMod val="75000"/>
                  <a:lumOff val="25000"/>
                </a:schemeClr>
              </a:solidFill>
              <a:latin typeface="Garamond" panose="02020404030301010803" pitchFamily="18" charset="0"/>
              <a:ea typeface="Century Gothic" charset="0"/>
              <a:cs typeface="Century Gothic" charset="0"/>
              <a:sym typeface="Century Gothic"/>
            </a:endParaRPr>
          </a:p>
          <a:p>
            <a:pPr>
              <a:lnSpc>
                <a:spcPct val="100000"/>
              </a:lnSpc>
              <a:spcBef>
                <a:spcPts val="0"/>
              </a:spcBef>
              <a:spcAft>
                <a:spcPts val="600"/>
              </a:spcAft>
              <a:buClr>
                <a:srgbClr val="3F4268"/>
              </a:buClr>
              <a:buFont typeface="Webdings" panose="05030102010509060703" pitchFamily="18" charset="2"/>
              <a:buChar char=""/>
            </a:pPr>
            <a:endParaRPr lang="en-US"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866653" y="21871504"/>
            <a:ext cx="3486852"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Conclusions</a:t>
            </a:r>
          </a:p>
        </p:txBody>
      </p:sp>
      <p:sp>
        <p:nvSpPr>
          <p:cNvPr id="22" name="TextBox 21"/>
          <p:cNvSpPr txBox="1"/>
          <p:nvPr/>
        </p:nvSpPr>
        <p:spPr>
          <a:xfrm>
            <a:off x="12731154" y="26622898"/>
            <a:ext cx="5687776"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Acknowledgements</a:t>
            </a:r>
          </a:p>
        </p:txBody>
      </p:sp>
      <p:sp>
        <p:nvSpPr>
          <p:cNvPr id="23" name="TextBox 22"/>
          <p:cNvSpPr txBox="1"/>
          <p:nvPr/>
        </p:nvSpPr>
        <p:spPr>
          <a:xfrm>
            <a:off x="849085" y="18979204"/>
            <a:ext cx="4403770"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Project Partners</a:t>
            </a:r>
          </a:p>
        </p:txBody>
      </p:sp>
      <p:sp>
        <p:nvSpPr>
          <p:cNvPr id="24" name="TextBox 23"/>
          <p:cNvSpPr txBox="1"/>
          <p:nvPr/>
        </p:nvSpPr>
        <p:spPr>
          <a:xfrm>
            <a:off x="868453" y="26506204"/>
            <a:ext cx="4542503"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sz="4600" dirty="0" smtClean="0"/>
              <a:t>Employing Remote Sensing Techniques to Evaluate Flood Extent and Environmental Parameters that Contribute to High Water Levels in Lake Ontario’s Coastal New York Communities</a:t>
            </a:r>
            <a:endParaRPr lang="en-US" sz="4600" dirty="0"/>
          </a:p>
        </p:txBody>
      </p:sp>
      <p:sp>
        <p:nvSpPr>
          <p:cNvPr id="44" name="Text Placeholder 11"/>
          <p:cNvSpPr txBox="1">
            <a:spLocks/>
          </p:cNvSpPr>
          <p:nvPr/>
        </p:nvSpPr>
        <p:spPr>
          <a:xfrm>
            <a:off x="14248264" y="34594801"/>
            <a:ext cx="12269338"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smtClean="0">
                <a:solidFill>
                  <a:srgbClr val="3F4268"/>
                </a:solidFill>
              </a:rPr>
              <a:t> Massachusetts – </a:t>
            </a:r>
            <a:r>
              <a:rPr lang="en-US" sz="5200" dirty="0" smtClean="0">
                <a:solidFill>
                  <a:srgbClr val="3F4268"/>
                </a:solidFill>
              </a:rPr>
              <a:t>Boston | </a:t>
            </a:r>
            <a:r>
              <a:rPr lang="en-US" sz="5200" spc="100" baseline="0" dirty="0" smtClean="0">
                <a:solidFill>
                  <a:srgbClr val="3F4268"/>
                </a:solidFill>
              </a:rPr>
              <a:t>Spring</a:t>
            </a:r>
            <a:r>
              <a:rPr lang="en-US" sz="5200" dirty="0" smtClean="0">
                <a:solidFill>
                  <a:srgbClr val="3F4268"/>
                </a:solidFill>
              </a:rPr>
              <a:t> </a:t>
            </a:r>
            <a:r>
              <a:rPr lang="en-US" sz="5200" dirty="0" smtClean="0">
                <a:solidFill>
                  <a:srgbClr val="3F4268"/>
                </a:solidFill>
              </a:rPr>
              <a:t>2019</a:t>
            </a:r>
          </a:p>
        </p:txBody>
      </p:sp>
      <p:sp>
        <p:nvSpPr>
          <p:cNvPr id="54" name="TextBox 53"/>
          <p:cNvSpPr txBox="1"/>
          <p:nvPr/>
        </p:nvSpPr>
        <p:spPr>
          <a:xfrm>
            <a:off x="868453" y="4412726"/>
            <a:ext cx="2475358" cy="769441"/>
          </a:xfrm>
          <a:prstGeom prst="rect">
            <a:avLst/>
          </a:prstGeom>
          <a:noFill/>
        </p:spPr>
        <p:txBody>
          <a:bodyPr wrap="none" rtlCol="0">
            <a:spAutoFit/>
          </a:bodyPr>
          <a:lstStyle/>
          <a:p>
            <a:r>
              <a:rPr lang="en-US" sz="4400" b="1" dirty="0" smtClean="0">
                <a:solidFill>
                  <a:srgbClr val="3F4268"/>
                </a:solidFill>
                <a:latin typeface="Century Gothic" panose="020B0502020202020204" pitchFamily="34" charset="0"/>
              </a:rPr>
              <a:t>Abstract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449" y="31914655"/>
            <a:ext cx="3833897" cy="1559118"/>
          </a:xfrm>
          <a:prstGeom prst="rect">
            <a:avLst/>
          </a:prstGeom>
          <a:effectLst>
            <a:outerShdw blurRad="50800" dist="76200" dir="2700000" algn="tl" rotWithShape="0">
              <a:prstClr val="black">
                <a:alpha val="40000"/>
              </a:prstClr>
            </a:outerShdw>
          </a:effectLst>
        </p:spPr>
      </p:pic>
      <p:sp>
        <p:nvSpPr>
          <p:cNvPr id="50" name="Text Placeholder 16"/>
          <p:cNvSpPr txBox="1">
            <a:spLocks/>
          </p:cNvSpPr>
          <p:nvPr/>
        </p:nvSpPr>
        <p:spPr>
          <a:xfrm>
            <a:off x="1675695" y="33519298"/>
            <a:ext cx="2365421" cy="1004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dirty="0" smtClean="0">
                <a:solidFill>
                  <a:schemeClr val="tx1">
                    <a:lumMod val="75000"/>
                    <a:lumOff val="25000"/>
                  </a:schemeClr>
                </a:solidFill>
                <a:latin typeface="Garamond" panose="02020404030301010803" pitchFamily="18" charset="0"/>
              </a:rPr>
              <a:t>Landsat 7 ETM+</a:t>
            </a:r>
            <a:endParaRPr lang="en-US" sz="2400" b="1" dirty="0">
              <a:solidFill>
                <a:schemeClr val="tx1">
                  <a:lumMod val="75000"/>
                  <a:lumOff val="25000"/>
                </a:schemeClr>
              </a:solidFill>
              <a:latin typeface="Garamond" panose="02020404030301010803"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721" y="31906724"/>
            <a:ext cx="1917353" cy="1567049"/>
          </a:xfrm>
          <a:prstGeom prst="rect">
            <a:avLst/>
          </a:prstGeom>
          <a:effectLst>
            <a:outerShdw blurRad="50800" dist="76200" dir="2700000" algn="tl" rotWithShape="0">
              <a:prstClr val="black">
                <a:alpha val="40000"/>
              </a:prstClr>
            </a:outerShdw>
          </a:effectLst>
        </p:spPr>
      </p:pic>
      <p:sp>
        <p:nvSpPr>
          <p:cNvPr id="51" name="Text Placeholder 16"/>
          <p:cNvSpPr txBox="1">
            <a:spLocks/>
          </p:cNvSpPr>
          <p:nvPr/>
        </p:nvSpPr>
        <p:spPr>
          <a:xfrm>
            <a:off x="5887136" y="33519298"/>
            <a:ext cx="2172169" cy="1004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dirty="0" smtClean="0">
                <a:solidFill>
                  <a:schemeClr val="tx1">
                    <a:lumMod val="75000"/>
                    <a:lumOff val="25000"/>
                  </a:schemeClr>
                </a:solidFill>
                <a:latin typeface="Garamond" panose="02020404030301010803" pitchFamily="18" charset="0"/>
              </a:rPr>
              <a:t>Landsat 8 OLI</a:t>
            </a:r>
            <a:endParaRPr lang="en-US" sz="2400" b="1" dirty="0">
              <a:solidFill>
                <a:schemeClr val="tx1">
                  <a:lumMod val="75000"/>
                  <a:lumOff val="25000"/>
                </a:schemeClr>
              </a:solidFill>
              <a:latin typeface="Garamond" panose="02020404030301010803" pitchFamily="18" charset="0"/>
            </a:endParaRPr>
          </a:p>
        </p:txBody>
      </p:sp>
      <p:sp>
        <p:nvSpPr>
          <p:cNvPr id="56" name="Text Placeholder 16"/>
          <p:cNvSpPr txBox="1">
            <a:spLocks/>
          </p:cNvSpPr>
          <p:nvPr/>
        </p:nvSpPr>
        <p:spPr>
          <a:xfrm>
            <a:off x="9896784" y="33519298"/>
            <a:ext cx="1926963" cy="1004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dirty="0" smtClean="0">
                <a:solidFill>
                  <a:schemeClr val="tx1">
                    <a:lumMod val="75000"/>
                    <a:lumOff val="25000"/>
                  </a:schemeClr>
                </a:solidFill>
                <a:latin typeface="Garamond" panose="02020404030301010803" pitchFamily="18" charset="0"/>
              </a:rPr>
              <a:t>Terra MODIS</a:t>
            </a:r>
            <a:endParaRPr lang="en-US" sz="2400" b="1" dirty="0">
              <a:solidFill>
                <a:schemeClr val="tx1">
                  <a:lumMod val="75000"/>
                  <a:lumOff val="25000"/>
                </a:schemeClr>
              </a:solidFill>
              <a:latin typeface="Garamond" panose="02020404030301010803"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9264">
            <a:off x="17869707" y="30867708"/>
            <a:ext cx="2358489" cy="2606065"/>
          </a:xfrm>
          <a:prstGeom prst="rect">
            <a:avLst/>
          </a:prstGeom>
          <a:effectLst>
            <a:outerShdw blurRad="50800" dist="76200" dir="2700000" algn="tl" rotWithShape="0">
              <a:prstClr val="black">
                <a:alpha val="40000"/>
              </a:prstClr>
            </a:outerShdw>
          </a:effectLst>
        </p:spPr>
      </p:pic>
      <p:sp>
        <p:nvSpPr>
          <p:cNvPr id="57" name="Text Placeholder 16"/>
          <p:cNvSpPr txBox="1">
            <a:spLocks/>
          </p:cNvSpPr>
          <p:nvPr/>
        </p:nvSpPr>
        <p:spPr>
          <a:xfrm>
            <a:off x="18401619" y="33519298"/>
            <a:ext cx="1482861" cy="1004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dirty="0" smtClean="0">
                <a:solidFill>
                  <a:schemeClr val="tx1">
                    <a:lumMod val="75000"/>
                    <a:lumOff val="25000"/>
                  </a:schemeClr>
                </a:solidFill>
                <a:latin typeface="Garamond" panose="02020404030301010803" pitchFamily="18" charset="0"/>
              </a:rPr>
              <a:t>SRTM</a:t>
            </a:r>
            <a:endParaRPr lang="en-US" sz="2400" b="1" dirty="0">
              <a:solidFill>
                <a:schemeClr val="tx1">
                  <a:lumMod val="75000"/>
                  <a:lumOff val="25000"/>
                </a:schemeClr>
              </a:solidFill>
              <a:latin typeface="Garamond" panose="02020404030301010803" pitchFamily="18"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86114" y="31081846"/>
            <a:ext cx="1733777" cy="2419224"/>
          </a:xfrm>
          <a:prstGeom prst="rect">
            <a:avLst/>
          </a:prstGeom>
          <a:effectLst>
            <a:outerShdw blurRad="50800" dist="76200" dir="2700000" algn="tl" rotWithShape="0">
              <a:prstClr val="black">
                <a:alpha val="40000"/>
              </a:prstClr>
            </a:outerShdw>
          </a:effectLst>
        </p:spPr>
      </p:pic>
      <p:sp>
        <p:nvSpPr>
          <p:cNvPr id="58" name="Text Placeholder 16"/>
          <p:cNvSpPr txBox="1">
            <a:spLocks/>
          </p:cNvSpPr>
          <p:nvPr/>
        </p:nvSpPr>
        <p:spPr>
          <a:xfrm>
            <a:off x="20936129" y="33519298"/>
            <a:ext cx="3442583" cy="1004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dirty="0" smtClean="0">
                <a:solidFill>
                  <a:schemeClr val="tx1">
                    <a:lumMod val="75000"/>
                    <a:lumOff val="25000"/>
                  </a:schemeClr>
                </a:solidFill>
                <a:latin typeface="Garamond" panose="02020404030301010803" pitchFamily="18" charset="0"/>
              </a:rPr>
              <a:t>SMAP L-band Radiometer</a:t>
            </a:r>
            <a:endParaRPr lang="en-US" sz="2400" b="1" dirty="0">
              <a:solidFill>
                <a:schemeClr val="tx1">
                  <a:lumMod val="75000"/>
                  <a:lumOff val="25000"/>
                </a:schemeClr>
              </a:solidFill>
              <a:latin typeface="Garamond" panose="02020404030301010803" pitchFamily="18" charset="0"/>
            </a:endParaRPr>
          </a:p>
        </p:txBody>
      </p:sp>
      <p:sp>
        <p:nvSpPr>
          <p:cNvPr id="59" name="Text Placeholder 16"/>
          <p:cNvSpPr txBox="1">
            <a:spLocks/>
          </p:cNvSpPr>
          <p:nvPr/>
        </p:nvSpPr>
        <p:spPr>
          <a:xfrm>
            <a:off x="14140571" y="33519298"/>
            <a:ext cx="2060409" cy="10044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dirty="0" smtClean="0">
                <a:solidFill>
                  <a:schemeClr val="tx1">
                    <a:lumMod val="75000"/>
                    <a:lumOff val="25000"/>
                  </a:schemeClr>
                </a:solidFill>
                <a:latin typeface="Garamond" panose="02020404030301010803" pitchFamily="18" charset="0"/>
              </a:rPr>
              <a:t>GPM IMERG</a:t>
            </a:r>
            <a:endParaRPr lang="en-US" sz="2400" b="1" dirty="0">
              <a:solidFill>
                <a:schemeClr val="tx1">
                  <a:lumMod val="75000"/>
                  <a:lumOff val="25000"/>
                </a:schemeClr>
              </a:solidFill>
              <a:latin typeface="Garamond" panose="02020404030301010803" pitchFamily="18"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72988" y="31622969"/>
            <a:ext cx="3697500" cy="1850804"/>
          </a:xfrm>
          <a:prstGeom prst="rect">
            <a:avLst/>
          </a:prstGeom>
          <a:effectLst>
            <a:outerShdw blurRad="50800" dist="76200" dir="2700000" algn="tl" rotWithShape="0">
              <a:prstClr val="black">
                <a:alpha val="40000"/>
              </a:prstClr>
            </a:outerShdw>
          </a:effectLst>
        </p:spPr>
      </p:pic>
      <p:grpSp>
        <p:nvGrpSpPr>
          <p:cNvPr id="25" name="Group 24"/>
          <p:cNvGrpSpPr/>
          <p:nvPr/>
        </p:nvGrpSpPr>
        <p:grpSpPr>
          <a:xfrm>
            <a:off x="822579" y="27670906"/>
            <a:ext cx="2834640" cy="3091533"/>
            <a:chOff x="713395" y="27670906"/>
            <a:chExt cx="2834640" cy="3091533"/>
          </a:xfrm>
        </p:grpSpPr>
        <p:grpSp>
          <p:nvGrpSpPr>
            <p:cNvPr id="36" name="Group 35"/>
            <p:cNvGrpSpPr/>
            <p:nvPr/>
          </p:nvGrpSpPr>
          <p:grpSpPr>
            <a:xfrm>
              <a:off x="713395" y="27670906"/>
              <a:ext cx="2834640" cy="3091533"/>
              <a:chOff x="844023" y="30799944"/>
              <a:chExt cx="2834640" cy="3091533"/>
            </a:xfrm>
          </p:grpSpPr>
          <p:pic>
            <p:nvPicPr>
              <p:cNvPr id="37" name="Picture 3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38"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Christine Fleming</a:t>
                </a:r>
              </a:p>
              <a:p>
                <a:pPr algn="ctr">
                  <a:lnSpc>
                    <a:spcPct val="100000"/>
                  </a:lnSpc>
                  <a:spcBef>
                    <a:spcPts val="0"/>
                  </a:spcBef>
                </a:pPr>
                <a:r>
                  <a:rPr lang="en-US" dirty="0" smtClean="0">
                    <a:solidFill>
                      <a:schemeClr val="tx1">
                        <a:lumMod val="75000"/>
                        <a:lumOff val="25000"/>
                      </a:schemeClr>
                    </a:solidFill>
                    <a:latin typeface="Garamond" panose="02020404030301010803" pitchFamily="18" charset="0"/>
                  </a:rPr>
                  <a:t>Project Lead</a:t>
                </a:r>
              </a:p>
            </p:txBody>
          </p:sp>
        </p:grpSp>
        <p:pic>
          <p:nvPicPr>
            <p:cNvPr id="62" name="Picture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7755" y="27923208"/>
              <a:ext cx="1645920" cy="1645920"/>
            </a:xfrm>
            <a:prstGeom prst="ellipse">
              <a:avLst/>
            </a:prstGeom>
          </p:spPr>
        </p:pic>
      </p:grpSp>
      <p:grpSp>
        <p:nvGrpSpPr>
          <p:cNvPr id="29" name="Group 28"/>
          <p:cNvGrpSpPr/>
          <p:nvPr/>
        </p:nvGrpSpPr>
        <p:grpSpPr>
          <a:xfrm>
            <a:off x="6707289" y="27670906"/>
            <a:ext cx="2834640" cy="2676034"/>
            <a:chOff x="6552611" y="27670906"/>
            <a:chExt cx="2834640" cy="2676034"/>
          </a:xfrm>
        </p:grpSpPr>
        <p:grpSp>
          <p:nvGrpSpPr>
            <p:cNvPr id="39" name="Group 38"/>
            <p:cNvGrpSpPr/>
            <p:nvPr/>
          </p:nvGrpSpPr>
          <p:grpSpPr>
            <a:xfrm>
              <a:off x="6552611" y="27670906"/>
              <a:ext cx="2834640" cy="2676034"/>
              <a:chOff x="6683239" y="30799944"/>
              <a:chExt cx="2834640" cy="2676034"/>
            </a:xfrm>
          </p:grpSpPr>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sp>
            <p:nvSpPr>
              <p:cNvPr id="41"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Eric Deutsch</a:t>
                </a:r>
              </a:p>
            </p:txBody>
          </p:sp>
        </p:grpSp>
        <p:pic>
          <p:nvPicPr>
            <p:cNvPr id="63" name="Picture 62"/>
            <p:cNvPicPr>
              <a:picLocks/>
            </p:cNvPicPr>
            <p:nvPr/>
          </p:nvPicPr>
          <p:blipFill rotWithShape="1">
            <a:blip r:embed="rId9" cstate="print">
              <a:extLst>
                <a:ext uri="{28A0092B-C50C-407E-A947-70E740481C1C}">
                  <a14:useLocalDpi xmlns:a14="http://schemas.microsoft.com/office/drawing/2010/main" val="0"/>
                </a:ext>
              </a:extLst>
            </a:blip>
            <a:srcRect t="1909" b="29341"/>
            <a:stretch/>
          </p:blipFill>
          <p:spPr>
            <a:xfrm>
              <a:off x="7146971" y="27899506"/>
              <a:ext cx="1645920" cy="1645920"/>
            </a:xfrm>
            <a:prstGeom prst="ellipse">
              <a:avLst/>
            </a:prstGeom>
          </p:spPr>
        </p:pic>
      </p:grpSp>
      <p:grpSp>
        <p:nvGrpSpPr>
          <p:cNvPr id="27" name="Group 26"/>
          <p:cNvGrpSpPr/>
          <p:nvPr/>
        </p:nvGrpSpPr>
        <p:grpSpPr>
          <a:xfrm>
            <a:off x="3764934" y="27670906"/>
            <a:ext cx="2834640" cy="2676034"/>
            <a:chOff x="3633003" y="27670906"/>
            <a:chExt cx="2834640" cy="2676034"/>
          </a:xfrm>
        </p:grpSpPr>
        <p:grpSp>
          <p:nvGrpSpPr>
            <p:cNvPr id="48" name="Group 47"/>
            <p:cNvGrpSpPr/>
            <p:nvPr/>
          </p:nvGrpSpPr>
          <p:grpSpPr>
            <a:xfrm>
              <a:off x="3633003" y="27670906"/>
              <a:ext cx="2834640" cy="2676034"/>
              <a:chOff x="3763631" y="30799944"/>
              <a:chExt cx="2834640" cy="2676034"/>
            </a:xfrm>
          </p:grpSpPr>
          <p:pic>
            <p:nvPicPr>
              <p:cNvPr id="49" name="Picture 4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sp>
            <p:nvSpPr>
              <p:cNvPr id="53"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Celeste Gambino</a:t>
                </a:r>
              </a:p>
            </p:txBody>
          </p:sp>
        </p:grpSp>
        <p:pic>
          <p:nvPicPr>
            <p:cNvPr id="64" name="Picture 63"/>
            <p:cNvPicPr>
              <a:picLocks/>
            </p:cNvPicPr>
            <p:nvPr/>
          </p:nvPicPr>
          <p:blipFill rotWithShape="1">
            <a:blip r:embed="rId10" cstate="print">
              <a:extLst>
                <a:ext uri="{28A0092B-C50C-407E-A947-70E740481C1C}">
                  <a14:useLocalDpi xmlns:a14="http://schemas.microsoft.com/office/drawing/2010/main" val="0"/>
                </a:ext>
              </a:extLst>
            </a:blip>
            <a:srcRect l="23935" r="11779"/>
            <a:stretch/>
          </p:blipFill>
          <p:spPr>
            <a:xfrm>
              <a:off x="4227363" y="27923208"/>
              <a:ext cx="1645920" cy="1645920"/>
            </a:xfrm>
            <a:prstGeom prst="ellipse">
              <a:avLst/>
            </a:prstGeom>
          </p:spPr>
        </p:pic>
      </p:grpSp>
      <p:sp>
        <p:nvSpPr>
          <p:cNvPr id="67" name="TextBox 66"/>
          <p:cNvSpPr txBox="1"/>
          <p:nvPr/>
        </p:nvSpPr>
        <p:spPr>
          <a:xfrm>
            <a:off x="955290" y="17898958"/>
            <a:ext cx="10249522" cy="923330"/>
          </a:xfrm>
          <a:prstGeom prst="rect">
            <a:avLst/>
          </a:prstGeom>
          <a:noFill/>
        </p:spPr>
        <p:txBody>
          <a:bodyPr wrap="square" rtlCol="0">
            <a:spAutoFit/>
          </a:bodyPr>
          <a:lstStyle/>
          <a:p>
            <a:pPr lvl="0"/>
            <a:r>
              <a:rPr lang="en-US" i="1" dirty="0" smtClean="0">
                <a:solidFill>
                  <a:schemeClr val="tx1">
                    <a:lumMod val="75000"/>
                    <a:lumOff val="25000"/>
                  </a:schemeClr>
                </a:solidFill>
                <a:latin typeface="+mj-lt"/>
              </a:rPr>
              <a:t>Figure </a:t>
            </a:r>
            <a:r>
              <a:rPr lang="en-US" i="1" dirty="0" smtClean="0">
                <a:solidFill>
                  <a:schemeClr val="tx1">
                    <a:lumMod val="75000"/>
                    <a:lumOff val="25000"/>
                  </a:schemeClr>
                </a:solidFill>
                <a:latin typeface="+mj-lt"/>
              </a:rPr>
              <a:t>1</a:t>
            </a:r>
            <a:r>
              <a:rPr lang="en-US" i="1" dirty="0">
                <a:solidFill>
                  <a:schemeClr val="tx1">
                    <a:lumMod val="75000"/>
                    <a:lumOff val="25000"/>
                  </a:schemeClr>
                </a:solidFill>
                <a:latin typeface="+mj-lt"/>
              </a:rPr>
              <a:t>.</a:t>
            </a:r>
            <a:r>
              <a:rPr lang="en-US" i="1" dirty="0" smtClean="0">
                <a:solidFill>
                  <a:schemeClr val="tx1">
                    <a:lumMod val="75000"/>
                    <a:lumOff val="25000"/>
                  </a:schemeClr>
                </a:solidFill>
                <a:latin typeface="+mj-lt"/>
              </a:rPr>
              <a:t> </a:t>
            </a:r>
            <a:r>
              <a:rPr lang="en-US" dirty="0" smtClean="0">
                <a:solidFill>
                  <a:schemeClr val="tx1">
                    <a:lumMod val="75000"/>
                    <a:lumOff val="25000"/>
                  </a:schemeClr>
                </a:solidFill>
                <a:latin typeface="+mj-lt"/>
              </a:rPr>
              <a:t>The </a:t>
            </a:r>
            <a:r>
              <a:rPr lang="en-US" dirty="0">
                <a:solidFill>
                  <a:schemeClr val="tx1">
                    <a:lumMod val="75000"/>
                    <a:lumOff val="25000"/>
                  </a:schemeClr>
                </a:solidFill>
                <a:latin typeface="+mj-lt"/>
              </a:rPr>
              <a:t>region of interest for this project, pictured here, encompasses a portion of the southern coast of Lake Ontario, the </a:t>
            </a:r>
            <a:r>
              <a:rPr lang="en-US" dirty="0" smtClean="0">
                <a:solidFill>
                  <a:schemeClr val="tx1">
                    <a:lumMod val="75000"/>
                    <a:lumOff val="25000"/>
                  </a:schemeClr>
                </a:solidFill>
                <a:latin typeface="+mj-lt"/>
              </a:rPr>
              <a:t>City </a:t>
            </a:r>
            <a:r>
              <a:rPr lang="en-US" dirty="0">
                <a:solidFill>
                  <a:schemeClr val="tx1">
                    <a:lumMod val="75000"/>
                    <a:lumOff val="25000"/>
                  </a:schemeClr>
                </a:solidFill>
                <a:latin typeface="+mj-lt"/>
              </a:rPr>
              <a:t>of Niagara Falls, NY, and extends to Grand Island</a:t>
            </a:r>
            <a:r>
              <a:rPr lang="en-US" dirty="0" smtClean="0">
                <a:solidFill>
                  <a:schemeClr val="tx1">
                    <a:lumMod val="75000"/>
                    <a:lumOff val="25000"/>
                  </a:schemeClr>
                </a:solidFill>
                <a:latin typeface="+mj-lt"/>
              </a:rPr>
              <a:t>. The study period is April 2015 to February 2019.</a:t>
            </a:r>
            <a:endParaRPr lang="en-US" dirty="0">
              <a:solidFill>
                <a:schemeClr val="tx1">
                  <a:lumMod val="75000"/>
                  <a:lumOff val="25000"/>
                </a:schemeClr>
              </a:solidFill>
              <a:latin typeface="+mj-lt"/>
            </a:endParaRPr>
          </a:p>
        </p:txBody>
      </p:sp>
      <p:sp>
        <p:nvSpPr>
          <p:cNvPr id="69" name="Text Placeholder 16"/>
          <p:cNvSpPr txBox="1">
            <a:spLocks/>
          </p:cNvSpPr>
          <p:nvPr/>
        </p:nvSpPr>
        <p:spPr>
          <a:xfrm>
            <a:off x="919531" y="19802499"/>
            <a:ext cx="11859993" cy="1827790"/>
          </a:xfrm>
          <a:prstGeom prst="rect">
            <a:avLst/>
          </a:prstGeom>
        </p:spPr>
        <p:txBody>
          <a:bodyPr numCol="2"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rPr>
              <a:t>City </a:t>
            </a:r>
            <a:r>
              <a:rPr lang="en-US" dirty="0">
                <a:solidFill>
                  <a:schemeClr val="tx1">
                    <a:lumMod val="75000"/>
                    <a:lumOff val="25000"/>
                  </a:schemeClr>
                </a:solidFill>
                <a:latin typeface="Garamond" panose="02020404030301010803" pitchFamily="18" charset="0"/>
              </a:rPr>
              <a:t>of Niagara </a:t>
            </a:r>
            <a:r>
              <a:rPr lang="en-US" dirty="0" smtClean="0">
                <a:solidFill>
                  <a:schemeClr val="tx1">
                    <a:lumMod val="75000"/>
                    <a:lumOff val="25000"/>
                  </a:schemeClr>
                </a:solidFill>
                <a:latin typeface="Garamond" panose="02020404030301010803" pitchFamily="18" charset="0"/>
              </a:rPr>
              <a:t>Falls, Department </a:t>
            </a:r>
            <a:r>
              <a:rPr lang="en-US" dirty="0">
                <a:solidFill>
                  <a:schemeClr val="tx1">
                    <a:lumMod val="75000"/>
                    <a:lumOff val="25000"/>
                  </a:schemeClr>
                </a:solidFill>
                <a:latin typeface="Garamond" panose="02020404030301010803" pitchFamily="18" charset="0"/>
              </a:rPr>
              <a:t>of Planning and </a:t>
            </a:r>
            <a:r>
              <a:rPr lang="en-US" dirty="0" smtClean="0">
                <a:solidFill>
                  <a:schemeClr val="tx1">
                    <a:lumMod val="75000"/>
                    <a:lumOff val="25000"/>
                  </a:schemeClr>
                </a:solidFill>
                <a:latin typeface="Garamond" panose="02020404030301010803" pitchFamily="18" charset="0"/>
              </a:rPr>
              <a:t>Economic Development</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rPr>
              <a:t>Cornell </a:t>
            </a:r>
            <a:r>
              <a:rPr lang="en-US" dirty="0">
                <a:solidFill>
                  <a:schemeClr val="tx1">
                    <a:lumMod val="75000"/>
                    <a:lumOff val="25000"/>
                  </a:schemeClr>
                </a:solidFill>
                <a:latin typeface="Garamond" panose="02020404030301010803" pitchFamily="18" charset="0"/>
              </a:rPr>
              <a:t>University</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Great Lakes and St. Lawrence </a:t>
            </a:r>
            <a:r>
              <a:rPr lang="en-US" dirty="0" smtClean="0">
                <a:solidFill>
                  <a:schemeClr val="tx1">
                    <a:lumMod val="75000"/>
                    <a:lumOff val="25000"/>
                  </a:schemeClr>
                </a:solidFill>
                <a:latin typeface="Garamond" panose="02020404030301010803" pitchFamily="18" charset="0"/>
              </a:rPr>
              <a:t>    Cities </a:t>
            </a:r>
            <a:r>
              <a:rPr lang="en-US" dirty="0">
                <a:solidFill>
                  <a:schemeClr val="tx1">
                    <a:lumMod val="75000"/>
                    <a:lumOff val="25000"/>
                  </a:schemeClr>
                </a:solidFill>
                <a:latin typeface="Garamond" panose="02020404030301010803" pitchFamily="18" charset="0"/>
              </a:rPr>
              <a:t>Initiative</a:t>
            </a:r>
          </a:p>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rPr>
              <a:t>University of Michigan</a:t>
            </a:r>
          </a:p>
        </p:txBody>
      </p:sp>
      <p:sp>
        <p:nvSpPr>
          <p:cNvPr id="70" name="Text Placeholder 16"/>
          <p:cNvSpPr txBox="1">
            <a:spLocks/>
          </p:cNvSpPr>
          <p:nvPr/>
        </p:nvSpPr>
        <p:spPr>
          <a:xfrm>
            <a:off x="12801600" y="27341549"/>
            <a:ext cx="11430000" cy="362279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Tom DeSantis and Alan Nusbaum</a:t>
            </a:r>
            <a:r>
              <a:rPr lang="en-US" dirty="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City </a:t>
            </a:r>
            <a:r>
              <a:rPr lang="en-US" dirty="0">
                <a:solidFill>
                  <a:schemeClr val="tx1">
                    <a:lumMod val="75000"/>
                    <a:lumOff val="25000"/>
                  </a:schemeClr>
                </a:solidFill>
                <a:latin typeface="Garamond" panose="02020404030301010803" pitchFamily="18" charset="0"/>
              </a:rPr>
              <a:t>of Niagara Falls</a:t>
            </a:r>
          </a:p>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Melissa Soline</a:t>
            </a:r>
            <a:r>
              <a:rPr lang="en-US" dirty="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Great </a:t>
            </a:r>
            <a:r>
              <a:rPr lang="en-US" dirty="0">
                <a:solidFill>
                  <a:schemeClr val="tx1">
                    <a:lumMod val="75000"/>
                    <a:lumOff val="25000"/>
                  </a:schemeClr>
                </a:solidFill>
                <a:latin typeface="Garamond" panose="02020404030301010803" pitchFamily="18" charset="0"/>
              </a:rPr>
              <a:t>Lakes and St. Lawrence Cities Initiative </a:t>
            </a:r>
          </a:p>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Dr. Scott </a:t>
            </a:r>
            <a:r>
              <a:rPr lang="en-US" b="1" dirty="0" smtClean="0">
                <a:solidFill>
                  <a:srgbClr val="3F4268"/>
                </a:solidFill>
                <a:latin typeface="Garamond" panose="02020404030301010803" pitchFamily="18" charset="0"/>
              </a:rPr>
              <a:t>Steinschneider</a:t>
            </a:r>
            <a:r>
              <a:rPr lang="en-US" dirty="0">
                <a:solidFill>
                  <a:schemeClr val="tx1">
                    <a:lumMod val="75000"/>
                    <a:lumOff val="25000"/>
                  </a:schemeClr>
                </a:solidFill>
                <a:latin typeface="Garamond" panose="02020404030301010803" pitchFamily="18" charset="0"/>
              </a:rPr>
              <a:t>,</a:t>
            </a:r>
            <a:r>
              <a:rPr lang="en-US" dirty="0" smtClean="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Cornell University</a:t>
            </a:r>
          </a:p>
          <a:p>
            <a:pPr>
              <a:lnSpc>
                <a:spcPct val="100000"/>
              </a:lnSpc>
              <a:spcBef>
                <a:spcPts val="0"/>
              </a:spcBef>
              <a:spcAft>
                <a:spcPts val="600"/>
              </a:spcAft>
              <a:buClr>
                <a:srgbClr val="3F4268"/>
              </a:buClr>
            </a:pPr>
            <a:r>
              <a:rPr lang="en-US" b="1" dirty="0" smtClean="0">
                <a:solidFill>
                  <a:srgbClr val="3F4268"/>
                </a:solidFill>
                <a:latin typeface="Garamond" panose="02020404030301010803" pitchFamily="18" charset="0"/>
              </a:rPr>
              <a:t>Dr. Drew Gronewold</a:t>
            </a:r>
            <a:r>
              <a:rPr lang="en-US" dirty="0" smtClean="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University of </a:t>
            </a:r>
            <a:r>
              <a:rPr lang="en-US" dirty="0" smtClean="0">
                <a:solidFill>
                  <a:schemeClr val="tx1">
                    <a:lumMod val="75000"/>
                    <a:lumOff val="25000"/>
                  </a:schemeClr>
                </a:solidFill>
                <a:latin typeface="Garamond" panose="02020404030301010803" pitchFamily="18" charset="0"/>
              </a:rPr>
              <a:t>Michigan</a:t>
            </a:r>
          </a:p>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Dr. </a:t>
            </a:r>
            <a:r>
              <a:rPr lang="en-US" b="1" dirty="0" smtClean="0">
                <a:solidFill>
                  <a:srgbClr val="3F4268"/>
                </a:solidFill>
                <a:latin typeface="Garamond" panose="02020404030301010803" pitchFamily="18" charset="0"/>
              </a:rPr>
              <a:t>Cédric </a:t>
            </a:r>
            <a:r>
              <a:rPr lang="en-US" b="1" dirty="0">
                <a:solidFill>
                  <a:srgbClr val="3F4268"/>
                </a:solidFill>
                <a:latin typeface="Garamond" panose="02020404030301010803" pitchFamily="18" charset="0"/>
              </a:rPr>
              <a:t>Fichot</a:t>
            </a:r>
            <a:r>
              <a:rPr lang="en-US" dirty="0">
                <a:solidFill>
                  <a:schemeClr val="tx1">
                    <a:lumMod val="75000"/>
                    <a:lumOff val="25000"/>
                  </a:schemeClr>
                </a:solidFill>
                <a:latin typeface="Garamond" panose="02020404030301010803" pitchFamily="18" charset="0"/>
              </a:rPr>
              <a:t>, Boston University </a:t>
            </a:r>
            <a:endParaRPr lang="en-US"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b="1" dirty="0" smtClean="0">
                <a:solidFill>
                  <a:srgbClr val="3F4268"/>
                </a:solidFill>
                <a:latin typeface="Garamond" panose="02020404030301010803" pitchFamily="18" charset="0"/>
              </a:rPr>
              <a:t>Zachary Bengtsson</a:t>
            </a:r>
            <a:r>
              <a:rPr lang="en-US" dirty="0" smtClean="0">
                <a:solidFill>
                  <a:schemeClr val="tx1">
                    <a:lumMod val="75000"/>
                    <a:lumOff val="25000"/>
                  </a:schemeClr>
                </a:solidFill>
                <a:latin typeface="Garamond" panose="02020404030301010803" pitchFamily="18" charset="0"/>
              </a:rPr>
              <a:t>, DEVELOP Massachusetts – Boston Node</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b="1" dirty="0" smtClean="0">
                <a:solidFill>
                  <a:srgbClr val="3F4268"/>
                </a:solidFill>
                <a:latin typeface="Garamond" panose="02020404030301010803" pitchFamily="18" charset="0"/>
              </a:rPr>
              <a:t>Lake Ontario Disasters Team</a:t>
            </a:r>
            <a:r>
              <a:rPr lang="en-US" dirty="0" smtClean="0">
                <a:solidFill>
                  <a:schemeClr val="tx1">
                    <a:lumMod val="75000"/>
                    <a:lumOff val="25000"/>
                  </a:schemeClr>
                </a:solidFill>
                <a:latin typeface="Garamond" panose="02020404030301010803" pitchFamily="18" charset="0"/>
              </a:rPr>
              <a:t>, DEVELOP Arizona – Tempe Node</a:t>
            </a:r>
            <a:endParaRPr lang="en-US" dirty="0">
              <a:solidFill>
                <a:schemeClr val="tx1">
                  <a:lumMod val="75000"/>
                  <a:lumOff val="25000"/>
                </a:schemeClr>
              </a:solidFill>
              <a:latin typeface="Garamond" panose="02020404030301010803" pitchFamily="18" charset="0"/>
            </a:endParaRPr>
          </a:p>
        </p:txBody>
      </p:sp>
      <p:sp>
        <p:nvSpPr>
          <p:cNvPr id="6" name="Rectangle 5"/>
          <p:cNvSpPr/>
          <p:nvPr/>
        </p:nvSpPr>
        <p:spPr>
          <a:xfrm>
            <a:off x="896666" y="5080174"/>
            <a:ext cx="11465466" cy="6986528"/>
          </a:xfrm>
          <a:prstGeom prst="rect">
            <a:avLst/>
          </a:prstGeom>
        </p:spPr>
        <p:txBody>
          <a:bodyPr wrap="square">
            <a:spAutoFit/>
          </a:bodyPr>
          <a:lstStyle/>
          <a:p>
            <a:r>
              <a:rPr lang="en-US" sz="2800" dirty="0">
                <a:solidFill>
                  <a:schemeClr val="tx1">
                    <a:lumMod val="75000"/>
                    <a:lumOff val="25000"/>
                  </a:schemeClr>
                </a:solidFill>
                <a:latin typeface="Garamond" panose="02020404030301010803" pitchFamily="18" charset="0"/>
              </a:rPr>
              <a:t>Approximately 11 million people reside in the Lake Ontario watershed. Extreme high water levels in the spring of 2017 caused severe flood damage to communities off the coast of Lake Ontario. Niagara Falls drainage infrastructure did not accommodate floodwater inundation, which led to the destruction of property and unsafe conditions for residents. City management required further assessment of maximum flood extent and regional impacts in order to determine high flood risk areas. The Niagara Falls Disasters team partnered with the City of Niagara Falls, the Great Lakes and St. Lawrence Cities Initiative, Cornell University, and University of Michigan to map flood extent and create tools to assess relevant environmental parameters used in</a:t>
            </a:r>
            <a:r>
              <a:rPr lang="en-US" sz="2800" i="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flood risk evaluation. The team used Google Earth Engine to identify river and coastline changes in the Niagara Falls, NY region. Additionally, the team evaluated various environmental parameters derived from NASA Earth observations, including snow and ice cover, precipitation, and soil moisture, and generated time series analyses for the months prior to and during the 2017 flood event. These products will allow the partners to better prepare at-risk communities for future extreme weather events.</a:t>
            </a:r>
          </a:p>
        </p:txBody>
      </p:sp>
      <p:grpSp>
        <p:nvGrpSpPr>
          <p:cNvPr id="31" name="Group 30"/>
          <p:cNvGrpSpPr/>
          <p:nvPr/>
        </p:nvGrpSpPr>
        <p:grpSpPr>
          <a:xfrm>
            <a:off x="9649643" y="27670906"/>
            <a:ext cx="2834640" cy="2676034"/>
            <a:chOff x="9472219" y="27670906"/>
            <a:chExt cx="2834640" cy="2676034"/>
          </a:xfrm>
        </p:grpSpPr>
        <p:pic>
          <p:nvPicPr>
            <p:cNvPr id="46" name="Picture 4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837979" y="27670906"/>
              <a:ext cx="2103120" cy="2103120"/>
            </a:xfrm>
            <a:prstGeom prst="rect">
              <a:avLst/>
            </a:prstGeom>
          </p:spPr>
        </p:pic>
        <p:sp>
          <p:nvSpPr>
            <p:cNvPr id="47" name="Text Placeholder 16"/>
            <p:cNvSpPr txBox="1">
              <a:spLocks/>
            </p:cNvSpPr>
            <p:nvPr/>
          </p:nvSpPr>
          <p:spPr>
            <a:xfrm>
              <a:off x="9472219" y="29839109"/>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smtClean="0">
                  <a:solidFill>
                    <a:schemeClr val="tx1">
                      <a:lumMod val="75000"/>
                      <a:lumOff val="25000"/>
                    </a:schemeClr>
                  </a:solidFill>
                  <a:latin typeface="Garamond" panose="02020404030301010803" pitchFamily="18" charset="0"/>
                </a:rPr>
                <a:t>Oyut Amarjargal</a:t>
              </a:r>
            </a:p>
          </p:txBody>
        </p:sp>
        <p:pic>
          <p:nvPicPr>
            <p:cNvPr id="28" name="Picture 27"/>
            <p:cNvPicPr preferRelativeResize="0">
              <a:picLocks/>
            </p:cNvPicPr>
            <p:nvPr/>
          </p:nvPicPr>
          <p:blipFill rotWithShape="1">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l="8805" t="3923" r="24527" b="9461"/>
            <a:stretch/>
          </p:blipFill>
          <p:spPr>
            <a:xfrm rot="5400000">
              <a:off x="10066579" y="27899506"/>
              <a:ext cx="1645920" cy="1645920"/>
            </a:xfrm>
            <a:prstGeom prst="flowChartConnector">
              <a:avLst/>
            </a:prstGeom>
          </p:spPr>
        </p:pic>
      </p:grpSp>
      <p:pic>
        <p:nvPicPr>
          <p:cNvPr id="82" name="Google Shape;182;p22"/>
          <p:cNvPicPr preferRelativeResize="0"/>
          <p:nvPr/>
        </p:nvPicPr>
        <p:blipFill>
          <a:blip r:embed="rId13">
            <a:alphaModFix/>
          </a:blip>
          <a:stretch>
            <a:fillRect/>
          </a:stretch>
        </p:blipFill>
        <p:spPr>
          <a:xfrm>
            <a:off x="9834074" y="31860617"/>
            <a:ext cx="2035011" cy="1531935"/>
          </a:xfrm>
          <a:prstGeom prst="rect">
            <a:avLst/>
          </a:prstGeom>
          <a:noFill/>
          <a:ln>
            <a:noFill/>
          </a:ln>
          <a:effectLst>
            <a:outerShdw blurRad="57150" dist="19050" dir="5400000" algn="bl" rotWithShape="0">
              <a:srgbClr val="000000">
                <a:alpha val="50000"/>
              </a:srgbClr>
            </a:outerShdw>
          </a:effectLst>
        </p:spPr>
      </p:pic>
      <p:grpSp>
        <p:nvGrpSpPr>
          <p:cNvPr id="117" name="Group 116"/>
          <p:cNvGrpSpPr/>
          <p:nvPr/>
        </p:nvGrpSpPr>
        <p:grpSpPr>
          <a:xfrm>
            <a:off x="557910" y="12156196"/>
            <a:ext cx="10408182" cy="5698501"/>
            <a:chOff x="13008664" y="7564553"/>
            <a:chExt cx="10408182" cy="5698501"/>
          </a:xfrm>
        </p:grpSpPr>
        <p:pic>
          <p:nvPicPr>
            <p:cNvPr id="74" name="Picture 73"/>
            <p:cNvPicPr>
              <a:picLocks noChangeAspect="1"/>
            </p:cNvPicPr>
            <p:nvPr/>
          </p:nvPicPr>
          <p:blipFill rotWithShape="1">
            <a:blip r:embed="rId14">
              <a:extLst>
                <a:ext uri="{28A0092B-C50C-407E-A947-70E740481C1C}">
                  <a14:useLocalDpi xmlns:a14="http://schemas.microsoft.com/office/drawing/2010/main" val="0"/>
                </a:ext>
              </a:extLst>
            </a:blip>
            <a:srcRect l="27777" t="33993" r="13029" b="11355"/>
            <a:stretch/>
          </p:blipFill>
          <p:spPr>
            <a:xfrm>
              <a:off x="13247742" y="8879285"/>
              <a:ext cx="4748103" cy="4383769"/>
            </a:xfrm>
            <a:prstGeom prst="rect">
              <a:avLst/>
            </a:prstGeom>
            <a:effectLst>
              <a:softEdge rad="127000"/>
            </a:effectLst>
          </p:spPr>
        </p:pic>
        <p:cxnSp>
          <p:nvCxnSpPr>
            <p:cNvPr id="75" name="Straight Connector 74"/>
            <p:cNvCxnSpPr/>
            <p:nvPr/>
          </p:nvCxnSpPr>
          <p:spPr>
            <a:xfrm flipV="1">
              <a:off x="14444434" y="7636017"/>
              <a:ext cx="4475762" cy="3233208"/>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14494153" y="10981606"/>
              <a:ext cx="4426043" cy="1833516"/>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13008664" y="9700486"/>
              <a:ext cx="1388865"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Century Gothic" panose="020B0502020202020204" pitchFamily="34" charset="0"/>
                </a:rPr>
                <a:t>Lake </a:t>
              </a:r>
            </a:p>
            <a:p>
              <a:pPr algn="ctr"/>
              <a:r>
                <a:rPr lang="en-US" sz="1200" dirty="0" smtClean="0">
                  <a:solidFill>
                    <a:schemeClr val="tx1">
                      <a:lumMod val="75000"/>
                      <a:lumOff val="25000"/>
                    </a:schemeClr>
                  </a:solidFill>
                  <a:latin typeface="Century Gothic" panose="020B0502020202020204" pitchFamily="34" charset="0"/>
                </a:rPr>
                <a:t>Huron</a:t>
              </a:r>
            </a:p>
          </p:txBody>
        </p:sp>
        <p:sp>
          <p:nvSpPr>
            <p:cNvPr id="78" name="TextBox 77"/>
            <p:cNvSpPr txBox="1"/>
            <p:nvPr/>
          </p:nvSpPr>
          <p:spPr>
            <a:xfrm>
              <a:off x="13076122" y="11172447"/>
              <a:ext cx="1388865"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Century Gothic" panose="020B0502020202020204" pitchFamily="34" charset="0"/>
                </a:rPr>
                <a:t>Lake </a:t>
              </a:r>
            </a:p>
            <a:p>
              <a:pPr algn="ctr"/>
              <a:r>
                <a:rPr lang="en-US" sz="1200" dirty="0" smtClean="0">
                  <a:solidFill>
                    <a:schemeClr val="tx1">
                      <a:lumMod val="75000"/>
                      <a:lumOff val="25000"/>
                    </a:schemeClr>
                  </a:solidFill>
                  <a:latin typeface="Century Gothic" panose="020B0502020202020204" pitchFamily="34" charset="0"/>
                </a:rPr>
                <a:t>Erie</a:t>
              </a:r>
            </a:p>
          </p:txBody>
        </p:sp>
        <p:sp>
          <p:nvSpPr>
            <p:cNvPr id="79" name="TextBox 78"/>
            <p:cNvSpPr txBox="1"/>
            <p:nvPr/>
          </p:nvSpPr>
          <p:spPr>
            <a:xfrm>
              <a:off x="14243849" y="9371846"/>
              <a:ext cx="1388865" cy="461665"/>
            </a:xfrm>
            <a:prstGeom prst="rect">
              <a:avLst/>
            </a:prstGeom>
            <a:noFill/>
          </p:spPr>
          <p:txBody>
            <a:bodyPr wrap="square" rtlCol="0">
              <a:spAutoFit/>
            </a:bodyPr>
            <a:lstStyle/>
            <a:p>
              <a:pPr algn="ctr"/>
              <a:r>
                <a:rPr lang="en-US" sz="1200" i="1" dirty="0" smtClean="0">
                  <a:solidFill>
                    <a:schemeClr val="tx1">
                      <a:lumMod val="75000"/>
                      <a:lumOff val="25000"/>
                    </a:schemeClr>
                  </a:solidFill>
                  <a:latin typeface="Century Gothic" panose="020B0502020202020204" pitchFamily="34" charset="0"/>
                </a:rPr>
                <a:t> </a:t>
              </a:r>
            </a:p>
            <a:p>
              <a:pPr algn="ctr"/>
              <a:r>
                <a:rPr lang="en-US" sz="1200" i="1" dirty="0" smtClean="0">
                  <a:solidFill>
                    <a:schemeClr val="tx1">
                      <a:lumMod val="75000"/>
                      <a:lumOff val="25000"/>
                    </a:schemeClr>
                  </a:solidFill>
                  <a:latin typeface="Century Gothic" panose="020B0502020202020204" pitchFamily="34" charset="0"/>
                </a:rPr>
                <a:t>CANADA</a:t>
              </a:r>
            </a:p>
          </p:txBody>
        </p:sp>
        <p:sp>
          <p:nvSpPr>
            <p:cNvPr id="80" name="TextBox 79"/>
            <p:cNvSpPr txBox="1"/>
            <p:nvPr/>
          </p:nvSpPr>
          <p:spPr>
            <a:xfrm>
              <a:off x="13980328" y="12506674"/>
              <a:ext cx="1388865" cy="461665"/>
            </a:xfrm>
            <a:prstGeom prst="rect">
              <a:avLst/>
            </a:prstGeom>
            <a:noFill/>
          </p:spPr>
          <p:txBody>
            <a:bodyPr wrap="square" rtlCol="0">
              <a:spAutoFit/>
            </a:bodyPr>
            <a:lstStyle/>
            <a:p>
              <a:pPr algn="ctr"/>
              <a:r>
                <a:rPr lang="en-US" sz="1200" i="1" dirty="0" smtClean="0">
                  <a:solidFill>
                    <a:schemeClr val="tx1">
                      <a:lumMod val="75000"/>
                      <a:lumOff val="25000"/>
                    </a:schemeClr>
                  </a:solidFill>
                  <a:latin typeface="Century Gothic" panose="020B0502020202020204" pitchFamily="34" charset="0"/>
                </a:rPr>
                <a:t> </a:t>
              </a:r>
            </a:p>
            <a:p>
              <a:pPr algn="ctr"/>
              <a:r>
                <a:rPr lang="en-US" sz="1200" i="1" dirty="0" smtClean="0">
                  <a:solidFill>
                    <a:schemeClr val="tx1">
                      <a:lumMod val="75000"/>
                      <a:lumOff val="25000"/>
                    </a:schemeClr>
                  </a:solidFill>
                  <a:latin typeface="Century Gothic" panose="020B0502020202020204" pitchFamily="34" charset="0"/>
                </a:rPr>
                <a:t>UNITED STATES</a:t>
              </a:r>
            </a:p>
          </p:txBody>
        </p:sp>
        <p:pic>
          <p:nvPicPr>
            <p:cNvPr id="72" name="Picture 71"/>
            <p:cNvPicPr>
              <a:picLocks noChangeAspect="1"/>
            </p:cNvPicPr>
            <p:nvPr/>
          </p:nvPicPr>
          <p:blipFill rotWithShape="1">
            <a:blip r:embed="rId15">
              <a:extLst>
                <a:ext uri="{28A0092B-C50C-407E-A947-70E740481C1C}">
                  <a14:useLocalDpi xmlns:a14="http://schemas.microsoft.com/office/drawing/2010/main" val="0"/>
                </a:ext>
              </a:extLst>
            </a:blip>
            <a:srcRect l="6275" t="26111" r="55516" b="28715"/>
            <a:stretch/>
          </p:blipFill>
          <p:spPr>
            <a:xfrm>
              <a:off x="18901667" y="7564553"/>
              <a:ext cx="4515179" cy="5338259"/>
            </a:xfrm>
            <a:prstGeom prst="rect">
              <a:avLst/>
            </a:prstGeom>
            <a:ln>
              <a:noFill/>
            </a:ln>
            <a:effectLst>
              <a:outerShdw blurRad="190500" algn="tl" rotWithShape="0">
                <a:srgbClr val="000000">
                  <a:alpha val="70000"/>
                </a:srgbClr>
              </a:outerShdw>
            </a:effectLst>
          </p:spPr>
        </p:pic>
        <p:sp>
          <p:nvSpPr>
            <p:cNvPr id="84" name="TextBox 83"/>
            <p:cNvSpPr txBox="1"/>
            <p:nvPr/>
          </p:nvSpPr>
          <p:spPr>
            <a:xfrm>
              <a:off x="14494153" y="10489297"/>
              <a:ext cx="1388865"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Century Gothic" panose="020B0502020202020204" pitchFamily="34" charset="0"/>
                </a:rPr>
                <a:t>Lake </a:t>
              </a:r>
            </a:p>
            <a:p>
              <a:pPr algn="ctr"/>
              <a:r>
                <a:rPr lang="en-US" sz="1200" dirty="0" smtClean="0">
                  <a:solidFill>
                    <a:schemeClr val="tx1">
                      <a:lumMod val="75000"/>
                      <a:lumOff val="25000"/>
                    </a:schemeClr>
                  </a:solidFill>
                  <a:latin typeface="Century Gothic" panose="020B0502020202020204" pitchFamily="34" charset="0"/>
                </a:rPr>
                <a:t>Ontario</a:t>
              </a:r>
            </a:p>
          </p:txBody>
        </p:sp>
      </p:grpSp>
      <p:grpSp>
        <p:nvGrpSpPr>
          <p:cNvPr id="8" name="Group 7"/>
          <p:cNvGrpSpPr/>
          <p:nvPr/>
        </p:nvGrpSpPr>
        <p:grpSpPr>
          <a:xfrm>
            <a:off x="12779670" y="15996964"/>
            <a:ext cx="7595387" cy="6397034"/>
            <a:chOff x="12847910" y="15996964"/>
            <a:chExt cx="7595387" cy="6397034"/>
          </a:xfrm>
        </p:grpSpPr>
        <p:pic>
          <p:nvPicPr>
            <p:cNvPr id="104" name="Picture 103"/>
            <p:cNvPicPr>
              <a:picLocks noChangeAspect="1"/>
            </p:cNvPicPr>
            <p:nvPr/>
          </p:nvPicPr>
          <p:blipFill rotWithShape="1">
            <a:blip r:embed="rId16">
              <a:extLst>
                <a:ext uri="{28A0092B-C50C-407E-A947-70E740481C1C}">
                  <a14:useLocalDpi xmlns:a14="http://schemas.microsoft.com/office/drawing/2010/main" val="0"/>
                </a:ext>
              </a:extLst>
            </a:blip>
            <a:srcRect l="10932"/>
            <a:stretch/>
          </p:blipFill>
          <p:spPr>
            <a:xfrm>
              <a:off x="12847910" y="16683941"/>
              <a:ext cx="4271661" cy="5710057"/>
            </a:xfrm>
            <a:prstGeom prst="rect">
              <a:avLst/>
            </a:prstGeom>
            <a:effectLst>
              <a:softEdge rad="31750"/>
            </a:effectLst>
          </p:spPr>
        </p:pic>
        <p:cxnSp>
          <p:nvCxnSpPr>
            <p:cNvPr id="105" name="Straight Arrow Connector 104"/>
            <p:cNvCxnSpPr/>
            <p:nvPr/>
          </p:nvCxnSpPr>
          <p:spPr>
            <a:xfrm flipV="1">
              <a:off x="14915204" y="15996964"/>
              <a:ext cx="1721929" cy="3763618"/>
            </a:xfrm>
            <a:prstGeom prst="straightConnector1">
              <a:avLst/>
            </a:prstGeom>
            <a:noFill/>
            <a:ln w="28575" cap="flat" cmpd="sng" algn="ctr">
              <a:solidFill>
                <a:srgbClr val="FFFF00"/>
              </a:solidFill>
              <a:prstDash val="solid"/>
              <a:tailEnd type="none"/>
            </a:ln>
            <a:effectLst/>
          </p:spPr>
        </p:cxnSp>
        <p:sp>
          <p:nvSpPr>
            <p:cNvPr id="106" name="Rectangle 105"/>
            <p:cNvSpPr/>
            <p:nvPr/>
          </p:nvSpPr>
          <p:spPr>
            <a:xfrm>
              <a:off x="13493859" y="19716948"/>
              <a:ext cx="1426029" cy="158567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p:nvPr/>
          </p:nvCxnSpPr>
          <p:spPr>
            <a:xfrm flipV="1">
              <a:off x="14932216" y="19874728"/>
              <a:ext cx="1752696" cy="1427890"/>
            </a:xfrm>
            <a:prstGeom prst="straightConnector1">
              <a:avLst/>
            </a:prstGeom>
            <a:noFill/>
            <a:ln w="28575" cap="flat" cmpd="sng" algn="ctr">
              <a:solidFill>
                <a:srgbClr val="FFFF00"/>
              </a:solidFill>
              <a:prstDash val="solid"/>
              <a:tailEnd type="none"/>
            </a:ln>
            <a:effectLst/>
          </p:spPr>
        </p:cxnSp>
        <p:pic>
          <p:nvPicPr>
            <p:cNvPr id="108" name="Picture 10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633446" y="15996964"/>
              <a:ext cx="3485424" cy="3877763"/>
            </a:xfrm>
            <a:prstGeom prst="rect">
              <a:avLst/>
            </a:prstGeom>
            <a:effectLst>
              <a:outerShdw blurRad="63500" sx="102000" sy="102000" algn="ctr" rotWithShape="0">
                <a:prstClr val="black">
                  <a:alpha val="40000"/>
                </a:prstClr>
              </a:outerShdw>
            </a:effectLst>
          </p:spPr>
        </p:pic>
        <p:sp>
          <p:nvSpPr>
            <p:cNvPr id="109" name="Rectangle 108"/>
            <p:cNvSpPr/>
            <p:nvPr/>
          </p:nvSpPr>
          <p:spPr>
            <a:xfrm>
              <a:off x="17119717" y="20963021"/>
              <a:ext cx="2772061" cy="1323439"/>
            </a:xfrm>
            <a:prstGeom prst="rect">
              <a:avLst/>
            </a:prstGeom>
          </p:spPr>
          <p:txBody>
            <a:bodyPr wrap="square">
              <a:spAutoFit/>
            </a:bodyPr>
            <a:lstStyle/>
            <a:p>
              <a:pPr>
                <a:spcAft>
                  <a:spcPts val="600"/>
                </a:spcAft>
                <a:buClr>
                  <a:srgbClr val="3F4268"/>
                </a:buClr>
              </a:pPr>
              <a:r>
                <a:rPr lang="en-US" sz="1600" i="1" dirty="0" smtClean="0">
                  <a:solidFill>
                    <a:schemeClr val="tx1">
                      <a:lumMod val="75000"/>
                      <a:lumOff val="25000"/>
                    </a:schemeClr>
                  </a:solidFill>
                  <a:latin typeface="+mj-lt"/>
                  <a:ea typeface="Century Gothic" charset="0"/>
                  <a:cs typeface="Century Gothic" charset="0"/>
                </a:rPr>
                <a:t>Figure </a:t>
              </a:r>
              <a:r>
                <a:rPr lang="en-US" sz="1600" i="1" dirty="0" smtClean="0">
                  <a:solidFill>
                    <a:schemeClr val="tx1">
                      <a:lumMod val="75000"/>
                      <a:lumOff val="25000"/>
                    </a:schemeClr>
                  </a:solidFill>
                  <a:latin typeface="+mj-lt"/>
                  <a:ea typeface="Century Gothic" charset="0"/>
                  <a:cs typeface="Century Gothic" charset="0"/>
                </a:rPr>
                <a:t>2</a:t>
              </a:r>
              <a:r>
                <a:rPr lang="en-US" sz="1600" dirty="0">
                  <a:solidFill>
                    <a:schemeClr val="tx1">
                      <a:lumMod val="75000"/>
                      <a:lumOff val="25000"/>
                    </a:schemeClr>
                  </a:solidFill>
                  <a:latin typeface="+mj-lt"/>
                  <a:ea typeface="Century Gothic" charset="0"/>
                  <a:cs typeface="Century Gothic" charset="0"/>
                </a:rPr>
                <a:t>.</a:t>
              </a:r>
              <a:r>
                <a:rPr lang="en-US" sz="1600" dirty="0" smtClean="0">
                  <a:solidFill>
                    <a:schemeClr val="tx1">
                      <a:lumMod val="75000"/>
                      <a:lumOff val="25000"/>
                    </a:schemeClr>
                  </a:solidFill>
                  <a:latin typeface="+mj-lt"/>
                  <a:ea typeface="Century Gothic" charset="0"/>
                  <a:cs typeface="Century Gothic" charset="0"/>
                </a:rPr>
                <a:t> </a:t>
              </a:r>
              <a:r>
                <a:rPr lang="en-US" sz="1600" dirty="0" smtClean="0">
                  <a:solidFill>
                    <a:schemeClr val="tx1">
                      <a:lumMod val="75000"/>
                      <a:lumOff val="25000"/>
                    </a:schemeClr>
                  </a:solidFill>
                  <a:latin typeface="+mj-lt"/>
                  <a:ea typeface="Century Gothic" charset="0"/>
                  <a:cs typeface="Century Gothic" charset="0"/>
                </a:rPr>
                <a:t>Tasseled Cap wet</a:t>
              </a:r>
              <a:r>
                <a:rPr lang="en-US" sz="1600" i="1" dirty="0" smtClean="0">
                  <a:solidFill>
                    <a:schemeClr val="tx1">
                      <a:lumMod val="75000"/>
                      <a:lumOff val="25000"/>
                    </a:schemeClr>
                  </a:solidFill>
                  <a:latin typeface="+mj-lt"/>
                  <a:ea typeface="Century Gothic" charset="0"/>
                  <a:cs typeface="Century Gothic" charset="0"/>
                </a:rPr>
                <a:t> </a:t>
              </a:r>
              <a:r>
                <a:rPr lang="en-US" sz="1600" dirty="0" smtClean="0">
                  <a:solidFill>
                    <a:schemeClr val="tx1">
                      <a:lumMod val="75000"/>
                      <a:lumOff val="25000"/>
                    </a:schemeClr>
                  </a:solidFill>
                  <a:latin typeface="+mj-lt"/>
                  <a:ea typeface="Century Gothic" charset="0"/>
                  <a:cs typeface="Century Gothic" charset="0"/>
                </a:rPr>
                <a:t>areas for April 2017 shown in red overlaid with 2016 </a:t>
              </a:r>
              <a:r>
                <a:rPr lang="en-US" sz="1600" dirty="0">
                  <a:solidFill>
                    <a:schemeClr val="tx1">
                      <a:lumMod val="75000"/>
                      <a:lumOff val="25000"/>
                    </a:schemeClr>
                  </a:solidFill>
                  <a:latin typeface="+mj-lt"/>
                  <a:ea typeface="Century Gothic" charset="0"/>
                  <a:cs typeface="Century Gothic" charset="0"/>
                </a:rPr>
                <a:t>Base Average in </a:t>
              </a:r>
              <a:r>
                <a:rPr lang="en-US" sz="1600" dirty="0" smtClean="0">
                  <a:solidFill>
                    <a:schemeClr val="tx1">
                      <a:lumMod val="75000"/>
                      <a:lumOff val="25000"/>
                    </a:schemeClr>
                  </a:solidFill>
                  <a:latin typeface="+mj-lt"/>
                  <a:ea typeface="Century Gothic" charset="0"/>
                  <a:cs typeface="Century Gothic" charset="0"/>
                </a:rPr>
                <a:t>turquoise.</a:t>
              </a:r>
              <a:endParaRPr lang="en-US" sz="1600" dirty="0">
                <a:solidFill>
                  <a:schemeClr val="tx1">
                    <a:lumMod val="75000"/>
                    <a:lumOff val="25000"/>
                  </a:schemeClr>
                </a:solidFill>
                <a:latin typeface="+mj-lt"/>
                <a:ea typeface="Century Gothic" charset="0"/>
                <a:cs typeface="Century Gothic" charset="0"/>
              </a:endParaRPr>
            </a:p>
          </p:txBody>
        </p:sp>
        <p:sp>
          <p:nvSpPr>
            <p:cNvPr id="133" name="Rounded Rectangle 132"/>
            <p:cNvSpPr/>
            <p:nvPr/>
          </p:nvSpPr>
          <p:spPr>
            <a:xfrm>
              <a:off x="16651101" y="20130611"/>
              <a:ext cx="563574" cy="27126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16661517" y="20507599"/>
              <a:ext cx="563574" cy="271260"/>
            </a:xfrm>
            <a:prstGeom prst="roundRect">
              <a:avLst/>
            </a:prstGeom>
            <a:solidFill>
              <a:srgbClr val="009F9F"/>
            </a:solidFill>
            <a:ln>
              <a:solidFill>
                <a:srgbClr val="00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7194919" y="20092919"/>
              <a:ext cx="3248378" cy="338554"/>
            </a:xfrm>
            <a:prstGeom prst="rect">
              <a:avLst/>
            </a:prstGeom>
          </p:spPr>
          <p:txBody>
            <a:bodyPr wrap="square">
              <a:spAutoFit/>
            </a:bodyPr>
            <a:lstStyle/>
            <a:p>
              <a:pPr>
                <a:spcAft>
                  <a:spcPts val="600"/>
                </a:spcAft>
                <a:buClr>
                  <a:srgbClr val="3F4268"/>
                </a:buClr>
              </a:pPr>
              <a:r>
                <a:rPr lang="en-US" sz="1600" dirty="0" smtClean="0">
                  <a:solidFill>
                    <a:schemeClr val="tx1">
                      <a:lumMod val="75000"/>
                      <a:lumOff val="25000"/>
                    </a:schemeClr>
                  </a:solidFill>
                  <a:latin typeface="+mj-lt"/>
                  <a:ea typeface="Century Gothic" charset="0"/>
                  <a:cs typeface="Century Gothic" charset="0"/>
                </a:rPr>
                <a:t>April 2017 Wetness</a:t>
              </a:r>
              <a:endParaRPr lang="en-US" sz="1600" dirty="0">
                <a:solidFill>
                  <a:schemeClr val="tx1">
                    <a:lumMod val="75000"/>
                    <a:lumOff val="25000"/>
                  </a:schemeClr>
                </a:solidFill>
                <a:latin typeface="+mj-lt"/>
                <a:ea typeface="Century Gothic" charset="0"/>
                <a:cs typeface="Century Gothic" charset="0"/>
              </a:endParaRPr>
            </a:p>
          </p:txBody>
        </p:sp>
        <p:sp>
          <p:nvSpPr>
            <p:cNvPr id="137" name="Rectangle 136"/>
            <p:cNvSpPr/>
            <p:nvPr/>
          </p:nvSpPr>
          <p:spPr>
            <a:xfrm>
              <a:off x="17202386" y="20473436"/>
              <a:ext cx="2488577" cy="338554"/>
            </a:xfrm>
            <a:prstGeom prst="rect">
              <a:avLst/>
            </a:prstGeom>
          </p:spPr>
          <p:txBody>
            <a:bodyPr wrap="square">
              <a:spAutoFit/>
            </a:bodyPr>
            <a:lstStyle/>
            <a:p>
              <a:pPr>
                <a:spcAft>
                  <a:spcPts val="600"/>
                </a:spcAft>
                <a:buClr>
                  <a:srgbClr val="3F4268"/>
                </a:buClr>
              </a:pPr>
              <a:r>
                <a:rPr lang="en-US" sz="1600" dirty="0" smtClean="0">
                  <a:solidFill>
                    <a:schemeClr val="tx1">
                      <a:lumMod val="75000"/>
                      <a:lumOff val="25000"/>
                    </a:schemeClr>
                  </a:solidFill>
                  <a:ea typeface="Century Gothic" charset="0"/>
                  <a:cs typeface="Century Gothic" charset="0"/>
                </a:rPr>
                <a:t>2016 Average Wetness </a:t>
              </a:r>
              <a:endParaRPr lang="en-US" sz="1600" dirty="0">
                <a:solidFill>
                  <a:schemeClr val="tx1">
                    <a:lumMod val="75000"/>
                    <a:lumOff val="25000"/>
                  </a:schemeClr>
                </a:solidFill>
                <a:ea typeface="Century Gothic" charset="0"/>
                <a:cs typeface="Century Gothic" charset="0"/>
              </a:endParaRPr>
            </a:p>
          </p:txBody>
        </p:sp>
      </p:grpSp>
      <p:sp>
        <p:nvSpPr>
          <p:cNvPr id="142" name="Rectangle 141"/>
          <p:cNvSpPr/>
          <p:nvPr/>
        </p:nvSpPr>
        <p:spPr>
          <a:xfrm>
            <a:off x="20037207" y="25201304"/>
            <a:ext cx="4202315" cy="1077218"/>
          </a:xfrm>
          <a:prstGeom prst="rect">
            <a:avLst/>
          </a:prstGeom>
        </p:spPr>
        <p:txBody>
          <a:bodyPr wrap="square">
            <a:spAutoFit/>
          </a:bodyPr>
          <a:lstStyle/>
          <a:p>
            <a:pPr>
              <a:spcAft>
                <a:spcPts val="600"/>
              </a:spcAft>
              <a:buClr>
                <a:srgbClr val="3F4268"/>
              </a:buClr>
            </a:pPr>
            <a:r>
              <a:rPr lang="en-US" sz="1600" i="1" dirty="0" smtClean="0">
                <a:solidFill>
                  <a:schemeClr val="tx1">
                    <a:lumMod val="75000"/>
                    <a:lumOff val="25000"/>
                  </a:schemeClr>
                </a:solidFill>
                <a:latin typeface="+mj-lt"/>
                <a:ea typeface="Century Gothic" charset="0"/>
                <a:cs typeface="Century Gothic" charset="0"/>
              </a:rPr>
              <a:t>Figure </a:t>
            </a:r>
            <a:r>
              <a:rPr lang="en-US" sz="1600" i="1" dirty="0" smtClean="0">
                <a:solidFill>
                  <a:schemeClr val="tx1">
                    <a:lumMod val="75000"/>
                    <a:lumOff val="25000"/>
                  </a:schemeClr>
                </a:solidFill>
                <a:latin typeface="+mj-lt"/>
                <a:ea typeface="Century Gothic" charset="0"/>
                <a:cs typeface="Century Gothic" charset="0"/>
              </a:rPr>
              <a:t>4</a:t>
            </a:r>
            <a:r>
              <a:rPr lang="en-US" sz="1600" dirty="0">
                <a:solidFill>
                  <a:schemeClr val="tx1">
                    <a:lumMod val="75000"/>
                    <a:lumOff val="25000"/>
                  </a:schemeClr>
                </a:solidFill>
                <a:latin typeface="+mj-lt"/>
                <a:ea typeface="Century Gothic" charset="0"/>
                <a:cs typeface="Century Gothic" charset="0"/>
              </a:rPr>
              <a:t>.</a:t>
            </a:r>
            <a:r>
              <a:rPr lang="en-US" sz="1600" dirty="0" smtClean="0">
                <a:solidFill>
                  <a:schemeClr val="tx1">
                    <a:lumMod val="75000"/>
                    <a:lumOff val="25000"/>
                  </a:schemeClr>
                </a:solidFill>
                <a:latin typeface="+mj-lt"/>
                <a:ea typeface="Century Gothic" charset="0"/>
                <a:cs typeface="Century Gothic" charset="0"/>
              </a:rPr>
              <a:t> </a:t>
            </a:r>
            <a:r>
              <a:rPr lang="en-US" sz="1600" dirty="0" smtClean="0">
                <a:solidFill>
                  <a:schemeClr val="tx1">
                    <a:lumMod val="75000"/>
                    <a:lumOff val="25000"/>
                  </a:schemeClr>
                </a:solidFill>
                <a:latin typeface="+mj-lt"/>
                <a:ea typeface="Century Gothic" charset="0"/>
                <a:cs typeface="Century Gothic" charset="0"/>
              </a:rPr>
              <a:t>Cumulative precipitation values were calculated for June 2017, with light blue representing low values and darker blue representing high values.</a:t>
            </a:r>
            <a:endParaRPr lang="en-US" sz="1600" dirty="0">
              <a:solidFill>
                <a:schemeClr val="tx1">
                  <a:lumMod val="75000"/>
                  <a:lumOff val="25000"/>
                </a:schemeClr>
              </a:solidFill>
              <a:latin typeface="+mj-lt"/>
              <a:ea typeface="Century Gothic" charset="0"/>
              <a:cs typeface="Century Gothic" charset="0"/>
            </a:endParaRPr>
          </a:p>
        </p:txBody>
      </p:sp>
      <p:sp>
        <p:nvSpPr>
          <p:cNvPr id="143" name="Rectangle 142"/>
          <p:cNvSpPr/>
          <p:nvPr/>
        </p:nvSpPr>
        <p:spPr>
          <a:xfrm>
            <a:off x="20292601" y="19748433"/>
            <a:ext cx="3905978" cy="1323439"/>
          </a:xfrm>
          <a:prstGeom prst="rect">
            <a:avLst/>
          </a:prstGeom>
        </p:spPr>
        <p:txBody>
          <a:bodyPr wrap="square">
            <a:spAutoFit/>
          </a:bodyPr>
          <a:lstStyle/>
          <a:p>
            <a:pPr>
              <a:spcAft>
                <a:spcPts val="600"/>
              </a:spcAft>
              <a:buClr>
                <a:srgbClr val="3F4268"/>
              </a:buClr>
            </a:pPr>
            <a:r>
              <a:rPr lang="en-US" sz="1600" i="1" dirty="0" smtClean="0">
                <a:solidFill>
                  <a:schemeClr val="tx1">
                    <a:lumMod val="75000"/>
                    <a:lumOff val="25000"/>
                  </a:schemeClr>
                </a:solidFill>
                <a:latin typeface="+mj-lt"/>
                <a:ea typeface="Century Gothic" charset="0"/>
                <a:cs typeface="Century Gothic" charset="0"/>
              </a:rPr>
              <a:t>Figure </a:t>
            </a:r>
            <a:r>
              <a:rPr lang="en-US" sz="1600" i="1" dirty="0" smtClean="0">
                <a:solidFill>
                  <a:schemeClr val="tx1">
                    <a:lumMod val="75000"/>
                    <a:lumOff val="25000"/>
                  </a:schemeClr>
                </a:solidFill>
                <a:latin typeface="+mj-lt"/>
                <a:ea typeface="Century Gothic" charset="0"/>
                <a:cs typeface="Century Gothic" charset="0"/>
              </a:rPr>
              <a:t>3</a:t>
            </a:r>
            <a:r>
              <a:rPr lang="en-US" sz="1600" dirty="0">
                <a:solidFill>
                  <a:schemeClr val="tx1">
                    <a:lumMod val="75000"/>
                    <a:lumOff val="25000"/>
                  </a:schemeClr>
                </a:solidFill>
                <a:latin typeface="+mj-lt"/>
                <a:ea typeface="Century Gothic" charset="0"/>
                <a:cs typeface="Century Gothic" charset="0"/>
              </a:rPr>
              <a:t>.</a:t>
            </a:r>
            <a:r>
              <a:rPr lang="en-US" sz="1600" dirty="0" smtClean="0">
                <a:solidFill>
                  <a:schemeClr val="tx1">
                    <a:lumMod val="75000"/>
                    <a:lumOff val="25000"/>
                  </a:schemeClr>
                </a:solidFill>
                <a:latin typeface="+mj-lt"/>
                <a:ea typeface="Century Gothic" charset="0"/>
                <a:cs typeface="Century Gothic" charset="0"/>
              </a:rPr>
              <a:t> </a:t>
            </a:r>
            <a:r>
              <a:rPr lang="en-US" sz="1600" dirty="0" smtClean="0">
                <a:solidFill>
                  <a:schemeClr val="tx1">
                    <a:lumMod val="75000"/>
                    <a:lumOff val="25000"/>
                  </a:schemeClr>
                </a:solidFill>
                <a:latin typeface="+mj-lt"/>
                <a:ea typeface="Century Gothic" charset="0"/>
                <a:cs typeface="Century Gothic" charset="0"/>
              </a:rPr>
              <a:t>Median snow and ice cover values were calculated for February 2017, with black representing low percentages and purple representing high percentages. </a:t>
            </a:r>
            <a:endParaRPr lang="en-US" sz="1600" dirty="0">
              <a:solidFill>
                <a:schemeClr val="tx1">
                  <a:lumMod val="75000"/>
                  <a:lumOff val="25000"/>
                </a:schemeClr>
              </a:solidFill>
              <a:latin typeface="+mj-lt"/>
              <a:ea typeface="Century Gothic" charset="0"/>
              <a:cs typeface="Century Gothic" charset="0"/>
            </a:endParaRPr>
          </a:p>
        </p:txBody>
      </p:sp>
      <p:sp>
        <p:nvSpPr>
          <p:cNvPr id="144" name="Rectangle 143"/>
          <p:cNvSpPr/>
          <p:nvPr/>
        </p:nvSpPr>
        <p:spPr>
          <a:xfrm>
            <a:off x="12801600" y="25988998"/>
            <a:ext cx="7121927" cy="584775"/>
          </a:xfrm>
          <a:prstGeom prst="rect">
            <a:avLst/>
          </a:prstGeom>
        </p:spPr>
        <p:txBody>
          <a:bodyPr wrap="square">
            <a:spAutoFit/>
          </a:bodyPr>
          <a:lstStyle/>
          <a:p>
            <a:pPr>
              <a:spcAft>
                <a:spcPts val="600"/>
              </a:spcAft>
              <a:buClr>
                <a:srgbClr val="3F4268"/>
              </a:buClr>
            </a:pPr>
            <a:r>
              <a:rPr lang="en-US" sz="1600" i="1" dirty="0" smtClean="0">
                <a:solidFill>
                  <a:schemeClr val="tx1">
                    <a:lumMod val="75000"/>
                    <a:lumOff val="25000"/>
                  </a:schemeClr>
                </a:solidFill>
                <a:latin typeface="+mj-lt"/>
                <a:ea typeface="Century Gothic" charset="0"/>
                <a:cs typeface="Century Gothic" charset="0"/>
              </a:rPr>
              <a:t>Figure </a:t>
            </a:r>
            <a:r>
              <a:rPr lang="en-US" sz="1600" i="1" dirty="0" smtClean="0">
                <a:solidFill>
                  <a:schemeClr val="tx1">
                    <a:lumMod val="75000"/>
                    <a:lumOff val="25000"/>
                  </a:schemeClr>
                </a:solidFill>
                <a:latin typeface="+mj-lt"/>
                <a:ea typeface="Century Gothic" charset="0"/>
                <a:cs typeface="Century Gothic" charset="0"/>
              </a:rPr>
              <a:t>5</a:t>
            </a:r>
            <a:r>
              <a:rPr lang="en-US" sz="1600" dirty="0">
                <a:solidFill>
                  <a:schemeClr val="tx1">
                    <a:lumMod val="75000"/>
                    <a:lumOff val="25000"/>
                  </a:schemeClr>
                </a:solidFill>
                <a:latin typeface="+mj-lt"/>
                <a:ea typeface="Century Gothic" charset="0"/>
                <a:cs typeface="Century Gothic" charset="0"/>
              </a:rPr>
              <a:t>.</a:t>
            </a:r>
            <a:r>
              <a:rPr lang="en-US" sz="1600" dirty="0" smtClean="0">
                <a:solidFill>
                  <a:schemeClr val="tx1">
                    <a:lumMod val="75000"/>
                    <a:lumOff val="25000"/>
                  </a:schemeClr>
                </a:solidFill>
                <a:latin typeface="+mj-lt"/>
                <a:ea typeface="Century Gothic" charset="0"/>
                <a:cs typeface="Century Gothic" charset="0"/>
              </a:rPr>
              <a:t> </a:t>
            </a:r>
            <a:r>
              <a:rPr lang="en-US" sz="1600" dirty="0" smtClean="0">
                <a:solidFill>
                  <a:schemeClr val="tx1">
                    <a:lumMod val="75000"/>
                    <a:lumOff val="25000"/>
                  </a:schemeClr>
                </a:solidFill>
                <a:latin typeface="+mj-lt"/>
                <a:ea typeface="Century Gothic" charset="0"/>
                <a:cs typeface="Century Gothic" charset="0"/>
              </a:rPr>
              <a:t>Soil moisture increases in the months surrounding the Spring 2017 flooding (April to May).  </a:t>
            </a:r>
          </a:p>
        </p:txBody>
      </p:sp>
      <p:graphicFrame>
        <p:nvGraphicFramePr>
          <p:cNvPr id="145" name="Chart 144"/>
          <p:cNvGraphicFramePr>
            <a:graphicFrameLocks noChangeAspect="1"/>
          </p:cNvGraphicFramePr>
          <p:nvPr>
            <p:extLst>
              <p:ext uri="{D42A27DB-BD31-4B8C-83A1-F6EECF244321}">
                <p14:modId xmlns:p14="http://schemas.microsoft.com/office/powerpoint/2010/main" val="832242091"/>
              </p:ext>
            </p:extLst>
          </p:nvPr>
        </p:nvGraphicFramePr>
        <p:xfrm>
          <a:off x="13088188" y="22659056"/>
          <a:ext cx="6872937" cy="3340244"/>
        </p:xfrm>
        <a:graphic>
          <a:graphicData uri="http://schemas.openxmlformats.org/drawingml/2006/chart">
            <c:chart xmlns:c="http://schemas.openxmlformats.org/drawingml/2006/chart" xmlns:r="http://schemas.openxmlformats.org/officeDocument/2006/relationships" r:id="rId18"/>
          </a:graphicData>
        </a:graphic>
      </p:graphicFrame>
      <p:sp>
        <p:nvSpPr>
          <p:cNvPr id="146" name="Rectangle 145"/>
          <p:cNvSpPr/>
          <p:nvPr/>
        </p:nvSpPr>
        <p:spPr>
          <a:xfrm rot="16200000">
            <a:off x="11957632" y="23836357"/>
            <a:ext cx="2003253" cy="307777"/>
          </a:xfrm>
          <a:prstGeom prst="rect">
            <a:avLst/>
          </a:prstGeom>
        </p:spPr>
        <p:txBody>
          <a:bodyPr wrap="square">
            <a:spAutoFit/>
          </a:bodyPr>
          <a:lstStyle/>
          <a:p>
            <a:pPr>
              <a:spcAft>
                <a:spcPts val="600"/>
              </a:spcAft>
              <a:buClr>
                <a:srgbClr val="3F4268"/>
              </a:buClr>
            </a:pPr>
            <a:r>
              <a:rPr lang="en-US" sz="1400" dirty="0" smtClean="0">
                <a:solidFill>
                  <a:schemeClr val="tx1">
                    <a:lumMod val="75000"/>
                    <a:lumOff val="25000"/>
                  </a:schemeClr>
                </a:solidFill>
                <a:latin typeface="+mj-lt"/>
                <a:ea typeface="Century Gothic" charset="0"/>
                <a:cs typeface="Century Gothic" charset="0"/>
              </a:rPr>
              <a:t>Soil Moisture (mm)</a:t>
            </a:r>
          </a:p>
        </p:txBody>
      </p:sp>
      <p:sp>
        <p:nvSpPr>
          <p:cNvPr id="148" name="Rectangle 147"/>
          <p:cNvSpPr/>
          <p:nvPr/>
        </p:nvSpPr>
        <p:spPr>
          <a:xfrm>
            <a:off x="14064047" y="22642742"/>
            <a:ext cx="5057993" cy="307777"/>
          </a:xfrm>
          <a:prstGeom prst="rect">
            <a:avLst/>
          </a:prstGeom>
        </p:spPr>
        <p:txBody>
          <a:bodyPr wrap="square">
            <a:spAutoFit/>
          </a:bodyPr>
          <a:lstStyle/>
          <a:p>
            <a:pPr>
              <a:spcAft>
                <a:spcPts val="600"/>
              </a:spcAft>
              <a:buClr>
                <a:srgbClr val="3F4268"/>
              </a:buClr>
            </a:pPr>
            <a:r>
              <a:rPr lang="en-US" sz="1400" dirty="0" smtClean="0">
                <a:solidFill>
                  <a:schemeClr val="tx1">
                    <a:lumMod val="75000"/>
                    <a:lumOff val="25000"/>
                  </a:schemeClr>
                </a:solidFill>
                <a:latin typeface="+mj-lt"/>
                <a:ea typeface="Century Gothic" charset="0"/>
                <a:cs typeface="Century Gothic" charset="0"/>
              </a:rPr>
              <a:t>Soil Moisture Time Series of Grandview Island, New York</a:t>
            </a:r>
          </a:p>
        </p:txBody>
      </p:sp>
      <p:sp>
        <p:nvSpPr>
          <p:cNvPr id="149" name="Rectangle 148"/>
          <p:cNvSpPr/>
          <p:nvPr/>
        </p:nvSpPr>
        <p:spPr>
          <a:xfrm>
            <a:off x="17785988" y="25174675"/>
            <a:ext cx="2137539" cy="261610"/>
          </a:xfrm>
          <a:prstGeom prst="rect">
            <a:avLst/>
          </a:prstGeom>
        </p:spPr>
        <p:txBody>
          <a:bodyPr wrap="square">
            <a:spAutoFit/>
          </a:bodyPr>
          <a:lstStyle/>
          <a:p>
            <a:pPr>
              <a:spcAft>
                <a:spcPts val="600"/>
              </a:spcAft>
              <a:buClr>
                <a:srgbClr val="3F4268"/>
              </a:buClr>
            </a:pPr>
            <a:r>
              <a:rPr lang="en-US" sz="1050" dirty="0" smtClean="0">
                <a:solidFill>
                  <a:schemeClr val="tx1">
                    <a:lumMod val="75000"/>
                    <a:lumOff val="25000"/>
                  </a:schemeClr>
                </a:solidFill>
                <a:latin typeface="+mj-lt"/>
                <a:ea typeface="Century Gothic" charset="0"/>
                <a:cs typeface="Century Gothic" charset="0"/>
              </a:rPr>
              <a:t>6 period moving average</a:t>
            </a:r>
          </a:p>
        </p:txBody>
      </p:sp>
      <p:sp>
        <p:nvSpPr>
          <p:cNvPr id="150" name="Rectangle 149"/>
          <p:cNvSpPr/>
          <p:nvPr/>
        </p:nvSpPr>
        <p:spPr>
          <a:xfrm>
            <a:off x="17788984" y="24996463"/>
            <a:ext cx="1904975" cy="261610"/>
          </a:xfrm>
          <a:prstGeom prst="rect">
            <a:avLst/>
          </a:prstGeom>
        </p:spPr>
        <p:txBody>
          <a:bodyPr wrap="square">
            <a:spAutoFit/>
          </a:bodyPr>
          <a:lstStyle/>
          <a:p>
            <a:pPr>
              <a:spcAft>
                <a:spcPts val="600"/>
              </a:spcAft>
              <a:buClr>
                <a:srgbClr val="3F4268"/>
              </a:buClr>
            </a:pPr>
            <a:r>
              <a:rPr lang="en-US" sz="1050" dirty="0" smtClean="0">
                <a:solidFill>
                  <a:schemeClr val="tx1">
                    <a:lumMod val="75000"/>
                    <a:lumOff val="25000"/>
                  </a:schemeClr>
                </a:solidFill>
                <a:latin typeface="+mj-lt"/>
                <a:ea typeface="Century Gothic" charset="0"/>
                <a:cs typeface="Century Gothic" charset="0"/>
              </a:rPr>
              <a:t>SMAP soil moisture</a:t>
            </a:r>
          </a:p>
        </p:txBody>
      </p:sp>
      <p:sp>
        <p:nvSpPr>
          <p:cNvPr id="151" name="Flowchart: Connector 150"/>
          <p:cNvSpPr/>
          <p:nvPr/>
        </p:nvSpPr>
        <p:spPr>
          <a:xfrm>
            <a:off x="17617740" y="25110053"/>
            <a:ext cx="45719" cy="45719"/>
          </a:xfrm>
          <a:prstGeom prst="flowChartConnector">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p:nvGrpSpPr>
        <p:grpSpPr>
          <a:xfrm>
            <a:off x="19961125" y="21413720"/>
            <a:ext cx="4263881" cy="3719192"/>
            <a:chOff x="20277243" y="21684736"/>
            <a:chExt cx="4444717" cy="3876927"/>
          </a:xfrm>
        </p:grpSpPr>
        <p:pic>
          <p:nvPicPr>
            <p:cNvPr id="98" name="Picture 9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417611" y="22077653"/>
              <a:ext cx="4171464" cy="2581958"/>
            </a:xfrm>
            <a:prstGeom prst="rect">
              <a:avLst/>
            </a:prstGeom>
          </p:spPr>
        </p:pic>
        <p:sp>
          <p:nvSpPr>
            <p:cNvPr id="111" name="TextBox 110"/>
            <p:cNvSpPr txBox="1"/>
            <p:nvPr/>
          </p:nvSpPr>
          <p:spPr>
            <a:xfrm rot="16200000">
              <a:off x="20295178" y="23951448"/>
              <a:ext cx="518127" cy="553998"/>
            </a:xfrm>
            <a:prstGeom prst="rect">
              <a:avLst/>
            </a:prstGeom>
            <a:noFill/>
          </p:spPr>
          <p:txBody>
            <a:bodyPr wrap="square" rtlCol="0">
              <a:spAutoFit/>
            </a:bodyPr>
            <a:lstStyle/>
            <a:p>
              <a:r>
                <a:rPr lang="en-US" sz="3000" dirty="0" smtClean="0"/>
                <a:t>➢</a:t>
              </a:r>
            </a:p>
          </p:txBody>
        </p:sp>
        <p:pic>
          <p:nvPicPr>
            <p:cNvPr id="113" name="Picture 112"/>
            <p:cNvPicPr>
              <a:picLocks noChangeAspect="1"/>
            </p:cNvPicPr>
            <p:nvPr/>
          </p:nvPicPr>
          <p:blipFill rotWithShape="1">
            <a:blip r:embed="rId20"/>
            <a:srcRect l="277"/>
            <a:stretch/>
          </p:blipFill>
          <p:spPr>
            <a:xfrm flipV="1">
              <a:off x="20513120" y="25055357"/>
              <a:ext cx="3945466" cy="207482"/>
            </a:xfrm>
            <a:prstGeom prst="rect">
              <a:avLst/>
            </a:prstGeom>
          </p:spPr>
        </p:pic>
        <p:sp>
          <p:nvSpPr>
            <p:cNvPr id="115" name="Rectangle 114"/>
            <p:cNvSpPr/>
            <p:nvPr/>
          </p:nvSpPr>
          <p:spPr>
            <a:xfrm>
              <a:off x="21514254" y="24737219"/>
              <a:ext cx="2205740" cy="307777"/>
            </a:xfrm>
            <a:prstGeom prst="rect">
              <a:avLst/>
            </a:prstGeom>
          </p:spPr>
          <p:txBody>
            <a:bodyPr wrap="square">
              <a:spAutoFit/>
            </a:bodyPr>
            <a:lstStyle/>
            <a:p>
              <a:pPr algn="ctr">
                <a:spcAft>
                  <a:spcPts val="600"/>
                </a:spcAft>
                <a:buClr>
                  <a:srgbClr val="3F4268"/>
                </a:buClr>
              </a:pPr>
              <a:r>
                <a:rPr lang="en-US" sz="1400" dirty="0" smtClean="0">
                  <a:solidFill>
                    <a:schemeClr val="tx1">
                      <a:lumMod val="75000"/>
                      <a:lumOff val="25000"/>
                    </a:schemeClr>
                  </a:solidFill>
                  <a:latin typeface="+mj-lt"/>
                  <a:ea typeface="Century Gothic" charset="0"/>
                  <a:cs typeface="Century Gothic" charset="0"/>
                </a:rPr>
                <a:t>Precipitation</a:t>
              </a:r>
              <a:endParaRPr lang="en-US" sz="1400" dirty="0">
                <a:solidFill>
                  <a:schemeClr val="tx1">
                    <a:lumMod val="75000"/>
                    <a:lumOff val="25000"/>
                  </a:schemeClr>
                </a:solidFill>
                <a:latin typeface="+mj-lt"/>
                <a:ea typeface="Century Gothic" charset="0"/>
                <a:cs typeface="Century Gothic" charset="0"/>
              </a:endParaRPr>
            </a:p>
          </p:txBody>
        </p:sp>
        <p:sp>
          <p:nvSpPr>
            <p:cNvPr id="118" name="Rectangle 117"/>
            <p:cNvSpPr/>
            <p:nvPr/>
          </p:nvSpPr>
          <p:spPr>
            <a:xfrm>
              <a:off x="20487744" y="25237641"/>
              <a:ext cx="771292" cy="307777"/>
            </a:xfrm>
            <a:prstGeom prst="rect">
              <a:avLst/>
            </a:prstGeom>
          </p:spPr>
          <p:txBody>
            <a:bodyPr wrap="square">
              <a:spAutoFit/>
            </a:bodyPr>
            <a:lstStyle/>
            <a:p>
              <a:pPr>
                <a:spcAft>
                  <a:spcPts val="600"/>
                </a:spcAft>
                <a:buClr>
                  <a:srgbClr val="3F4268"/>
                </a:buClr>
              </a:pPr>
              <a:r>
                <a:rPr lang="en-US" sz="1400" i="1" dirty="0" smtClean="0">
                  <a:solidFill>
                    <a:schemeClr val="tx1">
                      <a:lumMod val="75000"/>
                      <a:lumOff val="25000"/>
                    </a:schemeClr>
                  </a:solidFill>
                  <a:latin typeface="+mj-lt"/>
                  <a:ea typeface="Century Gothic" charset="0"/>
                  <a:cs typeface="Century Gothic" charset="0"/>
                </a:rPr>
                <a:t>Low</a:t>
              </a:r>
              <a:endParaRPr lang="en-US" sz="1400" i="1" dirty="0">
                <a:solidFill>
                  <a:schemeClr val="tx1">
                    <a:lumMod val="75000"/>
                    <a:lumOff val="25000"/>
                  </a:schemeClr>
                </a:solidFill>
                <a:latin typeface="+mj-lt"/>
                <a:ea typeface="Century Gothic" charset="0"/>
                <a:cs typeface="Century Gothic" charset="0"/>
              </a:endParaRPr>
            </a:p>
          </p:txBody>
        </p:sp>
        <p:sp>
          <p:nvSpPr>
            <p:cNvPr id="120" name="Rectangle 119"/>
            <p:cNvSpPr/>
            <p:nvPr/>
          </p:nvSpPr>
          <p:spPr>
            <a:xfrm>
              <a:off x="23821972" y="25217935"/>
              <a:ext cx="771292" cy="307777"/>
            </a:xfrm>
            <a:prstGeom prst="rect">
              <a:avLst/>
            </a:prstGeom>
          </p:spPr>
          <p:txBody>
            <a:bodyPr wrap="square">
              <a:spAutoFit/>
            </a:bodyPr>
            <a:lstStyle/>
            <a:p>
              <a:pPr>
                <a:spcAft>
                  <a:spcPts val="600"/>
                </a:spcAft>
                <a:buClr>
                  <a:srgbClr val="3F4268"/>
                </a:buClr>
              </a:pPr>
              <a:r>
                <a:rPr lang="en-US" sz="1400" i="1" dirty="0" smtClean="0">
                  <a:solidFill>
                    <a:schemeClr val="tx1">
                      <a:lumMod val="75000"/>
                      <a:lumOff val="25000"/>
                    </a:schemeClr>
                  </a:solidFill>
                  <a:latin typeface="+mj-lt"/>
                  <a:ea typeface="Century Gothic" charset="0"/>
                  <a:cs typeface="Century Gothic" charset="0"/>
                </a:rPr>
                <a:t>High</a:t>
              </a:r>
              <a:endParaRPr lang="en-US" sz="1400" i="1" dirty="0">
                <a:solidFill>
                  <a:schemeClr val="tx1">
                    <a:lumMod val="75000"/>
                    <a:lumOff val="25000"/>
                  </a:schemeClr>
                </a:solidFill>
                <a:latin typeface="+mj-lt"/>
                <a:ea typeface="Century Gothic" charset="0"/>
                <a:cs typeface="Century Gothic" charset="0"/>
              </a:endParaRPr>
            </a:p>
          </p:txBody>
        </p:sp>
        <p:sp>
          <p:nvSpPr>
            <p:cNvPr id="122" name="Rectangle 121"/>
            <p:cNvSpPr/>
            <p:nvPr/>
          </p:nvSpPr>
          <p:spPr>
            <a:xfrm>
              <a:off x="22103232" y="21812654"/>
              <a:ext cx="1996009" cy="523220"/>
            </a:xfrm>
            <a:prstGeom prst="rect">
              <a:avLst/>
            </a:prstGeom>
          </p:spPr>
          <p:txBody>
            <a:bodyPr wrap="square">
              <a:spAutoFit/>
            </a:bodyPr>
            <a:lstStyle/>
            <a:p>
              <a:pPr algn="ctr">
                <a:buClr>
                  <a:srgbClr val="3F4268"/>
                </a:buClr>
              </a:pPr>
              <a:r>
                <a:rPr lang="en-US" sz="1400" b="1" dirty="0" smtClean="0">
                  <a:solidFill>
                    <a:schemeClr val="tx1">
                      <a:lumMod val="75000"/>
                      <a:lumOff val="25000"/>
                    </a:schemeClr>
                  </a:solidFill>
                  <a:latin typeface="+mj-lt"/>
                  <a:ea typeface="Century Gothic" charset="0"/>
                  <a:cs typeface="Century Gothic" charset="0"/>
                </a:rPr>
                <a:t>June 2017 </a:t>
              </a:r>
            </a:p>
            <a:p>
              <a:pPr algn="ctr">
                <a:buClr>
                  <a:srgbClr val="3F4268"/>
                </a:buClr>
              </a:pPr>
              <a:r>
                <a:rPr lang="en-US" sz="1400" b="1" dirty="0" smtClean="0">
                  <a:solidFill>
                    <a:schemeClr val="tx1">
                      <a:lumMod val="75000"/>
                      <a:lumOff val="25000"/>
                    </a:schemeClr>
                  </a:solidFill>
                  <a:latin typeface="+mj-lt"/>
                  <a:ea typeface="Century Gothic" charset="0"/>
                  <a:cs typeface="Century Gothic" charset="0"/>
                </a:rPr>
                <a:t>Monthly Sum</a:t>
              </a:r>
              <a:endParaRPr lang="en-US" sz="1400" b="1" dirty="0">
                <a:solidFill>
                  <a:schemeClr val="tx1">
                    <a:lumMod val="75000"/>
                    <a:lumOff val="25000"/>
                  </a:schemeClr>
                </a:solidFill>
                <a:latin typeface="+mj-lt"/>
                <a:ea typeface="Century Gothic" charset="0"/>
                <a:cs typeface="Century Gothic" charset="0"/>
              </a:endParaRPr>
            </a:p>
          </p:txBody>
        </p:sp>
        <p:pic>
          <p:nvPicPr>
            <p:cNvPr id="124" name="Picture 123"/>
            <p:cNvPicPr>
              <a:picLocks noChangeAspect="1"/>
            </p:cNvPicPr>
            <p:nvPr/>
          </p:nvPicPr>
          <p:blipFill>
            <a:blip r:embed="rId21"/>
            <a:stretch>
              <a:fillRect/>
            </a:stretch>
          </p:blipFill>
          <p:spPr>
            <a:xfrm flipV="1">
              <a:off x="20422410" y="24469514"/>
              <a:ext cx="1314535" cy="54285"/>
            </a:xfrm>
            <a:prstGeom prst="rect">
              <a:avLst/>
            </a:prstGeom>
          </p:spPr>
        </p:pic>
        <p:sp>
          <p:nvSpPr>
            <p:cNvPr id="127" name="Rectangle 126"/>
            <p:cNvSpPr/>
            <p:nvPr/>
          </p:nvSpPr>
          <p:spPr>
            <a:xfrm>
              <a:off x="20622351" y="24495123"/>
              <a:ext cx="771293" cy="272705"/>
            </a:xfrm>
            <a:prstGeom prst="rect">
              <a:avLst/>
            </a:prstGeom>
          </p:spPr>
          <p:txBody>
            <a:bodyPr wrap="square">
              <a:spAutoFit/>
            </a:bodyPr>
            <a:lstStyle/>
            <a:p>
              <a:pPr>
                <a:spcAft>
                  <a:spcPts val="600"/>
                </a:spcAft>
                <a:buClr>
                  <a:srgbClr val="3F4268"/>
                </a:buClr>
              </a:pPr>
              <a:r>
                <a:rPr lang="en-US" sz="1100" dirty="0" smtClean="0">
                  <a:solidFill>
                    <a:schemeClr val="tx1">
                      <a:lumMod val="75000"/>
                      <a:lumOff val="25000"/>
                    </a:schemeClr>
                  </a:solidFill>
                  <a:latin typeface="+mj-lt"/>
                  <a:ea typeface="Century Gothic" charset="0"/>
                  <a:cs typeface="Century Gothic" charset="0"/>
                </a:rPr>
                <a:t>75 km</a:t>
              </a:r>
              <a:endParaRPr lang="en-US" sz="1100" dirty="0">
                <a:solidFill>
                  <a:schemeClr val="tx1">
                    <a:lumMod val="75000"/>
                    <a:lumOff val="25000"/>
                  </a:schemeClr>
                </a:solidFill>
                <a:latin typeface="+mj-lt"/>
                <a:ea typeface="Century Gothic" charset="0"/>
                <a:cs typeface="Century Gothic" charset="0"/>
              </a:endParaRPr>
            </a:p>
          </p:txBody>
        </p:sp>
        <p:sp>
          <p:nvSpPr>
            <p:cNvPr id="128" name="Rectangle 127"/>
            <p:cNvSpPr/>
            <p:nvPr/>
          </p:nvSpPr>
          <p:spPr>
            <a:xfrm>
              <a:off x="21085544" y="24490413"/>
              <a:ext cx="771293" cy="272705"/>
            </a:xfrm>
            <a:prstGeom prst="rect">
              <a:avLst/>
            </a:prstGeom>
          </p:spPr>
          <p:txBody>
            <a:bodyPr wrap="square">
              <a:spAutoFit/>
            </a:bodyPr>
            <a:lstStyle/>
            <a:p>
              <a:pPr>
                <a:spcAft>
                  <a:spcPts val="600"/>
                </a:spcAft>
                <a:buClr>
                  <a:srgbClr val="3F4268"/>
                </a:buClr>
              </a:pPr>
              <a:r>
                <a:rPr lang="en-US" sz="1100" dirty="0" smtClean="0">
                  <a:solidFill>
                    <a:schemeClr val="tx1">
                      <a:lumMod val="75000"/>
                      <a:lumOff val="25000"/>
                    </a:schemeClr>
                  </a:solidFill>
                  <a:latin typeface="+mj-lt"/>
                  <a:ea typeface="Century Gothic" charset="0"/>
                  <a:cs typeface="Century Gothic" charset="0"/>
                </a:rPr>
                <a:t>225 km</a:t>
              </a:r>
              <a:endParaRPr lang="en-US" sz="1100" dirty="0">
                <a:solidFill>
                  <a:schemeClr val="tx1">
                    <a:lumMod val="75000"/>
                    <a:lumOff val="25000"/>
                  </a:schemeClr>
                </a:solidFill>
                <a:latin typeface="+mj-lt"/>
                <a:ea typeface="Century Gothic" charset="0"/>
                <a:cs typeface="Century Gothic" charset="0"/>
              </a:endParaRPr>
            </a:p>
          </p:txBody>
        </p:sp>
        <p:sp>
          <p:nvSpPr>
            <p:cNvPr id="131" name="Rectangle 130"/>
            <p:cNvSpPr/>
            <p:nvPr/>
          </p:nvSpPr>
          <p:spPr>
            <a:xfrm rot="21286234">
              <a:off x="21540209" y="23171043"/>
              <a:ext cx="1331588" cy="288747"/>
            </a:xfrm>
            <a:prstGeom prst="rect">
              <a:avLst/>
            </a:prstGeom>
          </p:spPr>
          <p:txBody>
            <a:bodyPr wrap="square">
              <a:spAutoFit/>
            </a:bodyPr>
            <a:lstStyle/>
            <a:p>
              <a:pPr>
                <a:spcAft>
                  <a:spcPts val="600"/>
                </a:spcAft>
                <a:buClr>
                  <a:srgbClr val="3F4268"/>
                </a:buClr>
              </a:pPr>
              <a:r>
                <a:rPr lang="en-US" sz="1200" dirty="0" smtClean="0">
                  <a:solidFill>
                    <a:schemeClr val="tx1">
                      <a:lumMod val="75000"/>
                      <a:lumOff val="25000"/>
                    </a:schemeClr>
                  </a:solidFill>
                  <a:latin typeface="+mj-lt"/>
                  <a:ea typeface="Century Gothic" charset="0"/>
                  <a:cs typeface="Century Gothic" charset="0"/>
                </a:rPr>
                <a:t>Lake Ontario</a:t>
              </a:r>
              <a:endParaRPr lang="en-US" sz="1200" dirty="0">
                <a:solidFill>
                  <a:schemeClr val="tx1">
                    <a:lumMod val="75000"/>
                    <a:lumOff val="25000"/>
                  </a:schemeClr>
                </a:solidFill>
                <a:latin typeface="+mj-lt"/>
                <a:ea typeface="Century Gothic" charset="0"/>
                <a:cs typeface="Century Gothic" charset="0"/>
              </a:endParaRPr>
            </a:p>
          </p:txBody>
        </p:sp>
        <p:sp>
          <p:nvSpPr>
            <p:cNvPr id="132" name="Rectangle 131"/>
            <p:cNvSpPr/>
            <p:nvPr/>
          </p:nvSpPr>
          <p:spPr>
            <a:xfrm>
              <a:off x="20284539" y="21684736"/>
              <a:ext cx="4437421" cy="3876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a:grpSpLocks noChangeAspect="1"/>
          </p:cNvGrpSpPr>
          <p:nvPr/>
        </p:nvGrpSpPr>
        <p:grpSpPr>
          <a:xfrm>
            <a:off x="20246038" y="16158805"/>
            <a:ext cx="3993484" cy="3484870"/>
            <a:chOff x="20246038" y="15970762"/>
            <a:chExt cx="4442762" cy="3876927"/>
          </a:xfrm>
        </p:grpSpPr>
        <p:grpSp>
          <p:nvGrpSpPr>
            <p:cNvPr id="7" name="Group 6"/>
            <p:cNvGrpSpPr/>
            <p:nvPr/>
          </p:nvGrpSpPr>
          <p:grpSpPr>
            <a:xfrm>
              <a:off x="20246038" y="15970762"/>
              <a:ext cx="4442762" cy="3876927"/>
              <a:chOff x="20279198" y="15967440"/>
              <a:chExt cx="4442762" cy="3876927"/>
            </a:xfrm>
          </p:grpSpPr>
          <p:pic>
            <p:nvPicPr>
              <p:cNvPr id="97" name="Picture 2" descr="Rendered"/>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420586" y="16435339"/>
                <a:ext cx="4136404" cy="25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102"/>
              <p:cNvSpPr txBox="1"/>
              <p:nvPr/>
            </p:nvSpPr>
            <p:spPr>
              <a:xfrm rot="16200000">
                <a:off x="20322510" y="18311276"/>
                <a:ext cx="518127" cy="553998"/>
              </a:xfrm>
              <a:prstGeom prst="rect">
                <a:avLst/>
              </a:prstGeom>
              <a:noFill/>
            </p:spPr>
            <p:txBody>
              <a:bodyPr wrap="square" rtlCol="0">
                <a:spAutoFit/>
              </a:bodyPr>
              <a:lstStyle/>
              <a:p>
                <a:r>
                  <a:rPr lang="en-US" sz="3000" dirty="0" smtClean="0"/>
                  <a:t>➢</a:t>
                </a:r>
              </a:p>
            </p:txBody>
          </p:sp>
          <p:pic>
            <p:nvPicPr>
              <p:cNvPr id="112" name="Picture 111" descr="C:\Users\Develop2\AppData\Local\Microsoft\Windows\INetCache\Content.Word\Scale_bar.PNG"/>
              <p:cNvPicPr/>
              <p:nvPr/>
            </p:nvPicPr>
            <p:blipFill>
              <a:blip r:embed="rId23">
                <a:extLst>
                  <a:ext uri="{28A0092B-C50C-407E-A947-70E740481C1C}">
                    <a14:useLocalDpi xmlns:a14="http://schemas.microsoft.com/office/drawing/2010/main" val="0"/>
                  </a:ext>
                </a:extLst>
              </a:blip>
              <a:srcRect/>
              <a:stretch>
                <a:fillRect/>
              </a:stretch>
            </p:blipFill>
            <p:spPr bwMode="auto">
              <a:xfrm>
                <a:off x="20556554" y="19328920"/>
                <a:ext cx="3875877" cy="220268"/>
              </a:xfrm>
              <a:prstGeom prst="rect">
                <a:avLst/>
              </a:prstGeom>
              <a:noFill/>
              <a:ln>
                <a:noFill/>
              </a:ln>
            </p:spPr>
          </p:pic>
          <p:sp>
            <p:nvSpPr>
              <p:cNvPr id="114" name="Rectangle 113"/>
              <p:cNvSpPr/>
              <p:nvPr/>
            </p:nvSpPr>
            <p:spPr>
              <a:xfrm>
                <a:off x="21518944" y="19051837"/>
                <a:ext cx="2205740" cy="307777"/>
              </a:xfrm>
              <a:prstGeom prst="rect">
                <a:avLst/>
              </a:prstGeom>
            </p:spPr>
            <p:txBody>
              <a:bodyPr wrap="square">
                <a:spAutoFit/>
              </a:bodyPr>
              <a:lstStyle/>
              <a:p>
                <a:pPr>
                  <a:spcAft>
                    <a:spcPts val="600"/>
                  </a:spcAft>
                  <a:buClr>
                    <a:srgbClr val="3F4268"/>
                  </a:buClr>
                </a:pPr>
                <a:r>
                  <a:rPr lang="en-US" sz="1400" dirty="0" smtClean="0">
                    <a:solidFill>
                      <a:schemeClr val="tx1">
                        <a:lumMod val="75000"/>
                        <a:lumOff val="25000"/>
                      </a:schemeClr>
                    </a:solidFill>
                    <a:latin typeface="+mj-lt"/>
                    <a:ea typeface="Century Gothic" charset="0"/>
                    <a:cs typeface="Century Gothic" charset="0"/>
                  </a:rPr>
                  <a:t>Snow and Ice Cover</a:t>
                </a:r>
                <a:endParaRPr lang="en-US" sz="1400" dirty="0">
                  <a:solidFill>
                    <a:schemeClr val="tx1">
                      <a:lumMod val="75000"/>
                      <a:lumOff val="25000"/>
                    </a:schemeClr>
                  </a:solidFill>
                  <a:latin typeface="+mj-lt"/>
                  <a:ea typeface="Century Gothic" charset="0"/>
                  <a:cs typeface="Century Gothic" charset="0"/>
                </a:endParaRPr>
              </a:p>
            </p:txBody>
          </p:sp>
          <p:sp>
            <p:nvSpPr>
              <p:cNvPr id="116" name="Rectangle 115"/>
              <p:cNvSpPr/>
              <p:nvPr/>
            </p:nvSpPr>
            <p:spPr>
              <a:xfrm>
                <a:off x="20516838" y="19524669"/>
                <a:ext cx="771292" cy="307777"/>
              </a:xfrm>
              <a:prstGeom prst="rect">
                <a:avLst/>
              </a:prstGeom>
            </p:spPr>
            <p:txBody>
              <a:bodyPr wrap="square">
                <a:spAutoFit/>
              </a:bodyPr>
              <a:lstStyle/>
              <a:p>
                <a:pPr>
                  <a:spcAft>
                    <a:spcPts val="600"/>
                  </a:spcAft>
                  <a:buClr>
                    <a:srgbClr val="3F4268"/>
                  </a:buClr>
                </a:pPr>
                <a:r>
                  <a:rPr lang="en-US" sz="1400" i="1" dirty="0" smtClean="0">
                    <a:solidFill>
                      <a:schemeClr val="tx1">
                        <a:lumMod val="75000"/>
                        <a:lumOff val="25000"/>
                      </a:schemeClr>
                    </a:solidFill>
                    <a:latin typeface="+mj-lt"/>
                    <a:ea typeface="Century Gothic" charset="0"/>
                    <a:cs typeface="Century Gothic" charset="0"/>
                  </a:rPr>
                  <a:t>Low</a:t>
                </a:r>
                <a:endParaRPr lang="en-US" sz="1400" i="1" dirty="0">
                  <a:solidFill>
                    <a:schemeClr val="tx1">
                      <a:lumMod val="75000"/>
                      <a:lumOff val="25000"/>
                    </a:schemeClr>
                  </a:solidFill>
                  <a:latin typeface="+mj-lt"/>
                  <a:ea typeface="Century Gothic" charset="0"/>
                  <a:cs typeface="Century Gothic" charset="0"/>
                </a:endParaRPr>
              </a:p>
            </p:txBody>
          </p:sp>
          <p:sp>
            <p:nvSpPr>
              <p:cNvPr id="119" name="Rectangle 118"/>
              <p:cNvSpPr/>
              <p:nvPr/>
            </p:nvSpPr>
            <p:spPr>
              <a:xfrm>
                <a:off x="23845451" y="19522355"/>
                <a:ext cx="771292" cy="307777"/>
              </a:xfrm>
              <a:prstGeom prst="rect">
                <a:avLst/>
              </a:prstGeom>
            </p:spPr>
            <p:txBody>
              <a:bodyPr wrap="square">
                <a:spAutoFit/>
              </a:bodyPr>
              <a:lstStyle/>
              <a:p>
                <a:pPr>
                  <a:spcAft>
                    <a:spcPts val="600"/>
                  </a:spcAft>
                  <a:buClr>
                    <a:srgbClr val="3F4268"/>
                  </a:buClr>
                </a:pPr>
                <a:r>
                  <a:rPr lang="en-US" sz="1400" i="1" dirty="0" smtClean="0">
                    <a:solidFill>
                      <a:schemeClr val="tx1">
                        <a:lumMod val="75000"/>
                        <a:lumOff val="25000"/>
                      </a:schemeClr>
                    </a:solidFill>
                    <a:latin typeface="+mj-lt"/>
                    <a:ea typeface="Century Gothic" charset="0"/>
                    <a:cs typeface="Century Gothic" charset="0"/>
                  </a:rPr>
                  <a:t>High</a:t>
                </a:r>
                <a:endParaRPr lang="en-US" sz="1400" i="1" dirty="0">
                  <a:solidFill>
                    <a:schemeClr val="tx1">
                      <a:lumMod val="75000"/>
                      <a:lumOff val="25000"/>
                    </a:schemeClr>
                  </a:solidFill>
                  <a:latin typeface="+mj-lt"/>
                  <a:ea typeface="Century Gothic" charset="0"/>
                  <a:cs typeface="Century Gothic" charset="0"/>
                </a:endParaRPr>
              </a:p>
            </p:txBody>
          </p:sp>
          <p:sp>
            <p:nvSpPr>
              <p:cNvPr id="121" name="Rectangle 120"/>
              <p:cNvSpPr/>
              <p:nvPr/>
            </p:nvSpPr>
            <p:spPr>
              <a:xfrm>
                <a:off x="22387567" y="16107389"/>
                <a:ext cx="1996009" cy="523220"/>
              </a:xfrm>
              <a:prstGeom prst="rect">
                <a:avLst/>
              </a:prstGeom>
            </p:spPr>
            <p:txBody>
              <a:bodyPr wrap="square">
                <a:spAutoFit/>
              </a:bodyPr>
              <a:lstStyle/>
              <a:p>
                <a:pPr algn="ctr">
                  <a:spcAft>
                    <a:spcPts val="600"/>
                  </a:spcAft>
                  <a:buClr>
                    <a:srgbClr val="3F4268"/>
                  </a:buClr>
                </a:pPr>
                <a:r>
                  <a:rPr lang="en-US" sz="1400" b="1" dirty="0" smtClean="0">
                    <a:solidFill>
                      <a:schemeClr val="tx1">
                        <a:lumMod val="75000"/>
                        <a:lumOff val="25000"/>
                      </a:schemeClr>
                    </a:solidFill>
                    <a:latin typeface="+mj-lt"/>
                    <a:ea typeface="Century Gothic" charset="0"/>
                    <a:cs typeface="Century Gothic" charset="0"/>
                  </a:rPr>
                  <a:t>February 2017 Monthly Median</a:t>
                </a:r>
                <a:endParaRPr lang="en-US" sz="1400" b="1" dirty="0">
                  <a:solidFill>
                    <a:schemeClr val="tx1">
                      <a:lumMod val="75000"/>
                      <a:lumOff val="25000"/>
                    </a:schemeClr>
                  </a:solidFill>
                  <a:latin typeface="+mj-lt"/>
                  <a:ea typeface="Century Gothic" charset="0"/>
                  <a:cs typeface="Century Gothic" charset="0"/>
                </a:endParaRPr>
              </a:p>
            </p:txBody>
          </p:sp>
          <p:sp>
            <p:nvSpPr>
              <p:cNvPr id="125" name="Rectangle 124"/>
              <p:cNvSpPr/>
              <p:nvPr/>
            </p:nvSpPr>
            <p:spPr>
              <a:xfrm>
                <a:off x="20595633" y="18849969"/>
                <a:ext cx="771291" cy="291042"/>
              </a:xfrm>
              <a:prstGeom prst="rect">
                <a:avLst/>
              </a:prstGeom>
            </p:spPr>
            <p:txBody>
              <a:bodyPr wrap="square">
                <a:spAutoFit/>
              </a:bodyPr>
              <a:lstStyle/>
              <a:p>
                <a:pPr>
                  <a:spcAft>
                    <a:spcPts val="600"/>
                  </a:spcAft>
                  <a:buClr>
                    <a:srgbClr val="3F4268"/>
                  </a:buClr>
                </a:pPr>
                <a:r>
                  <a:rPr lang="en-US" sz="1100" dirty="0" smtClean="0">
                    <a:solidFill>
                      <a:schemeClr val="tx1">
                        <a:lumMod val="75000"/>
                        <a:lumOff val="25000"/>
                      </a:schemeClr>
                    </a:solidFill>
                    <a:latin typeface="+mj-lt"/>
                    <a:ea typeface="Century Gothic" charset="0"/>
                    <a:cs typeface="Century Gothic" charset="0"/>
                  </a:rPr>
                  <a:t>75 km</a:t>
                </a:r>
                <a:endParaRPr lang="en-US" sz="1100" dirty="0">
                  <a:solidFill>
                    <a:schemeClr val="tx1">
                      <a:lumMod val="75000"/>
                      <a:lumOff val="25000"/>
                    </a:schemeClr>
                  </a:solidFill>
                  <a:latin typeface="+mj-lt"/>
                  <a:ea typeface="Century Gothic" charset="0"/>
                  <a:cs typeface="Century Gothic" charset="0"/>
                </a:endParaRPr>
              </a:p>
            </p:txBody>
          </p:sp>
          <p:sp>
            <p:nvSpPr>
              <p:cNvPr id="126" name="Rectangle 125"/>
              <p:cNvSpPr/>
              <p:nvPr/>
            </p:nvSpPr>
            <p:spPr>
              <a:xfrm>
                <a:off x="21109113" y="18844591"/>
                <a:ext cx="791077" cy="291042"/>
              </a:xfrm>
              <a:prstGeom prst="rect">
                <a:avLst/>
              </a:prstGeom>
            </p:spPr>
            <p:txBody>
              <a:bodyPr wrap="square">
                <a:spAutoFit/>
              </a:bodyPr>
              <a:lstStyle/>
              <a:p>
                <a:pPr>
                  <a:spcAft>
                    <a:spcPts val="600"/>
                  </a:spcAft>
                  <a:buClr>
                    <a:srgbClr val="3F4268"/>
                  </a:buClr>
                </a:pPr>
                <a:r>
                  <a:rPr lang="en-US" sz="1100" dirty="0" smtClean="0">
                    <a:solidFill>
                      <a:schemeClr val="tx1">
                        <a:lumMod val="75000"/>
                        <a:lumOff val="25000"/>
                      </a:schemeClr>
                    </a:solidFill>
                    <a:latin typeface="+mj-lt"/>
                    <a:ea typeface="Century Gothic" charset="0"/>
                    <a:cs typeface="Century Gothic" charset="0"/>
                  </a:rPr>
                  <a:t>225 km</a:t>
                </a:r>
                <a:endParaRPr lang="en-US" sz="1100" dirty="0">
                  <a:solidFill>
                    <a:schemeClr val="tx1">
                      <a:lumMod val="75000"/>
                      <a:lumOff val="25000"/>
                    </a:schemeClr>
                  </a:solidFill>
                  <a:latin typeface="+mj-lt"/>
                  <a:ea typeface="Century Gothic" charset="0"/>
                  <a:cs typeface="Century Gothic" charset="0"/>
                </a:endParaRPr>
              </a:p>
            </p:txBody>
          </p:sp>
          <p:sp>
            <p:nvSpPr>
              <p:cNvPr id="129" name="Rectangle 128"/>
              <p:cNvSpPr/>
              <p:nvPr/>
            </p:nvSpPr>
            <p:spPr>
              <a:xfrm rot="21286234">
                <a:off x="21599812" y="17522172"/>
                <a:ext cx="1331588" cy="308162"/>
              </a:xfrm>
              <a:prstGeom prst="rect">
                <a:avLst/>
              </a:prstGeom>
            </p:spPr>
            <p:txBody>
              <a:bodyPr wrap="square">
                <a:spAutoFit/>
              </a:bodyPr>
              <a:lstStyle/>
              <a:p>
                <a:pPr>
                  <a:spcAft>
                    <a:spcPts val="600"/>
                  </a:spcAft>
                  <a:buClr>
                    <a:srgbClr val="3F4268"/>
                  </a:buClr>
                </a:pPr>
                <a:r>
                  <a:rPr lang="en-US" sz="1200" dirty="0" smtClean="0">
                    <a:solidFill>
                      <a:schemeClr val="tx1">
                        <a:lumMod val="75000"/>
                        <a:lumOff val="25000"/>
                      </a:schemeClr>
                    </a:solidFill>
                    <a:latin typeface="+mj-lt"/>
                    <a:ea typeface="Century Gothic" charset="0"/>
                    <a:cs typeface="Century Gothic" charset="0"/>
                  </a:rPr>
                  <a:t>Lake Ontario</a:t>
                </a:r>
                <a:endParaRPr lang="en-US" sz="1200" dirty="0">
                  <a:solidFill>
                    <a:schemeClr val="tx1">
                      <a:lumMod val="75000"/>
                      <a:lumOff val="25000"/>
                    </a:schemeClr>
                  </a:solidFill>
                  <a:latin typeface="+mj-lt"/>
                  <a:ea typeface="Century Gothic" charset="0"/>
                  <a:cs typeface="Century Gothic" charset="0"/>
                </a:endParaRPr>
              </a:p>
            </p:txBody>
          </p:sp>
          <p:sp>
            <p:nvSpPr>
              <p:cNvPr id="4" name="Rectangle 3"/>
              <p:cNvSpPr/>
              <p:nvPr/>
            </p:nvSpPr>
            <p:spPr>
              <a:xfrm>
                <a:off x="20279198" y="15967440"/>
                <a:ext cx="4442762" cy="3876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3" name="Picture 122"/>
            <p:cNvPicPr>
              <a:picLocks noChangeAspect="1"/>
            </p:cNvPicPr>
            <p:nvPr/>
          </p:nvPicPr>
          <p:blipFill>
            <a:blip r:embed="rId21"/>
            <a:stretch>
              <a:fillRect/>
            </a:stretch>
          </p:blipFill>
          <p:spPr>
            <a:xfrm flipV="1">
              <a:off x="20450764" y="18801901"/>
              <a:ext cx="1314535" cy="54285"/>
            </a:xfrm>
            <a:prstGeom prst="rect">
              <a:avLst/>
            </a:prstGeom>
          </p:spPr>
        </p:pic>
      </p:grpSp>
    </p:spTree>
    <p:extLst>
      <p:ext uri="{BB962C8B-B14F-4D97-AF65-F5344CB8AC3E}">
        <p14:creationId xmlns:p14="http://schemas.microsoft.com/office/powerpoint/2010/main" val="70571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3653</TotalTime>
  <Words>842</Words>
  <Application>Microsoft Office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Acdan, Juanito J. (ARC-SGE)[SSAI DEVELOP]</cp:lastModifiedBy>
  <cp:revision>365</cp:revision>
  <dcterms:created xsi:type="dcterms:W3CDTF">2019-02-05T16:32:03Z</dcterms:created>
  <dcterms:modified xsi:type="dcterms:W3CDTF">2019-04-19T01:41:05Z</dcterms:modified>
</cp:coreProperties>
</file>